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6"/>
  </p:notesMasterIdLst>
  <p:sldIdLst>
    <p:sldId id="257" r:id="rId2"/>
    <p:sldId id="295" r:id="rId3"/>
    <p:sldId id="261" r:id="rId4"/>
    <p:sldId id="407" r:id="rId5"/>
    <p:sldId id="287" r:id="rId6"/>
    <p:sldId id="303" r:id="rId7"/>
    <p:sldId id="297" r:id="rId8"/>
    <p:sldId id="263" r:id="rId9"/>
    <p:sldId id="298" r:id="rId10"/>
    <p:sldId id="299" r:id="rId11"/>
    <p:sldId id="304" r:id="rId12"/>
    <p:sldId id="404" r:id="rId13"/>
    <p:sldId id="402" r:id="rId14"/>
    <p:sldId id="310" r:id="rId15"/>
    <p:sldId id="312" r:id="rId16"/>
    <p:sldId id="311" r:id="rId17"/>
    <p:sldId id="313" r:id="rId18"/>
    <p:sldId id="383" r:id="rId19"/>
    <p:sldId id="384" r:id="rId20"/>
    <p:sldId id="300" r:id="rId21"/>
    <p:sldId id="393" r:id="rId22"/>
    <p:sldId id="285" r:id="rId23"/>
    <p:sldId id="403" r:id="rId24"/>
    <p:sldId id="306" r:id="rId25"/>
    <p:sldId id="401" r:id="rId26"/>
    <p:sldId id="400" r:id="rId27"/>
    <p:sldId id="397" r:id="rId28"/>
    <p:sldId id="308" r:id="rId29"/>
    <p:sldId id="405" r:id="rId30"/>
    <p:sldId id="284" r:id="rId31"/>
    <p:sldId id="279" r:id="rId32"/>
    <p:sldId id="278" r:id="rId33"/>
    <p:sldId id="277" r:id="rId34"/>
    <p:sldId id="276"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91889" autoAdjust="0"/>
  </p:normalViewPr>
  <p:slideViewPr>
    <p:cSldViewPr snapToGrid="0">
      <p:cViewPr>
        <p:scale>
          <a:sx n="90" d="100"/>
          <a:sy n="90" d="100"/>
        </p:scale>
        <p:origin x="1392" y="342"/>
      </p:cViewPr>
      <p:guideLst/>
    </p:cSldViewPr>
  </p:slideViewPr>
  <p:notesTextViewPr>
    <p:cViewPr>
      <p:scale>
        <a:sx n="3" d="2"/>
        <a:sy n="3" d="2"/>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84EC2D-C764-4558-94A6-4C91B1837F18}"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EA6854-7910-44A8-965D-5CB8C0BF61D7}" type="slidenum">
              <a:rPr lang="en-US" smtClean="0"/>
              <a:t>‹#›</a:t>
            </a:fld>
            <a:endParaRPr lang="en-US"/>
          </a:p>
        </p:txBody>
      </p:sp>
    </p:spTree>
    <p:extLst>
      <p:ext uri="{BB962C8B-B14F-4D97-AF65-F5344CB8AC3E}">
        <p14:creationId xmlns:p14="http://schemas.microsoft.com/office/powerpoint/2010/main" val="1828868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Leverage PSI expertise in longitudinal diagnostics and to develop and improve THz diagnostics for scalable beamline implementations</a:t>
            </a:r>
          </a:p>
        </p:txBody>
      </p:sp>
      <p:sp>
        <p:nvSpPr>
          <p:cNvPr id="4" name="Slide Number Placeholder 3"/>
          <p:cNvSpPr>
            <a:spLocks noGrp="1"/>
          </p:cNvSpPr>
          <p:nvPr>
            <p:ph type="sldNum" sz="quarter" idx="5"/>
          </p:nvPr>
        </p:nvSpPr>
        <p:spPr/>
        <p:txBody>
          <a:bodyPr/>
          <a:lstStyle/>
          <a:p>
            <a:fld id="{BDEA6854-7910-44A8-965D-5CB8C0BF61D7}" type="slidenum">
              <a:rPr lang="en-US" smtClean="0"/>
              <a:t>1</a:t>
            </a:fld>
            <a:endParaRPr lang="en-US"/>
          </a:p>
        </p:txBody>
      </p:sp>
    </p:spTree>
    <p:extLst>
      <p:ext uri="{BB962C8B-B14F-4D97-AF65-F5344CB8AC3E}">
        <p14:creationId xmlns:p14="http://schemas.microsoft.com/office/powerpoint/2010/main" val="21337835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Slide Number Placeholder 3"/>
          <p:cNvSpPr>
            <a:spLocks noGrp="1"/>
          </p:cNvSpPr>
          <p:nvPr>
            <p:ph type="sldNum" sz="quarter" idx="5"/>
          </p:nvPr>
        </p:nvSpPr>
        <p:spPr/>
        <p:txBody>
          <a:bodyPr/>
          <a:lstStyle/>
          <a:p>
            <a:fld id="{BDEA6854-7910-44A8-965D-5CB8C0BF61D7}" type="slidenum">
              <a:rPr lang="en-US" smtClean="0"/>
              <a:t>10</a:t>
            </a:fld>
            <a:endParaRPr lang="en-US"/>
          </a:p>
        </p:txBody>
      </p:sp>
    </p:spTree>
    <p:extLst>
      <p:ext uri="{BB962C8B-B14F-4D97-AF65-F5344CB8AC3E}">
        <p14:creationId xmlns:p14="http://schemas.microsoft.com/office/powerpoint/2010/main" val="3820308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Slide Number Placeholder 3"/>
          <p:cNvSpPr>
            <a:spLocks noGrp="1"/>
          </p:cNvSpPr>
          <p:nvPr>
            <p:ph type="sldNum" sz="quarter" idx="5"/>
          </p:nvPr>
        </p:nvSpPr>
        <p:spPr/>
        <p:txBody>
          <a:bodyPr/>
          <a:lstStyle/>
          <a:p>
            <a:fld id="{BDEA6854-7910-44A8-965D-5CB8C0BF61D7}" type="slidenum">
              <a:rPr lang="en-US" smtClean="0"/>
              <a:t>11</a:t>
            </a:fld>
            <a:endParaRPr lang="en-US"/>
          </a:p>
        </p:txBody>
      </p:sp>
    </p:spTree>
    <p:extLst>
      <p:ext uri="{BB962C8B-B14F-4D97-AF65-F5344CB8AC3E}">
        <p14:creationId xmlns:p14="http://schemas.microsoft.com/office/powerpoint/2010/main" val="1113150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Slide Number Placeholder 3"/>
          <p:cNvSpPr>
            <a:spLocks noGrp="1"/>
          </p:cNvSpPr>
          <p:nvPr>
            <p:ph type="sldNum" sz="quarter" idx="5"/>
          </p:nvPr>
        </p:nvSpPr>
        <p:spPr/>
        <p:txBody>
          <a:bodyPr/>
          <a:lstStyle/>
          <a:p>
            <a:fld id="{BDEA6854-7910-44A8-965D-5CB8C0BF61D7}" type="slidenum">
              <a:rPr lang="en-US" smtClean="0"/>
              <a:t>12</a:t>
            </a:fld>
            <a:endParaRPr lang="en-US"/>
          </a:p>
        </p:txBody>
      </p:sp>
    </p:spTree>
    <p:extLst>
      <p:ext uri="{BB962C8B-B14F-4D97-AF65-F5344CB8AC3E}">
        <p14:creationId xmlns:p14="http://schemas.microsoft.com/office/powerpoint/2010/main" val="3298456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Slide Number Placeholder 3"/>
          <p:cNvSpPr>
            <a:spLocks noGrp="1"/>
          </p:cNvSpPr>
          <p:nvPr>
            <p:ph type="sldNum" sz="quarter" idx="5"/>
          </p:nvPr>
        </p:nvSpPr>
        <p:spPr/>
        <p:txBody>
          <a:bodyPr/>
          <a:lstStyle/>
          <a:p>
            <a:fld id="{BDEA6854-7910-44A8-965D-5CB8C0BF61D7}" type="slidenum">
              <a:rPr lang="en-US" smtClean="0"/>
              <a:t>13</a:t>
            </a:fld>
            <a:endParaRPr lang="en-US"/>
          </a:p>
        </p:txBody>
      </p:sp>
    </p:spTree>
    <p:extLst>
      <p:ext uri="{BB962C8B-B14F-4D97-AF65-F5344CB8AC3E}">
        <p14:creationId xmlns:p14="http://schemas.microsoft.com/office/powerpoint/2010/main" val="1485016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EA6854-7910-44A8-965D-5CB8C0BF61D7}" type="slidenum">
              <a:rPr lang="en-US" smtClean="0"/>
              <a:t>14</a:t>
            </a:fld>
            <a:endParaRPr lang="en-US"/>
          </a:p>
        </p:txBody>
      </p:sp>
    </p:spTree>
    <p:extLst>
      <p:ext uri="{BB962C8B-B14F-4D97-AF65-F5344CB8AC3E}">
        <p14:creationId xmlns:p14="http://schemas.microsoft.com/office/powerpoint/2010/main" val="3564567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EA6854-7910-44A8-965D-5CB8C0BF61D7}" type="slidenum">
              <a:rPr lang="en-US" smtClean="0"/>
              <a:t>15</a:t>
            </a:fld>
            <a:endParaRPr lang="en-US"/>
          </a:p>
        </p:txBody>
      </p:sp>
    </p:spTree>
    <p:extLst>
      <p:ext uri="{BB962C8B-B14F-4D97-AF65-F5344CB8AC3E}">
        <p14:creationId xmlns:p14="http://schemas.microsoft.com/office/powerpoint/2010/main" val="10386159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Slide Number Placeholder 3"/>
          <p:cNvSpPr>
            <a:spLocks noGrp="1"/>
          </p:cNvSpPr>
          <p:nvPr>
            <p:ph type="sldNum" sz="quarter" idx="5"/>
          </p:nvPr>
        </p:nvSpPr>
        <p:spPr/>
        <p:txBody>
          <a:bodyPr/>
          <a:lstStyle/>
          <a:p>
            <a:fld id="{BDEA6854-7910-44A8-965D-5CB8C0BF61D7}" type="slidenum">
              <a:rPr lang="en-US" smtClean="0"/>
              <a:t>20</a:t>
            </a:fld>
            <a:endParaRPr lang="en-US"/>
          </a:p>
        </p:txBody>
      </p:sp>
    </p:spTree>
    <p:extLst>
      <p:ext uri="{BB962C8B-B14F-4D97-AF65-F5344CB8AC3E}">
        <p14:creationId xmlns:p14="http://schemas.microsoft.com/office/powerpoint/2010/main" val="2499599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EA6854-7910-44A8-965D-5CB8C0BF61D7}" type="slidenum">
              <a:rPr lang="en-US" smtClean="0"/>
              <a:t>21</a:t>
            </a:fld>
            <a:endParaRPr lang="en-US"/>
          </a:p>
        </p:txBody>
      </p:sp>
    </p:spTree>
    <p:extLst>
      <p:ext uri="{BB962C8B-B14F-4D97-AF65-F5344CB8AC3E}">
        <p14:creationId xmlns:p14="http://schemas.microsoft.com/office/powerpoint/2010/main" val="3649744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EA6854-7910-44A8-965D-5CB8C0BF61D7}" type="slidenum">
              <a:rPr lang="en-US" smtClean="0"/>
              <a:t>22</a:t>
            </a:fld>
            <a:endParaRPr lang="en-US"/>
          </a:p>
        </p:txBody>
      </p:sp>
    </p:spTree>
    <p:extLst>
      <p:ext uri="{BB962C8B-B14F-4D97-AF65-F5344CB8AC3E}">
        <p14:creationId xmlns:p14="http://schemas.microsoft.com/office/powerpoint/2010/main" val="26406683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E288D-0850-5067-60D0-9D15749E5C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23B423-8640-3B0F-C0AD-57D9163B67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9B331C-6E67-9DB9-04D3-0E2C0A0DD47A}"/>
              </a:ext>
            </a:extLst>
          </p:cNvPr>
          <p:cNvSpPr>
            <a:spLocks noGrp="1"/>
          </p:cNvSpPr>
          <p:nvPr>
            <p:ph type="body" idx="1"/>
          </p:nvPr>
        </p:nvSpPr>
        <p:spPr/>
        <p:txBody>
          <a:bodyPr/>
          <a:lstStyle/>
          <a:p>
            <a:endParaRPr lang="en-US" b="1" i="1" dirty="0"/>
          </a:p>
        </p:txBody>
      </p:sp>
      <p:sp>
        <p:nvSpPr>
          <p:cNvPr id="4" name="Slide Number Placeholder 3">
            <a:extLst>
              <a:ext uri="{FF2B5EF4-FFF2-40B4-BE49-F238E27FC236}">
                <a16:creationId xmlns:a16="http://schemas.microsoft.com/office/drawing/2014/main" id="{74598CD7-73C3-5DE9-0784-F1DC29131127}"/>
              </a:ext>
            </a:extLst>
          </p:cNvPr>
          <p:cNvSpPr>
            <a:spLocks noGrp="1"/>
          </p:cNvSpPr>
          <p:nvPr>
            <p:ph type="sldNum" sz="quarter" idx="5"/>
          </p:nvPr>
        </p:nvSpPr>
        <p:spPr/>
        <p:txBody>
          <a:bodyPr/>
          <a:lstStyle/>
          <a:p>
            <a:fld id="{BDEA6854-7910-44A8-965D-5CB8C0BF61D7}" type="slidenum">
              <a:rPr lang="en-US" smtClean="0"/>
              <a:t>23</a:t>
            </a:fld>
            <a:endParaRPr lang="en-US"/>
          </a:p>
        </p:txBody>
      </p:sp>
    </p:spTree>
    <p:extLst>
      <p:ext uri="{BB962C8B-B14F-4D97-AF65-F5344CB8AC3E}">
        <p14:creationId xmlns:p14="http://schemas.microsoft.com/office/powerpoint/2010/main" val="1073811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Slide Number Placeholder 3"/>
          <p:cNvSpPr>
            <a:spLocks noGrp="1"/>
          </p:cNvSpPr>
          <p:nvPr>
            <p:ph type="sldNum" sz="quarter" idx="5"/>
          </p:nvPr>
        </p:nvSpPr>
        <p:spPr/>
        <p:txBody>
          <a:bodyPr/>
          <a:lstStyle/>
          <a:p>
            <a:fld id="{BDEA6854-7910-44A8-965D-5CB8C0BF61D7}" type="slidenum">
              <a:rPr lang="en-US" smtClean="0"/>
              <a:t>2</a:t>
            </a:fld>
            <a:endParaRPr lang="en-US"/>
          </a:p>
        </p:txBody>
      </p:sp>
    </p:spTree>
    <p:extLst>
      <p:ext uri="{BB962C8B-B14F-4D97-AF65-F5344CB8AC3E}">
        <p14:creationId xmlns:p14="http://schemas.microsoft.com/office/powerpoint/2010/main" val="22327050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Activity 2.1.2. </a:t>
            </a:r>
            <a:r>
              <a:rPr lang="en-US" dirty="0"/>
              <a:t>Feasibility study and Conceptual design of the laser-based THz TDS setup</a:t>
            </a:r>
          </a:p>
          <a:p>
            <a:pPr lvl="1"/>
            <a:r>
              <a:rPr lang="en-US" b="1" dirty="0"/>
              <a:t>Participants: ELI, PSI / Lead: PSI</a:t>
            </a:r>
          </a:p>
          <a:p>
            <a:r>
              <a:rPr lang="en-US" b="1" dirty="0"/>
              <a:t>Deliverable 2.1.2 (D2) </a:t>
            </a:r>
            <a:r>
              <a:rPr lang="en-US" dirty="0"/>
              <a:t>Conceptual design of the integrated THz TDS setup</a:t>
            </a:r>
          </a:p>
          <a:p>
            <a:r>
              <a:rPr lang="en-US" b="1" dirty="0"/>
              <a:t>Milestone 2.1.2 (M2) </a:t>
            </a:r>
            <a:r>
              <a:rPr lang="en-US" dirty="0"/>
              <a:t>Scope of work and list of components of the integrated THz DS setup, including laser, dielectric structure and relevant diagnostics.</a:t>
            </a:r>
          </a:p>
          <a:p>
            <a:endParaRPr lang="en-US" dirty="0"/>
          </a:p>
        </p:txBody>
      </p:sp>
      <p:sp>
        <p:nvSpPr>
          <p:cNvPr id="4" name="Slide Number Placeholder 3"/>
          <p:cNvSpPr>
            <a:spLocks noGrp="1"/>
          </p:cNvSpPr>
          <p:nvPr>
            <p:ph type="sldNum" sz="quarter" idx="5"/>
          </p:nvPr>
        </p:nvSpPr>
        <p:spPr/>
        <p:txBody>
          <a:bodyPr/>
          <a:lstStyle/>
          <a:p>
            <a:fld id="{BDEA6854-7910-44A8-965D-5CB8C0BF61D7}" type="slidenum">
              <a:rPr lang="en-US" smtClean="0"/>
              <a:t>24</a:t>
            </a:fld>
            <a:endParaRPr lang="en-US"/>
          </a:p>
        </p:txBody>
      </p:sp>
    </p:spTree>
    <p:extLst>
      <p:ext uri="{BB962C8B-B14F-4D97-AF65-F5344CB8AC3E}">
        <p14:creationId xmlns:p14="http://schemas.microsoft.com/office/powerpoint/2010/main" val="5336398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Improve upon horn geometry and coupling with CST Microwave Studios optimization</a:t>
            </a:r>
          </a:p>
        </p:txBody>
      </p:sp>
      <p:sp>
        <p:nvSpPr>
          <p:cNvPr id="4" name="Slide Number Placeholder 3"/>
          <p:cNvSpPr>
            <a:spLocks noGrp="1"/>
          </p:cNvSpPr>
          <p:nvPr>
            <p:ph type="sldNum" sz="quarter" idx="5"/>
          </p:nvPr>
        </p:nvSpPr>
        <p:spPr/>
        <p:txBody>
          <a:bodyPr/>
          <a:lstStyle/>
          <a:p>
            <a:fld id="{BDEA6854-7910-44A8-965D-5CB8C0BF61D7}" type="slidenum">
              <a:rPr lang="en-US" smtClean="0"/>
              <a:t>26</a:t>
            </a:fld>
            <a:endParaRPr lang="en-US"/>
          </a:p>
        </p:txBody>
      </p:sp>
    </p:spTree>
    <p:extLst>
      <p:ext uri="{BB962C8B-B14F-4D97-AF65-F5344CB8AC3E}">
        <p14:creationId xmlns:p14="http://schemas.microsoft.com/office/powerpoint/2010/main" val="21559692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Leverage PSI expertise in longitudinal diagnostics and to develop and improve THz diagnostics for scalable beamline implementations</a:t>
            </a:r>
          </a:p>
          <a:p>
            <a:endParaRPr lang="en-US" dirty="0"/>
          </a:p>
        </p:txBody>
      </p:sp>
      <p:sp>
        <p:nvSpPr>
          <p:cNvPr id="4" name="Slide Number Placeholder 3"/>
          <p:cNvSpPr>
            <a:spLocks noGrp="1"/>
          </p:cNvSpPr>
          <p:nvPr>
            <p:ph type="sldNum" sz="quarter" idx="5"/>
          </p:nvPr>
        </p:nvSpPr>
        <p:spPr/>
        <p:txBody>
          <a:bodyPr/>
          <a:lstStyle/>
          <a:p>
            <a:fld id="{BDEA6854-7910-44A8-965D-5CB8C0BF61D7}" type="slidenum">
              <a:rPr lang="en-US" smtClean="0"/>
              <a:t>28</a:t>
            </a:fld>
            <a:endParaRPr lang="en-US"/>
          </a:p>
        </p:txBody>
      </p:sp>
    </p:spTree>
    <p:extLst>
      <p:ext uri="{BB962C8B-B14F-4D97-AF65-F5344CB8AC3E}">
        <p14:creationId xmlns:p14="http://schemas.microsoft.com/office/powerpoint/2010/main" val="38756130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D7DE1-F918-369C-580E-57CA10200E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1CE61F-9125-B13D-BA3A-6E05FF8C5D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51BA99-728E-5418-03EF-56C94B5F64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E3E466-4EFD-A3DA-F47C-C36046EF2A1A}"/>
              </a:ext>
            </a:extLst>
          </p:cNvPr>
          <p:cNvSpPr>
            <a:spLocks noGrp="1"/>
          </p:cNvSpPr>
          <p:nvPr>
            <p:ph type="sldNum" sz="quarter" idx="5"/>
          </p:nvPr>
        </p:nvSpPr>
        <p:spPr/>
        <p:txBody>
          <a:bodyPr/>
          <a:lstStyle/>
          <a:p>
            <a:fld id="{BDEA6854-7910-44A8-965D-5CB8C0BF61D7}" type="slidenum">
              <a:rPr lang="en-US" smtClean="0"/>
              <a:t>29</a:t>
            </a:fld>
            <a:endParaRPr lang="en-US"/>
          </a:p>
        </p:txBody>
      </p:sp>
    </p:spTree>
    <p:extLst>
      <p:ext uri="{BB962C8B-B14F-4D97-AF65-F5344CB8AC3E}">
        <p14:creationId xmlns:p14="http://schemas.microsoft.com/office/powerpoint/2010/main" val="2998734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DEA6854-7910-44A8-965D-5CB8C0BF61D7}" type="slidenum">
              <a:rPr lang="en-US" smtClean="0"/>
              <a:t>3</a:t>
            </a:fld>
            <a:endParaRPr lang="en-US"/>
          </a:p>
        </p:txBody>
      </p:sp>
    </p:spTree>
    <p:extLst>
      <p:ext uri="{BB962C8B-B14F-4D97-AF65-F5344CB8AC3E}">
        <p14:creationId xmlns:p14="http://schemas.microsoft.com/office/powerpoint/2010/main" val="824006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07129-CDBC-32F9-6423-556FDD0FFB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A5E238-32C3-0DA9-9F46-2BDD8F8A07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855C42-C0A0-47E9-F9B2-7606F5105D1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9D522831-38A3-C04B-56DD-C8B4E6B4D039}"/>
              </a:ext>
            </a:extLst>
          </p:cNvPr>
          <p:cNvSpPr>
            <a:spLocks noGrp="1"/>
          </p:cNvSpPr>
          <p:nvPr>
            <p:ph type="sldNum" sz="quarter" idx="5"/>
          </p:nvPr>
        </p:nvSpPr>
        <p:spPr/>
        <p:txBody>
          <a:bodyPr/>
          <a:lstStyle/>
          <a:p>
            <a:fld id="{BDEA6854-7910-44A8-965D-5CB8C0BF61D7}" type="slidenum">
              <a:rPr lang="en-US" smtClean="0"/>
              <a:t>4</a:t>
            </a:fld>
            <a:endParaRPr lang="en-US"/>
          </a:p>
        </p:txBody>
      </p:sp>
    </p:spTree>
    <p:extLst>
      <p:ext uri="{BB962C8B-B14F-4D97-AF65-F5344CB8AC3E}">
        <p14:creationId xmlns:p14="http://schemas.microsoft.com/office/powerpoint/2010/main" val="3805282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EA6854-7910-44A8-965D-5CB8C0BF61D7}" type="slidenum">
              <a:rPr lang="en-US" smtClean="0"/>
              <a:t>5</a:t>
            </a:fld>
            <a:endParaRPr lang="en-US"/>
          </a:p>
        </p:txBody>
      </p:sp>
    </p:spTree>
    <p:extLst>
      <p:ext uri="{BB962C8B-B14F-4D97-AF65-F5344CB8AC3E}">
        <p14:creationId xmlns:p14="http://schemas.microsoft.com/office/powerpoint/2010/main" val="2289059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 </a:t>
            </a:r>
          </a:p>
          <a:p>
            <a:endParaRPr lang="en-US" dirty="0"/>
          </a:p>
        </p:txBody>
      </p:sp>
      <p:sp>
        <p:nvSpPr>
          <p:cNvPr id="4" name="Slide Number Placeholder 3"/>
          <p:cNvSpPr>
            <a:spLocks noGrp="1"/>
          </p:cNvSpPr>
          <p:nvPr>
            <p:ph type="sldNum" sz="quarter" idx="5"/>
          </p:nvPr>
        </p:nvSpPr>
        <p:spPr/>
        <p:txBody>
          <a:bodyPr/>
          <a:lstStyle/>
          <a:p>
            <a:fld id="{BDEA6854-7910-44A8-965D-5CB8C0BF61D7}" type="slidenum">
              <a:rPr lang="en-US" smtClean="0"/>
              <a:t>6</a:t>
            </a:fld>
            <a:endParaRPr lang="en-US"/>
          </a:p>
        </p:txBody>
      </p:sp>
    </p:spTree>
    <p:extLst>
      <p:ext uri="{BB962C8B-B14F-4D97-AF65-F5344CB8AC3E}">
        <p14:creationId xmlns:p14="http://schemas.microsoft.com/office/powerpoint/2010/main" val="7701257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EA6854-7910-44A8-965D-5CB8C0BF61D7}" type="slidenum">
              <a:rPr lang="en-US" smtClean="0"/>
              <a:t>7</a:t>
            </a:fld>
            <a:endParaRPr lang="en-US"/>
          </a:p>
        </p:txBody>
      </p:sp>
    </p:spTree>
    <p:extLst>
      <p:ext uri="{BB962C8B-B14F-4D97-AF65-F5344CB8AC3E}">
        <p14:creationId xmlns:p14="http://schemas.microsoft.com/office/powerpoint/2010/main" val="3504337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i="1" dirty="0"/>
          </a:p>
        </p:txBody>
      </p:sp>
      <p:sp>
        <p:nvSpPr>
          <p:cNvPr id="4" name="Slide Number Placeholder 3"/>
          <p:cNvSpPr>
            <a:spLocks noGrp="1"/>
          </p:cNvSpPr>
          <p:nvPr>
            <p:ph type="sldNum" sz="quarter" idx="5"/>
          </p:nvPr>
        </p:nvSpPr>
        <p:spPr/>
        <p:txBody>
          <a:bodyPr/>
          <a:lstStyle/>
          <a:p>
            <a:fld id="{BDEA6854-7910-44A8-965D-5CB8C0BF61D7}" type="slidenum">
              <a:rPr lang="en-US" smtClean="0"/>
              <a:t>8</a:t>
            </a:fld>
            <a:endParaRPr lang="en-US"/>
          </a:p>
        </p:txBody>
      </p:sp>
    </p:spTree>
    <p:extLst>
      <p:ext uri="{BB962C8B-B14F-4D97-AF65-F5344CB8AC3E}">
        <p14:creationId xmlns:p14="http://schemas.microsoft.com/office/powerpoint/2010/main" val="1036545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DEA6854-7910-44A8-965D-5CB8C0BF61D7}" type="slidenum">
              <a:rPr lang="en-US" smtClean="0"/>
              <a:t>9</a:t>
            </a:fld>
            <a:endParaRPr lang="en-US"/>
          </a:p>
        </p:txBody>
      </p:sp>
    </p:spTree>
    <p:extLst>
      <p:ext uri="{BB962C8B-B14F-4D97-AF65-F5344CB8AC3E}">
        <p14:creationId xmlns:p14="http://schemas.microsoft.com/office/powerpoint/2010/main" val="68023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descr="A bright light in the dark&#10;&#10;AI-generated content may be incorrect.">
            <a:extLst>
              <a:ext uri="{FF2B5EF4-FFF2-40B4-BE49-F238E27FC236}">
                <a16:creationId xmlns:a16="http://schemas.microsoft.com/office/drawing/2014/main" id="{836323D4-EDE5-40F7-37CA-91BB8A60B19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78737"/>
            <a:ext cx="12192000" cy="7152639"/>
          </a:xfrm>
          <a:prstGeom prst="rect">
            <a:avLst/>
          </a:prstGeom>
        </p:spPr>
      </p:pic>
      <p:sp>
        <p:nvSpPr>
          <p:cNvPr id="2" name="Title 1">
            <a:extLst>
              <a:ext uri="{FF2B5EF4-FFF2-40B4-BE49-F238E27FC236}">
                <a16:creationId xmlns:a16="http://schemas.microsoft.com/office/drawing/2014/main" id="{807148D2-B24D-4976-994F-BB66CEEA51D2}"/>
              </a:ext>
            </a:extLst>
          </p:cNvPr>
          <p:cNvSpPr>
            <a:spLocks noGrp="1"/>
          </p:cNvSpPr>
          <p:nvPr>
            <p:ph type="ctrTitle"/>
          </p:nvPr>
        </p:nvSpPr>
        <p:spPr>
          <a:xfrm>
            <a:off x="3223488" y="1939633"/>
            <a:ext cx="7813967" cy="1043854"/>
          </a:xfrm>
        </p:spPr>
        <p:txBody>
          <a:bodyPr anchor="b">
            <a:normAutofit/>
          </a:bodyPr>
          <a:lstStyle>
            <a:lvl1pPr algn="l">
              <a:defRPr sz="4800" b="1">
                <a:solidFill>
                  <a:schemeClr val="bg1"/>
                </a:solidFill>
                <a:latin typeface="+mj-lt"/>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F630B7C0-3837-4386-90FE-545DE779ADDA}"/>
              </a:ext>
            </a:extLst>
          </p:cNvPr>
          <p:cNvSpPr>
            <a:spLocks noGrp="1"/>
          </p:cNvSpPr>
          <p:nvPr>
            <p:ph type="subTitle" idx="1" hasCustomPrompt="1"/>
          </p:nvPr>
        </p:nvSpPr>
        <p:spPr>
          <a:xfrm>
            <a:off x="3232723" y="3153930"/>
            <a:ext cx="7813967" cy="812944"/>
          </a:xfrm>
        </p:spPr>
        <p:txBody>
          <a:bodyPr/>
          <a:lstStyle>
            <a:lvl1pPr marL="0" indent="0" algn="l">
              <a:buNone/>
              <a:defRPr sz="2400">
                <a:solidFill>
                  <a:srgbClr val="FFC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author / institute</a:t>
            </a:r>
            <a:r>
              <a:rPr lang="en-GB" dirty="0"/>
              <a:t> and occasion</a:t>
            </a:r>
            <a:endParaRPr lang="en-US" dirty="0"/>
          </a:p>
        </p:txBody>
      </p:sp>
      <p:sp>
        <p:nvSpPr>
          <p:cNvPr id="25" name="TextBox 24">
            <a:extLst>
              <a:ext uri="{FF2B5EF4-FFF2-40B4-BE49-F238E27FC236}">
                <a16:creationId xmlns:a16="http://schemas.microsoft.com/office/drawing/2014/main" id="{BFE90DE8-3BA8-471E-9749-65A67AA27786}"/>
              </a:ext>
            </a:extLst>
          </p:cNvPr>
          <p:cNvSpPr txBox="1"/>
          <p:nvPr userDrawn="1"/>
        </p:nvSpPr>
        <p:spPr>
          <a:xfrm>
            <a:off x="147345" y="6173098"/>
            <a:ext cx="6170755" cy="461665"/>
          </a:xfrm>
          <a:prstGeom prst="rect">
            <a:avLst/>
          </a:prstGeom>
          <a:noFill/>
        </p:spPr>
        <p:txBody>
          <a:bodyPr wrap="square" rtlCol="0">
            <a:spAutoFit/>
          </a:bodyPr>
          <a:lstStyle/>
          <a:p>
            <a:r>
              <a:rPr lang="en-US" sz="800" b="1" dirty="0">
                <a:solidFill>
                  <a:schemeClr val="bg1"/>
                </a:solidFill>
              </a:rPr>
              <a:t>This project has received funding from the European Union. The participation of PSI is funded by the Swiss State Secretariat for Education, Research and Innovation (SERI). The information herein reflects the views of its author(s) only, and neither European Union nor the SERI is responsible for any use that may be made of the information contained.</a:t>
            </a:r>
            <a:endParaRPr lang="en-GB" sz="800" b="1" dirty="0">
              <a:solidFill>
                <a:schemeClr val="bg1"/>
              </a:solidFill>
            </a:endParaRPr>
          </a:p>
        </p:txBody>
      </p:sp>
      <p:pic>
        <p:nvPicPr>
          <p:cNvPr id="6" name="Picture 5" descr="A blue background with yellow stars&#10;&#10;Description automatically generated with low confidence">
            <a:extLst>
              <a:ext uri="{FF2B5EF4-FFF2-40B4-BE49-F238E27FC236}">
                <a16:creationId xmlns:a16="http://schemas.microsoft.com/office/drawing/2014/main" id="{524E910F-F508-5C5A-DE5E-32E54244B170}"/>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243614" y="5484266"/>
            <a:ext cx="842973" cy="558039"/>
          </a:xfrm>
          <a:prstGeom prst="rect">
            <a:avLst/>
          </a:prstGeom>
        </p:spPr>
      </p:pic>
      <p:sp>
        <p:nvSpPr>
          <p:cNvPr id="9" name="TextBox 8">
            <a:extLst>
              <a:ext uri="{FF2B5EF4-FFF2-40B4-BE49-F238E27FC236}">
                <a16:creationId xmlns:a16="http://schemas.microsoft.com/office/drawing/2014/main" id="{5042F8F7-39BD-C0D1-630E-61B6D2FE72A4}"/>
              </a:ext>
            </a:extLst>
          </p:cNvPr>
          <p:cNvSpPr txBox="1"/>
          <p:nvPr userDrawn="1"/>
        </p:nvSpPr>
        <p:spPr>
          <a:xfrm>
            <a:off x="1086587" y="5552843"/>
            <a:ext cx="1524509" cy="430887"/>
          </a:xfrm>
          <a:prstGeom prst="rect">
            <a:avLst/>
          </a:prstGeom>
          <a:noFill/>
        </p:spPr>
        <p:txBody>
          <a:bodyPr wrap="square" rtlCol="0">
            <a:spAutoFit/>
          </a:bodyPr>
          <a:lstStyle/>
          <a:p>
            <a:r>
              <a:rPr lang="en-GB" sz="1100" b="1" dirty="0">
                <a:solidFill>
                  <a:schemeClr val="bg1"/>
                </a:solidFill>
                <a:latin typeface="Arial" panose="020B0604020202020204" pitchFamily="34" charset="0"/>
                <a:cs typeface="Arial" panose="020B0604020202020204" pitchFamily="34" charset="0"/>
              </a:rPr>
              <a:t>Funded by </a:t>
            </a:r>
          </a:p>
          <a:p>
            <a:r>
              <a:rPr lang="en-GB" sz="1100" b="1" dirty="0">
                <a:solidFill>
                  <a:schemeClr val="bg1"/>
                </a:solidFill>
                <a:latin typeface="Arial" panose="020B0604020202020204" pitchFamily="34" charset="0"/>
                <a:cs typeface="Arial" panose="020B0604020202020204" pitchFamily="34" charset="0"/>
              </a:rPr>
              <a:t>the European Union</a:t>
            </a:r>
          </a:p>
        </p:txBody>
      </p:sp>
      <p:pic>
        <p:nvPicPr>
          <p:cNvPr id="17" name="Picture 16" descr="A yellow and white text with stars&#10;&#10;AI-generated content may be incorrect.">
            <a:extLst>
              <a:ext uri="{FF2B5EF4-FFF2-40B4-BE49-F238E27FC236}">
                <a16:creationId xmlns:a16="http://schemas.microsoft.com/office/drawing/2014/main" id="{6A1931B3-AFE8-7F97-5868-1133F6B2FCB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90277" y="-45632"/>
            <a:ext cx="3707784" cy="1736258"/>
          </a:xfrm>
          <a:prstGeom prst="rect">
            <a:avLst/>
          </a:prstGeom>
        </p:spPr>
      </p:pic>
      <p:sp>
        <p:nvSpPr>
          <p:cNvPr id="19" name="Rectangle 3">
            <a:extLst>
              <a:ext uri="{FF2B5EF4-FFF2-40B4-BE49-F238E27FC236}">
                <a16:creationId xmlns:a16="http://schemas.microsoft.com/office/drawing/2014/main" id="{471F195A-8642-94BE-DBAE-5C61CFF7A42D}"/>
              </a:ext>
            </a:extLst>
          </p:cNvPr>
          <p:cNvSpPr>
            <a:spLocks noChangeArrowheads="1"/>
          </p:cNvSpPr>
          <p:nvPr userDrawn="1"/>
        </p:nvSpPr>
        <p:spPr bwMode="auto">
          <a:xfrm>
            <a:off x="293939" y="74253"/>
            <a:ext cx="397326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GB" altLang="en-US" sz="2400" dirty="0">
                <a:solidFill>
                  <a:srgbClr val="FCAF17"/>
                </a:solidFill>
                <a:latin typeface="Arial Narrow" pitchFamily="34" charset="0"/>
              </a:rPr>
              <a:t>PLASMA</a:t>
            </a:r>
          </a:p>
          <a:p>
            <a:r>
              <a:rPr lang="en-GB" altLang="en-US" sz="2400" dirty="0">
                <a:solidFill>
                  <a:srgbClr val="FCAF17"/>
                </a:solidFill>
                <a:latin typeface="Arial Narrow" pitchFamily="34" charset="0"/>
              </a:rPr>
              <a:t>ACCELERATOR SYSTEMS FOR </a:t>
            </a:r>
          </a:p>
          <a:p>
            <a:r>
              <a:rPr lang="en-GB" altLang="en-US" sz="2400" dirty="0">
                <a:solidFill>
                  <a:schemeClr val="bg1"/>
                </a:solidFill>
                <a:latin typeface="Arial Narrow" pitchFamily="34" charset="0"/>
              </a:rPr>
              <a:t>COMPACT</a:t>
            </a:r>
          </a:p>
          <a:p>
            <a:r>
              <a:rPr lang="en-GB" altLang="en-US" sz="2400" dirty="0">
                <a:solidFill>
                  <a:schemeClr val="bg1"/>
                </a:solidFill>
                <a:latin typeface="Arial Narrow" pitchFamily="34" charset="0"/>
              </a:rPr>
              <a:t>RESEARCH INFRASTRUCTURES</a:t>
            </a:r>
          </a:p>
        </p:txBody>
      </p:sp>
      <p:pic>
        <p:nvPicPr>
          <p:cNvPr id="4" name="Picture 3">
            <a:extLst>
              <a:ext uri="{FF2B5EF4-FFF2-40B4-BE49-F238E27FC236}">
                <a16:creationId xmlns:a16="http://schemas.microsoft.com/office/drawing/2014/main" id="{10258103-DE5A-0D02-BA82-72B75A5BC34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flipV="1">
            <a:off x="2655206" y="5663768"/>
            <a:ext cx="382490" cy="367737"/>
          </a:xfrm>
          <a:prstGeom prst="rect">
            <a:avLst/>
          </a:prstGeom>
        </p:spPr>
      </p:pic>
      <p:sp>
        <p:nvSpPr>
          <p:cNvPr id="7" name="TextBox 6">
            <a:extLst>
              <a:ext uri="{FF2B5EF4-FFF2-40B4-BE49-F238E27FC236}">
                <a16:creationId xmlns:a16="http://schemas.microsoft.com/office/drawing/2014/main" id="{D14F2CB3-A803-A073-A200-909BF59B2EC7}"/>
              </a:ext>
            </a:extLst>
          </p:cNvPr>
          <p:cNvSpPr txBox="1"/>
          <p:nvPr userDrawn="1"/>
        </p:nvSpPr>
        <p:spPr>
          <a:xfrm>
            <a:off x="2557795" y="5417548"/>
            <a:ext cx="2569377" cy="246221"/>
          </a:xfrm>
          <a:prstGeom prst="rect">
            <a:avLst/>
          </a:prstGeom>
          <a:noFill/>
        </p:spPr>
        <p:txBody>
          <a:bodyPr wrap="square">
            <a:spAutoFit/>
          </a:bodyPr>
          <a:lstStyle/>
          <a:p>
            <a:pPr algn="l">
              <a:lnSpc>
                <a:spcPts val="1248"/>
              </a:lnSpc>
              <a:buNone/>
            </a:pPr>
            <a:r>
              <a:rPr lang="en-GB" sz="1000" b="1" i="0" dirty="0">
                <a:solidFill>
                  <a:srgbClr val="FFFFFF"/>
                </a:solidFill>
                <a:effectLst/>
                <a:latin typeface="Arial" panose="020B0604020202020204" pitchFamily="34" charset="0"/>
                <a:cs typeface="Arial" panose="020B0604020202020204" pitchFamily="34" charset="0"/>
              </a:rPr>
              <a:t>PSI supported by</a:t>
            </a:r>
            <a:endParaRPr lang="en-GB" sz="1000" dirty="0"/>
          </a:p>
        </p:txBody>
      </p:sp>
      <p:sp>
        <p:nvSpPr>
          <p:cNvPr id="11" name="TextBox 10">
            <a:extLst>
              <a:ext uri="{FF2B5EF4-FFF2-40B4-BE49-F238E27FC236}">
                <a16:creationId xmlns:a16="http://schemas.microsoft.com/office/drawing/2014/main" id="{A301EE6E-89CE-5065-8758-3C83F831CCA1}"/>
              </a:ext>
            </a:extLst>
          </p:cNvPr>
          <p:cNvSpPr txBox="1"/>
          <p:nvPr userDrawn="1"/>
        </p:nvSpPr>
        <p:spPr>
          <a:xfrm>
            <a:off x="4536030" y="5586026"/>
            <a:ext cx="1938494" cy="523220"/>
          </a:xfrm>
          <a:prstGeom prst="rect">
            <a:avLst/>
          </a:prstGeom>
          <a:noFill/>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Federal Department of Economic Affairs, </a:t>
            </a:r>
          </a:p>
          <a:p>
            <a:r>
              <a:rPr lang="en-GB" sz="700" dirty="0">
                <a:solidFill>
                  <a:schemeClr val="bg1"/>
                </a:solidFill>
                <a:latin typeface="Arial" panose="020B0604020202020204" pitchFamily="34" charset="0"/>
                <a:cs typeface="Arial" panose="020B0604020202020204" pitchFamily="34" charset="0"/>
              </a:rPr>
              <a:t>Education and Research EAER, </a:t>
            </a:r>
          </a:p>
          <a:p>
            <a:r>
              <a:rPr lang="en-GB" sz="700" b="1" dirty="0">
                <a:solidFill>
                  <a:schemeClr val="bg1"/>
                </a:solidFill>
                <a:latin typeface="Arial" panose="020B0604020202020204" pitchFamily="34" charset="0"/>
                <a:cs typeface="Arial" panose="020B0604020202020204" pitchFamily="34" charset="0"/>
              </a:rPr>
              <a:t>State Secretariat for Education, Research and Innovation SERI</a:t>
            </a:r>
          </a:p>
        </p:txBody>
      </p:sp>
      <p:sp>
        <p:nvSpPr>
          <p:cNvPr id="13" name="TextBox 12">
            <a:extLst>
              <a:ext uri="{FF2B5EF4-FFF2-40B4-BE49-F238E27FC236}">
                <a16:creationId xmlns:a16="http://schemas.microsoft.com/office/drawing/2014/main" id="{3D20617F-405A-B71C-56FF-67835C5E3DE2}"/>
              </a:ext>
            </a:extLst>
          </p:cNvPr>
          <p:cNvSpPr txBox="1"/>
          <p:nvPr userDrawn="1"/>
        </p:nvSpPr>
        <p:spPr>
          <a:xfrm>
            <a:off x="3033311" y="5602963"/>
            <a:ext cx="1598567" cy="630942"/>
          </a:xfrm>
          <a:prstGeom prst="rect">
            <a:avLst/>
          </a:prstGeom>
          <a:noFill/>
        </p:spPr>
        <p:txBody>
          <a:bodyPr wrap="square">
            <a:spAutoFit/>
          </a:bodyPr>
          <a:lstStyle/>
          <a:p>
            <a:pPr>
              <a:buNone/>
            </a:pPr>
            <a:r>
              <a:rPr lang="en-GB" sz="700" b="0" i="0" dirty="0">
                <a:solidFill>
                  <a:srgbClr val="FFFFFF"/>
                </a:solidFill>
                <a:effectLst/>
                <a:latin typeface="Arial" panose="020B0604020202020204" pitchFamily="34" charset="0"/>
                <a:cs typeface="Arial" panose="020B0604020202020204" pitchFamily="34" charset="0"/>
              </a:rPr>
              <a:t>Schweizerische </a:t>
            </a:r>
            <a:r>
              <a:rPr lang="en-GB" sz="700" b="0" i="0" dirty="0" err="1">
                <a:solidFill>
                  <a:srgbClr val="FFFFFF"/>
                </a:solidFill>
                <a:effectLst/>
                <a:latin typeface="Arial" panose="020B0604020202020204" pitchFamily="34" charset="0"/>
                <a:cs typeface="Arial" panose="020B0604020202020204" pitchFamily="34" charset="0"/>
              </a:rPr>
              <a:t>Eidgenossenschaft</a:t>
            </a:r>
            <a:r>
              <a:rPr lang="en-GB" sz="700" b="0" i="0" dirty="0">
                <a:solidFill>
                  <a:srgbClr val="FFFFFF"/>
                </a:solidFill>
                <a:effectLst/>
                <a:latin typeface="Arial" panose="020B0604020202020204" pitchFamily="34" charset="0"/>
                <a:cs typeface="Arial" panose="020B0604020202020204" pitchFamily="34" charset="0"/>
              </a:rPr>
              <a:t> </a:t>
            </a:r>
          </a:p>
          <a:p>
            <a:pPr>
              <a:buNone/>
            </a:pPr>
            <a:r>
              <a:rPr lang="en-GB" sz="700" b="0" i="0" dirty="0">
                <a:solidFill>
                  <a:srgbClr val="FFFFFF"/>
                </a:solidFill>
                <a:effectLst/>
                <a:latin typeface="Arial" panose="020B0604020202020204" pitchFamily="34" charset="0"/>
                <a:cs typeface="Arial" panose="020B0604020202020204" pitchFamily="34" charset="0"/>
              </a:rPr>
              <a:t>Confédération </a:t>
            </a:r>
            <a:r>
              <a:rPr lang="en-GB" sz="700" b="0" i="0" dirty="0" err="1">
                <a:solidFill>
                  <a:srgbClr val="FFFFFF"/>
                </a:solidFill>
                <a:effectLst/>
                <a:latin typeface="Arial" panose="020B0604020202020204" pitchFamily="34" charset="0"/>
                <a:cs typeface="Arial" panose="020B0604020202020204" pitchFamily="34" charset="0"/>
              </a:rPr>
              <a:t>suisse</a:t>
            </a:r>
            <a:r>
              <a:rPr lang="en-GB" sz="700" b="0" i="0" dirty="0">
                <a:solidFill>
                  <a:srgbClr val="FFFFFF"/>
                </a:solidFill>
                <a:effectLst/>
                <a:latin typeface="Arial" panose="020B0604020202020204" pitchFamily="34" charset="0"/>
                <a:cs typeface="Arial" panose="020B0604020202020204" pitchFamily="34" charset="0"/>
              </a:rPr>
              <a:t> </a:t>
            </a:r>
          </a:p>
          <a:p>
            <a:pPr>
              <a:buNone/>
            </a:pPr>
            <a:r>
              <a:rPr lang="en-GB" sz="700" b="0" i="0" dirty="0" err="1">
                <a:solidFill>
                  <a:srgbClr val="FFFFFF"/>
                </a:solidFill>
                <a:effectLst/>
                <a:latin typeface="Arial" panose="020B0604020202020204" pitchFamily="34" charset="0"/>
                <a:cs typeface="Arial" panose="020B0604020202020204" pitchFamily="34" charset="0"/>
              </a:rPr>
              <a:t>Confederazione</a:t>
            </a:r>
            <a:r>
              <a:rPr lang="en-GB" sz="700" b="0" i="0" dirty="0">
                <a:solidFill>
                  <a:srgbClr val="FFFFFF"/>
                </a:solidFill>
                <a:effectLst/>
                <a:latin typeface="Arial" panose="020B0604020202020204" pitchFamily="34" charset="0"/>
                <a:cs typeface="Arial" panose="020B0604020202020204" pitchFamily="34" charset="0"/>
              </a:rPr>
              <a:t> Svizzera </a:t>
            </a:r>
          </a:p>
          <a:p>
            <a:pPr>
              <a:buNone/>
            </a:pPr>
            <a:r>
              <a:rPr lang="en-GB" sz="700" b="0" i="0" dirty="0" err="1">
                <a:solidFill>
                  <a:srgbClr val="FFFFFF"/>
                </a:solidFill>
                <a:effectLst/>
                <a:latin typeface="Arial" panose="020B0604020202020204" pitchFamily="34" charset="0"/>
                <a:cs typeface="Arial" panose="020B0604020202020204" pitchFamily="34" charset="0"/>
              </a:rPr>
              <a:t>Confederaziun</a:t>
            </a:r>
            <a:r>
              <a:rPr lang="en-GB" sz="700" b="0" i="0" dirty="0">
                <a:solidFill>
                  <a:srgbClr val="FFFFFF"/>
                </a:solidFill>
                <a:effectLst/>
                <a:latin typeface="Arial" panose="020B0604020202020204" pitchFamily="34" charset="0"/>
                <a:cs typeface="Arial" panose="020B0604020202020204" pitchFamily="34" charset="0"/>
              </a:rPr>
              <a:t> </a:t>
            </a:r>
            <a:r>
              <a:rPr lang="en-GB" sz="700" b="0" i="0" dirty="0" err="1">
                <a:solidFill>
                  <a:srgbClr val="FFFFFF"/>
                </a:solidFill>
                <a:effectLst/>
                <a:latin typeface="Arial" panose="020B0604020202020204" pitchFamily="34" charset="0"/>
                <a:cs typeface="Arial" panose="020B0604020202020204" pitchFamily="34" charset="0"/>
              </a:rPr>
              <a:t>svizra</a:t>
            </a:r>
            <a:r>
              <a:rPr lang="en-GB" sz="700" b="0" i="0" dirty="0">
                <a:solidFill>
                  <a:srgbClr val="FFFFFF"/>
                </a:solidFill>
                <a:effectLst/>
                <a:latin typeface="Arial" panose="020B0604020202020204" pitchFamily="34" charset="0"/>
                <a:cs typeface="Arial" panose="020B0604020202020204" pitchFamily="34" charset="0"/>
              </a:rPr>
              <a:t> </a:t>
            </a:r>
          </a:p>
          <a:p>
            <a:pPr>
              <a:buNone/>
            </a:pPr>
            <a:r>
              <a:rPr lang="en-GB" sz="700" b="0" i="0" dirty="0">
                <a:solidFill>
                  <a:srgbClr val="FFFFFF"/>
                </a:solidFill>
                <a:effectLst/>
                <a:latin typeface="Arial" panose="020B0604020202020204" pitchFamily="34" charset="0"/>
                <a:cs typeface="Arial" panose="020B0604020202020204" pitchFamily="34" charset="0"/>
              </a:rPr>
              <a:t>Swiss Confederation</a:t>
            </a:r>
            <a:endParaRPr lang="en-GB" sz="700" dirty="0"/>
          </a:p>
        </p:txBody>
      </p:sp>
    </p:spTree>
    <p:extLst>
      <p:ext uri="{BB962C8B-B14F-4D97-AF65-F5344CB8AC3E}">
        <p14:creationId xmlns:p14="http://schemas.microsoft.com/office/powerpoint/2010/main" val="1299942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2" name="Picture 11" descr="A bright light in the dark&#10;&#10;AI-generated content may be incorrect.">
            <a:extLst>
              <a:ext uri="{FF2B5EF4-FFF2-40B4-BE49-F238E27FC236}">
                <a16:creationId xmlns:a16="http://schemas.microsoft.com/office/drawing/2014/main" id="{7607D75D-709A-2A97-20CE-117739EB5E3C}"/>
              </a:ext>
            </a:extLst>
          </p:cNvPr>
          <p:cNvPicPr>
            <a:picLocks noChangeAspect="1"/>
          </p:cNvPicPr>
          <p:nvPr userDrawn="1"/>
        </p:nvPicPr>
        <p:blipFill>
          <a:blip r:embed="rId2">
            <a:extLst>
              <a:ext uri="{28A0092B-C50C-407E-A947-70E740481C1C}">
                <a14:useLocalDpi xmlns:a14="http://schemas.microsoft.com/office/drawing/2010/main" val="0"/>
              </a:ext>
            </a:extLst>
          </a:blip>
          <a:srcRect t="47084"/>
          <a:stretch/>
        </p:blipFill>
        <p:spPr>
          <a:xfrm>
            <a:off x="-1" y="6457516"/>
            <a:ext cx="12192000" cy="422305"/>
          </a:xfrm>
          <a:prstGeom prst="rect">
            <a:avLst/>
          </a:prstGeom>
        </p:spPr>
      </p:pic>
      <p:pic>
        <p:nvPicPr>
          <p:cNvPr id="10" name="Picture 9" descr="A bright light in the dark&#10;&#10;AI-generated content may be incorrect.">
            <a:extLst>
              <a:ext uri="{FF2B5EF4-FFF2-40B4-BE49-F238E27FC236}">
                <a16:creationId xmlns:a16="http://schemas.microsoft.com/office/drawing/2014/main" id="{6AFD22A2-AF86-C404-AFEB-72E58401CF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20367"/>
            <a:ext cx="12192000" cy="798066"/>
          </a:xfrm>
          <a:prstGeom prst="rect">
            <a:avLst/>
          </a:prstGeom>
        </p:spPr>
      </p:pic>
      <p:sp>
        <p:nvSpPr>
          <p:cNvPr id="3" name="Content Placeholder 2">
            <a:extLst>
              <a:ext uri="{FF2B5EF4-FFF2-40B4-BE49-F238E27FC236}">
                <a16:creationId xmlns:a16="http://schemas.microsoft.com/office/drawing/2014/main" id="{AA667453-40FC-4135-9BBF-E2B2967A5938}"/>
              </a:ext>
            </a:extLst>
          </p:cNvPr>
          <p:cNvSpPr>
            <a:spLocks noGrp="1"/>
          </p:cNvSpPr>
          <p:nvPr>
            <p:ph idx="1"/>
          </p:nvPr>
        </p:nvSpPr>
        <p:spPr>
          <a:xfrm>
            <a:off x="838199" y="1105018"/>
            <a:ext cx="10515600" cy="512835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BF60A59D-C33F-4A72-AE63-A30B8327BE56}"/>
              </a:ext>
            </a:extLst>
          </p:cNvPr>
          <p:cNvSpPr>
            <a:spLocks noGrp="1"/>
          </p:cNvSpPr>
          <p:nvPr>
            <p:ph type="sldNum" sz="quarter" idx="12"/>
          </p:nvPr>
        </p:nvSpPr>
        <p:spPr>
          <a:xfrm>
            <a:off x="9111673" y="6480789"/>
            <a:ext cx="2743200" cy="365125"/>
          </a:xfrm>
          <a:prstGeom prst="rect">
            <a:avLst/>
          </a:prstGeom>
        </p:spPr>
        <p:txBody>
          <a:bodyPr/>
          <a:lstStyle>
            <a:lvl1pPr>
              <a:defRPr sz="1400">
                <a:solidFill>
                  <a:srgbClr val="FCAF17"/>
                </a:solidFill>
              </a:defRPr>
            </a:lvl1pPr>
          </a:lstStyle>
          <a:p>
            <a:fld id="{3A3A6714-3D1F-4857-9904-D935B84167FA}" type="slidenum">
              <a:rPr lang="en-GB" smtClean="0"/>
              <a:pPr/>
              <a:t>‹#›</a:t>
            </a:fld>
            <a:endParaRPr lang="en-GB" dirty="0"/>
          </a:p>
        </p:txBody>
      </p:sp>
      <p:sp>
        <p:nvSpPr>
          <p:cNvPr id="2" name="Title 1">
            <a:extLst>
              <a:ext uri="{FF2B5EF4-FFF2-40B4-BE49-F238E27FC236}">
                <a16:creationId xmlns:a16="http://schemas.microsoft.com/office/drawing/2014/main" id="{2707062F-D1E3-4938-A350-3A6A49BD0E2A}"/>
              </a:ext>
            </a:extLst>
          </p:cNvPr>
          <p:cNvSpPr>
            <a:spLocks noGrp="1"/>
          </p:cNvSpPr>
          <p:nvPr>
            <p:ph type="title"/>
          </p:nvPr>
        </p:nvSpPr>
        <p:spPr>
          <a:xfrm>
            <a:off x="2115127" y="-272186"/>
            <a:ext cx="7961747" cy="1325563"/>
          </a:xfrm>
        </p:spPr>
        <p:txBody>
          <a:bodyPr>
            <a:normAutofit/>
          </a:bodyPr>
          <a:lstStyle>
            <a:lvl1pPr algn="ctr">
              <a:defRPr sz="3500" b="1">
                <a:solidFill>
                  <a:srgbClr val="FCAF17"/>
                </a:solidFill>
              </a:defRPr>
            </a:lvl1pPr>
          </a:lstStyle>
          <a:p>
            <a:r>
              <a:rPr lang="en-US" dirty="0"/>
              <a:t>Click to edit Master title style</a:t>
            </a:r>
            <a:endParaRPr lang="en-GB" dirty="0"/>
          </a:p>
        </p:txBody>
      </p:sp>
      <p:pic>
        <p:nvPicPr>
          <p:cNvPr id="13" name="Picture 12" descr="A blue background with yellow stars&#10;&#10;Description automatically generated with low confidence">
            <a:extLst>
              <a:ext uri="{FF2B5EF4-FFF2-40B4-BE49-F238E27FC236}">
                <a16:creationId xmlns:a16="http://schemas.microsoft.com/office/drawing/2014/main" id="{973C7385-2199-42AF-B848-1AA17D566D1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008950" y="185819"/>
            <a:ext cx="555505" cy="367738"/>
          </a:xfrm>
          <a:prstGeom prst="rect">
            <a:avLst/>
          </a:prstGeom>
        </p:spPr>
      </p:pic>
      <p:sp>
        <p:nvSpPr>
          <p:cNvPr id="5" name="TextBox 4">
            <a:extLst>
              <a:ext uri="{FF2B5EF4-FFF2-40B4-BE49-F238E27FC236}">
                <a16:creationId xmlns:a16="http://schemas.microsoft.com/office/drawing/2014/main" id="{5CA8E6A3-D10E-BEBC-CDF4-2DC37BE2810D}"/>
              </a:ext>
            </a:extLst>
          </p:cNvPr>
          <p:cNvSpPr txBox="1"/>
          <p:nvPr userDrawn="1"/>
        </p:nvSpPr>
        <p:spPr>
          <a:xfrm>
            <a:off x="4456234" y="6458365"/>
            <a:ext cx="3279531" cy="369332"/>
          </a:xfrm>
          <a:prstGeom prst="rect">
            <a:avLst/>
          </a:prstGeom>
          <a:noFill/>
        </p:spPr>
        <p:txBody>
          <a:bodyPr wrap="square" rtlCol="0">
            <a:spAutoFit/>
          </a:bodyPr>
          <a:lstStyle/>
          <a:p>
            <a:pPr algn="ctr"/>
            <a:r>
              <a:rPr lang="en-GB" dirty="0">
                <a:solidFill>
                  <a:srgbClr val="FCAF17"/>
                </a:solidFill>
              </a:rPr>
              <a:t>www.pacri.eu</a:t>
            </a:r>
          </a:p>
        </p:txBody>
      </p:sp>
      <p:pic>
        <p:nvPicPr>
          <p:cNvPr id="17" name="Picture 16" descr="A yellow and white text with stars&#10;&#10;AI-generated content may be incorrect.">
            <a:extLst>
              <a:ext uri="{FF2B5EF4-FFF2-40B4-BE49-F238E27FC236}">
                <a16:creationId xmlns:a16="http://schemas.microsoft.com/office/drawing/2014/main" id="{9DC55617-3585-B799-47E8-F8BCCF529A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4402" y="32299"/>
            <a:ext cx="1537562" cy="720000"/>
          </a:xfrm>
          <a:prstGeom prst="rect">
            <a:avLst/>
          </a:prstGeom>
        </p:spPr>
      </p:pic>
      <p:pic>
        <p:nvPicPr>
          <p:cNvPr id="4" name="Picture 3">
            <a:extLst>
              <a:ext uri="{FF2B5EF4-FFF2-40B4-BE49-F238E27FC236}">
                <a16:creationId xmlns:a16="http://schemas.microsoft.com/office/drawing/2014/main" id="{1BB85E79-1A8B-9FF3-6170-E1599082350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flipH="1" flipV="1">
            <a:off x="11663628" y="185819"/>
            <a:ext cx="382490" cy="367737"/>
          </a:xfrm>
          <a:prstGeom prst="rect">
            <a:avLst/>
          </a:prstGeom>
        </p:spPr>
      </p:pic>
      <p:sp>
        <p:nvSpPr>
          <p:cNvPr id="7" name="TextBox 6">
            <a:extLst>
              <a:ext uri="{FF2B5EF4-FFF2-40B4-BE49-F238E27FC236}">
                <a16:creationId xmlns:a16="http://schemas.microsoft.com/office/drawing/2014/main" id="{4EE8BD46-24EE-38B8-2704-C656756C8E45}"/>
              </a:ext>
            </a:extLst>
          </p:cNvPr>
          <p:cNvSpPr txBox="1"/>
          <p:nvPr userDrawn="1"/>
        </p:nvSpPr>
        <p:spPr>
          <a:xfrm>
            <a:off x="250586" y="6509158"/>
            <a:ext cx="2295115" cy="307777"/>
          </a:xfrm>
          <a:prstGeom prst="rect">
            <a:avLst/>
          </a:prstGeom>
          <a:noFill/>
        </p:spPr>
        <p:txBody>
          <a:bodyPr wrap="none" rtlCol="0">
            <a:spAutoFit/>
          </a:bodyPr>
          <a:lstStyle/>
          <a:p>
            <a:r>
              <a:rPr lang="en-GB" sz="1400" i="1" dirty="0">
                <a:solidFill>
                  <a:srgbClr val="FCAF17"/>
                </a:solidFill>
              </a:rPr>
              <a:t>CAS Seminar, PSI, G.E. Lawler</a:t>
            </a:r>
            <a:endParaRPr lang="en-US" sz="1400" i="1" dirty="0">
              <a:solidFill>
                <a:srgbClr val="FCAF17"/>
              </a:solidFill>
            </a:endParaRPr>
          </a:p>
        </p:txBody>
      </p:sp>
    </p:spTree>
    <p:extLst>
      <p:ext uri="{BB962C8B-B14F-4D97-AF65-F5344CB8AC3E}">
        <p14:creationId xmlns:p14="http://schemas.microsoft.com/office/powerpoint/2010/main" val="427343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gradFill>
          <a:gsLst>
            <a:gs pos="0">
              <a:srgbClr val="2E0330"/>
            </a:gs>
            <a:gs pos="80000">
              <a:srgbClr val="2E0330"/>
            </a:gs>
          </a:gsLst>
          <a:lin ang="5400000" scaled="1"/>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C411757-6C00-4818-AAC7-B952F80424A0}"/>
              </a:ext>
            </a:extLst>
          </p:cNvPr>
          <p:cNvSpPr/>
          <p:nvPr userDrawn="1"/>
        </p:nvSpPr>
        <p:spPr>
          <a:xfrm>
            <a:off x="0" y="6462572"/>
            <a:ext cx="12192000" cy="4015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AA667453-40FC-4135-9BBF-E2B2967A5938}"/>
              </a:ext>
            </a:extLst>
          </p:cNvPr>
          <p:cNvSpPr>
            <a:spLocks noGrp="1"/>
          </p:cNvSpPr>
          <p:nvPr>
            <p:ph idx="1"/>
          </p:nvPr>
        </p:nvSpPr>
        <p:spPr>
          <a:xfrm>
            <a:off x="838199" y="1071593"/>
            <a:ext cx="10515600" cy="5161781"/>
          </a:xfrm>
        </p:spPr>
        <p:txBody>
          <a:bodyPr/>
          <a:lstStyle>
            <a:lvl1pPr>
              <a:defRPr>
                <a:solidFill>
                  <a:srgbClr val="FCAF17"/>
                </a:solidFill>
              </a:defRPr>
            </a:lvl1pPr>
            <a:lvl2pPr>
              <a:defRPr>
                <a:solidFill>
                  <a:srgbClr val="FCAF17"/>
                </a:solidFill>
              </a:defRPr>
            </a:lvl2pPr>
            <a:lvl3pPr>
              <a:defRPr>
                <a:solidFill>
                  <a:srgbClr val="FCAF17"/>
                </a:solidFill>
              </a:defRPr>
            </a:lvl3pPr>
            <a:lvl4pPr>
              <a:defRPr>
                <a:solidFill>
                  <a:srgbClr val="FCAF17"/>
                </a:solidFill>
              </a:defRPr>
            </a:lvl4pPr>
            <a:lvl5pPr>
              <a:defRPr>
                <a:solidFill>
                  <a:srgbClr val="FCAF17"/>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Rectangle 6">
            <a:extLst>
              <a:ext uri="{FF2B5EF4-FFF2-40B4-BE49-F238E27FC236}">
                <a16:creationId xmlns:a16="http://schemas.microsoft.com/office/drawing/2014/main" id="{1AE585B8-9B74-42AB-BF12-E38CF20412A3}"/>
              </a:ext>
            </a:extLst>
          </p:cNvPr>
          <p:cNvSpPr/>
          <p:nvPr userDrawn="1"/>
        </p:nvSpPr>
        <p:spPr>
          <a:xfrm>
            <a:off x="0" y="-20367"/>
            <a:ext cx="12192000" cy="8031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C6D9F1"/>
              </a:solidFill>
            </a:endParaRPr>
          </a:p>
        </p:txBody>
      </p:sp>
      <p:sp>
        <p:nvSpPr>
          <p:cNvPr id="6" name="Slide Number Placeholder 5">
            <a:extLst>
              <a:ext uri="{FF2B5EF4-FFF2-40B4-BE49-F238E27FC236}">
                <a16:creationId xmlns:a16="http://schemas.microsoft.com/office/drawing/2014/main" id="{BF60A59D-C33F-4A72-AE63-A30B8327BE56}"/>
              </a:ext>
            </a:extLst>
          </p:cNvPr>
          <p:cNvSpPr>
            <a:spLocks noGrp="1"/>
          </p:cNvSpPr>
          <p:nvPr>
            <p:ph type="sldNum" sz="quarter" idx="12"/>
          </p:nvPr>
        </p:nvSpPr>
        <p:spPr>
          <a:xfrm>
            <a:off x="9111673" y="6480789"/>
            <a:ext cx="2743200" cy="365125"/>
          </a:xfrm>
          <a:prstGeom prst="rect">
            <a:avLst/>
          </a:prstGeom>
        </p:spPr>
        <p:txBody>
          <a:bodyPr/>
          <a:lstStyle>
            <a:lvl1pPr>
              <a:defRPr sz="1400">
                <a:solidFill>
                  <a:srgbClr val="334186"/>
                </a:solidFill>
              </a:defRPr>
            </a:lvl1pPr>
          </a:lstStyle>
          <a:p>
            <a:fld id="{3A3A6714-3D1F-4857-9904-D935B84167FA}" type="slidenum">
              <a:rPr lang="en-GB" smtClean="0"/>
              <a:pPr/>
              <a:t>‹#›</a:t>
            </a:fld>
            <a:endParaRPr lang="en-GB" dirty="0"/>
          </a:p>
        </p:txBody>
      </p:sp>
      <p:sp>
        <p:nvSpPr>
          <p:cNvPr id="2" name="Title 1">
            <a:extLst>
              <a:ext uri="{FF2B5EF4-FFF2-40B4-BE49-F238E27FC236}">
                <a16:creationId xmlns:a16="http://schemas.microsoft.com/office/drawing/2014/main" id="{2707062F-D1E3-4938-A350-3A6A49BD0E2A}"/>
              </a:ext>
            </a:extLst>
          </p:cNvPr>
          <p:cNvSpPr>
            <a:spLocks noGrp="1"/>
          </p:cNvSpPr>
          <p:nvPr>
            <p:ph type="title"/>
          </p:nvPr>
        </p:nvSpPr>
        <p:spPr>
          <a:xfrm>
            <a:off x="2115127" y="-272186"/>
            <a:ext cx="7961747" cy="1325563"/>
          </a:xfrm>
        </p:spPr>
        <p:txBody>
          <a:bodyPr>
            <a:normAutofit/>
          </a:bodyPr>
          <a:lstStyle>
            <a:lvl1pPr algn="ctr">
              <a:defRPr sz="3500" b="1">
                <a:solidFill>
                  <a:srgbClr val="334186"/>
                </a:solidFill>
              </a:defRPr>
            </a:lvl1pPr>
          </a:lstStyle>
          <a:p>
            <a:r>
              <a:rPr lang="en-US" dirty="0"/>
              <a:t>Click to edit Master title style</a:t>
            </a:r>
            <a:endParaRPr lang="en-GB" dirty="0"/>
          </a:p>
        </p:txBody>
      </p:sp>
      <p:sp>
        <p:nvSpPr>
          <p:cNvPr id="4" name="TextBox 3">
            <a:extLst>
              <a:ext uri="{FF2B5EF4-FFF2-40B4-BE49-F238E27FC236}">
                <a16:creationId xmlns:a16="http://schemas.microsoft.com/office/drawing/2014/main" id="{E3F56F66-AA74-C0C7-C412-B189A98C9334}"/>
              </a:ext>
            </a:extLst>
          </p:cNvPr>
          <p:cNvSpPr txBox="1"/>
          <p:nvPr userDrawn="1"/>
        </p:nvSpPr>
        <p:spPr>
          <a:xfrm>
            <a:off x="4456234" y="6458365"/>
            <a:ext cx="3279531" cy="369332"/>
          </a:xfrm>
          <a:prstGeom prst="rect">
            <a:avLst/>
          </a:prstGeom>
          <a:noFill/>
        </p:spPr>
        <p:txBody>
          <a:bodyPr wrap="square" rtlCol="0">
            <a:spAutoFit/>
          </a:bodyPr>
          <a:lstStyle/>
          <a:p>
            <a:pPr algn="ctr"/>
            <a:r>
              <a:rPr lang="en-GB" dirty="0">
                <a:solidFill>
                  <a:srgbClr val="2C3982"/>
                </a:solidFill>
              </a:rPr>
              <a:t>www.pacri.eu</a:t>
            </a:r>
          </a:p>
        </p:txBody>
      </p:sp>
      <p:pic>
        <p:nvPicPr>
          <p:cNvPr id="12" name="Picture 11" descr="A yellow and blue text with stars&#10;&#10;AI-generated content may be incorrect.">
            <a:extLst>
              <a:ext uri="{FF2B5EF4-FFF2-40B4-BE49-F238E27FC236}">
                <a16:creationId xmlns:a16="http://schemas.microsoft.com/office/drawing/2014/main" id="{C6B8B96E-575F-088B-AB82-85FF2C6B7D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401" y="32299"/>
            <a:ext cx="1537563" cy="720000"/>
          </a:xfrm>
          <a:prstGeom prst="rect">
            <a:avLst/>
          </a:prstGeom>
        </p:spPr>
      </p:pic>
      <p:pic>
        <p:nvPicPr>
          <p:cNvPr id="8" name="Picture 7" descr="A blue background with yellow stars&#10;&#10;Description automatically generated with low confidence">
            <a:extLst>
              <a:ext uri="{FF2B5EF4-FFF2-40B4-BE49-F238E27FC236}">
                <a16:creationId xmlns:a16="http://schemas.microsoft.com/office/drawing/2014/main" id="{5D799BE3-D88B-742E-317B-0E335DC91C85}"/>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008950" y="185819"/>
            <a:ext cx="555505" cy="367738"/>
          </a:xfrm>
          <a:prstGeom prst="rect">
            <a:avLst/>
          </a:prstGeom>
        </p:spPr>
      </p:pic>
      <p:pic>
        <p:nvPicPr>
          <p:cNvPr id="10" name="Picture 9">
            <a:extLst>
              <a:ext uri="{FF2B5EF4-FFF2-40B4-BE49-F238E27FC236}">
                <a16:creationId xmlns:a16="http://schemas.microsoft.com/office/drawing/2014/main" id="{3C5B03CF-BEA0-20C6-116E-90F0576937D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flipV="1">
            <a:off x="11623610" y="195345"/>
            <a:ext cx="382490" cy="367737"/>
          </a:xfrm>
          <a:prstGeom prst="rect">
            <a:avLst/>
          </a:prstGeom>
        </p:spPr>
      </p:pic>
      <p:sp>
        <p:nvSpPr>
          <p:cNvPr id="9" name="TextBox 8">
            <a:extLst>
              <a:ext uri="{FF2B5EF4-FFF2-40B4-BE49-F238E27FC236}">
                <a16:creationId xmlns:a16="http://schemas.microsoft.com/office/drawing/2014/main" id="{82086FD3-79F4-D745-707B-23B90E2BCF30}"/>
              </a:ext>
            </a:extLst>
          </p:cNvPr>
          <p:cNvSpPr txBox="1"/>
          <p:nvPr userDrawn="1"/>
        </p:nvSpPr>
        <p:spPr>
          <a:xfrm>
            <a:off x="250586" y="6509158"/>
            <a:ext cx="2295115" cy="307777"/>
          </a:xfrm>
          <a:prstGeom prst="rect">
            <a:avLst/>
          </a:prstGeom>
          <a:noFill/>
        </p:spPr>
        <p:txBody>
          <a:bodyPr wrap="none" rtlCol="0">
            <a:spAutoFit/>
          </a:bodyPr>
          <a:lstStyle/>
          <a:p>
            <a:r>
              <a:rPr lang="en-GB" sz="1400" i="1" dirty="0">
                <a:solidFill>
                  <a:srgbClr val="2C3982"/>
                </a:solidFill>
              </a:rPr>
              <a:t>CAS Seminar, PSI, G.E. Lawler</a:t>
            </a:r>
            <a:endParaRPr lang="en-US" sz="1400" i="1" dirty="0">
              <a:solidFill>
                <a:srgbClr val="2C3982"/>
              </a:solidFill>
            </a:endParaRPr>
          </a:p>
        </p:txBody>
      </p:sp>
    </p:spTree>
    <p:extLst>
      <p:ext uri="{BB962C8B-B14F-4D97-AF65-F5344CB8AC3E}">
        <p14:creationId xmlns:p14="http://schemas.microsoft.com/office/powerpoint/2010/main" val="545107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bg>
      <p:bgPr>
        <a:gradFill>
          <a:gsLst>
            <a:gs pos="0">
              <a:srgbClr val="2E0330"/>
            </a:gs>
            <a:gs pos="80000">
              <a:srgbClr val="2E0330"/>
            </a:gs>
          </a:gsLst>
          <a:lin ang="540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667453-40FC-4135-9BBF-E2B2967A5938}"/>
              </a:ext>
            </a:extLst>
          </p:cNvPr>
          <p:cNvSpPr>
            <a:spLocks noGrp="1"/>
          </p:cNvSpPr>
          <p:nvPr>
            <p:ph idx="1"/>
          </p:nvPr>
        </p:nvSpPr>
        <p:spPr>
          <a:xfrm>
            <a:off x="838199" y="1253331"/>
            <a:ext cx="10515600" cy="5205034"/>
          </a:xfrm>
        </p:spPr>
        <p:txBody>
          <a:bodyPr/>
          <a:lstStyle>
            <a:lvl1pPr>
              <a:defRPr>
                <a:solidFill>
                  <a:srgbClr val="FCAF17"/>
                </a:solidFill>
              </a:defRPr>
            </a:lvl1pPr>
            <a:lvl2pPr>
              <a:defRPr>
                <a:solidFill>
                  <a:srgbClr val="FCAF17"/>
                </a:solidFill>
              </a:defRPr>
            </a:lvl2pPr>
            <a:lvl3pPr>
              <a:defRPr>
                <a:solidFill>
                  <a:srgbClr val="FCAF17"/>
                </a:solidFill>
              </a:defRPr>
            </a:lvl3pPr>
            <a:lvl4pPr>
              <a:defRPr>
                <a:solidFill>
                  <a:srgbClr val="FCAF17"/>
                </a:solidFill>
              </a:defRPr>
            </a:lvl4pPr>
            <a:lvl5pPr>
              <a:defRPr>
                <a:solidFill>
                  <a:srgbClr val="FCAF17"/>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itle 1">
            <a:extLst>
              <a:ext uri="{FF2B5EF4-FFF2-40B4-BE49-F238E27FC236}">
                <a16:creationId xmlns:a16="http://schemas.microsoft.com/office/drawing/2014/main" id="{6B79FB14-21E5-3B92-BD50-816234FF16FA}"/>
              </a:ext>
            </a:extLst>
          </p:cNvPr>
          <p:cNvSpPr>
            <a:spLocks noGrp="1"/>
          </p:cNvSpPr>
          <p:nvPr>
            <p:ph type="title"/>
          </p:nvPr>
        </p:nvSpPr>
        <p:spPr>
          <a:xfrm>
            <a:off x="2115127" y="-272186"/>
            <a:ext cx="7961747" cy="1325563"/>
          </a:xfrm>
        </p:spPr>
        <p:txBody>
          <a:bodyPr>
            <a:normAutofit/>
          </a:bodyPr>
          <a:lstStyle>
            <a:lvl1pPr algn="ctr">
              <a:defRPr sz="3500" b="1">
                <a:solidFill>
                  <a:srgbClr val="FCAF17"/>
                </a:solidFill>
              </a:defRPr>
            </a:lvl1pPr>
          </a:lstStyle>
          <a:p>
            <a:r>
              <a:rPr lang="en-US" dirty="0"/>
              <a:t>Click to edit Master title style</a:t>
            </a:r>
            <a:endParaRPr lang="en-GB" dirty="0"/>
          </a:p>
        </p:txBody>
      </p:sp>
      <p:pic>
        <p:nvPicPr>
          <p:cNvPr id="15" name="Picture 14" descr="A yellow and white text with stars&#10;&#10;AI-generated content may be incorrect.">
            <a:extLst>
              <a:ext uri="{FF2B5EF4-FFF2-40B4-BE49-F238E27FC236}">
                <a16:creationId xmlns:a16="http://schemas.microsoft.com/office/drawing/2014/main" id="{8DC4FF37-DE49-C57B-A39E-E85F02BC03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4402" y="32299"/>
            <a:ext cx="1537562" cy="720000"/>
          </a:xfrm>
          <a:prstGeom prst="rect">
            <a:avLst/>
          </a:prstGeom>
        </p:spPr>
      </p:pic>
      <p:sp>
        <p:nvSpPr>
          <p:cNvPr id="19" name="TextBox 18">
            <a:extLst>
              <a:ext uri="{FF2B5EF4-FFF2-40B4-BE49-F238E27FC236}">
                <a16:creationId xmlns:a16="http://schemas.microsoft.com/office/drawing/2014/main" id="{0A7DC1C0-CEC4-64E4-B84C-D8ADF092723F}"/>
              </a:ext>
            </a:extLst>
          </p:cNvPr>
          <p:cNvSpPr txBox="1"/>
          <p:nvPr userDrawn="1"/>
        </p:nvSpPr>
        <p:spPr>
          <a:xfrm>
            <a:off x="4456234" y="6458365"/>
            <a:ext cx="3279531" cy="369332"/>
          </a:xfrm>
          <a:prstGeom prst="rect">
            <a:avLst/>
          </a:prstGeom>
          <a:noFill/>
        </p:spPr>
        <p:txBody>
          <a:bodyPr wrap="square" rtlCol="0">
            <a:spAutoFit/>
          </a:bodyPr>
          <a:lstStyle/>
          <a:p>
            <a:pPr algn="ctr"/>
            <a:r>
              <a:rPr lang="en-GB" dirty="0">
                <a:solidFill>
                  <a:srgbClr val="FCAF17"/>
                </a:solidFill>
              </a:rPr>
              <a:t>www.pacri.eu</a:t>
            </a:r>
          </a:p>
        </p:txBody>
      </p:sp>
      <p:pic>
        <p:nvPicPr>
          <p:cNvPr id="2" name="Picture 1" descr="A blue background with yellow stars&#10;&#10;Description automatically generated with low confidence">
            <a:extLst>
              <a:ext uri="{FF2B5EF4-FFF2-40B4-BE49-F238E27FC236}">
                <a16:creationId xmlns:a16="http://schemas.microsoft.com/office/drawing/2014/main" id="{F90486F0-D46D-C4A7-32F8-00DA1FB7A831}"/>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008950" y="185819"/>
            <a:ext cx="555505" cy="367738"/>
          </a:xfrm>
          <a:prstGeom prst="rect">
            <a:avLst/>
          </a:prstGeom>
        </p:spPr>
      </p:pic>
      <p:pic>
        <p:nvPicPr>
          <p:cNvPr id="4" name="Picture 3">
            <a:extLst>
              <a:ext uri="{FF2B5EF4-FFF2-40B4-BE49-F238E27FC236}">
                <a16:creationId xmlns:a16="http://schemas.microsoft.com/office/drawing/2014/main" id="{BA4A87E5-DED1-0562-3442-F334AF9ADE1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flipV="1">
            <a:off x="11623609" y="185819"/>
            <a:ext cx="382491" cy="367738"/>
          </a:xfrm>
          <a:prstGeom prst="rect">
            <a:avLst/>
          </a:prstGeom>
        </p:spPr>
      </p:pic>
    </p:spTree>
    <p:extLst>
      <p:ext uri="{BB962C8B-B14F-4D97-AF65-F5344CB8AC3E}">
        <p14:creationId xmlns:p14="http://schemas.microsoft.com/office/powerpoint/2010/main" val="173348164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46E843-1B05-4977-8104-1DC6A86DD2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D577BB-E99E-4876-8CC0-1A7F4D259A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567119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6.png"/><Relationship Id="rId5" Type="http://schemas.openxmlformats.org/officeDocument/2006/relationships/image" Target="../media/image20.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microsoft.com/office/2007/relationships/media" Target="../media/media3.mp4"/><Relationship Id="rId7" Type="http://schemas.openxmlformats.org/officeDocument/2006/relationships/image" Target="../media/image27.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video" Target="../media/media3.mp4"/></Relationships>
</file>

<file path=ppt/slides/_rels/slide12.xml.rels><?xml version="1.0" encoding="UTF-8" standalone="yes"?>
<Relationships xmlns="http://schemas.openxmlformats.org/package/2006/relationships"><Relationship Id="rId8" Type="http://schemas.openxmlformats.org/officeDocument/2006/relationships/image" Target="../media/image28.png"/><Relationship Id="rId3" Type="http://schemas.microsoft.com/office/2007/relationships/media" Target="../media/media3.mp4"/><Relationship Id="rId7" Type="http://schemas.openxmlformats.org/officeDocument/2006/relationships/image" Target="../media/image27.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video" Target="../media/media3.mp4"/><Relationship Id="rId9"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microsoft.com/office/2007/relationships/media" Target="../media/media3.mp4"/><Relationship Id="rId7" Type="http://schemas.openxmlformats.org/officeDocument/2006/relationships/image" Target="../media/image27.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video" Target="../media/media3.mp4"/></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1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6.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55.emf"/><Relationship Id="rId4" Type="http://schemas.openxmlformats.org/officeDocument/2006/relationships/package" Target="../embeddings/Microsoft_Word_Document.docx"/></Relationships>
</file>

<file path=ppt/slides/_rels/slide2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7.emf"/></Relationships>
</file>

<file path=ppt/slides/_rels/slide2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3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png"/></Relationships>
</file>

<file path=ppt/slides/_rels/slide3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51A33-5772-438A-823D-C015E90B014E}"/>
              </a:ext>
            </a:extLst>
          </p:cNvPr>
          <p:cNvSpPr>
            <a:spLocks noGrp="1"/>
          </p:cNvSpPr>
          <p:nvPr>
            <p:ph type="ctrTitle"/>
          </p:nvPr>
        </p:nvSpPr>
        <p:spPr>
          <a:xfrm>
            <a:off x="2794000" y="2874980"/>
            <a:ext cx="9398000" cy="1043854"/>
          </a:xfrm>
        </p:spPr>
        <p:txBody>
          <a:bodyPr>
            <a:normAutofit fontScale="90000"/>
          </a:bodyPr>
          <a:lstStyle/>
          <a:p>
            <a:r>
              <a:rPr lang="en-GB" dirty="0"/>
              <a:t>Compact THz Streaking Framework for Robust Longitudinal Diagnostics in Advanced Accelerators</a:t>
            </a:r>
          </a:p>
        </p:txBody>
      </p:sp>
      <p:sp>
        <p:nvSpPr>
          <p:cNvPr id="3" name="Subtitle 2">
            <a:extLst>
              <a:ext uri="{FF2B5EF4-FFF2-40B4-BE49-F238E27FC236}">
                <a16:creationId xmlns:a16="http://schemas.microsoft.com/office/drawing/2014/main" id="{460E5BE7-F6D2-4725-85A7-B8FD0022C0F7}"/>
              </a:ext>
            </a:extLst>
          </p:cNvPr>
          <p:cNvSpPr>
            <a:spLocks noGrp="1"/>
          </p:cNvSpPr>
          <p:nvPr>
            <p:ph type="subTitle" idx="1"/>
          </p:nvPr>
        </p:nvSpPr>
        <p:spPr>
          <a:xfrm>
            <a:off x="2827868" y="3877605"/>
            <a:ext cx="7813967" cy="812944"/>
          </a:xfrm>
        </p:spPr>
        <p:txBody>
          <a:bodyPr>
            <a:normAutofit fontScale="62500" lnSpcReduction="20000"/>
          </a:bodyPr>
          <a:lstStyle/>
          <a:p>
            <a:r>
              <a:rPr lang="en-GB" dirty="0"/>
              <a:t>Gerard Lawler</a:t>
            </a:r>
            <a:r>
              <a:rPr lang="en-GB" baseline="30000" dirty="0"/>
              <a:t>1</a:t>
            </a:r>
            <a:r>
              <a:rPr lang="en-GB" dirty="0"/>
              <a:t>, Banan Yamani</a:t>
            </a:r>
            <a:r>
              <a:rPr lang="en-GB" baseline="30000" dirty="0"/>
              <a:t>2</a:t>
            </a:r>
            <a:r>
              <a:rPr lang="en-GB" dirty="0"/>
              <a:t>, Matthias Nabinger</a:t>
            </a:r>
            <a:r>
              <a:rPr lang="en-GB" baseline="30000" dirty="0"/>
              <a:t>3</a:t>
            </a:r>
            <a:r>
              <a:rPr lang="en-GB" dirty="0"/>
              <a:t>, Micha Dehler</a:t>
            </a:r>
            <a:r>
              <a:rPr lang="en-GB" baseline="30000" dirty="0"/>
              <a:t>1</a:t>
            </a:r>
            <a:r>
              <a:rPr lang="en-GB" dirty="0"/>
              <a:t>, Evan Ericson</a:t>
            </a:r>
            <a:r>
              <a:rPr lang="en-GB" baseline="30000" dirty="0"/>
              <a:t>1</a:t>
            </a:r>
            <a:r>
              <a:rPr lang="en-GB" dirty="0"/>
              <a:t>, Nicole Hiller</a:t>
            </a:r>
            <a:r>
              <a:rPr lang="en-GB" baseline="30000" dirty="0"/>
              <a:t>1</a:t>
            </a:r>
            <a:r>
              <a:rPr lang="en-GB" dirty="0"/>
              <a:t>, Michael Nasse</a:t>
            </a:r>
            <a:r>
              <a:rPr lang="en-GB" baseline="30000" dirty="0"/>
              <a:t>3</a:t>
            </a:r>
            <a:r>
              <a:rPr lang="en-GB" dirty="0"/>
              <a:t>, Alexander Molodozhentsev</a:t>
            </a:r>
            <a:r>
              <a:rPr lang="en-GB" baseline="30000" dirty="0"/>
              <a:t>2</a:t>
            </a:r>
            <a:r>
              <a:rPr lang="en-GB" dirty="0"/>
              <a:t>, Rasmus Ischebeck</a:t>
            </a:r>
            <a:r>
              <a:rPr lang="en-GB" baseline="30000" dirty="0"/>
              <a:t>1</a:t>
            </a:r>
          </a:p>
          <a:p>
            <a:r>
              <a:rPr lang="en-GB" baseline="30000" dirty="0"/>
              <a:t>1 </a:t>
            </a:r>
            <a:r>
              <a:rPr lang="en-GB" dirty="0"/>
              <a:t>Paul Scherrer Institute </a:t>
            </a:r>
            <a:r>
              <a:rPr lang="en-GB" baseline="30000" dirty="0"/>
              <a:t>2 </a:t>
            </a:r>
            <a:r>
              <a:rPr lang="en-GB" dirty="0"/>
              <a:t>Extreme Light Infrastructure </a:t>
            </a:r>
            <a:r>
              <a:rPr lang="en-GB" baseline="30000" dirty="0"/>
              <a:t>3 </a:t>
            </a:r>
            <a:r>
              <a:rPr lang="en-GB" dirty="0"/>
              <a:t>Karlsruhe Institute of Technology</a:t>
            </a:r>
          </a:p>
        </p:txBody>
      </p:sp>
    </p:spTree>
    <p:extLst>
      <p:ext uri="{BB962C8B-B14F-4D97-AF65-F5344CB8AC3E}">
        <p14:creationId xmlns:p14="http://schemas.microsoft.com/office/powerpoint/2010/main" val="224765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1BB808-ED8A-6FF1-6978-5B5E7BA7CFE5}"/>
              </a:ext>
            </a:extLst>
          </p:cNvPr>
          <p:cNvSpPr>
            <a:spLocks noGrp="1"/>
          </p:cNvSpPr>
          <p:nvPr>
            <p:ph idx="1"/>
          </p:nvPr>
        </p:nvSpPr>
        <p:spPr>
          <a:xfrm>
            <a:off x="838199" y="1105018"/>
            <a:ext cx="8646405" cy="5128355"/>
          </a:xfrm>
        </p:spPr>
        <p:txBody>
          <a:bodyPr/>
          <a:lstStyle/>
          <a:p>
            <a:r>
              <a:rPr lang="en-US" dirty="0"/>
              <a:t>Linear energy chirp allows dispersive section to see multiple cycles</a:t>
            </a:r>
          </a:p>
        </p:txBody>
      </p:sp>
      <p:sp>
        <p:nvSpPr>
          <p:cNvPr id="3" name="Slide Number Placeholder 2">
            <a:extLst>
              <a:ext uri="{FF2B5EF4-FFF2-40B4-BE49-F238E27FC236}">
                <a16:creationId xmlns:a16="http://schemas.microsoft.com/office/drawing/2014/main" id="{07EEC3F6-29E4-B26C-C0B6-9664F968F0EC}"/>
              </a:ext>
            </a:extLst>
          </p:cNvPr>
          <p:cNvSpPr>
            <a:spLocks noGrp="1"/>
          </p:cNvSpPr>
          <p:nvPr>
            <p:ph type="sldNum" sz="quarter" idx="12"/>
          </p:nvPr>
        </p:nvSpPr>
        <p:spPr/>
        <p:txBody>
          <a:bodyPr/>
          <a:lstStyle/>
          <a:p>
            <a:fld id="{3A3A6714-3D1F-4857-9904-D935B84167FA}" type="slidenum">
              <a:rPr lang="en-GB" smtClean="0"/>
              <a:pPr/>
              <a:t>10</a:t>
            </a:fld>
            <a:endParaRPr lang="en-GB" dirty="0"/>
          </a:p>
        </p:txBody>
      </p:sp>
      <p:sp>
        <p:nvSpPr>
          <p:cNvPr id="4" name="Title 3">
            <a:extLst>
              <a:ext uri="{FF2B5EF4-FFF2-40B4-BE49-F238E27FC236}">
                <a16:creationId xmlns:a16="http://schemas.microsoft.com/office/drawing/2014/main" id="{A2143319-6A48-494C-CF6E-1CD0BA34FA46}"/>
              </a:ext>
            </a:extLst>
          </p:cNvPr>
          <p:cNvSpPr>
            <a:spLocks noGrp="1"/>
          </p:cNvSpPr>
          <p:nvPr>
            <p:ph type="title"/>
          </p:nvPr>
        </p:nvSpPr>
        <p:spPr/>
        <p:txBody>
          <a:bodyPr/>
          <a:lstStyle/>
          <a:p>
            <a:r>
              <a:rPr lang="en-US" dirty="0"/>
              <a:t>Visualization</a:t>
            </a:r>
          </a:p>
        </p:txBody>
      </p:sp>
      <p:grpSp>
        <p:nvGrpSpPr>
          <p:cNvPr id="6" name="Gruppieren 7">
            <a:extLst>
              <a:ext uri="{FF2B5EF4-FFF2-40B4-BE49-F238E27FC236}">
                <a16:creationId xmlns:a16="http://schemas.microsoft.com/office/drawing/2014/main" id="{E8B9DE7C-D6BB-8870-793F-A9267A8D0EEB}"/>
              </a:ext>
            </a:extLst>
          </p:cNvPr>
          <p:cNvGrpSpPr/>
          <p:nvPr/>
        </p:nvGrpSpPr>
        <p:grpSpPr>
          <a:xfrm>
            <a:off x="8963598" y="855445"/>
            <a:ext cx="1869195" cy="2037432"/>
            <a:chOff x="371475" y="1427424"/>
            <a:chExt cx="4115080" cy="4485460"/>
          </a:xfrm>
        </p:grpSpPr>
        <p:pic>
          <p:nvPicPr>
            <p:cNvPr id="7" name="Grafik 2">
              <a:extLst>
                <a:ext uri="{FF2B5EF4-FFF2-40B4-BE49-F238E27FC236}">
                  <a16:creationId xmlns:a16="http://schemas.microsoft.com/office/drawing/2014/main" id="{12AAF834-1EDB-C0BB-4941-18726254BE5A}"/>
                </a:ext>
              </a:extLst>
            </p:cNvPr>
            <p:cNvPicPr>
              <a:picLocks noChangeAspect="1"/>
            </p:cNvPicPr>
            <p:nvPr/>
          </p:nvPicPr>
          <p:blipFill>
            <a:blip r:embed="rId5"/>
            <a:stretch>
              <a:fillRect/>
            </a:stretch>
          </p:blipFill>
          <p:spPr>
            <a:xfrm>
              <a:off x="695401" y="1722172"/>
              <a:ext cx="3791154" cy="4190712"/>
            </a:xfrm>
            <a:prstGeom prst="rect">
              <a:avLst/>
            </a:prstGeom>
          </p:spPr>
        </p:pic>
        <p:sp>
          <p:nvSpPr>
            <p:cNvPr id="8" name="Rechteck 4">
              <a:extLst>
                <a:ext uri="{FF2B5EF4-FFF2-40B4-BE49-F238E27FC236}">
                  <a16:creationId xmlns:a16="http://schemas.microsoft.com/office/drawing/2014/main" id="{0158B73E-75FC-A6F7-229C-0796C2F3C77F}"/>
                </a:ext>
              </a:extLst>
            </p:cNvPr>
            <p:cNvSpPr/>
            <p:nvPr/>
          </p:nvSpPr>
          <p:spPr bwMode="gray">
            <a:xfrm>
              <a:off x="371475" y="1427424"/>
              <a:ext cx="1260029" cy="921456"/>
            </a:xfrm>
            <a:prstGeom prst="rect">
              <a:avLst/>
            </a:prstGeom>
            <a:solidFill>
              <a:schemeClr val="bg1"/>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44000" tIns="144000" rIns="144000" bIns="144000" rtlCol="0" anchor="ctr"/>
            <a:lstStyle/>
            <a:p>
              <a:pPr algn="ctr"/>
              <a:endParaRPr lang="de-DE" sz="1400" b="1" dirty="0">
                <a:solidFill>
                  <a:schemeClr val="bg1"/>
                </a:solidFill>
              </a:endParaRPr>
            </a:p>
          </p:txBody>
        </p:sp>
      </p:grpSp>
      <p:pic>
        <p:nvPicPr>
          <p:cNvPr id="13" name="Video 11">
            <a:hlinkClick r:id="" action="ppaction://media"/>
            <a:extLst>
              <a:ext uri="{FF2B5EF4-FFF2-40B4-BE49-F238E27FC236}">
                <a16:creationId xmlns:a16="http://schemas.microsoft.com/office/drawing/2014/main" id="{4627D593-5F3E-4A96-8C65-C3EA81E2FAE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15" y="2928973"/>
            <a:ext cx="12192000" cy="3181350"/>
          </a:xfrm>
          <a:prstGeom prst="rect">
            <a:avLst/>
          </a:prstGeom>
        </p:spPr>
      </p:pic>
    </p:spTree>
    <p:extLst>
      <p:ext uri="{BB962C8B-B14F-4D97-AF65-F5344CB8AC3E}">
        <p14:creationId xmlns:p14="http://schemas.microsoft.com/office/powerpoint/2010/main" val="2400944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63291-825B-742B-635D-D8D14C973876}"/>
            </a:ext>
          </a:extLst>
        </p:cNvPr>
        <p:cNvGrpSpPr/>
        <p:nvPr/>
      </p:nvGrpSpPr>
      <p:grpSpPr>
        <a:xfrm>
          <a:off x="0" y="0"/>
          <a:ext cx="0" cy="0"/>
          <a:chOff x="0" y="0"/>
          <a:chExt cx="0" cy="0"/>
        </a:xfrm>
      </p:grpSpPr>
      <p:pic>
        <p:nvPicPr>
          <p:cNvPr id="11" name="Video 7">
            <a:hlinkClick r:id="" action="ppaction://media"/>
            <a:extLst>
              <a:ext uri="{FF2B5EF4-FFF2-40B4-BE49-F238E27FC236}">
                <a16:creationId xmlns:a16="http://schemas.microsoft.com/office/drawing/2014/main" id="{F82F8385-F039-3DD0-009A-20C5C33D176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626828" y="2309632"/>
            <a:ext cx="3923741" cy="3923741"/>
          </a:xfrm>
          <a:prstGeom prst="rect">
            <a:avLst/>
          </a:prstGeom>
        </p:spPr>
      </p:pic>
      <p:pic>
        <p:nvPicPr>
          <p:cNvPr id="13" name="Video 12">
            <a:hlinkClick r:id="" action="ppaction://media"/>
            <a:extLst>
              <a:ext uri="{FF2B5EF4-FFF2-40B4-BE49-F238E27FC236}">
                <a16:creationId xmlns:a16="http://schemas.microsoft.com/office/drawing/2014/main" id="{40E67F0A-65CD-2D88-8A3A-1BF1980CB28F}"/>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314366" y="2250744"/>
            <a:ext cx="4009925" cy="4009925"/>
          </a:xfrm>
          <a:prstGeom prst="rect">
            <a:avLst/>
          </a:prstGeom>
        </p:spPr>
      </p:pic>
      <p:sp>
        <p:nvSpPr>
          <p:cNvPr id="3" name="Slide Number Placeholder 2">
            <a:extLst>
              <a:ext uri="{FF2B5EF4-FFF2-40B4-BE49-F238E27FC236}">
                <a16:creationId xmlns:a16="http://schemas.microsoft.com/office/drawing/2014/main" id="{506DD45C-7680-3B9C-F98C-CB2FBBC7098E}"/>
              </a:ext>
            </a:extLst>
          </p:cNvPr>
          <p:cNvSpPr>
            <a:spLocks noGrp="1"/>
          </p:cNvSpPr>
          <p:nvPr>
            <p:ph type="sldNum" sz="quarter" idx="12"/>
          </p:nvPr>
        </p:nvSpPr>
        <p:spPr/>
        <p:txBody>
          <a:bodyPr/>
          <a:lstStyle/>
          <a:p>
            <a:fld id="{3A3A6714-3D1F-4857-9904-D935B84167FA}" type="slidenum">
              <a:rPr lang="en-GB" smtClean="0"/>
              <a:pPr/>
              <a:t>11</a:t>
            </a:fld>
            <a:endParaRPr lang="en-GB" dirty="0"/>
          </a:p>
        </p:txBody>
      </p:sp>
      <p:sp>
        <p:nvSpPr>
          <p:cNvPr id="4" name="Title 3">
            <a:extLst>
              <a:ext uri="{FF2B5EF4-FFF2-40B4-BE49-F238E27FC236}">
                <a16:creationId xmlns:a16="http://schemas.microsoft.com/office/drawing/2014/main" id="{DE3C9C29-54CA-C67D-101F-2DBAA318DB5F}"/>
              </a:ext>
            </a:extLst>
          </p:cNvPr>
          <p:cNvSpPr>
            <a:spLocks noGrp="1"/>
          </p:cNvSpPr>
          <p:nvPr>
            <p:ph type="title"/>
          </p:nvPr>
        </p:nvSpPr>
        <p:spPr/>
        <p:txBody>
          <a:bodyPr/>
          <a:lstStyle/>
          <a:p>
            <a:r>
              <a:rPr lang="en-US" dirty="0"/>
              <a:t>FLUTE data</a:t>
            </a:r>
          </a:p>
        </p:txBody>
      </p:sp>
      <p:sp>
        <p:nvSpPr>
          <p:cNvPr id="6" name="Content Placeholder 1">
            <a:extLst>
              <a:ext uri="{FF2B5EF4-FFF2-40B4-BE49-F238E27FC236}">
                <a16:creationId xmlns:a16="http://schemas.microsoft.com/office/drawing/2014/main" id="{163C6F78-8537-3A76-8D2C-260515E6E66E}"/>
              </a:ext>
            </a:extLst>
          </p:cNvPr>
          <p:cNvSpPr>
            <a:spLocks noGrp="1"/>
          </p:cNvSpPr>
          <p:nvPr>
            <p:ph idx="1"/>
          </p:nvPr>
        </p:nvSpPr>
        <p:spPr>
          <a:xfrm>
            <a:off x="838199" y="1105018"/>
            <a:ext cx="10515600" cy="5128355"/>
          </a:xfrm>
        </p:spPr>
        <p:txBody>
          <a:bodyPr/>
          <a:lstStyle/>
          <a:p>
            <a:r>
              <a:rPr lang="en-US" dirty="0"/>
              <a:t>In FLUTE data we get linear energy chirp from S-band </a:t>
            </a:r>
            <a:r>
              <a:rPr lang="en-US" dirty="0" err="1"/>
              <a:t>photogun</a:t>
            </a:r>
            <a:endParaRPr lang="en-US" dirty="0"/>
          </a:p>
          <a:p>
            <a:r>
              <a:rPr lang="en-US" dirty="0"/>
              <a:t>THz phase delay dependent morphology</a:t>
            </a:r>
          </a:p>
        </p:txBody>
      </p:sp>
      <p:sp>
        <p:nvSpPr>
          <p:cNvPr id="2" name="TextBox 1">
            <a:extLst>
              <a:ext uri="{FF2B5EF4-FFF2-40B4-BE49-F238E27FC236}">
                <a16:creationId xmlns:a16="http://schemas.microsoft.com/office/drawing/2014/main" id="{5B7CBA95-F50C-81EC-9BA6-AFA1AC87DED6}"/>
              </a:ext>
            </a:extLst>
          </p:cNvPr>
          <p:cNvSpPr txBox="1"/>
          <p:nvPr/>
        </p:nvSpPr>
        <p:spPr>
          <a:xfrm>
            <a:off x="7952875" y="2043370"/>
            <a:ext cx="1684421" cy="369332"/>
          </a:xfrm>
          <a:prstGeom prst="rect">
            <a:avLst/>
          </a:prstGeom>
          <a:noFill/>
        </p:spPr>
        <p:txBody>
          <a:bodyPr wrap="square" rtlCol="0">
            <a:spAutoFit/>
          </a:bodyPr>
          <a:lstStyle/>
          <a:p>
            <a:r>
              <a:rPr lang="en-US" dirty="0"/>
              <a:t>TSR</a:t>
            </a:r>
          </a:p>
        </p:txBody>
      </p:sp>
      <p:sp>
        <p:nvSpPr>
          <p:cNvPr id="5" name="TextBox 4">
            <a:extLst>
              <a:ext uri="{FF2B5EF4-FFF2-40B4-BE49-F238E27FC236}">
                <a16:creationId xmlns:a16="http://schemas.microsoft.com/office/drawing/2014/main" id="{B643F423-4A49-5243-DB07-A20F6139589E}"/>
              </a:ext>
            </a:extLst>
          </p:cNvPr>
          <p:cNvSpPr txBox="1"/>
          <p:nvPr/>
        </p:nvSpPr>
        <p:spPr>
          <a:xfrm>
            <a:off x="3001519" y="2043370"/>
            <a:ext cx="1684421" cy="369332"/>
          </a:xfrm>
          <a:prstGeom prst="rect">
            <a:avLst/>
          </a:prstGeom>
          <a:noFill/>
        </p:spPr>
        <p:txBody>
          <a:bodyPr wrap="square" rtlCol="0">
            <a:spAutoFit/>
          </a:bodyPr>
          <a:lstStyle/>
          <a:p>
            <a:r>
              <a:rPr lang="en-US" dirty="0"/>
              <a:t>ISRR</a:t>
            </a:r>
          </a:p>
        </p:txBody>
      </p:sp>
    </p:spTree>
    <p:extLst>
      <p:ext uri="{BB962C8B-B14F-4D97-AF65-F5344CB8AC3E}">
        <p14:creationId xmlns:p14="http://schemas.microsoft.com/office/powerpoint/2010/main" val="65601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0"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580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1" fill="hold" display="0">
                  <p:stCondLst>
                    <p:cond delay="indefinite"/>
                  </p:stCondLst>
                </p:cTn>
                <p:tgtEl>
                  <p:spTgt spid="11"/>
                </p:tgtEl>
              </p:cMediaNode>
            </p:video>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1"/>
                                        </p:tgtEl>
                                      </p:cBhvr>
                                    </p:cmd>
                                  </p:childTnLst>
                                </p:cTn>
                              </p:par>
                            </p:childTnLst>
                          </p:cTn>
                        </p:par>
                      </p:childTnLst>
                    </p:cTn>
                  </p:par>
                </p:childTnLst>
              </p:cTn>
              <p:nextCondLst>
                <p:cond evt="onClick" delay="0">
                  <p:tgtEl>
                    <p:spTgt spid="11"/>
                  </p:tgtEl>
                </p:cond>
              </p:nextCondLst>
            </p:seq>
            <p:video>
              <p:cMediaNode vol="80000" mute="1">
                <p:cTn id="17" fill="hold" display="0">
                  <p:stCondLst>
                    <p:cond delay="indefinite"/>
                  </p:stCondLst>
                </p:cTn>
                <p:tgtEl>
                  <p:spTgt spid="13"/>
                </p:tgtEl>
              </p:cMediaNode>
            </p:video>
            <p:seq concurrent="1" nextAc="seek">
              <p:cTn id="18" restart="whenNotActive" fill="hold" evtFilter="cancelBubble" nodeType="interactiveSeq">
                <p:stCondLst>
                  <p:cond evt="onClick" delay="0">
                    <p:tgtEl>
                      <p:spTgt spid="1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63291-825B-742B-635D-D8D14C973876}"/>
            </a:ext>
          </a:extLst>
        </p:cNvPr>
        <p:cNvGrpSpPr/>
        <p:nvPr/>
      </p:nvGrpSpPr>
      <p:grpSpPr>
        <a:xfrm>
          <a:off x="0" y="0"/>
          <a:ext cx="0" cy="0"/>
          <a:chOff x="0" y="0"/>
          <a:chExt cx="0" cy="0"/>
        </a:xfrm>
      </p:grpSpPr>
      <p:pic>
        <p:nvPicPr>
          <p:cNvPr id="11" name="Video 7">
            <a:hlinkClick r:id="" action="ppaction://media"/>
            <a:extLst>
              <a:ext uri="{FF2B5EF4-FFF2-40B4-BE49-F238E27FC236}">
                <a16:creationId xmlns:a16="http://schemas.microsoft.com/office/drawing/2014/main" id="{F82F8385-F039-3DD0-009A-20C5C33D176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626828" y="2309632"/>
            <a:ext cx="3923741" cy="3923741"/>
          </a:xfrm>
          <a:prstGeom prst="rect">
            <a:avLst/>
          </a:prstGeom>
        </p:spPr>
      </p:pic>
      <p:pic>
        <p:nvPicPr>
          <p:cNvPr id="13" name="Video 12">
            <a:hlinkClick r:id="" action="ppaction://media"/>
            <a:extLst>
              <a:ext uri="{FF2B5EF4-FFF2-40B4-BE49-F238E27FC236}">
                <a16:creationId xmlns:a16="http://schemas.microsoft.com/office/drawing/2014/main" id="{40E67F0A-65CD-2D88-8A3A-1BF1980CB28F}"/>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314366" y="2250744"/>
            <a:ext cx="4009925" cy="4009925"/>
          </a:xfrm>
          <a:prstGeom prst="rect">
            <a:avLst/>
          </a:prstGeom>
        </p:spPr>
      </p:pic>
      <p:sp>
        <p:nvSpPr>
          <p:cNvPr id="3" name="Slide Number Placeholder 2">
            <a:extLst>
              <a:ext uri="{FF2B5EF4-FFF2-40B4-BE49-F238E27FC236}">
                <a16:creationId xmlns:a16="http://schemas.microsoft.com/office/drawing/2014/main" id="{506DD45C-7680-3B9C-F98C-CB2FBBC7098E}"/>
              </a:ext>
            </a:extLst>
          </p:cNvPr>
          <p:cNvSpPr>
            <a:spLocks noGrp="1"/>
          </p:cNvSpPr>
          <p:nvPr>
            <p:ph type="sldNum" sz="quarter" idx="12"/>
          </p:nvPr>
        </p:nvSpPr>
        <p:spPr/>
        <p:txBody>
          <a:bodyPr/>
          <a:lstStyle/>
          <a:p>
            <a:fld id="{3A3A6714-3D1F-4857-9904-D935B84167FA}" type="slidenum">
              <a:rPr lang="en-GB" smtClean="0"/>
              <a:pPr/>
              <a:t>12</a:t>
            </a:fld>
            <a:endParaRPr lang="en-GB" dirty="0"/>
          </a:p>
        </p:txBody>
      </p:sp>
      <p:sp>
        <p:nvSpPr>
          <p:cNvPr id="4" name="Title 3">
            <a:extLst>
              <a:ext uri="{FF2B5EF4-FFF2-40B4-BE49-F238E27FC236}">
                <a16:creationId xmlns:a16="http://schemas.microsoft.com/office/drawing/2014/main" id="{DE3C9C29-54CA-C67D-101F-2DBAA318DB5F}"/>
              </a:ext>
            </a:extLst>
          </p:cNvPr>
          <p:cNvSpPr>
            <a:spLocks noGrp="1"/>
          </p:cNvSpPr>
          <p:nvPr>
            <p:ph type="title"/>
          </p:nvPr>
        </p:nvSpPr>
        <p:spPr/>
        <p:txBody>
          <a:bodyPr/>
          <a:lstStyle/>
          <a:p>
            <a:r>
              <a:rPr lang="en-US" dirty="0"/>
              <a:t>FLUTE data</a:t>
            </a:r>
          </a:p>
        </p:txBody>
      </p:sp>
      <p:sp>
        <p:nvSpPr>
          <p:cNvPr id="6" name="Content Placeholder 1">
            <a:extLst>
              <a:ext uri="{FF2B5EF4-FFF2-40B4-BE49-F238E27FC236}">
                <a16:creationId xmlns:a16="http://schemas.microsoft.com/office/drawing/2014/main" id="{163C6F78-8537-3A76-8D2C-260515E6E66E}"/>
              </a:ext>
            </a:extLst>
          </p:cNvPr>
          <p:cNvSpPr>
            <a:spLocks noGrp="1"/>
          </p:cNvSpPr>
          <p:nvPr>
            <p:ph idx="1"/>
          </p:nvPr>
        </p:nvSpPr>
        <p:spPr>
          <a:xfrm>
            <a:off x="838199" y="1105018"/>
            <a:ext cx="10515600" cy="5128355"/>
          </a:xfrm>
        </p:spPr>
        <p:txBody>
          <a:bodyPr/>
          <a:lstStyle/>
          <a:p>
            <a:r>
              <a:rPr lang="en-US" dirty="0"/>
              <a:t>In FLUTE data we get linear energy chirp from S-band </a:t>
            </a:r>
            <a:r>
              <a:rPr lang="en-US" dirty="0" err="1"/>
              <a:t>photogun</a:t>
            </a:r>
            <a:endParaRPr lang="en-US" dirty="0"/>
          </a:p>
          <a:p>
            <a:r>
              <a:rPr lang="en-US" dirty="0"/>
              <a:t>THz phase delay dependent morphology</a:t>
            </a:r>
          </a:p>
        </p:txBody>
      </p:sp>
      <p:sp>
        <p:nvSpPr>
          <p:cNvPr id="2" name="TextBox 1">
            <a:extLst>
              <a:ext uri="{FF2B5EF4-FFF2-40B4-BE49-F238E27FC236}">
                <a16:creationId xmlns:a16="http://schemas.microsoft.com/office/drawing/2014/main" id="{5B7CBA95-F50C-81EC-9BA6-AFA1AC87DED6}"/>
              </a:ext>
            </a:extLst>
          </p:cNvPr>
          <p:cNvSpPr txBox="1"/>
          <p:nvPr/>
        </p:nvSpPr>
        <p:spPr>
          <a:xfrm>
            <a:off x="7952875" y="2043370"/>
            <a:ext cx="1684421" cy="369332"/>
          </a:xfrm>
          <a:prstGeom prst="rect">
            <a:avLst/>
          </a:prstGeom>
          <a:noFill/>
        </p:spPr>
        <p:txBody>
          <a:bodyPr wrap="square" rtlCol="0">
            <a:spAutoFit/>
          </a:bodyPr>
          <a:lstStyle/>
          <a:p>
            <a:r>
              <a:rPr lang="en-US" dirty="0"/>
              <a:t>TSR</a:t>
            </a:r>
          </a:p>
        </p:txBody>
      </p:sp>
      <p:sp>
        <p:nvSpPr>
          <p:cNvPr id="5" name="TextBox 4">
            <a:extLst>
              <a:ext uri="{FF2B5EF4-FFF2-40B4-BE49-F238E27FC236}">
                <a16:creationId xmlns:a16="http://schemas.microsoft.com/office/drawing/2014/main" id="{B643F423-4A49-5243-DB07-A20F6139589E}"/>
              </a:ext>
            </a:extLst>
          </p:cNvPr>
          <p:cNvSpPr txBox="1"/>
          <p:nvPr/>
        </p:nvSpPr>
        <p:spPr>
          <a:xfrm>
            <a:off x="3001519" y="2043370"/>
            <a:ext cx="1684421" cy="369332"/>
          </a:xfrm>
          <a:prstGeom prst="rect">
            <a:avLst/>
          </a:prstGeom>
          <a:noFill/>
        </p:spPr>
        <p:txBody>
          <a:bodyPr wrap="square" rtlCol="0">
            <a:spAutoFit/>
          </a:bodyPr>
          <a:lstStyle/>
          <a:p>
            <a:r>
              <a:rPr lang="en-US" dirty="0"/>
              <a:t>ISRR</a:t>
            </a:r>
          </a:p>
        </p:txBody>
      </p:sp>
      <p:pic>
        <p:nvPicPr>
          <p:cNvPr id="8" name="Picture 7">
            <a:extLst>
              <a:ext uri="{FF2B5EF4-FFF2-40B4-BE49-F238E27FC236}">
                <a16:creationId xmlns:a16="http://schemas.microsoft.com/office/drawing/2014/main" id="{218521B4-ACC8-D442-1DA4-30E911A6B94F}"/>
              </a:ext>
            </a:extLst>
          </p:cNvPr>
          <p:cNvPicPr>
            <a:picLocks noChangeAspect="1"/>
          </p:cNvPicPr>
          <p:nvPr/>
        </p:nvPicPr>
        <p:blipFill>
          <a:blip r:embed="rId9"/>
          <a:stretch>
            <a:fillRect/>
          </a:stretch>
        </p:blipFill>
        <p:spPr>
          <a:xfrm>
            <a:off x="8544992" y="1649701"/>
            <a:ext cx="3558598" cy="3558598"/>
          </a:xfrm>
          <a:prstGeom prst="rect">
            <a:avLst/>
          </a:prstGeom>
        </p:spPr>
      </p:pic>
    </p:spTree>
    <p:extLst>
      <p:ext uri="{BB962C8B-B14F-4D97-AF65-F5344CB8AC3E}">
        <p14:creationId xmlns:p14="http://schemas.microsoft.com/office/powerpoint/2010/main" val="49025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0"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580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1" fill="hold" display="0">
                  <p:stCondLst>
                    <p:cond delay="indefinite"/>
                  </p:stCondLst>
                </p:cTn>
                <p:tgtEl>
                  <p:spTgt spid="11"/>
                </p:tgtEl>
              </p:cMediaNode>
            </p:video>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1"/>
                                        </p:tgtEl>
                                      </p:cBhvr>
                                    </p:cmd>
                                  </p:childTnLst>
                                </p:cTn>
                              </p:par>
                            </p:childTnLst>
                          </p:cTn>
                        </p:par>
                      </p:childTnLst>
                    </p:cTn>
                  </p:par>
                </p:childTnLst>
              </p:cTn>
              <p:nextCondLst>
                <p:cond evt="onClick" delay="0">
                  <p:tgtEl>
                    <p:spTgt spid="11"/>
                  </p:tgtEl>
                </p:cond>
              </p:nextCondLst>
            </p:seq>
            <p:video>
              <p:cMediaNode vol="80000" mute="1">
                <p:cTn id="17" fill="hold" display="0">
                  <p:stCondLst>
                    <p:cond delay="indefinite"/>
                  </p:stCondLst>
                </p:cTn>
                <p:tgtEl>
                  <p:spTgt spid="13"/>
                </p:tgtEl>
              </p:cMediaNode>
            </p:video>
            <p:seq concurrent="1" nextAc="seek">
              <p:cTn id="18" restart="whenNotActive" fill="hold" evtFilter="cancelBubble" nodeType="interactiveSeq">
                <p:stCondLst>
                  <p:cond evt="onClick" delay="0">
                    <p:tgtEl>
                      <p:spTgt spid="1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63291-825B-742B-635D-D8D14C973876}"/>
            </a:ext>
          </a:extLst>
        </p:cNvPr>
        <p:cNvGrpSpPr/>
        <p:nvPr/>
      </p:nvGrpSpPr>
      <p:grpSpPr>
        <a:xfrm>
          <a:off x="0" y="0"/>
          <a:ext cx="0" cy="0"/>
          <a:chOff x="0" y="0"/>
          <a:chExt cx="0" cy="0"/>
        </a:xfrm>
      </p:grpSpPr>
      <p:pic>
        <p:nvPicPr>
          <p:cNvPr id="11" name="Video 7">
            <a:hlinkClick r:id="" action="ppaction://media"/>
            <a:extLst>
              <a:ext uri="{FF2B5EF4-FFF2-40B4-BE49-F238E27FC236}">
                <a16:creationId xmlns:a16="http://schemas.microsoft.com/office/drawing/2014/main" id="{F82F8385-F039-3DD0-009A-20C5C33D176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626828" y="2309632"/>
            <a:ext cx="3923741" cy="3923741"/>
          </a:xfrm>
          <a:prstGeom prst="rect">
            <a:avLst/>
          </a:prstGeom>
        </p:spPr>
      </p:pic>
      <p:pic>
        <p:nvPicPr>
          <p:cNvPr id="13" name="Video 12">
            <a:hlinkClick r:id="" action="ppaction://media"/>
            <a:extLst>
              <a:ext uri="{FF2B5EF4-FFF2-40B4-BE49-F238E27FC236}">
                <a16:creationId xmlns:a16="http://schemas.microsoft.com/office/drawing/2014/main" id="{40E67F0A-65CD-2D88-8A3A-1BF1980CB28F}"/>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314366" y="2250744"/>
            <a:ext cx="4009925" cy="4009925"/>
          </a:xfrm>
          <a:prstGeom prst="rect">
            <a:avLst/>
          </a:prstGeom>
        </p:spPr>
      </p:pic>
      <p:sp>
        <p:nvSpPr>
          <p:cNvPr id="3" name="Slide Number Placeholder 2">
            <a:extLst>
              <a:ext uri="{FF2B5EF4-FFF2-40B4-BE49-F238E27FC236}">
                <a16:creationId xmlns:a16="http://schemas.microsoft.com/office/drawing/2014/main" id="{506DD45C-7680-3B9C-F98C-CB2FBBC7098E}"/>
              </a:ext>
            </a:extLst>
          </p:cNvPr>
          <p:cNvSpPr>
            <a:spLocks noGrp="1"/>
          </p:cNvSpPr>
          <p:nvPr>
            <p:ph type="sldNum" sz="quarter" idx="12"/>
          </p:nvPr>
        </p:nvSpPr>
        <p:spPr/>
        <p:txBody>
          <a:bodyPr/>
          <a:lstStyle/>
          <a:p>
            <a:fld id="{3A3A6714-3D1F-4857-9904-D935B84167FA}" type="slidenum">
              <a:rPr lang="en-GB" smtClean="0"/>
              <a:pPr/>
              <a:t>13</a:t>
            </a:fld>
            <a:endParaRPr lang="en-GB" dirty="0"/>
          </a:p>
        </p:txBody>
      </p:sp>
      <p:sp>
        <p:nvSpPr>
          <p:cNvPr id="4" name="Title 3">
            <a:extLst>
              <a:ext uri="{FF2B5EF4-FFF2-40B4-BE49-F238E27FC236}">
                <a16:creationId xmlns:a16="http://schemas.microsoft.com/office/drawing/2014/main" id="{DE3C9C29-54CA-C67D-101F-2DBAA318DB5F}"/>
              </a:ext>
            </a:extLst>
          </p:cNvPr>
          <p:cNvSpPr>
            <a:spLocks noGrp="1"/>
          </p:cNvSpPr>
          <p:nvPr>
            <p:ph type="title"/>
          </p:nvPr>
        </p:nvSpPr>
        <p:spPr/>
        <p:txBody>
          <a:bodyPr/>
          <a:lstStyle/>
          <a:p>
            <a:r>
              <a:rPr lang="en-US" dirty="0"/>
              <a:t>FLUTE data</a:t>
            </a:r>
          </a:p>
        </p:txBody>
      </p:sp>
      <p:sp>
        <p:nvSpPr>
          <p:cNvPr id="6" name="Content Placeholder 1">
            <a:extLst>
              <a:ext uri="{FF2B5EF4-FFF2-40B4-BE49-F238E27FC236}">
                <a16:creationId xmlns:a16="http://schemas.microsoft.com/office/drawing/2014/main" id="{163C6F78-8537-3A76-8D2C-260515E6E66E}"/>
              </a:ext>
            </a:extLst>
          </p:cNvPr>
          <p:cNvSpPr>
            <a:spLocks noGrp="1"/>
          </p:cNvSpPr>
          <p:nvPr>
            <p:ph idx="1"/>
          </p:nvPr>
        </p:nvSpPr>
        <p:spPr>
          <a:xfrm>
            <a:off x="838199" y="1105018"/>
            <a:ext cx="10515600" cy="5128355"/>
          </a:xfrm>
        </p:spPr>
        <p:txBody>
          <a:bodyPr/>
          <a:lstStyle/>
          <a:p>
            <a:r>
              <a:rPr lang="en-US" dirty="0"/>
              <a:t>In FLUTE data we get linear energy chirp from S-band </a:t>
            </a:r>
            <a:r>
              <a:rPr lang="en-US" dirty="0" err="1"/>
              <a:t>photogun</a:t>
            </a:r>
            <a:endParaRPr lang="en-US" dirty="0"/>
          </a:p>
          <a:p>
            <a:r>
              <a:rPr lang="en-US" dirty="0"/>
              <a:t>THz phase delay dependent morphology</a:t>
            </a:r>
          </a:p>
        </p:txBody>
      </p:sp>
      <p:sp>
        <p:nvSpPr>
          <p:cNvPr id="2" name="TextBox 1">
            <a:extLst>
              <a:ext uri="{FF2B5EF4-FFF2-40B4-BE49-F238E27FC236}">
                <a16:creationId xmlns:a16="http://schemas.microsoft.com/office/drawing/2014/main" id="{5B7CBA95-F50C-81EC-9BA6-AFA1AC87DED6}"/>
              </a:ext>
            </a:extLst>
          </p:cNvPr>
          <p:cNvSpPr txBox="1"/>
          <p:nvPr/>
        </p:nvSpPr>
        <p:spPr>
          <a:xfrm>
            <a:off x="7952875" y="2043370"/>
            <a:ext cx="1684421" cy="369332"/>
          </a:xfrm>
          <a:prstGeom prst="rect">
            <a:avLst/>
          </a:prstGeom>
          <a:noFill/>
        </p:spPr>
        <p:txBody>
          <a:bodyPr wrap="square" rtlCol="0">
            <a:spAutoFit/>
          </a:bodyPr>
          <a:lstStyle/>
          <a:p>
            <a:r>
              <a:rPr lang="en-US" dirty="0"/>
              <a:t>TSR</a:t>
            </a:r>
          </a:p>
        </p:txBody>
      </p:sp>
      <p:sp>
        <p:nvSpPr>
          <p:cNvPr id="5" name="TextBox 4">
            <a:extLst>
              <a:ext uri="{FF2B5EF4-FFF2-40B4-BE49-F238E27FC236}">
                <a16:creationId xmlns:a16="http://schemas.microsoft.com/office/drawing/2014/main" id="{B643F423-4A49-5243-DB07-A20F6139589E}"/>
              </a:ext>
            </a:extLst>
          </p:cNvPr>
          <p:cNvSpPr txBox="1"/>
          <p:nvPr/>
        </p:nvSpPr>
        <p:spPr>
          <a:xfrm>
            <a:off x="3001519" y="2043370"/>
            <a:ext cx="1684421" cy="369332"/>
          </a:xfrm>
          <a:prstGeom prst="rect">
            <a:avLst/>
          </a:prstGeom>
          <a:noFill/>
        </p:spPr>
        <p:txBody>
          <a:bodyPr wrap="square" rtlCol="0">
            <a:spAutoFit/>
          </a:bodyPr>
          <a:lstStyle/>
          <a:p>
            <a:r>
              <a:rPr lang="en-US" dirty="0"/>
              <a:t>ISRR</a:t>
            </a:r>
          </a:p>
        </p:txBody>
      </p:sp>
    </p:spTree>
    <p:extLst>
      <p:ext uri="{BB962C8B-B14F-4D97-AF65-F5344CB8AC3E}">
        <p14:creationId xmlns:p14="http://schemas.microsoft.com/office/powerpoint/2010/main" val="523437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00"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580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1" fill="hold" display="0">
                  <p:stCondLst>
                    <p:cond delay="indefinite"/>
                  </p:stCondLst>
                </p:cTn>
                <p:tgtEl>
                  <p:spTgt spid="11"/>
                </p:tgtEl>
              </p:cMediaNode>
            </p:video>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11"/>
                                        </p:tgtEl>
                                      </p:cBhvr>
                                    </p:cmd>
                                  </p:childTnLst>
                                </p:cTn>
                              </p:par>
                            </p:childTnLst>
                          </p:cTn>
                        </p:par>
                      </p:childTnLst>
                    </p:cTn>
                  </p:par>
                </p:childTnLst>
              </p:cTn>
              <p:nextCondLst>
                <p:cond evt="onClick" delay="0">
                  <p:tgtEl>
                    <p:spTgt spid="11"/>
                  </p:tgtEl>
                </p:cond>
              </p:nextCondLst>
            </p:seq>
            <p:video>
              <p:cMediaNode vol="80000" mute="1">
                <p:cTn id="17" fill="hold" display="0">
                  <p:stCondLst>
                    <p:cond delay="indefinite"/>
                  </p:stCondLst>
                </p:cTn>
                <p:tgtEl>
                  <p:spTgt spid="13"/>
                </p:tgtEl>
              </p:cMediaNode>
            </p:video>
            <p:seq concurrent="1" nextAc="seek">
              <p:cTn id="18" restart="whenNotActive" fill="hold" evtFilter="cancelBubble" nodeType="interactiveSeq">
                <p:stCondLst>
                  <p:cond evt="onClick" delay="0">
                    <p:tgtEl>
                      <p:spTgt spid="13"/>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45C91-3F24-4932-D5D3-9167A40416E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418C512-DD0B-D490-9433-030E27D86D16}"/>
              </a:ext>
            </a:extLst>
          </p:cNvPr>
          <p:cNvSpPr>
            <a:spLocks noGrp="1"/>
          </p:cNvSpPr>
          <p:nvPr>
            <p:ph idx="1"/>
          </p:nvPr>
        </p:nvSpPr>
        <p:spPr>
          <a:xfrm>
            <a:off x="838199" y="1105018"/>
            <a:ext cx="4593610" cy="5128355"/>
          </a:xfrm>
        </p:spPr>
        <p:txBody>
          <a:bodyPr>
            <a:normAutofit/>
          </a:bodyPr>
          <a:lstStyle/>
          <a:p>
            <a:r>
              <a:rPr lang="en-US" dirty="0"/>
              <a:t>Complex shapes lead to difficult comparison</a:t>
            </a:r>
          </a:p>
          <a:p>
            <a:r>
              <a:rPr lang="en-US" dirty="0"/>
              <a:t>For three example densities p1, p2, p3</a:t>
            </a:r>
          </a:p>
          <a:p>
            <a:r>
              <a:rPr lang="en-US" dirty="0"/>
              <a:t>Each pair has the same distance in L1, L2</a:t>
            </a:r>
          </a:p>
        </p:txBody>
      </p:sp>
      <p:sp>
        <p:nvSpPr>
          <p:cNvPr id="3" name="Slide Number Placeholder 2">
            <a:extLst>
              <a:ext uri="{FF2B5EF4-FFF2-40B4-BE49-F238E27FC236}">
                <a16:creationId xmlns:a16="http://schemas.microsoft.com/office/drawing/2014/main" id="{4DDAFEC6-ACAC-794B-05C4-BB40C0B3FBFA}"/>
              </a:ext>
            </a:extLst>
          </p:cNvPr>
          <p:cNvSpPr>
            <a:spLocks noGrp="1"/>
          </p:cNvSpPr>
          <p:nvPr>
            <p:ph type="sldNum" sz="quarter" idx="12"/>
          </p:nvPr>
        </p:nvSpPr>
        <p:spPr/>
        <p:txBody>
          <a:bodyPr/>
          <a:lstStyle/>
          <a:p>
            <a:fld id="{3A3A6714-3D1F-4857-9904-D935B84167FA}" type="slidenum">
              <a:rPr lang="en-GB" smtClean="0"/>
              <a:pPr/>
              <a:t>14</a:t>
            </a:fld>
            <a:endParaRPr lang="en-GB" dirty="0"/>
          </a:p>
        </p:txBody>
      </p:sp>
      <p:sp>
        <p:nvSpPr>
          <p:cNvPr id="4" name="Title 3">
            <a:extLst>
              <a:ext uri="{FF2B5EF4-FFF2-40B4-BE49-F238E27FC236}">
                <a16:creationId xmlns:a16="http://schemas.microsoft.com/office/drawing/2014/main" id="{BCD99C30-CC50-0151-AF8C-96D2F2F8EE32}"/>
              </a:ext>
            </a:extLst>
          </p:cNvPr>
          <p:cNvSpPr>
            <a:spLocks noGrp="1"/>
          </p:cNvSpPr>
          <p:nvPr>
            <p:ph type="title"/>
          </p:nvPr>
        </p:nvSpPr>
        <p:spPr/>
        <p:txBody>
          <a:bodyPr/>
          <a:lstStyle/>
          <a:p>
            <a:r>
              <a:rPr lang="en-US" dirty="0"/>
              <a:t>Failure of existing observables</a:t>
            </a:r>
          </a:p>
        </p:txBody>
      </p:sp>
      <p:sp>
        <p:nvSpPr>
          <p:cNvPr id="5" name="TextBox 4">
            <a:extLst>
              <a:ext uri="{FF2B5EF4-FFF2-40B4-BE49-F238E27FC236}">
                <a16:creationId xmlns:a16="http://schemas.microsoft.com/office/drawing/2014/main" id="{505F77DE-8495-CD55-1DF6-EFB98100CDF2}"/>
              </a:ext>
            </a:extLst>
          </p:cNvPr>
          <p:cNvSpPr txBox="1"/>
          <p:nvPr/>
        </p:nvSpPr>
        <p:spPr>
          <a:xfrm>
            <a:off x="6096000" y="5004721"/>
            <a:ext cx="5412858" cy="369332"/>
          </a:xfrm>
          <a:prstGeom prst="rect">
            <a:avLst/>
          </a:prstGeom>
          <a:noFill/>
        </p:spPr>
        <p:txBody>
          <a:bodyPr wrap="square">
            <a:spAutoFit/>
          </a:bodyPr>
          <a:lstStyle/>
          <a:p>
            <a:r>
              <a:rPr lang="en-US" dirty="0"/>
              <a:t>https://www.stat.cmu.edu/~larry/=sml/Opt.pdf</a:t>
            </a:r>
          </a:p>
        </p:txBody>
      </p:sp>
      <p:pic>
        <p:nvPicPr>
          <p:cNvPr id="6" name="Picture 5">
            <a:extLst>
              <a:ext uri="{FF2B5EF4-FFF2-40B4-BE49-F238E27FC236}">
                <a16:creationId xmlns:a16="http://schemas.microsoft.com/office/drawing/2014/main" id="{D279C7C0-5BF3-8C14-1DFE-D43573F37E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8798" y="2535601"/>
            <a:ext cx="6458851" cy="1676634"/>
          </a:xfrm>
          <a:prstGeom prst="rect">
            <a:avLst/>
          </a:prstGeom>
        </p:spPr>
      </p:pic>
      <p:pic>
        <p:nvPicPr>
          <p:cNvPr id="7" name="Picture 6">
            <a:extLst>
              <a:ext uri="{FF2B5EF4-FFF2-40B4-BE49-F238E27FC236}">
                <a16:creationId xmlns:a16="http://schemas.microsoft.com/office/drawing/2014/main" id="{680031B1-D336-C0BC-F7C9-1F4E7E6379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4104" y="5197722"/>
            <a:ext cx="2432567" cy="555260"/>
          </a:xfrm>
          <a:prstGeom prst="rect">
            <a:avLst/>
          </a:prstGeom>
        </p:spPr>
      </p:pic>
      <p:pic>
        <p:nvPicPr>
          <p:cNvPr id="8" name="Picture 7">
            <a:extLst>
              <a:ext uri="{FF2B5EF4-FFF2-40B4-BE49-F238E27FC236}">
                <a16:creationId xmlns:a16="http://schemas.microsoft.com/office/drawing/2014/main" id="{648D3864-5366-C094-CD61-11F8B5E4B0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6914" y="3964081"/>
            <a:ext cx="2953169" cy="1040640"/>
          </a:xfrm>
          <a:prstGeom prst="rect">
            <a:avLst/>
          </a:prstGeom>
        </p:spPr>
      </p:pic>
      <p:sp>
        <p:nvSpPr>
          <p:cNvPr id="9" name="TextBox 8">
            <a:extLst>
              <a:ext uri="{FF2B5EF4-FFF2-40B4-BE49-F238E27FC236}">
                <a16:creationId xmlns:a16="http://schemas.microsoft.com/office/drawing/2014/main" id="{C34EE3FF-F38F-5EA8-2F35-2FC36AB3BF51}"/>
              </a:ext>
            </a:extLst>
          </p:cNvPr>
          <p:cNvSpPr txBox="1"/>
          <p:nvPr/>
        </p:nvSpPr>
        <p:spPr>
          <a:xfrm>
            <a:off x="1698172" y="4305373"/>
            <a:ext cx="729984" cy="461665"/>
          </a:xfrm>
          <a:prstGeom prst="rect">
            <a:avLst/>
          </a:prstGeom>
          <a:solidFill>
            <a:schemeClr val="bg1"/>
          </a:solidFill>
        </p:spPr>
        <p:txBody>
          <a:bodyPr wrap="square" rtlCol="0">
            <a:spAutoFit/>
          </a:bodyPr>
          <a:lstStyle/>
          <a:p>
            <a:pPr algn="r"/>
            <a:r>
              <a:rPr lang="en-US" sz="2400" i="1" dirty="0">
                <a:latin typeface="Times New Roman" panose="02020603050405020304" pitchFamily="18" charset="0"/>
                <a:cs typeface="Times New Roman" panose="02020603050405020304" pitchFamily="18" charset="0"/>
              </a:rPr>
              <a:t>L1</a:t>
            </a:r>
          </a:p>
        </p:txBody>
      </p:sp>
    </p:spTree>
    <p:extLst>
      <p:ext uri="{BB962C8B-B14F-4D97-AF65-F5344CB8AC3E}">
        <p14:creationId xmlns:p14="http://schemas.microsoft.com/office/powerpoint/2010/main" val="2842802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DDD3D-6134-9A71-3DBF-891B5C79F50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5D125C-D40D-123C-4D11-B69222852AF0}"/>
              </a:ext>
            </a:extLst>
          </p:cNvPr>
          <p:cNvSpPr>
            <a:spLocks noGrp="1"/>
          </p:cNvSpPr>
          <p:nvPr>
            <p:ph idx="1"/>
          </p:nvPr>
        </p:nvSpPr>
        <p:spPr>
          <a:xfrm>
            <a:off x="838199" y="1105018"/>
            <a:ext cx="5849204" cy="2818606"/>
          </a:xfrm>
        </p:spPr>
        <p:txBody>
          <a:bodyPr>
            <a:normAutofit/>
          </a:bodyPr>
          <a:lstStyle/>
          <a:p>
            <a:r>
              <a:rPr lang="en-US" dirty="0"/>
              <a:t>Earth Mover’s Distance (EMD) calculate minimum “work” used to transform distributions optimally</a:t>
            </a:r>
          </a:p>
          <a:p>
            <a:r>
              <a:rPr lang="en-US" dirty="0"/>
              <a:t>Common in machine learning</a:t>
            </a:r>
          </a:p>
          <a:p>
            <a:r>
              <a:rPr lang="en-US" dirty="0"/>
              <a:t>Projections into lower dimensions can be used</a:t>
            </a:r>
          </a:p>
        </p:txBody>
      </p:sp>
      <p:sp>
        <p:nvSpPr>
          <p:cNvPr id="3" name="Slide Number Placeholder 2">
            <a:extLst>
              <a:ext uri="{FF2B5EF4-FFF2-40B4-BE49-F238E27FC236}">
                <a16:creationId xmlns:a16="http://schemas.microsoft.com/office/drawing/2014/main" id="{D7F88AE6-5EAC-3305-2CFA-3B5F0F9258A1}"/>
              </a:ext>
            </a:extLst>
          </p:cNvPr>
          <p:cNvSpPr>
            <a:spLocks noGrp="1"/>
          </p:cNvSpPr>
          <p:nvPr>
            <p:ph type="sldNum" sz="quarter" idx="12"/>
          </p:nvPr>
        </p:nvSpPr>
        <p:spPr/>
        <p:txBody>
          <a:bodyPr/>
          <a:lstStyle/>
          <a:p>
            <a:fld id="{3A3A6714-3D1F-4857-9904-D935B84167FA}" type="slidenum">
              <a:rPr lang="en-GB" smtClean="0"/>
              <a:pPr/>
              <a:t>15</a:t>
            </a:fld>
            <a:endParaRPr lang="en-GB" dirty="0"/>
          </a:p>
        </p:txBody>
      </p:sp>
      <p:sp>
        <p:nvSpPr>
          <p:cNvPr id="4" name="Title 3">
            <a:extLst>
              <a:ext uri="{FF2B5EF4-FFF2-40B4-BE49-F238E27FC236}">
                <a16:creationId xmlns:a16="http://schemas.microsoft.com/office/drawing/2014/main" id="{E8CDF57D-2E06-2AEA-FD82-8081B167162A}"/>
              </a:ext>
            </a:extLst>
          </p:cNvPr>
          <p:cNvSpPr>
            <a:spLocks noGrp="1"/>
          </p:cNvSpPr>
          <p:nvPr>
            <p:ph type="title"/>
          </p:nvPr>
        </p:nvSpPr>
        <p:spPr/>
        <p:txBody>
          <a:bodyPr/>
          <a:lstStyle/>
          <a:p>
            <a:r>
              <a:rPr lang="en-US" dirty="0"/>
              <a:t>Morphology based image comparison</a:t>
            </a:r>
          </a:p>
        </p:txBody>
      </p:sp>
      <p:pic>
        <p:nvPicPr>
          <p:cNvPr id="5" name="Picture 2">
            <a:extLst>
              <a:ext uri="{FF2B5EF4-FFF2-40B4-BE49-F238E27FC236}">
                <a16:creationId xmlns:a16="http://schemas.microsoft.com/office/drawing/2014/main" id="{98C6805C-3E34-D5D2-B10D-A130FA861F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1398" y="3923624"/>
            <a:ext cx="3037664" cy="172594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A4240CA-0A49-C8BD-122F-0D1DD5A2C480}"/>
              </a:ext>
            </a:extLst>
          </p:cNvPr>
          <p:cNvSpPr txBox="1"/>
          <p:nvPr/>
        </p:nvSpPr>
        <p:spPr>
          <a:xfrm>
            <a:off x="2768330" y="5899517"/>
            <a:ext cx="3781425" cy="246221"/>
          </a:xfrm>
          <a:prstGeom prst="rect">
            <a:avLst/>
          </a:prstGeom>
          <a:noFill/>
        </p:spPr>
        <p:txBody>
          <a:bodyPr wrap="square">
            <a:spAutoFit/>
          </a:bodyPr>
          <a:lstStyle/>
          <a:p>
            <a:r>
              <a:rPr lang="en-US" sz="1000" dirty="0"/>
              <a:t>https://sbl.inria.fr/doc/Earth_mover_distance-user-manual.html</a:t>
            </a:r>
          </a:p>
        </p:txBody>
      </p:sp>
      <p:pic>
        <p:nvPicPr>
          <p:cNvPr id="12" name="Picture 11">
            <a:extLst>
              <a:ext uri="{FF2B5EF4-FFF2-40B4-BE49-F238E27FC236}">
                <a16:creationId xmlns:a16="http://schemas.microsoft.com/office/drawing/2014/main" id="{03C4CB7A-4AFE-603A-65D3-D8B6DD70B474}"/>
              </a:ext>
            </a:extLst>
          </p:cNvPr>
          <p:cNvPicPr>
            <a:picLocks noChangeAspect="1"/>
          </p:cNvPicPr>
          <p:nvPr/>
        </p:nvPicPr>
        <p:blipFill>
          <a:blip r:embed="rId4"/>
          <a:stretch>
            <a:fillRect/>
          </a:stretch>
        </p:blipFill>
        <p:spPr>
          <a:xfrm>
            <a:off x="7257168" y="1494881"/>
            <a:ext cx="3709009" cy="2428743"/>
          </a:xfrm>
          <a:prstGeom prst="rect">
            <a:avLst/>
          </a:prstGeom>
        </p:spPr>
      </p:pic>
      <p:sp>
        <p:nvSpPr>
          <p:cNvPr id="14" name="TextBox 13">
            <a:extLst>
              <a:ext uri="{FF2B5EF4-FFF2-40B4-BE49-F238E27FC236}">
                <a16:creationId xmlns:a16="http://schemas.microsoft.com/office/drawing/2014/main" id="{0395AECB-3600-A51F-98A0-56E3FA557A7C}"/>
              </a:ext>
            </a:extLst>
          </p:cNvPr>
          <p:cNvSpPr txBox="1"/>
          <p:nvPr/>
        </p:nvSpPr>
        <p:spPr>
          <a:xfrm>
            <a:off x="7816272" y="4292938"/>
            <a:ext cx="4038601" cy="553998"/>
          </a:xfrm>
          <a:prstGeom prst="rect">
            <a:avLst/>
          </a:prstGeom>
          <a:noFill/>
        </p:spPr>
        <p:txBody>
          <a:bodyPr wrap="square">
            <a:spAutoFit/>
          </a:bodyPr>
          <a:lstStyle/>
          <a:p>
            <a:r>
              <a:rPr lang="en-US" sz="1000" dirty="0"/>
              <a:t>Zhang, J., Ma, P., Zhong, W., &amp; Meng, C. (2023). Projection-based techniques for high-dimensional optimal transport problems. WIREs Computational Statistics, 15(2), e1587. https://doi.org/10.1002/wics.1587</a:t>
            </a:r>
          </a:p>
        </p:txBody>
      </p:sp>
    </p:spTree>
    <p:extLst>
      <p:ext uri="{BB962C8B-B14F-4D97-AF65-F5344CB8AC3E}">
        <p14:creationId xmlns:p14="http://schemas.microsoft.com/office/powerpoint/2010/main" val="2319946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85284C8-725E-A299-942F-B10C48E7A4BF}"/>
              </a:ext>
            </a:extLst>
          </p:cNvPr>
          <p:cNvSpPr>
            <a:spLocks noGrp="1"/>
          </p:cNvSpPr>
          <p:nvPr>
            <p:ph idx="1"/>
          </p:nvPr>
        </p:nvSpPr>
        <p:spPr>
          <a:xfrm>
            <a:off x="838199" y="1105018"/>
            <a:ext cx="3486151" cy="5128355"/>
          </a:xfrm>
        </p:spPr>
        <p:txBody>
          <a:bodyPr>
            <a:normAutofit/>
          </a:bodyPr>
          <a:lstStyle/>
          <a:p>
            <a:r>
              <a:rPr lang="en-US" dirty="0"/>
              <a:t>EMD AKA Wasserstein metric linearity unlike L1, L2, or chi^2 </a:t>
            </a:r>
          </a:p>
          <a:p>
            <a:r>
              <a:rPr lang="en-US" dirty="0"/>
              <a:t>Gives more reliable positioning jitter reduction</a:t>
            </a:r>
          </a:p>
          <a:p>
            <a:r>
              <a:rPr lang="en-US" dirty="0"/>
              <a:t>Faster algorithms for EMD noisier but on average still effective</a:t>
            </a:r>
          </a:p>
          <a:p>
            <a:endParaRPr lang="en-US" dirty="0"/>
          </a:p>
          <a:p>
            <a:endParaRPr lang="en-US" dirty="0"/>
          </a:p>
        </p:txBody>
      </p:sp>
      <p:sp>
        <p:nvSpPr>
          <p:cNvPr id="3" name="Slide Number Placeholder 2">
            <a:extLst>
              <a:ext uri="{FF2B5EF4-FFF2-40B4-BE49-F238E27FC236}">
                <a16:creationId xmlns:a16="http://schemas.microsoft.com/office/drawing/2014/main" id="{1203E5C1-1D63-E5FE-B999-5DE942B0265E}"/>
              </a:ext>
            </a:extLst>
          </p:cNvPr>
          <p:cNvSpPr>
            <a:spLocks noGrp="1"/>
          </p:cNvSpPr>
          <p:nvPr>
            <p:ph type="sldNum" sz="quarter" idx="12"/>
          </p:nvPr>
        </p:nvSpPr>
        <p:spPr/>
        <p:txBody>
          <a:bodyPr/>
          <a:lstStyle/>
          <a:p>
            <a:fld id="{3A3A6714-3D1F-4857-9904-D935B84167FA}" type="slidenum">
              <a:rPr lang="en-GB" smtClean="0"/>
              <a:pPr/>
              <a:t>16</a:t>
            </a:fld>
            <a:endParaRPr lang="en-GB" dirty="0"/>
          </a:p>
        </p:txBody>
      </p:sp>
      <p:sp>
        <p:nvSpPr>
          <p:cNvPr id="4" name="Title 3">
            <a:extLst>
              <a:ext uri="{FF2B5EF4-FFF2-40B4-BE49-F238E27FC236}">
                <a16:creationId xmlns:a16="http://schemas.microsoft.com/office/drawing/2014/main" id="{002EBA40-0A80-334D-BDC5-4AD23898EF68}"/>
              </a:ext>
            </a:extLst>
          </p:cNvPr>
          <p:cNvSpPr>
            <a:spLocks noGrp="1"/>
          </p:cNvSpPr>
          <p:nvPr>
            <p:ph type="title"/>
          </p:nvPr>
        </p:nvSpPr>
        <p:spPr/>
        <p:txBody>
          <a:bodyPr/>
          <a:lstStyle/>
          <a:p>
            <a:r>
              <a:rPr lang="en-US" dirty="0"/>
              <a:t>Intuition</a:t>
            </a:r>
          </a:p>
        </p:txBody>
      </p:sp>
      <p:pic>
        <p:nvPicPr>
          <p:cNvPr id="5" name="Content Placeholder 4" descr="A graph of different colored lines&#10;&#10;AI-generated content may be incorrect.">
            <a:extLst>
              <a:ext uri="{FF2B5EF4-FFF2-40B4-BE49-F238E27FC236}">
                <a16:creationId xmlns:a16="http://schemas.microsoft.com/office/drawing/2014/main" id="{8E8D8FD8-103E-986C-F248-552507793E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4350" y="1346291"/>
            <a:ext cx="7344486" cy="4406691"/>
          </a:xfrm>
          <a:prstGeom prst="rect">
            <a:avLst/>
          </a:prstGeom>
        </p:spPr>
      </p:pic>
    </p:spTree>
    <p:extLst>
      <p:ext uri="{BB962C8B-B14F-4D97-AF65-F5344CB8AC3E}">
        <p14:creationId xmlns:p14="http://schemas.microsoft.com/office/powerpoint/2010/main" val="1016214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B8AD5-79E0-891C-0839-C73F91C5FBD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573380-25CA-6AA4-FA75-AA5FEC7CA9C2}"/>
              </a:ext>
            </a:extLst>
          </p:cNvPr>
          <p:cNvSpPr>
            <a:spLocks noGrp="1"/>
          </p:cNvSpPr>
          <p:nvPr>
            <p:ph type="sldNum" sz="quarter" idx="12"/>
          </p:nvPr>
        </p:nvSpPr>
        <p:spPr/>
        <p:txBody>
          <a:bodyPr/>
          <a:lstStyle/>
          <a:p>
            <a:fld id="{3A3A6714-3D1F-4857-9904-D935B84167FA}" type="slidenum">
              <a:rPr lang="en-GB" smtClean="0"/>
              <a:pPr/>
              <a:t>17</a:t>
            </a:fld>
            <a:endParaRPr lang="en-GB" dirty="0"/>
          </a:p>
        </p:txBody>
      </p:sp>
      <p:sp>
        <p:nvSpPr>
          <p:cNvPr id="4" name="Title 3">
            <a:extLst>
              <a:ext uri="{FF2B5EF4-FFF2-40B4-BE49-F238E27FC236}">
                <a16:creationId xmlns:a16="http://schemas.microsoft.com/office/drawing/2014/main" id="{3A82A31F-9717-FD33-5CEA-01EA741B0103}"/>
              </a:ext>
            </a:extLst>
          </p:cNvPr>
          <p:cNvSpPr>
            <a:spLocks noGrp="1"/>
          </p:cNvSpPr>
          <p:nvPr>
            <p:ph type="title"/>
          </p:nvPr>
        </p:nvSpPr>
        <p:spPr/>
        <p:txBody>
          <a:bodyPr/>
          <a:lstStyle/>
          <a:p>
            <a:r>
              <a:rPr lang="en-US" dirty="0"/>
              <a:t>Applications for THz streak</a:t>
            </a:r>
          </a:p>
        </p:txBody>
      </p:sp>
      <p:pic>
        <p:nvPicPr>
          <p:cNvPr id="8" name="Picture 7">
            <a:extLst>
              <a:ext uri="{FF2B5EF4-FFF2-40B4-BE49-F238E27FC236}">
                <a16:creationId xmlns:a16="http://schemas.microsoft.com/office/drawing/2014/main" id="{414B1F67-60CD-1EA0-7642-0545FAD992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6682" y="919443"/>
            <a:ext cx="4731607" cy="2661529"/>
          </a:xfrm>
          <a:prstGeom prst="rect">
            <a:avLst/>
          </a:prstGeom>
        </p:spPr>
      </p:pic>
      <p:pic>
        <p:nvPicPr>
          <p:cNvPr id="9" name="Picture 8">
            <a:extLst>
              <a:ext uri="{FF2B5EF4-FFF2-40B4-BE49-F238E27FC236}">
                <a16:creationId xmlns:a16="http://schemas.microsoft.com/office/drawing/2014/main" id="{62C930C7-3BBE-7C78-9B72-26A7DF52BA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1499" y="919444"/>
            <a:ext cx="4731607" cy="2661529"/>
          </a:xfrm>
          <a:prstGeom prst="rect">
            <a:avLst/>
          </a:prstGeom>
        </p:spPr>
      </p:pic>
      <p:pic>
        <p:nvPicPr>
          <p:cNvPr id="10" name="Picture 9">
            <a:extLst>
              <a:ext uri="{FF2B5EF4-FFF2-40B4-BE49-F238E27FC236}">
                <a16:creationId xmlns:a16="http://schemas.microsoft.com/office/drawing/2014/main" id="{2EF5AF2F-8B73-C3EB-FC8F-C2A4659013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2485" y="3580972"/>
            <a:ext cx="4731607" cy="2661529"/>
          </a:xfrm>
          <a:prstGeom prst="rect">
            <a:avLst/>
          </a:prstGeom>
        </p:spPr>
      </p:pic>
      <p:sp>
        <p:nvSpPr>
          <p:cNvPr id="2" name="Content Placeholder 1">
            <a:extLst>
              <a:ext uri="{FF2B5EF4-FFF2-40B4-BE49-F238E27FC236}">
                <a16:creationId xmlns:a16="http://schemas.microsoft.com/office/drawing/2014/main" id="{5C11A034-FD7F-EA41-FCD3-5AD87EBAD210}"/>
              </a:ext>
            </a:extLst>
          </p:cNvPr>
          <p:cNvSpPr>
            <a:spLocks noGrp="1"/>
          </p:cNvSpPr>
          <p:nvPr>
            <p:ph idx="1"/>
          </p:nvPr>
        </p:nvSpPr>
        <p:spPr>
          <a:xfrm>
            <a:off x="838199" y="1105018"/>
            <a:ext cx="3486151" cy="5128355"/>
          </a:xfrm>
        </p:spPr>
        <p:txBody>
          <a:bodyPr>
            <a:normAutofit/>
          </a:bodyPr>
          <a:lstStyle/>
          <a:p>
            <a:r>
              <a:rPr lang="en-US" dirty="0"/>
              <a:t>Low noise</a:t>
            </a:r>
          </a:p>
          <a:p>
            <a:endParaRPr lang="en-US" dirty="0"/>
          </a:p>
        </p:txBody>
      </p:sp>
      <p:pic>
        <p:nvPicPr>
          <p:cNvPr id="12" name="Picture 11">
            <a:extLst>
              <a:ext uri="{FF2B5EF4-FFF2-40B4-BE49-F238E27FC236}">
                <a16:creationId xmlns:a16="http://schemas.microsoft.com/office/drawing/2014/main" id="{E71805D5-0D00-C434-292A-E97EF2549863}"/>
              </a:ext>
            </a:extLst>
          </p:cNvPr>
          <p:cNvPicPr>
            <a:picLocks noChangeAspect="1"/>
          </p:cNvPicPr>
          <p:nvPr/>
        </p:nvPicPr>
        <p:blipFill>
          <a:blip r:embed="rId5"/>
          <a:stretch>
            <a:fillRect/>
          </a:stretch>
        </p:blipFill>
        <p:spPr>
          <a:xfrm>
            <a:off x="401708" y="3613336"/>
            <a:ext cx="3973551" cy="2483469"/>
          </a:xfrm>
          <a:prstGeom prst="rect">
            <a:avLst/>
          </a:prstGeom>
        </p:spPr>
      </p:pic>
    </p:spTree>
    <p:extLst>
      <p:ext uri="{BB962C8B-B14F-4D97-AF65-F5344CB8AC3E}">
        <p14:creationId xmlns:p14="http://schemas.microsoft.com/office/powerpoint/2010/main" val="3451543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0B9E0-78B8-FCC7-EA1E-583E3F0E2FE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8FAF2C6-D153-5C2A-4069-219F8D9A7279}"/>
              </a:ext>
            </a:extLst>
          </p:cNvPr>
          <p:cNvSpPr>
            <a:spLocks noGrp="1"/>
          </p:cNvSpPr>
          <p:nvPr>
            <p:ph type="sldNum" sz="quarter" idx="12"/>
          </p:nvPr>
        </p:nvSpPr>
        <p:spPr/>
        <p:txBody>
          <a:bodyPr/>
          <a:lstStyle/>
          <a:p>
            <a:fld id="{3A3A6714-3D1F-4857-9904-D935B84167FA}" type="slidenum">
              <a:rPr lang="en-GB" smtClean="0"/>
              <a:pPr/>
              <a:t>18</a:t>
            </a:fld>
            <a:endParaRPr lang="en-GB" dirty="0"/>
          </a:p>
        </p:txBody>
      </p:sp>
      <p:sp>
        <p:nvSpPr>
          <p:cNvPr id="4" name="Title 3">
            <a:extLst>
              <a:ext uri="{FF2B5EF4-FFF2-40B4-BE49-F238E27FC236}">
                <a16:creationId xmlns:a16="http://schemas.microsoft.com/office/drawing/2014/main" id="{8CEEA456-9E7D-338D-136E-B60A5D7149EF}"/>
              </a:ext>
            </a:extLst>
          </p:cNvPr>
          <p:cNvSpPr>
            <a:spLocks noGrp="1"/>
          </p:cNvSpPr>
          <p:nvPr>
            <p:ph type="title"/>
          </p:nvPr>
        </p:nvSpPr>
        <p:spPr/>
        <p:txBody>
          <a:bodyPr/>
          <a:lstStyle/>
          <a:p>
            <a:r>
              <a:rPr lang="en-US" dirty="0"/>
              <a:t>Applications for THz streak</a:t>
            </a:r>
          </a:p>
        </p:txBody>
      </p:sp>
      <p:pic>
        <p:nvPicPr>
          <p:cNvPr id="5" name="Picture 4">
            <a:extLst>
              <a:ext uri="{FF2B5EF4-FFF2-40B4-BE49-F238E27FC236}">
                <a16:creationId xmlns:a16="http://schemas.microsoft.com/office/drawing/2014/main" id="{E4C7BBFD-4925-219A-5BDA-7D25370DE0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5746" y="3567948"/>
            <a:ext cx="4731607" cy="2661529"/>
          </a:xfrm>
          <a:prstGeom prst="rect">
            <a:avLst/>
          </a:prstGeom>
        </p:spPr>
      </p:pic>
      <p:pic>
        <p:nvPicPr>
          <p:cNvPr id="6" name="Picture 5">
            <a:extLst>
              <a:ext uri="{FF2B5EF4-FFF2-40B4-BE49-F238E27FC236}">
                <a16:creationId xmlns:a16="http://schemas.microsoft.com/office/drawing/2014/main" id="{7AC7C87F-E8A4-0DE8-85DE-9E41E86B79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6212" y="919443"/>
            <a:ext cx="4731607" cy="2661529"/>
          </a:xfrm>
          <a:prstGeom prst="rect">
            <a:avLst/>
          </a:prstGeom>
        </p:spPr>
      </p:pic>
      <p:pic>
        <p:nvPicPr>
          <p:cNvPr id="12" name="Picture 11">
            <a:extLst>
              <a:ext uri="{FF2B5EF4-FFF2-40B4-BE49-F238E27FC236}">
                <a16:creationId xmlns:a16="http://schemas.microsoft.com/office/drawing/2014/main" id="{1037CEB1-331A-2174-D0AE-6CD2CB5492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9943" y="906419"/>
            <a:ext cx="4731607" cy="2661529"/>
          </a:xfrm>
          <a:prstGeom prst="rect">
            <a:avLst/>
          </a:prstGeom>
        </p:spPr>
      </p:pic>
      <p:sp>
        <p:nvSpPr>
          <p:cNvPr id="2" name="Content Placeholder 1">
            <a:extLst>
              <a:ext uri="{FF2B5EF4-FFF2-40B4-BE49-F238E27FC236}">
                <a16:creationId xmlns:a16="http://schemas.microsoft.com/office/drawing/2014/main" id="{37064CD2-1005-83B2-62E9-41AA6C986C87}"/>
              </a:ext>
            </a:extLst>
          </p:cNvPr>
          <p:cNvSpPr>
            <a:spLocks noGrp="1"/>
          </p:cNvSpPr>
          <p:nvPr>
            <p:ph idx="1"/>
          </p:nvPr>
        </p:nvSpPr>
        <p:spPr>
          <a:xfrm>
            <a:off x="838199" y="1105018"/>
            <a:ext cx="2241885" cy="5128355"/>
          </a:xfrm>
        </p:spPr>
        <p:txBody>
          <a:bodyPr>
            <a:normAutofit/>
          </a:bodyPr>
          <a:lstStyle/>
          <a:p>
            <a:r>
              <a:rPr lang="en-US" dirty="0"/>
              <a:t>Moderate noise</a:t>
            </a:r>
          </a:p>
          <a:p>
            <a:endParaRPr lang="en-US" dirty="0"/>
          </a:p>
        </p:txBody>
      </p:sp>
      <p:pic>
        <p:nvPicPr>
          <p:cNvPr id="8" name="Picture 7">
            <a:extLst>
              <a:ext uri="{FF2B5EF4-FFF2-40B4-BE49-F238E27FC236}">
                <a16:creationId xmlns:a16="http://schemas.microsoft.com/office/drawing/2014/main" id="{EE4B44E7-06EA-A95A-5C18-CF3AC954A6EE}"/>
              </a:ext>
            </a:extLst>
          </p:cNvPr>
          <p:cNvPicPr>
            <a:picLocks noChangeAspect="1"/>
          </p:cNvPicPr>
          <p:nvPr/>
        </p:nvPicPr>
        <p:blipFill>
          <a:blip r:embed="rId5"/>
          <a:stretch>
            <a:fillRect/>
          </a:stretch>
        </p:blipFill>
        <p:spPr>
          <a:xfrm>
            <a:off x="401708" y="3613336"/>
            <a:ext cx="3973551" cy="2483469"/>
          </a:xfrm>
          <a:prstGeom prst="rect">
            <a:avLst/>
          </a:prstGeom>
        </p:spPr>
      </p:pic>
    </p:spTree>
    <p:extLst>
      <p:ext uri="{BB962C8B-B14F-4D97-AF65-F5344CB8AC3E}">
        <p14:creationId xmlns:p14="http://schemas.microsoft.com/office/powerpoint/2010/main" val="2242681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2C9C4-B239-0AC8-C3EB-68D13A432E0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137991E-0539-A1B6-8FBB-E33CF25AA956}"/>
              </a:ext>
            </a:extLst>
          </p:cNvPr>
          <p:cNvSpPr>
            <a:spLocks noGrp="1"/>
          </p:cNvSpPr>
          <p:nvPr>
            <p:ph type="sldNum" sz="quarter" idx="12"/>
          </p:nvPr>
        </p:nvSpPr>
        <p:spPr/>
        <p:txBody>
          <a:bodyPr/>
          <a:lstStyle/>
          <a:p>
            <a:fld id="{3A3A6714-3D1F-4857-9904-D935B84167FA}" type="slidenum">
              <a:rPr lang="en-GB" smtClean="0"/>
              <a:pPr/>
              <a:t>19</a:t>
            </a:fld>
            <a:endParaRPr lang="en-GB" dirty="0"/>
          </a:p>
        </p:txBody>
      </p:sp>
      <p:sp>
        <p:nvSpPr>
          <p:cNvPr id="4" name="Title 3">
            <a:extLst>
              <a:ext uri="{FF2B5EF4-FFF2-40B4-BE49-F238E27FC236}">
                <a16:creationId xmlns:a16="http://schemas.microsoft.com/office/drawing/2014/main" id="{65A3F659-6326-3DB2-261F-991821004989}"/>
              </a:ext>
            </a:extLst>
          </p:cNvPr>
          <p:cNvSpPr>
            <a:spLocks noGrp="1"/>
          </p:cNvSpPr>
          <p:nvPr>
            <p:ph type="title"/>
          </p:nvPr>
        </p:nvSpPr>
        <p:spPr/>
        <p:txBody>
          <a:bodyPr/>
          <a:lstStyle/>
          <a:p>
            <a:r>
              <a:rPr lang="en-US" dirty="0"/>
              <a:t>Applications for THz streak</a:t>
            </a:r>
          </a:p>
        </p:txBody>
      </p:sp>
      <p:pic>
        <p:nvPicPr>
          <p:cNvPr id="9" name="Picture 8">
            <a:extLst>
              <a:ext uri="{FF2B5EF4-FFF2-40B4-BE49-F238E27FC236}">
                <a16:creationId xmlns:a16="http://schemas.microsoft.com/office/drawing/2014/main" id="{2A637F9D-F24F-CAD4-3BC8-9CDA8333A5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8047" y="3573728"/>
            <a:ext cx="4684554" cy="2635061"/>
          </a:xfrm>
          <a:prstGeom prst="rect">
            <a:avLst/>
          </a:prstGeom>
        </p:spPr>
      </p:pic>
      <p:pic>
        <p:nvPicPr>
          <p:cNvPr id="10" name="Picture 9">
            <a:extLst>
              <a:ext uri="{FF2B5EF4-FFF2-40B4-BE49-F238E27FC236}">
                <a16:creationId xmlns:a16="http://schemas.microsoft.com/office/drawing/2014/main" id="{26B40514-0939-1D57-9B81-03FF3F4B0E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2985" y="929177"/>
            <a:ext cx="4684554" cy="2635061"/>
          </a:xfrm>
          <a:prstGeom prst="rect">
            <a:avLst/>
          </a:prstGeom>
        </p:spPr>
      </p:pic>
      <p:pic>
        <p:nvPicPr>
          <p:cNvPr id="13" name="Picture 12">
            <a:extLst>
              <a:ext uri="{FF2B5EF4-FFF2-40B4-BE49-F238E27FC236}">
                <a16:creationId xmlns:a16="http://schemas.microsoft.com/office/drawing/2014/main" id="{CE39571E-A897-F34A-0388-C4F00DDD02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12916" y="900637"/>
            <a:ext cx="4752163" cy="2673091"/>
          </a:xfrm>
          <a:prstGeom prst="rect">
            <a:avLst/>
          </a:prstGeom>
        </p:spPr>
      </p:pic>
      <p:sp>
        <p:nvSpPr>
          <p:cNvPr id="2" name="Content Placeholder 1">
            <a:extLst>
              <a:ext uri="{FF2B5EF4-FFF2-40B4-BE49-F238E27FC236}">
                <a16:creationId xmlns:a16="http://schemas.microsoft.com/office/drawing/2014/main" id="{4280F81B-0D5C-9A1E-85E3-AA10A5A3EC2C}"/>
              </a:ext>
            </a:extLst>
          </p:cNvPr>
          <p:cNvSpPr>
            <a:spLocks noGrp="1"/>
          </p:cNvSpPr>
          <p:nvPr>
            <p:ph idx="1"/>
          </p:nvPr>
        </p:nvSpPr>
        <p:spPr>
          <a:xfrm>
            <a:off x="838199" y="1105018"/>
            <a:ext cx="2241885" cy="5128355"/>
          </a:xfrm>
        </p:spPr>
        <p:txBody>
          <a:bodyPr>
            <a:normAutofit/>
          </a:bodyPr>
          <a:lstStyle/>
          <a:p>
            <a:r>
              <a:rPr lang="en-US" dirty="0"/>
              <a:t>High noise</a:t>
            </a:r>
          </a:p>
          <a:p>
            <a:endParaRPr lang="en-US" dirty="0"/>
          </a:p>
        </p:txBody>
      </p:sp>
      <p:pic>
        <p:nvPicPr>
          <p:cNvPr id="5" name="Video 9">
            <a:hlinkClick r:id="" action="ppaction://media"/>
            <a:extLst>
              <a:ext uri="{FF2B5EF4-FFF2-40B4-BE49-F238E27FC236}">
                <a16:creationId xmlns:a16="http://schemas.microsoft.com/office/drawing/2014/main" id="{DDAE5EBA-08A8-7097-2164-90F6119643B5}"/>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401708" y="3613337"/>
            <a:ext cx="3973551" cy="2483469"/>
          </a:xfrm>
          <a:prstGeom prst="rect">
            <a:avLst/>
          </a:prstGeom>
        </p:spPr>
      </p:pic>
    </p:spTree>
    <p:extLst>
      <p:ext uri="{BB962C8B-B14F-4D97-AF65-F5344CB8AC3E}">
        <p14:creationId xmlns:p14="http://schemas.microsoft.com/office/powerpoint/2010/main" val="3139008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D588D-3768-66C5-483F-E34656E6A9B3}"/>
              </a:ext>
            </a:extLst>
          </p:cNvPr>
          <p:cNvPicPr>
            <a:picLocks noChangeAspect="1"/>
          </p:cNvPicPr>
          <p:nvPr/>
        </p:nvPicPr>
        <p:blipFill>
          <a:blip r:embed="rId3"/>
          <a:srcRect r="4209"/>
          <a:stretch>
            <a:fillRect/>
          </a:stretch>
        </p:blipFill>
        <p:spPr>
          <a:xfrm>
            <a:off x="47939" y="1542302"/>
            <a:ext cx="6729890" cy="4742712"/>
          </a:xfrm>
          <a:prstGeom prst="rect">
            <a:avLst/>
          </a:prstGeom>
        </p:spPr>
      </p:pic>
      <p:sp>
        <p:nvSpPr>
          <p:cNvPr id="3" name="Slide Number Placeholder 2">
            <a:extLst>
              <a:ext uri="{FF2B5EF4-FFF2-40B4-BE49-F238E27FC236}">
                <a16:creationId xmlns:a16="http://schemas.microsoft.com/office/drawing/2014/main" id="{D1E28FD2-BC7E-C937-0727-17329D7AFC1A}"/>
              </a:ext>
            </a:extLst>
          </p:cNvPr>
          <p:cNvSpPr>
            <a:spLocks noGrp="1"/>
          </p:cNvSpPr>
          <p:nvPr>
            <p:ph type="sldNum" sz="quarter" idx="12"/>
          </p:nvPr>
        </p:nvSpPr>
        <p:spPr/>
        <p:txBody>
          <a:bodyPr/>
          <a:lstStyle/>
          <a:p>
            <a:fld id="{3A3A6714-3D1F-4857-9904-D935B84167FA}" type="slidenum">
              <a:rPr lang="en-GB" smtClean="0"/>
              <a:pPr/>
              <a:t>2</a:t>
            </a:fld>
            <a:endParaRPr lang="en-GB" dirty="0"/>
          </a:p>
        </p:txBody>
      </p:sp>
      <p:sp>
        <p:nvSpPr>
          <p:cNvPr id="4" name="Title 3">
            <a:extLst>
              <a:ext uri="{FF2B5EF4-FFF2-40B4-BE49-F238E27FC236}">
                <a16:creationId xmlns:a16="http://schemas.microsoft.com/office/drawing/2014/main" id="{26B32E3D-FC99-474F-CB02-5DBCD88769AB}"/>
              </a:ext>
            </a:extLst>
          </p:cNvPr>
          <p:cNvSpPr>
            <a:spLocks noGrp="1"/>
          </p:cNvSpPr>
          <p:nvPr>
            <p:ph type="title"/>
          </p:nvPr>
        </p:nvSpPr>
        <p:spPr/>
        <p:txBody>
          <a:bodyPr/>
          <a:lstStyle/>
          <a:p>
            <a:r>
              <a:rPr lang="en-US" dirty="0"/>
              <a:t>Motivation</a:t>
            </a:r>
          </a:p>
        </p:txBody>
      </p:sp>
      <p:sp>
        <p:nvSpPr>
          <p:cNvPr id="9" name="Rectangle 8">
            <a:extLst>
              <a:ext uri="{FF2B5EF4-FFF2-40B4-BE49-F238E27FC236}">
                <a16:creationId xmlns:a16="http://schemas.microsoft.com/office/drawing/2014/main" id="{48979ED4-5673-71C6-2D71-46EFB0FB0D40}"/>
              </a:ext>
            </a:extLst>
          </p:cNvPr>
          <p:cNvSpPr/>
          <p:nvPr/>
        </p:nvSpPr>
        <p:spPr>
          <a:xfrm>
            <a:off x="0" y="2683632"/>
            <a:ext cx="952645" cy="3894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D426E8E-786D-A746-33D5-7ED6E1AB3EF3}"/>
              </a:ext>
            </a:extLst>
          </p:cNvPr>
          <p:cNvSpPr/>
          <p:nvPr/>
        </p:nvSpPr>
        <p:spPr>
          <a:xfrm>
            <a:off x="1477063" y="2547457"/>
            <a:ext cx="952645" cy="3894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9FD27DA-CF60-D35D-4CD6-D537417F4E77}"/>
              </a:ext>
            </a:extLst>
          </p:cNvPr>
          <p:cNvSpPr/>
          <p:nvPr/>
        </p:nvSpPr>
        <p:spPr>
          <a:xfrm>
            <a:off x="381870" y="3824382"/>
            <a:ext cx="952645" cy="3894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9690C2D-0870-7658-6148-E88B2E7A89B5}"/>
              </a:ext>
            </a:extLst>
          </p:cNvPr>
          <p:cNvSpPr/>
          <p:nvPr/>
        </p:nvSpPr>
        <p:spPr>
          <a:xfrm>
            <a:off x="2787819" y="3670466"/>
            <a:ext cx="1234846" cy="49776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A78181A-0D6B-6B9C-FE23-CFAE50012701}"/>
              </a:ext>
            </a:extLst>
          </p:cNvPr>
          <p:cNvSpPr/>
          <p:nvPr/>
        </p:nvSpPr>
        <p:spPr>
          <a:xfrm>
            <a:off x="3350616" y="3449945"/>
            <a:ext cx="835459" cy="3894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8F900B8-63A1-C70B-C1BA-FCE9EE95C818}"/>
              </a:ext>
            </a:extLst>
          </p:cNvPr>
          <p:cNvSpPr/>
          <p:nvPr/>
        </p:nvSpPr>
        <p:spPr>
          <a:xfrm>
            <a:off x="2109842" y="1787940"/>
            <a:ext cx="1391302" cy="6384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749CADD-0CAA-AA37-9A55-FC8EC8EFF8C0}"/>
              </a:ext>
            </a:extLst>
          </p:cNvPr>
          <p:cNvSpPr/>
          <p:nvPr/>
        </p:nvSpPr>
        <p:spPr>
          <a:xfrm>
            <a:off x="4067863" y="1835291"/>
            <a:ext cx="618872" cy="1564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DF935C9-44E0-835D-4518-531FB3C49649}"/>
              </a:ext>
            </a:extLst>
          </p:cNvPr>
          <p:cNvSpPr/>
          <p:nvPr/>
        </p:nvSpPr>
        <p:spPr>
          <a:xfrm>
            <a:off x="6243185" y="1900023"/>
            <a:ext cx="582583" cy="1564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036646B-C2B5-EF54-CE86-F79B54079BB0}"/>
              </a:ext>
            </a:extLst>
          </p:cNvPr>
          <p:cNvSpPr/>
          <p:nvPr/>
        </p:nvSpPr>
        <p:spPr>
          <a:xfrm>
            <a:off x="4786301" y="3117246"/>
            <a:ext cx="974767" cy="4321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28D9FAE-A8B1-89C4-2FCF-4D957F2FCE5D}"/>
              </a:ext>
            </a:extLst>
          </p:cNvPr>
          <p:cNvSpPr/>
          <p:nvPr/>
        </p:nvSpPr>
        <p:spPr>
          <a:xfrm>
            <a:off x="5884392" y="2504748"/>
            <a:ext cx="241741" cy="73169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0CA586D-F28C-033E-21AF-5FCA5D192C83}"/>
              </a:ext>
            </a:extLst>
          </p:cNvPr>
          <p:cNvSpPr/>
          <p:nvPr/>
        </p:nvSpPr>
        <p:spPr>
          <a:xfrm>
            <a:off x="6083659" y="2640923"/>
            <a:ext cx="705440" cy="59552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34CCE898-082B-25C8-5B4A-B16561E785AC}"/>
              </a:ext>
            </a:extLst>
          </p:cNvPr>
          <p:cNvSpPr txBox="1"/>
          <p:nvPr/>
        </p:nvSpPr>
        <p:spPr>
          <a:xfrm>
            <a:off x="8599581" y="5686560"/>
            <a:ext cx="3255292" cy="400110"/>
          </a:xfrm>
          <a:prstGeom prst="rect">
            <a:avLst/>
          </a:prstGeom>
          <a:noFill/>
        </p:spPr>
        <p:txBody>
          <a:bodyPr wrap="square">
            <a:spAutoFit/>
          </a:bodyPr>
          <a:lstStyle/>
          <a:p>
            <a:r>
              <a:rPr lang="en-US" sz="1000" dirty="0"/>
              <a:t>https://agenda.infn.it/event/50880/contributions/288551/attachments/146220/222591/EuPO_Marinelli.pdf</a:t>
            </a:r>
          </a:p>
        </p:txBody>
      </p:sp>
      <p:sp>
        <p:nvSpPr>
          <p:cNvPr id="2" name="Content Placeholder 1">
            <a:extLst>
              <a:ext uri="{FF2B5EF4-FFF2-40B4-BE49-F238E27FC236}">
                <a16:creationId xmlns:a16="http://schemas.microsoft.com/office/drawing/2014/main" id="{D3842F45-F2F1-04E9-8A34-DE31FF7625F9}"/>
              </a:ext>
            </a:extLst>
          </p:cNvPr>
          <p:cNvSpPr>
            <a:spLocks noGrp="1"/>
          </p:cNvSpPr>
          <p:nvPr>
            <p:ph idx="1"/>
          </p:nvPr>
        </p:nvSpPr>
        <p:spPr>
          <a:xfrm>
            <a:off x="838199" y="1105018"/>
            <a:ext cx="10515600" cy="951462"/>
          </a:xfrm>
        </p:spPr>
        <p:txBody>
          <a:bodyPr>
            <a:normAutofit fontScale="70000" lnSpcReduction="20000"/>
          </a:bodyPr>
          <a:lstStyle/>
          <a:p>
            <a:r>
              <a:rPr lang="en-US" dirty="0"/>
              <a:t>PACRI European funded project to develop key plasma accelerator technologies for Europe’s future research infrastructures, such as </a:t>
            </a:r>
            <a:r>
              <a:rPr lang="en-US" dirty="0" err="1"/>
              <a:t>EuPRAXIA</a:t>
            </a:r>
            <a:r>
              <a:rPr lang="en-US" dirty="0"/>
              <a:t> and Extreme Light Infrastructure (ELI)</a:t>
            </a:r>
          </a:p>
          <a:p>
            <a:r>
              <a:rPr lang="en-US" dirty="0"/>
              <a:t>SWISSELITE: Swiss Contributions to Technological Advancements at ELI Beamlines</a:t>
            </a:r>
          </a:p>
        </p:txBody>
      </p:sp>
      <p:sp>
        <p:nvSpPr>
          <p:cNvPr id="22" name="Rectangle 21">
            <a:extLst>
              <a:ext uri="{FF2B5EF4-FFF2-40B4-BE49-F238E27FC236}">
                <a16:creationId xmlns:a16="http://schemas.microsoft.com/office/drawing/2014/main" id="{2BA68ADC-93B9-30E8-0996-EA1AB9CF65EC}"/>
              </a:ext>
            </a:extLst>
          </p:cNvPr>
          <p:cNvSpPr/>
          <p:nvPr/>
        </p:nvSpPr>
        <p:spPr>
          <a:xfrm>
            <a:off x="10232513" y="1900023"/>
            <a:ext cx="1730073" cy="89744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6705818-710F-1847-0217-56DA63BC54C8}"/>
              </a:ext>
            </a:extLst>
          </p:cNvPr>
          <p:cNvSpPr/>
          <p:nvPr/>
        </p:nvSpPr>
        <p:spPr>
          <a:xfrm>
            <a:off x="9211837" y="5304260"/>
            <a:ext cx="1730073" cy="32618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a:extLst>
              <a:ext uri="{FF2B5EF4-FFF2-40B4-BE49-F238E27FC236}">
                <a16:creationId xmlns:a16="http://schemas.microsoft.com/office/drawing/2014/main" id="{FF3B75B3-0DF2-8060-22EB-23BB09C49409}"/>
              </a:ext>
            </a:extLst>
          </p:cNvPr>
          <p:cNvPicPr>
            <a:picLocks noChangeAspect="1"/>
          </p:cNvPicPr>
          <p:nvPr/>
        </p:nvPicPr>
        <p:blipFill>
          <a:blip r:embed="rId4"/>
          <a:stretch>
            <a:fillRect/>
          </a:stretch>
        </p:blipFill>
        <p:spPr>
          <a:xfrm>
            <a:off x="6430934" y="2164034"/>
            <a:ext cx="5531652" cy="3353523"/>
          </a:xfrm>
          <a:prstGeom prst="rect">
            <a:avLst/>
          </a:prstGeom>
        </p:spPr>
      </p:pic>
      <p:pic>
        <p:nvPicPr>
          <p:cNvPr id="6" name="Picture 5">
            <a:extLst>
              <a:ext uri="{FF2B5EF4-FFF2-40B4-BE49-F238E27FC236}">
                <a16:creationId xmlns:a16="http://schemas.microsoft.com/office/drawing/2014/main" id="{122FFEFD-BC53-2D3A-719E-5C199B852A86}"/>
              </a:ext>
            </a:extLst>
          </p:cNvPr>
          <p:cNvPicPr>
            <a:picLocks noChangeAspect="1"/>
          </p:cNvPicPr>
          <p:nvPr/>
        </p:nvPicPr>
        <p:blipFill>
          <a:blip r:embed="rId5"/>
          <a:stretch>
            <a:fillRect/>
          </a:stretch>
        </p:blipFill>
        <p:spPr>
          <a:xfrm>
            <a:off x="4759579" y="5005821"/>
            <a:ext cx="3638390" cy="1145256"/>
          </a:xfrm>
          <a:prstGeom prst="rect">
            <a:avLst/>
          </a:prstGeom>
        </p:spPr>
      </p:pic>
      <p:sp>
        <p:nvSpPr>
          <p:cNvPr id="33" name="Rectangle 32">
            <a:extLst>
              <a:ext uri="{FF2B5EF4-FFF2-40B4-BE49-F238E27FC236}">
                <a16:creationId xmlns:a16="http://schemas.microsoft.com/office/drawing/2014/main" id="{A56A9B8D-1F8D-C6FD-1524-835551D7CA82}"/>
              </a:ext>
            </a:extLst>
          </p:cNvPr>
          <p:cNvSpPr/>
          <p:nvPr/>
        </p:nvSpPr>
        <p:spPr>
          <a:xfrm>
            <a:off x="6430934" y="2426347"/>
            <a:ext cx="358165" cy="6384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717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973254-EB52-BF7E-B554-41D4A33EEECA}"/>
              </a:ext>
            </a:extLst>
          </p:cNvPr>
          <p:cNvSpPr>
            <a:spLocks noGrp="1"/>
          </p:cNvSpPr>
          <p:nvPr>
            <p:ph idx="1"/>
          </p:nvPr>
        </p:nvSpPr>
        <p:spPr/>
        <p:txBody>
          <a:bodyPr/>
          <a:lstStyle/>
          <a:p>
            <a:r>
              <a:rPr lang="en-US" dirty="0"/>
              <a:t>Example longitudinal data for TSR</a:t>
            </a:r>
          </a:p>
        </p:txBody>
      </p:sp>
      <p:sp>
        <p:nvSpPr>
          <p:cNvPr id="3" name="Slide Number Placeholder 2">
            <a:extLst>
              <a:ext uri="{FF2B5EF4-FFF2-40B4-BE49-F238E27FC236}">
                <a16:creationId xmlns:a16="http://schemas.microsoft.com/office/drawing/2014/main" id="{886F3F14-51C0-01C1-166E-5845BDE56C3F}"/>
              </a:ext>
            </a:extLst>
          </p:cNvPr>
          <p:cNvSpPr>
            <a:spLocks noGrp="1"/>
          </p:cNvSpPr>
          <p:nvPr>
            <p:ph type="sldNum" sz="quarter" idx="12"/>
          </p:nvPr>
        </p:nvSpPr>
        <p:spPr/>
        <p:txBody>
          <a:bodyPr/>
          <a:lstStyle/>
          <a:p>
            <a:fld id="{3A3A6714-3D1F-4857-9904-D935B84167FA}" type="slidenum">
              <a:rPr lang="en-GB" smtClean="0"/>
              <a:pPr/>
              <a:t>20</a:t>
            </a:fld>
            <a:endParaRPr lang="en-GB" dirty="0"/>
          </a:p>
        </p:txBody>
      </p:sp>
      <p:sp>
        <p:nvSpPr>
          <p:cNvPr id="4" name="Title 3">
            <a:extLst>
              <a:ext uri="{FF2B5EF4-FFF2-40B4-BE49-F238E27FC236}">
                <a16:creationId xmlns:a16="http://schemas.microsoft.com/office/drawing/2014/main" id="{3558E448-FF58-072C-A155-594E698C0E0B}"/>
              </a:ext>
            </a:extLst>
          </p:cNvPr>
          <p:cNvSpPr>
            <a:spLocks noGrp="1"/>
          </p:cNvSpPr>
          <p:nvPr>
            <p:ph type="title"/>
          </p:nvPr>
        </p:nvSpPr>
        <p:spPr/>
        <p:txBody>
          <a:bodyPr/>
          <a:lstStyle/>
          <a:p>
            <a:r>
              <a:rPr lang="en-US" dirty="0"/>
              <a:t>Experimental images</a:t>
            </a:r>
          </a:p>
        </p:txBody>
      </p:sp>
      <p:pic>
        <p:nvPicPr>
          <p:cNvPr id="5" name="Picture 4">
            <a:extLst>
              <a:ext uri="{FF2B5EF4-FFF2-40B4-BE49-F238E27FC236}">
                <a16:creationId xmlns:a16="http://schemas.microsoft.com/office/drawing/2014/main" id="{AA819DAF-81AE-729F-E4C8-73A538109761}"/>
              </a:ext>
            </a:extLst>
          </p:cNvPr>
          <p:cNvPicPr>
            <a:picLocks noChangeAspect="1"/>
          </p:cNvPicPr>
          <p:nvPr/>
        </p:nvPicPr>
        <p:blipFill>
          <a:blip r:embed="rId3" cstate="print">
            <a:extLst>
              <a:ext uri="{28A0092B-C50C-407E-A947-70E740481C1C}">
                <a14:useLocalDpi xmlns:a14="http://schemas.microsoft.com/office/drawing/2010/main" val="0"/>
              </a:ext>
            </a:extLst>
          </a:blip>
          <a:srcRect t="16514" r="18208" b="16087"/>
          <a:stretch>
            <a:fillRect/>
          </a:stretch>
        </p:blipFill>
        <p:spPr>
          <a:xfrm>
            <a:off x="1744906" y="2115290"/>
            <a:ext cx="3973551" cy="4092987"/>
          </a:xfrm>
          <a:prstGeom prst="rect">
            <a:avLst/>
          </a:prstGeom>
        </p:spPr>
      </p:pic>
      <p:pic>
        <p:nvPicPr>
          <p:cNvPr id="6" name="Picture 5">
            <a:extLst>
              <a:ext uri="{FF2B5EF4-FFF2-40B4-BE49-F238E27FC236}">
                <a16:creationId xmlns:a16="http://schemas.microsoft.com/office/drawing/2014/main" id="{18488A76-DEBA-FA4E-5D0A-25D9FFAF9E24}"/>
              </a:ext>
            </a:extLst>
          </p:cNvPr>
          <p:cNvPicPr>
            <a:picLocks noChangeAspect="1"/>
          </p:cNvPicPr>
          <p:nvPr/>
        </p:nvPicPr>
        <p:blipFill>
          <a:blip r:embed="rId4" cstate="print">
            <a:extLst>
              <a:ext uri="{28A0092B-C50C-407E-A947-70E740481C1C}">
                <a14:useLocalDpi xmlns:a14="http://schemas.microsoft.com/office/drawing/2010/main" val="0"/>
              </a:ext>
            </a:extLst>
          </a:blip>
          <a:srcRect t="16514" r="18208" b="16087"/>
          <a:stretch>
            <a:fillRect/>
          </a:stretch>
        </p:blipFill>
        <p:spPr>
          <a:xfrm>
            <a:off x="6058719" y="2115290"/>
            <a:ext cx="3973551" cy="4092987"/>
          </a:xfrm>
          <a:prstGeom prst="rect">
            <a:avLst/>
          </a:prstGeom>
        </p:spPr>
      </p:pic>
      <p:sp>
        <p:nvSpPr>
          <p:cNvPr id="7" name="TextBox 6">
            <a:extLst>
              <a:ext uri="{FF2B5EF4-FFF2-40B4-BE49-F238E27FC236}">
                <a16:creationId xmlns:a16="http://schemas.microsoft.com/office/drawing/2014/main" id="{CFD613A7-C59E-625A-7BB3-F9F9E4B765EC}"/>
              </a:ext>
            </a:extLst>
          </p:cNvPr>
          <p:cNvSpPr txBox="1"/>
          <p:nvPr/>
        </p:nvSpPr>
        <p:spPr>
          <a:xfrm>
            <a:off x="8776450" y="2983395"/>
            <a:ext cx="1803976" cy="369332"/>
          </a:xfrm>
          <a:prstGeom prst="rect">
            <a:avLst/>
          </a:prstGeom>
          <a:solidFill>
            <a:schemeClr val="accent1">
              <a:lumMod val="40000"/>
              <a:lumOff val="60000"/>
            </a:schemeClr>
          </a:solidFill>
        </p:spPr>
        <p:txBody>
          <a:bodyPr wrap="square" rtlCol="0">
            <a:spAutoFit/>
          </a:bodyPr>
          <a:lstStyle/>
          <a:p>
            <a:pPr algn="ctr"/>
            <a:r>
              <a:rPr lang="en-US" dirty="0"/>
              <a:t>2.87 </a:t>
            </a:r>
            <a:r>
              <a:rPr lang="en-US" dirty="0" err="1"/>
              <a:t>ps</a:t>
            </a:r>
            <a:r>
              <a:rPr lang="en-US" dirty="0"/>
              <a:t> </a:t>
            </a:r>
          </a:p>
        </p:txBody>
      </p:sp>
    </p:spTree>
    <p:extLst>
      <p:ext uri="{BB962C8B-B14F-4D97-AF65-F5344CB8AC3E}">
        <p14:creationId xmlns:p14="http://schemas.microsoft.com/office/powerpoint/2010/main" val="2519668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94559-3125-6E2F-3753-6557EA97135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F20F8C6-A7EC-5D71-D833-6FA53D777A16}"/>
              </a:ext>
            </a:extLst>
          </p:cNvPr>
          <p:cNvSpPr>
            <a:spLocks noGrp="1"/>
          </p:cNvSpPr>
          <p:nvPr>
            <p:ph idx="1"/>
          </p:nvPr>
        </p:nvSpPr>
        <p:spPr/>
        <p:txBody>
          <a:bodyPr/>
          <a:lstStyle/>
          <a:p>
            <a:r>
              <a:rPr lang="en-US" dirty="0"/>
              <a:t>Experimental error limited to angular resolution in 10s of fs, improvements possible with EMD </a:t>
            </a:r>
          </a:p>
        </p:txBody>
      </p:sp>
      <p:sp>
        <p:nvSpPr>
          <p:cNvPr id="3" name="Slide Number Placeholder 2">
            <a:extLst>
              <a:ext uri="{FF2B5EF4-FFF2-40B4-BE49-F238E27FC236}">
                <a16:creationId xmlns:a16="http://schemas.microsoft.com/office/drawing/2014/main" id="{2DE31C1D-E601-D2E5-9BF5-461E2AB65AFF}"/>
              </a:ext>
            </a:extLst>
          </p:cNvPr>
          <p:cNvSpPr>
            <a:spLocks noGrp="1"/>
          </p:cNvSpPr>
          <p:nvPr>
            <p:ph type="sldNum" sz="quarter" idx="12"/>
          </p:nvPr>
        </p:nvSpPr>
        <p:spPr/>
        <p:txBody>
          <a:bodyPr/>
          <a:lstStyle/>
          <a:p>
            <a:fld id="{3A3A6714-3D1F-4857-9904-D935B84167FA}" type="slidenum">
              <a:rPr lang="en-GB" smtClean="0"/>
              <a:pPr/>
              <a:t>21</a:t>
            </a:fld>
            <a:endParaRPr lang="en-GB" dirty="0"/>
          </a:p>
        </p:txBody>
      </p:sp>
      <p:sp>
        <p:nvSpPr>
          <p:cNvPr id="4" name="Title 3">
            <a:extLst>
              <a:ext uri="{FF2B5EF4-FFF2-40B4-BE49-F238E27FC236}">
                <a16:creationId xmlns:a16="http://schemas.microsoft.com/office/drawing/2014/main" id="{5E312421-4FE4-CE1D-C807-E641F3A85379}"/>
              </a:ext>
            </a:extLst>
          </p:cNvPr>
          <p:cNvSpPr>
            <a:spLocks noGrp="1"/>
          </p:cNvSpPr>
          <p:nvPr>
            <p:ph type="title"/>
          </p:nvPr>
        </p:nvSpPr>
        <p:spPr/>
        <p:txBody>
          <a:bodyPr/>
          <a:lstStyle/>
          <a:p>
            <a:r>
              <a:rPr lang="en-US" dirty="0"/>
              <a:t>Theory + simulation</a:t>
            </a:r>
          </a:p>
        </p:txBody>
      </p:sp>
      <p:pic>
        <p:nvPicPr>
          <p:cNvPr id="11" name="Picture 10">
            <a:extLst>
              <a:ext uri="{FF2B5EF4-FFF2-40B4-BE49-F238E27FC236}">
                <a16:creationId xmlns:a16="http://schemas.microsoft.com/office/drawing/2014/main" id="{821A3021-7F33-30DE-299A-8EDED8AEBFAE}"/>
              </a:ext>
            </a:extLst>
          </p:cNvPr>
          <p:cNvPicPr>
            <a:picLocks noChangeAspect="1"/>
          </p:cNvPicPr>
          <p:nvPr/>
        </p:nvPicPr>
        <p:blipFill>
          <a:blip r:embed="rId3"/>
          <a:srcRect l="50148"/>
          <a:stretch>
            <a:fillRect/>
          </a:stretch>
        </p:blipFill>
        <p:spPr>
          <a:xfrm>
            <a:off x="1488557" y="2185301"/>
            <a:ext cx="8543711" cy="4080537"/>
          </a:xfrm>
          <a:prstGeom prst="rect">
            <a:avLst/>
          </a:prstGeom>
        </p:spPr>
      </p:pic>
      <p:sp>
        <p:nvSpPr>
          <p:cNvPr id="5" name="TextBox 4">
            <a:extLst>
              <a:ext uri="{FF2B5EF4-FFF2-40B4-BE49-F238E27FC236}">
                <a16:creationId xmlns:a16="http://schemas.microsoft.com/office/drawing/2014/main" id="{BBA9E367-A5A7-42B5-429A-0A7AAFD36FA4}"/>
              </a:ext>
            </a:extLst>
          </p:cNvPr>
          <p:cNvSpPr txBox="1"/>
          <p:nvPr/>
        </p:nvSpPr>
        <p:spPr>
          <a:xfrm>
            <a:off x="8776450" y="2983395"/>
            <a:ext cx="1803976" cy="369332"/>
          </a:xfrm>
          <a:prstGeom prst="rect">
            <a:avLst/>
          </a:prstGeom>
          <a:solidFill>
            <a:schemeClr val="accent1">
              <a:lumMod val="40000"/>
              <a:lumOff val="60000"/>
            </a:schemeClr>
          </a:solidFill>
        </p:spPr>
        <p:txBody>
          <a:bodyPr wrap="square" rtlCol="0">
            <a:spAutoFit/>
          </a:bodyPr>
          <a:lstStyle/>
          <a:p>
            <a:pPr algn="ctr"/>
            <a:r>
              <a:rPr lang="en-US" dirty="0"/>
              <a:t>2.87 </a:t>
            </a:r>
            <a:r>
              <a:rPr lang="en-US" dirty="0" err="1"/>
              <a:t>ps</a:t>
            </a:r>
            <a:r>
              <a:rPr lang="en-US" dirty="0"/>
              <a:t> </a:t>
            </a:r>
          </a:p>
        </p:txBody>
      </p:sp>
    </p:spTree>
    <p:extLst>
      <p:ext uri="{BB962C8B-B14F-4D97-AF65-F5344CB8AC3E}">
        <p14:creationId xmlns:p14="http://schemas.microsoft.com/office/powerpoint/2010/main" val="1159740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0E12A-3E09-8148-F47E-B853246A064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177BB8-396A-5CD2-117F-E44ED80146AF}"/>
              </a:ext>
            </a:extLst>
          </p:cNvPr>
          <p:cNvSpPr>
            <a:spLocks noGrp="1"/>
          </p:cNvSpPr>
          <p:nvPr>
            <p:ph idx="1"/>
          </p:nvPr>
        </p:nvSpPr>
        <p:spPr>
          <a:xfrm>
            <a:off x="838199" y="1105019"/>
            <a:ext cx="2912971" cy="2184728"/>
          </a:xfrm>
        </p:spPr>
        <p:txBody>
          <a:bodyPr/>
          <a:lstStyle/>
          <a:p>
            <a:r>
              <a:rPr lang="en-US" dirty="0"/>
              <a:t>1 dimension calculation for streak</a:t>
            </a:r>
          </a:p>
        </p:txBody>
      </p:sp>
      <p:sp>
        <p:nvSpPr>
          <p:cNvPr id="3" name="Slide Number Placeholder 2">
            <a:extLst>
              <a:ext uri="{FF2B5EF4-FFF2-40B4-BE49-F238E27FC236}">
                <a16:creationId xmlns:a16="http://schemas.microsoft.com/office/drawing/2014/main" id="{3943ABE8-6207-16E9-98FD-A40F4837133D}"/>
              </a:ext>
            </a:extLst>
          </p:cNvPr>
          <p:cNvSpPr>
            <a:spLocks noGrp="1"/>
          </p:cNvSpPr>
          <p:nvPr>
            <p:ph type="sldNum" sz="quarter" idx="12"/>
          </p:nvPr>
        </p:nvSpPr>
        <p:spPr/>
        <p:txBody>
          <a:bodyPr/>
          <a:lstStyle/>
          <a:p>
            <a:fld id="{3A3A6714-3D1F-4857-9904-D935B84167FA}" type="slidenum">
              <a:rPr lang="en-GB" smtClean="0"/>
              <a:pPr/>
              <a:t>22</a:t>
            </a:fld>
            <a:endParaRPr lang="en-GB" dirty="0"/>
          </a:p>
        </p:txBody>
      </p:sp>
      <p:sp>
        <p:nvSpPr>
          <p:cNvPr id="4" name="Title 3">
            <a:extLst>
              <a:ext uri="{FF2B5EF4-FFF2-40B4-BE49-F238E27FC236}">
                <a16:creationId xmlns:a16="http://schemas.microsoft.com/office/drawing/2014/main" id="{F71868DB-A058-811A-52E1-0FFCB8390F86}"/>
              </a:ext>
            </a:extLst>
          </p:cNvPr>
          <p:cNvSpPr>
            <a:spLocks noGrp="1"/>
          </p:cNvSpPr>
          <p:nvPr>
            <p:ph type="title"/>
          </p:nvPr>
        </p:nvSpPr>
        <p:spPr/>
        <p:txBody>
          <a:bodyPr/>
          <a:lstStyle/>
          <a:p>
            <a:r>
              <a:rPr lang="en-US" dirty="0"/>
              <a:t>Modified EMD</a:t>
            </a:r>
          </a:p>
        </p:txBody>
      </p:sp>
      <p:pic>
        <p:nvPicPr>
          <p:cNvPr id="5" name="Picture 4" descr="A group of colored squares&#10;&#10;AI-generated content may be incorrect.">
            <a:extLst>
              <a:ext uri="{FF2B5EF4-FFF2-40B4-BE49-F238E27FC236}">
                <a16:creationId xmlns:a16="http://schemas.microsoft.com/office/drawing/2014/main" id="{B1B55F10-2F90-5CF6-0542-1963D12753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78373" y="1068093"/>
            <a:ext cx="7834201" cy="3525391"/>
          </a:xfrm>
          <a:prstGeom prst="rect">
            <a:avLst/>
          </a:prstGeom>
        </p:spPr>
      </p:pic>
      <p:pic>
        <p:nvPicPr>
          <p:cNvPr id="6" name="Picture 5" descr="A collage of images of a star&#10;&#10;AI-generated content may be incorrect.">
            <a:extLst>
              <a:ext uri="{FF2B5EF4-FFF2-40B4-BE49-F238E27FC236}">
                <a16:creationId xmlns:a16="http://schemas.microsoft.com/office/drawing/2014/main" id="{A2326C20-3677-9AEB-1BC4-9E351A92E0EA}"/>
              </a:ext>
            </a:extLst>
          </p:cNvPr>
          <p:cNvPicPr>
            <a:picLocks noChangeAspect="1"/>
          </p:cNvPicPr>
          <p:nvPr/>
        </p:nvPicPr>
        <p:blipFill>
          <a:blip r:embed="rId4">
            <a:extLst>
              <a:ext uri="{28A0092B-C50C-407E-A947-70E740481C1C}">
                <a14:useLocalDpi xmlns:a14="http://schemas.microsoft.com/office/drawing/2010/main" val="0"/>
              </a:ext>
            </a:extLst>
          </a:blip>
          <a:srcRect b="49104"/>
          <a:stretch>
            <a:fillRect/>
          </a:stretch>
        </p:blipFill>
        <p:spPr>
          <a:xfrm>
            <a:off x="360375" y="4483860"/>
            <a:ext cx="3951348" cy="1508315"/>
          </a:xfrm>
          <a:prstGeom prst="rect">
            <a:avLst/>
          </a:prstGeom>
        </p:spPr>
      </p:pic>
      <p:pic>
        <p:nvPicPr>
          <p:cNvPr id="7" name="Content Placeholder 7">
            <a:extLst>
              <a:ext uri="{FF2B5EF4-FFF2-40B4-BE49-F238E27FC236}">
                <a16:creationId xmlns:a16="http://schemas.microsoft.com/office/drawing/2014/main" id="{DBEBC5BC-416D-36D9-58D2-E8E99A1B5BD7}"/>
              </a:ext>
            </a:extLst>
          </p:cNvPr>
          <p:cNvPicPr>
            <a:picLocks noChangeAspect="1"/>
          </p:cNvPicPr>
          <p:nvPr/>
        </p:nvPicPr>
        <p:blipFill>
          <a:blip r:embed="rId5"/>
          <a:stretch>
            <a:fillRect/>
          </a:stretch>
        </p:blipFill>
        <p:spPr>
          <a:xfrm>
            <a:off x="2336049" y="2412240"/>
            <a:ext cx="1751359" cy="1751359"/>
          </a:xfrm>
          <a:prstGeom prst="rect">
            <a:avLst/>
          </a:prstGeom>
        </p:spPr>
      </p:pic>
      <p:pic>
        <p:nvPicPr>
          <p:cNvPr id="8" name="Picture 7">
            <a:extLst>
              <a:ext uri="{FF2B5EF4-FFF2-40B4-BE49-F238E27FC236}">
                <a16:creationId xmlns:a16="http://schemas.microsoft.com/office/drawing/2014/main" id="{A42BB888-9E7F-5DE6-A232-0A76406BA026}"/>
              </a:ext>
            </a:extLst>
          </p:cNvPr>
          <p:cNvPicPr>
            <a:picLocks noChangeAspect="1"/>
          </p:cNvPicPr>
          <p:nvPr/>
        </p:nvPicPr>
        <p:blipFill>
          <a:blip r:embed="rId6"/>
          <a:stretch>
            <a:fillRect/>
          </a:stretch>
        </p:blipFill>
        <p:spPr>
          <a:xfrm>
            <a:off x="544166" y="2412240"/>
            <a:ext cx="1751359" cy="1751359"/>
          </a:xfrm>
          <a:prstGeom prst="rect">
            <a:avLst/>
          </a:prstGeom>
        </p:spPr>
      </p:pic>
      <p:sp>
        <p:nvSpPr>
          <p:cNvPr id="11" name="Rectangle 10">
            <a:extLst>
              <a:ext uri="{FF2B5EF4-FFF2-40B4-BE49-F238E27FC236}">
                <a16:creationId xmlns:a16="http://schemas.microsoft.com/office/drawing/2014/main" id="{ED091712-1F0F-9F8F-9AE6-555A04C3BBF7}"/>
              </a:ext>
            </a:extLst>
          </p:cNvPr>
          <p:cNvSpPr/>
          <p:nvPr/>
        </p:nvSpPr>
        <p:spPr>
          <a:xfrm>
            <a:off x="11563350" y="2814185"/>
            <a:ext cx="523875" cy="17940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8416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1340D-5F0F-F448-1C38-C6783415367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C95ADF7-859E-9EBF-40DD-16D54705BEAF}"/>
              </a:ext>
            </a:extLst>
          </p:cNvPr>
          <p:cNvSpPr>
            <a:spLocks noGrp="1"/>
          </p:cNvSpPr>
          <p:nvPr>
            <p:ph type="title"/>
          </p:nvPr>
        </p:nvSpPr>
        <p:spPr/>
        <p:txBody>
          <a:bodyPr/>
          <a:lstStyle/>
          <a:p>
            <a:r>
              <a:rPr lang="en-US" dirty="0"/>
              <a:t>Scalability Needs</a:t>
            </a:r>
          </a:p>
        </p:txBody>
      </p:sp>
      <p:sp>
        <p:nvSpPr>
          <p:cNvPr id="2" name="Content Placeholder 1">
            <a:extLst>
              <a:ext uri="{FF2B5EF4-FFF2-40B4-BE49-F238E27FC236}">
                <a16:creationId xmlns:a16="http://schemas.microsoft.com/office/drawing/2014/main" id="{93734A99-377E-119B-6E2E-161B8CA2F855}"/>
              </a:ext>
            </a:extLst>
          </p:cNvPr>
          <p:cNvSpPr>
            <a:spLocks noGrp="1"/>
          </p:cNvSpPr>
          <p:nvPr>
            <p:ph idx="1"/>
          </p:nvPr>
        </p:nvSpPr>
        <p:spPr>
          <a:xfrm>
            <a:off x="838197" y="1105017"/>
            <a:ext cx="5257803" cy="1677972"/>
          </a:xfrm>
        </p:spPr>
        <p:txBody>
          <a:bodyPr>
            <a:normAutofit fontScale="70000" lnSpcReduction="20000"/>
          </a:bodyPr>
          <a:lstStyle/>
          <a:p>
            <a:r>
              <a:rPr lang="en-US" dirty="0"/>
              <a:t>Laser Undulator-Illuminated Source (LUIS) in phase 0</a:t>
            </a:r>
          </a:p>
          <a:p>
            <a:r>
              <a:rPr lang="en-US" dirty="0"/>
              <a:t>Phase 1 10^5–10^7 incoherent soft X-ray photons per pulse</a:t>
            </a:r>
          </a:p>
          <a:p>
            <a:r>
              <a:rPr lang="en-US" dirty="0"/>
              <a:t>Phase 2 high-flux coherent XUV 10^9–10^11 photons per pulse</a:t>
            </a:r>
          </a:p>
        </p:txBody>
      </p:sp>
      <p:pic>
        <p:nvPicPr>
          <p:cNvPr id="23" name="Picture 22">
            <a:extLst>
              <a:ext uri="{FF2B5EF4-FFF2-40B4-BE49-F238E27FC236}">
                <a16:creationId xmlns:a16="http://schemas.microsoft.com/office/drawing/2014/main" id="{34075416-1DE0-DF34-B5F0-9BDD945B804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3174" y="1513033"/>
            <a:ext cx="5539360" cy="383193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0" name="Object 19">
            <a:extLst>
              <a:ext uri="{FF2B5EF4-FFF2-40B4-BE49-F238E27FC236}">
                <a16:creationId xmlns:a16="http://schemas.microsoft.com/office/drawing/2014/main" id="{73612B0B-FE54-FFFF-BCD3-13308407974E}"/>
              </a:ext>
            </a:extLst>
          </p:cNvPr>
          <p:cNvGraphicFramePr>
            <a:graphicFrameLocks noChangeAspect="1"/>
          </p:cNvGraphicFramePr>
          <p:nvPr>
            <p:extLst>
              <p:ext uri="{D42A27DB-BD31-4B8C-83A1-F6EECF244321}">
                <p14:modId xmlns:p14="http://schemas.microsoft.com/office/powerpoint/2010/main" val="1774142312"/>
              </p:ext>
            </p:extLst>
          </p:nvPr>
        </p:nvGraphicFramePr>
        <p:xfrm>
          <a:off x="691240" y="2782989"/>
          <a:ext cx="5810254" cy="3611192"/>
        </p:xfrm>
        <a:graphic>
          <a:graphicData uri="http://schemas.openxmlformats.org/presentationml/2006/ole">
            <mc:AlternateContent xmlns:mc="http://schemas.openxmlformats.org/markup-compatibility/2006">
              <mc:Choice xmlns:v="urn:schemas-microsoft-com:vml" Requires="v">
                <p:oleObj name="Document" r:id="rId4" imgW="5930330" imgH="3685975" progId="Word.Document.12">
                  <p:embed/>
                </p:oleObj>
              </mc:Choice>
              <mc:Fallback>
                <p:oleObj name="Document" r:id="rId4" imgW="5930330" imgH="3685975" progId="Word.Document.12">
                  <p:embed/>
                  <p:pic>
                    <p:nvPicPr>
                      <p:cNvPr id="4" name="Object 3">
                        <a:extLst>
                          <a:ext uri="{FF2B5EF4-FFF2-40B4-BE49-F238E27FC236}">
                            <a16:creationId xmlns:a16="http://schemas.microsoft.com/office/drawing/2014/main" id="{4285EBAE-181B-0CC4-0136-C76E85857D32}"/>
                          </a:ext>
                        </a:extLst>
                      </p:cNvPr>
                      <p:cNvPicPr/>
                      <p:nvPr/>
                    </p:nvPicPr>
                    <p:blipFill>
                      <a:blip r:embed="rId5"/>
                      <a:stretch>
                        <a:fillRect/>
                      </a:stretch>
                    </p:blipFill>
                    <p:spPr>
                      <a:xfrm>
                        <a:off x="691240" y="2782989"/>
                        <a:ext cx="5810254" cy="3611192"/>
                      </a:xfrm>
                      <a:prstGeom prst="rect">
                        <a:avLst/>
                      </a:prstGeom>
                    </p:spPr>
                  </p:pic>
                </p:oleObj>
              </mc:Fallback>
            </mc:AlternateContent>
          </a:graphicData>
        </a:graphic>
      </p:graphicFrame>
    </p:spTree>
    <p:extLst>
      <p:ext uri="{BB962C8B-B14F-4D97-AF65-F5344CB8AC3E}">
        <p14:creationId xmlns:p14="http://schemas.microsoft.com/office/powerpoint/2010/main" val="1400788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B439F-7C69-56AC-C4DA-FA51EA8EF0A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58ED50-6546-B2EC-C231-90131A5230F7}"/>
              </a:ext>
            </a:extLst>
          </p:cNvPr>
          <p:cNvSpPr>
            <a:spLocks noGrp="1"/>
          </p:cNvSpPr>
          <p:nvPr>
            <p:ph idx="1"/>
          </p:nvPr>
        </p:nvSpPr>
        <p:spPr>
          <a:xfrm>
            <a:off x="838199" y="1105018"/>
            <a:ext cx="10744201" cy="2157092"/>
          </a:xfrm>
        </p:spPr>
        <p:txBody>
          <a:bodyPr>
            <a:normAutofit/>
          </a:bodyPr>
          <a:lstStyle/>
          <a:p>
            <a:r>
              <a:rPr lang="en-US" dirty="0"/>
              <a:t>100 MeV case w/ RF TDS on way to 300 MeV ELI case</a:t>
            </a:r>
          </a:p>
          <a:p>
            <a:r>
              <a:rPr lang="en-US" dirty="0"/>
              <a:t>24.71 </a:t>
            </a:r>
            <a:r>
              <a:rPr lang="en-US" dirty="0" err="1"/>
              <a:t>pC</a:t>
            </a:r>
            <a:r>
              <a:rPr lang="en-US" dirty="0"/>
              <a:t>, 308.24 MeV, beam</a:t>
            </a:r>
          </a:p>
          <a:p>
            <a:r>
              <a:rPr lang="en-US" dirty="0"/>
              <a:t>THz TDS cavity 0.3 THz, 4.9 MV, 49 MV/m</a:t>
            </a:r>
          </a:p>
        </p:txBody>
      </p:sp>
      <p:sp>
        <p:nvSpPr>
          <p:cNvPr id="3" name="Slide Number Placeholder 2">
            <a:extLst>
              <a:ext uri="{FF2B5EF4-FFF2-40B4-BE49-F238E27FC236}">
                <a16:creationId xmlns:a16="http://schemas.microsoft.com/office/drawing/2014/main" id="{734F51D5-3E73-3285-A1D7-65F596F26BD8}"/>
              </a:ext>
            </a:extLst>
          </p:cNvPr>
          <p:cNvSpPr>
            <a:spLocks noGrp="1"/>
          </p:cNvSpPr>
          <p:nvPr>
            <p:ph type="sldNum" sz="quarter" idx="12"/>
          </p:nvPr>
        </p:nvSpPr>
        <p:spPr/>
        <p:txBody>
          <a:bodyPr/>
          <a:lstStyle/>
          <a:p>
            <a:fld id="{3A3A6714-3D1F-4857-9904-D935B84167FA}" type="slidenum">
              <a:rPr lang="en-GB" smtClean="0"/>
              <a:pPr/>
              <a:t>24</a:t>
            </a:fld>
            <a:endParaRPr lang="en-GB" dirty="0"/>
          </a:p>
        </p:txBody>
      </p:sp>
      <p:sp>
        <p:nvSpPr>
          <p:cNvPr id="4" name="Title 3">
            <a:extLst>
              <a:ext uri="{FF2B5EF4-FFF2-40B4-BE49-F238E27FC236}">
                <a16:creationId xmlns:a16="http://schemas.microsoft.com/office/drawing/2014/main" id="{1C37E148-0552-E800-DAE9-05673E5AA474}"/>
              </a:ext>
            </a:extLst>
          </p:cNvPr>
          <p:cNvSpPr>
            <a:spLocks noGrp="1"/>
          </p:cNvSpPr>
          <p:nvPr>
            <p:ph type="title"/>
          </p:nvPr>
        </p:nvSpPr>
        <p:spPr/>
        <p:txBody>
          <a:bodyPr/>
          <a:lstStyle/>
          <a:p>
            <a:r>
              <a:rPr lang="en-US" dirty="0"/>
              <a:t>Higher energy beams</a:t>
            </a:r>
          </a:p>
        </p:txBody>
      </p:sp>
      <p:pic>
        <p:nvPicPr>
          <p:cNvPr id="6" name="Picture 5">
            <a:extLst>
              <a:ext uri="{FF2B5EF4-FFF2-40B4-BE49-F238E27FC236}">
                <a16:creationId xmlns:a16="http://schemas.microsoft.com/office/drawing/2014/main" id="{EF414484-BB10-6F7D-5EC6-B0AFF0317FA5}"/>
              </a:ext>
            </a:extLst>
          </p:cNvPr>
          <p:cNvPicPr>
            <a:picLocks noChangeAspect="1"/>
          </p:cNvPicPr>
          <p:nvPr/>
        </p:nvPicPr>
        <p:blipFill>
          <a:blip r:embed="rId3"/>
          <a:stretch>
            <a:fillRect/>
          </a:stretch>
        </p:blipFill>
        <p:spPr>
          <a:xfrm>
            <a:off x="345250" y="3509526"/>
            <a:ext cx="11501500" cy="2723847"/>
          </a:xfrm>
          <a:prstGeom prst="rect">
            <a:avLst/>
          </a:prstGeom>
        </p:spPr>
      </p:pic>
      <p:pic>
        <p:nvPicPr>
          <p:cNvPr id="7" name="Picture 6">
            <a:extLst>
              <a:ext uri="{FF2B5EF4-FFF2-40B4-BE49-F238E27FC236}">
                <a16:creationId xmlns:a16="http://schemas.microsoft.com/office/drawing/2014/main" id="{7F22A839-518A-A9F6-AAAD-9D6C3A5348A4}"/>
              </a:ext>
            </a:extLst>
          </p:cNvPr>
          <p:cNvPicPr>
            <a:picLocks noChangeAspect="1"/>
          </p:cNvPicPr>
          <p:nvPr/>
        </p:nvPicPr>
        <p:blipFill>
          <a:blip r:embed="rId4"/>
          <a:srcRect r="52973" b="60471"/>
          <a:stretch>
            <a:fillRect/>
          </a:stretch>
        </p:blipFill>
        <p:spPr>
          <a:xfrm>
            <a:off x="9196621" y="1176250"/>
            <a:ext cx="2573303" cy="2014628"/>
          </a:xfrm>
          <a:prstGeom prst="rect">
            <a:avLst/>
          </a:prstGeom>
        </p:spPr>
      </p:pic>
    </p:spTree>
    <p:extLst>
      <p:ext uri="{BB962C8B-B14F-4D97-AF65-F5344CB8AC3E}">
        <p14:creationId xmlns:p14="http://schemas.microsoft.com/office/powerpoint/2010/main" val="28965970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C0185-5DC7-D116-2E1C-F48A4E4B3F4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7325B8-3698-6FBE-FD06-563F07C712C2}"/>
              </a:ext>
            </a:extLst>
          </p:cNvPr>
          <p:cNvSpPr>
            <a:spLocks noGrp="1"/>
          </p:cNvSpPr>
          <p:nvPr>
            <p:ph idx="1"/>
          </p:nvPr>
        </p:nvSpPr>
        <p:spPr>
          <a:xfrm>
            <a:off x="838199" y="1105018"/>
            <a:ext cx="10744201" cy="1325563"/>
          </a:xfrm>
        </p:spPr>
        <p:txBody>
          <a:bodyPr>
            <a:normAutofit/>
          </a:bodyPr>
          <a:lstStyle/>
          <a:p>
            <a:r>
              <a:rPr lang="en-US" dirty="0"/>
              <a:t>100 MeV case w/ RF TDS on way to 300 MeV ELI case</a:t>
            </a:r>
          </a:p>
          <a:p>
            <a:endParaRPr lang="en-US" dirty="0"/>
          </a:p>
        </p:txBody>
      </p:sp>
      <p:sp>
        <p:nvSpPr>
          <p:cNvPr id="3" name="Slide Number Placeholder 2">
            <a:extLst>
              <a:ext uri="{FF2B5EF4-FFF2-40B4-BE49-F238E27FC236}">
                <a16:creationId xmlns:a16="http://schemas.microsoft.com/office/drawing/2014/main" id="{43F660FB-9515-6050-1685-7178F2EB3997}"/>
              </a:ext>
            </a:extLst>
          </p:cNvPr>
          <p:cNvSpPr>
            <a:spLocks noGrp="1"/>
          </p:cNvSpPr>
          <p:nvPr>
            <p:ph type="sldNum" sz="quarter" idx="12"/>
          </p:nvPr>
        </p:nvSpPr>
        <p:spPr/>
        <p:txBody>
          <a:bodyPr/>
          <a:lstStyle/>
          <a:p>
            <a:fld id="{3A3A6714-3D1F-4857-9904-D935B84167FA}" type="slidenum">
              <a:rPr lang="en-GB" smtClean="0"/>
              <a:pPr/>
              <a:t>25</a:t>
            </a:fld>
            <a:endParaRPr lang="en-GB" dirty="0"/>
          </a:p>
        </p:txBody>
      </p:sp>
      <p:sp>
        <p:nvSpPr>
          <p:cNvPr id="4" name="Title 3">
            <a:extLst>
              <a:ext uri="{FF2B5EF4-FFF2-40B4-BE49-F238E27FC236}">
                <a16:creationId xmlns:a16="http://schemas.microsoft.com/office/drawing/2014/main" id="{073AC2B2-5381-2E75-936F-AA19B1809CB3}"/>
              </a:ext>
            </a:extLst>
          </p:cNvPr>
          <p:cNvSpPr>
            <a:spLocks noGrp="1"/>
          </p:cNvSpPr>
          <p:nvPr>
            <p:ph type="title"/>
          </p:nvPr>
        </p:nvSpPr>
        <p:spPr/>
        <p:txBody>
          <a:bodyPr/>
          <a:lstStyle/>
          <a:p>
            <a:r>
              <a:rPr lang="en-US" dirty="0"/>
              <a:t>Higher energy beams</a:t>
            </a:r>
          </a:p>
        </p:txBody>
      </p:sp>
      <p:pic>
        <p:nvPicPr>
          <p:cNvPr id="7" name="Picture 6">
            <a:extLst>
              <a:ext uri="{FF2B5EF4-FFF2-40B4-BE49-F238E27FC236}">
                <a16:creationId xmlns:a16="http://schemas.microsoft.com/office/drawing/2014/main" id="{903F9028-0ADE-E6AB-D5C7-93123F0235A5}"/>
              </a:ext>
            </a:extLst>
          </p:cNvPr>
          <p:cNvPicPr>
            <a:picLocks noChangeAspect="1"/>
          </p:cNvPicPr>
          <p:nvPr/>
        </p:nvPicPr>
        <p:blipFill>
          <a:blip r:embed="rId2"/>
          <a:srcRect b="55685"/>
          <a:stretch>
            <a:fillRect/>
          </a:stretch>
        </p:blipFill>
        <p:spPr>
          <a:xfrm>
            <a:off x="0" y="1653498"/>
            <a:ext cx="12192000" cy="2227513"/>
          </a:xfrm>
          <a:prstGeom prst="rect">
            <a:avLst/>
          </a:prstGeom>
        </p:spPr>
      </p:pic>
      <p:pic>
        <p:nvPicPr>
          <p:cNvPr id="10" name="Picture 9">
            <a:extLst>
              <a:ext uri="{FF2B5EF4-FFF2-40B4-BE49-F238E27FC236}">
                <a16:creationId xmlns:a16="http://schemas.microsoft.com/office/drawing/2014/main" id="{6AF75B2E-7CF5-F21D-B908-DCD693C3D39E}"/>
              </a:ext>
            </a:extLst>
          </p:cNvPr>
          <p:cNvPicPr>
            <a:picLocks noChangeAspect="1"/>
          </p:cNvPicPr>
          <p:nvPr/>
        </p:nvPicPr>
        <p:blipFill>
          <a:blip r:embed="rId2"/>
          <a:srcRect t="54041" b="-250"/>
          <a:stretch>
            <a:fillRect/>
          </a:stretch>
        </p:blipFill>
        <p:spPr>
          <a:xfrm>
            <a:off x="0" y="3971925"/>
            <a:ext cx="12192000" cy="2322731"/>
          </a:xfrm>
          <a:prstGeom prst="rect">
            <a:avLst/>
          </a:prstGeom>
        </p:spPr>
      </p:pic>
    </p:spTree>
    <p:extLst>
      <p:ext uri="{BB962C8B-B14F-4D97-AF65-F5344CB8AC3E}">
        <p14:creationId xmlns:p14="http://schemas.microsoft.com/office/powerpoint/2010/main" val="3364199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7824520-5880-5D63-EB4D-57D588BA4397}"/>
              </a:ext>
            </a:extLst>
          </p:cNvPr>
          <p:cNvSpPr>
            <a:spLocks noGrp="1"/>
          </p:cNvSpPr>
          <p:nvPr>
            <p:ph idx="1"/>
          </p:nvPr>
        </p:nvSpPr>
        <p:spPr>
          <a:xfrm>
            <a:off x="838199" y="1105019"/>
            <a:ext cx="4079034" cy="1824794"/>
          </a:xfrm>
        </p:spPr>
        <p:txBody>
          <a:bodyPr>
            <a:normAutofit fontScale="92500" lnSpcReduction="10000"/>
          </a:bodyPr>
          <a:lstStyle/>
          <a:p>
            <a:r>
              <a:rPr lang="en-US" dirty="0"/>
              <a:t>Primarily to increase effective interaction length</a:t>
            </a:r>
          </a:p>
          <a:p>
            <a:r>
              <a:rPr lang="en-US" dirty="0"/>
              <a:t>With previous performance 1-2 cm needed</a:t>
            </a:r>
          </a:p>
        </p:txBody>
      </p:sp>
      <p:sp>
        <p:nvSpPr>
          <p:cNvPr id="3" name="Slide Number Placeholder 2">
            <a:extLst>
              <a:ext uri="{FF2B5EF4-FFF2-40B4-BE49-F238E27FC236}">
                <a16:creationId xmlns:a16="http://schemas.microsoft.com/office/drawing/2014/main" id="{09BAF9F3-F7C1-5569-CBC7-7E1274152A80}"/>
              </a:ext>
            </a:extLst>
          </p:cNvPr>
          <p:cNvSpPr>
            <a:spLocks noGrp="1"/>
          </p:cNvSpPr>
          <p:nvPr>
            <p:ph type="sldNum" sz="quarter" idx="12"/>
          </p:nvPr>
        </p:nvSpPr>
        <p:spPr/>
        <p:txBody>
          <a:bodyPr/>
          <a:lstStyle/>
          <a:p>
            <a:fld id="{3A3A6714-3D1F-4857-9904-D935B84167FA}" type="slidenum">
              <a:rPr lang="en-GB" smtClean="0"/>
              <a:pPr/>
              <a:t>26</a:t>
            </a:fld>
            <a:endParaRPr lang="en-GB" dirty="0"/>
          </a:p>
        </p:txBody>
      </p:sp>
      <p:sp>
        <p:nvSpPr>
          <p:cNvPr id="4" name="Title 3">
            <a:extLst>
              <a:ext uri="{FF2B5EF4-FFF2-40B4-BE49-F238E27FC236}">
                <a16:creationId xmlns:a16="http://schemas.microsoft.com/office/drawing/2014/main" id="{8E2D7ECE-983C-0C18-6007-047127499670}"/>
              </a:ext>
            </a:extLst>
          </p:cNvPr>
          <p:cNvSpPr>
            <a:spLocks noGrp="1"/>
          </p:cNvSpPr>
          <p:nvPr>
            <p:ph type="title"/>
          </p:nvPr>
        </p:nvSpPr>
        <p:spPr/>
        <p:txBody>
          <a:bodyPr/>
          <a:lstStyle/>
          <a:p>
            <a:r>
              <a:rPr lang="en-US" dirty="0"/>
              <a:t>Segmented THz structures</a:t>
            </a:r>
          </a:p>
        </p:txBody>
      </p:sp>
      <p:pic>
        <p:nvPicPr>
          <p:cNvPr id="5" name="Picture 4" descr="Plot output">
            <a:extLst>
              <a:ext uri="{FF2B5EF4-FFF2-40B4-BE49-F238E27FC236}">
                <a16:creationId xmlns:a16="http://schemas.microsoft.com/office/drawing/2014/main" id="{48DF212E-48F3-4A14-5DEE-2AE5FD40A092}"/>
              </a:ext>
            </a:extLst>
          </p:cNvPr>
          <p:cNvPicPr>
            <a:picLocks noChangeAspect="1"/>
          </p:cNvPicPr>
          <p:nvPr/>
        </p:nvPicPr>
        <p:blipFill>
          <a:blip r:embed="rId3"/>
          <a:stretch>
            <a:fillRect/>
          </a:stretch>
        </p:blipFill>
        <p:spPr>
          <a:xfrm>
            <a:off x="6256797" y="3422724"/>
            <a:ext cx="4783270" cy="2690590"/>
          </a:xfrm>
          <a:prstGeom prst="rect">
            <a:avLst/>
          </a:prstGeom>
        </p:spPr>
      </p:pic>
      <p:pic>
        <p:nvPicPr>
          <p:cNvPr id="8" name="Picture 7">
            <a:extLst>
              <a:ext uri="{FF2B5EF4-FFF2-40B4-BE49-F238E27FC236}">
                <a16:creationId xmlns:a16="http://schemas.microsoft.com/office/drawing/2014/main" id="{A351BCAA-2A7E-EFAC-FDD6-3C3D59FB3A5E}"/>
              </a:ext>
            </a:extLst>
          </p:cNvPr>
          <p:cNvPicPr>
            <a:picLocks noChangeAspect="1"/>
          </p:cNvPicPr>
          <p:nvPr/>
        </p:nvPicPr>
        <p:blipFill>
          <a:blip r:embed="rId4">
            <a:extLst>
              <a:ext uri="{28A0092B-C50C-407E-A947-70E740481C1C}">
                <a14:useLocalDpi xmlns:a14="http://schemas.microsoft.com/office/drawing/2010/main" val="0"/>
              </a:ext>
            </a:extLst>
          </a:blip>
          <a:srcRect t="5194" r="11111" b="10754"/>
          <a:stretch>
            <a:fillRect/>
          </a:stretch>
        </p:blipFill>
        <p:spPr>
          <a:xfrm>
            <a:off x="942975" y="3276785"/>
            <a:ext cx="4544002" cy="2915648"/>
          </a:xfrm>
          <a:prstGeom prst="rect">
            <a:avLst/>
          </a:prstGeom>
        </p:spPr>
      </p:pic>
      <p:sp>
        <p:nvSpPr>
          <p:cNvPr id="10" name="TextBox 9">
            <a:extLst>
              <a:ext uri="{FF2B5EF4-FFF2-40B4-BE49-F238E27FC236}">
                <a16:creationId xmlns:a16="http://schemas.microsoft.com/office/drawing/2014/main" id="{4491076D-9B87-2EE7-6722-982E8228275C}"/>
              </a:ext>
            </a:extLst>
          </p:cNvPr>
          <p:cNvSpPr txBox="1"/>
          <p:nvPr/>
        </p:nvSpPr>
        <p:spPr>
          <a:xfrm>
            <a:off x="132489" y="5803083"/>
            <a:ext cx="3200400" cy="553998"/>
          </a:xfrm>
          <a:prstGeom prst="rect">
            <a:avLst/>
          </a:prstGeom>
          <a:noFill/>
        </p:spPr>
        <p:txBody>
          <a:bodyPr wrap="square">
            <a:spAutoFit/>
          </a:bodyPr>
          <a:lstStyle/>
          <a:p>
            <a:r>
              <a:rPr lang="en-US" sz="1000" dirty="0"/>
              <a:t>Zhang, Dongfang, et al. "Segmented terahertz electron accelerator and manipulator (STEAM)." </a:t>
            </a:r>
            <a:r>
              <a:rPr lang="en-US" sz="1000" i="1" dirty="0"/>
              <a:t>Nature photonics</a:t>
            </a:r>
            <a:r>
              <a:rPr lang="en-US" sz="1000" dirty="0"/>
              <a:t> 12.6 (2018): 336-342.</a:t>
            </a:r>
          </a:p>
        </p:txBody>
      </p:sp>
      <p:grpSp>
        <p:nvGrpSpPr>
          <p:cNvPr id="27" name="Group 26">
            <a:extLst>
              <a:ext uri="{FF2B5EF4-FFF2-40B4-BE49-F238E27FC236}">
                <a16:creationId xmlns:a16="http://schemas.microsoft.com/office/drawing/2014/main" id="{4B68EDA7-3F4D-87B8-A430-0314E172AC54}"/>
              </a:ext>
            </a:extLst>
          </p:cNvPr>
          <p:cNvGrpSpPr/>
          <p:nvPr/>
        </p:nvGrpSpPr>
        <p:grpSpPr>
          <a:xfrm>
            <a:off x="5067754" y="1292685"/>
            <a:ext cx="6827821" cy="1984100"/>
            <a:chOff x="4069080" y="1907994"/>
            <a:chExt cx="8052816" cy="2340072"/>
          </a:xfrm>
        </p:grpSpPr>
        <p:pic>
          <p:nvPicPr>
            <p:cNvPr id="12" name="Picture 11">
              <a:extLst>
                <a:ext uri="{FF2B5EF4-FFF2-40B4-BE49-F238E27FC236}">
                  <a16:creationId xmlns:a16="http://schemas.microsoft.com/office/drawing/2014/main" id="{99B8FA60-6D72-592E-CAC1-EDFE5247403A}"/>
                </a:ext>
              </a:extLst>
            </p:cNvPr>
            <p:cNvPicPr>
              <a:picLocks noChangeAspect="1"/>
            </p:cNvPicPr>
            <p:nvPr/>
          </p:nvPicPr>
          <p:blipFill>
            <a:blip r:embed="rId5"/>
            <a:stretch>
              <a:fillRect/>
            </a:stretch>
          </p:blipFill>
          <p:spPr>
            <a:xfrm>
              <a:off x="4215384" y="1907994"/>
              <a:ext cx="7830312" cy="882409"/>
            </a:xfrm>
            <a:prstGeom prst="rect">
              <a:avLst/>
            </a:prstGeom>
          </p:spPr>
        </p:pic>
        <p:pic>
          <p:nvPicPr>
            <p:cNvPr id="14" name="Picture 13">
              <a:extLst>
                <a:ext uri="{FF2B5EF4-FFF2-40B4-BE49-F238E27FC236}">
                  <a16:creationId xmlns:a16="http://schemas.microsoft.com/office/drawing/2014/main" id="{C8E7FDC0-D253-2A9F-D8E2-D2679820E1A8}"/>
                </a:ext>
              </a:extLst>
            </p:cNvPr>
            <p:cNvPicPr>
              <a:picLocks noChangeAspect="1"/>
            </p:cNvPicPr>
            <p:nvPr/>
          </p:nvPicPr>
          <p:blipFill>
            <a:blip r:embed="rId6"/>
            <a:stretch>
              <a:fillRect/>
            </a:stretch>
          </p:blipFill>
          <p:spPr>
            <a:xfrm>
              <a:off x="4215384" y="3170105"/>
              <a:ext cx="7830312" cy="1077961"/>
            </a:xfrm>
            <a:prstGeom prst="rect">
              <a:avLst/>
            </a:prstGeom>
          </p:spPr>
        </p:pic>
        <p:sp>
          <p:nvSpPr>
            <p:cNvPr id="16" name="Arrow: Right 15">
              <a:extLst>
                <a:ext uri="{FF2B5EF4-FFF2-40B4-BE49-F238E27FC236}">
                  <a16:creationId xmlns:a16="http://schemas.microsoft.com/office/drawing/2014/main" id="{6559CD9C-1C16-1B90-81CA-54CE0C14C577}"/>
                </a:ext>
              </a:extLst>
            </p:cNvPr>
            <p:cNvSpPr/>
            <p:nvPr/>
          </p:nvSpPr>
          <p:spPr>
            <a:xfrm>
              <a:off x="4069080" y="2071556"/>
              <a:ext cx="676656" cy="5212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ACC08E9A-378E-F8D9-8850-5CF98B3B9F6F}"/>
                </a:ext>
              </a:extLst>
            </p:cNvPr>
            <p:cNvSpPr/>
            <p:nvPr/>
          </p:nvSpPr>
          <p:spPr>
            <a:xfrm>
              <a:off x="4069080" y="3429000"/>
              <a:ext cx="676656" cy="5212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row: Right 19">
              <a:extLst>
                <a:ext uri="{FF2B5EF4-FFF2-40B4-BE49-F238E27FC236}">
                  <a16:creationId xmlns:a16="http://schemas.microsoft.com/office/drawing/2014/main" id="{19D4078E-E425-0914-00F4-592E65B5C8E0}"/>
                </a:ext>
              </a:extLst>
            </p:cNvPr>
            <p:cNvSpPr/>
            <p:nvPr/>
          </p:nvSpPr>
          <p:spPr>
            <a:xfrm rot="10800000">
              <a:off x="11445240" y="2108132"/>
              <a:ext cx="676656" cy="5212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785D405F-0DD8-E266-9E06-D71789D2AA91}"/>
                </a:ext>
              </a:extLst>
            </p:cNvPr>
            <p:cNvSpPr/>
            <p:nvPr/>
          </p:nvSpPr>
          <p:spPr>
            <a:xfrm rot="10800000">
              <a:off x="11445240" y="3465576"/>
              <a:ext cx="676656" cy="52120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429C72D-B53A-05F3-4A74-544739FE02EB}"/>
                </a:ext>
              </a:extLst>
            </p:cNvPr>
            <p:cNvSpPr/>
            <p:nvPr/>
          </p:nvSpPr>
          <p:spPr>
            <a:xfrm>
              <a:off x="7950431" y="2170133"/>
              <a:ext cx="341745" cy="385687"/>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434853E5-6B05-65AE-5D6C-45E2511766BB}"/>
                </a:ext>
              </a:extLst>
            </p:cNvPr>
            <p:cNvSpPr/>
            <p:nvPr/>
          </p:nvSpPr>
          <p:spPr>
            <a:xfrm>
              <a:off x="7950430" y="3564521"/>
              <a:ext cx="341745" cy="385687"/>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219105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53BD70D-1701-0551-BBB3-1C6D021A14EB}"/>
              </a:ext>
            </a:extLst>
          </p:cNvPr>
          <p:cNvSpPr>
            <a:spLocks noGrp="1"/>
          </p:cNvSpPr>
          <p:nvPr>
            <p:ph idx="1"/>
          </p:nvPr>
        </p:nvSpPr>
        <p:spPr>
          <a:xfrm>
            <a:off x="838199" y="1105019"/>
            <a:ext cx="6411687" cy="1451120"/>
          </a:xfrm>
        </p:spPr>
        <p:txBody>
          <a:bodyPr/>
          <a:lstStyle/>
          <a:p>
            <a:r>
              <a:rPr lang="en-US" dirty="0"/>
              <a:t>Conceptual design ongoing but clamped structure shows promise</a:t>
            </a:r>
          </a:p>
          <a:p>
            <a:r>
              <a:rPr lang="en-US" dirty="0"/>
              <a:t>10s mm linear dimensions</a:t>
            </a:r>
          </a:p>
        </p:txBody>
      </p:sp>
      <p:sp>
        <p:nvSpPr>
          <p:cNvPr id="3" name="Slide Number Placeholder 2">
            <a:extLst>
              <a:ext uri="{FF2B5EF4-FFF2-40B4-BE49-F238E27FC236}">
                <a16:creationId xmlns:a16="http://schemas.microsoft.com/office/drawing/2014/main" id="{DBCE1669-E859-4F14-123F-454ABB6AC167}"/>
              </a:ext>
            </a:extLst>
          </p:cNvPr>
          <p:cNvSpPr>
            <a:spLocks noGrp="1"/>
          </p:cNvSpPr>
          <p:nvPr>
            <p:ph type="sldNum" sz="quarter" idx="12"/>
          </p:nvPr>
        </p:nvSpPr>
        <p:spPr/>
        <p:txBody>
          <a:bodyPr/>
          <a:lstStyle/>
          <a:p>
            <a:fld id="{3A3A6714-3D1F-4857-9904-D935B84167FA}" type="slidenum">
              <a:rPr lang="en-GB" smtClean="0"/>
              <a:pPr/>
              <a:t>27</a:t>
            </a:fld>
            <a:endParaRPr lang="en-GB" dirty="0"/>
          </a:p>
        </p:txBody>
      </p:sp>
      <p:sp>
        <p:nvSpPr>
          <p:cNvPr id="4" name="Title 3">
            <a:extLst>
              <a:ext uri="{FF2B5EF4-FFF2-40B4-BE49-F238E27FC236}">
                <a16:creationId xmlns:a16="http://schemas.microsoft.com/office/drawing/2014/main" id="{65B3ECCA-C9B4-8860-E3EB-B21A5F5E70B6}"/>
              </a:ext>
            </a:extLst>
          </p:cNvPr>
          <p:cNvSpPr>
            <a:spLocks noGrp="1"/>
          </p:cNvSpPr>
          <p:nvPr>
            <p:ph type="title"/>
          </p:nvPr>
        </p:nvSpPr>
        <p:spPr/>
        <p:txBody>
          <a:bodyPr/>
          <a:lstStyle/>
          <a:p>
            <a:r>
              <a:rPr lang="en-US" dirty="0"/>
              <a:t>Preliminary implementation</a:t>
            </a:r>
          </a:p>
        </p:txBody>
      </p:sp>
      <p:pic>
        <p:nvPicPr>
          <p:cNvPr id="6" name="Picture 5">
            <a:extLst>
              <a:ext uri="{FF2B5EF4-FFF2-40B4-BE49-F238E27FC236}">
                <a16:creationId xmlns:a16="http://schemas.microsoft.com/office/drawing/2014/main" id="{3E6ADAC1-6C62-0302-0729-077349413D2B}"/>
              </a:ext>
            </a:extLst>
          </p:cNvPr>
          <p:cNvPicPr>
            <a:picLocks noChangeAspect="1"/>
          </p:cNvPicPr>
          <p:nvPr/>
        </p:nvPicPr>
        <p:blipFill>
          <a:blip r:embed="rId2">
            <a:extLst>
              <a:ext uri="{28A0092B-C50C-407E-A947-70E740481C1C}">
                <a14:useLocalDpi xmlns:a14="http://schemas.microsoft.com/office/drawing/2010/main" val="0"/>
              </a:ext>
            </a:extLst>
          </a:blip>
          <a:srcRect b="5992"/>
          <a:stretch>
            <a:fillRect/>
          </a:stretch>
        </p:blipFill>
        <p:spPr>
          <a:xfrm>
            <a:off x="386101" y="2378333"/>
            <a:ext cx="5331248" cy="3984368"/>
          </a:xfrm>
          <a:prstGeom prst="rect">
            <a:avLst/>
          </a:prstGeom>
        </p:spPr>
      </p:pic>
      <p:pic>
        <p:nvPicPr>
          <p:cNvPr id="8" name="Picture 7">
            <a:extLst>
              <a:ext uri="{FF2B5EF4-FFF2-40B4-BE49-F238E27FC236}">
                <a16:creationId xmlns:a16="http://schemas.microsoft.com/office/drawing/2014/main" id="{AAD52457-D24F-3603-F8A3-795767E93BCB}"/>
              </a:ext>
            </a:extLst>
          </p:cNvPr>
          <p:cNvPicPr>
            <a:picLocks noChangeAspect="1"/>
          </p:cNvPicPr>
          <p:nvPr/>
        </p:nvPicPr>
        <p:blipFill>
          <a:blip r:embed="rId3"/>
          <a:stretch/>
        </p:blipFill>
        <p:spPr>
          <a:xfrm>
            <a:off x="5246646" y="2686312"/>
            <a:ext cx="5331248" cy="3806563"/>
          </a:xfrm>
          <a:prstGeom prst="rect">
            <a:avLst/>
          </a:prstGeom>
        </p:spPr>
      </p:pic>
      <p:pic>
        <p:nvPicPr>
          <p:cNvPr id="10" name="Picture 9">
            <a:extLst>
              <a:ext uri="{FF2B5EF4-FFF2-40B4-BE49-F238E27FC236}">
                <a16:creationId xmlns:a16="http://schemas.microsoft.com/office/drawing/2014/main" id="{E9F2D1CA-1A65-9CB7-6923-437AB2ACB2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1792" y="1341536"/>
            <a:ext cx="3734592" cy="2586269"/>
          </a:xfrm>
          <a:prstGeom prst="rect">
            <a:avLst/>
          </a:prstGeom>
        </p:spPr>
      </p:pic>
    </p:spTree>
    <p:extLst>
      <p:ext uri="{BB962C8B-B14F-4D97-AF65-F5344CB8AC3E}">
        <p14:creationId xmlns:p14="http://schemas.microsoft.com/office/powerpoint/2010/main" val="633812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CC953-E781-9847-2604-5C0690B05E1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45D1F1-208D-C90F-144D-E793904A6E3C}"/>
              </a:ext>
            </a:extLst>
          </p:cNvPr>
          <p:cNvSpPr>
            <a:spLocks noGrp="1"/>
          </p:cNvSpPr>
          <p:nvPr>
            <p:ph idx="1"/>
          </p:nvPr>
        </p:nvSpPr>
        <p:spPr/>
        <p:txBody>
          <a:bodyPr/>
          <a:lstStyle/>
          <a:p>
            <a:r>
              <a:rPr lang="en-US" dirty="0"/>
              <a:t>THz resonators can reproduce familiar RF streaking concepts in smaller package</a:t>
            </a:r>
          </a:p>
          <a:p>
            <a:r>
              <a:rPr lang="en-US" dirty="0"/>
              <a:t>Understanding which assumptions survive and which do not is an ongoing process and translating </a:t>
            </a:r>
            <a:r>
              <a:rPr lang="en-US" dirty="0" err="1"/>
              <a:t>PolariX</a:t>
            </a:r>
            <a:r>
              <a:rPr lang="en-US" dirty="0"/>
              <a:t> TDS performance remains goal</a:t>
            </a:r>
          </a:p>
          <a:p>
            <a:r>
              <a:rPr lang="en-US" dirty="0"/>
              <a:t>New regime benefits from advanced image-processing methods for interpreting more complicated morphology</a:t>
            </a:r>
          </a:p>
          <a:p>
            <a:r>
              <a:rPr lang="en-US" dirty="0"/>
              <a:t>Promising scalable solution for compact research infrastructure such as Eupraxia at ELI</a:t>
            </a:r>
          </a:p>
        </p:txBody>
      </p:sp>
      <p:sp>
        <p:nvSpPr>
          <p:cNvPr id="3" name="Slide Number Placeholder 2">
            <a:extLst>
              <a:ext uri="{FF2B5EF4-FFF2-40B4-BE49-F238E27FC236}">
                <a16:creationId xmlns:a16="http://schemas.microsoft.com/office/drawing/2014/main" id="{2044E602-76FB-25A6-5461-38C51B059611}"/>
              </a:ext>
            </a:extLst>
          </p:cNvPr>
          <p:cNvSpPr>
            <a:spLocks noGrp="1"/>
          </p:cNvSpPr>
          <p:nvPr>
            <p:ph type="sldNum" sz="quarter" idx="12"/>
          </p:nvPr>
        </p:nvSpPr>
        <p:spPr/>
        <p:txBody>
          <a:bodyPr/>
          <a:lstStyle/>
          <a:p>
            <a:fld id="{3A3A6714-3D1F-4857-9904-D935B84167FA}" type="slidenum">
              <a:rPr lang="en-GB" smtClean="0"/>
              <a:pPr/>
              <a:t>28</a:t>
            </a:fld>
            <a:endParaRPr lang="en-GB" dirty="0"/>
          </a:p>
        </p:txBody>
      </p:sp>
      <p:sp>
        <p:nvSpPr>
          <p:cNvPr id="4" name="Title 3">
            <a:extLst>
              <a:ext uri="{FF2B5EF4-FFF2-40B4-BE49-F238E27FC236}">
                <a16:creationId xmlns:a16="http://schemas.microsoft.com/office/drawing/2014/main" id="{6C17D0EA-8F27-B1C3-DB03-D884FF31F688}"/>
              </a:ext>
            </a:extLst>
          </p:cNvPr>
          <p:cNvSpPr>
            <a:spLocks noGrp="1"/>
          </p:cNvSpPr>
          <p:nvPr>
            <p:ph type="title"/>
          </p:nvPr>
        </p:nvSpPr>
        <p:spPr/>
        <p:txBody>
          <a:bodyPr/>
          <a:lstStyle/>
          <a:p>
            <a:r>
              <a:rPr lang="en-US" dirty="0"/>
              <a:t>Conclusions</a:t>
            </a:r>
          </a:p>
        </p:txBody>
      </p:sp>
    </p:spTree>
    <p:extLst>
      <p:ext uri="{BB962C8B-B14F-4D97-AF65-F5344CB8AC3E}">
        <p14:creationId xmlns:p14="http://schemas.microsoft.com/office/powerpoint/2010/main" val="17017511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27E5E-7722-E911-81DF-A0D756ACE7C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EE3DC5F-8C24-D5C7-2332-B76F95DB5901}"/>
              </a:ext>
            </a:extLst>
          </p:cNvPr>
          <p:cNvSpPr>
            <a:spLocks noGrp="1"/>
          </p:cNvSpPr>
          <p:nvPr>
            <p:ph idx="1"/>
          </p:nvPr>
        </p:nvSpPr>
        <p:spPr/>
        <p:txBody>
          <a:bodyPr/>
          <a:lstStyle/>
          <a:p>
            <a:r>
              <a:rPr lang="en-US" dirty="0"/>
              <a:t>THz resonators can reproduce familiar RF streaking concepts in smaller package</a:t>
            </a:r>
          </a:p>
          <a:p>
            <a:r>
              <a:rPr lang="en-US" dirty="0"/>
              <a:t>Understanding which assumptions survive and which do not is an ongoing process and translating </a:t>
            </a:r>
            <a:r>
              <a:rPr lang="en-US" dirty="0" err="1"/>
              <a:t>PolariX</a:t>
            </a:r>
            <a:r>
              <a:rPr lang="en-US" dirty="0"/>
              <a:t> TDS performance remains goal</a:t>
            </a:r>
          </a:p>
          <a:p>
            <a:r>
              <a:rPr lang="en-US" dirty="0"/>
              <a:t>New regime benefits from advanced image-processing methods for interpreting more complicated morphology</a:t>
            </a:r>
          </a:p>
          <a:p>
            <a:r>
              <a:rPr lang="en-US" dirty="0"/>
              <a:t>Promising scalable solution for compact research infrastructure such as Eupraxia at ELI</a:t>
            </a:r>
          </a:p>
        </p:txBody>
      </p:sp>
      <p:sp>
        <p:nvSpPr>
          <p:cNvPr id="3" name="Slide Number Placeholder 2">
            <a:extLst>
              <a:ext uri="{FF2B5EF4-FFF2-40B4-BE49-F238E27FC236}">
                <a16:creationId xmlns:a16="http://schemas.microsoft.com/office/drawing/2014/main" id="{66FA050D-D962-4C53-547E-5C17E05FDDF7}"/>
              </a:ext>
            </a:extLst>
          </p:cNvPr>
          <p:cNvSpPr>
            <a:spLocks noGrp="1"/>
          </p:cNvSpPr>
          <p:nvPr>
            <p:ph type="sldNum" sz="quarter" idx="12"/>
          </p:nvPr>
        </p:nvSpPr>
        <p:spPr/>
        <p:txBody>
          <a:bodyPr/>
          <a:lstStyle/>
          <a:p>
            <a:fld id="{3A3A6714-3D1F-4857-9904-D935B84167FA}" type="slidenum">
              <a:rPr lang="en-GB" smtClean="0"/>
              <a:pPr/>
              <a:t>29</a:t>
            </a:fld>
            <a:endParaRPr lang="en-GB" dirty="0"/>
          </a:p>
        </p:txBody>
      </p:sp>
      <p:sp>
        <p:nvSpPr>
          <p:cNvPr id="4" name="Title 3">
            <a:extLst>
              <a:ext uri="{FF2B5EF4-FFF2-40B4-BE49-F238E27FC236}">
                <a16:creationId xmlns:a16="http://schemas.microsoft.com/office/drawing/2014/main" id="{7D11E9F5-341F-166F-2DDF-5970A1EF206D}"/>
              </a:ext>
            </a:extLst>
          </p:cNvPr>
          <p:cNvSpPr>
            <a:spLocks noGrp="1"/>
          </p:cNvSpPr>
          <p:nvPr>
            <p:ph type="title"/>
          </p:nvPr>
        </p:nvSpPr>
        <p:spPr/>
        <p:txBody>
          <a:bodyPr/>
          <a:lstStyle/>
          <a:p>
            <a:r>
              <a:rPr lang="en-US" dirty="0"/>
              <a:t>Conclusions</a:t>
            </a:r>
          </a:p>
        </p:txBody>
      </p:sp>
      <p:sp>
        <p:nvSpPr>
          <p:cNvPr id="6" name="TextBox 5">
            <a:extLst>
              <a:ext uri="{FF2B5EF4-FFF2-40B4-BE49-F238E27FC236}">
                <a16:creationId xmlns:a16="http://schemas.microsoft.com/office/drawing/2014/main" id="{47912F84-BA9B-8346-F443-4A078F05C0C7}"/>
              </a:ext>
            </a:extLst>
          </p:cNvPr>
          <p:cNvSpPr txBox="1"/>
          <p:nvPr/>
        </p:nvSpPr>
        <p:spPr>
          <a:xfrm>
            <a:off x="3748585" y="2721114"/>
            <a:ext cx="4694830" cy="707886"/>
          </a:xfrm>
          <a:prstGeom prst="rect">
            <a:avLst/>
          </a:prstGeom>
          <a:solidFill>
            <a:schemeClr val="accent1">
              <a:lumMod val="40000"/>
              <a:lumOff val="60000"/>
            </a:schemeClr>
          </a:solidFill>
        </p:spPr>
        <p:txBody>
          <a:bodyPr wrap="square" rtlCol="0">
            <a:spAutoFit/>
          </a:bodyPr>
          <a:lstStyle/>
          <a:p>
            <a:pPr algn="ctr"/>
            <a:r>
              <a:rPr lang="en-US" sz="4000" dirty="0"/>
              <a:t>Questions?</a:t>
            </a:r>
          </a:p>
        </p:txBody>
      </p:sp>
    </p:spTree>
    <p:extLst>
      <p:ext uri="{BB962C8B-B14F-4D97-AF65-F5344CB8AC3E}">
        <p14:creationId xmlns:p14="http://schemas.microsoft.com/office/powerpoint/2010/main" val="13504819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B0229FC-BB50-B7C4-1A33-257F661573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030" y="2484707"/>
            <a:ext cx="5004287" cy="2918331"/>
          </a:xfrm>
          <a:prstGeom prst="rect">
            <a:avLst/>
          </a:prstGeom>
        </p:spPr>
      </p:pic>
      <p:pic>
        <p:nvPicPr>
          <p:cNvPr id="8" name="Picture 7">
            <a:extLst>
              <a:ext uri="{FF2B5EF4-FFF2-40B4-BE49-F238E27FC236}">
                <a16:creationId xmlns:a16="http://schemas.microsoft.com/office/drawing/2014/main" id="{EDE19569-704B-1C28-0E2A-03D99709C14E}"/>
              </a:ext>
            </a:extLst>
          </p:cNvPr>
          <p:cNvPicPr>
            <a:picLocks noChangeAspect="1"/>
          </p:cNvPicPr>
          <p:nvPr/>
        </p:nvPicPr>
        <p:blipFill>
          <a:blip r:embed="rId4">
            <a:extLst>
              <a:ext uri="{28A0092B-C50C-407E-A947-70E740481C1C}">
                <a14:useLocalDpi xmlns:a14="http://schemas.microsoft.com/office/drawing/2010/main" val="0"/>
              </a:ext>
            </a:extLst>
          </a:blip>
          <a:srcRect l="52247" t="-663" r="1686" b="663"/>
          <a:stretch>
            <a:fillRect/>
          </a:stretch>
        </p:blipFill>
        <p:spPr>
          <a:xfrm>
            <a:off x="7872460" y="2628576"/>
            <a:ext cx="4010118" cy="2601241"/>
          </a:xfrm>
          <a:prstGeom prst="rect">
            <a:avLst/>
          </a:prstGeom>
        </p:spPr>
      </p:pic>
      <p:pic>
        <p:nvPicPr>
          <p:cNvPr id="7" name="Picture 6">
            <a:extLst>
              <a:ext uri="{FF2B5EF4-FFF2-40B4-BE49-F238E27FC236}">
                <a16:creationId xmlns:a16="http://schemas.microsoft.com/office/drawing/2014/main" id="{B7BA409D-2A68-2DEC-A179-45488395AFAD}"/>
              </a:ext>
            </a:extLst>
          </p:cNvPr>
          <p:cNvPicPr>
            <a:picLocks noChangeAspect="1"/>
          </p:cNvPicPr>
          <p:nvPr/>
        </p:nvPicPr>
        <p:blipFill>
          <a:blip r:embed="rId4">
            <a:extLst>
              <a:ext uri="{28A0092B-C50C-407E-A947-70E740481C1C}">
                <a14:useLocalDpi xmlns:a14="http://schemas.microsoft.com/office/drawing/2010/main" val="0"/>
              </a:ext>
            </a:extLst>
          </a:blip>
          <a:srcRect r="53933"/>
          <a:stretch>
            <a:fillRect/>
          </a:stretch>
        </p:blipFill>
        <p:spPr>
          <a:xfrm>
            <a:off x="6302009" y="830866"/>
            <a:ext cx="4010118" cy="2601241"/>
          </a:xfrm>
          <a:prstGeom prst="rect">
            <a:avLst/>
          </a:prstGeom>
        </p:spPr>
      </p:pic>
      <p:sp>
        <p:nvSpPr>
          <p:cNvPr id="3" name="Slide Number Placeholder 2">
            <a:extLst>
              <a:ext uri="{FF2B5EF4-FFF2-40B4-BE49-F238E27FC236}">
                <a16:creationId xmlns:a16="http://schemas.microsoft.com/office/drawing/2014/main" id="{ACDD708F-B696-EA67-0E92-9CE0A5CC5837}"/>
              </a:ext>
            </a:extLst>
          </p:cNvPr>
          <p:cNvSpPr>
            <a:spLocks noGrp="1"/>
          </p:cNvSpPr>
          <p:nvPr>
            <p:ph type="sldNum" sz="quarter" idx="12"/>
          </p:nvPr>
        </p:nvSpPr>
        <p:spPr/>
        <p:txBody>
          <a:bodyPr/>
          <a:lstStyle/>
          <a:p>
            <a:fld id="{3A3A6714-3D1F-4857-9904-D935B84167FA}" type="slidenum">
              <a:rPr lang="en-GB" smtClean="0"/>
              <a:pPr/>
              <a:t>3</a:t>
            </a:fld>
            <a:endParaRPr lang="en-GB" dirty="0"/>
          </a:p>
        </p:txBody>
      </p:sp>
      <p:sp>
        <p:nvSpPr>
          <p:cNvPr id="4" name="Title 3">
            <a:extLst>
              <a:ext uri="{FF2B5EF4-FFF2-40B4-BE49-F238E27FC236}">
                <a16:creationId xmlns:a16="http://schemas.microsoft.com/office/drawing/2014/main" id="{FA0E5A68-BE93-228C-01E2-384366AFADEB}"/>
              </a:ext>
            </a:extLst>
          </p:cNvPr>
          <p:cNvSpPr>
            <a:spLocks noGrp="1"/>
          </p:cNvSpPr>
          <p:nvPr>
            <p:ph type="title"/>
          </p:nvPr>
        </p:nvSpPr>
        <p:spPr/>
        <p:txBody>
          <a:bodyPr/>
          <a:lstStyle/>
          <a:p>
            <a:r>
              <a:rPr lang="en-US" dirty="0"/>
              <a:t>RF Deflecting cavity </a:t>
            </a:r>
          </a:p>
        </p:txBody>
      </p:sp>
      <p:sp>
        <p:nvSpPr>
          <p:cNvPr id="6" name="TextBox 5">
            <a:extLst>
              <a:ext uri="{FF2B5EF4-FFF2-40B4-BE49-F238E27FC236}">
                <a16:creationId xmlns:a16="http://schemas.microsoft.com/office/drawing/2014/main" id="{9C1D547D-6EAE-7F51-F3A6-26CD7FAAD7B4}"/>
              </a:ext>
            </a:extLst>
          </p:cNvPr>
          <p:cNvSpPr txBox="1"/>
          <p:nvPr/>
        </p:nvSpPr>
        <p:spPr>
          <a:xfrm>
            <a:off x="5776959" y="5281458"/>
            <a:ext cx="3886200" cy="400110"/>
          </a:xfrm>
          <a:prstGeom prst="rect">
            <a:avLst/>
          </a:prstGeom>
          <a:noFill/>
        </p:spPr>
        <p:txBody>
          <a:bodyPr wrap="square">
            <a:spAutoFit/>
          </a:bodyPr>
          <a:lstStyle/>
          <a:p>
            <a:r>
              <a:rPr lang="en-US" sz="1000" dirty="0"/>
              <a:t>https://indico.cern.ch/event/1335148/contributions/5663218/attachments/2769854/4825803/PolariX_CLIC_Mini_Week.pdf</a:t>
            </a:r>
          </a:p>
        </p:txBody>
      </p:sp>
      <p:sp>
        <p:nvSpPr>
          <p:cNvPr id="10" name="TextBox 9">
            <a:extLst>
              <a:ext uri="{FF2B5EF4-FFF2-40B4-BE49-F238E27FC236}">
                <a16:creationId xmlns:a16="http://schemas.microsoft.com/office/drawing/2014/main" id="{D0946833-0D93-8D88-6357-58DB94CCF315}"/>
              </a:ext>
            </a:extLst>
          </p:cNvPr>
          <p:cNvSpPr txBox="1"/>
          <p:nvPr/>
        </p:nvSpPr>
        <p:spPr>
          <a:xfrm>
            <a:off x="7590948" y="5733209"/>
            <a:ext cx="4144421" cy="553998"/>
          </a:xfrm>
          <a:prstGeom prst="rect">
            <a:avLst/>
          </a:prstGeom>
          <a:noFill/>
        </p:spPr>
        <p:txBody>
          <a:bodyPr wrap="square">
            <a:spAutoFit/>
          </a:bodyPr>
          <a:lstStyle/>
          <a:p>
            <a:r>
              <a:rPr lang="en-US" sz="1000" dirty="0"/>
              <a:t>Marchetti, B., </a:t>
            </a:r>
            <a:r>
              <a:rPr lang="en-US" sz="1000" dirty="0" err="1"/>
              <a:t>Grudiev</a:t>
            </a:r>
            <a:r>
              <a:rPr lang="en-US" sz="1000" dirty="0"/>
              <a:t>, A., </a:t>
            </a:r>
            <a:r>
              <a:rPr lang="en-US" sz="1000" dirty="0" err="1"/>
              <a:t>Craievich</a:t>
            </a:r>
            <a:r>
              <a:rPr lang="en-US" sz="1000" dirty="0"/>
              <a:t>, P. </a:t>
            </a:r>
            <a:r>
              <a:rPr lang="en-US" sz="1000" i="1" dirty="0"/>
              <a:t>et al.</a:t>
            </a:r>
            <a:r>
              <a:rPr lang="en-US" sz="1000" dirty="0"/>
              <a:t> Experimental demonstration of novel beam characterization using a polarizable X-band transverse deflection structure. </a:t>
            </a:r>
            <a:r>
              <a:rPr lang="en-US" sz="1000" i="1" dirty="0"/>
              <a:t>Sci Rep</a:t>
            </a:r>
            <a:r>
              <a:rPr lang="en-US" sz="1000" dirty="0"/>
              <a:t> </a:t>
            </a:r>
            <a:r>
              <a:rPr lang="en-US" sz="1000" b="1" dirty="0"/>
              <a:t>11</a:t>
            </a:r>
            <a:r>
              <a:rPr lang="en-US" sz="1000" dirty="0"/>
              <a:t>, 3560 (2021). </a:t>
            </a:r>
          </a:p>
        </p:txBody>
      </p:sp>
      <p:sp>
        <p:nvSpPr>
          <p:cNvPr id="13" name="Content Placeholder 1">
            <a:extLst>
              <a:ext uri="{FF2B5EF4-FFF2-40B4-BE49-F238E27FC236}">
                <a16:creationId xmlns:a16="http://schemas.microsoft.com/office/drawing/2014/main" id="{AEA0D95C-86F9-7E4D-28B9-20DC25BD29AD}"/>
              </a:ext>
            </a:extLst>
          </p:cNvPr>
          <p:cNvSpPr>
            <a:spLocks noGrp="1"/>
          </p:cNvSpPr>
          <p:nvPr>
            <p:ph idx="1"/>
          </p:nvPr>
        </p:nvSpPr>
        <p:spPr>
          <a:xfrm>
            <a:off x="838199" y="1105018"/>
            <a:ext cx="5257801" cy="5128355"/>
          </a:xfrm>
        </p:spPr>
        <p:txBody>
          <a:bodyPr/>
          <a:lstStyle/>
          <a:p>
            <a:r>
              <a:rPr lang="en-US" dirty="0"/>
              <a:t>State of the art PSI </a:t>
            </a:r>
            <a:r>
              <a:rPr lang="en-US" dirty="0" err="1"/>
              <a:t>PolariX</a:t>
            </a:r>
            <a:r>
              <a:rPr lang="en-US" dirty="0"/>
              <a:t> TDS</a:t>
            </a:r>
          </a:p>
          <a:p>
            <a:r>
              <a:rPr lang="en-US" dirty="0"/>
              <a:t>Meters on beamline</a:t>
            </a:r>
          </a:p>
          <a:p>
            <a:endParaRPr lang="en-US" dirty="0"/>
          </a:p>
          <a:p>
            <a:endParaRPr lang="en-US" dirty="0"/>
          </a:p>
        </p:txBody>
      </p:sp>
      <p:pic>
        <p:nvPicPr>
          <p:cNvPr id="9" name="Picture 8">
            <a:extLst>
              <a:ext uri="{FF2B5EF4-FFF2-40B4-BE49-F238E27FC236}">
                <a16:creationId xmlns:a16="http://schemas.microsoft.com/office/drawing/2014/main" id="{FD33057D-A9CD-950D-3827-BE135755EA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4708" y="1587742"/>
            <a:ext cx="2462583" cy="2238711"/>
          </a:xfrm>
          <a:prstGeom prst="rect">
            <a:avLst/>
          </a:prstGeom>
        </p:spPr>
      </p:pic>
      <p:sp>
        <p:nvSpPr>
          <p:cNvPr id="12" name="TextBox 11">
            <a:extLst>
              <a:ext uri="{FF2B5EF4-FFF2-40B4-BE49-F238E27FC236}">
                <a16:creationId xmlns:a16="http://schemas.microsoft.com/office/drawing/2014/main" id="{3ADE3864-054F-28CD-078E-9D5265C5B96B}"/>
              </a:ext>
            </a:extLst>
          </p:cNvPr>
          <p:cNvSpPr txBox="1"/>
          <p:nvPr/>
        </p:nvSpPr>
        <p:spPr>
          <a:xfrm>
            <a:off x="704573" y="5746381"/>
            <a:ext cx="4386431" cy="400110"/>
          </a:xfrm>
          <a:prstGeom prst="rect">
            <a:avLst/>
          </a:prstGeom>
          <a:noFill/>
        </p:spPr>
        <p:txBody>
          <a:bodyPr wrap="square">
            <a:spAutoFit/>
          </a:bodyPr>
          <a:lstStyle/>
          <a:p>
            <a:r>
              <a:rPr lang="en-US" sz="1000" dirty="0"/>
              <a:t>https://indico.cern.ch/event/1380440/contributions/6176576/attachments/2969104/5224846/CAS24_longitudinal_BI.pdf</a:t>
            </a:r>
          </a:p>
        </p:txBody>
      </p:sp>
      <p:sp>
        <p:nvSpPr>
          <p:cNvPr id="17" name="Rectangle 16">
            <a:extLst>
              <a:ext uri="{FF2B5EF4-FFF2-40B4-BE49-F238E27FC236}">
                <a16:creationId xmlns:a16="http://schemas.microsoft.com/office/drawing/2014/main" id="{0B197013-CB4A-0F52-540B-BA6AB5D8F2F3}"/>
              </a:ext>
            </a:extLst>
          </p:cNvPr>
          <p:cNvSpPr/>
          <p:nvPr/>
        </p:nvSpPr>
        <p:spPr>
          <a:xfrm>
            <a:off x="4831516" y="2648357"/>
            <a:ext cx="2486809" cy="1229738"/>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79524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D30DA-3ED3-A8F1-8BD9-5E2D9D1C405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4A6C8B9-6E7C-FA57-DB6F-3C61D8BDAAC4}"/>
              </a:ext>
            </a:extLst>
          </p:cNvPr>
          <p:cNvSpPr>
            <a:spLocks noGrp="1"/>
          </p:cNvSpPr>
          <p:nvPr>
            <p:ph idx="1"/>
          </p:nvPr>
        </p:nvSpPr>
        <p:spPr/>
        <p:txBody>
          <a:bodyPr>
            <a:normAutofit fontScale="70000" lnSpcReduction="20000"/>
          </a:bodyPr>
          <a:lstStyle/>
          <a:p>
            <a:r>
              <a:rPr lang="en-US" dirty="0" err="1"/>
              <a:t>Floettmann</a:t>
            </a:r>
            <a:r>
              <a:rPr lang="en-US" dirty="0"/>
              <a:t> K., PRSTAB,6, 034202 (2003) </a:t>
            </a:r>
          </a:p>
          <a:p>
            <a:r>
              <a:rPr lang="en-US" dirty="0"/>
              <a:t>Glukhov, Sergei, et al. "Simulations of the compact transverse deflecting system for ultra-short electron bunch diagnostic." </a:t>
            </a:r>
            <a:r>
              <a:rPr lang="en-US" i="1" dirty="0"/>
              <a:t>Proc. IPAC’23</a:t>
            </a:r>
            <a:r>
              <a:rPr lang="en-US" dirty="0"/>
              <a:t> (2023): 4887-4890.</a:t>
            </a:r>
          </a:p>
          <a:p>
            <a:r>
              <a:rPr lang="en-US" dirty="0"/>
              <a:t>He, Xie, et al. "Terahertz-Driven Two-Dimensional Mapping for Electron Temporal Profile Measurement." </a:t>
            </a:r>
            <a:r>
              <a:rPr lang="en-US" i="1" dirty="0"/>
              <a:t>Acs Photonics</a:t>
            </a:r>
            <a:r>
              <a:rPr lang="en-US" dirty="0"/>
              <a:t> 12.6 (2025): 3064-3072.</a:t>
            </a:r>
          </a:p>
          <a:p>
            <a:r>
              <a:rPr lang="en-US" dirty="0"/>
              <a:t>Lenz, Maximilian, et al. "High temporal resolution THz streaking of high brightness relativistic electron beams." </a:t>
            </a:r>
            <a:r>
              <a:rPr lang="en-US" i="1" dirty="0" err="1"/>
              <a:t>arXiv</a:t>
            </a:r>
            <a:r>
              <a:rPr lang="en-US" i="1" dirty="0"/>
              <a:t> preprint arXiv:2605.00125</a:t>
            </a:r>
            <a:r>
              <a:rPr lang="en-US" dirty="0"/>
              <a:t> (2026).</a:t>
            </a:r>
          </a:p>
          <a:p>
            <a:r>
              <a:rPr lang="en-US" dirty="0" err="1"/>
              <a:t>Migliorati</a:t>
            </a:r>
            <a:r>
              <a:rPr lang="en-US" dirty="0"/>
              <a:t> M. et al, Physical Review Special Topics, Accelerators and Beams 16, 011302 (2013)</a:t>
            </a:r>
          </a:p>
          <a:p>
            <a:r>
              <a:rPr lang="en-US" dirty="0"/>
              <a:t>Qi, Hong, et al. "Self-synchronized ultrafast electron beam diagnostics using a split-ring resonator driven by multicycle THz pulses." </a:t>
            </a:r>
            <a:r>
              <a:rPr lang="en-US" i="1" dirty="0"/>
              <a:t>Nuclear Engineering and Technology</a:t>
            </a:r>
            <a:r>
              <a:rPr lang="en-US" dirty="0"/>
              <a:t> 57.6 (2025): 103434.</a:t>
            </a:r>
          </a:p>
          <a:p>
            <a:r>
              <a:rPr lang="en-US" dirty="0"/>
              <a:t>Qi, </a:t>
            </a:r>
            <a:r>
              <a:rPr lang="en-US" dirty="0" err="1"/>
              <a:t>Yingpeng</a:t>
            </a:r>
            <a:r>
              <a:rPr lang="en-US" dirty="0"/>
              <a:t>, et al. "Theoretical studies of the THz compression of low-to-medium energy electron pulses and the single-shot stamping of electron–THz timing jitter." </a:t>
            </a:r>
            <a:r>
              <a:rPr lang="en-US" i="1" dirty="0"/>
              <a:t>New Journal of Physics</a:t>
            </a:r>
            <a:r>
              <a:rPr lang="en-US" dirty="0"/>
              <a:t> 23.6 (2021): 063052.</a:t>
            </a:r>
          </a:p>
          <a:p>
            <a:r>
              <a:rPr lang="en-US" dirty="0"/>
              <a:t>Schaefer, Jens, et al. "Split-ring resonator experiments and data analysis at FLUTE." </a:t>
            </a:r>
            <a:r>
              <a:rPr lang="en-US" i="1" dirty="0"/>
              <a:t>Proc. 14th International Particle Accelerator Conf.(IPAC’23)</a:t>
            </a:r>
            <a:r>
              <a:rPr lang="en-US" dirty="0"/>
              <a:t>. 2023.</a:t>
            </a:r>
          </a:p>
          <a:p>
            <a:r>
              <a:rPr lang="en-US" dirty="0"/>
              <a:t>Schäfer, Jens, et al. "Split Ring Resonator Experiment-Simulation Results." </a:t>
            </a:r>
            <a:r>
              <a:rPr lang="en-US" i="1" dirty="0"/>
              <a:t>Proc. IPAC’21</a:t>
            </a:r>
            <a:r>
              <a:rPr lang="en-US" dirty="0"/>
              <a:t> (2021): 888-891.</a:t>
            </a:r>
          </a:p>
        </p:txBody>
      </p:sp>
      <p:sp>
        <p:nvSpPr>
          <p:cNvPr id="3" name="Slide Number Placeholder 2">
            <a:extLst>
              <a:ext uri="{FF2B5EF4-FFF2-40B4-BE49-F238E27FC236}">
                <a16:creationId xmlns:a16="http://schemas.microsoft.com/office/drawing/2014/main" id="{A1F19C36-D2ED-74CE-94A2-8D1A2BFCAE2E}"/>
              </a:ext>
            </a:extLst>
          </p:cNvPr>
          <p:cNvSpPr>
            <a:spLocks noGrp="1"/>
          </p:cNvSpPr>
          <p:nvPr>
            <p:ph type="sldNum" sz="quarter" idx="12"/>
          </p:nvPr>
        </p:nvSpPr>
        <p:spPr/>
        <p:txBody>
          <a:bodyPr/>
          <a:lstStyle/>
          <a:p>
            <a:fld id="{3A3A6714-3D1F-4857-9904-D935B84167FA}" type="slidenum">
              <a:rPr lang="en-GB" smtClean="0"/>
              <a:pPr/>
              <a:t>30</a:t>
            </a:fld>
            <a:endParaRPr lang="en-GB" dirty="0"/>
          </a:p>
        </p:txBody>
      </p:sp>
      <p:sp>
        <p:nvSpPr>
          <p:cNvPr id="4" name="Title 3">
            <a:extLst>
              <a:ext uri="{FF2B5EF4-FFF2-40B4-BE49-F238E27FC236}">
                <a16:creationId xmlns:a16="http://schemas.microsoft.com/office/drawing/2014/main" id="{424F940D-7DEF-6513-F72C-FBC0B97B2170}"/>
              </a:ext>
            </a:extLst>
          </p:cNvPr>
          <p:cNvSpPr>
            <a:spLocks noGrp="1"/>
          </p:cNvSpPr>
          <p:nvPr>
            <p:ph type="title"/>
          </p:nvPr>
        </p:nvSpPr>
        <p:spPr/>
        <p:txBody>
          <a:bodyPr/>
          <a:lstStyle/>
          <a:p>
            <a:r>
              <a:rPr lang="en-US" dirty="0"/>
              <a:t>Further References</a:t>
            </a:r>
          </a:p>
        </p:txBody>
      </p:sp>
    </p:spTree>
    <p:extLst>
      <p:ext uri="{BB962C8B-B14F-4D97-AF65-F5344CB8AC3E}">
        <p14:creationId xmlns:p14="http://schemas.microsoft.com/office/powerpoint/2010/main" val="11281913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E2DB3-5EE5-55E1-367E-77EF5D8966F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32FE50-DF42-5694-B13F-DA785ABBA150}"/>
              </a:ext>
            </a:extLst>
          </p:cNvPr>
          <p:cNvSpPr>
            <a:spLocks noGrp="1"/>
          </p:cNvSpPr>
          <p:nvPr>
            <p:ph idx="1"/>
          </p:nvPr>
        </p:nvSpPr>
        <p:spPr>
          <a:xfrm>
            <a:off x="838198" y="1105018"/>
            <a:ext cx="1883063" cy="5128355"/>
          </a:xfrm>
        </p:spPr>
        <p:txBody>
          <a:bodyPr>
            <a:normAutofit fontScale="85000" lnSpcReduction="20000"/>
          </a:bodyPr>
          <a:lstStyle/>
          <a:p>
            <a:r>
              <a:rPr lang="en-US" dirty="0" err="1"/>
              <a:t>n_pixels</a:t>
            </a:r>
            <a:r>
              <a:rPr lang="en-US" dirty="0"/>
              <a:t> = 80</a:t>
            </a:r>
          </a:p>
          <a:p>
            <a:r>
              <a:rPr lang="en-US" dirty="0" err="1"/>
              <a:t>pixel_pitch</a:t>
            </a:r>
            <a:r>
              <a:rPr lang="en-US" dirty="0"/>
              <a:t> = 1.0</a:t>
            </a:r>
          </a:p>
          <a:p>
            <a:r>
              <a:rPr lang="en-US" dirty="0" err="1"/>
              <a:t>sigma_beam</a:t>
            </a:r>
            <a:r>
              <a:rPr lang="en-US" dirty="0"/>
              <a:t> = 7.0          # broad beam</a:t>
            </a:r>
          </a:p>
          <a:p>
            <a:r>
              <a:rPr lang="en-US" dirty="0" err="1"/>
              <a:t>noise_level</a:t>
            </a:r>
            <a:r>
              <a:rPr lang="en-US" dirty="0"/>
              <a:t> = 0.01       # moderate noise</a:t>
            </a:r>
          </a:p>
          <a:p>
            <a:r>
              <a:rPr lang="en-US" dirty="0" err="1"/>
              <a:t>max_shift</a:t>
            </a:r>
            <a:r>
              <a:rPr lang="en-US" dirty="0"/>
              <a:t> = 1.0           # maximum sub-pixel shift</a:t>
            </a:r>
          </a:p>
          <a:p>
            <a:endParaRPr lang="en-US" dirty="0"/>
          </a:p>
        </p:txBody>
      </p:sp>
      <p:sp>
        <p:nvSpPr>
          <p:cNvPr id="3" name="Slide Number Placeholder 2">
            <a:extLst>
              <a:ext uri="{FF2B5EF4-FFF2-40B4-BE49-F238E27FC236}">
                <a16:creationId xmlns:a16="http://schemas.microsoft.com/office/drawing/2014/main" id="{CC9A8B65-D7DD-CEFB-C801-930EAB94372E}"/>
              </a:ext>
            </a:extLst>
          </p:cNvPr>
          <p:cNvSpPr>
            <a:spLocks noGrp="1"/>
          </p:cNvSpPr>
          <p:nvPr>
            <p:ph type="sldNum" sz="quarter" idx="12"/>
          </p:nvPr>
        </p:nvSpPr>
        <p:spPr/>
        <p:txBody>
          <a:bodyPr/>
          <a:lstStyle/>
          <a:p>
            <a:fld id="{3A3A6714-3D1F-4857-9904-D935B84167FA}" type="slidenum">
              <a:rPr lang="en-GB" smtClean="0"/>
              <a:pPr/>
              <a:t>31</a:t>
            </a:fld>
            <a:endParaRPr lang="en-GB" dirty="0"/>
          </a:p>
        </p:txBody>
      </p:sp>
      <p:sp>
        <p:nvSpPr>
          <p:cNvPr id="4" name="Title 3">
            <a:extLst>
              <a:ext uri="{FF2B5EF4-FFF2-40B4-BE49-F238E27FC236}">
                <a16:creationId xmlns:a16="http://schemas.microsoft.com/office/drawing/2014/main" id="{D7532449-3518-7E40-E97A-2EFD8703B11E}"/>
              </a:ext>
            </a:extLst>
          </p:cNvPr>
          <p:cNvSpPr>
            <a:spLocks noGrp="1"/>
          </p:cNvSpPr>
          <p:nvPr>
            <p:ph type="title"/>
          </p:nvPr>
        </p:nvSpPr>
        <p:spPr/>
        <p:txBody>
          <a:bodyPr/>
          <a:lstStyle/>
          <a:p>
            <a:r>
              <a:rPr lang="en-US" dirty="0"/>
              <a:t>Bonus: Wasserstein metric Properties</a:t>
            </a:r>
          </a:p>
        </p:txBody>
      </p:sp>
      <p:pic>
        <p:nvPicPr>
          <p:cNvPr id="20" name="Picture 19">
            <a:extLst>
              <a:ext uri="{FF2B5EF4-FFF2-40B4-BE49-F238E27FC236}">
                <a16:creationId xmlns:a16="http://schemas.microsoft.com/office/drawing/2014/main" id="{4B92565B-3788-4EE5-90EB-773C7F1D5F44}"/>
              </a:ext>
            </a:extLst>
          </p:cNvPr>
          <p:cNvPicPr>
            <a:picLocks noChangeAspect="1"/>
          </p:cNvPicPr>
          <p:nvPr/>
        </p:nvPicPr>
        <p:blipFill>
          <a:blip r:embed="rId2"/>
          <a:stretch>
            <a:fillRect/>
          </a:stretch>
        </p:blipFill>
        <p:spPr>
          <a:xfrm>
            <a:off x="7364963" y="3567266"/>
            <a:ext cx="4739748" cy="2666108"/>
          </a:xfrm>
          <a:prstGeom prst="rect">
            <a:avLst/>
          </a:prstGeom>
        </p:spPr>
      </p:pic>
      <p:pic>
        <p:nvPicPr>
          <p:cNvPr id="21" name="Picture 20">
            <a:extLst>
              <a:ext uri="{FF2B5EF4-FFF2-40B4-BE49-F238E27FC236}">
                <a16:creationId xmlns:a16="http://schemas.microsoft.com/office/drawing/2014/main" id="{0B96CB51-1C2E-B710-E871-A0BB82359D3B}"/>
              </a:ext>
            </a:extLst>
          </p:cNvPr>
          <p:cNvPicPr>
            <a:picLocks noChangeAspect="1"/>
          </p:cNvPicPr>
          <p:nvPr/>
        </p:nvPicPr>
        <p:blipFill>
          <a:blip r:embed="rId3"/>
          <a:stretch>
            <a:fillRect/>
          </a:stretch>
        </p:blipFill>
        <p:spPr>
          <a:xfrm>
            <a:off x="2692762" y="3554713"/>
            <a:ext cx="4739748" cy="2666108"/>
          </a:xfrm>
          <a:prstGeom prst="rect">
            <a:avLst/>
          </a:prstGeom>
        </p:spPr>
      </p:pic>
      <p:pic>
        <p:nvPicPr>
          <p:cNvPr id="22" name="Picture 21">
            <a:extLst>
              <a:ext uri="{FF2B5EF4-FFF2-40B4-BE49-F238E27FC236}">
                <a16:creationId xmlns:a16="http://schemas.microsoft.com/office/drawing/2014/main" id="{20BF4DF2-ADA3-A69C-DD8A-FCF245D7807F}"/>
              </a:ext>
            </a:extLst>
          </p:cNvPr>
          <p:cNvPicPr>
            <a:picLocks noChangeAspect="1"/>
          </p:cNvPicPr>
          <p:nvPr/>
        </p:nvPicPr>
        <p:blipFill>
          <a:blip r:embed="rId4"/>
          <a:stretch>
            <a:fillRect/>
          </a:stretch>
        </p:blipFill>
        <p:spPr>
          <a:xfrm>
            <a:off x="7364963" y="921584"/>
            <a:ext cx="4739748" cy="2666108"/>
          </a:xfrm>
          <a:prstGeom prst="rect">
            <a:avLst/>
          </a:prstGeom>
        </p:spPr>
      </p:pic>
      <p:pic>
        <p:nvPicPr>
          <p:cNvPr id="23" name="Picture 22">
            <a:extLst>
              <a:ext uri="{FF2B5EF4-FFF2-40B4-BE49-F238E27FC236}">
                <a16:creationId xmlns:a16="http://schemas.microsoft.com/office/drawing/2014/main" id="{AB6DC77F-CEF0-88B3-51DB-3F56A45A70D5}"/>
              </a:ext>
            </a:extLst>
          </p:cNvPr>
          <p:cNvPicPr>
            <a:picLocks noChangeAspect="1"/>
          </p:cNvPicPr>
          <p:nvPr/>
        </p:nvPicPr>
        <p:blipFill>
          <a:blip r:embed="rId5"/>
          <a:stretch>
            <a:fillRect/>
          </a:stretch>
        </p:blipFill>
        <p:spPr>
          <a:xfrm>
            <a:off x="2683987" y="919652"/>
            <a:ext cx="4739748" cy="2666108"/>
          </a:xfrm>
          <a:prstGeom prst="rect">
            <a:avLst/>
          </a:prstGeom>
        </p:spPr>
      </p:pic>
    </p:spTree>
    <p:extLst>
      <p:ext uri="{BB962C8B-B14F-4D97-AF65-F5344CB8AC3E}">
        <p14:creationId xmlns:p14="http://schemas.microsoft.com/office/powerpoint/2010/main" val="5139826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13600-242A-A873-AC11-F2A32340152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1255306-A2B1-1EC9-0D35-90CB23697C0D}"/>
              </a:ext>
            </a:extLst>
          </p:cNvPr>
          <p:cNvSpPr>
            <a:spLocks noGrp="1"/>
          </p:cNvSpPr>
          <p:nvPr>
            <p:ph type="sldNum" sz="quarter" idx="12"/>
          </p:nvPr>
        </p:nvSpPr>
        <p:spPr/>
        <p:txBody>
          <a:bodyPr/>
          <a:lstStyle/>
          <a:p>
            <a:fld id="{3A3A6714-3D1F-4857-9904-D935B84167FA}" type="slidenum">
              <a:rPr lang="en-GB" smtClean="0"/>
              <a:pPr/>
              <a:t>32</a:t>
            </a:fld>
            <a:endParaRPr lang="en-GB" dirty="0"/>
          </a:p>
        </p:txBody>
      </p:sp>
      <p:sp>
        <p:nvSpPr>
          <p:cNvPr id="4" name="Title 3">
            <a:extLst>
              <a:ext uri="{FF2B5EF4-FFF2-40B4-BE49-F238E27FC236}">
                <a16:creationId xmlns:a16="http://schemas.microsoft.com/office/drawing/2014/main" id="{7C60252E-AFD2-A74E-C5B1-93931938F987}"/>
              </a:ext>
            </a:extLst>
          </p:cNvPr>
          <p:cNvSpPr>
            <a:spLocks noGrp="1"/>
          </p:cNvSpPr>
          <p:nvPr>
            <p:ph type="title"/>
          </p:nvPr>
        </p:nvSpPr>
        <p:spPr/>
        <p:txBody>
          <a:bodyPr/>
          <a:lstStyle/>
          <a:p>
            <a:r>
              <a:rPr lang="en-US" dirty="0"/>
              <a:t>Bonus: Wasserstein metric Properties</a:t>
            </a:r>
          </a:p>
        </p:txBody>
      </p:sp>
      <p:sp>
        <p:nvSpPr>
          <p:cNvPr id="9" name="Content Placeholder 1">
            <a:extLst>
              <a:ext uri="{FF2B5EF4-FFF2-40B4-BE49-F238E27FC236}">
                <a16:creationId xmlns:a16="http://schemas.microsoft.com/office/drawing/2014/main" id="{9DF717EE-A4A5-0841-ED62-366A859F406E}"/>
              </a:ext>
            </a:extLst>
          </p:cNvPr>
          <p:cNvSpPr>
            <a:spLocks noGrp="1"/>
          </p:cNvSpPr>
          <p:nvPr>
            <p:ph idx="1"/>
          </p:nvPr>
        </p:nvSpPr>
        <p:spPr>
          <a:xfrm>
            <a:off x="838198" y="1105018"/>
            <a:ext cx="1883063" cy="5128355"/>
          </a:xfrm>
        </p:spPr>
        <p:txBody>
          <a:bodyPr>
            <a:normAutofit fontScale="85000" lnSpcReduction="20000"/>
          </a:bodyPr>
          <a:lstStyle/>
          <a:p>
            <a:r>
              <a:rPr lang="en-US" dirty="0" err="1"/>
              <a:t>n_pixels</a:t>
            </a:r>
            <a:r>
              <a:rPr lang="en-US" dirty="0"/>
              <a:t> = 80</a:t>
            </a:r>
          </a:p>
          <a:p>
            <a:r>
              <a:rPr lang="en-US" dirty="0" err="1"/>
              <a:t>pixel_pitch</a:t>
            </a:r>
            <a:r>
              <a:rPr lang="en-US" dirty="0"/>
              <a:t> = 1.0</a:t>
            </a:r>
          </a:p>
          <a:p>
            <a:r>
              <a:rPr lang="en-US" dirty="0" err="1"/>
              <a:t>sigma_beam</a:t>
            </a:r>
            <a:r>
              <a:rPr lang="en-US" dirty="0"/>
              <a:t> = 7.0          # broad beam</a:t>
            </a:r>
          </a:p>
          <a:p>
            <a:r>
              <a:rPr lang="en-US" dirty="0" err="1"/>
              <a:t>noise_level</a:t>
            </a:r>
            <a:r>
              <a:rPr lang="en-US" dirty="0"/>
              <a:t> = 0.002       # moderate noise</a:t>
            </a:r>
          </a:p>
          <a:p>
            <a:r>
              <a:rPr lang="en-US" dirty="0" err="1"/>
              <a:t>max_shift</a:t>
            </a:r>
            <a:r>
              <a:rPr lang="en-US" dirty="0"/>
              <a:t> = 1.0           # maximum sub-pixel shift</a:t>
            </a:r>
          </a:p>
          <a:p>
            <a:endParaRPr lang="en-US" dirty="0"/>
          </a:p>
        </p:txBody>
      </p:sp>
      <p:pic>
        <p:nvPicPr>
          <p:cNvPr id="8" name="Picture 7">
            <a:extLst>
              <a:ext uri="{FF2B5EF4-FFF2-40B4-BE49-F238E27FC236}">
                <a16:creationId xmlns:a16="http://schemas.microsoft.com/office/drawing/2014/main" id="{267A213B-97A4-CDD2-FB3A-F6EF82B5DF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3735" y="3556078"/>
            <a:ext cx="4684554" cy="2635062"/>
          </a:xfrm>
          <a:prstGeom prst="rect">
            <a:avLst/>
          </a:prstGeom>
        </p:spPr>
      </p:pic>
      <p:pic>
        <p:nvPicPr>
          <p:cNvPr id="10" name="Picture 9">
            <a:extLst>
              <a:ext uri="{FF2B5EF4-FFF2-40B4-BE49-F238E27FC236}">
                <a16:creationId xmlns:a16="http://schemas.microsoft.com/office/drawing/2014/main" id="{F91F1373-912D-3A27-B5DE-FA0F4E2D95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3732" y="966258"/>
            <a:ext cx="4684554" cy="2635062"/>
          </a:xfrm>
          <a:prstGeom prst="rect">
            <a:avLst/>
          </a:prstGeom>
        </p:spPr>
      </p:pic>
      <p:pic>
        <p:nvPicPr>
          <p:cNvPr id="11" name="Picture 10">
            <a:extLst>
              <a:ext uri="{FF2B5EF4-FFF2-40B4-BE49-F238E27FC236}">
                <a16:creationId xmlns:a16="http://schemas.microsoft.com/office/drawing/2014/main" id="{09F9B2CA-909D-D1A6-EED5-574A35C751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39177" y="928397"/>
            <a:ext cx="4684554" cy="2635062"/>
          </a:xfrm>
          <a:prstGeom prst="rect">
            <a:avLst/>
          </a:prstGeom>
        </p:spPr>
      </p:pic>
      <p:pic>
        <p:nvPicPr>
          <p:cNvPr id="12" name="Picture 11">
            <a:extLst>
              <a:ext uri="{FF2B5EF4-FFF2-40B4-BE49-F238E27FC236}">
                <a16:creationId xmlns:a16="http://schemas.microsoft.com/office/drawing/2014/main" id="{443C9D24-7FBE-4356-300B-66E663E7EB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9177" y="3567254"/>
            <a:ext cx="4684554" cy="2635062"/>
          </a:xfrm>
          <a:prstGeom prst="rect">
            <a:avLst/>
          </a:prstGeom>
        </p:spPr>
      </p:pic>
    </p:spTree>
    <p:extLst>
      <p:ext uri="{BB962C8B-B14F-4D97-AF65-F5344CB8AC3E}">
        <p14:creationId xmlns:p14="http://schemas.microsoft.com/office/powerpoint/2010/main" val="39119243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2DE07-0CB5-A5B6-D26B-84E054BF3A0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D11A702-0A10-9E51-DA39-662A5ADD63A0}"/>
              </a:ext>
            </a:extLst>
          </p:cNvPr>
          <p:cNvSpPr>
            <a:spLocks noGrp="1"/>
          </p:cNvSpPr>
          <p:nvPr>
            <p:ph type="sldNum" sz="quarter" idx="12"/>
          </p:nvPr>
        </p:nvSpPr>
        <p:spPr/>
        <p:txBody>
          <a:bodyPr/>
          <a:lstStyle/>
          <a:p>
            <a:fld id="{3A3A6714-3D1F-4857-9904-D935B84167FA}" type="slidenum">
              <a:rPr lang="en-GB" smtClean="0"/>
              <a:pPr/>
              <a:t>33</a:t>
            </a:fld>
            <a:endParaRPr lang="en-GB" dirty="0"/>
          </a:p>
        </p:txBody>
      </p:sp>
      <p:sp>
        <p:nvSpPr>
          <p:cNvPr id="4" name="Title 3">
            <a:extLst>
              <a:ext uri="{FF2B5EF4-FFF2-40B4-BE49-F238E27FC236}">
                <a16:creationId xmlns:a16="http://schemas.microsoft.com/office/drawing/2014/main" id="{C8051C72-31D4-7352-85E1-17A4FF6D83AF}"/>
              </a:ext>
            </a:extLst>
          </p:cNvPr>
          <p:cNvSpPr>
            <a:spLocks noGrp="1"/>
          </p:cNvSpPr>
          <p:nvPr>
            <p:ph type="title"/>
          </p:nvPr>
        </p:nvSpPr>
        <p:spPr/>
        <p:txBody>
          <a:bodyPr/>
          <a:lstStyle/>
          <a:p>
            <a:r>
              <a:rPr lang="en-US" dirty="0"/>
              <a:t>Bonus: Wasserstein metric Properties</a:t>
            </a:r>
          </a:p>
        </p:txBody>
      </p:sp>
      <p:sp>
        <p:nvSpPr>
          <p:cNvPr id="9" name="Content Placeholder 1">
            <a:extLst>
              <a:ext uri="{FF2B5EF4-FFF2-40B4-BE49-F238E27FC236}">
                <a16:creationId xmlns:a16="http://schemas.microsoft.com/office/drawing/2014/main" id="{1D173485-A667-4285-2010-576101D2175B}"/>
              </a:ext>
            </a:extLst>
          </p:cNvPr>
          <p:cNvSpPr>
            <a:spLocks noGrp="1"/>
          </p:cNvSpPr>
          <p:nvPr>
            <p:ph idx="1"/>
          </p:nvPr>
        </p:nvSpPr>
        <p:spPr>
          <a:xfrm>
            <a:off x="838198" y="1105018"/>
            <a:ext cx="1883063" cy="5128355"/>
          </a:xfrm>
        </p:spPr>
        <p:txBody>
          <a:bodyPr>
            <a:normAutofit fontScale="85000" lnSpcReduction="20000"/>
          </a:bodyPr>
          <a:lstStyle/>
          <a:p>
            <a:r>
              <a:rPr lang="en-US" dirty="0" err="1"/>
              <a:t>n_pixels</a:t>
            </a:r>
            <a:r>
              <a:rPr lang="en-US" dirty="0"/>
              <a:t> = 80</a:t>
            </a:r>
          </a:p>
          <a:p>
            <a:r>
              <a:rPr lang="en-US" dirty="0" err="1"/>
              <a:t>pixel_pitch</a:t>
            </a:r>
            <a:r>
              <a:rPr lang="en-US" dirty="0"/>
              <a:t> = 1.0</a:t>
            </a:r>
          </a:p>
          <a:p>
            <a:r>
              <a:rPr lang="en-US" dirty="0" err="1"/>
              <a:t>sigma_beam</a:t>
            </a:r>
            <a:r>
              <a:rPr lang="en-US" dirty="0"/>
              <a:t> = 7.0          # broad beam</a:t>
            </a:r>
          </a:p>
          <a:p>
            <a:r>
              <a:rPr lang="en-US" dirty="0" err="1"/>
              <a:t>noise_level</a:t>
            </a:r>
            <a:r>
              <a:rPr lang="en-US" dirty="0"/>
              <a:t> = 0.001       # moderate noise</a:t>
            </a:r>
          </a:p>
          <a:p>
            <a:r>
              <a:rPr lang="en-US" dirty="0" err="1"/>
              <a:t>max_shift</a:t>
            </a:r>
            <a:r>
              <a:rPr lang="en-US" dirty="0"/>
              <a:t> = 1.0           # maximum sub-pixel shift</a:t>
            </a:r>
          </a:p>
          <a:p>
            <a:endParaRPr lang="en-US" dirty="0"/>
          </a:p>
        </p:txBody>
      </p:sp>
      <p:pic>
        <p:nvPicPr>
          <p:cNvPr id="2" name="Picture 1">
            <a:extLst>
              <a:ext uri="{FF2B5EF4-FFF2-40B4-BE49-F238E27FC236}">
                <a16:creationId xmlns:a16="http://schemas.microsoft.com/office/drawing/2014/main" id="{46C8CACB-11C5-02D7-C525-397B8C1055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3734" y="966258"/>
            <a:ext cx="4684555" cy="2635062"/>
          </a:xfrm>
          <a:prstGeom prst="rect">
            <a:avLst/>
          </a:prstGeom>
        </p:spPr>
      </p:pic>
      <p:pic>
        <p:nvPicPr>
          <p:cNvPr id="5" name="Picture 4">
            <a:extLst>
              <a:ext uri="{FF2B5EF4-FFF2-40B4-BE49-F238E27FC236}">
                <a16:creationId xmlns:a16="http://schemas.microsoft.com/office/drawing/2014/main" id="{6E31C03A-F2C3-5993-2D9A-5D4D8C598F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3734" y="3560440"/>
            <a:ext cx="4684555" cy="2635062"/>
          </a:xfrm>
          <a:prstGeom prst="rect">
            <a:avLst/>
          </a:prstGeom>
        </p:spPr>
      </p:pic>
      <p:pic>
        <p:nvPicPr>
          <p:cNvPr id="6" name="Picture 5">
            <a:extLst>
              <a:ext uri="{FF2B5EF4-FFF2-40B4-BE49-F238E27FC236}">
                <a16:creationId xmlns:a16="http://schemas.microsoft.com/office/drawing/2014/main" id="{26034FE7-9808-F6E3-4177-1BEEE7E708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39178" y="3567254"/>
            <a:ext cx="4684555" cy="2635062"/>
          </a:xfrm>
          <a:prstGeom prst="rect">
            <a:avLst/>
          </a:prstGeom>
        </p:spPr>
      </p:pic>
      <p:pic>
        <p:nvPicPr>
          <p:cNvPr id="7" name="Picture 6">
            <a:extLst>
              <a:ext uri="{FF2B5EF4-FFF2-40B4-BE49-F238E27FC236}">
                <a16:creationId xmlns:a16="http://schemas.microsoft.com/office/drawing/2014/main" id="{6239C678-7198-78DA-1AD2-AA1190710B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9177" y="921016"/>
            <a:ext cx="4684555" cy="2635062"/>
          </a:xfrm>
          <a:prstGeom prst="rect">
            <a:avLst/>
          </a:prstGeom>
        </p:spPr>
      </p:pic>
    </p:spTree>
    <p:extLst>
      <p:ext uri="{BB962C8B-B14F-4D97-AF65-F5344CB8AC3E}">
        <p14:creationId xmlns:p14="http://schemas.microsoft.com/office/powerpoint/2010/main" val="12164710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CCD66-115E-C30B-FDEA-975D01A18E3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6D8D74-1103-6AD6-4499-C252792FD848}"/>
              </a:ext>
            </a:extLst>
          </p:cNvPr>
          <p:cNvSpPr>
            <a:spLocks noGrp="1"/>
          </p:cNvSpPr>
          <p:nvPr>
            <p:ph type="sldNum" sz="quarter" idx="12"/>
          </p:nvPr>
        </p:nvSpPr>
        <p:spPr/>
        <p:txBody>
          <a:bodyPr/>
          <a:lstStyle/>
          <a:p>
            <a:fld id="{3A3A6714-3D1F-4857-9904-D935B84167FA}" type="slidenum">
              <a:rPr lang="en-GB" smtClean="0"/>
              <a:pPr/>
              <a:t>34</a:t>
            </a:fld>
            <a:endParaRPr lang="en-GB" dirty="0"/>
          </a:p>
        </p:txBody>
      </p:sp>
      <p:sp>
        <p:nvSpPr>
          <p:cNvPr id="4" name="Title 3">
            <a:extLst>
              <a:ext uri="{FF2B5EF4-FFF2-40B4-BE49-F238E27FC236}">
                <a16:creationId xmlns:a16="http://schemas.microsoft.com/office/drawing/2014/main" id="{E17807B5-023C-6916-86A6-BA912E95A2E7}"/>
              </a:ext>
            </a:extLst>
          </p:cNvPr>
          <p:cNvSpPr>
            <a:spLocks noGrp="1"/>
          </p:cNvSpPr>
          <p:nvPr>
            <p:ph type="title"/>
          </p:nvPr>
        </p:nvSpPr>
        <p:spPr/>
        <p:txBody>
          <a:bodyPr/>
          <a:lstStyle/>
          <a:p>
            <a:r>
              <a:rPr lang="en-US" dirty="0"/>
              <a:t>Bonus: Wasserstein metric Properties</a:t>
            </a:r>
          </a:p>
        </p:txBody>
      </p:sp>
      <p:sp>
        <p:nvSpPr>
          <p:cNvPr id="9" name="Content Placeholder 1">
            <a:extLst>
              <a:ext uri="{FF2B5EF4-FFF2-40B4-BE49-F238E27FC236}">
                <a16:creationId xmlns:a16="http://schemas.microsoft.com/office/drawing/2014/main" id="{33FACB6A-0F88-4343-6119-84850CEC59D7}"/>
              </a:ext>
            </a:extLst>
          </p:cNvPr>
          <p:cNvSpPr>
            <a:spLocks noGrp="1"/>
          </p:cNvSpPr>
          <p:nvPr>
            <p:ph idx="1"/>
          </p:nvPr>
        </p:nvSpPr>
        <p:spPr>
          <a:xfrm>
            <a:off x="838198" y="1105018"/>
            <a:ext cx="1883063" cy="5128355"/>
          </a:xfrm>
        </p:spPr>
        <p:txBody>
          <a:bodyPr>
            <a:normAutofit fontScale="85000" lnSpcReduction="20000"/>
          </a:bodyPr>
          <a:lstStyle/>
          <a:p>
            <a:r>
              <a:rPr lang="en-US" dirty="0" err="1"/>
              <a:t>n_pixels</a:t>
            </a:r>
            <a:r>
              <a:rPr lang="en-US" dirty="0"/>
              <a:t> = 80</a:t>
            </a:r>
          </a:p>
          <a:p>
            <a:r>
              <a:rPr lang="en-US" dirty="0" err="1"/>
              <a:t>pixel_pitch</a:t>
            </a:r>
            <a:r>
              <a:rPr lang="en-US" dirty="0"/>
              <a:t> = 1.0</a:t>
            </a:r>
          </a:p>
          <a:p>
            <a:r>
              <a:rPr lang="en-US" dirty="0" err="1"/>
              <a:t>sigma_beam</a:t>
            </a:r>
            <a:r>
              <a:rPr lang="en-US" dirty="0"/>
              <a:t> = 7.0          # broad beam</a:t>
            </a:r>
          </a:p>
          <a:p>
            <a:r>
              <a:rPr lang="en-US" dirty="0" err="1"/>
              <a:t>noise_level</a:t>
            </a:r>
            <a:r>
              <a:rPr lang="en-US" dirty="0"/>
              <a:t> = 0.00001       # moderate noise</a:t>
            </a:r>
          </a:p>
          <a:p>
            <a:r>
              <a:rPr lang="en-US" dirty="0" err="1"/>
              <a:t>max_shift</a:t>
            </a:r>
            <a:r>
              <a:rPr lang="en-US" dirty="0"/>
              <a:t> = 1.0           # maximum sub-pixel shift</a:t>
            </a:r>
          </a:p>
          <a:p>
            <a:endParaRPr lang="en-US" dirty="0"/>
          </a:p>
        </p:txBody>
      </p:sp>
      <p:pic>
        <p:nvPicPr>
          <p:cNvPr id="10" name="Picture 9">
            <a:extLst>
              <a:ext uri="{FF2B5EF4-FFF2-40B4-BE49-F238E27FC236}">
                <a16:creationId xmlns:a16="http://schemas.microsoft.com/office/drawing/2014/main" id="{AEC1FF7E-1E64-292E-71F5-4909B70255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23735" y="3560440"/>
            <a:ext cx="4684554" cy="2635062"/>
          </a:xfrm>
          <a:prstGeom prst="rect">
            <a:avLst/>
          </a:prstGeom>
        </p:spPr>
      </p:pic>
      <p:pic>
        <p:nvPicPr>
          <p:cNvPr id="11" name="Picture 10">
            <a:extLst>
              <a:ext uri="{FF2B5EF4-FFF2-40B4-BE49-F238E27FC236}">
                <a16:creationId xmlns:a16="http://schemas.microsoft.com/office/drawing/2014/main" id="{382B5ECE-81DD-3BB7-FC23-8A30EDA5DD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6414" y="952631"/>
            <a:ext cx="4684554" cy="2635062"/>
          </a:xfrm>
          <a:prstGeom prst="rect">
            <a:avLst/>
          </a:prstGeom>
        </p:spPr>
      </p:pic>
      <p:pic>
        <p:nvPicPr>
          <p:cNvPr id="12" name="Picture 11">
            <a:extLst>
              <a:ext uri="{FF2B5EF4-FFF2-40B4-BE49-F238E27FC236}">
                <a16:creationId xmlns:a16="http://schemas.microsoft.com/office/drawing/2014/main" id="{BD7C9834-6CEC-59D2-8AD6-6704C9B1BA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39181" y="3574067"/>
            <a:ext cx="4684554" cy="2635062"/>
          </a:xfrm>
          <a:prstGeom prst="rect">
            <a:avLst/>
          </a:prstGeom>
        </p:spPr>
      </p:pic>
      <p:pic>
        <p:nvPicPr>
          <p:cNvPr id="13" name="Picture 12">
            <a:extLst>
              <a:ext uri="{FF2B5EF4-FFF2-40B4-BE49-F238E27FC236}">
                <a16:creationId xmlns:a16="http://schemas.microsoft.com/office/drawing/2014/main" id="{5C028ACB-C9C5-2E9C-507E-E5F12D0F4F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9181" y="900396"/>
            <a:ext cx="4684554" cy="2635062"/>
          </a:xfrm>
          <a:prstGeom prst="rect">
            <a:avLst/>
          </a:prstGeom>
        </p:spPr>
      </p:pic>
    </p:spTree>
    <p:extLst>
      <p:ext uri="{BB962C8B-B14F-4D97-AF65-F5344CB8AC3E}">
        <p14:creationId xmlns:p14="http://schemas.microsoft.com/office/powerpoint/2010/main" val="1085995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AE461-2723-3F95-1252-328DD8226835}"/>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D6AD3AA4-2982-95F0-DC15-FFE8ECB153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030" y="2484707"/>
            <a:ext cx="5004287" cy="2918331"/>
          </a:xfrm>
          <a:prstGeom prst="rect">
            <a:avLst/>
          </a:prstGeom>
        </p:spPr>
      </p:pic>
      <p:pic>
        <p:nvPicPr>
          <p:cNvPr id="8" name="Picture 7">
            <a:extLst>
              <a:ext uri="{FF2B5EF4-FFF2-40B4-BE49-F238E27FC236}">
                <a16:creationId xmlns:a16="http://schemas.microsoft.com/office/drawing/2014/main" id="{2E625194-C706-6181-A5E7-754E0749E9C7}"/>
              </a:ext>
            </a:extLst>
          </p:cNvPr>
          <p:cNvPicPr>
            <a:picLocks noChangeAspect="1"/>
          </p:cNvPicPr>
          <p:nvPr/>
        </p:nvPicPr>
        <p:blipFill>
          <a:blip r:embed="rId4">
            <a:extLst>
              <a:ext uri="{28A0092B-C50C-407E-A947-70E740481C1C}">
                <a14:useLocalDpi xmlns:a14="http://schemas.microsoft.com/office/drawing/2010/main" val="0"/>
              </a:ext>
            </a:extLst>
          </a:blip>
          <a:srcRect l="52247" t="-663" r="1686" b="663"/>
          <a:stretch>
            <a:fillRect/>
          </a:stretch>
        </p:blipFill>
        <p:spPr>
          <a:xfrm>
            <a:off x="7872460" y="2628576"/>
            <a:ext cx="4010118" cy="2601241"/>
          </a:xfrm>
          <a:prstGeom prst="rect">
            <a:avLst/>
          </a:prstGeom>
        </p:spPr>
      </p:pic>
      <p:pic>
        <p:nvPicPr>
          <p:cNvPr id="7" name="Picture 6">
            <a:extLst>
              <a:ext uri="{FF2B5EF4-FFF2-40B4-BE49-F238E27FC236}">
                <a16:creationId xmlns:a16="http://schemas.microsoft.com/office/drawing/2014/main" id="{9A9E58C5-2CDF-E7C5-A4E6-36F682935B65}"/>
              </a:ext>
            </a:extLst>
          </p:cNvPr>
          <p:cNvPicPr>
            <a:picLocks noChangeAspect="1"/>
          </p:cNvPicPr>
          <p:nvPr/>
        </p:nvPicPr>
        <p:blipFill>
          <a:blip r:embed="rId4">
            <a:extLst>
              <a:ext uri="{28A0092B-C50C-407E-A947-70E740481C1C}">
                <a14:useLocalDpi xmlns:a14="http://schemas.microsoft.com/office/drawing/2010/main" val="0"/>
              </a:ext>
            </a:extLst>
          </a:blip>
          <a:srcRect r="53933"/>
          <a:stretch>
            <a:fillRect/>
          </a:stretch>
        </p:blipFill>
        <p:spPr>
          <a:xfrm>
            <a:off x="6302009" y="830866"/>
            <a:ext cx="4010118" cy="2601241"/>
          </a:xfrm>
          <a:prstGeom prst="rect">
            <a:avLst/>
          </a:prstGeom>
        </p:spPr>
      </p:pic>
      <p:sp>
        <p:nvSpPr>
          <p:cNvPr id="3" name="Slide Number Placeholder 2">
            <a:extLst>
              <a:ext uri="{FF2B5EF4-FFF2-40B4-BE49-F238E27FC236}">
                <a16:creationId xmlns:a16="http://schemas.microsoft.com/office/drawing/2014/main" id="{986915F0-AB33-638A-6D75-1E9E5D6B65C1}"/>
              </a:ext>
            </a:extLst>
          </p:cNvPr>
          <p:cNvSpPr>
            <a:spLocks noGrp="1"/>
          </p:cNvSpPr>
          <p:nvPr>
            <p:ph type="sldNum" sz="quarter" idx="12"/>
          </p:nvPr>
        </p:nvSpPr>
        <p:spPr/>
        <p:txBody>
          <a:bodyPr/>
          <a:lstStyle/>
          <a:p>
            <a:fld id="{3A3A6714-3D1F-4857-9904-D935B84167FA}" type="slidenum">
              <a:rPr lang="en-GB" smtClean="0"/>
              <a:pPr/>
              <a:t>4</a:t>
            </a:fld>
            <a:endParaRPr lang="en-GB" dirty="0"/>
          </a:p>
        </p:txBody>
      </p:sp>
      <p:sp>
        <p:nvSpPr>
          <p:cNvPr id="4" name="Title 3">
            <a:extLst>
              <a:ext uri="{FF2B5EF4-FFF2-40B4-BE49-F238E27FC236}">
                <a16:creationId xmlns:a16="http://schemas.microsoft.com/office/drawing/2014/main" id="{0F115EDF-1718-3DC9-6DA7-8560CDED8743}"/>
              </a:ext>
            </a:extLst>
          </p:cNvPr>
          <p:cNvSpPr>
            <a:spLocks noGrp="1"/>
          </p:cNvSpPr>
          <p:nvPr>
            <p:ph type="title"/>
          </p:nvPr>
        </p:nvSpPr>
        <p:spPr/>
        <p:txBody>
          <a:bodyPr/>
          <a:lstStyle/>
          <a:p>
            <a:r>
              <a:rPr lang="en-US" dirty="0"/>
              <a:t>RF Deflecting cavity </a:t>
            </a:r>
          </a:p>
        </p:txBody>
      </p:sp>
      <p:sp>
        <p:nvSpPr>
          <p:cNvPr id="6" name="TextBox 5">
            <a:extLst>
              <a:ext uri="{FF2B5EF4-FFF2-40B4-BE49-F238E27FC236}">
                <a16:creationId xmlns:a16="http://schemas.microsoft.com/office/drawing/2014/main" id="{BA802DCF-3CA2-5A7E-C823-C12CFE52CEC1}"/>
              </a:ext>
            </a:extLst>
          </p:cNvPr>
          <p:cNvSpPr txBox="1"/>
          <p:nvPr/>
        </p:nvSpPr>
        <p:spPr>
          <a:xfrm>
            <a:off x="5776959" y="5281458"/>
            <a:ext cx="3886200" cy="400110"/>
          </a:xfrm>
          <a:prstGeom prst="rect">
            <a:avLst/>
          </a:prstGeom>
          <a:noFill/>
        </p:spPr>
        <p:txBody>
          <a:bodyPr wrap="square">
            <a:spAutoFit/>
          </a:bodyPr>
          <a:lstStyle/>
          <a:p>
            <a:r>
              <a:rPr lang="en-US" sz="1000" dirty="0"/>
              <a:t>https://indico.cern.ch/event/1335148/contributions/5663218/attachments/2769854/4825803/PolariX_CLIC_Mini_Week.pdf</a:t>
            </a:r>
          </a:p>
        </p:txBody>
      </p:sp>
      <p:sp>
        <p:nvSpPr>
          <p:cNvPr id="10" name="TextBox 9">
            <a:extLst>
              <a:ext uri="{FF2B5EF4-FFF2-40B4-BE49-F238E27FC236}">
                <a16:creationId xmlns:a16="http://schemas.microsoft.com/office/drawing/2014/main" id="{1CBB2EAF-6FF8-2CD3-25B5-5D9480864F93}"/>
              </a:ext>
            </a:extLst>
          </p:cNvPr>
          <p:cNvSpPr txBox="1"/>
          <p:nvPr/>
        </p:nvSpPr>
        <p:spPr>
          <a:xfrm>
            <a:off x="7590948" y="5733209"/>
            <a:ext cx="4144421" cy="553998"/>
          </a:xfrm>
          <a:prstGeom prst="rect">
            <a:avLst/>
          </a:prstGeom>
          <a:noFill/>
        </p:spPr>
        <p:txBody>
          <a:bodyPr wrap="square">
            <a:spAutoFit/>
          </a:bodyPr>
          <a:lstStyle/>
          <a:p>
            <a:r>
              <a:rPr lang="en-US" sz="1000" dirty="0"/>
              <a:t>Marchetti, B., </a:t>
            </a:r>
            <a:r>
              <a:rPr lang="en-US" sz="1000" dirty="0" err="1"/>
              <a:t>Grudiev</a:t>
            </a:r>
            <a:r>
              <a:rPr lang="en-US" sz="1000" dirty="0"/>
              <a:t>, A., </a:t>
            </a:r>
            <a:r>
              <a:rPr lang="en-US" sz="1000" dirty="0" err="1"/>
              <a:t>Craievich</a:t>
            </a:r>
            <a:r>
              <a:rPr lang="en-US" sz="1000" dirty="0"/>
              <a:t>, P. </a:t>
            </a:r>
            <a:r>
              <a:rPr lang="en-US" sz="1000" i="1" dirty="0"/>
              <a:t>et al.</a:t>
            </a:r>
            <a:r>
              <a:rPr lang="en-US" sz="1000" dirty="0"/>
              <a:t> Experimental demonstration of novel beam characterization using a polarizable X-band transverse deflection structure. </a:t>
            </a:r>
            <a:r>
              <a:rPr lang="en-US" sz="1000" i="1" dirty="0"/>
              <a:t>Sci Rep</a:t>
            </a:r>
            <a:r>
              <a:rPr lang="en-US" sz="1000" dirty="0"/>
              <a:t> </a:t>
            </a:r>
            <a:r>
              <a:rPr lang="en-US" sz="1000" b="1" dirty="0"/>
              <a:t>11</a:t>
            </a:r>
            <a:r>
              <a:rPr lang="en-US" sz="1000" dirty="0"/>
              <a:t>, 3560 (2021). </a:t>
            </a:r>
          </a:p>
        </p:txBody>
      </p:sp>
      <p:sp>
        <p:nvSpPr>
          <p:cNvPr id="13" name="Content Placeholder 1">
            <a:extLst>
              <a:ext uri="{FF2B5EF4-FFF2-40B4-BE49-F238E27FC236}">
                <a16:creationId xmlns:a16="http://schemas.microsoft.com/office/drawing/2014/main" id="{5DE38725-9A22-46F8-7766-9845588FC69E}"/>
              </a:ext>
            </a:extLst>
          </p:cNvPr>
          <p:cNvSpPr>
            <a:spLocks noGrp="1"/>
          </p:cNvSpPr>
          <p:nvPr>
            <p:ph idx="1"/>
          </p:nvPr>
        </p:nvSpPr>
        <p:spPr>
          <a:xfrm>
            <a:off x="838199" y="1105018"/>
            <a:ext cx="5257801" cy="5128355"/>
          </a:xfrm>
        </p:spPr>
        <p:txBody>
          <a:bodyPr/>
          <a:lstStyle/>
          <a:p>
            <a:r>
              <a:rPr lang="en-US" dirty="0"/>
              <a:t>State of the art PSI </a:t>
            </a:r>
            <a:r>
              <a:rPr lang="en-US" dirty="0" err="1"/>
              <a:t>PolariX</a:t>
            </a:r>
            <a:r>
              <a:rPr lang="en-US" dirty="0"/>
              <a:t> TDS</a:t>
            </a:r>
          </a:p>
          <a:p>
            <a:r>
              <a:rPr lang="en-US" dirty="0"/>
              <a:t>Meters on beamline</a:t>
            </a:r>
          </a:p>
          <a:p>
            <a:endParaRPr lang="en-US" dirty="0"/>
          </a:p>
          <a:p>
            <a:endParaRPr lang="en-US" dirty="0"/>
          </a:p>
        </p:txBody>
      </p:sp>
      <p:pic>
        <p:nvPicPr>
          <p:cNvPr id="9" name="Picture 8">
            <a:extLst>
              <a:ext uri="{FF2B5EF4-FFF2-40B4-BE49-F238E27FC236}">
                <a16:creationId xmlns:a16="http://schemas.microsoft.com/office/drawing/2014/main" id="{61DB9F3E-A22E-558B-B85A-541280F31F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4708" y="1587742"/>
            <a:ext cx="2462583" cy="2238711"/>
          </a:xfrm>
          <a:prstGeom prst="rect">
            <a:avLst/>
          </a:prstGeom>
        </p:spPr>
      </p:pic>
      <p:sp>
        <p:nvSpPr>
          <p:cNvPr id="12" name="TextBox 11">
            <a:extLst>
              <a:ext uri="{FF2B5EF4-FFF2-40B4-BE49-F238E27FC236}">
                <a16:creationId xmlns:a16="http://schemas.microsoft.com/office/drawing/2014/main" id="{7A29F3DF-E8E5-CB23-1830-FEBC38238A45}"/>
              </a:ext>
            </a:extLst>
          </p:cNvPr>
          <p:cNvSpPr txBox="1"/>
          <p:nvPr/>
        </p:nvSpPr>
        <p:spPr>
          <a:xfrm>
            <a:off x="704573" y="5746381"/>
            <a:ext cx="4386431" cy="400110"/>
          </a:xfrm>
          <a:prstGeom prst="rect">
            <a:avLst/>
          </a:prstGeom>
          <a:noFill/>
        </p:spPr>
        <p:txBody>
          <a:bodyPr wrap="square">
            <a:spAutoFit/>
          </a:bodyPr>
          <a:lstStyle/>
          <a:p>
            <a:r>
              <a:rPr lang="en-US" sz="1000" dirty="0"/>
              <a:t>https://indico.cern.ch/event/1380440/contributions/6176576/attachments/2969104/5224846/CAS24_longitudinal_BI.pdf</a:t>
            </a:r>
          </a:p>
        </p:txBody>
      </p:sp>
      <p:sp>
        <p:nvSpPr>
          <p:cNvPr id="17" name="Rectangle 16">
            <a:extLst>
              <a:ext uri="{FF2B5EF4-FFF2-40B4-BE49-F238E27FC236}">
                <a16:creationId xmlns:a16="http://schemas.microsoft.com/office/drawing/2014/main" id="{364E5CE5-1FCE-00D8-5DC0-A1587FD25C41}"/>
              </a:ext>
            </a:extLst>
          </p:cNvPr>
          <p:cNvSpPr/>
          <p:nvPr/>
        </p:nvSpPr>
        <p:spPr>
          <a:xfrm>
            <a:off x="4831516" y="2648357"/>
            <a:ext cx="2486809" cy="1229738"/>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819B146-E60D-ED5D-61C8-8B0331611162}"/>
              </a:ext>
            </a:extLst>
          </p:cNvPr>
          <p:cNvPicPr>
            <a:picLocks noChangeAspect="1"/>
          </p:cNvPicPr>
          <p:nvPr/>
        </p:nvPicPr>
        <p:blipFill>
          <a:blip r:embed="rId6"/>
          <a:stretch>
            <a:fillRect/>
          </a:stretch>
        </p:blipFill>
        <p:spPr>
          <a:xfrm>
            <a:off x="655258" y="2484707"/>
            <a:ext cx="4392392" cy="3728872"/>
          </a:xfrm>
          <a:prstGeom prst="rect">
            <a:avLst/>
          </a:prstGeom>
        </p:spPr>
      </p:pic>
    </p:spTree>
    <p:extLst>
      <p:ext uri="{BB962C8B-B14F-4D97-AF65-F5344CB8AC3E}">
        <p14:creationId xmlns:p14="http://schemas.microsoft.com/office/powerpoint/2010/main" val="1128084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FA4D6FC-AC60-B403-ED5D-0028F6C1A793}"/>
              </a:ext>
            </a:extLst>
          </p:cNvPr>
          <p:cNvSpPr>
            <a:spLocks noGrp="1"/>
          </p:cNvSpPr>
          <p:nvPr>
            <p:ph idx="1"/>
          </p:nvPr>
        </p:nvSpPr>
        <p:spPr>
          <a:xfrm>
            <a:off x="838199" y="1105019"/>
            <a:ext cx="6412455" cy="1325564"/>
          </a:xfrm>
        </p:spPr>
        <p:txBody>
          <a:bodyPr>
            <a:normAutofit fontScale="62500" lnSpcReduction="20000"/>
          </a:bodyPr>
          <a:lstStyle/>
          <a:p>
            <a:r>
              <a:rPr lang="en-US" dirty="0"/>
              <a:t>Resonant structures manufactured and tested in collaboration with Karlsruhe Institute of Technology (KIT) @ FLUTE (</a:t>
            </a:r>
            <a:r>
              <a:rPr lang="en-US" dirty="0" err="1"/>
              <a:t>Ferninfrarot</a:t>
            </a:r>
            <a:r>
              <a:rPr lang="en-US" dirty="0"/>
              <a:t> Linac- und Test-Experiment) </a:t>
            </a:r>
          </a:p>
          <a:p>
            <a:r>
              <a:rPr lang="en-US" dirty="0"/>
              <a:t>Inverse Split Ring Resonator (ISRR)</a:t>
            </a:r>
          </a:p>
          <a:p>
            <a:r>
              <a:rPr lang="en-US" dirty="0"/>
              <a:t>Tilted-slit Resonator (TSR)</a:t>
            </a:r>
          </a:p>
          <a:p>
            <a:endParaRPr lang="en-US" dirty="0"/>
          </a:p>
        </p:txBody>
      </p:sp>
      <p:sp>
        <p:nvSpPr>
          <p:cNvPr id="3" name="Slide Number Placeholder 2">
            <a:extLst>
              <a:ext uri="{FF2B5EF4-FFF2-40B4-BE49-F238E27FC236}">
                <a16:creationId xmlns:a16="http://schemas.microsoft.com/office/drawing/2014/main" id="{FCFE52E5-4705-8B9C-D2DD-140048F817F1}"/>
              </a:ext>
            </a:extLst>
          </p:cNvPr>
          <p:cNvSpPr>
            <a:spLocks noGrp="1"/>
          </p:cNvSpPr>
          <p:nvPr>
            <p:ph type="sldNum" sz="quarter" idx="12"/>
          </p:nvPr>
        </p:nvSpPr>
        <p:spPr/>
        <p:txBody>
          <a:bodyPr/>
          <a:lstStyle/>
          <a:p>
            <a:fld id="{3A3A6714-3D1F-4857-9904-D935B84167FA}" type="slidenum">
              <a:rPr lang="en-GB" smtClean="0"/>
              <a:pPr/>
              <a:t>5</a:t>
            </a:fld>
            <a:endParaRPr lang="en-GB" dirty="0"/>
          </a:p>
        </p:txBody>
      </p:sp>
      <p:sp>
        <p:nvSpPr>
          <p:cNvPr id="4" name="Title 3">
            <a:extLst>
              <a:ext uri="{FF2B5EF4-FFF2-40B4-BE49-F238E27FC236}">
                <a16:creationId xmlns:a16="http://schemas.microsoft.com/office/drawing/2014/main" id="{990ACF43-A31B-0807-981E-DCBB1F0FB9F1}"/>
              </a:ext>
            </a:extLst>
          </p:cNvPr>
          <p:cNvSpPr>
            <a:spLocks noGrp="1"/>
          </p:cNvSpPr>
          <p:nvPr>
            <p:ph type="title"/>
          </p:nvPr>
        </p:nvSpPr>
        <p:spPr/>
        <p:txBody>
          <a:bodyPr/>
          <a:lstStyle/>
          <a:p>
            <a:r>
              <a:rPr lang="en-US" dirty="0"/>
              <a:t>Proof of concept geometries</a:t>
            </a:r>
          </a:p>
        </p:txBody>
      </p:sp>
      <p:pic>
        <p:nvPicPr>
          <p:cNvPr id="5" name="Picture 4">
            <a:extLst>
              <a:ext uri="{FF2B5EF4-FFF2-40B4-BE49-F238E27FC236}">
                <a16:creationId xmlns:a16="http://schemas.microsoft.com/office/drawing/2014/main" id="{9206BC2B-0639-A437-E1C2-3E7C073C4F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8682" y="1105018"/>
            <a:ext cx="4398791" cy="1996722"/>
          </a:xfrm>
          <a:prstGeom prst="rect">
            <a:avLst/>
          </a:prstGeom>
        </p:spPr>
      </p:pic>
      <p:pic>
        <p:nvPicPr>
          <p:cNvPr id="6" name="Picture 5">
            <a:extLst>
              <a:ext uri="{FF2B5EF4-FFF2-40B4-BE49-F238E27FC236}">
                <a16:creationId xmlns:a16="http://schemas.microsoft.com/office/drawing/2014/main" id="{6B3C0BDF-4945-764B-C920-3B459A2624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9354" y="3153381"/>
            <a:ext cx="4503397" cy="1996722"/>
          </a:xfrm>
          <a:prstGeom prst="rect">
            <a:avLst/>
          </a:prstGeom>
        </p:spPr>
      </p:pic>
      <p:sp>
        <p:nvSpPr>
          <p:cNvPr id="7" name="TextBox 6">
            <a:extLst>
              <a:ext uri="{FF2B5EF4-FFF2-40B4-BE49-F238E27FC236}">
                <a16:creationId xmlns:a16="http://schemas.microsoft.com/office/drawing/2014/main" id="{5296CAC4-3A3C-A175-2CE0-F0A2FDB7BBCF}"/>
              </a:ext>
            </a:extLst>
          </p:cNvPr>
          <p:cNvSpPr txBox="1"/>
          <p:nvPr/>
        </p:nvSpPr>
        <p:spPr>
          <a:xfrm>
            <a:off x="7330423" y="5527624"/>
            <a:ext cx="4267050" cy="553998"/>
          </a:xfrm>
          <a:prstGeom prst="rect">
            <a:avLst/>
          </a:prstGeom>
          <a:noFill/>
        </p:spPr>
        <p:txBody>
          <a:bodyPr wrap="square">
            <a:spAutoFit/>
          </a:bodyPr>
          <a:lstStyle/>
          <a:p>
            <a:r>
              <a:rPr lang="en-US" sz="1000" dirty="0"/>
              <a:t>Glukhov, Sergei, et al. "Simulations of the compact transverse deflecting system for ultra-short electron bunch diagnostic." </a:t>
            </a:r>
            <a:r>
              <a:rPr lang="en-US" sz="1000" i="1" dirty="0"/>
              <a:t>Proc. IPAC’23</a:t>
            </a:r>
            <a:r>
              <a:rPr lang="en-US" sz="1000" dirty="0"/>
              <a:t> (2023): 4887-4890.</a:t>
            </a:r>
          </a:p>
        </p:txBody>
      </p:sp>
      <p:pic>
        <p:nvPicPr>
          <p:cNvPr id="8" name="Grafik 2" descr="Ein Bild, das Kleidung, Bautechnik, Im Haus, Person enthält.&#10;&#10;Automatisch generierte Beschreibung">
            <a:extLst>
              <a:ext uri="{FF2B5EF4-FFF2-40B4-BE49-F238E27FC236}">
                <a16:creationId xmlns:a16="http://schemas.microsoft.com/office/drawing/2014/main" id="{095EE657-AC60-8038-52E3-AC1300E12D6A}"/>
              </a:ext>
            </a:extLst>
          </p:cNvPr>
          <p:cNvPicPr>
            <a:picLocks noChangeAspect="1"/>
          </p:cNvPicPr>
          <p:nvPr/>
        </p:nvPicPr>
        <p:blipFill>
          <a:blip r:embed="rId5" cstate="print">
            <a:extLst>
              <a:ext uri="{28A0092B-C50C-407E-A947-70E740481C1C}">
                <a14:useLocalDpi xmlns:a14="http://schemas.microsoft.com/office/drawing/2010/main" val="0"/>
              </a:ext>
            </a:extLst>
          </a:blip>
          <a:srcRect l="16899" b="15915"/>
          <a:stretch>
            <a:fillRect/>
          </a:stretch>
        </p:blipFill>
        <p:spPr>
          <a:xfrm>
            <a:off x="1210175" y="2785502"/>
            <a:ext cx="4327348" cy="3283831"/>
          </a:xfrm>
          <a:prstGeom prst="rect">
            <a:avLst/>
          </a:prstGeom>
        </p:spPr>
      </p:pic>
    </p:spTree>
    <p:extLst>
      <p:ext uri="{BB962C8B-B14F-4D97-AF65-F5344CB8AC3E}">
        <p14:creationId xmlns:p14="http://schemas.microsoft.com/office/powerpoint/2010/main" val="2187054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5A41035-D60C-D397-3086-73D89EB56D38}"/>
              </a:ext>
            </a:extLst>
          </p:cNvPr>
          <p:cNvPicPr>
            <a:picLocks noChangeAspect="1"/>
          </p:cNvPicPr>
          <p:nvPr/>
        </p:nvPicPr>
        <p:blipFill>
          <a:blip r:embed="rId3"/>
          <a:stretch>
            <a:fillRect/>
          </a:stretch>
        </p:blipFill>
        <p:spPr>
          <a:xfrm>
            <a:off x="541418" y="3110251"/>
            <a:ext cx="5287807" cy="3084555"/>
          </a:xfrm>
          <a:prstGeom prst="rect">
            <a:avLst/>
          </a:prstGeom>
        </p:spPr>
      </p:pic>
      <p:sp>
        <p:nvSpPr>
          <p:cNvPr id="2" name="Content Placeholder 1">
            <a:extLst>
              <a:ext uri="{FF2B5EF4-FFF2-40B4-BE49-F238E27FC236}">
                <a16:creationId xmlns:a16="http://schemas.microsoft.com/office/drawing/2014/main" id="{73441CB2-9A8F-A260-DDB1-BBE0F4E8B08F}"/>
              </a:ext>
            </a:extLst>
          </p:cNvPr>
          <p:cNvSpPr>
            <a:spLocks noGrp="1"/>
          </p:cNvSpPr>
          <p:nvPr>
            <p:ph idx="1"/>
          </p:nvPr>
        </p:nvSpPr>
        <p:spPr>
          <a:xfrm>
            <a:off x="838199" y="1105018"/>
            <a:ext cx="4094748" cy="1806624"/>
          </a:xfrm>
        </p:spPr>
        <p:txBody>
          <a:bodyPr>
            <a:normAutofit fontScale="85000" lnSpcReduction="20000"/>
          </a:bodyPr>
          <a:lstStyle/>
          <a:p>
            <a:r>
              <a:rPr lang="en-US" dirty="0"/>
              <a:t>Not necessarily max Q</a:t>
            </a:r>
          </a:p>
          <a:p>
            <a:r>
              <a:rPr lang="en-US" dirty="0"/>
              <a:t>Focus on want stronger streaking field for the same incident THz energy, shunt impedance, and longer interaction length</a:t>
            </a:r>
          </a:p>
        </p:txBody>
      </p:sp>
      <p:sp>
        <p:nvSpPr>
          <p:cNvPr id="3" name="Slide Number Placeholder 2">
            <a:extLst>
              <a:ext uri="{FF2B5EF4-FFF2-40B4-BE49-F238E27FC236}">
                <a16:creationId xmlns:a16="http://schemas.microsoft.com/office/drawing/2014/main" id="{E30E1BA6-95DA-4A61-7C42-E6CBBEF4F1FD}"/>
              </a:ext>
            </a:extLst>
          </p:cNvPr>
          <p:cNvSpPr>
            <a:spLocks noGrp="1"/>
          </p:cNvSpPr>
          <p:nvPr>
            <p:ph type="sldNum" sz="quarter" idx="12"/>
          </p:nvPr>
        </p:nvSpPr>
        <p:spPr/>
        <p:txBody>
          <a:bodyPr/>
          <a:lstStyle/>
          <a:p>
            <a:fld id="{3A3A6714-3D1F-4857-9904-D935B84167FA}" type="slidenum">
              <a:rPr lang="en-GB" smtClean="0"/>
              <a:pPr/>
              <a:t>6</a:t>
            </a:fld>
            <a:endParaRPr lang="en-GB" dirty="0"/>
          </a:p>
        </p:txBody>
      </p:sp>
      <p:sp>
        <p:nvSpPr>
          <p:cNvPr id="4" name="Title 3">
            <a:extLst>
              <a:ext uri="{FF2B5EF4-FFF2-40B4-BE49-F238E27FC236}">
                <a16:creationId xmlns:a16="http://schemas.microsoft.com/office/drawing/2014/main" id="{3340E97B-14FE-AEB2-9C7C-423DBDCDD5CF}"/>
              </a:ext>
            </a:extLst>
          </p:cNvPr>
          <p:cNvSpPr>
            <a:spLocks noGrp="1"/>
          </p:cNvSpPr>
          <p:nvPr>
            <p:ph type="title"/>
          </p:nvPr>
        </p:nvSpPr>
        <p:spPr/>
        <p:txBody>
          <a:bodyPr/>
          <a:lstStyle/>
          <a:p>
            <a:r>
              <a:rPr lang="en-US" dirty="0"/>
              <a:t>What changed?</a:t>
            </a:r>
          </a:p>
        </p:txBody>
      </p:sp>
      <p:sp>
        <p:nvSpPr>
          <p:cNvPr id="10" name="Rectangle 9">
            <a:extLst>
              <a:ext uri="{FF2B5EF4-FFF2-40B4-BE49-F238E27FC236}">
                <a16:creationId xmlns:a16="http://schemas.microsoft.com/office/drawing/2014/main" id="{D89ADF26-84CC-2D51-526C-40B3CD1073BF}"/>
              </a:ext>
            </a:extLst>
          </p:cNvPr>
          <p:cNvSpPr/>
          <p:nvPr/>
        </p:nvSpPr>
        <p:spPr>
          <a:xfrm>
            <a:off x="4284746" y="3125745"/>
            <a:ext cx="1981200" cy="6858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Table 7">
            <a:extLst>
              <a:ext uri="{FF2B5EF4-FFF2-40B4-BE49-F238E27FC236}">
                <a16:creationId xmlns:a16="http://schemas.microsoft.com/office/drawing/2014/main" id="{6EFCE191-00CE-1E2D-0188-6264FB591C2A}"/>
              </a:ext>
            </a:extLst>
          </p:cNvPr>
          <p:cNvGraphicFramePr>
            <a:graphicFrameLocks noGrp="1"/>
          </p:cNvGraphicFramePr>
          <p:nvPr>
            <p:extLst>
              <p:ext uri="{D42A27DB-BD31-4B8C-83A1-F6EECF244321}">
                <p14:modId xmlns:p14="http://schemas.microsoft.com/office/powerpoint/2010/main" val="2473298562"/>
              </p:ext>
            </p:extLst>
          </p:nvPr>
        </p:nvGraphicFramePr>
        <p:xfrm>
          <a:off x="5448300" y="1466850"/>
          <a:ext cx="6057900" cy="3619500"/>
        </p:xfrm>
        <a:graphic>
          <a:graphicData uri="http://schemas.openxmlformats.org/drawingml/2006/table">
            <a:tbl>
              <a:tblPr firstRow="1" bandRow="1">
                <a:tableStyleId>{5C22544A-7EE6-4342-B048-85BDC9FD1C3A}</a:tableStyleId>
              </a:tblPr>
              <a:tblGrid>
                <a:gridCol w="3028950">
                  <a:extLst>
                    <a:ext uri="{9D8B030D-6E8A-4147-A177-3AD203B41FA5}">
                      <a16:colId xmlns:a16="http://schemas.microsoft.com/office/drawing/2014/main" val="1495180817"/>
                    </a:ext>
                  </a:extLst>
                </a:gridCol>
                <a:gridCol w="3028950">
                  <a:extLst>
                    <a:ext uri="{9D8B030D-6E8A-4147-A177-3AD203B41FA5}">
                      <a16:colId xmlns:a16="http://schemas.microsoft.com/office/drawing/2014/main" val="2724437688"/>
                    </a:ext>
                  </a:extLst>
                </a:gridCol>
              </a:tblGrid>
              <a:tr h="723900">
                <a:tc>
                  <a:txBody>
                    <a:bodyPr/>
                    <a:lstStyle/>
                    <a:p>
                      <a:r>
                        <a:rPr lang="en-US" dirty="0"/>
                        <a:t>RF TDS</a:t>
                      </a:r>
                    </a:p>
                  </a:txBody>
                  <a:tcPr/>
                </a:tc>
                <a:tc>
                  <a:txBody>
                    <a:bodyPr/>
                    <a:lstStyle/>
                    <a:p>
                      <a:r>
                        <a:rPr lang="en-US" dirty="0"/>
                        <a:t>THz Resonator</a:t>
                      </a:r>
                    </a:p>
                  </a:txBody>
                  <a:tcPr/>
                </a:tc>
                <a:extLst>
                  <a:ext uri="{0D108BD9-81ED-4DB2-BD59-A6C34878D82A}">
                    <a16:rowId xmlns:a16="http://schemas.microsoft.com/office/drawing/2014/main" val="3819423843"/>
                  </a:ext>
                </a:extLst>
              </a:tr>
              <a:tr h="723900">
                <a:tc>
                  <a:txBody>
                    <a:bodyPr/>
                    <a:lstStyle/>
                    <a:p>
                      <a:r>
                        <a:rPr lang="en-US" dirty="0"/>
                        <a:t>Higher Q beneficial </a:t>
                      </a:r>
                    </a:p>
                  </a:txBody>
                  <a:tcPr/>
                </a:tc>
                <a:tc>
                  <a:txBody>
                    <a:bodyPr/>
                    <a:lstStyle/>
                    <a:p>
                      <a:r>
                        <a:rPr lang="en-US" dirty="0"/>
                        <a:t>Higher Q increases field enhancement</a:t>
                      </a:r>
                    </a:p>
                  </a:txBody>
                  <a:tcPr/>
                </a:tc>
                <a:extLst>
                  <a:ext uri="{0D108BD9-81ED-4DB2-BD59-A6C34878D82A}">
                    <a16:rowId xmlns:a16="http://schemas.microsoft.com/office/drawing/2014/main" val="1041937454"/>
                  </a:ext>
                </a:extLst>
              </a:tr>
              <a:tr h="723900">
                <a:tc>
                  <a:txBody>
                    <a:bodyPr/>
                    <a:lstStyle/>
                    <a:p>
                      <a:r>
                        <a:rPr lang="en-US" dirty="0"/>
                        <a:t>Narrowband</a:t>
                      </a:r>
                    </a:p>
                  </a:txBody>
                  <a:tcPr/>
                </a:tc>
                <a:tc>
                  <a:txBody>
                    <a:bodyPr/>
                    <a:lstStyle/>
                    <a:p>
                      <a:r>
                        <a:rPr lang="en-US" dirty="0"/>
                        <a:t>THz pulse may be broadband</a:t>
                      </a:r>
                    </a:p>
                  </a:txBody>
                  <a:tcPr/>
                </a:tc>
                <a:extLst>
                  <a:ext uri="{0D108BD9-81ED-4DB2-BD59-A6C34878D82A}">
                    <a16:rowId xmlns:a16="http://schemas.microsoft.com/office/drawing/2014/main" val="491221255"/>
                  </a:ext>
                </a:extLst>
              </a:tr>
              <a:tr h="723900">
                <a:tc>
                  <a:txBody>
                    <a:bodyPr/>
                    <a:lstStyle/>
                    <a:p>
                      <a:r>
                        <a:rPr lang="en-US" dirty="0"/>
                        <a:t>Filling time not critical</a:t>
                      </a:r>
                    </a:p>
                  </a:txBody>
                  <a:tcPr/>
                </a:tc>
                <a:tc>
                  <a:txBody>
                    <a:bodyPr/>
                    <a:lstStyle/>
                    <a:p>
                      <a:r>
                        <a:rPr lang="en-US" dirty="0"/>
                        <a:t>Filling time may exceed pulse duration</a:t>
                      </a:r>
                    </a:p>
                  </a:txBody>
                  <a:tcPr/>
                </a:tc>
                <a:extLst>
                  <a:ext uri="{0D108BD9-81ED-4DB2-BD59-A6C34878D82A}">
                    <a16:rowId xmlns:a16="http://schemas.microsoft.com/office/drawing/2014/main" val="2228469621"/>
                  </a:ext>
                </a:extLst>
              </a:tr>
              <a:tr h="723900">
                <a:tc>
                  <a:txBody>
                    <a:bodyPr/>
                    <a:lstStyle/>
                    <a:p>
                      <a:r>
                        <a:rPr lang="en-US" dirty="0"/>
                        <a:t>Goal to maximize voltage</a:t>
                      </a:r>
                    </a:p>
                  </a:txBody>
                  <a:tcPr/>
                </a:tc>
                <a:tc>
                  <a:txBody>
                    <a:bodyPr/>
                    <a:lstStyle/>
                    <a:p>
                      <a:r>
                        <a:rPr lang="en-US" dirty="0"/>
                        <a:t>Goal to maximize kick per available THz energy</a:t>
                      </a:r>
                    </a:p>
                  </a:txBody>
                  <a:tcPr/>
                </a:tc>
                <a:extLst>
                  <a:ext uri="{0D108BD9-81ED-4DB2-BD59-A6C34878D82A}">
                    <a16:rowId xmlns:a16="http://schemas.microsoft.com/office/drawing/2014/main" val="259187754"/>
                  </a:ext>
                </a:extLst>
              </a:tr>
            </a:tbl>
          </a:graphicData>
        </a:graphic>
      </p:graphicFrame>
    </p:spTree>
    <p:extLst>
      <p:ext uri="{BB962C8B-B14F-4D97-AF65-F5344CB8AC3E}">
        <p14:creationId xmlns:p14="http://schemas.microsoft.com/office/powerpoint/2010/main" val="832203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EBBE6D4-2454-CDFF-EAB9-294D1B925F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3089" y="3657357"/>
            <a:ext cx="4775509" cy="2632941"/>
          </a:xfrm>
          <a:prstGeom prst="rect">
            <a:avLst/>
          </a:prstGeom>
        </p:spPr>
      </p:pic>
      <p:sp>
        <p:nvSpPr>
          <p:cNvPr id="2" name="Content Placeholder 1">
            <a:extLst>
              <a:ext uri="{FF2B5EF4-FFF2-40B4-BE49-F238E27FC236}">
                <a16:creationId xmlns:a16="http://schemas.microsoft.com/office/drawing/2014/main" id="{EEFB210A-21E4-FAEF-4282-7414B3B166F3}"/>
              </a:ext>
            </a:extLst>
          </p:cNvPr>
          <p:cNvSpPr>
            <a:spLocks noGrp="1"/>
          </p:cNvSpPr>
          <p:nvPr>
            <p:ph idx="1"/>
          </p:nvPr>
        </p:nvSpPr>
        <p:spPr>
          <a:xfrm>
            <a:off x="838199" y="1105017"/>
            <a:ext cx="6511725" cy="2784077"/>
          </a:xfrm>
        </p:spPr>
        <p:txBody>
          <a:bodyPr>
            <a:normAutofit fontScale="92500" lnSpcReduction="20000"/>
          </a:bodyPr>
          <a:lstStyle/>
          <a:p>
            <a:r>
              <a:rPr lang="en-US" dirty="0"/>
              <a:t>RF systems challenging in certain situations</a:t>
            </a:r>
          </a:p>
          <a:p>
            <a:r>
              <a:rPr lang="en-US" dirty="0"/>
              <a:t>Existing laser systems when RF difficult (e.g. KIT right)</a:t>
            </a:r>
          </a:p>
          <a:p>
            <a:r>
              <a:rPr lang="en-US" dirty="0"/>
              <a:t>Short pulse synchronization</a:t>
            </a:r>
          </a:p>
          <a:p>
            <a:r>
              <a:rPr lang="en-US" dirty="0"/>
              <a:t>Treat THz less like optical diagnostic and more like mini-RF systems</a:t>
            </a:r>
          </a:p>
          <a:p>
            <a:r>
              <a:rPr lang="en-US" dirty="0"/>
              <a:t>MeV energy electrons</a:t>
            </a:r>
          </a:p>
          <a:p>
            <a:endParaRPr lang="en-US" dirty="0"/>
          </a:p>
        </p:txBody>
      </p:sp>
      <p:sp>
        <p:nvSpPr>
          <p:cNvPr id="3" name="Slide Number Placeholder 2">
            <a:extLst>
              <a:ext uri="{FF2B5EF4-FFF2-40B4-BE49-F238E27FC236}">
                <a16:creationId xmlns:a16="http://schemas.microsoft.com/office/drawing/2014/main" id="{9489967C-2BB8-CCFC-C609-F8E54BBD333A}"/>
              </a:ext>
            </a:extLst>
          </p:cNvPr>
          <p:cNvSpPr>
            <a:spLocks noGrp="1"/>
          </p:cNvSpPr>
          <p:nvPr>
            <p:ph type="sldNum" sz="quarter" idx="12"/>
          </p:nvPr>
        </p:nvSpPr>
        <p:spPr/>
        <p:txBody>
          <a:bodyPr/>
          <a:lstStyle/>
          <a:p>
            <a:fld id="{3A3A6714-3D1F-4857-9904-D935B84167FA}" type="slidenum">
              <a:rPr lang="en-GB" smtClean="0"/>
              <a:pPr/>
              <a:t>7</a:t>
            </a:fld>
            <a:endParaRPr lang="en-GB" dirty="0"/>
          </a:p>
        </p:txBody>
      </p:sp>
      <p:sp>
        <p:nvSpPr>
          <p:cNvPr id="4" name="Title 3">
            <a:extLst>
              <a:ext uri="{FF2B5EF4-FFF2-40B4-BE49-F238E27FC236}">
                <a16:creationId xmlns:a16="http://schemas.microsoft.com/office/drawing/2014/main" id="{DA59BEFB-3C7C-C97A-6131-461F9D798D9D}"/>
              </a:ext>
            </a:extLst>
          </p:cNvPr>
          <p:cNvSpPr>
            <a:spLocks noGrp="1"/>
          </p:cNvSpPr>
          <p:nvPr>
            <p:ph type="title"/>
          </p:nvPr>
        </p:nvSpPr>
        <p:spPr/>
        <p:txBody>
          <a:bodyPr/>
          <a:lstStyle/>
          <a:p>
            <a:r>
              <a:rPr lang="en-US" dirty="0"/>
              <a:t>Why THz?</a:t>
            </a:r>
          </a:p>
        </p:txBody>
      </p:sp>
      <p:pic>
        <p:nvPicPr>
          <p:cNvPr id="10" name="Picture 9">
            <a:extLst>
              <a:ext uri="{FF2B5EF4-FFF2-40B4-BE49-F238E27FC236}">
                <a16:creationId xmlns:a16="http://schemas.microsoft.com/office/drawing/2014/main" id="{47F8385D-C74D-59D2-822D-85C387FA6AA6}"/>
              </a:ext>
            </a:extLst>
          </p:cNvPr>
          <p:cNvPicPr>
            <a:picLocks noChangeAspect="1"/>
          </p:cNvPicPr>
          <p:nvPr/>
        </p:nvPicPr>
        <p:blipFill>
          <a:blip r:embed="rId4"/>
          <a:stretch>
            <a:fillRect/>
          </a:stretch>
        </p:blipFill>
        <p:spPr>
          <a:xfrm>
            <a:off x="7349924" y="932554"/>
            <a:ext cx="4504949" cy="4245602"/>
          </a:xfrm>
          <a:prstGeom prst="rect">
            <a:avLst/>
          </a:prstGeom>
        </p:spPr>
      </p:pic>
      <p:sp>
        <p:nvSpPr>
          <p:cNvPr id="8" name="TextBox 7">
            <a:extLst>
              <a:ext uri="{FF2B5EF4-FFF2-40B4-BE49-F238E27FC236}">
                <a16:creationId xmlns:a16="http://schemas.microsoft.com/office/drawing/2014/main" id="{16F90D24-A584-AAF0-EEF9-B3D0BF7F3E04}"/>
              </a:ext>
            </a:extLst>
          </p:cNvPr>
          <p:cNvSpPr txBox="1"/>
          <p:nvPr/>
        </p:nvSpPr>
        <p:spPr>
          <a:xfrm>
            <a:off x="6698242" y="5828898"/>
            <a:ext cx="4036314" cy="553998"/>
          </a:xfrm>
          <a:prstGeom prst="rect">
            <a:avLst/>
          </a:prstGeom>
          <a:noFill/>
        </p:spPr>
        <p:txBody>
          <a:bodyPr wrap="square">
            <a:spAutoFit/>
          </a:bodyPr>
          <a:lstStyle/>
          <a:p>
            <a:r>
              <a:rPr lang="en-US" sz="1000" dirty="0"/>
              <a:t>Schaefer, Jens, et al. "Split-ring resonator experiments and data analysis at FLUTE." </a:t>
            </a:r>
            <a:r>
              <a:rPr lang="en-US" sz="1000" i="1" dirty="0"/>
              <a:t>Proc. 14th International Particle Accelerator Conf.(IPAC’23)</a:t>
            </a:r>
            <a:r>
              <a:rPr lang="en-US" sz="1000" dirty="0"/>
              <a:t>. 2023.</a:t>
            </a:r>
          </a:p>
        </p:txBody>
      </p:sp>
    </p:spTree>
    <p:extLst>
      <p:ext uri="{BB962C8B-B14F-4D97-AF65-F5344CB8AC3E}">
        <p14:creationId xmlns:p14="http://schemas.microsoft.com/office/powerpoint/2010/main" val="1898542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A057A6F-6B44-3BF9-E43B-0CB252CDF78C}"/>
              </a:ext>
            </a:extLst>
          </p:cNvPr>
          <p:cNvSpPr>
            <a:spLocks noGrp="1"/>
          </p:cNvSpPr>
          <p:nvPr>
            <p:ph idx="1"/>
          </p:nvPr>
        </p:nvSpPr>
        <p:spPr>
          <a:xfrm>
            <a:off x="838198" y="1105019"/>
            <a:ext cx="5257801" cy="1727718"/>
          </a:xfrm>
        </p:spPr>
        <p:txBody>
          <a:bodyPr>
            <a:normAutofit fontScale="70000" lnSpcReduction="20000"/>
          </a:bodyPr>
          <a:lstStyle/>
          <a:p>
            <a:r>
              <a:rPr lang="en-US" dirty="0"/>
              <a:t>Experimental chamber proceeded by </a:t>
            </a:r>
            <a:r>
              <a:rPr lang="en-US" dirty="0" err="1"/>
              <a:t>photogun</a:t>
            </a:r>
            <a:r>
              <a:rPr lang="en-US" dirty="0"/>
              <a:t>, magnetic optics, and collimator followed by dipole + screens</a:t>
            </a:r>
          </a:p>
          <a:p>
            <a:r>
              <a:rPr lang="en-US" dirty="0"/>
              <a:t>High Q resonator -&gt; RF like behavior with field enhancement &gt;50 in gap</a:t>
            </a:r>
          </a:p>
          <a:p>
            <a:r>
              <a:rPr lang="en-US" dirty="0"/>
              <a:t>Approx 10 urad/fs streaking strength </a:t>
            </a:r>
          </a:p>
          <a:p>
            <a:endParaRPr lang="en-US" dirty="0"/>
          </a:p>
        </p:txBody>
      </p:sp>
      <p:sp>
        <p:nvSpPr>
          <p:cNvPr id="3" name="Slide Number Placeholder 2">
            <a:extLst>
              <a:ext uri="{FF2B5EF4-FFF2-40B4-BE49-F238E27FC236}">
                <a16:creationId xmlns:a16="http://schemas.microsoft.com/office/drawing/2014/main" id="{516507A4-7B50-DAAC-2C3F-35EEE40AC117}"/>
              </a:ext>
            </a:extLst>
          </p:cNvPr>
          <p:cNvSpPr>
            <a:spLocks noGrp="1"/>
          </p:cNvSpPr>
          <p:nvPr>
            <p:ph type="sldNum" sz="quarter" idx="12"/>
          </p:nvPr>
        </p:nvSpPr>
        <p:spPr/>
        <p:txBody>
          <a:bodyPr/>
          <a:lstStyle/>
          <a:p>
            <a:fld id="{3A3A6714-3D1F-4857-9904-D935B84167FA}" type="slidenum">
              <a:rPr lang="en-GB" smtClean="0"/>
              <a:pPr/>
              <a:t>8</a:t>
            </a:fld>
            <a:endParaRPr lang="en-GB" dirty="0"/>
          </a:p>
        </p:txBody>
      </p:sp>
      <p:sp>
        <p:nvSpPr>
          <p:cNvPr id="4" name="Title 3">
            <a:extLst>
              <a:ext uri="{FF2B5EF4-FFF2-40B4-BE49-F238E27FC236}">
                <a16:creationId xmlns:a16="http://schemas.microsoft.com/office/drawing/2014/main" id="{8A2E5FBC-15F3-21E1-A79C-E48827767421}"/>
              </a:ext>
            </a:extLst>
          </p:cNvPr>
          <p:cNvSpPr>
            <a:spLocks noGrp="1"/>
          </p:cNvSpPr>
          <p:nvPr>
            <p:ph type="title"/>
          </p:nvPr>
        </p:nvSpPr>
        <p:spPr/>
        <p:txBody>
          <a:bodyPr/>
          <a:lstStyle/>
          <a:p>
            <a:r>
              <a:rPr lang="en-US" dirty="0"/>
              <a:t>THz Generation</a:t>
            </a:r>
          </a:p>
        </p:txBody>
      </p:sp>
      <p:grpSp>
        <p:nvGrpSpPr>
          <p:cNvPr id="8" name="Gruppieren 7">
            <a:extLst>
              <a:ext uri="{FF2B5EF4-FFF2-40B4-BE49-F238E27FC236}">
                <a16:creationId xmlns:a16="http://schemas.microsoft.com/office/drawing/2014/main" id="{C696E1A6-21CC-1172-498C-CE11EFBAB3E1}"/>
              </a:ext>
            </a:extLst>
          </p:cNvPr>
          <p:cNvGrpSpPr/>
          <p:nvPr/>
        </p:nvGrpSpPr>
        <p:grpSpPr>
          <a:xfrm>
            <a:off x="6158161" y="1294683"/>
            <a:ext cx="4115080" cy="4485459"/>
            <a:chOff x="371475" y="1427424"/>
            <a:chExt cx="4115080" cy="4485459"/>
          </a:xfrm>
        </p:grpSpPr>
        <p:pic>
          <p:nvPicPr>
            <p:cNvPr id="9" name="Grafik 2">
              <a:extLst>
                <a:ext uri="{FF2B5EF4-FFF2-40B4-BE49-F238E27FC236}">
                  <a16:creationId xmlns:a16="http://schemas.microsoft.com/office/drawing/2014/main" id="{F68244EC-7BAF-4125-A8C4-C5DA9DE4503C}"/>
                </a:ext>
              </a:extLst>
            </p:cNvPr>
            <p:cNvPicPr>
              <a:picLocks noChangeAspect="1"/>
            </p:cNvPicPr>
            <p:nvPr/>
          </p:nvPicPr>
          <p:blipFill>
            <a:blip r:embed="rId3"/>
            <a:stretch>
              <a:fillRect/>
            </a:stretch>
          </p:blipFill>
          <p:spPr>
            <a:xfrm>
              <a:off x="695400" y="1722170"/>
              <a:ext cx="3791155" cy="4190713"/>
            </a:xfrm>
            <a:prstGeom prst="rect">
              <a:avLst/>
            </a:prstGeom>
          </p:spPr>
        </p:pic>
        <p:sp>
          <p:nvSpPr>
            <p:cNvPr id="10" name="Rechteck 4">
              <a:extLst>
                <a:ext uri="{FF2B5EF4-FFF2-40B4-BE49-F238E27FC236}">
                  <a16:creationId xmlns:a16="http://schemas.microsoft.com/office/drawing/2014/main" id="{802B58BF-5F98-2250-3966-4DD15FEB22A5}"/>
                </a:ext>
              </a:extLst>
            </p:cNvPr>
            <p:cNvSpPr/>
            <p:nvPr/>
          </p:nvSpPr>
          <p:spPr bwMode="gray">
            <a:xfrm>
              <a:off x="371475" y="1427424"/>
              <a:ext cx="1260029" cy="921456"/>
            </a:xfrm>
            <a:prstGeom prst="rect">
              <a:avLst/>
            </a:prstGeom>
            <a:solidFill>
              <a:schemeClr val="bg1"/>
            </a:solidFill>
            <a:ln w="3175">
              <a:noFill/>
            </a:ln>
          </p:spPr>
          <p:style>
            <a:lnRef idx="2">
              <a:schemeClr val="accent1">
                <a:shade val="15000"/>
              </a:schemeClr>
            </a:lnRef>
            <a:fillRef idx="1">
              <a:schemeClr val="accent1"/>
            </a:fillRef>
            <a:effectRef idx="0">
              <a:schemeClr val="accent1"/>
            </a:effectRef>
            <a:fontRef idx="minor">
              <a:schemeClr val="lt1"/>
            </a:fontRef>
          </p:style>
          <p:txBody>
            <a:bodyPr wrap="square" lIns="144000" tIns="144000" rIns="144000" bIns="144000" rtlCol="0" anchor="ctr"/>
            <a:lstStyle/>
            <a:p>
              <a:pPr algn="ctr"/>
              <a:endParaRPr lang="de-DE" sz="1400" b="1" dirty="0">
                <a:solidFill>
                  <a:schemeClr val="bg1"/>
                </a:solidFill>
              </a:endParaRPr>
            </a:p>
          </p:txBody>
        </p:sp>
      </p:grpSp>
      <p:sp>
        <p:nvSpPr>
          <p:cNvPr id="12" name="Rechteck 48">
            <a:extLst>
              <a:ext uri="{FF2B5EF4-FFF2-40B4-BE49-F238E27FC236}">
                <a16:creationId xmlns:a16="http://schemas.microsoft.com/office/drawing/2014/main" id="{767E0681-54C5-7069-AED2-238DF161D6BD}"/>
              </a:ext>
            </a:extLst>
          </p:cNvPr>
          <p:cNvSpPr>
            <a:spLocks/>
          </p:cNvSpPr>
          <p:nvPr/>
        </p:nvSpPr>
        <p:spPr bwMode="gray">
          <a:xfrm>
            <a:off x="9460264" y="1053377"/>
            <a:ext cx="1625954" cy="584200"/>
          </a:xfrm>
          <a:prstGeom prst="rect">
            <a:avLst/>
          </a:prstGeom>
          <a:solidFill>
            <a:schemeClr val="tx2"/>
          </a:solidFill>
          <a:ln w="31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44000" rIns="144000" bIns="144000" rtlCol="0" anchor="ctr"/>
          <a:lstStyle/>
          <a:p>
            <a:pPr algn="ctr"/>
            <a:r>
              <a:rPr lang="de-DE" sz="1400" b="1" dirty="0">
                <a:solidFill>
                  <a:schemeClr val="tx1"/>
                </a:solidFill>
              </a:rPr>
              <a:t>Experimental </a:t>
            </a:r>
            <a:r>
              <a:rPr lang="de-DE" sz="1400" b="1" dirty="0" err="1">
                <a:solidFill>
                  <a:schemeClr val="tx1"/>
                </a:solidFill>
              </a:rPr>
              <a:t>chamber</a:t>
            </a:r>
            <a:endParaRPr lang="de-DE" sz="1400" b="1" dirty="0">
              <a:solidFill>
                <a:schemeClr val="tx1"/>
              </a:solidFill>
            </a:endParaRPr>
          </a:p>
        </p:txBody>
      </p:sp>
      <p:sp>
        <p:nvSpPr>
          <p:cNvPr id="13" name="Rechteck 50">
            <a:extLst>
              <a:ext uri="{FF2B5EF4-FFF2-40B4-BE49-F238E27FC236}">
                <a16:creationId xmlns:a16="http://schemas.microsoft.com/office/drawing/2014/main" id="{6A150335-27F9-F829-D8C6-7380CC960F16}"/>
              </a:ext>
            </a:extLst>
          </p:cNvPr>
          <p:cNvSpPr>
            <a:spLocks/>
          </p:cNvSpPr>
          <p:nvPr/>
        </p:nvSpPr>
        <p:spPr bwMode="gray">
          <a:xfrm>
            <a:off x="7174033" y="1589429"/>
            <a:ext cx="1203630" cy="525959"/>
          </a:xfrm>
          <a:prstGeom prst="rect">
            <a:avLst/>
          </a:prstGeom>
          <a:solidFill>
            <a:schemeClr val="tx2"/>
          </a:solidFill>
          <a:ln w="3175">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wrap="square" lIns="144000" tIns="144000" rIns="144000" bIns="144000" rtlCol="0" anchor="ctr"/>
          <a:lstStyle/>
          <a:p>
            <a:pPr algn="ctr"/>
            <a:r>
              <a:rPr lang="de-DE" sz="1400" b="1" dirty="0">
                <a:solidFill>
                  <a:schemeClr val="tx1"/>
                </a:solidFill>
              </a:rPr>
              <a:t>Dipole magnet</a:t>
            </a:r>
          </a:p>
        </p:txBody>
      </p:sp>
      <p:sp>
        <p:nvSpPr>
          <p:cNvPr id="16" name="TextBox 15">
            <a:extLst>
              <a:ext uri="{FF2B5EF4-FFF2-40B4-BE49-F238E27FC236}">
                <a16:creationId xmlns:a16="http://schemas.microsoft.com/office/drawing/2014/main" id="{6CC0BB9F-564B-078A-34A3-66F42548C260}"/>
              </a:ext>
            </a:extLst>
          </p:cNvPr>
          <p:cNvSpPr txBox="1"/>
          <p:nvPr/>
        </p:nvSpPr>
        <p:spPr>
          <a:xfrm>
            <a:off x="7924799" y="5908740"/>
            <a:ext cx="3733800" cy="400110"/>
          </a:xfrm>
          <a:prstGeom prst="rect">
            <a:avLst/>
          </a:prstGeom>
          <a:noFill/>
        </p:spPr>
        <p:txBody>
          <a:bodyPr wrap="square">
            <a:spAutoFit/>
          </a:bodyPr>
          <a:lstStyle/>
          <a:p>
            <a:r>
              <a:rPr lang="en-US" sz="1000" dirty="0"/>
              <a:t>Schäfer, Jens, et al. "Split Ring Resonator Experiment-Simulation Results." </a:t>
            </a:r>
            <a:r>
              <a:rPr lang="en-US" sz="1000" i="1" dirty="0"/>
              <a:t>Proc. IPAC’21</a:t>
            </a:r>
            <a:r>
              <a:rPr lang="en-US" sz="1000" dirty="0"/>
              <a:t> (2021): 888-891.</a:t>
            </a:r>
          </a:p>
        </p:txBody>
      </p:sp>
      <p:pic>
        <p:nvPicPr>
          <p:cNvPr id="17" name="Picture 16">
            <a:extLst>
              <a:ext uri="{FF2B5EF4-FFF2-40B4-BE49-F238E27FC236}">
                <a16:creationId xmlns:a16="http://schemas.microsoft.com/office/drawing/2014/main" id="{82A30712-44C1-2F03-6741-E841D68B12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67043" y="3312438"/>
            <a:ext cx="1956781" cy="1682912"/>
          </a:xfrm>
          <a:prstGeom prst="rect">
            <a:avLst/>
          </a:prstGeom>
        </p:spPr>
      </p:pic>
      <p:pic>
        <p:nvPicPr>
          <p:cNvPr id="11" name="Picture 10">
            <a:extLst>
              <a:ext uri="{FF2B5EF4-FFF2-40B4-BE49-F238E27FC236}">
                <a16:creationId xmlns:a16="http://schemas.microsoft.com/office/drawing/2014/main" id="{74B93C9E-CD51-9310-4E22-F52B039CEA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04221" y="3520974"/>
            <a:ext cx="3678100" cy="2587821"/>
          </a:xfrm>
          <a:prstGeom prst="rect">
            <a:avLst/>
          </a:prstGeom>
        </p:spPr>
      </p:pic>
      <p:pic>
        <p:nvPicPr>
          <p:cNvPr id="15" name="Picture 14">
            <a:extLst>
              <a:ext uri="{FF2B5EF4-FFF2-40B4-BE49-F238E27FC236}">
                <a16:creationId xmlns:a16="http://schemas.microsoft.com/office/drawing/2014/main" id="{A6350D39-D10E-981B-F1BD-00BEF8AAD16F}"/>
              </a:ext>
            </a:extLst>
          </p:cNvPr>
          <p:cNvPicPr>
            <a:picLocks noChangeAspect="1"/>
          </p:cNvPicPr>
          <p:nvPr/>
        </p:nvPicPr>
        <p:blipFill>
          <a:blip r:embed="rId6">
            <a:extLst>
              <a:ext uri="{28A0092B-C50C-407E-A947-70E740481C1C}">
                <a14:useLocalDpi xmlns:a14="http://schemas.microsoft.com/office/drawing/2010/main" val="0"/>
              </a:ext>
            </a:extLst>
          </a:blip>
          <a:srcRect l="22308" t="26492" r="44492" b="26124"/>
          <a:stretch>
            <a:fillRect/>
          </a:stretch>
        </p:blipFill>
        <p:spPr>
          <a:xfrm>
            <a:off x="786439" y="3210838"/>
            <a:ext cx="2264639" cy="2264799"/>
          </a:xfrm>
          <a:prstGeom prst="rect">
            <a:avLst/>
          </a:prstGeom>
        </p:spPr>
      </p:pic>
    </p:spTree>
    <p:extLst>
      <p:ext uri="{BB962C8B-B14F-4D97-AF65-F5344CB8AC3E}">
        <p14:creationId xmlns:p14="http://schemas.microsoft.com/office/powerpoint/2010/main" val="1375365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B7B8D-1420-7792-30B6-EB36ACA3374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628653-D4BF-8C59-9220-29AB8394BC9C}"/>
              </a:ext>
            </a:extLst>
          </p:cNvPr>
          <p:cNvSpPr>
            <a:spLocks noGrp="1"/>
          </p:cNvSpPr>
          <p:nvPr>
            <p:ph idx="1"/>
          </p:nvPr>
        </p:nvSpPr>
        <p:spPr>
          <a:xfrm>
            <a:off x="838199" y="1105018"/>
            <a:ext cx="5966013" cy="2458453"/>
          </a:xfrm>
        </p:spPr>
        <p:txBody>
          <a:bodyPr>
            <a:normAutofit/>
          </a:bodyPr>
          <a:lstStyle/>
          <a:p>
            <a:r>
              <a:rPr lang="en-US" dirty="0"/>
              <a:t>Underlying diagnostic logic still recognizable as RF streaking</a:t>
            </a:r>
          </a:p>
          <a:p>
            <a:r>
              <a:rPr lang="en-US" dirty="0"/>
              <a:t>Micron gap aperture</a:t>
            </a:r>
          </a:p>
          <a:p>
            <a:r>
              <a:rPr lang="en-US" dirty="0"/>
              <a:t>THz higher in frequency so imprint more on beam of same length</a:t>
            </a:r>
          </a:p>
        </p:txBody>
      </p:sp>
      <p:sp>
        <p:nvSpPr>
          <p:cNvPr id="3" name="Slide Number Placeholder 2">
            <a:extLst>
              <a:ext uri="{FF2B5EF4-FFF2-40B4-BE49-F238E27FC236}">
                <a16:creationId xmlns:a16="http://schemas.microsoft.com/office/drawing/2014/main" id="{D2267C99-D3D8-05E2-2734-A3AC1C8E091A}"/>
              </a:ext>
            </a:extLst>
          </p:cNvPr>
          <p:cNvSpPr>
            <a:spLocks noGrp="1"/>
          </p:cNvSpPr>
          <p:nvPr>
            <p:ph type="sldNum" sz="quarter" idx="12"/>
          </p:nvPr>
        </p:nvSpPr>
        <p:spPr/>
        <p:txBody>
          <a:bodyPr/>
          <a:lstStyle/>
          <a:p>
            <a:fld id="{3A3A6714-3D1F-4857-9904-D935B84167FA}" type="slidenum">
              <a:rPr lang="en-GB" smtClean="0"/>
              <a:pPr/>
              <a:t>9</a:t>
            </a:fld>
            <a:endParaRPr lang="en-GB" dirty="0"/>
          </a:p>
        </p:txBody>
      </p:sp>
      <p:sp>
        <p:nvSpPr>
          <p:cNvPr id="4" name="Title 3">
            <a:extLst>
              <a:ext uri="{FF2B5EF4-FFF2-40B4-BE49-F238E27FC236}">
                <a16:creationId xmlns:a16="http://schemas.microsoft.com/office/drawing/2014/main" id="{54F195D6-0FD2-A036-7065-3819191A6E10}"/>
              </a:ext>
            </a:extLst>
          </p:cNvPr>
          <p:cNvSpPr>
            <a:spLocks noGrp="1"/>
          </p:cNvSpPr>
          <p:nvPr>
            <p:ph type="title"/>
          </p:nvPr>
        </p:nvSpPr>
        <p:spPr/>
        <p:txBody>
          <a:bodyPr/>
          <a:lstStyle/>
          <a:p>
            <a:r>
              <a:rPr lang="en-US" dirty="0"/>
              <a:t>Entering New Regime</a:t>
            </a:r>
          </a:p>
        </p:txBody>
      </p:sp>
      <p:pic>
        <p:nvPicPr>
          <p:cNvPr id="5" name="Picture 4">
            <a:extLst>
              <a:ext uri="{FF2B5EF4-FFF2-40B4-BE49-F238E27FC236}">
                <a16:creationId xmlns:a16="http://schemas.microsoft.com/office/drawing/2014/main" id="{59850407-F6B9-4130-E37B-E7C73CF2C1E0}"/>
              </a:ext>
            </a:extLst>
          </p:cNvPr>
          <p:cNvPicPr>
            <a:picLocks noChangeAspect="1"/>
          </p:cNvPicPr>
          <p:nvPr/>
        </p:nvPicPr>
        <p:blipFill>
          <a:blip r:embed="rId3"/>
          <a:srcRect l="3949" r="47180"/>
          <a:stretch>
            <a:fillRect/>
          </a:stretch>
        </p:blipFill>
        <p:spPr>
          <a:xfrm>
            <a:off x="826150" y="3463584"/>
            <a:ext cx="2995055" cy="2619131"/>
          </a:xfrm>
          <a:prstGeom prst="rect">
            <a:avLst/>
          </a:prstGeom>
        </p:spPr>
      </p:pic>
      <p:pic>
        <p:nvPicPr>
          <p:cNvPr id="6" name="Grafik 2" descr="Ein Bild, das Screenshot, violett, Wirbellose enthält.&#10;&#10;Automatisch generierte Beschreibung">
            <a:extLst>
              <a:ext uri="{FF2B5EF4-FFF2-40B4-BE49-F238E27FC236}">
                <a16:creationId xmlns:a16="http://schemas.microsoft.com/office/drawing/2014/main" id="{9F47C613-81F8-4E34-E675-CCBD43CBB82B}"/>
              </a:ext>
            </a:extLst>
          </p:cNvPr>
          <p:cNvPicPr>
            <a:picLocks noChangeAspect="1"/>
          </p:cNvPicPr>
          <p:nvPr/>
        </p:nvPicPr>
        <p:blipFill rotWithShape="1">
          <a:blip r:embed="rId4"/>
          <a:srcRect l="26379" t="33755" r="28565" b="18716"/>
          <a:stretch>
            <a:fillRect/>
          </a:stretch>
        </p:blipFill>
        <p:spPr>
          <a:xfrm flipV="1">
            <a:off x="4278056" y="3648636"/>
            <a:ext cx="2219466" cy="2249025"/>
          </a:xfrm>
          <a:prstGeom prst="rect">
            <a:avLst/>
          </a:prstGeom>
        </p:spPr>
      </p:pic>
      <p:graphicFrame>
        <p:nvGraphicFramePr>
          <p:cNvPr id="8" name="Content Placeholder 4">
            <a:extLst>
              <a:ext uri="{FF2B5EF4-FFF2-40B4-BE49-F238E27FC236}">
                <a16:creationId xmlns:a16="http://schemas.microsoft.com/office/drawing/2014/main" id="{AC8E5DF2-EBD2-86E7-8658-9B3372EB8B95}"/>
              </a:ext>
            </a:extLst>
          </p:cNvPr>
          <p:cNvGraphicFramePr>
            <a:graphicFrameLocks/>
          </p:cNvGraphicFramePr>
          <p:nvPr>
            <p:extLst>
              <p:ext uri="{D42A27DB-BD31-4B8C-83A1-F6EECF244321}">
                <p14:modId xmlns:p14="http://schemas.microsoft.com/office/powerpoint/2010/main" val="3537803324"/>
              </p:ext>
            </p:extLst>
          </p:nvPr>
        </p:nvGraphicFramePr>
        <p:xfrm>
          <a:off x="6804212" y="1291884"/>
          <a:ext cx="4963618" cy="4343400"/>
        </p:xfrm>
        <a:graphic>
          <a:graphicData uri="http://schemas.openxmlformats.org/drawingml/2006/table">
            <a:tbl>
              <a:tblPr firstRow="1" bandRow="1">
                <a:tableStyleId>{5C22544A-7EE6-4342-B048-85BDC9FD1C3A}</a:tableStyleId>
              </a:tblPr>
              <a:tblGrid>
                <a:gridCol w="2481809">
                  <a:extLst>
                    <a:ext uri="{9D8B030D-6E8A-4147-A177-3AD203B41FA5}">
                      <a16:colId xmlns:a16="http://schemas.microsoft.com/office/drawing/2014/main" val="1147035714"/>
                    </a:ext>
                  </a:extLst>
                </a:gridCol>
                <a:gridCol w="2481809">
                  <a:extLst>
                    <a:ext uri="{9D8B030D-6E8A-4147-A177-3AD203B41FA5}">
                      <a16:colId xmlns:a16="http://schemas.microsoft.com/office/drawing/2014/main" val="1132889599"/>
                    </a:ext>
                  </a:extLst>
                </a:gridCol>
              </a:tblGrid>
              <a:tr h="723900">
                <a:tc>
                  <a:txBody>
                    <a:bodyPr/>
                    <a:lstStyle/>
                    <a:p>
                      <a:r>
                        <a:rPr lang="en-US" dirty="0"/>
                        <a:t>RF TDS</a:t>
                      </a:r>
                    </a:p>
                  </a:txBody>
                  <a:tcPr/>
                </a:tc>
                <a:tc>
                  <a:txBody>
                    <a:bodyPr/>
                    <a:lstStyle/>
                    <a:p>
                      <a:r>
                        <a:rPr lang="en-US" dirty="0"/>
                        <a:t>THz Resonator</a:t>
                      </a:r>
                    </a:p>
                  </a:txBody>
                  <a:tcPr/>
                </a:tc>
                <a:extLst>
                  <a:ext uri="{0D108BD9-81ED-4DB2-BD59-A6C34878D82A}">
                    <a16:rowId xmlns:a16="http://schemas.microsoft.com/office/drawing/2014/main" val="2245432969"/>
                  </a:ext>
                </a:extLst>
              </a:tr>
              <a:tr h="723900">
                <a:tc>
                  <a:txBody>
                    <a:bodyPr/>
                    <a:lstStyle/>
                    <a:p>
                      <a:r>
                        <a:rPr lang="en-US" dirty="0"/>
                        <a:t>Linearized streak</a:t>
                      </a:r>
                    </a:p>
                  </a:txBody>
                  <a:tcPr/>
                </a:tc>
                <a:tc>
                  <a:txBody>
                    <a:bodyPr/>
                    <a:lstStyle/>
                    <a:p>
                      <a:r>
                        <a:rPr lang="en-US" dirty="0"/>
                        <a:t>Highly nonlinear</a:t>
                      </a:r>
                    </a:p>
                  </a:txBody>
                  <a:tcPr/>
                </a:tc>
                <a:extLst>
                  <a:ext uri="{0D108BD9-81ED-4DB2-BD59-A6C34878D82A}">
                    <a16:rowId xmlns:a16="http://schemas.microsoft.com/office/drawing/2014/main" val="2619002417"/>
                  </a:ext>
                </a:extLst>
              </a:tr>
              <a:tr h="723900">
                <a:tc>
                  <a:txBody>
                    <a:bodyPr/>
                    <a:lstStyle/>
                    <a:p>
                      <a:r>
                        <a:rPr lang="en-US" dirty="0"/>
                        <a:t>Single 0 crossing</a:t>
                      </a:r>
                    </a:p>
                  </a:txBody>
                  <a:tcPr/>
                </a:tc>
                <a:tc>
                  <a:txBody>
                    <a:bodyPr/>
                    <a:lstStyle/>
                    <a:p>
                      <a:r>
                        <a:rPr lang="en-US" dirty="0"/>
                        <a:t>Multiple visible cycles</a:t>
                      </a:r>
                    </a:p>
                  </a:txBody>
                  <a:tcPr/>
                </a:tc>
                <a:extLst>
                  <a:ext uri="{0D108BD9-81ED-4DB2-BD59-A6C34878D82A}">
                    <a16:rowId xmlns:a16="http://schemas.microsoft.com/office/drawing/2014/main" val="2332867571"/>
                  </a:ext>
                </a:extLst>
              </a:tr>
              <a:tr h="723900">
                <a:tc>
                  <a:txBody>
                    <a:bodyPr/>
                    <a:lstStyle/>
                    <a:p>
                      <a:r>
                        <a:rPr lang="en-US" dirty="0"/>
                        <a:t>Simple observable </a:t>
                      </a:r>
                    </a:p>
                  </a:txBody>
                  <a:tcPr/>
                </a:tc>
                <a:tc>
                  <a:txBody>
                    <a:bodyPr/>
                    <a:lstStyle/>
                    <a:p>
                      <a:r>
                        <a:rPr lang="en-US" dirty="0"/>
                        <a:t>Complex image morphology</a:t>
                      </a:r>
                    </a:p>
                  </a:txBody>
                  <a:tcPr/>
                </a:tc>
                <a:extLst>
                  <a:ext uri="{0D108BD9-81ED-4DB2-BD59-A6C34878D82A}">
                    <a16:rowId xmlns:a16="http://schemas.microsoft.com/office/drawing/2014/main" val="3569652634"/>
                  </a:ext>
                </a:extLst>
              </a:tr>
              <a:tr h="723900">
                <a:tc>
                  <a:txBody>
                    <a:bodyPr/>
                    <a:lstStyle/>
                    <a:p>
                      <a:r>
                        <a:rPr lang="en-US" dirty="0"/>
                        <a:t>RF infrastructure</a:t>
                      </a:r>
                    </a:p>
                  </a:txBody>
                  <a:tcPr/>
                </a:tc>
                <a:tc>
                  <a:txBody>
                    <a:bodyPr/>
                    <a:lstStyle/>
                    <a:p>
                      <a:r>
                        <a:rPr lang="en-US" dirty="0"/>
                        <a:t>Laser systems</a:t>
                      </a:r>
                    </a:p>
                  </a:txBody>
                  <a:tcPr/>
                </a:tc>
                <a:extLst>
                  <a:ext uri="{0D108BD9-81ED-4DB2-BD59-A6C34878D82A}">
                    <a16:rowId xmlns:a16="http://schemas.microsoft.com/office/drawing/2014/main" val="1858139272"/>
                  </a:ext>
                </a:extLst>
              </a:tr>
              <a:tr h="723900">
                <a:tc>
                  <a:txBody>
                    <a:bodyPr/>
                    <a:lstStyle/>
                    <a:p>
                      <a:r>
                        <a:rPr lang="en-US" dirty="0"/>
                        <a:t>cm gap</a:t>
                      </a:r>
                    </a:p>
                  </a:txBody>
                  <a:tcPr/>
                </a:tc>
                <a:tc>
                  <a:txBody>
                    <a:bodyPr/>
                    <a:lstStyle/>
                    <a:p>
                      <a:r>
                        <a:rPr lang="en-US" dirty="0"/>
                        <a:t>micron gap</a:t>
                      </a:r>
                    </a:p>
                  </a:txBody>
                  <a:tcPr/>
                </a:tc>
                <a:extLst>
                  <a:ext uri="{0D108BD9-81ED-4DB2-BD59-A6C34878D82A}">
                    <a16:rowId xmlns:a16="http://schemas.microsoft.com/office/drawing/2014/main" val="1143102316"/>
                  </a:ext>
                </a:extLst>
              </a:tr>
            </a:tbl>
          </a:graphicData>
        </a:graphic>
      </p:graphicFrame>
    </p:spTree>
    <p:extLst>
      <p:ext uri="{BB962C8B-B14F-4D97-AF65-F5344CB8AC3E}">
        <p14:creationId xmlns:p14="http://schemas.microsoft.com/office/powerpoint/2010/main" val="149853034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24869</TotalTime>
  <Words>1757</Words>
  <Application>Microsoft Office PowerPoint</Application>
  <PresentationFormat>Widescreen</PresentationFormat>
  <Paragraphs>239</Paragraphs>
  <Slides>34</Slides>
  <Notes>23</Notes>
  <HiddenSlides>0</HiddenSlides>
  <MMClips>8</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2" baseType="lpstr">
      <vt:lpstr>Aptos</vt:lpstr>
      <vt:lpstr>Arial</vt:lpstr>
      <vt:lpstr>Arial Narrow</vt:lpstr>
      <vt:lpstr>Calibri</vt:lpstr>
      <vt:lpstr>Calibri Light</vt:lpstr>
      <vt:lpstr>Times New Roman</vt:lpstr>
      <vt:lpstr>1_Office Theme</vt:lpstr>
      <vt:lpstr>Document</vt:lpstr>
      <vt:lpstr>Compact THz Streaking Framework for Robust Longitudinal Diagnostics in Advanced Accelerators</vt:lpstr>
      <vt:lpstr>Motivation</vt:lpstr>
      <vt:lpstr>RF Deflecting cavity </vt:lpstr>
      <vt:lpstr>RF Deflecting cavity </vt:lpstr>
      <vt:lpstr>Proof of concept geometries</vt:lpstr>
      <vt:lpstr>What changed?</vt:lpstr>
      <vt:lpstr>Why THz?</vt:lpstr>
      <vt:lpstr>THz Generation</vt:lpstr>
      <vt:lpstr>Entering New Regime</vt:lpstr>
      <vt:lpstr>Visualization</vt:lpstr>
      <vt:lpstr>FLUTE data</vt:lpstr>
      <vt:lpstr>FLUTE data</vt:lpstr>
      <vt:lpstr>FLUTE data</vt:lpstr>
      <vt:lpstr>Failure of existing observables</vt:lpstr>
      <vt:lpstr>Morphology based image comparison</vt:lpstr>
      <vt:lpstr>Intuition</vt:lpstr>
      <vt:lpstr>Applications for THz streak</vt:lpstr>
      <vt:lpstr>Applications for THz streak</vt:lpstr>
      <vt:lpstr>Applications for THz streak</vt:lpstr>
      <vt:lpstr>Experimental images</vt:lpstr>
      <vt:lpstr>Theory + simulation</vt:lpstr>
      <vt:lpstr>Modified EMD</vt:lpstr>
      <vt:lpstr>Scalability Needs</vt:lpstr>
      <vt:lpstr>Higher energy beams</vt:lpstr>
      <vt:lpstr>Higher energy beams</vt:lpstr>
      <vt:lpstr>Segmented THz structures</vt:lpstr>
      <vt:lpstr>Preliminary implementation</vt:lpstr>
      <vt:lpstr>Conclusions</vt:lpstr>
      <vt:lpstr>Conclusions</vt:lpstr>
      <vt:lpstr>Further References</vt:lpstr>
      <vt:lpstr>Bonus: Wasserstein metric Properties</vt:lpstr>
      <vt:lpstr>Bonus: Wasserstein metric Properties</vt:lpstr>
      <vt:lpstr>Bonus: Wasserstein metric Properties</vt:lpstr>
      <vt:lpstr>Bonus: Wasserstein metric Properties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Rasmus Ischebeck</dc:creator>
  <cp:keywords/>
  <dc:description/>
  <cp:lastModifiedBy>Gerard Lawler</cp:lastModifiedBy>
  <cp:revision>142</cp:revision>
  <dcterms:created xsi:type="dcterms:W3CDTF">2026-05-16T12:57:59Z</dcterms:created>
  <dcterms:modified xsi:type="dcterms:W3CDTF">2026-07-27T22:05:29Z</dcterms:modified>
  <cp:category/>
</cp:coreProperties>
</file>