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440" r:id="rId3"/>
    <p:sldId id="502" r:id="rId4"/>
    <p:sldId id="503" r:id="rId5"/>
    <p:sldId id="491" r:id="rId6"/>
    <p:sldId id="452" r:id="rId7"/>
    <p:sldId id="437" r:id="rId8"/>
    <p:sldId id="485" r:id="rId9"/>
    <p:sldId id="492" r:id="rId10"/>
    <p:sldId id="493" r:id="rId11"/>
    <p:sldId id="483" r:id="rId12"/>
    <p:sldId id="496" r:id="rId13"/>
    <p:sldId id="497" r:id="rId14"/>
    <p:sldId id="500" r:id="rId15"/>
    <p:sldId id="498" r:id="rId16"/>
    <p:sldId id="501" r:id="rId17"/>
    <p:sldId id="487" r:id="rId18"/>
    <p:sldId id="484" r:id="rId1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8163D"/>
    <a:srgbClr val="000000"/>
    <a:srgbClr val="FF9933"/>
    <a:srgbClr val="00C301"/>
    <a:srgbClr val="FF0000"/>
    <a:srgbClr val="00EF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1" autoAdjust="0"/>
    <p:restoredTop sz="87663" autoAdjust="0"/>
  </p:normalViewPr>
  <p:slideViewPr>
    <p:cSldViewPr>
      <p:cViewPr varScale="1">
        <p:scale>
          <a:sx n="104" d="100"/>
          <a:sy n="104" d="100"/>
        </p:scale>
        <p:origin x="696" y="2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9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4F59E-AD10-4543-817D-0D58CE73E702}" type="datetime3">
              <a:rPr lang="en-US" smtClean="0"/>
              <a:t>17 July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806DF-88C7-684D-86DB-C4CC1AFBB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81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83C37-1C2B-B446-9B6C-98D97760DB91}" type="datetime3">
              <a:rPr lang="en-US" smtClean="0"/>
              <a:t>17 July 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6DF29-196E-2240-B5AB-0AD52569E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8707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877179B-08AC-6E43-A39B-6B70FD763DE3}" type="datetime3">
              <a:rPr lang="en-US" smtClean="0"/>
              <a:t>17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5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262D2-9474-0518-E57B-81B7D6ACE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3D636C-43A1-E8BA-FDD0-88E5F76462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169A20-6604-A7AD-F534-04DE6CDB1F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FB85A-D580-2AF8-305F-1A91D3830D3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479D151-8123-2540-AC4C-2070DBFB1EF7}" type="datetime3">
              <a:rPr lang="en-US" smtClean="0"/>
              <a:t>23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82EE51-34B0-0271-01A6-810517368F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65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6FF7C-EDF7-79A6-9642-BA3CFEBA4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882935-2FD1-FF38-E972-6659D023D2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4379C3-8CDF-7135-4C2D-0B0B4FB11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60B8C-DB1C-4E99-670B-AFA0D72890D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479D151-8123-2540-AC4C-2070DBFB1EF7}" type="datetime3">
              <a:rPr lang="en-US" smtClean="0"/>
              <a:t>26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F8439-1EE4-58C7-1B45-79D8A6454E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93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9A4DE-0755-08B3-BEE8-8DB14F50F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4FB2C3-2C02-2F7E-FF0C-91DDFCDEE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841DBE-4E53-2C6B-17A4-7E29E27959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3B495-7C92-ABB6-252C-A85E16D4010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479D151-8123-2540-AC4C-2070DBFB1EF7}" type="datetime3">
              <a:rPr lang="en-US" smtClean="0"/>
              <a:t>26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CD954E-EA83-858D-3614-3BE0757E8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56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EBEC9-3E47-210B-3AEC-5370E42A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F50B56-FE88-A66C-EFDC-049B2B5A0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D39CA1-D301-437F-8B45-5B5ABA3D5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D64B3E-9E3A-C416-026C-077ECE7ADA0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479D151-8123-2540-AC4C-2070DBFB1EF7}" type="datetime3">
              <a:rPr lang="en-US" smtClean="0"/>
              <a:t>24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593D6-6BEE-2315-B10D-854F642BD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1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C7092-144E-61BC-51B6-3A9D99996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9CE215-B6F0-98D5-7013-EBE303FC4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7EBCE0-DD11-17D0-E305-1744CE8E97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D967A-FCAA-1A0C-FA5E-0C23D797759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479D151-8123-2540-AC4C-2070DBFB1EF7}" type="datetime3">
              <a:rPr lang="en-US" smtClean="0"/>
              <a:t>26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3C4B8-DB9E-C7D7-D51F-EC26BD206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60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F683C37-1C2B-B446-9B6C-98D97760DB91}" type="datetime3">
              <a:rPr lang="en-US" smtClean="0"/>
              <a:t>24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955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8809997-2BF4-0240-A674-1210F1E7C311}" type="datetime3">
              <a:rPr lang="en-US" smtClean="0"/>
              <a:t>24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184237D-0E9A-874C-A253-91ECD9DA9297}" type="datetime3">
              <a:rPr lang="en-US" smtClean="0"/>
              <a:t>23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66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7A466-E280-EA05-3DFF-D4C9D89A7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21F7CA-35F3-C674-D11B-E28BE8376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C1EF80-735B-2B49-5ED5-8C008C1E04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37067-209E-5184-BF38-9818CE86C80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598F67A-F1D2-A142-BD89-6689C8F3072C}" type="datetime3">
              <a:rPr lang="en-US" smtClean="0"/>
              <a:t>27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DC75C7-3DCA-C9CF-F948-5399A36E5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2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11CF2-02DB-65F7-5CCF-208311265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54E7FB-C7BE-072B-4CE9-FA83ABA57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64E681-6FAF-14B0-C5B8-2DC1FA600E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AC5BE-21F0-8112-36D5-51BD7E00C3A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598F67A-F1D2-A142-BD89-6689C8F3072C}" type="datetime3">
              <a:rPr lang="en-US" smtClean="0"/>
              <a:t>27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65AD9F-D196-037C-8273-6E2B4F853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05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89F2E94-0200-734A-8FD6-2029C4A2D3E0}" type="datetime3">
              <a:rPr lang="en-US" smtClean="0"/>
              <a:t>25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67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3BC0E8-62DE-E246-8001-C78CEED13C99}" type="datetime3">
              <a:rPr lang="en-US" smtClean="0"/>
              <a:t>25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36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EBF9908-2DAF-0249-8258-96DD9308C441}" type="datetime3">
              <a:rPr lang="en-US" smtClean="0"/>
              <a:t>17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33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53B2D56-27FB-6A45-A7FD-6B26D864A191}" type="datetime3">
              <a:rPr lang="en-US" smtClean="0"/>
              <a:t>26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94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17EF748-0A37-A945-8469-EAC4C1540CC6}" type="datetime3">
              <a:rPr lang="en-US" smtClean="0"/>
              <a:t>24 July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6DF29-196E-2240-B5AB-0AD52569E7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17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/>
        </p:nvSpPr>
        <p:spPr bwMode="ltGray">
          <a:xfrm>
            <a:off x="0" y="6611938"/>
            <a:ext cx="12192000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373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828800" y="5867400"/>
            <a:ext cx="8737600" cy="533400"/>
          </a:xfrm>
        </p:spPr>
        <p:txBody>
          <a:bodyPr/>
          <a:lstStyle>
            <a:lvl1pPr marL="0" indent="0" algn="ctr">
              <a:buFont typeface="Wingdings" charset="0"/>
              <a:buNone/>
              <a:defRPr sz="1800" b="1">
                <a:solidFill>
                  <a:schemeClr val="tx2"/>
                </a:solidFill>
                <a:latin typeface="Verdana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501652" y="228603"/>
            <a:ext cx="1530349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b="1">
                <a:solidFill>
                  <a:schemeClr val="tx2"/>
                </a:solidFill>
              </a:rPr>
              <a:t>Company</a:t>
            </a:r>
          </a:p>
          <a:p>
            <a:r>
              <a:rPr lang="en-US" sz="2400" b="1"/>
              <a:t>LOGO</a:t>
            </a:r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0" y="4868866"/>
            <a:ext cx="12192000" cy="720725"/>
          </a:xfr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81320" dir="3080412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ko-KR" noProof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43610A-E57E-0F47-88A3-4F95EAF302D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471376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4600" y="152400"/>
            <a:ext cx="2819400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152400"/>
            <a:ext cx="825500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6DC76C-EA2B-5843-BB10-71DF66A5C08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1034212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3"/>
            <a:ext cx="112776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152528"/>
            <a:ext cx="10972800" cy="52482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823200" y="6461128"/>
            <a:ext cx="38608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673600" y="6461128"/>
            <a:ext cx="2844800" cy="320675"/>
          </a:xfrm>
        </p:spPr>
        <p:txBody>
          <a:bodyPr/>
          <a:lstStyle>
            <a:lvl1pPr>
              <a:defRPr/>
            </a:lvl1pPr>
          </a:lstStyle>
          <a:p>
            <a:fld id="{03AEAEAA-675E-C94F-8907-DACFA6F98C0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19051" y="838200"/>
            <a:ext cx="11277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822462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840CD4-4200-244A-9778-31FBEA43DAC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6124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BC063BB-818A-1443-8A77-C15A3BDF399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64753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52528"/>
            <a:ext cx="53848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52528"/>
            <a:ext cx="53848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A93D69-CB00-BB42-A085-3F58B7DCE4C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1525241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3C0F4C-D788-014E-8FF7-C21CA2AA997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633919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BF1E1-F9E4-1D4B-AA7A-44BEA219CAC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276872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E728A7-696D-6B4C-A2A6-5DB2D66068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269789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ACB240-D9CB-CB4B-9E4E-051F5410DA0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403666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2A53A7-F2D8-F34E-A50C-AD8AFAEF211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  <p:extLst>
      <p:ext uri="{BB962C8B-B14F-4D97-AF65-F5344CB8AC3E}">
        <p14:creationId xmlns:p14="http://schemas.microsoft.com/office/powerpoint/2010/main" val="3014999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3"/>
            <a:ext cx="12192000" cy="8366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52528"/>
            <a:ext cx="109728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823200" y="6461128"/>
            <a:ext cx="3860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j-lt"/>
              </a:defRPr>
            </a:lvl1pPr>
          </a:lstStyle>
          <a:p>
            <a:r>
              <a:rPr lang="en-US"/>
              <a:t>CBB Beam Production Theme Meeting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73600" y="6461128"/>
            <a:ext cx="2844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fld id="{9B5556DD-19FB-7041-AC0D-DB29E905276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06400" y="152403"/>
            <a:ext cx="11277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gray">
          <a:xfrm>
            <a:off x="0" y="838203"/>
            <a:ext cx="12192000" cy="2444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00" b="1">
              <a:solidFill>
                <a:schemeClr val="bg1"/>
              </a:solidFill>
              <a:latin typeface="Verdana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9051" y="838200"/>
            <a:ext cx="11277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2180" y="7105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5410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3"/>
            <a:ext cx="12192000" cy="2155825"/>
          </a:xfrm>
        </p:spPr>
        <p:txBody>
          <a:bodyPr/>
          <a:lstStyle/>
          <a:p>
            <a:r>
              <a:rPr lang="en-US" sz="3600" dirty="0"/>
              <a:t>Towards Low-MTE Photocathodes in Accelerators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876799"/>
            <a:ext cx="9144000" cy="15049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i="1" dirty="0">
                <a:latin typeface="+mn-lt"/>
              </a:rPr>
              <a:t>Oksana </a:t>
            </a:r>
            <a:r>
              <a:rPr lang="en-US" sz="2400" b="0" i="1" dirty="0" err="1">
                <a:latin typeface="+mn-lt"/>
              </a:rPr>
              <a:t>Chubenko</a:t>
            </a:r>
            <a:r>
              <a:rPr lang="en-US" sz="2400" b="0" i="1" dirty="0">
                <a:latin typeface="+mn-lt"/>
              </a:rPr>
              <a:t>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i="1" dirty="0">
                <a:latin typeface="+mn-lt"/>
              </a:rPr>
              <a:t>Department of Physics, Northern Illinois University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3C0085-F950-C800-273A-422EEB53D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30" y="224665"/>
            <a:ext cx="3727970" cy="13517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893020-0AAA-35AD-9966-B9F14AE7B6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484D04-F200-D245-4801-ABA61E986D3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200"/>
            <a:ext cx="12153898" cy="226820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F92DFB-804F-BD46-5A17-577DF59D3F19}"/>
              </a:ext>
            </a:extLst>
          </p:cNvPr>
          <p:cNvSpPr txBox="1"/>
          <p:nvPr/>
        </p:nvSpPr>
        <p:spPr>
          <a:xfrm>
            <a:off x="228600" y="1066800"/>
            <a:ext cx="6923690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Previous experience: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many tests in DC guns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very few tests of </a:t>
            </a:r>
            <a:r>
              <a:rPr lang="en-US" dirty="0" err="1">
                <a:solidFill>
                  <a:srgbClr val="000000"/>
                </a:solidFill>
              </a:rPr>
              <a:t>bialkali</a:t>
            </a:r>
            <a:r>
              <a:rPr lang="en-US" dirty="0">
                <a:solidFill>
                  <a:srgbClr val="000000"/>
                </a:solidFill>
              </a:rPr>
              <a:t>-antimonides in high field RF/SRF guns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no RF tests of Cs-Sb films grown on SC substrates.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4F83A-84A8-9ECC-7D27-E713303C940B}"/>
              </a:ext>
            </a:extLst>
          </p:cNvPr>
          <p:cNvSpPr txBox="1"/>
          <p:nvPr/>
        </p:nvSpPr>
        <p:spPr>
          <a:xfrm>
            <a:off x="228600" y="2514600"/>
            <a:ext cx="7936788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Complications: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photocathode sensitivity to vacuum conditions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ncompatibility between photocathode growth systems and photoinjectors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FCA8F9-0CA1-3E7F-85EB-552B552ED0DD}"/>
              </a:ext>
            </a:extLst>
          </p:cNvPr>
          <p:cNvGrpSpPr>
            <a:grpSpLocks noChangeAspect="1"/>
          </p:cNvGrpSpPr>
          <p:nvPr/>
        </p:nvGrpSpPr>
        <p:grpSpPr>
          <a:xfrm>
            <a:off x="6228527" y="2133600"/>
            <a:ext cx="3220273" cy="1292344"/>
            <a:chOff x="5851577" y="3436662"/>
            <a:chExt cx="3220273" cy="129234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8CEB576-5E35-05BE-AEC3-621D8D09A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439" t="35114" r="17716" b="17058"/>
            <a:stretch/>
          </p:blipFill>
          <p:spPr>
            <a:xfrm>
              <a:off x="5851577" y="3451755"/>
              <a:ext cx="3220273" cy="127725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C30667-9012-9CDE-E377-880FE45EF1B3}"/>
                </a:ext>
              </a:extLst>
            </p:cNvPr>
            <p:cNvSpPr txBox="1"/>
            <p:nvPr/>
          </p:nvSpPr>
          <p:spPr>
            <a:xfrm>
              <a:off x="5947095" y="3436662"/>
              <a:ext cx="31101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Oxidation of Cs-Sb films after ~ 5 min in air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179A594-C4AF-94C8-5FEB-3A2797B0F491}"/>
              </a:ext>
            </a:extLst>
          </p:cNvPr>
          <p:cNvGrpSpPr/>
          <p:nvPr/>
        </p:nvGrpSpPr>
        <p:grpSpPr>
          <a:xfrm>
            <a:off x="5101712" y="3810000"/>
            <a:ext cx="1800493" cy="2170379"/>
            <a:chOff x="5963103" y="3820710"/>
            <a:chExt cx="1800493" cy="2170379"/>
          </a:xfrm>
        </p:grpSpPr>
        <p:pic>
          <p:nvPicPr>
            <p:cNvPr id="10" name="Picture 2" descr="A picture containing white, light, tiled&#10;&#10;Description automatically generated">
              <a:extLst>
                <a:ext uri="{FF2B5EF4-FFF2-40B4-BE49-F238E27FC236}">
                  <a16:creationId xmlns:a16="http://schemas.microsoft.com/office/drawing/2014/main" id="{4EE9526E-D403-0971-65BF-AA48DB78D9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226283">
              <a:off x="5917402" y="4372622"/>
              <a:ext cx="1732872" cy="15040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5ED7E6D-4BC5-0AE3-06E2-DD426D9885C8}"/>
                </a:ext>
              </a:extLst>
            </p:cNvPr>
            <p:cNvSpPr txBox="1"/>
            <p:nvPr/>
          </p:nvSpPr>
          <p:spPr>
            <a:xfrm>
              <a:off x="5963103" y="3820710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New INFN-style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4E68F8-B003-93A8-B411-11B5E3B528DE}"/>
              </a:ext>
            </a:extLst>
          </p:cNvPr>
          <p:cNvGrpSpPr/>
          <p:nvPr/>
        </p:nvGrpSpPr>
        <p:grpSpPr>
          <a:xfrm>
            <a:off x="3332465" y="3810000"/>
            <a:ext cx="1697901" cy="2176648"/>
            <a:chOff x="3836046" y="3820710"/>
            <a:chExt cx="1697901" cy="217664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A209C5C-2D48-C8C3-C3B7-319E568698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4436" t="30393" r="33211" b="12745"/>
            <a:stretch/>
          </p:blipFill>
          <p:spPr>
            <a:xfrm>
              <a:off x="4002157" y="4210617"/>
              <a:ext cx="1355459" cy="1786741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198073-1275-9CA6-85E6-AC1CAF284C24}"/>
                </a:ext>
              </a:extLst>
            </p:cNvPr>
            <p:cNvSpPr txBox="1"/>
            <p:nvPr/>
          </p:nvSpPr>
          <p:spPr>
            <a:xfrm>
              <a:off x="3836046" y="3820710"/>
              <a:ext cx="1697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Old INFN-style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6E2C49C-E9B4-AB02-421F-EBC4F7CD1646}"/>
              </a:ext>
            </a:extLst>
          </p:cNvPr>
          <p:cNvSpPr txBox="1"/>
          <p:nvPr/>
        </p:nvSpPr>
        <p:spPr>
          <a:xfrm>
            <a:off x="686145" y="6077381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9933"/>
                </a:solidFill>
              </a:rPr>
              <a:t>University labs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84BCD9-12F2-8625-A4C2-3EDBA36E58EC}"/>
              </a:ext>
            </a:extLst>
          </p:cNvPr>
          <p:cNvSpPr txBox="1"/>
          <p:nvPr/>
        </p:nvSpPr>
        <p:spPr>
          <a:xfrm>
            <a:off x="3276600" y="6156893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FermiLab</a:t>
            </a:r>
            <a:r>
              <a:rPr lang="en-US" dirty="0">
                <a:solidFill>
                  <a:srgbClr val="0070C0"/>
                </a:solidFill>
              </a:rPr>
              <a:t>, SLAC, UCLA, Cornell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8A0782-20B0-571A-48E0-4B4346CEE770}"/>
              </a:ext>
            </a:extLst>
          </p:cNvPr>
          <p:cNvSpPr txBox="1"/>
          <p:nvPr/>
        </p:nvSpPr>
        <p:spPr>
          <a:xfrm>
            <a:off x="9273571" y="6130389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C301"/>
                </a:solidFill>
              </a:rPr>
              <a:t>Argonne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A5ABE5-D765-78CA-3F25-66C6E2C8F9E9}"/>
              </a:ext>
            </a:extLst>
          </p:cNvPr>
          <p:cNvGrpSpPr/>
          <p:nvPr/>
        </p:nvGrpSpPr>
        <p:grpSpPr>
          <a:xfrm>
            <a:off x="10312037" y="3851647"/>
            <a:ext cx="1674764" cy="2203152"/>
            <a:chOff x="9758080" y="3794206"/>
            <a:chExt cx="1674764" cy="2203152"/>
          </a:xfrm>
        </p:grpSpPr>
        <p:pic>
          <p:nvPicPr>
            <p:cNvPr id="22" name="Picture 21" descr="A close-up of a copper cylinder&#10;&#10;Description automatically generated">
              <a:extLst>
                <a:ext uri="{FF2B5EF4-FFF2-40B4-BE49-F238E27FC236}">
                  <a16:creationId xmlns:a16="http://schemas.microsoft.com/office/drawing/2014/main" id="{EBAF489E-272D-61DD-BAF8-318FAE81E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8976" r="23622" b="10834"/>
            <a:stretch/>
          </p:blipFill>
          <p:spPr>
            <a:xfrm>
              <a:off x="9758080" y="4148411"/>
              <a:ext cx="1674764" cy="1848947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BAC7C0-7CB2-A24E-CE69-E027BE653032}"/>
                </a:ext>
              </a:extLst>
            </p:cNvPr>
            <p:cNvSpPr txBox="1"/>
            <p:nvPr/>
          </p:nvSpPr>
          <p:spPr>
            <a:xfrm>
              <a:off x="9801994" y="3794206"/>
              <a:ext cx="1454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C301"/>
                  </a:solidFill>
                </a:rPr>
                <a:t>Witness gun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70A7E6-8B72-2D76-0B17-01B951227DC5}"/>
              </a:ext>
            </a:extLst>
          </p:cNvPr>
          <p:cNvGrpSpPr/>
          <p:nvPr/>
        </p:nvGrpSpPr>
        <p:grpSpPr>
          <a:xfrm>
            <a:off x="8930008" y="3810007"/>
            <a:ext cx="1121917" cy="2280153"/>
            <a:chOff x="9042399" y="3846218"/>
            <a:chExt cx="1121917" cy="2280153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DBECB1A-90AD-B420-4A42-36053ED8EB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5538"/>
            <a:stretch/>
          </p:blipFill>
          <p:spPr>
            <a:xfrm>
              <a:off x="9042399" y="4138903"/>
              <a:ext cx="1121917" cy="1987468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3FC52E-C27A-7972-E4D2-94911625EB46}"/>
                </a:ext>
              </a:extLst>
            </p:cNvPr>
            <p:cNvSpPr txBox="1"/>
            <p:nvPr/>
          </p:nvSpPr>
          <p:spPr>
            <a:xfrm>
              <a:off x="9042399" y="3846218"/>
              <a:ext cx="10910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C301"/>
                  </a:solidFill>
                </a:rPr>
                <a:t>ACT gun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900AD5-4525-DC82-91AC-23CB86C8D293}"/>
              </a:ext>
            </a:extLst>
          </p:cNvPr>
          <p:cNvGrpSpPr/>
          <p:nvPr/>
        </p:nvGrpSpPr>
        <p:grpSpPr>
          <a:xfrm>
            <a:off x="7148555" y="3836504"/>
            <a:ext cx="1693605" cy="2260405"/>
            <a:chOff x="12090400" y="3820717"/>
            <a:chExt cx="1693605" cy="2260405"/>
          </a:xfrm>
        </p:grpSpPr>
        <p:pic>
          <p:nvPicPr>
            <p:cNvPr id="28" name="Picture 27" descr="A black and white drawing of a metal object&#10;&#10;Description automatically generated">
              <a:extLst>
                <a:ext uri="{FF2B5EF4-FFF2-40B4-BE49-F238E27FC236}">
                  <a16:creationId xmlns:a16="http://schemas.microsoft.com/office/drawing/2014/main" id="{A5AEE38D-72C2-7D11-6F11-B81EC491F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174595" y="4163545"/>
              <a:ext cx="1362319" cy="191757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5631BE-4802-3659-61EF-250BB1008BEC}"/>
                </a:ext>
              </a:extLst>
            </p:cNvPr>
            <p:cNvSpPr txBox="1"/>
            <p:nvPr/>
          </p:nvSpPr>
          <p:spPr>
            <a:xfrm>
              <a:off x="12090400" y="3820717"/>
              <a:ext cx="1693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C301"/>
                  </a:solidFill>
                </a:rPr>
                <a:t>AWA drive gun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36B0EA1-F7DE-5263-11F7-46DFD2C5B55A}"/>
              </a:ext>
            </a:extLst>
          </p:cNvPr>
          <p:cNvCxnSpPr/>
          <p:nvPr/>
        </p:nvCxnSpPr>
        <p:spPr>
          <a:xfrm>
            <a:off x="3498576" y="6116664"/>
            <a:ext cx="3114259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C0A4AD9-F8AF-F3BA-996B-1B3AFEC6ADDC}"/>
              </a:ext>
            </a:extLst>
          </p:cNvPr>
          <p:cNvCxnSpPr>
            <a:cxnSpLocks/>
          </p:cNvCxnSpPr>
          <p:nvPr/>
        </p:nvCxnSpPr>
        <p:spPr>
          <a:xfrm>
            <a:off x="7328455" y="6128633"/>
            <a:ext cx="4761945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E30092DD-474E-FA38-461B-C15DADE4B1A3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400" dirty="0"/>
              <a:t>Testing alkali-antimonide photocathodes in accelerators</a:t>
            </a:r>
            <a:endParaRPr lang="en-US" sz="220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2319AD5-7FEB-60B2-934C-7D18E63DD4E6}"/>
              </a:ext>
            </a:extLst>
          </p:cNvPr>
          <p:cNvCxnSpPr>
            <a:cxnSpLocks/>
          </p:cNvCxnSpPr>
          <p:nvPr/>
        </p:nvCxnSpPr>
        <p:spPr>
          <a:xfrm flipV="1">
            <a:off x="300950" y="6096909"/>
            <a:ext cx="2552118" cy="0"/>
          </a:xfrm>
          <a:prstGeom prst="line">
            <a:avLst/>
          </a:prstGeom>
          <a:ln w="762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54084FE1-D95A-9828-8077-C92B1142C4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4219560"/>
            <a:ext cx="2496959" cy="176393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98D22ACA-1757-895D-2FBD-5C4D8AF04DDF}"/>
              </a:ext>
            </a:extLst>
          </p:cNvPr>
          <p:cNvSpPr txBox="1"/>
          <p:nvPr/>
        </p:nvSpPr>
        <p:spPr>
          <a:xfrm>
            <a:off x="228600" y="3810000"/>
            <a:ext cx="269817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9933"/>
                </a:solidFill>
              </a:rPr>
              <a:t>Flag-style sample holder</a:t>
            </a:r>
          </a:p>
        </p:txBody>
      </p:sp>
    </p:spTree>
    <p:extLst>
      <p:ext uri="{BB962C8B-B14F-4D97-AF65-F5344CB8AC3E}">
        <p14:creationId xmlns:p14="http://schemas.microsoft.com/office/powerpoint/2010/main" val="2673551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291A44-7E30-094A-BDC0-0F2484999F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C8B2E-5D86-5641-AE97-E15CF2C7ED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200"/>
            <a:ext cx="12153898" cy="305670"/>
          </a:xfrm>
        </p:spPr>
        <p:txBody>
          <a:bodyPr/>
          <a:lstStyle/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  <p:sp>
        <p:nvSpPr>
          <p:cNvPr id="61" name="Merge 60">
            <a:extLst>
              <a:ext uri="{FF2B5EF4-FFF2-40B4-BE49-F238E27FC236}">
                <a16:creationId xmlns:a16="http://schemas.microsoft.com/office/drawing/2014/main" id="{38C140E5-4BF2-5843-9004-14C02123C514}"/>
              </a:ext>
            </a:extLst>
          </p:cNvPr>
          <p:cNvSpPr/>
          <p:nvPr/>
        </p:nvSpPr>
        <p:spPr>
          <a:xfrm rot="5400000">
            <a:off x="8058604" y="4089007"/>
            <a:ext cx="257508" cy="440926"/>
          </a:xfrm>
          <a:prstGeom prst="flowChartMerge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8F7561F-078E-A902-5B27-7FDBC0B03082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Testing alkali antimonide photocathodes at AWA Facility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3AC780-AC5C-3A7A-904B-B0418DFE04E0}"/>
              </a:ext>
            </a:extLst>
          </p:cNvPr>
          <p:cNvSpPr txBox="1"/>
          <p:nvPr/>
        </p:nvSpPr>
        <p:spPr>
          <a:xfrm>
            <a:off x="304800" y="1066800"/>
            <a:ext cx="5893473" cy="18312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i="0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Argonne Cathode </a:t>
            </a:r>
            <a:r>
              <a:rPr lang="en-US" b="1" i="0" strike="noStrike" dirty="0" err="1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Teststand</a:t>
            </a:r>
            <a:r>
              <a:rPr lang="en-US" b="1" i="0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(ACT):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L-band 1.3 GHz single-cell photocathode RF gun.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Emittance measurement capability.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 proximity to NIU.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Currently suitable for testing air-stable materials only.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Unique plug design.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0DF112-C2CA-158A-3D42-36A449F04774}"/>
              </a:ext>
            </a:extLst>
          </p:cNvPr>
          <p:cNvSpPr txBox="1"/>
          <p:nvPr/>
        </p:nvSpPr>
        <p:spPr>
          <a:xfrm>
            <a:off x="264372" y="4968263"/>
            <a:ext cx="1054872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tx2"/>
                </a:solidFill>
              </a:rPr>
              <a:t>Planned ACT updates: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the pump system to achieve ~10</a:t>
            </a:r>
            <a:r>
              <a:rPr lang="en-US" baseline="30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Torr.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 NIU-compatible photocathode plug suitable for testing different photocathode substrates. </a:t>
            </a:r>
            <a:endParaRPr lang="en-US" b="0" i="0" u="none" strike="noStrike" dirty="0"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Possibility of adding the deflecting cavity for photocathode response time measurements.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DF0EAD-18FB-4941-3D21-89E8DEAF261A}"/>
              </a:ext>
            </a:extLst>
          </p:cNvPr>
          <p:cNvGrpSpPr/>
          <p:nvPr/>
        </p:nvGrpSpPr>
        <p:grpSpPr>
          <a:xfrm>
            <a:off x="3040464" y="2664847"/>
            <a:ext cx="5657850" cy="2542568"/>
            <a:chOff x="3257550" y="4211431"/>
            <a:chExt cx="5657850" cy="25425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85B5157-F5E5-DFF6-B8B1-E24D9B486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7550" y="4211431"/>
              <a:ext cx="5657850" cy="234176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9EAE21-FD80-B459-5CAF-04DD15EE94AD}"/>
                </a:ext>
              </a:extLst>
            </p:cNvPr>
            <p:cNvSpPr txBox="1"/>
            <p:nvPr/>
          </p:nvSpPr>
          <p:spPr>
            <a:xfrm>
              <a:off x="7015305" y="6477000"/>
              <a:ext cx="17361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Shao et al, IPAC 2018</a:t>
              </a:r>
            </a:p>
          </p:txBody>
        </p:sp>
      </p:grpSp>
      <p:pic>
        <p:nvPicPr>
          <p:cNvPr id="9" name="Picture 8" descr="A map with a blue line&#10;&#10;Description automatically generated">
            <a:extLst>
              <a:ext uri="{FF2B5EF4-FFF2-40B4-BE49-F238E27FC236}">
                <a16:creationId xmlns:a16="http://schemas.microsoft.com/office/drawing/2014/main" id="{5ECD6DCE-6A3C-42C9-321E-7CE7B852D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2860" y="1143870"/>
            <a:ext cx="3749963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874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7446E-78A1-32EF-BCF4-A1BFE4C78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tanding in a room with a machine&#10;&#10;Description automatically generated">
            <a:extLst>
              <a:ext uri="{FF2B5EF4-FFF2-40B4-BE49-F238E27FC236}">
                <a16:creationId xmlns:a16="http://schemas.microsoft.com/office/drawing/2014/main" id="{001D203C-450B-3058-6827-A3478F894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229" y="1119256"/>
            <a:ext cx="9753600" cy="534187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21B08F-2C58-DB09-CC9C-1B9D8A093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98B0C-6CB4-F1E3-7460-EA83D1617CC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199"/>
            <a:ext cx="12153898" cy="320675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C32229-6439-FE28-4FCC-5CF3184525BB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NIU Photoemission Research Lab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D435F-1D55-C7E5-9C5E-077C0437E0A5}"/>
              </a:ext>
            </a:extLst>
          </p:cNvPr>
          <p:cNvSpPr/>
          <p:nvPr/>
        </p:nvSpPr>
        <p:spPr>
          <a:xfrm>
            <a:off x="6555921" y="1448832"/>
            <a:ext cx="3581400" cy="4525683"/>
          </a:xfrm>
          <a:prstGeom prst="rect">
            <a:avLst/>
          </a:prstGeom>
          <a:noFill/>
          <a:ln w="19050">
            <a:solidFill>
              <a:srgbClr val="FFFF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6EDA03-486F-BC00-FE6B-C4740B072A28}"/>
              </a:ext>
            </a:extLst>
          </p:cNvPr>
          <p:cNvSpPr txBox="1"/>
          <p:nvPr/>
        </p:nvSpPr>
        <p:spPr>
          <a:xfrm>
            <a:off x="6705600" y="1447800"/>
            <a:ext cx="3203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</a:rPr>
              <a:t>Pulsed Laser Deposition system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629BD0-8A2F-D7C0-009A-BFE0B5B98ACB}"/>
              </a:ext>
            </a:extLst>
          </p:cNvPr>
          <p:cNvSpPr txBox="1"/>
          <p:nvPr/>
        </p:nvSpPr>
        <p:spPr>
          <a:xfrm>
            <a:off x="3211501" y="1645487"/>
            <a:ext cx="2924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</a:rPr>
              <a:t>Thermal Evaporation system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733CF33-F755-8F7B-56BE-0A3D19938AD0}"/>
              </a:ext>
            </a:extLst>
          </p:cNvPr>
          <p:cNvGrpSpPr/>
          <p:nvPr/>
        </p:nvGrpSpPr>
        <p:grpSpPr>
          <a:xfrm>
            <a:off x="8732218" y="5535342"/>
            <a:ext cx="1997663" cy="682479"/>
            <a:chOff x="10095666" y="1368740"/>
            <a:chExt cx="1997663" cy="682479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107C056-DE9E-878C-87D8-E43AF1923DEA}"/>
                </a:ext>
              </a:extLst>
            </p:cNvPr>
            <p:cNvSpPr/>
            <p:nvPr/>
          </p:nvSpPr>
          <p:spPr>
            <a:xfrm>
              <a:off x="10139413" y="1368740"/>
              <a:ext cx="1885453" cy="682479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3330E6-9E7F-BFEC-03FB-86E8C7C3E27C}"/>
                </a:ext>
              </a:extLst>
            </p:cNvPr>
            <p:cNvSpPr txBox="1"/>
            <p:nvPr/>
          </p:nvSpPr>
          <p:spPr>
            <a:xfrm>
              <a:off x="10095666" y="1418168"/>
              <a:ext cx="19976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0" i="0" u="none" strike="noStrike" dirty="0">
                  <a:effectLst/>
                </a:rPr>
                <a:t>Oksana Chubenko, </a:t>
              </a:r>
            </a:p>
            <a:p>
              <a:pPr algn="ctr"/>
              <a:r>
                <a:rPr lang="en-US" sz="1600" dirty="0">
                  <a:latin typeface="Roboto" panose="02000000000000000000" pitchFamily="2" charset="0"/>
                </a:rPr>
                <a:t>T35</a:t>
              </a:r>
              <a:r>
                <a:rPr lang="en-US" sz="1600" b="0" i="0" u="none" strike="noStrike" dirty="0">
                  <a:effectLst/>
                  <a:latin typeface="Roboto" panose="02000000000000000000" pitchFamily="2" charset="0"/>
                </a:rPr>
                <a:t> (</a:t>
              </a:r>
              <a:r>
                <a:rPr lang="en-US" sz="1600" dirty="0">
                  <a:latin typeface="Roboto" panose="02000000000000000000" pitchFamily="2" charset="0"/>
                </a:rPr>
                <a:t>Tuesday)</a:t>
              </a:r>
              <a:endParaRPr lang="en-US" sz="1600" dirty="0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A0451B9-A4CB-20A2-09EF-A65347153877}"/>
              </a:ext>
            </a:extLst>
          </p:cNvPr>
          <p:cNvSpPr/>
          <p:nvPr/>
        </p:nvSpPr>
        <p:spPr>
          <a:xfrm>
            <a:off x="1530581" y="1614771"/>
            <a:ext cx="4796739" cy="4709829"/>
          </a:xfrm>
          <a:prstGeom prst="rect">
            <a:avLst/>
          </a:prstGeom>
          <a:noFill/>
          <a:ln w="19050">
            <a:solidFill>
              <a:srgbClr val="FFFF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6FA0F3-7B8A-A190-48AB-8685ED4FC8F9}"/>
              </a:ext>
            </a:extLst>
          </p:cNvPr>
          <p:cNvGrpSpPr/>
          <p:nvPr/>
        </p:nvGrpSpPr>
        <p:grpSpPr>
          <a:xfrm>
            <a:off x="838200" y="5915070"/>
            <a:ext cx="1885453" cy="682479"/>
            <a:chOff x="10139413" y="1368740"/>
            <a:chExt cx="1885453" cy="682479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1A2E28B2-0A4F-D1BA-A3DF-B71D0B282775}"/>
                </a:ext>
              </a:extLst>
            </p:cNvPr>
            <p:cNvSpPr/>
            <p:nvPr/>
          </p:nvSpPr>
          <p:spPr>
            <a:xfrm>
              <a:off x="10139413" y="1368740"/>
              <a:ext cx="1885453" cy="682479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84C664-4DAC-2B0A-1A14-E8AC368DB03C}"/>
                </a:ext>
              </a:extLst>
            </p:cNvPr>
            <p:cNvSpPr txBox="1"/>
            <p:nvPr/>
          </p:nvSpPr>
          <p:spPr>
            <a:xfrm>
              <a:off x="10600227" y="1542513"/>
              <a:ext cx="9885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0" i="0" u="none" strike="noStrike" dirty="0">
                  <a:effectLst/>
                </a:rPr>
                <a:t>This Talk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95238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3DC67-432B-8556-2B70-0D81FE209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DB903F9B-60B7-5730-599B-B85BFA876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433722" y="3188485"/>
            <a:ext cx="4346238" cy="133218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AE716F-6AAC-70C7-52B2-F95AF40CF6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39BBE-F2C4-9B0F-F4E1-6B73CFC8AE6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199"/>
            <a:ext cx="12153898" cy="320675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7E74393-ADF1-5B31-1FB3-D7EF88519AA4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Growth of alkali-antimonide films at NIU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A09E8B-B616-A3CB-F53E-222B82241346}"/>
              </a:ext>
            </a:extLst>
          </p:cNvPr>
          <p:cNvSpPr txBox="1"/>
          <p:nvPr/>
        </p:nvSpPr>
        <p:spPr>
          <a:xfrm>
            <a:off x="76200" y="1066800"/>
            <a:ext cx="6872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000000"/>
                </a:solidFill>
              </a:rPr>
              <a:t>Thermal evaporation system previously used to grow Cs-</a:t>
            </a:r>
            <a:r>
              <a:rPr lang="en-US" dirty="0" err="1">
                <a:solidFill>
                  <a:srgbClr val="000000"/>
                </a:solidFill>
              </a:rPr>
              <a:t>Te</a:t>
            </a:r>
            <a:r>
              <a:rPr lang="en-US" dirty="0">
                <a:solidFill>
                  <a:srgbClr val="000000"/>
                </a:solidFill>
              </a:rPr>
              <a:t> films on old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INFN-type photocathode plug </a:t>
            </a:r>
            <a:r>
              <a:rPr lang="en-US" dirty="0">
                <a:solidFill>
                  <a:srgbClr val="000000"/>
                </a:solidFill>
              </a:rPr>
              <a:t>at Fermilab.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EA27476-8A18-AB8B-87F4-779EDBF3ED8E}"/>
              </a:ext>
            </a:extLst>
          </p:cNvPr>
          <p:cNvGrpSpPr/>
          <p:nvPr/>
        </p:nvGrpSpPr>
        <p:grpSpPr>
          <a:xfrm>
            <a:off x="838200" y="1295400"/>
            <a:ext cx="9067800" cy="5575495"/>
            <a:chOff x="778879" y="1282505"/>
            <a:chExt cx="9067800" cy="557549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F83E6D-8A10-EDF6-361F-820690568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7679" y="2019740"/>
              <a:ext cx="6356894" cy="483826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845DADC-15F4-5E39-BFBE-D0DC6CEB8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63124" y="1282505"/>
              <a:ext cx="755970" cy="493819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EC8F180-2B1E-3C2A-4BD7-EF7DB5A6E461}"/>
                </a:ext>
              </a:extLst>
            </p:cNvPr>
            <p:cNvGrpSpPr/>
            <p:nvPr/>
          </p:nvGrpSpPr>
          <p:grpSpPr>
            <a:xfrm>
              <a:off x="2872378" y="4623754"/>
              <a:ext cx="1441716" cy="2083360"/>
              <a:chOff x="218250" y="4572000"/>
              <a:chExt cx="1441716" cy="2083360"/>
            </a:xfrm>
          </p:grpSpPr>
          <p:pic>
            <p:nvPicPr>
              <p:cNvPr id="10" name="Picture 9" descr="A close-up of a light bulb&#10;&#10;Description automatically generated">
                <a:extLst>
                  <a:ext uri="{FF2B5EF4-FFF2-40B4-BE49-F238E27FC236}">
                    <a16:creationId xmlns:a16="http://schemas.microsoft.com/office/drawing/2014/main" id="{93E1F771-2341-F63C-375F-B8A926519F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379" y="4831348"/>
                <a:ext cx="1369587" cy="1824012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1D9828-848F-05C8-FC40-937BFEEA05A0}"/>
                  </a:ext>
                </a:extLst>
              </p:cNvPr>
              <p:cNvSpPr txBox="1"/>
              <p:nvPr/>
            </p:nvSpPr>
            <p:spPr>
              <a:xfrm>
                <a:off x="218250" y="4572000"/>
                <a:ext cx="13660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tx2"/>
                    </a:solidFill>
                    <a:highlight>
                      <a:srgbClr val="FFFF00"/>
                    </a:highlight>
                  </a:rPr>
                  <a:t>Pincer with </a:t>
                </a:r>
              </a:p>
              <a:p>
                <a:r>
                  <a:rPr lang="en-US" sz="1400" b="1" dirty="0">
                    <a:solidFill>
                      <a:schemeClr val="tx2"/>
                    </a:solidFill>
                    <a:highlight>
                      <a:srgbClr val="FFFF00"/>
                    </a:highlight>
                  </a:rPr>
                  <a:t>built-in heater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D5A757B-555E-B717-FF43-349A731D4B84}"/>
                </a:ext>
              </a:extLst>
            </p:cNvPr>
            <p:cNvGrpSpPr/>
            <p:nvPr/>
          </p:nvGrpSpPr>
          <p:grpSpPr>
            <a:xfrm>
              <a:off x="778879" y="2403193"/>
              <a:ext cx="2810385" cy="1470112"/>
              <a:chOff x="-3417874" y="3211274"/>
              <a:chExt cx="2810385" cy="1470112"/>
            </a:xfrm>
          </p:grpSpPr>
          <p:pic>
            <p:nvPicPr>
              <p:cNvPr id="12" name="Picture 11" descr="A group of metal parts on a white surface&#10;&#10;Description automatically generated">
                <a:extLst>
                  <a:ext uri="{FF2B5EF4-FFF2-40B4-BE49-F238E27FC236}">
                    <a16:creationId xmlns:a16="http://schemas.microsoft.com/office/drawing/2014/main" id="{5359E040-8594-C46E-AD92-5828B09636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194" t="27432" r="2028" b="3589"/>
              <a:stretch/>
            </p:blipFill>
            <p:spPr>
              <a:xfrm>
                <a:off x="-3049090" y="3211274"/>
                <a:ext cx="2388662" cy="1425696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A95638A-EA83-1D05-C822-24DB01213C7F}"/>
                  </a:ext>
                </a:extLst>
              </p:cNvPr>
              <p:cNvSpPr txBox="1"/>
              <p:nvPr/>
            </p:nvSpPr>
            <p:spPr>
              <a:xfrm>
                <a:off x="-3417874" y="4373609"/>
                <a:ext cx="281038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tx2"/>
                    </a:solidFill>
                    <a:highlight>
                      <a:srgbClr val="FFFF00"/>
                    </a:highlight>
                  </a:rPr>
                  <a:t>Carriage for 5 INFN-style plugs</a:t>
                </a: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E479B4-2637-C493-FB43-3E417469D60A}"/>
                </a:ext>
              </a:extLst>
            </p:cNvPr>
            <p:cNvSpPr/>
            <p:nvPr/>
          </p:nvSpPr>
          <p:spPr>
            <a:xfrm>
              <a:off x="7848600" y="2163331"/>
              <a:ext cx="1164737" cy="3317437"/>
            </a:xfrm>
            <a:prstGeom prst="rect">
              <a:avLst/>
            </a:prstGeom>
            <a:noFill/>
            <a:ln w="19050">
              <a:solidFill>
                <a:srgbClr val="FFFF00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D590DA-DC23-3373-9A4D-433B2AF78C52}"/>
                </a:ext>
              </a:extLst>
            </p:cNvPr>
            <p:cNvSpPr txBox="1"/>
            <p:nvPr/>
          </p:nvSpPr>
          <p:spPr>
            <a:xfrm>
              <a:off x="7883769" y="5296102"/>
              <a:ext cx="1962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highlight>
                    <a:srgbClr val="FFFF00"/>
                  </a:highlight>
                </a:rPr>
                <a:t>Vacuum Suitcase</a:t>
              </a:r>
            </a:p>
          </p:txBody>
        </p:sp>
        <p:sp>
          <p:nvSpPr>
            <p:cNvPr id="17" name="Right Arrow 16">
              <a:extLst>
                <a:ext uri="{FF2B5EF4-FFF2-40B4-BE49-F238E27FC236}">
                  <a16:creationId xmlns:a16="http://schemas.microsoft.com/office/drawing/2014/main" id="{B03E4B1D-8F14-4AA8-37CE-BEE8277A4DBC}"/>
                </a:ext>
              </a:extLst>
            </p:cNvPr>
            <p:cNvSpPr/>
            <p:nvPr/>
          </p:nvSpPr>
          <p:spPr>
            <a:xfrm rot="5400000" flipH="1">
              <a:off x="8156443" y="1697081"/>
              <a:ext cx="369333" cy="37542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D68E36D-47EE-EE46-9AC6-9FE81AB039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4800" y="3152786"/>
              <a:ext cx="2697889" cy="2327982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4CCBB31-8A64-9648-53C0-A957AD8DAFC8}"/>
              </a:ext>
            </a:extLst>
          </p:cNvPr>
          <p:cNvCxnSpPr>
            <a:cxnSpLocks/>
          </p:cNvCxnSpPr>
          <p:nvPr/>
        </p:nvCxnSpPr>
        <p:spPr>
          <a:xfrm>
            <a:off x="3561649" y="3124200"/>
            <a:ext cx="2728546" cy="0"/>
          </a:xfrm>
          <a:prstGeom prst="straightConnector1">
            <a:avLst/>
          </a:prstGeom>
          <a:ln w="19050">
            <a:solidFill>
              <a:srgbClr val="FFFF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7398F11-CEC7-1C57-F5DB-CF18ACD01C73}"/>
              </a:ext>
            </a:extLst>
          </p:cNvPr>
          <p:cNvCxnSpPr>
            <a:cxnSpLocks/>
          </p:cNvCxnSpPr>
          <p:nvPr/>
        </p:nvCxnSpPr>
        <p:spPr>
          <a:xfrm flipH="1" flipV="1">
            <a:off x="8458200" y="3165681"/>
            <a:ext cx="1705353" cy="514231"/>
          </a:xfrm>
          <a:prstGeom prst="straightConnector1">
            <a:avLst/>
          </a:prstGeom>
          <a:ln w="19050">
            <a:solidFill>
              <a:srgbClr val="FFFF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2922FB2-2A6E-83B2-E16B-1E033A9B50E1}"/>
              </a:ext>
            </a:extLst>
          </p:cNvPr>
          <p:cNvGrpSpPr/>
          <p:nvPr/>
        </p:nvGrpSpPr>
        <p:grpSpPr>
          <a:xfrm>
            <a:off x="4343400" y="1676400"/>
            <a:ext cx="1669047" cy="1304712"/>
            <a:chOff x="-1829545" y="3732310"/>
            <a:chExt cx="1669047" cy="1304712"/>
          </a:xfrm>
        </p:grpSpPr>
        <p:pic>
          <p:nvPicPr>
            <p:cNvPr id="40" name="Picture 39" descr="A group of metal objects&#10;&#10;Description automatically generated">
              <a:extLst>
                <a:ext uri="{FF2B5EF4-FFF2-40B4-BE49-F238E27FC236}">
                  <a16:creationId xmlns:a16="http://schemas.microsoft.com/office/drawing/2014/main" id="{B99A7980-1AC6-A178-6367-9198A1A1F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481715" y="3886199"/>
              <a:ext cx="1267829" cy="1150823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C8982DF-2191-A48C-54D0-5C5D9838C1FC}"/>
                </a:ext>
              </a:extLst>
            </p:cNvPr>
            <p:cNvSpPr txBox="1"/>
            <p:nvPr/>
          </p:nvSpPr>
          <p:spPr>
            <a:xfrm>
              <a:off x="-1829545" y="3732310"/>
              <a:ext cx="16690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tx2"/>
                  </a:solidFill>
                  <a:highlight>
                    <a:srgbClr val="FFFF00"/>
                  </a:highlight>
                </a:rPr>
                <a:t>SAES dispensers</a:t>
              </a: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1B956F2-5F0C-DFCE-CC34-2C3EE6F2A518}"/>
              </a:ext>
            </a:extLst>
          </p:cNvPr>
          <p:cNvCxnSpPr>
            <a:cxnSpLocks/>
          </p:cNvCxnSpPr>
          <p:nvPr/>
        </p:nvCxnSpPr>
        <p:spPr>
          <a:xfrm>
            <a:off x="5959059" y="2418546"/>
            <a:ext cx="746541" cy="504102"/>
          </a:xfrm>
          <a:prstGeom prst="straightConnector1">
            <a:avLst/>
          </a:prstGeom>
          <a:ln w="19050">
            <a:solidFill>
              <a:srgbClr val="FFFF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456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0C44B-6873-AF8E-D82A-A96D58631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279A5C-52EC-85EA-78D6-5A0EFB068B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530164-3879-A30D-1209-468013BDAA9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199"/>
            <a:ext cx="12153898" cy="320675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2C632A8-DA4C-BFCF-9F8B-ACB5D15A8CD3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Growth of alkali-antimonide films at NIU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4DFD89-01CB-6ECC-97B3-74096D0B67D3}"/>
              </a:ext>
            </a:extLst>
          </p:cNvPr>
          <p:cNvSpPr txBox="1"/>
          <p:nvPr/>
        </p:nvSpPr>
        <p:spPr>
          <a:xfrm>
            <a:off x="290379" y="1181725"/>
            <a:ext cx="11444421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New plug enables growth of low-MTE Cs</a:t>
            </a:r>
            <a:r>
              <a:rPr lang="en-US" baseline="-25000" dirty="0">
                <a:solidFill>
                  <a:srgbClr val="000000"/>
                </a:solidFill>
              </a:rPr>
              <a:t>3</a:t>
            </a:r>
            <a:r>
              <a:rPr lang="en-US" dirty="0">
                <a:solidFill>
                  <a:srgbClr val="000000"/>
                </a:solidFill>
              </a:rPr>
              <a:t>Sb films on semiconductor substrates.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Compatible with ACT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C797FA-FF19-B516-16F7-ECDE1D453406}"/>
              </a:ext>
            </a:extLst>
          </p:cNvPr>
          <p:cNvGrpSpPr/>
          <p:nvPr/>
        </p:nvGrpSpPr>
        <p:grpSpPr>
          <a:xfrm>
            <a:off x="4259267" y="2745658"/>
            <a:ext cx="1608133" cy="3350342"/>
            <a:chOff x="2812167" y="1905000"/>
            <a:chExt cx="1608133" cy="335034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4772936-D409-5473-5104-E942F90C17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873549" y="2337490"/>
              <a:ext cx="1417102" cy="2917852"/>
              <a:chOff x="3352800" y="2743200"/>
              <a:chExt cx="3330698" cy="6858000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9946E2DB-A408-7CB7-4828-0E2FBC5240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52800" y="2743200"/>
                <a:ext cx="3330698" cy="6858000"/>
              </a:xfrm>
              <a:prstGeom prst="rect">
                <a:avLst/>
              </a:prstGeom>
            </p:spPr>
          </p:pic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294C075-EEAD-0D54-6CCC-324590B58307}"/>
                  </a:ext>
                </a:extLst>
              </p:cNvPr>
              <p:cNvSpPr/>
              <p:nvPr/>
            </p:nvSpPr>
            <p:spPr>
              <a:xfrm>
                <a:off x="4451152" y="3048000"/>
                <a:ext cx="1197699" cy="152400"/>
              </a:xfrm>
              <a:prstGeom prst="ellipse">
                <a:avLst/>
              </a:prstGeom>
              <a:solidFill>
                <a:schemeClr val="tx2">
                  <a:lumMod val="95000"/>
                  <a:lumOff val="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06E793C-D220-C060-9595-632C98EAC553}"/>
                </a:ext>
              </a:extLst>
            </p:cNvPr>
            <p:cNvSpPr txBox="1"/>
            <p:nvPr/>
          </p:nvSpPr>
          <p:spPr>
            <a:xfrm>
              <a:off x="2812167" y="1905000"/>
              <a:ext cx="1608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New NIU plug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A9DD57B-8AF7-5D90-1786-060366009510}"/>
              </a:ext>
            </a:extLst>
          </p:cNvPr>
          <p:cNvGrpSpPr/>
          <p:nvPr/>
        </p:nvGrpSpPr>
        <p:grpSpPr>
          <a:xfrm>
            <a:off x="1372300" y="4425447"/>
            <a:ext cx="2486920" cy="2280153"/>
            <a:chOff x="457900" y="4425447"/>
            <a:chExt cx="2486920" cy="228015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1E76613-90E2-81B2-DBD0-0EA83C77183A}"/>
                </a:ext>
              </a:extLst>
            </p:cNvPr>
            <p:cNvGrpSpPr/>
            <p:nvPr/>
          </p:nvGrpSpPr>
          <p:grpSpPr>
            <a:xfrm>
              <a:off x="457900" y="4425447"/>
              <a:ext cx="1142300" cy="2280153"/>
              <a:chOff x="9042399" y="3846218"/>
              <a:chExt cx="1142300" cy="2280153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FDCA42F-4894-2146-5E16-DFD9C8C564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5538"/>
              <a:stretch/>
            </p:blipFill>
            <p:spPr>
              <a:xfrm>
                <a:off x="9042399" y="4138903"/>
                <a:ext cx="1121917" cy="1987468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923997-21AE-65E3-A6BE-06772932CD09}"/>
                  </a:ext>
                </a:extLst>
              </p:cNvPr>
              <p:cNvSpPr txBox="1"/>
              <p:nvPr/>
            </p:nvSpPr>
            <p:spPr>
              <a:xfrm>
                <a:off x="9042399" y="3846218"/>
                <a:ext cx="11423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ACT plug</a:t>
                </a:r>
              </a:p>
            </p:txBody>
          </p:sp>
        </p:grpSp>
        <p:sp>
          <p:nvSpPr>
            <p:cNvPr id="33" name="Right Arrow 32">
              <a:extLst>
                <a:ext uri="{FF2B5EF4-FFF2-40B4-BE49-F238E27FC236}">
                  <a16:creationId xmlns:a16="http://schemas.microsoft.com/office/drawing/2014/main" id="{4E564BA2-65D1-D626-AE33-BE1F52D75417}"/>
                </a:ext>
              </a:extLst>
            </p:cNvPr>
            <p:cNvSpPr/>
            <p:nvPr/>
          </p:nvSpPr>
          <p:spPr>
            <a:xfrm rot="19451597">
              <a:off x="1605831" y="5168938"/>
              <a:ext cx="1338989" cy="76200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B9F816A-5C3A-C395-899E-98D493C9CE76}"/>
              </a:ext>
            </a:extLst>
          </p:cNvPr>
          <p:cNvGrpSpPr>
            <a:grpSpLocks noChangeAspect="1"/>
          </p:cNvGrpSpPr>
          <p:nvPr/>
        </p:nvGrpSpPr>
        <p:grpSpPr>
          <a:xfrm>
            <a:off x="6636559" y="2436135"/>
            <a:ext cx="5098241" cy="3163940"/>
            <a:chOff x="8305800" y="1447800"/>
            <a:chExt cx="3810000" cy="2364465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52C5AE7-ABBE-7DCE-6F31-75B6BAE4E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5881"/>
            <a:stretch>
              <a:fillRect/>
            </a:stretch>
          </p:blipFill>
          <p:spPr>
            <a:xfrm>
              <a:off x="8305800" y="1508373"/>
              <a:ext cx="3015231" cy="2225427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310BEE2-2676-53BD-1540-B012B2075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92801" y="1447800"/>
              <a:ext cx="722999" cy="2364465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0BB852FF-C4F0-1681-1825-D545ACD9CB32}"/>
              </a:ext>
            </a:extLst>
          </p:cNvPr>
          <p:cNvSpPr txBox="1"/>
          <p:nvPr/>
        </p:nvSpPr>
        <p:spPr>
          <a:xfrm>
            <a:off x="8229600" y="5600075"/>
            <a:ext cx="183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NIU plug in ACT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2BED517-A056-3BDB-F1FD-74D9F569F641}"/>
              </a:ext>
            </a:extLst>
          </p:cNvPr>
          <p:cNvGrpSpPr/>
          <p:nvPr/>
        </p:nvGrpSpPr>
        <p:grpSpPr>
          <a:xfrm>
            <a:off x="926862" y="1981200"/>
            <a:ext cx="2908379" cy="2176648"/>
            <a:chOff x="12462" y="1981200"/>
            <a:chExt cx="2908379" cy="217664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B8CE283-235B-D7B3-EA73-EC23BBA919BF}"/>
                </a:ext>
              </a:extLst>
            </p:cNvPr>
            <p:cNvGrpSpPr/>
            <p:nvPr/>
          </p:nvGrpSpPr>
          <p:grpSpPr>
            <a:xfrm>
              <a:off x="12462" y="1981200"/>
              <a:ext cx="2198038" cy="2176648"/>
              <a:chOff x="3619208" y="3820710"/>
              <a:chExt cx="2198038" cy="2176648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E0A1D6B6-53C1-B39A-016A-BD5591CCC5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34436" t="30393" r="33211" b="12745"/>
              <a:stretch/>
            </p:blipFill>
            <p:spPr>
              <a:xfrm>
                <a:off x="4002157" y="4210617"/>
                <a:ext cx="1355459" cy="1786741"/>
              </a:xfrm>
              <a:prstGeom prst="rect">
                <a:avLst/>
              </a:prstGeom>
              <a:ln>
                <a:solidFill>
                  <a:srgbClr val="000000"/>
                </a:solidFill>
              </a:ln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1765066-BF6F-6AE5-7A58-01E2F8C68FE0}"/>
                  </a:ext>
                </a:extLst>
              </p:cNvPr>
              <p:cNvSpPr txBox="1"/>
              <p:nvPr/>
            </p:nvSpPr>
            <p:spPr>
              <a:xfrm>
                <a:off x="3619208" y="3820710"/>
                <a:ext cx="21980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Old INFN-style plug</a:t>
                </a:r>
              </a:p>
            </p:txBody>
          </p:sp>
        </p:grpSp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F8F3BAB8-66BF-D7C7-B1EB-536E51041AAF}"/>
                </a:ext>
              </a:extLst>
            </p:cNvPr>
            <p:cNvSpPr/>
            <p:nvPr/>
          </p:nvSpPr>
          <p:spPr>
            <a:xfrm rot="2148403" flipV="1">
              <a:off x="1581852" y="3303661"/>
              <a:ext cx="1338989" cy="76200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0428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6E7DF-0F65-6790-BF1A-D5108124D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E27BE4-1C9C-E350-6538-9B56871870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EE08D9-A2E1-9535-4A14-6926BE37721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199"/>
            <a:ext cx="12153898" cy="320675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7188181-DDF2-D2A8-4CFC-151291831F00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Growth of alkali-antimonide films at NIU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19ADD3-387F-3786-B931-005417881C4A}"/>
              </a:ext>
            </a:extLst>
          </p:cNvPr>
          <p:cNvSpPr txBox="1"/>
          <p:nvPr/>
        </p:nvSpPr>
        <p:spPr>
          <a:xfrm>
            <a:off x="290379" y="1139041"/>
            <a:ext cx="123588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Developed vacuum suitcase compatible with ACT.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K. J. </a:t>
            </a:r>
            <a:r>
              <a:rPr lang="en-US" dirty="0" err="1">
                <a:solidFill>
                  <a:schemeClr val="tx2"/>
                </a:solidFill>
              </a:rPr>
              <a:t>Lesker</a:t>
            </a:r>
            <a:r>
              <a:rPr lang="en-US" dirty="0">
                <a:solidFill>
                  <a:schemeClr val="tx2"/>
                </a:solidFill>
              </a:rPr>
              <a:t> sample transfer device with rolling metal &amp; ceramic bearings for smooth, low friction actuation, with minimal outgassing.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</a:rPr>
              <a:t>NEXTorr</a:t>
            </a:r>
            <a:r>
              <a:rPr lang="en-US" dirty="0">
                <a:solidFill>
                  <a:schemeClr val="tx2"/>
                </a:solidFill>
              </a:rPr>
              <a:t>® UHV pump.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Two VAT GVs.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B3EB31-02E8-049A-93FF-3F95A4F4B6D8}"/>
              </a:ext>
            </a:extLst>
          </p:cNvPr>
          <p:cNvGrpSpPr/>
          <p:nvPr/>
        </p:nvGrpSpPr>
        <p:grpSpPr>
          <a:xfrm>
            <a:off x="1524000" y="2801510"/>
            <a:ext cx="8591398" cy="3446890"/>
            <a:chOff x="1524000" y="2420510"/>
            <a:chExt cx="8591398" cy="34468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BDBE910-27B0-3C36-3158-FF42B7530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4000" y="2420510"/>
              <a:ext cx="7772400" cy="344689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A61A8B-68C1-CCA3-7865-E02FC5C9A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59428" y="5300019"/>
              <a:ext cx="755970" cy="49381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Right Arrow 7">
              <a:extLst>
                <a:ext uri="{FF2B5EF4-FFF2-40B4-BE49-F238E27FC236}">
                  <a16:creationId xmlns:a16="http://schemas.microsoft.com/office/drawing/2014/main" id="{6868366C-3934-4FD3-E956-9C9EA449EFD2}"/>
                </a:ext>
              </a:extLst>
            </p:cNvPr>
            <p:cNvSpPr/>
            <p:nvPr/>
          </p:nvSpPr>
          <p:spPr>
            <a:xfrm rot="11689064" flipH="1">
              <a:off x="7656665" y="5026731"/>
              <a:ext cx="1682737" cy="37542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46223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388DD-737C-A33B-8A8D-1888C51A2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945C4F-4CC6-7E96-559C-7CBEFB2070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EA9AB-25F2-72E3-5B97-1C4E05FE0D0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199"/>
            <a:ext cx="12153898" cy="320675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B85A2F-416D-B31A-6D16-38BEC6B9B1E3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Growth of alkali-antimonide films at NIU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9E4357-154E-438A-138F-724B0E4E9CEE}"/>
              </a:ext>
            </a:extLst>
          </p:cNvPr>
          <p:cNvSpPr txBox="1"/>
          <p:nvPr/>
        </p:nvSpPr>
        <p:spPr>
          <a:xfrm>
            <a:off x="290379" y="1307068"/>
            <a:ext cx="12358821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Further system upgrades: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efficient particle sources</a:t>
            </a:r>
            <a:endParaRPr lang="en-US" b="0" i="0" u="none" strike="noStrike" dirty="0"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4741A9-CE02-351D-3970-5308B74C134F}"/>
              </a:ext>
            </a:extLst>
          </p:cNvPr>
          <p:cNvGrpSpPr/>
          <p:nvPr/>
        </p:nvGrpSpPr>
        <p:grpSpPr>
          <a:xfrm>
            <a:off x="1827923" y="2020139"/>
            <a:ext cx="2139400" cy="2047387"/>
            <a:chOff x="-2299898" y="3732310"/>
            <a:chExt cx="2139400" cy="2047387"/>
          </a:xfrm>
        </p:grpSpPr>
        <p:pic>
          <p:nvPicPr>
            <p:cNvPr id="16" name="Picture 15" descr="A group of metal objects&#10;&#10;Description automatically generated">
              <a:extLst>
                <a:ext uri="{FF2B5EF4-FFF2-40B4-BE49-F238E27FC236}">
                  <a16:creationId xmlns:a16="http://schemas.microsoft.com/office/drawing/2014/main" id="{C25C29DA-DC42-56DC-0FD3-D750027A8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299898" y="3886199"/>
              <a:ext cx="2086012" cy="1893498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6EAE9D-880A-9D28-E37D-5F44039B12D0}"/>
                </a:ext>
              </a:extLst>
            </p:cNvPr>
            <p:cNvSpPr txBox="1"/>
            <p:nvPr/>
          </p:nvSpPr>
          <p:spPr>
            <a:xfrm>
              <a:off x="-1829545" y="3732310"/>
              <a:ext cx="16690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tx2"/>
                  </a:solidFill>
                  <a:highlight>
                    <a:srgbClr val="FFFF00"/>
                  </a:highlight>
                </a:rPr>
                <a:t>SAES dispensers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3C78804-2581-F126-F9FD-C4C555876B23}"/>
              </a:ext>
            </a:extLst>
          </p:cNvPr>
          <p:cNvGrpSpPr/>
          <p:nvPr/>
        </p:nvGrpSpPr>
        <p:grpSpPr>
          <a:xfrm>
            <a:off x="7239000" y="1981200"/>
            <a:ext cx="3161984" cy="1945981"/>
            <a:chOff x="8304922" y="2201874"/>
            <a:chExt cx="3161984" cy="1945981"/>
          </a:xfrm>
        </p:grpSpPr>
        <p:pic>
          <p:nvPicPr>
            <p:cNvPr id="9" name="Picture 8" descr="A close-up of a mechanical device&#10;&#10;Description automatically generated">
              <a:extLst>
                <a:ext uri="{FF2B5EF4-FFF2-40B4-BE49-F238E27FC236}">
                  <a16:creationId xmlns:a16="http://schemas.microsoft.com/office/drawing/2014/main" id="{66D90B2A-55FD-8BAC-AB2F-1F3BC9204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V="1">
              <a:off x="8304922" y="2323423"/>
              <a:ext cx="3125077" cy="182443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575C8D-49AF-C377-86AE-C8EDCED11CA1}"/>
                </a:ext>
              </a:extLst>
            </p:cNvPr>
            <p:cNvSpPr txBox="1"/>
            <p:nvPr/>
          </p:nvSpPr>
          <p:spPr>
            <a:xfrm>
              <a:off x="10169756" y="2201874"/>
              <a:ext cx="129715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highlight>
                    <a:srgbClr val="FFFF00"/>
                  </a:highlight>
                </a:rPr>
                <a:t>Effusion cell </a:t>
              </a:r>
              <a:endParaRPr lang="en-US" sz="1400" b="1" dirty="0">
                <a:solidFill>
                  <a:schemeClr val="tx2"/>
                </a:solidFill>
                <a:highlight>
                  <a:srgbClr val="FFFF00"/>
                </a:highlight>
              </a:endParaRPr>
            </a:p>
          </p:txBody>
        </p:sp>
      </p:grpSp>
      <p:sp>
        <p:nvSpPr>
          <p:cNvPr id="19" name="Right Arrow 18">
            <a:extLst>
              <a:ext uri="{FF2B5EF4-FFF2-40B4-BE49-F238E27FC236}">
                <a16:creationId xmlns:a16="http://schemas.microsoft.com/office/drawing/2014/main" id="{3C353F1E-9AF4-4168-7BE5-7AFEE259EE32}"/>
              </a:ext>
            </a:extLst>
          </p:cNvPr>
          <p:cNvSpPr/>
          <p:nvPr/>
        </p:nvSpPr>
        <p:spPr>
          <a:xfrm rot="10800000" flipH="1">
            <a:off x="4724400" y="3071004"/>
            <a:ext cx="1682737" cy="375420"/>
          </a:xfrm>
          <a:prstGeom prst="rightArrow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7D9AB3-C735-4F9D-890C-9BD59712A8C2}"/>
              </a:ext>
            </a:extLst>
          </p:cNvPr>
          <p:cNvSpPr txBox="1"/>
          <p:nvPr/>
        </p:nvSpPr>
        <p:spPr>
          <a:xfrm>
            <a:off x="291533" y="4191000"/>
            <a:ext cx="11900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Implement RHEED system or other mechanism for controlled epitaxial growth of alkali antimonide photocathodes with desired stoichiometry.</a:t>
            </a:r>
          </a:p>
        </p:txBody>
      </p:sp>
      <p:pic>
        <p:nvPicPr>
          <p:cNvPr id="22" name="Picture 21" descr="A machine with pipes and wires&#10;&#10;AI-generated content may be incorrect.">
            <a:extLst>
              <a:ext uri="{FF2B5EF4-FFF2-40B4-BE49-F238E27FC236}">
                <a16:creationId xmlns:a16="http://schemas.microsoft.com/office/drawing/2014/main" id="{106E2D7B-9E4C-BF01-BF67-4CB9BE8D1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754" r="23246"/>
          <a:stretch>
            <a:fillRect/>
          </a:stretch>
        </p:blipFill>
        <p:spPr>
          <a:xfrm rot="5400000">
            <a:off x="3988111" y="4553141"/>
            <a:ext cx="1461450" cy="2192177"/>
          </a:xfrm>
          <a:prstGeom prst="rect">
            <a:avLst/>
          </a:prstGeom>
        </p:spPr>
      </p:pic>
      <p:pic>
        <p:nvPicPr>
          <p:cNvPr id="23" name="Picture 22" descr="Diagram of a beam with lines and symbols&#10;&#10;Description automatically generated">
            <a:extLst>
              <a:ext uri="{FF2B5EF4-FFF2-40B4-BE49-F238E27FC236}">
                <a16:creationId xmlns:a16="http://schemas.microsoft.com/office/drawing/2014/main" id="{1D5F93A6-621E-39D5-870B-2662836594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5437" y="4649985"/>
            <a:ext cx="3311806" cy="186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80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DDB21F-7B79-6D2F-361D-38558057C5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85ECAA-A8E8-D205-6FA9-487A831A7818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200"/>
            <a:ext cx="12153898" cy="228600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976389-4E1A-99A8-A942-1809AC59B902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Summary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B67737-29E9-EE0F-00C1-3F141C7E37E3}"/>
              </a:ext>
            </a:extLst>
          </p:cNvPr>
          <p:cNvSpPr txBox="1"/>
          <p:nvPr/>
        </p:nvSpPr>
        <p:spPr>
          <a:xfrm>
            <a:off x="152400" y="1905000"/>
            <a:ext cx="11887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/>
                </a:solidFill>
              </a:rPr>
              <a:t>High-quality photocathode development through epitaxial growth of atomically smooth crystalline materials.</a:t>
            </a:r>
          </a:p>
          <a:p>
            <a:endParaRPr lang="en-US" sz="2200" dirty="0">
              <a:solidFill>
                <a:schemeClr val="tx2"/>
              </a:solidFill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/>
                </a:solidFill>
              </a:rPr>
              <a:t>Developed experimental setup for the epitaxial growth of alkali antimonide photocathodes on lattice-matched substrates.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/>
              </a:solidFill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/>
                </a:solidFill>
              </a:rPr>
              <a:t>Extensive testing and characterization of photocathodes will be carried out in the L-band RF gun of ACT. </a:t>
            </a: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tx2"/>
              </a:solidFill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/>
                </a:solidFill>
              </a:rPr>
              <a:t>This project aims to bridge the gap between university-based photocathode R&amp;D and the reliable deployment of high-quality photocathodes in accelerator facilities.</a:t>
            </a:r>
          </a:p>
        </p:txBody>
      </p:sp>
    </p:spTree>
    <p:extLst>
      <p:ext uri="{BB962C8B-B14F-4D97-AF65-F5344CB8AC3E}">
        <p14:creationId xmlns:p14="http://schemas.microsoft.com/office/powerpoint/2010/main" val="3956583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291A44-7E30-094A-BDC0-0F2484999F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C8B2E-5D86-5641-AE97-E15CF2C7ED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0" y="838200"/>
            <a:ext cx="12172949" cy="359792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08CDE8-2A29-E04F-B9AD-313F2DF1CE8F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Acknowledgements</a:t>
            </a:r>
          </a:p>
        </p:txBody>
      </p:sp>
      <p:sp>
        <p:nvSpPr>
          <p:cNvPr id="61" name="Merge 60">
            <a:extLst>
              <a:ext uri="{FF2B5EF4-FFF2-40B4-BE49-F238E27FC236}">
                <a16:creationId xmlns:a16="http://schemas.microsoft.com/office/drawing/2014/main" id="{38C140E5-4BF2-5843-9004-14C02123C514}"/>
              </a:ext>
            </a:extLst>
          </p:cNvPr>
          <p:cNvSpPr/>
          <p:nvPr/>
        </p:nvSpPr>
        <p:spPr>
          <a:xfrm rot="5400000">
            <a:off x="8058604" y="4089007"/>
            <a:ext cx="257508" cy="440926"/>
          </a:xfrm>
          <a:prstGeom prst="flowChartMerge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D73C0A-8B09-8395-830A-665375D0FC5F}"/>
              </a:ext>
            </a:extLst>
          </p:cNvPr>
          <p:cNvSpPr txBox="1"/>
          <p:nvPr/>
        </p:nvSpPr>
        <p:spPr>
          <a:xfrm>
            <a:off x="4763036" y="5715000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Thank you!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A22E4-AD9F-F5E7-4F93-CC1FCD8DB225}"/>
              </a:ext>
            </a:extLst>
          </p:cNvPr>
          <p:cNvGrpSpPr/>
          <p:nvPr/>
        </p:nvGrpSpPr>
        <p:grpSpPr>
          <a:xfrm>
            <a:off x="619709" y="2623676"/>
            <a:ext cx="2693491" cy="729124"/>
            <a:chOff x="571716" y="1319656"/>
            <a:chExt cx="2693491" cy="7291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5F1EF99-FA96-A36B-A35B-0303C932DAF5}"/>
                </a:ext>
              </a:extLst>
            </p:cNvPr>
            <p:cNvSpPr txBox="1"/>
            <p:nvPr/>
          </p:nvSpPr>
          <p:spPr>
            <a:xfrm>
              <a:off x="1054281" y="1679448"/>
              <a:ext cx="2210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+mn-lt"/>
                  <a:cs typeface="Arial" panose="020B0604020202020204" pitchFamily="34" charset="0"/>
                </a:rPr>
                <a:t>Tariqul Hasan (NIU)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0072DD-2F11-802A-1B28-373CDB2A8BD2}"/>
                </a:ext>
              </a:extLst>
            </p:cNvPr>
            <p:cNvSpPr txBox="1"/>
            <p:nvPr/>
          </p:nvSpPr>
          <p:spPr>
            <a:xfrm>
              <a:off x="571716" y="1319656"/>
              <a:ext cx="1697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4"/>
                  </a:solidFill>
                  <a:latin typeface="+mn-lt"/>
                  <a:cs typeface="Arial" panose="020B0604020202020204" pitchFamily="34" charset="0"/>
                </a:rPr>
                <a:t>Grad students: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F94E6EE-7F38-6CF6-0CE1-1218DD9C10E1}"/>
              </a:ext>
            </a:extLst>
          </p:cNvPr>
          <p:cNvGrpSpPr/>
          <p:nvPr/>
        </p:nvGrpSpPr>
        <p:grpSpPr>
          <a:xfrm>
            <a:off x="5459664" y="1628646"/>
            <a:ext cx="3342587" cy="1773908"/>
            <a:chOff x="5999043" y="1324660"/>
            <a:chExt cx="3342587" cy="177390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49D68E-4DE0-3F10-FE54-8E5BCBAE9C63}"/>
                </a:ext>
              </a:extLst>
            </p:cNvPr>
            <p:cNvSpPr txBox="1"/>
            <p:nvPr/>
          </p:nvSpPr>
          <p:spPr>
            <a:xfrm>
              <a:off x="6579335" y="1621240"/>
              <a:ext cx="2762295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+mn-lt"/>
                  <a:cs typeface="Arial" panose="020B0604020202020204" pitchFamily="34" charset="0"/>
                </a:rPr>
                <a:t>John Power (ANL)</a:t>
              </a:r>
            </a:p>
            <a:p>
              <a:r>
                <a:rPr lang="en-US" b="0" i="0" u="none" strike="noStrike" dirty="0">
                  <a:solidFill>
                    <a:srgbClr val="000000"/>
                  </a:solidFill>
                  <a:effectLst/>
                  <a:latin typeface="+mn-lt"/>
                </a:rPr>
                <a:t>Scott Doran (ANL)</a:t>
              </a:r>
              <a:endParaRPr lang="en-US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endParaRPr>
            </a:p>
            <a:p>
              <a:r>
                <a:rPr lang="en-US" b="0" i="0" u="none" strike="noStrike" dirty="0">
                  <a:solidFill>
                    <a:srgbClr val="000000"/>
                  </a:solidFill>
                  <a:effectLst/>
                  <a:latin typeface="+mn-lt"/>
                </a:rPr>
                <a:t>Eric  Wisniewski (ANL) </a:t>
              </a:r>
            </a:p>
            <a:p>
              <a:r>
                <a:rPr lang="en-US" b="0" i="0" u="none" strike="noStrike" dirty="0" err="1">
                  <a:solidFill>
                    <a:srgbClr val="000000"/>
                  </a:solidFill>
                  <a:effectLst/>
                  <a:latin typeface="+mn-lt"/>
                </a:rPr>
                <a:t>Gongxiaohui</a:t>
              </a:r>
              <a:r>
                <a:rPr lang="en-US" b="0" i="0" u="none" strike="noStrike" dirty="0">
                  <a:solidFill>
                    <a:srgbClr val="000000"/>
                  </a:solidFill>
                  <a:effectLst/>
                  <a:latin typeface="+mn-lt"/>
                </a:rPr>
                <a:t> Chen (ANL)</a:t>
              </a:r>
            </a:p>
            <a:p>
              <a:r>
                <a:rPr lang="en-US" b="0" i="0" u="none" strike="noStrike" dirty="0">
                  <a:solidFill>
                    <a:srgbClr val="000000"/>
                  </a:solidFill>
                  <a:effectLst/>
                  <a:latin typeface="+mn-lt"/>
                </a:rPr>
                <a:t>Philippe Piot (ANL)</a:t>
              </a:r>
              <a:endParaRPr lang="en-US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542E74-E46E-247C-ED66-3E13CED58A0D}"/>
                </a:ext>
              </a:extLst>
            </p:cNvPr>
            <p:cNvSpPr txBox="1"/>
            <p:nvPr/>
          </p:nvSpPr>
          <p:spPr>
            <a:xfrm>
              <a:off x="5999043" y="1324660"/>
              <a:ext cx="1620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4"/>
                  </a:solidFill>
                  <a:latin typeface="+mn-lt"/>
                  <a:cs typeface="Arial" panose="020B0604020202020204" pitchFamily="34" charset="0"/>
                </a:rPr>
                <a:t>Collaborators: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76657C-28F6-041A-BD3A-6AFA7C904ADD}"/>
              </a:ext>
            </a:extLst>
          </p:cNvPr>
          <p:cNvGrpSpPr/>
          <p:nvPr/>
        </p:nvGrpSpPr>
        <p:grpSpPr>
          <a:xfrm>
            <a:off x="609600" y="1635194"/>
            <a:ext cx="2706251" cy="729124"/>
            <a:chOff x="571716" y="1319656"/>
            <a:chExt cx="2706251" cy="72912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925B04-8D22-60B7-BA63-23EB36FCC86F}"/>
                </a:ext>
              </a:extLst>
            </p:cNvPr>
            <p:cNvSpPr txBox="1"/>
            <p:nvPr/>
          </p:nvSpPr>
          <p:spPr>
            <a:xfrm>
              <a:off x="1054281" y="1679448"/>
              <a:ext cx="2223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+mn-lt"/>
                  <a:cs typeface="Arial" panose="020B0604020202020204" pitchFamily="34" charset="0"/>
                </a:rPr>
                <a:t>Grace Straub (NIU)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ADB024-C44A-E3FC-3032-DB0F958B121D}"/>
                </a:ext>
              </a:extLst>
            </p:cNvPr>
            <p:cNvSpPr txBox="1"/>
            <p:nvPr/>
          </p:nvSpPr>
          <p:spPr>
            <a:xfrm>
              <a:off x="571716" y="1319656"/>
              <a:ext cx="2274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4"/>
                  </a:solidFill>
                  <a:latin typeface="+mn-lt"/>
                  <a:cs typeface="Arial" panose="020B0604020202020204" pitchFamily="34" charset="0"/>
                </a:rPr>
                <a:t>Undergrad students: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F08A466-EF88-EE29-5321-8F316A87D2DE}"/>
              </a:ext>
            </a:extLst>
          </p:cNvPr>
          <p:cNvGrpSpPr/>
          <p:nvPr/>
        </p:nvGrpSpPr>
        <p:grpSpPr>
          <a:xfrm>
            <a:off x="609600" y="3923147"/>
            <a:ext cx="11715749" cy="1382307"/>
            <a:chOff x="571716" y="1319656"/>
            <a:chExt cx="14138277" cy="10835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7E89A9-6B5F-7DB3-E52C-281C57BFBF95}"/>
                </a:ext>
              </a:extLst>
            </p:cNvPr>
            <p:cNvSpPr txBox="1"/>
            <p:nvPr/>
          </p:nvSpPr>
          <p:spPr>
            <a:xfrm>
              <a:off x="1054281" y="1679448"/>
              <a:ext cx="13655712" cy="723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2"/>
                  </a:solidFill>
                </a:rPr>
                <a:t>The Center for Bright Beams (CBB), NSF award PHY-1549132.</a:t>
              </a: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2"/>
                  </a:solidFill>
                </a:rPr>
                <a:t>Launching of Early-Career Academic Pathways in the Mathematical and Physical Sciences (LEAPS-MPS), NSF Award Number 2532996.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8674DD-E616-3FD7-3BEE-278748655451}"/>
                </a:ext>
              </a:extLst>
            </p:cNvPr>
            <p:cNvSpPr txBox="1"/>
            <p:nvPr/>
          </p:nvSpPr>
          <p:spPr>
            <a:xfrm>
              <a:off x="571716" y="1319656"/>
              <a:ext cx="2497780" cy="289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4"/>
                  </a:solidFill>
                  <a:latin typeface="+mn-lt"/>
                  <a:cs typeface="Arial" panose="020B0604020202020204" pitchFamily="34" charset="0"/>
                </a:rPr>
                <a:t>Funding agencies: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284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291A44-7E30-094A-BDC0-0F2484999F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C8B2E-5D86-5641-AE97-E15CF2C7ED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0" y="838199"/>
            <a:ext cx="12153895" cy="260959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08CDE8-2A29-E04F-B9AD-313F2DF1CE8F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236A5B-7098-EB4C-8648-DE2B3724B6AF}"/>
              </a:ext>
            </a:extLst>
          </p:cNvPr>
          <p:cNvSpPr txBox="1"/>
          <p:nvPr/>
        </p:nvSpPr>
        <p:spPr>
          <a:xfrm>
            <a:off x="304800" y="1143000"/>
            <a:ext cx="3538148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b="1" i="1" dirty="0"/>
              <a:t>High-quality electron beams =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bright beams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14B336-DC0F-9A44-91B7-200C894864AF}"/>
                  </a:ext>
                </a:extLst>
              </p:cNvPr>
              <p:cNvSpPr txBox="1"/>
              <p:nvPr/>
            </p:nvSpPr>
            <p:spPr>
              <a:xfrm>
                <a:off x="2514600" y="1478702"/>
                <a:ext cx="2522998" cy="7310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𝑏𝑢𝑛𝑐h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0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𝑀𝑇𝐸</m:t>
                          </m:r>
                        </m:den>
                      </m:f>
                    </m:oMath>
                  </m:oMathPara>
                </a14:m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14B336-DC0F-9A44-91B7-200C89486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1478702"/>
                <a:ext cx="2522998" cy="731098"/>
              </a:xfrm>
              <a:prstGeom prst="rect">
                <a:avLst/>
              </a:prstGeom>
              <a:blipFill>
                <a:blip r:embed="rId3"/>
                <a:stretch>
                  <a:fillRect l="-1005"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DC796C7-1578-004A-8C27-5C3333B1201F}"/>
              </a:ext>
            </a:extLst>
          </p:cNvPr>
          <p:cNvSpPr txBox="1"/>
          <p:nvPr/>
        </p:nvSpPr>
        <p:spPr>
          <a:xfrm>
            <a:off x="297500" y="2323981"/>
            <a:ext cx="347614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i="1" dirty="0"/>
              <a:t>High-quality photocathodes =</a:t>
            </a:r>
            <a:endParaRPr lang="en-US" b="1" i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low mean transverse energy,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6B1341-93D7-E342-AE98-19A1E62A20FE}"/>
                  </a:ext>
                </a:extLst>
              </p:cNvPr>
              <p:cNvSpPr txBox="1"/>
              <p:nvPr/>
            </p:nvSpPr>
            <p:spPr>
              <a:xfrm>
                <a:off x="4038600" y="2589344"/>
                <a:ext cx="1628586" cy="630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𝑀𝑇𝐸</m:t>
                      </m:r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0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⊥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6B1341-93D7-E342-AE98-19A1E62A2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2589344"/>
                <a:ext cx="1628586" cy="630301"/>
              </a:xfrm>
              <a:prstGeom prst="rect">
                <a:avLst/>
              </a:prstGeom>
              <a:blipFill>
                <a:blip r:embed="rId4"/>
                <a:stretch>
                  <a:fillRect l="-3101" b="-1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Merge 60">
            <a:extLst>
              <a:ext uri="{FF2B5EF4-FFF2-40B4-BE49-F238E27FC236}">
                <a16:creationId xmlns:a16="http://schemas.microsoft.com/office/drawing/2014/main" id="{38C140E5-4BF2-5843-9004-14C02123C514}"/>
              </a:ext>
            </a:extLst>
          </p:cNvPr>
          <p:cNvSpPr/>
          <p:nvPr/>
        </p:nvSpPr>
        <p:spPr>
          <a:xfrm rot="5400000">
            <a:off x="8058604" y="4089007"/>
            <a:ext cx="257508" cy="440926"/>
          </a:xfrm>
          <a:prstGeom prst="flowChartMerge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446DF8F-5167-2D49-B4F2-266DCFAD96D8}"/>
                  </a:ext>
                </a:extLst>
              </p:cNvPr>
              <p:cNvSpPr txBox="1"/>
              <p:nvPr/>
            </p:nvSpPr>
            <p:spPr>
              <a:xfrm>
                <a:off x="3452894" y="4761751"/>
                <a:ext cx="1217576" cy="6628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𝑄𝐸</m:t>
                      </m:r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000" i="1" dirty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m:rPr>
                                  <m:nor/>
                                </m:rPr>
                                <a:rPr lang="en-US" sz="2000" dirty="0">
                                  <a:solidFill>
                                    <a:schemeClr val="tx2"/>
                                  </a:solidFill>
                                  <a:latin typeface="Times New Roman" charset="0"/>
                                  <a:cs typeface="Times New Roman" charset="0"/>
                                </a:rPr>
                                <m:t>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446DF8F-5167-2D49-B4F2-266DCFAD9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894" y="4761751"/>
                <a:ext cx="1217576" cy="662810"/>
              </a:xfrm>
              <a:prstGeom prst="rect">
                <a:avLst/>
              </a:prstGeom>
              <a:blipFill>
                <a:blip r:embed="rId5"/>
                <a:stretch>
                  <a:fillRect l="-5155" r="-4124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9AA926E4-2D4F-264F-8C3E-EEC33BB0B39D}"/>
              </a:ext>
            </a:extLst>
          </p:cNvPr>
          <p:cNvSpPr txBox="1"/>
          <p:nvPr/>
        </p:nvSpPr>
        <p:spPr>
          <a:xfrm>
            <a:off x="304801" y="6135469"/>
            <a:ext cx="11868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robustness + long operational lifetime under realistic photoinjector conditions  (5-100 MV/m to extract ~ 50-1000 </a:t>
            </a:r>
            <a:r>
              <a:rPr lang="en-US" dirty="0" err="1">
                <a:solidFill>
                  <a:schemeClr val="tx2"/>
                </a:solidFill>
              </a:rPr>
              <a:t>pC</a:t>
            </a:r>
            <a:r>
              <a:rPr lang="en-US" dirty="0">
                <a:solidFill>
                  <a:schemeClr val="tx2"/>
                </a:solidFill>
              </a:rPr>
              <a:t>/mm</a:t>
            </a:r>
            <a:r>
              <a:rPr lang="en-US" baseline="30000" dirty="0">
                <a:solidFill>
                  <a:schemeClr val="tx2"/>
                </a:solidFill>
              </a:rPr>
              <a:t>2</a:t>
            </a:r>
            <a:r>
              <a:rPr lang="en-US" dirty="0">
                <a:solidFill>
                  <a:schemeClr val="tx2"/>
                </a:solidFill>
              </a:rPr>
              <a:t> of charge densities/bunch)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E1B1561-5E25-B447-A717-057BBCE5EFEE}"/>
              </a:ext>
            </a:extLst>
          </p:cNvPr>
          <p:cNvSpPr txBox="1"/>
          <p:nvPr/>
        </p:nvSpPr>
        <p:spPr>
          <a:xfrm>
            <a:off x="282228" y="4888468"/>
            <a:ext cx="2997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high quantum efficiency,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A1FDADE-98F7-9245-B8A0-6090CD4B47CC}"/>
                  </a:ext>
                </a:extLst>
              </p:cNvPr>
              <p:cNvSpPr txBox="1"/>
              <p:nvPr/>
            </p:nvSpPr>
            <p:spPr>
              <a:xfrm>
                <a:off x="8590115" y="1133820"/>
                <a:ext cx="2564805" cy="5219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6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High charge density regime:</a:t>
                </a:r>
                <a:endParaRPr lang="en-US" sz="1600" i="1" dirty="0">
                  <a:solidFill>
                    <a:schemeClr val="tx2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𝑏𝑢𝑛𝑐h</m:t>
                        </m:r>
                      </m:sub>
                    </m:sSub>
                    <m:r>
                      <a:rPr lang="en-US" sz="1600" i="1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160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  <m:sSup>
                      <m:sSupPr>
                        <m:ctrlPr>
                          <a:rPr lang="en-US" sz="160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600" i="1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1600" i="1">
                                <a:solidFill>
                                  <a:schemeClr val="tx2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lang="en-US" sz="16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,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A1FDADE-98F7-9245-B8A0-6090CD4B4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115" y="1133820"/>
                <a:ext cx="2564805" cy="521938"/>
              </a:xfrm>
              <a:prstGeom prst="rect">
                <a:avLst/>
              </a:prstGeom>
              <a:blipFill>
                <a:blip r:embed="rId6"/>
                <a:stretch>
                  <a:fillRect l="-4926" t="-14286" r="-3448"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CBB765-11FD-E240-933B-C2EDFED822D6}"/>
                  </a:ext>
                </a:extLst>
              </p:cNvPr>
              <p:cNvSpPr txBox="1"/>
              <p:nvPr/>
            </p:nvSpPr>
            <p:spPr>
              <a:xfrm>
                <a:off x="8590115" y="1704817"/>
                <a:ext cx="2151743" cy="3182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type m:val="lin"/>
                              <m:ctrlPr>
                                <a:rPr lang="en-US" sz="16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𝑀𝑇𝐸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CBB765-11FD-E240-933B-C2EDFED822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115" y="1704817"/>
                <a:ext cx="2151743" cy="318292"/>
              </a:xfrm>
              <a:prstGeom prst="rect">
                <a:avLst/>
              </a:prstGeom>
              <a:blipFill>
                <a:blip r:embed="rId7"/>
                <a:stretch>
                  <a:fillRect l="-588" t="-115385" r="-588" b="-19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E2962EA1-6987-9949-9334-A33AC472E023}"/>
                  </a:ext>
                </a:extLst>
              </p:cNvPr>
              <p:cNvSpPr txBox="1"/>
              <p:nvPr/>
            </p:nvSpPr>
            <p:spPr>
              <a:xfrm>
                <a:off x="10610456" y="1409537"/>
                <a:ext cx="94096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sz="16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16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16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1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E2962EA1-6987-9949-9334-A33AC472E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0456" y="1409537"/>
                <a:ext cx="940963" cy="246221"/>
              </a:xfrm>
              <a:prstGeom prst="rect">
                <a:avLst/>
              </a:prstGeom>
              <a:blipFill>
                <a:blip r:embed="rId8"/>
                <a:stretch>
                  <a:fillRect l="-4000" r="-4000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988777C-0B6E-D6E0-FFE3-4CE5CD2633D7}"/>
              </a:ext>
            </a:extLst>
          </p:cNvPr>
          <p:cNvSpPr txBox="1"/>
          <p:nvPr/>
        </p:nvSpPr>
        <p:spPr>
          <a:xfrm>
            <a:off x="762000" y="3135868"/>
            <a:ext cx="4630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MTE ~ </a:t>
            </a:r>
            <a:r>
              <a:rPr lang="en-US" dirty="0" err="1">
                <a:solidFill>
                  <a:schemeClr val="tx2"/>
                </a:solidFill>
              </a:rPr>
              <a:t>k</a:t>
            </a:r>
            <a:r>
              <a:rPr lang="en-US" baseline="-25000" dirty="0" err="1">
                <a:solidFill>
                  <a:schemeClr val="tx2"/>
                </a:solidFill>
              </a:rPr>
              <a:t>B</a:t>
            </a:r>
            <a:r>
              <a:rPr lang="en-US" dirty="0" err="1">
                <a:solidFill>
                  <a:schemeClr val="tx2"/>
                </a:solidFill>
              </a:rPr>
              <a:t>T</a:t>
            </a:r>
            <a:r>
              <a:rPr lang="en-US" dirty="0">
                <a:solidFill>
                  <a:schemeClr val="tx2"/>
                </a:solidFill>
              </a:rPr>
              <a:t> ~ 25 </a:t>
            </a:r>
            <a:r>
              <a:rPr lang="en-US" dirty="0" err="1">
                <a:solidFill>
                  <a:schemeClr val="tx2"/>
                </a:solidFill>
              </a:rPr>
              <a:t>meV</a:t>
            </a:r>
            <a:r>
              <a:rPr lang="en-US" dirty="0">
                <a:solidFill>
                  <a:schemeClr val="tx2"/>
                </a:solidFill>
              </a:rPr>
              <a:t> at room temperature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55ADDB-93CD-2AA0-D20F-1715D6065A4E}"/>
              </a:ext>
            </a:extLst>
          </p:cNvPr>
          <p:cNvSpPr txBox="1"/>
          <p:nvPr/>
        </p:nvSpPr>
        <p:spPr>
          <a:xfrm>
            <a:off x="762000" y="3524071"/>
            <a:ext cx="52950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Factors, limiting MTE: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requirements of the high charge density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disordered nature of photocathode materials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surface roughness and work function variations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22F07C-B4CF-6B1D-1915-25FE038F8EA7}"/>
              </a:ext>
            </a:extLst>
          </p:cNvPr>
          <p:cNvSpPr txBox="1"/>
          <p:nvPr/>
        </p:nvSpPr>
        <p:spPr>
          <a:xfrm>
            <a:off x="304800" y="5421868"/>
            <a:ext cx="2704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prompt response time</a:t>
            </a:r>
          </a:p>
        </p:txBody>
      </p:sp>
      <p:pic>
        <p:nvPicPr>
          <p:cNvPr id="3" name="Picture 2" descr="A diagram of a physics equation&#10;&#10;Description automatically generated with medium confidence">
            <a:extLst>
              <a:ext uri="{FF2B5EF4-FFF2-40B4-BE49-F238E27FC236}">
                <a16:creationId xmlns:a16="http://schemas.microsoft.com/office/drawing/2014/main" id="{A7CE9848-7408-FE02-2D3A-49960EDC28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90629" y="4654223"/>
            <a:ext cx="1747671" cy="1517977"/>
          </a:xfrm>
          <a:prstGeom prst="rect">
            <a:avLst/>
          </a:prstGeom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id="{C50691B9-D89C-66DE-2FA6-D6F7F0AB887D}"/>
              </a:ext>
            </a:extLst>
          </p:cNvPr>
          <p:cNvGrpSpPr>
            <a:grpSpLocks noChangeAspect="1"/>
          </p:cNvGrpSpPr>
          <p:nvPr/>
        </p:nvGrpSpPr>
        <p:grpSpPr>
          <a:xfrm>
            <a:off x="9325771" y="2451892"/>
            <a:ext cx="2568729" cy="2272508"/>
            <a:chOff x="10345812" y="2239108"/>
            <a:chExt cx="4176706" cy="3695056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1C8D5DC-4BF2-244D-3C78-BD30A4E4C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57822"/>
            <a:stretch>
              <a:fillRect/>
            </a:stretch>
          </p:blipFill>
          <p:spPr>
            <a:xfrm>
              <a:off x="11244235" y="2239773"/>
              <a:ext cx="3278283" cy="3694391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90147CDD-986F-D120-E3F1-369E86DB8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r="88562"/>
            <a:stretch>
              <a:fillRect/>
            </a:stretch>
          </p:blipFill>
          <p:spPr>
            <a:xfrm>
              <a:off x="10345812" y="2239108"/>
              <a:ext cx="889000" cy="3694391"/>
            </a:xfrm>
            <a:prstGeom prst="rect">
              <a:avLst/>
            </a:prstGeom>
          </p:spPr>
        </p:pic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734FC5FB-C228-DB03-5A42-F8E0658A6D7B}"/>
              </a:ext>
            </a:extLst>
          </p:cNvPr>
          <p:cNvSpPr txBox="1"/>
          <p:nvPr/>
        </p:nvSpPr>
        <p:spPr>
          <a:xfrm>
            <a:off x="8033605" y="4659916"/>
            <a:ext cx="4310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Frame, Marzouk, Chubenko et al, Instruments </a:t>
            </a:r>
            <a:r>
              <a:rPr lang="en-US" sz="1200" b="1" dirty="0">
                <a:solidFill>
                  <a:schemeClr val="tx2"/>
                </a:solidFill>
              </a:rPr>
              <a:t>7</a:t>
            </a:r>
            <a:r>
              <a:rPr lang="en-US" sz="1200" dirty="0">
                <a:solidFill>
                  <a:schemeClr val="tx2"/>
                </a:solidFill>
              </a:rPr>
              <a:t>, 48 (2023). </a:t>
            </a:r>
            <a:endParaRPr lang="en-US" sz="12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8B18B65-B5C4-45CD-090B-96BB1E7F9C36}"/>
              </a:ext>
            </a:extLst>
          </p:cNvPr>
          <p:cNvSpPr txBox="1"/>
          <p:nvPr/>
        </p:nvSpPr>
        <p:spPr>
          <a:xfrm>
            <a:off x="5882085" y="4029626"/>
            <a:ext cx="3012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→      MTE ~ few 100s </a:t>
            </a:r>
            <a:r>
              <a:rPr lang="en-US" dirty="0" err="1">
                <a:solidFill>
                  <a:schemeClr val="tx2"/>
                </a:solidFill>
              </a:rPr>
              <a:t>meV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FFDE439A-F346-FCF8-045C-6BC18DA168DD}"/>
              </a:ext>
            </a:extLst>
          </p:cNvPr>
          <p:cNvSpPr/>
          <p:nvPr/>
        </p:nvSpPr>
        <p:spPr>
          <a:xfrm>
            <a:off x="8590115" y="2015089"/>
            <a:ext cx="40406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US" sz="12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Bazarov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sz="1200" i="1" dirty="0">
                <a:solidFill>
                  <a:srgbClr val="000000"/>
                </a:solidFill>
                <a:cs typeface="Times New Roman" panose="02020603050405020304" pitchFamily="18" charset="0"/>
              </a:rPr>
              <a:t>et al.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, Phys. Rev. Lett. </a:t>
            </a:r>
            <a:r>
              <a:rPr lang="en-US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102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, 104801 (2009).</a:t>
            </a:r>
          </a:p>
        </p:txBody>
      </p:sp>
    </p:spTree>
    <p:extLst>
      <p:ext uri="{BB962C8B-B14F-4D97-AF65-F5344CB8AC3E}">
        <p14:creationId xmlns:p14="http://schemas.microsoft.com/office/powerpoint/2010/main" val="262464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59" grpId="0"/>
      <p:bldP spid="60" grpId="0"/>
      <p:bldP spid="80" grpId="0"/>
      <p:bldP spid="9" grpId="0"/>
      <p:bldP spid="10" grpId="0"/>
      <p:bldP spid="12" grpId="0"/>
      <p:bldP spid="82" grpId="0"/>
      <p:bldP spid="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D6E6E-C568-F9F2-8F1C-40088AA81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8EF3BC-4DBD-DFE0-696E-35DAB111D8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26CC9D-1931-6E48-306E-EE02E6AE1579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Low-electron-affinity semiconductor photocathodes 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32DDB76D-4A8B-B687-5512-11C49841604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0" y="838199"/>
            <a:ext cx="12153895" cy="260959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D4B36E2-3B51-EC3F-D343-FB308A8C1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3107895"/>
            <a:ext cx="3844511" cy="29545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30F59AE-22B8-D52E-D233-AE73013351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0" t="3449" b="3408"/>
          <a:stretch/>
        </p:blipFill>
        <p:spPr>
          <a:xfrm>
            <a:off x="1905000" y="3220032"/>
            <a:ext cx="3733800" cy="266473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4B437BE-A17F-FFAF-8A02-8A9FBF537A29}"/>
              </a:ext>
            </a:extLst>
          </p:cNvPr>
          <p:cNvSpPr/>
          <p:nvPr/>
        </p:nvSpPr>
        <p:spPr>
          <a:xfrm>
            <a:off x="0" y="6076888"/>
            <a:ext cx="12192000" cy="400111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i="1" dirty="0">
                <a:solidFill>
                  <a:schemeClr val="bg1"/>
                </a:solidFill>
              </a:rPr>
              <a:t>Low-electron-affinity semiconducting photocathodes are better candidates to operate under high laser fluences.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4A6F52-41FE-65ED-289A-0BE37F5765E2}"/>
              </a:ext>
            </a:extLst>
          </p:cNvPr>
          <p:cNvSpPr txBox="1"/>
          <p:nvPr/>
        </p:nvSpPr>
        <p:spPr>
          <a:xfrm>
            <a:off x="76200" y="1200090"/>
            <a:ext cx="4548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Multi-photon absorption limits MTE!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1D29CB2-36B7-6F52-7959-6BCABCD4C7FB}"/>
              </a:ext>
            </a:extLst>
          </p:cNvPr>
          <p:cNvGrpSpPr/>
          <p:nvPr/>
        </p:nvGrpSpPr>
        <p:grpSpPr>
          <a:xfrm>
            <a:off x="5110013" y="1136228"/>
            <a:ext cx="3199466" cy="1897682"/>
            <a:chOff x="8721293" y="2797879"/>
            <a:chExt cx="3199466" cy="189768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57D3B7D-94A8-3CDC-FECA-EBEA2B6099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0959"/>
            <a:stretch/>
          </p:blipFill>
          <p:spPr>
            <a:xfrm>
              <a:off x="9042535" y="2797879"/>
              <a:ext cx="2311264" cy="169064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7DCC94-3379-553D-E118-7DE62BB47D1A}"/>
                </a:ext>
              </a:extLst>
            </p:cNvPr>
            <p:cNvSpPr txBox="1"/>
            <p:nvPr/>
          </p:nvSpPr>
          <p:spPr>
            <a:xfrm>
              <a:off x="8721293" y="4418562"/>
              <a:ext cx="31994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2"/>
                  </a:solidFill>
                </a:rPr>
                <a:t>Bae et al. J. App. Phys. </a:t>
              </a:r>
              <a:r>
                <a:rPr lang="en-US" sz="1200" b="1" dirty="0">
                  <a:solidFill>
                    <a:schemeClr val="tx2"/>
                  </a:solidFill>
                </a:rPr>
                <a:t>124</a:t>
              </a:r>
              <a:r>
                <a:rPr lang="en-US" sz="1200" dirty="0">
                  <a:solidFill>
                    <a:schemeClr val="tx2"/>
                  </a:solidFill>
                </a:rPr>
                <a:t>, 244903 (2018)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A2755B-3BED-80B1-F3DD-9C354A0D41D0}"/>
              </a:ext>
            </a:extLst>
          </p:cNvPr>
          <p:cNvGrpSpPr/>
          <p:nvPr/>
        </p:nvGrpSpPr>
        <p:grpSpPr>
          <a:xfrm>
            <a:off x="8317871" y="1123682"/>
            <a:ext cx="3938258" cy="1920335"/>
            <a:chOff x="9215018" y="3329801"/>
            <a:chExt cx="3938258" cy="192033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E2DAD6-F52D-1868-0491-ECCFAB543EAA}"/>
                </a:ext>
              </a:extLst>
            </p:cNvPr>
            <p:cNvSpPr txBox="1"/>
            <p:nvPr/>
          </p:nvSpPr>
          <p:spPr>
            <a:xfrm>
              <a:off x="9215018" y="4973137"/>
              <a:ext cx="3938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tx2"/>
                  </a:solidFill>
                </a:rPr>
                <a:t>Knill</a:t>
              </a:r>
              <a:r>
                <a:rPr lang="en-US" sz="1200" dirty="0">
                  <a:solidFill>
                    <a:schemeClr val="tx2"/>
                  </a:solidFill>
                </a:rPr>
                <a:t> et al., Phys. Rev. Accel. Beams </a:t>
              </a:r>
              <a:r>
                <a:rPr lang="en-US" sz="1200" b="1" dirty="0">
                  <a:solidFill>
                    <a:schemeClr val="tx2"/>
                  </a:solidFill>
                </a:rPr>
                <a:t>26</a:t>
              </a:r>
              <a:r>
                <a:rPr lang="en-US" sz="1200" dirty="0">
                  <a:solidFill>
                    <a:schemeClr val="tx2"/>
                  </a:solidFill>
                </a:rPr>
                <a:t>, 093401 (2023)</a:t>
              </a:r>
            </a:p>
          </p:txBody>
        </p:sp>
        <p:pic>
          <p:nvPicPr>
            <p:cNvPr id="25" name="Picture 24" descr="A graph of a number of different colored lines&#10;&#10;Description automatically generated with medium confidence">
              <a:extLst>
                <a:ext uri="{FF2B5EF4-FFF2-40B4-BE49-F238E27FC236}">
                  <a16:creationId xmlns:a16="http://schemas.microsoft.com/office/drawing/2014/main" id="{C734F748-F13D-1EFB-D2A8-0CE9A0025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33239" y="3329801"/>
              <a:ext cx="2317195" cy="1653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325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8D0B0-218E-3E57-E467-2766E9BC2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9E1D18-4A27-084D-0C41-79E9DF7E2F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950C727-A702-D34C-39DA-990493E996A4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Cesium-antimonide photocathodes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CB364D-9D4C-DC35-368A-082E697C2082}"/>
              </a:ext>
            </a:extLst>
          </p:cNvPr>
          <p:cNvSpPr txBox="1"/>
          <p:nvPr/>
        </p:nvSpPr>
        <p:spPr>
          <a:xfrm>
            <a:off x="304800" y="1295400"/>
            <a:ext cx="118872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Cesium-antimonide photocathodes (Cs-Sb):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promising candidates for generating extremely bright electron beams for XFELs, UED, and UEM.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can be easily deposited through thermal evaporation at moderate temperatures.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thin films (several 10s of nm).</a:t>
            </a:r>
          </a:p>
        </p:txBody>
      </p:sp>
      <p:pic>
        <p:nvPicPr>
          <p:cNvPr id="4" name="Picture 3" descr="Diagram of a diagram of a film&#10;&#10;Description automatically generated">
            <a:extLst>
              <a:ext uri="{FF2B5EF4-FFF2-40B4-BE49-F238E27FC236}">
                <a16:creationId xmlns:a16="http://schemas.microsoft.com/office/drawing/2014/main" id="{2EC2F1DD-84E7-1691-A2E4-B5A1D1E5F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897" y="3060878"/>
            <a:ext cx="3956993" cy="2958923"/>
          </a:xfrm>
          <a:prstGeom prst="rect">
            <a:avLst/>
          </a:prstGeom>
        </p:spPr>
      </p:pic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FC05E6AD-1BD7-3360-B100-9FED273F8A2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0" y="838199"/>
            <a:ext cx="12153895" cy="260959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CF3D93-5DC4-F43B-CA10-BCFBF5FB3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97" y="3000658"/>
            <a:ext cx="7772400" cy="345991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0D78C85-3BFA-2B58-B927-198566A5CC77}"/>
              </a:ext>
            </a:extLst>
          </p:cNvPr>
          <p:cNvSpPr/>
          <p:nvPr/>
        </p:nvSpPr>
        <p:spPr>
          <a:xfrm>
            <a:off x="3457303" y="5660752"/>
            <a:ext cx="2133600" cy="533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Substrate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986383-AB33-1FEC-0FA7-C01E152D713A}"/>
              </a:ext>
            </a:extLst>
          </p:cNvPr>
          <p:cNvSpPr/>
          <p:nvPr/>
        </p:nvSpPr>
        <p:spPr>
          <a:xfrm>
            <a:off x="3457303" y="3000106"/>
            <a:ext cx="2133600" cy="533400"/>
          </a:xfrm>
          <a:prstGeom prst="rect">
            <a:avLst/>
          </a:prstGeom>
          <a:solidFill>
            <a:srgbClr val="08163D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51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EFF88E-C3F3-2A72-8A52-4807C56F95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3529D2-920A-AAA1-EE42-23F05F87623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0" y="838200"/>
            <a:ext cx="12172949" cy="267992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0EC9D7-DC0A-C766-5771-0CD042989D11}"/>
              </a:ext>
            </a:extLst>
          </p:cNvPr>
          <p:cNvSpPr txBox="1"/>
          <p:nvPr/>
        </p:nvSpPr>
        <p:spPr>
          <a:xfrm>
            <a:off x="7239000" y="5326630"/>
            <a:ext cx="510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A. </a:t>
            </a:r>
            <a:r>
              <a:rPr lang="en-US" sz="1200" dirty="0" err="1">
                <a:solidFill>
                  <a:srgbClr val="000000"/>
                </a:solidFill>
              </a:rPr>
              <a:t>Kachwala</a:t>
            </a:r>
            <a:r>
              <a:rPr lang="en-US" sz="1200" dirty="0">
                <a:solidFill>
                  <a:srgbClr val="000000"/>
                </a:solidFill>
              </a:rPr>
              <a:t>, P. </a:t>
            </a:r>
            <a:r>
              <a:rPr lang="en-US" sz="1200" dirty="0" err="1">
                <a:solidFill>
                  <a:srgbClr val="000000"/>
                </a:solidFill>
              </a:rPr>
              <a:t>Saha</a:t>
            </a:r>
            <a:r>
              <a:rPr lang="en-US" sz="1200" dirty="0">
                <a:solidFill>
                  <a:srgbClr val="000000"/>
                </a:solidFill>
              </a:rPr>
              <a:t>, P. Bhattacharyya, E. Montgomery, O. Chubenko, and S, Karkare, 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Appl. Phys. Lett. 123, 044106 (2023)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56749D-D4F0-729D-EEC8-2CEADB2D3612}"/>
              </a:ext>
            </a:extLst>
          </p:cNvPr>
          <p:cNvSpPr/>
          <p:nvPr/>
        </p:nvSpPr>
        <p:spPr>
          <a:xfrm>
            <a:off x="457199" y="5791200"/>
            <a:ext cx="11715749" cy="640080"/>
          </a:xfrm>
          <a:prstGeom prst="rect">
            <a:avLst/>
          </a:prstGeom>
          <a:solidFill>
            <a:schemeClr val="tx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/>
                </a:solidFill>
              </a:rPr>
              <a:t>Cesium-antimonide photocathodes demonstrate thermal-limit MTE and relatively high QE at photoemission threshold.</a:t>
            </a:r>
          </a:p>
        </p:txBody>
      </p:sp>
      <p:pic>
        <p:nvPicPr>
          <p:cNvPr id="6" name="Picture 5" descr="A graph of a graph of energy&#10;&#10;Description automatically generated with medium confidence">
            <a:extLst>
              <a:ext uri="{FF2B5EF4-FFF2-40B4-BE49-F238E27FC236}">
                <a16:creationId xmlns:a16="http://schemas.microsoft.com/office/drawing/2014/main" id="{F6B702C7-86E5-87A0-83E3-150BD51DD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150" y="1676400"/>
            <a:ext cx="4895850" cy="366855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38A368F-D2AE-110B-A98C-A8776B3E3B94}"/>
              </a:ext>
            </a:extLst>
          </p:cNvPr>
          <p:cNvGrpSpPr/>
          <p:nvPr/>
        </p:nvGrpSpPr>
        <p:grpSpPr>
          <a:xfrm>
            <a:off x="457200" y="1676400"/>
            <a:ext cx="5410200" cy="4038600"/>
            <a:chOff x="990600" y="1950162"/>
            <a:chExt cx="5410200" cy="40386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F4CBE5-6528-9FD9-6A38-AE00D0E78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0600" y="1950162"/>
              <a:ext cx="5410200" cy="393989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2EFE49-AFFC-D607-6373-A936DFC344B8}"/>
                </a:ext>
              </a:extLst>
            </p:cNvPr>
            <p:cNvSpPr txBox="1"/>
            <p:nvPr/>
          </p:nvSpPr>
          <p:spPr>
            <a:xfrm>
              <a:off x="3024202" y="5619430"/>
              <a:ext cx="192879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Photon Energy, eV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00DDDB11-9AAF-D360-DF6B-65A669A2CE11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Cesium-antimonide photocathodes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92209E-E0CD-DCFC-F284-58842664F2D9}"/>
              </a:ext>
            </a:extLst>
          </p:cNvPr>
          <p:cNvSpPr txBox="1"/>
          <p:nvPr/>
        </p:nvSpPr>
        <p:spPr>
          <a:xfrm>
            <a:off x="76200" y="1200090"/>
            <a:ext cx="5067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Operational photon energy affects MTE!</a:t>
            </a:r>
          </a:p>
        </p:txBody>
      </p:sp>
    </p:spTree>
    <p:extLst>
      <p:ext uri="{BB962C8B-B14F-4D97-AF65-F5344CB8AC3E}">
        <p14:creationId xmlns:p14="http://schemas.microsoft.com/office/powerpoint/2010/main" val="401574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805FE7-3075-C344-8C96-72E5B8EA16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7BF1E1-F9E4-1D4B-AA7A-44BEA219CAC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BFE22F-920F-0D49-9298-17E9A158FA51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Cesium-antimonide photocathodes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242B5C-5614-C54C-8848-6AFE943A274A}"/>
              </a:ext>
            </a:extLst>
          </p:cNvPr>
          <p:cNvSpPr txBox="1"/>
          <p:nvPr/>
        </p:nvSpPr>
        <p:spPr>
          <a:xfrm>
            <a:off x="28135" y="5181600"/>
            <a:ext cx="4281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tx2"/>
                </a:solidFill>
              </a:rPr>
              <a:t>Saha</a:t>
            </a:r>
            <a:r>
              <a:rPr lang="en-US" sz="1200" dirty="0">
                <a:solidFill>
                  <a:schemeClr val="tx2"/>
                </a:solidFill>
              </a:rPr>
              <a:t>, Chubenko et al, Appl. Phys. Lett. </a:t>
            </a:r>
            <a:r>
              <a:rPr lang="en-US" sz="1200" b="1" dirty="0">
                <a:solidFill>
                  <a:schemeClr val="tx2"/>
                </a:solidFill>
              </a:rPr>
              <a:t>120</a:t>
            </a:r>
            <a:r>
              <a:rPr lang="en-US" sz="1200" dirty="0">
                <a:solidFill>
                  <a:schemeClr val="tx2"/>
                </a:solidFill>
              </a:rPr>
              <a:t>, 194102 (2022).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70797FA-41CD-2C48-BF41-DCCA5CEC58C1}"/>
              </a:ext>
            </a:extLst>
          </p:cNvPr>
          <p:cNvSpPr/>
          <p:nvPr/>
        </p:nvSpPr>
        <p:spPr>
          <a:xfrm>
            <a:off x="392650" y="5804275"/>
            <a:ext cx="11418350" cy="67272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/>
                </a:solidFill>
              </a:rPr>
              <a:t>Cesium-antimonide films grown on lattice-matched single crystal strontium titanate (STO) substrates demonstrate roughness-induced MTE &lt; 10 </a:t>
            </a:r>
            <a:r>
              <a:rPr lang="en-US" b="1" i="1" dirty="0" err="1">
                <a:solidFill>
                  <a:schemeClr val="bg1"/>
                </a:solidFill>
              </a:rPr>
              <a:t>meV</a:t>
            </a:r>
            <a:r>
              <a:rPr lang="en-US" b="1" i="1" dirty="0">
                <a:solidFill>
                  <a:schemeClr val="bg1"/>
                </a:solidFill>
              </a:rPr>
              <a:t> even at large applied fields.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4C5733-BC44-5C41-9D43-284DCDD381BA}"/>
              </a:ext>
            </a:extLst>
          </p:cNvPr>
          <p:cNvGrpSpPr/>
          <p:nvPr/>
        </p:nvGrpSpPr>
        <p:grpSpPr>
          <a:xfrm>
            <a:off x="215220" y="2743200"/>
            <a:ext cx="4356780" cy="2023339"/>
            <a:chOff x="60081" y="2597409"/>
            <a:chExt cx="4356780" cy="202333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B32726B-7BBA-2D43-BF53-1977DDCA520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081" y="2689496"/>
              <a:ext cx="4356780" cy="1931252"/>
              <a:chOff x="391615" y="1574770"/>
              <a:chExt cx="12778140" cy="566423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F8FDD25-7E5C-354D-BC6E-6B18261209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1615" y="1714264"/>
                <a:ext cx="12778140" cy="5524736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81C4A51-64BB-094C-88BD-B998AACD8E62}"/>
                  </a:ext>
                </a:extLst>
              </p:cNvPr>
              <p:cNvSpPr/>
              <p:nvPr/>
            </p:nvSpPr>
            <p:spPr>
              <a:xfrm>
                <a:off x="5638801" y="1574770"/>
                <a:ext cx="1219199" cy="381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A1BA8CB-C590-0F48-A999-8CB791E03D66}"/>
                </a:ext>
              </a:extLst>
            </p:cNvPr>
            <p:cNvSpPr/>
            <p:nvPr/>
          </p:nvSpPr>
          <p:spPr>
            <a:xfrm>
              <a:off x="60081" y="2646205"/>
              <a:ext cx="625719" cy="3255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2ACDE5A-FCC2-E341-B979-AA88BB919241}"/>
                </a:ext>
              </a:extLst>
            </p:cNvPr>
            <p:cNvSpPr/>
            <p:nvPr/>
          </p:nvSpPr>
          <p:spPr>
            <a:xfrm>
              <a:off x="3830966" y="2706315"/>
              <a:ext cx="581852" cy="1761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88D1E4F-E60D-F34F-99B5-3091D776665E}"/>
                </a:ext>
              </a:extLst>
            </p:cNvPr>
            <p:cNvSpPr/>
            <p:nvPr/>
          </p:nvSpPr>
          <p:spPr>
            <a:xfrm>
              <a:off x="3298485" y="2597409"/>
              <a:ext cx="872945" cy="3255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452ACD1-CF27-EB43-B10F-2C5408F80E1F}"/>
              </a:ext>
            </a:extLst>
          </p:cNvPr>
          <p:cNvGrpSpPr/>
          <p:nvPr/>
        </p:nvGrpSpPr>
        <p:grpSpPr>
          <a:xfrm>
            <a:off x="4495800" y="2743200"/>
            <a:ext cx="4446606" cy="2071945"/>
            <a:chOff x="4428937" y="2472461"/>
            <a:chExt cx="4446606" cy="207194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8AAE412-68D3-E247-86E8-75EF008CB4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28937" y="2514599"/>
              <a:ext cx="4446606" cy="2029807"/>
              <a:chOff x="406400" y="4572171"/>
              <a:chExt cx="4673600" cy="2133426"/>
            </a:xfrm>
            <a:solidFill>
              <a:schemeClr val="bg1"/>
            </a:solidFill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6711A7D7-83A6-7B45-9BC5-0619C30BE0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6400" y="4630257"/>
                <a:ext cx="4673600" cy="2075340"/>
              </a:xfrm>
              <a:prstGeom prst="rect">
                <a:avLst/>
              </a:prstGeom>
              <a:grpFill/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D38AB8E-F037-9F4B-9795-F4D8CD6A3213}"/>
                  </a:ext>
                </a:extLst>
              </p:cNvPr>
              <p:cNvSpPr/>
              <p:nvPr/>
            </p:nvSpPr>
            <p:spPr>
              <a:xfrm>
                <a:off x="2303044" y="4572171"/>
                <a:ext cx="516356" cy="161361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797C255-4FC8-1942-BC2C-C942BBED2BF6}"/>
                </a:ext>
              </a:extLst>
            </p:cNvPr>
            <p:cNvSpPr/>
            <p:nvPr/>
          </p:nvSpPr>
          <p:spPr>
            <a:xfrm>
              <a:off x="8304536" y="2564548"/>
              <a:ext cx="571007" cy="1761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DD69C27-90AD-7D4A-A9E0-0C744D0B248F}"/>
                </a:ext>
              </a:extLst>
            </p:cNvPr>
            <p:cNvSpPr/>
            <p:nvPr/>
          </p:nvSpPr>
          <p:spPr>
            <a:xfrm>
              <a:off x="7954183" y="2472461"/>
              <a:ext cx="491277" cy="327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3B54645-E484-8E40-97CE-1F57226AA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0" y="2551001"/>
            <a:ext cx="3157676" cy="2963200"/>
          </a:xfrm>
          <a:prstGeom prst="rect">
            <a:avLst/>
          </a:prstGeom>
        </p:spPr>
      </p:pic>
      <p:pic>
        <p:nvPicPr>
          <p:cNvPr id="2" name="Picture 1" descr="A diagram of a mountain range&#10;&#10;Description automatically generated">
            <a:extLst>
              <a:ext uri="{FF2B5EF4-FFF2-40B4-BE49-F238E27FC236}">
                <a16:creationId xmlns:a16="http://schemas.microsoft.com/office/drawing/2014/main" id="{C036D3C8-6C47-337E-9802-5337336C7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1985" y="1066800"/>
            <a:ext cx="2263506" cy="1144035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7AACCA-4228-D942-407A-10BC1CFF5F4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200"/>
            <a:ext cx="12153898" cy="203266"/>
          </a:xfrm>
        </p:spPr>
        <p:txBody>
          <a:bodyPr/>
          <a:lstStyle/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10767A-F232-D9E7-FFAB-DA557EE3E284}"/>
              </a:ext>
            </a:extLst>
          </p:cNvPr>
          <p:cNvSpPr txBox="1"/>
          <p:nvPr/>
        </p:nvSpPr>
        <p:spPr>
          <a:xfrm>
            <a:off x="76200" y="1200090"/>
            <a:ext cx="70118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Surface roughness and work function variation limit MTE!</a:t>
            </a:r>
          </a:p>
        </p:txBody>
      </p:sp>
    </p:spTree>
    <p:extLst>
      <p:ext uri="{BB962C8B-B14F-4D97-AF65-F5344CB8AC3E}">
        <p14:creationId xmlns:p14="http://schemas.microsoft.com/office/powerpoint/2010/main" val="2608258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805FE7-3075-C344-8C96-72E5B8EA16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7BF1E1-F9E4-1D4B-AA7A-44BEA219CAC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67EBF-8AAF-B246-BEC1-5C08301E13A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1" y="838199"/>
            <a:ext cx="12153898" cy="256401"/>
          </a:xfrm>
        </p:spPr>
        <p:txBody>
          <a:bodyPr/>
          <a:lstStyle/>
          <a:p>
            <a:r>
              <a:rPr lang="en-US"/>
              <a:t>AAC’26                                                                                                                        July 27, 2026                                                                             chubenko@niu.edu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BFE22F-920F-0D49-9298-17E9A158FA51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Cesium-antimonide photocathodes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ADA-1414-EB4A-BB46-00BE3D12895B}"/>
              </a:ext>
            </a:extLst>
          </p:cNvPr>
          <p:cNvSpPr txBox="1"/>
          <p:nvPr/>
        </p:nvSpPr>
        <p:spPr>
          <a:xfrm>
            <a:off x="76200" y="1200090"/>
            <a:ext cx="5001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Disordered crystal structure limits MTE!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242B5C-5614-C54C-8848-6AFE943A274A}"/>
              </a:ext>
            </a:extLst>
          </p:cNvPr>
          <p:cNvSpPr txBox="1"/>
          <p:nvPr/>
        </p:nvSpPr>
        <p:spPr>
          <a:xfrm>
            <a:off x="76200" y="5486400"/>
            <a:ext cx="3638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Parzyck</a:t>
            </a:r>
            <a:r>
              <a:rPr lang="en-US"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al, Phys. Rev. Lett. </a:t>
            </a:r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</a:t>
            </a: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114801 (2022).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70797FA-41CD-2C48-BF41-DCCA5CEC58C1}"/>
              </a:ext>
            </a:extLst>
          </p:cNvPr>
          <p:cNvSpPr/>
          <p:nvPr/>
        </p:nvSpPr>
        <p:spPr>
          <a:xfrm>
            <a:off x="392650" y="6014827"/>
            <a:ext cx="11418350" cy="46217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/>
                </a:solidFill>
              </a:rPr>
              <a:t>Epitaxial growth of cesium-antimonide films on lattice-matched single crystal </a:t>
            </a:r>
            <a:r>
              <a:rPr lang="en-US" b="1" i="1" dirty="0" err="1">
                <a:solidFill>
                  <a:schemeClr val="bg1"/>
                </a:solidFill>
              </a:rPr>
              <a:t>SiC</a:t>
            </a:r>
            <a:r>
              <a:rPr lang="en-US" b="1" i="1" dirty="0">
                <a:solidFill>
                  <a:schemeClr val="bg1"/>
                </a:solidFill>
              </a:rPr>
              <a:t> substrates.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5E5AA3F-C540-8152-8C86-3C9C0D5FFF5C}"/>
              </a:ext>
            </a:extLst>
          </p:cNvPr>
          <p:cNvGrpSpPr/>
          <p:nvPr/>
        </p:nvGrpSpPr>
        <p:grpSpPr>
          <a:xfrm>
            <a:off x="1390651" y="1639669"/>
            <a:ext cx="4552949" cy="3770531"/>
            <a:chOff x="609600" y="1639669"/>
            <a:chExt cx="4552949" cy="377053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D5A3C78-AA54-AEB4-1F5E-8C218BFDE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2294971"/>
              <a:ext cx="3962400" cy="311522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02F953-12D3-B507-3311-B85B63EDF242}"/>
                </a:ext>
              </a:extLst>
            </p:cNvPr>
            <p:cNvSpPr txBox="1"/>
            <p:nvPr/>
          </p:nvSpPr>
          <p:spPr>
            <a:xfrm>
              <a:off x="609600" y="1639669"/>
              <a:ext cx="45529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231F20"/>
                  </a:solidFill>
                  <a:effectLst/>
                  <a:latin typeface="+mn-lt"/>
                </a:rPr>
                <a:t>RHEED images of an annealed </a:t>
              </a:r>
              <a:r>
                <a:rPr lang="en-US" dirty="0" err="1">
                  <a:solidFill>
                    <a:srgbClr val="231F20"/>
                  </a:solidFill>
                  <a:effectLst/>
                  <a:latin typeface="+mn-lt"/>
                </a:rPr>
                <a:t>SiC</a:t>
              </a:r>
              <a:r>
                <a:rPr lang="en-US" dirty="0">
                  <a:solidFill>
                    <a:srgbClr val="231F20"/>
                  </a:solidFill>
                  <a:latin typeface="+mn-lt"/>
                </a:rPr>
                <a:t> </a:t>
              </a:r>
              <a:r>
                <a:rPr lang="en-US" dirty="0">
                  <a:solidFill>
                    <a:srgbClr val="231F20"/>
                  </a:solidFill>
                  <a:effectLst/>
                  <a:latin typeface="+mn-lt"/>
                </a:rPr>
                <a:t>substrate and a 10 </a:t>
              </a:r>
              <a:r>
                <a:rPr lang="en-US" dirty="0" err="1">
                  <a:solidFill>
                    <a:srgbClr val="231F20"/>
                  </a:solidFill>
                  <a:effectLst/>
                  <a:latin typeface="+mn-lt"/>
                </a:rPr>
                <a:t>u.c.</a:t>
              </a:r>
              <a:r>
                <a:rPr lang="en-US" dirty="0">
                  <a:solidFill>
                    <a:srgbClr val="231F20"/>
                  </a:solidFill>
                  <a:effectLst/>
                  <a:latin typeface="+mn-lt"/>
                </a:rPr>
                <a:t> Cs</a:t>
              </a:r>
              <a:r>
                <a:rPr lang="en-US" baseline="-25000" dirty="0">
                  <a:solidFill>
                    <a:srgbClr val="231F20"/>
                  </a:solidFill>
                  <a:effectLst/>
                  <a:latin typeface="+mn-lt"/>
                </a:rPr>
                <a:t>3</a:t>
              </a:r>
              <a:r>
                <a:rPr lang="en-US" dirty="0">
                  <a:solidFill>
                    <a:srgbClr val="231F20"/>
                  </a:solidFill>
                  <a:effectLst/>
                  <a:latin typeface="+mn-lt"/>
                </a:rPr>
                <a:t>Sb film.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940823-F0DD-A9E4-6A7A-59E167B23197}"/>
              </a:ext>
            </a:extLst>
          </p:cNvPr>
          <p:cNvGrpSpPr/>
          <p:nvPr/>
        </p:nvGrpSpPr>
        <p:grpSpPr>
          <a:xfrm>
            <a:off x="6248400" y="1689472"/>
            <a:ext cx="5260334" cy="4020551"/>
            <a:chOff x="5788666" y="1689472"/>
            <a:chExt cx="5260334" cy="402055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4C542FB-EB51-445A-592D-FEDAD7B5DD6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88666" y="1994275"/>
              <a:ext cx="5260334" cy="3715748"/>
              <a:chOff x="5657851" y="2070681"/>
              <a:chExt cx="5260334" cy="3715748"/>
            </a:xfrm>
          </p:grpSpPr>
          <p:pic>
            <p:nvPicPr>
              <p:cNvPr id="6" name="Picture 5" descr="A graph of a graph with numbers and a line&#10;&#10;Description automatically generated with medium confidence">
                <a:extLst>
                  <a:ext uri="{FF2B5EF4-FFF2-40B4-BE49-F238E27FC236}">
                    <a16:creationId xmlns:a16="http://schemas.microsoft.com/office/drawing/2014/main" id="{501B502E-F896-BE48-F558-14B347E4C9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57851" y="2070681"/>
                <a:ext cx="5260334" cy="3715748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EF5DDAB-EF3D-F93D-E5EB-07A3AC356E81}"/>
                  </a:ext>
                </a:extLst>
              </p:cNvPr>
              <p:cNvSpPr/>
              <p:nvPr/>
            </p:nvSpPr>
            <p:spPr>
              <a:xfrm>
                <a:off x="5842000" y="4788106"/>
                <a:ext cx="2235200" cy="241300"/>
              </a:xfrm>
              <a:prstGeom prst="rect">
                <a:avLst/>
              </a:prstGeom>
              <a:solidFill>
                <a:srgbClr val="B31B1B">
                  <a:alpha val="23922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AADA5B-52BD-061B-4F49-E6C0BCE4858B}"/>
                </a:ext>
              </a:extLst>
            </p:cNvPr>
            <p:cNvSpPr txBox="1"/>
            <p:nvPr/>
          </p:nvSpPr>
          <p:spPr>
            <a:xfrm>
              <a:off x="6553200" y="1689472"/>
              <a:ext cx="40911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High red QE from single crystal Cs</a:t>
              </a:r>
              <a:r>
                <a:rPr lang="en-US" baseline="-25000" dirty="0">
                  <a:solidFill>
                    <a:schemeClr val="tx2"/>
                  </a:solidFill>
                </a:rPr>
                <a:t>3</a:t>
              </a:r>
              <a:r>
                <a:rPr lang="en-US" dirty="0">
                  <a:solidFill>
                    <a:schemeClr val="tx2"/>
                  </a:solidFill>
                </a:rPr>
                <a:t>Sb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0718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Diagram of a diagram of a physics experiment&#10;&#10;AI-generated content may be incorrect.">
            <a:extLst>
              <a:ext uri="{FF2B5EF4-FFF2-40B4-BE49-F238E27FC236}">
                <a16:creationId xmlns:a16="http://schemas.microsoft.com/office/drawing/2014/main" id="{8BECE5CE-1134-A241-1359-A654CB21E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124" y="4476230"/>
            <a:ext cx="2215962" cy="146601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E678101D-D9F8-1A31-A529-296843DD4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134" y="4382905"/>
            <a:ext cx="2031226" cy="1523419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0FCF816E-8F3E-1FAA-D4D3-86571B84AFB0}"/>
              </a:ext>
            </a:extLst>
          </p:cNvPr>
          <p:cNvSpPr/>
          <p:nvPr/>
        </p:nvSpPr>
        <p:spPr>
          <a:xfrm>
            <a:off x="868551" y="4399356"/>
            <a:ext cx="10800181" cy="1517421"/>
          </a:xfrm>
          <a:prstGeom prst="rect">
            <a:avLst/>
          </a:prstGeom>
          <a:noFill/>
          <a:ln w="19050">
            <a:solidFill>
              <a:srgbClr val="FFFF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291A44-7E30-094A-BDC0-0F2484999F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C8B2E-5D86-5641-AE97-E15CF2C7ED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0" y="838200"/>
            <a:ext cx="12172949" cy="249384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  <p:sp>
        <p:nvSpPr>
          <p:cNvPr id="61" name="Merge 60">
            <a:extLst>
              <a:ext uri="{FF2B5EF4-FFF2-40B4-BE49-F238E27FC236}">
                <a16:creationId xmlns:a16="http://schemas.microsoft.com/office/drawing/2014/main" id="{38C140E5-4BF2-5843-9004-14C02123C514}"/>
              </a:ext>
            </a:extLst>
          </p:cNvPr>
          <p:cNvSpPr/>
          <p:nvPr/>
        </p:nvSpPr>
        <p:spPr>
          <a:xfrm rot="5400000">
            <a:off x="8058604" y="4089007"/>
            <a:ext cx="257508" cy="440926"/>
          </a:xfrm>
          <a:prstGeom prst="flowChartMerge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10031B0-0532-BDED-607A-B721BBB9A9C5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200" dirty="0"/>
              <a:t>Cesium-antimonide photocathodes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010760-A2F8-03AD-F02C-8A7FE77D164B}"/>
              </a:ext>
            </a:extLst>
          </p:cNvPr>
          <p:cNvSpPr/>
          <p:nvPr/>
        </p:nvSpPr>
        <p:spPr>
          <a:xfrm>
            <a:off x="19050" y="5997784"/>
            <a:ext cx="12153899" cy="455113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/>
              <a:t>Detailed modeling and advanced growth and characterization are required to achieve desired stoichiometry.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A7557E0-5B88-A272-5318-DB6C37046D4C}"/>
              </a:ext>
            </a:extLst>
          </p:cNvPr>
          <p:cNvGrpSpPr/>
          <p:nvPr/>
        </p:nvGrpSpPr>
        <p:grpSpPr>
          <a:xfrm>
            <a:off x="8758407" y="4503593"/>
            <a:ext cx="3204993" cy="1436686"/>
            <a:chOff x="8758407" y="4503593"/>
            <a:chExt cx="3204993" cy="1436686"/>
          </a:xfrm>
        </p:grpSpPr>
        <p:pic>
          <p:nvPicPr>
            <p:cNvPr id="42" name="Picture 8" descr="Daniel Franklin photo">
              <a:extLst>
                <a:ext uri="{FF2B5EF4-FFF2-40B4-BE49-F238E27FC236}">
                  <a16:creationId xmlns:a16="http://schemas.microsoft.com/office/drawing/2014/main" id="{E0CB1CDD-3298-4E2A-5134-10710DD989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758407" y="4503593"/>
              <a:ext cx="1387683" cy="135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DA20E6F-71F1-6144-05CE-3133121B0E49}"/>
                </a:ext>
              </a:extLst>
            </p:cNvPr>
            <p:cNvGrpSpPr/>
            <p:nvPr/>
          </p:nvGrpSpPr>
          <p:grpSpPr>
            <a:xfrm>
              <a:off x="10077947" y="5257800"/>
              <a:ext cx="1885453" cy="682479"/>
              <a:chOff x="10077947" y="5257800"/>
              <a:chExt cx="1885453" cy="682479"/>
            </a:xfrm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F6C912DA-D850-2B70-D12E-5618421E200A}"/>
                  </a:ext>
                </a:extLst>
              </p:cNvPr>
              <p:cNvSpPr/>
              <p:nvPr/>
            </p:nvSpPr>
            <p:spPr>
              <a:xfrm>
                <a:off x="10077947" y="5257800"/>
                <a:ext cx="1885453" cy="682479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6266A1-593D-13BF-B8D2-9F2E1938E47C}"/>
                  </a:ext>
                </a:extLst>
              </p:cNvPr>
              <p:cNvSpPr txBox="1"/>
              <p:nvPr/>
            </p:nvSpPr>
            <p:spPr>
              <a:xfrm>
                <a:off x="10222962" y="5321049"/>
                <a:ext cx="166423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0" i="0" u="none" strike="noStrike" dirty="0">
                    <a:effectLst/>
                  </a:rPr>
                  <a:t>Daniel Franklin, </a:t>
                </a:r>
              </a:p>
              <a:p>
                <a:pPr algn="ctr"/>
                <a:r>
                  <a:rPr lang="en-US" sz="1600" dirty="0">
                    <a:latin typeface="Roboto" panose="02000000000000000000" pitchFamily="2" charset="0"/>
                  </a:rPr>
                  <a:t>T21</a:t>
                </a:r>
                <a:r>
                  <a:rPr lang="en-US" sz="1600" b="0" i="0" u="none" strike="noStrike" dirty="0">
                    <a:effectLst/>
                    <a:latin typeface="Roboto" panose="02000000000000000000" pitchFamily="2" charset="0"/>
                  </a:rPr>
                  <a:t> (</a:t>
                </a:r>
                <a:r>
                  <a:rPr lang="en-US" sz="1600" dirty="0">
                    <a:latin typeface="Roboto" panose="02000000000000000000" pitchFamily="2" charset="0"/>
                  </a:rPr>
                  <a:t>Tuesday)</a:t>
                </a:r>
                <a:endParaRPr lang="en-US" sz="1600" dirty="0"/>
              </a:p>
            </p:txBody>
          </p: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FC0BE6CA-2982-A0C5-2977-B1BEC16FF0FE}"/>
              </a:ext>
            </a:extLst>
          </p:cNvPr>
          <p:cNvSpPr txBox="1"/>
          <p:nvPr/>
        </p:nvSpPr>
        <p:spPr>
          <a:xfrm>
            <a:off x="96419" y="4114800"/>
            <a:ext cx="44739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Hagino et al, Phys. Stat. Sol. </a:t>
            </a:r>
            <a:r>
              <a:rPr lang="en-US" sz="1200" b="1" dirty="0">
                <a:solidFill>
                  <a:schemeClr val="tx2"/>
                </a:solidFill>
              </a:rPr>
              <a:t>17</a:t>
            </a:r>
            <a:r>
              <a:rPr lang="en-US" sz="1200" dirty="0">
                <a:solidFill>
                  <a:schemeClr val="tx2"/>
                </a:solidFill>
              </a:rPr>
              <a:t>, 609 (1966).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074C605-51CE-305D-45D4-8AA9E7E8BEFB}"/>
              </a:ext>
            </a:extLst>
          </p:cNvPr>
          <p:cNvGrpSpPr/>
          <p:nvPr/>
        </p:nvGrpSpPr>
        <p:grpSpPr>
          <a:xfrm>
            <a:off x="55419" y="1447800"/>
            <a:ext cx="4916055" cy="2800755"/>
            <a:chOff x="55419" y="2135983"/>
            <a:chExt cx="4916055" cy="2800755"/>
          </a:xfrm>
        </p:grpSpPr>
        <p:pic>
          <p:nvPicPr>
            <p:cNvPr id="43" name="Picture 42" descr="A diagram of a function&#10;&#10;AI-generated content may be incorrect.">
              <a:extLst>
                <a:ext uri="{FF2B5EF4-FFF2-40B4-BE49-F238E27FC236}">
                  <a16:creationId xmlns:a16="http://schemas.microsoft.com/office/drawing/2014/main" id="{288F5442-BE9F-8DB8-953A-FB37CACA1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56047"/>
            <a:stretch>
              <a:fillRect/>
            </a:stretch>
          </p:blipFill>
          <p:spPr>
            <a:xfrm>
              <a:off x="55419" y="2424804"/>
              <a:ext cx="1717224" cy="2203572"/>
            </a:xfrm>
            <a:prstGeom prst="rect">
              <a:avLst/>
            </a:prstGeom>
          </p:spPr>
        </p:pic>
        <p:pic>
          <p:nvPicPr>
            <p:cNvPr id="44" name="Picture 43" descr="A diagram of a graph&#10;&#10;AI-generated content may be incorrect.">
              <a:extLst>
                <a:ext uri="{FF2B5EF4-FFF2-40B4-BE49-F238E27FC236}">
                  <a16:creationId xmlns:a16="http://schemas.microsoft.com/office/drawing/2014/main" id="{ADA97D17-1976-A3A6-2336-2ABF50033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29000" y="2424804"/>
              <a:ext cx="1542473" cy="215099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EC7EC11-D996-F4CF-B076-6340EDBCC49D}"/>
                </a:ext>
              </a:extLst>
            </p:cNvPr>
            <p:cNvSpPr txBox="1"/>
            <p:nvPr/>
          </p:nvSpPr>
          <p:spPr>
            <a:xfrm>
              <a:off x="378692" y="4572609"/>
              <a:ext cx="2066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Near Cs</a:t>
              </a:r>
              <a:r>
                <a:rPr lang="en-US" sz="1600" baseline="-25000" dirty="0"/>
                <a:t>3</a:t>
              </a:r>
              <a:r>
                <a:rPr lang="en-US" sz="1600" dirty="0"/>
                <a:t>Sb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837E8BE-E0FA-B28E-8178-B5B44C242731}"/>
                </a:ext>
              </a:extLst>
            </p:cNvPr>
            <p:cNvSpPr txBox="1"/>
            <p:nvPr/>
          </p:nvSpPr>
          <p:spPr>
            <a:xfrm>
              <a:off x="2362200" y="4598184"/>
              <a:ext cx="9658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Cs-rich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3CAB16-B828-5E02-88F0-CBB9C8C5BB43}"/>
                </a:ext>
              </a:extLst>
            </p:cNvPr>
            <p:cNvSpPr txBox="1"/>
            <p:nvPr/>
          </p:nvSpPr>
          <p:spPr>
            <a:xfrm>
              <a:off x="3777674" y="4564696"/>
              <a:ext cx="1193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High yield</a:t>
              </a:r>
            </a:p>
          </p:txBody>
        </p:sp>
        <p:pic>
          <p:nvPicPr>
            <p:cNvPr id="50" name="Picture 49" descr="A diagram of a function&#10;&#10;AI-generated content may be incorrect.">
              <a:extLst>
                <a:ext uri="{FF2B5EF4-FFF2-40B4-BE49-F238E27FC236}">
                  <a16:creationId xmlns:a16="http://schemas.microsoft.com/office/drawing/2014/main" id="{E6EF6266-A33E-65D9-825C-74A99E448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6047"/>
            <a:stretch>
              <a:fillRect/>
            </a:stretch>
          </p:blipFill>
          <p:spPr>
            <a:xfrm>
              <a:off x="1752600" y="2424804"/>
              <a:ext cx="1717224" cy="2203572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A38129C-24F7-DEA0-0F81-F2022B404E82}"/>
                </a:ext>
              </a:extLst>
            </p:cNvPr>
            <p:cNvSpPr txBox="1"/>
            <p:nvPr/>
          </p:nvSpPr>
          <p:spPr>
            <a:xfrm>
              <a:off x="1201698" y="2135983"/>
              <a:ext cx="2569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Stoichiometric variation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EAAA0B4-078D-36B5-13EC-31DC67614E2B}"/>
              </a:ext>
            </a:extLst>
          </p:cNvPr>
          <p:cNvGrpSpPr/>
          <p:nvPr/>
        </p:nvGrpSpPr>
        <p:grpSpPr>
          <a:xfrm>
            <a:off x="5542351" y="1459468"/>
            <a:ext cx="6447725" cy="2765523"/>
            <a:chOff x="5542351" y="2083213"/>
            <a:chExt cx="6447725" cy="27655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CCBD396-AE8E-3B35-023D-E3C12C6DE58E}"/>
                </a:ext>
              </a:extLst>
            </p:cNvPr>
            <p:cNvSpPr txBox="1"/>
            <p:nvPr/>
          </p:nvSpPr>
          <p:spPr>
            <a:xfrm>
              <a:off x="7518400" y="4571737"/>
              <a:ext cx="32137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tx2"/>
                  </a:solidFill>
                </a:rPr>
                <a:t>Parzyck</a:t>
              </a:r>
              <a:r>
                <a:rPr lang="en-US" sz="1200" dirty="0">
                  <a:solidFill>
                    <a:schemeClr val="tx2"/>
                  </a:solidFill>
                </a:rPr>
                <a:t> et al., APL Mater. 11, 101125 (2023)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9AA55B1-DF68-28D2-F6B3-E9759F4BBE11}"/>
                </a:ext>
              </a:extLst>
            </p:cNvPr>
            <p:cNvGrpSpPr/>
            <p:nvPr/>
          </p:nvGrpSpPr>
          <p:grpSpPr>
            <a:xfrm>
              <a:off x="5542351" y="2273214"/>
              <a:ext cx="2939527" cy="2384178"/>
              <a:chOff x="312432" y="1589007"/>
              <a:chExt cx="2939527" cy="2384178"/>
            </a:xfrm>
          </p:grpSpPr>
          <p:pic>
            <p:nvPicPr>
              <p:cNvPr id="10" name="Picture 9" descr="A graph of a diagram&#10;&#10;Description automatically generated with medium confidence">
                <a:extLst>
                  <a:ext uri="{FF2B5EF4-FFF2-40B4-BE49-F238E27FC236}">
                    <a16:creationId xmlns:a16="http://schemas.microsoft.com/office/drawing/2014/main" id="{9562805F-8684-107E-AB29-2472E01BFA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2523" b="40877"/>
              <a:stretch/>
            </p:blipFill>
            <p:spPr>
              <a:xfrm>
                <a:off x="375838" y="1589007"/>
                <a:ext cx="2876121" cy="2292718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7196DE9-9CBE-28DF-F9B2-36949E0DC039}"/>
                  </a:ext>
                </a:extLst>
              </p:cNvPr>
              <p:cNvSpPr/>
              <p:nvPr/>
            </p:nvSpPr>
            <p:spPr>
              <a:xfrm>
                <a:off x="312432" y="3736975"/>
                <a:ext cx="309962" cy="2362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4ECC9EA-B585-A14B-D066-8CDEC310B0D7}"/>
                  </a:ext>
                </a:extLst>
              </p:cNvPr>
              <p:cNvSpPr/>
              <p:nvPr/>
            </p:nvSpPr>
            <p:spPr>
              <a:xfrm>
                <a:off x="312432" y="1603599"/>
                <a:ext cx="309962" cy="2362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D4B7043-C15C-B02F-00FC-287910832034}"/>
                </a:ext>
              </a:extLst>
            </p:cNvPr>
            <p:cNvGrpSpPr/>
            <p:nvPr/>
          </p:nvGrpSpPr>
          <p:grpSpPr>
            <a:xfrm>
              <a:off x="8458200" y="2361464"/>
              <a:ext cx="3531876" cy="2134336"/>
              <a:chOff x="3097524" y="1727616"/>
              <a:chExt cx="3531876" cy="2134336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4CF47AD-A9BD-175C-8A3A-3EF54914F01F}"/>
                  </a:ext>
                </a:extLst>
              </p:cNvPr>
              <p:cNvGrpSpPr/>
              <p:nvPr/>
            </p:nvGrpSpPr>
            <p:grpSpPr>
              <a:xfrm>
                <a:off x="3097524" y="1932677"/>
                <a:ext cx="3531876" cy="1929275"/>
                <a:chOff x="3315365" y="1932677"/>
                <a:chExt cx="3531876" cy="1929275"/>
              </a:xfrm>
            </p:grpSpPr>
            <p:pic>
              <p:nvPicPr>
                <p:cNvPr id="14" name="Picture 13" descr="A graph of a diagram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33A71950-9144-B56E-DB59-2501D65653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t="59986"/>
                <a:stretch/>
              </p:blipFill>
              <p:spPr>
                <a:xfrm>
                  <a:off x="3315365" y="2004560"/>
                  <a:ext cx="3531876" cy="1857392"/>
                </a:xfrm>
                <a:prstGeom prst="rect">
                  <a:avLst/>
                </a:prstGeom>
              </p:spPr>
            </p:pic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8E79967D-1946-7498-0F70-93A3656A7CC2}"/>
                    </a:ext>
                  </a:extLst>
                </p:cNvPr>
                <p:cNvSpPr/>
                <p:nvPr/>
              </p:nvSpPr>
              <p:spPr>
                <a:xfrm>
                  <a:off x="3330637" y="1932677"/>
                  <a:ext cx="309962" cy="23621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16E47E-9063-8055-467C-E641F3EE540C}"/>
                  </a:ext>
                </a:extLst>
              </p:cNvPr>
              <p:cNvSpPr txBox="1"/>
              <p:nvPr/>
            </p:nvSpPr>
            <p:spPr>
              <a:xfrm>
                <a:off x="5043875" y="1727616"/>
                <a:ext cx="14973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effectLst/>
                    <a:highlight>
                      <a:srgbClr val="FFFF00"/>
                    </a:highlight>
                    <a:latin typeface="MinionPro"/>
                  </a:rPr>
                  <a:t>robustness against oxidation is up to 15 times greater</a:t>
                </a:r>
                <a:endParaRPr lang="en-US" sz="1200" dirty="0">
                  <a:highlight>
                    <a:srgbClr val="FFFF00"/>
                  </a:highlight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3704220-9A0F-CBE5-2222-035150CA6E5C}"/>
                </a:ext>
              </a:extLst>
            </p:cNvPr>
            <p:cNvSpPr txBox="1"/>
            <p:nvPr/>
          </p:nvSpPr>
          <p:spPr>
            <a:xfrm>
              <a:off x="8224988" y="2083213"/>
              <a:ext cx="17572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Cs</a:t>
              </a:r>
              <a:r>
                <a:rPr lang="en-US" baseline="-25000" dirty="0"/>
                <a:t>3</a:t>
              </a:r>
              <a:r>
                <a:rPr lang="en-US" dirty="0"/>
                <a:t>Sb vs </a:t>
              </a:r>
              <a:r>
                <a:rPr lang="en-US" dirty="0" err="1"/>
                <a:t>CsSb</a:t>
              </a:r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00A5640-EDD6-C3C2-554E-8318E9FF87E3}"/>
              </a:ext>
            </a:extLst>
          </p:cNvPr>
          <p:cNvSpPr txBox="1"/>
          <p:nvPr/>
        </p:nvSpPr>
        <p:spPr>
          <a:xfrm>
            <a:off x="76200" y="1123890"/>
            <a:ext cx="5048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Stoichiometry influences photoemission!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4E4A89-E22E-B746-2A85-A9151833BFA1}"/>
              </a:ext>
            </a:extLst>
          </p:cNvPr>
          <p:cNvSpPr txBox="1"/>
          <p:nvPr/>
        </p:nvSpPr>
        <p:spPr>
          <a:xfrm>
            <a:off x="990600" y="4825070"/>
            <a:ext cx="3132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DFT + Monte Carlo investigation of stoichiometry influence on photoemission</a:t>
            </a:r>
          </a:p>
        </p:txBody>
      </p:sp>
    </p:spTree>
    <p:extLst>
      <p:ext uri="{BB962C8B-B14F-4D97-AF65-F5344CB8AC3E}">
        <p14:creationId xmlns:p14="http://schemas.microsoft.com/office/powerpoint/2010/main" val="69325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26090E-125C-D097-4AFA-44F011D951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E728A7-696D-6B4C-A2A6-5DB2D6606874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9DE108-BA4A-E225-1922-210ADBE0C85E}"/>
              </a:ext>
            </a:extLst>
          </p:cNvPr>
          <p:cNvGrpSpPr/>
          <p:nvPr/>
        </p:nvGrpSpPr>
        <p:grpSpPr>
          <a:xfrm>
            <a:off x="320964" y="1865055"/>
            <a:ext cx="11572399" cy="2800767"/>
            <a:chOff x="320964" y="1600200"/>
            <a:chExt cx="11572399" cy="280076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CAA0244-C04D-EFDF-92BC-F37E20617312}"/>
                </a:ext>
              </a:extLst>
            </p:cNvPr>
            <p:cNvGrpSpPr/>
            <p:nvPr/>
          </p:nvGrpSpPr>
          <p:grpSpPr>
            <a:xfrm>
              <a:off x="320964" y="1600200"/>
              <a:ext cx="11572399" cy="2800767"/>
              <a:chOff x="320964" y="1735596"/>
              <a:chExt cx="11572399" cy="2800767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1F05D6-9609-067F-8E5F-DAB566AB5C53}"/>
                  </a:ext>
                </a:extLst>
              </p:cNvPr>
              <p:cNvSpPr txBox="1"/>
              <p:nvPr/>
            </p:nvSpPr>
            <p:spPr>
              <a:xfrm>
                <a:off x="320964" y="1735596"/>
                <a:ext cx="11572399" cy="2800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2400" b="1" dirty="0"/>
                  <a:t>Alkali-antimonide photocathodes (Cs-Sb, Na-K-Sb):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Low MTE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High QE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</a:rPr>
                  <a:t>Thin films → prompt response time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2"/>
                    </a:solidFill>
                  </a:rPr>
                  <a:t>Robustness + long operational lifetime under realistic photoinjector conditions  </a:t>
                </a:r>
                <a:r>
                  <a:rPr lang="en-US" sz="4000" b="1" dirty="0">
                    <a:solidFill>
                      <a:srgbClr val="FF0000"/>
                    </a:solidFill>
                  </a:rPr>
                  <a:t>?</a:t>
                </a:r>
                <a:r>
                  <a:rPr lang="en-US" sz="4000" dirty="0"/>
                  <a:t> 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828D058-E4CE-10A8-576E-F12EF1113D1D}"/>
                  </a:ext>
                </a:extLst>
              </p:cNvPr>
              <p:cNvSpPr/>
              <p:nvPr/>
            </p:nvSpPr>
            <p:spPr>
              <a:xfrm>
                <a:off x="2174557" y="2324092"/>
                <a:ext cx="4924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 fontAlgn="auto">
                  <a:spcBef>
                    <a:spcPts val="0"/>
                  </a:spcBef>
                  <a:spcAft>
                    <a:spcPts val="1200"/>
                  </a:spcAft>
                  <a:buClr>
                    <a:srgbClr val="00C301"/>
                  </a:buClr>
                  <a:defRPr/>
                </a:pPr>
                <a:r>
                  <a:rPr lang="en-US" sz="2400" dirty="0">
                    <a:solidFill>
                      <a:schemeClr val="tx2"/>
                    </a:solidFill>
                  </a:rPr>
                  <a:t>✅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1DFA05B-83AB-7E31-13E8-446FC8496982}"/>
                  </a:ext>
                </a:extLst>
              </p:cNvPr>
              <p:cNvSpPr/>
              <p:nvPr/>
            </p:nvSpPr>
            <p:spPr>
              <a:xfrm>
                <a:off x="2174557" y="2857492"/>
                <a:ext cx="4924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457200" fontAlgn="auto">
                  <a:spcBef>
                    <a:spcPts val="0"/>
                  </a:spcBef>
                  <a:spcAft>
                    <a:spcPts val="1200"/>
                  </a:spcAft>
                  <a:buClr>
                    <a:srgbClr val="00C301"/>
                  </a:buClr>
                  <a:defRPr/>
                </a:pPr>
                <a:r>
                  <a:rPr lang="en-US" sz="2400" dirty="0">
                    <a:solidFill>
                      <a:schemeClr val="tx2"/>
                    </a:solidFill>
                  </a:rPr>
                  <a:t>✅</a:t>
                </a: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A4B789-6F9E-95CF-9DC2-A0CDB1CBE591}"/>
                </a:ext>
              </a:extLst>
            </p:cNvPr>
            <p:cNvSpPr/>
            <p:nvPr/>
          </p:nvSpPr>
          <p:spPr>
            <a:xfrm>
              <a:off x="5715000" y="3195935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457200" fontAlgn="auto">
                <a:spcBef>
                  <a:spcPts val="0"/>
                </a:spcBef>
                <a:spcAft>
                  <a:spcPts val="0"/>
                </a:spcAft>
                <a:buClr>
                  <a:srgbClr val="00C301"/>
                </a:buClr>
                <a:defRPr/>
              </a:pPr>
              <a:r>
                <a:rPr lang="en-US" sz="2400" dirty="0">
                  <a:solidFill>
                    <a:schemeClr val="tx2"/>
                  </a:solidFill>
                </a:rPr>
                <a:t>✅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557CDF84-77A1-9A5F-FE4A-67E7D51E9183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72948" cy="83820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2400" dirty="0"/>
              <a:t>Testing alkali-antimonide photocathodes in accelerators</a:t>
            </a:r>
            <a:endParaRPr lang="en-US" sz="2200" dirty="0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D88F07A0-CC61-71BD-BB38-B8CA524D40A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9050" y="838199"/>
            <a:ext cx="12153895" cy="260959"/>
          </a:xfrm>
        </p:spPr>
        <p:txBody>
          <a:bodyPr/>
          <a:lstStyle/>
          <a:p>
            <a:r>
              <a:rPr lang="en-US" dirty="0"/>
              <a:t>AAC’26                                                                                                                        July 27, 2026                                                                             </a:t>
            </a:r>
            <a:r>
              <a:rPr lang="en-US" dirty="0" err="1"/>
              <a:t>chubenko@niu.edu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54074"/>
      </p:ext>
    </p:extLst>
  </p:cSld>
  <p:clrMapOvr>
    <a:masterClrMapping/>
  </p:clrMapOvr>
</p:sld>
</file>

<file path=ppt/theme/theme1.xml><?xml version="1.0" encoding="utf-8"?>
<a:theme xmlns:a="http://schemas.openxmlformats.org/drawingml/2006/main" name="cdb2004c003l">
  <a:themeElements>
    <a:clrScheme name="sample 1">
      <a:dk1>
        <a:srgbClr val="163794"/>
      </a:dk1>
      <a:lt1>
        <a:srgbClr val="FFFFFF"/>
      </a:lt1>
      <a:dk2>
        <a:srgbClr val="000000"/>
      </a:dk2>
      <a:lt2>
        <a:srgbClr val="C0C0C0"/>
      </a:lt2>
      <a:accent1>
        <a:srgbClr val="009999"/>
      </a:accent1>
      <a:accent2>
        <a:srgbClr val="990000"/>
      </a:accent2>
      <a:accent3>
        <a:srgbClr val="FFFFFF"/>
      </a:accent3>
      <a:accent4>
        <a:srgbClr val="112D7E"/>
      </a:accent4>
      <a:accent5>
        <a:srgbClr val="AACACA"/>
      </a:accent5>
      <a:accent6>
        <a:srgbClr val="8A0000"/>
      </a:accent6>
      <a:hlink>
        <a:srgbClr val="6699FF"/>
      </a:hlink>
      <a:folHlink>
        <a:srgbClr val="969696"/>
      </a:folHlink>
    </a:clrScheme>
    <a:fontScheme name="sample">
      <a:majorFont>
        <a:latin typeface="Verdana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ample 1">
        <a:dk1>
          <a:srgbClr val="163794"/>
        </a:dk1>
        <a:lt1>
          <a:srgbClr val="FFFFFF"/>
        </a:lt1>
        <a:dk2>
          <a:srgbClr val="000000"/>
        </a:dk2>
        <a:lt2>
          <a:srgbClr val="C0C0C0"/>
        </a:lt2>
        <a:accent1>
          <a:srgbClr val="009999"/>
        </a:accent1>
        <a:accent2>
          <a:srgbClr val="990000"/>
        </a:accent2>
        <a:accent3>
          <a:srgbClr val="FFFFFF"/>
        </a:accent3>
        <a:accent4>
          <a:srgbClr val="112D7E"/>
        </a:accent4>
        <a:accent5>
          <a:srgbClr val="AACACA"/>
        </a:accent5>
        <a:accent6>
          <a:srgbClr val="8A0000"/>
        </a:accent6>
        <a:hlink>
          <a:srgbClr val="66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9698D"/>
        </a:dk1>
        <a:lt1>
          <a:srgbClr val="FFFFFF"/>
        </a:lt1>
        <a:dk2>
          <a:srgbClr val="000000"/>
        </a:dk2>
        <a:lt2>
          <a:srgbClr val="A1BABD"/>
        </a:lt2>
        <a:accent1>
          <a:srgbClr val="FF5050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FFB3B3"/>
        </a:accent5>
        <a:accent6>
          <a:srgbClr val="E78A2D"/>
        </a:accent6>
        <a:hlink>
          <a:srgbClr val="00CC99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666699"/>
        </a:dk1>
        <a:lt1>
          <a:srgbClr val="FFFFFF"/>
        </a:lt1>
        <a:dk2>
          <a:srgbClr val="000000"/>
        </a:dk2>
        <a:lt2>
          <a:srgbClr val="C0C0C0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cdb2004c003l.pot</Template>
  <TotalTime>129757</TotalTime>
  <Words>1266</Words>
  <Application>Microsoft Macintosh PowerPoint</Application>
  <PresentationFormat>Widescreen</PresentationFormat>
  <Paragraphs>226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-webkit-standard</vt:lpstr>
      <vt:lpstr>Arial</vt:lpstr>
      <vt:lpstr>Calibri</vt:lpstr>
      <vt:lpstr>Cambria Math</vt:lpstr>
      <vt:lpstr>Courier New</vt:lpstr>
      <vt:lpstr>Helvetica</vt:lpstr>
      <vt:lpstr>MinionPro</vt:lpstr>
      <vt:lpstr>Roboto</vt:lpstr>
      <vt:lpstr>Times New Roman</vt:lpstr>
      <vt:lpstr>Verdana</vt:lpstr>
      <vt:lpstr>Wingdings</vt:lpstr>
      <vt:lpstr>cdb2004c003l</vt:lpstr>
      <vt:lpstr>Towards Low-MTE Photocathodes in Accelerators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Guilddesign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Sung Ha, Park</dc:creator>
  <cp:lastModifiedBy>Oksana Chubenko</cp:lastModifiedBy>
  <cp:revision>1654</cp:revision>
  <cp:lastPrinted>2018-08-29T23:21:54Z</cp:lastPrinted>
  <dcterms:created xsi:type="dcterms:W3CDTF">2004-08-26T06:30:40Z</dcterms:created>
  <dcterms:modified xsi:type="dcterms:W3CDTF">2026-07-27T19:04:20Z</dcterms:modified>
</cp:coreProperties>
</file>