
<file path=[Content_Types].xml><?xml version="1.0" encoding="utf-8"?>
<Types xmlns="http://schemas.openxmlformats.org/package/2006/content-types">
  <Default Extension="emf" ContentType="image/x-em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  <p:sldMasterId id="2147483718" r:id="rId2"/>
  </p:sldMasterIdLst>
  <p:notesMasterIdLst>
    <p:notesMasterId r:id="rId23"/>
  </p:notesMasterIdLst>
  <p:sldIdLst>
    <p:sldId id="256" r:id="rId3"/>
    <p:sldId id="281" r:id="rId4"/>
    <p:sldId id="258" r:id="rId5"/>
    <p:sldId id="259" r:id="rId6"/>
    <p:sldId id="1354" r:id="rId7"/>
    <p:sldId id="1352" r:id="rId8"/>
    <p:sldId id="1353" r:id="rId9"/>
    <p:sldId id="284" r:id="rId10"/>
    <p:sldId id="269" r:id="rId11"/>
    <p:sldId id="262" r:id="rId12"/>
    <p:sldId id="263" r:id="rId13"/>
    <p:sldId id="1345" r:id="rId14"/>
    <p:sldId id="265" r:id="rId15"/>
    <p:sldId id="266" r:id="rId16"/>
    <p:sldId id="1346" r:id="rId17"/>
    <p:sldId id="1347" r:id="rId18"/>
    <p:sldId id="1348" r:id="rId19"/>
    <p:sldId id="1349" r:id="rId20"/>
    <p:sldId id="270" r:id="rId21"/>
    <p:sldId id="272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437"/>
  </p:normalViewPr>
  <p:slideViewPr>
    <p:cSldViewPr snapToGrid="0">
      <p:cViewPr varScale="1">
        <p:scale>
          <a:sx n="108" d="100"/>
          <a:sy n="108" d="100"/>
        </p:scale>
        <p:origin x="80" y="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a2f26db86f_2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8" name="Google Shape;578;g3a2f26db86f_2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9" name="Google Shape;579;g3a2f26db86f_2_2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3a2f26db86f_2_3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98" name="Google Shape;698;g3a2f26db86f_2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3a2f26db86f_2_3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711" name="Google Shape;711;g3a2f26db86f_2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39976b8299c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24" name="Google Shape;724;g39976b8299c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39976b8299c_5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OHR: These simulation results are all immediately after the gun with no solenoids. This slide is mainly to show of the secondary emission contribution.</a:t>
            </a:r>
            <a:endParaRPr/>
          </a:p>
        </p:txBody>
      </p:sp>
      <p:sp>
        <p:nvSpPr>
          <p:cNvPr id="734" name="Google Shape;734;g39976b8299c_5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3a2f26db86f_2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6" name="Google Shape;736;g3a2f26db86f_2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37" name="Google Shape;737;g3a2f26db86f_2_4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3a2f26db86f_2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75" name="Google Shape;775;g3a2f26db86f_2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a19fe1f3f7_4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g3a19fe1f3f7_4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g3a19fe1f3f7_4_2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3a2f26db86f_2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00" name="Google Shape;600;g3a2f26db86f_2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3a2f26db86f_2_2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08" name="Google Shape;608;g3a2f26db86f_2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783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3a2f26db86f_2_3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41" name="Google Shape;641;g3a2f26db86f_2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3a2f26db86f_2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0" name="Google Shape;650;g3a2f26db86f_2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1" name="Google Shape;651;g3a2f26db86f_2_3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3a2f26db86f_2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4" name="Google Shape;674;g3a2f26db86f_2_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75" name="Google Shape;675;g3a2f26db86f_2_3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a2f26db86f_2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7" name="Google Shape;687;g3a2f26db86f_2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Cover Option A">
  <p:cSld name="*Cover Option A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 descr="C:\Users\amiesen\Desktop\anlrgbppt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77404" y="4680840"/>
            <a:ext cx="1284284" cy="46266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>
            <a:spLocks noGrp="1"/>
          </p:cNvSpPr>
          <p:nvPr>
            <p:ph type="pic" idx="2"/>
          </p:nvPr>
        </p:nvSpPr>
        <p:spPr>
          <a:xfrm>
            <a:off x="4863726" y="1266825"/>
            <a:ext cx="4280275" cy="2029968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1" y="1266825"/>
            <a:ext cx="4863724" cy="202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200" tIns="0" rIns="91425" bIns="0" anchor="ctr" anchorCtr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-1" y="1266825"/>
            <a:ext cx="239714" cy="2029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3"/>
          </p:nvPr>
        </p:nvSpPr>
        <p:spPr>
          <a:xfrm>
            <a:off x="469901" y="3437210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  <a:defRPr sz="1400" b="1" cap="none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4"/>
          </p:nvPr>
        </p:nvSpPr>
        <p:spPr>
          <a:xfrm>
            <a:off x="469901" y="3914441"/>
            <a:ext cx="2692871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5"/>
          </p:nvPr>
        </p:nvSpPr>
        <p:spPr>
          <a:xfrm>
            <a:off x="3417372" y="3437210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 b="1" cap="none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6"/>
          </p:nvPr>
        </p:nvSpPr>
        <p:spPr>
          <a:xfrm>
            <a:off x="3417372" y="3720288"/>
            <a:ext cx="2692871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7"/>
          </p:nvPr>
        </p:nvSpPr>
        <p:spPr>
          <a:xfrm>
            <a:off x="6360197" y="3437210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 b="1" cap="none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body" idx="8"/>
          </p:nvPr>
        </p:nvSpPr>
        <p:spPr>
          <a:xfrm>
            <a:off x="6360197" y="3720288"/>
            <a:ext cx="2692871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9"/>
          </p:nvPr>
        </p:nvSpPr>
        <p:spPr>
          <a:xfrm>
            <a:off x="6268817" y="3859561"/>
            <a:ext cx="2692872" cy="386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t="14982" b="13843"/>
          <a:stretch/>
        </p:blipFill>
        <p:spPr>
          <a:xfrm>
            <a:off x="4863724" y="1271015"/>
            <a:ext cx="4280276" cy="2025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7405" y="4221995"/>
            <a:ext cx="1284284" cy="467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2955" y="3859560"/>
            <a:ext cx="1393183" cy="273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Title and Content">
  <p:cSld name="*Title and Conten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457201" y="1108553"/>
            <a:ext cx="8372901" cy="3616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6"/>
          <p:cNvSpPr/>
          <p:nvPr/>
        </p:nvSpPr>
        <p:spPr>
          <a:xfrm>
            <a:off x="382044" y="4791615"/>
            <a:ext cx="2392471" cy="29689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6"/>
          <p:cNvSpPr/>
          <p:nvPr/>
        </p:nvSpPr>
        <p:spPr>
          <a:xfrm>
            <a:off x="6640882" y="4765287"/>
            <a:ext cx="2392471" cy="29689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sldNum" idx="12"/>
          </p:nvPr>
        </p:nvSpPr>
        <p:spPr>
          <a:xfrm>
            <a:off x="8804753" y="4956475"/>
            <a:ext cx="228600" cy="13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" name="Google Shape;87;p16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-No Subhead">
  <p:cSld name="Text Only-No Subhead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457200" y="457200"/>
            <a:ext cx="8229600" cy="66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None/>
              <a:defRPr sz="2400" b="1" i="0">
                <a:solidFill>
                  <a:srgbClr val="000F7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2"/>
          </p:nvPr>
        </p:nvSpPr>
        <p:spPr>
          <a:xfrm>
            <a:off x="457200" y="1143000"/>
            <a:ext cx="8229600" cy="3195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>
                <a:solidFill>
                  <a:schemeClr val="dk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/>
          <p:nvPr/>
        </p:nvSpPr>
        <p:spPr>
          <a:xfrm>
            <a:off x="0" y="0"/>
            <a:ext cx="231820" cy="514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276896" y="4726546"/>
            <a:ext cx="2646608" cy="41695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7"/>
          <p:cNvSpPr/>
          <p:nvPr/>
        </p:nvSpPr>
        <p:spPr>
          <a:xfrm>
            <a:off x="7946265" y="4726546"/>
            <a:ext cx="920839" cy="41695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Section Break">
  <p:cSld name="*Section Brea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8"/>
          <p:cNvPicPr preferRelativeResize="0"/>
          <p:nvPr/>
        </p:nvPicPr>
        <p:blipFill rotWithShape="1">
          <a:blip r:embed="rId2">
            <a:alphaModFix/>
          </a:blip>
          <a:srcRect t="8569" b="16690"/>
          <a:stretch/>
        </p:blipFill>
        <p:spPr>
          <a:xfrm>
            <a:off x="-793" y="1"/>
            <a:ext cx="9144793" cy="4484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 descr="C:\Users\amiesen\Desktop\anlrgbppt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9754" y="4562475"/>
            <a:ext cx="1540844" cy="555086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-793" y="0"/>
            <a:ext cx="9143999" cy="4499372"/>
          </a:xfrm>
          <a:prstGeom prst="rect">
            <a:avLst/>
          </a:prstGeom>
          <a:solidFill>
            <a:schemeClr val="accent2">
              <a:alpha val="89411"/>
            </a:schemeClr>
          </a:solidFill>
          <a:ln>
            <a:noFill/>
          </a:ln>
        </p:spPr>
        <p:txBody>
          <a:bodyPr spcFirstLastPara="1" wrap="square" lIns="457200" tIns="0" rIns="0" bIns="4572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6501" y="4717271"/>
            <a:ext cx="3048699" cy="218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56916" y="4648048"/>
            <a:ext cx="1831972" cy="354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Title Only">
  <p:cSld name="*Title Onl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xfrm>
            <a:off x="457201" y="9525"/>
            <a:ext cx="8372901" cy="849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9"/>
          <p:cNvSpPr txBox="1"/>
          <p:nvPr/>
        </p:nvSpPr>
        <p:spPr>
          <a:xfrm>
            <a:off x="2148350" y="1084175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9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457201" y="863977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Columns-TWO">
  <p:cSld name="*Columns-TWO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457201" y="863977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2"/>
          </p:nvPr>
        </p:nvSpPr>
        <p:spPr>
          <a:xfrm>
            <a:off x="457200" y="1238763"/>
            <a:ext cx="4023360" cy="350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body" idx="3"/>
          </p:nvPr>
        </p:nvSpPr>
        <p:spPr>
          <a:xfrm>
            <a:off x="4700588" y="1238763"/>
            <a:ext cx="4023360" cy="349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Columns-TWO w/boxed heads">
  <p:cSld name="*Columns-TWO w/boxed head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460895" y="1704512"/>
            <a:ext cx="4114800" cy="3013102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body" idx="2"/>
          </p:nvPr>
        </p:nvSpPr>
        <p:spPr>
          <a:xfrm>
            <a:off x="4714875" y="1704512"/>
            <a:ext cx="4114800" cy="3013102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91425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body" idx="3"/>
          </p:nvPr>
        </p:nvSpPr>
        <p:spPr>
          <a:xfrm>
            <a:off x="4714875" y="1238763"/>
            <a:ext cx="4114800" cy="465749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 cap="none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–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Char char="»"/>
              <a:defRPr sz="12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body" idx="4"/>
          </p:nvPr>
        </p:nvSpPr>
        <p:spPr>
          <a:xfrm>
            <a:off x="460895" y="1238763"/>
            <a:ext cx="4114800" cy="465749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 cap="none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–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Char char="»"/>
              <a:defRPr sz="12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5"/>
          </p:nvPr>
        </p:nvSpPr>
        <p:spPr>
          <a:xfrm>
            <a:off x="457201" y="863977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TWO IMAGES - Vertical">
  <p:cSld name="*TWO IMAGES - Vertical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4503575" y="1417872"/>
            <a:ext cx="4319750" cy="154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2"/>
          <p:cNvSpPr>
            <a:spLocks noGrp="1"/>
          </p:cNvSpPr>
          <p:nvPr>
            <p:ph type="pic" idx="2"/>
          </p:nvPr>
        </p:nvSpPr>
        <p:spPr>
          <a:xfrm>
            <a:off x="495680" y="1417871"/>
            <a:ext cx="3729481" cy="156588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23" name="Google Shape;123;p22"/>
          <p:cNvSpPr>
            <a:spLocks noGrp="1"/>
          </p:cNvSpPr>
          <p:nvPr>
            <p:ph type="pic" idx="3"/>
          </p:nvPr>
        </p:nvSpPr>
        <p:spPr>
          <a:xfrm>
            <a:off x="495680" y="3203316"/>
            <a:ext cx="3729481" cy="156588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body" idx="4"/>
          </p:nvPr>
        </p:nvSpPr>
        <p:spPr>
          <a:xfrm>
            <a:off x="457201" y="863977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body" idx="5"/>
          </p:nvPr>
        </p:nvSpPr>
        <p:spPr>
          <a:xfrm>
            <a:off x="4503575" y="3193094"/>
            <a:ext cx="4319750" cy="154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THREE IMAGES - vertical">
  <p:cSld name="*THREE IMAGES - vertical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xfrm>
            <a:off x="3045309" y="1451045"/>
            <a:ext cx="5814912" cy="97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»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3"/>
          <p:cNvSpPr>
            <a:spLocks noGrp="1"/>
          </p:cNvSpPr>
          <p:nvPr>
            <p:ph type="pic" idx="2"/>
          </p:nvPr>
        </p:nvSpPr>
        <p:spPr>
          <a:xfrm>
            <a:off x="489394" y="1442711"/>
            <a:ext cx="2023746" cy="890108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31" name="Google Shape;131;p23"/>
          <p:cNvSpPr>
            <a:spLocks noGrp="1"/>
          </p:cNvSpPr>
          <p:nvPr>
            <p:ph type="pic" idx="3"/>
          </p:nvPr>
        </p:nvSpPr>
        <p:spPr>
          <a:xfrm>
            <a:off x="487015" y="2620206"/>
            <a:ext cx="2028507" cy="890108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32" name="Google Shape;132;p23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3"/>
          <p:cNvSpPr txBox="1">
            <a:spLocks noGrp="1"/>
          </p:cNvSpPr>
          <p:nvPr>
            <p:ph type="body" idx="4"/>
          </p:nvPr>
        </p:nvSpPr>
        <p:spPr>
          <a:xfrm>
            <a:off x="457200" y="862565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body" idx="5"/>
          </p:nvPr>
        </p:nvSpPr>
        <p:spPr>
          <a:xfrm>
            <a:off x="3045309" y="2630976"/>
            <a:ext cx="5814912" cy="97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»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3"/>
          <p:cNvSpPr>
            <a:spLocks noGrp="1"/>
          </p:cNvSpPr>
          <p:nvPr>
            <p:ph type="pic" idx="6"/>
          </p:nvPr>
        </p:nvSpPr>
        <p:spPr>
          <a:xfrm>
            <a:off x="487014" y="3807136"/>
            <a:ext cx="2028507" cy="890108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36" name="Google Shape;136;p23"/>
          <p:cNvSpPr txBox="1">
            <a:spLocks noGrp="1"/>
          </p:cNvSpPr>
          <p:nvPr>
            <p:ph type="body" idx="7"/>
          </p:nvPr>
        </p:nvSpPr>
        <p:spPr>
          <a:xfrm>
            <a:off x="3045309" y="3794491"/>
            <a:ext cx="5814912" cy="97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»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TWO IMAGES - top horizontal">
  <p:cSld name="*TWO IMAGES - top horizontal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488732" y="3141637"/>
            <a:ext cx="4114800" cy="1596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body" idx="2"/>
          </p:nvPr>
        </p:nvSpPr>
        <p:spPr>
          <a:xfrm>
            <a:off x="4716216" y="3141637"/>
            <a:ext cx="4097585" cy="1596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4"/>
          <p:cNvSpPr>
            <a:spLocks noGrp="1"/>
          </p:cNvSpPr>
          <p:nvPr>
            <p:ph type="pic" idx="3"/>
          </p:nvPr>
        </p:nvSpPr>
        <p:spPr>
          <a:xfrm>
            <a:off x="495679" y="1417871"/>
            <a:ext cx="4023360" cy="1714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42" name="Google Shape;142;p24"/>
          <p:cNvSpPr>
            <a:spLocks noGrp="1"/>
          </p:cNvSpPr>
          <p:nvPr>
            <p:ph type="pic" idx="4"/>
          </p:nvPr>
        </p:nvSpPr>
        <p:spPr>
          <a:xfrm>
            <a:off x="4709050" y="1417871"/>
            <a:ext cx="4023360" cy="1714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body" idx="5"/>
          </p:nvPr>
        </p:nvSpPr>
        <p:spPr>
          <a:xfrm>
            <a:off x="457201" y="863977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TWO IMAGES - Bottom horizontal">
  <p:cSld name="*TWO IMAGES - Bottom horizontal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7" name="Google Shape;147;p25"/>
          <p:cNvSpPr txBox="1">
            <a:spLocks noGrp="1"/>
          </p:cNvSpPr>
          <p:nvPr>
            <p:ph type="body" idx="1"/>
          </p:nvPr>
        </p:nvSpPr>
        <p:spPr>
          <a:xfrm>
            <a:off x="457200" y="1408347"/>
            <a:ext cx="4114800" cy="128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25"/>
          <p:cNvSpPr txBox="1">
            <a:spLocks noGrp="1"/>
          </p:cNvSpPr>
          <p:nvPr>
            <p:ph type="body" idx="2"/>
          </p:nvPr>
        </p:nvSpPr>
        <p:spPr>
          <a:xfrm>
            <a:off x="4716215" y="1408347"/>
            <a:ext cx="4114800" cy="128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25"/>
          <p:cNvSpPr>
            <a:spLocks noGrp="1"/>
          </p:cNvSpPr>
          <p:nvPr>
            <p:ph type="pic" idx="3"/>
          </p:nvPr>
        </p:nvSpPr>
        <p:spPr>
          <a:xfrm>
            <a:off x="464146" y="2711336"/>
            <a:ext cx="4023360" cy="1714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50" name="Google Shape;150;p25"/>
          <p:cNvSpPr>
            <a:spLocks noGrp="1"/>
          </p:cNvSpPr>
          <p:nvPr>
            <p:ph type="pic" idx="4"/>
          </p:nvPr>
        </p:nvSpPr>
        <p:spPr>
          <a:xfrm>
            <a:off x="4730864" y="2711336"/>
            <a:ext cx="4023360" cy="1714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51" name="Google Shape;151;p25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body" idx="5"/>
          </p:nvPr>
        </p:nvSpPr>
        <p:spPr>
          <a:xfrm>
            <a:off x="476266" y="4434669"/>
            <a:ext cx="3995723" cy="359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5"/>
          <p:cNvSpPr txBox="1">
            <a:spLocks noGrp="1"/>
          </p:cNvSpPr>
          <p:nvPr>
            <p:ph type="body" idx="6"/>
          </p:nvPr>
        </p:nvSpPr>
        <p:spPr>
          <a:xfrm>
            <a:off x="4750290" y="4444194"/>
            <a:ext cx="3995723" cy="359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25"/>
          <p:cNvSpPr txBox="1">
            <a:spLocks noGrp="1"/>
          </p:cNvSpPr>
          <p:nvPr>
            <p:ph type="body" idx="7"/>
          </p:nvPr>
        </p:nvSpPr>
        <p:spPr>
          <a:xfrm>
            <a:off x="457201" y="863977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TWO LRG IMAGES - top horizontal">
  <p:cSld name="*TWO LRG IMAGES - top horizontal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body" idx="1"/>
          </p:nvPr>
        </p:nvSpPr>
        <p:spPr>
          <a:xfrm>
            <a:off x="488732" y="4106864"/>
            <a:ext cx="4114800" cy="686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»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body" idx="2"/>
          </p:nvPr>
        </p:nvSpPr>
        <p:spPr>
          <a:xfrm>
            <a:off x="4716216" y="4106864"/>
            <a:ext cx="4097585" cy="686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600"/>
              <a:buChar char="»"/>
              <a:defRPr sz="16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26"/>
          <p:cNvSpPr>
            <a:spLocks noGrp="1"/>
          </p:cNvSpPr>
          <p:nvPr>
            <p:ph type="pic" idx="3"/>
          </p:nvPr>
        </p:nvSpPr>
        <p:spPr>
          <a:xfrm>
            <a:off x="495679" y="1420813"/>
            <a:ext cx="4023360" cy="268605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60" name="Google Shape;160;p26"/>
          <p:cNvSpPr>
            <a:spLocks noGrp="1"/>
          </p:cNvSpPr>
          <p:nvPr>
            <p:ph type="pic" idx="4"/>
          </p:nvPr>
        </p:nvSpPr>
        <p:spPr>
          <a:xfrm>
            <a:off x="4709050" y="1420813"/>
            <a:ext cx="4023360" cy="268605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61" name="Google Shape;161;p26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body" idx="5"/>
          </p:nvPr>
        </p:nvSpPr>
        <p:spPr>
          <a:xfrm>
            <a:off x="457201" y="863400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PICS/caption - TWO images">
  <p:cSld name="*PICS/caption - TWO images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>
            <a:spLocks noGrp="1"/>
          </p:cNvSpPr>
          <p:nvPr>
            <p:ph type="pic" idx="2"/>
          </p:nvPr>
        </p:nvSpPr>
        <p:spPr>
          <a:xfrm>
            <a:off x="676630" y="1417046"/>
            <a:ext cx="3790374" cy="280811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65" name="Google Shape;165;p27"/>
          <p:cNvSpPr txBox="1">
            <a:spLocks noGrp="1"/>
          </p:cNvSpPr>
          <p:nvPr>
            <p:ph type="body" idx="1"/>
          </p:nvPr>
        </p:nvSpPr>
        <p:spPr>
          <a:xfrm>
            <a:off x="676630" y="4256434"/>
            <a:ext cx="3840480" cy="4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Font typeface="Noto Sans Symbols"/>
              <a:buNone/>
              <a:defRPr sz="1200" b="0" cap="none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7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" name="Google Shape;168;p27"/>
          <p:cNvSpPr txBox="1">
            <a:spLocks noGrp="1"/>
          </p:cNvSpPr>
          <p:nvPr>
            <p:ph type="body" idx="3"/>
          </p:nvPr>
        </p:nvSpPr>
        <p:spPr>
          <a:xfrm>
            <a:off x="457201" y="863977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27"/>
          <p:cNvSpPr>
            <a:spLocks noGrp="1"/>
          </p:cNvSpPr>
          <p:nvPr>
            <p:ph type="pic" idx="4"/>
          </p:nvPr>
        </p:nvSpPr>
        <p:spPr>
          <a:xfrm>
            <a:off x="4765130" y="1416462"/>
            <a:ext cx="3790374" cy="280811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70" name="Google Shape;170;p27"/>
          <p:cNvSpPr txBox="1">
            <a:spLocks noGrp="1"/>
          </p:cNvSpPr>
          <p:nvPr>
            <p:ph type="body" idx="5"/>
          </p:nvPr>
        </p:nvSpPr>
        <p:spPr>
          <a:xfrm>
            <a:off x="4765130" y="4255850"/>
            <a:ext cx="3840480" cy="43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Font typeface="Noto Sans Symbols"/>
              <a:buNone/>
              <a:defRPr sz="1200" b="0" cap="none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THREE IMAGES">
  <p:cSld name="*THREE IMAGES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8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3" name="Google Shape;173;p28"/>
          <p:cNvSpPr txBox="1">
            <a:spLocks noGrp="1"/>
          </p:cNvSpPr>
          <p:nvPr>
            <p:ph type="body" idx="1"/>
          </p:nvPr>
        </p:nvSpPr>
        <p:spPr>
          <a:xfrm>
            <a:off x="457201" y="863977"/>
            <a:ext cx="8372901" cy="364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28"/>
          <p:cNvSpPr txBox="1">
            <a:spLocks noGrp="1"/>
          </p:cNvSpPr>
          <p:nvPr>
            <p:ph type="body" idx="2"/>
          </p:nvPr>
        </p:nvSpPr>
        <p:spPr>
          <a:xfrm>
            <a:off x="495879" y="2854960"/>
            <a:ext cx="2465584" cy="1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Char char="»"/>
              <a:defRPr sz="12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28"/>
          <p:cNvSpPr txBox="1">
            <a:spLocks noGrp="1"/>
          </p:cNvSpPr>
          <p:nvPr>
            <p:ph type="body" idx="3"/>
          </p:nvPr>
        </p:nvSpPr>
        <p:spPr>
          <a:xfrm>
            <a:off x="3381086" y="2854960"/>
            <a:ext cx="2465584" cy="1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Char char="»"/>
              <a:defRPr sz="12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28"/>
          <p:cNvSpPr>
            <a:spLocks noGrp="1"/>
          </p:cNvSpPr>
          <p:nvPr>
            <p:ph type="pic" idx="4"/>
          </p:nvPr>
        </p:nvSpPr>
        <p:spPr>
          <a:xfrm>
            <a:off x="503079" y="1415695"/>
            <a:ext cx="2361244" cy="1365433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77" name="Google Shape;177;p28"/>
          <p:cNvSpPr>
            <a:spLocks noGrp="1"/>
          </p:cNvSpPr>
          <p:nvPr>
            <p:ph type="pic" idx="5"/>
          </p:nvPr>
        </p:nvSpPr>
        <p:spPr>
          <a:xfrm>
            <a:off x="3388286" y="1415695"/>
            <a:ext cx="2361244" cy="1365433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78" name="Google Shape;178;p28"/>
          <p:cNvSpPr txBox="1">
            <a:spLocks noGrp="1"/>
          </p:cNvSpPr>
          <p:nvPr>
            <p:ph type="body" idx="6"/>
          </p:nvPr>
        </p:nvSpPr>
        <p:spPr>
          <a:xfrm>
            <a:off x="6261696" y="2856834"/>
            <a:ext cx="2465584" cy="1609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 sz="18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Char char="–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Char char="»"/>
              <a:defRPr sz="12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28"/>
          <p:cNvSpPr>
            <a:spLocks noGrp="1"/>
          </p:cNvSpPr>
          <p:nvPr>
            <p:ph type="pic" idx="7"/>
          </p:nvPr>
        </p:nvSpPr>
        <p:spPr>
          <a:xfrm>
            <a:off x="6268896" y="1417569"/>
            <a:ext cx="2361244" cy="1365433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80" name="Google Shape;180;p28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PICS/captions/bullets - FOUR Images">
  <p:cSld name="*PICS/captions/bullets - FOUR Images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>
            <a:spLocks noGrp="1"/>
          </p:cNvSpPr>
          <p:nvPr>
            <p:ph type="pic" idx="2"/>
          </p:nvPr>
        </p:nvSpPr>
        <p:spPr>
          <a:xfrm>
            <a:off x="218127" y="1418980"/>
            <a:ext cx="2240280" cy="167871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83" name="Google Shape;183;p29"/>
          <p:cNvSpPr>
            <a:spLocks noGrp="1"/>
          </p:cNvSpPr>
          <p:nvPr>
            <p:ph type="pic" idx="3"/>
          </p:nvPr>
        </p:nvSpPr>
        <p:spPr>
          <a:xfrm>
            <a:off x="2453235" y="1418980"/>
            <a:ext cx="2240280" cy="167871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84" name="Google Shape;184;p29"/>
          <p:cNvSpPr>
            <a:spLocks noGrp="1"/>
          </p:cNvSpPr>
          <p:nvPr>
            <p:ph type="pic" idx="4"/>
          </p:nvPr>
        </p:nvSpPr>
        <p:spPr>
          <a:xfrm>
            <a:off x="4688341" y="1418980"/>
            <a:ext cx="2240280" cy="167871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85" name="Google Shape;185;p29"/>
          <p:cNvSpPr>
            <a:spLocks noGrp="1"/>
          </p:cNvSpPr>
          <p:nvPr>
            <p:ph type="pic" idx="5"/>
          </p:nvPr>
        </p:nvSpPr>
        <p:spPr>
          <a:xfrm>
            <a:off x="6906022" y="1418980"/>
            <a:ext cx="2240280" cy="167871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86" name="Google Shape;186;p29"/>
          <p:cNvSpPr txBox="1">
            <a:spLocks noGrp="1"/>
          </p:cNvSpPr>
          <p:nvPr>
            <p:ph type="body" idx="1"/>
          </p:nvPr>
        </p:nvSpPr>
        <p:spPr>
          <a:xfrm>
            <a:off x="469900" y="3672521"/>
            <a:ext cx="8434552" cy="1086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▪"/>
              <a:defRPr sz="2000">
                <a:solidFill>
                  <a:srgbClr val="000000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–"/>
              <a:defRPr sz="2000">
                <a:solidFill>
                  <a:srgbClr val="000000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>
                <a:solidFill>
                  <a:srgbClr val="000000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–"/>
              <a:defRPr sz="2000">
                <a:solidFill>
                  <a:srgbClr val="000000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»"/>
              <a:defRPr sz="2000">
                <a:solidFill>
                  <a:srgbClr val="000000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" name="Google Shape;187;p29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 sz="2800" b="1" i="0" cap="none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9"/>
          <p:cNvSpPr txBox="1">
            <a:spLocks noGrp="1"/>
          </p:cNvSpPr>
          <p:nvPr>
            <p:ph type="body" idx="6"/>
          </p:nvPr>
        </p:nvSpPr>
        <p:spPr>
          <a:xfrm>
            <a:off x="218128" y="3127171"/>
            <a:ext cx="2238469" cy="35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 b="0">
                <a:solidFill>
                  <a:srgbClr val="000000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29"/>
          <p:cNvSpPr txBox="1">
            <a:spLocks noGrp="1"/>
          </p:cNvSpPr>
          <p:nvPr>
            <p:ph type="body" idx="7"/>
          </p:nvPr>
        </p:nvSpPr>
        <p:spPr>
          <a:xfrm>
            <a:off x="2442595" y="3127171"/>
            <a:ext cx="2238469" cy="35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 b="0">
                <a:solidFill>
                  <a:srgbClr val="000000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29"/>
          <p:cNvSpPr txBox="1">
            <a:spLocks noGrp="1"/>
          </p:cNvSpPr>
          <p:nvPr>
            <p:ph type="body" idx="8"/>
          </p:nvPr>
        </p:nvSpPr>
        <p:spPr>
          <a:xfrm>
            <a:off x="4681064" y="3127171"/>
            <a:ext cx="2238469" cy="35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 b="0">
                <a:solidFill>
                  <a:srgbClr val="000000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body" idx="9"/>
          </p:nvPr>
        </p:nvSpPr>
        <p:spPr>
          <a:xfrm>
            <a:off x="6905532" y="3127171"/>
            <a:ext cx="2238469" cy="35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 b="0">
                <a:solidFill>
                  <a:srgbClr val="000000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29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body" idx="13"/>
          </p:nvPr>
        </p:nvSpPr>
        <p:spPr>
          <a:xfrm>
            <a:off x="457201" y="863977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PICS/caption - FOUR images">
  <p:cSld name="*PICS/caption - FOUR image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0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7" name="Google Shape;197;p30"/>
          <p:cNvSpPr>
            <a:spLocks noGrp="1"/>
          </p:cNvSpPr>
          <p:nvPr>
            <p:ph type="pic" idx="2"/>
          </p:nvPr>
        </p:nvSpPr>
        <p:spPr>
          <a:xfrm>
            <a:off x="487437" y="1420813"/>
            <a:ext cx="3790374" cy="138342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98" name="Google Shape;198;p30"/>
          <p:cNvSpPr txBox="1">
            <a:spLocks noGrp="1"/>
          </p:cNvSpPr>
          <p:nvPr>
            <p:ph type="body" idx="1"/>
          </p:nvPr>
        </p:nvSpPr>
        <p:spPr>
          <a:xfrm>
            <a:off x="487437" y="2822383"/>
            <a:ext cx="3840480" cy="276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Font typeface="Noto Sans Symbols"/>
              <a:buNone/>
              <a:defRPr sz="1200" b="0" cap="none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30"/>
          <p:cNvSpPr>
            <a:spLocks noGrp="1"/>
          </p:cNvSpPr>
          <p:nvPr>
            <p:ph type="pic" idx="3"/>
          </p:nvPr>
        </p:nvSpPr>
        <p:spPr>
          <a:xfrm>
            <a:off x="4912432" y="1420813"/>
            <a:ext cx="3790374" cy="138342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200" name="Google Shape;200;p30"/>
          <p:cNvSpPr txBox="1">
            <a:spLocks noGrp="1"/>
          </p:cNvSpPr>
          <p:nvPr>
            <p:ph type="body" idx="4"/>
          </p:nvPr>
        </p:nvSpPr>
        <p:spPr>
          <a:xfrm>
            <a:off x="4912432" y="2822383"/>
            <a:ext cx="3840480" cy="276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Font typeface="Noto Sans Symbols"/>
              <a:buNone/>
              <a:defRPr sz="1200" b="0" cap="none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30"/>
          <p:cNvSpPr>
            <a:spLocks noGrp="1"/>
          </p:cNvSpPr>
          <p:nvPr>
            <p:ph type="pic" idx="5"/>
          </p:nvPr>
        </p:nvSpPr>
        <p:spPr>
          <a:xfrm>
            <a:off x="487437" y="3097650"/>
            <a:ext cx="3790374" cy="138342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202" name="Google Shape;202;p30"/>
          <p:cNvSpPr txBox="1">
            <a:spLocks noGrp="1"/>
          </p:cNvSpPr>
          <p:nvPr>
            <p:ph type="body" idx="6"/>
          </p:nvPr>
        </p:nvSpPr>
        <p:spPr>
          <a:xfrm>
            <a:off x="487437" y="4502674"/>
            <a:ext cx="3840480" cy="276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Font typeface="Noto Sans Symbols"/>
              <a:buNone/>
              <a:defRPr sz="1200" b="0" cap="none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30"/>
          <p:cNvSpPr>
            <a:spLocks noGrp="1"/>
          </p:cNvSpPr>
          <p:nvPr>
            <p:ph type="pic" idx="7"/>
          </p:nvPr>
        </p:nvSpPr>
        <p:spPr>
          <a:xfrm>
            <a:off x="4912432" y="3097650"/>
            <a:ext cx="3790374" cy="1383425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204" name="Google Shape;204;p30"/>
          <p:cNvSpPr txBox="1">
            <a:spLocks noGrp="1"/>
          </p:cNvSpPr>
          <p:nvPr>
            <p:ph type="body" idx="8"/>
          </p:nvPr>
        </p:nvSpPr>
        <p:spPr>
          <a:xfrm>
            <a:off x="4912432" y="4505517"/>
            <a:ext cx="3840480" cy="276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200"/>
              <a:buFont typeface="Noto Sans Symbols"/>
              <a:buNone/>
              <a:defRPr sz="1200" b="0" cap="none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30"/>
          <p:cNvSpPr txBox="1">
            <a:spLocks noGrp="1"/>
          </p:cNvSpPr>
          <p:nvPr>
            <p:ph type="body" idx="9"/>
          </p:nvPr>
        </p:nvSpPr>
        <p:spPr>
          <a:xfrm>
            <a:off x="457201" y="863977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*Charts, Graphs, Tables">
  <p:cSld name="*Charts, Graphs, Tables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1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1"/>
          <p:cNvSpPr txBox="1">
            <a:spLocks noGrp="1"/>
          </p:cNvSpPr>
          <p:nvPr>
            <p:ph type="body" idx="1"/>
          </p:nvPr>
        </p:nvSpPr>
        <p:spPr>
          <a:xfrm>
            <a:off x="457201" y="1238763"/>
            <a:ext cx="8372901" cy="320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31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31"/>
          <p:cNvSpPr txBox="1">
            <a:spLocks noGrp="1"/>
          </p:cNvSpPr>
          <p:nvPr>
            <p:ph type="body" idx="2"/>
          </p:nvPr>
        </p:nvSpPr>
        <p:spPr>
          <a:xfrm>
            <a:off x="443573" y="4457863"/>
            <a:ext cx="3711039" cy="240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50"/>
              <a:buNone/>
              <a:defRPr sz="105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31"/>
          <p:cNvSpPr txBox="1">
            <a:spLocks noGrp="1"/>
          </p:cNvSpPr>
          <p:nvPr>
            <p:ph type="body" idx="3"/>
          </p:nvPr>
        </p:nvSpPr>
        <p:spPr>
          <a:xfrm>
            <a:off x="457201" y="863977"/>
            <a:ext cx="8372901" cy="37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5A2"/>
              </a:buClr>
              <a:buSzPts val="2000"/>
              <a:buNone/>
              <a:defRPr sz="2000" b="1">
                <a:solidFill>
                  <a:srgbClr val="0065A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Closing slide">
  <p:cSld name="*Closing slide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2"/>
          <p:cNvPicPr preferRelativeResize="0"/>
          <p:nvPr/>
        </p:nvPicPr>
        <p:blipFill rotWithShape="1">
          <a:blip r:embed="rId2">
            <a:alphaModFix/>
          </a:blip>
          <a:srcRect t="8569" b="16690"/>
          <a:stretch/>
        </p:blipFill>
        <p:spPr>
          <a:xfrm>
            <a:off x="-793" y="1"/>
            <a:ext cx="9144793" cy="4484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2" descr="C:\Users\amiesen\Desktop\anlrgbppt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9754" y="4562475"/>
            <a:ext cx="1540844" cy="555086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2"/>
          <p:cNvSpPr txBox="1">
            <a:spLocks noGrp="1"/>
          </p:cNvSpPr>
          <p:nvPr>
            <p:ph type="body" idx="1"/>
          </p:nvPr>
        </p:nvSpPr>
        <p:spPr>
          <a:xfrm>
            <a:off x="1" y="1"/>
            <a:ext cx="9143999" cy="4499372"/>
          </a:xfrm>
          <a:prstGeom prst="rect">
            <a:avLst/>
          </a:prstGeom>
          <a:solidFill>
            <a:schemeClr val="accent2">
              <a:alpha val="89411"/>
            </a:schemeClr>
          </a:solidFill>
          <a:ln>
            <a:noFill/>
          </a:ln>
        </p:spPr>
        <p:txBody>
          <a:bodyPr spcFirstLastPara="1" wrap="square" lIns="457200" tIns="0" rIns="0" bIns="4572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6" name="Google Shape;216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6501" y="4717271"/>
            <a:ext cx="3048699" cy="218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88231" y="4662551"/>
            <a:ext cx="1831972" cy="354934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2"/>
          <p:cNvSpPr/>
          <p:nvPr/>
        </p:nvSpPr>
        <p:spPr>
          <a:xfrm>
            <a:off x="325677" y="4562475"/>
            <a:ext cx="3338186" cy="45501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Video">
  <p:cSld name="*Video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/>
          <p:nvPr/>
        </p:nvSpPr>
        <p:spPr>
          <a:xfrm>
            <a:off x="0" y="-5043"/>
            <a:ext cx="9144000" cy="5148543"/>
          </a:xfrm>
          <a:prstGeom prst="rect">
            <a:avLst/>
          </a:prstGeom>
          <a:solidFill>
            <a:srgbClr val="1C1C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3"/>
          <p:cNvSpPr txBox="1">
            <a:spLocks noGrp="1"/>
          </p:cNvSpPr>
          <p:nvPr>
            <p:ph type="title"/>
          </p:nvPr>
        </p:nvSpPr>
        <p:spPr>
          <a:xfrm>
            <a:off x="457201" y="386954"/>
            <a:ext cx="8372901" cy="60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Blank" type="blank">
  <p:cSld name="BLANK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Cover Option B">
  <p:cSld name="*Cover Option B">
    <p:bg>
      <p:bgPr>
        <a:solidFill>
          <a:schemeClr val="lt1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5"/>
          <p:cNvPicPr preferRelativeResize="0"/>
          <p:nvPr/>
        </p:nvPicPr>
        <p:blipFill rotWithShape="1">
          <a:blip r:embed="rId2">
            <a:alphaModFix/>
          </a:blip>
          <a:srcRect t="8569" b="16932"/>
          <a:stretch/>
        </p:blipFill>
        <p:spPr>
          <a:xfrm>
            <a:off x="-793" y="1"/>
            <a:ext cx="9144793" cy="447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5" descr="C:\Users\amiesen\Desktop\anlrgbppt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7976" y="4545002"/>
            <a:ext cx="1557337" cy="561027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5"/>
          <p:cNvSpPr txBox="1">
            <a:spLocks noGrp="1"/>
          </p:cNvSpPr>
          <p:nvPr>
            <p:ph type="body" idx="1"/>
          </p:nvPr>
        </p:nvSpPr>
        <p:spPr>
          <a:xfrm>
            <a:off x="-794" y="-33409"/>
            <a:ext cx="9144000" cy="4508954"/>
          </a:xfrm>
          <a:prstGeom prst="rect">
            <a:avLst/>
          </a:prstGeom>
          <a:solidFill>
            <a:schemeClr val="accent2">
              <a:alpha val="84313"/>
            </a:schemeClr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35"/>
          <p:cNvSpPr>
            <a:spLocks noGrp="1"/>
          </p:cNvSpPr>
          <p:nvPr>
            <p:ph type="pic" idx="2"/>
          </p:nvPr>
        </p:nvSpPr>
        <p:spPr>
          <a:xfrm>
            <a:off x="4863726" y="1266825"/>
            <a:ext cx="4280275" cy="2029968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228" name="Google Shape;228;p35"/>
          <p:cNvSpPr txBox="1">
            <a:spLocks noGrp="1"/>
          </p:cNvSpPr>
          <p:nvPr>
            <p:ph type="title"/>
          </p:nvPr>
        </p:nvSpPr>
        <p:spPr>
          <a:xfrm>
            <a:off x="1" y="1266825"/>
            <a:ext cx="4863724" cy="202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200" tIns="0" rIns="91425" bIns="0" anchor="ctr" anchorCtr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5"/>
          <p:cNvSpPr txBox="1">
            <a:spLocks noGrp="1"/>
          </p:cNvSpPr>
          <p:nvPr>
            <p:ph type="body" idx="3"/>
          </p:nvPr>
        </p:nvSpPr>
        <p:spPr>
          <a:xfrm>
            <a:off x="1" y="153714"/>
            <a:ext cx="5851526" cy="969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00" tIns="0" rIns="274300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cap="none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35"/>
          <p:cNvSpPr txBox="1">
            <a:spLocks noGrp="1"/>
          </p:cNvSpPr>
          <p:nvPr>
            <p:ph type="body" idx="4"/>
          </p:nvPr>
        </p:nvSpPr>
        <p:spPr>
          <a:xfrm>
            <a:off x="469901" y="3437210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1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35"/>
          <p:cNvSpPr txBox="1">
            <a:spLocks noGrp="1"/>
          </p:cNvSpPr>
          <p:nvPr>
            <p:ph type="body" idx="5"/>
          </p:nvPr>
        </p:nvSpPr>
        <p:spPr>
          <a:xfrm>
            <a:off x="469901" y="3720288"/>
            <a:ext cx="2692871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35"/>
          <p:cNvSpPr txBox="1">
            <a:spLocks noGrp="1"/>
          </p:cNvSpPr>
          <p:nvPr>
            <p:ph type="body" idx="6"/>
          </p:nvPr>
        </p:nvSpPr>
        <p:spPr>
          <a:xfrm>
            <a:off x="3417372" y="3437210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35"/>
          <p:cNvSpPr txBox="1">
            <a:spLocks noGrp="1"/>
          </p:cNvSpPr>
          <p:nvPr>
            <p:ph type="body" idx="7"/>
          </p:nvPr>
        </p:nvSpPr>
        <p:spPr>
          <a:xfrm>
            <a:off x="3417372" y="3720288"/>
            <a:ext cx="2692871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35"/>
          <p:cNvSpPr txBox="1">
            <a:spLocks noGrp="1"/>
          </p:cNvSpPr>
          <p:nvPr>
            <p:ph type="body" idx="8"/>
          </p:nvPr>
        </p:nvSpPr>
        <p:spPr>
          <a:xfrm>
            <a:off x="6360197" y="3437210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35"/>
          <p:cNvSpPr txBox="1">
            <a:spLocks noGrp="1"/>
          </p:cNvSpPr>
          <p:nvPr>
            <p:ph type="body" idx="9"/>
          </p:nvPr>
        </p:nvSpPr>
        <p:spPr>
          <a:xfrm>
            <a:off x="6360197" y="3720288"/>
            <a:ext cx="2692871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6" name="Google Shape;236;p35"/>
          <p:cNvSpPr txBox="1">
            <a:spLocks noGrp="1"/>
          </p:cNvSpPr>
          <p:nvPr>
            <p:ph type="body" idx="13"/>
          </p:nvPr>
        </p:nvSpPr>
        <p:spPr>
          <a:xfrm>
            <a:off x="-1" y="1266825"/>
            <a:ext cx="239714" cy="2029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7" name="Google Shape;237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56916" y="4648048"/>
            <a:ext cx="1831972" cy="354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Cover Option C">
  <p:cSld name="*Cover Option C"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36" descr="C:\Users\amiesen\Desktop\anlrgbppt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7976" y="82331"/>
            <a:ext cx="1557337" cy="561027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6"/>
          <p:cNvSpPr txBox="1">
            <a:spLocks noGrp="1"/>
          </p:cNvSpPr>
          <p:nvPr>
            <p:ph type="body" idx="1"/>
          </p:nvPr>
        </p:nvSpPr>
        <p:spPr>
          <a:xfrm>
            <a:off x="469901" y="3709174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  <a:defRPr sz="1400" b="1" cap="none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36"/>
          <p:cNvSpPr txBox="1">
            <a:spLocks noGrp="1"/>
          </p:cNvSpPr>
          <p:nvPr>
            <p:ph type="body" idx="2"/>
          </p:nvPr>
        </p:nvSpPr>
        <p:spPr>
          <a:xfrm>
            <a:off x="469901" y="3992251"/>
            <a:ext cx="2692871" cy="56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36"/>
          <p:cNvSpPr txBox="1">
            <a:spLocks noGrp="1"/>
          </p:cNvSpPr>
          <p:nvPr>
            <p:ph type="body" idx="3"/>
          </p:nvPr>
        </p:nvSpPr>
        <p:spPr>
          <a:xfrm>
            <a:off x="3417372" y="3709174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 b="1" cap="none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36"/>
          <p:cNvSpPr txBox="1">
            <a:spLocks noGrp="1"/>
          </p:cNvSpPr>
          <p:nvPr>
            <p:ph type="body" idx="4"/>
          </p:nvPr>
        </p:nvSpPr>
        <p:spPr>
          <a:xfrm>
            <a:off x="3417372" y="3992251"/>
            <a:ext cx="2692871" cy="56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36"/>
          <p:cNvSpPr>
            <a:spLocks noGrp="1"/>
          </p:cNvSpPr>
          <p:nvPr>
            <p:ph type="pic" idx="5"/>
          </p:nvPr>
        </p:nvSpPr>
        <p:spPr>
          <a:xfrm>
            <a:off x="218127" y="674681"/>
            <a:ext cx="8925874" cy="2071151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245" name="Google Shape;245;p36"/>
          <p:cNvSpPr txBox="1">
            <a:spLocks noGrp="1"/>
          </p:cNvSpPr>
          <p:nvPr>
            <p:ph type="title"/>
          </p:nvPr>
        </p:nvSpPr>
        <p:spPr>
          <a:xfrm>
            <a:off x="469900" y="2794775"/>
            <a:ext cx="8452904" cy="64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b" anchorCtr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 sz="2800">
                <a:solidFill>
                  <a:srgbClr val="23242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36"/>
          <p:cNvSpPr txBox="1">
            <a:spLocks noGrp="1"/>
          </p:cNvSpPr>
          <p:nvPr>
            <p:ph type="body" idx="6"/>
          </p:nvPr>
        </p:nvSpPr>
        <p:spPr>
          <a:xfrm>
            <a:off x="6360197" y="3709174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 b="1" cap="none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36"/>
          <p:cNvSpPr txBox="1">
            <a:spLocks noGrp="1"/>
          </p:cNvSpPr>
          <p:nvPr>
            <p:ph type="body" idx="7"/>
          </p:nvPr>
        </p:nvSpPr>
        <p:spPr>
          <a:xfrm>
            <a:off x="6360197" y="3992251"/>
            <a:ext cx="2692871" cy="56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36"/>
          <p:cNvSpPr txBox="1">
            <a:spLocks noGrp="1"/>
          </p:cNvSpPr>
          <p:nvPr>
            <p:ph type="body" idx="8"/>
          </p:nvPr>
        </p:nvSpPr>
        <p:spPr>
          <a:xfrm>
            <a:off x="469900" y="3441935"/>
            <a:ext cx="8484914" cy="248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b="1">
                <a:solidFill>
                  <a:schemeClr val="accent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36"/>
          <p:cNvSpPr txBox="1">
            <a:spLocks noGrp="1"/>
          </p:cNvSpPr>
          <p:nvPr>
            <p:ph type="body" idx="9"/>
          </p:nvPr>
        </p:nvSpPr>
        <p:spPr>
          <a:xfrm>
            <a:off x="2" y="674680"/>
            <a:ext cx="224589" cy="20711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" name="Google Shape;250;p36"/>
          <p:cNvSpPr txBox="1">
            <a:spLocks noGrp="1"/>
          </p:cNvSpPr>
          <p:nvPr>
            <p:ph type="body" idx="13"/>
          </p:nvPr>
        </p:nvSpPr>
        <p:spPr>
          <a:xfrm>
            <a:off x="503238" y="300961"/>
            <a:ext cx="5984648" cy="331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 cap="none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" name="Google Shape;251;p36"/>
          <p:cNvSpPr txBox="1">
            <a:spLocks noGrp="1"/>
          </p:cNvSpPr>
          <p:nvPr>
            <p:ph type="body" idx="14"/>
          </p:nvPr>
        </p:nvSpPr>
        <p:spPr>
          <a:xfrm>
            <a:off x="6360197" y="4570711"/>
            <a:ext cx="2692872" cy="386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2" name="Google Shape;252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501" y="4717271"/>
            <a:ext cx="3048699" cy="218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Cover Option D">
  <p:cSld name="*Cover Option D">
    <p:bg>
      <p:bgPr>
        <a:solidFill>
          <a:schemeClr val="lt1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7" descr="C:\Users\amiesen\Desktop\anlrgbppt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7976" y="170633"/>
            <a:ext cx="1557337" cy="561027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7"/>
          <p:cNvSpPr txBox="1">
            <a:spLocks noGrp="1"/>
          </p:cNvSpPr>
          <p:nvPr>
            <p:ph type="body" idx="1"/>
          </p:nvPr>
        </p:nvSpPr>
        <p:spPr>
          <a:xfrm>
            <a:off x="469901" y="3436223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  <a:defRPr sz="1400" b="1" cap="none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6" name="Google Shape;256;p37"/>
          <p:cNvSpPr txBox="1">
            <a:spLocks noGrp="1"/>
          </p:cNvSpPr>
          <p:nvPr>
            <p:ph type="body" idx="2"/>
          </p:nvPr>
        </p:nvSpPr>
        <p:spPr>
          <a:xfrm>
            <a:off x="469901" y="3719301"/>
            <a:ext cx="2692871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37"/>
          <p:cNvSpPr txBox="1">
            <a:spLocks noGrp="1"/>
          </p:cNvSpPr>
          <p:nvPr>
            <p:ph type="body" idx="3"/>
          </p:nvPr>
        </p:nvSpPr>
        <p:spPr>
          <a:xfrm>
            <a:off x="3417372" y="3436223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 b="1" cap="none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37"/>
          <p:cNvSpPr txBox="1">
            <a:spLocks noGrp="1"/>
          </p:cNvSpPr>
          <p:nvPr>
            <p:ph type="body" idx="4"/>
          </p:nvPr>
        </p:nvSpPr>
        <p:spPr>
          <a:xfrm>
            <a:off x="3417372" y="3719301"/>
            <a:ext cx="2692871" cy="56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37"/>
          <p:cNvSpPr>
            <a:spLocks noGrp="1"/>
          </p:cNvSpPr>
          <p:nvPr>
            <p:ph type="pic" idx="5"/>
          </p:nvPr>
        </p:nvSpPr>
        <p:spPr>
          <a:xfrm>
            <a:off x="218127" y="1261205"/>
            <a:ext cx="8925874" cy="2071151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260" name="Google Shape;260;p37"/>
          <p:cNvSpPr txBox="1">
            <a:spLocks noGrp="1"/>
          </p:cNvSpPr>
          <p:nvPr>
            <p:ph type="title"/>
          </p:nvPr>
        </p:nvSpPr>
        <p:spPr>
          <a:xfrm>
            <a:off x="469901" y="82770"/>
            <a:ext cx="6776128" cy="839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b" anchorCtr="0">
            <a:norm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 sz="2800">
                <a:solidFill>
                  <a:srgbClr val="23242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7"/>
          <p:cNvSpPr txBox="1">
            <a:spLocks noGrp="1"/>
          </p:cNvSpPr>
          <p:nvPr>
            <p:ph type="body" idx="6"/>
          </p:nvPr>
        </p:nvSpPr>
        <p:spPr>
          <a:xfrm>
            <a:off x="6360197" y="3436223"/>
            <a:ext cx="2692871" cy="29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 b="1" cap="none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37"/>
          <p:cNvSpPr txBox="1">
            <a:spLocks noGrp="1"/>
          </p:cNvSpPr>
          <p:nvPr>
            <p:ph type="body" idx="7"/>
          </p:nvPr>
        </p:nvSpPr>
        <p:spPr>
          <a:xfrm>
            <a:off x="6360197" y="3719301"/>
            <a:ext cx="2692871" cy="56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Font typeface="Arial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37"/>
          <p:cNvSpPr txBox="1">
            <a:spLocks noGrp="1"/>
          </p:cNvSpPr>
          <p:nvPr>
            <p:ph type="body" idx="8"/>
          </p:nvPr>
        </p:nvSpPr>
        <p:spPr>
          <a:xfrm>
            <a:off x="469900" y="922195"/>
            <a:ext cx="8484914" cy="248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b="1">
                <a:solidFill>
                  <a:schemeClr val="accent2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" name="Google Shape;264;p37"/>
          <p:cNvSpPr txBox="1">
            <a:spLocks noGrp="1"/>
          </p:cNvSpPr>
          <p:nvPr>
            <p:ph type="body" idx="9"/>
          </p:nvPr>
        </p:nvSpPr>
        <p:spPr>
          <a:xfrm>
            <a:off x="2" y="1261204"/>
            <a:ext cx="224589" cy="20711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37"/>
          <p:cNvSpPr txBox="1">
            <a:spLocks noGrp="1"/>
          </p:cNvSpPr>
          <p:nvPr>
            <p:ph type="body" idx="13"/>
          </p:nvPr>
        </p:nvSpPr>
        <p:spPr>
          <a:xfrm>
            <a:off x="6360197" y="4570711"/>
            <a:ext cx="2692872" cy="386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  <a:defRPr sz="1400">
                <a:solidFill>
                  <a:srgbClr val="47484A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6" name="Google Shape;266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501" y="4717271"/>
            <a:ext cx="3048699" cy="218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Pic - Full Frame">
  <p:cSld name="*Pic - Full Frame">
    <p:bg>
      <p:bgPr>
        <a:solidFill>
          <a:schemeClr val="lt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"/>
          <p:cNvSpPr>
            <a:spLocks noGrp="1"/>
          </p:cNvSpPr>
          <p:nvPr>
            <p:ph type="pic" idx="2"/>
          </p:nvPr>
        </p:nvSpPr>
        <p:spPr>
          <a:xfrm>
            <a:off x="218127" y="6978"/>
            <a:ext cx="8925873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9" name="Google Shape;269;p38"/>
          <p:cNvSpPr txBox="1">
            <a:spLocks noGrp="1"/>
          </p:cNvSpPr>
          <p:nvPr>
            <p:ph type="body" idx="1"/>
          </p:nvPr>
        </p:nvSpPr>
        <p:spPr>
          <a:xfrm>
            <a:off x="0" y="3581400"/>
            <a:ext cx="9144000" cy="1562100"/>
          </a:xfrm>
          <a:prstGeom prst="rect">
            <a:avLst/>
          </a:prstGeom>
          <a:solidFill>
            <a:schemeClr val="dk2">
              <a:alpha val="90588"/>
            </a:schemeClr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0" name="Google Shape;270;p38"/>
          <p:cNvSpPr txBox="1">
            <a:spLocks noGrp="1"/>
          </p:cNvSpPr>
          <p:nvPr>
            <p:ph type="title"/>
          </p:nvPr>
        </p:nvSpPr>
        <p:spPr>
          <a:xfrm>
            <a:off x="469901" y="3782231"/>
            <a:ext cx="8321040" cy="1030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38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2" name="Google Shape;272;p38"/>
          <p:cNvSpPr txBox="1">
            <a:spLocks noGrp="1"/>
          </p:cNvSpPr>
          <p:nvPr>
            <p:ph type="body" idx="3"/>
          </p:nvPr>
        </p:nvSpPr>
        <p:spPr>
          <a:xfrm>
            <a:off x="0" y="-2"/>
            <a:ext cx="228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Pic - ONE Image">
  <p:cSld name="*Pic - ONE Image">
    <p:bg>
      <p:bgPr>
        <a:solidFill>
          <a:schemeClr val="lt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9"/>
          <p:cNvSpPr txBox="1">
            <a:spLocks noGrp="1"/>
          </p:cNvSpPr>
          <p:nvPr>
            <p:ph type="body" idx="1"/>
          </p:nvPr>
        </p:nvSpPr>
        <p:spPr>
          <a:xfrm>
            <a:off x="0" y="2742091"/>
            <a:ext cx="9144000" cy="24014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39"/>
          <p:cNvSpPr txBox="1">
            <a:spLocks noGrp="1"/>
          </p:cNvSpPr>
          <p:nvPr>
            <p:ph type="body" idx="2"/>
          </p:nvPr>
        </p:nvSpPr>
        <p:spPr>
          <a:xfrm>
            <a:off x="469900" y="3893639"/>
            <a:ext cx="8434552" cy="1359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>
                <a:solidFill>
                  <a:schemeClr val="lt1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39"/>
          <p:cNvSpPr>
            <a:spLocks noGrp="1"/>
          </p:cNvSpPr>
          <p:nvPr>
            <p:ph type="pic" idx="3"/>
          </p:nvPr>
        </p:nvSpPr>
        <p:spPr>
          <a:xfrm>
            <a:off x="218127" y="-1"/>
            <a:ext cx="8925873" cy="274201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" name="Google Shape;277;p39"/>
          <p:cNvSpPr txBox="1">
            <a:spLocks noGrp="1"/>
          </p:cNvSpPr>
          <p:nvPr>
            <p:ph type="title"/>
          </p:nvPr>
        </p:nvSpPr>
        <p:spPr>
          <a:xfrm>
            <a:off x="469900" y="3265038"/>
            <a:ext cx="8674100" cy="590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39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9" name="Google Shape;279;p39"/>
          <p:cNvSpPr txBox="1">
            <a:spLocks noGrp="1"/>
          </p:cNvSpPr>
          <p:nvPr>
            <p:ph type="body" idx="4"/>
          </p:nvPr>
        </p:nvSpPr>
        <p:spPr>
          <a:xfrm>
            <a:off x="0" y="-2"/>
            <a:ext cx="228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Pic - TWO images">
  <p:cSld name="*Pic - TWO images">
    <p:bg>
      <p:bgPr>
        <a:solidFill>
          <a:schemeClr val="l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0"/>
          <p:cNvSpPr txBox="1">
            <a:spLocks noGrp="1"/>
          </p:cNvSpPr>
          <p:nvPr>
            <p:ph type="body" idx="1"/>
          </p:nvPr>
        </p:nvSpPr>
        <p:spPr>
          <a:xfrm>
            <a:off x="0" y="2742091"/>
            <a:ext cx="9144000" cy="24014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2" name="Google Shape;282;p40"/>
          <p:cNvSpPr>
            <a:spLocks noGrp="1"/>
          </p:cNvSpPr>
          <p:nvPr>
            <p:ph type="pic" idx="2"/>
          </p:nvPr>
        </p:nvSpPr>
        <p:spPr>
          <a:xfrm>
            <a:off x="218127" y="0"/>
            <a:ext cx="4480560" cy="2747963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283" name="Google Shape;283;p40"/>
          <p:cNvSpPr>
            <a:spLocks noGrp="1"/>
          </p:cNvSpPr>
          <p:nvPr>
            <p:ph type="pic" idx="3"/>
          </p:nvPr>
        </p:nvSpPr>
        <p:spPr>
          <a:xfrm>
            <a:off x="4682525" y="0"/>
            <a:ext cx="4480560" cy="2747963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84" name="Google Shape;284;p40"/>
          <p:cNvSpPr txBox="1">
            <a:spLocks noGrp="1"/>
          </p:cNvSpPr>
          <p:nvPr>
            <p:ph type="title"/>
          </p:nvPr>
        </p:nvSpPr>
        <p:spPr>
          <a:xfrm>
            <a:off x="469900" y="3255513"/>
            <a:ext cx="8674100" cy="590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40"/>
          <p:cNvSpPr txBox="1">
            <a:spLocks noGrp="1"/>
          </p:cNvSpPr>
          <p:nvPr>
            <p:ph type="body" idx="4"/>
          </p:nvPr>
        </p:nvSpPr>
        <p:spPr>
          <a:xfrm>
            <a:off x="469900" y="3884114"/>
            <a:ext cx="8434552" cy="1259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>
                <a:solidFill>
                  <a:schemeClr val="lt1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6" name="Google Shape;286;p40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7" name="Google Shape;287;p40"/>
          <p:cNvSpPr txBox="1">
            <a:spLocks noGrp="1"/>
          </p:cNvSpPr>
          <p:nvPr>
            <p:ph type="body" idx="5"/>
          </p:nvPr>
        </p:nvSpPr>
        <p:spPr>
          <a:xfrm>
            <a:off x="0" y="-2"/>
            <a:ext cx="228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Pic - THREE Images">
  <p:cSld name="*Pic - THREE Images">
    <p:bg>
      <p:bgPr>
        <a:solidFill>
          <a:schemeClr val="lt1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1"/>
          <p:cNvSpPr txBox="1">
            <a:spLocks noGrp="1"/>
          </p:cNvSpPr>
          <p:nvPr>
            <p:ph type="body" idx="1"/>
          </p:nvPr>
        </p:nvSpPr>
        <p:spPr>
          <a:xfrm>
            <a:off x="0" y="2742091"/>
            <a:ext cx="9144000" cy="24014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41"/>
          <p:cNvSpPr>
            <a:spLocks noGrp="1"/>
          </p:cNvSpPr>
          <p:nvPr>
            <p:ph type="pic" idx="2"/>
          </p:nvPr>
        </p:nvSpPr>
        <p:spPr>
          <a:xfrm>
            <a:off x="218127" y="0"/>
            <a:ext cx="2990088" cy="275523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91" name="Google Shape;291;p41"/>
          <p:cNvSpPr>
            <a:spLocks noGrp="1"/>
          </p:cNvSpPr>
          <p:nvPr>
            <p:ph type="pic" idx="3"/>
          </p:nvPr>
        </p:nvSpPr>
        <p:spPr>
          <a:xfrm>
            <a:off x="3194237" y="0"/>
            <a:ext cx="2990088" cy="275523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292" name="Google Shape;292;p41"/>
          <p:cNvSpPr>
            <a:spLocks noGrp="1"/>
          </p:cNvSpPr>
          <p:nvPr>
            <p:ph type="pic" idx="4"/>
          </p:nvPr>
        </p:nvSpPr>
        <p:spPr>
          <a:xfrm>
            <a:off x="6186112" y="0"/>
            <a:ext cx="2957888" cy="275523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93" name="Google Shape;293;p41"/>
          <p:cNvSpPr txBox="1">
            <a:spLocks noGrp="1"/>
          </p:cNvSpPr>
          <p:nvPr>
            <p:ph type="body" idx="5"/>
          </p:nvPr>
        </p:nvSpPr>
        <p:spPr>
          <a:xfrm>
            <a:off x="469900" y="3893639"/>
            <a:ext cx="8434552" cy="1249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>
                <a:solidFill>
                  <a:schemeClr val="lt1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4" name="Google Shape;294;p41"/>
          <p:cNvSpPr txBox="1">
            <a:spLocks noGrp="1"/>
          </p:cNvSpPr>
          <p:nvPr>
            <p:ph type="title"/>
          </p:nvPr>
        </p:nvSpPr>
        <p:spPr>
          <a:xfrm>
            <a:off x="469900" y="3265038"/>
            <a:ext cx="8674100" cy="590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1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6" name="Google Shape;296;p41"/>
          <p:cNvSpPr txBox="1">
            <a:spLocks noGrp="1"/>
          </p:cNvSpPr>
          <p:nvPr>
            <p:ph type="body" idx="6"/>
          </p:nvPr>
        </p:nvSpPr>
        <p:spPr>
          <a:xfrm>
            <a:off x="0" y="-2"/>
            <a:ext cx="228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*Pic - FOUR Images">
  <p:cSld name="*Pic - FOUR Images">
    <p:bg>
      <p:bgPr>
        <a:solidFill>
          <a:schemeClr val="lt1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2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9" name="Google Shape;299;p42"/>
          <p:cNvSpPr>
            <a:spLocks noGrp="1"/>
          </p:cNvSpPr>
          <p:nvPr>
            <p:ph type="pic" idx="2"/>
          </p:nvPr>
        </p:nvSpPr>
        <p:spPr>
          <a:xfrm>
            <a:off x="218127" y="1240631"/>
            <a:ext cx="2240280" cy="167871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00" name="Google Shape;300;p42"/>
          <p:cNvSpPr>
            <a:spLocks noGrp="1"/>
          </p:cNvSpPr>
          <p:nvPr>
            <p:ph type="pic" idx="3"/>
          </p:nvPr>
        </p:nvSpPr>
        <p:spPr>
          <a:xfrm>
            <a:off x="2453235" y="1240631"/>
            <a:ext cx="2240280" cy="167871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301" name="Google Shape;301;p42"/>
          <p:cNvSpPr>
            <a:spLocks noGrp="1"/>
          </p:cNvSpPr>
          <p:nvPr>
            <p:ph type="pic" idx="4"/>
          </p:nvPr>
        </p:nvSpPr>
        <p:spPr>
          <a:xfrm>
            <a:off x="4688341" y="1240631"/>
            <a:ext cx="2240280" cy="167871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302" name="Google Shape;302;p42"/>
          <p:cNvSpPr>
            <a:spLocks noGrp="1"/>
          </p:cNvSpPr>
          <p:nvPr>
            <p:ph type="pic" idx="5"/>
          </p:nvPr>
        </p:nvSpPr>
        <p:spPr>
          <a:xfrm>
            <a:off x="6906022" y="1240631"/>
            <a:ext cx="2240280" cy="167871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303" name="Google Shape;303;p42"/>
          <p:cNvSpPr txBox="1">
            <a:spLocks noGrp="1"/>
          </p:cNvSpPr>
          <p:nvPr>
            <p:ph type="body" idx="6"/>
          </p:nvPr>
        </p:nvSpPr>
        <p:spPr>
          <a:xfrm>
            <a:off x="469900" y="3484064"/>
            <a:ext cx="8434552" cy="1359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>
                <a:solidFill>
                  <a:schemeClr val="lt1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p42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2"/>
          <p:cNvSpPr txBox="1">
            <a:spLocks noGrp="1"/>
          </p:cNvSpPr>
          <p:nvPr>
            <p:ph type="body" idx="7"/>
          </p:nvPr>
        </p:nvSpPr>
        <p:spPr>
          <a:xfrm>
            <a:off x="218128" y="2948823"/>
            <a:ext cx="2238469" cy="35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42"/>
          <p:cNvSpPr txBox="1">
            <a:spLocks noGrp="1"/>
          </p:cNvSpPr>
          <p:nvPr>
            <p:ph type="body" idx="8"/>
          </p:nvPr>
        </p:nvSpPr>
        <p:spPr>
          <a:xfrm>
            <a:off x="2442595" y="2948823"/>
            <a:ext cx="2238469" cy="35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42"/>
          <p:cNvSpPr txBox="1">
            <a:spLocks noGrp="1"/>
          </p:cNvSpPr>
          <p:nvPr>
            <p:ph type="body" idx="9"/>
          </p:nvPr>
        </p:nvSpPr>
        <p:spPr>
          <a:xfrm>
            <a:off x="4681064" y="2948823"/>
            <a:ext cx="2238469" cy="35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8" name="Google Shape;308;p42"/>
          <p:cNvSpPr txBox="1">
            <a:spLocks noGrp="1"/>
          </p:cNvSpPr>
          <p:nvPr>
            <p:ph type="body" idx="13"/>
          </p:nvPr>
        </p:nvSpPr>
        <p:spPr>
          <a:xfrm>
            <a:off x="6905532" y="2948823"/>
            <a:ext cx="2238469" cy="35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p42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0" name="Google Shape;310;p42"/>
          <p:cNvSpPr txBox="1">
            <a:spLocks noGrp="1"/>
          </p:cNvSpPr>
          <p:nvPr>
            <p:ph type="ftr" idx="11"/>
          </p:nvPr>
        </p:nvSpPr>
        <p:spPr>
          <a:xfrm>
            <a:off x="0" y="-1"/>
            <a:ext cx="2286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1" name="Google Shape;311;p42"/>
          <p:cNvSpPr txBox="1">
            <a:spLocks noGrp="1"/>
          </p:cNvSpPr>
          <p:nvPr>
            <p:ph type="body" idx="14"/>
          </p:nvPr>
        </p:nvSpPr>
        <p:spPr>
          <a:xfrm>
            <a:off x="0" y="-2"/>
            <a:ext cx="2286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00"/>
              <a:buNone/>
              <a:defRPr sz="1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457201" y="1393826"/>
            <a:ext cx="8372901" cy="331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lvl="0" indent="-342900" algn="l"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  <a:defRPr/>
            </a:lvl1pPr>
            <a:lvl2pPr marL="914400" lvl="1" indent="-342900" algn="l"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5"/>
          <p:cNvSpPr/>
          <p:nvPr/>
        </p:nvSpPr>
        <p:spPr>
          <a:xfrm>
            <a:off x="411480" y="4710907"/>
            <a:ext cx="1691640" cy="41373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0" y="-11752"/>
            <a:ext cx="228600" cy="515525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8087932" y="4710907"/>
            <a:ext cx="875764" cy="41373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74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 descr="C:\Users\amiesen\Desktop\anlrgbpptlogo.png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8111490" y="4799992"/>
            <a:ext cx="775768" cy="279469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457201" y="1393826"/>
            <a:ext cx="8372901" cy="331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4343400" y="4855282"/>
            <a:ext cx="457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0" y="-2"/>
            <a:ext cx="228600" cy="51435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endParaRPr sz="1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2">
            <a:alphaModFix/>
          </a:blip>
          <a:srcRect/>
          <a:stretch/>
        </p:blipFill>
        <p:spPr>
          <a:xfrm>
            <a:off x="463550" y="4837160"/>
            <a:ext cx="2238464" cy="16028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720" r:id="rId2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2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oogle Shape;581;p7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9499" t="7857" b="7857"/>
          <a:stretch/>
        </p:blipFill>
        <p:spPr>
          <a:xfrm>
            <a:off x="5698347" y="1266825"/>
            <a:ext cx="3445654" cy="2029968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sp>
        <p:nvSpPr>
          <p:cNvPr id="582" name="Google Shape;582;p73"/>
          <p:cNvSpPr txBox="1">
            <a:spLocks noGrp="1"/>
          </p:cNvSpPr>
          <p:nvPr>
            <p:ph type="title"/>
          </p:nvPr>
        </p:nvSpPr>
        <p:spPr>
          <a:xfrm>
            <a:off x="-1" y="1266825"/>
            <a:ext cx="9144001" cy="2029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57200" tIns="0" rIns="91425" bIns="0" anchor="ctr" anchorCtr="0">
            <a:norm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" cap="none"/>
              <a:t>Modeling and Experimental Characterization</a:t>
            </a:r>
            <a:br>
              <a:rPr lang="en" cap="none"/>
            </a:br>
            <a:r>
              <a:rPr lang="en" cap="none"/>
              <a:t>of a High-Field, High-Charge L-Band Photoinjector</a:t>
            </a:r>
            <a:endParaRPr/>
          </a:p>
        </p:txBody>
      </p:sp>
      <p:sp>
        <p:nvSpPr>
          <p:cNvPr id="583" name="Google Shape;583;p73"/>
          <p:cNvSpPr txBox="1">
            <a:spLocks noGrp="1"/>
          </p:cNvSpPr>
          <p:nvPr>
            <p:ph type="body" idx="3"/>
          </p:nvPr>
        </p:nvSpPr>
        <p:spPr>
          <a:xfrm>
            <a:off x="1282164" y="3313395"/>
            <a:ext cx="7151894" cy="454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600" dirty="0">
                <a:solidFill>
                  <a:schemeClr val="dk1"/>
                </a:solidFill>
              </a:rPr>
              <a:t>Chengkun Huang</a:t>
            </a:r>
            <a:r>
              <a:rPr lang="en" sz="1600" baseline="30000" dirty="0">
                <a:solidFill>
                  <a:schemeClr val="dk1"/>
                </a:solidFill>
              </a:rPr>
              <a:t>1</a:t>
            </a:r>
            <a:r>
              <a:rPr lang="en" sz="1600" dirty="0">
                <a:solidFill>
                  <a:schemeClr val="dk1"/>
                </a:solidFill>
              </a:rPr>
              <a:t>, </a:t>
            </a:r>
            <a:r>
              <a:rPr lang="en" sz="1600" dirty="0"/>
              <a:t>Xueying Lu</a:t>
            </a:r>
            <a:r>
              <a:rPr lang="en" sz="1600" baseline="30000" dirty="0"/>
              <a:t>2,3</a:t>
            </a:r>
            <a:r>
              <a:rPr lang="en" sz="1600" dirty="0"/>
              <a:t>, </a:t>
            </a:r>
            <a:r>
              <a:rPr lang="en" sz="1600" cap="none" dirty="0"/>
              <a:t>Omkar Ramachandran</a:t>
            </a:r>
            <a:r>
              <a:rPr lang="en" sz="1600" cap="none" baseline="30000" dirty="0"/>
              <a:t>2</a:t>
            </a:r>
            <a:r>
              <a:rPr lang="en" sz="1600" cap="none" dirty="0"/>
              <a:t>, Gaurab Rijal</a:t>
            </a:r>
            <a:r>
              <a:rPr lang="en" sz="1600" cap="none" baseline="30000" dirty="0"/>
              <a:t>2</a:t>
            </a:r>
            <a:endParaRPr dirty="0"/>
          </a:p>
        </p:txBody>
      </p:sp>
      <p:sp>
        <p:nvSpPr>
          <p:cNvPr id="584" name="Google Shape;584;p73"/>
          <p:cNvSpPr txBox="1">
            <a:spLocks noGrp="1"/>
          </p:cNvSpPr>
          <p:nvPr>
            <p:ph type="body" idx="4"/>
          </p:nvPr>
        </p:nvSpPr>
        <p:spPr>
          <a:xfrm>
            <a:off x="2862929" y="3876675"/>
            <a:ext cx="3407849" cy="78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</a:pPr>
            <a:r>
              <a:rPr lang="en"/>
              <a:t>1. Los Alamos National Laboratory (LANL)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</a:pPr>
            <a:r>
              <a:rPr lang="en"/>
              <a:t>2. Northern Illinois University (NIU)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</a:pPr>
            <a:r>
              <a:rPr lang="en"/>
              <a:t>3. Argonne National Laboratory (ANL)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500"/>
              <a:buNone/>
            </a:pPr>
            <a:endParaRPr sz="500"/>
          </a:p>
        </p:txBody>
      </p:sp>
      <p:sp>
        <p:nvSpPr>
          <p:cNvPr id="585" name="Google Shape;585;p73"/>
          <p:cNvSpPr txBox="1">
            <a:spLocks noGrp="1"/>
          </p:cNvSpPr>
          <p:nvPr>
            <p:ph type="body" idx="9"/>
          </p:nvPr>
        </p:nvSpPr>
        <p:spPr>
          <a:xfrm>
            <a:off x="3698516" y="4706765"/>
            <a:ext cx="1736673" cy="292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484A"/>
              </a:buClr>
              <a:buSzPts val="1400"/>
              <a:buNone/>
            </a:pPr>
            <a:r>
              <a:rPr lang="en" dirty="0"/>
              <a:t>AAC 26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79"/>
          <p:cNvSpPr txBox="1">
            <a:spLocks noGrp="1"/>
          </p:cNvSpPr>
          <p:nvPr>
            <p:ph type="body" idx="1"/>
          </p:nvPr>
        </p:nvSpPr>
        <p:spPr>
          <a:xfrm>
            <a:off x="614907" y="229597"/>
            <a:ext cx="7578485" cy="66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None/>
            </a:pPr>
            <a:r>
              <a:rPr lang="en" dirty="0"/>
              <a:t>Monte-Carlo calculation at high fields : enhancement from electron transport in Cs2Te*</a:t>
            </a:r>
            <a:endParaRPr dirty="0"/>
          </a:p>
        </p:txBody>
      </p:sp>
      <p:sp>
        <p:nvSpPr>
          <p:cNvPr id="644" name="Google Shape;644;p79"/>
          <p:cNvSpPr txBox="1"/>
          <p:nvPr/>
        </p:nvSpPr>
        <p:spPr>
          <a:xfrm>
            <a:off x="1528051" y="3872825"/>
            <a:ext cx="6963300" cy="7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F7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Font typeface="Arial"/>
              <a:buNone/>
            </a:pPr>
            <a:r>
              <a:rPr lang="en" sz="1800" b="1" i="0" u="none" strike="noStrike" cap="none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Preliminary Results : </a:t>
            </a: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Effects from film thickness and gradients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5" name="Google Shape;645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04150" y="1238475"/>
            <a:ext cx="4238025" cy="292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809" y="1322575"/>
            <a:ext cx="3794842" cy="2841774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79"/>
          <p:cNvSpPr txBox="1"/>
          <p:nvPr/>
        </p:nvSpPr>
        <p:spPr>
          <a:xfrm>
            <a:off x="1286401" y="4315575"/>
            <a:ext cx="6963300" cy="7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F7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Font typeface="Arial"/>
              <a:buNone/>
            </a:pPr>
            <a:r>
              <a:rPr lang="en" sz="1800" b="1" i="0" u="none" strike="noStrike" cap="none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en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tunneling is included in the gun simulation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80"/>
          <p:cNvSpPr txBox="1">
            <a:spLocks noGrp="1"/>
          </p:cNvSpPr>
          <p:nvPr>
            <p:ph type="title"/>
          </p:nvPr>
        </p:nvSpPr>
        <p:spPr>
          <a:xfrm>
            <a:off x="0" y="1"/>
            <a:ext cx="9143999" cy="65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400"/>
              <a:buFont typeface="Arial"/>
              <a:buNone/>
            </a:pPr>
            <a:r>
              <a:rPr lang="en" sz="2400"/>
              <a:t>Argonne Wakefield Accelerator (AWA) Facility Overview</a:t>
            </a:r>
            <a:endParaRPr/>
          </a:p>
        </p:txBody>
      </p:sp>
      <p:sp>
        <p:nvSpPr>
          <p:cNvPr id="654" name="Google Shape;654;p80"/>
          <p:cNvSpPr txBox="1">
            <a:spLocks noGrp="1"/>
          </p:cNvSpPr>
          <p:nvPr>
            <p:ph type="sldNum" idx="12"/>
          </p:nvPr>
        </p:nvSpPr>
        <p:spPr>
          <a:xfrm>
            <a:off x="8804753" y="4956475"/>
            <a:ext cx="228600" cy="13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655" name="Google Shape;655;p80"/>
          <p:cNvSpPr/>
          <p:nvPr/>
        </p:nvSpPr>
        <p:spPr>
          <a:xfrm>
            <a:off x="7938655" y="4372495"/>
            <a:ext cx="415636" cy="141317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80"/>
          <p:cNvSpPr/>
          <p:nvPr/>
        </p:nvSpPr>
        <p:spPr>
          <a:xfrm>
            <a:off x="8354291" y="4264429"/>
            <a:ext cx="182880" cy="24938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7" name="Google Shape;657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238" y="2320171"/>
            <a:ext cx="8693524" cy="2636304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80"/>
          <p:cNvSpPr txBox="1">
            <a:spLocks noGrp="1"/>
          </p:cNvSpPr>
          <p:nvPr>
            <p:ph type="body" idx="1"/>
          </p:nvPr>
        </p:nvSpPr>
        <p:spPr>
          <a:xfrm>
            <a:off x="457201" y="826994"/>
            <a:ext cx="8372901" cy="3898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173038" lvl="0" indent="-1730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/>
              <a:t>3 L-band photoinjector beamlines</a:t>
            </a:r>
            <a:endParaRPr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Char char="–"/>
            </a:pPr>
            <a:r>
              <a:rPr lang="en">
                <a:solidFill>
                  <a:srgbClr val="0000FF"/>
                </a:solidFill>
              </a:rPr>
              <a:t>Drive beamline</a:t>
            </a:r>
            <a:r>
              <a:rPr lang="en"/>
              <a:t> (this work)</a:t>
            </a:r>
            <a:endParaRPr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Char char="–"/>
            </a:pPr>
            <a:r>
              <a:rPr lang="en">
                <a:solidFill>
                  <a:srgbClr val="C00000"/>
                </a:solidFill>
              </a:rPr>
              <a:t>Witness beamline</a:t>
            </a:r>
            <a:endParaRPr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Char char="–"/>
            </a:pPr>
            <a:r>
              <a:rPr lang="en">
                <a:solidFill>
                  <a:srgbClr val="00B050"/>
                </a:solidFill>
              </a:rPr>
              <a:t>Argonne Cathode Test-stand (ACT)</a:t>
            </a:r>
            <a:endParaRPr/>
          </a:p>
          <a:p>
            <a:pPr marL="173038" lvl="0" indent="-173038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/>
              <a:t>1 </a:t>
            </a:r>
            <a:r>
              <a:rPr lang="en">
                <a:solidFill>
                  <a:srgbClr val="FFAE66"/>
                </a:solidFill>
              </a:rPr>
              <a:t>X-band short-pulse photoinjector </a:t>
            </a:r>
            <a:r>
              <a:rPr lang="en"/>
              <a:t>powered by structure wakefield acceleration</a:t>
            </a:r>
            <a:endParaRPr/>
          </a:p>
        </p:txBody>
      </p:sp>
      <p:sp>
        <p:nvSpPr>
          <p:cNvPr id="659" name="Google Shape;659;p80"/>
          <p:cNvSpPr/>
          <p:nvPr/>
        </p:nvSpPr>
        <p:spPr>
          <a:xfrm>
            <a:off x="5291015" y="3718112"/>
            <a:ext cx="2524370" cy="242047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80"/>
          <p:cNvSpPr/>
          <p:nvPr/>
        </p:nvSpPr>
        <p:spPr>
          <a:xfrm>
            <a:off x="844521" y="4015048"/>
            <a:ext cx="1575950" cy="249382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80"/>
          <p:cNvSpPr/>
          <p:nvPr/>
        </p:nvSpPr>
        <p:spPr>
          <a:xfrm>
            <a:off x="3664324" y="3293389"/>
            <a:ext cx="1261782" cy="249382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80"/>
          <p:cNvSpPr/>
          <p:nvPr/>
        </p:nvSpPr>
        <p:spPr>
          <a:xfrm>
            <a:off x="2971799" y="3903804"/>
            <a:ext cx="1015253" cy="412702"/>
          </a:xfrm>
          <a:prstGeom prst="rect">
            <a:avLst/>
          </a:prstGeom>
          <a:noFill/>
          <a:ln w="38100" cap="flat" cmpd="sng">
            <a:solidFill>
              <a:srgbClr val="FFAE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AE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901A6-9190-A2F5-E9F7-F8C06A3F6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0"/>
            <a:ext cx="8372901" cy="558053"/>
          </a:xfrm>
        </p:spPr>
        <p:txBody>
          <a:bodyPr/>
          <a:lstStyle/>
          <a:p>
            <a:pPr algn="ctr"/>
            <a:r>
              <a:rPr lang="en-US" dirty="0"/>
              <a:t>L-band drive photoinjector</a:t>
            </a:r>
          </a:p>
        </p:txBody>
      </p:sp>
      <p:pic>
        <p:nvPicPr>
          <p:cNvPr id="6" name="Content Placeholder 5" descr="A long room with machinery&#10;&#10;AI-generated content may be incorrect.">
            <a:extLst>
              <a:ext uri="{FF2B5EF4-FFF2-40B4-BE49-F238E27FC236}">
                <a16:creationId xmlns:a16="http://schemas.microsoft.com/office/drawing/2014/main" id="{EFCEF807-14EF-0C49-AEDD-4A19732B5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9385" t="2578" r="1726" b="46081"/>
          <a:stretch>
            <a:fillRect/>
          </a:stretch>
        </p:blipFill>
        <p:spPr>
          <a:xfrm>
            <a:off x="742035" y="2970081"/>
            <a:ext cx="4136762" cy="205241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C088C-BF85-8932-A726-6D64B624E7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804753" y="4956475"/>
            <a:ext cx="228600" cy="132033"/>
          </a:xfrm>
          <a:prstGeom prst="rect">
            <a:avLst/>
          </a:prstGeom>
        </p:spPr>
        <p:txBody>
          <a:bodyPr vert="horz" lIns="0" tIns="45720" rIns="0" bIns="0" rtlCol="0" anchor="b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FAAC5A-9C4F-4278-920D-DF2BAB595749}" type="slidenum">
              <a:rPr lang="en-US" smtClean="0"/>
              <a:pPr/>
              <a:t>12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FBC94E9-1B57-E76F-3441-8609D88980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7201" y="685800"/>
                <a:ext cx="8372901" cy="4039629"/>
              </a:xfrm>
              <a:prstGeom prst="rect">
                <a:avLst/>
              </a:prstGeom>
            </p:spPr>
            <p:txBody>
              <a:bodyPr vert="horz" lIns="0" tIns="0" rIns="0" bIns="45720" rtlCol="0">
                <a:noAutofit/>
              </a:bodyPr>
              <a:lstStyle>
                <a:lvl1pPr marL="173038" indent="-173038" algn="l" defTabSz="457200" rtl="0" eaLnBrk="1" latinLnBrk="0" hangingPunct="1">
                  <a:spcBef>
                    <a:spcPts val="600"/>
                  </a:spcBef>
                  <a:spcAft>
                    <a:spcPts val="0"/>
                  </a:spcAft>
                  <a:buFont typeface="Wingdings" pitchFamily="2" charset="2"/>
                  <a:buChar char="§"/>
                  <a:defRPr sz="1800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520700" indent="-236538" algn="l" defTabSz="457200" rtl="0" eaLnBrk="1" latinLnBrk="0" hangingPunct="1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–"/>
                  <a:defRPr sz="1800" kern="120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803275" indent="-187325" algn="l" defTabSz="457200" rtl="0" eaLnBrk="1" latinLnBrk="0" hangingPunct="1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•"/>
                  <a:defRPr sz="1800" kern="120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087438" indent="-171450" algn="l" defTabSz="457200" rtl="0" eaLnBrk="1" latinLnBrk="0" hangingPunct="1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–"/>
                  <a:defRPr sz="1800" kern="120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171450" algn="l" defTabSz="457200" rtl="0" eaLnBrk="1" latinLnBrk="0" hangingPunct="1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»"/>
                  <a:defRPr sz="1800" kern="120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 dirty="0"/>
                  <a:t>1.5-cell, 1.3 GHz photogun with </a:t>
                </a:r>
                <a:r>
                  <a:rPr lang="en-US" sz="1400"/>
                  <a:t>a 31 </a:t>
                </a:r>
                <a:r>
                  <a:rPr lang="en-US" sz="1400" dirty="0"/>
                  <a:t>mm (diameter) </a:t>
                </a:r>
                <a:r>
                  <a:rPr lang="en-US" sz="1400" b="1" dirty="0"/>
                  <a:t>Cs</a:t>
                </a:r>
                <a:r>
                  <a:rPr lang="en-US" sz="1400" b="1" baseline="-25000" dirty="0"/>
                  <a:t>2</a:t>
                </a:r>
                <a:r>
                  <a:rPr lang="en-US" sz="1400" b="1" dirty="0"/>
                  <a:t>Te cathode</a:t>
                </a:r>
              </a:p>
              <a:p>
                <a:pPr lvl="1"/>
                <a:r>
                  <a:rPr lang="en-US" sz="1400" dirty="0"/>
                  <a:t>Laser wavelength 262 nm, laser pulse duration 1 to 8 </a:t>
                </a:r>
                <a:r>
                  <a:rPr lang="en-US" sz="1400" dirty="0" err="1"/>
                  <a:t>ps</a:t>
                </a:r>
                <a:endParaRPr lang="en-US" sz="1400" dirty="0"/>
              </a:p>
              <a:p>
                <a:pPr lvl="1"/>
                <a:r>
                  <a:rPr lang="en-US" sz="1400" dirty="0"/>
                  <a:t>UHV load-lock chamber with a base pressure of 1.5E-10 Torr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400" b="1" dirty="0"/>
                  <a:t>High-field operation</a:t>
                </a:r>
              </a:p>
              <a:p>
                <a:pPr lvl="1"/>
                <a:r>
                  <a:rPr lang="en-US" sz="1400" dirty="0"/>
                  <a:t>Cathode surface peak field over </a:t>
                </a:r>
                <a:r>
                  <a:rPr lang="en-US" sz="1400" b="1" dirty="0">
                    <a:solidFill>
                      <a:srgbClr val="00609C"/>
                    </a:solidFill>
                  </a:rPr>
                  <a:t>80 MV/m</a:t>
                </a:r>
                <a:r>
                  <a:rPr lang="en-US" sz="1400" dirty="0"/>
                  <a:t>, RF pulse length 7.6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400" dirty="0"/>
                  <a:t>s 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400" b="1" dirty="0"/>
                  <a:t>Wide charge range</a:t>
                </a:r>
              </a:p>
              <a:p>
                <a:pPr lvl="1"/>
                <a:r>
                  <a:rPr lang="en-US" sz="1400" dirty="0"/>
                  <a:t>Single-bunch operation: 100 </a:t>
                </a:r>
                <a:r>
                  <a:rPr lang="en-US" sz="1400" dirty="0" err="1"/>
                  <a:t>pC</a:t>
                </a:r>
                <a:r>
                  <a:rPr lang="en-US" sz="1400" dirty="0"/>
                  <a:t> to </a:t>
                </a:r>
                <a:r>
                  <a:rPr lang="en-US" sz="1400" b="1" dirty="0">
                    <a:solidFill>
                      <a:srgbClr val="00609C"/>
                    </a:solidFill>
                  </a:rPr>
                  <a:t>100 nC</a:t>
                </a:r>
              </a:p>
              <a:p>
                <a:pPr lvl="1"/>
                <a:r>
                  <a:rPr lang="en-US" sz="1400" dirty="0"/>
                  <a:t>Bunch-train operation: up to </a:t>
                </a:r>
                <a:r>
                  <a:rPr lang="en-US" sz="1400" b="1" dirty="0">
                    <a:solidFill>
                      <a:srgbClr val="00609C"/>
                    </a:solidFill>
                  </a:rPr>
                  <a:t>32 bunches </a:t>
                </a:r>
                <a:r>
                  <a:rPr lang="en-US" sz="1400" dirty="0"/>
                  <a:t>in a train, up to </a:t>
                </a:r>
                <a:r>
                  <a:rPr lang="en-US" sz="1400" b="1" dirty="0">
                    <a:solidFill>
                      <a:srgbClr val="00609C"/>
                    </a:solidFill>
                  </a:rPr>
                  <a:t>600 nC </a:t>
                </a:r>
                <a:r>
                  <a:rPr lang="en-US" sz="1400" dirty="0"/>
                  <a:t>total charge</a:t>
                </a:r>
              </a:p>
              <a:p>
                <a:pPr lvl="1"/>
                <a:r>
                  <a:rPr lang="en-US" sz="1400" dirty="0"/>
                  <a:t>High-charge capability is the key driver behind recent breakthroughs in </a:t>
                </a:r>
                <a:r>
                  <a:rPr lang="en-US" sz="1400" b="1" dirty="0">
                    <a:solidFill>
                      <a:srgbClr val="00609C"/>
                    </a:solidFill>
                  </a:rPr>
                  <a:t>high-gradient, short-pulse </a:t>
                </a:r>
                <a:r>
                  <a:rPr lang="en-US" sz="1400" dirty="0"/>
                  <a:t>acceleration using (beam-driven) structure wakefield acceleration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FBC94E9-1B57-E76F-3441-8609D8898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1" y="685800"/>
                <a:ext cx="8372901" cy="4039629"/>
              </a:xfrm>
              <a:prstGeom prst="rect">
                <a:avLst/>
              </a:prstGeom>
              <a:blipFill>
                <a:blip r:embed="rId3"/>
                <a:stretch>
                  <a:fillRect l="-1364" t="-1572" r="-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machine in a factory&#10;&#10;AI-generated content may be incorrect.">
            <a:extLst>
              <a:ext uri="{FF2B5EF4-FFF2-40B4-BE49-F238E27FC236}">
                <a16:creationId xmlns:a16="http://schemas.microsoft.com/office/drawing/2014/main" id="{307280D3-AF75-13CA-7D96-EE19B4FE1C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782"/>
          <a:stretch>
            <a:fillRect/>
          </a:stretch>
        </p:blipFill>
        <p:spPr>
          <a:xfrm>
            <a:off x="5222849" y="2970081"/>
            <a:ext cx="3237851" cy="205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58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82"/>
          <p:cNvSpPr txBox="1">
            <a:spLocks noGrp="1"/>
          </p:cNvSpPr>
          <p:nvPr>
            <p:ph type="title"/>
          </p:nvPr>
        </p:nvSpPr>
        <p:spPr>
          <a:xfrm>
            <a:off x="457201" y="1"/>
            <a:ext cx="8372901" cy="603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</a:pPr>
            <a:r>
              <a:rPr lang="en"/>
              <a:t>QE measurement setup</a:t>
            </a:r>
            <a:endParaRPr/>
          </a:p>
        </p:txBody>
      </p:sp>
      <p:sp>
        <p:nvSpPr>
          <p:cNvPr id="678" name="Google Shape;678;p82"/>
          <p:cNvSpPr txBox="1">
            <a:spLocks noGrp="1"/>
          </p:cNvSpPr>
          <p:nvPr>
            <p:ph type="body" idx="1"/>
          </p:nvPr>
        </p:nvSpPr>
        <p:spPr>
          <a:xfrm>
            <a:off x="234080" y="834066"/>
            <a:ext cx="5425800" cy="38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173038" lvl="0" indent="-1730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 b="1" dirty="0"/>
              <a:t>Challenge #1: </a:t>
            </a:r>
            <a:r>
              <a:rPr lang="en" dirty="0"/>
              <a:t>closest charge monitor is not immediate after the </a:t>
            </a:r>
            <a:r>
              <a:rPr lang="en" dirty="0" err="1"/>
              <a:t>photogun</a:t>
            </a:r>
            <a:r>
              <a:rPr lang="en" dirty="0"/>
              <a:t> exit</a:t>
            </a:r>
            <a:endParaRPr dirty="0"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 dirty="0"/>
              <a:t>Conducted two sets of meas. w/ linac on and off</a:t>
            </a:r>
            <a:endParaRPr dirty="0"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 dirty="0"/>
              <a:t>Same charge measured with the linac on and off at all the gradients studied</a:t>
            </a:r>
            <a:endParaRPr dirty="0"/>
          </a:p>
          <a:p>
            <a:pPr marL="803275" lvl="2" indent="-187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•"/>
            </a:pPr>
            <a:r>
              <a:rPr lang="en" dirty="0"/>
              <a:t>Complemented with beam dynamics sims</a:t>
            </a:r>
            <a:endParaRPr dirty="0"/>
          </a:p>
          <a:p>
            <a:pPr marL="173037" lvl="0" indent="-173037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n" b="1" dirty="0"/>
              <a:t>Challenge #2: </a:t>
            </a:r>
            <a:r>
              <a:rPr lang="en" dirty="0"/>
              <a:t>large laser energy jitter</a:t>
            </a:r>
            <a:endParaRPr dirty="0"/>
          </a:p>
          <a:p>
            <a:pPr marL="520700" lvl="1" indent="-2365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" dirty="0"/>
              <a:t>Photodiode measurement using leakage light</a:t>
            </a:r>
            <a:endParaRPr dirty="0"/>
          </a:p>
          <a:p>
            <a:pPr marL="803275" lvl="2" indent="-730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</a:pPr>
            <a:endParaRPr dirty="0">
              <a:solidFill>
                <a:srgbClr val="FF0000"/>
              </a:solidFill>
            </a:endParaRPr>
          </a:p>
          <a:p>
            <a:pPr marL="520700" lvl="1" indent="-1222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</a:pPr>
            <a:endParaRPr dirty="0"/>
          </a:p>
        </p:txBody>
      </p:sp>
      <p:sp>
        <p:nvSpPr>
          <p:cNvPr id="679" name="Google Shape;679;p82"/>
          <p:cNvSpPr txBox="1">
            <a:spLocks noGrp="1"/>
          </p:cNvSpPr>
          <p:nvPr>
            <p:ph type="sldNum" idx="12"/>
          </p:nvPr>
        </p:nvSpPr>
        <p:spPr>
          <a:xfrm>
            <a:off x="8804753" y="4956475"/>
            <a:ext cx="228600" cy="13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680" name="Google Shape;680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649875" y="3365827"/>
            <a:ext cx="7987552" cy="1590648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82"/>
          <p:cNvSpPr txBox="1"/>
          <p:nvPr/>
        </p:nvSpPr>
        <p:spPr>
          <a:xfrm>
            <a:off x="1230406" y="3479778"/>
            <a:ext cx="132061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Photogun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82"/>
          <p:cNvSpPr txBox="1"/>
          <p:nvPr/>
        </p:nvSpPr>
        <p:spPr>
          <a:xfrm>
            <a:off x="3769937" y="3479778"/>
            <a:ext cx="8942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Linac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82"/>
          <p:cNvSpPr txBox="1"/>
          <p:nvPr/>
        </p:nvSpPr>
        <p:spPr>
          <a:xfrm>
            <a:off x="7102007" y="3341278"/>
            <a:ext cx="103773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Charge monitor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4" name="Google Shape;684;p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08649" y="730428"/>
            <a:ext cx="2921452" cy="2166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83"/>
          <p:cNvSpPr txBox="1">
            <a:spLocks noGrp="1"/>
          </p:cNvSpPr>
          <p:nvPr>
            <p:ph type="title"/>
          </p:nvPr>
        </p:nvSpPr>
        <p:spPr>
          <a:xfrm>
            <a:off x="457201" y="1"/>
            <a:ext cx="8372901" cy="675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</a:pPr>
            <a:r>
              <a:rPr lang="en"/>
              <a:t>Exp. results: QE vs. gradient</a:t>
            </a:r>
            <a:endParaRPr/>
          </a:p>
        </p:txBody>
      </p:sp>
      <p:sp>
        <p:nvSpPr>
          <p:cNvPr id="690" name="Google Shape;690;p83"/>
          <p:cNvSpPr txBox="1">
            <a:spLocks noGrp="1"/>
          </p:cNvSpPr>
          <p:nvPr>
            <p:ph type="body" idx="1"/>
          </p:nvPr>
        </p:nvSpPr>
        <p:spPr>
          <a:xfrm>
            <a:off x="354425" y="766950"/>
            <a:ext cx="8679000" cy="3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173038" lvl="0" indent="-1730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 dirty="0"/>
              <a:t>Gradient and charge scan at the nominal injector operating condition</a:t>
            </a:r>
            <a:endParaRPr dirty="0"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 dirty="0"/>
              <a:t>RF gun = 50 deg, linac = 90 deg, laser spot size 5 mm (radius)</a:t>
            </a:r>
            <a:endParaRPr dirty="0"/>
          </a:p>
          <a:p>
            <a:pPr marL="173038" lvl="0" indent="-173038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 dirty="0"/>
              <a:t>Charge vs. laser energy nonlinearity at low gradient &amp; high energy due to space </a:t>
            </a:r>
            <a:r>
              <a:rPr lang="en"/>
              <a:t>charge effects</a:t>
            </a:r>
            <a:endParaRPr dirty="0"/>
          </a:p>
          <a:p>
            <a:pPr marL="173038" lvl="0" indent="-173038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 dirty="0"/>
              <a:t>QE increases with gradient (calculated using data in the low-charge shaded region)</a:t>
            </a:r>
            <a:endParaRPr dirty="0"/>
          </a:p>
        </p:txBody>
      </p:sp>
      <p:sp>
        <p:nvSpPr>
          <p:cNvPr id="691" name="Google Shape;691;p83"/>
          <p:cNvSpPr txBox="1">
            <a:spLocks noGrp="1"/>
          </p:cNvSpPr>
          <p:nvPr>
            <p:ph type="sldNum" idx="12"/>
          </p:nvPr>
        </p:nvSpPr>
        <p:spPr>
          <a:xfrm>
            <a:off x="8804753" y="4956475"/>
            <a:ext cx="228600" cy="13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692" name="Google Shape;692;p83"/>
          <p:cNvSpPr/>
          <p:nvPr/>
        </p:nvSpPr>
        <p:spPr>
          <a:xfrm>
            <a:off x="857650" y="3778575"/>
            <a:ext cx="838800" cy="880800"/>
          </a:xfrm>
          <a:prstGeom prst="rect">
            <a:avLst/>
          </a:prstGeom>
          <a:solidFill>
            <a:srgbClr val="F2D6F0">
              <a:alpha val="54509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3" name="Google Shape;693;p83"/>
          <p:cNvPicPr preferRelativeResize="0"/>
          <p:nvPr/>
        </p:nvPicPr>
        <p:blipFill rotWithShape="1">
          <a:blip r:embed="rId3">
            <a:alphaModFix/>
          </a:blip>
          <a:srcRect t="7697"/>
          <a:stretch/>
        </p:blipFill>
        <p:spPr>
          <a:xfrm>
            <a:off x="650881" y="2548651"/>
            <a:ext cx="3749258" cy="2566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0195" y="2459196"/>
            <a:ext cx="3484370" cy="2584354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p83"/>
          <p:cNvSpPr txBox="1"/>
          <p:nvPr/>
        </p:nvSpPr>
        <p:spPr>
          <a:xfrm>
            <a:off x="7376325" y="0"/>
            <a:ext cx="1767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2425"/>
                </a:solidFill>
              </a:rPr>
              <a:t>By Gaurab Rijal and AWA</a:t>
            </a:r>
            <a:endParaRPr sz="1800">
              <a:solidFill>
                <a:srgbClr val="23242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84"/>
          <p:cNvSpPr txBox="1">
            <a:spLocks noGrp="1"/>
          </p:cNvSpPr>
          <p:nvPr>
            <p:ph type="body" idx="1"/>
          </p:nvPr>
        </p:nvSpPr>
        <p:spPr>
          <a:xfrm>
            <a:off x="-61500" y="336600"/>
            <a:ext cx="92670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None/>
            </a:pPr>
            <a:r>
              <a:rPr lang="en" sz="280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Beam-</a:t>
            </a:r>
            <a:r>
              <a:rPr lang="en" sz="2800">
                <a:solidFill>
                  <a:srgbClr val="232425"/>
                </a:solidFill>
              </a:rPr>
              <a:t>d</a:t>
            </a:r>
            <a:r>
              <a:rPr lang="en" sz="280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ynamics </a:t>
            </a:r>
            <a:r>
              <a:rPr lang="en" sz="2800">
                <a:solidFill>
                  <a:srgbClr val="232425"/>
                </a:solidFill>
              </a:rPr>
              <a:t>s</a:t>
            </a:r>
            <a:r>
              <a:rPr lang="en" sz="280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imulations w</a:t>
            </a:r>
            <a:r>
              <a:rPr lang="en" sz="2800">
                <a:solidFill>
                  <a:srgbClr val="232425"/>
                </a:solidFill>
              </a:rPr>
              <a:t>/</a:t>
            </a:r>
            <a:r>
              <a:rPr lang="en" sz="280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800">
                <a:solidFill>
                  <a:srgbClr val="232425"/>
                </a:solidFill>
              </a:rPr>
              <a:t>MC emission</a:t>
            </a:r>
            <a:r>
              <a:rPr lang="en" sz="280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800">
                <a:solidFill>
                  <a:srgbClr val="232425"/>
                </a:solidFill>
              </a:rPr>
              <a:t>m</a:t>
            </a:r>
            <a:r>
              <a:rPr lang="en" sz="280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odel</a:t>
            </a:r>
            <a:endParaRPr/>
          </a:p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1800">
                <a:solidFill>
                  <a:srgbClr val="232425"/>
                </a:solidFill>
              </a:rPr>
              <a:t>Code development</a:t>
            </a:r>
            <a:endParaRPr/>
          </a:p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None/>
            </a:pPr>
            <a:endParaRPr sz="2800">
              <a:solidFill>
                <a:srgbClr val="2324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84"/>
          <p:cNvSpPr txBox="1"/>
          <p:nvPr/>
        </p:nvSpPr>
        <p:spPr>
          <a:xfrm>
            <a:off x="355974" y="3909550"/>
            <a:ext cx="4178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84"/>
          <p:cNvSpPr txBox="1"/>
          <p:nvPr/>
        </p:nvSpPr>
        <p:spPr>
          <a:xfrm>
            <a:off x="-63640" y="-40575"/>
            <a:ext cx="787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3" name="Google Shape;703;p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9400" y="3301137"/>
            <a:ext cx="3063650" cy="773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8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54652" y="3932168"/>
            <a:ext cx="1639375" cy="1205425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84"/>
          <p:cNvSpPr txBox="1"/>
          <p:nvPr/>
        </p:nvSpPr>
        <p:spPr>
          <a:xfrm>
            <a:off x="220950" y="1075275"/>
            <a:ext cx="5481600" cy="38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32425"/>
                </a:solidFill>
              </a:rPr>
              <a:t>To simulate transport through the gun and linac, we developed a tracking code with the following features:</a:t>
            </a:r>
            <a:endParaRPr sz="1800" dirty="0">
              <a:solidFill>
                <a:srgbClr val="232425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AutoNum type="arabicPeriod"/>
            </a:pPr>
            <a:r>
              <a:rPr lang="en" sz="1800" dirty="0">
                <a:solidFill>
                  <a:srgbClr val="232425"/>
                </a:solidFill>
              </a:rPr>
              <a:t>Initializes distributions using the Monte-Carlo photoemission model (incl. Schottky effect).</a:t>
            </a:r>
            <a:endParaRPr sz="1800" dirty="0">
              <a:solidFill>
                <a:srgbClr val="232425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AutoNum type="arabicPeriod"/>
            </a:pPr>
            <a:r>
              <a:rPr lang="en" sz="1800" dirty="0">
                <a:solidFill>
                  <a:srgbClr val="232425"/>
                </a:solidFill>
              </a:rPr>
              <a:t>Beamline elements are modeled with 3D field-maps.</a:t>
            </a:r>
            <a:endParaRPr sz="1800" dirty="0">
              <a:solidFill>
                <a:srgbClr val="232425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AutoNum type="arabicPeriod"/>
            </a:pPr>
            <a:r>
              <a:rPr lang="en" sz="1800" dirty="0">
                <a:solidFill>
                  <a:srgbClr val="232425"/>
                </a:solidFill>
              </a:rPr>
              <a:t>3D space charge is modeled using with a rest-frame Poisson solve at each timestep.</a:t>
            </a:r>
            <a:endParaRPr sz="1800" dirty="0">
              <a:solidFill>
                <a:srgbClr val="232425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AutoNum type="arabicPeriod"/>
            </a:pPr>
            <a:r>
              <a:rPr lang="en" sz="1800" dirty="0">
                <a:solidFill>
                  <a:srgbClr val="232425"/>
                </a:solidFill>
              </a:rPr>
              <a:t>Secondary electron emissions are modeled on the photocathode surface.</a:t>
            </a:r>
            <a:endParaRPr sz="1800" dirty="0">
              <a:solidFill>
                <a:srgbClr val="232425"/>
              </a:solidFill>
            </a:endParaRPr>
          </a:p>
        </p:txBody>
      </p:sp>
      <p:sp>
        <p:nvSpPr>
          <p:cNvPr id="706" name="Google Shape;706;p84"/>
          <p:cNvSpPr txBox="1"/>
          <p:nvPr/>
        </p:nvSpPr>
        <p:spPr>
          <a:xfrm>
            <a:off x="6080350" y="-40575"/>
            <a:ext cx="3063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2425"/>
                </a:solidFill>
              </a:rPr>
              <a:t>By Omkar Ramachandran</a:t>
            </a:r>
            <a:endParaRPr sz="1800">
              <a:solidFill>
                <a:srgbClr val="232425"/>
              </a:solidFill>
            </a:endParaRPr>
          </a:p>
        </p:txBody>
      </p:sp>
      <p:cxnSp>
        <p:nvCxnSpPr>
          <p:cNvPr id="708" name="Google Shape;708;p84"/>
          <p:cNvCxnSpPr>
            <a:cxnSpLocks/>
          </p:cNvCxnSpPr>
          <p:nvPr/>
        </p:nvCxnSpPr>
        <p:spPr>
          <a:xfrm>
            <a:off x="5575919" y="3800689"/>
            <a:ext cx="937156" cy="56317"/>
          </a:xfrm>
          <a:prstGeom prst="straightConnector1">
            <a:avLst/>
          </a:prstGeom>
          <a:noFill/>
          <a:ln w="9525" cap="flat" cmpd="sng">
            <a:solidFill>
              <a:srgbClr val="1C1C1C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" name="particle_animation_207_44.mp4">
            <a:hlinkClick r:id="" action="ppaction://media"/>
            <a:extLst>
              <a:ext uri="{FF2B5EF4-FFF2-40B4-BE49-F238E27FC236}">
                <a16:creationId xmlns:a16="http://schemas.microsoft.com/office/drawing/2014/main" id="{A76AEE46-ACA5-5E33-47B2-2D6504B021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51329" y="897202"/>
            <a:ext cx="3063651" cy="22977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85"/>
          <p:cNvSpPr txBox="1">
            <a:spLocks noGrp="1"/>
          </p:cNvSpPr>
          <p:nvPr>
            <p:ph type="body" idx="1"/>
          </p:nvPr>
        </p:nvSpPr>
        <p:spPr>
          <a:xfrm>
            <a:off x="-61500" y="336600"/>
            <a:ext cx="92670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None/>
            </a:pPr>
            <a:r>
              <a:rPr lang="en" sz="2800" dirty="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Beam-</a:t>
            </a:r>
            <a:r>
              <a:rPr lang="en" sz="2800" dirty="0">
                <a:solidFill>
                  <a:srgbClr val="232425"/>
                </a:solidFill>
              </a:rPr>
              <a:t>d</a:t>
            </a:r>
            <a:r>
              <a:rPr lang="en" sz="2800" dirty="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ynamics </a:t>
            </a:r>
            <a:r>
              <a:rPr lang="en" sz="2800" dirty="0">
                <a:solidFill>
                  <a:srgbClr val="232425"/>
                </a:solidFill>
              </a:rPr>
              <a:t>s</a:t>
            </a:r>
            <a:r>
              <a:rPr lang="en" sz="2800" dirty="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imulations w</a:t>
            </a:r>
            <a:r>
              <a:rPr lang="en" sz="2800" dirty="0">
                <a:solidFill>
                  <a:srgbClr val="232425"/>
                </a:solidFill>
              </a:rPr>
              <a:t>/</a:t>
            </a:r>
            <a:r>
              <a:rPr lang="en" sz="2800" dirty="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800" dirty="0">
                <a:solidFill>
                  <a:srgbClr val="232425"/>
                </a:solidFill>
              </a:rPr>
              <a:t>MC emission</a:t>
            </a:r>
            <a:r>
              <a:rPr lang="en" sz="2800" dirty="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800" dirty="0">
                <a:solidFill>
                  <a:srgbClr val="232425"/>
                </a:solidFill>
              </a:rPr>
              <a:t>m</a:t>
            </a:r>
            <a:r>
              <a:rPr lang="en" sz="2800" dirty="0">
                <a:solidFill>
                  <a:srgbClr val="232425"/>
                </a:solidFill>
                <a:latin typeface="Arial"/>
                <a:ea typeface="Arial"/>
                <a:cs typeface="Arial"/>
                <a:sym typeface="Arial"/>
              </a:rPr>
              <a:t>odel</a:t>
            </a:r>
            <a:endParaRPr dirty="0"/>
          </a:p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" sz="1800" dirty="0">
                <a:solidFill>
                  <a:srgbClr val="232425"/>
                </a:solidFill>
              </a:rPr>
              <a:t>Preliminary Results</a:t>
            </a:r>
            <a:endParaRPr dirty="0"/>
          </a:p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None/>
            </a:pPr>
            <a:endParaRPr sz="2800" dirty="0">
              <a:solidFill>
                <a:srgbClr val="2324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85"/>
          <p:cNvSpPr txBox="1"/>
          <p:nvPr/>
        </p:nvSpPr>
        <p:spPr>
          <a:xfrm>
            <a:off x="355974" y="3909550"/>
            <a:ext cx="4178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85"/>
          <p:cNvSpPr txBox="1"/>
          <p:nvPr/>
        </p:nvSpPr>
        <p:spPr>
          <a:xfrm>
            <a:off x="355925" y="3368842"/>
            <a:ext cx="8432100" cy="16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800">
                <a:solidFill>
                  <a:schemeClr val="dk1"/>
                </a:solidFill>
              </a:rPr>
              <a:t>At low gradient &amp; high charge, space charge effect leads to beam loss at the charge monitor location.</a:t>
            </a:r>
            <a:endParaRPr sz="1800">
              <a:solidFill>
                <a:schemeClr val="dk1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Beam dynamics simulations performed with distributions obtained from the MC Model predict ~40% increase from 0 to 80 MV/m.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results are largely in line with experimental data.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85"/>
          <p:cNvSpPr txBox="1"/>
          <p:nvPr/>
        </p:nvSpPr>
        <p:spPr>
          <a:xfrm>
            <a:off x="-63640" y="-40575"/>
            <a:ext cx="787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7" name="Google Shape;717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1130" y="1169000"/>
            <a:ext cx="2949350" cy="218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85"/>
          <p:cNvPicPr preferRelativeResize="0"/>
          <p:nvPr/>
        </p:nvPicPr>
        <p:blipFill rotWithShape="1">
          <a:blip r:embed="rId4">
            <a:alphaModFix/>
          </a:blip>
          <a:srcRect t="7697"/>
          <a:stretch/>
        </p:blipFill>
        <p:spPr>
          <a:xfrm>
            <a:off x="3411183" y="1752779"/>
            <a:ext cx="2275676" cy="1557959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85"/>
          <p:cNvSpPr txBox="1"/>
          <p:nvPr/>
        </p:nvSpPr>
        <p:spPr>
          <a:xfrm>
            <a:off x="3447130" y="1064013"/>
            <a:ext cx="2203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2425"/>
                </a:solidFill>
              </a:rPr>
              <a:t>Measurement from previous slide</a:t>
            </a:r>
            <a:endParaRPr sz="1800">
              <a:solidFill>
                <a:srgbClr val="232425"/>
              </a:solidFill>
            </a:endParaRPr>
          </a:p>
        </p:txBody>
      </p:sp>
      <p:pic>
        <p:nvPicPr>
          <p:cNvPr id="720" name="Google Shape;720;p85" title="normalized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510" y="1168992"/>
            <a:ext cx="2767971" cy="2187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85"/>
          <p:cNvSpPr txBox="1"/>
          <p:nvPr/>
        </p:nvSpPr>
        <p:spPr>
          <a:xfrm>
            <a:off x="1300005" y="1341225"/>
            <a:ext cx="1776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2425"/>
                </a:solidFill>
              </a:rPr>
              <a:t>Simulations</a:t>
            </a:r>
            <a:endParaRPr sz="1800">
              <a:solidFill>
                <a:srgbClr val="232425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86"/>
          <p:cNvSpPr txBox="1">
            <a:spLocks noGrp="1"/>
          </p:cNvSpPr>
          <p:nvPr>
            <p:ph type="title"/>
          </p:nvPr>
        </p:nvSpPr>
        <p:spPr>
          <a:xfrm>
            <a:off x="457201" y="1"/>
            <a:ext cx="8373000" cy="6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</a:pPr>
            <a:r>
              <a:rPr lang="en"/>
              <a:t>RF phase scan at various gradient &amp; charge</a:t>
            </a:r>
            <a:endParaRPr/>
          </a:p>
        </p:txBody>
      </p:sp>
      <p:sp>
        <p:nvSpPr>
          <p:cNvPr id="727" name="Google Shape;727;p86"/>
          <p:cNvSpPr txBox="1">
            <a:spLocks noGrp="1"/>
          </p:cNvSpPr>
          <p:nvPr>
            <p:ph type="sldNum" idx="12"/>
          </p:nvPr>
        </p:nvSpPr>
        <p:spPr>
          <a:xfrm>
            <a:off x="8804753" y="4956475"/>
            <a:ext cx="228600" cy="1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728" name="Google Shape;728;p86" descr="A group of diagrams showing different color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t="8214"/>
          <a:stretch/>
        </p:blipFill>
        <p:spPr>
          <a:xfrm>
            <a:off x="292343" y="813411"/>
            <a:ext cx="6191569" cy="4236448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86"/>
          <p:cNvSpPr txBox="1"/>
          <p:nvPr/>
        </p:nvSpPr>
        <p:spPr>
          <a:xfrm>
            <a:off x="6577400" y="1119825"/>
            <a:ext cx="2252700" cy="3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2425"/>
                </a:solidFill>
              </a:rPr>
              <a:t>The phase scans from experiment all demonstrate the increase in charge due to QE from 0-100 deg.</a:t>
            </a:r>
            <a:endParaRPr sz="1800">
              <a:solidFill>
                <a:srgbClr val="23242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242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2425"/>
                </a:solidFill>
              </a:rPr>
              <a:t>All 4 gradients have secondary bumps after around 120 degrees.</a:t>
            </a:r>
            <a:endParaRPr sz="1800">
              <a:solidFill>
                <a:srgbClr val="232425"/>
              </a:solidFill>
            </a:endParaRPr>
          </a:p>
        </p:txBody>
      </p:sp>
      <p:cxnSp>
        <p:nvCxnSpPr>
          <p:cNvPr id="730" name="Google Shape;730;p86"/>
          <p:cNvCxnSpPr/>
          <p:nvPr/>
        </p:nvCxnSpPr>
        <p:spPr>
          <a:xfrm flipH="1">
            <a:off x="5264475" y="2110950"/>
            <a:ext cx="1364400" cy="1197000"/>
          </a:xfrm>
          <a:prstGeom prst="straightConnector1">
            <a:avLst/>
          </a:prstGeom>
          <a:noFill/>
          <a:ln w="9525" cap="flat" cmpd="sng">
            <a:solidFill>
              <a:srgbClr val="1C1C1C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31" name="Google Shape;731;p86"/>
          <p:cNvCxnSpPr/>
          <p:nvPr/>
        </p:nvCxnSpPr>
        <p:spPr>
          <a:xfrm flipH="1">
            <a:off x="5522050" y="3642675"/>
            <a:ext cx="1029600" cy="566400"/>
          </a:xfrm>
          <a:prstGeom prst="straightConnector1">
            <a:avLst/>
          </a:prstGeom>
          <a:noFill/>
          <a:ln w="9525" cap="flat" cmpd="sng">
            <a:solidFill>
              <a:srgbClr val="1C1C1C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87"/>
          <p:cNvSpPr txBox="1">
            <a:spLocks noGrp="1"/>
          </p:cNvSpPr>
          <p:nvPr>
            <p:ph type="title"/>
          </p:nvPr>
        </p:nvSpPr>
        <p:spPr>
          <a:xfrm>
            <a:off x="457201" y="1"/>
            <a:ext cx="8373000" cy="6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n" dirty="0"/>
              <a:t>RF phase scan at various gradient &amp; charge</a:t>
            </a:r>
            <a:br>
              <a:rPr lang="en" dirty="0"/>
            </a:br>
            <a:r>
              <a:rPr lang="en-US" sz="1800" dirty="0">
                <a:solidFill>
                  <a:srgbClr val="232425"/>
                </a:solidFill>
              </a:rPr>
              <a:t>Preliminary Results</a:t>
            </a:r>
            <a:endParaRPr dirty="0"/>
          </a:p>
        </p:txBody>
      </p:sp>
      <p:sp>
        <p:nvSpPr>
          <p:cNvPr id="737" name="Google Shape;737;p87"/>
          <p:cNvSpPr txBox="1">
            <a:spLocks noGrp="1"/>
          </p:cNvSpPr>
          <p:nvPr>
            <p:ph type="sldNum" idx="12"/>
          </p:nvPr>
        </p:nvSpPr>
        <p:spPr>
          <a:xfrm>
            <a:off x="8804753" y="4956475"/>
            <a:ext cx="228600" cy="1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pic>
        <p:nvPicPr>
          <p:cNvPr id="738" name="Google Shape;738;p87" title="gun_phase_20MVp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616" y="804413"/>
            <a:ext cx="2353429" cy="1848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87" title="gun_phase_34MVp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9859" y="2874091"/>
            <a:ext cx="2353429" cy="1889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87" title="gun_phase_43MVpm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9565" y="804411"/>
            <a:ext cx="2353429" cy="1889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87" title="gun_phase_57MVpm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59575" y="2874095"/>
            <a:ext cx="2353429" cy="1889991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87"/>
          <p:cNvSpPr txBox="1"/>
          <p:nvPr/>
        </p:nvSpPr>
        <p:spPr>
          <a:xfrm>
            <a:off x="5483300" y="772301"/>
            <a:ext cx="3346500" cy="41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232425"/>
                </a:solidFill>
              </a:rPr>
              <a:t>At the exit of the gun,</a:t>
            </a:r>
            <a:endParaRPr sz="1800" dirty="0">
              <a:solidFill>
                <a:srgbClr val="232425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●"/>
            </a:pPr>
            <a:r>
              <a:rPr lang="en" sz="1800" dirty="0">
                <a:solidFill>
                  <a:srgbClr val="232425"/>
                </a:solidFill>
              </a:rPr>
              <a:t>The gradual increase in charge from 0-100 degrees is explained by increases in QE due to gradient.</a:t>
            </a:r>
            <a:endParaRPr sz="1800" dirty="0">
              <a:solidFill>
                <a:srgbClr val="232425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●"/>
            </a:pPr>
            <a:r>
              <a:rPr lang="en" sz="1800" dirty="0">
                <a:solidFill>
                  <a:srgbClr val="232425"/>
                </a:solidFill>
              </a:rPr>
              <a:t>The bump at ~120 deg can be explained by a combination of transport and secondary emission at low gradients, and pure secondary emission at high gradients.</a:t>
            </a:r>
            <a:endParaRPr sz="1800" dirty="0">
              <a:solidFill>
                <a:srgbClr val="23242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9" name="Google Shape;739;p87"/>
          <p:cNvGrpSpPr/>
          <p:nvPr/>
        </p:nvGrpSpPr>
        <p:grpSpPr>
          <a:xfrm>
            <a:off x="3598957" y="2290191"/>
            <a:ext cx="5365580" cy="2663540"/>
            <a:chOff x="313898" y="2077866"/>
            <a:chExt cx="5365580" cy="2663540"/>
          </a:xfrm>
        </p:grpSpPr>
        <p:pic>
          <p:nvPicPr>
            <p:cNvPr id="740" name="Google Shape;740;p87"/>
            <p:cNvPicPr preferRelativeResize="0"/>
            <p:nvPr/>
          </p:nvPicPr>
          <p:blipFill rotWithShape="1">
            <a:blip r:embed="rId3">
              <a:alphaModFix/>
            </a:blip>
            <a:srcRect l="1802" r="5714" b="2780"/>
            <a:stretch/>
          </p:blipFill>
          <p:spPr>
            <a:xfrm>
              <a:off x="313898" y="2077866"/>
              <a:ext cx="5365580" cy="2663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1" name="Google Shape;741;p87"/>
            <p:cNvSpPr/>
            <p:nvPr/>
          </p:nvSpPr>
          <p:spPr>
            <a:xfrm>
              <a:off x="4067033" y="2077866"/>
              <a:ext cx="1494429" cy="32912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100" b="0" i="0" u="none" strike="noStrike" cap="none">
                  <a:solidFill>
                    <a:srgbClr val="9B4A78"/>
                  </a:solidFill>
                  <a:latin typeface="Arial"/>
                  <a:ea typeface="Arial"/>
                  <a:cs typeface="Arial"/>
                  <a:sym typeface="Arial"/>
                </a:rPr>
                <a:t>power extractor</a:t>
              </a:r>
              <a:endParaRPr sz="1100" b="0" i="0" u="none" strike="noStrike" cap="none">
                <a:solidFill>
                  <a:srgbClr val="9B4A7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2" name="Google Shape;742;p87"/>
          <p:cNvSpPr txBox="1">
            <a:spLocks noGrp="1"/>
          </p:cNvSpPr>
          <p:nvPr>
            <p:ph type="title"/>
          </p:nvPr>
        </p:nvSpPr>
        <p:spPr>
          <a:xfrm>
            <a:off x="457201" y="0"/>
            <a:ext cx="8372901" cy="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</a:pPr>
            <a:r>
              <a:rPr lang="en"/>
              <a:t>X-band short-pulse photogun</a:t>
            </a:r>
            <a:endParaRPr/>
          </a:p>
        </p:txBody>
      </p:sp>
      <p:sp>
        <p:nvSpPr>
          <p:cNvPr id="743" name="Google Shape;743;p87"/>
          <p:cNvSpPr txBox="1">
            <a:spLocks noGrp="1"/>
          </p:cNvSpPr>
          <p:nvPr>
            <p:ph type="body" idx="1"/>
          </p:nvPr>
        </p:nvSpPr>
        <p:spPr>
          <a:xfrm>
            <a:off x="457201" y="863977"/>
            <a:ext cx="8502554" cy="1728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173038" lvl="0" indent="-1730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/>
              <a:t>Close to </a:t>
            </a:r>
            <a:r>
              <a:rPr lang="en" b="1">
                <a:solidFill>
                  <a:srgbClr val="00609C"/>
                </a:solidFill>
              </a:rPr>
              <a:t>400 MV/m </a:t>
            </a:r>
            <a:r>
              <a:rPr lang="en"/>
              <a:t>measured on an X-band photocathode surface in a photogun driven by 6 ns RF pulses, </a:t>
            </a:r>
            <a:r>
              <a:rPr lang="en" b="1"/>
              <a:t>two-beam acceleration</a:t>
            </a:r>
            <a:endParaRPr b="1"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/>
              <a:t>Rapid RF conditioning, low dark current, reliable operation</a:t>
            </a:r>
            <a:endParaRPr b="1"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/>
              <a:t>A reduction of emittance expected; detailed beam characterization in progress</a:t>
            </a:r>
            <a:endParaRPr/>
          </a:p>
          <a:p>
            <a:pPr marL="173038" lvl="0" indent="-1730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/>
              <a:t>A new photogun with removable cathode plug expected in the near future</a:t>
            </a:r>
            <a:endParaRPr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/>
              <a:t>High-gradient cathode testing could inform other gun designs</a:t>
            </a:r>
            <a:endParaRPr/>
          </a:p>
          <a:p>
            <a:pPr marL="173038" lvl="0" indent="-58736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None/>
            </a:pPr>
            <a:endParaRPr/>
          </a:p>
        </p:txBody>
      </p:sp>
      <p:sp>
        <p:nvSpPr>
          <p:cNvPr id="744" name="Google Shape;744;p87"/>
          <p:cNvSpPr txBox="1">
            <a:spLocks noGrp="1"/>
          </p:cNvSpPr>
          <p:nvPr>
            <p:ph type="sldNum" idx="12"/>
          </p:nvPr>
        </p:nvSpPr>
        <p:spPr>
          <a:xfrm>
            <a:off x="8804753" y="4956475"/>
            <a:ext cx="228600" cy="13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grpSp>
        <p:nvGrpSpPr>
          <p:cNvPr id="745" name="Google Shape;745;p87"/>
          <p:cNvGrpSpPr/>
          <p:nvPr/>
        </p:nvGrpSpPr>
        <p:grpSpPr>
          <a:xfrm>
            <a:off x="791936" y="3359443"/>
            <a:ext cx="2562152" cy="1618784"/>
            <a:chOff x="5981420" y="2406993"/>
            <a:chExt cx="3051933" cy="1997739"/>
          </a:xfrm>
        </p:grpSpPr>
        <p:grpSp>
          <p:nvGrpSpPr>
            <p:cNvPr id="746" name="Google Shape;746;p87"/>
            <p:cNvGrpSpPr/>
            <p:nvPr/>
          </p:nvGrpSpPr>
          <p:grpSpPr>
            <a:xfrm>
              <a:off x="5981420" y="2406993"/>
              <a:ext cx="3051933" cy="1997739"/>
              <a:chOff x="1017388" y="700630"/>
              <a:chExt cx="3051933" cy="1997739"/>
            </a:xfrm>
          </p:grpSpPr>
          <p:pic>
            <p:nvPicPr>
              <p:cNvPr id="747" name="Google Shape;747;p87"/>
              <p:cNvPicPr preferRelativeResize="0"/>
              <p:nvPr/>
            </p:nvPicPr>
            <p:blipFill rotWithShape="1">
              <a:blip r:embed="rId4">
                <a:alphaModFix/>
              </a:blip>
              <a:srcRect t="24146" r="27427" b="19418"/>
              <a:stretch/>
            </p:blipFill>
            <p:spPr>
              <a:xfrm>
                <a:off x="1017388" y="700630"/>
                <a:ext cx="3051933" cy="199773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48" name="Google Shape;748;p87"/>
              <p:cNvSpPr txBox="1"/>
              <p:nvPr/>
            </p:nvSpPr>
            <p:spPr>
              <a:xfrm>
                <a:off x="2849799" y="749630"/>
                <a:ext cx="922528" cy="5696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" sz="1200" b="0" i="1" u="none" strike="noStrike" cap="none">
                    <a:solidFill>
                      <a:srgbClr val="F7CFD1"/>
                    </a:solidFill>
                    <a:latin typeface="Arial"/>
                    <a:ea typeface="Arial"/>
                    <a:cs typeface="Arial"/>
                    <a:sym typeface="Arial"/>
                  </a:rPr>
                  <a:t>RF 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" sz="1200" b="0" i="1" u="none" strike="noStrike" cap="none">
                    <a:solidFill>
                      <a:srgbClr val="F7CFD1"/>
                    </a:solidFill>
                    <a:latin typeface="Arial"/>
                    <a:ea typeface="Arial"/>
                    <a:cs typeface="Arial"/>
                    <a:sym typeface="Arial"/>
                  </a:rPr>
                  <a:t>(6 ns)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749" name="Google Shape;749;p87"/>
              <p:cNvCxnSpPr/>
              <p:nvPr/>
            </p:nvCxnSpPr>
            <p:spPr>
              <a:xfrm>
                <a:off x="2529258" y="2172788"/>
                <a:ext cx="582444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9FFBD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sp>
            <p:nvSpPr>
              <p:cNvPr id="750" name="Google Shape;750;p87"/>
              <p:cNvSpPr txBox="1"/>
              <p:nvPr/>
            </p:nvSpPr>
            <p:spPr>
              <a:xfrm>
                <a:off x="2719465" y="2231231"/>
                <a:ext cx="777789" cy="3417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lang="en" sz="1200" b="0" i="1" u="none" strike="noStrike" cap="none">
                    <a:solidFill>
                      <a:srgbClr val="E9FFBD"/>
                    </a:solidFill>
                    <a:latin typeface="Arial"/>
                    <a:ea typeface="Arial"/>
                    <a:cs typeface="Arial"/>
                    <a:sym typeface="Arial"/>
                  </a:rPr>
                  <a:t>beam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87"/>
              <p:cNvSpPr/>
              <p:nvPr/>
            </p:nvSpPr>
            <p:spPr>
              <a:xfrm rot="4809440">
                <a:off x="3111989" y="1372635"/>
                <a:ext cx="350520" cy="182904"/>
              </a:xfrm>
              <a:custGeom>
                <a:avLst/>
                <a:gdLst/>
                <a:ahLst/>
                <a:cxnLst/>
                <a:rect l="l" t="t" r="r" b="b"/>
                <a:pathLst>
                  <a:path w="350520" h="182904" extrusionOk="0">
                    <a:moveTo>
                      <a:pt x="0" y="172744"/>
                    </a:moveTo>
                    <a:cubicBezTo>
                      <a:pt x="7620" y="85537"/>
                      <a:pt x="15240" y="-1669"/>
                      <a:pt x="25400" y="24"/>
                    </a:cubicBezTo>
                    <a:cubicBezTo>
                      <a:pt x="35560" y="1717"/>
                      <a:pt x="49953" y="182904"/>
                      <a:pt x="60960" y="182904"/>
                    </a:cubicBezTo>
                    <a:cubicBezTo>
                      <a:pt x="71967" y="182904"/>
                      <a:pt x="79587" y="1717"/>
                      <a:pt x="91440" y="24"/>
                    </a:cubicBezTo>
                    <a:cubicBezTo>
                      <a:pt x="103293" y="-1669"/>
                      <a:pt x="120227" y="171897"/>
                      <a:pt x="132080" y="172744"/>
                    </a:cubicBezTo>
                    <a:cubicBezTo>
                      <a:pt x="143933" y="173591"/>
                      <a:pt x="152400" y="4257"/>
                      <a:pt x="162560" y="5104"/>
                    </a:cubicBezTo>
                    <a:cubicBezTo>
                      <a:pt x="172720" y="5951"/>
                      <a:pt x="182033" y="177824"/>
                      <a:pt x="193040" y="177824"/>
                    </a:cubicBezTo>
                    <a:cubicBezTo>
                      <a:pt x="204047" y="177824"/>
                      <a:pt x="219287" y="16957"/>
                      <a:pt x="228600" y="5104"/>
                    </a:cubicBezTo>
                    <a:cubicBezTo>
                      <a:pt x="237913" y="-6749"/>
                      <a:pt x="228600" y="88077"/>
                      <a:pt x="248920" y="106704"/>
                    </a:cubicBezTo>
                    <a:cubicBezTo>
                      <a:pt x="269240" y="125331"/>
                      <a:pt x="350520" y="116864"/>
                      <a:pt x="350520" y="116864"/>
                    </a:cubicBezTo>
                    <a:lnTo>
                      <a:pt x="350520" y="116864"/>
                    </a:lnTo>
                  </a:path>
                </a:pathLst>
              </a:custGeom>
              <a:solidFill>
                <a:schemeClr val="lt1">
                  <a:alpha val="0"/>
                </a:schemeClr>
              </a:solidFill>
              <a:ln w="12700" cap="flat" cmpd="sng">
                <a:solidFill>
                  <a:srgbClr val="F7CFD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2" name="Google Shape;752;p87"/>
            <p:cNvSpPr/>
            <p:nvPr/>
          </p:nvSpPr>
          <p:spPr>
            <a:xfrm>
              <a:off x="6960896" y="3170451"/>
              <a:ext cx="354304" cy="239185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53" name="Google Shape;753;p87"/>
          <p:cNvPicPr preferRelativeResize="0"/>
          <p:nvPr/>
        </p:nvPicPr>
        <p:blipFill rotWithShape="1">
          <a:blip r:embed="rId5">
            <a:alphaModFix/>
          </a:blip>
          <a:srcRect l="61114"/>
          <a:stretch/>
        </p:blipFill>
        <p:spPr>
          <a:xfrm>
            <a:off x="408853" y="2592814"/>
            <a:ext cx="1835014" cy="1455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8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57175" y="-2"/>
            <a:ext cx="1835025" cy="832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4"/>
          <p:cNvSpPr/>
          <p:nvPr/>
        </p:nvSpPr>
        <p:spPr>
          <a:xfrm>
            <a:off x="1953788" y="4714240"/>
            <a:ext cx="901172" cy="34451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44"/>
          <p:cNvSpPr txBox="1">
            <a:spLocks noGrp="1"/>
          </p:cNvSpPr>
          <p:nvPr>
            <p:ph type="sldNum" idx="12"/>
          </p:nvPr>
        </p:nvSpPr>
        <p:spPr>
          <a:xfrm>
            <a:off x="8734985" y="4929971"/>
            <a:ext cx="383846" cy="153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330" name="Google Shape;330;p44"/>
          <p:cNvSpPr txBox="1">
            <a:spLocks noGrp="1"/>
          </p:cNvSpPr>
          <p:nvPr>
            <p:ph type="body" idx="1"/>
          </p:nvPr>
        </p:nvSpPr>
        <p:spPr>
          <a:xfrm>
            <a:off x="1733035" y="1010003"/>
            <a:ext cx="5677930" cy="2492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numCol="2" anchor="t" anchorCtr="0">
            <a:noAutofit/>
          </a:bodyPr>
          <a:lstStyle/>
          <a:p>
            <a:pPr marL="173038" indent="-173038">
              <a:lnSpc>
                <a:spcPct val="150000"/>
              </a:lnSpc>
              <a:spcBef>
                <a:spcPts val="300"/>
              </a:spcBef>
              <a:buSzPts val="1500"/>
            </a:pPr>
            <a:r>
              <a:rPr lang="en-US" sz="1500" dirty="0"/>
              <a:t>A. Alexander (LANL)</a:t>
            </a:r>
          </a:p>
          <a:p>
            <a:pPr marL="173038" indent="-173038">
              <a:lnSpc>
                <a:spcPct val="150000"/>
              </a:lnSpc>
              <a:spcBef>
                <a:spcPts val="300"/>
              </a:spcBef>
              <a:buSzPts val="1500"/>
            </a:pPr>
            <a:r>
              <a:rPr lang="en-US" sz="1500" dirty="0" err="1"/>
              <a:t>Gongxiaohui</a:t>
            </a:r>
            <a:r>
              <a:rPr lang="en-US" sz="1500" dirty="0"/>
              <a:t> Chen (ANL)</a:t>
            </a:r>
          </a:p>
          <a:p>
            <a:pPr marL="173038" indent="-173038">
              <a:lnSpc>
                <a:spcPct val="150000"/>
              </a:lnSpc>
              <a:spcBef>
                <a:spcPts val="300"/>
              </a:spcBef>
              <a:buSzPts val="1500"/>
            </a:pPr>
            <a:r>
              <a:rPr lang="en-US" sz="1500" dirty="0"/>
              <a:t>D. A. Dimitrov (LANL)</a:t>
            </a:r>
            <a:endParaRPr lang="en" sz="1500" dirty="0"/>
          </a:p>
          <a:p>
            <a:pPr marL="173038" lvl="0" indent="-173038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>
                <a:srgbClr val="232425"/>
              </a:buClr>
              <a:buSzPts val="1500"/>
              <a:buChar char="▪"/>
            </a:pPr>
            <a:r>
              <a:rPr lang="en" sz="1500" dirty="0"/>
              <a:t>Alex Ody (ANL)</a:t>
            </a:r>
            <a:endParaRPr dirty="0"/>
          </a:p>
          <a:p>
            <a:pPr marL="173038" lvl="0" indent="-173038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>
                <a:srgbClr val="232425"/>
              </a:buClr>
              <a:buSzPts val="1500"/>
              <a:buChar char="▪"/>
            </a:pPr>
            <a:r>
              <a:rPr lang="en" sz="1500" dirty="0"/>
              <a:t>John Power (ANL)</a:t>
            </a:r>
          </a:p>
          <a:p>
            <a:pPr marL="173038" lvl="0" indent="-173038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>
                <a:srgbClr val="232425"/>
              </a:buClr>
              <a:buSzPts val="1500"/>
              <a:buChar char="▪"/>
            </a:pPr>
            <a:endParaRPr dirty="0"/>
          </a:p>
          <a:p>
            <a:pPr marL="173038" lvl="0" indent="-173038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>
                <a:srgbClr val="232425"/>
              </a:buClr>
              <a:buSzPts val="1500"/>
              <a:buChar char="▪"/>
            </a:pPr>
            <a:r>
              <a:rPr lang="en" sz="1500" dirty="0"/>
              <a:t>Omkar Ramachandran (NIU)</a:t>
            </a:r>
            <a:endParaRPr dirty="0"/>
          </a:p>
          <a:p>
            <a:pPr marL="173038" lvl="0" indent="-173038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>
                <a:srgbClr val="232425"/>
              </a:buClr>
              <a:buSzPts val="1500"/>
              <a:buChar char="▪"/>
            </a:pPr>
            <a:r>
              <a:rPr lang="en" sz="1500" dirty="0"/>
              <a:t>Gaurab Rijal (NIU)</a:t>
            </a:r>
          </a:p>
          <a:p>
            <a:pPr marL="173038" indent="-173038">
              <a:lnSpc>
                <a:spcPct val="150000"/>
              </a:lnSpc>
              <a:spcBef>
                <a:spcPts val="300"/>
              </a:spcBef>
              <a:buSzPts val="1500"/>
            </a:pPr>
            <a:r>
              <a:rPr lang="en-US" sz="1500" dirty="0"/>
              <a:t>E. I. </a:t>
            </a:r>
            <a:r>
              <a:rPr lang="en-US" sz="1500" dirty="0" err="1"/>
              <a:t>Simakov</a:t>
            </a:r>
            <a:r>
              <a:rPr lang="en-US" sz="1500" dirty="0"/>
              <a:t> (LANL)</a:t>
            </a:r>
            <a:endParaRPr lang="en" sz="1500" dirty="0"/>
          </a:p>
          <a:p>
            <a:pPr marL="173038" indent="-173038">
              <a:lnSpc>
                <a:spcPct val="150000"/>
              </a:lnSpc>
              <a:spcBef>
                <a:spcPts val="300"/>
              </a:spcBef>
              <a:buSzPts val="1500"/>
            </a:pPr>
            <a:r>
              <a:rPr lang="en-US" sz="1500" dirty="0" err="1"/>
              <a:t>Gaoxue</a:t>
            </a:r>
            <a:r>
              <a:rPr lang="en-US" sz="1500" dirty="0"/>
              <a:t> Wang (LANL) </a:t>
            </a:r>
            <a:endParaRPr lang="en-US" dirty="0"/>
          </a:p>
          <a:p>
            <a:pPr marL="173038" lvl="0" indent="-173038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>
                <a:srgbClr val="232425"/>
              </a:buClr>
              <a:buSzPts val="1500"/>
              <a:buChar char="▪"/>
            </a:pPr>
            <a:r>
              <a:rPr lang="en" sz="1500" dirty="0"/>
              <a:t>Eric Wisniewski (ANL)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1" name="Google Shape;331;p44"/>
          <p:cNvSpPr txBox="1">
            <a:spLocks noGrp="1"/>
          </p:cNvSpPr>
          <p:nvPr>
            <p:ph type="title"/>
          </p:nvPr>
        </p:nvSpPr>
        <p:spPr>
          <a:xfrm>
            <a:off x="208385" y="84749"/>
            <a:ext cx="8372901" cy="64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</a:pPr>
            <a:r>
              <a:rPr lang="en" cap="none" dirty="0"/>
              <a:t>Acknowledgments</a:t>
            </a:r>
            <a:endParaRPr dirty="0"/>
          </a:p>
        </p:txBody>
      </p:sp>
      <p:sp>
        <p:nvSpPr>
          <p:cNvPr id="332" name="Google Shape;332;p44"/>
          <p:cNvSpPr txBox="1"/>
          <p:nvPr/>
        </p:nvSpPr>
        <p:spPr>
          <a:xfrm>
            <a:off x="1545904" y="3698618"/>
            <a:ext cx="6195493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research was supported by:</a:t>
            </a:r>
            <a:endParaRPr sz="15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Alamos National Laboratory (LANL): </a:t>
            </a:r>
            <a:r>
              <a:rPr lang="en" sz="1500" i="0" u="none" strike="noStrike" cap="none" dirty="0">
                <a:solidFill>
                  <a:schemeClr val="dk1"/>
                </a:solidFill>
              </a:rPr>
              <a:t>LDRD </a:t>
            </a:r>
            <a:r>
              <a:rPr lang="en" sz="1500" dirty="0">
                <a:solidFill>
                  <a:schemeClr val="dk1"/>
                </a:solidFill>
              </a:rPr>
              <a:t>20230011DR</a:t>
            </a:r>
            <a:r>
              <a:rPr lang="en" sz="1500" i="0" u="none" strike="noStrike" cap="none" dirty="0">
                <a:solidFill>
                  <a:schemeClr val="dk1"/>
                </a:solidFill>
              </a:rPr>
              <a:t> </a:t>
            </a:r>
            <a:endParaRPr sz="1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Northern Illinois University (NIU): </a:t>
            </a:r>
            <a:r>
              <a:rPr lang="en" sz="1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DE-SC0021928,</a:t>
            </a:r>
            <a:r>
              <a:rPr lang="en" sz="1500" dirty="0">
                <a:solidFill>
                  <a:schemeClr val="dk1"/>
                </a:solidFill>
              </a:rPr>
              <a:t>DE-SC0024445</a:t>
            </a:r>
            <a:r>
              <a:rPr lang="en" sz="1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5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Argonne National Laboratory (ANL): </a:t>
            </a:r>
            <a:r>
              <a:rPr lang="en" sz="1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DE-AC02-06CH11357</a:t>
            </a:r>
            <a:endParaRPr sz="15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89"/>
          <p:cNvSpPr txBox="1">
            <a:spLocks noGrp="1"/>
          </p:cNvSpPr>
          <p:nvPr>
            <p:ph type="title"/>
          </p:nvPr>
        </p:nvSpPr>
        <p:spPr>
          <a:xfrm>
            <a:off x="239487" y="12441"/>
            <a:ext cx="8372901" cy="863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</a:pPr>
            <a:r>
              <a:rPr lang="en" dirty="0"/>
              <a:t>Conclusion</a:t>
            </a:r>
            <a:endParaRPr dirty="0"/>
          </a:p>
        </p:txBody>
      </p:sp>
      <p:sp>
        <p:nvSpPr>
          <p:cNvPr id="778" name="Google Shape;778;p89"/>
          <p:cNvSpPr txBox="1">
            <a:spLocks noGrp="1"/>
          </p:cNvSpPr>
          <p:nvPr>
            <p:ph type="sldNum" idx="12"/>
          </p:nvPr>
        </p:nvSpPr>
        <p:spPr>
          <a:xfrm>
            <a:off x="8804753" y="4956475"/>
            <a:ext cx="228600" cy="13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779" name="Google Shape;779;p89"/>
          <p:cNvSpPr txBox="1">
            <a:spLocks noGrp="1"/>
          </p:cNvSpPr>
          <p:nvPr>
            <p:ph type="body" idx="1"/>
          </p:nvPr>
        </p:nvSpPr>
        <p:spPr>
          <a:xfrm>
            <a:off x="728875" y="1303150"/>
            <a:ext cx="7829400" cy="34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n"/>
              <a:t>Phase-scan and Cs₂Te cathode QE measurements of the AWA L-band high-field photogun are performed to characterize semiconductor-cathode behavior under various operating conditions.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n"/>
              <a:t>Monte Carlo and beam-dynamics simulations are compared with experimental measurements and show reasonable agreement.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n"/>
              <a:t>The Monte Carlo emission model can be used to study intrinsic emittance and beam brightness.</a:t>
            </a:r>
            <a:endParaRPr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n"/>
              <a:t>As future high-brightness photoguns move toward even higher gradients, this approach can support their design and optimization.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75"/>
          <p:cNvSpPr txBox="1">
            <a:spLocks noGrp="1"/>
          </p:cNvSpPr>
          <p:nvPr>
            <p:ph type="body" idx="1"/>
          </p:nvPr>
        </p:nvSpPr>
        <p:spPr>
          <a:xfrm>
            <a:off x="606125" y="1128300"/>
            <a:ext cx="8009700" cy="34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173038" lvl="0" indent="-1730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/>
              <a:t>Goal:</a:t>
            </a:r>
            <a:endParaRPr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/>
              <a:t>Understanding of Cs</a:t>
            </a:r>
            <a:r>
              <a:rPr lang="en" baseline="-25000"/>
              <a:t>2</a:t>
            </a:r>
            <a:r>
              <a:rPr lang="en"/>
              <a:t>Te photocathode operation in a high-field photocathode gun</a:t>
            </a:r>
            <a:endParaRPr/>
          </a:p>
          <a:p>
            <a:pPr marL="173038" lvl="0" indent="-173038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/>
              <a:t>Approach:</a:t>
            </a:r>
            <a:endParaRPr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/>
              <a:t>Modeling: DFT + Monte-Carlo + thin-film optical interference </a:t>
            </a:r>
            <a:endParaRPr/>
          </a:p>
          <a:p>
            <a:pPr marL="520700" lvl="1" indent="-2365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/>
              <a:t>Experimental benchmarking at the Argonne Wakefield Accelerator, using an L-band (1.3 GHz) high-field Cs</a:t>
            </a:r>
            <a:r>
              <a:rPr lang="en" baseline="-25000"/>
              <a:t>2</a:t>
            </a:r>
            <a:r>
              <a:rPr lang="en"/>
              <a:t>Te photogun</a:t>
            </a:r>
            <a:endParaRPr/>
          </a:p>
          <a:p>
            <a:pPr marL="173038" lvl="0" indent="-173038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2425"/>
              </a:buClr>
              <a:buSzPts val="1800"/>
              <a:buChar char="▪"/>
            </a:pPr>
            <a:r>
              <a:rPr lang="en"/>
              <a:t>Application:</a:t>
            </a:r>
            <a:endParaRPr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/>
              <a:t>High-brightness beam generation</a:t>
            </a:r>
            <a:endParaRPr/>
          </a:p>
          <a:p>
            <a:pPr marL="520700" lvl="1" indent="-23653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1800"/>
              <a:buChar char="–"/>
            </a:pPr>
            <a:r>
              <a:rPr lang="en"/>
              <a:t>High-gradient photoguns (e.g., normal-conducting photoguns at other frequencies, such as C- or X-band, water-cooled or cryogenic; SRF guns)</a:t>
            </a:r>
            <a:endParaRPr/>
          </a:p>
          <a:p>
            <a:pPr marL="173037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603" name="Google Shape;603;p75"/>
          <p:cNvSpPr txBox="1">
            <a:spLocks noGrp="1"/>
          </p:cNvSpPr>
          <p:nvPr>
            <p:ph type="title"/>
          </p:nvPr>
        </p:nvSpPr>
        <p:spPr>
          <a:xfrm>
            <a:off x="457201" y="258831"/>
            <a:ext cx="8372901" cy="7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2425"/>
              </a:buClr>
              <a:buSzPts val="2800"/>
              <a:buFont typeface="Arial"/>
              <a:buNone/>
            </a:pPr>
            <a:r>
              <a:rPr lang="en"/>
              <a:t>Outline</a:t>
            </a:r>
            <a:endParaRPr/>
          </a:p>
        </p:txBody>
      </p:sp>
      <p:sp>
        <p:nvSpPr>
          <p:cNvPr id="604" name="Google Shape;604;p75"/>
          <p:cNvSpPr txBox="1">
            <a:spLocks noGrp="1"/>
          </p:cNvSpPr>
          <p:nvPr>
            <p:ph type="sldNum" idx="12"/>
          </p:nvPr>
        </p:nvSpPr>
        <p:spPr>
          <a:xfrm>
            <a:off x="8804753" y="4956475"/>
            <a:ext cx="228600" cy="13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605" name="Google Shape;605;p75"/>
          <p:cNvSpPr txBox="1"/>
          <p:nvPr/>
        </p:nvSpPr>
        <p:spPr>
          <a:xfrm>
            <a:off x="8804753" y="4956475"/>
            <a:ext cx="228600" cy="13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76"/>
          <p:cNvSpPr txBox="1">
            <a:spLocks noGrp="1"/>
          </p:cNvSpPr>
          <p:nvPr>
            <p:ph type="body" idx="2"/>
          </p:nvPr>
        </p:nvSpPr>
        <p:spPr>
          <a:xfrm>
            <a:off x="429646" y="1093568"/>
            <a:ext cx="5189507" cy="3195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82880" lvl="0" indent="-1828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b="1"/>
              <a:t>High-field operation </a:t>
            </a:r>
            <a:r>
              <a:rPr lang="en"/>
              <a:t>is of advantage for increasing beam brightness but also has inherent complexity</a:t>
            </a:r>
            <a:endParaRPr/>
          </a:p>
          <a:p>
            <a:pPr marL="457200" lvl="1" indent="-22701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</a:pPr>
            <a:r>
              <a:rPr lang="en"/>
              <a:t>Suitable photocathode materials (e.g., Cs</a:t>
            </a:r>
            <a:r>
              <a:rPr lang="en" baseline="-25000"/>
              <a:t>2</a:t>
            </a:r>
            <a:r>
              <a:rPr lang="en"/>
              <a:t>Te)</a:t>
            </a:r>
            <a:endParaRPr/>
          </a:p>
          <a:p>
            <a:pPr marL="457200" lvl="1" indent="-22701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</a:pPr>
            <a:r>
              <a:rPr lang="en"/>
              <a:t>Mitigation design and optimization</a:t>
            </a:r>
            <a:endParaRPr/>
          </a:p>
          <a:p>
            <a:pPr marL="182880" lvl="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/>
              <a:t>Adequate models and knowledge of material properties to help guide the photocathode and gun design</a:t>
            </a:r>
            <a:endParaRPr/>
          </a:p>
          <a:p>
            <a:pPr marL="457200" lvl="1" indent="-22701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</a:pPr>
            <a:r>
              <a:rPr lang="en"/>
              <a:t>No suitable existing models for </a:t>
            </a:r>
            <a:r>
              <a:rPr lang="en" b="1"/>
              <a:t>high-field photoemission</a:t>
            </a:r>
            <a:r>
              <a:rPr lang="en"/>
              <a:t>, some include Schottky and space-charge effects in emission </a:t>
            </a:r>
            <a:endParaRPr/>
          </a:p>
          <a:p>
            <a:pPr marL="457200" lvl="1" indent="-22701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</a:pPr>
            <a:r>
              <a:rPr lang="en"/>
              <a:t>Unknown or uncertain material properties (e.g., </a:t>
            </a:r>
            <a:r>
              <a:rPr lang="en" b="1"/>
              <a:t>optical constants </a:t>
            </a:r>
            <a:r>
              <a:rPr lang="en"/>
              <a:t>for Cs</a:t>
            </a:r>
            <a:r>
              <a:rPr lang="en" baseline="-25000"/>
              <a:t>2</a:t>
            </a:r>
            <a:r>
              <a:rPr lang="en"/>
              <a:t>Te)</a:t>
            </a:r>
            <a:endParaRPr/>
          </a:p>
        </p:txBody>
      </p:sp>
      <p:sp>
        <p:nvSpPr>
          <p:cNvPr id="611" name="Google Shape;611;p76"/>
          <p:cNvSpPr txBox="1">
            <a:spLocks noGrp="1"/>
          </p:cNvSpPr>
          <p:nvPr>
            <p:ph type="body" idx="1"/>
          </p:nvPr>
        </p:nvSpPr>
        <p:spPr>
          <a:xfrm>
            <a:off x="429646" y="180193"/>
            <a:ext cx="8621486" cy="66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F7E"/>
              </a:buClr>
              <a:buSzPts val="2400"/>
              <a:buNone/>
            </a:pPr>
            <a:r>
              <a:rPr lang="en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Understanding semiconductor photocathode in gun operating conditions</a:t>
            </a:r>
            <a:endParaRPr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12" name="Google Shape;612;p76"/>
          <p:cNvPicPr preferRelativeResize="0"/>
          <p:nvPr/>
        </p:nvPicPr>
        <p:blipFill rotWithShape="1">
          <a:blip r:embed="rId3">
            <a:alphaModFix/>
          </a:blip>
          <a:srcRect l="55360" t="26920" r="4854" b="24571"/>
          <a:stretch/>
        </p:blipFill>
        <p:spPr>
          <a:xfrm>
            <a:off x="5977038" y="3020573"/>
            <a:ext cx="2502680" cy="2122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14989" y="1311014"/>
            <a:ext cx="2502680" cy="1680652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76"/>
          <p:cNvSpPr txBox="1"/>
          <p:nvPr/>
        </p:nvSpPr>
        <p:spPr>
          <a:xfrm>
            <a:off x="6586380" y="1003237"/>
            <a:ext cx="12839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PITZ Cs</a:t>
            </a:r>
            <a:r>
              <a:rPr lang="en" sz="14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 gun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76"/>
          <p:cNvSpPr txBox="1"/>
          <p:nvPr/>
        </p:nvSpPr>
        <p:spPr>
          <a:xfrm>
            <a:off x="6525095" y="4261430"/>
            <a:ext cx="1731399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G. Adhikari, EWPAA 2022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76"/>
          <p:cNvSpPr txBox="1"/>
          <p:nvPr/>
        </p:nvSpPr>
        <p:spPr>
          <a:xfrm>
            <a:off x="6688188" y="2413169"/>
            <a:ext cx="140521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J. H. Han, PAC 2005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2CFF5B7-34B2-83F7-380B-1AE803880C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Emission models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899AE0-E747-6BF7-CF68-A12F747B9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809" y="1370817"/>
            <a:ext cx="1466925" cy="3683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36A666-6D1C-93D5-5682-F47E19CE7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809" y="2101680"/>
            <a:ext cx="1638384" cy="5969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5DA44F-2DD8-4788-8BE9-EA722DDEA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2330" y="2934905"/>
            <a:ext cx="2121009" cy="8255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F23A985-A4CA-BDCE-355E-19A6F9851F87}"/>
              </a:ext>
            </a:extLst>
          </p:cNvPr>
          <p:cNvSpPr txBox="1"/>
          <p:nvPr/>
        </p:nvSpPr>
        <p:spPr>
          <a:xfrm>
            <a:off x="201906" y="1390832"/>
            <a:ext cx="1816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Fowler–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Dubridge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AB8C1C-5422-F170-D0C2-078812EA2C44}"/>
              </a:ext>
            </a:extLst>
          </p:cNvPr>
          <p:cNvSpPr txBox="1"/>
          <p:nvPr/>
        </p:nvSpPr>
        <p:spPr>
          <a:xfrm>
            <a:off x="201906" y="2249698"/>
            <a:ext cx="758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Spicer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BA8A90-7763-3B85-5318-BE75E2A5EC41}"/>
              </a:ext>
            </a:extLst>
          </p:cNvPr>
          <p:cNvSpPr txBox="1"/>
          <p:nvPr/>
        </p:nvSpPr>
        <p:spPr>
          <a:xfrm>
            <a:off x="201906" y="3175083"/>
            <a:ext cx="830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Jensen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FBC4E8-A45C-C9C3-0C08-1DBBC8A40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4852" y="480017"/>
            <a:ext cx="3239546" cy="1920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065115-4BC2-8127-D2F2-EA3B6051A85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46"/>
          <a:stretch/>
        </p:blipFill>
        <p:spPr>
          <a:xfrm>
            <a:off x="6166364" y="3028878"/>
            <a:ext cx="2977636" cy="20001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7E75F4-31EB-0344-76AB-53EB8889D4EE}"/>
              </a:ext>
            </a:extLst>
          </p:cNvPr>
          <p:cNvSpPr txBox="1"/>
          <p:nvPr/>
        </p:nvSpPr>
        <p:spPr>
          <a:xfrm>
            <a:off x="7228333" y="3104083"/>
            <a:ext cx="13583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Both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Cs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Sb on Cu,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λ = 532 nm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(B) CsK</a:t>
            </a:r>
            <a:r>
              <a:rPr kumimoji="0" lang="en-US" sz="12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Sb on Ag,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λ = 650 nm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0E2645-B5FB-6114-7FFF-6EB7B9705F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3282442"/>
            <a:ext cx="1594363" cy="13487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327277A-AC67-5CB4-A397-0C0A38D3EE9C}"/>
              </a:ext>
            </a:extLst>
          </p:cNvPr>
          <p:cNvSpPr txBox="1"/>
          <p:nvPr/>
        </p:nvSpPr>
        <p:spPr>
          <a:xfrm>
            <a:off x="4513912" y="2708011"/>
            <a:ext cx="22102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Optical interference effect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7302487-8AC5-07AE-E706-B018F739BC1A}"/>
              </a:ext>
            </a:extLst>
          </p:cNvPr>
          <p:cNvSpPr/>
          <p:nvPr/>
        </p:nvSpPr>
        <p:spPr>
          <a:xfrm>
            <a:off x="143691" y="1185454"/>
            <a:ext cx="4054491" cy="2661451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9742A7-BD5C-3A10-C91D-E4003EB66B94}"/>
              </a:ext>
            </a:extLst>
          </p:cNvPr>
          <p:cNvSpPr txBox="1"/>
          <p:nvPr/>
        </p:nvSpPr>
        <p:spPr>
          <a:xfrm>
            <a:off x="4513913" y="240232"/>
            <a:ext cx="22102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Schottky effect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72D2753-DDF0-FB7E-7860-FEEC3BABE5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3512" y="2252477"/>
            <a:ext cx="1364287" cy="3249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A9F3E31-3BF3-1BDD-2836-8291822F44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63345" y="2234577"/>
            <a:ext cx="1780316" cy="33113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511F2CE-0605-1A2E-FD7C-0DCC20611910}"/>
              </a:ext>
            </a:extLst>
          </p:cNvPr>
          <p:cNvSpPr txBox="1"/>
          <p:nvPr/>
        </p:nvSpPr>
        <p:spPr>
          <a:xfrm>
            <a:off x="6279170" y="1819012"/>
            <a:ext cx="351055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Additional field effects: Field enhancement;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charge; Band bending</a:t>
            </a:r>
          </a:p>
        </p:txBody>
      </p:sp>
    </p:spTree>
    <p:extLst>
      <p:ext uri="{BB962C8B-B14F-4D97-AF65-F5344CB8AC3E}">
        <p14:creationId xmlns:p14="http://schemas.microsoft.com/office/powerpoint/2010/main" val="3481104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B66C51-1C94-0840-8511-BA0A6CCBA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3624" y="309060"/>
            <a:ext cx="8229600" cy="669156"/>
          </a:xfrm>
        </p:spPr>
        <p:txBody>
          <a:bodyPr/>
          <a:lstStyle/>
          <a:p>
            <a:r>
              <a:rPr lang="en-US" dirty="0"/>
              <a:t>Moment model and Monte-Carlo modeling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23093C-EB96-E141-8E68-4098873A28D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07913" y="819298"/>
            <a:ext cx="8229600" cy="3195638"/>
          </a:xfrm>
        </p:spPr>
        <p:txBody>
          <a:bodyPr/>
          <a:lstStyle/>
          <a:p>
            <a:r>
              <a:rPr lang="en-US" dirty="0"/>
              <a:t>Moment model for photoemission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ED8AF-EC9A-F798-64DE-EF4C011B5B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932"/>
          <a:stretch/>
        </p:blipFill>
        <p:spPr>
          <a:xfrm>
            <a:off x="207913" y="1287795"/>
            <a:ext cx="5387724" cy="7729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C48ADB-98ED-5C69-F0B1-3FA7B261C849}"/>
              </a:ext>
            </a:extLst>
          </p:cNvPr>
          <p:cNvSpPr txBox="1"/>
          <p:nvPr/>
        </p:nvSpPr>
        <p:spPr>
          <a:xfrm>
            <a:off x="2763786" y="1385689"/>
            <a:ext cx="26499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absorption (A), transport (T), emission (E)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BF3AD4-7A5D-47B0-7E7C-1F761B170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29" y="2634045"/>
            <a:ext cx="5356508" cy="8879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39FA9D6-0B1B-E60C-F616-912F5350E476}"/>
              </a:ext>
            </a:extLst>
          </p:cNvPr>
          <p:cNvSpPr txBox="1"/>
          <p:nvPr/>
        </p:nvSpPr>
        <p:spPr>
          <a:xfrm>
            <a:off x="291377" y="2181150"/>
            <a:ext cx="6137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 semi-infinite photocathode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4785B17-AF1E-1822-BC28-653E74A3E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30" y="3617675"/>
            <a:ext cx="5356507" cy="9055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DA6244-9E02-FA0F-C6F5-5056352A7B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9924" y="2022444"/>
            <a:ext cx="2974020" cy="2500798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58D49D5-B059-32FE-C63A-BA32BDE86138}"/>
              </a:ext>
            </a:extLst>
          </p:cNvPr>
          <p:cNvSpPr txBox="1">
            <a:spLocks/>
          </p:cNvSpPr>
          <p:nvPr/>
        </p:nvSpPr>
        <p:spPr>
          <a:xfrm>
            <a:off x="5816488" y="864440"/>
            <a:ext cx="3433323" cy="245586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182880" indent="-18288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701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8975" indent="-23177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4400" indent="-22701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−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Monte-Carlo approach is 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suitable for detailed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transport process modeling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632ACEB-0A1C-5196-BC83-3D2F62F8FCB3}"/>
              </a:ext>
            </a:extLst>
          </p:cNvPr>
          <p:cNvSpPr txBox="1">
            <a:spLocks/>
          </p:cNvSpPr>
          <p:nvPr/>
        </p:nvSpPr>
        <p:spPr>
          <a:xfrm>
            <a:off x="5990942" y="4370109"/>
            <a:ext cx="2133852" cy="10444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182880" indent="-182880" algn="l" defTabSz="6858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-22701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8975" indent="-23177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14400" indent="-22701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−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Photo excitation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Charge transport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Surface emission</a:t>
            </a:r>
          </a:p>
        </p:txBody>
      </p:sp>
    </p:spTree>
    <p:extLst>
      <p:ext uri="{BB962C8B-B14F-4D97-AF65-F5344CB8AC3E}">
        <p14:creationId xmlns:p14="http://schemas.microsoft.com/office/powerpoint/2010/main" val="2412188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B66C51-1C94-0840-8511-BA0A6CCBA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517" y="183220"/>
            <a:ext cx="8755225" cy="669156"/>
          </a:xfrm>
        </p:spPr>
        <p:txBody>
          <a:bodyPr/>
          <a:lstStyle/>
          <a:p>
            <a:r>
              <a:rPr lang="en-US" dirty="0"/>
              <a:t>Informing emission model with parametrized MC transport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BC727E-012C-AD08-E5A8-DFB6E75AF33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61258" y="707571"/>
            <a:ext cx="8229600" cy="3195638"/>
          </a:xfrm>
        </p:spPr>
        <p:txBody>
          <a:bodyPr/>
          <a:lstStyle/>
          <a:p>
            <a:r>
              <a:rPr lang="en-US" dirty="0"/>
              <a:t>We utilize a Monte Carlo simulation model and adapt the simulations for Cs</a:t>
            </a:r>
            <a:r>
              <a:rPr lang="en-US" baseline="-25000" dirty="0"/>
              <a:t>2</a:t>
            </a:r>
            <a:r>
              <a:rPr lang="en-US" dirty="0"/>
              <a:t>Te  semiconductor cathodes. </a:t>
            </a:r>
          </a:p>
          <a:p>
            <a:r>
              <a:rPr lang="en-US" dirty="0"/>
              <a:t>Electronic properties from DFT calculation (as well as from literature/experiment)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We will use these MC simulation results to inform the thin-film photoemission model at high field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50F061-ABA8-6E10-9BD4-D98B81377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998" y="1964874"/>
            <a:ext cx="2639860" cy="1991158"/>
          </a:xfrm>
          <a:prstGeom prst="rect">
            <a:avLst/>
          </a:prstGeom>
        </p:spPr>
      </p:pic>
      <p:pic>
        <p:nvPicPr>
          <p:cNvPr id="3" name="Picture 2" descr="Chart, diagram&#10;&#10;Description automatically generated">
            <a:extLst>
              <a:ext uri="{FF2B5EF4-FFF2-40B4-BE49-F238E27FC236}">
                <a16:creationId xmlns:a16="http://schemas.microsoft.com/office/drawing/2014/main" id="{C74FD71C-33EC-0E85-04CA-51671C7EFE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74" r="13505"/>
          <a:stretch/>
        </p:blipFill>
        <p:spPr>
          <a:xfrm>
            <a:off x="561617" y="2053268"/>
            <a:ext cx="2479416" cy="2017176"/>
          </a:xfrm>
          <a:prstGeom prst="rect">
            <a:avLst/>
          </a:prstGeom>
        </p:spPr>
      </p:pic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790B0ADA-F89C-4E9C-3E81-65E9BB467C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16" r="13790"/>
          <a:stretch/>
        </p:blipFill>
        <p:spPr>
          <a:xfrm>
            <a:off x="3116636" y="2053268"/>
            <a:ext cx="2479416" cy="201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08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23093C-EB96-E141-8E68-4098873A28D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852585"/>
            <a:ext cx="8420100" cy="3195638"/>
          </a:xfrm>
        </p:spPr>
        <p:txBody>
          <a:bodyPr/>
          <a:lstStyle/>
          <a:p>
            <a:r>
              <a:rPr lang="en-US" dirty="0"/>
              <a:t>We conducted computation study of the material properties of Cs</a:t>
            </a:r>
            <a:r>
              <a:rPr lang="en-US" baseline="-25000" dirty="0"/>
              <a:t>2</a:t>
            </a:r>
            <a:r>
              <a:rPr lang="en-US" dirty="0"/>
              <a:t>Te needed for high field applications: structure, optical, electronic and phonons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1F5860-FD42-DD57-66D5-70049B5DD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23" y="1710611"/>
            <a:ext cx="4673725" cy="24178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EC8541-45A0-8796-C233-4BDCBF3DE3EE}"/>
              </a:ext>
            </a:extLst>
          </p:cNvPr>
          <p:cNvSpPr txBox="1"/>
          <p:nvPr/>
        </p:nvSpPr>
        <p:spPr>
          <a:xfrm>
            <a:off x="495877" y="4351509"/>
            <a:ext cx="20132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Phonon dispersion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12F4FD-3803-E1D3-E4ED-9AA86B8F0E40}"/>
              </a:ext>
            </a:extLst>
          </p:cNvPr>
          <p:cNvSpPr txBox="1"/>
          <p:nvPr/>
        </p:nvSpPr>
        <p:spPr>
          <a:xfrm>
            <a:off x="2838164" y="4347546"/>
            <a:ext cx="20132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Band 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DD7D45-1280-A6E0-F05A-664E61B56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9130" y="1711310"/>
            <a:ext cx="3748445" cy="24989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DCE361A-68E3-AB34-20FD-6D3EA724251E}"/>
              </a:ext>
            </a:extLst>
          </p:cNvPr>
          <p:cNvSpPr txBox="1"/>
          <p:nvPr/>
        </p:nvSpPr>
        <p:spPr>
          <a:xfrm>
            <a:off x="5447870" y="4210273"/>
            <a:ext cx="3309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Optical properties used in the optical interference model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1DE80C-A9E3-06D1-3EFC-792F696BC0C1}"/>
              </a:ext>
            </a:extLst>
          </p:cNvPr>
          <p:cNvSpPr txBox="1"/>
          <p:nvPr/>
        </p:nvSpPr>
        <p:spPr>
          <a:xfrm>
            <a:off x="6122205" y="1571648"/>
            <a:ext cx="28005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G. Wang et al., “First-principles study of structural, elastic, electronic, transport properties, and dielectric breakdown of Cs2Te photocathode,” Sci. Rep., vol. 15, p. 2780, 2025</a:t>
            </a:r>
          </a:p>
        </p:txBody>
      </p:sp>
      <p:sp>
        <p:nvSpPr>
          <p:cNvPr id="2" name="Google Shape;632;p78">
            <a:extLst>
              <a:ext uri="{FF2B5EF4-FFF2-40B4-BE49-F238E27FC236}">
                <a16:creationId xmlns:a16="http://schemas.microsoft.com/office/drawing/2014/main" id="{1CAB0FA5-D815-A71A-DAC4-6945EEBF5E59}"/>
              </a:ext>
            </a:extLst>
          </p:cNvPr>
          <p:cNvSpPr txBox="1">
            <a:spLocks/>
          </p:cNvSpPr>
          <p:nvPr/>
        </p:nvSpPr>
        <p:spPr>
          <a:xfrm>
            <a:off x="419238" y="286896"/>
            <a:ext cx="82296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F7E"/>
              </a:buClr>
              <a:buSzPts val="2400"/>
            </a:pPr>
            <a:r>
              <a:rPr lang="en-US" sz="2400" b="1" dirty="0">
                <a:solidFill>
                  <a:srgbClr val="000F7E"/>
                </a:solidFill>
              </a:rPr>
              <a:t>DFT modeling of Cs</a:t>
            </a:r>
            <a:r>
              <a:rPr lang="en-US" sz="2400" b="1" baseline="-25000" dirty="0">
                <a:solidFill>
                  <a:srgbClr val="000F7E"/>
                </a:solidFill>
              </a:rPr>
              <a:t>2</a:t>
            </a:r>
            <a:r>
              <a:rPr lang="en-US" sz="2400" b="1" dirty="0">
                <a:solidFill>
                  <a:srgbClr val="000F7E"/>
                </a:solidFill>
              </a:rPr>
              <a:t>Te</a:t>
            </a:r>
          </a:p>
        </p:txBody>
      </p:sp>
    </p:spTree>
    <p:extLst>
      <p:ext uri="{BB962C8B-B14F-4D97-AF65-F5344CB8AC3E}">
        <p14:creationId xmlns:p14="http://schemas.microsoft.com/office/powerpoint/2010/main" val="42463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B66C51-1C94-0840-8511-BA0A6CCBA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4731" y="270373"/>
            <a:ext cx="8229600" cy="669156"/>
          </a:xfrm>
        </p:spPr>
        <p:txBody>
          <a:bodyPr/>
          <a:lstStyle/>
          <a:p>
            <a:r>
              <a:rPr lang="en-US" dirty="0"/>
              <a:t>Gun phase scan with semiconductor photocathodes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E086D8F-582E-9107-1660-908A8F5BD9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28"/>
          <a:stretch>
            <a:fillRect/>
          </a:stretch>
        </p:blipFill>
        <p:spPr bwMode="auto">
          <a:xfrm>
            <a:off x="6289308" y="849077"/>
            <a:ext cx="2481975" cy="3690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9B1C59-7EA6-A29B-0B0F-CD42AA6B7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32" y="1377020"/>
            <a:ext cx="4037000" cy="31623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EDE73B-EA81-6672-CF7A-2A5B31565F25}"/>
              </a:ext>
            </a:extLst>
          </p:cNvPr>
          <p:cNvSpPr txBox="1"/>
          <p:nvPr/>
        </p:nvSpPr>
        <p:spPr>
          <a:xfrm>
            <a:off x="3985516" y="954934"/>
            <a:ext cx="24200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 limited regime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0A6B3B5-0423-6097-A2E7-DD9FA13BB6FD}"/>
              </a:ext>
            </a:extLst>
          </p:cNvPr>
          <p:cNvCxnSpPr>
            <a:cxnSpLocks/>
          </p:cNvCxnSpPr>
          <p:nvPr/>
        </p:nvCxnSpPr>
        <p:spPr>
          <a:xfrm flipH="1">
            <a:off x="3350152" y="1271511"/>
            <a:ext cx="1165932" cy="7267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B8761E-A0D7-2C96-FC18-A51ED9AD6CCB}"/>
              </a:ext>
            </a:extLst>
          </p:cNvPr>
          <p:cNvCxnSpPr>
            <a:cxnSpLocks/>
          </p:cNvCxnSpPr>
          <p:nvPr/>
        </p:nvCxnSpPr>
        <p:spPr>
          <a:xfrm>
            <a:off x="1521823" y="1326861"/>
            <a:ext cx="535577" cy="13428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780DF4F-10A6-3F0F-A4DD-269BA1CE5C70}"/>
              </a:ext>
            </a:extLst>
          </p:cNvPr>
          <p:cNvSpPr txBox="1"/>
          <p:nvPr/>
        </p:nvSpPr>
        <p:spPr>
          <a:xfrm>
            <a:off x="75771" y="978243"/>
            <a:ext cx="31811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charge during emission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D2D1A56-112C-BDA9-865D-E00FD662419F}"/>
              </a:ext>
            </a:extLst>
          </p:cNvPr>
          <p:cNvCxnSpPr>
            <a:cxnSpLocks/>
          </p:cNvCxnSpPr>
          <p:nvPr/>
        </p:nvCxnSpPr>
        <p:spPr>
          <a:xfrm flipH="1">
            <a:off x="3291838" y="1021275"/>
            <a:ext cx="403047" cy="5527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B32F5F2-31B3-BCAF-4C38-0A19B3791564}"/>
              </a:ext>
            </a:extLst>
          </p:cNvPr>
          <p:cNvCxnSpPr>
            <a:cxnSpLocks/>
          </p:cNvCxnSpPr>
          <p:nvPr/>
        </p:nvCxnSpPr>
        <p:spPr>
          <a:xfrm flipH="1">
            <a:off x="3933118" y="2468880"/>
            <a:ext cx="638882" cy="1827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FF61165-C128-C754-8231-3A842F882B87}"/>
              </a:ext>
            </a:extLst>
          </p:cNvPr>
          <p:cNvSpPr txBox="1"/>
          <p:nvPr/>
        </p:nvSpPr>
        <p:spPr>
          <a:xfrm>
            <a:off x="4516084" y="2169367"/>
            <a:ext cx="1590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Secondary emission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57DAB6-EB1A-440C-CB7A-91CF66E2B1A7}"/>
              </a:ext>
            </a:extLst>
          </p:cNvPr>
          <p:cNvSpPr txBox="1"/>
          <p:nvPr/>
        </p:nvSpPr>
        <p:spPr>
          <a:xfrm>
            <a:off x="2527161" y="632220"/>
            <a:ext cx="31274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charge limited regime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75A3B5-25A6-3D3E-64F7-FF349DA6F6AE}"/>
              </a:ext>
            </a:extLst>
          </p:cNvPr>
          <p:cNvSpPr txBox="1"/>
          <p:nvPr/>
        </p:nvSpPr>
        <p:spPr>
          <a:xfrm>
            <a:off x="1796140" y="4553257"/>
            <a:ext cx="31274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PITZ gun phase scan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3771289-18C3-302D-A69C-C12858A16BF2}"/>
              </a:ext>
            </a:extLst>
          </p:cNvPr>
          <p:cNvSpPr txBox="1"/>
          <p:nvPr/>
        </p:nvSpPr>
        <p:spPr>
          <a:xfrm>
            <a:off x="6147071" y="4569348"/>
            <a:ext cx="31274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AWA gun phase scan</a:t>
            </a:r>
          </a:p>
        </p:txBody>
      </p:sp>
    </p:spTree>
    <p:extLst>
      <p:ext uri="{BB962C8B-B14F-4D97-AF65-F5344CB8AC3E}">
        <p14:creationId xmlns:p14="http://schemas.microsoft.com/office/powerpoint/2010/main" val="249502637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ation_16x9">
  <a:themeElements>
    <a:clrScheme name="Argonne General Purpose Template">
      <a:dk1>
        <a:srgbClr val="47484A"/>
      </a:dk1>
      <a:lt1>
        <a:srgbClr val="FFFFFF"/>
      </a:lt1>
      <a:dk2>
        <a:srgbClr val="0082CA"/>
      </a:dk2>
      <a:lt2>
        <a:srgbClr val="ECAA00"/>
      </a:lt2>
      <a:accent1>
        <a:srgbClr val="7AB800"/>
      </a:accent1>
      <a:accent2>
        <a:srgbClr val="00609C"/>
      </a:accent2>
      <a:accent3>
        <a:srgbClr val="4D008C"/>
      </a:accent3>
      <a:accent4>
        <a:srgbClr val="FF7900"/>
      </a:accent4>
      <a:accent5>
        <a:srgbClr val="00A19C"/>
      </a:accent5>
      <a:accent6>
        <a:srgbClr val="CD202C"/>
      </a:accent6>
      <a:hlink>
        <a:srgbClr val="000000"/>
      </a:hlink>
      <a:folHlink>
        <a:srgbClr val="7677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4307</TotalTime>
  <Words>1305</Words>
  <Application>Microsoft Office PowerPoint</Application>
  <PresentationFormat>On-screen Show (16:9)</PresentationFormat>
  <Paragraphs>176</Paragraphs>
  <Slides>20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 Math</vt:lpstr>
      <vt:lpstr>Noto Sans Symbols</vt:lpstr>
      <vt:lpstr>Simple Light</vt:lpstr>
      <vt:lpstr>presentation_16x9</vt:lpstr>
      <vt:lpstr>Modeling and Experimental Characterization of a High-Field, High-Charge L-Band Photoinjector</vt:lpstr>
      <vt:lpstr>Acknowledgments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Argonne Wakefield Accelerator (AWA) Facility Overview</vt:lpstr>
      <vt:lpstr>L-band drive photoinjector</vt:lpstr>
      <vt:lpstr>QE measurement setup</vt:lpstr>
      <vt:lpstr>Exp. results: QE vs. gradient</vt:lpstr>
      <vt:lpstr>PowerPoint Presentation</vt:lpstr>
      <vt:lpstr>PowerPoint Presentation</vt:lpstr>
      <vt:lpstr>RF phase scan at various gradient &amp; charge</vt:lpstr>
      <vt:lpstr>RF phase scan at various gradient &amp; charge Preliminary Results</vt:lpstr>
      <vt:lpstr>X-band short-pulse photogun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Huang, Chengkun</dc:creator>
  <cp:lastModifiedBy>Huang, Chengkun</cp:lastModifiedBy>
  <cp:revision>13</cp:revision>
  <dcterms:modified xsi:type="dcterms:W3CDTF">2026-07-27T16:26:41Z</dcterms:modified>
</cp:coreProperties>
</file>