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7" r:id="rId2"/>
  </p:sldMasterIdLst>
  <p:notesMasterIdLst>
    <p:notesMasterId r:id="rId39"/>
  </p:notesMasterIdLst>
  <p:sldIdLst>
    <p:sldId id="4207" r:id="rId3"/>
    <p:sldId id="2142534241" r:id="rId4"/>
    <p:sldId id="2142534242" r:id="rId5"/>
    <p:sldId id="4163" r:id="rId6"/>
    <p:sldId id="4157" r:id="rId7"/>
    <p:sldId id="4223" r:id="rId8"/>
    <p:sldId id="424" r:id="rId9"/>
    <p:sldId id="4209" r:id="rId10"/>
    <p:sldId id="4210" r:id="rId11"/>
    <p:sldId id="4211" r:id="rId12"/>
    <p:sldId id="4186" r:id="rId13"/>
    <p:sldId id="4189" r:id="rId14"/>
    <p:sldId id="4187" r:id="rId15"/>
    <p:sldId id="4222" r:id="rId16"/>
    <p:sldId id="441" r:id="rId17"/>
    <p:sldId id="434" r:id="rId18"/>
    <p:sldId id="401" r:id="rId19"/>
    <p:sldId id="427" r:id="rId20"/>
    <p:sldId id="4218" r:id="rId21"/>
    <p:sldId id="429" r:id="rId22"/>
    <p:sldId id="410" r:id="rId23"/>
    <p:sldId id="407" r:id="rId24"/>
    <p:sldId id="394" r:id="rId25"/>
    <p:sldId id="4217" r:id="rId26"/>
    <p:sldId id="4213" r:id="rId27"/>
    <p:sldId id="4212" r:id="rId28"/>
    <p:sldId id="4214" r:id="rId29"/>
    <p:sldId id="4216" r:id="rId30"/>
    <p:sldId id="364" r:id="rId31"/>
    <p:sldId id="417" r:id="rId32"/>
    <p:sldId id="453" r:id="rId33"/>
    <p:sldId id="4219" r:id="rId34"/>
    <p:sldId id="375" r:id="rId35"/>
    <p:sldId id="4200" r:id="rId36"/>
    <p:sldId id="4220" r:id="rId37"/>
    <p:sldId id="4221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175005@usal.es" initials="u" lastIdx="1" clrIdx="0">
    <p:extLst>
      <p:ext uri="{19B8F6BF-5375-455C-9EA6-DF929625EA0E}">
        <p15:presenceInfo xmlns:p15="http://schemas.microsoft.com/office/powerpoint/2012/main" userId="u175005@usal.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F92"/>
    <a:srgbClr val="3581AB"/>
    <a:srgbClr val="BB5566"/>
    <a:srgbClr val="FF2F93"/>
    <a:srgbClr val="3FE19B"/>
    <a:srgbClr val="66EC20"/>
    <a:srgbClr val="FFC000"/>
    <a:srgbClr val="68EF20"/>
    <a:srgbClr val="3DD794"/>
    <a:srgbClr val="D88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85" autoAdjust="0"/>
    <p:restoredTop sz="90000"/>
  </p:normalViewPr>
  <p:slideViewPr>
    <p:cSldViewPr snapToGrid="0">
      <p:cViewPr>
        <p:scale>
          <a:sx n="106" d="100"/>
          <a:sy n="106" d="100"/>
        </p:scale>
        <p:origin x="904" y="184"/>
      </p:cViewPr>
      <p:guideLst/>
    </p:cSldViewPr>
  </p:slideViewPr>
  <p:notesTextViewPr>
    <p:cViewPr>
      <p:scale>
        <a:sx n="45" d="100"/>
        <a:sy n="4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2635E9-5BC1-CA45-9781-D49603CC9E33}" type="doc">
      <dgm:prSet loTypeId="urn:microsoft.com/office/officeart/2009/3/layout/StepUpProcess" loCatId="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70BA5DE-AEFB-2A41-8B74-A824C52132F5}">
      <dgm:prSet phldrT="[Text]" custT="1"/>
      <dgm:spPr/>
      <dgm:t>
        <a:bodyPr/>
        <a:lstStyle/>
        <a:p>
          <a:r>
            <a:rPr lang="en-US" sz="2800" dirty="0"/>
            <a:t>CSU ALEPH</a:t>
          </a:r>
        </a:p>
      </dgm:t>
    </dgm:pt>
    <dgm:pt modelId="{75847DB5-052E-F34E-B080-B86B8206D050}" type="parTrans" cxnId="{CC39F318-5E5A-D74A-80BF-E3A1E1DFD9CA}">
      <dgm:prSet/>
      <dgm:spPr/>
      <dgm:t>
        <a:bodyPr/>
        <a:lstStyle/>
        <a:p>
          <a:endParaRPr lang="en-US"/>
        </a:p>
      </dgm:t>
    </dgm:pt>
    <dgm:pt modelId="{8761FE06-90C0-5B4A-8974-1C5358BBADA2}" type="sibTrans" cxnId="{CC39F318-5E5A-D74A-80BF-E3A1E1DFD9CA}">
      <dgm:prSet/>
      <dgm:spPr/>
      <dgm:t>
        <a:bodyPr/>
        <a:lstStyle/>
        <a:p>
          <a:endParaRPr lang="en-US"/>
        </a:p>
      </dgm:t>
    </dgm:pt>
    <dgm:pt modelId="{EBFF7DAA-FB04-A349-9DF9-7BE7836519DA}">
      <dgm:prSet phldrT="[Text]" custT="1"/>
      <dgm:spPr/>
      <dgm:t>
        <a:bodyPr/>
        <a:lstStyle/>
        <a:p>
          <a:r>
            <a:rPr lang="en-US" sz="2800" dirty="0"/>
            <a:t>ZEUS</a:t>
          </a:r>
        </a:p>
      </dgm:t>
    </dgm:pt>
    <dgm:pt modelId="{35CE505D-745B-904B-BC84-31A634795C9B}" type="parTrans" cxnId="{9F7B7B46-C8A4-8B4A-A6EF-A532B8824C8A}">
      <dgm:prSet/>
      <dgm:spPr/>
      <dgm:t>
        <a:bodyPr/>
        <a:lstStyle/>
        <a:p>
          <a:endParaRPr lang="en-US"/>
        </a:p>
      </dgm:t>
    </dgm:pt>
    <dgm:pt modelId="{24F2DFD6-4A29-6C40-90D4-0BAB81C007AE}" type="sibTrans" cxnId="{9F7B7B46-C8A4-8B4A-A6EF-A532B8824C8A}">
      <dgm:prSet/>
      <dgm:spPr/>
      <dgm:t>
        <a:bodyPr/>
        <a:lstStyle/>
        <a:p>
          <a:endParaRPr lang="en-US"/>
        </a:p>
      </dgm:t>
    </dgm:pt>
    <dgm:pt modelId="{97A6CDF7-4D66-EA45-87EF-9A46CA6575EF}">
      <dgm:prSet phldrT="[Text]" custT="1"/>
      <dgm:spPr/>
      <dgm:t>
        <a:bodyPr/>
        <a:lstStyle/>
        <a:p>
          <a:r>
            <a:rPr lang="en-US" sz="2800" dirty="0"/>
            <a:t>OMEGA-EP </a:t>
          </a:r>
        </a:p>
      </dgm:t>
    </dgm:pt>
    <dgm:pt modelId="{1A2E0DF3-6BEF-4C42-B42D-18B0672B8591}" type="parTrans" cxnId="{355320F2-3E91-7F4E-9639-3157160B66A1}">
      <dgm:prSet/>
      <dgm:spPr/>
      <dgm:t>
        <a:bodyPr/>
        <a:lstStyle/>
        <a:p>
          <a:endParaRPr lang="en-US"/>
        </a:p>
      </dgm:t>
    </dgm:pt>
    <dgm:pt modelId="{3C7D417C-640D-644F-92CB-4346F52ABF7A}" type="sibTrans" cxnId="{355320F2-3E91-7F4E-9639-3157160B66A1}">
      <dgm:prSet/>
      <dgm:spPr/>
      <dgm:t>
        <a:bodyPr/>
        <a:lstStyle/>
        <a:p>
          <a:endParaRPr lang="en-US"/>
        </a:p>
      </dgm:t>
    </dgm:pt>
    <dgm:pt modelId="{2B16E86C-0D3C-074E-9429-ABFE930AED34}">
      <dgm:prSet custT="1"/>
      <dgm:spPr/>
      <dgm:t>
        <a:bodyPr/>
        <a:lstStyle/>
        <a:p>
          <a:r>
            <a:rPr lang="en-US" sz="2800" dirty="0"/>
            <a:t>FI Ignitor beam</a:t>
          </a:r>
        </a:p>
      </dgm:t>
    </dgm:pt>
    <dgm:pt modelId="{F700F6BE-6373-2141-A71F-29243EFB58B6}" type="parTrans" cxnId="{CF75123E-D9C0-BE40-A2DB-264BAF1C7876}">
      <dgm:prSet/>
      <dgm:spPr/>
      <dgm:t>
        <a:bodyPr/>
        <a:lstStyle/>
        <a:p>
          <a:endParaRPr lang="en-US"/>
        </a:p>
      </dgm:t>
    </dgm:pt>
    <dgm:pt modelId="{085E11DD-362A-BD4F-B1B4-D114F042AB6F}" type="sibTrans" cxnId="{CF75123E-D9C0-BE40-A2DB-264BAF1C7876}">
      <dgm:prSet/>
      <dgm:spPr/>
      <dgm:t>
        <a:bodyPr/>
        <a:lstStyle/>
        <a:p>
          <a:endParaRPr lang="en-US"/>
        </a:p>
      </dgm:t>
    </dgm:pt>
    <dgm:pt modelId="{E8D04C2B-AFD7-A24C-BD86-0DC5A0737B5B}" type="pres">
      <dgm:prSet presAssocID="{6C2635E9-5BC1-CA45-9781-D49603CC9E33}" presName="rootnode" presStyleCnt="0">
        <dgm:presLayoutVars>
          <dgm:chMax/>
          <dgm:chPref/>
          <dgm:dir/>
          <dgm:animLvl val="lvl"/>
        </dgm:presLayoutVars>
      </dgm:prSet>
      <dgm:spPr/>
    </dgm:pt>
    <dgm:pt modelId="{50A57A73-14DA-254D-97EA-89C1886AE0FE}" type="pres">
      <dgm:prSet presAssocID="{770BA5DE-AEFB-2A41-8B74-A824C52132F5}" presName="composite" presStyleCnt="0"/>
      <dgm:spPr/>
    </dgm:pt>
    <dgm:pt modelId="{2ED1927C-CC7D-AC40-BC5B-7B652E9A6C6F}" type="pres">
      <dgm:prSet presAssocID="{770BA5DE-AEFB-2A41-8B74-A824C52132F5}" presName="LShape" presStyleLbl="alignNode1" presStyleIdx="0" presStyleCnt="7"/>
      <dgm:spPr/>
    </dgm:pt>
    <dgm:pt modelId="{27C3C229-C3D9-8A42-B436-15ABAEDFC354}" type="pres">
      <dgm:prSet presAssocID="{770BA5DE-AEFB-2A41-8B74-A824C52132F5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7DC3E5DA-7236-914B-9C49-9A21E39BB3FC}" type="pres">
      <dgm:prSet presAssocID="{770BA5DE-AEFB-2A41-8B74-A824C52132F5}" presName="Triangle" presStyleLbl="alignNode1" presStyleIdx="1" presStyleCnt="7"/>
      <dgm:spPr/>
    </dgm:pt>
    <dgm:pt modelId="{B29F53E0-130A-EF4E-ABA8-87E471F9B1B2}" type="pres">
      <dgm:prSet presAssocID="{8761FE06-90C0-5B4A-8974-1C5358BBADA2}" presName="sibTrans" presStyleCnt="0"/>
      <dgm:spPr/>
    </dgm:pt>
    <dgm:pt modelId="{C2DE0CBB-BFD6-C94C-B5B8-1793BDF9932C}" type="pres">
      <dgm:prSet presAssocID="{8761FE06-90C0-5B4A-8974-1C5358BBADA2}" presName="space" presStyleCnt="0"/>
      <dgm:spPr/>
    </dgm:pt>
    <dgm:pt modelId="{5EE89088-9C71-0E48-A27D-53A8AD0A7FE9}" type="pres">
      <dgm:prSet presAssocID="{EBFF7DAA-FB04-A349-9DF9-7BE7836519DA}" presName="composite" presStyleCnt="0"/>
      <dgm:spPr/>
    </dgm:pt>
    <dgm:pt modelId="{B2A4799D-3F43-104C-BFDC-52DFC6D6BA70}" type="pres">
      <dgm:prSet presAssocID="{EBFF7DAA-FB04-A349-9DF9-7BE7836519DA}" presName="LShape" presStyleLbl="alignNode1" presStyleIdx="2" presStyleCnt="7"/>
      <dgm:spPr/>
    </dgm:pt>
    <dgm:pt modelId="{0591CEA7-A713-074E-96FF-22DDEB49B5DC}" type="pres">
      <dgm:prSet presAssocID="{EBFF7DAA-FB04-A349-9DF9-7BE7836519DA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8DCAE92B-1E41-C045-9E20-C3EEE017106B}" type="pres">
      <dgm:prSet presAssocID="{EBFF7DAA-FB04-A349-9DF9-7BE7836519DA}" presName="Triangle" presStyleLbl="alignNode1" presStyleIdx="3" presStyleCnt="7"/>
      <dgm:spPr/>
    </dgm:pt>
    <dgm:pt modelId="{4ECD37D6-F384-354A-86CC-88EE50CA72A2}" type="pres">
      <dgm:prSet presAssocID="{24F2DFD6-4A29-6C40-90D4-0BAB81C007AE}" presName="sibTrans" presStyleCnt="0"/>
      <dgm:spPr/>
    </dgm:pt>
    <dgm:pt modelId="{4FA3ACE6-C2A9-6C4E-B845-8D6A089AE415}" type="pres">
      <dgm:prSet presAssocID="{24F2DFD6-4A29-6C40-90D4-0BAB81C007AE}" presName="space" presStyleCnt="0"/>
      <dgm:spPr/>
    </dgm:pt>
    <dgm:pt modelId="{099D9A54-5E1F-5A47-BCA9-E45971B613B9}" type="pres">
      <dgm:prSet presAssocID="{97A6CDF7-4D66-EA45-87EF-9A46CA6575EF}" presName="composite" presStyleCnt="0"/>
      <dgm:spPr/>
    </dgm:pt>
    <dgm:pt modelId="{63EF605B-74A6-6B41-A415-9B737D2B8ABE}" type="pres">
      <dgm:prSet presAssocID="{97A6CDF7-4D66-EA45-87EF-9A46CA6575EF}" presName="LShape" presStyleLbl="alignNode1" presStyleIdx="4" presStyleCnt="7"/>
      <dgm:spPr/>
    </dgm:pt>
    <dgm:pt modelId="{00D9F835-36EC-D944-96B9-F53B182183F9}" type="pres">
      <dgm:prSet presAssocID="{97A6CDF7-4D66-EA45-87EF-9A46CA6575EF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416279E4-CE8C-5642-A0C0-D202A5E2EF61}" type="pres">
      <dgm:prSet presAssocID="{97A6CDF7-4D66-EA45-87EF-9A46CA6575EF}" presName="Triangle" presStyleLbl="alignNode1" presStyleIdx="5" presStyleCnt="7"/>
      <dgm:spPr/>
    </dgm:pt>
    <dgm:pt modelId="{EBED382C-33C6-5E45-8F37-EF47E6D11305}" type="pres">
      <dgm:prSet presAssocID="{3C7D417C-640D-644F-92CB-4346F52ABF7A}" presName="sibTrans" presStyleCnt="0"/>
      <dgm:spPr/>
    </dgm:pt>
    <dgm:pt modelId="{2BD6A9F3-5269-4641-B800-376D7AF5E1B5}" type="pres">
      <dgm:prSet presAssocID="{3C7D417C-640D-644F-92CB-4346F52ABF7A}" presName="space" presStyleCnt="0"/>
      <dgm:spPr/>
    </dgm:pt>
    <dgm:pt modelId="{483DDD80-71E2-1643-8918-C46644EA143A}" type="pres">
      <dgm:prSet presAssocID="{2B16E86C-0D3C-074E-9429-ABFE930AED34}" presName="composite" presStyleCnt="0"/>
      <dgm:spPr/>
    </dgm:pt>
    <dgm:pt modelId="{A6F62F3C-240D-EC46-A064-CBC3E257570A}" type="pres">
      <dgm:prSet presAssocID="{2B16E86C-0D3C-074E-9429-ABFE930AED34}" presName="LShape" presStyleLbl="alignNode1" presStyleIdx="6" presStyleCnt="7"/>
      <dgm:spPr>
        <a:solidFill>
          <a:srgbClr val="FF2F92"/>
        </a:solidFill>
      </dgm:spPr>
    </dgm:pt>
    <dgm:pt modelId="{16454013-F305-A14C-8B6E-60F739953E3F}" type="pres">
      <dgm:prSet presAssocID="{2B16E86C-0D3C-074E-9429-ABFE930AED34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C39F318-5E5A-D74A-80BF-E3A1E1DFD9CA}" srcId="{6C2635E9-5BC1-CA45-9781-D49603CC9E33}" destId="{770BA5DE-AEFB-2A41-8B74-A824C52132F5}" srcOrd="0" destOrd="0" parTransId="{75847DB5-052E-F34E-B080-B86B8206D050}" sibTransId="{8761FE06-90C0-5B4A-8974-1C5358BBADA2}"/>
    <dgm:cxn modelId="{F223B619-4B3A-0745-A7BE-498C28C216EA}" type="presOf" srcId="{770BA5DE-AEFB-2A41-8B74-A824C52132F5}" destId="{27C3C229-C3D9-8A42-B436-15ABAEDFC354}" srcOrd="0" destOrd="0" presId="urn:microsoft.com/office/officeart/2009/3/layout/StepUpProcess"/>
    <dgm:cxn modelId="{B0743E23-3364-4744-87EC-299D324CAB06}" type="presOf" srcId="{6C2635E9-5BC1-CA45-9781-D49603CC9E33}" destId="{E8D04C2B-AFD7-A24C-BD86-0DC5A0737B5B}" srcOrd="0" destOrd="0" presId="urn:microsoft.com/office/officeart/2009/3/layout/StepUpProcess"/>
    <dgm:cxn modelId="{60A9422B-2A32-6E4F-9511-43562D3F6010}" type="presOf" srcId="{97A6CDF7-4D66-EA45-87EF-9A46CA6575EF}" destId="{00D9F835-36EC-D944-96B9-F53B182183F9}" srcOrd="0" destOrd="0" presId="urn:microsoft.com/office/officeart/2009/3/layout/StepUpProcess"/>
    <dgm:cxn modelId="{CF75123E-D9C0-BE40-A2DB-264BAF1C7876}" srcId="{6C2635E9-5BC1-CA45-9781-D49603CC9E33}" destId="{2B16E86C-0D3C-074E-9429-ABFE930AED34}" srcOrd="3" destOrd="0" parTransId="{F700F6BE-6373-2141-A71F-29243EFB58B6}" sibTransId="{085E11DD-362A-BD4F-B1B4-D114F042AB6F}"/>
    <dgm:cxn modelId="{9F7B7B46-C8A4-8B4A-A6EF-A532B8824C8A}" srcId="{6C2635E9-5BC1-CA45-9781-D49603CC9E33}" destId="{EBFF7DAA-FB04-A349-9DF9-7BE7836519DA}" srcOrd="1" destOrd="0" parTransId="{35CE505D-745B-904B-BC84-31A634795C9B}" sibTransId="{24F2DFD6-4A29-6C40-90D4-0BAB81C007AE}"/>
    <dgm:cxn modelId="{BB666468-D16A-024E-B800-5918F0B48E03}" type="presOf" srcId="{2B16E86C-0D3C-074E-9429-ABFE930AED34}" destId="{16454013-F305-A14C-8B6E-60F739953E3F}" srcOrd="0" destOrd="0" presId="urn:microsoft.com/office/officeart/2009/3/layout/StepUpProcess"/>
    <dgm:cxn modelId="{0BA91AA3-7758-464E-AB51-7FEACD0B5857}" type="presOf" srcId="{EBFF7DAA-FB04-A349-9DF9-7BE7836519DA}" destId="{0591CEA7-A713-074E-96FF-22DDEB49B5DC}" srcOrd="0" destOrd="0" presId="urn:microsoft.com/office/officeart/2009/3/layout/StepUpProcess"/>
    <dgm:cxn modelId="{355320F2-3E91-7F4E-9639-3157160B66A1}" srcId="{6C2635E9-5BC1-CA45-9781-D49603CC9E33}" destId="{97A6CDF7-4D66-EA45-87EF-9A46CA6575EF}" srcOrd="2" destOrd="0" parTransId="{1A2E0DF3-6BEF-4C42-B42D-18B0672B8591}" sibTransId="{3C7D417C-640D-644F-92CB-4346F52ABF7A}"/>
    <dgm:cxn modelId="{5D9AA707-9D79-6E4B-AC26-DDA20F925F98}" type="presParOf" srcId="{E8D04C2B-AFD7-A24C-BD86-0DC5A0737B5B}" destId="{50A57A73-14DA-254D-97EA-89C1886AE0FE}" srcOrd="0" destOrd="0" presId="urn:microsoft.com/office/officeart/2009/3/layout/StepUpProcess"/>
    <dgm:cxn modelId="{301CA3B1-4D82-4A44-BE3F-C787A22BCDCC}" type="presParOf" srcId="{50A57A73-14DA-254D-97EA-89C1886AE0FE}" destId="{2ED1927C-CC7D-AC40-BC5B-7B652E9A6C6F}" srcOrd="0" destOrd="0" presId="urn:microsoft.com/office/officeart/2009/3/layout/StepUpProcess"/>
    <dgm:cxn modelId="{10A4D255-F857-8A4E-95CA-3A9BA8F33BE0}" type="presParOf" srcId="{50A57A73-14DA-254D-97EA-89C1886AE0FE}" destId="{27C3C229-C3D9-8A42-B436-15ABAEDFC354}" srcOrd="1" destOrd="0" presId="urn:microsoft.com/office/officeart/2009/3/layout/StepUpProcess"/>
    <dgm:cxn modelId="{20250342-EF6D-0241-AB76-1F6353F90188}" type="presParOf" srcId="{50A57A73-14DA-254D-97EA-89C1886AE0FE}" destId="{7DC3E5DA-7236-914B-9C49-9A21E39BB3FC}" srcOrd="2" destOrd="0" presId="urn:microsoft.com/office/officeart/2009/3/layout/StepUpProcess"/>
    <dgm:cxn modelId="{E066411A-A11F-744C-A2B8-AC49A9F9B37B}" type="presParOf" srcId="{E8D04C2B-AFD7-A24C-BD86-0DC5A0737B5B}" destId="{B29F53E0-130A-EF4E-ABA8-87E471F9B1B2}" srcOrd="1" destOrd="0" presId="urn:microsoft.com/office/officeart/2009/3/layout/StepUpProcess"/>
    <dgm:cxn modelId="{47A2663C-BA98-8A4E-9B1B-B01A0E643A6D}" type="presParOf" srcId="{B29F53E0-130A-EF4E-ABA8-87E471F9B1B2}" destId="{C2DE0CBB-BFD6-C94C-B5B8-1793BDF9932C}" srcOrd="0" destOrd="0" presId="urn:microsoft.com/office/officeart/2009/3/layout/StepUpProcess"/>
    <dgm:cxn modelId="{2EBF1F10-C616-A349-B972-06AF50140B98}" type="presParOf" srcId="{E8D04C2B-AFD7-A24C-BD86-0DC5A0737B5B}" destId="{5EE89088-9C71-0E48-A27D-53A8AD0A7FE9}" srcOrd="2" destOrd="0" presId="urn:microsoft.com/office/officeart/2009/3/layout/StepUpProcess"/>
    <dgm:cxn modelId="{3A263FEB-FF6E-3446-95CE-E2678805F45E}" type="presParOf" srcId="{5EE89088-9C71-0E48-A27D-53A8AD0A7FE9}" destId="{B2A4799D-3F43-104C-BFDC-52DFC6D6BA70}" srcOrd="0" destOrd="0" presId="urn:microsoft.com/office/officeart/2009/3/layout/StepUpProcess"/>
    <dgm:cxn modelId="{2D35F98F-6259-B940-85F9-DC5FBCD07CB8}" type="presParOf" srcId="{5EE89088-9C71-0E48-A27D-53A8AD0A7FE9}" destId="{0591CEA7-A713-074E-96FF-22DDEB49B5DC}" srcOrd="1" destOrd="0" presId="urn:microsoft.com/office/officeart/2009/3/layout/StepUpProcess"/>
    <dgm:cxn modelId="{8352C3D1-A45A-6344-B072-E85B1582D5A9}" type="presParOf" srcId="{5EE89088-9C71-0E48-A27D-53A8AD0A7FE9}" destId="{8DCAE92B-1E41-C045-9E20-C3EEE017106B}" srcOrd="2" destOrd="0" presId="urn:microsoft.com/office/officeart/2009/3/layout/StepUpProcess"/>
    <dgm:cxn modelId="{12345725-CD24-A145-B3D9-98F35D113F8F}" type="presParOf" srcId="{E8D04C2B-AFD7-A24C-BD86-0DC5A0737B5B}" destId="{4ECD37D6-F384-354A-86CC-88EE50CA72A2}" srcOrd="3" destOrd="0" presId="urn:microsoft.com/office/officeart/2009/3/layout/StepUpProcess"/>
    <dgm:cxn modelId="{0C10FF74-6426-1448-B070-8E9F46AFF6D8}" type="presParOf" srcId="{4ECD37D6-F384-354A-86CC-88EE50CA72A2}" destId="{4FA3ACE6-C2A9-6C4E-B845-8D6A089AE415}" srcOrd="0" destOrd="0" presId="urn:microsoft.com/office/officeart/2009/3/layout/StepUpProcess"/>
    <dgm:cxn modelId="{70C68263-FC94-894F-8FF3-A8E987EF3CF7}" type="presParOf" srcId="{E8D04C2B-AFD7-A24C-BD86-0DC5A0737B5B}" destId="{099D9A54-5E1F-5A47-BCA9-E45971B613B9}" srcOrd="4" destOrd="0" presId="urn:microsoft.com/office/officeart/2009/3/layout/StepUpProcess"/>
    <dgm:cxn modelId="{182025DA-235E-BB4B-83AF-8C2575595BCC}" type="presParOf" srcId="{099D9A54-5E1F-5A47-BCA9-E45971B613B9}" destId="{63EF605B-74A6-6B41-A415-9B737D2B8ABE}" srcOrd="0" destOrd="0" presId="urn:microsoft.com/office/officeart/2009/3/layout/StepUpProcess"/>
    <dgm:cxn modelId="{4547EFE8-F9AE-D24B-BDC1-256F6AF32CA2}" type="presParOf" srcId="{099D9A54-5E1F-5A47-BCA9-E45971B613B9}" destId="{00D9F835-36EC-D944-96B9-F53B182183F9}" srcOrd="1" destOrd="0" presId="urn:microsoft.com/office/officeart/2009/3/layout/StepUpProcess"/>
    <dgm:cxn modelId="{27C19CD5-A3A6-DC44-AB2A-92B7820E60BA}" type="presParOf" srcId="{099D9A54-5E1F-5A47-BCA9-E45971B613B9}" destId="{416279E4-CE8C-5642-A0C0-D202A5E2EF61}" srcOrd="2" destOrd="0" presId="urn:microsoft.com/office/officeart/2009/3/layout/StepUpProcess"/>
    <dgm:cxn modelId="{CA1EA30F-EE7F-D347-BE29-653615199255}" type="presParOf" srcId="{E8D04C2B-AFD7-A24C-BD86-0DC5A0737B5B}" destId="{EBED382C-33C6-5E45-8F37-EF47E6D11305}" srcOrd="5" destOrd="0" presId="urn:microsoft.com/office/officeart/2009/3/layout/StepUpProcess"/>
    <dgm:cxn modelId="{303490A0-E7FF-624C-9209-BF239005FC4F}" type="presParOf" srcId="{EBED382C-33C6-5E45-8F37-EF47E6D11305}" destId="{2BD6A9F3-5269-4641-B800-376D7AF5E1B5}" srcOrd="0" destOrd="0" presId="urn:microsoft.com/office/officeart/2009/3/layout/StepUpProcess"/>
    <dgm:cxn modelId="{C60A57FB-D4D1-394D-97EF-B6E352169137}" type="presParOf" srcId="{E8D04C2B-AFD7-A24C-BD86-0DC5A0737B5B}" destId="{483DDD80-71E2-1643-8918-C46644EA143A}" srcOrd="6" destOrd="0" presId="urn:microsoft.com/office/officeart/2009/3/layout/StepUpProcess"/>
    <dgm:cxn modelId="{F724F4BA-A6D9-BD49-842E-419D2B2803DE}" type="presParOf" srcId="{483DDD80-71E2-1643-8918-C46644EA143A}" destId="{A6F62F3C-240D-EC46-A064-CBC3E257570A}" srcOrd="0" destOrd="0" presId="urn:microsoft.com/office/officeart/2009/3/layout/StepUpProcess"/>
    <dgm:cxn modelId="{E5B037F1-8FCF-9241-911C-335C24F585C8}" type="presParOf" srcId="{483DDD80-71E2-1643-8918-C46644EA143A}" destId="{16454013-F305-A14C-8B6E-60F739953E3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D1927C-CC7D-AC40-BC5B-7B652E9A6C6F}">
      <dsp:nvSpPr>
        <dsp:cNvPr id="0" name=""/>
        <dsp:cNvSpPr/>
      </dsp:nvSpPr>
      <dsp:spPr>
        <a:xfrm rot="5400000">
          <a:off x="395789" y="1476059"/>
          <a:ext cx="1187463" cy="1975912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7C3C229-C3D9-8A42-B436-15ABAEDFC354}">
      <dsp:nvSpPr>
        <dsp:cNvPr id="0" name=""/>
        <dsp:cNvSpPr/>
      </dsp:nvSpPr>
      <dsp:spPr>
        <a:xfrm>
          <a:off x="197571" y="2066431"/>
          <a:ext cx="1783864" cy="1563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CSU ALEPH</a:t>
          </a:r>
        </a:p>
      </dsp:txBody>
      <dsp:txXfrm>
        <a:off x="197571" y="2066431"/>
        <a:ext cx="1783864" cy="1563662"/>
      </dsp:txXfrm>
    </dsp:sp>
    <dsp:sp modelId="{7DC3E5DA-7236-914B-9C49-9A21E39BB3FC}">
      <dsp:nvSpPr>
        <dsp:cNvPr id="0" name=""/>
        <dsp:cNvSpPr/>
      </dsp:nvSpPr>
      <dsp:spPr>
        <a:xfrm>
          <a:off x="1644858" y="1330590"/>
          <a:ext cx="336578" cy="336578"/>
        </a:xfrm>
        <a:prstGeom prst="triangle">
          <a:avLst>
            <a:gd name="adj" fmla="val 100000"/>
          </a:avLst>
        </a:prstGeom>
        <a:solidFill>
          <a:schemeClr val="accent4">
            <a:hueOff val="1633482"/>
            <a:satOff val="-6796"/>
            <a:lumOff val="1601"/>
            <a:alphaOff val="0"/>
          </a:schemeClr>
        </a:solidFill>
        <a:ln w="12700" cap="flat" cmpd="sng" algn="ctr">
          <a:solidFill>
            <a:schemeClr val="accent4">
              <a:hueOff val="1633482"/>
              <a:satOff val="-6796"/>
              <a:lumOff val="16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A4799D-3F43-104C-BFDC-52DFC6D6BA70}">
      <dsp:nvSpPr>
        <dsp:cNvPr id="0" name=""/>
        <dsp:cNvSpPr/>
      </dsp:nvSpPr>
      <dsp:spPr>
        <a:xfrm rot="5400000">
          <a:off x="2579588" y="935676"/>
          <a:ext cx="1187463" cy="1975912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91CEA7-A713-074E-96FF-22DDEB49B5DC}">
      <dsp:nvSpPr>
        <dsp:cNvPr id="0" name=""/>
        <dsp:cNvSpPr/>
      </dsp:nvSpPr>
      <dsp:spPr>
        <a:xfrm>
          <a:off x="2381371" y="1526048"/>
          <a:ext cx="1783864" cy="1563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ZEUS</a:t>
          </a:r>
        </a:p>
      </dsp:txBody>
      <dsp:txXfrm>
        <a:off x="2381371" y="1526048"/>
        <a:ext cx="1783864" cy="1563662"/>
      </dsp:txXfrm>
    </dsp:sp>
    <dsp:sp modelId="{8DCAE92B-1E41-C045-9E20-C3EEE017106B}">
      <dsp:nvSpPr>
        <dsp:cNvPr id="0" name=""/>
        <dsp:cNvSpPr/>
      </dsp:nvSpPr>
      <dsp:spPr>
        <a:xfrm>
          <a:off x="3828657" y="790207"/>
          <a:ext cx="336578" cy="336578"/>
        </a:xfrm>
        <a:prstGeom prst="triangle">
          <a:avLst>
            <a:gd name="adj" fmla="val 10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3EF605B-74A6-6B41-A415-9B737D2B8ABE}">
      <dsp:nvSpPr>
        <dsp:cNvPr id="0" name=""/>
        <dsp:cNvSpPr/>
      </dsp:nvSpPr>
      <dsp:spPr>
        <a:xfrm rot="5400000">
          <a:off x="4763387" y="395292"/>
          <a:ext cx="1187463" cy="1975912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D9F835-36EC-D944-96B9-F53B182183F9}">
      <dsp:nvSpPr>
        <dsp:cNvPr id="0" name=""/>
        <dsp:cNvSpPr/>
      </dsp:nvSpPr>
      <dsp:spPr>
        <a:xfrm>
          <a:off x="4565170" y="985665"/>
          <a:ext cx="1783864" cy="1563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OMEGA-EP </a:t>
          </a:r>
        </a:p>
      </dsp:txBody>
      <dsp:txXfrm>
        <a:off x="4565170" y="985665"/>
        <a:ext cx="1783864" cy="1563662"/>
      </dsp:txXfrm>
    </dsp:sp>
    <dsp:sp modelId="{416279E4-CE8C-5642-A0C0-D202A5E2EF61}">
      <dsp:nvSpPr>
        <dsp:cNvPr id="0" name=""/>
        <dsp:cNvSpPr/>
      </dsp:nvSpPr>
      <dsp:spPr>
        <a:xfrm>
          <a:off x="6012456" y="249823"/>
          <a:ext cx="336578" cy="336578"/>
        </a:xfrm>
        <a:prstGeom prst="triangle">
          <a:avLst>
            <a:gd name="adj" fmla="val 100000"/>
          </a:avLst>
        </a:prstGeom>
        <a:solidFill>
          <a:schemeClr val="accent4">
            <a:hueOff val="8167408"/>
            <a:satOff val="-33981"/>
            <a:lumOff val="8007"/>
            <a:alphaOff val="0"/>
          </a:schemeClr>
        </a:solidFill>
        <a:ln w="12700" cap="flat" cmpd="sng" algn="ctr">
          <a:solidFill>
            <a:schemeClr val="accent4">
              <a:hueOff val="8167408"/>
              <a:satOff val="-33981"/>
              <a:lumOff val="80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6F62F3C-240D-EC46-A064-CBC3E257570A}">
      <dsp:nvSpPr>
        <dsp:cNvPr id="0" name=""/>
        <dsp:cNvSpPr/>
      </dsp:nvSpPr>
      <dsp:spPr>
        <a:xfrm rot="5400000">
          <a:off x="6947186" y="-145090"/>
          <a:ext cx="1187463" cy="1975912"/>
        </a:xfrm>
        <a:prstGeom prst="corner">
          <a:avLst>
            <a:gd name="adj1" fmla="val 16120"/>
            <a:gd name="adj2" fmla="val 16110"/>
          </a:avLst>
        </a:prstGeom>
        <a:solidFill>
          <a:srgbClr val="FF2F92"/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454013-F305-A14C-8B6E-60F739953E3F}">
      <dsp:nvSpPr>
        <dsp:cNvPr id="0" name=""/>
        <dsp:cNvSpPr/>
      </dsp:nvSpPr>
      <dsp:spPr>
        <a:xfrm>
          <a:off x="6748969" y="445281"/>
          <a:ext cx="1783864" cy="1563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FI Ignitor beam</a:t>
          </a:r>
        </a:p>
      </dsp:txBody>
      <dsp:txXfrm>
        <a:off x="6748969" y="445281"/>
        <a:ext cx="1783864" cy="1563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3B8A8-B1CA-FD49-9F68-A16375B06EFE}" type="datetimeFigureOut">
              <a:rPr lang="en-US" smtClean="0"/>
              <a:t>7/25/26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584A7-A04A-0647-A02C-65874AE7E6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55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F00CC7-4A7C-3844-8D0A-3E17374842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913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21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Historically these campaign have relied on low rep rate, single shot targets like the ones you see </a:t>
            </a:r>
            <a:r>
              <a:rPr lang="en-US" dirty="0" err="1"/>
              <a:t>ehre</a:t>
            </a:r>
            <a:r>
              <a:rPr lang="en-US" dirty="0"/>
              <a:t> from OMEGA EP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Experiementally</a:t>
            </a:r>
            <a:r>
              <a:rPr lang="en-US" dirty="0"/>
              <a:t> we wanted to take advantage of the rep rate offered by the </a:t>
            </a:r>
            <a:r>
              <a:rPr lang="en-US" dirty="0" err="1"/>
              <a:t>zeus</a:t>
            </a:r>
            <a:r>
              <a:rPr lang="en-US" dirty="0"/>
              <a:t> laser facility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83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HRRvtargets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80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584A7-A04A-0647-A02C-65874AE7E68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460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584A7-A04A-0647-A02C-65874AE7E68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695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BCEB0-AB10-C753-B713-F456627E9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A4D905-7E9F-3894-3278-F2712F57C2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A2965C-6E50-69F1-79E4-B0E4B412B0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7B0B6-0D91-15BB-66BB-5259DCDA02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66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5E0B4-294F-8BE1-3A67-06C807D40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4E3FEC-F62E-F9CC-9489-32581A35E0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B7BC7A-176D-968D-D1A0-102A74220C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AADF2-CC2D-D3C6-1B3F-5A5006592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9381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3B2B9-EDA8-ED84-0687-8F998DF2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2E9DA4-C42A-78E4-8CE6-D29503E0D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0BEA46-578F-5A61-5511-1F0B30A62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16629-A768-3F34-9C0A-77EC4EEAD0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22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6EEC-98B1-0007-CD0D-6114CF687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846FBE-0A9C-FDAB-AC25-97F7D6EDA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94ACEB-5E3D-E896-DCB9-F2DD86C90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2FA2D-7C98-5A81-D7BB-CF9BFEDFAC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6212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7C7A7-C84D-52CE-6D6B-AD2377529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163BFD-1815-54E6-F8BB-BF7E786C0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4C5C01-744E-BCC6-8D0B-2677FD8789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C1DA42-F2F8-FA9F-AA09-C22EC1175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05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dirty="0"/>
              <a:t>Another scheme is proton fast ignition. Here the DT fuel is compressed to a cold, dense state. And an intense laser-generated proton beam is focused into the fuel in order to heat it to ignition temperatures. This mechanism depends critically on the stopping power of the protons</a:t>
            </a:r>
          </a:p>
          <a:p>
            <a:r>
              <a:rPr lang="en-US" sz="4000" dirty="0"/>
              <a:t>in the dense fuel, which is passing through a wide range of plasma conditions as it is heated from 100’s of eV to multi-keV temperatures.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00CC7-4A7C-3844-8D0A-3E17374842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28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091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1A610-34CB-3A29-7911-686E82CF6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F9805B-D0B8-B505-C436-A0E604F709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0C0146-FCA0-88CD-8F93-96AE743A9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85C11-2891-19C3-5564-877AF3542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214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584A7-A04A-0647-A02C-65874AE7E68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89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scheme is proton fast ignition. Here the DT fuel is compressed to a cold, dense state. And an intense laser-generated proton beam is focused into the fuel in order to heat it to ignition temperatures. This mechanism depends critically on the stopping power of the protons</a:t>
            </a:r>
          </a:p>
          <a:p>
            <a:r>
              <a:rPr lang="en-US" dirty="0"/>
              <a:t>in the dense fuel, which is passing through a wide range of plasma conditions as it is heated from 100’s of eV to multi-keV temperatures.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F00CC7-4A7C-3844-8D0A-3E17374842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586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18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584A7-A04A-0647-A02C-65874AE7E68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51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584A7-A04A-0647-A02C-65874AE7E6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87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584A7-A04A-0647-A02C-65874AE7E6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42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AE119-C1B4-1A9B-A332-64D9970B0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D3EC39-821A-3E50-4FED-4B7C7B0D69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CABDED-77AC-68FA-941A-E8860190B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Though promising there remain some key open questions which limit the application of focused proton beams.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hope to address some of them during this campaign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7B949-DA58-3D96-B3B0-668529B0EB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42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2BE30-A372-E529-1B13-687FDE464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EA71F6-D632-E1ED-2FA6-070E5B97A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648C30-FC9A-7846-2A62-05FB92205E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Though promising there remain some key open questions which limit the application of focused proton beams.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hope to address some of them during this campaign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C08F4-3C0A-0AE1-16CE-E4E16FD81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A76EA-4964-8846-805D-54ACC595301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95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8CE2-4374-874F-B6CD-2DD5A34CF155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594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2087-FDE1-1544-B481-535CC017EC6D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593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07CC-B885-2F42-9580-723E0BF21370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672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30329" y="153815"/>
            <a:ext cx="10091359" cy="973900"/>
          </a:xfrm>
        </p:spPr>
        <p:txBody>
          <a:bodyPr>
            <a:normAutofit/>
          </a:bodyPr>
          <a:lstStyle>
            <a:lvl1pPr algn="l">
              <a:defRPr sz="27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7"/>
            <a:ext cx="2844800" cy="365125"/>
          </a:xfrm>
        </p:spPr>
        <p:txBody>
          <a:bodyPr/>
          <a:lstStyle/>
          <a:p>
            <a:fld id="{481FF20B-7C7A-ED4E-A05B-C34604DD6C8D}" type="datetime1">
              <a:rPr lang="en-US" smtClean="0"/>
              <a:t>7/25/26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7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/>
          <a:lstStyle/>
          <a:p>
            <a:fld id="{CC697B91-30F5-9347-854E-47CEF1A8BE4C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219200"/>
            <a:ext cx="12192000" cy="0"/>
          </a:xfrm>
          <a:prstGeom prst="line">
            <a:avLst/>
          </a:prstGeom>
          <a:ln w="38100" cmpd="sng">
            <a:solidFill>
              <a:srgbClr val="FF8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0" y="131326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39402" y="99634"/>
            <a:ext cx="1676399" cy="4758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39401" y="648341"/>
            <a:ext cx="1362268" cy="47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72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5DEF2-3BAD-EE4D-B151-F027EA0741F0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028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271C4-A8E7-C14E-A135-B342509C32FE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155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4D721-66FB-074A-999A-E8BEA33A15FB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303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40F5-DD77-5F4D-BEB6-CA8A064FB8AC}" type="datetime1">
              <a:rPr lang="en-US" smtClean="0"/>
              <a:t>7/25/26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552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DE2A-B915-ED47-BB5F-DECCB1E02DDC}" type="datetime1">
              <a:rPr lang="en-US" smtClean="0"/>
              <a:t>7/25/26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228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7C79A-C707-9444-8A4A-75D85B6D8985}" type="datetime1">
              <a:rPr lang="en-US" smtClean="0"/>
              <a:t>7/25/26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217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A878-2A97-1A4F-B05A-515AC990A1D8}" type="datetime1">
              <a:rPr lang="en-US" smtClean="0"/>
              <a:t>7/25/26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205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4E5D3-0502-3240-B9F6-3444BD5B9556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417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98B1-46DA-694C-90A4-2746BA390850}" type="datetime1">
              <a:rPr lang="en-US" smtClean="0"/>
              <a:t>7/25/26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206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9BEA3-4649-0D45-9D0B-009D8ADD121F}" type="datetime1">
              <a:rPr lang="en-US" smtClean="0"/>
              <a:t>7/25/26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253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B2349-E968-CD4F-A84D-E236BCD60C98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292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969A-7438-CD42-891E-94335822513E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481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30328" y="153815"/>
            <a:ext cx="10091358" cy="9739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</p:spPr>
        <p:txBody>
          <a:bodyPr/>
          <a:lstStyle/>
          <a:p>
            <a:fld id="{CBE92B40-AD98-674F-B656-D2EB11F0FD62}" type="datetime1">
              <a:rPr lang="en-US" smtClean="0"/>
              <a:t>7/27/26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</p:spPr>
        <p:txBody>
          <a:bodyPr/>
          <a:lstStyle/>
          <a:p>
            <a:r>
              <a:rPr lang="en-US"/>
              <a:t>64th APS DPP, October 17–21, 2022; Spokane, Washington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C697B91-30F5-9347-854E-47CEF1A8BE4C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219200"/>
            <a:ext cx="12192000" cy="0"/>
          </a:xfrm>
          <a:prstGeom prst="line">
            <a:avLst/>
          </a:prstGeom>
          <a:ln w="38100" cmpd="sng">
            <a:solidFill>
              <a:srgbClr val="FF8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0" y="131326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39400" y="99634"/>
            <a:ext cx="1676399" cy="4758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39400" y="648341"/>
            <a:ext cx="1362268" cy="47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0B3-9289-D544-8596-E62B01243373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55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16080-9835-814A-ACDB-71D1D4EB021E}" type="datetime1">
              <a:rPr lang="en-US" smtClean="0"/>
              <a:t>7/25/26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69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4EA-116C-0743-BA6A-B287B813B3A4}" type="datetime1">
              <a:rPr lang="en-US" smtClean="0"/>
              <a:t>7/25/26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92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28441-E187-194C-BD12-8C7FD40FA578}" type="datetime1">
              <a:rPr lang="en-US" smtClean="0"/>
              <a:t>7/25/26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60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D1EED-9AB9-CB43-860F-E33DAEDE6559}" type="datetime1">
              <a:rPr lang="en-US" smtClean="0"/>
              <a:t>7/25/26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11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5B063-6BF4-1C4F-BECA-694AF97ABD7E}" type="datetime1">
              <a:rPr lang="en-US" smtClean="0"/>
              <a:t>7/25/26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94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616F-D5F1-3C46-8ABF-A4EFF4E66E59}" type="datetime1">
              <a:rPr lang="en-US" smtClean="0"/>
              <a:t>7/25/26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311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1C7F3-75AE-044B-9A9D-2E0580FBC103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692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93919-7C3B-9B4A-B040-BC4153A94F61}" type="datetime1">
              <a:rPr lang="en-US" smtClean="0"/>
              <a:t>7/25/26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E344E-5B43-4B7C-9963-480A5C49A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701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microsoft.com/office/2007/relationships/hdphoto" Target="../media/hdphoto1.wdp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29.png"/><Relationship Id="rId5" Type="http://schemas.openxmlformats.org/officeDocument/2006/relationships/image" Target="../media/image22.png"/><Relationship Id="rId10" Type="http://schemas.openxmlformats.org/officeDocument/2006/relationships/image" Target="../media/image27.emf"/><Relationship Id="rId4" Type="http://schemas.microsoft.com/office/2007/relationships/hdphoto" Target="../media/hdphoto1.wdp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60.png"/><Relationship Id="rId7" Type="http://schemas.openxmlformats.org/officeDocument/2006/relationships/image" Target="../media/image55.png"/><Relationship Id="rId12" Type="http://schemas.openxmlformats.org/officeDocument/2006/relationships/image" Target="../media/image4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11" Type="http://schemas.openxmlformats.org/officeDocument/2006/relationships/image" Target="../media/image470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0.png"/><Relationship Id="rId3" Type="http://schemas.openxmlformats.org/officeDocument/2006/relationships/image" Target="../media/image59.png"/><Relationship Id="rId7" Type="http://schemas.openxmlformats.org/officeDocument/2006/relationships/image" Target="../media/image58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61.svg"/><Relationship Id="rId4" Type="http://schemas.openxmlformats.org/officeDocument/2006/relationships/image" Target="../media/image6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64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png"/><Relationship Id="rId11" Type="http://schemas.openxmlformats.org/officeDocument/2006/relationships/image" Target="../media/image54.png"/><Relationship Id="rId5" Type="http://schemas.openxmlformats.org/officeDocument/2006/relationships/image" Target="../media/image62.png"/><Relationship Id="rId10" Type="http://schemas.openxmlformats.org/officeDocument/2006/relationships/image" Target="../media/image53.png"/><Relationship Id="rId4" Type="http://schemas.microsoft.com/office/2007/relationships/hdphoto" Target="../media/hdphoto2.wdp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3" Type="http://schemas.openxmlformats.org/officeDocument/2006/relationships/image" Target="../media/image66.png"/><Relationship Id="rId7" Type="http://schemas.openxmlformats.org/officeDocument/2006/relationships/image" Target="../media/image67.jpe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0.png"/><Relationship Id="rId5" Type="http://schemas.openxmlformats.org/officeDocument/2006/relationships/image" Target="../media/image420.png"/><Relationship Id="rId4" Type="http://schemas.openxmlformats.org/officeDocument/2006/relationships/image" Target="../media/image4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emf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74.emf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png"/><Relationship Id="rId5" Type="http://schemas.openxmlformats.org/officeDocument/2006/relationships/image" Target="../media/image75.png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png"/><Relationship Id="rId5" Type="http://schemas.openxmlformats.org/officeDocument/2006/relationships/image" Target="../media/image75.png"/><Relationship Id="rId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0.png"/><Relationship Id="rId5" Type="http://schemas.openxmlformats.org/officeDocument/2006/relationships/image" Target="../media/image57.sv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svg"/><Relationship Id="rId5" Type="http://schemas.openxmlformats.org/officeDocument/2006/relationships/image" Target="../media/image85.svg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8.svg"/><Relationship Id="rId5" Type="http://schemas.openxmlformats.org/officeDocument/2006/relationships/image" Target="../media/image87.svg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5.png"/><Relationship Id="rId5" Type="http://schemas.openxmlformats.org/officeDocument/2006/relationships/image" Target="../media/image2.tiff"/><Relationship Id="rId4" Type="http://schemas.openxmlformats.org/officeDocument/2006/relationships/image" Target="../media/image93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8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0.jpg"/><Relationship Id="rId5" Type="http://schemas.openxmlformats.org/officeDocument/2006/relationships/image" Target="../media/image38.png"/><Relationship Id="rId4" Type="http://schemas.openxmlformats.org/officeDocument/2006/relationships/image" Target="../media/image99.png"/><Relationship Id="rId9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3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B35E03-2F64-8544-A4CE-BC752237C299}"/>
              </a:ext>
            </a:extLst>
          </p:cNvPr>
          <p:cNvSpPr/>
          <p:nvPr/>
        </p:nvSpPr>
        <p:spPr>
          <a:xfrm>
            <a:off x="417172" y="4244789"/>
            <a:ext cx="9565028" cy="19327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sz="3200" b="1" dirty="0"/>
              <a:t>Recent progress on proton focusing using hemi-spherical targets at high repetition rate for proton fast ignition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Sophia Malko | Princeton Plasma Physics Laboratory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853EFA5-BAC6-4F45-B1BA-05AE1482F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808" y="5279923"/>
            <a:ext cx="2362069" cy="82623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7D0483-8AE6-2343-8A53-F72974CA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6E344E-5B43-4B7C-9963-480A5C49A8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3B1C73-FEA3-1741-A49A-49F6C8A0659B}"/>
              </a:ext>
            </a:extLst>
          </p:cNvPr>
          <p:cNvSpPr/>
          <p:nvPr/>
        </p:nvSpPr>
        <p:spPr>
          <a:xfrm>
            <a:off x="929390" y="330200"/>
            <a:ext cx="10987789" cy="769441"/>
          </a:xfrm>
          <a:prstGeom prst="rect">
            <a:avLst/>
          </a:prstGeom>
          <a:solidFill>
            <a:schemeClr val="bg1">
              <a:alpha val="38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</a:rPr>
              <a:t>Advanced Accelerator Workshop 2026</a:t>
            </a:r>
          </a:p>
          <a:p>
            <a:pPr algn="ctr"/>
            <a:r>
              <a:rPr lang="en-US" sz="2000" b="1" dirty="0"/>
              <a:t>July 31 - August 1 , 2026 </a:t>
            </a:r>
            <a:r>
              <a:rPr lang="en-US" sz="2400" b="1" dirty="0"/>
              <a:t>|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Los Angeles, USA</a:t>
            </a:r>
            <a:endParaRPr lang="en-US" sz="2400" dirty="0"/>
          </a:p>
        </p:txBody>
      </p:sp>
      <p:pic>
        <p:nvPicPr>
          <p:cNvPr id="4" name="Picture 3" descr="A machine with red and green lights&#10;&#10;Description automatically generated">
            <a:extLst>
              <a:ext uri="{FF2B5EF4-FFF2-40B4-BE49-F238E27FC236}">
                <a16:creationId xmlns:a16="http://schemas.microsoft.com/office/drawing/2014/main" id="{0D5E6E8E-D9DD-D580-70B4-C5EF7E74D4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72" y="1406536"/>
            <a:ext cx="3342377" cy="2506783"/>
          </a:xfrm>
          <a:prstGeom prst="rect">
            <a:avLst/>
          </a:prstGeom>
        </p:spPr>
      </p:pic>
      <p:pic>
        <p:nvPicPr>
          <p:cNvPr id="5" name="Picture 4" descr="How To Explore Santa Monica and Venice Like a Local — The Trail To Health">
            <a:extLst>
              <a:ext uri="{FF2B5EF4-FFF2-40B4-BE49-F238E27FC236}">
                <a16:creationId xmlns:a16="http://schemas.microsoft.com/office/drawing/2014/main" id="{2F7A0B06-A482-2992-0043-8B4FCF6CE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157" y="1439370"/>
            <a:ext cx="3661670" cy="24411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B9A9C0-3BCA-AACE-332A-F967A8068B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6435" y="1439370"/>
            <a:ext cx="3342377" cy="250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82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13305"/>
    </mc:Choice>
    <mc:Fallback>
      <p:transition spd="slow" advTm="1330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493F5-D1E8-AA7A-2156-2E00689B0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B0A06-EE9C-C811-585D-E01EB0746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“Hemi” must be protected by the cone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9283B-8BAC-23AC-241C-8BD37405E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10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D72B51-724C-70D8-4329-96624F4ABD64}"/>
              </a:ext>
            </a:extLst>
          </p:cNvPr>
          <p:cNvSpPr txBox="1"/>
          <p:nvPr/>
        </p:nvSpPr>
        <p:spPr>
          <a:xfrm>
            <a:off x="296563" y="1416047"/>
            <a:ext cx="113178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cone changes the beam focusing dynamics: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Cone opening angle can also be changed to control beam divergence to find optimum focusing through the cone tip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4190E0-E6D0-EA83-A5FB-CC58BCDAC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779" y="2229086"/>
            <a:ext cx="4674557" cy="419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83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D4987-9358-3B94-88A2-4F950F989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Main challenges to be addressed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32848E-1BA6-FCBB-F6EC-3A741B1CFCD0}"/>
              </a:ext>
            </a:extLst>
          </p:cNvPr>
          <p:cNvSpPr/>
          <p:nvPr/>
        </p:nvSpPr>
        <p:spPr>
          <a:xfrm>
            <a:off x="327228" y="1473059"/>
            <a:ext cx="3840480" cy="700087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kern="0" spc="72" dirty="0">
                <a:solidFill>
                  <a:schemeClr val="bg1"/>
                </a:solidFill>
                <a:latin typeface="HK Grotesk" pitchFamily="2" charset="77"/>
                <a:ea typeface="Jost*" pitchFamily="34" charset="-122"/>
              </a:rPr>
              <a:t>Laser to proton conversion efficiency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E4F2D5-3C25-869A-E2F3-259AA56EB859}"/>
              </a:ext>
            </a:extLst>
          </p:cNvPr>
          <p:cNvSpPr txBox="1"/>
          <p:nvPr/>
        </p:nvSpPr>
        <p:spPr>
          <a:xfrm>
            <a:off x="-183145" y="2976601"/>
            <a:ext cx="2829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0B4F73-5038-5444-515A-89B9453331B8}"/>
              </a:ext>
            </a:extLst>
          </p:cNvPr>
          <p:cNvSpPr/>
          <p:nvPr/>
        </p:nvSpPr>
        <p:spPr>
          <a:xfrm>
            <a:off x="2493130" y="2528690"/>
            <a:ext cx="935400" cy="526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BE05D5-7660-F00B-8440-2067C7AE3E7D}"/>
              </a:ext>
            </a:extLst>
          </p:cNvPr>
          <p:cNvSpPr/>
          <p:nvPr/>
        </p:nvSpPr>
        <p:spPr>
          <a:xfrm>
            <a:off x="2514602" y="2517689"/>
            <a:ext cx="1159590" cy="1303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8">
            <a:extLst>
              <a:ext uri="{FF2B5EF4-FFF2-40B4-BE49-F238E27FC236}">
                <a16:creationId xmlns:a16="http://schemas.microsoft.com/office/drawing/2014/main" id="{BF1DAC9D-5B6E-AE4B-E83A-6796CBAAF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75" b="78216" l="1564" r="96543">
                        <a14:foregroundMark x1="7160" y1="27075" x2="6667" y2="44191"/>
                        <a14:foregroundMark x1="1564" y1="31328" x2="1811" y2="40871"/>
                        <a14:foregroundMark x1="63128" y1="5498" x2="72263" y2="5705"/>
                        <a14:foregroundMark x1="69877" y1="2178" x2="67407" y2="2490"/>
                        <a14:foregroundMark x1="67819" y1="78216" x2="70041" y2="77282"/>
                        <a14:foregroundMark x1="42881" y1="31328" x2="45267" y2="22614"/>
                        <a14:foregroundMark x1="44444" y1="52386" x2="43292" y2="49896"/>
                        <a14:foregroundMark x1="43539" y1="31535" x2="45185" y2="24896"/>
                        <a14:foregroundMark x1="44444" y1="28527" x2="44198" y2="26452"/>
                        <a14:foregroundMark x1="96543" y1="38900" x2="96543" y2="38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38"/>
          <a:stretch>
            <a:fillRect/>
          </a:stretch>
        </p:blipFill>
        <p:spPr bwMode="auto">
          <a:xfrm>
            <a:off x="2130859" y="2497907"/>
            <a:ext cx="2285762" cy="159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543558-CCEF-0E8D-6576-76B7F7BAC730}"/>
                  </a:ext>
                </a:extLst>
              </p:cNvPr>
              <p:cNvSpPr txBox="1"/>
              <p:nvPr/>
            </p:nvSpPr>
            <p:spPr>
              <a:xfrm>
                <a:off x="2247468" y="3040209"/>
                <a:ext cx="7774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0543558-CCEF-0E8D-6576-76B7F7BAC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7468" y="3040209"/>
                <a:ext cx="77745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2C7114-45FA-84BD-9CFA-94F87D58DB8D}"/>
                  </a:ext>
                </a:extLst>
              </p:cNvPr>
              <p:cNvSpPr txBox="1"/>
              <p:nvPr/>
            </p:nvSpPr>
            <p:spPr>
              <a:xfrm>
                <a:off x="4391431" y="3031856"/>
                <a:ext cx="584647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2C7114-45FA-84BD-9CFA-94F87D58D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431" y="3031856"/>
                <a:ext cx="584647" cy="390748"/>
              </a:xfrm>
              <a:prstGeom prst="rect">
                <a:avLst/>
              </a:prstGeom>
              <a:blipFill>
                <a:blip r:embed="rId6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2AA1E368-ECA9-1251-99D1-6408FA4D68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730" y="1478984"/>
            <a:ext cx="5160351" cy="38611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B8FB173-20B1-F0FB-88A1-B0A99BFCDFBC}"/>
              </a:ext>
            </a:extLst>
          </p:cNvPr>
          <p:cNvSpPr/>
          <p:nvPr/>
        </p:nvSpPr>
        <p:spPr>
          <a:xfrm>
            <a:off x="296563" y="6346675"/>
            <a:ext cx="5434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A. Kemp et al., Phys. Plasmas 32, 093102 (2025)</a:t>
            </a:r>
          </a:p>
          <a:p>
            <a:endParaRPr lang="en-US" sz="1200" i="1" dirty="0"/>
          </a:p>
          <a:p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676481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D4987-9358-3B94-88A2-4F950F989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Main challenges to be addressed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FB68F-8BDF-A9EA-4719-A632FC7E8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12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E4F2D5-3C25-869A-E2F3-259AA56EB859}"/>
              </a:ext>
            </a:extLst>
          </p:cNvPr>
          <p:cNvSpPr txBox="1"/>
          <p:nvPr/>
        </p:nvSpPr>
        <p:spPr>
          <a:xfrm>
            <a:off x="-183145" y="2976601"/>
            <a:ext cx="2829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0B4F73-5038-5444-515A-89B9453331B8}"/>
              </a:ext>
            </a:extLst>
          </p:cNvPr>
          <p:cNvSpPr/>
          <p:nvPr/>
        </p:nvSpPr>
        <p:spPr>
          <a:xfrm>
            <a:off x="2493130" y="2528690"/>
            <a:ext cx="935400" cy="526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BE05D5-7660-F00B-8440-2067C7AE3E7D}"/>
              </a:ext>
            </a:extLst>
          </p:cNvPr>
          <p:cNvSpPr/>
          <p:nvPr/>
        </p:nvSpPr>
        <p:spPr>
          <a:xfrm>
            <a:off x="2514602" y="2517689"/>
            <a:ext cx="1159590" cy="1303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8">
            <a:extLst>
              <a:ext uri="{FF2B5EF4-FFF2-40B4-BE49-F238E27FC236}">
                <a16:creationId xmlns:a16="http://schemas.microsoft.com/office/drawing/2014/main" id="{BF1DAC9D-5B6E-AE4B-E83A-6796CBAAF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75" b="78216" l="1564" r="96543">
                        <a14:foregroundMark x1="7160" y1="27075" x2="6667" y2="44191"/>
                        <a14:foregroundMark x1="1564" y1="31328" x2="1811" y2="40871"/>
                        <a14:foregroundMark x1="63128" y1="5498" x2="72263" y2="5705"/>
                        <a14:foregroundMark x1="69877" y1="2178" x2="67407" y2="2490"/>
                        <a14:foregroundMark x1="67819" y1="78216" x2="70041" y2="77282"/>
                        <a14:foregroundMark x1="42881" y1="31328" x2="45267" y2="22614"/>
                        <a14:foregroundMark x1="44444" y1="52386" x2="43292" y2="49896"/>
                        <a14:foregroundMark x1="43539" y1="31535" x2="45185" y2="24896"/>
                        <a14:foregroundMark x1="44444" y1="28527" x2="44198" y2="26452"/>
                        <a14:foregroundMark x1="96543" y1="38900" x2="96543" y2="38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38"/>
          <a:stretch>
            <a:fillRect/>
          </a:stretch>
        </p:blipFill>
        <p:spPr bwMode="auto">
          <a:xfrm>
            <a:off x="2130859" y="2497907"/>
            <a:ext cx="2285762" cy="159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rapezoid 15">
            <a:extLst>
              <a:ext uri="{FF2B5EF4-FFF2-40B4-BE49-F238E27FC236}">
                <a16:creationId xmlns:a16="http://schemas.microsoft.com/office/drawing/2014/main" id="{D949C9B8-4ADD-4CCF-8366-57ED1DD31E80}"/>
              </a:ext>
            </a:extLst>
          </p:cNvPr>
          <p:cNvSpPr/>
          <p:nvPr/>
        </p:nvSpPr>
        <p:spPr>
          <a:xfrm rot="16200000">
            <a:off x="7767255" y="-682709"/>
            <a:ext cx="1020022" cy="7829468"/>
          </a:xfrm>
          <a:prstGeom prst="trapezoid">
            <a:avLst>
              <a:gd name="adj" fmla="val 45991"/>
            </a:avLst>
          </a:prstGeom>
          <a:gradFill flip="none" rotWithShape="1">
            <a:gsLst>
              <a:gs pos="100000">
                <a:srgbClr val="D883FF">
                  <a:alpha val="53835"/>
                </a:srgbClr>
              </a:gs>
              <a:gs pos="0">
                <a:srgbClr val="0403CE"/>
              </a:gs>
            </a:gsLst>
            <a:lin ang="5400000" scaled="1"/>
            <a:tileRect/>
          </a:gradFill>
          <a:ln w="3175" cap="flat" cmpd="sng" algn="ctr">
            <a:noFill/>
            <a:prstDash val="solid"/>
            <a:miter lim="800000"/>
          </a:ln>
          <a:effectLst/>
          <a:scene3d>
            <a:camera prst="orthographicFront"/>
            <a:lightRig rig="flood" dir="t"/>
          </a:scene3d>
          <a:sp3d prstMaterial="matte"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48170E6-D99E-B59F-6203-1C783F6BF67F}"/>
                  </a:ext>
                </a:extLst>
              </p:cNvPr>
              <p:cNvSpPr txBox="1"/>
              <p:nvPr/>
            </p:nvSpPr>
            <p:spPr>
              <a:xfrm>
                <a:off x="2259343" y="3040209"/>
                <a:ext cx="474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48170E6-D99E-B59F-6203-1C783F6BF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343" y="3040209"/>
                <a:ext cx="474874" cy="369332"/>
              </a:xfrm>
              <a:prstGeom prst="rect">
                <a:avLst/>
              </a:prstGeom>
              <a:blipFill>
                <a:blip r:embed="rId5"/>
                <a:stretch>
                  <a:fillRect t="-6667" r="-7895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loud 2">
            <a:extLst>
              <a:ext uri="{FF2B5EF4-FFF2-40B4-BE49-F238E27FC236}">
                <a16:creationId xmlns:a16="http://schemas.microsoft.com/office/drawing/2014/main" id="{F00E0E82-52AD-5770-C26E-96DF56A38B4A}"/>
              </a:ext>
            </a:extLst>
          </p:cNvPr>
          <p:cNvSpPr/>
          <p:nvPr/>
        </p:nvSpPr>
        <p:spPr>
          <a:xfrm>
            <a:off x="4545105" y="2528690"/>
            <a:ext cx="1860379" cy="1617469"/>
          </a:xfrm>
          <a:prstGeom prst="cloud">
            <a:avLst/>
          </a:prstGeom>
          <a:solidFill>
            <a:srgbClr val="FF2F92">
              <a:alpha val="8866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FB303A-92B2-F6E7-D8A4-20D6FF57FCAE}"/>
                  </a:ext>
                </a:extLst>
              </p:cNvPr>
              <p:cNvSpPr txBox="1"/>
              <p:nvPr/>
            </p:nvSpPr>
            <p:spPr>
              <a:xfrm>
                <a:off x="4777893" y="2926199"/>
                <a:ext cx="1333185" cy="658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Plasma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p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GB" i="1" dirty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𝑡h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FB303A-92B2-F6E7-D8A4-20D6FF57F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7893" y="2926199"/>
                <a:ext cx="1333185" cy="658514"/>
              </a:xfrm>
              <a:prstGeom prst="rect">
                <a:avLst/>
              </a:prstGeom>
              <a:blipFill>
                <a:blip r:embed="rId6"/>
                <a:stretch>
                  <a:fillRect t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292FC432-4FE8-3C52-11A2-E830BB2203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3968" y="3549544"/>
            <a:ext cx="2725882" cy="200044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ángulo 22">
                <a:extLst>
                  <a:ext uri="{FF2B5EF4-FFF2-40B4-BE49-F238E27FC236}">
                    <a16:creationId xmlns:a16="http://schemas.microsoft.com/office/drawing/2014/main" id="{796A09B2-3C2B-71D2-3A80-46DCA05EC44C}"/>
                  </a:ext>
                </a:extLst>
              </p:cNvPr>
              <p:cNvSpPr/>
              <p:nvPr/>
            </p:nvSpPr>
            <p:spPr>
              <a:xfrm>
                <a:off x="5229072" y="4350345"/>
                <a:ext cx="492443" cy="5605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GB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r>
                            <a:rPr lang="en-GB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GB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Rectángulo 22">
                <a:extLst>
                  <a:ext uri="{FF2B5EF4-FFF2-40B4-BE49-F238E27FC236}">
                    <a16:creationId xmlns:a16="http://schemas.microsoft.com/office/drawing/2014/main" id="{796A09B2-3C2B-71D2-3A80-46DCA05EC4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9072" y="4350345"/>
                <a:ext cx="492443" cy="560538"/>
              </a:xfrm>
              <a:prstGeom prst="rect">
                <a:avLst/>
              </a:prstGeom>
              <a:blipFill>
                <a:blip r:embed="rId8"/>
                <a:stretch>
                  <a:fillRect b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EA01F1-B044-F124-484E-D8ADBBB3706F}"/>
                  </a:ext>
                </a:extLst>
              </p:cNvPr>
              <p:cNvSpPr txBox="1"/>
              <p:nvPr/>
            </p:nvSpPr>
            <p:spPr>
              <a:xfrm>
                <a:off x="3501026" y="3029564"/>
                <a:ext cx="673133" cy="324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EA01F1-B044-F124-484E-D8ADBBB37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1026" y="3029564"/>
                <a:ext cx="673133" cy="324384"/>
              </a:xfrm>
              <a:prstGeom prst="rect">
                <a:avLst/>
              </a:prstGeom>
              <a:blipFill>
                <a:blip r:embed="rId9"/>
                <a:stretch>
                  <a:fillRect t="-3846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CDAAA4-6CD1-CB79-B763-69C36E731671}"/>
                  </a:ext>
                </a:extLst>
              </p:cNvPr>
              <p:cNvSpPr txBox="1"/>
              <p:nvPr/>
            </p:nvSpPr>
            <p:spPr>
              <a:xfrm>
                <a:off x="6876477" y="3038128"/>
                <a:ext cx="10120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CDAAA4-6CD1-CB79-B763-69C36E731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477" y="3038128"/>
                <a:ext cx="10120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6BB72C0F-1874-41BB-C9AE-C77A77224769}"/>
              </a:ext>
            </a:extLst>
          </p:cNvPr>
          <p:cNvSpPr txBox="1"/>
          <p:nvPr/>
        </p:nvSpPr>
        <p:spPr>
          <a:xfrm>
            <a:off x="5575481" y="4447224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B20AC5-81E9-BBBC-07DB-5AEA1C46A26F}"/>
              </a:ext>
            </a:extLst>
          </p:cNvPr>
          <p:cNvSpPr/>
          <p:nvPr/>
        </p:nvSpPr>
        <p:spPr>
          <a:xfrm>
            <a:off x="339103" y="1484075"/>
            <a:ext cx="3840480" cy="700087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Proton stopping power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9D22B7-FB7C-1524-CE02-A83C0389E568}"/>
              </a:ext>
            </a:extLst>
          </p:cNvPr>
          <p:cNvSpPr/>
          <p:nvPr/>
        </p:nvSpPr>
        <p:spPr>
          <a:xfrm>
            <a:off x="296563" y="6262451"/>
            <a:ext cx="54349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S. Malko et al., submitted PPCF (2026)</a:t>
            </a:r>
          </a:p>
          <a:p>
            <a:r>
              <a:rPr lang="en-US" sz="1200" i="1" dirty="0"/>
              <a:t>S. Malko et al. , Nature Communications 13 (2022)</a:t>
            </a:r>
          </a:p>
          <a:p>
            <a:endParaRPr lang="en-US" sz="1200" i="1" dirty="0"/>
          </a:p>
          <a:p>
            <a:endParaRPr lang="en-US" sz="1200" i="1" dirty="0"/>
          </a:p>
          <a:p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93819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D4987-9358-3B94-88A2-4F950F989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Main challenges to be addressed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482359-00E5-D77D-A3CF-DAF84E6A6884}"/>
              </a:ext>
            </a:extLst>
          </p:cNvPr>
          <p:cNvSpPr/>
          <p:nvPr/>
        </p:nvSpPr>
        <p:spPr>
          <a:xfrm>
            <a:off x="339103" y="1484075"/>
            <a:ext cx="3840480" cy="700087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kern="0" spc="72" dirty="0">
                <a:solidFill>
                  <a:schemeClr val="bg1"/>
                </a:solidFill>
                <a:latin typeface="HK Grotesk" pitchFamily="2" charset="77"/>
                <a:ea typeface="Jost*" pitchFamily="34" charset="-122"/>
              </a:rPr>
              <a:t>Proton focusing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E4F2D5-3C25-869A-E2F3-259AA56EB859}"/>
              </a:ext>
            </a:extLst>
          </p:cNvPr>
          <p:cNvSpPr txBox="1"/>
          <p:nvPr/>
        </p:nvSpPr>
        <p:spPr>
          <a:xfrm>
            <a:off x="-183145" y="2976601"/>
            <a:ext cx="2829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0B4F73-5038-5444-515A-89B9453331B8}"/>
              </a:ext>
            </a:extLst>
          </p:cNvPr>
          <p:cNvSpPr/>
          <p:nvPr/>
        </p:nvSpPr>
        <p:spPr>
          <a:xfrm>
            <a:off x="2493130" y="2528690"/>
            <a:ext cx="935400" cy="526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BE05D5-7660-F00B-8440-2067C7AE3E7D}"/>
              </a:ext>
            </a:extLst>
          </p:cNvPr>
          <p:cNvSpPr/>
          <p:nvPr/>
        </p:nvSpPr>
        <p:spPr>
          <a:xfrm>
            <a:off x="2514602" y="2517689"/>
            <a:ext cx="1159590" cy="1303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8">
            <a:extLst>
              <a:ext uri="{FF2B5EF4-FFF2-40B4-BE49-F238E27FC236}">
                <a16:creationId xmlns:a16="http://schemas.microsoft.com/office/drawing/2014/main" id="{BF1DAC9D-5B6E-AE4B-E83A-6796CBAAF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75" b="78216" l="1564" r="96543">
                        <a14:foregroundMark x1="7160" y1="27075" x2="6667" y2="44191"/>
                        <a14:foregroundMark x1="1564" y1="31328" x2="1811" y2="40871"/>
                        <a14:foregroundMark x1="63128" y1="5498" x2="72263" y2="5705"/>
                        <a14:foregroundMark x1="69877" y1="2178" x2="67407" y2="2490"/>
                        <a14:foregroundMark x1="67819" y1="78216" x2="70041" y2="77282"/>
                        <a14:foregroundMark x1="42881" y1="31328" x2="45267" y2="22614"/>
                        <a14:foregroundMark x1="44444" y1="52386" x2="43292" y2="49896"/>
                        <a14:foregroundMark x1="43539" y1="31535" x2="45185" y2="24896"/>
                        <a14:foregroundMark x1="44444" y1="28527" x2="44198" y2="26452"/>
                        <a14:foregroundMark x1="96543" y1="38900" x2="96543" y2="38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38"/>
          <a:stretch>
            <a:fillRect/>
          </a:stretch>
        </p:blipFill>
        <p:spPr bwMode="auto">
          <a:xfrm>
            <a:off x="2130859" y="2497907"/>
            <a:ext cx="2285762" cy="159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153C93B8-2A82-A7DB-C907-F74D1CC6723D}"/>
              </a:ext>
            </a:extLst>
          </p:cNvPr>
          <p:cNvSpPr/>
          <p:nvPr/>
        </p:nvSpPr>
        <p:spPr>
          <a:xfrm>
            <a:off x="0" y="6419706"/>
            <a:ext cx="12192000" cy="45429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99000">
                <a:schemeClr val="accent2">
                  <a:alpha val="87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2DFEC58-3DBE-0E62-D1B4-CD69C99065B4}"/>
              </a:ext>
            </a:extLst>
          </p:cNvPr>
          <p:cNvCxnSpPr/>
          <p:nvPr/>
        </p:nvCxnSpPr>
        <p:spPr>
          <a:xfrm>
            <a:off x="4416621" y="2756217"/>
            <a:ext cx="0" cy="369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7254557-E51E-1D16-F3E2-D184A67807A2}"/>
              </a:ext>
            </a:extLst>
          </p:cNvPr>
          <p:cNvCxnSpPr>
            <a:cxnSpLocks/>
          </p:cNvCxnSpPr>
          <p:nvPr/>
        </p:nvCxnSpPr>
        <p:spPr>
          <a:xfrm flipH="1" flipV="1">
            <a:off x="4414641" y="3359882"/>
            <a:ext cx="0" cy="369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48170E6-D99E-B59F-6203-1C783F6BF67F}"/>
                  </a:ext>
                </a:extLst>
              </p:cNvPr>
              <p:cNvSpPr txBox="1"/>
              <p:nvPr/>
            </p:nvSpPr>
            <p:spPr>
              <a:xfrm>
                <a:off x="2259343" y="3040209"/>
                <a:ext cx="474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48170E6-D99E-B59F-6203-1C783F6BF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343" y="3040209"/>
                <a:ext cx="47487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71686CE-AA42-FA47-92C3-26348F8149E3}"/>
                  </a:ext>
                </a:extLst>
              </p:cNvPr>
              <p:cNvSpPr txBox="1"/>
              <p:nvPr/>
            </p:nvSpPr>
            <p:spPr>
              <a:xfrm>
                <a:off x="2704131" y="3419740"/>
                <a:ext cx="4897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71686CE-AA42-FA47-92C3-26348F8149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131" y="3419740"/>
                <a:ext cx="48974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2523D03-8E54-C656-C125-CC14191C9943}"/>
                  </a:ext>
                </a:extLst>
              </p:cNvPr>
              <p:cNvSpPr txBox="1"/>
              <p:nvPr/>
            </p:nvSpPr>
            <p:spPr>
              <a:xfrm>
                <a:off x="3509996" y="4071092"/>
                <a:ext cx="8340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𝑒𝑚𝑖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2523D03-8E54-C656-C125-CC14191C9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996" y="4071092"/>
                <a:ext cx="83407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1C2299D-CE7A-954B-AC5E-5DA429665903}"/>
              </a:ext>
            </a:extLst>
          </p:cNvPr>
          <p:cNvCxnSpPr>
            <a:cxnSpLocks/>
          </p:cNvCxnSpPr>
          <p:nvPr/>
        </p:nvCxnSpPr>
        <p:spPr>
          <a:xfrm>
            <a:off x="3109127" y="3359882"/>
            <a:ext cx="0" cy="1821719"/>
          </a:xfrm>
          <a:prstGeom prst="line">
            <a:avLst/>
          </a:prstGeom>
          <a:ln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03B35FA-1A99-F141-D6CA-B2471AE26E83}"/>
              </a:ext>
            </a:extLst>
          </p:cNvPr>
          <p:cNvCxnSpPr/>
          <p:nvPr/>
        </p:nvCxnSpPr>
        <p:spPr>
          <a:xfrm>
            <a:off x="4414641" y="3265148"/>
            <a:ext cx="0" cy="1916453"/>
          </a:xfrm>
          <a:prstGeom prst="line">
            <a:avLst/>
          </a:prstGeom>
          <a:ln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7F9DA85-32BF-EA01-04DB-24C18AD5690E}"/>
              </a:ext>
            </a:extLst>
          </p:cNvPr>
          <p:cNvCxnSpPr/>
          <p:nvPr/>
        </p:nvCxnSpPr>
        <p:spPr>
          <a:xfrm>
            <a:off x="3146198" y="5090984"/>
            <a:ext cx="1216334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04E3AC6-4FD0-1F85-E915-CDF3E936430A}"/>
                  </a:ext>
                </a:extLst>
              </p:cNvPr>
              <p:cNvSpPr txBox="1"/>
              <p:nvPr/>
            </p:nvSpPr>
            <p:spPr>
              <a:xfrm>
                <a:off x="3558180" y="5161587"/>
                <a:ext cx="4202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?</a:t>
                </a: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04E3AC6-4FD0-1F85-E915-CDF3E9364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180" y="5161587"/>
                <a:ext cx="420243" cy="369332"/>
              </a:xfrm>
              <a:prstGeom prst="rect">
                <a:avLst/>
              </a:prstGeom>
              <a:blipFill>
                <a:blip r:embed="rId8"/>
                <a:stretch>
                  <a:fillRect t="-6667" r="-8824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B1C6B66-C44A-DCC9-9B75-CB1F33B63225}"/>
                  </a:ext>
                </a:extLst>
              </p:cNvPr>
              <p:cNvSpPr txBox="1"/>
              <p:nvPr/>
            </p:nvSpPr>
            <p:spPr>
              <a:xfrm>
                <a:off x="4408227" y="3341523"/>
                <a:ext cx="557525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?</a:t>
                </a: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B1C6B66-C44A-DCC9-9B75-CB1F33B63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227" y="3341523"/>
                <a:ext cx="557525" cy="390748"/>
              </a:xfrm>
              <a:prstGeom prst="rect">
                <a:avLst/>
              </a:prstGeom>
              <a:blipFill>
                <a:blip r:embed="rId9"/>
                <a:stretch>
                  <a:fillRect t="-6452" r="-6667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rapezoid 36">
            <a:extLst>
              <a:ext uri="{FF2B5EF4-FFF2-40B4-BE49-F238E27FC236}">
                <a16:creationId xmlns:a16="http://schemas.microsoft.com/office/drawing/2014/main" id="{43B6A93A-5239-6C2E-800B-CC47BA142B92}"/>
              </a:ext>
            </a:extLst>
          </p:cNvPr>
          <p:cNvSpPr/>
          <p:nvPr/>
        </p:nvSpPr>
        <p:spPr>
          <a:xfrm rot="16200000">
            <a:off x="5254715" y="1829831"/>
            <a:ext cx="1020022" cy="2804387"/>
          </a:xfrm>
          <a:prstGeom prst="trapezoid">
            <a:avLst>
              <a:gd name="adj" fmla="val 45991"/>
            </a:avLst>
          </a:prstGeom>
          <a:gradFill flip="none" rotWithShape="1">
            <a:gsLst>
              <a:gs pos="100000">
                <a:srgbClr val="D883FF">
                  <a:alpha val="53835"/>
                </a:srgbClr>
              </a:gs>
              <a:gs pos="0">
                <a:srgbClr val="0403CE"/>
              </a:gs>
            </a:gsLst>
            <a:lin ang="5400000" scaled="1"/>
            <a:tileRect/>
          </a:gradFill>
          <a:ln w="3175" cap="flat" cmpd="sng" algn="ctr">
            <a:noFill/>
            <a:prstDash val="solid"/>
            <a:miter lim="800000"/>
          </a:ln>
          <a:effectLst/>
          <a:scene3d>
            <a:camera prst="orthographicFront"/>
            <a:lightRig rig="flood" dir="t"/>
          </a:scene3d>
          <a:sp3d prstMaterial="matte"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426BC734-677A-4734-C225-EB7F86492A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5157" y="1418878"/>
            <a:ext cx="4104256" cy="4896110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BA2D8908-F5A3-C853-32D7-80FFC97833B3}"/>
              </a:ext>
            </a:extLst>
          </p:cNvPr>
          <p:cNvSpPr txBox="1"/>
          <p:nvPr/>
        </p:nvSpPr>
        <p:spPr>
          <a:xfrm>
            <a:off x="69899" y="5459611"/>
            <a:ext cx="39085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[1] P. K. Patel et al., Phys. Rev. Lett. 91, 12 (2003)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[2] P. K. Patel et al., Plasma Phys. Control. Fusion 47 B833 (2005)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[3] R. A. Snavely et al., Phys. Plasmas 14, 092703 (2007)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[4] S. Kar et al., Phys. Rev. Lett. 106, 225003 (2011) 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[5] D. T. Offerman et al., Phys. Plasmas 18, 056713 (2011)</a:t>
            </a:r>
          </a:p>
          <a:p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40D5A73-7564-C745-7DB7-5CDA394E491A}"/>
              </a:ext>
            </a:extLst>
          </p:cNvPr>
          <p:cNvSpPr txBox="1"/>
          <p:nvPr/>
        </p:nvSpPr>
        <p:spPr>
          <a:xfrm>
            <a:off x="3865414" y="5471284"/>
            <a:ext cx="62030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[6] T. Bartal et al., Nature Physics 8, 139 (2012)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[7] S. N. Chen et al., Phys. Rev. Lett. 108, 055001 (2012)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[8] J. Griff-McMahon et al., Phys. Rev. Research 8, 013182 (2026)</a:t>
            </a:r>
          </a:p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[9] R. Nedbailo et al. , in prep + (2026)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0A6D961-F6D6-A679-DC80-BBB4BA63239F}"/>
                  </a:ext>
                </a:extLst>
              </p:cNvPr>
              <p:cNvSpPr txBox="1"/>
              <p:nvPr/>
            </p:nvSpPr>
            <p:spPr>
              <a:xfrm>
                <a:off x="4485213" y="4021954"/>
                <a:ext cx="2979714" cy="1045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h𝑒𝑚𝑖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den>
                    </m:f>
                  </m:oMath>
                </a14:m>
                <a:endParaRPr lang="en-US" sz="1600" dirty="0"/>
              </a:p>
              <a:p>
                <a:pPr marL="285750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b="0" dirty="0"/>
                  <a:t>As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sz="1600" dirty="0"/>
                  <a:t>, a target begin to locally resemble a flat target </a:t>
                </a:r>
              </a:p>
            </p:txBody>
          </p:sp>
        </mc:Choice>
        <mc:Fallback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0A6D961-F6D6-A679-DC80-BBB4BA632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213" y="4021954"/>
                <a:ext cx="2979714" cy="1045543"/>
              </a:xfrm>
              <a:prstGeom prst="rect">
                <a:avLst/>
              </a:prstGeom>
              <a:blipFill>
                <a:blip r:embed="rId11"/>
                <a:stretch>
                  <a:fillRect l="-851" b="-7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628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33886-765F-2E91-CCBF-947388722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4B3F3-DFE9-C159-78D0-02E8B84A9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High repetition rate facilities enable parameter scans and statistics to understand better and optimize p</a:t>
            </a:r>
            <a:r>
              <a:rPr lang="en-US" dirty="0"/>
              <a:t>roton focusing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431D9-3B93-6612-52E2-01CF398F5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A94400-5A4E-34E2-9C1F-E3DFA0357022}"/>
              </a:ext>
            </a:extLst>
          </p:cNvPr>
          <p:cNvGrpSpPr/>
          <p:nvPr/>
        </p:nvGrpSpPr>
        <p:grpSpPr>
          <a:xfrm>
            <a:off x="8090632" y="1725128"/>
            <a:ext cx="4101368" cy="2234834"/>
            <a:chOff x="6175809" y="2388666"/>
            <a:chExt cx="5941971" cy="3237779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ABB94949-2627-9037-C00F-042376E9D01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75809" y="2388666"/>
              <a:ext cx="5449243" cy="3237779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C5ABBFB-7A69-2933-6942-0FDC892E04AF}"/>
                </a:ext>
              </a:extLst>
            </p:cNvPr>
            <p:cNvSpPr txBox="1"/>
            <p:nvPr/>
          </p:nvSpPr>
          <p:spPr>
            <a:xfrm>
              <a:off x="8576809" y="3386749"/>
              <a:ext cx="1034927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Snavely [3]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73965B7-D6C7-8C98-6050-4686FBA624D0}"/>
                </a:ext>
              </a:extLst>
            </p:cNvPr>
            <p:cNvSpPr txBox="1"/>
            <p:nvPr/>
          </p:nvSpPr>
          <p:spPr>
            <a:xfrm>
              <a:off x="6869666" y="4568400"/>
              <a:ext cx="813817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[1]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2EEFFFE-E20D-59D1-A78D-4ABECAC7118B}"/>
                </a:ext>
              </a:extLst>
            </p:cNvPr>
            <p:cNvSpPr txBox="1"/>
            <p:nvPr/>
          </p:nvSpPr>
          <p:spPr>
            <a:xfrm>
              <a:off x="9502461" y="2946274"/>
              <a:ext cx="897279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[2]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F3055D8-52A6-EAE5-F86E-B5C630767525}"/>
                </a:ext>
              </a:extLst>
            </p:cNvPr>
            <p:cNvSpPr txBox="1"/>
            <p:nvPr/>
          </p:nvSpPr>
          <p:spPr>
            <a:xfrm>
              <a:off x="9440493" y="2439892"/>
              <a:ext cx="1564675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Bailly-</a:t>
              </a:r>
              <a:r>
                <a:rPr lang="en-US" sz="800" dirty="0" err="1"/>
                <a:t>Grandvaux</a:t>
              </a:r>
              <a:r>
                <a:rPr lang="en-US" sz="800" dirty="0"/>
                <a:t> [4]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48C3E3F-297F-D090-59D4-9CBCCD2D3BEC}"/>
                </a:ext>
              </a:extLst>
            </p:cNvPr>
            <p:cNvSpPr txBox="1"/>
            <p:nvPr/>
          </p:nvSpPr>
          <p:spPr>
            <a:xfrm>
              <a:off x="10553104" y="3194252"/>
              <a:ext cx="1564676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McGuffey [5]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4B7B2E2-703A-B418-61B3-9C394DAE1F36}"/>
                </a:ext>
              </a:extLst>
            </p:cNvPr>
            <p:cNvSpPr txBox="1"/>
            <p:nvPr/>
          </p:nvSpPr>
          <p:spPr>
            <a:xfrm>
              <a:off x="7575200" y="4864214"/>
              <a:ext cx="1057964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/>
                <a:t>Vaisseau</a:t>
              </a:r>
              <a:r>
                <a:rPr lang="en-US" sz="800" dirty="0"/>
                <a:t> [6]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A3676F8-7B34-AA1A-A073-FA5F4EBC9BAA}"/>
              </a:ext>
            </a:extLst>
          </p:cNvPr>
          <p:cNvGrpSpPr/>
          <p:nvPr/>
        </p:nvGrpSpPr>
        <p:grpSpPr>
          <a:xfrm>
            <a:off x="4312777" y="1701780"/>
            <a:ext cx="3777855" cy="2257052"/>
            <a:chOff x="6440351" y="1148152"/>
            <a:chExt cx="4672930" cy="2791808"/>
          </a:xfrm>
        </p:grpSpPr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B441EC50-BF93-612A-08C9-9829CF44E3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40351" y="1148152"/>
              <a:ext cx="4480560" cy="2791808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5957973-305B-7378-F55C-A7E9C1963833}"/>
                </a:ext>
              </a:extLst>
            </p:cNvPr>
            <p:cNvSpPr txBox="1"/>
            <p:nvPr/>
          </p:nvSpPr>
          <p:spPr>
            <a:xfrm>
              <a:off x="7070252" y="1353700"/>
              <a:ext cx="813816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Chen [7]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AA032B7-6959-8EF9-BB89-0730384DEC2C}"/>
                </a:ext>
              </a:extLst>
            </p:cNvPr>
            <p:cNvSpPr txBox="1"/>
            <p:nvPr/>
          </p:nvSpPr>
          <p:spPr>
            <a:xfrm>
              <a:off x="6743088" y="2418645"/>
              <a:ext cx="813816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Bartal [6]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925F433-B2E2-C1DE-D4AB-06068546ED69}"/>
                </a:ext>
              </a:extLst>
            </p:cNvPr>
            <p:cNvSpPr txBox="1"/>
            <p:nvPr/>
          </p:nvSpPr>
          <p:spPr>
            <a:xfrm>
              <a:off x="7225314" y="2590571"/>
              <a:ext cx="1034929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Snavely [3]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28473E5-078F-04E4-09D0-E56275B7677B}"/>
                </a:ext>
              </a:extLst>
            </p:cNvPr>
            <p:cNvSpPr txBox="1"/>
            <p:nvPr/>
          </p:nvSpPr>
          <p:spPr>
            <a:xfrm>
              <a:off x="7641047" y="2800801"/>
              <a:ext cx="813816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[1]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D94D419-4DAA-1C45-5425-4F7AEF12921E}"/>
                </a:ext>
              </a:extLst>
            </p:cNvPr>
            <p:cNvSpPr txBox="1"/>
            <p:nvPr/>
          </p:nvSpPr>
          <p:spPr>
            <a:xfrm>
              <a:off x="8454863" y="2130990"/>
              <a:ext cx="1570075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Griff-McMahon[8]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94EF9A3-24A7-70BD-E3F5-DA7C8492081A}"/>
                </a:ext>
              </a:extLst>
            </p:cNvPr>
            <p:cNvSpPr txBox="1"/>
            <p:nvPr/>
          </p:nvSpPr>
          <p:spPr>
            <a:xfrm>
              <a:off x="9032253" y="1290231"/>
              <a:ext cx="1104900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Offerman [5]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4504C77-D27A-0308-E94A-20B822C07C63}"/>
                </a:ext>
              </a:extLst>
            </p:cNvPr>
            <p:cNvSpPr txBox="1"/>
            <p:nvPr/>
          </p:nvSpPr>
          <p:spPr>
            <a:xfrm>
              <a:off x="10125479" y="1816660"/>
              <a:ext cx="813816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Kar [4]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D6E8B1D-6050-F8B3-2EBE-0996AB1BDAFC}"/>
                </a:ext>
              </a:extLst>
            </p:cNvPr>
            <p:cNvSpPr txBox="1"/>
            <p:nvPr/>
          </p:nvSpPr>
          <p:spPr>
            <a:xfrm>
              <a:off x="10216002" y="1325838"/>
              <a:ext cx="897279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[2]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1D9EF49-54C6-8759-5E82-6854E0AEC92A}"/>
                </a:ext>
              </a:extLst>
            </p:cNvPr>
            <p:cNvSpPr txBox="1"/>
            <p:nvPr/>
          </p:nvSpPr>
          <p:spPr>
            <a:xfrm>
              <a:off x="7506161" y="3288594"/>
              <a:ext cx="1142386" cy="26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Nedbailo [9]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DC4F09B-B3EC-5EBE-C984-932B285617CD}"/>
              </a:ext>
            </a:extLst>
          </p:cNvPr>
          <p:cNvGrpSpPr/>
          <p:nvPr/>
        </p:nvGrpSpPr>
        <p:grpSpPr>
          <a:xfrm>
            <a:off x="247889" y="1686484"/>
            <a:ext cx="3777856" cy="2312123"/>
            <a:chOff x="6440351" y="3939020"/>
            <a:chExt cx="4545678" cy="2782046"/>
          </a:xfrm>
        </p:grpSpPr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2078BF5C-1A39-4303-A723-DC23C7D2A5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0351" y="3939020"/>
              <a:ext cx="4480560" cy="2782046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9A6043C-43C9-F759-D202-0A2D21DAF869}"/>
                </a:ext>
              </a:extLst>
            </p:cNvPr>
            <p:cNvSpPr txBox="1"/>
            <p:nvPr/>
          </p:nvSpPr>
          <p:spPr>
            <a:xfrm>
              <a:off x="9398344" y="6093750"/>
              <a:ext cx="897277" cy="259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Nedbailo [9]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D5D6A6C-CADA-8EA5-6D6D-AE45C28BB904}"/>
                </a:ext>
              </a:extLst>
            </p:cNvPr>
            <p:cNvSpPr txBox="1"/>
            <p:nvPr/>
          </p:nvSpPr>
          <p:spPr>
            <a:xfrm>
              <a:off x="6959696" y="4144705"/>
              <a:ext cx="813816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Chen [7]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47C8196-EA18-CF1B-DA96-32431D960ECB}"/>
                </a:ext>
              </a:extLst>
            </p:cNvPr>
            <p:cNvSpPr txBox="1"/>
            <p:nvPr/>
          </p:nvSpPr>
          <p:spPr>
            <a:xfrm>
              <a:off x="9179126" y="5387059"/>
              <a:ext cx="813816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Bartal [6]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300B18F-CE1E-ADE2-81FD-3DE5633CEF37}"/>
                </a:ext>
              </a:extLst>
            </p:cNvPr>
            <p:cNvSpPr txBox="1"/>
            <p:nvPr/>
          </p:nvSpPr>
          <p:spPr>
            <a:xfrm>
              <a:off x="9951101" y="5685619"/>
              <a:ext cx="1034928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Snavely [3]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9CEF2A1-5B79-6C30-1364-13CEE817997F}"/>
                </a:ext>
              </a:extLst>
            </p:cNvPr>
            <p:cNvSpPr txBox="1"/>
            <p:nvPr/>
          </p:nvSpPr>
          <p:spPr>
            <a:xfrm>
              <a:off x="7884068" y="5723834"/>
              <a:ext cx="813816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[1]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9EFA78D-6DDC-9CD4-F8FB-83E04FC4D9F4}"/>
                </a:ext>
              </a:extLst>
            </p:cNvPr>
            <p:cNvSpPr txBox="1"/>
            <p:nvPr/>
          </p:nvSpPr>
          <p:spPr>
            <a:xfrm>
              <a:off x="8680631" y="4106684"/>
              <a:ext cx="1104901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Offerman [5]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A74FD6D-6A88-7239-C017-D4B6DDD1D5A6}"/>
                </a:ext>
              </a:extLst>
            </p:cNvPr>
            <p:cNvSpPr txBox="1"/>
            <p:nvPr/>
          </p:nvSpPr>
          <p:spPr>
            <a:xfrm>
              <a:off x="10137153" y="4555934"/>
              <a:ext cx="813816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Kar [4]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2875ADC-E992-2000-A517-980D05795812}"/>
                </a:ext>
              </a:extLst>
            </p:cNvPr>
            <p:cNvSpPr txBox="1"/>
            <p:nvPr/>
          </p:nvSpPr>
          <p:spPr>
            <a:xfrm>
              <a:off x="10083748" y="4099080"/>
              <a:ext cx="897278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[2]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46F0D7E-4658-682A-9915-723A2D0C2C7E}"/>
                </a:ext>
              </a:extLst>
            </p:cNvPr>
            <p:cNvSpPr txBox="1"/>
            <p:nvPr/>
          </p:nvSpPr>
          <p:spPr>
            <a:xfrm>
              <a:off x="8256254" y="4915259"/>
              <a:ext cx="1570074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Griff-McMahon[8]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4446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9223D-485B-2A51-71EF-7E951B443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78B4-661D-1C83-671B-57C4765E1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High repetition rate facilities enable parameter scans and statistics to understand better and optimize p</a:t>
            </a:r>
            <a:r>
              <a:rPr lang="en-US" dirty="0"/>
              <a:t>roton focusing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7D14C-43BC-C126-F2AB-D9BD09C34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589404-BFDB-9448-5913-484D459560FB}"/>
              </a:ext>
            </a:extLst>
          </p:cNvPr>
          <p:cNvGrpSpPr/>
          <p:nvPr/>
        </p:nvGrpSpPr>
        <p:grpSpPr>
          <a:xfrm>
            <a:off x="8090632" y="1725128"/>
            <a:ext cx="4101368" cy="2234834"/>
            <a:chOff x="6175809" y="2388666"/>
            <a:chExt cx="5941971" cy="3237779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770CEC8A-F299-371F-30D8-31E866CA948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75809" y="2388666"/>
              <a:ext cx="5449243" cy="3237779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5C744AD-DE29-FBEF-BD67-FAB6E76EA0F7}"/>
                </a:ext>
              </a:extLst>
            </p:cNvPr>
            <p:cNvSpPr txBox="1"/>
            <p:nvPr/>
          </p:nvSpPr>
          <p:spPr>
            <a:xfrm>
              <a:off x="8576809" y="3386749"/>
              <a:ext cx="1034927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Snavely [3]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8F07090-D667-5FD8-6250-2520EE9E7AF2}"/>
                </a:ext>
              </a:extLst>
            </p:cNvPr>
            <p:cNvSpPr txBox="1"/>
            <p:nvPr/>
          </p:nvSpPr>
          <p:spPr>
            <a:xfrm>
              <a:off x="6869666" y="4568400"/>
              <a:ext cx="813817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[1]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805774B-0F3D-9548-51CD-04F7FF096EA9}"/>
                </a:ext>
              </a:extLst>
            </p:cNvPr>
            <p:cNvSpPr txBox="1"/>
            <p:nvPr/>
          </p:nvSpPr>
          <p:spPr>
            <a:xfrm>
              <a:off x="9502461" y="2946274"/>
              <a:ext cx="897279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[2]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FB1046A-13EA-0A2A-B9E0-AA053B1F28C9}"/>
                </a:ext>
              </a:extLst>
            </p:cNvPr>
            <p:cNvSpPr txBox="1"/>
            <p:nvPr/>
          </p:nvSpPr>
          <p:spPr>
            <a:xfrm>
              <a:off x="9440493" y="2439892"/>
              <a:ext cx="1564675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Bailly-</a:t>
              </a:r>
              <a:r>
                <a:rPr lang="en-US" sz="800" dirty="0" err="1"/>
                <a:t>Grandvaux</a:t>
              </a:r>
              <a:r>
                <a:rPr lang="en-US" sz="800" dirty="0"/>
                <a:t> [4]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BA21B9E-A94F-2AAF-CC11-2CC3DA0B1029}"/>
                </a:ext>
              </a:extLst>
            </p:cNvPr>
            <p:cNvSpPr txBox="1"/>
            <p:nvPr/>
          </p:nvSpPr>
          <p:spPr>
            <a:xfrm>
              <a:off x="10553104" y="3194252"/>
              <a:ext cx="1564676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McGuffey [5]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D78BE39-31CE-8211-12E2-44955A83AA70}"/>
                </a:ext>
              </a:extLst>
            </p:cNvPr>
            <p:cNvSpPr txBox="1"/>
            <p:nvPr/>
          </p:nvSpPr>
          <p:spPr>
            <a:xfrm>
              <a:off x="7575200" y="4864214"/>
              <a:ext cx="1057964" cy="295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err="1"/>
                <a:t>Vaisseau</a:t>
              </a:r>
              <a:r>
                <a:rPr lang="en-US" sz="800" dirty="0"/>
                <a:t> [6]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355BE0D-A0B2-99C6-6151-53C55AA62900}"/>
              </a:ext>
            </a:extLst>
          </p:cNvPr>
          <p:cNvGrpSpPr/>
          <p:nvPr/>
        </p:nvGrpSpPr>
        <p:grpSpPr>
          <a:xfrm>
            <a:off x="4312777" y="1701780"/>
            <a:ext cx="3777855" cy="2257052"/>
            <a:chOff x="6440351" y="1148152"/>
            <a:chExt cx="4672930" cy="2791808"/>
          </a:xfrm>
        </p:grpSpPr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76C2B5E5-6E3F-7353-5C08-2AF22680C05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440351" y="1148152"/>
              <a:ext cx="4480560" cy="2791808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A132A3D-89B9-E7CF-5D16-9BF821B375B0}"/>
                </a:ext>
              </a:extLst>
            </p:cNvPr>
            <p:cNvSpPr txBox="1"/>
            <p:nvPr/>
          </p:nvSpPr>
          <p:spPr>
            <a:xfrm>
              <a:off x="7070252" y="1353700"/>
              <a:ext cx="813816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Chen [7]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763D5F6-ABFD-2C39-F006-CA464C4A56B9}"/>
                </a:ext>
              </a:extLst>
            </p:cNvPr>
            <p:cNvSpPr txBox="1"/>
            <p:nvPr/>
          </p:nvSpPr>
          <p:spPr>
            <a:xfrm>
              <a:off x="6743088" y="2418645"/>
              <a:ext cx="813816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Bartal [6]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33F6B7B-86A4-4480-2FC6-4B04CB8C1DDC}"/>
                </a:ext>
              </a:extLst>
            </p:cNvPr>
            <p:cNvSpPr txBox="1"/>
            <p:nvPr/>
          </p:nvSpPr>
          <p:spPr>
            <a:xfrm>
              <a:off x="7225314" y="2590571"/>
              <a:ext cx="1034929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Snavely [3]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B6686D2-6279-EF5E-3F29-D64BA307694B}"/>
                </a:ext>
              </a:extLst>
            </p:cNvPr>
            <p:cNvSpPr txBox="1"/>
            <p:nvPr/>
          </p:nvSpPr>
          <p:spPr>
            <a:xfrm>
              <a:off x="7641047" y="2800801"/>
              <a:ext cx="813816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[1]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91E6A17-69FF-B342-C598-41480184D492}"/>
                </a:ext>
              </a:extLst>
            </p:cNvPr>
            <p:cNvSpPr txBox="1"/>
            <p:nvPr/>
          </p:nvSpPr>
          <p:spPr>
            <a:xfrm>
              <a:off x="8454863" y="2130990"/>
              <a:ext cx="1570075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Griff-McMahon[8]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3006B82-846A-9BB9-DFDB-80542A8106AD}"/>
                </a:ext>
              </a:extLst>
            </p:cNvPr>
            <p:cNvSpPr txBox="1"/>
            <p:nvPr/>
          </p:nvSpPr>
          <p:spPr>
            <a:xfrm>
              <a:off x="9032253" y="1290231"/>
              <a:ext cx="1104900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Offerman [5]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4F56168-4DBF-23F1-9B2F-5B86E68C4798}"/>
                </a:ext>
              </a:extLst>
            </p:cNvPr>
            <p:cNvSpPr txBox="1"/>
            <p:nvPr/>
          </p:nvSpPr>
          <p:spPr>
            <a:xfrm>
              <a:off x="10125479" y="1816660"/>
              <a:ext cx="813816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Kar [4]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E4E90C5-B257-2D75-E3EB-55C35F6B5E8B}"/>
                </a:ext>
              </a:extLst>
            </p:cNvPr>
            <p:cNvSpPr txBox="1"/>
            <p:nvPr/>
          </p:nvSpPr>
          <p:spPr>
            <a:xfrm>
              <a:off x="10216002" y="1325838"/>
              <a:ext cx="897279" cy="252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[2]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B211B92-7C82-8853-224A-E7E840EAC61E}"/>
                </a:ext>
              </a:extLst>
            </p:cNvPr>
            <p:cNvSpPr txBox="1"/>
            <p:nvPr/>
          </p:nvSpPr>
          <p:spPr>
            <a:xfrm>
              <a:off x="7506161" y="3288594"/>
              <a:ext cx="1142386" cy="26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Nedbailo [9]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BA487A0-9EEB-D722-79C7-85C649D492F2}"/>
              </a:ext>
            </a:extLst>
          </p:cNvPr>
          <p:cNvGrpSpPr/>
          <p:nvPr/>
        </p:nvGrpSpPr>
        <p:grpSpPr>
          <a:xfrm>
            <a:off x="247889" y="1686484"/>
            <a:ext cx="3777856" cy="2312123"/>
            <a:chOff x="6440351" y="3939020"/>
            <a:chExt cx="4545678" cy="2782046"/>
          </a:xfrm>
        </p:grpSpPr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9401B697-759D-6ABC-CBE3-9CA0B62398E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0351" y="3939020"/>
              <a:ext cx="4480560" cy="2782046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094169B-6F3E-1A3C-F3DF-0B4024970436}"/>
                </a:ext>
              </a:extLst>
            </p:cNvPr>
            <p:cNvSpPr txBox="1"/>
            <p:nvPr/>
          </p:nvSpPr>
          <p:spPr>
            <a:xfrm>
              <a:off x="9398344" y="6093750"/>
              <a:ext cx="897277" cy="259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Nedbailo [9]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D503AC5-6B4A-D97F-5ABC-176CE75DEDD4}"/>
                </a:ext>
              </a:extLst>
            </p:cNvPr>
            <p:cNvSpPr txBox="1"/>
            <p:nvPr/>
          </p:nvSpPr>
          <p:spPr>
            <a:xfrm>
              <a:off x="6959696" y="4144705"/>
              <a:ext cx="813816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Chen [7]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48404EC-054A-1BF4-CF29-7E2C372C7FC2}"/>
                </a:ext>
              </a:extLst>
            </p:cNvPr>
            <p:cNvSpPr txBox="1"/>
            <p:nvPr/>
          </p:nvSpPr>
          <p:spPr>
            <a:xfrm>
              <a:off x="9179126" y="5387059"/>
              <a:ext cx="813816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Bartal [6]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F6383F8-F3E3-4EEA-41A3-250AD329CD11}"/>
                </a:ext>
              </a:extLst>
            </p:cNvPr>
            <p:cNvSpPr txBox="1"/>
            <p:nvPr/>
          </p:nvSpPr>
          <p:spPr>
            <a:xfrm>
              <a:off x="9951101" y="5685619"/>
              <a:ext cx="1034928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Snavely [3]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D148D43-3CAF-61E2-C679-09855AF401A1}"/>
                </a:ext>
              </a:extLst>
            </p:cNvPr>
            <p:cNvSpPr txBox="1"/>
            <p:nvPr/>
          </p:nvSpPr>
          <p:spPr>
            <a:xfrm>
              <a:off x="7884068" y="5723834"/>
              <a:ext cx="813816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[1]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A0CD3DA-1A7C-DA08-41CE-9DC8707DE941}"/>
                </a:ext>
              </a:extLst>
            </p:cNvPr>
            <p:cNvSpPr txBox="1"/>
            <p:nvPr/>
          </p:nvSpPr>
          <p:spPr>
            <a:xfrm>
              <a:off x="8680631" y="4106684"/>
              <a:ext cx="1104901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Offerman [5]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2A535B6-357F-DB69-7193-2A87DA3F871B}"/>
                </a:ext>
              </a:extLst>
            </p:cNvPr>
            <p:cNvSpPr txBox="1"/>
            <p:nvPr/>
          </p:nvSpPr>
          <p:spPr>
            <a:xfrm>
              <a:off x="10137153" y="4555934"/>
              <a:ext cx="813816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Kar [4]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D47088E-75FD-FBF2-3141-0CE85773179B}"/>
                </a:ext>
              </a:extLst>
            </p:cNvPr>
            <p:cNvSpPr txBox="1"/>
            <p:nvPr/>
          </p:nvSpPr>
          <p:spPr>
            <a:xfrm>
              <a:off x="10083748" y="4099080"/>
              <a:ext cx="897278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Patel [2]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8F0D09E-1E59-15C8-8AB6-588389221CAF}"/>
                </a:ext>
              </a:extLst>
            </p:cNvPr>
            <p:cNvSpPr txBox="1"/>
            <p:nvPr/>
          </p:nvSpPr>
          <p:spPr>
            <a:xfrm>
              <a:off x="8256254" y="4915259"/>
              <a:ext cx="1570074" cy="245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Griff-McMahon[8]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4A4CCDD-06D7-FD1E-6FB9-0B9F7F743C3C}"/>
                  </a:ext>
                </a:extLst>
              </p:cNvPr>
              <p:cNvSpPr txBox="1"/>
              <p:nvPr/>
            </p:nvSpPr>
            <p:spPr>
              <a:xfrm>
                <a:off x="609600" y="4097700"/>
                <a:ext cx="11172391" cy="2523768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468630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</a:rPr>
                  <a:t>What is the focusability of the proton beam? </a:t>
                </a:r>
              </a:p>
              <a:p>
                <a:pPr marL="92583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</a:rPr>
                  <a:t>Where do the protons focus? – </a:t>
                </a:r>
                <a:r>
                  <a:rPr lang="en-US" sz="1400" dirty="0">
                    <a:solidFill>
                      <a:schemeClr val="tx1"/>
                    </a:solidFill>
                  </a:rPr>
                  <a:t>need to focus into the compressed core</a:t>
                </a:r>
              </a:p>
              <a:p>
                <a:pPr marL="92583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</a:rPr>
                  <a:t>What is the size of the proton focus?</a:t>
                </a:r>
                <a:r>
                  <a:rPr lang="en-US" dirty="0">
                    <a:solidFill>
                      <a:schemeClr val="tx1"/>
                    </a:solidFill>
                  </a:rPr>
                  <a:t> – </a:t>
                </a:r>
                <a:r>
                  <a:rPr lang="en-US" sz="1600" dirty="0">
                    <a:solidFill>
                      <a:schemeClr val="tx1"/>
                    </a:solidFill>
                  </a:rPr>
                  <a:t>can you achieve high fluence </a:t>
                </a:r>
              </a:p>
              <a:p>
                <a:pPr marL="468630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</a:rPr>
                  <a:t>What is the dependence of the focal position on proton energy? – </a:t>
                </a:r>
                <a:r>
                  <a:rPr lang="en-US" sz="1400" dirty="0">
                    <a:solidFill>
                      <a:schemeClr val="tx1"/>
                    </a:solidFill>
                  </a:rPr>
                  <a:t>is there “chromatic aberration”</a:t>
                </a:r>
              </a:p>
              <a:p>
                <a:pPr marL="468630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</a:rPr>
                  <a:t>What is the relevance of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 parameter? – </a:t>
                </a:r>
                <a:r>
                  <a:rPr lang="en-US" sz="1400" dirty="0">
                    <a:solidFill>
                      <a:schemeClr val="tx1"/>
                    </a:solidFill>
                  </a:rPr>
                  <a:t>sheds light on the physics of proton focusing</a:t>
                </a:r>
                <a:endParaRPr lang="en-US" sz="1600" dirty="0">
                  <a:solidFill>
                    <a:schemeClr val="tx1"/>
                  </a:solidFill>
                </a:endParaRPr>
              </a:p>
              <a:p>
                <a:pPr marL="468630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</a:rPr>
                  <a:t>Why is there a discrepancy between measurement methods, facility, simulations, and experiments – </a:t>
                </a:r>
                <a:r>
                  <a:rPr lang="en-US" sz="1400" dirty="0">
                    <a:solidFill>
                      <a:schemeClr val="tx1"/>
                    </a:solidFill>
                  </a:rPr>
                  <a:t>how reliable are these measurements for scaled proton fast ignition studies?</a:t>
                </a:r>
              </a:p>
              <a:p>
                <a:pPr marL="468630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</a:rPr>
                  <a:t>Can we benchmark of Particle in Cell (PIC) simulations?</a:t>
                </a:r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4A4CCDD-06D7-FD1E-6FB9-0B9F7F743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4097700"/>
                <a:ext cx="11172391" cy="2523768"/>
              </a:xfrm>
              <a:prstGeom prst="rect">
                <a:avLst/>
              </a:prstGeom>
              <a:blipFill>
                <a:blip r:embed="rId6"/>
                <a:stretch>
                  <a:fillRect b="-1485"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9544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B02BA-28AB-CEAC-FDAA-B55DD00EE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These high repetition rate facilities are offering unique capabilities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216D6D-8705-0305-4A51-28828043E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2B0415A-0E51-7B4D-096F-1F840D705EC8}"/>
              </a:ext>
            </a:extLst>
          </p:cNvPr>
          <p:cNvGrpSpPr/>
          <p:nvPr/>
        </p:nvGrpSpPr>
        <p:grpSpPr>
          <a:xfrm>
            <a:off x="5811793" y="2680166"/>
            <a:ext cx="5170610" cy="3301255"/>
            <a:chOff x="427985" y="2272804"/>
            <a:chExt cx="5362220" cy="364813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7CF3A4A7-EB00-9FA4-8E93-BF5C5F0FE2F1}"/>
                    </a:ext>
                  </a:extLst>
                </p:cNvPr>
                <p:cNvSpPr/>
                <p:nvPr/>
              </p:nvSpPr>
              <p:spPr>
                <a:xfrm>
                  <a:off x="529087" y="5277173"/>
                  <a:ext cx="5261118" cy="643766"/>
                </a:xfrm>
                <a:prstGeom prst="roundRect">
                  <a:avLst>
                    <a:gd name="adj" fmla="val 11290"/>
                  </a:avLst>
                </a:prstGeom>
                <a:solidFill>
                  <a:srgbClr val="FFCB05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>
                    <a:spcAft>
                      <a:spcPts val="600"/>
                    </a:spcAft>
                  </a:pPr>
                  <a:r>
                    <a:rPr lang="en-US" sz="1400" dirty="0">
                      <a:solidFill>
                        <a:schemeClr val="tx1"/>
                      </a:solidFill>
                    </a:rPr>
                    <a:t>Achieved during our run</a:t>
                  </a:r>
                </a:p>
                <a:p>
                  <a:pPr marL="457200">
                    <a:spcAft>
                      <a:spcPts val="6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400" b="1" dirty="0" smtClean="0">
                            <a:solidFill>
                              <a:schemeClr val="tx1"/>
                            </a:solidFill>
                          </a:rPr>
                          <m:t>&gt;400 </m:t>
                        </m:r>
                        <m:r>
                          <m:rPr>
                            <m:nor/>
                          </m:rPr>
                          <a:rPr lang="en-US" sz="1400" dirty="0" smtClean="0">
                            <a:solidFill>
                              <a:schemeClr val="tx1"/>
                            </a:solidFill>
                          </a:rPr>
                          <m:t>shots</m:t>
                        </m:r>
                        <m:r>
                          <m:rPr>
                            <m:nor/>
                          </m:rPr>
                          <a:rPr lang="en-US" sz="1400" dirty="0" smtClean="0">
                            <a:solidFill>
                              <a:schemeClr val="tx1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400" dirty="0" smtClean="0">
                            <a:solidFill>
                              <a:schemeClr val="tx1"/>
                            </a:solidFill>
                          </a:rPr>
                          <m:t>recorded</m:t>
                        </m:r>
                      </m:oMath>
                    </m:oMathPara>
                  </a14:m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7CF3A4A7-EB00-9FA4-8E93-BF5C5F0FE2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087" y="5277173"/>
                  <a:ext cx="5261118" cy="643766"/>
                </a:xfrm>
                <a:prstGeom prst="roundRect">
                  <a:avLst>
                    <a:gd name="adj" fmla="val 11290"/>
                  </a:avLst>
                </a:prstGeom>
                <a:blipFill>
                  <a:blip r:embed="rId3"/>
                  <a:stretch>
                    <a:fillRect t="-8333" b="-208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Rounded Rectangle 22">
                  <a:extLst>
                    <a:ext uri="{FF2B5EF4-FFF2-40B4-BE49-F238E27FC236}">
                      <a16:creationId xmlns:a16="http://schemas.microsoft.com/office/drawing/2014/main" id="{5C32E5C2-A283-8404-24E0-157AE9B973D9}"/>
                    </a:ext>
                  </a:extLst>
                </p:cNvPr>
                <p:cNvSpPr/>
                <p:nvPr/>
              </p:nvSpPr>
              <p:spPr>
                <a:xfrm>
                  <a:off x="427985" y="2272804"/>
                  <a:ext cx="5362220" cy="2792002"/>
                </a:xfrm>
                <a:prstGeom prst="roundRect">
                  <a:avLst>
                    <a:gd name="adj" fmla="val 3317"/>
                  </a:avLst>
                </a:prstGeom>
                <a:solidFill>
                  <a:srgbClr val="00274C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>
                    <a:spcAft>
                      <a:spcPts val="1000"/>
                    </a:spcAft>
                  </a:pPr>
                  <a:r>
                    <a:rPr lang="en-US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ZEUS</a:t>
                  </a:r>
                </a:p>
                <a:p>
                  <a:pPr marL="285750" indent="-285750">
                    <a:spcAft>
                      <a:spcPts val="1000"/>
                    </a:spcAft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𝟖𝟎𝟎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𝒏𝒎</m:t>
                      </m:r>
                    </m:oMath>
                  </a14:m>
                  <a:r>
                    <a:rPr lang="en-US" sz="1400" b="1" dirty="0">
                      <a:solidFill>
                        <a:schemeClr val="bg1"/>
                      </a:solidFill>
                    </a:rPr>
                    <a:t>    </a:t>
                  </a:r>
                  <a:r>
                    <a:rPr lang="en-US" sz="1200" dirty="0">
                      <a:solidFill>
                        <a:schemeClr val="bg1">
                          <a:alpha val="70000"/>
                        </a:schemeClr>
                      </a:solidFill>
                    </a:rPr>
                    <a:t>Ti</a:t>
                  </a:r>
                  <a:r>
                    <a:rPr lang="en-US" sz="1200" dirty="0" err="1">
                      <a:solidFill>
                        <a:schemeClr val="bg1">
                          <a:alpha val="70000"/>
                        </a:schemeClr>
                      </a:solidFill>
                    </a:rPr>
                    <a:t>:Sapphire</a:t>
                  </a:r>
                  <a:r>
                    <a:rPr lang="en-US" sz="1200" dirty="0">
                      <a:solidFill>
                        <a:schemeClr val="bg1">
                          <a:alpha val="70000"/>
                        </a:schemeClr>
                      </a:solidFill>
                    </a:rPr>
                    <a:t> </a:t>
                  </a:r>
                  <a:endParaRPr lang="en-US" sz="1400" dirty="0">
                    <a:solidFill>
                      <a:schemeClr val="bg1">
                        <a:alpha val="70000"/>
                      </a:schemeClr>
                    </a:solidFill>
                  </a:endParaRPr>
                </a:p>
                <a:p>
                  <a:pPr marL="285750" indent="-285750">
                    <a:spcAft>
                      <a:spcPts val="1000"/>
                    </a:spcAft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1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𝑱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∙</m:t>
                      </m:r>
                      <m:r>
                        <a:rPr lang="en-US" sz="1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𝒇𝒔</m:t>
                      </m:r>
                    </m:oMath>
                  </a14:m>
                  <a:r>
                    <a:rPr lang="en-US" sz="1400" b="1" dirty="0">
                      <a:solidFill>
                        <a:schemeClr val="bg1"/>
                      </a:solidFill>
                    </a:rPr>
                    <a:t>    </a:t>
                  </a:r>
                  <a:r>
                    <a:rPr lang="en-US" sz="1200" dirty="0">
                      <a:solidFill>
                        <a:schemeClr val="bg1">
                          <a:alpha val="70000"/>
                        </a:schemeClr>
                      </a:solidFill>
                    </a:rPr>
                    <a:t>nominal</a:t>
                  </a:r>
                  <a:endParaRPr lang="en-US" sz="1400" dirty="0">
                    <a:solidFill>
                      <a:schemeClr val="bg1">
                        <a:alpha val="70000"/>
                      </a:schemeClr>
                    </a:solidFill>
                  </a:endParaRPr>
                </a:p>
                <a:p>
                  <a:pPr marL="285750" indent="-285750">
                    <a:spcAft>
                      <a:spcPts val="1000"/>
                    </a:spcAft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14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num>
                        <m:den>
                          <m:r>
                            <a:rPr lang="en-US" sz="14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𝟔𝟒</m:t>
                          </m:r>
                        </m:den>
                      </m:f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1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1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1400" dirty="0">
                      <a:solidFill>
                        <a:schemeClr val="bg1"/>
                      </a:solidFill>
                    </a:rPr>
                    <a:t>   </a:t>
                  </a:r>
                  <a:r>
                    <a:rPr lang="en-US" sz="1200" dirty="0">
                      <a:solidFill>
                        <a:schemeClr val="bg1">
                          <a:alpha val="70000"/>
                        </a:schemeClr>
                      </a:solidFill>
                    </a:rPr>
                    <a:t>focal spot</a:t>
                  </a:r>
                  <a:endParaRPr lang="en-US" sz="1400" dirty="0">
                    <a:solidFill>
                      <a:schemeClr val="bg1">
                        <a:alpha val="70000"/>
                      </a:schemeClr>
                    </a:solidFill>
                  </a:endParaRPr>
                </a:p>
                <a:p>
                  <a:pPr marL="285750" indent="-285750">
                    <a:spcAft>
                      <a:spcPts val="1000"/>
                    </a:spcAft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𝒔𝒉𝒐𝒕</m:t>
                      </m:r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𝒎𝒊𝒏</m:t>
                      </m:r>
                    </m:oMath>
                  </a14:m>
                  <a:r>
                    <a:rPr lang="en-US" sz="1400" b="1" dirty="0">
                      <a:solidFill>
                        <a:schemeClr val="bg1"/>
                      </a:solidFill>
                    </a:rPr>
                    <a:t>    </a:t>
                  </a:r>
                  <a:r>
                    <a:rPr lang="en-US" sz="1200" dirty="0">
                      <a:solidFill>
                        <a:schemeClr val="bg1">
                          <a:alpha val="70000"/>
                        </a:schemeClr>
                      </a:solidFill>
                    </a:rPr>
                    <a:t>repetition rate</a:t>
                  </a:r>
                  <a:endParaRPr lang="en-US" sz="1400" dirty="0">
                    <a:solidFill>
                      <a:schemeClr val="bg1">
                        <a:alpha val="7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23" name="Rounded Rectangle 22">
                  <a:extLst>
                    <a:ext uri="{FF2B5EF4-FFF2-40B4-BE49-F238E27FC236}">
                      <a16:creationId xmlns:a16="http://schemas.microsoft.com/office/drawing/2014/main" id="{5C32E5C2-A283-8404-24E0-157AE9B973D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985" y="2272804"/>
                  <a:ext cx="5362220" cy="2792002"/>
                </a:xfrm>
                <a:prstGeom prst="roundRect">
                  <a:avLst>
                    <a:gd name="adj" fmla="val 3317"/>
                  </a:avLst>
                </a:prstGeom>
                <a:blipFill>
                  <a:blip r:embed="rId4"/>
                  <a:stretch>
                    <a:fillRect l="-2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97F0F4-830F-52C8-1BF8-B9A5675AB0C2}"/>
              </a:ext>
            </a:extLst>
          </p:cNvPr>
          <p:cNvGrpSpPr/>
          <p:nvPr/>
        </p:nvGrpSpPr>
        <p:grpSpPr>
          <a:xfrm>
            <a:off x="543696" y="2680166"/>
            <a:ext cx="5170611" cy="3331861"/>
            <a:chOff x="-1243712" y="2185901"/>
            <a:chExt cx="5170611" cy="333186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Rounded Rectangle 5">
                  <a:extLst>
                    <a:ext uri="{FF2B5EF4-FFF2-40B4-BE49-F238E27FC236}">
                      <a16:creationId xmlns:a16="http://schemas.microsoft.com/office/drawing/2014/main" id="{DE7A4DBF-D73B-068F-82FD-83008D281BA6}"/>
                    </a:ext>
                  </a:extLst>
                </p:cNvPr>
                <p:cNvSpPr/>
                <p:nvPr/>
              </p:nvSpPr>
              <p:spPr>
                <a:xfrm>
                  <a:off x="-1243712" y="4873996"/>
                  <a:ext cx="5170610" cy="643766"/>
                </a:xfrm>
                <a:prstGeom prst="roundRect">
                  <a:avLst>
                    <a:gd name="adj" fmla="val 11290"/>
                  </a:avLst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>
                    <a:spcAft>
                      <a:spcPts val="600"/>
                    </a:spcAft>
                  </a:pPr>
                  <a:r>
                    <a:rPr lang="en-US" sz="1400" dirty="0">
                      <a:solidFill>
                        <a:schemeClr val="tx1"/>
                      </a:solidFill>
                    </a:rPr>
                    <a:t>Achieved during our run</a:t>
                  </a:r>
                </a:p>
                <a:p>
                  <a:pPr marL="457200">
                    <a:spcAft>
                      <a:spcPts val="6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400" dirty="0" smtClean="0">
                            <a:solidFill>
                              <a:schemeClr val="tx1"/>
                            </a:solidFill>
                          </a:rPr>
                          <m:t>&gt;</m:t>
                        </m:r>
                        <m:r>
                          <m:rPr>
                            <m:nor/>
                          </m:rPr>
                          <a:rPr lang="en-US" sz="1400" b="1" i="0" dirty="0" smtClean="0">
                            <a:solidFill>
                              <a:schemeClr val="tx1"/>
                            </a:solidFill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1400" b="1" dirty="0" smtClean="0">
                            <a:solidFill>
                              <a:schemeClr val="tx1"/>
                            </a:solidFill>
                          </a:rPr>
                          <m:t>00</m:t>
                        </m:r>
                        <m:r>
                          <m:rPr>
                            <m:nor/>
                          </m:rPr>
                          <a:rPr lang="en-US" sz="1400" dirty="0" smtClean="0">
                            <a:solidFill>
                              <a:schemeClr val="tx1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400" dirty="0" smtClean="0">
                            <a:solidFill>
                              <a:schemeClr val="tx1"/>
                            </a:solidFill>
                          </a:rPr>
                          <m:t>shots</m:t>
                        </m:r>
                        <m:r>
                          <m:rPr>
                            <m:nor/>
                          </m:rPr>
                          <a:rPr lang="en-US" sz="1400" dirty="0" smtClean="0">
                            <a:solidFill>
                              <a:schemeClr val="tx1"/>
                            </a:solidFill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400" dirty="0" smtClean="0">
                            <a:solidFill>
                              <a:schemeClr val="tx1"/>
                            </a:solidFill>
                          </a:rPr>
                          <m:t>recorded</m:t>
                        </m:r>
                      </m:oMath>
                    </m:oMathPara>
                  </a14:m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6" name="Rounded Rectangle 5">
                  <a:extLst>
                    <a:ext uri="{FF2B5EF4-FFF2-40B4-BE49-F238E27FC236}">
                      <a16:creationId xmlns:a16="http://schemas.microsoft.com/office/drawing/2014/main" id="{DE7A4DBF-D73B-068F-82FD-83008D281BA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243712" y="4873996"/>
                  <a:ext cx="5170610" cy="643766"/>
                </a:xfrm>
                <a:prstGeom prst="roundRect">
                  <a:avLst>
                    <a:gd name="adj" fmla="val 11290"/>
                  </a:avLst>
                </a:prstGeom>
                <a:blipFill>
                  <a:blip r:embed="rId5"/>
                  <a:stretch>
                    <a:fillRect t="-384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Rounded Rectangle 6">
                  <a:extLst>
                    <a:ext uri="{FF2B5EF4-FFF2-40B4-BE49-F238E27FC236}">
                      <a16:creationId xmlns:a16="http://schemas.microsoft.com/office/drawing/2014/main" id="{55477C42-353D-0AC3-3726-7B1D79133B04}"/>
                    </a:ext>
                  </a:extLst>
                </p:cNvPr>
                <p:cNvSpPr/>
                <p:nvPr/>
              </p:nvSpPr>
              <p:spPr>
                <a:xfrm>
                  <a:off x="-1243712" y="2185901"/>
                  <a:ext cx="5170611" cy="2523744"/>
                </a:xfrm>
                <a:prstGeom prst="roundRect">
                  <a:avLst>
                    <a:gd name="adj" fmla="val 3317"/>
                  </a:avLst>
                </a:prstGeom>
                <a:solidFill>
                  <a:schemeClr val="accent6">
                    <a:lumMod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>
                    <a:spcAft>
                      <a:spcPts val="1000"/>
                    </a:spcAft>
                  </a:pPr>
                  <a:r>
                    <a:rPr lang="en-US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CSU ALEPH</a:t>
                  </a:r>
                </a:p>
                <a:p>
                  <a:pPr marL="285750" indent="-285750">
                    <a:spcAft>
                      <a:spcPts val="1000"/>
                    </a:spcAft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𝟖𝟎𝟎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𝒏𝒎</m:t>
                      </m:r>
                    </m:oMath>
                  </a14:m>
                  <a:r>
                    <a:rPr lang="en-US" sz="1400" b="1" dirty="0">
                      <a:solidFill>
                        <a:schemeClr val="bg1"/>
                      </a:solidFill>
                    </a:rPr>
                    <a:t>    </a:t>
                  </a:r>
                  <a:r>
                    <a:rPr lang="en-US" sz="1200" dirty="0">
                      <a:solidFill>
                        <a:schemeClr val="bg1">
                          <a:alpha val="70000"/>
                        </a:schemeClr>
                      </a:solidFill>
                    </a:rPr>
                    <a:t>Ti</a:t>
                  </a:r>
                  <a:r>
                    <a:rPr lang="en-US" sz="1200" dirty="0" err="1">
                      <a:solidFill>
                        <a:schemeClr val="bg1">
                          <a:alpha val="70000"/>
                        </a:schemeClr>
                      </a:solidFill>
                    </a:rPr>
                    <a:t>:Sapphire</a:t>
                  </a:r>
                  <a:r>
                    <a:rPr lang="en-US" sz="1200" dirty="0">
                      <a:solidFill>
                        <a:schemeClr val="bg1">
                          <a:alpha val="70000"/>
                        </a:schemeClr>
                      </a:solidFill>
                    </a:rPr>
                    <a:t> </a:t>
                  </a:r>
                  <a:endParaRPr lang="en-US" sz="1400" dirty="0">
                    <a:solidFill>
                      <a:schemeClr val="bg1">
                        <a:alpha val="70000"/>
                      </a:schemeClr>
                    </a:solidFill>
                  </a:endParaRPr>
                </a:p>
                <a:p>
                  <a:pPr marL="285750" indent="-285750">
                    <a:spcAft>
                      <a:spcPts val="10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sz="1400" b="1" dirty="0">
                      <a:solidFill>
                        <a:schemeClr val="bg1"/>
                      </a:solidFill>
                    </a:rPr>
                    <a:t>20</a:t>
                  </a:r>
                  <a14:m>
                    <m:oMath xmlns:m="http://schemas.openxmlformats.org/officeDocument/2006/math"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𝑱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∙</m:t>
                      </m:r>
                      <m:r>
                        <a:rPr lang="en-US" sz="1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1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𝒇𝒔</m:t>
                      </m:r>
                    </m:oMath>
                  </a14:m>
                  <a:r>
                    <a:rPr lang="en-US" sz="1400" b="1" dirty="0">
                      <a:solidFill>
                        <a:schemeClr val="bg1"/>
                      </a:solidFill>
                    </a:rPr>
                    <a:t>    </a:t>
                  </a:r>
                  <a:r>
                    <a:rPr lang="en-US" sz="1200" dirty="0">
                      <a:solidFill>
                        <a:schemeClr val="bg1">
                          <a:alpha val="70000"/>
                        </a:schemeClr>
                      </a:solidFill>
                    </a:rPr>
                    <a:t>nominal</a:t>
                  </a:r>
                  <a:endParaRPr lang="en-US" sz="1400" dirty="0">
                    <a:solidFill>
                      <a:schemeClr val="bg1">
                        <a:alpha val="70000"/>
                      </a:schemeClr>
                    </a:solidFill>
                  </a:endParaRPr>
                </a:p>
                <a:p>
                  <a:pPr marL="285750" indent="-285750">
                    <a:spcAft>
                      <a:spcPts val="1000"/>
                    </a:spcAft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14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num>
                        <m:den>
                          <m:r>
                            <a:rPr lang="en-US" sz="14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1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en-US" sz="1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1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1400" dirty="0">
                      <a:solidFill>
                        <a:schemeClr val="bg1"/>
                      </a:solidFill>
                    </a:rPr>
                    <a:t>   </a:t>
                  </a:r>
                  <a:r>
                    <a:rPr lang="en-US" sz="1200" dirty="0">
                      <a:solidFill>
                        <a:schemeClr val="bg1">
                          <a:alpha val="70000"/>
                        </a:schemeClr>
                      </a:solidFill>
                    </a:rPr>
                    <a:t>focal spot</a:t>
                  </a:r>
                  <a:endParaRPr lang="en-US" sz="1400" dirty="0">
                    <a:solidFill>
                      <a:schemeClr val="bg1">
                        <a:alpha val="70000"/>
                      </a:schemeClr>
                    </a:solidFill>
                  </a:endParaRPr>
                </a:p>
                <a:p>
                  <a:pPr marL="285750" indent="-285750">
                    <a:spcAft>
                      <a:spcPts val="1000"/>
                    </a:spcAft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US" sz="1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1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b="1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𝐇𝐳</m:t>
                      </m:r>
                      <m:r>
                        <a:rPr lang="en-US" sz="14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1200" dirty="0">
                      <a:solidFill>
                        <a:schemeClr val="bg1">
                          <a:alpha val="70000"/>
                        </a:schemeClr>
                      </a:solidFill>
                    </a:rPr>
                    <a:t>repetition rate</a:t>
                  </a:r>
                  <a:endParaRPr lang="en-US" sz="1400" dirty="0">
                    <a:solidFill>
                      <a:schemeClr val="bg1">
                        <a:alpha val="7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7" name="Rounded Rectangle 6">
                  <a:extLst>
                    <a:ext uri="{FF2B5EF4-FFF2-40B4-BE49-F238E27FC236}">
                      <a16:creationId xmlns:a16="http://schemas.microsoft.com/office/drawing/2014/main" id="{55477C42-353D-0AC3-3726-7B1D79133B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243712" y="2185901"/>
                  <a:ext cx="5170611" cy="2523744"/>
                </a:xfrm>
                <a:prstGeom prst="roundRect">
                  <a:avLst>
                    <a:gd name="adj" fmla="val 3317"/>
                  </a:avLst>
                </a:prstGeom>
                <a:blipFill>
                  <a:blip r:embed="rId6"/>
                  <a:stretch>
                    <a:fillRect l="-4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24CBCF2-05A6-126C-DCBC-68D16A2ECC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8728" y="1732453"/>
            <a:ext cx="2654708" cy="61393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EFBC5D9-5656-8E6F-C660-708BE17578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610" y="1654090"/>
            <a:ext cx="2325946" cy="77066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38BA672-A71D-A94D-90D5-B726647B4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5314" t="32826"/>
          <a:stretch>
            <a:fillRect/>
          </a:stretch>
        </p:blipFill>
        <p:spPr>
          <a:xfrm>
            <a:off x="8403965" y="3685226"/>
            <a:ext cx="2552802" cy="151868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EFD3A89-211C-05BA-A14B-1C1CD637F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778"/>
          <a:stretch>
            <a:fillRect/>
          </a:stretch>
        </p:blipFill>
        <p:spPr>
          <a:xfrm>
            <a:off x="3002689" y="3651009"/>
            <a:ext cx="2711618" cy="1552901"/>
          </a:xfrm>
          <a:prstGeom prst="rect">
            <a:avLst/>
          </a:prstGeom>
        </p:spPr>
      </p:pic>
      <p:sp>
        <p:nvSpPr>
          <p:cNvPr id="28" name="Explosion 1 27">
            <a:extLst>
              <a:ext uri="{FF2B5EF4-FFF2-40B4-BE49-F238E27FC236}">
                <a16:creationId xmlns:a16="http://schemas.microsoft.com/office/drawing/2014/main" id="{FE8727D2-0628-F860-01CC-E17C646486B8}"/>
              </a:ext>
            </a:extLst>
          </p:cNvPr>
          <p:cNvSpPr/>
          <p:nvPr/>
        </p:nvSpPr>
        <p:spPr>
          <a:xfrm>
            <a:off x="9678391" y="1664598"/>
            <a:ext cx="2554218" cy="1828454"/>
          </a:xfrm>
          <a:prstGeom prst="irregularSeal1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Highest power laser in USA</a:t>
            </a:r>
          </a:p>
        </p:txBody>
      </p:sp>
    </p:spTree>
    <p:extLst>
      <p:ext uri="{BB962C8B-B14F-4D97-AF65-F5344CB8AC3E}">
        <p14:creationId xmlns:p14="http://schemas.microsoft.com/office/powerpoint/2010/main" val="1996736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576F19E4-1385-C6AA-AA2C-78A05E7AA3AF}"/>
              </a:ext>
            </a:extLst>
          </p:cNvPr>
          <p:cNvGrpSpPr/>
          <p:nvPr/>
        </p:nvGrpSpPr>
        <p:grpSpPr>
          <a:xfrm>
            <a:off x="2967004" y="1982486"/>
            <a:ext cx="6160191" cy="3216043"/>
            <a:chOff x="2967004" y="1982486"/>
            <a:chExt cx="6160191" cy="321604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5D3CA04-5891-30A5-FB65-4734174544A9}"/>
                </a:ext>
              </a:extLst>
            </p:cNvPr>
            <p:cNvGrpSpPr/>
            <p:nvPr/>
          </p:nvGrpSpPr>
          <p:grpSpPr>
            <a:xfrm>
              <a:off x="2967004" y="1982486"/>
              <a:ext cx="6160191" cy="3216043"/>
              <a:chOff x="2967004" y="1982486"/>
              <a:chExt cx="6160191" cy="3216043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89CA6E31-11EB-68BA-7F06-CF3B9D964325}"/>
                  </a:ext>
                </a:extLst>
              </p:cNvPr>
              <p:cNvGrpSpPr/>
              <p:nvPr/>
            </p:nvGrpSpPr>
            <p:grpSpPr>
              <a:xfrm>
                <a:off x="3064805" y="1982486"/>
                <a:ext cx="6062390" cy="3216043"/>
                <a:chOff x="15616489" y="9333383"/>
                <a:chExt cx="9045151" cy="4798371"/>
              </a:xfrm>
            </p:grpSpPr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9E095D0E-804B-E0C2-45A7-E7FC5FEF9467}"/>
                    </a:ext>
                  </a:extLst>
                </p:cNvPr>
                <p:cNvGrpSpPr/>
                <p:nvPr/>
              </p:nvGrpSpPr>
              <p:grpSpPr>
                <a:xfrm>
                  <a:off x="15616489" y="9333383"/>
                  <a:ext cx="9045151" cy="4798371"/>
                  <a:chOff x="2364256" y="20392845"/>
                  <a:chExt cx="7918081" cy="4200470"/>
                </a:xfrm>
              </p:grpSpPr>
              <p:pic>
                <p:nvPicPr>
                  <p:cNvPr id="36" name="Picture 35">
                    <a:extLst>
                      <a:ext uri="{FF2B5EF4-FFF2-40B4-BE49-F238E27FC236}">
                        <a16:creationId xmlns:a16="http://schemas.microsoft.com/office/drawing/2014/main" id="{472BCBAD-EFF1-D4FD-98BB-DA348C62CFD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6181" r="49115" b="44699"/>
                  <a:stretch>
                    <a:fillRect/>
                  </a:stretch>
                </p:blipFill>
                <p:spPr>
                  <a:xfrm>
                    <a:off x="2364256" y="20392845"/>
                    <a:ext cx="7918081" cy="4200470"/>
                  </a:xfrm>
                  <a:prstGeom prst="rect">
                    <a:avLst/>
                  </a:prstGeom>
                </p:spPr>
              </p:pic>
              <p:sp>
                <p:nvSpPr>
                  <p:cNvPr id="37" name="Trapezoid 36">
                    <a:extLst>
                      <a:ext uri="{FF2B5EF4-FFF2-40B4-BE49-F238E27FC236}">
                        <a16:creationId xmlns:a16="http://schemas.microsoft.com/office/drawing/2014/main" id="{C2D69770-EB45-1A65-B5E5-07D445DE3DCE}"/>
                      </a:ext>
                    </a:extLst>
                  </p:cNvPr>
                  <p:cNvSpPr/>
                  <p:nvPr/>
                </p:nvSpPr>
                <p:spPr bwMode="auto">
                  <a:xfrm rot="5400000">
                    <a:off x="2743199" y="21653451"/>
                    <a:ext cx="1039609" cy="1434204"/>
                  </a:xfrm>
                  <a:prstGeom prst="trapezoid">
                    <a:avLst>
                      <a:gd name="adj" fmla="val 35949"/>
                    </a:avLst>
                  </a:prstGeom>
                  <a:solidFill>
                    <a:srgbClr val="4EFE00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defTabSz="4905375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7200">
                      <a:latin typeface="Arial" charset="0"/>
                    </a:endParaRPr>
                  </a:p>
                </p:txBody>
              </p: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CDCBBD2F-857A-6275-FEDB-E8FF09A5AB2D}"/>
                      </a:ext>
                    </a:extLst>
                  </p:cNvPr>
                  <p:cNvSpPr txBox="1"/>
                  <p:nvPr/>
                </p:nvSpPr>
                <p:spPr>
                  <a:xfrm>
                    <a:off x="2662105" y="22067000"/>
                    <a:ext cx="1201794" cy="64317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r>
                      <a:rPr lang="en-US" sz="1600" dirty="0"/>
                      <a:t>Drive</a:t>
                    </a:r>
                  </a:p>
                  <a:p>
                    <a:r>
                      <a:rPr lang="en-US" sz="1600" dirty="0"/>
                      <a:t>Laser</a:t>
                    </a:r>
                  </a:p>
                </p:txBody>
              </p:sp>
            </p:grp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ECC4905-CA51-F1ED-F24C-F4F82B7456E3}"/>
                    </a:ext>
                  </a:extLst>
                </p:cNvPr>
                <p:cNvSpPr txBox="1"/>
                <p:nvPr/>
              </p:nvSpPr>
              <p:spPr>
                <a:xfrm>
                  <a:off x="15637036" y="9580605"/>
                  <a:ext cx="4314773" cy="50512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b="1" dirty="0"/>
                    <a:t>Phase 1</a:t>
                  </a:r>
                </a:p>
              </p:txBody>
            </p:sp>
          </p:grp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713FB0A-33AF-E277-C8B2-A260C5691895}"/>
                  </a:ext>
                </a:extLst>
              </p:cNvPr>
              <p:cNvSpPr/>
              <p:nvPr/>
            </p:nvSpPr>
            <p:spPr>
              <a:xfrm>
                <a:off x="2967004" y="2065393"/>
                <a:ext cx="1245986" cy="4667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id="{2EA7E7F5-4D4B-D9B6-DCF7-F1A9A83CED4D}"/>
                </a:ext>
              </a:extLst>
            </p:cNvPr>
            <p:cNvSpPr/>
            <p:nvPr/>
          </p:nvSpPr>
          <p:spPr>
            <a:xfrm rot="5400000">
              <a:off x="4518023" y="3390902"/>
              <a:ext cx="244478" cy="180974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riangle 28">
              <a:extLst>
                <a:ext uri="{FF2B5EF4-FFF2-40B4-BE49-F238E27FC236}">
                  <a16:creationId xmlns:a16="http://schemas.microsoft.com/office/drawing/2014/main" id="{1E9AF407-33BF-2F35-DF4A-887A2D50D00B}"/>
                </a:ext>
              </a:extLst>
            </p:cNvPr>
            <p:cNvSpPr/>
            <p:nvPr/>
          </p:nvSpPr>
          <p:spPr>
            <a:xfrm rot="5400000">
              <a:off x="4675353" y="3446642"/>
              <a:ext cx="69851" cy="101602"/>
            </a:xfrm>
            <a:prstGeom prst="triangle">
              <a:avLst/>
            </a:prstGeom>
            <a:solidFill>
              <a:srgbClr val="B88F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id="{21F425CE-865D-310C-A59A-22EA84087346}"/>
                </a:ext>
              </a:extLst>
            </p:cNvPr>
            <p:cNvSpPr/>
            <p:nvPr/>
          </p:nvSpPr>
          <p:spPr>
            <a:xfrm rot="5400000">
              <a:off x="4384116" y="3353362"/>
              <a:ext cx="209552" cy="290986"/>
            </a:xfrm>
            <a:prstGeom prst="trapezoid">
              <a:avLst>
                <a:gd name="adj" fmla="val 40069"/>
              </a:avLst>
            </a:prstGeom>
            <a:solidFill>
              <a:srgbClr val="4D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Chord 30">
              <a:extLst>
                <a:ext uri="{FF2B5EF4-FFF2-40B4-BE49-F238E27FC236}">
                  <a16:creationId xmlns:a16="http://schemas.microsoft.com/office/drawing/2014/main" id="{0D5FBEF6-62BA-14BD-45B0-DCD9662D7D54}"/>
                </a:ext>
              </a:extLst>
            </p:cNvPr>
            <p:cNvSpPr/>
            <p:nvPr/>
          </p:nvSpPr>
          <p:spPr>
            <a:xfrm>
              <a:off x="4588207" y="3425425"/>
              <a:ext cx="142542" cy="142542"/>
            </a:xfrm>
            <a:prstGeom prst="chord">
              <a:avLst>
                <a:gd name="adj1" fmla="val 5440755"/>
                <a:gd name="adj2" fmla="val 16200000"/>
              </a:avLst>
            </a:prstGeom>
            <a:solidFill>
              <a:srgbClr val="D156D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3ECF2F7-8018-1A2D-381A-7BAD07DF5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Historically targets have been limited to a low repetition rate configuration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761A6-1571-C88A-B944-DDC474C44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17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5160E8E-3F56-A6F6-91A4-3639469FAABB}"/>
              </a:ext>
            </a:extLst>
          </p:cNvPr>
          <p:cNvGrpSpPr/>
          <p:nvPr/>
        </p:nvGrpSpPr>
        <p:grpSpPr>
          <a:xfrm>
            <a:off x="6385230" y="1192091"/>
            <a:ext cx="4320316" cy="5428089"/>
            <a:chOff x="7403606" y="2065392"/>
            <a:chExt cx="3566160" cy="44805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B55382B-A5BD-DD0B-90B4-670C82B47814}"/>
                </a:ext>
              </a:extLst>
            </p:cNvPr>
            <p:cNvSpPr/>
            <p:nvPr/>
          </p:nvSpPr>
          <p:spPr>
            <a:xfrm>
              <a:off x="7403606" y="2065392"/>
              <a:ext cx="3566160" cy="448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4F4CA95-F6B3-C8BC-53A8-F6AE06D14C73}"/>
                </a:ext>
              </a:extLst>
            </p:cNvPr>
            <p:cNvGrpSpPr/>
            <p:nvPr/>
          </p:nvGrpSpPr>
          <p:grpSpPr>
            <a:xfrm>
              <a:off x="7449326" y="2111112"/>
              <a:ext cx="3474720" cy="4389120"/>
              <a:chOff x="6355456" y="1401802"/>
              <a:chExt cx="3474720" cy="438912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ACC6C306-4AF8-B68B-3324-3830FAC1BFAA}"/>
                  </a:ext>
                </a:extLst>
              </p:cNvPr>
              <p:cNvGrpSpPr/>
              <p:nvPr/>
            </p:nvGrpSpPr>
            <p:grpSpPr>
              <a:xfrm>
                <a:off x="6364698" y="1407657"/>
                <a:ext cx="3456237" cy="4377410"/>
                <a:chOff x="625570" y="2298789"/>
                <a:chExt cx="1835334" cy="2324496"/>
              </a:xfrm>
              <a:noFill/>
            </p:grpSpPr>
            <p:pic>
              <p:nvPicPr>
                <p:cNvPr id="20" name="Picture 2">
                  <a:extLst>
                    <a:ext uri="{FF2B5EF4-FFF2-40B4-BE49-F238E27FC236}">
                      <a16:creationId xmlns:a16="http://schemas.microsoft.com/office/drawing/2014/main" id="{6D9D827C-A548-84AF-1E63-47FB09A18B3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8719" t="34849" r="37345" b="42507"/>
                <a:stretch>
                  <a:fillRect/>
                </a:stretch>
              </p:blipFill>
              <p:spPr bwMode="auto">
                <a:xfrm>
                  <a:off x="632104" y="2298789"/>
                  <a:ext cx="1828800" cy="1297559"/>
                </a:xfrm>
                <a:prstGeom prst="rect">
                  <a:avLst/>
                </a:prstGeom>
                <a:grpFill/>
                <a:ln w="63500">
                  <a:noFill/>
                </a:ln>
              </p:spPr>
            </p:pic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id="{29510E56-4864-68E3-F7FB-3835A6982A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5570" y="3593671"/>
                  <a:ext cx="1828800" cy="1029614"/>
                </a:xfrm>
                <a:prstGeom prst="rect">
                  <a:avLst/>
                </a:prstGeom>
                <a:grpFill/>
                <a:ln w="63500">
                  <a:noFill/>
                </a:ln>
              </p:spPr>
            </p:pic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82C136E-3DB2-0B46-760B-9B1964225061}"/>
                  </a:ext>
                </a:extLst>
              </p:cNvPr>
              <p:cNvSpPr/>
              <p:nvPr/>
            </p:nvSpPr>
            <p:spPr>
              <a:xfrm>
                <a:off x="6355456" y="1401802"/>
                <a:ext cx="3474720" cy="4389120"/>
              </a:xfrm>
              <a:prstGeom prst="rect">
                <a:avLst/>
              </a:prstGeom>
              <a:noFill/>
              <a:ln w="44450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3AAC879-9820-13B2-AF81-D34DB27A6374}"/>
              </a:ext>
            </a:extLst>
          </p:cNvPr>
          <p:cNvCxnSpPr/>
          <p:nvPr/>
        </p:nvCxnSpPr>
        <p:spPr>
          <a:xfrm flipV="1">
            <a:off x="5109328" y="1254573"/>
            <a:ext cx="1275902" cy="1844140"/>
          </a:xfrm>
          <a:prstGeom prst="line">
            <a:avLst/>
          </a:prstGeom>
          <a:ln w="444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D7F20FB-638A-3DE1-6320-F5EE7DAE9FD4}"/>
              </a:ext>
            </a:extLst>
          </p:cNvPr>
          <p:cNvCxnSpPr>
            <a:cxnSpLocks/>
          </p:cNvCxnSpPr>
          <p:nvPr/>
        </p:nvCxnSpPr>
        <p:spPr>
          <a:xfrm>
            <a:off x="5098275" y="3889108"/>
            <a:ext cx="1331148" cy="2668591"/>
          </a:xfrm>
          <a:prstGeom prst="line">
            <a:avLst/>
          </a:prstGeom>
          <a:ln w="444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00E0E79-944E-C420-2178-9C09A2B0A80C}"/>
              </a:ext>
            </a:extLst>
          </p:cNvPr>
          <p:cNvSpPr txBox="1"/>
          <p:nvPr/>
        </p:nvSpPr>
        <p:spPr>
          <a:xfrm>
            <a:off x="4069176" y="1930380"/>
            <a:ext cx="15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Single shot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A3E5AF-68D3-4C0F-7D64-C1F7E433FFD1}"/>
              </a:ext>
            </a:extLst>
          </p:cNvPr>
          <p:cNvSpPr txBox="1"/>
          <p:nvPr/>
        </p:nvSpPr>
        <p:spPr>
          <a:xfrm>
            <a:off x="3921493" y="5250635"/>
            <a:ext cx="218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Rep-Rate</a:t>
            </a:r>
          </a:p>
        </p:txBody>
      </p:sp>
    </p:spTree>
    <p:extLst>
      <p:ext uri="{BB962C8B-B14F-4D97-AF65-F5344CB8AC3E}">
        <p14:creationId xmlns:p14="http://schemas.microsoft.com/office/powerpoint/2010/main" val="1622266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0C6C7-288F-1FE1-428D-E8BE07871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62712-CA05-FBAA-CCCE-CFEC7D370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Mass manufactured hemispherical targets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1C66E-C028-723B-1170-F09A1F26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1" name="Picture 10" descr="A close-up of a circuit board&#10;&#10;Description automatically generated">
            <a:extLst>
              <a:ext uri="{FF2B5EF4-FFF2-40B4-BE49-F238E27FC236}">
                <a16:creationId xmlns:a16="http://schemas.microsoft.com/office/drawing/2014/main" id="{38126C53-8FCD-7B5E-7A70-97C49CE67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5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54" y="2191259"/>
            <a:ext cx="4559954" cy="344016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6C9A1FA-3194-9E88-FDAB-55220EEF6FFF}"/>
              </a:ext>
            </a:extLst>
          </p:cNvPr>
          <p:cNvSpPr txBox="1"/>
          <p:nvPr/>
        </p:nvSpPr>
        <p:spPr>
          <a:xfrm>
            <a:off x="7479606" y="4057869"/>
            <a:ext cx="7594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450 μm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8F2FF3C-6C75-5751-9C17-7D0EE2921E14}"/>
              </a:ext>
            </a:extLst>
          </p:cNvPr>
          <p:cNvSpPr/>
          <p:nvPr/>
        </p:nvSpPr>
        <p:spPr>
          <a:xfrm>
            <a:off x="328452" y="4469803"/>
            <a:ext cx="110219" cy="96229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EC9AC4D9-3D52-3E70-270C-1CDFF604BE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891" y="2979148"/>
            <a:ext cx="2729359" cy="2429899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FB261BA9-355B-76E6-CA40-8376D227442F}"/>
              </a:ext>
            </a:extLst>
          </p:cNvPr>
          <p:cNvGrpSpPr/>
          <p:nvPr/>
        </p:nvGrpSpPr>
        <p:grpSpPr>
          <a:xfrm>
            <a:off x="4390440" y="2790381"/>
            <a:ext cx="1421451" cy="2618666"/>
            <a:chOff x="8641026" y="1922253"/>
            <a:chExt cx="2030084" cy="373992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9EA8B21-F0D4-755C-6FB9-6E9EE7411D4B}"/>
                </a:ext>
              </a:extLst>
            </p:cNvPr>
            <p:cNvSpPr/>
            <p:nvPr/>
          </p:nvSpPr>
          <p:spPr>
            <a:xfrm>
              <a:off x="8641026" y="1922253"/>
              <a:ext cx="405965" cy="404934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7880DF3-BF4D-5CAE-AA7F-F22507D5DAE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046991" y="1922253"/>
              <a:ext cx="1624119" cy="269593"/>
            </a:xfrm>
            <a:prstGeom prst="line">
              <a:avLst/>
            </a:prstGeom>
            <a:ln w="127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7BE4264-1F64-8992-298F-3B12C90F5CB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010227" y="2373059"/>
              <a:ext cx="1660883" cy="3289114"/>
            </a:xfrm>
            <a:prstGeom prst="line">
              <a:avLst/>
            </a:prstGeom>
            <a:ln w="127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8A52B5F-9064-7BFF-558F-3A485EDDB04C}"/>
              </a:ext>
            </a:extLst>
          </p:cNvPr>
          <p:cNvCxnSpPr>
            <a:cxnSpLocks/>
          </p:cNvCxnSpPr>
          <p:nvPr/>
        </p:nvCxnSpPr>
        <p:spPr>
          <a:xfrm>
            <a:off x="320192" y="2108543"/>
            <a:ext cx="4559953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4175636E-53DE-3884-4931-934E0F4B019C}"/>
              </a:ext>
            </a:extLst>
          </p:cNvPr>
          <p:cNvSpPr txBox="1"/>
          <p:nvPr/>
        </p:nvSpPr>
        <p:spPr>
          <a:xfrm>
            <a:off x="2346514" y="1871495"/>
            <a:ext cx="61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12 cm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B5AAB62-95D4-0A95-B2F9-4223F5D82060}"/>
              </a:ext>
            </a:extLst>
          </p:cNvPr>
          <p:cNvCxnSpPr>
            <a:cxnSpLocks/>
          </p:cNvCxnSpPr>
          <p:nvPr/>
        </p:nvCxnSpPr>
        <p:spPr>
          <a:xfrm>
            <a:off x="6045381" y="3983172"/>
            <a:ext cx="893217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CF53E026-CC6A-3FC7-83D6-CEDEEA879E73}"/>
              </a:ext>
            </a:extLst>
          </p:cNvPr>
          <p:cNvSpPr txBox="1"/>
          <p:nvPr/>
        </p:nvSpPr>
        <p:spPr>
          <a:xfrm>
            <a:off x="6136604" y="3983172"/>
            <a:ext cx="710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mm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631295E-8262-9761-6F5C-D53D7D4779AD}"/>
              </a:ext>
            </a:extLst>
          </p:cNvPr>
          <p:cNvGrpSpPr/>
          <p:nvPr/>
        </p:nvGrpSpPr>
        <p:grpSpPr>
          <a:xfrm>
            <a:off x="7785204" y="3369271"/>
            <a:ext cx="2161518" cy="2039776"/>
            <a:chOff x="6374915" y="3369950"/>
            <a:chExt cx="2161518" cy="2039776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3CF9D2D-0A7B-8D98-5E6E-49A3F3D9521D}"/>
                </a:ext>
              </a:extLst>
            </p:cNvPr>
            <p:cNvSpPr/>
            <p:nvPr/>
          </p:nvSpPr>
          <p:spPr>
            <a:xfrm>
              <a:off x="6374915" y="3369950"/>
              <a:ext cx="284254" cy="28353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9D5FE3B-E790-28FC-DCA2-89C2DD8FF5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59169" y="3375462"/>
              <a:ext cx="1851981" cy="713838"/>
            </a:xfrm>
            <a:prstGeom prst="line">
              <a:avLst/>
            </a:prstGeom>
            <a:ln w="127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8E7A9F6-D6F1-1B44-0B75-15F5C74ADDB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74915" y="3638256"/>
              <a:ext cx="767071" cy="1764085"/>
            </a:xfrm>
            <a:prstGeom prst="line">
              <a:avLst/>
            </a:prstGeom>
            <a:ln w="127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D56B3F8-DF59-F189-725B-7BC0A8252A29}"/>
                </a:ext>
              </a:extLst>
            </p:cNvPr>
            <p:cNvSpPr txBox="1"/>
            <p:nvPr/>
          </p:nvSpPr>
          <p:spPr>
            <a:xfrm>
              <a:off x="7172087" y="3905007"/>
              <a:ext cx="13390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Hemispherical foil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FA06D98-676C-FDE6-1E68-5E084F646B7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46803" y="4109305"/>
              <a:ext cx="1389630" cy="1300421"/>
              <a:chOff x="8232137" y="4959987"/>
              <a:chExt cx="1075067" cy="1006052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323A8670-30A3-3F00-F89F-92DDBA4E1F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" r="17361" b="12984"/>
              <a:stretch/>
            </p:blipFill>
            <p:spPr>
              <a:xfrm>
                <a:off x="8232137" y="4959987"/>
                <a:ext cx="1075067" cy="1006052"/>
              </a:xfrm>
              <a:prstGeom prst="rect">
                <a:avLst/>
              </a:prstGeom>
            </p:spPr>
          </p:pic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8E655A9E-415A-0B51-4490-B429BEE190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84090" y="5131841"/>
                <a:ext cx="625169" cy="0"/>
              </a:xfrm>
              <a:prstGeom prst="straightConnector1">
                <a:avLst/>
              </a:prstGeom>
              <a:ln w="12700">
                <a:solidFill>
                  <a:schemeClr val="bg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DF44939-859C-9A45-FA5E-63C7E0BA5708}"/>
                </a:ext>
              </a:extLst>
            </p:cNvPr>
            <p:cNvSpPr txBox="1"/>
            <p:nvPr/>
          </p:nvSpPr>
          <p:spPr>
            <a:xfrm>
              <a:off x="7461903" y="4094204"/>
              <a:ext cx="7594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450 μm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122664F9-BEBE-93C7-6364-63438C5E69E3}"/>
              </a:ext>
            </a:extLst>
          </p:cNvPr>
          <p:cNvSpPr txBox="1"/>
          <p:nvPr/>
        </p:nvSpPr>
        <p:spPr>
          <a:xfrm>
            <a:off x="6380111" y="1904969"/>
            <a:ext cx="59239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400" dirty="0"/>
          </a:p>
          <a:p>
            <a:r>
              <a:rPr lang="en-US" sz="1400" dirty="0"/>
              <a:t>HRR operation was enabled by “mass manufactured” hemispherical targets + mesh/secondary in a raster like target.  </a:t>
            </a:r>
          </a:p>
          <a:p>
            <a:endParaRPr lang="en-US" sz="14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DF88969-BC03-6366-A983-47FBBD11CC8F}"/>
              </a:ext>
            </a:extLst>
          </p:cNvPr>
          <p:cNvSpPr txBox="1"/>
          <p:nvPr/>
        </p:nvSpPr>
        <p:spPr>
          <a:xfrm>
            <a:off x="328452" y="5911679"/>
            <a:ext cx="108849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Frame contained a varied sample of secondary samples and meshes depending on the desired configuration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68FC37-14C1-2EB1-475B-1105F080CB4A}"/>
              </a:ext>
            </a:extLst>
          </p:cNvPr>
          <p:cNvSpPr txBox="1"/>
          <p:nvPr/>
        </p:nvSpPr>
        <p:spPr>
          <a:xfrm>
            <a:off x="347465" y="6345819"/>
            <a:ext cx="3720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Developed and manufactured by Focused Energy</a:t>
            </a:r>
          </a:p>
        </p:txBody>
      </p:sp>
    </p:spTree>
    <p:extLst>
      <p:ext uri="{BB962C8B-B14F-4D97-AF65-F5344CB8AC3E}">
        <p14:creationId xmlns:p14="http://schemas.microsoft.com/office/powerpoint/2010/main" val="3053381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0AD6C-CAA8-7424-DE55-7D3F2227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Extensive metrology was performed of targets to ensure quality and reproducibility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52FE0-3F30-B78A-8D3D-9464A5C03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 descr="A yellow square with a yellow circle in the middle and a yellow square with a yellow circle in the middle&#10;&#10;Description automatically generated">
            <a:extLst>
              <a:ext uri="{FF2B5EF4-FFF2-40B4-BE49-F238E27FC236}">
                <a16:creationId xmlns:a16="http://schemas.microsoft.com/office/drawing/2014/main" id="{E151A249-C737-E66D-DD6F-1DCECE8DE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2683" y="2670985"/>
            <a:ext cx="3625019" cy="2626448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5F484543-9C4C-67CB-6665-31693B235673}"/>
              </a:ext>
            </a:extLst>
          </p:cNvPr>
          <p:cNvSpPr txBox="1">
            <a:spLocks/>
          </p:cNvSpPr>
          <p:nvPr/>
        </p:nvSpPr>
        <p:spPr>
          <a:xfrm>
            <a:off x="5107736" y="5269111"/>
            <a:ext cx="3472738" cy="635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Barlow"/>
              <a:buNone/>
              <a:tabLst/>
              <a:defRPr lang="de-DE" sz="1600" b="0" i="0" u="none" strike="noStrike" kern="0" cap="none">
                <a:solidFill>
                  <a:schemeClr val="accent2">
                    <a:lumMod val="50000"/>
                  </a:schemeClr>
                </a:solidFill>
                <a:latin typeface="Barlow" pitchFamily="2" charset="77"/>
                <a:ea typeface="+mn-ea"/>
                <a:cs typeface="Arial"/>
                <a:sym typeface="Barlow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156A"/>
              </a:buClr>
              <a:buSzPts val="1400"/>
              <a:buFont typeface="Barlow"/>
              <a:buChar char="•"/>
              <a:defRPr sz="1400" b="0" i="0" u="none" strike="noStrike" cap="none">
                <a:solidFill>
                  <a:srgbClr val="00156A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156A"/>
              </a:buClr>
              <a:buSzPts val="1400"/>
              <a:buFont typeface="Barlow"/>
              <a:buChar char="•"/>
              <a:defRPr sz="1400" b="0" i="0" u="none" strike="noStrike" cap="none">
                <a:solidFill>
                  <a:srgbClr val="00156A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156A"/>
              </a:buClr>
              <a:buSzPts val="1400"/>
              <a:buFont typeface="Barlow"/>
              <a:buChar char="•"/>
              <a:defRPr sz="1400" b="0" i="0" u="none" strike="noStrike" cap="none">
                <a:solidFill>
                  <a:srgbClr val="00156A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156A"/>
              </a:buClr>
              <a:buSzPts val="1400"/>
              <a:buFont typeface="Barlow"/>
              <a:buChar char="•"/>
              <a:defRPr sz="1400" b="0" i="0" u="none" strike="noStrike" cap="none">
                <a:solidFill>
                  <a:srgbClr val="00156A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Barlow"/>
              <a:buNone/>
              <a:tabLst/>
              <a:defRPr/>
            </a:pP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arlow"/>
              </a:rPr>
              <a:t>Subtraction of a Ø340um sphere from a 3D scan of the surface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1EB1CA-E7C3-2BCB-CF33-9C80D142F51B}"/>
              </a:ext>
            </a:extLst>
          </p:cNvPr>
          <p:cNvSpPr txBox="1"/>
          <p:nvPr/>
        </p:nvSpPr>
        <p:spPr>
          <a:xfrm>
            <a:off x="5533622" y="1566851"/>
            <a:ext cx="2727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Surface deviation from an ideal sphere</a:t>
            </a: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93821A-67DA-7DA2-F18D-86B225148CB9}"/>
              </a:ext>
            </a:extLst>
          </p:cNvPr>
          <p:cNvSpPr txBox="1"/>
          <p:nvPr/>
        </p:nvSpPr>
        <p:spPr>
          <a:xfrm>
            <a:off x="8796283" y="1478999"/>
            <a:ext cx="2727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Surface deviation over an extended region  (⌀220 μm)</a:t>
            </a: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E00BB7-F255-5E40-5DF7-4C64551028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090" t="9353" r="34811"/>
          <a:stretch/>
        </p:blipFill>
        <p:spPr>
          <a:xfrm>
            <a:off x="9087702" y="2329123"/>
            <a:ext cx="2436015" cy="379424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E619BA0-6D1A-B92D-F304-2608A6D3781B}"/>
              </a:ext>
            </a:extLst>
          </p:cNvPr>
          <p:cNvCxnSpPr>
            <a:cxnSpLocks/>
          </p:cNvCxnSpPr>
          <p:nvPr/>
        </p:nvCxnSpPr>
        <p:spPr>
          <a:xfrm>
            <a:off x="5962965" y="2482749"/>
            <a:ext cx="522907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1EC5D8C-18C8-308B-DAB3-2CC206B0F7EC}"/>
              </a:ext>
            </a:extLst>
          </p:cNvPr>
          <p:cNvSpPr/>
          <p:nvPr/>
        </p:nvSpPr>
        <p:spPr>
          <a:xfrm>
            <a:off x="296563" y="6346675"/>
            <a:ext cx="54349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T. </a:t>
            </a:r>
            <a:r>
              <a:rPr lang="en-US" sz="1200" i="1" dirty="0" err="1"/>
              <a:t>Karpowski</a:t>
            </a:r>
            <a:r>
              <a:rPr lang="en-US" sz="1200" i="1" dirty="0"/>
              <a:t>, PhD Thesis , University of Darmstadt, Germany  (2025)</a:t>
            </a:r>
          </a:p>
        </p:txBody>
      </p:sp>
      <p:pic>
        <p:nvPicPr>
          <p:cNvPr id="25" name="Picture 24" descr="Diagram&#10;&#10;AI-generated content may be incorrect.">
            <a:extLst>
              <a:ext uri="{FF2B5EF4-FFF2-40B4-BE49-F238E27FC236}">
                <a16:creationId xmlns:a16="http://schemas.microsoft.com/office/drawing/2014/main" id="{E38BFC49-2549-99B2-6C79-FEA9839048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29" y="2482749"/>
            <a:ext cx="5159485" cy="259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59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7786E-679C-E10F-6508-AF882F0DF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kern="0" spc="72" dirty="0">
                <a:latin typeface="HK Grotesk" pitchFamily="2" charset="77"/>
                <a:ea typeface="Jost*" pitchFamily="34" charset="-122"/>
                <a:cs typeface="+mn-cs"/>
              </a:rPr>
              <a:t>Advanced IFE concepts are being explored: Fast Ignition </a:t>
            </a:r>
          </a:p>
        </p:txBody>
      </p:sp>
      <p:sp>
        <p:nvSpPr>
          <p:cNvPr id="32" name="Google Shape;748;p43">
            <a:extLst>
              <a:ext uri="{FF2B5EF4-FFF2-40B4-BE49-F238E27FC236}">
                <a16:creationId xmlns:a16="http://schemas.microsoft.com/office/drawing/2014/main" id="{B0A0738B-190A-4BDE-B600-92BA0C6964BA}"/>
              </a:ext>
            </a:extLst>
          </p:cNvPr>
          <p:cNvSpPr txBox="1"/>
          <p:nvPr/>
        </p:nvSpPr>
        <p:spPr>
          <a:xfrm>
            <a:off x="8038139" y="6419414"/>
            <a:ext cx="34804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/>
            <a:r>
              <a:rPr lang="en-US" sz="1400" dirty="0">
                <a:solidFill>
                  <a:srgbClr val="000000"/>
                </a:solidFill>
                <a:ea typeface="Barlow"/>
                <a:cs typeface="Calibri" panose="020F0502020204030204" pitchFamily="34" charset="0"/>
                <a:sym typeface="Barlow"/>
              </a:rPr>
              <a:t>M. Tabak et al., Phys. Plasmas 1, 1626 (1994)</a:t>
            </a:r>
            <a:endParaRPr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33" name="Google Shape;749;p43">
            <a:extLst>
              <a:ext uri="{FF2B5EF4-FFF2-40B4-BE49-F238E27FC236}">
                <a16:creationId xmlns:a16="http://schemas.microsoft.com/office/drawing/2014/main" id="{3A227C6E-6C18-AB2F-E93D-83DF00FB1B03}"/>
              </a:ext>
            </a:extLst>
          </p:cNvPr>
          <p:cNvSpPr txBox="1"/>
          <p:nvPr/>
        </p:nvSpPr>
        <p:spPr>
          <a:xfrm>
            <a:off x="1811601" y="1768466"/>
            <a:ext cx="292580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b="1" kern="0" spc="72" dirty="0">
                <a:latin typeface="HK Grotesk" pitchFamily="2" charset="77"/>
                <a:ea typeface="Jost*" pitchFamily="34" charset="-122"/>
                <a:sym typeface="Barlow"/>
              </a:rPr>
              <a:t>Central hot spot ignition</a:t>
            </a:r>
            <a:endParaRPr b="1" kern="0" spc="72" dirty="0">
              <a:latin typeface="HK Grotesk" pitchFamily="2" charset="77"/>
              <a:ea typeface="Jost*" pitchFamily="34" charset="-122"/>
            </a:endParaRPr>
          </a:p>
        </p:txBody>
      </p:sp>
      <p:sp>
        <p:nvSpPr>
          <p:cNvPr id="34" name="Google Shape;750;p43">
            <a:extLst>
              <a:ext uri="{FF2B5EF4-FFF2-40B4-BE49-F238E27FC236}">
                <a16:creationId xmlns:a16="http://schemas.microsoft.com/office/drawing/2014/main" id="{FADCB189-704E-5A04-3199-656F8667C620}"/>
              </a:ext>
            </a:extLst>
          </p:cNvPr>
          <p:cNvSpPr txBox="1"/>
          <p:nvPr/>
        </p:nvSpPr>
        <p:spPr>
          <a:xfrm>
            <a:off x="7454600" y="1754738"/>
            <a:ext cx="160332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b="1" kern="0" spc="72" dirty="0">
                <a:latin typeface="HK Grotesk" pitchFamily="2" charset="77"/>
                <a:ea typeface="Jost*" pitchFamily="34" charset="-122"/>
                <a:sym typeface="Barlow"/>
              </a:rPr>
              <a:t>Fast ignition</a:t>
            </a:r>
            <a:endParaRPr b="1" kern="0" spc="72" dirty="0">
              <a:latin typeface="HK Grotesk" pitchFamily="2" charset="77"/>
              <a:ea typeface="Jost*" pitchFamily="34" charset="-122"/>
            </a:endParaRPr>
          </a:p>
        </p:txBody>
      </p:sp>
      <p:sp>
        <p:nvSpPr>
          <p:cNvPr id="35" name="Google Shape;751;p43">
            <a:extLst>
              <a:ext uri="{FF2B5EF4-FFF2-40B4-BE49-F238E27FC236}">
                <a16:creationId xmlns:a16="http://schemas.microsoft.com/office/drawing/2014/main" id="{752FCA1C-47AD-AAFC-0E4D-9322F2DC9431}"/>
              </a:ext>
            </a:extLst>
          </p:cNvPr>
          <p:cNvSpPr/>
          <p:nvPr/>
        </p:nvSpPr>
        <p:spPr>
          <a:xfrm>
            <a:off x="2014000" y="2852796"/>
            <a:ext cx="2539129" cy="2539128"/>
          </a:xfrm>
          <a:prstGeom prst="ellipse">
            <a:avLst/>
          </a:prstGeom>
          <a:solidFill>
            <a:srgbClr val="F79646">
              <a:lumMod val="75000"/>
            </a:srgbClr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752;p43">
            <a:extLst>
              <a:ext uri="{FF2B5EF4-FFF2-40B4-BE49-F238E27FC236}">
                <a16:creationId xmlns:a16="http://schemas.microsoft.com/office/drawing/2014/main" id="{0BA80FAD-A814-67CF-A1A3-9E08E366901F}"/>
              </a:ext>
            </a:extLst>
          </p:cNvPr>
          <p:cNvSpPr/>
          <p:nvPr/>
        </p:nvSpPr>
        <p:spPr>
          <a:xfrm>
            <a:off x="2686193" y="3524989"/>
            <a:ext cx="1194743" cy="1194742"/>
          </a:xfrm>
          <a:prstGeom prst="ellipse">
            <a:avLst/>
          </a:prstGeom>
          <a:solidFill>
            <a:srgbClr val="F79646">
              <a:lumMod val="40000"/>
              <a:lumOff val="60000"/>
            </a:srgbClr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53;p43">
            <a:extLst>
              <a:ext uri="{FF2B5EF4-FFF2-40B4-BE49-F238E27FC236}">
                <a16:creationId xmlns:a16="http://schemas.microsoft.com/office/drawing/2014/main" id="{1ED88414-78AB-A5CE-92E7-2012007783C2}"/>
              </a:ext>
            </a:extLst>
          </p:cNvPr>
          <p:cNvSpPr txBox="1"/>
          <p:nvPr/>
        </p:nvSpPr>
        <p:spPr>
          <a:xfrm>
            <a:off x="2612177" y="3083048"/>
            <a:ext cx="135325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b="1" kern="0" spc="72" dirty="0">
                <a:latin typeface="HK Grotesk" pitchFamily="2" charset="77"/>
                <a:ea typeface="Jost*" pitchFamily="34" charset="-122"/>
                <a:sym typeface="Barlow"/>
              </a:rPr>
              <a:t>Dense fuel</a:t>
            </a:r>
            <a:endParaRPr b="1" kern="0" spc="72" dirty="0">
              <a:latin typeface="HK Grotesk" pitchFamily="2" charset="77"/>
              <a:ea typeface="Jost*" pitchFamily="34" charset="-122"/>
            </a:endParaRPr>
          </a:p>
        </p:txBody>
      </p:sp>
      <p:sp>
        <p:nvSpPr>
          <p:cNvPr id="38" name="Google Shape;754;p43">
            <a:extLst>
              <a:ext uri="{FF2B5EF4-FFF2-40B4-BE49-F238E27FC236}">
                <a16:creationId xmlns:a16="http://schemas.microsoft.com/office/drawing/2014/main" id="{4E056B8C-4587-D321-6F98-9A437D824E55}"/>
              </a:ext>
            </a:extLst>
          </p:cNvPr>
          <p:cNvSpPr txBox="1"/>
          <p:nvPr/>
        </p:nvSpPr>
        <p:spPr>
          <a:xfrm>
            <a:off x="2984565" y="3790588"/>
            <a:ext cx="681596" cy="618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95000"/>
              </a:lnSpc>
            </a:pPr>
            <a:r>
              <a:rPr lang="en-US" kern="0" spc="72" dirty="0">
                <a:latin typeface="HK Grotesk" pitchFamily="2" charset="77"/>
                <a:ea typeface="Jost*" pitchFamily="34" charset="-122"/>
                <a:sym typeface="Barlow"/>
              </a:rPr>
              <a:t>Hot</a:t>
            </a:r>
            <a:endParaRPr kern="0" spc="72" dirty="0">
              <a:latin typeface="HK Grotesk" pitchFamily="2" charset="77"/>
              <a:ea typeface="Jost*" pitchFamily="34" charset="-122"/>
            </a:endParaRPr>
          </a:p>
          <a:p>
            <a:pPr>
              <a:lnSpc>
                <a:spcPct val="95000"/>
              </a:lnSpc>
            </a:pPr>
            <a:r>
              <a:rPr lang="en-US" kern="0" spc="72" dirty="0">
                <a:latin typeface="HK Grotesk" pitchFamily="2" charset="77"/>
                <a:ea typeface="Jost*" pitchFamily="34" charset="-122"/>
                <a:sym typeface="Barlow"/>
              </a:rPr>
              <a:t>spot</a:t>
            </a:r>
            <a:endParaRPr kern="0" spc="72" dirty="0">
              <a:latin typeface="HK Grotesk" pitchFamily="2" charset="77"/>
              <a:ea typeface="Jost*" pitchFamily="34" charset="-122"/>
            </a:endParaRPr>
          </a:p>
        </p:txBody>
      </p:sp>
      <p:sp>
        <p:nvSpPr>
          <p:cNvPr id="39" name="Google Shape;755;p43">
            <a:extLst>
              <a:ext uri="{FF2B5EF4-FFF2-40B4-BE49-F238E27FC236}">
                <a16:creationId xmlns:a16="http://schemas.microsoft.com/office/drawing/2014/main" id="{75A9E84D-C7F4-C4D2-195A-39725BEE3521}"/>
              </a:ext>
            </a:extLst>
          </p:cNvPr>
          <p:cNvSpPr/>
          <p:nvPr/>
        </p:nvSpPr>
        <p:spPr>
          <a:xfrm rot="5400000">
            <a:off x="3027598" y="2441437"/>
            <a:ext cx="493809" cy="3364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756;p43">
            <a:extLst>
              <a:ext uri="{FF2B5EF4-FFF2-40B4-BE49-F238E27FC236}">
                <a16:creationId xmlns:a16="http://schemas.microsoft.com/office/drawing/2014/main" id="{F6C0C6EB-3417-D467-24FD-D7555976818B}"/>
              </a:ext>
            </a:extLst>
          </p:cNvPr>
          <p:cNvSpPr/>
          <p:nvPr/>
        </p:nvSpPr>
        <p:spPr>
          <a:xfrm rot="-5400000">
            <a:off x="3030460" y="5469274"/>
            <a:ext cx="494775" cy="3364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757;p43">
            <a:extLst>
              <a:ext uri="{FF2B5EF4-FFF2-40B4-BE49-F238E27FC236}">
                <a16:creationId xmlns:a16="http://schemas.microsoft.com/office/drawing/2014/main" id="{34AFCCA6-F1C1-EFC0-63C4-ECAD6FF110FF}"/>
              </a:ext>
            </a:extLst>
          </p:cNvPr>
          <p:cNvSpPr/>
          <p:nvPr/>
        </p:nvSpPr>
        <p:spPr>
          <a:xfrm rot="10800000">
            <a:off x="4545436" y="3956520"/>
            <a:ext cx="493215" cy="3364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758;p43">
            <a:extLst>
              <a:ext uri="{FF2B5EF4-FFF2-40B4-BE49-F238E27FC236}">
                <a16:creationId xmlns:a16="http://schemas.microsoft.com/office/drawing/2014/main" id="{821701E4-2D2B-A6DF-7305-2C95F156FE24}"/>
              </a:ext>
            </a:extLst>
          </p:cNvPr>
          <p:cNvSpPr/>
          <p:nvPr/>
        </p:nvSpPr>
        <p:spPr>
          <a:xfrm>
            <a:off x="1528477" y="3954153"/>
            <a:ext cx="488267" cy="3364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759;p43">
            <a:extLst>
              <a:ext uri="{FF2B5EF4-FFF2-40B4-BE49-F238E27FC236}">
                <a16:creationId xmlns:a16="http://schemas.microsoft.com/office/drawing/2014/main" id="{54247F5F-AB04-773A-BD22-0ACD4B45A8D9}"/>
              </a:ext>
            </a:extLst>
          </p:cNvPr>
          <p:cNvSpPr/>
          <p:nvPr/>
        </p:nvSpPr>
        <p:spPr>
          <a:xfrm rot="8100000">
            <a:off x="4145150" y="2921818"/>
            <a:ext cx="498203" cy="3364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760;p43">
            <a:extLst>
              <a:ext uri="{FF2B5EF4-FFF2-40B4-BE49-F238E27FC236}">
                <a16:creationId xmlns:a16="http://schemas.microsoft.com/office/drawing/2014/main" id="{09AB15F4-875C-77BD-5953-8A56E17E9F06}"/>
              </a:ext>
            </a:extLst>
          </p:cNvPr>
          <p:cNvSpPr/>
          <p:nvPr/>
        </p:nvSpPr>
        <p:spPr>
          <a:xfrm rot="2700000">
            <a:off x="1914535" y="2930758"/>
            <a:ext cx="500390" cy="3364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761;p43">
            <a:extLst>
              <a:ext uri="{FF2B5EF4-FFF2-40B4-BE49-F238E27FC236}">
                <a16:creationId xmlns:a16="http://schemas.microsoft.com/office/drawing/2014/main" id="{62BC5931-3C09-F2A1-DBAA-A11F7E4E3904}"/>
              </a:ext>
            </a:extLst>
          </p:cNvPr>
          <p:cNvSpPr/>
          <p:nvPr/>
        </p:nvSpPr>
        <p:spPr>
          <a:xfrm rot="2700000" flipH="1">
            <a:off x="4148570" y="4987141"/>
            <a:ext cx="500041" cy="3364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762;p43">
            <a:extLst>
              <a:ext uri="{FF2B5EF4-FFF2-40B4-BE49-F238E27FC236}">
                <a16:creationId xmlns:a16="http://schemas.microsoft.com/office/drawing/2014/main" id="{EB71E1E6-F9EE-A984-98AD-49E030D32890}"/>
              </a:ext>
            </a:extLst>
          </p:cNvPr>
          <p:cNvSpPr/>
          <p:nvPr/>
        </p:nvSpPr>
        <p:spPr>
          <a:xfrm rot="8100000" flipH="1">
            <a:off x="1910156" y="4979361"/>
            <a:ext cx="505520" cy="3364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763;p43">
            <a:extLst>
              <a:ext uri="{FF2B5EF4-FFF2-40B4-BE49-F238E27FC236}">
                <a16:creationId xmlns:a16="http://schemas.microsoft.com/office/drawing/2014/main" id="{FA4BA669-288C-71EE-D650-FDBCEE528F06}"/>
              </a:ext>
            </a:extLst>
          </p:cNvPr>
          <p:cNvSpPr/>
          <p:nvPr/>
        </p:nvSpPr>
        <p:spPr>
          <a:xfrm>
            <a:off x="6764827" y="2768624"/>
            <a:ext cx="2953941" cy="2662523"/>
          </a:xfrm>
          <a:prstGeom prst="ellipse">
            <a:avLst/>
          </a:prstGeom>
          <a:solidFill>
            <a:srgbClr val="F79646">
              <a:lumMod val="75000"/>
            </a:srgbClr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764;p43">
            <a:extLst>
              <a:ext uri="{FF2B5EF4-FFF2-40B4-BE49-F238E27FC236}">
                <a16:creationId xmlns:a16="http://schemas.microsoft.com/office/drawing/2014/main" id="{E22E8D51-5044-6CDF-BEB6-39A92113EF03}"/>
              </a:ext>
            </a:extLst>
          </p:cNvPr>
          <p:cNvSpPr txBox="1"/>
          <p:nvPr/>
        </p:nvSpPr>
        <p:spPr>
          <a:xfrm>
            <a:off x="7565169" y="3580293"/>
            <a:ext cx="135325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/>
            <a:r>
              <a:rPr lang="en-US" b="1" kern="0" spc="72" dirty="0">
                <a:latin typeface="HK Grotesk" pitchFamily="2" charset="77"/>
                <a:ea typeface="Jost*" pitchFamily="34" charset="-122"/>
                <a:sym typeface="Barlow"/>
              </a:rPr>
              <a:t>Dense fuel</a:t>
            </a:r>
            <a:endParaRPr b="1" kern="0" spc="72" dirty="0">
              <a:latin typeface="HK Grotesk" pitchFamily="2" charset="77"/>
              <a:ea typeface="Jost*" pitchFamily="34" charset="-122"/>
            </a:endParaRPr>
          </a:p>
        </p:txBody>
      </p:sp>
      <p:sp>
        <p:nvSpPr>
          <p:cNvPr id="49" name="Google Shape;765;p43">
            <a:extLst>
              <a:ext uri="{FF2B5EF4-FFF2-40B4-BE49-F238E27FC236}">
                <a16:creationId xmlns:a16="http://schemas.microsoft.com/office/drawing/2014/main" id="{75D5341D-B4E3-DBEE-8340-4FA09F4101E0}"/>
              </a:ext>
            </a:extLst>
          </p:cNvPr>
          <p:cNvSpPr/>
          <p:nvPr/>
        </p:nvSpPr>
        <p:spPr>
          <a:xfrm rot="5400000">
            <a:off x="7986714" y="2335067"/>
            <a:ext cx="494221" cy="3913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766;p43">
            <a:extLst>
              <a:ext uri="{FF2B5EF4-FFF2-40B4-BE49-F238E27FC236}">
                <a16:creationId xmlns:a16="http://schemas.microsoft.com/office/drawing/2014/main" id="{65DF6CD8-5771-8DCD-6EEE-114C966F8931}"/>
              </a:ext>
            </a:extLst>
          </p:cNvPr>
          <p:cNvSpPr/>
          <p:nvPr/>
        </p:nvSpPr>
        <p:spPr>
          <a:xfrm rot="10800000">
            <a:off x="9710071" y="3949837"/>
            <a:ext cx="494220" cy="3913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767;p43">
            <a:extLst>
              <a:ext uri="{FF2B5EF4-FFF2-40B4-BE49-F238E27FC236}">
                <a16:creationId xmlns:a16="http://schemas.microsoft.com/office/drawing/2014/main" id="{E6BA36C0-B531-4EA6-7233-09C0DC58E6BF}"/>
              </a:ext>
            </a:extLst>
          </p:cNvPr>
          <p:cNvSpPr/>
          <p:nvPr/>
        </p:nvSpPr>
        <p:spPr>
          <a:xfrm>
            <a:off x="6270607" y="3904199"/>
            <a:ext cx="494220" cy="3913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768;p43">
            <a:extLst>
              <a:ext uri="{FF2B5EF4-FFF2-40B4-BE49-F238E27FC236}">
                <a16:creationId xmlns:a16="http://schemas.microsoft.com/office/drawing/2014/main" id="{6EAD262E-EC87-DA30-47FD-CB1084BED5F6}"/>
              </a:ext>
            </a:extLst>
          </p:cNvPr>
          <p:cNvSpPr/>
          <p:nvPr/>
        </p:nvSpPr>
        <p:spPr>
          <a:xfrm rot="8100000">
            <a:off x="9292292" y="2860982"/>
            <a:ext cx="494220" cy="3913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769;p43">
            <a:extLst>
              <a:ext uri="{FF2B5EF4-FFF2-40B4-BE49-F238E27FC236}">
                <a16:creationId xmlns:a16="http://schemas.microsoft.com/office/drawing/2014/main" id="{26AB0E07-85AD-27FD-0F17-9577F0328870}"/>
              </a:ext>
            </a:extLst>
          </p:cNvPr>
          <p:cNvSpPr/>
          <p:nvPr/>
        </p:nvSpPr>
        <p:spPr>
          <a:xfrm rot="2700000">
            <a:off x="6691686" y="2880087"/>
            <a:ext cx="494221" cy="3913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grpSp>
        <p:nvGrpSpPr>
          <p:cNvPr id="54" name="Google Shape;770;p43">
            <a:extLst>
              <a:ext uri="{FF2B5EF4-FFF2-40B4-BE49-F238E27FC236}">
                <a16:creationId xmlns:a16="http://schemas.microsoft.com/office/drawing/2014/main" id="{86AF31BD-8262-365E-704F-13F6F49CAEAE}"/>
              </a:ext>
            </a:extLst>
          </p:cNvPr>
          <p:cNvGrpSpPr/>
          <p:nvPr/>
        </p:nvGrpSpPr>
        <p:grpSpPr>
          <a:xfrm>
            <a:off x="7545489" y="4635649"/>
            <a:ext cx="1385027" cy="1331538"/>
            <a:chOff x="7852815" y="4400870"/>
            <a:chExt cx="1385027" cy="1331538"/>
          </a:xfrm>
        </p:grpSpPr>
        <p:sp>
          <p:nvSpPr>
            <p:cNvPr id="55" name="Google Shape;771;p43">
              <a:extLst>
                <a:ext uri="{FF2B5EF4-FFF2-40B4-BE49-F238E27FC236}">
                  <a16:creationId xmlns:a16="http://schemas.microsoft.com/office/drawing/2014/main" id="{C503B6D7-4834-CFE6-672C-61C43FA09A92}"/>
                </a:ext>
              </a:extLst>
            </p:cNvPr>
            <p:cNvSpPr/>
            <p:nvPr/>
          </p:nvSpPr>
          <p:spPr>
            <a:xfrm>
              <a:off x="7852815" y="4400870"/>
              <a:ext cx="1385027" cy="796660"/>
            </a:xfrm>
            <a:custGeom>
              <a:avLst/>
              <a:gdLst/>
              <a:ahLst/>
              <a:cxnLst/>
              <a:rect l="l" t="t" r="r" b="b"/>
              <a:pathLst>
                <a:path w="1385027" h="776492" extrusionOk="0">
                  <a:moveTo>
                    <a:pt x="8705" y="616155"/>
                  </a:moveTo>
                  <a:cubicBezTo>
                    <a:pt x="-10874" y="587580"/>
                    <a:pt x="7647" y="538367"/>
                    <a:pt x="15055" y="498680"/>
                  </a:cubicBezTo>
                  <a:cubicBezTo>
                    <a:pt x="22463" y="458993"/>
                    <a:pt x="36222" y="414542"/>
                    <a:pt x="53155" y="378030"/>
                  </a:cubicBezTo>
                  <a:cubicBezTo>
                    <a:pt x="70088" y="341517"/>
                    <a:pt x="95488" y="309238"/>
                    <a:pt x="116655" y="279605"/>
                  </a:cubicBezTo>
                  <a:cubicBezTo>
                    <a:pt x="137822" y="249972"/>
                    <a:pt x="158988" y="222455"/>
                    <a:pt x="180155" y="200230"/>
                  </a:cubicBezTo>
                  <a:cubicBezTo>
                    <a:pt x="201322" y="178005"/>
                    <a:pt x="216668" y="166363"/>
                    <a:pt x="243655" y="146255"/>
                  </a:cubicBezTo>
                  <a:cubicBezTo>
                    <a:pt x="270643" y="126147"/>
                    <a:pt x="302922" y="99688"/>
                    <a:pt x="342080" y="79580"/>
                  </a:cubicBezTo>
                  <a:cubicBezTo>
                    <a:pt x="381238" y="59472"/>
                    <a:pt x="434684" y="37776"/>
                    <a:pt x="478605" y="25605"/>
                  </a:cubicBezTo>
                  <a:cubicBezTo>
                    <a:pt x="522526" y="13434"/>
                    <a:pt x="564859" y="10788"/>
                    <a:pt x="605605" y="6555"/>
                  </a:cubicBezTo>
                  <a:cubicBezTo>
                    <a:pt x="646351" y="2322"/>
                    <a:pt x="681276" y="-853"/>
                    <a:pt x="723080" y="205"/>
                  </a:cubicBezTo>
                  <a:cubicBezTo>
                    <a:pt x="764884" y="1263"/>
                    <a:pt x="816213" y="5497"/>
                    <a:pt x="856430" y="12905"/>
                  </a:cubicBezTo>
                  <a:cubicBezTo>
                    <a:pt x="896647" y="20313"/>
                    <a:pt x="929455" y="31426"/>
                    <a:pt x="964380" y="44655"/>
                  </a:cubicBezTo>
                  <a:cubicBezTo>
                    <a:pt x="999305" y="57884"/>
                    <a:pt x="1032113" y="72701"/>
                    <a:pt x="1065980" y="92280"/>
                  </a:cubicBezTo>
                  <a:cubicBezTo>
                    <a:pt x="1099847" y="111859"/>
                    <a:pt x="1137418" y="138318"/>
                    <a:pt x="1167580" y="162130"/>
                  </a:cubicBezTo>
                  <a:cubicBezTo>
                    <a:pt x="1197742" y="185942"/>
                    <a:pt x="1222613" y="208697"/>
                    <a:pt x="1246955" y="235155"/>
                  </a:cubicBezTo>
                  <a:cubicBezTo>
                    <a:pt x="1271297" y="261613"/>
                    <a:pt x="1294051" y="288601"/>
                    <a:pt x="1313630" y="320880"/>
                  </a:cubicBezTo>
                  <a:cubicBezTo>
                    <a:pt x="1333209" y="353159"/>
                    <a:pt x="1353318" y="396551"/>
                    <a:pt x="1364430" y="428830"/>
                  </a:cubicBezTo>
                  <a:cubicBezTo>
                    <a:pt x="1375543" y="461109"/>
                    <a:pt x="1377130" y="482805"/>
                    <a:pt x="1380305" y="514555"/>
                  </a:cubicBezTo>
                  <a:cubicBezTo>
                    <a:pt x="1383480" y="546305"/>
                    <a:pt x="1387184" y="598692"/>
                    <a:pt x="1383480" y="619330"/>
                  </a:cubicBezTo>
                  <a:cubicBezTo>
                    <a:pt x="1379776" y="639968"/>
                    <a:pt x="1372367" y="630443"/>
                    <a:pt x="1358080" y="638380"/>
                  </a:cubicBezTo>
                  <a:cubicBezTo>
                    <a:pt x="1343793" y="646317"/>
                    <a:pt x="1327917" y="655313"/>
                    <a:pt x="1297755" y="666955"/>
                  </a:cubicBezTo>
                  <a:cubicBezTo>
                    <a:pt x="1267593" y="678597"/>
                    <a:pt x="1219438" y="695530"/>
                    <a:pt x="1177105" y="708230"/>
                  </a:cubicBezTo>
                  <a:cubicBezTo>
                    <a:pt x="1134772" y="720930"/>
                    <a:pt x="1088734" y="734159"/>
                    <a:pt x="1043755" y="743155"/>
                  </a:cubicBezTo>
                  <a:cubicBezTo>
                    <a:pt x="998776" y="752151"/>
                    <a:pt x="947976" y="756913"/>
                    <a:pt x="907230" y="762205"/>
                  </a:cubicBezTo>
                  <a:cubicBezTo>
                    <a:pt x="866484" y="767497"/>
                    <a:pt x="843730" y="772788"/>
                    <a:pt x="799280" y="774905"/>
                  </a:cubicBezTo>
                  <a:cubicBezTo>
                    <a:pt x="754830" y="777022"/>
                    <a:pt x="686038" y="777022"/>
                    <a:pt x="640530" y="774905"/>
                  </a:cubicBezTo>
                  <a:cubicBezTo>
                    <a:pt x="595022" y="772788"/>
                    <a:pt x="526230" y="762205"/>
                    <a:pt x="526230" y="762205"/>
                  </a:cubicBezTo>
                  <a:cubicBezTo>
                    <a:pt x="488659" y="757972"/>
                    <a:pt x="456380" y="756384"/>
                    <a:pt x="415105" y="749505"/>
                  </a:cubicBezTo>
                  <a:cubicBezTo>
                    <a:pt x="373830" y="742626"/>
                    <a:pt x="325676" y="734159"/>
                    <a:pt x="278580" y="720930"/>
                  </a:cubicBezTo>
                  <a:cubicBezTo>
                    <a:pt x="231484" y="707701"/>
                    <a:pt x="169043" y="682830"/>
                    <a:pt x="132530" y="670130"/>
                  </a:cubicBezTo>
                  <a:cubicBezTo>
                    <a:pt x="96018" y="657430"/>
                    <a:pt x="80143" y="653726"/>
                    <a:pt x="59505" y="644730"/>
                  </a:cubicBezTo>
                  <a:cubicBezTo>
                    <a:pt x="38868" y="635734"/>
                    <a:pt x="16113" y="640497"/>
                    <a:pt x="8705" y="616155"/>
                  </a:cubicBezTo>
                  <a:close/>
                </a:path>
              </a:pathLst>
            </a:custGeom>
            <a:solidFill>
              <a:srgbClr val="F79646">
                <a:lumMod val="20000"/>
                <a:lumOff val="80000"/>
              </a:srgbClr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772;p43">
              <a:extLst>
                <a:ext uri="{FF2B5EF4-FFF2-40B4-BE49-F238E27FC236}">
                  <a16:creationId xmlns:a16="http://schemas.microsoft.com/office/drawing/2014/main" id="{9A4C60F2-24EF-7B3B-AB32-9BF67CA45B0B}"/>
                </a:ext>
              </a:extLst>
            </p:cNvPr>
            <p:cNvSpPr/>
            <p:nvPr/>
          </p:nvSpPr>
          <p:spPr>
            <a:xfrm rot="-5400000">
              <a:off x="8224036" y="5051542"/>
              <a:ext cx="634230" cy="727501"/>
            </a:xfrm>
            <a:prstGeom prst="rightArrow">
              <a:avLst>
                <a:gd name="adj1" fmla="val 50000"/>
                <a:gd name="adj2" fmla="val 60012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" name="Google Shape;773;p43">
            <a:extLst>
              <a:ext uri="{FF2B5EF4-FFF2-40B4-BE49-F238E27FC236}">
                <a16:creationId xmlns:a16="http://schemas.microsoft.com/office/drawing/2014/main" id="{1A922BBF-CB15-D44F-5BB7-BB1040F7A95B}"/>
              </a:ext>
            </a:extLst>
          </p:cNvPr>
          <p:cNvSpPr txBox="1"/>
          <p:nvPr/>
        </p:nvSpPr>
        <p:spPr>
          <a:xfrm>
            <a:off x="7900998" y="4690710"/>
            <a:ext cx="681598" cy="618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kern="0" spc="72" dirty="0">
                <a:latin typeface="HK Grotesk" pitchFamily="2" charset="77"/>
                <a:ea typeface="Jost*" pitchFamily="34" charset="-122"/>
                <a:sym typeface="Barlow"/>
              </a:rPr>
              <a:t>Hot</a:t>
            </a:r>
            <a:endParaRPr kern="0" spc="72" dirty="0">
              <a:latin typeface="HK Grotesk" pitchFamily="2" charset="77"/>
              <a:ea typeface="Jost*" pitchFamily="34" charset="-122"/>
            </a:endParaRPr>
          </a:p>
          <a:p>
            <a:pPr algn="ctr">
              <a:lnSpc>
                <a:spcPct val="95000"/>
              </a:lnSpc>
            </a:pPr>
            <a:r>
              <a:rPr lang="en-US" kern="0" spc="72" dirty="0">
                <a:latin typeface="HK Grotesk" pitchFamily="2" charset="77"/>
                <a:ea typeface="Jost*" pitchFamily="34" charset="-122"/>
                <a:sym typeface="Barlow"/>
              </a:rPr>
              <a:t>spot</a:t>
            </a:r>
            <a:endParaRPr kern="0" spc="72" dirty="0">
              <a:latin typeface="HK Grotesk" pitchFamily="2" charset="77"/>
              <a:ea typeface="Jost*" pitchFamily="34" charset="-122"/>
            </a:endParaRPr>
          </a:p>
        </p:txBody>
      </p:sp>
      <p:sp>
        <p:nvSpPr>
          <p:cNvPr id="58" name="Google Shape;774;p43">
            <a:extLst>
              <a:ext uri="{FF2B5EF4-FFF2-40B4-BE49-F238E27FC236}">
                <a16:creationId xmlns:a16="http://schemas.microsoft.com/office/drawing/2014/main" id="{08E3DCDF-3CF4-5459-1A00-FC8B9CD668DA}"/>
              </a:ext>
            </a:extLst>
          </p:cNvPr>
          <p:cNvSpPr txBox="1"/>
          <p:nvPr/>
        </p:nvSpPr>
        <p:spPr>
          <a:xfrm>
            <a:off x="8608073" y="5546693"/>
            <a:ext cx="239777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ea typeface="Barlow"/>
                <a:cs typeface="Calibri" panose="020F0502020204030204" pitchFamily="34" charset="0"/>
                <a:sym typeface="Barlow"/>
              </a:rPr>
              <a:t>External heating source</a:t>
            </a:r>
            <a:endParaRPr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cxnSp>
        <p:nvCxnSpPr>
          <p:cNvPr id="3" name="Google Shape;391;p38">
            <a:extLst>
              <a:ext uri="{FF2B5EF4-FFF2-40B4-BE49-F238E27FC236}">
                <a16:creationId xmlns:a16="http://schemas.microsoft.com/office/drawing/2014/main" id="{72057285-0BFF-B035-D8A4-16459C038690}"/>
              </a:ext>
            </a:extLst>
          </p:cNvPr>
          <p:cNvCxnSpPr/>
          <p:nvPr/>
        </p:nvCxnSpPr>
        <p:spPr>
          <a:xfrm>
            <a:off x="8131839" y="6432713"/>
            <a:ext cx="3450563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654185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78C17-B204-5676-5AE0-5B9A707CA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590A5-4065-2E88-B598-7CBE1403B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3A3E3-56D9-23D1-A590-7646A53FDA93}"/>
              </a:ext>
            </a:extLst>
          </p:cNvPr>
          <p:cNvSpPr txBox="1"/>
          <p:nvPr/>
        </p:nvSpPr>
        <p:spPr>
          <a:xfrm>
            <a:off x="457199" y="1371600"/>
            <a:ext cx="6419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Proton Focusing – </a:t>
            </a:r>
            <a:r>
              <a:rPr lang="en-US" sz="1600" dirty="0"/>
              <a:t>Used mesh radiography to determine proton focal location</a:t>
            </a:r>
            <a:endParaRPr lang="en-US" sz="16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D6D26F-0DAD-0F04-2D2A-92122FD47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High repetition rate experimental platform studying Proton Focusing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BC88579-9DCF-557B-5E44-477A92C16CBD}"/>
              </a:ext>
            </a:extLst>
          </p:cNvPr>
          <p:cNvGrpSpPr/>
          <p:nvPr/>
        </p:nvGrpSpPr>
        <p:grpSpPr>
          <a:xfrm>
            <a:off x="6902155" y="1337733"/>
            <a:ext cx="1779650" cy="1802771"/>
            <a:chOff x="7250853" y="1269391"/>
            <a:chExt cx="1779650" cy="1802771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DF32BC7-B142-5327-ED18-D8268E988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3810" t="25520" r="41875" b="57237"/>
            <a:stretch>
              <a:fillRect/>
            </a:stretch>
          </p:blipFill>
          <p:spPr>
            <a:xfrm rot="5400000">
              <a:off x="7239292" y="1280952"/>
              <a:ext cx="1802771" cy="1779650"/>
            </a:xfrm>
            <a:prstGeom prst="rect">
              <a:avLst/>
            </a:prstGeom>
            <a:ln w="19050">
              <a:solidFill>
                <a:srgbClr val="C00000"/>
              </a:solidFill>
              <a:prstDash val="dash"/>
            </a:ln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27F0FDC-0B41-9E6A-362E-626CA73974AC}"/>
                </a:ext>
              </a:extLst>
            </p:cNvPr>
            <p:cNvSpPr txBox="1"/>
            <p:nvPr/>
          </p:nvSpPr>
          <p:spPr>
            <a:xfrm>
              <a:off x="7400448" y="2789508"/>
              <a:ext cx="14804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Example RCF data</a:t>
              </a:r>
            </a:p>
          </p:txBody>
        </p:sp>
      </p:grp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A740D2E-1E6B-CBF2-8B73-0E8DE6D100FE}"/>
              </a:ext>
            </a:extLst>
          </p:cNvPr>
          <p:cNvGraphicFramePr>
            <a:graphicFrameLocks noGrp="1"/>
          </p:cNvGraphicFramePr>
          <p:nvPr/>
        </p:nvGraphicFramePr>
        <p:xfrm>
          <a:off x="9009765" y="4673255"/>
          <a:ext cx="1497674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578">
                  <a:extLst>
                    <a:ext uri="{9D8B030D-6E8A-4147-A177-3AD203B41FA5}">
                      <a16:colId xmlns:a16="http://schemas.microsoft.com/office/drawing/2014/main" val="413309173"/>
                    </a:ext>
                  </a:extLst>
                </a:gridCol>
                <a:gridCol w="964096">
                  <a:extLst>
                    <a:ext uri="{9D8B030D-6E8A-4147-A177-3AD203B41FA5}">
                      <a16:colId xmlns:a16="http://schemas.microsoft.com/office/drawing/2014/main" val="235208151"/>
                    </a:ext>
                  </a:extLst>
                </a:gridCol>
              </a:tblGrid>
              <a:tr h="199525">
                <a:tc>
                  <a:txBody>
                    <a:bodyPr/>
                    <a:lstStyle/>
                    <a:p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Layer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Avg E [MeV]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5998052"/>
                  </a:ext>
                </a:extLst>
              </a:tr>
              <a:tr h="199525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1.13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689541"/>
                  </a:ext>
                </a:extLst>
              </a:tr>
              <a:tr h="199525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3.20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9277972"/>
                  </a:ext>
                </a:extLst>
              </a:tr>
              <a:tr h="199525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4.54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5487123"/>
                  </a:ext>
                </a:extLst>
              </a:tr>
              <a:tr h="199525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5.61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494185"/>
                  </a:ext>
                </a:extLst>
              </a:tr>
              <a:tr h="199525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6.54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4675377"/>
                  </a:ext>
                </a:extLst>
              </a:tr>
              <a:tr h="199525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7.38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379305"/>
                  </a:ext>
                </a:extLst>
              </a:tr>
            </a:tbl>
          </a:graphicData>
        </a:graphic>
      </p:graphicFrame>
      <p:sp>
        <p:nvSpPr>
          <p:cNvPr id="26" name="Trapezoid 25">
            <a:extLst>
              <a:ext uri="{FF2B5EF4-FFF2-40B4-BE49-F238E27FC236}">
                <a16:creationId xmlns:a16="http://schemas.microsoft.com/office/drawing/2014/main" id="{C02261CE-DEC8-66C3-C4BF-50F4EDF2AAA0}"/>
              </a:ext>
            </a:extLst>
          </p:cNvPr>
          <p:cNvSpPr/>
          <p:nvPr/>
        </p:nvSpPr>
        <p:spPr>
          <a:xfrm rot="5400000">
            <a:off x="2771226" y="2903386"/>
            <a:ext cx="1093433" cy="2882037"/>
          </a:xfrm>
          <a:prstGeom prst="trapezoid">
            <a:avLst>
              <a:gd name="adj" fmla="val 39544"/>
            </a:avLst>
          </a:prstGeom>
          <a:gradFill flip="none" rotWithShape="1">
            <a:gsLst>
              <a:gs pos="6000">
                <a:schemeClr val="accent1">
                  <a:lumMod val="5000"/>
                  <a:lumOff val="95000"/>
                  <a:alpha val="0"/>
                </a:schemeClr>
              </a:gs>
              <a:gs pos="32000">
                <a:srgbClr val="FF0000">
                  <a:alpha val="5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4AF58A-AD27-B9E5-F33E-147CE32BBBB6}"/>
              </a:ext>
            </a:extLst>
          </p:cNvPr>
          <p:cNvSpPr txBox="1"/>
          <p:nvPr/>
        </p:nvSpPr>
        <p:spPr>
          <a:xfrm>
            <a:off x="2346656" y="4180757"/>
            <a:ext cx="1405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Drive Laser</a:t>
            </a:r>
          </a:p>
        </p:txBody>
      </p:sp>
      <p:sp>
        <p:nvSpPr>
          <p:cNvPr id="88" name="Triangle 87">
            <a:extLst>
              <a:ext uri="{FF2B5EF4-FFF2-40B4-BE49-F238E27FC236}">
                <a16:creationId xmlns:a16="http://schemas.microsoft.com/office/drawing/2014/main" id="{3203DD5B-3E87-59E4-B2A1-932020A50FBF}"/>
              </a:ext>
            </a:extLst>
          </p:cNvPr>
          <p:cNvSpPr/>
          <p:nvPr/>
        </p:nvSpPr>
        <p:spPr>
          <a:xfrm rot="16200000">
            <a:off x="5866339" y="2486323"/>
            <a:ext cx="1243585" cy="3715263"/>
          </a:xfrm>
          <a:prstGeom prst="triangle">
            <a:avLst/>
          </a:prstGeom>
          <a:gradFill flip="none" rotWithShape="1">
            <a:gsLst>
              <a:gs pos="67000">
                <a:schemeClr val="accent1">
                  <a:lumMod val="5000"/>
                  <a:lumOff val="95000"/>
                  <a:alpha val="0"/>
                </a:schemeClr>
              </a:gs>
              <a:gs pos="41000">
                <a:srgbClr val="FF40FF">
                  <a:alpha val="3500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riangle 48">
            <a:extLst>
              <a:ext uri="{FF2B5EF4-FFF2-40B4-BE49-F238E27FC236}">
                <a16:creationId xmlns:a16="http://schemas.microsoft.com/office/drawing/2014/main" id="{56AA670A-508E-4DCF-D1FF-B15C7AADF7A5}"/>
              </a:ext>
            </a:extLst>
          </p:cNvPr>
          <p:cNvSpPr/>
          <p:nvPr/>
        </p:nvSpPr>
        <p:spPr>
          <a:xfrm rot="5400000">
            <a:off x="4951671" y="3904244"/>
            <a:ext cx="748290" cy="886179"/>
          </a:xfrm>
          <a:prstGeom prst="triangle">
            <a:avLst/>
          </a:prstGeom>
          <a:gradFill flip="none" rotWithShape="1">
            <a:gsLst>
              <a:gs pos="67000">
                <a:schemeClr val="accent1">
                  <a:lumMod val="5000"/>
                  <a:lumOff val="95000"/>
                  <a:alpha val="0"/>
                </a:schemeClr>
              </a:gs>
              <a:gs pos="41000">
                <a:srgbClr val="FF40FF">
                  <a:alpha val="3500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AFC8FF3-4598-03E7-40B8-E50858C552D8}"/>
              </a:ext>
            </a:extLst>
          </p:cNvPr>
          <p:cNvCxnSpPr>
            <a:cxnSpLocks/>
          </p:cNvCxnSpPr>
          <p:nvPr/>
        </p:nvCxnSpPr>
        <p:spPr>
          <a:xfrm>
            <a:off x="7599342" y="4349992"/>
            <a:ext cx="1464893" cy="0"/>
          </a:xfrm>
          <a:prstGeom prst="straightConnector1">
            <a:avLst/>
          </a:prstGeom>
          <a:ln w="34925" cmpd="tri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40FF"/>
                </a:gs>
              </a:gsLst>
              <a:lin ang="0" scaled="1"/>
              <a:tileRect/>
            </a:gra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Block Arc 16">
            <a:extLst>
              <a:ext uri="{FF2B5EF4-FFF2-40B4-BE49-F238E27FC236}">
                <a16:creationId xmlns:a16="http://schemas.microsoft.com/office/drawing/2014/main" id="{71318E05-1911-AA02-D338-E05222265B01}"/>
              </a:ext>
            </a:extLst>
          </p:cNvPr>
          <p:cNvSpPr>
            <a:spLocks/>
          </p:cNvSpPr>
          <p:nvPr/>
        </p:nvSpPr>
        <p:spPr>
          <a:xfrm rot="16200000">
            <a:off x="4741988" y="3864852"/>
            <a:ext cx="958207" cy="958207"/>
          </a:xfrm>
          <a:prstGeom prst="blockArc">
            <a:avLst>
              <a:gd name="adj1" fmla="val 10800000"/>
              <a:gd name="adj2" fmla="val 35850"/>
              <a:gd name="adj3" fmla="val 6091"/>
            </a:avLst>
          </a:prstGeom>
          <a:solidFill>
            <a:srgbClr val="ECA8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Pie 85">
            <a:extLst>
              <a:ext uri="{FF2B5EF4-FFF2-40B4-BE49-F238E27FC236}">
                <a16:creationId xmlns:a16="http://schemas.microsoft.com/office/drawing/2014/main" id="{DD6B95A7-7621-0E7A-7BC6-AE788681EAD7}"/>
              </a:ext>
            </a:extLst>
          </p:cNvPr>
          <p:cNvSpPr/>
          <p:nvPr/>
        </p:nvSpPr>
        <p:spPr>
          <a:xfrm>
            <a:off x="4800673" y="3973189"/>
            <a:ext cx="642102" cy="748290"/>
          </a:xfrm>
          <a:prstGeom prst="pie">
            <a:avLst>
              <a:gd name="adj1" fmla="val 5380409"/>
              <a:gd name="adj2" fmla="val 16200000"/>
            </a:avLst>
          </a:prstGeom>
          <a:gradFill flip="none" rotWithShape="1">
            <a:gsLst>
              <a:gs pos="67000">
                <a:schemeClr val="accent1">
                  <a:lumMod val="5000"/>
                  <a:lumOff val="95000"/>
                  <a:alpha val="0"/>
                </a:schemeClr>
              </a:gs>
              <a:gs pos="41000">
                <a:srgbClr val="FFB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90597A1-D90A-487D-461C-2A71A7A746BE}"/>
              </a:ext>
            </a:extLst>
          </p:cNvPr>
          <p:cNvCxnSpPr>
            <a:cxnSpLocks/>
          </p:cNvCxnSpPr>
          <p:nvPr/>
        </p:nvCxnSpPr>
        <p:spPr>
          <a:xfrm>
            <a:off x="4787822" y="4348048"/>
            <a:ext cx="4600455" cy="1944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BE8DEADF-553C-4761-312F-9C1443D8F634}"/>
              </a:ext>
            </a:extLst>
          </p:cNvPr>
          <p:cNvSpPr/>
          <p:nvPr/>
        </p:nvSpPr>
        <p:spPr>
          <a:xfrm>
            <a:off x="6157790" y="3722163"/>
            <a:ext cx="88102" cy="1243584"/>
          </a:xfrm>
          <a:prstGeom prst="ellipse">
            <a:avLst/>
          </a:prstGeom>
          <a:solidFill>
            <a:srgbClr val="FFC000"/>
          </a:solidFill>
          <a:ln w="952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82124C5-476C-5E6F-A006-23E088486A08}"/>
              </a:ext>
            </a:extLst>
          </p:cNvPr>
          <p:cNvGrpSpPr/>
          <p:nvPr/>
        </p:nvGrpSpPr>
        <p:grpSpPr>
          <a:xfrm>
            <a:off x="7677683" y="3722161"/>
            <a:ext cx="274314" cy="1240221"/>
            <a:chOff x="5801089" y="3263360"/>
            <a:chExt cx="274314" cy="1240221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9AABBEE-4332-A5A1-BBF5-9AB731168E27}"/>
                </a:ext>
              </a:extLst>
            </p:cNvPr>
            <p:cNvSpPr/>
            <p:nvPr/>
          </p:nvSpPr>
          <p:spPr>
            <a:xfrm>
              <a:off x="5801089" y="3263360"/>
              <a:ext cx="45719" cy="12402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67AB612-115C-87D1-D054-145AEDF681AB}"/>
                </a:ext>
              </a:extLst>
            </p:cNvPr>
            <p:cNvSpPr/>
            <p:nvPr/>
          </p:nvSpPr>
          <p:spPr>
            <a:xfrm>
              <a:off x="5846808" y="3263360"/>
              <a:ext cx="45719" cy="124022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F300566-CC0B-4612-2F32-452499C5D176}"/>
                </a:ext>
              </a:extLst>
            </p:cNvPr>
            <p:cNvSpPr/>
            <p:nvPr/>
          </p:nvSpPr>
          <p:spPr>
            <a:xfrm>
              <a:off x="5892527" y="3263360"/>
              <a:ext cx="45719" cy="12402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DDD65EE-C5BF-F620-C510-F19E791050DA}"/>
                </a:ext>
              </a:extLst>
            </p:cNvPr>
            <p:cNvSpPr/>
            <p:nvPr/>
          </p:nvSpPr>
          <p:spPr>
            <a:xfrm>
              <a:off x="5938246" y="3263360"/>
              <a:ext cx="45719" cy="124022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7804A36-28ED-531B-BD73-640DFBEFB349}"/>
                </a:ext>
              </a:extLst>
            </p:cNvPr>
            <p:cNvSpPr/>
            <p:nvPr/>
          </p:nvSpPr>
          <p:spPr>
            <a:xfrm>
              <a:off x="5983965" y="3263360"/>
              <a:ext cx="45719" cy="12402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103BF96-88C8-6B30-61B7-F2A89DCFD1B5}"/>
                </a:ext>
              </a:extLst>
            </p:cNvPr>
            <p:cNvSpPr/>
            <p:nvPr/>
          </p:nvSpPr>
          <p:spPr>
            <a:xfrm>
              <a:off x="6029684" y="3263360"/>
              <a:ext cx="45719" cy="124022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D5595B38-513C-5B45-DD38-23022954A77C}"/>
              </a:ext>
            </a:extLst>
          </p:cNvPr>
          <p:cNvSpPr txBox="1"/>
          <p:nvPr/>
        </p:nvSpPr>
        <p:spPr>
          <a:xfrm>
            <a:off x="5754575" y="5002052"/>
            <a:ext cx="1267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BF5700"/>
                </a:solidFill>
              </a:rPr>
              <a:t>Cu Mesh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92CEA9E-A0CE-CBA5-5CBA-46B77D08920D}"/>
              </a:ext>
            </a:extLst>
          </p:cNvPr>
          <p:cNvSpPr txBox="1"/>
          <p:nvPr/>
        </p:nvSpPr>
        <p:spPr>
          <a:xfrm>
            <a:off x="6783770" y="5002052"/>
            <a:ext cx="197070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accent6">
                    <a:lumMod val="75000"/>
                  </a:schemeClr>
                </a:solidFill>
              </a:rPr>
              <a:t>Radiochromic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 film Stack</a:t>
            </a:r>
          </a:p>
          <a:p>
            <a:pPr algn="ctr"/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Proton Trajectories</a:t>
            </a:r>
            <a:endParaRPr lang="en-US" sz="1200" dirty="0">
              <a:solidFill>
                <a:schemeClr val="accent6">
                  <a:lumMod val="75000"/>
                </a:schemeClr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F500099-BB80-0B8A-EC38-989DB0D59DD8}"/>
              </a:ext>
            </a:extLst>
          </p:cNvPr>
          <p:cNvCxnSpPr>
            <a:cxnSpLocks/>
          </p:cNvCxnSpPr>
          <p:nvPr/>
        </p:nvCxnSpPr>
        <p:spPr>
          <a:xfrm flipH="1" flipV="1">
            <a:off x="3538925" y="2829526"/>
            <a:ext cx="1176439" cy="1510193"/>
          </a:xfrm>
          <a:prstGeom prst="straightConnector1">
            <a:avLst/>
          </a:prstGeom>
          <a:ln w="34925" cmpd="tri">
            <a:gradFill flip="none" rotWithShape="1">
              <a:gsLst>
                <a:gs pos="0">
                  <a:schemeClr val="bg1">
                    <a:alpha val="0"/>
                  </a:schemeClr>
                </a:gs>
                <a:gs pos="94000">
                  <a:srgbClr val="00E2A7"/>
                </a:gs>
              </a:gsLst>
              <a:lin ang="0" scaled="1"/>
              <a:tileRect/>
            </a:gra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Explosion 1 106">
            <a:extLst>
              <a:ext uri="{FF2B5EF4-FFF2-40B4-BE49-F238E27FC236}">
                <a16:creationId xmlns:a16="http://schemas.microsoft.com/office/drawing/2014/main" id="{0F595564-7E30-E199-4B49-9157348C7074}"/>
              </a:ext>
            </a:extLst>
          </p:cNvPr>
          <p:cNvSpPr/>
          <p:nvPr/>
        </p:nvSpPr>
        <p:spPr>
          <a:xfrm>
            <a:off x="4631682" y="4190739"/>
            <a:ext cx="145485" cy="307296"/>
          </a:xfrm>
          <a:prstGeom prst="irregularSeal1">
            <a:avLst/>
          </a:prstGeom>
          <a:solidFill>
            <a:srgbClr val="FFC000"/>
          </a:solidFill>
          <a:ln w="3175"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EE0B6DE-610A-A94E-53F8-9F88D56BD37F}"/>
              </a:ext>
            </a:extLst>
          </p:cNvPr>
          <p:cNvSpPr txBox="1"/>
          <p:nvPr/>
        </p:nvSpPr>
        <p:spPr>
          <a:xfrm rot="20843333">
            <a:off x="6577045" y="3795595"/>
            <a:ext cx="950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40FF"/>
                </a:solidFill>
              </a:rPr>
              <a:t>Protons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EDE8145-FD07-48E1-A44C-44ED3BCF9F39}"/>
              </a:ext>
            </a:extLst>
          </p:cNvPr>
          <p:cNvCxnSpPr>
            <a:cxnSpLocks/>
          </p:cNvCxnSpPr>
          <p:nvPr/>
        </p:nvCxnSpPr>
        <p:spPr>
          <a:xfrm>
            <a:off x="4741987" y="4962382"/>
            <a:ext cx="8303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A999155-EE81-0CE5-29F3-1336276DA48B}"/>
              </a:ext>
            </a:extLst>
          </p:cNvPr>
          <p:cNvCxnSpPr>
            <a:cxnSpLocks/>
          </p:cNvCxnSpPr>
          <p:nvPr/>
        </p:nvCxnSpPr>
        <p:spPr>
          <a:xfrm>
            <a:off x="4742719" y="4348048"/>
            <a:ext cx="0" cy="614334"/>
          </a:xfrm>
          <a:prstGeom prst="line">
            <a:avLst/>
          </a:prstGeom>
          <a:ln w="63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887C9BF-9DC0-5981-A550-5E6393EEAA74}"/>
              </a:ext>
            </a:extLst>
          </p:cNvPr>
          <p:cNvCxnSpPr>
            <a:cxnSpLocks/>
          </p:cNvCxnSpPr>
          <p:nvPr/>
        </p:nvCxnSpPr>
        <p:spPr>
          <a:xfrm>
            <a:off x="5572325" y="4348048"/>
            <a:ext cx="0" cy="614334"/>
          </a:xfrm>
          <a:prstGeom prst="line">
            <a:avLst/>
          </a:prstGeom>
          <a:ln w="63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5C38E1F-4D46-8E3A-143F-71EF680905A9}"/>
                  </a:ext>
                </a:extLst>
              </p:cNvPr>
              <p:cNvSpPr txBox="1"/>
              <p:nvPr/>
            </p:nvSpPr>
            <p:spPr>
              <a:xfrm>
                <a:off x="4957415" y="4908997"/>
                <a:ext cx="39948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400" b="0" i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14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sz="14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5C38E1F-4D46-8E3A-143F-71EF68090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7415" y="4908997"/>
                <a:ext cx="399482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4B3FF3FA-39CC-DF4B-2B3F-CDA91E1E8D3E}"/>
              </a:ext>
            </a:extLst>
          </p:cNvPr>
          <p:cNvSpPr txBox="1"/>
          <p:nvPr/>
        </p:nvSpPr>
        <p:spPr>
          <a:xfrm>
            <a:off x="4581771" y="3548734"/>
            <a:ext cx="754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BF5700"/>
                </a:solidFill>
              </a:rPr>
              <a:t>Hemi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31B1687-A394-24D7-393C-1E98A3F0EB25}"/>
              </a:ext>
            </a:extLst>
          </p:cNvPr>
          <p:cNvGraphicFramePr>
            <a:graphicFrameLocks noGrp="1"/>
          </p:cNvGraphicFramePr>
          <p:nvPr/>
        </p:nvGraphicFramePr>
        <p:xfrm>
          <a:off x="692497" y="5329720"/>
          <a:ext cx="318711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587">
                  <a:extLst>
                    <a:ext uri="{9D8B030D-6E8A-4147-A177-3AD203B41FA5}">
                      <a16:colId xmlns:a16="http://schemas.microsoft.com/office/drawing/2014/main" val="2358241242"/>
                    </a:ext>
                  </a:extLst>
                </a:gridCol>
                <a:gridCol w="591671">
                  <a:extLst>
                    <a:ext uri="{9D8B030D-6E8A-4147-A177-3AD203B41FA5}">
                      <a16:colId xmlns:a16="http://schemas.microsoft.com/office/drawing/2014/main" val="1901893012"/>
                    </a:ext>
                  </a:extLst>
                </a:gridCol>
                <a:gridCol w="1365853">
                  <a:extLst>
                    <a:ext uri="{9D8B030D-6E8A-4147-A177-3AD203B41FA5}">
                      <a16:colId xmlns:a16="http://schemas.microsoft.com/office/drawing/2014/main" val="17705465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Hemi 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Diameter [µm]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Mesh LPI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Mesh Distances [µm]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436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240</a:t>
                      </a:r>
                    </a:p>
                    <a:p>
                      <a:r>
                        <a:rPr lang="en-US" sz="1200" dirty="0"/>
                        <a:t>340</a:t>
                      </a:r>
                    </a:p>
                    <a:p>
                      <a:r>
                        <a:rPr lang="en-US" sz="1200" dirty="0"/>
                        <a:t>540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400</a:t>
                      </a:r>
                    </a:p>
                    <a:p>
                      <a:r>
                        <a:rPr lang="en-US" sz="1200" dirty="0"/>
                        <a:t>600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350 </a:t>
                      </a:r>
                    </a:p>
                    <a:p>
                      <a:r>
                        <a:rPr lang="en-US" sz="1200" dirty="0"/>
                        <a:t>690</a:t>
                      </a:r>
                    </a:p>
                    <a:p>
                      <a:r>
                        <a:rPr lang="en-US" sz="1200" dirty="0"/>
                        <a:t>750</a:t>
                      </a:r>
                    </a:p>
                    <a:p>
                      <a:r>
                        <a:rPr lang="en-US" sz="1200" dirty="0"/>
                        <a:t>1000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156824"/>
                  </a:ext>
                </a:extLst>
              </a:tr>
            </a:tbl>
          </a:graphicData>
        </a:graphic>
      </p:graphicFrame>
      <p:grpSp>
        <p:nvGrpSpPr>
          <p:cNvPr id="44" name="Group 43">
            <a:extLst>
              <a:ext uri="{FF2B5EF4-FFF2-40B4-BE49-F238E27FC236}">
                <a16:creationId xmlns:a16="http://schemas.microsoft.com/office/drawing/2014/main" id="{F068EF7F-DF07-89D1-DEEE-10AF398D31A8}"/>
              </a:ext>
            </a:extLst>
          </p:cNvPr>
          <p:cNvGrpSpPr/>
          <p:nvPr/>
        </p:nvGrpSpPr>
        <p:grpSpPr>
          <a:xfrm rot="5400000">
            <a:off x="8511053" y="3575463"/>
            <a:ext cx="4818879" cy="778818"/>
            <a:chOff x="-115197" y="1161433"/>
            <a:chExt cx="9040309" cy="1461076"/>
          </a:xfrm>
        </p:grpSpPr>
        <p:pic>
          <p:nvPicPr>
            <p:cNvPr id="45" name="Content Placeholder 4">
              <a:extLst>
                <a:ext uri="{FF2B5EF4-FFF2-40B4-BE49-F238E27FC236}">
                  <a16:creationId xmlns:a16="http://schemas.microsoft.com/office/drawing/2014/main" id="{6AE9CAD0-D2DD-5BD7-A392-56F2B9735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3044" t="26951" r="42927" b="55925"/>
            <a:stretch>
              <a:fillRect/>
            </a:stretch>
          </p:blipFill>
          <p:spPr>
            <a:xfrm>
              <a:off x="4424399" y="1161433"/>
              <a:ext cx="1454887" cy="1461076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DAB7F7C5-0E9D-4CAC-98FF-E8A42053B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43892" t="25853" r="42253" b="57455"/>
            <a:stretch>
              <a:fillRect/>
            </a:stretch>
          </p:blipFill>
          <p:spPr>
            <a:xfrm>
              <a:off x="7439271" y="1161433"/>
              <a:ext cx="1485841" cy="1461076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04F80C9-DE62-7FF1-EA6B-7FC54A984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42750" t="22613" r="42948" b="59043"/>
            <a:stretch>
              <a:fillRect/>
            </a:stretch>
          </p:blipFill>
          <p:spPr>
            <a:xfrm>
              <a:off x="-115197" y="1161433"/>
              <a:ext cx="1461831" cy="1461076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F2A30C87-3347-4693-2BBF-3CE243F25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3921" t="25464" r="41902" b="57163"/>
            <a:stretch>
              <a:fillRect/>
            </a:stretch>
          </p:blipFill>
          <p:spPr>
            <a:xfrm>
              <a:off x="2915631" y="1161433"/>
              <a:ext cx="1454887" cy="1461076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A51A7597-3412-83B6-1DB7-E2F1D8BDE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43375" t="28435" r="42941" b="55373"/>
            <a:stretch>
              <a:fillRect/>
            </a:stretch>
          </p:blipFill>
          <p:spPr>
            <a:xfrm>
              <a:off x="1399918" y="1161433"/>
              <a:ext cx="1461831" cy="1461076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6A488A3B-88E1-375E-2EC7-48A475043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43733" t="26810" r="42409" b="56066"/>
            <a:stretch>
              <a:fillRect/>
            </a:stretch>
          </p:blipFill>
          <p:spPr>
            <a:xfrm>
              <a:off x="5933167" y="1161433"/>
              <a:ext cx="1454887" cy="1461076"/>
            </a:xfrm>
            <a:prstGeom prst="rect">
              <a:avLst/>
            </a:prstGeom>
            <a:ln w="19050">
              <a:solidFill>
                <a:schemeClr val="accent6">
                  <a:lumMod val="75000"/>
                </a:schemeClr>
              </a:solidFill>
            </a:ln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0367192-AEE4-5B97-5153-6DB9CBB95697}"/>
              </a:ext>
            </a:extLst>
          </p:cNvPr>
          <p:cNvGrpSpPr/>
          <p:nvPr/>
        </p:nvGrpSpPr>
        <p:grpSpPr>
          <a:xfrm>
            <a:off x="8707170" y="1335107"/>
            <a:ext cx="2623356" cy="2630772"/>
            <a:chOff x="9064648" y="1211665"/>
            <a:chExt cx="2623356" cy="2630772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7B74BCF-D810-3B32-10BA-23B69BD17ADE}"/>
                </a:ext>
              </a:extLst>
            </p:cNvPr>
            <p:cNvCxnSpPr>
              <a:cxnSpLocks/>
            </p:cNvCxnSpPr>
            <p:nvPr/>
          </p:nvCxnSpPr>
          <p:spPr>
            <a:xfrm>
              <a:off x="9064648" y="1211665"/>
              <a:ext cx="1796243" cy="1805347"/>
            </a:xfrm>
            <a:prstGeom prst="line">
              <a:avLst/>
            </a:prstGeom>
            <a:ln w="127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5A201E9-9DBB-B00C-71D0-14BED722E478}"/>
                </a:ext>
              </a:extLst>
            </p:cNvPr>
            <p:cNvCxnSpPr>
              <a:cxnSpLocks/>
            </p:cNvCxnSpPr>
            <p:nvPr/>
          </p:nvCxnSpPr>
          <p:spPr>
            <a:xfrm>
              <a:off x="9064648" y="3023741"/>
              <a:ext cx="1796243" cy="816070"/>
            </a:xfrm>
            <a:prstGeom prst="line">
              <a:avLst/>
            </a:prstGeom>
            <a:ln w="12700">
              <a:solidFill>
                <a:srgbClr val="0070C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3E91EE-C5EE-839E-7A39-F497A193D48E}"/>
                </a:ext>
              </a:extLst>
            </p:cNvPr>
            <p:cNvSpPr/>
            <p:nvPr/>
          </p:nvSpPr>
          <p:spPr>
            <a:xfrm>
              <a:off x="10860891" y="3027312"/>
              <a:ext cx="827113" cy="815125"/>
            </a:xfrm>
            <a:prstGeom prst="rect">
              <a:avLst/>
            </a:prstGeom>
            <a:noFill/>
            <a:ln w="254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0A1E7C60-74AB-E95A-D7BD-30195709EC00}"/>
              </a:ext>
            </a:extLst>
          </p:cNvPr>
          <p:cNvSpPr txBox="1"/>
          <p:nvPr/>
        </p:nvSpPr>
        <p:spPr>
          <a:xfrm>
            <a:off x="11386516" y="1802486"/>
            <a:ext cx="6965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Layer 1</a:t>
            </a:r>
            <a:endParaRPr lang="en-US" sz="14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0F6F250-2621-D2B2-DC92-29A9E473DB6C}"/>
              </a:ext>
            </a:extLst>
          </p:cNvPr>
          <p:cNvSpPr txBox="1"/>
          <p:nvPr/>
        </p:nvSpPr>
        <p:spPr>
          <a:xfrm>
            <a:off x="11386516" y="2606349"/>
            <a:ext cx="6965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Layer 2</a:t>
            </a:r>
            <a:endParaRPr lang="en-US" sz="14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096CC78-5996-ADC9-0BCF-79D9D5D50FB4}"/>
              </a:ext>
            </a:extLst>
          </p:cNvPr>
          <p:cNvSpPr txBox="1"/>
          <p:nvPr/>
        </p:nvSpPr>
        <p:spPr>
          <a:xfrm>
            <a:off x="11386516" y="3410212"/>
            <a:ext cx="6965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Layer 3</a:t>
            </a:r>
            <a:endParaRPr lang="en-US" sz="14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78AF3AF-B157-A673-B902-AFE6054659A5}"/>
              </a:ext>
            </a:extLst>
          </p:cNvPr>
          <p:cNvSpPr txBox="1"/>
          <p:nvPr/>
        </p:nvSpPr>
        <p:spPr>
          <a:xfrm>
            <a:off x="11386516" y="4214075"/>
            <a:ext cx="6965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Layer 4</a:t>
            </a:r>
            <a:endParaRPr lang="en-US" sz="14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C353783-AE17-0ECB-09BE-4DBBC73F410D}"/>
              </a:ext>
            </a:extLst>
          </p:cNvPr>
          <p:cNvSpPr txBox="1"/>
          <p:nvPr/>
        </p:nvSpPr>
        <p:spPr>
          <a:xfrm>
            <a:off x="11386516" y="5017938"/>
            <a:ext cx="6965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Layer 5</a:t>
            </a:r>
            <a:endParaRPr lang="en-US" sz="14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E9B1410-5A00-A281-742B-0A8B87A53E4E}"/>
              </a:ext>
            </a:extLst>
          </p:cNvPr>
          <p:cNvSpPr txBox="1"/>
          <p:nvPr/>
        </p:nvSpPr>
        <p:spPr>
          <a:xfrm>
            <a:off x="11386516" y="5821802"/>
            <a:ext cx="6965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Layer 6</a:t>
            </a:r>
            <a:endParaRPr lang="en-US" sz="14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087882D-6D82-E8F1-EE38-A860485D7EE8}"/>
              </a:ext>
            </a:extLst>
          </p:cNvPr>
          <p:cNvGrpSpPr/>
          <p:nvPr/>
        </p:nvGrpSpPr>
        <p:grpSpPr>
          <a:xfrm>
            <a:off x="2105990" y="1807567"/>
            <a:ext cx="1371600" cy="1328245"/>
            <a:chOff x="1874764" y="1807567"/>
            <a:chExt cx="1371600" cy="1328245"/>
          </a:xfrm>
        </p:grpSpPr>
        <p:pic>
          <p:nvPicPr>
            <p:cNvPr id="76" name="Graphic 75">
              <a:extLst>
                <a:ext uri="{FF2B5EF4-FFF2-40B4-BE49-F238E27FC236}">
                  <a16:creationId xmlns:a16="http://schemas.microsoft.com/office/drawing/2014/main" id="{4EF8FDB4-808F-B1D1-968A-4F8F1970CE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23267" t="3160" r="20803" b="15595"/>
            <a:stretch>
              <a:fillRect/>
            </a:stretch>
          </p:blipFill>
          <p:spPr>
            <a:xfrm>
              <a:off x="1874764" y="1807567"/>
              <a:ext cx="1371600" cy="13282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9FA2F5B6-8F1B-5605-463F-04C655A128FA}"/>
                    </a:ext>
                  </a:extLst>
                </p:cNvPr>
                <p:cNvSpPr txBox="1"/>
                <p:nvPr/>
              </p:nvSpPr>
              <p:spPr>
                <a:xfrm>
                  <a:off x="1881181" y="1816269"/>
                  <a:ext cx="620485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oMath>
                    </m:oMathPara>
                  </a14:m>
                  <a:endParaRPr lang="en-US" sz="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9FA2F5B6-8F1B-5605-463F-04C655A128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1181" y="1816269"/>
                  <a:ext cx="620485" cy="21544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A9B16CC-632D-7511-115D-9540397E75E0}"/>
              </a:ext>
            </a:extLst>
          </p:cNvPr>
          <p:cNvSpPr txBox="1"/>
          <p:nvPr/>
        </p:nvSpPr>
        <p:spPr>
          <a:xfrm>
            <a:off x="8079862" y="3849194"/>
            <a:ext cx="20432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40FF"/>
                </a:solidFill>
              </a:rPr>
              <a:t>Thomson Parabola</a:t>
            </a:r>
          </a:p>
          <a:p>
            <a:pPr algn="ctr"/>
            <a:r>
              <a:rPr lang="en-US" sz="1400" i="1" dirty="0">
                <a:solidFill>
                  <a:srgbClr val="FF40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Proton Spectra</a:t>
            </a:r>
          </a:p>
          <a:p>
            <a:pPr algn="ctr"/>
            <a:r>
              <a:rPr lang="en-US" sz="1200" i="1" dirty="0">
                <a:solidFill>
                  <a:srgbClr val="FF40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Supporting Diagnostic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56C13E-F2CA-06F4-9A7C-8492070F7AF3}"/>
                  </a:ext>
                </a:extLst>
              </p:cNvPr>
              <p:cNvSpPr txBox="1"/>
              <p:nvPr/>
            </p:nvSpPr>
            <p:spPr>
              <a:xfrm>
                <a:off x="3394272" y="2069013"/>
                <a:ext cx="165318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0DA77B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1600" b="1" i="1" smtClean="0">
                        <a:solidFill>
                          <a:srgbClr val="0DA77B"/>
                        </a:solidFill>
                        <a:latin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en-US" sz="1600" b="1" dirty="0">
                    <a:solidFill>
                      <a:srgbClr val="0DA77B"/>
                    </a:solidFill>
                  </a:rPr>
                  <a:t> Imaging</a:t>
                </a:r>
              </a:p>
              <a:p>
                <a:pPr algn="ctr"/>
                <a:r>
                  <a:rPr lang="en-US" sz="1400" i="1" dirty="0">
                    <a:solidFill>
                      <a:srgbClr val="0DA77B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Laser stability</a:t>
                </a:r>
              </a:p>
              <a:p>
                <a:pPr algn="ctr"/>
                <a:r>
                  <a:rPr lang="en-US" sz="1400" i="1" dirty="0">
                    <a:solidFill>
                      <a:srgbClr val="0DA77B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Supporting Diagnostic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56C13E-F2CA-06F4-9A7C-8492070F7A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272" y="2069013"/>
                <a:ext cx="1653188" cy="769441"/>
              </a:xfrm>
              <a:prstGeom prst="rect">
                <a:avLst/>
              </a:prstGeom>
              <a:blipFill>
                <a:blip r:embed="rId12"/>
                <a:stretch>
                  <a:fillRect t="-1613" b="-8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4311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34804-E9EB-A496-5E72-09009AC98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94659A9-C10D-D9F2-F523-E8175E4D8967}"/>
              </a:ext>
            </a:extLst>
          </p:cNvPr>
          <p:cNvGrpSpPr/>
          <p:nvPr/>
        </p:nvGrpSpPr>
        <p:grpSpPr>
          <a:xfrm>
            <a:off x="203469" y="2771986"/>
            <a:ext cx="5715949" cy="3584371"/>
            <a:chOff x="6422571" y="2367651"/>
            <a:chExt cx="5132168" cy="321829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298F38A-7725-E3B4-78C6-B5CB85B19691}"/>
                </a:ext>
              </a:extLst>
            </p:cNvPr>
            <p:cNvGrpSpPr/>
            <p:nvPr/>
          </p:nvGrpSpPr>
          <p:grpSpPr>
            <a:xfrm>
              <a:off x="6722035" y="2367651"/>
              <a:ext cx="4832704" cy="3218292"/>
              <a:chOff x="6722035" y="2367651"/>
              <a:chExt cx="4832704" cy="3218292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2D5B682B-F2AC-4C01-BB70-414000FBD8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24003" t="19248" b="10720"/>
              <a:stretch>
                <a:fillRect/>
              </a:stretch>
            </p:blipFill>
            <p:spPr>
              <a:xfrm>
                <a:off x="7035144" y="2367652"/>
                <a:ext cx="4519595" cy="3218291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F1EC7CD-C510-7ED1-E3C2-EEACFBE99E33}"/>
                  </a:ext>
                </a:extLst>
              </p:cNvPr>
              <p:cNvSpPr/>
              <p:nvPr/>
            </p:nvSpPr>
            <p:spPr>
              <a:xfrm>
                <a:off x="6722035" y="2367651"/>
                <a:ext cx="1235422" cy="127906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3274B46-1429-DEC1-E8B1-7A08923883E6}"/>
                </a:ext>
              </a:extLst>
            </p:cNvPr>
            <p:cNvSpPr/>
            <p:nvPr/>
          </p:nvSpPr>
          <p:spPr>
            <a:xfrm>
              <a:off x="6422571" y="4637314"/>
              <a:ext cx="1112325" cy="948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B3BC142-3BF4-86FE-DA4B-A93527BFC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88" y="124406"/>
            <a:ext cx="10060149" cy="973900"/>
          </a:xfrm>
        </p:spPr>
        <p:txBody>
          <a:bodyPr>
            <a:normAutofit/>
          </a:bodyPr>
          <a:lstStyle/>
          <a:p>
            <a:r>
              <a:rPr lang="en-US" dirty="0"/>
              <a:t>Laser pointing is critical for these experiments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18819-629C-EFD0-F7D0-D757C61CC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21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C570E0-2DA6-A77D-46B4-EF5E3EC54A34}"/>
                  </a:ext>
                </a:extLst>
              </p:cNvPr>
              <p:cNvSpPr txBox="1"/>
              <p:nvPr/>
            </p:nvSpPr>
            <p:spPr>
              <a:xfrm>
                <a:off x="435396" y="1544618"/>
                <a:ext cx="711641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dirty="0"/>
                  <a:t>Imaging front side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emission allows for on shot tracking of laser pointing: </a:t>
                </a:r>
              </a:p>
              <a:p>
                <a:pPr marL="285750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/>
                  <a:t>Allows for constraining which hemispheres were shot centered and which were offset</a:t>
                </a:r>
              </a:p>
              <a:p>
                <a:pPr>
                  <a:spcAft>
                    <a:spcPts val="600"/>
                  </a:spcAft>
                </a:pPr>
                <a:endParaRPr lang="en-US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C570E0-2DA6-A77D-46B4-EF5E3EC54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96" y="1544618"/>
                <a:ext cx="7116417" cy="1569660"/>
              </a:xfrm>
              <a:prstGeom prst="rect">
                <a:avLst/>
              </a:prstGeom>
              <a:blipFill>
                <a:blip r:embed="rId3"/>
                <a:stretch>
                  <a:fillRect l="-713" t="-1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Graphic 22">
            <a:extLst>
              <a:ext uri="{FF2B5EF4-FFF2-40B4-BE49-F238E27FC236}">
                <a16:creationId xmlns:a16="http://schemas.microsoft.com/office/drawing/2014/main" id="{0F26D1DF-73AC-AFA3-C743-F5A460B742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352"/>
          <a:stretch>
            <a:fillRect/>
          </a:stretch>
        </p:blipFill>
        <p:spPr>
          <a:xfrm>
            <a:off x="8198396" y="1374295"/>
            <a:ext cx="3384004" cy="243502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72B7090-1F1B-3CF0-34BE-3ECC052FF8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03232" y="4062586"/>
            <a:ext cx="3547241" cy="27432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9BE50CB-C206-C864-82C4-8C41FC5ADD3B}"/>
              </a:ext>
            </a:extLst>
          </p:cNvPr>
          <p:cNvGrpSpPr/>
          <p:nvPr/>
        </p:nvGrpSpPr>
        <p:grpSpPr>
          <a:xfrm>
            <a:off x="8924188" y="4646104"/>
            <a:ext cx="1728216" cy="1728216"/>
            <a:chOff x="9754780" y="4598639"/>
            <a:chExt cx="1728216" cy="172821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478C96E-4464-37EC-BCCC-59A951EE02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54780" y="4598639"/>
              <a:ext cx="1728216" cy="1728216"/>
            </a:xfrm>
            <a:prstGeom prst="ellipse">
              <a:avLst/>
            </a:prstGeom>
            <a:noFill/>
            <a:ln>
              <a:solidFill>
                <a:srgbClr val="0077B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2F0E34D-CE9D-665B-FC6A-6065A8E2EE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74820" y="4918679"/>
              <a:ext cx="1088136" cy="1088136"/>
            </a:xfrm>
            <a:prstGeom prst="ellipse">
              <a:avLst/>
            </a:prstGeom>
            <a:noFill/>
            <a:ln>
              <a:solidFill>
                <a:srgbClr val="BB55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54004A4-A0E8-C953-E358-52635F4718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4840" y="5078699"/>
              <a:ext cx="768096" cy="768096"/>
            </a:xfrm>
            <a:prstGeom prst="ellipse">
              <a:avLst/>
            </a:prstGeom>
            <a:noFill/>
            <a:ln>
              <a:solidFill>
                <a:srgbClr val="DCAB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DAC99BA-8072-6CBE-B51D-6B63CBE65988}"/>
              </a:ext>
            </a:extLst>
          </p:cNvPr>
          <p:cNvGrpSpPr/>
          <p:nvPr/>
        </p:nvGrpSpPr>
        <p:grpSpPr>
          <a:xfrm>
            <a:off x="10922892" y="4681319"/>
            <a:ext cx="850468" cy="618943"/>
            <a:chOff x="11328248" y="4791179"/>
            <a:chExt cx="850468" cy="618943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FDECD3E-89DA-BE2C-E74E-542E17726170}"/>
                </a:ext>
              </a:extLst>
            </p:cNvPr>
            <p:cNvCxnSpPr>
              <a:cxnSpLocks/>
            </p:cNvCxnSpPr>
            <p:nvPr/>
          </p:nvCxnSpPr>
          <p:spPr>
            <a:xfrm>
              <a:off x="11328248" y="4918675"/>
              <a:ext cx="174625" cy="0"/>
            </a:xfrm>
            <a:prstGeom prst="line">
              <a:avLst/>
            </a:prstGeom>
            <a:ln w="12700">
              <a:solidFill>
                <a:srgbClr val="0077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194583E-EE80-59D7-A34D-B6E8E3606903}"/>
                </a:ext>
              </a:extLst>
            </p:cNvPr>
            <p:cNvCxnSpPr>
              <a:cxnSpLocks/>
            </p:cNvCxnSpPr>
            <p:nvPr/>
          </p:nvCxnSpPr>
          <p:spPr>
            <a:xfrm>
              <a:off x="11328248" y="5114032"/>
              <a:ext cx="174625" cy="0"/>
            </a:xfrm>
            <a:prstGeom prst="line">
              <a:avLst/>
            </a:prstGeom>
            <a:ln w="12700">
              <a:solidFill>
                <a:srgbClr val="BB55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92771AD-B1C3-713A-75D9-4816E856AF16}"/>
                </a:ext>
              </a:extLst>
            </p:cNvPr>
            <p:cNvCxnSpPr>
              <a:cxnSpLocks/>
            </p:cNvCxnSpPr>
            <p:nvPr/>
          </p:nvCxnSpPr>
          <p:spPr>
            <a:xfrm>
              <a:off x="11328248" y="5309388"/>
              <a:ext cx="174625" cy="0"/>
            </a:xfrm>
            <a:prstGeom prst="line">
              <a:avLst/>
            </a:prstGeom>
            <a:ln w="12700">
              <a:solidFill>
                <a:srgbClr val="DCAB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A53C00A-983C-7F75-4DF2-EF63BB3C2BCD}"/>
                    </a:ext>
                  </a:extLst>
                </p:cNvPr>
                <p:cNvSpPr txBox="1"/>
                <p:nvPr/>
              </p:nvSpPr>
              <p:spPr>
                <a:xfrm>
                  <a:off x="11460069" y="4791179"/>
                  <a:ext cx="7186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</m:oMath>
                  </a14:m>
                  <a:r>
                    <a:rPr lang="en-US" sz="800" dirty="0"/>
                    <a:t>540 µm</a:t>
                  </a: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A53C00A-983C-7F75-4DF2-EF63BB3C2B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60069" y="4791179"/>
                  <a:ext cx="718647" cy="215444"/>
                </a:xfrm>
                <a:prstGeom prst="rect">
                  <a:avLst/>
                </a:prstGeom>
                <a:blipFill>
                  <a:blip r:embed="rId6"/>
                  <a:stretch>
                    <a:fillRect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297C25EC-72B8-D142-AE49-EA183666D47A}"/>
                    </a:ext>
                  </a:extLst>
                </p:cNvPr>
                <p:cNvSpPr txBox="1"/>
                <p:nvPr/>
              </p:nvSpPr>
              <p:spPr>
                <a:xfrm>
                  <a:off x="11460069" y="4999322"/>
                  <a:ext cx="7186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  <m:r>
                        <a:rPr lang="en-US" sz="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a14:m>
                  <a:r>
                    <a:rPr lang="en-US" sz="800" dirty="0"/>
                    <a:t>40 µm</a:t>
                  </a: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297C25EC-72B8-D142-AE49-EA183666D4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60069" y="4999322"/>
                  <a:ext cx="718647" cy="215444"/>
                </a:xfrm>
                <a:prstGeom prst="rect">
                  <a:avLst/>
                </a:prstGeom>
                <a:blipFill>
                  <a:blip r:embed="rId7"/>
                  <a:stretch>
                    <a:fillRect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32A1FF0E-8A3A-54C1-DD80-50CA886B9D61}"/>
                    </a:ext>
                  </a:extLst>
                </p:cNvPr>
                <p:cNvSpPr txBox="1"/>
                <p:nvPr/>
              </p:nvSpPr>
              <p:spPr>
                <a:xfrm>
                  <a:off x="11460069" y="5194678"/>
                  <a:ext cx="71864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  <m:r>
                        <a:rPr lang="en-US" sz="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a14:m>
                  <a:r>
                    <a:rPr lang="en-US" sz="800" dirty="0"/>
                    <a:t>40 µm</a:t>
                  </a: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32A1FF0E-8A3A-54C1-DD80-50CA886B9D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60069" y="5194678"/>
                  <a:ext cx="718647" cy="215444"/>
                </a:xfrm>
                <a:prstGeom prst="rect">
                  <a:avLst/>
                </a:prstGeom>
                <a:blipFill>
                  <a:blip r:embed="rId8"/>
                  <a:stretch>
                    <a:fillRect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98586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60351-B942-A245-3416-923F81931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Detector for mesh radiography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16EEF0-9968-2764-9E1D-196ACFF11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3B05A3-FE6B-D9A9-AB4D-487BF6E28083}"/>
              </a:ext>
            </a:extLst>
          </p:cNvPr>
          <p:cNvSpPr txBox="1"/>
          <p:nvPr/>
        </p:nvSpPr>
        <p:spPr>
          <a:xfrm>
            <a:off x="435807" y="1528423"/>
            <a:ext cx="7762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/>
              <a:t>RCF loaded into HRR raster stage for large dataset collection ~ 25 shots per vacuum cycle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442137-35B4-D2C7-A23B-04678FBF28EC}"/>
              </a:ext>
            </a:extLst>
          </p:cNvPr>
          <p:cNvGrpSpPr/>
          <p:nvPr/>
        </p:nvGrpSpPr>
        <p:grpSpPr>
          <a:xfrm>
            <a:off x="218868" y="2034993"/>
            <a:ext cx="6623851" cy="1973891"/>
            <a:chOff x="1383014" y="31623"/>
            <a:chExt cx="8225563" cy="245119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6DEADF5-AD8A-DE1A-F577-755310208DDC}"/>
                </a:ext>
              </a:extLst>
            </p:cNvPr>
            <p:cNvSpPr/>
            <p:nvPr/>
          </p:nvSpPr>
          <p:spPr>
            <a:xfrm>
              <a:off x="6984249" y="544291"/>
              <a:ext cx="2624328" cy="193852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HD-V2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1675151-8936-C073-5DBC-5CD49ED49119}"/>
                </a:ext>
              </a:extLst>
            </p:cNvPr>
            <p:cNvSpPr/>
            <p:nvPr/>
          </p:nvSpPr>
          <p:spPr>
            <a:xfrm>
              <a:off x="6886969" y="544291"/>
              <a:ext cx="2624328" cy="193852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HD-V2</a:t>
              </a:r>
            </a:p>
          </p:txBody>
        </p:sp>
        <p:pic>
          <p:nvPicPr>
            <p:cNvPr id="14" name="Picture 13" descr="A close-up of a circuit board&#10;&#10;Description automatically generated">
              <a:extLst>
                <a:ext uri="{FF2B5EF4-FFF2-40B4-BE49-F238E27FC236}">
                  <a16:creationId xmlns:a16="http://schemas.microsoft.com/office/drawing/2014/main" id="{ECD5581C-542C-83B3-2C0A-A8B227434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65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914" y="463800"/>
              <a:ext cx="2565953" cy="1935833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isometricOffAxis1Left"/>
              <a:lightRig rig="threePt" dir="t"/>
            </a:scene3d>
          </p:spPr>
        </p:pic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3C7271B9-98EC-C914-FCFE-8F7F844323B6}"/>
                </a:ext>
              </a:extLst>
            </p:cNvPr>
            <p:cNvSpPr/>
            <p:nvPr/>
          </p:nvSpPr>
          <p:spPr>
            <a:xfrm rot="6103434">
              <a:off x="1505805" y="337766"/>
              <a:ext cx="1535465" cy="1781048"/>
            </a:xfrm>
            <a:prstGeom prst="trapezoid">
              <a:avLst>
                <a:gd name="adj" fmla="val 47908"/>
              </a:avLst>
            </a:prstGeom>
            <a:gradFill flip="none"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B0B2544-1A1E-9B2B-F2A6-4F5511B5605F}"/>
                </a:ext>
              </a:extLst>
            </p:cNvPr>
            <p:cNvGrpSpPr/>
            <p:nvPr/>
          </p:nvGrpSpPr>
          <p:grpSpPr>
            <a:xfrm>
              <a:off x="4637493" y="505388"/>
              <a:ext cx="2620698" cy="1935833"/>
              <a:chOff x="1892084" y="323690"/>
              <a:chExt cx="8407832" cy="6210619"/>
            </a:xfrm>
            <a:scene3d>
              <a:camera prst="isometricOffAxis1Left"/>
              <a:lightRig rig="threePt" dir="t"/>
            </a:scene3d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DDF326E-2623-9353-EEA8-8A6BE53A94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2084" y="323690"/>
                <a:ext cx="8407832" cy="6210619"/>
              </a:xfrm>
              <a:prstGeom prst="rect">
                <a:avLst/>
              </a:prstGeom>
            </p:spPr>
          </p:pic>
          <p:sp>
            <p:nvSpPr>
              <p:cNvPr id="23" name="Isosceles Triangle 24">
                <a:extLst>
                  <a:ext uri="{FF2B5EF4-FFF2-40B4-BE49-F238E27FC236}">
                    <a16:creationId xmlns:a16="http://schemas.microsoft.com/office/drawing/2014/main" id="{F018DAC8-9E33-2EBE-9F0D-4F69EAB28FF1}"/>
                  </a:ext>
                </a:extLst>
              </p:cNvPr>
              <p:cNvSpPr/>
              <p:nvPr/>
            </p:nvSpPr>
            <p:spPr>
              <a:xfrm rot="5400000">
                <a:off x="2787429" y="5219328"/>
                <a:ext cx="346063" cy="298330"/>
              </a:xfrm>
              <a:prstGeom prst="triangl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Isosceles Triangle 25">
                <a:extLst>
                  <a:ext uri="{FF2B5EF4-FFF2-40B4-BE49-F238E27FC236}">
                    <a16:creationId xmlns:a16="http://schemas.microsoft.com/office/drawing/2014/main" id="{73494DFD-AAF3-7C0B-A3E6-9D8385AABDF1}"/>
                  </a:ext>
                </a:extLst>
              </p:cNvPr>
              <p:cNvSpPr/>
              <p:nvPr/>
            </p:nvSpPr>
            <p:spPr>
              <a:xfrm rot="10800000">
                <a:off x="3040568" y="1062511"/>
                <a:ext cx="346063" cy="298330"/>
              </a:xfrm>
              <a:prstGeom prst="triangl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D0027EC-F991-23BC-16E7-4AD521FD0A48}"/>
                </a:ext>
              </a:extLst>
            </p:cNvPr>
            <p:cNvSpPr/>
            <p:nvPr/>
          </p:nvSpPr>
          <p:spPr>
            <a:xfrm>
              <a:off x="6789689" y="544291"/>
              <a:ext cx="2624328" cy="193852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HD-V2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182C5D9-08BA-F247-6687-523077349588}"/>
                </a:ext>
              </a:extLst>
            </p:cNvPr>
            <p:cNvSpPr/>
            <p:nvPr/>
          </p:nvSpPr>
          <p:spPr>
            <a:xfrm>
              <a:off x="6690730" y="544281"/>
              <a:ext cx="2624328" cy="193852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HD-V2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595C98D-C74D-56A0-A5A4-1332C615A88E}"/>
                </a:ext>
              </a:extLst>
            </p:cNvPr>
            <p:cNvSpPr/>
            <p:nvPr/>
          </p:nvSpPr>
          <p:spPr>
            <a:xfrm>
              <a:off x="5839021" y="505388"/>
              <a:ext cx="2624328" cy="193852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175">
              <a:solidFill>
                <a:schemeClr val="tx1"/>
              </a:solidFill>
            </a:ln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12.5 µm Al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A0E0E6-8324-B49C-188E-289F964403F8}"/>
                </a:ext>
              </a:extLst>
            </p:cNvPr>
            <p:cNvSpPr txBox="1"/>
            <p:nvPr/>
          </p:nvSpPr>
          <p:spPr>
            <a:xfrm rot="1970378">
              <a:off x="7818718" y="31623"/>
              <a:ext cx="13433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(4-6 Layers)</a:t>
              </a:r>
            </a:p>
          </p:txBody>
        </p:sp>
        <p:sp>
          <p:nvSpPr>
            <p:cNvPr id="21" name="Freeform: Shape 49">
              <a:extLst>
                <a:ext uri="{FF2B5EF4-FFF2-40B4-BE49-F238E27FC236}">
                  <a16:creationId xmlns:a16="http://schemas.microsoft.com/office/drawing/2014/main" id="{16EA32C9-B454-FC96-25BD-0422A8770BD9}"/>
                </a:ext>
              </a:extLst>
            </p:cNvPr>
            <p:cNvSpPr/>
            <p:nvPr/>
          </p:nvSpPr>
          <p:spPr>
            <a:xfrm>
              <a:off x="3374911" y="461105"/>
              <a:ext cx="2624328" cy="1938528"/>
            </a:xfrm>
            <a:custGeom>
              <a:avLst/>
              <a:gdLst>
                <a:gd name="csX0" fmla="*/ 1115728 w 2624328"/>
                <a:gd name="csY0" fmla="*/ 804331 h 1938528"/>
                <a:gd name="csX1" fmla="*/ 1115728 w 2624328"/>
                <a:gd name="csY1" fmla="*/ 1078651 h 1938528"/>
                <a:gd name="csX2" fmla="*/ 1390048 w 2624328"/>
                <a:gd name="csY2" fmla="*/ 1078651 h 1938528"/>
                <a:gd name="csX3" fmla="*/ 1390048 w 2624328"/>
                <a:gd name="csY3" fmla="*/ 804331 h 1938528"/>
                <a:gd name="csX4" fmla="*/ 0 w 2624328"/>
                <a:gd name="csY4" fmla="*/ 0 h 1938528"/>
                <a:gd name="csX5" fmla="*/ 2624328 w 2624328"/>
                <a:gd name="csY5" fmla="*/ 0 h 1938528"/>
                <a:gd name="csX6" fmla="*/ 2624328 w 2624328"/>
                <a:gd name="csY6" fmla="*/ 1938528 h 1938528"/>
                <a:gd name="csX7" fmla="*/ 0 w 2624328"/>
                <a:gd name="csY7" fmla="*/ 1938528 h 193852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2624328" h="1938528">
                  <a:moveTo>
                    <a:pt x="1115728" y="804331"/>
                  </a:moveTo>
                  <a:lnTo>
                    <a:pt x="1115728" y="1078651"/>
                  </a:lnTo>
                  <a:lnTo>
                    <a:pt x="1390048" y="1078651"/>
                  </a:lnTo>
                  <a:lnTo>
                    <a:pt x="1390048" y="804331"/>
                  </a:lnTo>
                  <a:close/>
                  <a:moveTo>
                    <a:pt x="0" y="0"/>
                  </a:moveTo>
                  <a:lnTo>
                    <a:pt x="2624328" y="0"/>
                  </a:lnTo>
                  <a:lnTo>
                    <a:pt x="2624328" y="1938528"/>
                  </a:lnTo>
                  <a:lnTo>
                    <a:pt x="0" y="1938528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175">
              <a:solidFill>
                <a:schemeClr val="tx1"/>
              </a:solidFill>
            </a:ln>
            <a:scene3d>
              <a:camera prst="isometricOffAxis1Left"/>
              <a:lightRig rig="balanced" dir="t"/>
            </a:scene3d>
            <a:sp3d prstMaterial="plastic">
              <a:bevelT w="0" h="0"/>
              <a:bevelB w="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2 mm Al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7484A81B-7728-6782-6280-6B3DF2176F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3636" y="1440739"/>
            <a:ext cx="3657600" cy="94010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D844CF45-E44C-5806-AA72-0A362766DDDA}"/>
              </a:ext>
            </a:extLst>
          </p:cNvPr>
          <p:cNvGrpSpPr/>
          <p:nvPr/>
        </p:nvGrpSpPr>
        <p:grpSpPr>
          <a:xfrm>
            <a:off x="709230" y="4329305"/>
            <a:ext cx="5866773" cy="2484723"/>
            <a:chOff x="2075702" y="1857596"/>
            <a:chExt cx="6452548" cy="273281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7DAE906-6C4A-BF19-44BE-93F2D8EEC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26687" t="8764" r="13828"/>
            <a:stretch>
              <a:fillRect/>
            </a:stretch>
          </p:blipFill>
          <p:spPr>
            <a:xfrm>
              <a:off x="2075702" y="2138514"/>
              <a:ext cx="3230136" cy="217097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5CFDFEB-D4CA-F1A0-02B6-88DDB8C08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4539" t="5244" r="14024"/>
            <a:stretch>
              <a:fillRect/>
            </a:stretch>
          </p:blipFill>
          <p:spPr>
            <a:xfrm>
              <a:off x="5298113" y="1857596"/>
              <a:ext cx="3230137" cy="2732813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C03F8EF-3323-514D-6971-126CC59214ED}"/>
              </a:ext>
            </a:extLst>
          </p:cNvPr>
          <p:cNvGrpSpPr/>
          <p:nvPr/>
        </p:nvGrpSpPr>
        <p:grpSpPr>
          <a:xfrm>
            <a:off x="6678003" y="3183991"/>
            <a:ext cx="5560138" cy="1127554"/>
            <a:chOff x="6600699" y="3079133"/>
            <a:chExt cx="5560138" cy="112755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1C3AC49-BCAE-CBB7-B8F3-F9689A720886}"/>
                </a:ext>
              </a:extLst>
            </p:cNvPr>
            <p:cNvGrpSpPr/>
            <p:nvPr/>
          </p:nvGrpSpPr>
          <p:grpSpPr>
            <a:xfrm>
              <a:off x="6600699" y="3079133"/>
              <a:ext cx="5175788" cy="836501"/>
              <a:chOff x="-115197" y="1161433"/>
              <a:chExt cx="9040309" cy="1461076"/>
            </a:xfrm>
          </p:grpSpPr>
          <p:pic>
            <p:nvPicPr>
              <p:cNvPr id="9" name="Content Placeholder 4">
                <a:extLst>
                  <a:ext uri="{FF2B5EF4-FFF2-40B4-BE49-F238E27FC236}">
                    <a16:creationId xmlns:a16="http://schemas.microsoft.com/office/drawing/2014/main" id="{88BD396B-0F33-3EC8-937A-09D609E73B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43044" t="26951" r="42927" b="55925"/>
              <a:stretch>
                <a:fillRect/>
              </a:stretch>
            </p:blipFill>
            <p:spPr>
              <a:xfrm>
                <a:off x="4424399" y="1161433"/>
                <a:ext cx="1454887" cy="1461076"/>
              </a:xfrm>
              <a:prstGeom prst="rect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67E61AA-6536-7323-FC36-0E249D01FB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l="43892" t="25853" r="42253" b="57455"/>
              <a:stretch>
                <a:fillRect/>
              </a:stretch>
            </p:blipFill>
            <p:spPr>
              <a:xfrm>
                <a:off x="7439271" y="1161433"/>
                <a:ext cx="1485841" cy="1461076"/>
              </a:xfrm>
              <a:prstGeom prst="rect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DA6BFCB6-05D2-CB30-54A0-C2BC8B4E6A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 l="42750" t="22613" r="42948" b="59043"/>
              <a:stretch>
                <a:fillRect/>
              </a:stretch>
            </p:blipFill>
            <p:spPr>
              <a:xfrm>
                <a:off x="-115197" y="1161433"/>
                <a:ext cx="1461831" cy="1461076"/>
              </a:xfrm>
              <a:prstGeom prst="rect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55BBE5DF-51A7-1622-649E-7993C6EE48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 l="43921" t="25464" r="41902" b="57163"/>
              <a:stretch>
                <a:fillRect/>
              </a:stretch>
            </p:blipFill>
            <p:spPr>
              <a:xfrm>
                <a:off x="2915631" y="1161433"/>
                <a:ext cx="1454887" cy="1461076"/>
              </a:xfrm>
              <a:prstGeom prst="rect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C1AA09D1-B617-F42C-04C9-0141EA1473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 l="43375" t="28435" r="42941" b="55373"/>
              <a:stretch>
                <a:fillRect/>
              </a:stretch>
            </p:blipFill>
            <p:spPr>
              <a:xfrm>
                <a:off x="1399918" y="1161433"/>
                <a:ext cx="1461831" cy="1461076"/>
              </a:xfrm>
              <a:prstGeom prst="rect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EFE29B2E-131F-F55D-F474-8FB995341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 l="43733" t="26810" r="42409" b="56066"/>
              <a:stretch>
                <a:fillRect/>
              </a:stretch>
            </p:blipFill>
            <p:spPr>
              <a:xfrm>
                <a:off x="5933167" y="1161433"/>
                <a:ext cx="1454887" cy="1461076"/>
              </a:xfrm>
              <a:prstGeom prst="rect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</p:pic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E583457-23EE-0881-FBC2-A5629A191B57}"/>
                </a:ext>
              </a:extLst>
            </p:cNvPr>
            <p:cNvGrpSpPr/>
            <p:nvPr/>
          </p:nvGrpSpPr>
          <p:grpSpPr>
            <a:xfrm>
              <a:off x="6671221" y="3945077"/>
              <a:ext cx="5489616" cy="261610"/>
              <a:chOff x="6575526" y="3945077"/>
              <a:chExt cx="5489616" cy="261610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2B3BFA70-82F7-C334-F87A-F28CE93CFFDA}"/>
                  </a:ext>
                </a:extLst>
              </p:cNvPr>
              <p:cNvGrpSpPr/>
              <p:nvPr/>
            </p:nvGrpSpPr>
            <p:grpSpPr>
              <a:xfrm>
                <a:off x="6575526" y="3945077"/>
                <a:ext cx="4635154" cy="261610"/>
                <a:chOff x="6575526" y="3945077"/>
                <a:chExt cx="4635154" cy="261610"/>
              </a:xfrm>
            </p:grpSpPr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0C5C979-350A-86BB-E770-65B271837852}"/>
                    </a:ext>
                  </a:extLst>
                </p:cNvPr>
                <p:cNvSpPr txBox="1"/>
                <p:nvPr/>
              </p:nvSpPr>
              <p:spPr>
                <a:xfrm>
                  <a:off x="6575526" y="3945077"/>
                  <a:ext cx="1168656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/>
                    <a:t>1.1 MeV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A9B5587B-E806-9869-F710-ED3C28BAFD55}"/>
                    </a:ext>
                  </a:extLst>
                </p:cNvPr>
                <p:cNvSpPr txBox="1"/>
                <p:nvPr/>
              </p:nvSpPr>
              <p:spPr>
                <a:xfrm>
                  <a:off x="7440490" y="3945077"/>
                  <a:ext cx="1168656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/>
                    <a:t>3.2 MeV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CDBA8059-BF65-4208-C2B7-2C56EA6EA555}"/>
                    </a:ext>
                  </a:extLst>
                </p:cNvPr>
                <p:cNvSpPr txBox="1"/>
                <p:nvPr/>
              </p:nvSpPr>
              <p:spPr>
                <a:xfrm>
                  <a:off x="8308775" y="3945077"/>
                  <a:ext cx="1168656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/>
                    <a:t>4.5 MeV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D70E9CC-F0E6-78FD-46D2-CE46157B08FA}"/>
                    </a:ext>
                  </a:extLst>
                </p:cNvPr>
                <p:cNvSpPr txBox="1"/>
                <p:nvPr/>
              </p:nvSpPr>
              <p:spPr>
                <a:xfrm>
                  <a:off x="9199724" y="3945077"/>
                  <a:ext cx="1168656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/>
                    <a:t>5.6 MeV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2EB1D050-A9A4-E43D-B1D7-2E876A526502}"/>
                    </a:ext>
                  </a:extLst>
                </p:cNvPr>
                <p:cNvSpPr txBox="1"/>
                <p:nvPr/>
              </p:nvSpPr>
              <p:spPr>
                <a:xfrm>
                  <a:off x="10042024" y="3945077"/>
                  <a:ext cx="1168656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/>
                    <a:t>6.5 MeV</a:t>
                  </a:r>
                </a:p>
              </p:txBody>
            </p: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0857B2E-8696-2FE8-4FE5-EE1C40C66F45}"/>
                  </a:ext>
                </a:extLst>
              </p:cNvPr>
              <p:cNvSpPr txBox="1"/>
              <p:nvPr/>
            </p:nvSpPr>
            <p:spPr>
              <a:xfrm>
                <a:off x="10896486" y="3945077"/>
                <a:ext cx="11686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7.4 MeV</a:t>
                </a: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4CAE334-15DF-054E-DF5F-D6F7D35D2AAA}"/>
              </a:ext>
            </a:extLst>
          </p:cNvPr>
          <p:cNvSpPr txBox="1"/>
          <p:nvPr/>
        </p:nvSpPr>
        <p:spPr>
          <a:xfrm>
            <a:off x="6842719" y="4527287"/>
            <a:ext cx="5242144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There are more HHR suitable detectors!</a:t>
            </a:r>
          </a:p>
          <a:p>
            <a:endParaRPr lang="en-US" dirty="0"/>
          </a:p>
          <a:p>
            <a:r>
              <a:rPr lang="en-US" dirty="0"/>
              <a:t>Thursday, July 30</a:t>
            </a:r>
          </a:p>
          <a:p>
            <a:r>
              <a:rPr lang="en-US" dirty="0"/>
              <a:t>A2-Working group # 2, Veronica Conteras:</a:t>
            </a:r>
          </a:p>
          <a:p>
            <a:r>
              <a:rPr lang="en-US" i="1" dirty="0"/>
              <a:t>“Scintillator-Based High Repetition Rate Diagnostic for Multi-Energy Proton Beam Imaging &amp; Probing”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648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C5E2C-7AA0-A4E0-1FA4-6CAA88046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7319957-7F5D-A34A-CCA8-A594E6A5A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1" y="160502"/>
            <a:ext cx="9716653" cy="973900"/>
          </a:xfrm>
        </p:spPr>
        <p:txBody>
          <a:bodyPr>
            <a:normAutofit/>
          </a:bodyPr>
          <a:lstStyle/>
          <a:p>
            <a:r>
              <a:rPr lang="en-US" dirty="0"/>
              <a:t>Mesh Radiography data can be analyzed using a Magnification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E301A89-2433-076E-7874-551B304BE12A}"/>
                  </a:ext>
                </a:extLst>
              </p:cNvPr>
              <p:cNvSpPr txBox="1"/>
              <p:nvPr/>
            </p:nvSpPr>
            <p:spPr>
              <a:xfrm>
                <a:off x="649699" y="5032394"/>
                <a:ext cx="10892602" cy="128265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00" dirty="0"/>
              </a:p>
              <a:p>
                <a:pPr>
                  <a:spcAft>
                    <a:spcPts val="1200"/>
                  </a:spcAft>
                </a:pPr>
                <a:r>
                  <a:rPr lang="en-US" sz="16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1600" dirty="0"/>
                  <a:t> is the pitch measured on our detector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1600" dirty="0"/>
                  <a:t> is the true pitch of our mesh.  Analysis is limited to experimental configurations with detector normal to proton axis. 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E301A89-2433-076E-7874-551B304BE1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99" y="5032394"/>
                <a:ext cx="10892602" cy="1282659"/>
              </a:xfrm>
              <a:prstGeom prst="rect">
                <a:avLst/>
              </a:prstGeom>
              <a:blipFill>
                <a:blip r:embed="rId2"/>
                <a:stretch>
                  <a:fillRect l="-1166" t="-980" r="-117" b="-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BFACBFED-1CB0-D1F1-7F6A-4CB3A09B78BD}"/>
              </a:ext>
            </a:extLst>
          </p:cNvPr>
          <p:cNvGrpSpPr/>
          <p:nvPr/>
        </p:nvGrpSpPr>
        <p:grpSpPr>
          <a:xfrm>
            <a:off x="1030309" y="2204065"/>
            <a:ext cx="5712005" cy="2902994"/>
            <a:chOff x="742028" y="21389623"/>
            <a:chExt cx="7441671" cy="378205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BC6EB9A-4F36-AB1E-28E0-A26BE4D8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387" t="14223" r="39320" b="14943"/>
            <a:stretch/>
          </p:blipFill>
          <p:spPr>
            <a:xfrm>
              <a:off x="742028" y="21389623"/>
              <a:ext cx="7441671" cy="378205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B8F8DC-4E42-EFDD-B845-2292D222AF00}"/>
                </a:ext>
              </a:extLst>
            </p:cNvPr>
            <p:cNvSpPr/>
            <p:nvPr/>
          </p:nvSpPr>
          <p:spPr bwMode="auto">
            <a:xfrm>
              <a:off x="2188464" y="24425213"/>
              <a:ext cx="4901184" cy="58769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905375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E394B5-D594-41A2-19FF-1ABA1ADF6218}"/>
                </a:ext>
              </a:extLst>
            </p:cNvPr>
            <p:cNvSpPr/>
            <p:nvPr/>
          </p:nvSpPr>
          <p:spPr bwMode="auto">
            <a:xfrm>
              <a:off x="2353056" y="24086408"/>
              <a:ext cx="128016" cy="53533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905375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Arial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7CF89EA-0EA1-5561-84C3-4AF5E5EAB50B}"/>
                </a:ext>
              </a:extLst>
            </p:cNvPr>
            <p:cNvCxnSpPr/>
            <p:nvPr/>
          </p:nvCxnSpPr>
          <p:spPr bwMode="auto">
            <a:xfrm>
              <a:off x="1786524" y="23012399"/>
              <a:ext cx="0" cy="141281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4A1BA26-3293-B832-6677-044136EC42E7}"/>
                </a:ext>
              </a:extLst>
            </p:cNvPr>
            <p:cNvGrpSpPr/>
            <p:nvPr/>
          </p:nvGrpSpPr>
          <p:grpSpPr>
            <a:xfrm>
              <a:off x="1804249" y="24359704"/>
              <a:ext cx="967976" cy="681872"/>
              <a:chOff x="1791029" y="24363479"/>
              <a:chExt cx="967976" cy="681872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8B42EA84-65D6-402D-D4C6-5C3E2265CA76}"/>
                  </a:ext>
                </a:extLst>
              </p:cNvPr>
              <p:cNvCxnSpPr/>
              <p:nvPr/>
            </p:nvCxnSpPr>
            <p:spPr bwMode="auto">
              <a:xfrm>
                <a:off x="1791029" y="24425212"/>
                <a:ext cx="682752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7FA80A92-ABF4-BB2F-6441-9B424106A795}"/>
                      </a:ext>
                    </a:extLst>
                  </p:cNvPr>
                  <p:cNvSpPr txBox="1"/>
                  <p:nvPr/>
                </p:nvSpPr>
                <p:spPr>
                  <a:xfrm>
                    <a:off x="2009195" y="24363479"/>
                    <a:ext cx="749810" cy="68187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𝑧</m:t>
                          </m:r>
                        </m:oMath>
                      </m:oMathPara>
                    </a14:m>
                    <a:endParaRPr lang="en-US" sz="1600" dirty="0"/>
                  </a:p>
                </p:txBody>
              </p:sp>
            </mc:Choice>
            <mc:Fallback xmlns="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7FA80A92-ABF4-BB2F-6441-9B424106A79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09195" y="24363479"/>
                    <a:ext cx="749810" cy="68187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6D9D018-F80E-2C65-E4EE-C195E0A6004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804249" y="24309885"/>
              <a:ext cx="2145745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FB4E037-2F99-3D54-7EA9-D0F5FFE3F14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804249" y="24195885"/>
              <a:ext cx="477823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575A6FD-AF00-E07E-B352-A63A9C87D5BC}"/>
                    </a:ext>
                  </a:extLst>
                </p:cNvPr>
                <p:cNvSpPr txBox="1"/>
                <p:nvPr/>
              </p:nvSpPr>
              <p:spPr>
                <a:xfrm>
                  <a:off x="3418353" y="24261395"/>
                  <a:ext cx="749808" cy="681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6575A6FD-AF00-E07E-B352-A63A9C87D5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8353" y="24261395"/>
                  <a:ext cx="749808" cy="68187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ADF92D8-7DA6-FA41-B43B-6B98D5FD61EC}"/>
                    </a:ext>
                  </a:extLst>
                </p:cNvPr>
                <p:cNvSpPr txBox="1"/>
                <p:nvPr/>
              </p:nvSpPr>
              <p:spPr>
                <a:xfrm>
                  <a:off x="5967902" y="24163207"/>
                  <a:ext cx="749808" cy="681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ADF92D8-7DA6-FA41-B43B-6B98D5FD61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7902" y="24163207"/>
                  <a:ext cx="749808" cy="68187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72F5E4B1-AB15-6A1A-B27D-28B96D691FCF}"/>
              </a:ext>
            </a:extLst>
          </p:cNvPr>
          <p:cNvSpPr txBox="1"/>
          <p:nvPr/>
        </p:nvSpPr>
        <p:spPr>
          <a:xfrm>
            <a:off x="457200" y="1371600"/>
            <a:ext cx="8354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b="1" dirty="0"/>
              <a:t>The focal position can be determined via geometric magnification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6792322-52F3-E273-3D70-BB23663626F9}"/>
              </a:ext>
            </a:extLst>
          </p:cNvPr>
          <p:cNvGrpSpPr/>
          <p:nvPr/>
        </p:nvGrpSpPr>
        <p:grpSpPr>
          <a:xfrm>
            <a:off x="7609589" y="2294275"/>
            <a:ext cx="3552102" cy="2622758"/>
            <a:chOff x="7609589" y="2294275"/>
            <a:chExt cx="3552102" cy="2622758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7968980C-576F-F2BA-85F0-A459A3A41F52}"/>
                </a:ext>
              </a:extLst>
            </p:cNvPr>
            <p:cNvGrpSpPr/>
            <p:nvPr/>
          </p:nvGrpSpPr>
          <p:grpSpPr>
            <a:xfrm>
              <a:off x="7609589" y="2294275"/>
              <a:ext cx="3552102" cy="2622758"/>
              <a:chOff x="7609589" y="2294275"/>
              <a:chExt cx="3552102" cy="2622758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6A04DCA2-6635-8EF0-2E71-ED8EE2FBFE5D}"/>
                  </a:ext>
                </a:extLst>
              </p:cNvPr>
              <p:cNvGrpSpPr/>
              <p:nvPr/>
            </p:nvGrpSpPr>
            <p:grpSpPr>
              <a:xfrm>
                <a:off x="7609589" y="2294275"/>
                <a:ext cx="3552102" cy="2294661"/>
                <a:chOff x="6895435" y="1727114"/>
                <a:chExt cx="3552102" cy="2294661"/>
              </a:xfrm>
            </p:grpSpPr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2AABE87D-DBF1-DCCB-C6A6-174C202351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895435" y="1727114"/>
                  <a:ext cx="2294661" cy="2294661"/>
                </a:xfrm>
                <a:prstGeom prst="rect">
                  <a:avLst/>
                </a:prstGeom>
              </p:spPr>
            </p:pic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723B53D0-AD2B-02AE-2FBF-081900044D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58175" y="2338387"/>
                  <a:ext cx="1645920" cy="0"/>
                </a:xfrm>
                <a:prstGeom prst="line">
                  <a:avLst/>
                </a:prstGeom>
                <a:ln w="15875" cap="sq">
                  <a:solidFill>
                    <a:schemeClr val="tx1"/>
                  </a:solidFill>
                  <a:prstDash val="dash"/>
                  <a:headEnd type="oval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5F205F2A-5EE3-BAA7-0295-BD59E71C231C}"/>
                    </a:ext>
                  </a:extLst>
                </p:cNvPr>
                <p:cNvSpPr/>
                <p:nvPr/>
              </p:nvSpPr>
              <p:spPr>
                <a:xfrm>
                  <a:off x="8229600" y="2308225"/>
                  <a:ext cx="60325" cy="6032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CF7BCDAB-D89A-CF13-59C2-F780CC71EF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58175" y="2503487"/>
                  <a:ext cx="1645920" cy="0"/>
                </a:xfrm>
                <a:prstGeom prst="line">
                  <a:avLst/>
                </a:prstGeom>
                <a:ln w="15875" cap="sq">
                  <a:solidFill>
                    <a:schemeClr val="tx1"/>
                  </a:solidFill>
                  <a:prstDash val="dash"/>
                  <a:headEnd type="oval"/>
                  <a:tailEnd type="oval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D4930254-F474-B5E4-C87A-BF8DAAD1CBA6}"/>
                    </a:ext>
                  </a:extLst>
                </p:cNvPr>
                <p:cNvSpPr/>
                <p:nvPr/>
              </p:nvSpPr>
              <p:spPr>
                <a:xfrm>
                  <a:off x="8229600" y="2473325"/>
                  <a:ext cx="60325" cy="60325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ight Brace 42">
                  <a:extLst>
                    <a:ext uri="{FF2B5EF4-FFF2-40B4-BE49-F238E27FC236}">
                      <a16:creationId xmlns:a16="http://schemas.microsoft.com/office/drawing/2014/main" id="{EB5048E7-D024-D350-0490-B2C80F294B95}"/>
                    </a:ext>
                  </a:extLst>
                </p:cNvPr>
                <p:cNvSpPr/>
                <p:nvPr/>
              </p:nvSpPr>
              <p:spPr>
                <a:xfrm>
                  <a:off x="9951101" y="2338387"/>
                  <a:ext cx="91801" cy="165100"/>
                </a:xfrm>
                <a:prstGeom prst="rightBrac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5" name="TextBox 44">
                      <a:extLst>
                        <a:ext uri="{FF2B5EF4-FFF2-40B4-BE49-F238E27FC236}">
                          <a16:creationId xmlns:a16="http://schemas.microsoft.com/office/drawing/2014/main" id="{C772D199-61B4-2CFE-FEDE-5231DD2587C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042902" y="2183884"/>
                      <a:ext cx="40463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45" name="TextBox 44">
                      <a:extLst>
                        <a:ext uri="{FF2B5EF4-FFF2-40B4-BE49-F238E27FC236}">
                          <a16:creationId xmlns:a16="http://schemas.microsoft.com/office/drawing/2014/main" id="{C772D199-61B4-2CFE-FEDE-5231DD2587C6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042902" y="2183884"/>
                      <a:ext cx="404635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b="-13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ED50324-2195-C577-372A-CB97997CF3ED}"/>
                  </a:ext>
                </a:extLst>
              </p:cNvPr>
              <p:cNvSpPr txBox="1"/>
              <p:nvPr/>
            </p:nvSpPr>
            <p:spPr>
              <a:xfrm>
                <a:off x="8464935" y="4609256"/>
                <a:ext cx="58396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2 cm</a:t>
                </a:r>
              </a:p>
            </p:txBody>
          </p:sp>
        </p:grp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40C85437-9E05-B575-F62D-2EF40CC7D9FF}"/>
                </a:ext>
              </a:extLst>
            </p:cNvPr>
            <p:cNvCxnSpPr>
              <a:cxnSpLocks/>
            </p:cNvCxnSpPr>
            <p:nvPr/>
          </p:nvCxnSpPr>
          <p:spPr>
            <a:xfrm>
              <a:off x="9023579" y="4759641"/>
              <a:ext cx="88067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E701B5B8-31A3-BDD8-70DE-E1ADD76501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25174" y="4764174"/>
              <a:ext cx="782769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7964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1951A-F377-D5D5-B68A-5EFEFDE4B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8AE1BD57-5C3F-0806-45EA-479C95026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64" y="2372941"/>
            <a:ext cx="4488873" cy="3657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027ED0-E4B8-DD53-0595-25FDBEF35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we learned: Proton energy dependence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31D25-C8B3-052B-E26B-B66D9B2D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24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8C11E71F-03CD-D1C9-2053-5B7EFFF5164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49158" y="1785528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2158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Laser Energy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Pulse Duration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𝑓𝑠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Avg. Intensity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𝑊</m:t>
                                      </m:r>
                                    </m:num>
                                    <m:den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  <m:sSup>
                                        <m:sSupPr>
                                          <m:ctrlP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1652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3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4" name="Table 33">
                <a:extLst>
                  <a:ext uri="{FF2B5EF4-FFF2-40B4-BE49-F238E27FC236}">
                    <a16:creationId xmlns:a16="http://schemas.microsoft.com/office/drawing/2014/main" id="{8C11E71F-03CD-D1C9-2053-5B7EFFF5164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49158" y="1785528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3638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30" t="-3448" r="-1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730" t="-3448" r="-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3577" t="-3448" r="-813" b="-1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3577" t="-120000" r="-813" b="-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8BBD4845-006F-71F6-CF1C-1A6DBF33EABB}"/>
              </a:ext>
            </a:extLst>
          </p:cNvPr>
          <p:cNvSpPr txBox="1"/>
          <p:nvPr/>
        </p:nvSpPr>
        <p:spPr>
          <a:xfrm>
            <a:off x="884287" y="6280057"/>
            <a:ext cx="10984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Proton Focal positions at higher laser energy conditions may exhibit stronger dependence on proton energies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20315F-2284-32B9-F00E-34C301885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032" y="2372941"/>
            <a:ext cx="4488873" cy="365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07BEBABD-A55A-C50C-BAE0-9CEE4B269CF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376408" y="1785528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2158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Laser Energy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Pulse Duration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𝑓𝑠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Avg. Intensity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𝑊</m:t>
                                      </m:r>
                                    </m:num>
                                    <m:den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  <m:sSup>
                                        <m:sSupPr>
                                          <m:ctrlP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1652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120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5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18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07BEBABD-A55A-C50C-BAE0-9CEE4B269CF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376408" y="1785528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3638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730" t="-3448" r="-1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730" t="-3448" r="-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23577" t="-3448" r="-813" b="-1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120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23577" t="-120000" r="-813" b="-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3248BB3C-34C7-C64B-780D-D776A2D72AB1}"/>
              </a:ext>
            </a:extLst>
          </p:cNvPr>
          <p:cNvSpPr txBox="1"/>
          <p:nvPr/>
        </p:nvSpPr>
        <p:spPr>
          <a:xfrm>
            <a:off x="325266" y="1447673"/>
            <a:ext cx="5066271" cy="25391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050" b="1" dirty="0"/>
              <a:t>J. Griff-McMahon et al., Phys. Rev. Research 8, 013182 (2026)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7EA3CC-0EAE-7481-5620-C6E02A12F7A5}"/>
              </a:ext>
            </a:extLst>
          </p:cNvPr>
          <p:cNvSpPr txBox="1"/>
          <p:nvPr/>
        </p:nvSpPr>
        <p:spPr>
          <a:xfrm>
            <a:off x="6376408" y="1442837"/>
            <a:ext cx="5048122" cy="25391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050" b="1" dirty="0"/>
              <a:t>R.  Nedbailo et al.,  in prep + (2026)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080C36-29AE-7424-B1D5-5CA6D5B391C8}"/>
              </a:ext>
            </a:extLst>
          </p:cNvPr>
          <p:cNvSpPr txBox="1"/>
          <p:nvPr/>
        </p:nvSpPr>
        <p:spPr>
          <a:xfrm>
            <a:off x="1167063" y="2862951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CSU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B627CA-16F0-0ACD-415E-F5C52D625DF8}"/>
              </a:ext>
            </a:extLst>
          </p:cNvPr>
          <p:cNvSpPr txBox="1"/>
          <p:nvPr/>
        </p:nvSpPr>
        <p:spPr>
          <a:xfrm>
            <a:off x="7299158" y="2911806"/>
            <a:ext cx="606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ZEUS</a:t>
            </a:r>
          </a:p>
        </p:txBody>
      </p:sp>
    </p:spTree>
    <p:extLst>
      <p:ext uri="{BB962C8B-B14F-4D97-AF65-F5344CB8AC3E}">
        <p14:creationId xmlns:p14="http://schemas.microsoft.com/office/powerpoint/2010/main" val="179086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7DA22-6C6A-ADEA-DD4D-70E1882E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2C458D5-06F5-BCBE-2436-88C7B2196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85" y="2336032"/>
            <a:ext cx="5351876" cy="35679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A0393-E144-7DE4-8BAE-4C3727C7B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25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1DEAA050-BCC6-34DC-5B5D-429D5E1B304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62337" y="1808139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24146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Laser Energy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Pulse Duration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𝑓𝑠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Avg. Intensity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𝑊</m:t>
                                      </m:r>
                                    </m:num>
                                    <m:den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  <m:sSup>
                                        <m:sSupPr>
                                          <m:ctrlP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1652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3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1DEAA050-BCC6-34DC-5B5D-429D5E1B304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62337" y="1808139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3638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30" t="-3448" r="-1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730" t="-3448" r="-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3577" t="-3448" r="-813" b="-1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3577" t="-120000" r="-813" b="-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7D70285A-BE15-39B2-6797-628628B6498C}"/>
              </a:ext>
            </a:extLst>
          </p:cNvPr>
          <p:cNvSpPr txBox="1"/>
          <p:nvPr/>
        </p:nvSpPr>
        <p:spPr>
          <a:xfrm>
            <a:off x="325266" y="1447673"/>
            <a:ext cx="5066271" cy="25391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050" b="1" dirty="0"/>
              <a:t>J. Griff-McMahon et al., Phys. Rev. Research 8, 013182 (2026)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EB80D-3399-BDB2-9590-FE7724519C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5310" y="2345616"/>
            <a:ext cx="5435322" cy="362354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3FBC82-4BEA-389F-0643-7071DD81982C}"/>
              </a:ext>
            </a:extLst>
          </p:cNvPr>
          <p:cNvCxnSpPr/>
          <p:nvPr/>
        </p:nvCxnSpPr>
        <p:spPr>
          <a:xfrm>
            <a:off x="912925" y="6006592"/>
            <a:ext cx="39170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229700-AA00-7C62-E9CA-E2AE3B87CFA0}"/>
              </a:ext>
            </a:extLst>
          </p:cNvPr>
          <p:cNvSpPr txBox="1"/>
          <p:nvPr/>
        </p:nvSpPr>
        <p:spPr>
          <a:xfrm>
            <a:off x="1092681" y="6027153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6.1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1972A4-E7C9-3B5F-E7A0-C18BA2D43742}"/>
              </a:ext>
            </a:extLst>
          </p:cNvPr>
          <p:cNvSpPr txBox="1"/>
          <p:nvPr/>
        </p:nvSpPr>
        <p:spPr>
          <a:xfrm>
            <a:off x="2134768" y="6031572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9.1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105807-7AB3-2A5F-1ABD-F94770470786}"/>
              </a:ext>
            </a:extLst>
          </p:cNvPr>
          <p:cNvSpPr txBox="1"/>
          <p:nvPr/>
        </p:nvSpPr>
        <p:spPr>
          <a:xfrm>
            <a:off x="4128324" y="6052418"/>
            <a:ext cx="5485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14.6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D4E2FCE-ED74-F62F-F8B6-BB99CD0528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4768" y="6484821"/>
            <a:ext cx="1502213" cy="31080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ADB7DEA2-3126-0DC2-FDBC-9FF27B70F61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52980013"/>
                  </p:ext>
                </p:extLst>
              </p:nvPr>
            </p:nvGraphicFramePr>
            <p:xfrm>
              <a:off x="6395330" y="1812756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2158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Laser Energy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Pulse Duration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𝑓𝑠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Avg. Intensity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𝑊</m:t>
                                      </m:r>
                                    </m:num>
                                    <m:den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  <m:sSup>
                                        <m:sSupPr>
                                          <m:ctrlP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1652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120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5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1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18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ADB7DEA2-3126-0DC2-FDBC-9FF27B70F61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52980013"/>
                  </p:ext>
                </p:extLst>
              </p:nvPr>
            </p:nvGraphicFramePr>
            <p:xfrm>
              <a:off x="6395330" y="1812756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3638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r="-1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r="-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22764" r="-813" b="-1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b="1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120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22764" t="-116000" r="-813" b="-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A29E585-E80D-5C3C-FB7C-6782C96BCAA6}"/>
              </a:ext>
            </a:extLst>
          </p:cNvPr>
          <p:cNvCxnSpPr/>
          <p:nvPr/>
        </p:nvCxnSpPr>
        <p:spPr>
          <a:xfrm>
            <a:off x="6909645" y="6006592"/>
            <a:ext cx="39170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7140F6B-8717-ECE1-D18B-734856F9E989}"/>
              </a:ext>
            </a:extLst>
          </p:cNvPr>
          <p:cNvSpPr txBox="1"/>
          <p:nvPr/>
        </p:nvSpPr>
        <p:spPr>
          <a:xfrm>
            <a:off x="7089401" y="6027153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2.4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C9997B-D621-C706-59B5-FB9C501C127E}"/>
              </a:ext>
            </a:extLst>
          </p:cNvPr>
          <p:cNvSpPr txBox="1"/>
          <p:nvPr/>
        </p:nvSpPr>
        <p:spPr>
          <a:xfrm>
            <a:off x="8131488" y="6031572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3.4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34FC96-0E3C-43F7-E9E4-67C158D9A2E9}"/>
              </a:ext>
            </a:extLst>
          </p:cNvPr>
          <p:cNvSpPr txBox="1"/>
          <p:nvPr/>
        </p:nvSpPr>
        <p:spPr>
          <a:xfrm>
            <a:off x="10125044" y="6052418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5.4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3B7C0B1-3749-45F0-7310-30FD1E8D7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1488" y="6484821"/>
            <a:ext cx="1502213" cy="31080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57281DE-0319-B78F-B36F-9D978EE30244}"/>
              </a:ext>
            </a:extLst>
          </p:cNvPr>
          <p:cNvSpPr txBox="1"/>
          <p:nvPr/>
        </p:nvSpPr>
        <p:spPr>
          <a:xfrm>
            <a:off x="6376408" y="1442837"/>
            <a:ext cx="5048122" cy="25391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050" b="1" dirty="0"/>
              <a:t>R.  Nedbailo et al.,  in prep + (2026)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18F6A62-3429-F4D3-E0BF-1BC606C42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learned: Geometric scaling of proton focusing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F00963-2689-92A1-0E09-7F9B30E1C7B6}"/>
              </a:ext>
            </a:extLst>
          </p:cNvPr>
          <p:cNvSpPr txBox="1"/>
          <p:nvPr/>
        </p:nvSpPr>
        <p:spPr>
          <a:xfrm>
            <a:off x="885853" y="2666133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CSU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2ACD32-D265-7A4C-4721-A7F32BD3C9DC}"/>
              </a:ext>
            </a:extLst>
          </p:cNvPr>
          <p:cNvSpPr txBox="1"/>
          <p:nvPr/>
        </p:nvSpPr>
        <p:spPr>
          <a:xfrm>
            <a:off x="7017265" y="2633488"/>
            <a:ext cx="606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ZEUS</a:t>
            </a:r>
          </a:p>
        </p:txBody>
      </p:sp>
    </p:spTree>
    <p:extLst>
      <p:ext uri="{BB962C8B-B14F-4D97-AF65-F5344CB8AC3E}">
        <p14:creationId xmlns:p14="http://schemas.microsoft.com/office/powerpoint/2010/main" val="1599512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3BB5C-5361-A20B-560D-3C66FDD53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507284B-74CD-E991-5DC6-E67EECFB9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85" y="2336032"/>
            <a:ext cx="5351876" cy="35679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E705D9-F809-7106-4D7C-13072A6C6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we learned: Geometric scaling of proton focusing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CC367-DC92-E892-2432-C07DDCDBB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26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27B57BB5-5E81-1254-3D26-D3F45E91005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5796380"/>
                  </p:ext>
                </p:extLst>
              </p:nvPr>
            </p:nvGraphicFramePr>
            <p:xfrm>
              <a:off x="362337" y="1808139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24146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Laser Energy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Pulse Duration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𝑓𝑠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Avg. Intensity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𝑊</m:t>
                                      </m:r>
                                    </m:num>
                                    <m:den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  <m:sSup>
                                        <m:sSupPr>
                                          <m:ctrlP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1652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3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27B57BB5-5E81-1254-3D26-D3F45E91005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5796380"/>
                  </p:ext>
                </p:extLst>
              </p:nvPr>
            </p:nvGraphicFramePr>
            <p:xfrm>
              <a:off x="362337" y="1808139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3638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30" t="-3448" r="-1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730" t="-3448" r="-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3577" t="-3448" r="-813" b="-1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3577" t="-120000" r="-813" b="-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1A53567-E7A6-D9FC-61F7-FBC8C40C7486}"/>
              </a:ext>
            </a:extLst>
          </p:cNvPr>
          <p:cNvSpPr txBox="1"/>
          <p:nvPr/>
        </p:nvSpPr>
        <p:spPr>
          <a:xfrm>
            <a:off x="325266" y="1447673"/>
            <a:ext cx="5066271" cy="25391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050" b="1" dirty="0"/>
              <a:t>J. Griff-McMahon et al., Phys. Rev. Research 8, 013182 (2026)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9A4E6F-E6C6-C257-90A2-719F53F086B6}"/>
              </a:ext>
            </a:extLst>
          </p:cNvPr>
          <p:cNvCxnSpPr/>
          <p:nvPr/>
        </p:nvCxnSpPr>
        <p:spPr>
          <a:xfrm>
            <a:off x="912925" y="6006592"/>
            <a:ext cx="39170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CA761A7-8227-0BE5-017C-4A824CD20420}"/>
              </a:ext>
            </a:extLst>
          </p:cNvPr>
          <p:cNvSpPr txBox="1"/>
          <p:nvPr/>
        </p:nvSpPr>
        <p:spPr>
          <a:xfrm>
            <a:off x="1092681" y="6027153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6.1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8FB511-FB92-6E69-E4D8-34DDBF869D54}"/>
              </a:ext>
            </a:extLst>
          </p:cNvPr>
          <p:cNvSpPr txBox="1"/>
          <p:nvPr/>
        </p:nvSpPr>
        <p:spPr>
          <a:xfrm>
            <a:off x="2134768" y="6031572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9.1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1D46B1-C3EE-C0A6-DFB2-1F08372E77B6}"/>
              </a:ext>
            </a:extLst>
          </p:cNvPr>
          <p:cNvSpPr txBox="1"/>
          <p:nvPr/>
        </p:nvSpPr>
        <p:spPr>
          <a:xfrm>
            <a:off x="4128324" y="6052418"/>
            <a:ext cx="5485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14.6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677ABE-7445-811E-4E82-48B7459F92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4768" y="6484821"/>
            <a:ext cx="1502213" cy="310803"/>
          </a:xfrm>
          <a:prstGeom prst="rect">
            <a:avLst/>
          </a:prstGeom>
        </p:spPr>
      </p:pic>
      <p:sp>
        <p:nvSpPr>
          <p:cNvPr id="51" name="Trapezoid 50">
            <a:extLst>
              <a:ext uri="{FF2B5EF4-FFF2-40B4-BE49-F238E27FC236}">
                <a16:creationId xmlns:a16="http://schemas.microsoft.com/office/drawing/2014/main" id="{83C6D2E3-8217-EB87-9FE2-2D4BAF7AA91F}"/>
              </a:ext>
            </a:extLst>
          </p:cNvPr>
          <p:cNvSpPr/>
          <p:nvPr/>
        </p:nvSpPr>
        <p:spPr>
          <a:xfrm rot="5400000">
            <a:off x="5473488" y="1840239"/>
            <a:ext cx="1244467" cy="1314186"/>
          </a:xfrm>
          <a:prstGeom prst="trapezoid">
            <a:avLst>
              <a:gd name="adj" fmla="val 39544"/>
            </a:avLst>
          </a:prstGeom>
          <a:gradFill flip="none" rotWithShape="1">
            <a:gsLst>
              <a:gs pos="6000">
                <a:schemeClr val="accent1">
                  <a:lumMod val="5000"/>
                  <a:lumOff val="95000"/>
                  <a:alpha val="0"/>
                </a:schemeClr>
              </a:gs>
              <a:gs pos="32000">
                <a:srgbClr val="FF0000">
                  <a:alpha val="5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5FDAE464-0C3D-6565-5B0F-E89109FA8D37}"/>
              </a:ext>
            </a:extLst>
          </p:cNvPr>
          <p:cNvSpPr/>
          <p:nvPr/>
        </p:nvSpPr>
        <p:spPr>
          <a:xfrm rot="16200000">
            <a:off x="6769223" y="2021827"/>
            <a:ext cx="877409" cy="951009"/>
          </a:xfrm>
          <a:prstGeom prst="blockArc">
            <a:avLst>
              <a:gd name="adj1" fmla="val 10800000"/>
              <a:gd name="adj2" fmla="val 35850"/>
              <a:gd name="adj3" fmla="val 6091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7" name="Block Arc 56">
            <a:extLst>
              <a:ext uri="{FF2B5EF4-FFF2-40B4-BE49-F238E27FC236}">
                <a16:creationId xmlns:a16="http://schemas.microsoft.com/office/drawing/2014/main" id="{7825C050-29ED-B105-DB59-259778F36056}"/>
              </a:ext>
            </a:extLst>
          </p:cNvPr>
          <p:cNvSpPr/>
          <p:nvPr/>
        </p:nvSpPr>
        <p:spPr>
          <a:xfrm rot="16200000">
            <a:off x="6778381" y="3334427"/>
            <a:ext cx="1090562" cy="1174128"/>
          </a:xfrm>
          <a:prstGeom prst="blockArc">
            <a:avLst>
              <a:gd name="adj1" fmla="val 10800000"/>
              <a:gd name="adj2" fmla="val 35850"/>
              <a:gd name="adj3" fmla="val 6091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8" name="Block Arc 57">
            <a:extLst>
              <a:ext uri="{FF2B5EF4-FFF2-40B4-BE49-F238E27FC236}">
                <a16:creationId xmlns:a16="http://schemas.microsoft.com/office/drawing/2014/main" id="{59577A29-BAFA-73A9-7FC4-405C60A51B3D}"/>
              </a:ext>
            </a:extLst>
          </p:cNvPr>
          <p:cNvSpPr/>
          <p:nvPr/>
        </p:nvSpPr>
        <p:spPr>
          <a:xfrm rot="16200000">
            <a:off x="6677262" y="4887548"/>
            <a:ext cx="1533098" cy="1423222"/>
          </a:xfrm>
          <a:prstGeom prst="blockArc">
            <a:avLst>
              <a:gd name="adj1" fmla="val 10800000"/>
              <a:gd name="adj2" fmla="val 35850"/>
              <a:gd name="adj3" fmla="val 6091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63" name="Trapezoid 62">
            <a:extLst>
              <a:ext uri="{FF2B5EF4-FFF2-40B4-BE49-F238E27FC236}">
                <a16:creationId xmlns:a16="http://schemas.microsoft.com/office/drawing/2014/main" id="{FB642C59-7F9F-4FD9-8940-77DF21887CC5}"/>
              </a:ext>
            </a:extLst>
          </p:cNvPr>
          <p:cNvSpPr/>
          <p:nvPr/>
        </p:nvSpPr>
        <p:spPr>
          <a:xfrm rot="5400000">
            <a:off x="5462611" y="3267014"/>
            <a:ext cx="1244467" cy="1314186"/>
          </a:xfrm>
          <a:prstGeom prst="trapezoid">
            <a:avLst>
              <a:gd name="adj" fmla="val 39544"/>
            </a:avLst>
          </a:prstGeom>
          <a:gradFill flip="none" rotWithShape="1">
            <a:gsLst>
              <a:gs pos="6000">
                <a:schemeClr val="accent1">
                  <a:lumMod val="5000"/>
                  <a:lumOff val="95000"/>
                  <a:alpha val="0"/>
                </a:schemeClr>
              </a:gs>
              <a:gs pos="32000">
                <a:srgbClr val="FF0000">
                  <a:alpha val="5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5" name="Trapezoid 64">
            <a:extLst>
              <a:ext uri="{FF2B5EF4-FFF2-40B4-BE49-F238E27FC236}">
                <a16:creationId xmlns:a16="http://schemas.microsoft.com/office/drawing/2014/main" id="{B403D674-A976-8FC2-7648-7795F97A7E88}"/>
              </a:ext>
            </a:extLst>
          </p:cNvPr>
          <p:cNvSpPr/>
          <p:nvPr/>
        </p:nvSpPr>
        <p:spPr>
          <a:xfrm rot="5400000">
            <a:off x="5473488" y="4958539"/>
            <a:ext cx="1244467" cy="1314186"/>
          </a:xfrm>
          <a:prstGeom prst="trapezoid">
            <a:avLst>
              <a:gd name="adj" fmla="val 39544"/>
            </a:avLst>
          </a:prstGeom>
          <a:gradFill flip="none" rotWithShape="1">
            <a:gsLst>
              <a:gs pos="6000">
                <a:schemeClr val="accent1">
                  <a:lumMod val="5000"/>
                  <a:lumOff val="95000"/>
                  <a:alpha val="0"/>
                </a:schemeClr>
              </a:gs>
              <a:gs pos="32000">
                <a:srgbClr val="FF0000">
                  <a:alpha val="5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7" name="5-Point Star 66">
            <a:extLst>
              <a:ext uri="{FF2B5EF4-FFF2-40B4-BE49-F238E27FC236}">
                <a16:creationId xmlns:a16="http://schemas.microsoft.com/office/drawing/2014/main" id="{01921307-88D0-203F-4F90-F20A293E5F5A}"/>
              </a:ext>
            </a:extLst>
          </p:cNvPr>
          <p:cNvSpPr/>
          <p:nvPr/>
        </p:nvSpPr>
        <p:spPr>
          <a:xfrm>
            <a:off x="7072725" y="2339398"/>
            <a:ext cx="271849" cy="274320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5-Point Star 67">
            <a:extLst>
              <a:ext uri="{FF2B5EF4-FFF2-40B4-BE49-F238E27FC236}">
                <a16:creationId xmlns:a16="http://schemas.microsoft.com/office/drawing/2014/main" id="{E39BE63F-3384-435C-3EE8-CD742195596F}"/>
              </a:ext>
            </a:extLst>
          </p:cNvPr>
          <p:cNvSpPr/>
          <p:nvPr/>
        </p:nvSpPr>
        <p:spPr>
          <a:xfrm>
            <a:off x="7087826" y="3784330"/>
            <a:ext cx="271849" cy="274320"/>
          </a:xfrm>
          <a:prstGeom prst="star5">
            <a:avLst/>
          </a:prstGeom>
          <a:solidFill>
            <a:srgbClr val="BB55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5-Point Star 68">
            <a:extLst>
              <a:ext uri="{FF2B5EF4-FFF2-40B4-BE49-F238E27FC236}">
                <a16:creationId xmlns:a16="http://schemas.microsoft.com/office/drawing/2014/main" id="{4C89AF80-A004-EE6D-9178-249DD9044C3C}"/>
              </a:ext>
            </a:extLst>
          </p:cNvPr>
          <p:cNvSpPr/>
          <p:nvPr/>
        </p:nvSpPr>
        <p:spPr>
          <a:xfrm>
            <a:off x="7072725" y="5453614"/>
            <a:ext cx="271849" cy="274320"/>
          </a:xfrm>
          <a:prstGeom prst="star5">
            <a:avLst/>
          </a:prstGeom>
          <a:solidFill>
            <a:srgbClr val="3581A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F06B9EB-5141-0B2B-40BF-F7C42C399A77}"/>
              </a:ext>
            </a:extLst>
          </p:cNvPr>
          <p:cNvCxnSpPr>
            <a:cxnSpLocks/>
            <a:stCxn id="52" idx="1"/>
            <a:endCxn id="52" idx="0"/>
          </p:cNvCxnSpPr>
          <p:nvPr/>
        </p:nvCxnSpPr>
        <p:spPr>
          <a:xfrm flipH="1">
            <a:off x="7207928" y="2085367"/>
            <a:ext cx="4296" cy="82394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8566DF2-46CC-C783-78E3-EB0058476395}"/>
              </a:ext>
            </a:extLst>
          </p:cNvPr>
          <p:cNvCxnSpPr>
            <a:cxnSpLocks/>
            <a:stCxn id="57" idx="1"/>
            <a:endCxn id="57" idx="0"/>
          </p:cNvCxnSpPr>
          <p:nvPr/>
        </p:nvCxnSpPr>
        <p:spPr>
          <a:xfrm flipH="1">
            <a:off x="7323662" y="3409447"/>
            <a:ext cx="5340" cy="102411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805552B-2681-31EB-06AF-5864C23DD4A6}"/>
              </a:ext>
            </a:extLst>
          </p:cNvPr>
          <p:cNvCxnSpPr>
            <a:cxnSpLocks/>
            <a:endCxn id="58" idx="0"/>
          </p:cNvCxnSpPr>
          <p:nvPr/>
        </p:nvCxnSpPr>
        <p:spPr>
          <a:xfrm flipH="1">
            <a:off x="7443811" y="4859185"/>
            <a:ext cx="15628" cy="146317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B666C23-0DC7-4307-EC32-162D91EE61C8}"/>
                  </a:ext>
                </a:extLst>
              </p:cNvPr>
              <p:cNvSpPr txBox="1"/>
              <p:nvPr/>
            </p:nvSpPr>
            <p:spPr>
              <a:xfrm>
                <a:off x="7793948" y="1813944"/>
                <a:ext cx="3461558" cy="287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  <a:p>
                <a:r>
                  <a:rPr lang="en-US" dirty="0"/>
                  <a:t>We observe a strong shift toward the apex with increasing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Normalized focal position :</a:t>
                </a:r>
              </a:p>
              <a:p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hemi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=1.36−</m:t>
                      </m:r>
                      <m:r>
                        <a:rPr lang="en-US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0.07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B666C23-0DC7-4307-EC32-162D91EE6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948" y="1813944"/>
                <a:ext cx="3461558" cy="2875531"/>
              </a:xfrm>
              <a:prstGeom prst="rect">
                <a:avLst/>
              </a:prstGeom>
              <a:blipFill>
                <a:blip r:embed="rId6"/>
                <a:stretch>
                  <a:fillRect l="-14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TextBox 86">
            <a:extLst>
              <a:ext uri="{FF2B5EF4-FFF2-40B4-BE49-F238E27FC236}">
                <a16:creationId xmlns:a16="http://schemas.microsoft.com/office/drawing/2014/main" id="{9FEADEF4-484E-0202-0925-6133DAC581CF}"/>
              </a:ext>
            </a:extLst>
          </p:cNvPr>
          <p:cNvSpPr txBox="1"/>
          <p:nvPr/>
        </p:nvSpPr>
        <p:spPr>
          <a:xfrm>
            <a:off x="885853" y="2666133"/>
            <a:ext cx="516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CSU</a:t>
            </a:r>
          </a:p>
        </p:txBody>
      </p:sp>
    </p:spTree>
    <p:extLst>
      <p:ext uri="{BB962C8B-B14F-4D97-AF65-F5344CB8AC3E}">
        <p14:creationId xmlns:p14="http://schemas.microsoft.com/office/powerpoint/2010/main" val="3293314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94ABD-C5FD-68C0-4C40-01A97C599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199D-45E9-96EC-A0F4-490837F01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2D PIC simulations reveal that proton beam spot size and focal plane scale linearly with hemi radius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74826A-2A99-A6A2-C1BB-4CB23EB95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DBFE85-490C-1170-86EF-C7605DD32D8E}"/>
              </a:ext>
            </a:extLst>
          </p:cNvPr>
          <p:cNvSpPr txBox="1"/>
          <p:nvPr/>
        </p:nvSpPr>
        <p:spPr>
          <a:xfrm>
            <a:off x="325266" y="1447673"/>
            <a:ext cx="5066271" cy="25391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050" b="1" dirty="0"/>
              <a:t>K. Lezhnin et al., accepted Phys. Rev. Research (2026)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A53701B-19B1-7103-4701-7E9D45BD54A1}"/>
                  </a:ext>
                </a:extLst>
              </p:cNvPr>
              <p:cNvSpPr txBox="1"/>
              <p:nvPr/>
            </p:nvSpPr>
            <p:spPr>
              <a:xfrm>
                <a:off x="1100404" y="5402955"/>
                <a:ext cx="4889815" cy="97045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PIC predicts approximately self-similar focusing: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hemi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1/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∼1</m:t>
                      </m:r>
                    </m:oMath>
                  </m:oMathPara>
                </a14:m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A53701B-19B1-7103-4701-7E9D45BD5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404" y="5402955"/>
                <a:ext cx="4889815" cy="970458"/>
              </a:xfrm>
              <a:prstGeom prst="rect">
                <a:avLst/>
              </a:prstGeom>
              <a:blipFill>
                <a:blip r:embed="rId3"/>
                <a:stretch>
                  <a:fillRect t="-1266" b="-253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1DDB54B9-1700-1E0C-BB13-C3C4FCB8A2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005"/>
          <a:stretch>
            <a:fillRect/>
          </a:stretch>
        </p:blipFill>
        <p:spPr>
          <a:xfrm>
            <a:off x="1100405" y="1841023"/>
            <a:ext cx="9583638" cy="34298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52FA360-0C92-D48B-AEA3-FE7AD8236BFE}"/>
                  </a:ext>
                </a:extLst>
              </p:cNvPr>
              <p:cNvSpPr txBox="1"/>
              <p:nvPr/>
            </p:nvSpPr>
            <p:spPr>
              <a:xfrm>
                <a:off x="6426759" y="5410326"/>
                <a:ext cx="5458001" cy="11387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Focal size and focal distance scale with hemisphere radius: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prot</m:t>
                          </m:r>
                        </m:sub>
                      </m:sSub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1600" i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prot</m:t>
                          </m:r>
                          <m: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focal</m:t>
                          </m:r>
                        </m:sub>
                      </m:sSub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hemi</m:t>
                          </m:r>
                        </m:sub>
                      </m:sSub>
                    </m:oMath>
                  </m:oMathPara>
                </a14:m>
                <a:endParaRPr lang="en-US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The focal position also depends on proton energy: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prot</m:t>
                          </m:r>
                          <m: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focal</m:t>
                          </m:r>
                        </m:sub>
                      </m:sSub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prot</m:t>
                          </m:r>
                          <m: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focal</m:t>
                          </m:r>
                        </m:sub>
                      </m:sSub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ℰ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prot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52FA360-0C92-D48B-AEA3-FE7AD8236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759" y="5410326"/>
                <a:ext cx="5458001" cy="1138710"/>
              </a:xfrm>
              <a:prstGeom prst="rect">
                <a:avLst/>
              </a:prstGeom>
              <a:blipFill>
                <a:blip r:embed="rId5"/>
                <a:stretch>
                  <a:fillRect l="-231" t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own Arrow 21">
            <a:extLst>
              <a:ext uri="{FF2B5EF4-FFF2-40B4-BE49-F238E27FC236}">
                <a16:creationId xmlns:a16="http://schemas.microsoft.com/office/drawing/2014/main" id="{34A18016-4768-4D19-36E6-9C7885C8EEF6}"/>
              </a:ext>
            </a:extLst>
          </p:cNvPr>
          <p:cNvSpPr/>
          <p:nvPr/>
        </p:nvSpPr>
        <p:spPr>
          <a:xfrm rot="16200000">
            <a:off x="6109273" y="5642650"/>
            <a:ext cx="264109" cy="370862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4843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74F7A-15BF-1FEE-E32D-EE5BE9597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6CD4A9F-90E2-F7AC-9C32-740C5E50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85" y="2336032"/>
            <a:ext cx="5351876" cy="35679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4C3552-10E6-0F8C-A049-8B3DD8805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we learned: Geometric scaling of proton focusing (Experiment vs Simulation)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A3E33-28EC-B451-8A06-939E3EB6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28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F7A787AE-18D5-933F-1F1D-CF17FB449BE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62337" y="1808139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24146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Laser Energy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Pulse Duration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𝑓𝑠</m:t>
                                  </m:r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b="0" dirty="0">
                              <a:solidFill>
                                <a:schemeClr val="tx1"/>
                              </a:solidFill>
                            </a:rPr>
                            <a:t>Avg. Intensity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𝑊</m:t>
                                      </m:r>
                                    </m:num>
                                    <m:den>
                                      <m:r>
                                        <a:rPr lang="en-US" sz="12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𝑐</m:t>
                                      </m:r>
                                      <m:sSup>
                                        <m:sSupPr>
                                          <m:ctrlP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en-US" sz="12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oMath>
                          </a14:m>
                          <a:endParaRPr lang="en-US" sz="1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1652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3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1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F7A787AE-18D5-933F-1F1D-CF17FB449BE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62337" y="1808139"/>
              <a:ext cx="5029200" cy="66865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35125">
                      <a:extLst>
                        <a:ext uri="{9D8B030D-6E8A-4147-A177-3AD203B41FA5}">
                          <a16:colId xmlns:a16="http://schemas.microsoft.com/office/drawing/2014/main" val="236568676"/>
                        </a:ext>
                      </a:extLst>
                    </a:gridCol>
                    <a:gridCol w="1735125">
                      <a:extLst>
                        <a:ext uri="{9D8B030D-6E8A-4147-A177-3AD203B41FA5}">
                          <a16:colId xmlns:a16="http://schemas.microsoft.com/office/drawing/2014/main" val="1423121132"/>
                        </a:ext>
                      </a:extLst>
                    </a:gridCol>
                    <a:gridCol w="1558950">
                      <a:extLst>
                        <a:ext uri="{9D8B030D-6E8A-4147-A177-3AD203B41FA5}">
                          <a16:colId xmlns:a16="http://schemas.microsoft.com/office/drawing/2014/main" val="1553826367"/>
                        </a:ext>
                      </a:extLst>
                    </a:gridCol>
                  </a:tblGrid>
                  <a:tr h="3638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30" t="-3448" r="-1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730" t="-3448" r="-90511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3577" t="-3448" r="-813" b="-1034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994405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20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3577" t="-120000" r="-813" b="-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625657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698950C-FDBF-73CE-038E-C883B63EF70B}"/>
              </a:ext>
            </a:extLst>
          </p:cNvPr>
          <p:cNvSpPr txBox="1"/>
          <p:nvPr/>
        </p:nvSpPr>
        <p:spPr>
          <a:xfrm>
            <a:off x="325266" y="1447673"/>
            <a:ext cx="5066271" cy="25391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050" b="1" dirty="0"/>
              <a:t>J. Griff-McMahon et al., Phys. Rev. Research 8, 013182 (2026)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3B55E4-EF62-9FA6-356C-BAE7C305BEA1}"/>
              </a:ext>
            </a:extLst>
          </p:cNvPr>
          <p:cNvCxnSpPr/>
          <p:nvPr/>
        </p:nvCxnSpPr>
        <p:spPr>
          <a:xfrm>
            <a:off x="912925" y="6006592"/>
            <a:ext cx="39170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43F05A4-BA08-9E13-07C3-CA4C972FF3AD}"/>
              </a:ext>
            </a:extLst>
          </p:cNvPr>
          <p:cNvSpPr txBox="1"/>
          <p:nvPr/>
        </p:nvSpPr>
        <p:spPr>
          <a:xfrm>
            <a:off x="1092681" y="6027153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6.1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9A7C45-C1A6-1FF9-98BD-036D3CC5ED20}"/>
              </a:ext>
            </a:extLst>
          </p:cNvPr>
          <p:cNvSpPr txBox="1"/>
          <p:nvPr/>
        </p:nvSpPr>
        <p:spPr>
          <a:xfrm>
            <a:off x="2134768" y="6031572"/>
            <a:ext cx="444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9.1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C629BF-3F81-021E-D7B9-41F9621867BD}"/>
              </a:ext>
            </a:extLst>
          </p:cNvPr>
          <p:cNvSpPr txBox="1"/>
          <p:nvPr/>
        </p:nvSpPr>
        <p:spPr>
          <a:xfrm>
            <a:off x="4128324" y="6052418"/>
            <a:ext cx="5485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14.6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BCA64A0-3669-55D3-0D52-2E28D45BE0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4768" y="6484821"/>
            <a:ext cx="1502213" cy="310803"/>
          </a:xfrm>
          <a:prstGeom prst="rect">
            <a:avLst/>
          </a:prstGeom>
        </p:spPr>
      </p:pic>
      <p:sp>
        <p:nvSpPr>
          <p:cNvPr id="51" name="Trapezoid 50">
            <a:extLst>
              <a:ext uri="{FF2B5EF4-FFF2-40B4-BE49-F238E27FC236}">
                <a16:creationId xmlns:a16="http://schemas.microsoft.com/office/drawing/2014/main" id="{E6C0F277-A82E-285D-E53F-1C207097A8AB}"/>
              </a:ext>
            </a:extLst>
          </p:cNvPr>
          <p:cNvSpPr/>
          <p:nvPr/>
        </p:nvSpPr>
        <p:spPr>
          <a:xfrm rot="5400000">
            <a:off x="5473488" y="1840239"/>
            <a:ext cx="1244467" cy="1314186"/>
          </a:xfrm>
          <a:prstGeom prst="trapezoid">
            <a:avLst>
              <a:gd name="adj" fmla="val 39544"/>
            </a:avLst>
          </a:prstGeom>
          <a:gradFill flip="none" rotWithShape="1">
            <a:gsLst>
              <a:gs pos="6000">
                <a:schemeClr val="accent1">
                  <a:lumMod val="5000"/>
                  <a:lumOff val="95000"/>
                  <a:alpha val="0"/>
                </a:schemeClr>
              </a:gs>
              <a:gs pos="32000">
                <a:srgbClr val="FF0000">
                  <a:alpha val="5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628E666B-5ABC-750F-E616-1C483E4948F2}"/>
              </a:ext>
            </a:extLst>
          </p:cNvPr>
          <p:cNvSpPr/>
          <p:nvPr/>
        </p:nvSpPr>
        <p:spPr>
          <a:xfrm rot="16200000">
            <a:off x="6769223" y="2021827"/>
            <a:ext cx="877409" cy="951009"/>
          </a:xfrm>
          <a:prstGeom prst="blockArc">
            <a:avLst>
              <a:gd name="adj1" fmla="val 10800000"/>
              <a:gd name="adj2" fmla="val 35850"/>
              <a:gd name="adj3" fmla="val 6091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7" name="Block Arc 56">
            <a:extLst>
              <a:ext uri="{FF2B5EF4-FFF2-40B4-BE49-F238E27FC236}">
                <a16:creationId xmlns:a16="http://schemas.microsoft.com/office/drawing/2014/main" id="{765974BF-A400-F467-A4A7-00AB284230FA}"/>
              </a:ext>
            </a:extLst>
          </p:cNvPr>
          <p:cNvSpPr/>
          <p:nvPr/>
        </p:nvSpPr>
        <p:spPr>
          <a:xfrm rot="16200000">
            <a:off x="6778381" y="3334427"/>
            <a:ext cx="1090562" cy="1174128"/>
          </a:xfrm>
          <a:prstGeom prst="blockArc">
            <a:avLst>
              <a:gd name="adj1" fmla="val 10800000"/>
              <a:gd name="adj2" fmla="val 35850"/>
              <a:gd name="adj3" fmla="val 6091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8" name="Block Arc 57">
            <a:extLst>
              <a:ext uri="{FF2B5EF4-FFF2-40B4-BE49-F238E27FC236}">
                <a16:creationId xmlns:a16="http://schemas.microsoft.com/office/drawing/2014/main" id="{F2DD2D73-B797-0A66-9D3F-E677A1FC4AB4}"/>
              </a:ext>
            </a:extLst>
          </p:cNvPr>
          <p:cNvSpPr/>
          <p:nvPr/>
        </p:nvSpPr>
        <p:spPr>
          <a:xfrm rot="16200000">
            <a:off x="6677262" y="4887548"/>
            <a:ext cx="1533098" cy="1423222"/>
          </a:xfrm>
          <a:prstGeom prst="blockArc">
            <a:avLst>
              <a:gd name="adj1" fmla="val 10800000"/>
              <a:gd name="adj2" fmla="val 35850"/>
              <a:gd name="adj3" fmla="val 6091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63" name="Trapezoid 62">
            <a:extLst>
              <a:ext uri="{FF2B5EF4-FFF2-40B4-BE49-F238E27FC236}">
                <a16:creationId xmlns:a16="http://schemas.microsoft.com/office/drawing/2014/main" id="{5539B08D-8620-1DD4-9619-0554016A6A7B}"/>
              </a:ext>
            </a:extLst>
          </p:cNvPr>
          <p:cNvSpPr/>
          <p:nvPr/>
        </p:nvSpPr>
        <p:spPr>
          <a:xfrm rot="5400000">
            <a:off x="5462611" y="3267014"/>
            <a:ext cx="1244467" cy="1314186"/>
          </a:xfrm>
          <a:prstGeom prst="trapezoid">
            <a:avLst>
              <a:gd name="adj" fmla="val 39544"/>
            </a:avLst>
          </a:prstGeom>
          <a:gradFill flip="none" rotWithShape="1">
            <a:gsLst>
              <a:gs pos="6000">
                <a:schemeClr val="accent1">
                  <a:lumMod val="5000"/>
                  <a:lumOff val="95000"/>
                  <a:alpha val="0"/>
                </a:schemeClr>
              </a:gs>
              <a:gs pos="32000">
                <a:srgbClr val="FF0000">
                  <a:alpha val="5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5" name="Trapezoid 64">
            <a:extLst>
              <a:ext uri="{FF2B5EF4-FFF2-40B4-BE49-F238E27FC236}">
                <a16:creationId xmlns:a16="http://schemas.microsoft.com/office/drawing/2014/main" id="{D26DC22C-3DC8-75B9-4417-6287BCFEC106}"/>
              </a:ext>
            </a:extLst>
          </p:cNvPr>
          <p:cNvSpPr/>
          <p:nvPr/>
        </p:nvSpPr>
        <p:spPr>
          <a:xfrm rot="5400000">
            <a:off x="5473488" y="4958539"/>
            <a:ext cx="1244467" cy="1314186"/>
          </a:xfrm>
          <a:prstGeom prst="trapezoid">
            <a:avLst>
              <a:gd name="adj" fmla="val 39544"/>
            </a:avLst>
          </a:prstGeom>
          <a:gradFill flip="none" rotWithShape="1">
            <a:gsLst>
              <a:gs pos="6000">
                <a:schemeClr val="accent1">
                  <a:lumMod val="5000"/>
                  <a:lumOff val="95000"/>
                  <a:alpha val="0"/>
                </a:schemeClr>
              </a:gs>
              <a:gs pos="32000">
                <a:srgbClr val="FF0000">
                  <a:alpha val="5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7" name="5-Point Star 66">
            <a:extLst>
              <a:ext uri="{FF2B5EF4-FFF2-40B4-BE49-F238E27FC236}">
                <a16:creationId xmlns:a16="http://schemas.microsoft.com/office/drawing/2014/main" id="{9EB15445-7A7B-3DDB-1927-E169834914C4}"/>
              </a:ext>
            </a:extLst>
          </p:cNvPr>
          <p:cNvSpPr/>
          <p:nvPr/>
        </p:nvSpPr>
        <p:spPr>
          <a:xfrm>
            <a:off x="7072725" y="2339398"/>
            <a:ext cx="271849" cy="274320"/>
          </a:xfrm>
          <a:prstGeom prst="star5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5-Point Star 67">
            <a:extLst>
              <a:ext uri="{FF2B5EF4-FFF2-40B4-BE49-F238E27FC236}">
                <a16:creationId xmlns:a16="http://schemas.microsoft.com/office/drawing/2014/main" id="{AD14B758-BFF4-8CA5-0D09-C0F7F84C3AEC}"/>
              </a:ext>
            </a:extLst>
          </p:cNvPr>
          <p:cNvSpPr/>
          <p:nvPr/>
        </p:nvSpPr>
        <p:spPr>
          <a:xfrm>
            <a:off x="7087826" y="3784330"/>
            <a:ext cx="271849" cy="274320"/>
          </a:xfrm>
          <a:prstGeom prst="star5">
            <a:avLst/>
          </a:prstGeom>
          <a:solidFill>
            <a:srgbClr val="BB55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5-Point Star 68">
            <a:extLst>
              <a:ext uri="{FF2B5EF4-FFF2-40B4-BE49-F238E27FC236}">
                <a16:creationId xmlns:a16="http://schemas.microsoft.com/office/drawing/2014/main" id="{1055983E-C4B7-6643-04E7-852A431EFA44}"/>
              </a:ext>
            </a:extLst>
          </p:cNvPr>
          <p:cNvSpPr/>
          <p:nvPr/>
        </p:nvSpPr>
        <p:spPr>
          <a:xfrm>
            <a:off x="7072725" y="5453614"/>
            <a:ext cx="271849" cy="274320"/>
          </a:xfrm>
          <a:prstGeom prst="star5">
            <a:avLst/>
          </a:prstGeom>
          <a:solidFill>
            <a:srgbClr val="3581A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1CA2632C-D951-34B7-0972-ADBAE9C048C2}"/>
              </a:ext>
            </a:extLst>
          </p:cNvPr>
          <p:cNvCxnSpPr>
            <a:cxnSpLocks/>
            <a:stCxn id="52" idx="1"/>
            <a:endCxn id="52" idx="0"/>
          </p:cNvCxnSpPr>
          <p:nvPr/>
        </p:nvCxnSpPr>
        <p:spPr>
          <a:xfrm flipH="1">
            <a:off x="7207928" y="2085367"/>
            <a:ext cx="4296" cy="82394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7C4FF2D-F0A0-A23F-27E4-39019C6BF7CA}"/>
              </a:ext>
            </a:extLst>
          </p:cNvPr>
          <p:cNvCxnSpPr>
            <a:cxnSpLocks/>
            <a:stCxn id="57" idx="1"/>
            <a:endCxn id="57" idx="0"/>
          </p:cNvCxnSpPr>
          <p:nvPr/>
        </p:nvCxnSpPr>
        <p:spPr>
          <a:xfrm flipH="1">
            <a:off x="7323662" y="3409447"/>
            <a:ext cx="5340" cy="102411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30E4971-3ECC-37F8-75A4-AC80432DA160}"/>
              </a:ext>
            </a:extLst>
          </p:cNvPr>
          <p:cNvCxnSpPr>
            <a:cxnSpLocks/>
            <a:endCxn id="58" idx="0"/>
          </p:cNvCxnSpPr>
          <p:nvPr/>
        </p:nvCxnSpPr>
        <p:spPr>
          <a:xfrm flipH="1">
            <a:off x="7443811" y="4859185"/>
            <a:ext cx="15628" cy="146317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EDDB6FB-FCE5-8430-50CC-9D7AC0028887}"/>
                  </a:ext>
                </a:extLst>
              </p:cNvPr>
              <p:cNvSpPr txBox="1"/>
              <p:nvPr/>
            </p:nvSpPr>
            <p:spPr>
              <a:xfrm>
                <a:off x="7731871" y="1447673"/>
                <a:ext cx="3850529" cy="4273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  <a:p>
                <a:r>
                  <a:rPr lang="en-US" dirty="0"/>
                  <a:t>We observe a strong shift toward the apex with increasing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algn="ctr"/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Normalized proton focal position </a:t>
                </a:r>
              </a:p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Experiment :</a:t>
                </a:r>
              </a:p>
              <a:p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hemi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=1.36−</m:t>
                      </m:r>
                      <m:r>
                        <a:rPr lang="en-US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0.07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algn="ctr"/>
                <a:r>
                  <a:rPr lang="en-US" b="1" dirty="0"/>
                  <a:t>Simulations:</a:t>
                </a: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hemi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≈0.066+</m:t>
                      </m:r>
                      <m:r>
                        <a:rPr lang="en-US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0.03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EDDB6FB-FCE5-8430-50CC-9D7AC0028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1871" y="1447673"/>
                <a:ext cx="3850529" cy="4273734"/>
              </a:xfrm>
              <a:prstGeom prst="rect">
                <a:avLst/>
              </a:prstGeom>
              <a:blipFill>
                <a:blip r:embed="rId6"/>
                <a:stretch>
                  <a:fillRect l="-1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86A5118-C546-F529-0552-4EA949E10A4B}"/>
              </a:ext>
            </a:extLst>
          </p:cNvPr>
          <p:cNvSpPr txBox="1"/>
          <p:nvPr/>
        </p:nvSpPr>
        <p:spPr>
          <a:xfrm>
            <a:off x="9083066" y="6079315"/>
            <a:ext cx="1676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Opposite trend!</a:t>
            </a: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71FF08BE-F30F-03CB-EBEC-834ACC49AC98}"/>
              </a:ext>
            </a:extLst>
          </p:cNvPr>
          <p:cNvSpPr/>
          <p:nvPr/>
        </p:nvSpPr>
        <p:spPr>
          <a:xfrm>
            <a:off x="9736856" y="5691838"/>
            <a:ext cx="264109" cy="370862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20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066113-717F-8B34-41EC-B5ABF60863EB}"/>
              </a:ext>
            </a:extLst>
          </p:cNvPr>
          <p:cNvSpPr/>
          <p:nvPr/>
        </p:nvSpPr>
        <p:spPr>
          <a:xfrm>
            <a:off x="0" y="1066101"/>
            <a:ext cx="12188952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138C4A-9FB8-E5C1-390F-E3E1448B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 can also measure proton focusing by quantifying proton heating of secondary foil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6DA052-F393-4FF3-41F9-2B9C7F24B51A}"/>
              </a:ext>
            </a:extLst>
          </p:cNvPr>
          <p:cNvGrpSpPr/>
          <p:nvPr/>
        </p:nvGrpSpPr>
        <p:grpSpPr>
          <a:xfrm>
            <a:off x="1876924" y="2557403"/>
            <a:ext cx="7511685" cy="2816381"/>
            <a:chOff x="-2" y="2098153"/>
            <a:chExt cx="7511685" cy="2816381"/>
          </a:xfrm>
        </p:grpSpPr>
        <p:sp>
          <p:nvSpPr>
            <p:cNvPr id="135" name="Trapezoid 134">
              <a:extLst>
                <a:ext uri="{FF2B5EF4-FFF2-40B4-BE49-F238E27FC236}">
                  <a16:creationId xmlns:a16="http://schemas.microsoft.com/office/drawing/2014/main" id="{1F84B96C-DBE0-C29C-DD29-039C487BDE22}"/>
                </a:ext>
              </a:extLst>
            </p:cNvPr>
            <p:cNvSpPr/>
            <p:nvPr/>
          </p:nvSpPr>
          <p:spPr>
            <a:xfrm rot="5400000">
              <a:off x="894300" y="2444136"/>
              <a:ext cx="1093433" cy="2882037"/>
            </a:xfrm>
            <a:prstGeom prst="trapezoid">
              <a:avLst>
                <a:gd name="adj" fmla="val 39544"/>
              </a:avLst>
            </a:prstGeom>
            <a:gradFill flip="none" rotWithShape="1">
              <a:gsLst>
                <a:gs pos="6000">
                  <a:schemeClr val="accent1">
                    <a:lumMod val="5000"/>
                    <a:lumOff val="95000"/>
                    <a:alpha val="0"/>
                  </a:schemeClr>
                </a:gs>
                <a:gs pos="32000">
                  <a:srgbClr val="FF0000">
                    <a:alpha val="50000"/>
                  </a:srgbClr>
                </a:gs>
              </a:gsLst>
              <a:lin ang="162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riangle 101">
              <a:extLst>
                <a:ext uri="{FF2B5EF4-FFF2-40B4-BE49-F238E27FC236}">
                  <a16:creationId xmlns:a16="http://schemas.microsoft.com/office/drawing/2014/main" id="{77789BD5-8CB5-2E66-21F6-C1C5A4DE2C11}"/>
                </a:ext>
              </a:extLst>
            </p:cNvPr>
            <p:cNvSpPr/>
            <p:nvPr/>
          </p:nvSpPr>
          <p:spPr>
            <a:xfrm rot="16200000">
              <a:off x="3989745" y="2027522"/>
              <a:ext cx="1243585" cy="3715263"/>
            </a:xfrm>
            <a:prstGeom prst="triangle">
              <a:avLst/>
            </a:prstGeom>
            <a:gradFill flip="none" rotWithShape="1">
              <a:gsLst>
                <a:gs pos="67000">
                  <a:schemeClr val="accent1">
                    <a:lumMod val="5000"/>
                    <a:lumOff val="95000"/>
                    <a:alpha val="0"/>
                  </a:schemeClr>
                </a:gs>
                <a:gs pos="41000">
                  <a:srgbClr val="FF40FF">
                    <a:alpha val="35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riangle 103">
              <a:extLst>
                <a:ext uri="{FF2B5EF4-FFF2-40B4-BE49-F238E27FC236}">
                  <a16:creationId xmlns:a16="http://schemas.microsoft.com/office/drawing/2014/main" id="{E0A35CAD-39E3-EEF1-1A53-41D4A9BE3145}"/>
                </a:ext>
              </a:extLst>
            </p:cNvPr>
            <p:cNvSpPr/>
            <p:nvPr/>
          </p:nvSpPr>
          <p:spPr>
            <a:xfrm rot="5400000">
              <a:off x="3075077" y="3445443"/>
              <a:ext cx="748290" cy="886179"/>
            </a:xfrm>
            <a:prstGeom prst="triangle">
              <a:avLst/>
            </a:prstGeom>
            <a:gradFill flip="none" rotWithShape="1">
              <a:gsLst>
                <a:gs pos="67000">
                  <a:schemeClr val="accent1">
                    <a:lumMod val="5000"/>
                    <a:lumOff val="95000"/>
                    <a:alpha val="0"/>
                  </a:schemeClr>
                </a:gs>
                <a:gs pos="41000">
                  <a:srgbClr val="FF40FF">
                    <a:alpha val="3500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FFE9C20-833C-DD0F-325C-CDECB3C63619}"/>
                </a:ext>
              </a:extLst>
            </p:cNvPr>
            <p:cNvSpPr txBox="1"/>
            <p:nvPr/>
          </p:nvSpPr>
          <p:spPr>
            <a:xfrm rot="20843333">
              <a:off x="4700451" y="3336794"/>
              <a:ext cx="9508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>
                  <a:solidFill>
                    <a:srgbClr val="FF40FF"/>
                  </a:solidFill>
                </a:rPr>
                <a:t>Protons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38BCE4F-3BE4-DA1E-3537-86ADA7BA32D6}"/>
                </a:ext>
              </a:extLst>
            </p:cNvPr>
            <p:cNvSpPr txBox="1"/>
            <p:nvPr/>
          </p:nvSpPr>
          <p:spPr>
            <a:xfrm>
              <a:off x="2704845" y="3089484"/>
              <a:ext cx="7544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BF5700"/>
                  </a:solidFill>
                </a:rPr>
                <a:t>Hemi</a:t>
              </a:r>
            </a:p>
          </p:txBody>
        </p:sp>
        <p:sp>
          <p:nvSpPr>
            <p:cNvPr id="107" name="Block Arc 106">
              <a:extLst>
                <a:ext uri="{FF2B5EF4-FFF2-40B4-BE49-F238E27FC236}">
                  <a16:creationId xmlns:a16="http://schemas.microsoft.com/office/drawing/2014/main" id="{7C111C56-DCCE-4855-373C-7A59F1E488C7}"/>
                </a:ext>
              </a:extLst>
            </p:cNvPr>
            <p:cNvSpPr/>
            <p:nvPr/>
          </p:nvSpPr>
          <p:spPr>
            <a:xfrm rot="16200000">
              <a:off x="2865394" y="3406051"/>
              <a:ext cx="958207" cy="958207"/>
            </a:xfrm>
            <a:prstGeom prst="blockArc">
              <a:avLst>
                <a:gd name="adj1" fmla="val 10800000"/>
                <a:gd name="adj2" fmla="val 35850"/>
                <a:gd name="adj3" fmla="val 6091"/>
              </a:avLst>
            </a:prstGeom>
            <a:solidFill>
              <a:srgbClr val="ECA85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0298CA91-D4CF-248F-D3F3-C209529A1102}"/>
                </a:ext>
              </a:extLst>
            </p:cNvPr>
            <p:cNvSpPr txBox="1"/>
            <p:nvPr/>
          </p:nvSpPr>
          <p:spPr>
            <a:xfrm>
              <a:off x="469730" y="3721507"/>
              <a:ext cx="14053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Drive Laser</a:t>
              </a:r>
            </a:p>
          </p:txBody>
        </p:sp>
        <p:sp>
          <p:nvSpPr>
            <p:cNvPr id="109" name="Pie 108">
              <a:extLst>
                <a:ext uri="{FF2B5EF4-FFF2-40B4-BE49-F238E27FC236}">
                  <a16:creationId xmlns:a16="http://schemas.microsoft.com/office/drawing/2014/main" id="{0AF1C303-C9D4-7E5C-E892-722EE87E4396}"/>
                </a:ext>
              </a:extLst>
            </p:cNvPr>
            <p:cNvSpPr/>
            <p:nvPr/>
          </p:nvSpPr>
          <p:spPr>
            <a:xfrm>
              <a:off x="2924079" y="3514388"/>
              <a:ext cx="642102" cy="748290"/>
            </a:xfrm>
            <a:prstGeom prst="pie">
              <a:avLst>
                <a:gd name="adj1" fmla="val 5380409"/>
                <a:gd name="adj2" fmla="val 16200000"/>
              </a:avLst>
            </a:prstGeom>
            <a:gradFill flip="none" rotWithShape="1">
              <a:gsLst>
                <a:gs pos="67000">
                  <a:schemeClr val="accent1">
                    <a:lumMod val="5000"/>
                    <a:lumOff val="95000"/>
                    <a:alpha val="0"/>
                  </a:schemeClr>
                </a:gs>
                <a:gs pos="41000">
                  <a:srgbClr val="FFB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138EF19B-8932-B2F8-7BB3-2350C46BBD45}"/>
                </a:ext>
              </a:extLst>
            </p:cNvPr>
            <p:cNvCxnSpPr>
              <a:cxnSpLocks/>
            </p:cNvCxnSpPr>
            <p:nvPr/>
          </p:nvCxnSpPr>
          <p:spPr>
            <a:xfrm>
              <a:off x="2911228" y="3889247"/>
              <a:ext cx="4600455" cy="1944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D0DF240-C761-B710-C7FF-A4A836FB8823}"/>
                </a:ext>
              </a:extLst>
            </p:cNvPr>
            <p:cNvSpPr/>
            <p:nvPr/>
          </p:nvSpPr>
          <p:spPr>
            <a:xfrm>
              <a:off x="3690140" y="3433424"/>
              <a:ext cx="45719" cy="909752"/>
            </a:xfrm>
            <a:prstGeom prst="rect">
              <a:avLst/>
            </a:prstGeom>
            <a:solidFill>
              <a:srgbClr val="BF57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Explosion 1 22">
              <a:extLst>
                <a:ext uri="{FF2B5EF4-FFF2-40B4-BE49-F238E27FC236}">
                  <a16:creationId xmlns:a16="http://schemas.microsoft.com/office/drawing/2014/main" id="{B0A49563-D3AA-50E6-3F5E-99F83056009D}"/>
                </a:ext>
              </a:extLst>
            </p:cNvPr>
            <p:cNvSpPr/>
            <p:nvPr/>
          </p:nvSpPr>
          <p:spPr>
            <a:xfrm>
              <a:off x="3584719" y="3809415"/>
              <a:ext cx="145485" cy="145485"/>
            </a:xfrm>
            <a:prstGeom prst="irregularSeal1">
              <a:avLst/>
            </a:prstGeom>
            <a:solidFill>
              <a:srgbClr val="FFC000"/>
            </a:solidFill>
            <a:ln w="3175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6A5E629-13DC-4350-BAC4-40472F8F31F2}"/>
                </a:ext>
              </a:extLst>
            </p:cNvPr>
            <p:cNvSpPr txBox="1"/>
            <p:nvPr/>
          </p:nvSpPr>
          <p:spPr>
            <a:xfrm>
              <a:off x="3657461" y="4329759"/>
              <a:ext cx="9735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BF5700"/>
                  </a:solidFill>
                </a:rPr>
                <a:t>Witness Foil</a:t>
              </a:r>
            </a:p>
          </p:txBody>
        </p:sp>
        <p:sp>
          <p:nvSpPr>
            <p:cNvPr id="124" name="Explosion 1 123">
              <a:extLst>
                <a:ext uri="{FF2B5EF4-FFF2-40B4-BE49-F238E27FC236}">
                  <a16:creationId xmlns:a16="http://schemas.microsoft.com/office/drawing/2014/main" id="{0890ABD1-EBB6-458D-61E4-F30C5B0875DF}"/>
                </a:ext>
              </a:extLst>
            </p:cNvPr>
            <p:cNvSpPr/>
            <p:nvPr/>
          </p:nvSpPr>
          <p:spPr>
            <a:xfrm>
              <a:off x="2755088" y="3731938"/>
              <a:ext cx="145485" cy="307296"/>
            </a:xfrm>
            <a:prstGeom prst="irregularSeal1">
              <a:avLst/>
            </a:prstGeom>
            <a:solidFill>
              <a:srgbClr val="FFC000"/>
            </a:solidFill>
            <a:ln w="3175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2439D080-E236-A40F-7D23-2FE1DF2A74FF}"/>
                </a:ext>
              </a:extLst>
            </p:cNvPr>
            <p:cNvSpPr txBox="1"/>
            <p:nvPr/>
          </p:nvSpPr>
          <p:spPr>
            <a:xfrm>
              <a:off x="3963668" y="2098153"/>
              <a:ext cx="158626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6267B2"/>
                  </a:solidFill>
                </a:rPr>
                <a:t>XUV Imaging</a:t>
              </a:r>
              <a:endParaRPr lang="en-US" sz="1600" b="1" i="1" dirty="0">
                <a:solidFill>
                  <a:srgbClr val="6267B2"/>
                </a:solidFill>
              </a:endParaRPr>
            </a:p>
            <a:p>
              <a:pPr algn="ctr"/>
              <a:r>
                <a:rPr lang="en-US" sz="1400" i="1" dirty="0">
                  <a:solidFill>
                    <a:srgbClr val="6267B2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Plasma Temperature</a:t>
              </a:r>
              <a:endParaRPr lang="en-US" sz="1600" i="1" dirty="0">
                <a:solidFill>
                  <a:srgbClr val="6267B2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4BD9BF2F-2A1E-5D0F-92FF-B4B109AF7FC9}"/>
                </a:ext>
              </a:extLst>
            </p:cNvPr>
            <p:cNvCxnSpPr>
              <a:cxnSpLocks/>
            </p:cNvCxnSpPr>
            <p:nvPr/>
          </p:nvCxnSpPr>
          <p:spPr>
            <a:xfrm>
              <a:off x="5175856" y="3888532"/>
              <a:ext cx="1464893" cy="0"/>
            </a:xfrm>
            <a:prstGeom prst="straightConnector1">
              <a:avLst/>
            </a:prstGeom>
            <a:ln w="34925" cmpd="tri">
              <a:gradFill flip="none" rotWithShape="1"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96000">
                    <a:srgbClr val="FF40FF"/>
                  </a:gs>
                </a:gsLst>
                <a:lin ang="0" scaled="1"/>
                <a:tileRect/>
              </a:gra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>
              <a:extLst>
                <a:ext uri="{FF2B5EF4-FFF2-40B4-BE49-F238E27FC236}">
                  <a16:creationId xmlns:a16="http://schemas.microsoft.com/office/drawing/2014/main" id="{85C9F876-2920-D4C9-FEEE-1E83A4F346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30204" y="2607287"/>
              <a:ext cx="1112507" cy="1279353"/>
            </a:xfrm>
            <a:prstGeom prst="straightConnector1">
              <a:avLst/>
            </a:prstGeom>
            <a:ln w="34925" cmpd="tri">
              <a:gradFill flip="none" rotWithShape="1"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94000">
                    <a:srgbClr val="6267B2"/>
                  </a:gs>
                </a:gsLst>
                <a:lin ang="0" scaled="1"/>
                <a:tileRect/>
              </a:gra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Arrow Connector 131">
              <a:extLst>
                <a:ext uri="{FF2B5EF4-FFF2-40B4-BE49-F238E27FC236}">
                  <a16:creationId xmlns:a16="http://schemas.microsoft.com/office/drawing/2014/main" id="{57812A18-54B3-E5C1-96A0-FD72069A6BC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62331" y="2370725"/>
              <a:ext cx="1176439" cy="1510193"/>
            </a:xfrm>
            <a:prstGeom prst="straightConnector1">
              <a:avLst/>
            </a:prstGeom>
            <a:ln w="34925" cmpd="tri"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94000">
                    <a:srgbClr val="00E2A7"/>
                  </a:gs>
                </a:gsLst>
                <a:lin ang="0" scaled="1"/>
                <a:tileRect/>
              </a:gra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29E0C5F0-37E2-AAA7-77CD-C38F85A63DF0}"/>
              </a:ext>
            </a:extLst>
          </p:cNvPr>
          <p:cNvSpPr txBox="1"/>
          <p:nvPr/>
        </p:nvSpPr>
        <p:spPr>
          <a:xfrm>
            <a:off x="457199" y="1371600"/>
            <a:ext cx="80413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Proton Heating – </a:t>
            </a:r>
            <a:r>
              <a:rPr lang="en-US" sz="1600" dirty="0"/>
              <a:t>Measured thermal temperature of proton heated plasma</a:t>
            </a:r>
            <a:endParaRPr lang="en-US" sz="1600" b="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BF29B5B-654D-10EB-149D-0716F685E936}"/>
              </a:ext>
            </a:extLst>
          </p:cNvPr>
          <p:cNvGrpSpPr/>
          <p:nvPr/>
        </p:nvGrpSpPr>
        <p:grpSpPr>
          <a:xfrm>
            <a:off x="7426863" y="1918390"/>
            <a:ext cx="1371600" cy="961856"/>
            <a:chOff x="5563274" y="1828823"/>
            <a:chExt cx="1371600" cy="96185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4E02F0B-DC93-3E3E-5999-E5728B3CB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63274" y="1828823"/>
              <a:ext cx="1371600" cy="961856"/>
            </a:xfrm>
            <a:prstGeom prst="rect">
              <a:avLst/>
            </a:prstGeom>
            <a:ln w="12700">
              <a:solidFill>
                <a:schemeClr val="bg1"/>
              </a:solidFill>
              <a:prstDash val="solid"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1C62EA-699F-3927-C740-A31ED36F6016}"/>
                </a:ext>
              </a:extLst>
            </p:cNvPr>
            <p:cNvSpPr txBox="1"/>
            <p:nvPr/>
          </p:nvSpPr>
          <p:spPr>
            <a:xfrm>
              <a:off x="5563274" y="1839757"/>
              <a:ext cx="62048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</a:rPr>
                <a:t>XUV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243575C-EA9E-0A4C-2723-26D4B628EA33}"/>
              </a:ext>
            </a:extLst>
          </p:cNvPr>
          <p:cNvGrpSpPr/>
          <p:nvPr/>
        </p:nvGrpSpPr>
        <p:grpSpPr>
          <a:xfrm>
            <a:off x="10306851" y="3598722"/>
            <a:ext cx="1371600" cy="1497655"/>
            <a:chOff x="10297560" y="3186430"/>
            <a:chExt cx="1371600" cy="149765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8068E19-2562-28EE-9DDF-6BBDBF347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97560" y="3186430"/>
              <a:ext cx="1371600" cy="1497655"/>
            </a:xfrm>
            <a:prstGeom prst="rect">
              <a:avLst/>
            </a:prstGeom>
            <a:ln w="12700">
              <a:solidFill>
                <a:schemeClr val="bg1"/>
              </a:solidFill>
              <a:prstDash val="solid"/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1A6CBA-E67B-0092-BB3E-3D2ADB0DC6A7}"/>
                </a:ext>
              </a:extLst>
            </p:cNvPr>
            <p:cNvSpPr txBox="1"/>
            <p:nvPr/>
          </p:nvSpPr>
          <p:spPr>
            <a:xfrm>
              <a:off x="10297560" y="3194281"/>
              <a:ext cx="62048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</a:rPr>
                <a:t>TP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7933549-6A4E-917C-90BB-38743A11EF1C}"/>
              </a:ext>
            </a:extLst>
          </p:cNvPr>
          <p:cNvSpPr txBox="1"/>
          <p:nvPr/>
        </p:nvSpPr>
        <p:spPr>
          <a:xfrm>
            <a:off x="8079862" y="3849194"/>
            <a:ext cx="20432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40FF"/>
                </a:solidFill>
              </a:rPr>
              <a:t>Thomson Parabola</a:t>
            </a:r>
          </a:p>
          <a:p>
            <a:pPr algn="ctr"/>
            <a:r>
              <a:rPr lang="en-US" sz="1400" i="1" dirty="0">
                <a:solidFill>
                  <a:srgbClr val="FF40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Proton Spectra</a:t>
            </a:r>
          </a:p>
          <a:p>
            <a:pPr algn="ctr"/>
            <a:r>
              <a:rPr lang="en-US" sz="1200" i="1" dirty="0">
                <a:solidFill>
                  <a:srgbClr val="FF40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Supporting Diagnostic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C68DCC-F013-0948-BAFC-727BC9962864}"/>
                  </a:ext>
                </a:extLst>
              </p:cNvPr>
              <p:cNvSpPr txBox="1"/>
              <p:nvPr/>
            </p:nvSpPr>
            <p:spPr>
              <a:xfrm>
                <a:off x="3394272" y="2069013"/>
                <a:ext cx="165318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0DA77B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1600" b="1" i="1" smtClean="0">
                        <a:solidFill>
                          <a:srgbClr val="0DA77B"/>
                        </a:solidFill>
                        <a:latin typeface="Cambria Math" panose="02040503050406030204" pitchFamily="18" charset="0"/>
                      </a:rPr>
                      <m:t>𝝎</m:t>
                    </m:r>
                  </m:oMath>
                </a14:m>
                <a:r>
                  <a:rPr lang="en-US" sz="1600" b="1" dirty="0">
                    <a:solidFill>
                      <a:srgbClr val="0DA77B"/>
                    </a:solidFill>
                  </a:rPr>
                  <a:t> Imaging</a:t>
                </a:r>
              </a:p>
              <a:p>
                <a:pPr algn="ctr"/>
                <a:r>
                  <a:rPr lang="en-US" sz="1400" i="1" dirty="0">
                    <a:solidFill>
                      <a:srgbClr val="0DA77B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Laser stability</a:t>
                </a:r>
              </a:p>
              <a:p>
                <a:pPr algn="ctr"/>
                <a:r>
                  <a:rPr lang="en-US" sz="1400" i="1" dirty="0">
                    <a:solidFill>
                      <a:srgbClr val="0DA77B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Supporting Diagnostic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CC68DCC-F013-0948-BAFC-727BC9962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272" y="2069013"/>
                <a:ext cx="1653188" cy="769441"/>
              </a:xfrm>
              <a:prstGeom prst="rect">
                <a:avLst/>
              </a:prstGeom>
              <a:blipFill>
                <a:blip r:embed="rId4"/>
                <a:stretch>
                  <a:fillRect t="-1613" b="-8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560A433D-31B4-B3E9-8071-722A1AAEA837}"/>
              </a:ext>
            </a:extLst>
          </p:cNvPr>
          <p:cNvGraphicFramePr>
            <a:graphicFrameLocks noGrp="1"/>
          </p:cNvGraphicFramePr>
          <p:nvPr/>
        </p:nvGraphicFramePr>
        <p:xfrm>
          <a:off x="599107" y="5261224"/>
          <a:ext cx="3525561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543">
                  <a:extLst>
                    <a:ext uri="{9D8B030D-6E8A-4147-A177-3AD203B41FA5}">
                      <a16:colId xmlns:a16="http://schemas.microsoft.com/office/drawing/2014/main" val="2358241242"/>
                    </a:ext>
                  </a:extLst>
                </a:gridCol>
                <a:gridCol w="999919">
                  <a:extLst>
                    <a:ext uri="{9D8B030D-6E8A-4147-A177-3AD203B41FA5}">
                      <a16:colId xmlns:a16="http://schemas.microsoft.com/office/drawing/2014/main" val="1901893012"/>
                    </a:ext>
                  </a:extLst>
                </a:gridCol>
                <a:gridCol w="1308099">
                  <a:extLst>
                    <a:ext uri="{9D8B030D-6E8A-4147-A177-3AD203B41FA5}">
                      <a16:colId xmlns:a16="http://schemas.microsoft.com/office/drawing/2014/main" val="17705465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Hemi 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Diameter [µm]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Secondary Sample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Sample Distances [µm]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436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240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Cu – 2 µm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Al – 5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160 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230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320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460</a:t>
                      </a:r>
                    </a:p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640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156824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E0673A46-27F1-9669-085F-94B700C486C7}"/>
              </a:ext>
            </a:extLst>
          </p:cNvPr>
          <p:cNvGrpSpPr/>
          <p:nvPr/>
        </p:nvGrpSpPr>
        <p:grpSpPr>
          <a:xfrm>
            <a:off x="2105990" y="1807567"/>
            <a:ext cx="1371600" cy="1328245"/>
            <a:chOff x="1874764" y="1807567"/>
            <a:chExt cx="1371600" cy="132824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96A9A533-9B33-E0C2-DD6C-32DD768D2B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3267" t="3160" r="20803" b="15595"/>
            <a:stretch>
              <a:fillRect/>
            </a:stretch>
          </p:blipFill>
          <p:spPr>
            <a:xfrm>
              <a:off x="1874764" y="1807567"/>
              <a:ext cx="1371600" cy="132824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0728242-A66F-8E19-1C1F-F9F59FEE2C8B}"/>
                    </a:ext>
                  </a:extLst>
                </p:cNvPr>
                <p:cNvSpPr txBox="1"/>
                <p:nvPr/>
              </p:nvSpPr>
              <p:spPr>
                <a:xfrm>
                  <a:off x="1881181" y="1816269"/>
                  <a:ext cx="620485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oMath>
                    </m:oMathPara>
                  </a14:m>
                  <a:endParaRPr lang="en-US" sz="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0728242-A66F-8E19-1C1F-F9F59FEE2C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1181" y="1816269"/>
                  <a:ext cx="620485" cy="21544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98979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72561-7F3E-AF21-4BDF-0AC95D4AD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kern="0" spc="72" dirty="0">
                <a:ea typeface="Jost*" pitchFamily="34" charset="-122"/>
                <a:cs typeface="Calibri" panose="020F0502020204030204" pitchFamily="34" charset="0"/>
              </a:rPr>
              <a:t>Proton fast ignition uses a short pulse laser generated proton beam to heat a hotspot to ignition temperatures</a:t>
            </a:r>
          </a:p>
        </p:txBody>
      </p:sp>
      <p:pic>
        <p:nvPicPr>
          <p:cNvPr id="5" name="Google Shape;782;p4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FCAB3DF5-05EF-EC6B-64CB-905896F60AB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492" y="1949958"/>
            <a:ext cx="11435113" cy="27744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783;p44">
            <a:extLst>
              <a:ext uri="{FF2B5EF4-FFF2-40B4-BE49-F238E27FC236}">
                <a16:creationId xmlns:a16="http://schemas.microsoft.com/office/drawing/2014/main" id="{69016A4C-6A4C-FAC3-1440-22815004A3F3}"/>
              </a:ext>
            </a:extLst>
          </p:cNvPr>
          <p:cNvSpPr txBox="1"/>
          <p:nvPr/>
        </p:nvSpPr>
        <p:spPr>
          <a:xfrm>
            <a:off x="2296448" y="1558094"/>
            <a:ext cx="175776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kern="0" spc="72" dirty="0">
                <a:latin typeface="HK Grotesk" pitchFamily="2" charset="77"/>
                <a:ea typeface="Jost*" pitchFamily="34" charset="-122"/>
                <a:sym typeface="Calibri"/>
              </a:rPr>
              <a:t>Compression</a:t>
            </a:r>
            <a:endParaRPr kern="0" spc="72" dirty="0">
              <a:latin typeface="HK Grotesk" pitchFamily="2" charset="77"/>
              <a:ea typeface="Jost*" pitchFamily="34" charset="-122"/>
            </a:endParaRPr>
          </a:p>
        </p:txBody>
      </p:sp>
      <p:sp>
        <p:nvSpPr>
          <p:cNvPr id="7" name="Google Shape;784;p44">
            <a:extLst>
              <a:ext uri="{FF2B5EF4-FFF2-40B4-BE49-F238E27FC236}">
                <a16:creationId xmlns:a16="http://schemas.microsoft.com/office/drawing/2014/main" id="{79B28FB8-5B94-7981-182F-34CD6FC3C0EB}"/>
              </a:ext>
            </a:extLst>
          </p:cNvPr>
          <p:cNvSpPr txBox="1"/>
          <p:nvPr/>
        </p:nvSpPr>
        <p:spPr>
          <a:xfrm>
            <a:off x="6913084" y="1539612"/>
            <a:ext cx="145973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kern="0" spc="72" dirty="0">
                <a:latin typeface="HK Grotesk" pitchFamily="2" charset="77"/>
                <a:ea typeface="Jost*" pitchFamily="34" charset="-122"/>
                <a:sym typeface="Calibri"/>
              </a:rPr>
              <a:t>Heating</a:t>
            </a:r>
            <a:endParaRPr kern="0" spc="72" dirty="0">
              <a:latin typeface="HK Grotesk" pitchFamily="2" charset="77"/>
              <a:ea typeface="Jost*" pitchFamily="34" charset="-122"/>
            </a:endParaRPr>
          </a:p>
        </p:txBody>
      </p:sp>
      <p:sp>
        <p:nvSpPr>
          <p:cNvPr id="8" name="Google Shape;785;p44">
            <a:extLst>
              <a:ext uri="{FF2B5EF4-FFF2-40B4-BE49-F238E27FC236}">
                <a16:creationId xmlns:a16="http://schemas.microsoft.com/office/drawing/2014/main" id="{20836EC8-1B3C-7845-81D7-29C3223F720F}"/>
              </a:ext>
            </a:extLst>
          </p:cNvPr>
          <p:cNvSpPr txBox="1"/>
          <p:nvPr/>
        </p:nvSpPr>
        <p:spPr>
          <a:xfrm>
            <a:off x="9895552" y="1539611"/>
            <a:ext cx="11774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kern="0" spc="72" dirty="0">
                <a:latin typeface="HK Grotesk" pitchFamily="2" charset="77"/>
                <a:ea typeface="Jost*" pitchFamily="34" charset="-122"/>
                <a:sym typeface="Calibri"/>
              </a:rPr>
              <a:t>Ignition</a:t>
            </a:r>
            <a:endParaRPr kern="0" spc="72" dirty="0">
              <a:latin typeface="HK Grotesk" pitchFamily="2" charset="77"/>
              <a:ea typeface="Jost*" pitchFamily="34" charset="-122"/>
            </a:endParaRPr>
          </a:p>
        </p:txBody>
      </p:sp>
      <p:sp>
        <p:nvSpPr>
          <p:cNvPr id="9" name="Google Shape;788;p44">
            <a:extLst>
              <a:ext uri="{FF2B5EF4-FFF2-40B4-BE49-F238E27FC236}">
                <a16:creationId xmlns:a16="http://schemas.microsoft.com/office/drawing/2014/main" id="{FEA893D5-AA0E-D087-AE5C-F04338255A80}"/>
              </a:ext>
            </a:extLst>
          </p:cNvPr>
          <p:cNvSpPr/>
          <p:nvPr/>
        </p:nvSpPr>
        <p:spPr>
          <a:xfrm rot="5400000">
            <a:off x="2956901" y="-250055"/>
            <a:ext cx="171974" cy="45720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789;p44">
            <a:extLst>
              <a:ext uri="{FF2B5EF4-FFF2-40B4-BE49-F238E27FC236}">
                <a16:creationId xmlns:a16="http://schemas.microsoft.com/office/drawing/2014/main" id="{5EE3E482-B13D-C62B-732E-A46998431661}"/>
              </a:ext>
            </a:extLst>
          </p:cNvPr>
          <p:cNvSpPr/>
          <p:nvPr/>
        </p:nvSpPr>
        <p:spPr>
          <a:xfrm rot="5400000">
            <a:off x="7329119" y="488241"/>
            <a:ext cx="171973" cy="3095412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86;p44">
            <a:extLst>
              <a:ext uri="{FF2B5EF4-FFF2-40B4-BE49-F238E27FC236}">
                <a16:creationId xmlns:a16="http://schemas.microsoft.com/office/drawing/2014/main" id="{71DB4A58-C10D-DB0F-5791-54BD08DE9644}"/>
              </a:ext>
            </a:extLst>
          </p:cNvPr>
          <p:cNvSpPr txBox="1"/>
          <p:nvPr/>
        </p:nvSpPr>
        <p:spPr>
          <a:xfrm>
            <a:off x="776797" y="4595336"/>
            <a:ext cx="1087904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kern="0" spc="72" dirty="0">
                <a:latin typeface="Calibri" panose="020F0502020204030204" pitchFamily="34" charset="0"/>
                <a:ea typeface="Jost*" pitchFamily="34" charset="-122"/>
                <a:cs typeface="Calibri" panose="020F0502020204030204" pitchFamily="34" charset="0"/>
                <a:sym typeface="Barlow"/>
              </a:rPr>
              <a:t>Cone provides access to the dense core</a:t>
            </a:r>
            <a:endParaRPr kern="0" spc="72" dirty="0">
              <a:latin typeface="Calibri" panose="020F0502020204030204" pitchFamily="34" charset="0"/>
              <a:ea typeface="Jost*" pitchFamily="34" charset="-122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kern="0" spc="72" dirty="0">
              <a:latin typeface="Calibri" panose="020F0502020204030204" pitchFamily="34" charset="0"/>
              <a:ea typeface="Jost*" pitchFamily="34" charset="-122"/>
              <a:cs typeface="Calibri" panose="020F0502020204030204" pitchFamily="34" charset="0"/>
              <a:sym typeface="Barlow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kern="0" spc="72" dirty="0">
                <a:latin typeface="Calibri" panose="020F0502020204030204" pitchFamily="34" charset="0"/>
                <a:ea typeface="Jost*" pitchFamily="34" charset="-122"/>
                <a:cs typeface="Calibri" panose="020F0502020204030204" pitchFamily="34" charset="0"/>
                <a:sym typeface="Barlow"/>
              </a:rPr>
              <a:t>No longer need high fuel velocity to heat hotspot – heating is done by a separate laser source</a:t>
            </a:r>
            <a:endParaRPr kern="0" spc="72" dirty="0">
              <a:latin typeface="Calibri" panose="020F0502020204030204" pitchFamily="34" charset="0"/>
              <a:ea typeface="Jost*" pitchFamily="34" charset="-122"/>
              <a:cs typeface="Calibri" panose="020F0502020204030204" pitchFamily="34" charset="0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kern="0" spc="72" dirty="0">
              <a:latin typeface="Calibri" panose="020F0502020204030204" pitchFamily="34" charset="0"/>
              <a:ea typeface="Jost*" pitchFamily="34" charset="-122"/>
              <a:cs typeface="Calibri" panose="020F0502020204030204" pitchFamily="34" charset="0"/>
              <a:sym typeface="Barlow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kern="0" spc="72" dirty="0">
                <a:latin typeface="Calibri" panose="020F0502020204030204" pitchFamily="34" charset="0"/>
                <a:ea typeface="Jost*" pitchFamily="34" charset="-122"/>
                <a:cs typeface="Calibri" panose="020F0502020204030204" pitchFamily="34" charset="0"/>
                <a:sym typeface="Barlow"/>
              </a:rPr>
              <a:t>Challenge is to produce, focus, deposit enough protons to create hotspot</a:t>
            </a:r>
            <a:endParaRPr kern="0" spc="72" dirty="0">
              <a:latin typeface="Calibri" panose="020F0502020204030204" pitchFamily="34" charset="0"/>
              <a:ea typeface="Jost*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7462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0E769-1BBB-3523-2E34-F157F661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learned: Proton heating of warm dense matter to 10 eV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3C692-C1F0-8A9A-8185-C1FD3896B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851D054-5B37-E1C9-6B0E-1C571E209A92}"/>
              </a:ext>
            </a:extLst>
          </p:cNvPr>
          <p:cNvSpPr txBox="1">
            <a:spLocks/>
          </p:cNvSpPr>
          <p:nvPr/>
        </p:nvSpPr>
        <p:spPr>
          <a:xfrm>
            <a:off x="441688" y="5076980"/>
            <a:ext cx="7632796" cy="146193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800" ker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1pPr>
            <a:lvl2pPr marL="762000" indent="-304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tabLst/>
              <a:defRPr lang="de-DE" sz="1400" kern="0" dirty="0" smtClea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2pPr>
            <a:lvl3pPr marL="12065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tabLst/>
              <a:defRPr lang="de-DE" sz="1400" kern="0" dirty="0" smtClea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3pPr>
            <a:lvl4pPr marL="1692275" indent="-3206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tabLst/>
              <a:defRPr lang="de-DE" sz="1400" kern="0" dirty="0" smtClea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4pPr>
            <a:lvl5pPr marL="2136775" indent="-3079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tabLst/>
              <a:defRPr lang="de-DE" sz="1400" kern="0" dirty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4360" lvl="1" indent="-1714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Minimal temperature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difference between different hemi diameters.</a:t>
            </a:r>
          </a:p>
          <a:p>
            <a:pPr marL="594360" lvl="1" indent="-1714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Modest focal spot size difference between different hemi diameters.</a:t>
            </a:r>
          </a:p>
          <a:p>
            <a:pPr marL="594360" lvl="1" indent="-1714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But from mesh radiography we saw focusing inside the larger hemispheres? </a:t>
            </a:r>
          </a:p>
          <a:p>
            <a:pPr marL="594360" lvl="1" indent="0">
              <a:lnSpc>
                <a:spcPct val="100000"/>
              </a:lnSpc>
              <a:spcBef>
                <a:spcPts val="1000"/>
              </a:spcBef>
              <a:buNone/>
              <a:defRPr/>
            </a:pPr>
            <a:r>
              <a: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BBA1D7D-D635-E126-0C4B-D5761C916C41}"/>
              </a:ext>
            </a:extLst>
          </p:cNvPr>
          <p:cNvGrpSpPr/>
          <p:nvPr/>
        </p:nvGrpSpPr>
        <p:grpSpPr>
          <a:xfrm>
            <a:off x="9495385" y="2450035"/>
            <a:ext cx="2542715" cy="1957930"/>
            <a:chOff x="9127510" y="2101898"/>
            <a:chExt cx="2542715" cy="195793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C0D1BD4-7D08-CF92-8E19-758C66C7FA45}"/>
                </a:ext>
              </a:extLst>
            </p:cNvPr>
            <p:cNvSpPr txBox="1"/>
            <p:nvPr/>
          </p:nvSpPr>
          <p:spPr>
            <a:xfrm rot="16200000">
              <a:off x="10388446" y="3103199"/>
              <a:ext cx="1138687" cy="7745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en-US" sz="1200" dirty="0">
                  <a:solidFill>
                    <a:schemeClr val="tx1"/>
                  </a:solidFill>
                </a:rPr>
                <a:t>160 µm </a:t>
              </a:r>
            </a:p>
            <a:p>
              <a:pPr>
                <a:spcAft>
                  <a:spcPts val="450"/>
                </a:spcAft>
              </a:pPr>
              <a:r>
                <a:rPr lang="en-US" sz="1200" dirty="0"/>
                <a:t>230 µm </a:t>
              </a:r>
              <a:endParaRPr lang="en-US" sz="1200" dirty="0">
                <a:solidFill>
                  <a:schemeClr val="tx1"/>
                </a:solidFill>
              </a:endParaRPr>
            </a:p>
            <a:p>
              <a:pPr>
                <a:spcAft>
                  <a:spcPts val="450"/>
                </a:spcAft>
              </a:pPr>
              <a:r>
                <a:rPr lang="en-US" sz="1200" dirty="0"/>
                <a:t>320 µm 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982BF45-1B43-85CF-75A0-09E1A3AA574F}"/>
                </a:ext>
              </a:extLst>
            </p:cNvPr>
            <p:cNvGrpSpPr/>
            <p:nvPr/>
          </p:nvGrpSpPr>
          <p:grpSpPr>
            <a:xfrm>
              <a:off x="9127510" y="2101898"/>
              <a:ext cx="2542715" cy="1542476"/>
              <a:chOff x="8636744" y="5232845"/>
              <a:chExt cx="2542715" cy="1542476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F65AA159-E126-7669-8961-36A992C8CED9}"/>
                  </a:ext>
                </a:extLst>
              </p:cNvPr>
              <p:cNvGrpSpPr/>
              <p:nvPr/>
            </p:nvGrpSpPr>
            <p:grpSpPr>
              <a:xfrm>
                <a:off x="8636744" y="5232845"/>
                <a:ext cx="2542715" cy="929108"/>
                <a:chOff x="9063860" y="5145450"/>
                <a:chExt cx="3739678" cy="1366478"/>
              </a:xfrm>
            </p:grpSpPr>
            <p:sp>
              <p:nvSpPr>
                <p:cNvPr id="26" name="Trapezoid 25">
                  <a:extLst>
                    <a:ext uri="{FF2B5EF4-FFF2-40B4-BE49-F238E27FC236}">
                      <a16:creationId xmlns:a16="http://schemas.microsoft.com/office/drawing/2014/main" id="{61B6449E-F816-5375-43F9-4391ED9B095F}"/>
                    </a:ext>
                  </a:extLst>
                </p:cNvPr>
                <p:cNvSpPr/>
                <p:nvPr/>
              </p:nvSpPr>
              <p:spPr>
                <a:xfrm rot="5400000">
                  <a:off x="9290940" y="5191415"/>
                  <a:ext cx="1093433" cy="1547594"/>
                </a:xfrm>
                <a:prstGeom prst="trapezoid">
                  <a:avLst>
                    <a:gd name="adj" fmla="val 39544"/>
                  </a:avLst>
                </a:prstGeom>
                <a:gradFill flip="none" rotWithShape="1">
                  <a:gsLst>
                    <a:gs pos="600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32000">
                      <a:srgbClr val="FF0000">
                        <a:alpha val="50000"/>
                      </a:srgbClr>
                    </a:gs>
                  </a:gsLst>
                  <a:lin ang="16200000" scaled="1"/>
                  <a:tileRect/>
                </a:gra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" name="Block Arc 26">
                  <a:extLst>
                    <a:ext uri="{FF2B5EF4-FFF2-40B4-BE49-F238E27FC236}">
                      <a16:creationId xmlns:a16="http://schemas.microsoft.com/office/drawing/2014/main" id="{778DFF2B-0D83-C810-5A54-B45EED906FFD}"/>
                    </a:ext>
                  </a:extLst>
                </p:cNvPr>
                <p:cNvSpPr/>
                <p:nvPr/>
              </p:nvSpPr>
              <p:spPr>
                <a:xfrm rot="16200000">
                  <a:off x="10594812" y="5486109"/>
                  <a:ext cx="958207" cy="958207"/>
                </a:xfrm>
                <a:prstGeom prst="blockArc">
                  <a:avLst>
                    <a:gd name="adj1" fmla="val 10800000"/>
                    <a:gd name="adj2" fmla="val 35850"/>
                    <a:gd name="adj3" fmla="val 6091"/>
                  </a:avLst>
                </a:prstGeom>
                <a:solidFill>
                  <a:srgbClr val="ECA85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B2E76E3-657A-9EB1-6B5F-DA2FDCE8FF5D}"/>
                    </a:ext>
                  </a:extLst>
                </p:cNvPr>
                <p:cNvSpPr txBox="1"/>
                <p:nvPr/>
              </p:nvSpPr>
              <p:spPr>
                <a:xfrm>
                  <a:off x="9371291" y="5648350"/>
                  <a:ext cx="864711" cy="6337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100" b="1" dirty="0">
                      <a:solidFill>
                        <a:schemeClr val="bg1"/>
                      </a:solidFill>
                    </a:rPr>
                    <a:t>Drive Laser</a:t>
                  </a: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7EAC6E3E-1007-3A8E-3DC7-DE3E39AE16A7}"/>
                    </a:ext>
                  </a:extLst>
                </p:cNvPr>
                <p:cNvSpPr/>
                <p:nvPr/>
              </p:nvSpPr>
              <p:spPr>
                <a:xfrm>
                  <a:off x="11419558" y="5517468"/>
                  <a:ext cx="45719" cy="909752"/>
                </a:xfrm>
                <a:prstGeom prst="rect">
                  <a:avLst/>
                </a:prstGeom>
                <a:solidFill>
                  <a:srgbClr val="BF570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8F1A61E4-74B7-C63F-59A9-799D8C79BBEE}"/>
                    </a:ext>
                  </a:extLst>
                </p:cNvPr>
                <p:cNvSpPr txBox="1"/>
                <p:nvPr/>
              </p:nvSpPr>
              <p:spPr>
                <a:xfrm>
                  <a:off x="11106445" y="5145450"/>
                  <a:ext cx="1697093" cy="3847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solidFill>
                        <a:srgbClr val="BF5700"/>
                      </a:solidFill>
                    </a:rPr>
                    <a:t>Witness Foil</a:t>
                  </a:r>
                </a:p>
              </p:txBody>
            </p:sp>
          </p:grp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27202FD-9BE2-147D-3B49-82F091565EE8}"/>
                  </a:ext>
                </a:extLst>
              </p:cNvPr>
              <p:cNvSpPr/>
              <p:nvPr/>
            </p:nvSpPr>
            <p:spPr>
              <a:xfrm>
                <a:off x="10472970" y="5485791"/>
                <a:ext cx="31086" cy="618566"/>
              </a:xfrm>
              <a:prstGeom prst="rect">
                <a:avLst/>
              </a:prstGeom>
              <a:solidFill>
                <a:srgbClr val="BF57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254233A-FE52-2BCD-3175-78FE33775E70}"/>
                  </a:ext>
                </a:extLst>
              </p:cNvPr>
              <p:cNvSpPr/>
              <p:nvPr/>
            </p:nvSpPr>
            <p:spPr>
              <a:xfrm>
                <a:off x="10707489" y="5485791"/>
                <a:ext cx="31086" cy="618566"/>
              </a:xfrm>
              <a:prstGeom prst="rect">
                <a:avLst/>
              </a:prstGeom>
              <a:solidFill>
                <a:srgbClr val="BF57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A7C81C82-B448-E38A-74E1-76CB2994E4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54627" y="6519815"/>
                <a:ext cx="571662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F54B58E7-D393-A291-33E6-3B5891D1E7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55359" y="5905481"/>
                <a:ext cx="0" cy="614334"/>
              </a:xfrm>
              <a:prstGeom prst="line">
                <a:avLst/>
              </a:prstGeom>
              <a:ln w="12700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B1D2E60-1A6E-EAB7-04C4-5473D388ED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38989" y="6115982"/>
                <a:ext cx="0" cy="403833"/>
              </a:xfrm>
              <a:prstGeom prst="line">
                <a:avLst/>
              </a:prstGeom>
              <a:ln w="12700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F01C9728-EAA9-E8D2-F24E-962D0C9F050C}"/>
                      </a:ext>
                    </a:extLst>
                  </p:cNvPr>
                  <p:cNvSpPr txBox="1"/>
                  <p:nvPr/>
                </p:nvSpPr>
                <p:spPr>
                  <a:xfrm>
                    <a:off x="9738950" y="6467544"/>
                    <a:ext cx="39948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14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oMath>
                      </m:oMathPara>
                    </a14:m>
                    <a:endParaRPr lang="en-US" sz="140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F01C9728-EAA9-E8D2-F24E-962D0C9F050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38950" y="6467544"/>
                    <a:ext cx="399482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4AB8614-BE45-E900-8516-747CF2B48E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73373" y="6115982"/>
                <a:ext cx="0" cy="403833"/>
              </a:xfrm>
              <a:prstGeom prst="line">
                <a:avLst/>
              </a:prstGeom>
              <a:ln w="12700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1D7F39A0-854F-183C-683C-89FB040E50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757" y="6115982"/>
                <a:ext cx="0" cy="403833"/>
              </a:xfrm>
              <a:prstGeom prst="line">
                <a:avLst/>
              </a:prstGeom>
              <a:ln w="12700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0" name="Graphic 89">
            <a:extLst>
              <a:ext uri="{FF2B5EF4-FFF2-40B4-BE49-F238E27FC236}">
                <a16:creationId xmlns:a16="http://schemas.microsoft.com/office/drawing/2014/main" id="{D4981EE8-F905-2709-7013-439623F2C8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50" y="2023465"/>
            <a:ext cx="4182602" cy="2788401"/>
          </a:xfrm>
          <a:prstGeom prst="rect">
            <a:avLst/>
          </a:prstGeom>
        </p:spPr>
      </p:pic>
      <p:pic>
        <p:nvPicPr>
          <p:cNvPr id="92" name="Graphic 91">
            <a:extLst>
              <a:ext uri="{FF2B5EF4-FFF2-40B4-BE49-F238E27FC236}">
                <a16:creationId xmlns:a16="http://schemas.microsoft.com/office/drawing/2014/main" id="{767BF1C5-F600-22D9-A3C2-CF299ED69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3996" y="1983199"/>
            <a:ext cx="4308943" cy="287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65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F31D0-4874-A5DC-2208-21D2888B3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18A1E-D8A8-FBCB-3953-87B084487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learned: Proton heating decreases as a function of distance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87D35-0C46-B75E-9484-420D1B22E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CEFE5F0-5E77-017B-934C-BF7307BD468B}"/>
              </a:ext>
            </a:extLst>
          </p:cNvPr>
          <p:cNvSpPr txBox="1">
            <a:spLocks/>
          </p:cNvSpPr>
          <p:nvPr/>
        </p:nvSpPr>
        <p:spPr>
          <a:xfrm>
            <a:off x="346827" y="5066325"/>
            <a:ext cx="10768595" cy="137986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800" ker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1pPr>
            <a:lvl2pPr marL="762000" indent="-304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tabLst/>
              <a:defRPr lang="de-DE" sz="1400" kern="0" dirty="0" smtClea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2pPr>
            <a:lvl3pPr marL="12065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tabLst/>
              <a:defRPr lang="de-DE" sz="1400" kern="0" dirty="0" smtClea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3pPr>
            <a:lvl4pPr marL="1692275" indent="-3206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tabLst/>
              <a:defRPr lang="de-DE" sz="1400" kern="0" dirty="0" smtClea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4pPr>
            <a:lvl5pPr marL="2136775" indent="-3079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tabLst/>
              <a:defRPr lang="de-DE" sz="1400" kern="0" dirty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4360" lvl="1" indent="-1714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Reduced temperature at longer distance</a:t>
            </a:r>
          </a:p>
          <a:p>
            <a:pPr marL="594360" lvl="2" indent="-1714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is an increased spot size for different sample distances - proton beam slowly defocuses </a:t>
            </a:r>
          </a:p>
          <a:p>
            <a:pPr marL="594360" lvl="2" indent="-1714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“Rayleigh length” - extended focusing effect</a:t>
            </a:r>
            <a:endPara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94360" lvl="2" indent="-1714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n-US" sz="1600" baseline="30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85C3B6-AC7B-A6BE-B91A-0E84F7DC8D74}"/>
              </a:ext>
            </a:extLst>
          </p:cNvPr>
          <p:cNvGrpSpPr/>
          <p:nvPr/>
        </p:nvGrpSpPr>
        <p:grpSpPr>
          <a:xfrm>
            <a:off x="9330955" y="2564407"/>
            <a:ext cx="2542715" cy="1929094"/>
            <a:chOff x="9127510" y="2101898"/>
            <a:chExt cx="2542715" cy="192909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ED0D1A-A77D-9975-07FA-B9255FA31AB7}"/>
                </a:ext>
              </a:extLst>
            </p:cNvPr>
            <p:cNvSpPr txBox="1"/>
            <p:nvPr/>
          </p:nvSpPr>
          <p:spPr>
            <a:xfrm rot="16200000">
              <a:off x="10391676" y="3074363"/>
              <a:ext cx="1138687" cy="7745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en-US" sz="1200" dirty="0">
                  <a:solidFill>
                    <a:schemeClr val="tx1"/>
                  </a:solidFill>
                </a:rPr>
                <a:t>160 µm</a:t>
              </a:r>
            </a:p>
            <a:p>
              <a:pPr>
                <a:spcAft>
                  <a:spcPts val="450"/>
                </a:spcAft>
              </a:pPr>
              <a:r>
                <a:rPr lang="en-US" sz="1200" dirty="0">
                  <a:solidFill>
                    <a:schemeClr val="tx1"/>
                  </a:solidFill>
                </a:rPr>
                <a:t> </a:t>
              </a:r>
            </a:p>
            <a:p>
              <a:pPr>
                <a:spcAft>
                  <a:spcPts val="450"/>
                </a:spcAft>
              </a:pPr>
              <a:r>
                <a:rPr lang="en-US" sz="1200" dirty="0"/>
                <a:t>320 µm 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AD94F9B-BD5A-3D45-9C38-68D75734C0CD}"/>
                </a:ext>
              </a:extLst>
            </p:cNvPr>
            <p:cNvGrpSpPr/>
            <p:nvPr/>
          </p:nvGrpSpPr>
          <p:grpSpPr>
            <a:xfrm>
              <a:off x="9127510" y="2101898"/>
              <a:ext cx="2542715" cy="1542476"/>
              <a:chOff x="8636744" y="5232845"/>
              <a:chExt cx="2542715" cy="1542476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C7D84A1-48FF-6AE7-D058-9E46FC8001BB}"/>
                  </a:ext>
                </a:extLst>
              </p:cNvPr>
              <p:cNvGrpSpPr/>
              <p:nvPr/>
            </p:nvGrpSpPr>
            <p:grpSpPr>
              <a:xfrm>
                <a:off x="8636744" y="5232845"/>
                <a:ext cx="2542715" cy="929108"/>
                <a:chOff x="9063860" y="5145450"/>
                <a:chExt cx="3739678" cy="1366478"/>
              </a:xfrm>
            </p:grpSpPr>
            <p:sp>
              <p:nvSpPr>
                <p:cNvPr id="42" name="Trapezoid 41">
                  <a:extLst>
                    <a:ext uri="{FF2B5EF4-FFF2-40B4-BE49-F238E27FC236}">
                      <a16:creationId xmlns:a16="http://schemas.microsoft.com/office/drawing/2014/main" id="{79DE73EC-09A1-1ADF-F71D-CB8A3520FABE}"/>
                    </a:ext>
                  </a:extLst>
                </p:cNvPr>
                <p:cNvSpPr/>
                <p:nvPr/>
              </p:nvSpPr>
              <p:spPr>
                <a:xfrm rot="5400000">
                  <a:off x="9290940" y="5191415"/>
                  <a:ext cx="1093433" cy="1547594"/>
                </a:xfrm>
                <a:prstGeom prst="trapezoid">
                  <a:avLst>
                    <a:gd name="adj" fmla="val 39544"/>
                  </a:avLst>
                </a:prstGeom>
                <a:gradFill flip="none" rotWithShape="1">
                  <a:gsLst>
                    <a:gs pos="6000">
                      <a:schemeClr val="accent1">
                        <a:lumMod val="5000"/>
                        <a:lumOff val="95000"/>
                        <a:alpha val="0"/>
                      </a:schemeClr>
                    </a:gs>
                    <a:gs pos="32000">
                      <a:srgbClr val="FF0000">
                        <a:alpha val="50000"/>
                      </a:srgbClr>
                    </a:gs>
                  </a:gsLst>
                  <a:lin ang="16200000" scaled="1"/>
                  <a:tileRect/>
                </a:gradFill>
                <a:ln w="3175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43" name="Block Arc 42">
                  <a:extLst>
                    <a:ext uri="{FF2B5EF4-FFF2-40B4-BE49-F238E27FC236}">
                      <a16:creationId xmlns:a16="http://schemas.microsoft.com/office/drawing/2014/main" id="{EF599750-B8DE-6BC9-B886-C9A4ED43424C}"/>
                    </a:ext>
                  </a:extLst>
                </p:cNvPr>
                <p:cNvSpPr/>
                <p:nvPr/>
              </p:nvSpPr>
              <p:spPr>
                <a:xfrm rot="16200000">
                  <a:off x="10594812" y="5486109"/>
                  <a:ext cx="958207" cy="958207"/>
                </a:xfrm>
                <a:prstGeom prst="blockArc">
                  <a:avLst>
                    <a:gd name="adj1" fmla="val 10800000"/>
                    <a:gd name="adj2" fmla="val 35850"/>
                    <a:gd name="adj3" fmla="val 6091"/>
                  </a:avLst>
                </a:prstGeom>
                <a:solidFill>
                  <a:srgbClr val="ECA85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191F2507-2BEE-4FE6-FB90-620D631A1367}"/>
                    </a:ext>
                  </a:extLst>
                </p:cNvPr>
                <p:cNvSpPr txBox="1"/>
                <p:nvPr/>
              </p:nvSpPr>
              <p:spPr>
                <a:xfrm>
                  <a:off x="9371291" y="5648350"/>
                  <a:ext cx="864711" cy="6337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100" b="1" dirty="0">
                      <a:solidFill>
                        <a:schemeClr val="bg1"/>
                      </a:solidFill>
                    </a:rPr>
                    <a:t>Drive Laser</a:t>
                  </a: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51202EC0-4591-D7DA-2B62-B28197FFA36C}"/>
                    </a:ext>
                  </a:extLst>
                </p:cNvPr>
                <p:cNvSpPr/>
                <p:nvPr/>
              </p:nvSpPr>
              <p:spPr>
                <a:xfrm>
                  <a:off x="11419558" y="5517468"/>
                  <a:ext cx="45719" cy="909752"/>
                </a:xfrm>
                <a:prstGeom prst="rect">
                  <a:avLst/>
                </a:prstGeom>
                <a:solidFill>
                  <a:srgbClr val="BF570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6718E99A-BD17-AA70-95BC-029A7059BDDC}"/>
                    </a:ext>
                  </a:extLst>
                </p:cNvPr>
                <p:cNvSpPr txBox="1"/>
                <p:nvPr/>
              </p:nvSpPr>
              <p:spPr>
                <a:xfrm>
                  <a:off x="11106445" y="5145450"/>
                  <a:ext cx="1697093" cy="3847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>
                      <a:solidFill>
                        <a:srgbClr val="BF5700"/>
                      </a:solidFill>
                    </a:rPr>
                    <a:t>Witness Foil</a:t>
                  </a:r>
                </a:p>
              </p:txBody>
            </p:sp>
          </p:grp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1B82E7B-162B-70BE-857A-1523048ECD2F}"/>
                  </a:ext>
                </a:extLst>
              </p:cNvPr>
              <p:cNvSpPr/>
              <p:nvPr/>
            </p:nvSpPr>
            <p:spPr>
              <a:xfrm>
                <a:off x="10707489" y="5485791"/>
                <a:ext cx="31086" cy="618566"/>
              </a:xfrm>
              <a:prstGeom prst="rect">
                <a:avLst/>
              </a:prstGeom>
              <a:solidFill>
                <a:srgbClr val="BF57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E62F3C43-FF24-6849-5E80-B0C9D6DFBE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54627" y="6519815"/>
                <a:ext cx="571662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256BCBE3-141E-1F0F-5EF0-6B53DA3002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55359" y="5905481"/>
                <a:ext cx="0" cy="614334"/>
              </a:xfrm>
              <a:prstGeom prst="line">
                <a:avLst/>
              </a:prstGeom>
              <a:ln w="12700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56AAE87-07E2-8FCB-0417-EA810EBB6D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38989" y="6115982"/>
                <a:ext cx="0" cy="403833"/>
              </a:xfrm>
              <a:prstGeom prst="line">
                <a:avLst/>
              </a:prstGeom>
              <a:ln w="12700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9EBDD8C6-E5CE-FA7F-5561-2EB0D2039FDD}"/>
                      </a:ext>
                    </a:extLst>
                  </p:cNvPr>
                  <p:cNvSpPr txBox="1"/>
                  <p:nvPr/>
                </p:nvSpPr>
                <p:spPr>
                  <a:xfrm>
                    <a:off x="9738950" y="6467544"/>
                    <a:ext cx="39948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1400" b="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oMath>
                      </m:oMathPara>
                    </a14:m>
                    <a:endParaRPr lang="en-US" sz="140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9EBDD8C6-E5CE-FA7F-5561-2EB0D2039FD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38950" y="6467544"/>
                    <a:ext cx="399482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1D6D0829-6D9B-CFD9-86E5-47844C5F0C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757" y="6115982"/>
                <a:ext cx="0" cy="403833"/>
              </a:xfrm>
              <a:prstGeom prst="line">
                <a:avLst/>
              </a:prstGeom>
              <a:ln w="12700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1" name="Graphic 50">
            <a:extLst>
              <a:ext uri="{FF2B5EF4-FFF2-40B4-BE49-F238E27FC236}">
                <a16:creationId xmlns:a16="http://schemas.microsoft.com/office/drawing/2014/main" id="{B84DA605-0E7E-AC6C-1183-93373AAE49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0679" y="2074066"/>
            <a:ext cx="4251897" cy="2834598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7D74F15-031B-01EB-88AB-5DD0CB4C36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26957" y="2084618"/>
            <a:ext cx="4199787" cy="279985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76B0181-EAD6-FDB4-EA9E-B92A6476AE71}"/>
                  </a:ext>
                </a:extLst>
              </p:cNvPr>
              <p:cNvSpPr txBox="1"/>
              <p:nvPr/>
            </p:nvSpPr>
            <p:spPr>
              <a:xfrm rot="16200000">
                <a:off x="4695014" y="2274955"/>
                <a:ext cx="564578" cy="2797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sz="1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n-US" sz="1400" b="1" dirty="0"/>
                  <a:t>m]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76B0181-EAD6-FDB4-EA9E-B92A6476A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695014" y="2274955"/>
                <a:ext cx="564578" cy="279797"/>
              </a:xfrm>
              <a:prstGeom prst="rect">
                <a:avLst/>
              </a:prstGeom>
              <a:blipFill>
                <a:blip r:embed="rId7"/>
                <a:stretch>
                  <a:fillRect l="-4545" t="-2222" r="-3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41819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2660DAE-D673-8879-60CA-03319C287418}"/>
              </a:ext>
            </a:extLst>
          </p:cNvPr>
          <p:cNvSpPr/>
          <p:nvPr/>
        </p:nvSpPr>
        <p:spPr>
          <a:xfrm>
            <a:off x="357807" y="1796758"/>
            <a:ext cx="11012557" cy="45595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FDB2C-0C2D-C682-CA9A-E0DB07257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204CC-3E42-7131-0708-94CF80600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32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462491-E640-D880-8525-83B5AED776EA}"/>
              </a:ext>
            </a:extLst>
          </p:cNvPr>
          <p:cNvSpPr txBox="1">
            <a:spLocks/>
          </p:cNvSpPr>
          <p:nvPr/>
        </p:nvSpPr>
        <p:spPr>
          <a:xfrm>
            <a:off x="653299" y="2030186"/>
            <a:ext cx="10421572" cy="402828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DE" sz="1800" ker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1pPr>
            <a:lvl2pPr marL="762000" indent="-304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tabLst/>
              <a:defRPr lang="de-DE" sz="1400" kern="0" dirty="0" smtClea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2pPr>
            <a:lvl3pPr marL="1206500" indent="-292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tabLst/>
              <a:defRPr lang="de-DE" sz="1400" kern="0" dirty="0" smtClea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3pPr>
            <a:lvl4pPr marL="1692275" indent="-3206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tabLst/>
              <a:defRPr lang="de-DE" sz="1400" kern="0" dirty="0" smtClean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4pPr>
            <a:lvl5pPr marL="2136775" indent="-3079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tabLst/>
              <a:defRPr lang="de-DE" sz="1400" kern="0" dirty="0">
                <a:solidFill>
                  <a:schemeClr val="accent2"/>
                </a:solidFill>
                <a:latin typeface="Barlow" pitchFamily="2" charset="77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Mesh radiography is a well-established diagnostic, but it primarily identifies a virtual source position—the location corresponding to the smallest apparent proton spot.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Proton-heating measurements: significant heating is still observed when the sample is moved away from the nominal focus.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 diagnostics are needed to to understand what’s going 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 comparison between PIC simulations and experiment remains challenging because of: </a:t>
            </a:r>
          </a:p>
          <a:p>
            <a:pPr marL="10477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experimental and numerical uncertainties; </a:t>
            </a:r>
          </a:p>
          <a:p>
            <a:pPr marL="10477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limitations of 2D simulations and differences between 1D, 2D, and fully 3D behavior; </a:t>
            </a:r>
          </a:p>
          <a:p>
            <a:pPr marL="10477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uncertainty in whether the model captures the relevant physics; </a:t>
            </a:r>
          </a:p>
          <a:p>
            <a:pPr marL="10477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sensitivity to exact experimental parameters, including laser spot size, </a:t>
            </a:r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preplasma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target geometry, and proton-energy selection. </a:t>
            </a:r>
          </a:p>
          <a:p>
            <a:pPr marL="1047750" lvl="1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High-repetition-rate experiments provide the statistical leverage needed to reduce uncertainty, perform systematic parameter scans, and discriminate between competing numerical models.</a:t>
            </a:r>
            <a:endParaRPr kumimoji="0" lang="en-US" sz="1400" b="1" i="0" u="none" strike="noStrike" kern="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368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9C964-5AEA-93F3-1AB2-EDCD99372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D67AB-4DAF-C497-25E1-1DC708BD6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this study connect to ignition scale?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CBFD0-2209-65D3-6EC0-867C74A21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977750-7C9B-B81F-2F9D-C794D79C04AB}"/>
              </a:ext>
            </a:extLst>
          </p:cNvPr>
          <p:cNvSpPr txBox="1"/>
          <p:nvPr/>
        </p:nvSpPr>
        <p:spPr>
          <a:xfrm>
            <a:off x="287585" y="2555107"/>
            <a:ext cx="6250804" cy="252376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indent="-571500">
              <a:spcBef>
                <a:spcPts val="0"/>
              </a:spcBef>
              <a:spcAft>
                <a:spcPts val="1200"/>
              </a:spcAft>
              <a:buClr>
                <a:srgbClr val="BF57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cs typeface="Arial" panose="020B0604020202020204" pitchFamily="34" charset="0"/>
              </a:rPr>
              <a:t>Benchmarking of simulations is the main goal.</a:t>
            </a: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Clr>
                <a:srgbClr val="BF57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cs typeface="Arial" panose="020B0604020202020204" pitchFamily="34" charset="0"/>
              </a:rPr>
              <a:t>Experimental results across broad energy range indicate </a:t>
            </a:r>
            <a:r>
              <a:rPr lang="en-US" sz="1600" b="1" dirty="0">
                <a:cs typeface="Arial" panose="020B0604020202020204" pitchFamily="34" charset="0"/>
              </a:rPr>
              <a:t>extended focus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for higher energy systems</a:t>
            </a:r>
            <a:r>
              <a:rPr lang="en-US" sz="1600" dirty="0">
                <a:cs typeface="Arial" panose="020B0604020202020204" pitchFamily="34" charset="0"/>
              </a:rPr>
              <a:t> beyond the hemi geometric center</a:t>
            </a: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Clr>
                <a:srgbClr val="BF57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cs typeface="Arial" panose="020B0604020202020204" pitchFamily="34" charset="0"/>
              </a:rPr>
              <a:t>Extrapolating from the trend here would indicate a very long focal distance for a kJ scale facility needed for PFI.</a:t>
            </a:r>
          </a:p>
          <a:p>
            <a:pPr marL="571500" indent="-571500">
              <a:spcBef>
                <a:spcPts val="0"/>
              </a:spcBef>
              <a:spcAft>
                <a:spcPts val="1200"/>
              </a:spcAft>
              <a:buClr>
                <a:srgbClr val="BF57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cs typeface="Arial" panose="020B0604020202020204" pitchFamily="34" charset="0"/>
              </a:rPr>
              <a:t>Understanding and establishing a robust scaling relationship will require comprehensive simulation and experimental studies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FDE9A5-FFD9-BA69-9AF8-E97DA922AD31}"/>
              </a:ext>
            </a:extLst>
          </p:cNvPr>
          <p:cNvSpPr txBox="1"/>
          <p:nvPr/>
        </p:nvSpPr>
        <p:spPr>
          <a:xfrm>
            <a:off x="6893169" y="5767754"/>
            <a:ext cx="1637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Hemi Apex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F8EBAF-0669-8019-37E5-98DDBF3D6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524" y="1600228"/>
            <a:ext cx="5265979" cy="471039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00EC48F-7ABE-2E9E-34A5-C01748D52749}"/>
              </a:ext>
            </a:extLst>
          </p:cNvPr>
          <p:cNvSpPr txBox="1"/>
          <p:nvPr/>
        </p:nvSpPr>
        <p:spPr>
          <a:xfrm>
            <a:off x="8336362" y="5408387"/>
            <a:ext cx="126101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C00000"/>
                </a:solidFill>
              </a:rPr>
              <a:t>Hemi apex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CC6C10-FEEC-88DA-4FC4-C50A92363541}"/>
              </a:ext>
            </a:extLst>
          </p:cNvPr>
          <p:cNvSpPr txBox="1"/>
          <p:nvPr/>
        </p:nvSpPr>
        <p:spPr>
          <a:xfrm>
            <a:off x="8336362" y="4345359"/>
            <a:ext cx="16378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Hemi geometric center</a:t>
            </a:r>
          </a:p>
        </p:txBody>
      </p:sp>
    </p:spTree>
    <p:extLst>
      <p:ext uri="{BB962C8B-B14F-4D97-AF65-F5344CB8AC3E}">
        <p14:creationId xmlns:p14="http://schemas.microsoft.com/office/powerpoint/2010/main" val="1065045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DB5C8-7DD9-AA1A-45CD-4D7996113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Our experimental plan based on using current laser facilities to advance understanding of proton focusing and heating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45B972-552D-91A8-8EB2-85BBF7A41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6D4D99B-EC55-1A54-E821-EC10EBD88A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8738547"/>
              </p:ext>
            </p:extLst>
          </p:nvPr>
        </p:nvGraphicFramePr>
        <p:xfrm>
          <a:off x="1935502" y="3044709"/>
          <a:ext cx="8534399" cy="3879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4237848-94E6-DD78-C26D-F593FC2A019D}"/>
              </a:ext>
            </a:extLst>
          </p:cNvPr>
          <p:cNvSpPr txBox="1"/>
          <p:nvPr/>
        </p:nvSpPr>
        <p:spPr>
          <a:xfrm>
            <a:off x="8533395" y="2793276"/>
            <a:ext cx="1936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2F92"/>
                </a:solidFill>
              </a:rPr>
              <a:t>250 kJ, 10ps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51D457-1186-4091-75CB-0564D865800E}"/>
              </a:ext>
            </a:extLst>
          </p:cNvPr>
          <p:cNvSpPr txBox="1"/>
          <p:nvPr/>
        </p:nvSpPr>
        <p:spPr>
          <a:xfrm>
            <a:off x="6321627" y="3344026"/>
            <a:ext cx="1688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DD794"/>
                </a:solidFill>
              </a:rPr>
              <a:t>2 kJ, 10 </a:t>
            </a:r>
            <a:r>
              <a:rPr lang="en-US" sz="2400" dirty="0" err="1">
                <a:solidFill>
                  <a:srgbClr val="3DD794"/>
                </a:solidFill>
              </a:rPr>
              <a:t>ps</a:t>
            </a:r>
            <a:r>
              <a:rPr lang="en-US" sz="2400" dirty="0">
                <a:solidFill>
                  <a:srgbClr val="3DD794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7448F-8CA8-64BA-8E10-ECC65AF39582}"/>
              </a:ext>
            </a:extLst>
          </p:cNvPr>
          <p:cNvSpPr txBox="1"/>
          <p:nvPr/>
        </p:nvSpPr>
        <p:spPr>
          <a:xfrm>
            <a:off x="4128564" y="3804694"/>
            <a:ext cx="2461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68EF20"/>
                </a:solidFill>
              </a:rPr>
              <a:t>75 J, 100 fs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ACD630-39A4-E38D-1F18-6183E93ABC62}"/>
              </a:ext>
            </a:extLst>
          </p:cNvPr>
          <p:cNvSpPr txBox="1"/>
          <p:nvPr/>
        </p:nvSpPr>
        <p:spPr>
          <a:xfrm>
            <a:off x="1935502" y="4391231"/>
            <a:ext cx="2461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30 J, 30 fs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4BC00C-3F7A-A9C9-8FBF-A796CF9BFEE4}"/>
              </a:ext>
            </a:extLst>
          </p:cNvPr>
          <p:cNvSpPr/>
          <p:nvPr/>
        </p:nvSpPr>
        <p:spPr>
          <a:xfrm>
            <a:off x="0" y="6419706"/>
            <a:ext cx="12192000" cy="45429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99000">
                <a:schemeClr val="accent2">
                  <a:alpha val="87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BE28A7-BC69-40CE-2770-604DD0FC31F2}"/>
              </a:ext>
            </a:extLst>
          </p:cNvPr>
          <p:cNvSpPr/>
          <p:nvPr/>
        </p:nvSpPr>
        <p:spPr>
          <a:xfrm>
            <a:off x="1916244" y="2293420"/>
            <a:ext cx="4129088" cy="1437726"/>
          </a:xfrm>
          <a:prstGeom prst="rect">
            <a:avLst/>
          </a:prstGeom>
          <a:gradFill>
            <a:gsLst>
              <a:gs pos="0">
                <a:srgbClr val="66EC20">
                  <a:lumMod val="99761"/>
                  <a:lumOff val="239"/>
                </a:srgbClr>
              </a:gs>
              <a:gs pos="100000">
                <a:srgbClr val="FFC000"/>
              </a:gs>
            </a:gsLst>
            <a:lin ang="10800000" scaled="1"/>
          </a:gradFill>
          <a:ln>
            <a:solidFill>
              <a:schemeClr val="accent1">
                <a:shade val="15000"/>
              </a:schemeClr>
            </a:solidFill>
          </a:ln>
          <a:effectLst>
            <a:glow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High Repetition Rate operation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Target and diagnostics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Optimized target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Large parametric study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716DA4-4F35-D913-8900-06481E374026}"/>
              </a:ext>
            </a:extLst>
          </p:cNvPr>
          <p:cNvSpPr/>
          <p:nvPr/>
        </p:nvSpPr>
        <p:spPr>
          <a:xfrm>
            <a:off x="6146722" y="1817215"/>
            <a:ext cx="2239751" cy="1437726"/>
          </a:xfrm>
          <a:prstGeom prst="rect">
            <a:avLst/>
          </a:prstGeom>
          <a:solidFill>
            <a:srgbClr val="3FE19B"/>
          </a:solidFill>
          <a:ln>
            <a:solidFill>
              <a:schemeClr val="accent1">
                <a:shade val="15000"/>
              </a:schemeClr>
            </a:solidFill>
          </a:ln>
          <a:effectLst>
            <a:glow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Modular target approach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Study the role of the cone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1369D8B-5ED8-84C0-1381-C1659BF5BCCA}"/>
              </a:ext>
            </a:extLst>
          </p:cNvPr>
          <p:cNvSpPr/>
          <p:nvPr/>
        </p:nvSpPr>
        <p:spPr>
          <a:xfrm>
            <a:off x="8487863" y="1372029"/>
            <a:ext cx="1936507" cy="973901"/>
          </a:xfrm>
          <a:prstGeom prst="rect">
            <a:avLst/>
          </a:prstGeom>
          <a:solidFill>
            <a:srgbClr val="FF2F93"/>
          </a:solidFill>
          <a:ln>
            <a:solidFill>
              <a:schemeClr val="accent1">
                <a:shade val="15000"/>
              </a:schemeClr>
            </a:solidFill>
          </a:ln>
          <a:effectLst>
            <a:glow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Robust target design</a:t>
            </a:r>
          </a:p>
        </p:txBody>
      </p:sp>
    </p:spTree>
    <p:extLst>
      <p:ext uri="{BB962C8B-B14F-4D97-AF65-F5344CB8AC3E}">
        <p14:creationId xmlns:p14="http://schemas.microsoft.com/office/powerpoint/2010/main" val="20530882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12542-82E2-7799-C8FB-3B595A406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E8733-1057-AAEF-F21F-62401819B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35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2B2AFA3-A5C9-B85A-F0A0-47F04F495772}"/>
              </a:ext>
            </a:extLst>
          </p:cNvPr>
          <p:cNvGrpSpPr/>
          <p:nvPr/>
        </p:nvGrpSpPr>
        <p:grpSpPr>
          <a:xfrm>
            <a:off x="5293222" y="1779533"/>
            <a:ext cx="3020033" cy="1980247"/>
            <a:chOff x="3962015" y="3402213"/>
            <a:chExt cx="3020033" cy="1980247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C5F745DD-03CD-7DC7-E6AC-5383969DDFE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3962015" y="3402213"/>
              <a:ext cx="1734220" cy="5471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28D7D8-201F-02C3-B919-ED2C96CC8BC9}"/>
                </a:ext>
              </a:extLst>
            </p:cNvPr>
            <p:cNvSpPr txBox="1"/>
            <p:nvPr/>
          </p:nvSpPr>
          <p:spPr>
            <a:xfrm>
              <a:off x="3962015" y="3997465"/>
              <a:ext cx="3020033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/>
                <a:t>Focused Energy</a:t>
              </a:r>
              <a:endParaRPr lang="en-US" sz="1400" dirty="0"/>
            </a:p>
            <a:p>
              <a:r>
                <a:rPr lang="en-US" sz="1400" dirty="0"/>
                <a:t>Xavier </a:t>
              </a:r>
              <a:r>
                <a:rPr lang="en-US" sz="1400" dirty="0" err="1"/>
                <a:t>Vaisseau</a:t>
              </a:r>
              <a:endParaRPr lang="en-US" sz="1400" dirty="0"/>
            </a:p>
            <a:p>
              <a:r>
                <a:rPr lang="en-US" sz="1400" dirty="0"/>
                <a:t>Franziska Treffert</a:t>
              </a:r>
            </a:p>
            <a:p>
              <a:r>
                <a:rPr lang="en-US" sz="1400" dirty="0"/>
                <a:t>Pravesh Patel</a:t>
              </a:r>
            </a:p>
            <a:p>
              <a:r>
                <a:rPr lang="en-US" sz="1400" dirty="0"/>
                <a:t>Valeria Ospina-Bohórquez</a:t>
              </a:r>
            </a:p>
            <a:p>
              <a:r>
                <a:rPr lang="en-US" sz="1400" dirty="0"/>
                <a:t>Prof. Javier </a:t>
              </a:r>
              <a:r>
                <a:rPr lang="en-US" sz="1400" dirty="0" err="1"/>
                <a:t>Honrubia</a:t>
              </a:r>
              <a:endParaRPr lang="en-US" sz="14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1FA63FC-FCC8-C2C2-7BE7-B8D9CF5D2941}"/>
              </a:ext>
            </a:extLst>
          </p:cNvPr>
          <p:cNvGrpSpPr/>
          <p:nvPr/>
        </p:nvGrpSpPr>
        <p:grpSpPr>
          <a:xfrm>
            <a:off x="4400717" y="4368601"/>
            <a:ext cx="2403974" cy="1401296"/>
            <a:chOff x="9182163" y="2924697"/>
            <a:chExt cx="2403974" cy="1401296"/>
          </a:xfrm>
        </p:grpSpPr>
        <p:pic>
          <p:nvPicPr>
            <p:cNvPr id="9" name="Picture 8" descr="A green text on a black background&#10;&#10;AI-generated content may be incorrect.">
              <a:extLst>
                <a:ext uri="{FF2B5EF4-FFF2-40B4-BE49-F238E27FC236}">
                  <a16:creationId xmlns:a16="http://schemas.microsoft.com/office/drawing/2014/main" id="{774A5625-1C96-8856-5608-428E6B5CD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220" t="20013" r="5627" b="16695"/>
            <a:stretch>
              <a:fillRect/>
            </a:stretch>
          </p:blipFill>
          <p:spPr>
            <a:xfrm>
              <a:off x="9182163" y="2924697"/>
              <a:ext cx="2309711" cy="58448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4416414-4469-A24E-4B79-794A31483E3F}"/>
                </a:ext>
              </a:extLst>
            </p:cNvPr>
            <p:cNvSpPr txBox="1"/>
            <p:nvPr/>
          </p:nvSpPr>
          <p:spPr>
            <a:xfrm>
              <a:off x="9182163" y="3587329"/>
              <a:ext cx="2403974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/>
                <a:t>Colorado State University</a:t>
              </a:r>
              <a:endParaRPr lang="en-US" sz="1400" dirty="0"/>
            </a:p>
            <a:p>
              <a:r>
                <a:rPr lang="en-US" sz="1400" dirty="0"/>
                <a:t>Ghassan </a:t>
              </a:r>
              <a:r>
                <a:rPr lang="en-US" sz="1400" dirty="0" err="1"/>
                <a:t>Zeraouli</a:t>
              </a:r>
              <a:endParaRPr lang="en-US" sz="1400" dirty="0"/>
            </a:p>
            <a:p>
              <a:r>
                <a:rPr lang="en-US" sz="1400" dirty="0"/>
                <a:t>Prof. Reed Hollinger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1D168F-8D98-3944-B5DF-0947CD18F78A}"/>
              </a:ext>
            </a:extLst>
          </p:cNvPr>
          <p:cNvGrpSpPr/>
          <p:nvPr/>
        </p:nvGrpSpPr>
        <p:grpSpPr>
          <a:xfrm>
            <a:off x="7232488" y="4391417"/>
            <a:ext cx="2161533" cy="1435132"/>
            <a:chOff x="9598692" y="5178208"/>
            <a:chExt cx="2161533" cy="1435132"/>
          </a:xfrm>
        </p:grpSpPr>
        <p:pic>
          <p:nvPicPr>
            <p:cNvPr id="12" name="Google Shape;97;p1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29CA737D-45F5-ECFC-B9B1-EDF35C2237A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598692" y="5178208"/>
              <a:ext cx="2161533" cy="4323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FDBB248-DCF1-3A20-AC50-A98BED6EF2EE}"/>
                </a:ext>
              </a:extLst>
            </p:cNvPr>
            <p:cNvSpPr txBox="1"/>
            <p:nvPr/>
          </p:nvSpPr>
          <p:spPr>
            <a:xfrm>
              <a:off x="9598693" y="5874676"/>
              <a:ext cx="1722543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/>
                <a:t>UC San Diego</a:t>
              </a:r>
            </a:p>
            <a:p>
              <a:r>
                <a:rPr lang="en-US" sz="1400" dirty="0"/>
                <a:t>Alex Pietrow </a:t>
              </a:r>
            </a:p>
            <a:p>
              <a:r>
                <a:rPr lang="en-US" sz="1400" dirty="0"/>
                <a:t>Prof. Farhat Beg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1C3212-5DFA-F318-9C53-E57E1993EB64}"/>
              </a:ext>
            </a:extLst>
          </p:cNvPr>
          <p:cNvGrpSpPr/>
          <p:nvPr/>
        </p:nvGrpSpPr>
        <p:grpSpPr>
          <a:xfrm>
            <a:off x="528749" y="1732691"/>
            <a:ext cx="2708818" cy="2125153"/>
            <a:chOff x="714113" y="2229632"/>
            <a:chExt cx="2708818" cy="212515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C5009DA-A9B3-1EC8-0464-54B5AFD11497}"/>
                </a:ext>
              </a:extLst>
            </p:cNvPr>
            <p:cNvSpPr txBox="1"/>
            <p:nvPr/>
          </p:nvSpPr>
          <p:spPr>
            <a:xfrm>
              <a:off x="714113" y="2969790"/>
              <a:ext cx="2708818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400" b="1" dirty="0"/>
                <a:t>PPPL</a:t>
              </a:r>
            </a:p>
            <a:p>
              <a:pPr algn="l"/>
              <a:r>
                <a:rPr lang="en-US" sz="1400" dirty="0"/>
                <a:t>Krish </a:t>
              </a:r>
              <a:r>
                <a:rPr lang="en-US" sz="1400" dirty="0" err="1"/>
                <a:t>Bhutwala</a:t>
              </a:r>
              <a:endParaRPr lang="en-US" sz="1400" dirty="0"/>
            </a:p>
            <a:p>
              <a:r>
                <a:rPr lang="en-US" sz="1400" dirty="0"/>
                <a:t>Jesse Griff-McMahon </a:t>
              </a:r>
            </a:p>
            <a:p>
              <a:r>
                <a:rPr lang="en-US" sz="1400" dirty="0"/>
                <a:t>Kirill Lezhnin</a:t>
              </a:r>
            </a:p>
            <a:p>
              <a:r>
                <a:rPr lang="en-US" sz="1400" dirty="0"/>
                <a:t>Ashraf Essa</a:t>
              </a:r>
            </a:p>
            <a:p>
              <a:r>
                <a:rPr lang="en-US" sz="1400" dirty="0"/>
                <a:t>Kyle Kemmerer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06130BF-6FE8-C993-5653-67636AE2C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4113" y="2229632"/>
              <a:ext cx="1959428" cy="6858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F3396CA-2921-E3D1-AC22-30DDA8FD1F00}"/>
              </a:ext>
            </a:extLst>
          </p:cNvPr>
          <p:cNvGrpSpPr/>
          <p:nvPr/>
        </p:nvGrpSpPr>
        <p:grpSpPr>
          <a:xfrm>
            <a:off x="1643232" y="4389582"/>
            <a:ext cx="2517322" cy="1436967"/>
            <a:chOff x="714113" y="4880342"/>
            <a:chExt cx="2517322" cy="143696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F3D772-87CB-8DFE-CFE7-A8DD8F93A0D7}"/>
                </a:ext>
              </a:extLst>
            </p:cNvPr>
            <p:cNvSpPr txBox="1"/>
            <p:nvPr/>
          </p:nvSpPr>
          <p:spPr>
            <a:xfrm>
              <a:off x="714113" y="5578645"/>
              <a:ext cx="2517322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/>
                <a:t>University of Alberta</a:t>
              </a:r>
              <a:endParaRPr lang="en-US" sz="1400" dirty="0"/>
            </a:p>
            <a:p>
              <a:r>
                <a:rPr lang="en-US" sz="1400" dirty="0"/>
                <a:t>John Matthew </a:t>
              </a:r>
              <a:r>
                <a:rPr lang="en-US" sz="1400" dirty="0" err="1"/>
                <a:t>Gjevre</a:t>
              </a:r>
              <a:endParaRPr lang="en-US" sz="1400" dirty="0"/>
            </a:p>
            <a:p>
              <a:r>
                <a:rPr lang="en-US" sz="1400" dirty="0"/>
                <a:t>Prof. Robert </a:t>
              </a:r>
              <a:r>
                <a:rPr lang="en-US" sz="1400" dirty="0" err="1"/>
                <a:t>Fedosejevs</a:t>
              </a:r>
              <a:endParaRPr lang="en-US" sz="1400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D158AA6-8C0D-83D8-044A-151F0FB52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4113" y="4880342"/>
              <a:ext cx="2119993" cy="620668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83923C9-05E8-22A8-236E-8B468AAB57D6}"/>
              </a:ext>
            </a:extLst>
          </p:cNvPr>
          <p:cNvGrpSpPr/>
          <p:nvPr/>
        </p:nvGrpSpPr>
        <p:grpSpPr>
          <a:xfrm>
            <a:off x="8313255" y="1765964"/>
            <a:ext cx="2403974" cy="1978347"/>
            <a:chOff x="5731377" y="4060814"/>
            <a:chExt cx="2403974" cy="19783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64F32B-B6CA-3C41-DC32-5174C7BBD629}"/>
                </a:ext>
              </a:extLst>
            </p:cNvPr>
            <p:cNvSpPr txBox="1"/>
            <p:nvPr/>
          </p:nvSpPr>
          <p:spPr>
            <a:xfrm>
              <a:off x="5731377" y="4654166"/>
              <a:ext cx="2403974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/>
                <a:t>University of Michigan</a:t>
              </a:r>
            </a:p>
            <a:p>
              <a:r>
                <a:rPr lang="en-US" sz="1400" dirty="0"/>
                <a:t>Paul Campbell</a:t>
              </a:r>
              <a:endParaRPr lang="en-US" sz="1400" b="1" dirty="0"/>
            </a:p>
            <a:p>
              <a:r>
                <a:rPr lang="en-US" sz="1400" dirty="0"/>
                <a:t>Yong Ma</a:t>
              </a:r>
            </a:p>
            <a:p>
              <a:r>
                <a:rPr lang="en-US" sz="1400" dirty="0"/>
                <a:t>Veronica Contreras</a:t>
              </a:r>
            </a:p>
            <a:p>
              <a:r>
                <a:rPr lang="en-US" sz="1400" dirty="0"/>
                <a:t>Anatoly Maksimchuk</a:t>
              </a:r>
            </a:p>
            <a:p>
              <a:r>
                <a:rPr lang="en-US" sz="1400" dirty="0"/>
                <a:t>John Nees</a:t>
              </a:r>
            </a:p>
          </p:txBody>
        </p:sp>
        <p:pic>
          <p:nvPicPr>
            <p:cNvPr id="22" name="Picture 21" descr="University of Michigan Logo and symbol, meaning, history ...">
              <a:extLst>
                <a:ext uri="{FF2B5EF4-FFF2-40B4-BE49-F238E27FC236}">
                  <a16:creationId xmlns:a16="http://schemas.microsoft.com/office/drawing/2014/main" id="{3025FD1D-43B5-DA77-5662-A9673CFE0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27688" b="29155"/>
            <a:stretch>
              <a:fillRect/>
            </a:stretch>
          </p:blipFill>
          <p:spPr>
            <a:xfrm>
              <a:off x="5731377" y="4060814"/>
              <a:ext cx="2061533" cy="500452"/>
            </a:xfrm>
            <a:prstGeom prst="rect">
              <a:avLst/>
            </a:prstGeom>
          </p:spPr>
        </p:pic>
      </p:grpSp>
      <p:pic>
        <p:nvPicPr>
          <p:cNvPr id="23" name="Picture 22" descr="University Wordmarks - University Marketing and Communications">
            <a:extLst>
              <a:ext uri="{FF2B5EF4-FFF2-40B4-BE49-F238E27FC236}">
                <a16:creationId xmlns:a16="http://schemas.microsoft.com/office/drawing/2014/main" id="{7B438DC6-9B41-7B4D-15C9-11BB5746CA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2755" y="1493342"/>
            <a:ext cx="2516021" cy="122373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C3B9BC2-C203-FEFE-6511-B15BCC448366}"/>
              </a:ext>
            </a:extLst>
          </p:cNvPr>
          <p:cNvSpPr txBox="1"/>
          <p:nvPr/>
        </p:nvSpPr>
        <p:spPr>
          <a:xfrm>
            <a:off x="2806145" y="2418491"/>
            <a:ext cx="27088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1" dirty="0"/>
              <a:t>UT Austin</a:t>
            </a:r>
          </a:p>
          <a:p>
            <a:pPr algn="l"/>
            <a:r>
              <a:rPr lang="en-US" sz="1400" dirty="0"/>
              <a:t>Ryan Nedbailo</a:t>
            </a:r>
          </a:p>
        </p:txBody>
      </p:sp>
    </p:spTree>
    <p:extLst>
      <p:ext uri="{BB962C8B-B14F-4D97-AF65-F5344CB8AC3E}">
        <p14:creationId xmlns:p14="http://schemas.microsoft.com/office/powerpoint/2010/main" val="32229411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FD9AC-E9D1-D52D-A736-3629365B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Acknowledgements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928F14-A6BB-22CB-BE8F-5E689C60D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36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DC1ECC-7EB2-CE3D-3252-245DE123622C}"/>
              </a:ext>
            </a:extLst>
          </p:cNvPr>
          <p:cNvGrpSpPr/>
          <p:nvPr/>
        </p:nvGrpSpPr>
        <p:grpSpPr>
          <a:xfrm>
            <a:off x="4187746" y="1660985"/>
            <a:ext cx="2417720" cy="2204388"/>
            <a:chOff x="8205479" y="1312382"/>
            <a:chExt cx="2903253" cy="287003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7DA8D77-E18F-75FD-2A40-B239B5C31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05479" y="1312382"/>
              <a:ext cx="2766088" cy="188247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0690624-6A2B-C1DB-8C17-67D19CA9105E}"/>
                </a:ext>
              </a:extLst>
            </p:cNvPr>
            <p:cNvSpPr txBox="1"/>
            <p:nvPr/>
          </p:nvSpPr>
          <p:spPr>
            <a:xfrm>
              <a:off x="8220100" y="3320644"/>
              <a:ext cx="2888632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dirty="0">
                  <a:solidFill>
                    <a:srgbClr val="1D1C1D"/>
                  </a:solidFill>
                  <a:cs typeface="Arial" panose="020B0604020202020204" pitchFamily="34" charset="0"/>
                </a:rPr>
                <a:t>T</a:t>
              </a:r>
              <a:r>
                <a:rPr lang="en-US" sz="1000" b="0" u="none" strike="noStrike" dirty="0">
                  <a:solidFill>
                    <a:srgbClr val="1D1C1D"/>
                  </a:solidFill>
                  <a:effectLst/>
                  <a:cs typeface="Arial" panose="020B0604020202020204" pitchFamily="34" charset="0"/>
                </a:rPr>
                <a:t>he research was conducted under the Laboratory Directed Research and Development (LDRD) Program at Princeton Plasma Physics Laboratory</a:t>
              </a:r>
              <a:r>
                <a:rPr lang="en-US" sz="1000" dirty="0">
                  <a:solidFill>
                    <a:srgbClr val="1D1C1D"/>
                  </a:solidFill>
                  <a:cs typeface="Arial" panose="020B0604020202020204" pitchFamily="34" charset="0"/>
                </a:rPr>
                <a:t> </a:t>
              </a:r>
              <a:r>
                <a:rPr lang="en-US" sz="1000" b="0" u="none" strike="noStrike" dirty="0">
                  <a:solidFill>
                    <a:srgbClr val="1D1C1D"/>
                  </a:solidFill>
                  <a:effectLst/>
                  <a:cs typeface="Arial" panose="020B0604020202020204" pitchFamily="34" charset="0"/>
                </a:rPr>
                <a:t>under Prime Contract No. DE-AC02-09CH11466.</a:t>
              </a:r>
              <a:endParaRPr lang="en-US" sz="10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2684C97-BDCC-668E-50BF-500D27E86ED3}"/>
              </a:ext>
            </a:extLst>
          </p:cNvPr>
          <p:cNvGrpSpPr/>
          <p:nvPr/>
        </p:nvGrpSpPr>
        <p:grpSpPr>
          <a:xfrm>
            <a:off x="418029" y="3152079"/>
            <a:ext cx="2799422" cy="1565185"/>
            <a:chOff x="2225280" y="4183987"/>
            <a:chExt cx="3862628" cy="244839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68CB766-D050-5C4B-846D-809A6D397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25280" y="4183987"/>
              <a:ext cx="3619097" cy="181348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3D6CBA-6C08-AF60-7364-2B9C20FD2C09}"/>
                </a:ext>
              </a:extLst>
            </p:cNvPr>
            <p:cNvSpPr txBox="1"/>
            <p:nvPr/>
          </p:nvSpPr>
          <p:spPr>
            <a:xfrm>
              <a:off x="2291875" y="5924499"/>
              <a:ext cx="379603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1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Supported by INFUSE program under CRADA No. 2725 between Princeton Plasma Physics Laboratory and Focused Energy Inc. company under its U.S. Department of Energy Contract No. DE-AC02-09CH11466.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65EB1E-AD48-D8E2-CF98-D61573B2D518}"/>
              </a:ext>
            </a:extLst>
          </p:cNvPr>
          <p:cNvGrpSpPr/>
          <p:nvPr/>
        </p:nvGrpSpPr>
        <p:grpSpPr>
          <a:xfrm>
            <a:off x="418029" y="1620529"/>
            <a:ext cx="2847686" cy="1094883"/>
            <a:chOff x="4086728" y="1402574"/>
            <a:chExt cx="4211217" cy="164677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752D18C-8940-FA58-B6CE-2FEE1CA08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6728" y="1402574"/>
              <a:ext cx="4211217" cy="973899"/>
            </a:xfrm>
            <a:prstGeom prst="rect">
              <a:avLst/>
            </a:prstGeom>
          </p:spPr>
        </p:pic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FBA0F567-EC7E-9C58-0DEC-C2113EEA402C}"/>
                </a:ext>
              </a:extLst>
            </p:cNvPr>
            <p:cNvSpPr txBox="1">
              <a:spLocks/>
            </p:cNvSpPr>
            <p:nvPr/>
          </p:nvSpPr>
          <p:spPr>
            <a:xfrm>
              <a:off x="4252918" y="2541517"/>
              <a:ext cx="3878835" cy="507831"/>
            </a:xfrm>
            <a:prstGeom prst="rect">
              <a:avLst/>
            </a:prstGeom>
          </p:spPr>
          <p:txBody>
            <a:bodyPr vert="horz" wrap="square" lIns="91440" tIns="45720" rIns="91440" bIns="4572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i="0" kern="12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This work is based upon research conducted at the ZEUS facility which is supported by the National Science Foundation under award 2126181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D6356EA-69E7-763A-00ED-FEDF0D1024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8144" y="1409305"/>
            <a:ext cx="3471068" cy="2292487"/>
          </a:xfrm>
          <a:prstGeom prst="rect">
            <a:avLst/>
          </a:prstGeom>
        </p:spPr>
      </p:pic>
      <p:pic>
        <p:nvPicPr>
          <p:cNvPr id="15" name="Picture 14" descr="A group of people in white coats&#10;&#10;Description automatically generated">
            <a:extLst>
              <a:ext uri="{FF2B5EF4-FFF2-40B4-BE49-F238E27FC236}">
                <a16:creationId xmlns:a16="http://schemas.microsoft.com/office/drawing/2014/main" id="{F83C5932-E4CA-BD6E-6C14-7AC32006D9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203" y="3865373"/>
            <a:ext cx="3452949" cy="25897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3AAB00-6029-4679-4425-5C65087721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721" y="4268280"/>
            <a:ext cx="2325946" cy="77066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87442A1-8C37-C878-A0A2-344D23B64A65}"/>
              </a:ext>
            </a:extLst>
          </p:cNvPr>
          <p:cNvSpPr txBox="1"/>
          <p:nvPr/>
        </p:nvSpPr>
        <p:spPr>
          <a:xfrm>
            <a:off x="4187747" y="5210078"/>
            <a:ext cx="26093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experimental work was supported by the U.S. Department of Energy’s (DOE) Office of Science (SC) Fusion Energy Sciences (FES) program under DE-SC0021246: the Laser-</a:t>
            </a:r>
            <a:r>
              <a:rPr lang="en-US" sz="10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NetUS</a:t>
            </a:r>
            <a:r>
              <a:rPr lang="en-US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initiative at the Advanced Beam Laboratory</a:t>
            </a:r>
          </a:p>
        </p:txBody>
      </p:sp>
    </p:spTree>
    <p:extLst>
      <p:ext uri="{BB962C8B-B14F-4D97-AF65-F5344CB8AC3E}">
        <p14:creationId xmlns:p14="http://schemas.microsoft.com/office/powerpoint/2010/main" val="356866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7851B-4F84-C247-9743-35376ED57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Proton fast ignition approach to inertial confinement fusion 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B99119A-707E-5847-BED2-FA0523CAB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253" y="2295370"/>
            <a:ext cx="3621417" cy="2772440"/>
          </a:xfrm>
          <a:prstGeom prst="rect">
            <a:avLst/>
          </a:prstGeom>
        </p:spPr>
      </p:pic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A32EAD40-2E3B-C74C-A506-37B6D0B9A34E}"/>
              </a:ext>
            </a:extLst>
          </p:cNvPr>
          <p:cNvCxnSpPr>
            <a:cxnSpLocks/>
          </p:cNvCxnSpPr>
          <p:nvPr/>
        </p:nvCxnSpPr>
        <p:spPr>
          <a:xfrm flipV="1">
            <a:off x="5252722" y="2865753"/>
            <a:ext cx="2933277" cy="81583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E188F9E8-FC2D-D74A-9B89-12E258EB700D}"/>
              </a:ext>
            </a:extLst>
          </p:cNvPr>
          <p:cNvCxnSpPr>
            <a:cxnSpLocks/>
          </p:cNvCxnSpPr>
          <p:nvPr/>
        </p:nvCxnSpPr>
        <p:spPr>
          <a:xfrm>
            <a:off x="5252722" y="3783482"/>
            <a:ext cx="2650158" cy="572872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2CE5FF-89F3-3E40-B9DB-BDBF19263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4</a:t>
            </a:fld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5E834F8-0BEB-AB4A-87D6-6442F637F27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8895" y="2865753"/>
            <a:ext cx="2303718" cy="160993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B57F93D-DCC5-E2F1-16D9-231CCB556235}"/>
              </a:ext>
            </a:extLst>
          </p:cNvPr>
          <p:cNvSpPr/>
          <p:nvPr/>
        </p:nvSpPr>
        <p:spPr>
          <a:xfrm>
            <a:off x="300783" y="6355546"/>
            <a:ext cx="54349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i="1" u="none" strike="noStrike" dirty="0">
                <a:effectLst/>
              </a:rPr>
              <a:t>M. Roth, T. E. Cowan, M. H. Key, et al. , Phys. Rev. Lett. </a:t>
            </a:r>
            <a:r>
              <a:rPr lang="en-US" sz="1200" b="1" i="1" u="none" strike="noStrike" dirty="0">
                <a:effectLst/>
              </a:rPr>
              <a:t>86</a:t>
            </a:r>
            <a:r>
              <a:rPr lang="en-US" sz="1200" b="0" i="1" u="none" strike="noStrike" dirty="0">
                <a:effectLst/>
              </a:rPr>
              <a:t>, 436 (2001).</a:t>
            </a:r>
          </a:p>
        </p:txBody>
      </p:sp>
    </p:spTree>
    <p:extLst>
      <p:ext uri="{BB962C8B-B14F-4D97-AF65-F5344CB8AC3E}">
        <p14:creationId xmlns:p14="http://schemas.microsoft.com/office/powerpoint/2010/main" val="249693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"/>
    </mc:Choice>
    <mc:Fallback xmlns="">
      <p:transition spd="slow" advTm="54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7851B-4F84-C247-9743-35376ED57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Proton fast ignition approach to inertial confinement fusion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B99119A-707E-5847-BED2-FA0523CAB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253" y="2295370"/>
            <a:ext cx="3621417" cy="2772440"/>
          </a:xfrm>
          <a:prstGeom prst="rect">
            <a:avLst/>
          </a:prstGeom>
        </p:spPr>
      </p:pic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A32EAD40-2E3B-C74C-A506-37B6D0B9A34E}"/>
              </a:ext>
            </a:extLst>
          </p:cNvPr>
          <p:cNvCxnSpPr>
            <a:cxnSpLocks/>
          </p:cNvCxnSpPr>
          <p:nvPr/>
        </p:nvCxnSpPr>
        <p:spPr>
          <a:xfrm flipV="1">
            <a:off x="5252722" y="2865753"/>
            <a:ext cx="2933277" cy="81583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E188F9E8-FC2D-D74A-9B89-12E258EB700D}"/>
              </a:ext>
            </a:extLst>
          </p:cNvPr>
          <p:cNvCxnSpPr>
            <a:cxnSpLocks/>
          </p:cNvCxnSpPr>
          <p:nvPr/>
        </p:nvCxnSpPr>
        <p:spPr>
          <a:xfrm>
            <a:off x="5252722" y="3783482"/>
            <a:ext cx="2650158" cy="572872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07BF6755-9DAC-654D-8562-D64A6921B28D}"/>
              </a:ext>
            </a:extLst>
          </p:cNvPr>
          <p:cNvSpPr/>
          <p:nvPr/>
        </p:nvSpPr>
        <p:spPr>
          <a:xfrm>
            <a:off x="300783" y="6355546"/>
            <a:ext cx="54349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i="1" u="none" strike="noStrike" dirty="0">
                <a:effectLst/>
              </a:rPr>
              <a:t>M. Roth, T. E. Cowan, M. H. Key, et al. , Phys. Rev. Lett. </a:t>
            </a:r>
            <a:r>
              <a:rPr lang="en-US" sz="1200" b="1" i="1" u="none" strike="noStrike" dirty="0">
                <a:effectLst/>
              </a:rPr>
              <a:t>86</a:t>
            </a:r>
            <a:r>
              <a:rPr lang="en-US" sz="1200" b="0" i="1" u="none" strike="noStrike" dirty="0">
                <a:effectLst/>
              </a:rPr>
              <a:t>, 436 (2001).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2CE5FF-89F3-3E40-B9DB-BDBF19263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5</a:t>
            </a:fld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5E834F8-0BEB-AB4A-87D6-6442F637F27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8895" y="2865753"/>
            <a:ext cx="2303718" cy="160993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FED9FB8-D55E-E84E-9F05-2275C6FD54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6965" y="2865753"/>
            <a:ext cx="1773456" cy="1596993"/>
          </a:xfrm>
          <a:prstGeom prst="rect">
            <a:avLst/>
          </a:prstGeom>
        </p:spPr>
      </p:pic>
      <p:sp>
        <p:nvSpPr>
          <p:cNvPr id="3" name="Google Shape;786;p44">
            <a:extLst>
              <a:ext uri="{FF2B5EF4-FFF2-40B4-BE49-F238E27FC236}">
                <a16:creationId xmlns:a16="http://schemas.microsoft.com/office/drawing/2014/main" id="{0C62E8FC-DBD9-26E9-9763-BDC215AFB80B}"/>
              </a:ext>
            </a:extLst>
          </p:cNvPr>
          <p:cNvSpPr txBox="1"/>
          <p:nvPr/>
        </p:nvSpPr>
        <p:spPr>
          <a:xfrm>
            <a:off x="1604907" y="5023222"/>
            <a:ext cx="946767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tabLst/>
              <a:defRPr/>
            </a:pPr>
            <a:r>
              <a:rPr lang="en-US" kern="0" spc="72" dirty="0">
                <a:solidFill>
                  <a:prstClr val="black"/>
                </a:solidFill>
                <a:latin typeface="HK Grotesk" pitchFamily="2" charset="77"/>
                <a:ea typeface="Jost*" pitchFamily="34" charset="-122"/>
              </a:rPr>
              <a:t>Proton beam with ∼20 kJ of total energy and a mean particle energy of 4-8 MeV, focused to a radius of 15-20 </a:t>
            </a:r>
            <a:r>
              <a:rPr lang="el-GR" kern="0" spc="72" dirty="0">
                <a:solidFill>
                  <a:prstClr val="black"/>
                </a:solidFill>
                <a:ea typeface="Jost*" pitchFamily="34" charset="-122"/>
              </a:rPr>
              <a:t>μ</a:t>
            </a:r>
            <a:r>
              <a:rPr lang="en-US" kern="0" spc="72" dirty="0">
                <a:solidFill>
                  <a:prstClr val="black"/>
                </a:solidFill>
                <a:latin typeface="HK Grotesk" pitchFamily="2" charset="77"/>
                <a:ea typeface="Jost*" pitchFamily="34" charset="-122"/>
              </a:rPr>
              <a:t>m and generated no more than 1 mm from the assembled fuel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rial"/>
              <a:buChar char="•"/>
              <a:tabLst/>
              <a:defRPr/>
            </a:pPr>
            <a:endParaRPr lang="en-US" kern="0" spc="72" dirty="0">
              <a:solidFill>
                <a:prstClr val="black"/>
              </a:solidFill>
              <a:latin typeface="HK Grotesk" pitchFamily="2" charset="77"/>
              <a:ea typeface="Jost*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056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"/>
    </mc:Choice>
    <mc:Fallback xmlns="">
      <p:transition spd="slow" advTm="29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5EB3F-AFFB-B5C4-8E0C-968E8DD23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Protons are accelerated via TNSA mechanism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E254-80C5-002E-1E0E-AD2198C96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546518-927C-FDA3-079F-3FBF1461877B}"/>
              </a:ext>
            </a:extLst>
          </p:cNvPr>
          <p:cNvSpPr txBox="1"/>
          <p:nvPr/>
        </p:nvSpPr>
        <p:spPr>
          <a:xfrm>
            <a:off x="465644" y="1539198"/>
            <a:ext cx="9420728" cy="58477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/>
              <a:t>Target normal sheath acceleration </a:t>
            </a:r>
            <a:r>
              <a:rPr lang="en-US" sz="1600" dirty="0"/>
              <a:t>(TNSA) is a well-established mechanism for accelerating protons to MeV energies with low beam emittance and relatively high conversion efficiency.</a:t>
            </a:r>
            <a:endParaRPr lang="en-US" sz="16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1E2EC00-AB9C-E6E6-6F84-A31C9D8A9295}"/>
              </a:ext>
            </a:extLst>
          </p:cNvPr>
          <p:cNvGrpSpPr/>
          <p:nvPr/>
        </p:nvGrpSpPr>
        <p:grpSpPr>
          <a:xfrm>
            <a:off x="3223805" y="2535457"/>
            <a:ext cx="5715658" cy="3820899"/>
            <a:chOff x="2642197" y="1942096"/>
            <a:chExt cx="5482214" cy="345141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6861654-763A-0C88-6F21-252949D11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5601"/>
            <a:stretch>
              <a:fillRect/>
            </a:stretch>
          </p:blipFill>
          <p:spPr>
            <a:xfrm>
              <a:off x="2838488" y="1942096"/>
              <a:ext cx="5285923" cy="3345155"/>
            </a:xfrm>
            <a:prstGeom prst="rect">
              <a:avLst/>
            </a:prstGeom>
          </p:spPr>
        </p:pic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95B74F2A-A483-680C-AF36-9DDB1FC2F4A6}"/>
                </a:ext>
              </a:extLst>
            </p:cNvPr>
            <p:cNvSpPr txBox="1">
              <a:spLocks/>
            </p:cNvSpPr>
            <p:nvPr/>
          </p:nvSpPr>
          <p:spPr>
            <a:xfrm>
              <a:off x="2642197" y="5126388"/>
              <a:ext cx="3894290" cy="267124"/>
            </a:xfrm>
            <a:prstGeom prst="rect">
              <a:avLst/>
            </a:prstGeom>
          </p:spPr>
          <p:txBody>
            <a:bodyPr vert="horz" wrap="square" lIns="68580" tIns="68580" rIns="68580" bIns="68580" rtlCol="0">
              <a:spAutoFit/>
            </a:bodyPr>
            <a:lstStyle>
              <a:lvl1pPr marL="0" indent="0" algn="l" defTabSz="699614" rtl="0" eaLnBrk="1" latinLnBrk="0" hangingPunct="1">
                <a:lnSpc>
                  <a:spcPct val="114000"/>
                </a:lnSpc>
                <a:spcBef>
                  <a:spcPts val="600"/>
                </a:spcBef>
                <a:spcAft>
                  <a:spcPts val="600"/>
                </a:spcAft>
                <a:buFont typeface="Arial"/>
                <a:buNone/>
                <a:defRPr sz="1800" b="0" kern="1200">
                  <a:solidFill>
                    <a:schemeClr val="tx1"/>
                  </a:solidFill>
                  <a:latin typeface="+mn-lt"/>
                  <a:ea typeface="Franklin Gothic Book" charset="0"/>
                  <a:cs typeface="Franklin Gothic Book" charset="0"/>
                </a:defRPr>
              </a:lvl1pPr>
              <a:lvl2pPr marL="1136875" indent="-437261" algn="l" defTabSz="699614" rtl="0" eaLnBrk="1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Font typeface="Arial"/>
                <a:buChar char="–"/>
                <a:defRPr sz="1600" b="0" kern="1200">
                  <a:solidFill>
                    <a:schemeClr val="tx1"/>
                  </a:solidFill>
                  <a:latin typeface="+mn-lt"/>
                  <a:ea typeface="Franklin Gothic Book" charset="0"/>
                  <a:cs typeface="Franklin Gothic Book" charset="0"/>
                </a:defRPr>
              </a:lvl2pPr>
              <a:lvl3pPr marL="1749040" indent="-349807" algn="l" defTabSz="699614" rtl="0" eaLnBrk="1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Font typeface="Arial"/>
                <a:buChar char="•"/>
                <a:defRPr sz="1600" b="0" kern="1200">
                  <a:solidFill>
                    <a:schemeClr val="tx1"/>
                  </a:solidFill>
                  <a:latin typeface="+mn-lt"/>
                  <a:ea typeface="Franklin Gothic Book" charset="0"/>
                  <a:cs typeface="Franklin Gothic Book" charset="0"/>
                </a:defRPr>
              </a:lvl3pPr>
              <a:lvl4pPr marL="2448655" indent="-349807" algn="l" defTabSz="699614" rtl="0" eaLnBrk="1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Font typeface="Arial"/>
                <a:buChar char="–"/>
                <a:defRPr sz="1600" b="0" kern="1200">
                  <a:solidFill>
                    <a:schemeClr val="tx1"/>
                  </a:solidFill>
                  <a:latin typeface="+mn-lt"/>
                  <a:ea typeface="Franklin Gothic Book" charset="0"/>
                  <a:cs typeface="Franklin Gothic Book" charset="0"/>
                </a:defRPr>
              </a:lvl4pPr>
              <a:lvl5pPr marL="3148272" indent="-349807" algn="l" defTabSz="699614" rtl="0" eaLnBrk="1" latinLnBrk="0" hangingPunct="1">
                <a:spcBef>
                  <a:spcPct val="20000"/>
                </a:spcBef>
                <a:buFont typeface="Arial"/>
                <a:buChar char="»"/>
                <a:defRPr sz="1648" b="0" kern="1200">
                  <a:solidFill>
                    <a:schemeClr val="accent6">
                      <a:lumMod val="75000"/>
                    </a:schemeClr>
                  </a:solidFill>
                  <a:latin typeface="Franklin Gothic Book" charset="0"/>
                  <a:ea typeface="Franklin Gothic Book" charset="0"/>
                  <a:cs typeface="Franklin Gothic Book" charset="0"/>
                </a:defRPr>
              </a:lvl5pPr>
              <a:lvl6pPr marL="3847888" indent="-349807" algn="l" defTabSz="699614" rtl="0" eaLnBrk="1" latinLnBrk="0" hangingPunct="1">
                <a:spcBef>
                  <a:spcPct val="20000"/>
                </a:spcBef>
                <a:buFont typeface="Arial"/>
                <a:buChar char="•"/>
                <a:defRPr sz="302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547505" indent="-349807" algn="l" defTabSz="699614" rtl="0" eaLnBrk="1" latinLnBrk="0" hangingPunct="1">
                <a:spcBef>
                  <a:spcPct val="20000"/>
                </a:spcBef>
                <a:buFont typeface="Arial"/>
                <a:buChar char="•"/>
                <a:defRPr sz="302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247119" indent="-349807" algn="l" defTabSz="699614" rtl="0" eaLnBrk="1" latinLnBrk="0" hangingPunct="1">
                <a:spcBef>
                  <a:spcPct val="20000"/>
                </a:spcBef>
                <a:buFont typeface="Arial"/>
                <a:buChar char="•"/>
                <a:defRPr sz="302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946736" indent="-349807" algn="l" defTabSz="699614" rtl="0" eaLnBrk="1" latinLnBrk="0" hangingPunct="1">
                <a:spcBef>
                  <a:spcPct val="20000"/>
                </a:spcBef>
                <a:buFont typeface="Arial"/>
                <a:buChar char="•"/>
                <a:defRPr sz="302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Source: M. Schollmeier Thesis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4388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ED2D-DCC7-96A4-792A-D7A5F3145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1DA3A5E-1289-EE85-25EC-B88F2A4901AE}"/>
              </a:ext>
            </a:extLst>
          </p:cNvPr>
          <p:cNvGrpSpPr/>
          <p:nvPr/>
        </p:nvGrpSpPr>
        <p:grpSpPr>
          <a:xfrm>
            <a:off x="3410798" y="1723486"/>
            <a:ext cx="5090652" cy="3972713"/>
            <a:chOff x="7183429" y="2262325"/>
            <a:chExt cx="4551371" cy="3639966"/>
          </a:xfrm>
        </p:grpSpPr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4EE8921D-AB21-BD53-8BAD-310B3B60B0B3}"/>
                </a:ext>
              </a:extLst>
            </p:cNvPr>
            <p:cNvSpPr txBox="1">
              <a:spLocks/>
            </p:cNvSpPr>
            <p:nvPr/>
          </p:nvSpPr>
          <p:spPr>
            <a:xfrm>
              <a:off x="7183429" y="5651260"/>
              <a:ext cx="3894290" cy="251031"/>
            </a:xfrm>
            <a:prstGeom prst="rect">
              <a:avLst/>
            </a:prstGeom>
          </p:spPr>
          <p:txBody>
            <a:bodyPr vert="horz" wrap="square" lIns="68580" tIns="68580" rIns="68580" bIns="68580" rtlCol="0">
              <a:spAutoFit/>
            </a:bodyPr>
            <a:lstStyle>
              <a:lvl1pPr marL="0" indent="0" algn="l" defTabSz="699614" rtl="0" eaLnBrk="1" latinLnBrk="0" hangingPunct="1">
                <a:lnSpc>
                  <a:spcPct val="114000"/>
                </a:lnSpc>
                <a:spcBef>
                  <a:spcPts val="600"/>
                </a:spcBef>
                <a:spcAft>
                  <a:spcPts val="600"/>
                </a:spcAft>
                <a:buFont typeface="Arial"/>
                <a:buNone/>
                <a:defRPr sz="1800" b="0" kern="1200">
                  <a:solidFill>
                    <a:schemeClr val="tx1"/>
                  </a:solidFill>
                  <a:latin typeface="+mn-lt"/>
                  <a:ea typeface="Franklin Gothic Book" charset="0"/>
                  <a:cs typeface="Franklin Gothic Book" charset="0"/>
                </a:defRPr>
              </a:lvl1pPr>
              <a:lvl2pPr marL="1136875" indent="-437261" algn="l" defTabSz="699614" rtl="0" eaLnBrk="1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Font typeface="Arial"/>
                <a:buChar char="–"/>
                <a:defRPr sz="1600" b="0" kern="1200">
                  <a:solidFill>
                    <a:schemeClr val="tx1"/>
                  </a:solidFill>
                  <a:latin typeface="+mn-lt"/>
                  <a:ea typeface="Franklin Gothic Book" charset="0"/>
                  <a:cs typeface="Franklin Gothic Book" charset="0"/>
                </a:defRPr>
              </a:lvl2pPr>
              <a:lvl3pPr marL="1749040" indent="-349807" algn="l" defTabSz="699614" rtl="0" eaLnBrk="1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Font typeface="Arial"/>
                <a:buChar char="•"/>
                <a:defRPr sz="1600" b="0" kern="1200">
                  <a:solidFill>
                    <a:schemeClr val="tx1"/>
                  </a:solidFill>
                  <a:latin typeface="+mn-lt"/>
                  <a:ea typeface="Franklin Gothic Book" charset="0"/>
                  <a:cs typeface="Franklin Gothic Book" charset="0"/>
                </a:defRPr>
              </a:lvl3pPr>
              <a:lvl4pPr marL="2448655" indent="-349807" algn="l" defTabSz="699614" rtl="0" eaLnBrk="1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Font typeface="Arial"/>
                <a:buChar char="–"/>
                <a:defRPr sz="1600" b="0" kern="1200">
                  <a:solidFill>
                    <a:schemeClr val="tx1"/>
                  </a:solidFill>
                  <a:latin typeface="+mn-lt"/>
                  <a:ea typeface="Franklin Gothic Book" charset="0"/>
                  <a:cs typeface="Franklin Gothic Book" charset="0"/>
                </a:defRPr>
              </a:lvl4pPr>
              <a:lvl5pPr marL="3148272" indent="-349807" algn="l" defTabSz="699614" rtl="0" eaLnBrk="1" latinLnBrk="0" hangingPunct="1">
                <a:spcBef>
                  <a:spcPct val="20000"/>
                </a:spcBef>
                <a:buFont typeface="Arial"/>
                <a:buChar char="»"/>
                <a:defRPr sz="1648" b="0" kern="1200">
                  <a:solidFill>
                    <a:schemeClr val="accent6">
                      <a:lumMod val="75000"/>
                    </a:schemeClr>
                  </a:solidFill>
                  <a:latin typeface="Franklin Gothic Book" charset="0"/>
                  <a:ea typeface="Franklin Gothic Book" charset="0"/>
                  <a:cs typeface="Franklin Gothic Book" charset="0"/>
                </a:defRPr>
              </a:lvl5pPr>
              <a:lvl6pPr marL="3847888" indent="-349807" algn="l" defTabSz="699614" rtl="0" eaLnBrk="1" latinLnBrk="0" hangingPunct="1">
                <a:spcBef>
                  <a:spcPct val="20000"/>
                </a:spcBef>
                <a:buFont typeface="Arial"/>
                <a:buChar char="•"/>
                <a:defRPr sz="302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547505" indent="-349807" algn="l" defTabSz="699614" rtl="0" eaLnBrk="1" latinLnBrk="0" hangingPunct="1">
                <a:spcBef>
                  <a:spcPct val="20000"/>
                </a:spcBef>
                <a:buFont typeface="Arial"/>
                <a:buChar char="•"/>
                <a:defRPr sz="302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247119" indent="-349807" algn="l" defTabSz="699614" rtl="0" eaLnBrk="1" latinLnBrk="0" hangingPunct="1">
                <a:spcBef>
                  <a:spcPct val="20000"/>
                </a:spcBef>
                <a:buFont typeface="Arial"/>
                <a:buChar char="•"/>
                <a:defRPr sz="302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946736" indent="-349807" algn="l" defTabSz="699614" rtl="0" eaLnBrk="1" latinLnBrk="0" hangingPunct="1">
                <a:spcBef>
                  <a:spcPct val="20000"/>
                </a:spcBef>
                <a:buFont typeface="Arial"/>
                <a:buChar char="•"/>
                <a:defRPr sz="302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>
                  <a:latin typeface="Arial" panose="020B0604020202020204" pitchFamily="34" charset="0"/>
                  <a:cs typeface="Arial" panose="020B0604020202020204" pitchFamily="34" charset="0"/>
                </a:rPr>
                <a:t>P.K. Patel et al., Phys. Rev. Lett. 91, 125004 (2003)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60D58E6-8105-E170-4E02-40ECF9677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77726" y="2262325"/>
              <a:ext cx="4457074" cy="347969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E428A5C-66DB-892F-4EA4-54BE35319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Accelerated Protons can be focused via hemispherical targets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37D4F9B2-F378-8777-5165-7BF224065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51101" y="6620180"/>
            <a:ext cx="2240899" cy="237820"/>
          </a:xfrm>
        </p:spPr>
        <p:txBody>
          <a:bodyPr/>
          <a:lstStyle/>
          <a:p>
            <a:fld id="{CC697B91-30F5-9347-854E-47CEF1A8BE4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E7A1D3-6231-12F8-C1B3-6F9E4B418262}"/>
              </a:ext>
            </a:extLst>
          </p:cNvPr>
          <p:cNvSpPr/>
          <p:nvPr/>
        </p:nvSpPr>
        <p:spPr>
          <a:xfrm>
            <a:off x="330052" y="6354994"/>
            <a:ext cx="54349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P</a:t>
            </a:r>
            <a:r>
              <a:rPr lang="en-US" sz="1200" b="0" i="1" u="none" strike="noStrike" dirty="0">
                <a:effectLst/>
              </a:rPr>
              <a:t>. </a:t>
            </a:r>
            <a:r>
              <a:rPr lang="en-US" sz="1200" i="1" dirty="0"/>
              <a:t>K.</a:t>
            </a:r>
            <a:r>
              <a:rPr lang="en-US" sz="1200" b="0" i="1" u="none" strike="noStrike" dirty="0">
                <a:effectLst/>
              </a:rPr>
              <a:t> Patel, Phys. Rev. Lett. </a:t>
            </a:r>
            <a:r>
              <a:rPr lang="en-US" sz="1200" b="1" i="1" dirty="0"/>
              <a:t>91</a:t>
            </a:r>
            <a:r>
              <a:rPr lang="en-US" sz="1200" b="0" i="1" u="none" strike="noStrike" dirty="0">
                <a:effectLst/>
              </a:rPr>
              <a:t>, 125004 (2003).</a:t>
            </a:r>
          </a:p>
        </p:txBody>
      </p:sp>
    </p:spTree>
    <p:extLst>
      <p:ext uri="{BB962C8B-B14F-4D97-AF65-F5344CB8AC3E}">
        <p14:creationId xmlns:p14="http://schemas.microsoft.com/office/powerpoint/2010/main" val="838478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52234-AEF9-69C0-EB70-D2BF90404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“Hemi” must be protected by the cone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2D428-E171-2121-65D5-BE29481F3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491930-72FC-8170-1E56-160E3E17E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30" y="2320806"/>
            <a:ext cx="7798482" cy="37316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6E6C91-98E5-B5A1-6A20-D44F0F8F7208}"/>
              </a:ext>
            </a:extLst>
          </p:cNvPr>
          <p:cNvSpPr txBox="1"/>
          <p:nvPr/>
        </p:nvSpPr>
        <p:spPr>
          <a:xfrm>
            <a:off x="296563" y="1416047"/>
            <a:ext cx="7057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cone changes the beam focusing dynamics: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Magnetic field compressed at the cone tip defocuses the proton beam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E9366B-376B-623B-3E4A-B343E495D215}"/>
              </a:ext>
            </a:extLst>
          </p:cNvPr>
          <p:cNvSpPr txBox="1"/>
          <p:nvPr/>
        </p:nvSpPr>
        <p:spPr>
          <a:xfrm>
            <a:off x="7928812" y="3713612"/>
            <a:ext cx="3029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2D Particle in Cell (PIC)</a:t>
            </a:r>
            <a:r>
              <a:rPr lang="en-US" baseline="30000" dirty="0"/>
              <a:t>1</a:t>
            </a:r>
            <a:r>
              <a:rPr lang="en-US" dirty="0"/>
              <a:t> simulation of proton acceleration in cones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84F98E-33C4-7F5D-6D6C-738CE88D7640}"/>
              </a:ext>
            </a:extLst>
          </p:cNvPr>
          <p:cNvSpPr/>
          <p:nvPr/>
        </p:nvSpPr>
        <p:spPr>
          <a:xfrm>
            <a:off x="296563" y="6346675"/>
            <a:ext cx="54349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baseline="30000" dirty="0"/>
              <a:t>1</a:t>
            </a:r>
            <a:r>
              <a:rPr lang="en-US" sz="1200" i="1" dirty="0"/>
              <a:t>Arber et al., PPCF 57, 113001 (2015)</a:t>
            </a:r>
          </a:p>
        </p:txBody>
      </p:sp>
    </p:spTree>
    <p:extLst>
      <p:ext uri="{BB962C8B-B14F-4D97-AF65-F5344CB8AC3E}">
        <p14:creationId xmlns:p14="http://schemas.microsoft.com/office/powerpoint/2010/main" val="197268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D6729-5E2C-657E-5F68-F0958D7EF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58B1A-84BF-5497-BB72-BA9CB9CBC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“Hemi” must be protected by the cone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D672D2-43EF-865F-E285-1E7E746DC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97B91-30F5-9347-854E-47CEF1A8BE4C}" type="slidenum">
              <a:rPr lang="en-US" smtClean="0"/>
              <a:t>9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337907-0DE7-B283-0009-A9179CF0F5C3}"/>
              </a:ext>
            </a:extLst>
          </p:cNvPr>
          <p:cNvSpPr txBox="1"/>
          <p:nvPr/>
        </p:nvSpPr>
        <p:spPr>
          <a:xfrm>
            <a:off x="296563" y="1416047"/>
            <a:ext cx="10727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cone changes the beam focusing dynamics: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“Hemi” curvature can be changed to control beam divergence to find optimum focusing through the cone tip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A8E411-19BA-F8DE-8D15-1BDEF8468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63" y="2273802"/>
            <a:ext cx="7772400" cy="40825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39A1194-7787-8581-D83B-010AD691783B}"/>
              </a:ext>
            </a:extLst>
          </p:cNvPr>
          <p:cNvSpPr/>
          <p:nvPr/>
        </p:nvSpPr>
        <p:spPr>
          <a:xfrm>
            <a:off x="296563" y="6346675"/>
            <a:ext cx="5434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J. </a:t>
            </a:r>
            <a:r>
              <a:rPr lang="en-US" sz="1200" i="1" dirty="0" err="1"/>
              <a:t>Honrubia</a:t>
            </a:r>
            <a:r>
              <a:rPr lang="en-US" sz="1200" i="1" dirty="0"/>
              <a:t>, Morace and Murakami, MRE 2, 28 (2017)</a:t>
            </a:r>
          </a:p>
          <a:p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0900541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69EAAAC-A42B-BB40-AFD6-53D9F0230CFC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09c3899b-a318-4be7-8777-4c8510beda9a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38186</TotalTime>
  <Words>2958</Words>
  <Application>Microsoft Macintosh PowerPoint</Application>
  <PresentationFormat>Widescreen</PresentationFormat>
  <Paragraphs>548</Paragraphs>
  <Slides>36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Arial</vt:lpstr>
      <vt:lpstr>Arial Narrow</vt:lpstr>
      <vt:lpstr>Barlow</vt:lpstr>
      <vt:lpstr>Calibri</vt:lpstr>
      <vt:lpstr>Calibri Light</vt:lpstr>
      <vt:lpstr>Cambria Math</vt:lpstr>
      <vt:lpstr>HK Grotesk</vt:lpstr>
      <vt:lpstr>Jost*</vt:lpstr>
      <vt:lpstr>Tema de Office</vt:lpstr>
      <vt:lpstr>1_Tema de Office</vt:lpstr>
      <vt:lpstr>PowerPoint Presentation</vt:lpstr>
      <vt:lpstr>Advanced IFE concepts are being explored: Fast Ignition </vt:lpstr>
      <vt:lpstr>Proton fast ignition uses a short pulse laser generated proton beam to heat a hotspot to ignition temperatures</vt:lpstr>
      <vt:lpstr>Proton fast ignition approach to inertial confinement fusion  </vt:lpstr>
      <vt:lpstr>Proton fast ignition approach to inertial confinement fusion </vt:lpstr>
      <vt:lpstr>Protons are accelerated via TNSA mechanism</vt:lpstr>
      <vt:lpstr>Accelerated Protons can be focused via hemispherical targets</vt:lpstr>
      <vt:lpstr>“Hemi” must be protected by the cone </vt:lpstr>
      <vt:lpstr>“Hemi” must be protected by the cone </vt:lpstr>
      <vt:lpstr>“Hemi” must be protected by the cone </vt:lpstr>
      <vt:lpstr>Main challenges to be addressed</vt:lpstr>
      <vt:lpstr>Main challenges to be addressed</vt:lpstr>
      <vt:lpstr>Main challenges to be addressed</vt:lpstr>
      <vt:lpstr>High repetition rate facilities enable parameter scans and statistics to understand better and optimize proton focusing </vt:lpstr>
      <vt:lpstr>High repetition rate facilities enable parameter scans and statistics to understand better and optimize proton focusing </vt:lpstr>
      <vt:lpstr>These high repetition rate facilities are offering unique capabilities</vt:lpstr>
      <vt:lpstr>Historically targets have been limited to a low repetition rate configuration</vt:lpstr>
      <vt:lpstr>Mass manufactured hemispherical targets</vt:lpstr>
      <vt:lpstr>Extensive metrology was performed of targets to ensure quality and reproducibility</vt:lpstr>
      <vt:lpstr>High repetition rate experimental platform studying Proton Focusing</vt:lpstr>
      <vt:lpstr>Laser pointing is critical for these experiments</vt:lpstr>
      <vt:lpstr>Detector for mesh radiography</vt:lpstr>
      <vt:lpstr>Mesh Radiography data can be analyzed using a Magnification Analysis</vt:lpstr>
      <vt:lpstr>What we learned: Proton energy dependence</vt:lpstr>
      <vt:lpstr>What we learned: Geometric scaling of proton focusing </vt:lpstr>
      <vt:lpstr>What we learned: Geometric scaling of proton focusing </vt:lpstr>
      <vt:lpstr>2D PIC simulations reveal that proton beam spot size and focal plane scale linearly with hemi radius</vt:lpstr>
      <vt:lpstr>What we learned: Geometric scaling of proton focusing (Experiment vs Simulation) </vt:lpstr>
      <vt:lpstr>We can also measure proton focusing by quantifying proton heating of secondary foil</vt:lpstr>
      <vt:lpstr>What we learned: Proton heating of warm dense matter to 10 eV</vt:lpstr>
      <vt:lpstr>What we learned: Proton heating decreases as a function of distance</vt:lpstr>
      <vt:lpstr>Summary</vt:lpstr>
      <vt:lpstr>How does this study connect to ignition scale?</vt:lpstr>
      <vt:lpstr>Our experimental plan based on using current laser facilities to advance understanding of proton focusing and heating</vt:lpstr>
      <vt:lpstr>Collaborators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u175005@usal.es</dc:creator>
  <cp:lastModifiedBy>Sophia Malko</cp:lastModifiedBy>
  <cp:revision>216</cp:revision>
  <dcterms:created xsi:type="dcterms:W3CDTF">2021-06-01T07:10:24Z</dcterms:created>
  <dcterms:modified xsi:type="dcterms:W3CDTF">2026-07-28T17:32:55Z</dcterms:modified>
</cp:coreProperties>
</file>