
<file path=[Content_Types].xml><?xml version="1.0" encoding="utf-8"?>
<Types xmlns="http://schemas.openxmlformats.org/package/2006/content-types">
  <Default Extension="avi" ContentType="video/x-msvideo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</p:sldMasterIdLst>
  <p:notesMasterIdLst>
    <p:notesMasterId r:id="rId50"/>
  </p:notesMasterIdLst>
  <p:sldIdLst>
    <p:sldId id="277" r:id="rId2"/>
    <p:sldId id="317" r:id="rId3"/>
    <p:sldId id="319" r:id="rId4"/>
    <p:sldId id="280" r:id="rId5"/>
    <p:sldId id="315" r:id="rId6"/>
    <p:sldId id="325" r:id="rId7"/>
    <p:sldId id="326" r:id="rId8"/>
    <p:sldId id="327" r:id="rId9"/>
    <p:sldId id="328" r:id="rId10"/>
    <p:sldId id="324" r:id="rId11"/>
    <p:sldId id="330" r:id="rId12"/>
    <p:sldId id="316" r:id="rId13"/>
    <p:sldId id="318" r:id="rId14"/>
    <p:sldId id="331" r:id="rId15"/>
    <p:sldId id="333" r:id="rId16"/>
    <p:sldId id="332" r:id="rId17"/>
    <p:sldId id="322" r:id="rId18"/>
    <p:sldId id="334" r:id="rId19"/>
    <p:sldId id="335" r:id="rId20"/>
    <p:sldId id="338" r:id="rId21"/>
    <p:sldId id="339" r:id="rId22"/>
    <p:sldId id="336" r:id="rId23"/>
    <p:sldId id="337" r:id="rId24"/>
    <p:sldId id="341" r:id="rId25"/>
    <p:sldId id="340" r:id="rId26"/>
    <p:sldId id="342" r:id="rId27"/>
    <p:sldId id="320" r:id="rId28"/>
    <p:sldId id="343" r:id="rId29"/>
    <p:sldId id="321" r:id="rId30"/>
    <p:sldId id="323" r:id="rId31"/>
    <p:sldId id="344" r:id="rId32"/>
    <p:sldId id="345" r:id="rId33"/>
    <p:sldId id="286" r:id="rId34"/>
    <p:sldId id="312" r:id="rId35"/>
    <p:sldId id="313" r:id="rId36"/>
    <p:sldId id="314" r:id="rId37"/>
    <p:sldId id="299" r:id="rId38"/>
    <p:sldId id="298" r:id="rId39"/>
    <p:sldId id="311" r:id="rId40"/>
    <p:sldId id="300" r:id="rId41"/>
    <p:sldId id="301" r:id="rId42"/>
    <p:sldId id="302" r:id="rId43"/>
    <p:sldId id="307" r:id="rId44"/>
    <p:sldId id="303" r:id="rId45"/>
    <p:sldId id="308" r:id="rId46"/>
    <p:sldId id="306" r:id="rId47"/>
    <p:sldId id="309" r:id="rId48"/>
    <p:sldId id="310" r:id="rId49"/>
  </p:sldIdLst>
  <p:sldSz cx="10691813" cy="7561263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45E60B0-F7BC-76E9-677D-955941540CAF}" name="Grittani Gabriele Maria" initials="GGM" userId="S::gabriele.grittani@eli-beams.eu::4c570a2b-48f1-402c-9200-8bc1df6bfbe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59" autoAdjust="0"/>
    <p:restoredTop sz="94726" autoAdjust="0"/>
  </p:normalViewPr>
  <p:slideViewPr>
    <p:cSldViewPr snapToGrid="0">
      <p:cViewPr varScale="1">
        <p:scale>
          <a:sx n="109" d="100"/>
          <a:sy n="109" d="100"/>
        </p:scale>
        <p:origin x="1192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abrielemariagrittani/Library/Containers/com.microsoft.Outlook/Data/tmp/Outlook%20Temp/ELI_BL_Call4_experimen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ppd\Desktop\esylos_2025sep\50MeV_2025100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Accepted User Proposals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7F5C-1244-A945-C959D68F0DB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7F5C-1244-A945-C959D68F0DB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7F5C-1244-A945-C959D68F0DB5}"/>
              </c:ext>
            </c:extLst>
          </c:dPt>
          <c:dLbls>
            <c:delete val="1"/>
          </c:dLbls>
          <c:cat>
            <c:strRef>
              <c:f>Sheet1!$C$15:$C$17</c:f>
              <c:strCache>
                <c:ptCount val="3"/>
                <c:pt idx="0">
                  <c:v>Source Development</c:v>
                </c:pt>
                <c:pt idx="1">
                  <c:v>Fundamental Science</c:v>
                </c:pt>
                <c:pt idx="2">
                  <c:v>Sample Irradiation</c:v>
                </c:pt>
              </c:strCache>
            </c:strRef>
          </c:cat>
          <c:val>
            <c:numRef>
              <c:f>Sheet1!$D$15:$D$17</c:f>
              <c:numCache>
                <c:formatCode>General</c:formatCode>
                <c:ptCount val="3"/>
                <c:pt idx="0">
                  <c:v>9</c:v>
                </c:pt>
                <c:pt idx="1">
                  <c:v>2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F5C-1244-A945-C959D68F0DB5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ELBA &amp; ALFA User Proposals (2 calls/</a:t>
            </a:r>
            <a:r>
              <a:rPr lang="en-US" dirty="0" err="1"/>
              <a:t>yr</a:t>
            </a:r>
            <a:r>
              <a:rPr lang="en-US" dirty="0"/>
              <a:t>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ALFA Rej.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Sheet1!$A$2:$A$8</c:f>
              <c:strCache>
                <c:ptCount val="7"/>
                <c:pt idx="0">
                  <c:v>Call 2</c:v>
                </c:pt>
                <c:pt idx="1">
                  <c:v>Call 3</c:v>
                </c:pt>
                <c:pt idx="2">
                  <c:v>Call 4</c:v>
                </c:pt>
                <c:pt idx="3">
                  <c:v>Call 5</c:v>
                </c:pt>
                <c:pt idx="4">
                  <c:v>Call 6</c:v>
                </c:pt>
                <c:pt idx="5">
                  <c:v>Call 7</c:v>
                </c:pt>
                <c:pt idx="6">
                  <c:v>Call 8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6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5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EC-0342-9F3B-A1AE35DB7B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ALFA acc.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Sheet1!$A$2:$A$8</c:f>
              <c:strCache>
                <c:ptCount val="7"/>
                <c:pt idx="0">
                  <c:v>Call 2</c:v>
                </c:pt>
                <c:pt idx="1">
                  <c:v>Call 3</c:v>
                </c:pt>
                <c:pt idx="2">
                  <c:v>Call 4</c:v>
                </c:pt>
                <c:pt idx="3">
                  <c:v>Call 5</c:v>
                </c:pt>
                <c:pt idx="4">
                  <c:v>Call 6</c:v>
                </c:pt>
                <c:pt idx="5">
                  <c:v>Call 7</c:v>
                </c:pt>
                <c:pt idx="6">
                  <c:v>Call 8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5</c:v>
                </c:pt>
                <c:pt idx="1">
                  <c:v>0</c:v>
                </c:pt>
                <c:pt idx="2">
                  <c:v>4</c:v>
                </c:pt>
                <c:pt idx="3">
                  <c:v>0</c:v>
                </c:pt>
                <c:pt idx="4">
                  <c:v>6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EC-0342-9F3B-A1AE35DB7B2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ELBA rej.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Sheet1!$A$2:$A$8</c:f>
              <c:strCache>
                <c:ptCount val="7"/>
                <c:pt idx="0">
                  <c:v>Call 2</c:v>
                </c:pt>
                <c:pt idx="1">
                  <c:v>Call 3</c:v>
                </c:pt>
                <c:pt idx="2">
                  <c:v>Call 4</c:v>
                </c:pt>
                <c:pt idx="3">
                  <c:v>Call 5</c:v>
                </c:pt>
                <c:pt idx="4">
                  <c:v>Call 6</c:v>
                </c:pt>
                <c:pt idx="5">
                  <c:v>Call 7</c:v>
                </c:pt>
                <c:pt idx="6">
                  <c:v>Call 8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3</c:v>
                </c:pt>
                <c:pt idx="4">
                  <c:v>0</c:v>
                </c:pt>
                <c:pt idx="5">
                  <c:v>6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EC-0342-9F3B-A1AE35DB7B2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ELBA acc.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Sheet1!$A$2:$A$8</c:f>
              <c:strCache>
                <c:ptCount val="7"/>
                <c:pt idx="0">
                  <c:v>Call 2</c:v>
                </c:pt>
                <c:pt idx="1">
                  <c:v>Call 3</c:v>
                </c:pt>
                <c:pt idx="2">
                  <c:v>Call 4</c:v>
                </c:pt>
                <c:pt idx="3">
                  <c:v>Call 5</c:v>
                </c:pt>
                <c:pt idx="4">
                  <c:v>Call 6</c:v>
                </c:pt>
                <c:pt idx="5">
                  <c:v>Call 7</c:v>
                </c:pt>
                <c:pt idx="6">
                  <c:v>Call 8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0</c:v>
                </c:pt>
                <c:pt idx="1">
                  <c:v>3</c:v>
                </c:pt>
                <c:pt idx="2">
                  <c:v>1</c:v>
                </c:pt>
                <c:pt idx="3">
                  <c:v>5</c:v>
                </c:pt>
                <c:pt idx="4">
                  <c:v>0</c:v>
                </c:pt>
                <c:pt idx="5">
                  <c:v>3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DEC-0342-9F3B-A1AE35DB7B2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New Proposal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Sheet1!$A$2:$A$8</c:f>
              <c:strCache>
                <c:ptCount val="7"/>
                <c:pt idx="0">
                  <c:v>Call 2</c:v>
                </c:pt>
                <c:pt idx="1">
                  <c:v>Call 3</c:v>
                </c:pt>
                <c:pt idx="2">
                  <c:v>Call 4</c:v>
                </c:pt>
                <c:pt idx="3">
                  <c:v>Call 5</c:v>
                </c:pt>
                <c:pt idx="4">
                  <c:v>Call 6</c:v>
                </c:pt>
                <c:pt idx="5">
                  <c:v>Call 7</c:v>
                </c:pt>
                <c:pt idx="6">
                  <c:v>Call 8</c:v>
                </c:pt>
              </c:strCache>
            </c:strRef>
          </c:cat>
          <c:val>
            <c:numRef>
              <c:f>Sheet1!$F$2:$F$8</c:f>
              <c:numCache>
                <c:formatCode>General</c:formatCode>
                <c:ptCount val="7"/>
                <c:pt idx="6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EC-0342-9F3B-A1AE35DB7B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28243952"/>
        <c:axId val="1192932703"/>
      </c:barChart>
      <c:catAx>
        <c:axId val="1428243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2932703"/>
        <c:crosses val="autoZero"/>
        <c:auto val="1"/>
        <c:lblAlgn val="ctr"/>
        <c:lblOffset val="100"/>
        <c:noMultiLvlLbl val="0"/>
      </c:catAx>
      <c:valAx>
        <c:axId val="1192932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8243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100" dirty="0"/>
              <a:t>E-spectrum</a:t>
            </a:r>
          </a:p>
          <a:p>
            <a:pPr>
              <a:defRPr/>
            </a:pPr>
            <a:r>
              <a:rPr lang="en-US" sz="1100" baseline="0" dirty="0" err="1"/>
              <a:t>pC</a:t>
            </a:r>
            <a:r>
              <a:rPr lang="en-US" sz="1100" baseline="0" dirty="0"/>
              <a:t>/MeV</a:t>
            </a:r>
            <a:endParaRPr lang="en-US" sz="1100" dirty="0"/>
          </a:p>
        </c:rich>
      </c:tx>
      <c:layout>
        <c:manualLayout>
          <c:xMode val="edge"/>
          <c:yMode val="edge"/>
          <c:x val="2.4598779085198624E-2"/>
          <c:y val="8.25860740684952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337051618547681"/>
          <c:y val="3.9560002916302128E-2"/>
          <c:w val="0.84636570428696412"/>
          <c:h val="0.83323344998541848"/>
        </c:manualLayout>
      </c:layout>
      <c:scatterChart>
        <c:scatterStyle val="lineMarker"/>
        <c:varyColors val="0"/>
        <c:ser>
          <c:idx val="0"/>
          <c:order val="0"/>
          <c:tx>
            <c:strRef>
              <c:f>'shot1046-1037'!$M$1:$M$3</c:f>
              <c:strCache>
                <c:ptCount val="3"/>
                <c:pt idx="0">
                  <c:v>Background</c:v>
                </c:pt>
                <c:pt idx="1">
                  <c:v>5</c:v>
                </c:pt>
                <c:pt idx="2">
                  <c:v>dist corr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xVal>
            <c:numRef>
              <c:f>'shot1046-1037'!$I$7:$I$302</c:f>
              <c:numCache>
                <c:formatCode>0.0</c:formatCode>
                <c:ptCount val="296"/>
                <c:pt idx="0">
                  <c:v>13.764478646049406</c:v>
                </c:pt>
                <c:pt idx="1">
                  <c:v>13.828286371359699</c:v>
                </c:pt>
                <c:pt idx="2">
                  <c:v>13.892890864114223</c:v>
                </c:pt>
                <c:pt idx="3">
                  <c:v>13.95830566317918</c:v>
                </c:pt>
                <c:pt idx="4">
                  <c:v>14.024544626391323</c:v>
                </c:pt>
                <c:pt idx="5">
                  <c:v>14.091621939904314</c:v>
                </c:pt>
                <c:pt idx="6">
                  <c:v>14.15955212786681</c:v>
                </c:pt>
                <c:pt idx="7">
                  <c:v>14.228350062446092</c:v>
                </c:pt>
                <c:pt idx="8">
                  <c:v>14.29803097421174</c:v>
                </c:pt>
                <c:pt idx="9">
                  <c:v>14.368610462894418</c:v>
                </c:pt>
                <c:pt idx="10">
                  <c:v>14.440104508535773</c:v>
                </c:pt>
                <c:pt idx="11">
                  <c:v>14.51252948304605</c:v>
                </c:pt>
                <c:pt idx="12">
                  <c:v>14.585902162186921</c:v>
                </c:pt>
                <c:pt idx="13">
                  <c:v>14.660239737997896</c:v>
                </c:pt>
                <c:pt idx="14">
                  <c:v>14.735559831685549</c:v>
                </c:pt>
                <c:pt idx="15">
                  <c:v>14.811880506995807</c:v>
                </c:pt>
                <c:pt idx="16">
                  <c:v>14.889220284090529</c:v>
                </c:pt>
                <c:pt idx="17">
                  <c:v>14.967598153950661</c:v>
                </c:pt>
                <c:pt idx="18">
                  <c:v>15.047033593329481</c:v>
                </c:pt>
                <c:pt idx="19">
                  <c:v>15.127546580280502</c:v>
                </c:pt>
                <c:pt idx="20">
                  <c:v>15.209157610286036</c:v>
                </c:pt>
                <c:pt idx="21">
                  <c:v>15.291887713013571</c:v>
                </c:pt>
                <c:pt idx="22">
                  <c:v>15.375758469728808</c:v>
                </c:pt>
                <c:pt idx="23">
                  <c:v>15.460792031395391</c:v>
                </c:pt>
                <c:pt idx="24">
                  <c:v>15.547011137493232</c:v>
                </c:pt>
                <c:pt idx="25">
                  <c:v>15.634439135588874</c:v>
                </c:pt>
                <c:pt idx="26">
                  <c:v>15.723100001693203</c:v>
                </c:pt>
                <c:pt idx="27">
                  <c:v>15.813018361443673</c:v>
                </c:pt>
                <c:pt idx="28">
                  <c:v>15.904219512150251</c:v>
                </c:pt>
                <c:pt idx="29">
                  <c:v>15.996729445746459</c:v>
                </c:pt>
                <c:pt idx="30">
                  <c:v>16.090574872689167</c:v>
                </c:pt>
                <c:pt idx="31">
                  <c:v>16.18578324685312</c:v>
                </c:pt>
                <c:pt idx="32">
                  <c:v>16.282382791468891</c:v>
                </c:pt>
                <c:pt idx="33">
                  <c:v>16.380402526155613</c:v>
                </c:pt>
                <c:pt idx="34">
                  <c:v>16.479872295102776</c:v>
                </c:pt>
                <c:pt idx="35">
                  <c:v>16.580822796458413</c:v>
                </c:pt>
                <c:pt idx="36">
                  <c:v>16.683285612984381</c:v>
                </c:pt>
                <c:pt idx="37">
                  <c:v>16.787293244042967</c:v>
                </c:pt>
                <c:pt idx="38">
                  <c:v>16.892879138982643</c:v>
                </c:pt>
                <c:pt idx="39">
                  <c:v>17.000077731994953</c:v>
                </c:pt>
                <c:pt idx="40">
                  <c:v>17.108924478518734</c:v>
                </c:pt>
                <c:pt idx="41">
                  <c:v>17.219455893272269</c:v>
                </c:pt>
                <c:pt idx="42">
                  <c:v>17.331709589999083</c:v>
                </c:pt>
                <c:pt idx="43">
                  <c:v>17.445724323017995</c:v>
                </c:pt>
                <c:pt idx="44">
                  <c:v>17.561540030673793</c:v>
                </c:pt>
                <c:pt idx="45">
                  <c:v>17.679197880790621</c:v>
                </c:pt>
                <c:pt idx="46">
                  <c:v>17.798740318236746</c:v>
                </c:pt>
                <c:pt idx="47">
                  <c:v>17.920211114715801</c:v>
                </c:pt>
                <c:pt idx="48">
                  <c:v>18.04365542090726</c:v>
                </c:pt>
                <c:pt idx="49">
                  <c:v>18.169119821086262</c:v>
                </c:pt>
                <c:pt idx="50">
                  <c:v>18.296652390361569</c:v>
                </c:pt>
                <c:pt idx="51">
                  <c:v>18.426302754679114</c:v>
                </c:pt>
                <c:pt idx="52">
                  <c:v>18.558122153748418</c:v>
                </c:pt>
                <c:pt idx="53">
                  <c:v>18.692163507059202</c:v>
                </c:pt>
                <c:pt idx="54">
                  <c:v>18.82848148316673</c:v>
                </c:pt>
                <c:pt idx="55">
                  <c:v>18.967132572436327</c:v>
                </c:pt>
                <c:pt idx="56">
                  <c:v>19.108175163450131</c:v>
                </c:pt>
                <c:pt idx="57">
                  <c:v>19.251669623293033</c:v>
                </c:pt>
                <c:pt idx="58">
                  <c:v>19.397678381949547</c:v>
                </c:pt>
                <c:pt idx="59">
                  <c:v>19.546266021059211</c:v>
                </c:pt>
                <c:pt idx="60">
                  <c:v>19.697499367295503</c:v>
                </c:pt>
                <c:pt idx="61">
                  <c:v>19.851447590651574</c:v>
                </c:pt>
                <c:pt idx="62">
                  <c:v>20.008182307936348</c:v>
                </c:pt>
                <c:pt idx="63">
                  <c:v>20.167777691806094</c:v>
                </c:pt>
                <c:pt idx="64">
                  <c:v>20.330310585679896</c:v>
                </c:pt>
                <c:pt idx="65">
                  <c:v>20.495860624912901</c:v>
                </c:pt>
                <c:pt idx="66">
                  <c:v>20.664510364628484</c:v>
                </c:pt>
                <c:pt idx="67">
                  <c:v>20.836345414640185</c:v>
                </c:pt>
                <c:pt idx="68">
                  <c:v>21.011454581926451</c:v>
                </c:pt>
                <c:pt idx="69">
                  <c:v>21.189930021156044</c:v>
                </c:pt>
                <c:pt idx="70">
                  <c:v>21.371867393799917</c:v>
                </c:pt>
                <c:pt idx="71">
                  <c:v>21.55736603640641</c:v>
                </c:pt>
                <c:pt idx="72">
                  <c:v>21.746529138661408</c:v>
                </c:pt>
                <c:pt idx="73">
                  <c:v>21.939463931903816</c:v>
                </c:pt>
                <c:pt idx="74">
                  <c:v>22.136281888819514</c:v>
                </c:pt>
                <c:pt idx="75">
                  <c:v>22.337098935094932</c:v>
                </c:pt>
                <c:pt idx="76">
                  <c:v>22.542035673874292</c:v>
                </c:pt>
                <c:pt idx="77">
                  <c:v>22.751217623933218</c:v>
                </c:pt>
                <c:pt idx="78">
                  <c:v>22.964775472556806</c:v>
                </c:pt>
                <c:pt idx="79">
                  <c:v>23.18284534419217</c:v>
                </c:pt>
                <c:pt idx="80">
                  <c:v>23.405569086035548</c:v>
                </c:pt>
                <c:pt idx="81">
                  <c:v>23.633094571812606</c:v>
                </c:pt>
                <c:pt idx="82">
                  <c:v>23.865576025118497</c:v>
                </c:pt>
                <c:pt idx="83">
                  <c:v>24.103174363802982</c:v>
                </c:pt>
                <c:pt idx="84">
                  <c:v>24.346057567016164</c:v>
                </c:pt>
                <c:pt idx="85">
                  <c:v>24.594401066673594</c:v>
                </c:pt>
                <c:pt idx="86">
                  <c:v>24.848388165257504</c:v>
                </c:pt>
                <c:pt idx="87">
                  <c:v>25.108210482044527</c:v>
                </c:pt>
                <c:pt idx="88">
                  <c:v>25.374068430042357</c:v>
                </c:pt>
                <c:pt idx="89">
                  <c:v>25.646171726129332</c:v>
                </c:pt>
                <c:pt idx="90">
                  <c:v>25.924739937125533</c:v>
                </c:pt>
                <c:pt idx="91">
                  <c:v>26.210003064782885</c:v>
                </c:pt>
                <c:pt idx="92">
                  <c:v>26.502202172969351</c:v>
                </c:pt>
                <c:pt idx="93">
                  <c:v>26.801590060641018</c:v>
                </c:pt>
                <c:pt idx="94">
                  <c:v>27.10843198454986</c:v>
                </c:pt>
                <c:pt idx="95">
                  <c:v>27.423006436029066</c:v>
                </c:pt>
                <c:pt idx="96">
                  <c:v>27.745605976636337</c:v>
                </c:pt>
                <c:pt idx="97">
                  <c:v>28.076538137924665</c:v>
                </c:pt>
                <c:pt idx="98">
                  <c:v>28.41612639115634</c:v>
                </c:pt>
                <c:pt idx="99">
                  <c:v>28.76471119338656</c:v>
                </c:pt>
                <c:pt idx="100">
                  <c:v>29.122651117026908</c:v>
                </c:pt>
                <c:pt idx="101">
                  <c:v>29.490324070765606</c:v>
                </c:pt>
                <c:pt idx="102">
                  <c:v>29.86812862058235</c:v>
                </c:pt>
                <c:pt idx="103">
                  <c:v>30.25648542056442</c:v>
                </c:pt>
                <c:pt idx="104">
                  <c:v>30.655838764320876</c:v>
                </c:pt>
                <c:pt idx="105">
                  <c:v>31.066658269022909</c:v>
                </c:pt>
                <c:pt idx="106">
                  <c:v>31.489440705488917</c:v>
                </c:pt>
                <c:pt idx="107">
                  <c:v>31.924711989307266</c:v>
                </c:pt>
                <c:pt idx="108">
                  <c:v>32.373029349775095</c:v>
                </c:pt>
                <c:pt idx="109">
                  <c:v>32.834983695459364</c:v>
                </c:pt>
                <c:pt idx="110">
                  <c:v>33.311202197494239</c:v>
                </c:pt>
                <c:pt idx="111">
                  <c:v>33.802351114361109</c:v>
                </c:pt>
                <c:pt idx="112">
                  <c:v>34.309138884903213</c:v>
                </c:pt>
                <c:pt idx="113">
                  <c:v>34.832319519769058</c:v>
                </c:pt>
                <c:pt idx="114">
                  <c:v>35.372696325426496</c:v>
                </c:pt>
                <c:pt idx="115">
                  <c:v>35.931125999427053</c:v>
                </c:pt>
                <c:pt idx="116">
                  <c:v>36.508523140829261</c:v>
                </c:pt>
                <c:pt idx="117">
                  <c:v>37.105865225725651</c:v>
                </c:pt>
                <c:pt idx="118">
                  <c:v>37.724198104806014</c:v>
                </c:pt>
                <c:pt idx="119">
                  <c:v>38.364642087994994</c:v>
                </c:pt>
                <c:pt idx="120">
                  <c:v>39.028398690631057</c:v>
                </c:pt>
                <c:pt idx="121">
                  <c:v>39.716758126647555</c:v>
                </c:pt>
                <c:pt idx="122">
                  <c:v>40.43110764707145</c:v>
                </c:pt>
                <c:pt idx="123">
                  <c:v>41.172940837226818</c:v>
                </c:pt>
                <c:pt idx="124">
                  <c:v>41.943868003751938</c:v>
                </c:pt>
                <c:pt idx="125">
                  <c:v>42.745627803437998</c:v>
                </c:pt>
                <c:pt idx="126">
                  <c:v>43.580100290621807</c:v>
                </c:pt>
                <c:pt idx="127">
                  <c:v>44.449321589206022</c:v>
                </c:pt>
                <c:pt idx="128">
                  <c:v>45.355500430318919</c:v>
                </c:pt>
                <c:pt idx="129">
                  <c:v>46.301036838371743</c:v>
                </c:pt>
                <c:pt idx="130">
                  <c:v>47.288543298332726</c:v>
                </c:pt>
                <c:pt idx="131">
                  <c:v>48.320868797295063</c:v>
                </c:pt>
                <c:pt idx="132">
                  <c:v>49.401126206231375</c:v>
                </c:pt>
                <c:pt idx="133">
                  <c:v>50.532723556177459</c:v>
                </c:pt>
                <c:pt idx="134">
                  <c:v>51.719399870744262</c:v>
                </c:pt>
                <c:pt idx="135">
                  <c:v>52.965266348624816</c:v>
                </c:pt>
                <c:pt idx="136">
                  <c:v>54.274853851792081</c:v>
                </c:pt>
                <c:pt idx="137">
                  <c:v>55.65316785530382</c:v>
                </c:pt>
                <c:pt idx="138">
                  <c:v>57.105752263307416</c:v>
                </c:pt>
                <c:pt idx="139">
                  <c:v>58.638763806364366</c:v>
                </c:pt>
                <c:pt idx="140">
                  <c:v>60.259059125169983</c:v>
                </c:pt>
                <c:pt idx="141">
                  <c:v>61.97429713835831</c:v>
                </c:pt>
                <c:pt idx="142">
                  <c:v>63.793059918297601</c:v>
                </c:pt>
                <c:pt idx="143">
                  <c:v>65.724996100096405</c:v>
                </c:pt>
                <c:pt idx="144">
                  <c:v>67.780991881613232</c:v>
                </c:pt>
                <c:pt idx="145">
                  <c:v>69.973376012693038</c:v>
                </c:pt>
                <c:pt idx="146">
                  <c:v>72.316166925630483</c:v>
                </c:pt>
                <c:pt idx="147">
                  <c:v>74.825372472631102</c:v>
                </c:pt>
                <c:pt idx="148">
                  <c:v>77.519355815788558</c:v>
                </c:pt>
                <c:pt idx="149">
                  <c:v>80.419285153339487</c:v>
                </c:pt>
                <c:pt idx="150">
                  <c:v>83.549690582960011</c:v>
                </c:pt>
                <c:pt idx="151">
                  <c:v>86.939159110048962</c:v>
                </c:pt>
                <c:pt idx="152">
                  <c:v>90.621209507775859</c:v>
                </c:pt>
                <c:pt idx="153">
                  <c:v>94.635403774599212</c:v>
                </c:pt>
                <c:pt idx="154">
                  <c:v>99.02877336254825</c:v>
                </c:pt>
                <c:pt idx="155">
                  <c:v>103.8576693306966</c:v>
                </c:pt>
                <c:pt idx="156">
                  <c:v>109.19019109236471</c:v>
                </c:pt>
                <c:pt idx="157">
                  <c:v>115.1094164629607</c:v>
                </c:pt>
                <c:pt idx="158">
                  <c:v>121.7177593841289</c:v>
                </c:pt>
                <c:pt idx="159">
                  <c:v>129.14294301208784</c:v>
                </c:pt>
                <c:pt idx="160">
                  <c:v>137.54633277186636</c:v>
                </c:pt>
                <c:pt idx="161">
                  <c:v>147.13479388596269</c:v>
                </c:pt>
                <c:pt idx="162">
                  <c:v>158.17794439602932</c:v>
                </c:pt>
                <c:pt idx="163">
                  <c:v>171.03390299940773</c:v>
                </c:pt>
              </c:numCache>
            </c:numRef>
          </c:xVal>
          <c:yVal>
            <c:numRef>
              <c:f>'shot1046-1037'!$M$7:$M$302</c:f>
              <c:numCache>
                <c:formatCode>General</c:formatCode>
                <c:ptCount val="296"/>
                <c:pt idx="7">
                  <c:v>2.8555389851873634</c:v>
                </c:pt>
                <c:pt idx="8">
                  <c:v>2.8576516907834515</c:v>
                </c:pt>
                <c:pt idx="9">
                  <c:v>2.8112893210387422</c:v>
                </c:pt>
                <c:pt idx="10">
                  <c:v>2.7366063413394905</c:v>
                </c:pt>
                <c:pt idx="11">
                  <c:v>2.6989208939902793</c:v>
                </c:pt>
                <c:pt idx="12">
                  <c:v>2.6545699274048045</c:v>
                </c:pt>
                <c:pt idx="13">
                  <c:v>2.5883128339008374</c:v>
                </c:pt>
                <c:pt idx="14">
                  <c:v>2.5300711243620153</c:v>
                </c:pt>
                <c:pt idx="15">
                  <c:v>2.4811943636042288</c:v>
                </c:pt>
                <c:pt idx="16">
                  <c:v>2.4397099815380416</c:v>
                </c:pt>
                <c:pt idx="17">
                  <c:v>2.3742460120396274</c:v>
                </c:pt>
                <c:pt idx="18">
                  <c:v>2.324507306006546</c:v>
                </c:pt>
                <c:pt idx="19">
                  <c:v>2.2660528263346262</c:v>
                </c:pt>
                <c:pt idx="20">
                  <c:v>2.2226711193268822</c:v>
                </c:pt>
                <c:pt idx="21">
                  <c:v>2.1861053743725321</c:v>
                </c:pt>
                <c:pt idx="22">
                  <c:v>2.1393465313025186</c:v>
                </c:pt>
                <c:pt idx="23">
                  <c:v>2.0948679488289832</c:v>
                </c:pt>
                <c:pt idx="24">
                  <c:v>2.0408273002076958</c:v>
                </c:pt>
                <c:pt idx="25">
                  <c:v>1.9892718240279716</c:v>
                </c:pt>
                <c:pt idx="26">
                  <c:v>1.9627939474030345</c:v>
                </c:pt>
                <c:pt idx="27">
                  <c:v>1.9140957680118078</c:v>
                </c:pt>
                <c:pt idx="28">
                  <c:v>1.8773358993390195</c:v>
                </c:pt>
                <c:pt idx="29">
                  <c:v>1.8316138521678231</c:v>
                </c:pt>
                <c:pt idx="30">
                  <c:v>1.7867145347059337</c:v>
                </c:pt>
                <c:pt idx="31">
                  <c:v>1.7465324696997644</c:v>
                </c:pt>
                <c:pt idx="32">
                  <c:v>1.7083484363112336</c:v>
                </c:pt>
                <c:pt idx="33">
                  <c:v>1.6644492584777406</c:v>
                </c:pt>
                <c:pt idx="34">
                  <c:v>1.6313714464607689</c:v>
                </c:pt>
                <c:pt idx="35">
                  <c:v>1.6012217381863751</c:v>
                </c:pt>
                <c:pt idx="36">
                  <c:v>1.5654371893915915</c:v>
                </c:pt>
                <c:pt idx="37">
                  <c:v>1.5314300217953334</c:v>
                </c:pt>
                <c:pt idx="38">
                  <c:v>1.5061727397313662</c:v>
                </c:pt>
                <c:pt idx="39">
                  <c:v>1.4650970633507332</c:v>
                </c:pt>
                <c:pt idx="40">
                  <c:v>1.4440184015042912</c:v>
                </c:pt>
                <c:pt idx="41">
                  <c:v>1.4231262825307291</c:v>
                </c:pt>
                <c:pt idx="42">
                  <c:v>1.3925507280867482</c:v>
                </c:pt>
                <c:pt idx="43">
                  <c:v>1.3688935118008747</c:v>
                </c:pt>
                <c:pt idx="44">
                  <c:v>1.3497221526805367</c:v>
                </c:pt>
                <c:pt idx="45">
                  <c:v>1.3233851094496363</c:v>
                </c:pt>
                <c:pt idx="46">
                  <c:v>1.3025070416735609</c:v>
                </c:pt>
                <c:pt idx="47">
                  <c:v>1.2798221344488896</c:v>
                </c:pt>
                <c:pt idx="48">
                  <c:v>1.2603525911443958</c:v>
                </c:pt>
                <c:pt idx="49">
                  <c:v>1.2419891596235078</c:v>
                </c:pt>
                <c:pt idx="50">
                  <c:v>1.224680632788834</c:v>
                </c:pt>
                <c:pt idx="51">
                  <c:v>1.2112140026024083</c:v>
                </c:pt>
                <c:pt idx="52">
                  <c:v>1.203178203955422</c:v>
                </c:pt>
                <c:pt idx="53">
                  <c:v>1.1768590585470113</c:v>
                </c:pt>
                <c:pt idx="54">
                  <c:v>1.1677794965366826</c:v>
                </c:pt>
                <c:pt idx="55">
                  <c:v>1.1610731147150635</c:v>
                </c:pt>
                <c:pt idx="56">
                  <c:v>1.1498170707748705</c:v>
                </c:pt>
                <c:pt idx="57">
                  <c:v>1.1392834963890002</c:v>
                </c:pt>
                <c:pt idx="58">
                  <c:v>1.1326582313630109</c:v>
                </c:pt>
                <c:pt idx="59">
                  <c:v>1.1257498336992942</c:v>
                </c:pt>
                <c:pt idx="60">
                  <c:v>1.1137932522389897</c:v>
                </c:pt>
                <c:pt idx="61">
                  <c:v>1.1056140199782341</c:v>
                </c:pt>
                <c:pt idx="62">
                  <c:v>1.0948717943403683</c:v>
                </c:pt>
                <c:pt idx="63">
                  <c:v>1.082493353326909</c:v>
                </c:pt>
                <c:pt idx="64">
                  <c:v>1.0736849708262037</c:v>
                </c:pt>
                <c:pt idx="65">
                  <c:v>1.0653284123298121</c:v>
                </c:pt>
                <c:pt idx="66">
                  <c:v>1.0511293369263826</c:v>
                </c:pt>
                <c:pt idx="67">
                  <c:v>1.0430837206237222</c:v>
                </c:pt>
                <c:pt idx="68">
                  <c:v>1.0387955895256693</c:v>
                </c:pt>
                <c:pt idx="69">
                  <c:v>1.0307891495867103</c:v>
                </c:pt>
                <c:pt idx="70">
                  <c:v>1.0199193383272975</c:v>
                </c:pt>
                <c:pt idx="71">
                  <c:v>1.0234540605606692</c:v>
                </c:pt>
                <c:pt idx="72">
                  <c:v>1.0175241129748416</c:v>
                </c:pt>
                <c:pt idx="73">
                  <c:v>1.011831326850442</c:v>
                </c:pt>
                <c:pt idx="74">
                  <c:v>1.0039556318073288</c:v>
                </c:pt>
                <c:pt idx="75">
                  <c:v>1.0027346173966787</c:v>
                </c:pt>
                <c:pt idx="76">
                  <c:v>1.0020376215895586</c:v>
                </c:pt>
                <c:pt idx="77">
                  <c:v>0.99849895092433438</c:v>
                </c:pt>
                <c:pt idx="78">
                  <c:v>0.99876603695347688</c:v>
                </c:pt>
                <c:pt idx="79">
                  <c:v>1.0025971610268125</c:v>
                </c:pt>
                <c:pt idx="80">
                  <c:v>0.99932158068497845</c:v>
                </c:pt>
                <c:pt idx="81">
                  <c:v>1.0005414397988686</c:v>
                </c:pt>
                <c:pt idx="82">
                  <c:v>1.0009735431743338</c:v>
                </c:pt>
                <c:pt idx="83">
                  <c:v>1.0074279433933946</c:v>
                </c:pt>
                <c:pt idx="84">
                  <c:v>1.0123342527736696</c:v>
                </c:pt>
                <c:pt idx="85">
                  <c:v>1.0134609331515159</c:v>
                </c:pt>
                <c:pt idx="86">
                  <c:v>1.0191425950399589</c:v>
                </c:pt>
                <c:pt idx="87">
                  <c:v>1.029899395592017</c:v>
                </c:pt>
                <c:pt idx="88">
                  <c:v>1.0362671325530195</c:v>
                </c:pt>
                <c:pt idx="89">
                  <c:v>1.041048855033337</c:v>
                </c:pt>
                <c:pt idx="90">
                  <c:v>1.0500070054600787</c:v>
                </c:pt>
                <c:pt idx="91">
                  <c:v>1.0583877138235955</c:v>
                </c:pt>
                <c:pt idx="92">
                  <c:v>1.0677320078574952</c:v>
                </c:pt>
                <c:pt idx="93">
                  <c:v>1.0775215642349214</c:v>
                </c:pt>
                <c:pt idx="94">
                  <c:v>1.0832016612004849</c:v>
                </c:pt>
                <c:pt idx="95">
                  <c:v>1.0925740514389291</c:v>
                </c:pt>
                <c:pt idx="96">
                  <c:v>1.0968897389461914</c:v>
                </c:pt>
                <c:pt idx="97">
                  <c:v>1.0978217616741479</c:v>
                </c:pt>
                <c:pt idx="98">
                  <c:v>1.0975652958231299</c:v>
                </c:pt>
                <c:pt idx="99">
                  <c:v>1.1019441580311207</c:v>
                </c:pt>
                <c:pt idx="100">
                  <c:v>1.0976946675255916</c:v>
                </c:pt>
                <c:pt idx="101">
                  <c:v>1.0942731079120751</c:v>
                </c:pt>
                <c:pt idx="102">
                  <c:v>1.0897886675254431</c:v>
                </c:pt>
                <c:pt idx="103">
                  <c:v>1.0834220239728047</c:v>
                </c:pt>
                <c:pt idx="104">
                  <c:v>1.0794471238225238</c:v>
                </c:pt>
                <c:pt idx="105">
                  <c:v>1.0776187648850244</c:v>
                </c:pt>
                <c:pt idx="106">
                  <c:v>1.0774146697333993</c:v>
                </c:pt>
                <c:pt idx="107">
                  <c:v>1.0775895690341826</c:v>
                </c:pt>
                <c:pt idx="108">
                  <c:v>1.077048142453187</c:v>
                </c:pt>
                <c:pt idx="109">
                  <c:v>1.0836521102897994</c:v>
                </c:pt>
                <c:pt idx="110">
                  <c:v>1.0894705297600864</c:v>
                </c:pt>
                <c:pt idx="111">
                  <c:v>1.0998237033741165</c:v>
                </c:pt>
                <c:pt idx="112">
                  <c:v>1.1150180045725617</c:v>
                </c:pt>
                <c:pt idx="113">
                  <c:v>1.1298034245021906</c:v>
                </c:pt>
                <c:pt idx="114">
                  <c:v>1.1495203407207857</c:v>
                </c:pt>
                <c:pt idx="115">
                  <c:v>1.173852558765824</c:v>
                </c:pt>
                <c:pt idx="116">
                  <c:v>1.1958782888213522</c:v>
                </c:pt>
                <c:pt idx="117">
                  <c:v>1.2270519984389285</c:v>
                </c:pt>
                <c:pt idx="118">
                  <c:v>1.2617474775382587</c:v>
                </c:pt>
                <c:pt idx="119">
                  <c:v>1.3039984406212684</c:v>
                </c:pt>
                <c:pt idx="120">
                  <c:v>1.3599460315104415</c:v>
                </c:pt>
                <c:pt idx="121">
                  <c:v>1.4257406434446418</c:v>
                </c:pt>
                <c:pt idx="122">
                  <c:v>1.5062078054660872</c:v>
                </c:pt>
                <c:pt idx="123">
                  <c:v>1.5916016409270697</c:v>
                </c:pt>
                <c:pt idx="124">
                  <c:v>1.6815340516827639</c:v>
                </c:pt>
                <c:pt idx="125">
                  <c:v>1.7695215976545435</c:v>
                </c:pt>
                <c:pt idx="126">
                  <c:v>1.8542167933095357</c:v>
                </c:pt>
                <c:pt idx="127">
                  <c:v>1.9269232958361389</c:v>
                </c:pt>
                <c:pt idx="128">
                  <c:v>1.9933291646893296</c:v>
                </c:pt>
                <c:pt idx="129">
                  <c:v>2.0493179043157776</c:v>
                </c:pt>
                <c:pt idx="130">
                  <c:v>2.0831945083968777</c:v>
                </c:pt>
                <c:pt idx="131">
                  <c:v>2.109628457227462</c:v>
                </c:pt>
                <c:pt idx="132">
                  <c:v>2.1055524839512909</c:v>
                </c:pt>
                <c:pt idx="133">
                  <c:v>2.0748236123425974</c:v>
                </c:pt>
                <c:pt idx="134">
                  <c:v>2.0121730539350224</c:v>
                </c:pt>
                <c:pt idx="135">
                  <c:v>1.9197833674952642</c:v>
                </c:pt>
                <c:pt idx="136">
                  <c:v>1.7939561123392993</c:v>
                </c:pt>
                <c:pt idx="137">
                  <c:v>1.6402891440209915</c:v>
                </c:pt>
                <c:pt idx="138">
                  <c:v>1.454475982675602</c:v>
                </c:pt>
                <c:pt idx="139">
                  <c:v>1.251070297300263</c:v>
                </c:pt>
                <c:pt idx="140">
                  <c:v>1.0413872107465474</c:v>
                </c:pt>
                <c:pt idx="141">
                  <c:v>0.83145734031787644</c:v>
                </c:pt>
                <c:pt idx="142">
                  <c:v>0.63770354995554657</c:v>
                </c:pt>
                <c:pt idx="143">
                  <c:v>0.46310358015551834</c:v>
                </c:pt>
                <c:pt idx="144">
                  <c:v>0.31587558241703617</c:v>
                </c:pt>
                <c:pt idx="145">
                  <c:v>0.19968149121833825</c:v>
                </c:pt>
                <c:pt idx="146">
                  <c:v>0.1153701892483399</c:v>
                </c:pt>
                <c:pt idx="147">
                  <c:v>6.016500483848472E-2</c:v>
                </c:pt>
                <c:pt idx="148">
                  <c:v>2.7979678391038286E-2</c:v>
                </c:pt>
                <c:pt idx="149">
                  <c:v>1.1238997686835723E-2</c:v>
                </c:pt>
                <c:pt idx="150">
                  <c:v>4.1198496959870502E-3</c:v>
                </c:pt>
                <c:pt idx="151">
                  <c:v>2.690478137056385E-3</c:v>
                </c:pt>
                <c:pt idx="152">
                  <c:v>1.7516556868491045E-3</c:v>
                </c:pt>
                <c:pt idx="153">
                  <c:v>1.3830105734399679E-3</c:v>
                </c:pt>
                <c:pt idx="154">
                  <c:v>8.8368478260525429E-4</c:v>
                </c:pt>
                <c:pt idx="155">
                  <c:v>6.6057632120721118E-4</c:v>
                </c:pt>
                <c:pt idx="156">
                  <c:v>5.5990782091194184E-4</c:v>
                </c:pt>
                <c:pt idx="157">
                  <c:v>3.8868851230921826E-4</c:v>
                </c:pt>
                <c:pt idx="158">
                  <c:v>2.1667468067982276E-4</c:v>
                </c:pt>
                <c:pt idx="159">
                  <c:v>1.1493757564173738E-4</c:v>
                </c:pt>
                <c:pt idx="160">
                  <c:v>4.4918725055904401E-5</c:v>
                </c:pt>
                <c:pt idx="161">
                  <c:v>0</c:v>
                </c:pt>
                <c:pt idx="162">
                  <c:v>-3.3722078858456691E-5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9C4-B948-828B-D4A8E3DEBC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9487184"/>
        <c:axId val="1359488848"/>
      </c:scatterChart>
      <c:valAx>
        <c:axId val="1359487184"/>
        <c:scaling>
          <c:orientation val="minMax"/>
          <c:max val="8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9488848"/>
        <c:crosses val="autoZero"/>
        <c:crossBetween val="midCat"/>
      </c:valAx>
      <c:valAx>
        <c:axId val="1359488848"/>
        <c:scaling>
          <c:orientation val="minMax"/>
          <c:max val="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948718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7FC679-7990-694C-8A73-28DEBF46B825}" type="doc">
      <dgm:prSet loTypeId="urn:microsoft.com/office/officeart/2009/layout/ReverseList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8B7B2E1-7EEA-A544-A2E4-C7D5DA6369E7}">
      <dgm:prSet phldrT="[Text]"/>
      <dgm:spPr/>
      <dgm:t>
        <a:bodyPr anchor="ctr"/>
        <a:lstStyle/>
        <a:p>
          <a:pPr algn="ctr"/>
          <a:r>
            <a:rPr lang="en-US" dirty="0"/>
            <a:t>Who needs beamtime at a laser electron accelerator?</a:t>
          </a:r>
        </a:p>
      </dgm:t>
    </dgm:pt>
    <dgm:pt modelId="{F1C8ABA4-9349-0E40-9FA9-65DAE9B4399E}" type="parTrans" cxnId="{D0ED5599-2E76-414E-9056-EA48DA034D4F}">
      <dgm:prSet/>
      <dgm:spPr/>
      <dgm:t>
        <a:bodyPr/>
        <a:lstStyle/>
        <a:p>
          <a:endParaRPr lang="en-US"/>
        </a:p>
      </dgm:t>
    </dgm:pt>
    <dgm:pt modelId="{99760583-6D13-DD45-9500-F911752F9C72}" type="sibTrans" cxnId="{D0ED5599-2E76-414E-9056-EA48DA034D4F}">
      <dgm:prSet/>
      <dgm:spPr/>
      <dgm:t>
        <a:bodyPr/>
        <a:lstStyle/>
        <a:p>
          <a:endParaRPr lang="en-US"/>
        </a:p>
      </dgm:t>
    </dgm:pt>
    <dgm:pt modelId="{41FEFD99-F7A0-624A-B42D-DDFDC6140FDB}">
      <dgm:prSet phldrT="[Text]"/>
      <dgm:spPr/>
      <dgm:t>
        <a:bodyPr anchor="ctr"/>
        <a:lstStyle/>
        <a:p>
          <a:pPr algn="ctr"/>
          <a:r>
            <a:rPr lang="en-US" dirty="0"/>
            <a:t>What can we reliably offer to users?</a:t>
          </a:r>
        </a:p>
      </dgm:t>
    </dgm:pt>
    <dgm:pt modelId="{2B6782BA-844B-D146-865E-3F0D87D2778F}" type="parTrans" cxnId="{18DC4749-BB5F-7245-8A7B-AD1DE0740CC2}">
      <dgm:prSet/>
      <dgm:spPr/>
      <dgm:t>
        <a:bodyPr/>
        <a:lstStyle/>
        <a:p>
          <a:endParaRPr lang="en-US"/>
        </a:p>
      </dgm:t>
    </dgm:pt>
    <dgm:pt modelId="{E98958DC-E7CC-0B4F-B196-1C4E7AAC4A76}" type="sibTrans" cxnId="{18DC4749-BB5F-7245-8A7B-AD1DE0740CC2}">
      <dgm:prSet/>
      <dgm:spPr/>
      <dgm:t>
        <a:bodyPr/>
        <a:lstStyle/>
        <a:p>
          <a:endParaRPr lang="en-US"/>
        </a:p>
      </dgm:t>
    </dgm:pt>
    <dgm:pt modelId="{B4D1DFB1-DC4F-7548-85AC-E64762B93951}" type="pres">
      <dgm:prSet presAssocID="{157FC679-7990-694C-8A73-28DEBF46B825}" presName="Name0" presStyleCnt="0">
        <dgm:presLayoutVars>
          <dgm:chMax val="2"/>
          <dgm:chPref val="2"/>
          <dgm:animLvl val="lvl"/>
        </dgm:presLayoutVars>
      </dgm:prSet>
      <dgm:spPr/>
    </dgm:pt>
    <dgm:pt modelId="{0696BF5C-AB9C-5944-89D8-BA9156D7C0ED}" type="pres">
      <dgm:prSet presAssocID="{157FC679-7990-694C-8A73-28DEBF46B825}" presName="LeftText" presStyleLbl="revTx" presStyleIdx="0" presStyleCnt="0">
        <dgm:presLayoutVars>
          <dgm:bulletEnabled val="1"/>
        </dgm:presLayoutVars>
      </dgm:prSet>
      <dgm:spPr/>
    </dgm:pt>
    <dgm:pt modelId="{3D9D68AC-A9AE-5F48-9E65-2D59A5B6AB7B}" type="pres">
      <dgm:prSet presAssocID="{157FC679-7990-694C-8A73-28DEBF46B825}" presName="LeftNode" presStyleLbl="bgImgPlace1" presStyleIdx="0" presStyleCnt="2">
        <dgm:presLayoutVars>
          <dgm:chMax val="2"/>
          <dgm:chPref val="2"/>
        </dgm:presLayoutVars>
      </dgm:prSet>
      <dgm:spPr/>
    </dgm:pt>
    <dgm:pt modelId="{D387F599-F024-BC46-BB4C-2C4DC7A76A1A}" type="pres">
      <dgm:prSet presAssocID="{157FC679-7990-694C-8A73-28DEBF46B825}" presName="RightText" presStyleLbl="revTx" presStyleIdx="0" presStyleCnt="0">
        <dgm:presLayoutVars>
          <dgm:bulletEnabled val="1"/>
        </dgm:presLayoutVars>
      </dgm:prSet>
      <dgm:spPr/>
    </dgm:pt>
    <dgm:pt modelId="{960DD7D8-1740-7544-92D9-CF0CAD198A8D}" type="pres">
      <dgm:prSet presAssocID="{157FC679-7990-694C-8A73-28DEBF46B825}" presName="RightNode" presStyleLbl="bgImgPlace1" presStyleIdx="1" presStyleCnt="2">
        <dgm:presLayoutVars>
          <dgm:chMax val="0"/>
          <dgm:chPref val="0"/>
        </dgm:presLayoutVars>
      </dgm:prSet>
      <dgm:spPr/>
    </dgm:pt>
    <dgm:pt modelId="{56A6D4F3-734F-5D49-B0C2-3B3EF8E2F97C}" type="pres">
      <dgm:prSet presAssocID="{157FC679-7990-694C-8A73-28DEBF46B825}" presName="TopArrow" presStyleLbl="node1" presStyleIdx="0" presStyleCnt="2"/>
      <dgm:spPr/>
    </dgm:pt>
    <dgm:pt modelId="{8D5A3E18-6567-EA41-96F2-702FAE218AF0}" type="pres">
      <dgm:prSet presAssocID="{157FC679-7990-694C-8A73-28DEBF46B825}" presName="BottomArrow" presStyleLbl="node1" presStyleIdx="1" presStyleCnt="2"/>
      <dgm:spPr/>
    </dgm:pt>
  </dgm:ptLst>
  <dgm:cxnLst>
    <dgm:cxn modelId="{A5426B1B-CAE1-6642-8DB7-045DAE360EA6}" type="presOf" srcId="{157FC679-7990-694C-8A73-28DEBF46B825}" destId="{B4D1DFB1-DC4F-7548-85AC-E64762B93951}" srcOrd="0" destOrd="0" presId="urn:microsoft.com/office/officeart/2009/layout/ReverseList"/>
    <dgm:cxn modelId="{50183B36-ECF6-1B48-8FA8-7D85317D93D1}" type="presOf" srcId="{B8B7B2E1-7EEA-A544-A2E4-C7D5DA6369E7}" destId="{3D9D68AC-A9AE-5F48-9E65-2D59A5B6AB7B}" srcOrd="1" destOrd="0" presId="urn:microsoft.com/office/officeart/2009/layout/ReverseList"/>
    <dgm:cxn modelId="{18DC4749-BB5F-7245-8A7B-AD1DE0740CC2}" srcId="{157FC679-7990-694C-8A73-28DEBF46B825}" destId="{41FEFD99-F7A0-624A-B42D-DDFDC6140FDB}" srcOrd="1" destOrd="0" parTransId="{2B6782BA-844B-D146-865E-3F0D87D2778F}" sibTransId="{E98958DC-E7CC-0B4F-B196-1C4E7AAC4A76}"/>
    <dgm:cxn modelId="{D0ED5599-2E76-414E-9056-EA48DA034D4F}" srcId="{157FC679-7990-694C-8A73-28DEBF46B825}" destId="{B8B7B2E1-7EEA-A544-A2E4-C7D5DA6369E7}" srcOrd="0" destOrd="0" parTransId="{F1C8ABA4-9349-0E40-9FA9-65DAE9B4399E}" sibTransId="{99760583-6D13-DD45-9500-F911752F9C72}"/>
    <dgm:cxn modelId="{AC8361A6-AB20-4642-AC11-41ACB2DDBA3A}" type="presOf" srcId="{41FEFD99-F7A0-624A-B42D-DDFDC6140FDB}" destId="{D387F599-F024-BC46-BB4C-2C4DC7A76A1A}" srcOrd="0" destOrd="0" presId="urn:microsoft.com/office/officeart/2009/layout/ReverseList"/>
    <dgm:cxn modelId="{78BE3AAF-6E7C-7A45-88A2-B291FC684B37}" type="presOf" srcId="{41FEFD99-F7A0-624A-B42D-DDFDC6140FDB}" destId="{960DD7D8-1740-7544-92D9-CF0CAD198A8D}" srcOrd="1" destOrd="0" presId="urn:microsoft.com/office/officeart/2009/layout/ReverseList"/>
    <dgm:cxn modelId="{BF56AADE-84CC-C84C-9D6E-5452EF8EB8F3}" type="presOf" srcId="{B8B7B2E1-7EEA-A544-A2E4-C7D5DA6369E7}" destId="{0696BF5C-AB9C-5944-89D8-BA9156D7C0ED}" srcOrd="0" destOrd="0" presId="urn:microsoft.com/office/officeart/2009/layout/ReverseList"/>
    <dgm:cxn modelId="{062538D9-59A2-0042-8A3C-916EB8D25762}" type="presParOf" srcId="{B4D1DFB1-DC4F-7548-85AC-E64762B93951}" destId="{0696BF5C-AB9C-5944-89D8-BA9156D7C0ED}" srcOrd="0" destOrd="0" presId="urn:microsoft.com/office/officeart/2009/layout/ReverseList"/>
    <dgm:cxn modelId="{1B84D9B8-7B5C-B046-9495-EC9D4377B1AA}" type="presParOf" srcId="{B4D1DFB1-DC4F-7548-85AC-E64762B93951}" destId="{3D9D68AC-A9AE-5F48-9E65-2D59A5B6AB7B}" srcOrd="1" destOrd="0" presId="urn:microsoft.com/office/officeart/2009/layout/ReverseList"/>
    <dgm:cxn modelId="{2FC1E148-4EF4-5740-9464-2A941D4EED79}" type="presParOf" srcId="{B4D1DFB1-DC4F-7548-85AC-E64762B93951}" destId="{D387F599-F024-BC46-BB4C-2C4DC7A76A1A}" srcOrd="2" destOrd="0" presId="urn:microsoft.com/office/officeart/2009/layout/ReverseList"/>
    <dgm:cxn modelId="{3D3030E1-966C-F44A-8991-8A01D18D4DF0}" type="presParOf" srcId="{B4D1DFB1-DC4F-7548-85AC-E64762B93951}" destId="{960DD7D8-1740-7544-92D9-CF0CAD198A8D}" srcOrd="3" destOrd="0" presId="urn:microsoft.com/office/officeart/2009/layout/ReverseList"/>
    <dgm:cxn modelId="{D000109E-1A2E-6D4F-BE3E-FB6DAB982391}" type="presParOf" srcId="{B4D1DFB1-DC4F-7548-85AC-E64762B93951}" destId="{56A6D4F3-734F-5D49-B0C2-3B3EF8E2F97C}" srcOrd="4" destOrd="0" presId="urn:microsoft.com/office/officeart/2009/layout/ReverseList"/>
    <dgm:cxn modelId="{7AA6EC0D-3817-5843-9CFE-76D071A1539C}" type="presParOf" srcId="{B4D1DFB1-DC4F-7548-85AC-E64762B93951}" destId="{8D5A3E18-6567-EA41-96F2-702FAE218AF0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9D68AC-A9AE-5F48-9E65-2D59A5B6AB7B}">
      <dsp:nvSpPr>
        <dsp:cNvPr id="0" name=""/>
        <dsp:cNvSpPr/>
      </dsp:nvSpPr>
      <dsp:spPr>
        <a:xfrm rot="16200000">
          <a:off x="1060580" y="1442729"/>
          <a:ext cx="3055007" cy="1866933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152400" rIns="137160" bIns="15240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Who needs beamtime at a laser electron accelerator?</a:t>
          </a:r>
        </a:p>
      </dsp:txBody>
      <dsp:txXfrm rot="5400000">
        <a:off x="1745770" y="939846"/>
        <a:ext cx="1775780" cy="2872701"/>
      </dsp:txXfrm>
    </dsp:sp>
    <dsp:sp modelId="{960DD7D8-1740-7544-92D9-CF0CAD198A8D}">
      <dsp:nvSpPr>
        <dsp:cNvPr id="0" name=""/>
        <dsp:cNvSpPr/>
      </dsp:nvSpPr>
      <dsp:spPr>
        <a:xfrm rot="5400000">
          <a:off x="3012287" y="1442729"/>
          <a:ext cx="3055007" cy="1866933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>
            <a:tint val="50000"/>
            <a:hueOff val="11086850"/>
            <a:satOff val="-893"/>
            <a:lumOff val="150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52400" rIns="91440" bIns="15240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What can we reliably offer to users?</a:t>
          </a:r>
        </a:p>
      </dsp:txBody>
      <dsp:txXfrm rot="-5400000">
        <a:off x="3606324" y="939846"/>
        <a:ext cx="1775780" cy="2872701"/>
      </dsp:txXfrm>
    </dsp:sp>
    <dsp:sp modelId="{56A6D4F3-734F-5D49-B0C2-3B3EF8E2F97C}">
      <dsp:nvSpPr>
        <dsp:cNvPr id="0" name=""/>
        <dsp:cNvSpPr/>
      </dsp:nvSpPr>
      <dsp:spPr>
        <a:xfrm>
          <a:off x="2587892" y="0"/>
          <a:ext cx="1951707" cy="1951612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5A3E18-6567-EA41-96F2-702FAE218AF0}">
      <dsp:nvSpPr>
        <dsp:cNvPr id="0" name=""/>
        <dsp:cNvSpPr/>
      </dsp:nvSpPr>
      <dsp:spPr>
        <a:xfrm rot="10800000">
          <a:off x="2587892" y="2800304"/>
          <a:ext cx="1951707" cy="1951612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4">
            <a:hueOff val="10117695"/>
            <a:satOff val="5998"/>
            <a:lumOff val="-11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95ADA-6870-4CF9-B857-19562079D777}" type="datetimeFigureOut">
              <a:rPr lang="cs-CZ" smtClean="0"/>
              <a:t>29.07.2026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228725" y="1336675"/>
            <a:ext cx="51022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E39FB-406A-4AC8-8F71-93DA655A7D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9908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stomShape 1">
            <a:extLst>
              <a:ext uri="{FF2B5EF4-FFF2-40B4-BE49-F238E27FC236}">
                <a16:creationId xmlns:a16="http://schemas.microsoft.com/office/drawing/2014/main" id="{52DA45B9-D35B-471A-9E1B-D1B06FD43185}"/>
              </a:ext>
            </a:extLst>
          </p:cNvPr>
          <p:cNvSpPr/>
          <p:nvPr userDrawn="1"/>
        </p:nvSpPr>
        <p:spPr>
          <a:xfrm>
            <a:off x="3405984" y="7041600"/>
            <a:ext cx="3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Date:</a:t>
            </a:r>
          </a:p>
        </p:txBody>
      </p:sp>
      <p:sp>
        <p:nvSpPr>
          <p:cNvPr id="11" name="CustomShape 2">
            <a:extLst>
              <a:ext uri="{FF2B5EF4-FFF2-40B4-BE49-F238E27FC236}">
                <a16:creationId xmlns:a16="http://schemas.microsoft.com/office/drawing/2014/main" id="{C78EDB48-BD0C-4EA7-8BF3-67FBAEE29DC0}"/>
              </a:ext>
            </a:extLst>
          </p:cNvPr>
          <p:cNvSpPr/>
          <p:nvPr userDrawn="1"/>
        </p:nvSpPr>
        <p:spPr>
          <a:xfrm>
            <a:off x="4716892" y="7041600"/>
            <a:ext cx="359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Page:</a:t>
            </a:r>
          </a:p>
        </p:txBody>
      </p:sp>
      <p:sp>
        <p:nvSpPr>
          <p:cNvPr id="13" name="PlaceHolder 5">
            <a:extLst>
              <a:ext uri="{FF2B5EF4-FFF2-40B4-BE49-F238E27FC236}">
                <a16:creationId xmlns:a16="http://schemas.microsoft.com/office/drawing/2014/main" id="{85E7EDEB-9FBA-421B-9793-54C722CAB65F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426383" y="7041600"/>
            <a:ext cx="2843640" cy="35964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  <a:ea typeface="Calibri" panose="020B0604030504040204" pitchFamily="34" charset="0"/>
              </a:defRPr>
            </a:lvl1pPr>
          </a:lstStyle>
          <a:p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4" name="PlaceHolder 6">
            <a:extLst>
              <a:ext uri="{FF2B5EF4-FFF2-40B4-BE49-F238E27FC236}">
                <a16:creationId xmlns:a16="http://schemas.microsoft.com/office/drawing/2014/main" id="{74E9B586-A019-4396-9B9F-2B737AC2027B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3729984" y="7041600"/>
            <a:ext cx="791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5016C4E9-4E51-4313-A050-0FC2F097DE05}" type="datetime1">
              <a:rPr lang="cs-CZ" spc="-1" smtClean="0">
                <a:uFill>
                  <a:solidFill>
                    <a:srgbClr val="FFFFFF"/>
                  </a:solidFill>
                </a:uFill>
              </a:rPr>
              <a:t>29.07.2026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5" name="PlaceHolder 7">
            <a:extLst>
              <a:ext uri="{FF2B5EF4-FFF2-40B4-BE49-F238E27FC236}">
                <a16:creationId xmlns:a16="http://schemas.microsoft.com/office/drawing/2014/main" id="{EA7CA2D1-E8FF-45B2-8373-028097DC0845}"/>
              </a:ext>
            </a:extLst>
          </p:cNvPr>
          <p:cNvSpPr>
            <a:spLocks noGrp="1"/>
          </p:cNvSpPr>
          <p:nvPr>
            <p:ph type="sldNum" idx="11"/>
          </p:nvPr>
        </p:nvSpPr>
        <p:spPr>
          <a:xfrm>
            <a:off x="5092934" y="7041600"/>
            <a:ext cx="359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F5AD6361-5E2D-42E9-A29D-CCE202173234}" type="slidenum">
              <a:rPr lang="en-US" spc="-1" smtClean="0">
                <a:uFill>
                  <a:solidFill>
                    <a:srgbClr val="FFFFFF"/>
                  </a:solidFill>
                </a:uFill>
              </a:rPr>
              <a:pPr/>
              <a:t>‹#›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32000" y="2592000"/>
            <a:ext cx="5471640" cy="133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32000" y="4356000"/>
            <a:ext cx="5471640" cy="1713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432000" y="4543920"/>
            <a:ext cx="5471640" cy="1713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CustomShape 1">
            <a:extLst>
              <a:ext uri="{FF2B5EF4-FFF2-40B4-BE49-F238E27FC236}">
                <a16:creationId xmlns:a16="http://schemas.microsoft.com/office/drawing/2014/main" id="{C670CAE9-FC36-4CAA-A528-8CD701963595}"/>
              </a:ext>
            </a:extLst>
          </p:cNvPr>
          <p:cNvSpPr/>
          <p:nvPr userDrawn="1"/>
        </p:nvSpPr>
        <p:spPr>
          <a:xfrm>
            <a:off x="3405984" y="7041600"/>
            <a:ext cx="3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Date:</a:t>
            </a:r>
          </a:p>
        </p:txBody>
      </p:sp>
      <p:sp>
        <p:nvSpPr>
          <p:cNvPr id="7" name="CustomShape 2">
            <a:extLst>
              <a:ext uri="{FF2B5EF4-FFF2-40B4-BE49-F238E27FC236}">
                <a16:creationId xmlns:a16="http://schemas.microsoft.com/office/drawing/2014/main" id="{6BA6E450-A97E-441B-A73A-1BD83CC85213}"/>
              </a:ext>
            </a:extLst>
          </p:cNvPr>
          <p:cNvSpPr/>
          <p:nvPr userDrawn="1"/>
        </p:nvSpPr>
        <p:spPr>
          <a:xfrm>
            <a:off x="4716892" y="7041600"/>
            <a:ext cx="359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Page:</a:t>
            </a:r>
          </a:p>
        </p:txBody>
      </p:sp>
      <p:sp>
        <p:nvSpPr>
          <p:cNvPr id="9" name="PlaceHolder 5">
            <a:extLst>
              <a:ext uri="{FF2B5EF4-FFF2-40B4-BE49-F238E27FC236}">
                <a16:creationId xmlns:a16="http://schemas.microsoft.com/office/drawing/2014/main" id="{CB584019-FE11-4E0C-BBC7-1C17A90429AE}"/>
              </a:ext>
            </a:extLst>
          </p:cNvPr>
          <p:cNvSpPr>
            <a:spLocks noGrp="1"/>
          </p:cNvSpPr>
          <p:nvPr>
            <p:ph type="ftr" idx="10"/>
          </p:nvPr>
        </p:nvSpPr>
        <p:spPr>
          <a:xfrm>
            <a:off x="426383" y="7041600"/>
            <a:ext cx="2843640" cy="35964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  <a:ea typeface="Calibri" panose="020B0604030504040204" pitchFamily="34" charset="0"/>
              </a:defRPr>
            </a:lvl1pPr>
          </a:lstStyle>
          <a:p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0" name="PlaceHolder 6">
            <a:extLst>
              <a:ext uri="{FF2B5EF4-FFF2-40B4-BE49-F238E27FC236}">
                <a16:creationId xmlns:a16="http://schemas.microsoft.com/office/drawing/2014/main" id="{7EFC6F8F-564A-479E-8BF0-A2B04730BA4B}"/>
              </a:ext>
            </a:extLst>
          </p:cNvPr>
          <p:cNvSpPr>
            <a:spLocks noGrp="1"/>
          </p:cNvSpPr>
          <p:nvPr>
            <p:ph type="dt" idx="11"/>
          </p:nvPr>
        </p:nvSpPr>
        <p:spPr>
          <a:xfrm>
            <a:off x="3729984" y="7041600"/>
            <a:ext cx="791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15D1B9A6-7EB5-4685-B38C-B1B40EA45FB0}" type="datetime1">
              <a:rPr lang="cs-CZ" spc="-1" smtClean="0">
                <a:uFill>
                  <a:solidFill>
                    <a:srgbClr val="FFFFFF"/>
                  </a:solidFill>
                </a:uFill>
              </a:rPr>
              <a:t>29.07.2026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1" name="PlaceHolder 7">
            <a:extLst>
              <a:ext uri="{FF2B5EF4-FFF2-40B4-BE49-F238E27FC236}">
                <a16:creationId xmlns:a16="http://schemas.microsoft.com/office/drawing/2014/main" id="{815B47E2-CCE6-419A-AA39-3837CF40135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5092934" y="7041600"/>
            <a:ext cx="359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F5AD6361-5E2D-42E9-A29D-CCE202173234}" type="slidenum">
              <a:rPr lang="en-US" spc="-1" smtClean="0">
                <a:uFill>
                  <a:solidFill>
                    <a:srgbClr val="FFFFFF"/>
                  </a:solidFill>
                </a:uFill>
              </a:rPr>
              <a:pPr/>
              <a:t>‹#›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32000" y="2592000"/>
            <a:ext cx="5471640" cy="133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432000" y="4356000"/>
            <a:ext cx="2670120" cy="1713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3236040" y="4356000"/>
            <a:ext cx="2670120" cy="1713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 type="body"/>
          </p:nvPr>
        </p:nvSpPr>
        <p:spPr>
          <a:xfrm>
            <a:off x="3236040" y="4543920"/>
            <a:ext cx="2670120" cy="1713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 type="body"/>
          </p:nvPr>
        </p:nvSpPr>
        <p:spPr>
          <a:xfrm>
            <a:off x="432000" y="4543920"/>
            <a:ext cx="2670120" cy="1713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" name="CustomShape 1">
            <a:extLst>
              <a:ext uri="{FF2B5EF4-FFF2-40B4-BE49-F238E27FC236}">
                <a16:creationId xmlns:a16="http://schemas.microsoft.com/office/drawing/2014/main" id="{C385BC21-BDF2-4F95-A05E-762372348C38}"/>
              </a:ext>
            </a:extLst>
          </p:cNvPr>
          <p:cNvSpPr/>
          <p:nvPr userDrawn="1"/>
        </p:nvSpPr>
        <p:spPr>
          <a:xfrm>
            <a:off x="3405984" y="7041600"/>
            <a:ext cx="3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Date:</a:t>
            </a:r>
          </a:p>
        </p:txBody>
      </p:sp>
      <p:sp>
        <p:nvSpPr>
          <p:cNvPr id="16" name="CustomShape 2">
            <a:extLst>
              <a:ext uri="{FF2B5EF4-FFF2-40B4-BE49-F238E27FC236}">
                <a16:creationId xmlns:a16="http://schemas.microsoft.com/office/drawing/2014/main" id="{D929F184-3C87-4CEE-9B62-0AB330AF0542}"/>
              </a:ext>
            </a:extLst>
          </p:cNvPr>
          <p:cNvSpPr/>
          <p:nvPr userDrawn="1"/>
        </p:nvSpPr>
        <p:spPr>
          <a:xfrm>
            <a:off x="4716892" y="7041600"/>
            <a:ext cx="359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Page:</a:t>
            </a:r>
          </a:p>
        </p:txBody>
      </p:sp>
      <p:sp>
        <p:nvSpPr>
          <p:cNvPr id="18" name="PlaceHolder 5">
            <a:extLst>
              <a:ext uri="{FF2B5EF4-FFF2-40B4-BE49-F238E27FC236}">
                <a16:creationId xmlns:a16="http://schemas.microsoft.com/office/drawing/2014/main" id="{9B53E7A4-F993-421B-817F-AAD022B8D06C}"/>
              </a:ext>
            </a:extLst>
          </p:cNvPr>
          <p:cNvSpPr>
            <a:spLocks noGrp="1"/>
          </p:cNvSpPr>
          <p:nvPr>
            <p:ph type="ftr" idx="10"/>
          </p:nvPr>
        </p:nvSpPr>
        <p:spPr>
          <a:xfrm>
            <a:off x="426383" y="7041600"/>
            <a:ext cx="2843640" cy="35964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  <a:ea typeface="Calibri" panose="020B0604030504040204" pitchFamily="34" charset="0"/>
              </a:defRPr>
            </a:lvl1pPr>
          </a:lstStyle>
          <a:p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9" name="PlaceHolder 6">
            <a:extLst>
              <a:ext uri="{FF2B5EF4-FFF2-40B4-BE49-F238E27FC236}">
                <a16:creationId xmlns:a16="http://schemas.microsoft.com/office/drawing/2014/main" id="{AD11B949-DA1A-46FF-A325-B7AAA801CEF8}"/>
              </a:ext>
            </a:extLst>
          </p:cNvPr>
          <p:cNvSpPr>
            <a:spLocks noGrp="1"/>
          </p:cNvSpPr>
          <p:nvPr>
            <p:ph type="dt" idx="11"/>
          </p:nvPr>
        </p:nvSpPr>
        <p:spPr>
          <a:xfrm>
            <a:off x="3729984" y="7041600"/>
            <a:ext cx="791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C7638643-E3B0-42B6-9E25-21D4DFF290C5}" type="datetime1">
              <a:rPr lang="cs-CZ" spc="-1" smtClean="0">
                <a:uFill>
                  <a:solidFill>
                    <a:srgbClr val="FFFFFF"/>
                  </a:solidFill>
                </a:uFill>
              </a:rPr>
              <a:t>29.07.2026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0" name="PlaceHolder 7">
            <a:extLst>
              <a:ext uri="{FF2B5EF4-FFF2-40B4-BE49-F238E27FC236}">
                <a16:creationId xmlns:a16="http://schemas.microsoft.com/office/drawing/2014/main" id="{182E9DA8-F814-48A8-B670-2347C7C2ED2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5092934" y="7041600"/>
            <a:ext cx="359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F5AD6361-5E2D-42E9-A29D-CCE202173234}" type="slidenum">
              <a:rPr lang="en-US" spc="-1" smtClean="0">
                <a:uFill>
                  <a:solidFill>
                    <a:srgbClr val="FFFFFF"/>
                  </a:solidFill>
                </a:uFill>
              </a:rPr>
              <a:pPr/>
              <a:t>‹#›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32000" y="2592000"/>
            <a:ext cx="5471640" cy="133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432000" y="4356000"/>
            <a:ext cx="5471640" cy="3596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432000" y="4356000"/>
            <a:ext cx="5471640" cy="3596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CustomShape 1">
            <a:extLst>
              <a:ext uri="{FF2B5EF4-FFF2-40B4-BE49-F238E27FC236}">
                <a16:creationId xmlns:a16="http://schemas.microsoft.com/office/drawing/2014/main" id="{93ED4B6A-E666-4D3F-83F2-24137366FCE4}"/>
              </a:ext>
            </a:extLst>
          </p:cNvPr>
          <p:cNvSpPr/>
          <p:nvPr userDrawn="1"/>
        </p:nvSpPr>
        <p:spPr>
          <a:xfrm>
            <a:off x="3405984" y="7041600"/>
            <a:ext cx="3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Date:</a:t>
            </a:r>
          </a:p>
        </p:txBody>
      </p:sp>
      <p:sp>
        <p:nvSpPr>
          <p:cNvPr id="9" name="CustomShape 2">
            <a:extLst>
              <a:ext uri="{FF2B5EF4-FFF2-40B4-BE49-F238E27FC236}">
                <a16:creationId xmlns:a16="http://schemas.microsoft.com/office/drawing/2014/main" id="{5FC13258-2BD6-436A-9D5E-FDB48F76CD2F}"/>
              </a:ext>
            </a:extLst>
          </p:cNvPr>
          <p:cNvSpPr/>
          <p:nvPr userDrawn="1"/>
        </p:nvSpPr>
        <p:spPr>
          <a:xfrm>
            <a:off x="4716892" y="7041600"/>
            <a:ext cx="359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Page:</a:t>
            </a:r>
          </a:p>
        </p:txBody>
      </p:sp>
      <p:sp>
        <p:nvSpPr>
          <p:cNvPr id="11" name="PlaceHolder 5">
            <a:extLst>
              <a:ext uri="{FF2B5EF4-FFF2-40B4-BE49-F238E27FC236}">
                <a16:creationId xmlns:a16="http://schemas.microsoft.com/office/drawing/2014/main" id="{80D95E94-43ED-4D1C-8A1B-D8B8CE701D90}"/>
              </a:ext>
            </a:extLst>
          </p:cNvPr>
          <p:cNvSpPr>
            <a:spLocks noGrp="1"/>
          </p:cNvSpPr>
          <p:nvPr>
            <p:ph type="ftr" idx="10"/>
          </p:nvPr>
        </p:nvSpPr>
        <p:spPr>
          <a:xfrm>
            <a:off x="426383" y="7041600"/>
            <a:ext cx="2843640" cy="35964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  <a:ea typeface="Calibri" panose="020B0604030504040204" pitchFamily="34" charset="0"/>
              </a:defRPr>
            </a:lvl1pPr>
          </a:lstStyle>
          <a:p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2" name="PlaceHolder 6">
            <a:extLst>
              <a:ext uri="{FF2B5EF4-FFF2-40B4-BE49-F238E27FC236}">
                <a16:creationId xmlns:a16="http://schemas.microsoft.com/office/drawing/2014/main" id="{3CE0FC32-B62E-40AC-91E5-2858957C6381}"/>
              </a:ext>
            </a:extLst>
          </p:cNvPr>
          <p:cNvSpPr>
            <a:spLocks noGrp="1"/>
          </p:cNvSpPr>
          <p:nvPr>
            <p:ph type="dt" idx="11"/>
          </p:nvPr>
        </p:nvSpPr>
        <p:spPr>
          <a:xfrm>
            <a:off x="3729984" y="7041600"/>
            <a:ext cx="791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E9CE4B15-7524-4EBE-9894-F28DACC7B2B2}" type="datetime1">
              <a:rPr lang="cs-CZ" spc="-1" smtClean="0">
                <a:uFill>
                  <a:solidFill>
                    <a:srgbClr val="FFFFFF"/>
                  </a:solidFill>
                </a:uFill>
              </a:rPr>
              <a:t>29.07.2026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3" name="PlaceHolder 7">
            <a:extLst>
              <a:ext uri="{FF2B5EF4-FFF2-40B4-BE49-F238E27FC236}">
                <a16:creationId xmlns:a16="http://schemas.microsoft.com/office/drawing/2014/main" id="{CBC59113-8BE8-4CDD-A489-8F20CCD0DE4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5092934" y="7041600"/>
            <a:ext cx="359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F5AD6361-5E2D-42E9-A29D-CCE202173234}" type="slidenum">
              <a:rPr lang="en-US" spc="-1" smtClean="0">
                <a:uFill>
                  <a:solidFill>
                    <a:srgbClr val="FFFFFF"/>
                  </a:solidFill>
                </a:uFill>
              </a:rPr>
              <a:pPr/>
              <a:t>‹#›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32000" y="2592000"/>
            <a:ext cx="5471640" cy="133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subTitle"/>
          </p:nvPr>
        </p:nvSpPr>
        <p:spPr>
          <a:xfrm>
            <a:off x="432000" y="4307760"/>
            <a:ext cx="5471640" cy="456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" name="CustomShape 1">
            <a:extLst>
              <a:ext uri="{FF2B5EF4-FFF2-40B4-BE49-F238E27FC236}">
                <a16:creationId xmlns:a16="http://schemas.microsoft.com/office/drawing/2014/main" id="{8CE8A150-C42B-420D-88BA-702821CD659A}"/>
              </a:ext>
            </a:extLst>
          </p:cNvPr>
          <p:cNvSpPr/>
          <p:nvPr userDrawn="1"/>
        </p:nvSpPr>
        <p:spPr>
          <a:xfrm>
            <a:off x="3405984" y="7041600"/>
            <a:ext cx="3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Date:</a:t>
            </a:r>
          </a:p>
        </p:txBody>
      </p:sp>
      <p:sp>
        <p:nvSpPr>
          <p:cNvPr id="13" name="CustomShape 2">
            <a:extLst>
              <a:ext uri="{FF2B5EF4-FFF2-40B4-BE49-F238E27FC236}">
                <a16:creationId xmlns:a16="http://schemas.microsoft.com/office/drawing/2014/main" id="{1FDB136A-2FF2-4BCD-8F25-75C8FCACB345}"/>
              </a:ext>
            </a:extLst>
          </p:cNvPr>
          <p:cNvSpPr/>
          <p:nvPr userDrawn="1"/>
        </p:nvSpPr>
        <p:spPr>
          <a:xfrm>
            <a:off x="4716892" y="7041600"/>
            <a:ext cx="359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Page:</a:t>
            </a:r>
          </a:p>
        </p:txBody>
      </p:sp>
      <p:sp>
        <p:nvSpPr>
          <p:cNvPr id="15" name="PlaceHolder 5">
            <a:extLst>
              <a:ext uri="{FF2B5EF4-FFF2-40B4-BE49-F238E27FC236}">
                <a16:creationId xmlns:a16="http://schemas.microsoft.com/office/drawing/2014/main" id="{DF81CD9B-D7D2-4D42-B300-744BC8F74DBE}"/>
              </a:ext>
            </a:extLst>
          </p:cNvPr>
          <p:cNvSpPr>
            <a:spLocks noGrp="1"/>
          </p:cNvSpPr>
          <p:nvPr>
            <p:ph type="ftr" idx="10"/>
          </p:nvPr>
        </p:nvSpPr>
        <p:spPr>
          <a:xfrm>
            <a:off x="426383" y="7041600"/>
            <a:ext cx="2843640" cy="35964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  <a:ea typeface="Calibri" panose="020B0604030504040204" pitchFamily="34" charset="0"/>
              </a:defRPr>
            </a:lvl1pPr>
          </a:lstStyle>
          <a:p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6" name="PlaceHolder 6">
            <a:extLst>
              <a:ext uri="{FF2B5EF4-FFF2-40B4-BE49-F238E27FC236}">
                <a16:creationId xmlns:a16="http://schemas.microsoft.com/office/drawing/2014/main" id="{6000B124-19C9-4ED7-97DD-26B1F7A72673}"/>
              </a:ext>
            </a:extLst>
          </p:cNvPr>
          <p:cNvSpPr>
            <a:spLocks noGrp="1"/>
          </p:cNvSpPr>
          <p:nvPr>
            <p:ph type="dt" idx="11"/>
          </p:nvPr>
        </p:nvSpPr>
        <p:spPr>
          <a:xfrm>
            <a:off x="3729984" y="7041600"/>
            <a:ext cx="791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DEF49C25-7145-4CC4-BD53-96BAD29C2B31}" type="datetime1">
              <a:rPr lang="cs-CZ" spc="-1" smtClean="0">
                <a:uFill>
                  <a:solidFill>
                    <a:srgbClr val="FFFFFF"/>
                  </a:solidFill>
                </a:uFill>
              </a:rPr>
              <a:t>29.07.2026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7" name="PlaceHolder 7">
            <a:extLst>
              <a:ext uri="{FF2B5EF4-FFF2-40B4-BE49-F238E27FC236}">
                <a16:creationId xmlns:a16="http://schemas.microsoft.com/office/drawing/2014/main" id="{C4AC6A11-914E-45C0-9339-3B30C367DB8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5092934" y="7041600"/>
            <a:ext cx="359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F5AD6361-5E2D-42E9-A29D-CCE202173234}" type="slidenum">
              <a:rPr lang="en-US" spc="-1" smtClean="0">
                <a:uFill>
                  <a:solidFill>
                    <a:srgbClr val="FFFFFF"/>
                  </a:solidFill>
                </a:uFill>
              </a:rPr>
              <a:pPr/>
              <a:t>‹#›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32000" y="2592000"/>
            <a:ext cx="5471640" cy="133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32000" y="4356000"/>
            <a:ext cx="5471640" cy="3596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" name="CustomShape 1">
            <a:extLst>
              <a:ext uri="{FF2B5EF4-FFF2-40B4-BE49-F238E27FC236}">
                <a16:creationId xmlns:a16="http://schemas.microsoft.com/office/drawing/2014/main" id="{D8B14484-96C9-406B-B6BB-E722F1CC8B5F}"/>
              </a:ext>
            </a:extLst>
          </p:cNvPr>
          <p:cNvSpPr/>
          <p:nvPr userDrawn="1"/>
        </p:nvSpPr>
        <p:spPr>
          <a:xfrm>
            <a:off x="3405984" y="7041600"/>
            <a:ext cx="3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Date:</a:t>
            </a:r>
          </a:p>
        </p:txBody>
      </p:sp>
      <p:sp>
        <p:nvSpPr>
          <p:cNvPr id="13" name="CustomShape 2">
            <a:extLst>
              <a:ext uri="{FF2B5EF4-FFF2-40B4-BE49-F238E27FC236}">
                <a16:creationId xmlns:a16="http://schemas.microsoft.com/office/drawing/2014/main" id="{5A0EB996-E4E7-463F-96F8-C9859C2CFC74}"/>
              </a:ext>
            </a:extLst>
          </p:cNvPr>
          <p:cNvSpPr/>
          <p:nvPr userDrawn="1"/>
        </p:nvSpPr>
        <p:spPr>
          <a:xfrm>
            <a:off x="4716892" y="7041600"/>
            <a:ext cx="359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Page:</a:t>
            </a:r>
          </a:p>
        </p:txBody>
      </p:sp>
      <p:sp>
        <p:nvSpPr>
          <p:cNvPr id="15" name="PlaceHolder 5">
            <a:extLst>
              <a:ext uri="{FF2B5EF4-FFF2-40B4-BE49-F238E27FC236}">
                <a16:creationId xmlns:a16="http://schemas.microsoft.com/office/drawing/2014/main" id="{C3183BCE-C264-4017-BD8A-0235E2CCEB3B}"/>
              </a:ext>
            </a:extLst>
          </p:cNvPr>
          <p:cNvSpPr>
            <a:spLocks noGrp="1"/>
          </p:cNvSpPr>
          <p:nvPr>
            <p:ph type="ftr" idx="10"/>
          </p:nvPr>
        </p:nvSpPr>
        <p:spPr>
          <a:xfrm>
            <a:off x="426383" y="7041600"/>
            <a:ext cx="2843640" cy="35964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  <a:ea typeface="Calibri" panose="020B0604030504040204" pitchFamily="34" charset="0"/>
              </a:defRPr>
            </a:lvl1pPr>
          </a:lstStyle>
          <a:p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6" name="PlaceHolder 6">
            <a:extLst>
              <a:ext uri="{FF2B5EF4-FFF2-40B4-BE49-F238E27FC236}">
                <a16:creationId xmlns:a16="http://schemas.microsoft.com/office/drawing/2014/main" id="{1FAEC831-9A4A-4514-94E0-C8F6F84E8883}"/>
              </a:ext>
            </a:extLst>
          </p:cNvPr>
          <p:cNvSpPr>
            <a:spLocks noGrp="1"/>
          </p:cNvSpPr>
          <p:nvPr>
            <p:ph type="dt" idx="11"/>
          </p:nvPr>
        </p:nvSpPr>
        <p:spPr>
          <a:xfrm>
            <a:off x="3729984" y="7041600"/>
            <a:ext cx="791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BACD9C14-3302-40AE-B8F8-C067495CD163}" type="datetime1">
              <a:rPr lang="cs-CZ" spc="-1" smtClean="0">
                <a:uFill>
                  <a:solidFill>
                    <a:srgbClr val="FFFFFF"/>
                  </a:solidFill>
                </a:uFill>
              </a:rPr>
              <a:t>29.07.2026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7" name="PlaceHolder 7">
            <a:extLst>
              <a:ext uri="{FF2B5EF4-FFF2-40B4-BE49-F238E27FC236}">
                <a16:creationId xmlns:a16="http://schemas.microsoft.com/office/drawing/2014/main" id="{81CC9282-8351-4082-BC5C-728892A0B7F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5092934" y="7041600"/>
            <a:ext cx="359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F5AD6361-5E2D-42E9-A29D-CCE202173234}" type="slidenum">
              <a:rPr lang="en-US" spc="-1" smtClean="0">
                <a:uFill>
                  <a:solidFill>
                    <a:srgbClr val="FFFFFF"/>
                  </a:solidFill>
                </a:uFill>
              </a:rPr>
              <a:pPr/>
              <a:t>‹#›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32000" y="2592000"/>
            <a:ext cx="5471640" cy="133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32000" y="4356000"/>
            <a:ext cx="2670120" cy="3596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3236040" y="4356000"/>
            <a:ext cx="2670120" cy="3596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CustomShape 1">
            <a:extLst>
              <a:ext uri="{FF2B5EF4-FFF2-40B4-BE49-F238E27FC236}">
                <a16:creationId xmlns:a16="http://schemas.microsoft.com/office/drawing/2014/main" id="{1649D65B-F54B-42E9-9CBD-D1412B7581AB}"/>
              </a:ext>
            </a:extLst>
          </p:cNvPr>
          <p:cNvSpPr/>
          <p:nvPr userDrawn="1"/>
        </p:nvSpPr>
        <p:spPr>
          <a:xfrm>
            <a:off x="3405984" y="7041600"/>
            <a:ext cx="3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Date:</a:t>
            </a:r>
          </a:p>
        </p:txBody>
      </p:sp>
      <p:sp>
        <p:nvSpPr>
          <p:cNvPr id="7" name="CustomShape 2">
            <a:extLst>
              <a:ext uri="{FF2B5EF4-FFF2-40B4-BE49-F238E27FC236}">
                <a16:creationId xmlns:a16="http://schemas.microsoft.com/office/drawing/2014/main" id="{2105269F-778F-40FC-B170-0273F9AFE90F}"/>
              </a:ext>
            </a:extLst>
          </p:cNvPr>
          <p:cNvSpPr/>
          <p:nvPr userDrawn="1"/>
        </p:nvSpPr>
        <p:spPr>
          <a:xfrm>
            <a:off x="4716892" y="7041600"/>
            <a:ext cx="359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Page:</a:t>
            </a:r>
          </a:p>
        </p:txBody>
      </p:sp>
      <p:sp>
        <p:nvSpPr>
          <p:cNvPr id="9" name="PlaceHolder 5">
            <a:extLst>
              <a:ext uri="{FF2B5EF4-FFF2-40B4-BE49-F238E27FC236}">
                <a16:creationId xmlns:a16="http://schemas.microsoft.com/office/drawing/2014/main" id="{CAFC7ACF-4E53-494E-8BF4-827B706B77D2}"/>
              </a:ext>
            </a:extLst>
          </p:cNvPr>
          <p:cNvSpPr>
            <a:spLocks noGrp="1"/>
          </p:cNvSpPr>
          <p:nvPr>
            <p:ph type="ftr" idx="10"/>
          </p:nvPr>
        </p:nvSpPr>
        <p:spPr>
          <a:xfrm>
            <a:off x="426383" y="7041600"/>
            <a:ext cx="2843640" cy="35964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  <a:ea typeface="Calibri" panose="020B0604030504040204" pitchFamily="34" charset="0"/>
              </a:defRPr>
            </a:lvl1pPr>
          </a:lstStyle>
          <a:p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0" name="PlaceHolder 6">
            <a:extLst>
              <a:ext uri="{FF2B5EF4-FFF2-40B4-BE49-F238E27FC236}">
                <a16:creationId xmlns:a16="http://schemas.microsoft.com/office/drawing/2014/main" id="{685EB110-4C1A-4580-BEAD-BAFA45BA0C33}"/>
              </a:ext>
            </a:extLst>
          </p:cNvPr>
          <p:cNvSpPr>
            <a:spLocks noGrp="1"/>
          </p:cNvSpPr>
          <p:nvPr>
            <p:ph type="dt" idx="11"/>
          </p:nvPr>
        </p:nvSpPr>
        <p:spPr>
          <a:xfrm>
            <a:off x="3729984" y="7041600"/>
            <a:ext cx="791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2B4B21C6-AAA3-4097-B206-DA5E8B04CC09}" type="datetime1">
              <a:rPr lang="cs-CZ" spc="-1" smtClean="0">
                <a:uFill>
                  <a:solidFill>
                    <a:srgbClr val="FFFFFF"/>
                  </a:solidFill>
                </a:uFill>
              </a:rPr>
              <a:t>29.07.2026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1" name="PlaceHolder 7">
            <a:extLst>
              <a:ext uri="{FF2B5EF4-FFF2-40B4-BE49-F238E27FC236}">
                <a16:creationId xmlns:a16="http://schemas.microsoft.com/office/drawing/2014/main" id="{246ADB00-DA17-4794-9746-3EB7D20D6E9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5092934" y="7041600"/>
            <a:ext cx="359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F5AD6361-5E2D-42E9-A29D-CCE202173234}" type="slidenum">
              <a:rPr lang="en-US" spc="-1" smtClean="0">
                <a:uFill>
                  <a:solidFill>
                    <a:srgbClr val="FFFFFF"/>
                  </a:solidFill>
                </a:uFill>
              </a:rPr>
              <a:pPr/>
              <a:t>‹#›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32000" y="2592000"/>
            <a:ext cx="5471640" cy="133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" name="CustomShape 1">
            <a:extLst>
              <a:ext uri="{FF2B5EF4-FFF2-40B4-BE49-F238E27FC236}">
                <a16:creationId xmlns:a16="http://schemas.microsoft.com/office/drawing/2014/main" id="{6FDD9346-C791-4172-AEED-40F0BAC72285}"/>
              </a:ext>
            </a:extLst>
          </p:cNvPr>
          <p:cNvSpPr/>
          <p:nvPr userDrawn="1"/>
        </p:nvSpPr>
        <p:spPr>
          <a:xfrm>
            <a:off x="3405984" y="7041600"/>
            <a:ext cx="3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Date:</a:t>
            </a:r>
          </a:p>
        </p:txBody>
      </p:sp>
      <p:sp>
        <p:nvSpPr>
          <p:cNvPr id="5" name="CustomShape 2">
            <a:extLst>
              <a:ext uri="{FF2B5EF4-FFF2-40B4-BE49-F238E27FC236}">
                <a16:creationId xmlns:a16="http://schemas.microsoft.com/office/drawing/2014/main" id="{100586D1-DC0C-4EF3-A138-50BF97E6CDE1}"/>
              </a:ext>
            </a:extLst>
          </p:cNvPr>
          <p:cNvSpPr/>
          <p:nvPr userDrawn="1"/>
        </p:nvSpPr>
        <p:spPr>
          <a:xfrm>
            <a:off x="4716892" y="7041600"/>
            <a:ext cx="359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Page:</a:t>
            </a:r>
          </a:p>
        </p:txBody>
      </p:sp>
      <p:sp>
        <p:nvSpPr>
          <p:cNvPr id="7" name="PlaceHolder 5">
            <a:extLst>
              <a:ext uri="{FF2B5EF4-FFF2-40B4-BE49-F238E27FC236}">
                <a16:creationId xmlns:a16="http://schemas.microsoft.com/office/drawing/2014/main" id="{388E6C6D-1C80-488E-A257-2B39148E4778}"/>
              </a:ext>
            </a:extLst>
          </p:cNvPr>
          <p:cNvSpPr>
            <a:spLocks noGrp="1"/>
          </p:cNvSpPr>
          <p:nvPr>
            <p:ph type="ftr" idx="10"/>
          </p:nvPr>
        </p:nvSpPr>
        <p:spPr>
          <a:xfrm>
            <a:off x="426383" y="7041600"/>
            <a:ext cx="2843640" cy="35964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  <a:ea typeface="Calibri" panose="020B0604030504040204" pitchFamily="34" charset="0"/>
              </a:defRPr>
            </a:lvl1pPr>
          </a:lstStyle>
          <a:p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8" name="PlaceHolder 6">
            <a:extLst>
              <a:ext uri="{FF2B5EF4-FFF2-40B4-BE49-F238E27FC236}">
                <a16:creationId xmlns:a16="http://schemas.microsoft.com/office/drawing/2014/main" id="{75E90AE9-91D0-4225-BACF-86CC302D52C1}"/>
              </a:ext>
            </a:extLst>
          </p:cNvPr>
          <p:cNvSpPr>
            <a:spLocks noGrp="1"/>
          </p:cNvSpPr>
          <p:nvPr>
            <p:ph type="dt" idx="11"/>
          </p:nvPr>
        </p:nvSpPr>
        <p:spPr>
          <a:xfrm>
            <a:off x="3729984" y="7041600"/>
            <a:ext cx="791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ABE6CE02-2739-470D-95FE-3A9A8493DB9C}" type="datetime1">
              <a:rPr lang="cs-CZ" spc="-1" smtClean="0">
                <a:uFill>
                  <a:solidFill>
                    <a:srgbClr val="FFFFFF"/>
                  </a:solidFill>
                </a:uFill>
              </a:rPr>
              <a:pPr/>
              <a:t>29.07.2026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9" name="PlaceHolder 7">
            <a:extLst>
              <a:ext uri="{FF2B5EF4-FFF2-40B4-BE49-F238E27FC236}">
                <a16:creationId xmlns:a16="http://schemas.microsoft.com/office/drawing/2014/main" id="{EDEBB947-60E0-44E1-A44A-7E76120F147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5092934" y="7041600"/>
            <a:ext cx="359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F5AD6361-5E2D-42E9-A29D-CCE202173234}" type="slidenum">
              <a:rPr lang="en-US" spc="-1" smtClean="0">
                <a:uFill>
                  <a:solidFill>
                    <a:srgbClr val="FFFFFF"/>
                  </a:solidFill>
                </a:uFill>
              </a:rPr>
              <a:pPr/>
              <a:t>‹#›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subTitle"/>
          </p:nvPr>
        </p:nvSpPr>
        <p:spPr>
          <a:xfrm>
            <a:off x="432000" y="2592000"/>
            <a:ext cx="5471640" cy="6174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" name="CustomShape 1">
            <a:extLst>
              <a:ext uri="{FF2B5EF4-FFF2-40B4-BE49-F238E27FC236}">
                <a16:creationId xmlns:a16="http://schemas.microsoft.com/office/drawing/2014/main" id="{DE9467AD-2B9D-4D24-A396-583788CFC445}"/>
              </a:ext>
            </a:extLst>
          </p:cNvPr>
          <p:cNvSpPr/>
          <p:nvPr userDrawn="1"/>
        </p:nvSpPr>
        <p:spPr>
          <a:xfrm>
            <a:off x="3405984" y="7041600"/>
            <a:ext cx="3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Date:</a:t>
            </a:r>
          </a:p>
        </p:txBody>
      </p:sp>
      <p:sp>
        <p:nvSpPr>
          <p:cNvPr id="5" name="CustomShape 2">
            <a:extLst>
              <a:ext uri="{FF2B5EF4-FFF2-40B4-BE49-F238E27FC236}">
                <a16:creationId xmlns:a16="http://schemas.microsoft.com/office/drawing/2014/main" id="{D70E25EE-698C-4189-B968-CC755D5CE572}"/>
              </a:ext>
            </a:extLst>
          </p:cNvPr>
          <p:cNvSpPr/>
          <p:nvPr userDrawn="1"/>
        </p:nvSpPr>
        <p:spPr>
          <a:xfrm>
            <a:off x="4716892" y="7041600"/>
            <a:ext cx="359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Page:</a:t>
            </a:r>
          </a:p>
        </p:txBody>
      </p:sp>
      <p:sp>
        <p:nvSpPr>
          <p:cNvPr id="7" name="PlaceHolder 5">
            <a:extLst>
              <a:ext uri="{FF2B5EF4-FFF2-40B4-BE49-F238E27FC236}">
                <a16:creationId xmlns:a16="http://schemas.microsoft.com/office/drawing/2014/main" id="{60796065-ABA9-4F1B-96A0-9F9C196769F3}"/>
              </a:ext>
            </a:extLst>
          </p:cNvPr>
          <p:cNvSpPr>
            <a:spLocks noGrp="1"/>
          </p:cNvSpPr>
          <p:nvPr>
            <p:ph type="ftr" idx="10"/>
          </p:nvPr>
        </p:nvSpPr>
        <p:spPr>
          <a:xfrm>
            <a:off x="426383" y="7041600"/>
            <a:ext cx="2843640" cy="35964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  <a:ea typeface="Calibri" panose="020B0604030504040204" pitchFamily="34" charset="0"/>
              </a:defRPr>
            </a:lvl1pPr>
          </a:lstStyle>
          <a:p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8" name="PlaceHolder 6">
            <a:extLst>
              <a:ext uri="{FF2B5EF4-FFF2-40B4-BE49-F238E27FC236}">
                <a16:creationId xmlns:a16="http://schemas.microsoft.com/office/drawing/2014/main" id="{236AD1B4-D1A6-4AB5-8107-3476EA5D22D1}"/>
              </a:ext>
            </a:extLst>
          </p:cNvPr>
          <p:cNvSpPr>
            <a:spLocks noGrp="1"/>
          </p:cNvSpPr>
          <p:nvPr>
            <p:ph type="dt" idx="11"/>
          </p:nvPr>
        </p:nvSpPr>
        <p:spPr>
          <a:xfrm>
            <a:off x="3729984" y="7041600"/>
            <a:ext cx="791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029754D2-5181-45B7-89F7-7DBDA0C69218}" type="datetime1">
              <a:rPr lang="cs-CZ" spc="-1" smtClean="0">
                <a:uFill>
                  <a:solidFill>
                    <a:srgbClr val="FFFFFF"/>
                  </a:solidFill>
                </a:uFill>
              </a:rPr>
              <a:t>29.07.2026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9" name="PlaceHolder 7">
            <a:extLst>
              <a:ext uri="{FF2B5EF4-FFF2-40B4-BE49-F238E27FC236}">
                <a16:creationId xmlns:a16="http://schemas.microsoft.com/office/drawing/2014/main" id="{2316649E-0CB2-4BA7-98E9-3061AD02D62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5092934" y="7041600"/>
            <a:ext cx="359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F5AD6361-5E2D-42E9-A29D-CCE202173234}" type="slidenum">
              <a:rPr lang="en-US" spc="-1" smtClean="0">
                <a:uFill>
                  <a:solidFill>
                    <a:srgbClr val="FFFFFF"/>
                  </a:solidFill>
                </a:uFill>
              </a:rPr>
              <a:pPr/>
              <a:t>‹#›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32000" y="2592000"/>
            <a:ext cx="5471640" cy="133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32000" y="4356000"/>
            <a:ext cx="2670120" cy="1713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32000" y="4543920"/>
            <a:ext cx="2670120" cy="1713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3236040" y="4356000"/>
            <a:ext cx="2670120" cy="3596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" name="CustomShape 1">
            <a:extLst>
              <a:ext uri="{FF2B5EF4-FFF2-40B4-BE49-F238E27FC236}">
                <a16:creationId xmlns:a16="http://schemas.microsoft.com/office/drawing/2014/main" id="{20DAB3D3-8854-4012-BA32-8E3C735000E4}"/>
              </a:ext>
            </a:extLst>
          </p:cNvPr>
          <p:cNvSpPr/>
          <p:nvPr userDrawn="1"/>
        </p:nvSpPr>
        <p:spPr>
          <a:xfrm>
            <a:off x="3405984" y="7041600"/>
            <a:ext cx="3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Date:</a:t>
            </a:r>
          </a:p>
        </p:txBody>
      </p:sp>
      <p:sp>
        <p:nvSpPr>
          <p:cNvPr id="8" name="CustomShape 2">
            <a:extLst>
              <a:ext uri="{FF2B5EF4-FFF2-40B4-BE49-F238E27FC236}">
                <a16:creationId xmlns:a16="http://schemas.microsoft.com/office/drawing/2014/main" id="{3C02BF82-4FBD-45B6-AEDF-E97451DCDEA8}"/>
              </a:ext>
            </a:extLst>
          </p:cNvPr>
          <p:cNvSpPr/>
          <p:nvPr userDrawn="1"/>
        </p:nvSpPr>
        <p:spPr>
          <a:xfrm>
            <a:off x="4716892" y="7041600"/>
            <a:ext cx="359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Page:</a:t>
            </a:r>
          </a:p>
        </p:txBody>
      </p:sp>
      <p:sp>
        <p:nvSpPr>
          <p:cNvPr id="10" name="PlaceHolder 5">
            <a:extLst>
              <a:ext uri="{FF2B5EF4-FFF2-40B4-BE49-F238E27FC236}">
                <a16:creationId xmlns:a16="http://schemas.microsoft.com/office/drawing/2014/main" id="{9518459D-9697-440E-A56A-821600CAD763}"/>
              </a:ext>
            </a:extLst>
          </p:cNvPr>
          <p:cNvSpPr>
            <a:spLocks noGrp="1"/>
          </p:cNvSpPr>
          <p:nvPr>
            <p:ph type="ftr" idx="10"/>
          </p:nvPr>
        </p:nvSpPr>
        <p:spPr>
          <a:xfrm>
            <a:off x="426383" y="7041600"/>
            <a:ext cx="2843640" cy="35964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  <a:ea typeface="Calibri" panose="020B0604030504040204" pitchFamily="34" charset="0"/>
              </a:defRPr>
            </a:lvl1pPr>
          </a:lstStyle>
          <a:p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1" name="PlaceHolder 6">
            <a:extLst>
              <a:ext uri="{FF2B5EF4-FFF2-40B4-BE49-F238E27FC236}">
                <a16:creationId xmlns:a16="http://schemas.microsoft.com/office/drawing/2014/main" id="{68A80B00-7DE3-4681-9E0F-A8C5822BFAA0}"/>
              </a:ext>
            </a:extLst>
          </p:cNvPr>
          <p:cNvSpPr>
            <a:spLocks noGrp="1"/>
          </p:cNvSpPr>
          <p:nvPr>
            <p:ph type="dt" idx="11"/>
          </p:nvPr>
        </p:nvSpPr>
        <p:spPr>
          <a:xfrm>
            <a:off x="3729984" y="7041600"/>
            <a:ext cx="791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A5C07784-ABA4-4DDB-987D-FACB2A5214B5}" type="datetime1">
              <a:rPr lang="cs-CZ" spc="-1" smtClean="0">
                <a:uFill>
                  <a:solidFill>
                    <a:srgbClr val="FFFFFF"/>
                  </a:solidFill>
                </a:uFill>
              </a:rPr>
              <a:t>29.07.2026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2" name="PlaceHolder 7">
            <a:extLst>
              <a:ext uri="{FF2B5EF4-FFF2-40B4-BE49-F238E27FC236}">
                <a16:creationId xmlns:a16="http://schemas.microsoft.com/office/drawing/2014/main" id="{1DE1F34C-FC09-47D6-8B2E-BCAE7F76B02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5092934" y="7041600"/>
            <a:ext cx="359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F5AD6361-5E2D-42E9-A29D-CCE202173234}" type="slidenum">
              <a:rPr lang="en-US" spc="-1" smtClean="0">
                <a:uFill>
                  <a:solidFill>
                    <a:srgbClr val="FFFFFF"/>
                  </a:solidFill>
                </a:uFill>
              </a:rPr>
              <a:pPr/>
              <a:t>‹#›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32000" y="2592000"/>
            <a:ext cx="5471640" cy="133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32000" y="4356000"/>
            <a:ext cx="2670120" cy="3596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3236040" y="4356000"/>
            <a:ext cx="2670120" cy="1713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3236040" y="4543920"/>
            <a:ext cx="2670120" cy="1713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" name="CustomShape 1">
            <a:extLst>
              <a:ext uri="{FF2B5EF4-FFF2-40B4-BE49-F238E27FC236}">
                <a16:creationId xmlns:a16="http://schemas.microsoft.com/office/drawing/2014/main" id="{C09CEF79-BED4-446B-8093-4499B719CD5E}"/>
              </a:ext>
            </a:extLst>
          </p:cNvPr>
          <p:cNvSpPr/>
          <p:nvPr userDrawn="1"/>
        </p:nvSpPr>
        <p:spPr>
          <a:xfrm>
            <a:off x="3405984" y="7041600"/>
            <a:ext cx="3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Date:</a:t>
            </a:r>
          </a:p>
        </p:txBody>
      </p:sp>
      <p:sp>
        <p:nvSpPr>
          <p:cNvPr id="8" name="CustomShape 2">
            <a:extLst>
              <a:ext uri="{FF2B5EF4-FFF2-40B4-BE49-F238E27FC236}">
                <a16:creationId xmlns:a16="http://schemas.microsoft.com/office/drawing/2014/main" id="{AB82B866-E358-47EF-9625-E299CD6F793E}"/>
              </a:ext>
            </a:extLst>
          </p:cNvPr>
          <p:cNvSpPr/>
          <p:nvPr userDrawn="1"/>
        </p:nvSpPr>
        <p:spPr>
          <a:xfrm>
            <a:off x="4716892" y="7041600"/>
            <a:ext cx="359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Page:</a:t>
            </a:r>
          </a:p>
        </p:txBody>
      </p:sp>
      <p:sp>
        <p:nvSpPr>
          <p:cNvPr id="10" name="PlaceHolder 5">
            <a:extLst>
              <a:ext uri="{FF2B5EF4-FFF2-40B4-BE49-F238E27FC236}">
                <a16:creationId xmlns:a16="http://schemas.microsoft.com/office/drawing/2014/main" id="{497697DE-F5B5-405E-8BEC-5A41A023F2D1}"/>
              </a:ext>
            </a:extLst>
          </p:cNvPr>
          <p:cNvSpPr>
            <a:spLocks noGrp="1"/>
          </p:cNvSpPr>
          <p:nvPr>
            <p:ph type="ftr" idx="10"/>
          </p:nvPr>
        </p:nvSpPr>
        <p:spPr>
          <a:xfrm>
            <a:off x="426383" y="7041600"/>
            <a:ext cx="2843640" cy="35964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  <a:ea typeface="Calibri" panose="020B0604030504040204" pitchFamily="34" charset="0"/>
              </a:defRPr>
            </a:lvl1pPr>
          </a:lstStyle>
          <a:p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1" name="PlaceHolder 6">
            <a:extLst>
              <a:ext uri="{FF2B5EF4-FFF2-40B4-BE49-F238E27FC236}">
                <a16:creationId xmlns:a16="http://schemas.microsoft.com/office/drawing/2014/main" id="{88FC0DD7-006A-4427-A463-4E1C9A577AEA}"/>
              </a:ext>
            </a:extLst>
          </p:cNvPr>
          <p:cNvSpPr>
            <a:spLocks noGrp="1"/>
          </p:cNvSpPr>
          <p:nvPr>
            <p:ph type="dt" idx="11"/>
          </p:nvPr>
        </p:nvSpPr>
        <p:spPr>
          <a:xfrm>
            <a:off x="3729984" y="7041600"/>
            <a:ext cx="791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5DFB42C4-33DD-411D-8214-3B02C227998C}" type="datetime1">
              <a:rPr lang="cs-CZ" spc="-1" smtClean="0">
                <a:uFill>
                  <a:solidFill>
                    <a:srgbClr val="FFFFFF"/>
                  </a:solidFill>
                </a:uFill>
              </a:rPr>
              <a:t>29.07.2026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2" name="PlaceHolder 7">
            <a:extLst>
              <a:ext uri="{FF2B5EF4-FFF2-40B4-BE49-F238E27FC236}">
                <a16:creationId xmlns:a16="http://schemas.microsoft.com/office/drawing/2014/main" id="{8F8F123A-298E-4F60-A19D-E91599F315D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5092934" y="7041600"/>
            <a:ext cx="359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F5AD6361-5E2D-42E9-A29D-CCE202173234}" type="slidenum">
              <a:rPr lang="en-US" spc="-1" smtClean="0">
                <a:uFill>
                  <a:solidFill>
                    <a:srgbClr val="FFFFFF"/>
                  </a:solidFill>
                </a:uFill>
              </a:rPr>
              <a:pPr/>
              <a:t>‹#›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432000" y="2592000"/>
            <a:ext cx="5471640" cy="133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432000" y="4356000"/>
            <a:ext cx="2670120" cy="1713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3236040" y="4356000"/>
            <a:ext cx="2670120" cy="1713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 type="body"/>
          </p:nvPr>
        </p:nvSpPr>
        <p:spPr>
          <a:xfrm>
            <a:off x="432000" y="4543920"/>
            <a:ext cx="5471640" cy="1713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" name="CustomShape 1">
            <a:extLst>
              <a:ext uri="{FF2B5EF4-FFF2-40B4-BE49-F238E27FC236}">
                <a16:creationId xmlns:a16="http://schemas.microsoft.com/office/drawing/2014/main" id="{14E30807-B132-482F-856D-E7ECDED6F8AF}"/>
              </a:ext>
            </a:extLst>
          </p:cNvPr>
          <p:cNvSpPr/>
          <p:nvPr userDrawn="1"/>
        </p:nvSpPr>
        <p:spPr>
          <a:xfrm>
            <a:off x="3405984" y="7041600"/>
            <a:ext cx="3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Date:</a:t>
            </a:r>
          </a:p>
        </p:txBody>
      </p:sp>
      <p:sp>
        <p:nvSpPr>
          <p:cNvPr id="8" name="CustomShape 2">
            <a:extLst>
              <a:ext uri="{FF2B5EF4-FFF2-40B4-BE49-F238E27FC236}">
                <a16:creationId xmlns:a16="http://schemas.microsoft.com/office/drawing/2014/main" id="{01E9A679-5A05-461B-B87F-58323B571FCA}"/>
              </a:ext>
            </a:extLst>
          </p:cNvPr>
          <p:cNvSpPr/>
          <p:nvPr userDrawn="1"/>
        </p:nvSpPr>
        <p:spPr>
          <a:xfrm>
            <a:off x="4716892" y="7041600"/>
            <a:ext cx="359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Page:</a:t>
            </a:r>
          </a:p>
        </p:txBody>
      </p:sp>
      <p:sp>
        <p:nvSpPr>
          <p:cNvPr id="10" name="PlaceHolder 5">
            <a:extLst>
              <a:ext uri="{FF2B5EF4-FFF2-40B4-BE49-F238E27FC236}">
                <a16:creationId xmlns:a16="http://schemas.microsoft.com/office/drawing/2014/main" id="{4891C51B-B439-4617-991B-E937DA23D169}"/>
              </a:ext>
            </a:extLst>
          </p:cNvPr>
          <p:cNvSpPr>
            <a:spLocks noGrp="1"/>
          </p:cNvSpPr>
          <p:nvPr>
            <p:ph type="ftr" idx="10"/>
          </p:nvPr>
        </p:nvSpPr>
        <p:spPr>
          <a:xfrm>
            <a:off x="426383" y="7041600"/>
            <a:ext cx="2843640" cy="35964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  <a:ea typeface="Calibri" panose="020B0604030504040204" pitchFamily="34" charset="0"/>
              </a:defRPr>
            </a:lvl1pPr>
          </a:lstStyle>
          <a:p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1" name="PlaceHolder 6">
            <a:extLst>
              <a:ext uri="{FF2B5EF4-FFF2-40B4-BE49-F238E27FC236}">
                <a16:creationId xmlns:a16="http://schemas.microsoft.com/office/drawing/2014/main" id="{FE7EB25E-696E-4282-B97E-BE55B0F67203}"/>
              </a:ext>
            </a:extLst>
          </p:cNvPr>
          <p:cNvSpPr>
            <a:spLocks noGrp="1"/>
          </p:cNvSpPr>
          <p:nvPr>
            <p:ph type="dt" idx="11"/>
          </p:nvPr>
        </p:nvSpPr>
        <p:spPr>
          <a:xfrm>
            <a:off x="3729984" y="7041600"/>
            <a:ext cx="791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80E41743-E9D3-42C4-B814-DB3A11500988}" type="datetime1">
              <a:rPr lang="cs-CZ" spc="-1" smtClean="0">
                <a:uFill>
                  <a:solidFill>
                    <a:srgbClr val="FFFFFF"/>
                  </a:solidFill>
                </a:uFill>
              </a:rPr>
              <a:t>29.07.2026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2" name="PlaceHolder 7">
            <a:extLst>
              <a:ext uri="{FF2B5EF4-FFF2-40B4-BE49-F238E27FC236}">
                <a16:creationId xmlns:a16="http://schemas.microsoft.com/office/drawing/2014/main" id="{9E54DF10-69FF-4CE8-BBAD-093660A35B9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5092934" y="7041600"/>
            <a:ext cx="359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F5AD6361-5E2D-42E9-A29D-CCE202173234}" type="slidenum">
              <a:rPr lang="en-US" spc="-1" smtClean="0">
                <a:uFill>
                  <a:solidFill>
                    <a:srgbClr val="FFFFFF"/>
                  </a:solidFill>
                </a:uFill>
              </a:rPr>
              <a:pPr/>
              <a:t>‹#›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4"/>
          <p:cNvSpPr>
            <a:spLocks noGrp="1"/>
          </p:cNvSpPr>
          <p:nvPr>
            <p:ph type="title"/>
          </p:nvPr>
        </p:nvSpPr>
        <p:spPr>
          <a:xfrm>
            <a:off x="2516400" y="270000"/>
            <a:ext cx="7743240" cy="10796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r">
              <a:lnSpc>
                <a:spcPct val="100000"/>
              </a:lnSpc>
            </a:pPr>
            <a:r>
              <a:rPr lang="cs-CZ" sz="3200" b="0" strike="noStrike" spc="-1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Kliknutím lze upravit styl.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6" name="PlaceHolder 8"/>
          <p:cNvSpPr>
            <a:spLocks noGrp="1"/>
          </p:cNvSpPr>
          <p:nvPr>
            <p:ph type="body"/>
          </p:nvPr>
        </p:nvSpPr>
        <p:spPr>
          <a:xfrm>
            <a:off x="432000" y="1548000"/>
            <a:ext cx="4643640" cy="496764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to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edit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outline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text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format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Outline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Outline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Outline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Outline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Sixth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Outline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Level</a:t>
            </a: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Seventh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Outline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LevelKlepnutím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lze upravit styly předlohy textu.</a:t>
            </a:r>
          </a:p>
          <a:p>
            <a:pPr marL="432000" lvl="1" indent="-215640"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Druhá úroveň</a:t>
            </a:r>
          </a:p>
          <a:p>
            <a:pPr marL="648000" lvl="2" indent="-215640"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Třetí úroveň</a:t>
            </a:r>
          </a:p>
          <a:p>
            <a:pPr marL="864000" lvl="3" indent="-215640"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Čtvrtá úroveň</a:t>
            </a:r>
          </a:p>
          <a:p>
            <a:pPr marL="1080000" lvl="4" indent="-215640"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Pátá úroveň</a:t>
            </a:r>
          </a:p>
        </p:txBody>
      </p:sp>
      <p:sp>
        <p:nvSpPr>
          <p:cNvPr id="97" name="PlaceHolder 9"/>
          <p:cNvSpPr>
            <a:spLocks noGrp="1"/>
          </p:cNvSpPr>
          <p:nvPr>
            <p:ph type="body"/>
          </p:nvPr>
        </p:nvSpPr>
        <p:spPr>
          <a:xfrm>
            <a:off x="5616000" y="1548000"/>
            <a:ext cx="4643640" cy="496764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Sixth Outline Level</a:t>
            </a: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Seventh Outline LevelKlepnutím lze upravit styly předlohy textu.</a:t>
            </a:r>
          </a:p>
          <a:p>
            <a:pPr marL="432000" lvl="1" indent="-215640"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Druhá úroveň</a:t>
            </a:r>
          </a:p>
          <a:p>
            <a:pPr marL="648000" lvl="2" indent="-215640"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Třetí úroveň</a:t>
            </a:r>
          </a:p>
          <a:p>
            <a:pPr marL="864000" lvl="3" indent="-215640"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Čtvrtá úroveň</a:t>
            </a:r>
          </a:p>
          <a:p>
            <a:pPr marL="1080000" lvl="4" indent="-215640"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Pátá úroveň</a:t>
            </a:r>
          </a:p>
        </p:txBody>
      </p:sp>
      <p:sp>
        <p:nvSpPr>
          <p:cNvPr id="21" name="CustomShape 1">
            <a:extLst>
              <a:ext uri="{FF2B5EF4-FFF2-40B4-BE49-F238E27FC236}">
                <a16:creationId xmlns:a16="http://schemas.microsoft.com/office/drawing/2014/main" id="{367B2104-C9DE-4406-BE79-048C0B79DDC8}"/>
              </a:ext>
            </a:extLst>
          </p:cNvPr>
          <p:cNvSpPr/>
          <p:nvPr userDrawn="1"/>
        </p:nvSpPr>
        <p:spPr>
          <a:xfrm>
            <a:off x="3405984" y="7041600"/>
            <a:ext cx="3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Date:</a:t>
            </a:r>
          </a:p>
        </p:txBody>
      </p:sp>
      <p:sp>
        <p:nvSpPr>
          <p:cNvPr id="22" name="CustomShape 2">
            <a:extLst>
              <a:ext uri="{FF2B5EF4-FFF2-40B4-BE49-F238E27FC236}">
                <a16:creationId xmlns:a16="http://schemas.microsoft.com/office/drawing/2014/main" id="{2DA2776A-9DF5-47E4-92DD-C2FB082D6CAF}"/>
              </a:ext>
            </a:extLst>
          </p:cNvPr>
          <p:cNvSpPr/>
          <p:nvPr userDrawn="1"/>
        </p:nvSpPr>
        <p:spPr>
          <a:xfrm>
            <a:off x="4716892" y="7041600"/>
            <a:ext cx="359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10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Page:</a:t>
            </a:r>
          </a:p>
        </p:txBody>
      </p:sp>
      <p:sp>
        <p:nvSpPr>
          <p:cNvPr id="24" name="PlaceHolder 5">
            <a:extLst>
              <a:ext uri="{FF2B5EF4-FFF2-40B4-BE49-F238E27FC236}">
                <a16:creationId xmlns:a16="http://schemas.microsoft.com/office/drawing/2014/main" id="{C316FD1C-F0B5-4053-B9D0-02E963BB15EF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426383" y="7041600"/>
            <a:ext cx="2843640" cy="35964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  <a:ea typeface="Calibri" panose="020B0604030504040204" pitchFamily="34" charset="0"/>
              </a:defRPr>
            </a:lvl1pPr>
          </a:lstStyle>
          <a:p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5" name="PlaceHolder 6">
            <a:extLst>
              <a:ext uri="{FF2B5EF4-FFF2-40B4-BE49-F238E27FC236}">
                <a16:creationId xmlns:a16="http://schemas.microsoft.com/office/drawing/2014/main" id="{07DFD2B4-5D9B-43EE-9650-969B7CC3C733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3729984" y="7041600"/>
            <a:ext cx="791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3DCA19CA-C788-43B2-AD58-94DD39699A75}" type="datetime1">
              <a:rPr lang="cs-CZ" spc="-1" smtClean="0">
                <a:uFill>
                  <a:solidFill>
                    <a:srgbClr val="FFFFFF"/>
                  </a:solidFill>
                </a:uFill>
              </a:rPr>
              <a:t>29.07.2026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6" name="PlaceHolder 7">
            <a:extLst>
              <a:ext uri="{FF2B5EF4-FFF2-40B4-BE49-F238E27FC236}">
                <a16:creationId xmlns:a16="http://schemas.microsoft.com/office/drawing/2014/main" id="{17625200-1B26-4E22-89CB-C6FCF21D225D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5092934" y="7041600"/>
            <a:ext cx="359640" cy="359640"/>
          </a:xfrm>
          <a:prstGeom prst="rect">
            <a:avLst/>
          </a:prstGeom>
        </p:spPr>
        <p:txBody>
          <a:bodyPr lIns="36000" tIns="0" rIns="0" bIns="0" anchor="ctr"/>
          <a:lstStyle>
            <a:lvl1pPr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F5AD6361-5E2D-42E9-A29D-CCE202173234}" type="slidenum">
              <a:rPr lang="en-US" spc="-1" smtClean="0">
                <a:uFill>
                  <a:solidFill>
                    <a:srgbClr val="FFFFFF"/>
                  </a:solidFill>
                </a:uFill>
              </a:rPr>
              <a:pPr/>
              <a:t>‹#›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2" name="Logo ELI rgb svg">
            <a:extLst>
              <a:ext uri="{FF2B5EF4-FFF2-40B4-BE49-F238E27FC236}">
                <a16:creationId xmlns:a16="http://schemas.microsoft.com/office/drawing/2014/main" id="{B44B64CE-5116-55A0-366B-437D082BD58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32000" y="432000"/>
            <a:ext cx="1588400" cy="752400"/>
          </a:xfrm>
          <a:prstGeom prst="rect">
            <a:avLst/>
          </a:prstGeom>
        </p:spPr>
      </p:pic>
      <p:sp>
        <p:nvSpPr>
          <p:cNvPr id="4" name="Line 3">
            <a:extLst>
              <a:ext uri="{FF2B5EF4-FFF2-40B4-BE49-F238E27FC236}">
                <a16:creationId xmlns:a16="http://schemas.microsoft.com/office/drawing/2014/main" id="{3BA61DE6-6332-68BB-EB15-010D3217421E}"/>
              </a:ext>
            </a:extLst>
          </p:cNvPr>
          <p:cNvSpPr/>
          <p:nvPr userDrawn="1"/>
        </p:nvSpPr>
        <p:spPr>
          <a:xfrm>
            <a:off x="4597882" y="7164388"/>
            <a:ext cx="0" cy="122732"/>
          </a:xfrm>
          <a:prstGeom prst="line">
            <a:avLst/>
          </a:prstGeom>
          <a:ln w="3240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Calibri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 userDrawn="1">
          <p15:clr>
            <a:srgbClr val="F26B43"/>
          </p15:clr>
        </p15:guide>
        <p15:guide id="2" pos="33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hdphoto" Target="../media/hdphoto1.wdp"/><Relationship Id="rId7" Type="http://schemas.openxmlformats.org/officeDocument/2006/relationships/image" Target="../media/image30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9.png"/><Relationship Id="rId5" Type="http://schemas.openxmlformats.org/officeDocument/2006/relationships/image" Target="../media/image29.png"/><Relationship Id="rId10" Type="http://schemas.openxmlformats.org/officeDocument/2006/relationships/image" Target="../media/image33.jpeg"/><Relationship Id="rId4" Type="http://schemas.openxmlformats.org/officeDocument/2006/relationships/image" Target="../media/image28.jpeg"/><Relationship Id="rId9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jp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svg"/><Relationship Id="rId5" Type="http://schemas.openxmlformats.org/officeDocument/2006/relationships/image" Target="../media/image66.jpg"/><Relationship Id="rId10" Type="http://schemas.openxmlformats.org/officeDocument/2006/relationships/image" Target="../media/image59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5" Type="http://schemas.openxmlformats.org/officeDocument/2006/relationships/image" Target="../media/image59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84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svg"/><Relationship Id="rId4" Type="http://schemas.openxmlformats.org/officeDocument/2006/relationships/image" Target="../media/image8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9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7" Type="http://schemas.openxmlformats.org/officeDocument/2006/relationships/image" Target="../media/image110.jpe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7" Type="http://schemas.openxmlformats.org/officeDocument/2006/relationships/image" Target="../media/image110.jpe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7" Type="http://schemas.openxmlformats.org/officeDocument/2006/relationships/image" Target="../media/image110.jpe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4.jpeg"/><Relationship Id="rId4" Type="http://schemas.openxmlformats.org/officeDocument/2006/relationships/image" Target="../media/image113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microsoft.com/office/2007/relationships/media" Target="../media/media2.avi"/><Relationship Id="rId7" Type="http://schemas.openxmlformats.org/officeDocument/2006/relationships/image" Target="../media/image126.png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12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avi"/><Relationship Id="rId9" Type="http://schemas.openxmlformats.org/officeDocument/2006/relationships/image" Target="../media/image12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6E2BB-DF54-5F0F-F9B3-0CB0C304E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3EF90D-FFA1-F663-8B30-091704ACDA7F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1AE095-5032-54DA-AABD-CA35727FBE85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EF49C25-7145-4CC4-BD53-96BAD29C2B31}" type="datetime1">
              <a:rPr lang="cs-CZ" spc="-1" smtClean="0">
                <a:uFill>
                  <a:solidFill>
                    <a:srgbClr val="FFFFFF"/>
                  </a:solidFill>
                </a:uFill>
              </a:rPr>
              <a:t>29.07.2026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B0BE3D-C919-0229-B6BB-A1EE8E081CB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5AD6361-5E2D-42E9-A29D-CCE202173234}" type="slidenum">
              <a:rPr lang="en-US" spc="-1" smtClean="0">
                <a:uFill>
                  <a:solidFill>
                    <a:srgbClr val="FFFFFF"/>
                  </a:solidFill>
                </a:uFill>
              </a:rPr>
              <a:pPr/>
              <a:t>1</a:t>
            </a:fld>
            <a:endParaRPr lang="en-US" spc="-1" dirty="0"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6" name="Picture 1" descr="page1image2785280">
            <a:extLst>
              <a:ext uri="{FF2B5EF4-FFF2-40B4-BE49-F238E27FC236}">
                <a16:creationId xmlns:a16="http://schemas.microsoft.com/office/drawing/2014/main" id="{733336B2-094C-8AF4-CF43-8FD77F809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111" y="6489359"/>
            <a:ext cx="2926489" cy="8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0094C9-81FC-8801-F6F3-8AD5A99F69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" y="-1"/>
            <a:ext cx="10691459" cy="756126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677D268-E852-4F9E-19FD-7DDEE121D78C}"/>
              </a:ext>
            </a:extLst>
          </p:cNvPr>
          <p:cNvGrpSpPr/>
          <p:nvPr/>
        </p:nvGrpSpPr>
        <p:grpSpPr>
          <a:xfrm>
            <a:off x="353" y="1"/>
            <a:ext cx="3177644" cy="1710058"/>
            <a:chOff x="120018" y="2200659"/>
            <a:chExt cx="2882096" cy="155100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114D337-CEB7-9992-AA13-7D7D1CA417DB}"/>
                </a:ext>
              </a:extLst>
            </p:cNvPr>
            <p:cNvSpPr/>
            <p:nvPr/>
          </p:nvSpPr>
          <p:spPr>
            <a:xfrm>
              <a:off x="120018" y="2200659"/>
              <a:ext cx="2882096" cy="1551008"/>
            </a:xfrm>
            <a:prstGeom prst="rect">
              <a:avLst/>
            </a:prstGeom>
            <a:solidFill>
              <a:schemeClr val="tx1">
                <a:alpha val="3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85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7AE78DE-79E4-1C5A-19F0-378324B32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4393" y="2335903"/>
              <a:ext cx="2613346" cy="1280519"/>
            </a:xfrm>
            <a:prstGeom prst="rect">
              <a:avLst/>
            </a:prstGeom>
            <a:noFill/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091C8660-6AD5-8F44-07E7-C8E3ABBC804E}"/>
              </a:ext>
            </a:extLst>
          </p:cNvPr>
          <p:cNvSpPr/>
          <p:nvPr/>
        </p:nvSpPr>
        <p:spPr>
          <a:xfrm>
            <a:off x="287079" y="1731108"/>
            <a:ext cx="10228521" cy="4708981"/>
          </a:xfrm>
          <a:prstGeom prst="rect">
            <a:avLst/>
          </a:prstGeom>
          <a:solidFill>
            <a:schemeClr val="bg2">
              <a:lumMod val="50000"/>
              <a:alpha val="75483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High Repetition Rate LWFA with all-optical guiding for user experiments at ELI Beamlines</a:t>
            </a:r>
            <a:endParaRPr lang="en-US" sz="5400" b="1" dirty="0">
              <a:solidFill>
                <a:schemeClr val="bg1"/>
              </a:solidFill>
              <a:latin typeface="+mj-lt"/>
            </a:endParaRPr>
          </a:p>
          <a:p>
            <a:endParaRPr lang="en-US" sz="3200" dirty="0">
              <a:solidFill>
                <a:schemeClr val="bg1"/>
              </a:solidFill>
              <a:latin typeface="+mj-lt"/>
            </a:endParaRPr>
          </a:p>
          <a:p>
            <a:r>
              <a:rPr lang="en-US" sz="3200" u="sng" dirty="0">
                <a:solidFill>
                  <a:schemeClr val="bg1"/>
                </a:solidFill>
                <a:latin typeface="+mj-lt"/>
              </a:rPr>
              <a:t>Gabriele Maria Grittani</a:t>
            </a:r>
          </a:p>
          <a:p>
            <a:endParaRPr lang="en-US" sz="3200" dirty="0">
              <a:solidFill>
                <a:schemeClr val="bg1"/>
              </a:solidFill>
              <a:latin typeface="+mj-lt"/>
            </a:endParaRPr>
          </a:p>
          <a:p>
            <a:r>
              <a:rPr lang="en-US" dirty="0">
                <a:solidFill>
                  <a:schemeClr val="bg1"/>
                </a:solidFill>
                <a:latin typeface="+mj-lt"/>
              </a:rPr>
              <a:t>J. </a:t>
            </a:r>
            <a:r>
              <a:rPr lang="en-US" dirty="0" err="1">
                <a:solidFill>
                  <a:schemeClr val="bg1"/>
                </a:solidFill>
                <a:latin typeface="+mj-lt"/>
              </a:rPr>
              <a:t>Šišma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, M. </a:t>
            </a:r>
            <a:r>
              <a:rPr lang="en-US" dirty="0" err="1">
                <a:solidFill>
                  <a:schemeClr val="bg1"/>
                </a:solidFill>
                <a:latin typeface="+mj-lt"/>
              </a:rPr>
              <a:t>Nevrkla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, F. Vitha, S. Lorenz, I. </a:t>
            </a:r>
            <a:r>
              <a:rPr lang="en-US" dirty="0" err="1">
                <a:solidFill>
                  <a:schemeClr val="bg1"/>
                </a:solidFill>
                <a:latin typeface="+mj-lt"/>
              </a:rPr>
              <a:t>Zymak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, A. </a:t>
            </a:r>
            <a:r>
              <a:rPr lang="en-US" dirty="0" err="1">
                <a:solidFill>
                  <a:schemeClr val="bg1"/>
                </a:solidFill>
                <a:latin typeface="+mj-lt"/>
              </a:rPr>
              <a:t>Špádová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, A. </a:t>
            </a:r>
            <a:r>
              <a:rPr lang="en-US" dirty="0" err="1">
                <a:solidFill>
                  <a:schemeClr val="bg1"/>
                </a:solidFill>
                <a:latin typeface="+mj-lt"/>
              </a:rPr>
              <a:t>Kollárová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, M. Jech, A. </a:t>
            </a:r>
            <a:r>
              <a:rPr lang="en-US" dirty="0" err="1">
                <a:solidFill>
                  <a:schemeClr val="bg1"/>
                </a:solidFill>
                <a:latin typeface="+mj-lt"/>
              </a:rPr>
              <a:t>Jančárek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, D. </a:t>
            </a:r>
            <a:r>
              <a:rPr lang="en-US" dirty="0" err="1">
                <a:solidFill>
                  <a:schemeClr val="bg1"/>
                </a:solidFill>
                <a:latin typeface="+mj-lt"/>
              </a:rPr>
              <a:t>Peceli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, C. M. Lazzarini, L. V. N. Goncalves, P. Valenta, S. V. Bulanov (ELI Beamlines)</a:t>
            </a:r>
          </a:p>
          <a:p>
            <a:endParaRPr lang="en-US" dirty="0">
              <a:solidFill>
                <a:schemeClr val="bg1"/>
              </a:solidFill>
              <a:latin typeface="+mj-lt"/>
            </a:endParaRPr>
          </a:p>
          <a:p>
            <a:r>
              <a:rPr lang="en-US" dirty="0">
                <a:solidFill>
                  <a:schemeClr val="bg1"/>
                </a:solidFill>
                <a:latin typeface="+mj-lt"/>
              </a:rPr>
              <a:t>J. E. Shrock, E. Rockafellow, A. J. Sloss, G. Brewster, B. Miao, S. W. Hancock, H. M. </a:t>
            </a:r>
            <a:r>
              <a:rPr lang="en-US" dirty="0" err="1">
                <a:solidFill>
                  <a:schemeClr val="bg1"/>
                </a:solidFill>
                <a:latin typeface="+mj-lt"/>
              </a:rPr>
              <a:t>Milchberg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 (UMD)</a:t>
            </a:r>
          </a:p>
          <a:p>
            <a:endParaRPr lang="en-US" sz="3200" dirty="0">
              <a:solidFill>
                <a:schemeClr val="bg1"/>
              </a:solidFill>
              <a:latin typeface="+mj-lt"/>
            </a:endParaRPr>
          </a:p>
          <a:p>
            <a:r>
              <a:rPr lang="en-US" sz="2000" i="1" dirty="0">
                <a:solidFill>
                  <a:schemeClr val="bg1"/>
                </a:solidFill>
                <a:latin typeface="+mj-lt"/>
              </a:rPr>
              <a:t>Advanced Accelerator Concepts, UCLA, 30</a:t>
            </a:r>
            <a:r>
              <a:rPr lang="en-US" sz="2000" i="1" baseline="30000" dirty="0">
                <a:solidFill>
                  <a:schemeClr val="bg1"/>
                </a:solidFill>
                <a:latin typeface="+mj-lt"/>
              </a:rPr>
              <a:t>th</a:t>
            </a:r>
            <a:r>
              <a:rPr lang="en-US" sz="2000" i="1" dirty="0">
                <a:solidFill>
                  <a:schemeClr val="bg1"/>
                </a:solidFill>
                <a:latin typeface="+mj-lt"/>
              </a:rPr>
              <a:t> July 2026</a:t>
            </a:r>
            <a:endParaRPr lang="en-GB" sz="44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2386FB-1431-AAFA-30E2-6476186068BB}"/>
              </a:ext>
            </a:extLst>
          </p:cNvPr>
          <p:cNvSpPr txBox="1"/>
          <p:nvPr/>
        </p:nvSpPr>
        <p:spPr>
          <a:xfrm>
            <a:off x="-6663" y="6784720"/>
            <a:ext cx="10522263" cy="567399"/>
          </a:xfrm>
          <a:prstGeom prst="rect">
            <a:avLst/>
          </a:prstGeom>
          <a:solidFill>
            <a:schemeClr val="tx1">
              <a:alpha val="46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087" b="1" dirty="0">
                <a:solidFill>
                  <a:schemeClr val="bg1"/>
                </a:solidFill>
                <a:latin typeface="+mj-lt"/>
              </a:rPr>
              <a:t>                   A European Research Infrastructure Consortium</a:t>
            </a:r>
          </a:p>
        </p:txBody>
      </p:sp>
      <p:pic>
        <p:nvPicPr>
          <p:cNvPr id="13" name="Picture 12" descr="University of Maryland, College Park - Wikipedia">
            <a:extLst>
              <a:ext uri="{FF2B5EF4-FFF2-40B4-BE49-F238E27FC236}">
                <a16:creationId xmlns:a16="http://schemas.microsoft.com/office/drawing/2014/main" id="{DB221C51-6341-D59C-6558-10682750ED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6151" y="187835"/>
            <a:ext cx="1475641" cy="147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482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54EFB-AC33-211D-500D-33390447C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2261D5A8-CB1A-C2A7-89E2-98EA03CAE907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ELI Beamlines Lasers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11132B8-9818-D268-CB2B-622FB30EA5FF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36257665-B63D-A7D7-8870-A96CB4533566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A71E9127-26A9-8CA4-54A0-028718B9F5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19" y="1488540"/>
            <a:ext cx="7388358" cy="3429608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EC88315B-D76C-9A5D-8EB9-DD2E31759A4A}"/>
              </a:ext>
            </a:extLst>
          </p:cNvPr>
          <p:cNvSpPr txBox="1"/>
          <p:nvPr/>
        </p:nvSpPr>
        <p:spPr>
          <a:xfrm>
            <a:off x="0" y="4914385"/>
            <a:ext cx="10822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>
                <a:solidFill>
                  <a:srgbClr val="0000FF"/>
                </a:solidFill>
                <a:latin typeface="+mj-lt"/>
                <a:cs typeface="Calibri Light" panose="020F0302020204030204" pitchFamily="34" charset="0"/>
              </a:rPr>
              <a:t>User Science Areas and Mission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Exploit 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high-energy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and 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high-flux particles and photons 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through dedicated beamlines driven by 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high-energy and high repetition-rate (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a typeface="Aptos" panose="020B0004020202020204" pitchFamily="34" charset="0"/>
                <a:cs typeface="Calibri Light" panose="020F0302020204030204" pitchFamily="34" charset="0"/>
              </a:rPr>
              <a:t>high average power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)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 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a typeface="Aptos" panose="020B0004020202020204" pitchFamily="34" charset="0"/>
                <a:cs typeface="Calibri Light" panose="020F0302020204030204" pitchFamily="34" charset="0"/>
              </a:rPr>
              <a:t>PW-class 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lasers for ultrafast 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radiobiology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,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 ultrahigh dose-rate/FLASH 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radiotherapy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 research, 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material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 science, etc.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D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eliver 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ultrahigh laser intensities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(&gt;10</a:t>
            </a:r>
            <a:r>
              <a:rPr lang="en-US" baseline="30000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22 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W/cm</a:t>
            </a:r>
            <a:r>
              <a:rPr lang="en-US" baseline="30000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2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) on target for 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high-field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physics, 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including 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a typeface="Aptos" panose="020B0004020202020204" pitchFamily="34" charset="0"/>
                <a:cs typeface="Calibri Light" panose="020F0302020204030204" pitchFamily="34" charset="0"/>
              </a:rPr>
              <a:t>SF-QED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(kJ-class and 10s-J-class, high rep. rate lasers)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Exploit m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ulti-beam configurations in exp. stations for 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pump-probe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 setups to study 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ultrafast dynamics 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in the 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kHz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 regime (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AMO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science and 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structural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 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biology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) and in the 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kJ/ns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 regime (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HEDP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a typeface="Aptos" panose="020B0004020202020204" pitchFamily="34" charset="0"/>
                <a:cs typeface="Calibri Light" panose="020F0302020204030204" pitchFamily="34" charset="0"/>
              </a:rPr>
              <a:t>,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including 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IFE</a:t>
            </a:r>
            <a:r>
              <a:rPr lang="en-US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Aptos" panose="020B0004020202020204" pitchFamily="34" charset="0"/>
                <a:cs typeface="Calibri Light" panose="020F0302020204030204" pitchFamily="34" charset="0"/>
              </a:rPr>
              <a:t> research)</a:t>
            </a:r>
            <a:endParaRPr lang="en-US" dirty="0">
              <a:solidFill>
                <a:schemeClr val="tx2">
                  <a:lumMod val="65000"/>
                  <a:lumOff val="35000"/>
                </a:schemeClr>
              </a:solidFill>
              <a:latin typeface="+mj-lt"/>
              <a:cs typeface="Calibri Light" panose="020F0302020204030204" pitchFamily="34" charset="0"/>
            </a:endParaRPr>
          </a:p>
        </p:txBody>
      </p:sp>
      <p:pic>
        <p:nvPicPr>
          <p:cNvPr id="63" name="Content Placeholder 3" descr="A picture containing text, grass, outdoor&#10;&#10;Description automatically generated">
            <a:extLst>
              <a:ext uri="{FF2B5EF4-FFF2-40B4-BE49-F238E27FC236}">
                <a16:creationId xmlns:a16="http://schemas.microsoft.com/office/drawing/2014/main" id="{9C8CC6CC-FB3C-BFBA-9B92-8961CAF562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76" r="11755" b="-1"/>
          <a:stretch/>
        </p:blipFill>
        <p:spPr>
          <a:xfrm>
            <a:off x="7684507" y="1561830"/>
            <a:ext cx="2897941" cy="1629791"/>
          </a:xfrm>
          <a:prstGeom prst="rect">
            <a:avLst/>
          </a:prstGeom>
        </p:spPr>
      </p:pic>
      <p:pic>
        <p:nvPicPr>
          <p:cNvPr id="64" name="Picture 3" descr="A group of people in a factory&#10;&#10;Description automatically generated">
            <a:extLst>
              <a:ext uri="{FF2B5EF4-FFF2-40B4-BE49-F238E27FC236}">
                <a16:creationId xmlns:a16="http://schemas.microsoft.com/office/drawing/2014/main" id="{7294BDBF-780F-09C3-E2CE-719CAEF431E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71" t="32593" r="14934" b="1648"/>
          <a:stretch/>
        </p:blipFill>
        <p:spPr>
          <a:xfrm>
            <a:off x="7684508" y="3443507"/>
            <a:ext cx="2915400" cy="133950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C79E557-4365-B188-7666-2E0350003E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162" y="98004"/>
            <a:ext cx="1230501" cy="121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227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E04E1-4DDE-DF26-082B-7FEDA6B1E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C4E7BADD-DF26-688C-A0CC-8CD767679822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ELI Beamlines Lasers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2FC2DEB-C0D8-E5DF-85C6-164AD601DF3A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2CE31E2-0C57-F1F6-894D-9DBD38723E15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Přímá spojnice 38">
            <a:extLst>
              <a:ext uri="{FF2B5EF4-FFF2-40B4-BE49-F238E27FC236}">
                <a16:creationId xmlns:a16="http://schemas.microsoft.com/office/drawing/2014/main" id="{4F25558D-4297-BED9-A3F0-B2AEFE709F91}"/>
              </a:ext>
            </a:extLst>
          </p:cNvPr>
          <p:cNvCxnSpPr>
            <a:cxnSpLocks/>
          </p:cNvCxnSpPr>
          <p:nvPr/>
        </p:nvCxnSpPr>
        <p:spPr>
          <a:xfrm>
            <a:off x="5454002" y="1514965"/>
            <a:ext cx="57372" cy="58940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97FF310C-0C9A-964D-8174-512EF0B40665}"/>
              </a:ext>
            </a:extLst>
          </p:cNvPr>
          <p:cNvGrpSpPr/>
          <p:nvPr/>
        </p:nvGrpSpPr>
        <p:grpSpPr>
          <a:xfrm>
            <a:off x="200726" y="1620116"/>
            <a:ext cx="4918153" cy="2383274"/>
            <a:chOff x="199896" y="1513030"/>
            <a:chExt cx="5678135" cy="2436547"/>
          </a:xfrm>
        </p:grpSpPr>
        <p:sp>
          <p:nvSpPr>
            <p:cNvPr id="5" name="TextovéPole 40">
              <a:extLst>
                <a:ext uri="{FF2B5EF4-FFF2-40B4-BE49-F238E27FC236}">
                  <a16:creationId xmlns:a16="http://schemas.microsoft.com/office/drawing/2014/main" id="{E31833AB-AA7A-D82E-E2A6-BB6BE1C2178D}"/>
                </a:ext>
              </a:extLst>
            </p:cNvPr>
            <p:cNvSpPr txBox="1"/>
            <p:nvPr/>
          </p:nvSpPr>
          <p:spPr>
            <a:xfrm>
              <a:off x="867140" y="1513030"/>
              <a:ext cx="4566695" cy="538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51" b="1" dirty="0">
                  <a:solidFill>
                    <a:srgbClr val="C00000"/>
                  </a:solidFill>
                </a:rPr>
                <a:t>L1-ALLEGRA 100mJ/12fs/1kHz (&gt;5TW) laser system</a:t>
              </a:r>
            </a:p>
            <a:p>
              <a:pPr algn="ctr"/>
              <a:r>
                <a:rPr lang="en-US" sz="1451" i="1" dirty="0">
                  <a:solidFill>
                    <a:srgbClr val="0000FF"/>
                  </a:solidFill>
                </a:rPr>
                <a:t>(in operation – 50mJ/15fs/1kHz)</a:t>
              </a:r>
            </a:p>
          </p:txBody>
        </p:sp>
        <p:pic>
          <p:nvPicPr>
            <p:cNvPr id="6" name="Picture 9">
              <a:extLst>
                <a:ext uri="{FF2B5EF4-FFF2-40B4-BE49-F238E27FC236}">
                  <a16:creationId xmlns:a16="http://schemas.microsoft.com/office/drawing/2014/main" id="{C174E322-5370-E0A8-764D-2C1EAD78FD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colorTemperature colorTemp="5136"/>
                      </a14:imgEffect>
                      <a14:imgEffect>
                        <a14:brightnessContrast brigh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4" t="30932" r="1493" b="25631"/>
            <a:stretch/>
          </p:blipFill>
          <p:spPr>
            <a:xfrm>
              <a:off x="217664" y="2258964"/>
              <a:ext cx="5660367" cy="1632411"/>
            </a:xfrm>
            <a:prstGeom prst="rect">
              <a:avLst/>
            </a:prstGeom>
          </p:spPr>
        </p:pic>
        <p:sp>
          <p:nvSpPr>
            <p:cNvPr id="7" name="TextovéPole 47">
              <a:extLst>
                <a:ext uri="{FF2B5EF4-FFF2-40B4-BE49-F238E27FC236}">
                  <a16:creationId xmlns:a16="http://schemas.microsoft.com/office/drawing/2014/main" id="{D11CDF66-9B38-9F88-B396-B6D4BEB17625}"/>
                </a:ext>
              </a:extLst>
            </p:cNvPr>
            <p:cNvSpPr txBox="1"/>
            <p:nvPr/>
          </p:nvSpPr>
          <p:spPr>
            <a:xfrm>
              <a:off x="199896" y="3425150"/>
              <a:ext cx="3747981" cy="524427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pPr>
                <a:spcAft>
                  <a:spcPts val="363"/>
                </a:spcAft>
              </a:pPr>
              <a:r>
                <a:rPr lang="en-US" sz="12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Thin disk </a:t>
              </a:r>
              <a:r>
                <a:rPr lang="en-US" sz="1200" b="1" dirty="0" err="1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Yb:YAG</a:t>
              </a:r>
              <a:r>
                <a:rPr lang="en-US" sz="12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(</a:t>
              </a:r>
              <a:r>
                <a:rPr lang="en-US" sz="1200" b="1" u="sng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diode-pumped</a:t>
              </a:r>
              <a:r>
                <a:rPr lang="en-US" sz="12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pump, </a:t>
              </a:r>
              <a:r>
                <a:rPr lang="en-US" sz="1200" b="1" dirty="0" err="1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ps</a:t>
              </a:r>
              <a:r>
                <a:rPr lang="en-US" sz="12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OPCPA</a:t>
              </a:r>
            </a:p>
            <a:p>
              <a:pPr>
                <a:spcAft>
                  <a:spcPts val="363"/>
                </a:spcAft>
              </a:pPr>
              <a:r>
                <a:rPr lang="en-US" sz="12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Auxiliary (FSYNC) 15 mJ /12 fs beam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55576A8-0B59-052C-4429-7D7F8421A7BE}"/>
              </a:ext>
            </a:extLst>
          </p:cNvPr>
          <p:cNvGrpSpPr/>
          <p:nvPr/>
        </p:nvGrpSpPr>
        <p:grpSpPr>
          <a:xfrm>
            <a:off x="5647497" y="1611877"/>
            <a:ext cx="4838225" cy="2438391"/>
            <a:chOff x="6911915" y="1610082"/>
            <a:chExt cx="6072901" cy="2811235"/>
          </a:xfrm>
        </p:grpSpPr>
        <p:pic>
          <p:nvPicPr>
            <p:cNvPr id="9" name="Obrázek 45">
              <a:extLst>
                <a:ext uri="{FF2B5EF4-FFF2-40B4-BE49-F238E27FC236}">
                  <a16:creationId xmlns:a16="http://schemas.microsoft.com/office/drawing/2014/main" id="{EE7EF339-C02E-6A45-C460-77F5A2503E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484" b="1233"/>
            <a:stretch/>
          </p:blipFill>
          <p:spPr>
            <a:xfrm>
              <a:off x="10068260" y="2276071"/>
              <a:ext cx="2916556" cy="2062359"/>
            </a:xfrm>
            <a:prstGeom prst="rect">
              <a:avLst/>
            </a:prstGeom>
          </p:spPr>
        </p:pic>
        <p:pic>
          <p:nvPicPr>
            <p:cNvPr id="10" name="Picture 29" descr="A machine in a factory&#10;&#10;Description automatically generated">
              <a:extLst>
                <a:ext uri="{FF2B5EF4-FFF2-40B4-BE49-F238E27FC236}">
                  <a16:creationId xmlns:a16="http://schemas.microsoft.com/office/drawing/2014/main" id="{1B1EC1BC-93BF-C6AD-9791-59514D7E6B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30" b="846"/>
            <a:stretch/>
          </p:blipFill>
          <p:spPr>
            <a:xfrm>
              <a:off x="6911916" y="2257309"/>
              <a:ext cx="2983362" cy="2081121"/>
            </a:xfrm>
            <a:prstGeom prst="rect">
              <a:avLst/>
            </a:prstGeom>
          </p:spPr>
        </p:pic>
        <p:sp>
          <p:nvSpPr>
            <p:cNvPr id="11" name="TextovéPole 39">
              <a:extLst>
                <a:ext uri="{FF2B5EF4-FFF2-40B4-BE49-F238E27FC236}">
                  <a16:creationId xmlns:a16="http://schemas.microsoft.com/office/drawing/2014/main" id="{5E999FE8-C863-2ADA-FA34-47189EB84E0E}"/>
                </a:ext>
              </a:extLst>
            </p:cNvPr>
            <p:cNvSpPr txBox="1"/>
            <p:nvPr/>
          </p:nvSpPr>
          <p:spPr>
            <a:xfrm>
              <a:off x="7729885" y="1610082"/>
              <a:ext cx="4538673" cy="5941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51" b="1" dirty="0">
                  <a:solidFill>
                    <a:srgbClr val="C00000"/>
                  </a:solidFill>
                </a:rPr>
                <a:t>L2-DUHA: 3J/20fs/20-100Hz (&gt;100TW) laser system</a:t>
              </a:r>
            </a:p>
            <a:p>
              <a:pPr algn="ctr"/>
              <a:r>
                <a:rPr lang="en-US" sz="1451" i="1" dirty="0">
                  <a:solidFill>
                    <a:srgbClr val="0000FF"/>
                  </a:solidFill>
                </a:rPr>
                <a:t>(under development)</a:t>
              </a:r>
              <a:r>
                <a:rPr lang="en-US" sz="1451" dirty="0">
                  <a:solidFill>
                    <a:srgbClr val="C00000"/>
                  </a:solidFill>
                </a:rPr>
                <a:t> </a:t>
              </a:r>
            </a:p>
          </p:txBody>
        </p:sp>
        <p:sp>
          <p:nvSpPr>
            <p:cNvPr id="12" name="TextovéPole 44">
              <a:extLst>
                <a:ext uri="{FF2B5EF4-FFF2-40B4-BE49-F238E27FC236}">
                  <a16:creationId xmlns:a16="http://schemas.microsoft.com/office/drawing/2014/main" id="{16CF2F6C-1B47-8672-E9EE-7A7A8DD0AE18}"/>
                </a:ext>
              </a:extLst>
            </p:cNvPr>
            <p:cNvSpPr txBox="1"/>
            <p:nvPr/>
          </p:nvSpPr>
          <p:spPr>
            <a:xfrm>
              <a:off x="6911915" y="3829921"/>
              <a:ext cx="5786677" cy="591396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pPr>
                <a:spcAft>
                  <a:spcPts val="363"/>
                </a:spcAft>
              </a:pPr>
              <a:r>
                <a:rPr lang="en-US" sz="12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Cryogenic He-cooled slab </a:t>
              </a:r>
              <a:r>
                <a:rPr lang="en-US" sz="1200" b="1" dirty="0" err="1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Yb:YAG</a:t>
              </a:r>
              <a:r>
                <a:rPr lang="en-US" sz="12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(</a:t>
              </a:r>
              <a:r>
                <a:rPr lang="en-US" sz="1200" b="1" u="sng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diode-pumped</a:t>
              </a:r>
              <a:r>
                <a:rPr lang="en-US" sz="12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pump, ns OPCPA</a:t>
              </a:r>
            </a:p>
            <a:p>
              <a:pPr>
                <a:spcAft>
                  <a:spcPts val="363"/>
                </a:spcAft>
              </a:pPr>
              <a:r>
                <a:rPr lang="en-US" sz="12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Expected availability for commissioning experiments: Q4 2025 </a:t>
              </a:r>
            </a:p>
          </p:txBody>
        </p:sp>
      </p:grpSp>
      <p:cxnSp>
        <p:nvCxnSpPr>
          <p:cNvPr id="13" name="Přímá spojnice 38">
            <a:extLst>
              <a:ext uri="{FF2B5EF4-FFF2-40B4-BE49-F238E27FC236}">
                <a16:creationId xmlns:a16="http://schemas.microsoft.com/office/drawing/2014/main" id="{6CA5A050-3F15-67AF-B117-19A7316B4C51}"/>
              </a:ext>
            </a:extLst>
          </p:cNvPr>
          <p:cNvCxnSpPr>
            <a:cxnSpLocks/>
          </p:cNvCxnSpPr>
          <p:nvPr/>
        </p:nvCxnSpPr>
        <p:spPr>
          <a:xfrm>
            <a:off x="9560" y="4061012"/>
            <a:ext cx="10590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64A5464-F4A8-AA81-7800-48CC5F3F666F}"/>
              </a:ext>
            </a:extLst>
          </p:cNvPr>
          <p:cNvGrpSpPr/>
          <p:nvPr/>
        </p:nvGrpSpPr>
        <p:grpSpPr>
          <a:xfrm>
            <a:off x="279294" y="4175564"/>
            <a:ext cx="4998236" cy="3203027"/>
            <a:chOff x="-59987" y="4052410"/>
            <a:chExt cx="4566695" cy="2717981"/>
          </a:xfrm>
        </p:grpSpPr>
        <p:grpSp>
          <p:nvGrpSpPr>
            <p:cNvPr id="15" name="Skupina 2">
              <a:extLst>
                <a:ext uri="{FF2B5EF4-FFF2-40B4-BE49-F238E27FC236}">
                  <a16:creationId xmlns:a16="http://schemas.microsoft.com/office/drawing/2014/main" id="{CE3EE089-2E9C-D7FF-7998-08A466F8C4B8}"/>
                </a:ext>
              </a:extLst>
            </p:cNvPr>
            <p:cNvGrpSpPr/>
            <p:nvPr/>
          </p:nvGrpSpPr>
          <p:grpSpPr>
            <a:xfrm>
              <a:off x="537947" y="4591275"/>
              <a:ext cx="3351962" cy="2179116"/>
              <a:chOff x="687520" y="2541758"/>
              <a:chExt cx="3088405" cy="2013742"/>
            </a:xfrm>
          </p:grpSpPr>
          <p:pic>
            <p:nvPicPr>
              <p:cNvPr id="37" name="Picture 14">
                <a:extLst>
                  <a:ext uri="{FF2B5EF4-FFF2-40B4-BE49-F238E27FC236}">
                    <a16:creationId xmlns:a16="http://schemas.microsoft.com/office/drawing/2014/main" id="{9649DD9E-772A-C552-6820-E4676E28752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051" t="13501" r="11734" b="10008"/>
              <a:stretch/>
            </p:blipFill>
            <p:spPr>
              <a:xfrm>
                <a:off x="687520" y="2541758"/>
                <a:ext cx="3088405" cy="2013742"/>
              </a:xfrm>
              <a:prstGeom prst="rect">
                <a:avLst/>
              </a:prstGeom>
            </p:spPr>
          </p:pic>
          <p:pic>
            <p:nvPicPr>
              <p:cNvPr id="38" name="Picture 2">
                <a:extLst>
                  <a:ext uri="{FF2B5EF4-FFF2-40B4-BE49-F238E27FC236}">
                    <a16:creationId xmlns:a16="http://schemas.microsoft.com/office/drawing/2014/main" id="{DFB1DB79-534F-8E4B-CB66-B4EC569431B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4600" b="17342"/>
              <a:stretch/>
            </p:blipFill>
            <p:spPr bwMode="auto">
              <a:xfrm>
                <a:off x="687520" y="2549006"/>
                <a:ext cx="1156624" cy="208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0" name="TextovéPole 40">
              <a:extLst>
                <a:ext uri="{FF2B5EF4-FFF2-40B4-BE49-F238E27FC236}">
                  <a16:creationId xmlns:a16="http://schemas.microsoft.com/office/drawing/2014/main" id="{4FAEED1A-5E16-58CA-81C3-C6D0805C4BEC}"/>
                </a:ext>
              </a:extLst>
            </p:cNvPr>
            <p:cNvSpPr txBox="1"/>
            <p:nvPr/>
          </p:nvSpPr>
          <p:spPr>
            <a:xfrm>
              <a:off x="-59987" y="4052410"/>
              <a:ext cx="4566695" cy="538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51" b="1" dirty="0">
                  <a:solidFill>
                    <a:srgbClr val="C00000"/>
                  </a:solidFill>
                </a:rPr>
                <a:t>L3-HAPLS: 30J/30fs/10Hz (1PW) laser system</a:t>
              </a:r>
            </a:p>
            <a:p>
              <a:pPr algn="ctr"/>
              <a:r>
                <a:rPr lang="en-US" sz="1451" i="1" dirty="0">
                  <a:solidFill>
                    <a:srgbClr val="0000FF"/>
                  </a:solidFill>
                </a:rPr>
                <a:t>(in operation – 15J/27fs/3.3Hz)</a:t>
              </a:r>
            </a:p>
          </p:txBody>
        </p:sp>
        <p:sp>
          <p:nvSpPr>
            <p:cNvPr id="21" name="TextovéPole 47">
              <a:extLst>
                <a:ext uri="{FF2B5EF4-FFF2-40B4-BE49-F238E27FC236}">
                  <a16:creationId xmlns:a16="http://schemas.microsoft.com/office/drawing/2014/main" id="{10F4E97D-7E35-A2D3-88D5-7EA62712A324}"/>
                </a:ext>
              </a:extLst>
            </p:cNvPr>
            <p:cNvSpPr txBox="1"/>
            <p:nvPr/>
          </p:nvSpPr>
          <p:spPr>
            <a:xfrm>
              <a:off x="593965" y="6255400"/>
              <a:ext cx="3265040" cy="512961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pPr>
                <a:spcAft>
                  <a:spcPts val="363"/>
                </a:spcAft>
              </a:pPr>
              <a:r>
                <a:rPr lang="en-US" sz="12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He-cooled (</a:t>
              </a:r>
              <a:r>
                <a:rPr lang="en-US" sz="1200" b="1" u="sng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diode-pumped</a:t>
              </a:r>
              <a:r>
                <a:rPr lang="en-US" sz="12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</a:t>
              </a:r>
              <a:r>
                <a:rPr lang="en-US" sz="1200" b="1" dirty="0" err="1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Nd:glass</a:t>
              </a:r>
              <a:r>
                <a:rPr lang="en-US" sz="12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pump, </a:t>
              </a:r>
              <a:r>
                <a:rPr lang="en-US" sz="1200" b="1" dirty="0" err="1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Ti:Sa</a:t>
              </a:r>
              <a:endParaRPr lang="en-US" sz="12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spcAft>
                  <a:spcPts val="363"/>
                </a:spcAft>
              </a:pPr>
              <a:r>
                <a:rPr lang="en-US" sz="12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Ramping to 1PW, 3.3Hz (Q1 2027)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415B51A-6CA2-F21A-5EFB-1CA02CB5F86A}"/>
              </a:ext>
            </a:extLst>
          </p:cNvPr>
          <p:cNvGrpSpPr/>
          <p:nvPr/>
        </p:nvGrpSpPr>
        <p:grpSpPr>
          <a:xfrm>
            <a:off x="5352592" y="4245448"/>
            <a:ext cx="5572951" cy="2851112"/>
            <a:chOff x="5982529" y="4089373"/>
            <a:chExt cx="5572951" cy="2851112"/>
          </a:xfrm>
        </p:grpSpPr>
        <p:pic>
          <p:nvPicPr>
            <p:cNvPr id="40" name="Picture 16">
              <a:extLst>
                <a:ext uri="{FF2B5EF4-FFF2-40B4-BE49-F238E27FC236}">
                  <a16:creationId xmlns:a16="http://schemas.microsoft.com/office/drawing/2014/main" id="{D642457B-C19D-E93F-5378-C860905650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t="6836" r="3047" b="873"/>
            <a:stretch/>
          </p:blipFill>
          <p:spPr>
            <a:xfrm>
              <a:off x="6317783" y="4782231"/>
              <a:ext cx="2263784" cy="1350572"/>
            </a:xfrm>
            <a:prstGeom prst="rect">
              <a:avLst/>
            </a:prstGeom>
          </p:spPr>
        </p:pic>
        <p:pic>
          <p:nvPicPr>
            <p:cNvPr id="41" name="Obrázek 7">
              <a:extLst>
                <a:ext uri="{FF2B5EF4-FFF2-40B4-BE49-F238E27FC236}">
                  <a16:creationId xmlns:a16="http://schemas.microsoft.com/office/drawing/2014/main" id="{83773346-61EC-0375-AE0E-77C829C7C4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66" b="4200"/>
            <a:stretch/>
          </p:blipFill>
          <p:spPr>
            <a:xfrm>
              <a:off x="8654251" y="4789773"/>
              <a:ext cx="2461407" cy="1252254"/>
            </a:xfrm>
            <a:prstGeom prst="rect">
              <a:avLst/>
            </a:prstGeom>
          </p:spPr>
        </p:pic>
        <p:sp>
          <p:nvSpPr>
            <p:cNvPr id="42" name="TextovéPole 40">
              <a:extLst>
                <a:ext uri="{FF2B5EF4-FFF2-40B4-BE49-F238E27FC236}">
                  <a16:creationId xmlns:a16="http://schemas.microsoft.com/office/drawing/2014/main" id="{00D7F701-4C98-4ED1-FB66-1D3229964771}"/>
                </a:ext>
              </a:extLst>
            </p:cNvPr>
            <p:cNvSpPr txBox="1"/>
            <p:nvPr/>
          </p:nvSpPr>
          <p:spPr>
            <a:xfrm>
              <a:off x="5982529" y="4089373"/>
              <a:ext cx="5572951" cy="538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51" b="1" dirty="0">
                  <a:solidFill>
                    <a:srgbClr val="C00000"/>
                  </a:solidFill>
                </a:rPr>
                <a:t>L4-ATON: 1.5kJ/150fs/1shot/min (10PW) laser system</a:t>
              </a:r>
            </a:p>
            <a:p>
              <a:pPr algn="ctr"/>
              <a:r>
                <a:rPr lang="en-US" sz="1451" i="1" dirty="0">
                  <a:solidFill>
                    <a:srgbClr val="0000FF"/>
                  </a:solidFill>
                </a:rPr>
                <a:t>(long pulse in operation – 1.2kJ (0.6kJ @2w)/2-10ns/1shot/min)</a:t>
              </a:r>
            </a:p>
          </p:txBody>
        </p:sp>
        <p:sp>
          <p:nvSpPr>
            <p:cNvPr id="43" name="TextovéPole 44">
              <a:extLst>
                <a:ext uri="{FF2B5EF4-FFF2-40B4-BE49-F238E27FC236}">
                  <a16:creationId xmlns:a16="http://schemas.microsoft.com/office/drawing/2014/main" id="{DF16B5B0-0E80-9E15-A49D-66E99638EBEC}"/>
                </a:ext>
              </a:extLst>
            </p:cNvPr>
            <p:cNvSpPr txBox="1"/>
            <p:nvPr/>
          </p:nvSpPr>
          <p:spPr>
            <a:xfrm>
              <a:off x="6270264" y="6191562"/>
              <a:ext cx="4111107" cy="748923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pPr>
                <a:spcAft>
                  <a:spcPts val="363"/>
                </a:spcAft>
              </a:pPr>
              <a:r>
                <a:rPr lang="en-US" sz="12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Mixed </a:t>
              </a:r>
              <a:r>
                <a:rPr lang="en-US" sz="1200" b="1" dirty="0" err="1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Nd:glass</a:t>
              </a:r>
              <a:r>
                <a:rPr lang="en-US" sz="12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(&gt;15nm spectral bandwidth)</a:t>
              </a:r>
            </a:p>
            <a:p>
              <a:pPr>
                <a:spcAft>
                  <a:spcPts val="363"/>
                </a:spcAft>
              </a:pPr>
              <a:r>
                <a:rPr lang="en-US" sz="12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ns-kJ pulses with programmable temporal shaping (150ps steps)</a:t>
              </a:r>
            </a:p>
            <a:p>
              <a:pPr>
                <a:spcAft>
                  <a:spcPts val="363"/>
                </a:spcAft>
              </a:pPr>
              <a:r>
                <a:rPr lang="en-US" sz="12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10PW commissioning on target: Q4 2025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141C70B-F7E4-0A4E-765F-157ACAFB08BF}"/>
              </a:ext>
            </a:extLst>
          </p:cNvPr>
          <p:cNvSpPr txBox="1"/>
          <p:nvPr/>
        </p:nvSpPr>
        <p:spPr>
          <a:xfrm>
            <a:off x="3583188" y="2844098"/>
            <a:ext cx="1778907" cy="64633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10s MeV</a:t>
            </a:r>
          </a:p>
          <a:p>
            <a:r>
              <a:rPr lang="en-US" dirty="0"/>
              <a:t>ALFA beamline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560E1E-E253-219B-9BA2-9E0BBD640C86}"/>
              </a:ext>
            </a:extLst>
          </p:cNvPr>
          <p:cNvSpPr txBox="1"/>
          <p:nvPr/>
        </p:nvSpPr>
        <p:spPr>
          <a:xfrm>
            <a:off x="3573685" y="5570554"/>
            <a:ext cx="1778907" cy="64633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multi-GeV – ELBA beamline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ADD658-8C02-8769-2141-01CA4FAEB218}"/>
              </a:ext>
            </a:extLst>
          </p:cNvPr>
          <p:cNvSpPr txBox="1"/>
          <p:nvPr/>
        </p:nvSpPr>
        <p:spPr>
          <a:xfrm>
            <a:off x="8626118" y="5646201"/>
            <a:ext cx="2014428" cy="1138773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10s GeV / kJ LWFA</a:t>
            </a:r>
          </a:p>
          <a:p>
            <a:r>
              <a:rPr lang="en-US" dirty="0"/>
              <a:t>future plans</a:t>
            </a:r>
          </a:p>
          <a:p>
            <a:r>
              <a:rPr lang="en-US" sz="1600" i="1" dirty="0"/>
              <a:t>[Ludwig et al., Sci. Rep. 15 25902 (2025)]</a:t>
            </a:r>
            <a:endParaRPr lang="en-US" i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6D5668-B151-5482-D09E-2DCD0333A5BC}"/>
              </a:ext>
            </a:extLst>
          </p:cNvPr>
          <p:cNvSpPr txBox="1"/>
          <p:nvPr/>
        </p:nvSpPr>
        <p:spPr>
          <a:xfrm>
            <a:off x="8861639" y="3053424"/>
            <a:ext cx="1778907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EUPRAXIA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82A8173-67D7-1EE2-2B3D-02B69803C3F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162" y="98004"/>
            <a:ext cx="1230501" cy="121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35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D1338-7D65-1093-644E-85F7ABDC5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AFFCA523-01D0-DF6B-4368-9B5D2A819BB8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We had the laser parameters as an input. Our task was to design beamlines and to develop of a user program around them. We target 8-12 applications per instrument, per call (2 calls/year).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15482F7-75F2-4273-3312-0AE9667A8EA2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6D98F0D8-1060-2BD6-9D8C-7CA4FF2EB320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E3129DD-7645-DDED-394E-438236DEDF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8164923"/>
              </p:ext>
            </p:extLst>
          </p:nvPr>
        </p:nvGraphicFramePr>
        <p:xfrm>
          <a:off x="-690225" y="1488539"/>
          <a:ext cx="7127875" cy="4751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2E723C7-522B-7632-6B86-8B7BE0F0E2C0}"/>
              </a:ext>
            </a:extLst>
          </p:cNvPr>
          <p:cNvSpPr txBox="1"/>
          <p:nvPr/>
        </p:nvSpPr>
        <p:spPr>
          <a:xfrm>
            <a:off x="5011618" y="1591824"/>
            <a:ext cx="5475045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What we have been doing to answer to these questions: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Dedicated User Conference (yearly)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Dedicated technical reviews and workshops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Intensive participation in LWFA experiments at other facilities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Constant presence at related conferences and workshops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Active involvement with the user community in discussing new ideas that could turn into a user proposal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A72192-4DF4-1DE4-714D-81C2C9BABB5F}"/>
              </a:ext>
            </a:extLst>
          </p:cNvPr>
          <p:cNvSpPr txBox="1"/>
          <p:nvPr/>
        </p:nvSpPr>
        <p:spPr>
          <a:xfrm>
            <a:off x="137856" y="6309905"/>
            <a:ext cx="8419989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LWFA Source development (e.g. guiding, hybrid)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Detector and radiobiology (electron beam with fs duration and tunable parameters)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Electron beam + high intensity laser experiments (e.g. QED, Compton, Flying Mirror) </a:t>
            </a:r>
          </a:p>
        </p:txBody>
      </p:sp>
      <p:sp>
        <p:nvSpPr>
          <p:cNvPr id="10" name="Down Arrow 9">
            <a:extLst>
              <a:ext uri="{FF2B5EF4-FFF2-40B4-BE49-F238E27FC236}">
                <a16:creationId xmlns:a16="http://schemas.microsoft.com/office/drawing/2014/main" id="{E803FF10-FE16-2895-1658-5BF2B6F66EF0}"/>
              </a:ext>
            </a:extLst>
          </p:cNvPr>
          <p:cNvSpPr/>
          <p:nvPr/>
        </p:nvSpPr>
        <p:spPr>
          <a:xfrm>
            <a:off x="1277815" y="4911969"/>
            <a:ext cx="351693" cy="132848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8AD394-5979-50C7-FBBC-F886DA7F2AD5}"/>
              </a:ext>
            </a:extLst>
          </p:cNvPr>
          <p:cNvSpPr txBox="1"/>
          <p:nvPr/>
        </p:nvSpPr>
        <p:spPr>
          <a:xfrm>
            <a:off x="5181782" y="5213426"/>
            <a:ext cx="5304882" cy="9233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Develop robust 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Guaranteed and best-effort parameters philosophy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Reliable LWFA beamline with all the latest toys</a:t>
            </a:r>
          </a:p>
        </p:txBody>
      </p:sp>
      <p:sp>
        <p:nvSpPr>
          <p:cNvPr id="12" name="Down Arrow 11">
            <a:extLst>
              <a:ext uri="{FF2B5EF4-FFF2-40B4-BE49-F238E27FC236}">
                <a16:creationId xmlns:a16="http://schemas.microsoft.com/office/drawing/2014/main" id="{88E0FB18-2528-13E0-E2BE-E9BFA05C6CAC}"/>
              </a:ext>
            </a:extLst>
          </p:cNvPr>
          <p:cNvSpPr/>
          <p:nvPr/>
        </p:nvSpPr>
        <p:spPr>
          <a:xfrm rot="19008806">
            <a:off x="4551855" y="4801058"/>
            <a:ext cx="334871" cy="994801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15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34AB3-488A-6226-F5FA-825B75DF6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BF8988CD-737E-BB54-3F38-D09259D0296D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A femto-second electron beam at the exit of the plasma will not necessarily deposit the dose in femto-second time scale.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1624921-45D1-D236-FB6A-35B79504E4EA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0976DEC2-4B47-6180-6166-AD20C4D3BE67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47AD86-248D-A549-27EC-AF5003317D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19" y="1488540"/>
            <a:ext cx="3795119" cy="17348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6A426D-5745-55E4-B2A4-637E158AE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309" y="1488539"/>
            <a:ext cx="2007832" cy="2509790"/>
          </a:xfrm>
          <a:prstGeom prst="rect">
            <a:avLst/>
          </a:prstGeom>
        </p:spPr>
      </p:pic>
      <p:pic>
        <p:nvPicPr>
          <p:cNvPr id="7" name="Picture 6" descr="Figure 1. Refer to the following caption and surrounding text.">
            <a:extLst>
              <a:ext uri="{FF2B5EF4-FFF2-40B4-BE49-F238E27FC236}">
                <a16:creationId xmlns:a16="http://schemas.microsoft.com/office/drawing/2014/main" id="{BA3005FB-6ACE-530D-FBC9-7D51AC5C43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8634" y="1616484"/>
            <a:ext cx="2509335" cy="2168782"/>
          </a:xfrm>
          <a:prstGeom prst="rect">
            <a:avLst/>
          </a:prstGeom>
        </p:spPr>
      </p:pic>
      <p:pic>
        <p:nvPicPr>
          <p:cNvPr id="8" name="Picture 7" descr="Figure 4. Refer to the following caption and surrounding text.">
            <a:extLst>
              <a:ext uri="{FF2B5EF4-FFF2-40B4-BE49-F238E27FC236}">
                <a16:creationId xmlns:a16="http://schemas.microsoft.com/office/drawing/2014/main" id="{BA3D6CDF-C898-A03C-BE43-DB65979E88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8634" y="4308224"/>
            <a:ext cx="5456653" cy="2791776"/>
          </a:xfrm>
          <a:prstGeom prst="rect">
            <a:avLst/>
          </a:prstGeom>
        </p:spPr>
      </p:pic>
      <p:pic>
        <p:nvPicPr>
          <p:cNvPr id="9" name="Picture 8" descr="Figure 2. Refer to the following caption and surrounding text.">
            <a:extLst>
              <a:ext uri="{FF2B5EF4-FFF2-40B4-BE49-F238E27FC236}">
                <a16:creationId xmlns:a16="http://schemas.microsoft.com/office/drawing/2014/main" id="{38A6B051-A508-B027-9149-B5137AAB49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338" y="3481753"/>
            <a:ext cx="3687484" cy="407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112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3C7CE-A42B-B01A-A3C2-42DAD438F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3F9243BC-76E6-E146-3516-AA4879A4AC8D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When estimating the electron beam parameters for a laser electron accelerator, the fixed parameter is the laser energy. 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D9C2797-97AE-2FD5-300F-50E79EBB3271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81D592C2-8BC0-1890-675F-B5DEB1DBB58A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636A3C-1217-4716-BFDC-6AEA062D7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88539"/>
            <a:ext cx="3200400" cy="11742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AF8C39-F20A-420F-749C-950AB3833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061" y="1538617"/>
            <a:ext cx="2219467" cy="11083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B6D9CD-1FFF-8FDA-422F-B6C511C671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648" y="3984163"/>
            <a:ext cx="4868923" cy="34815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D4BC6D-9688-BD42-7FDE-EA60690DC0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6825" y="1538616"/>
            <a:ext cx="4886745" cy="19644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17EE4E-13A5-F8B2-3286-856FF282BA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919" y="2845151"/>
            <a:ext cx="2516355" cy="20533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E940AF6-1061-7510-490F-E753AB3F9E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344" y="5142324"/>
            <a:ext cx="2633504" cy="21489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E7C4F25-8AF3-164E-09A4-2D7DEB6A3563}"/>
              </a:ext>
            </a:extLst>
          </p:cNvPr>
          <p:cNvSpPr txBox="1"/>
          <p:nvPr/>
        </p:nvSpPr>
        <p:spPr>
          <a:xfrm>
            <a:off x="2965622" y="3503087"/>
            <a:ext cx="2248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Self-guided LWFA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B8D3FF-BD11-6E77-6C67-30C12446321F}"/>
              </a:ext>
            </a:extLst>
          </p:cNvPr>
          <p:cNvSpPr txBox="1"/>
          <p:nvPr/>
        </p:nvSpPr>
        <p:spPr>
          <a:xfrm>
            <a:off x="2965622" y="5847461"/>
            <a:ext cx="2248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Guided LWFA</a:t>
            </a:r>
          </a:p>
        </p:txBody>
      </p:sp>
    </p:spTree>
    <p:extLst>
      <p:ext uri="{BB962C8B-B14F-4D97-AF65-F5344CB8AC3E}">
        <p14:creationId xmlns:p14="http://schemas.microsoft.com/office/powerpoint/2010/main" val="414548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5038C-FE01-19B0-A7CA-C94F940EF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E21E1AF7-7C10-4FA8-1F66-9ECE4B0BBE4D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In-house developed differential pumping enables continuous flow operation of nozzles up to 2 mm at LWFA relevant backing pressures.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80708B3-2406-112C-F6BE-F6C97B289933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E580A4FA-FB8D-611B-3B03-35B7601FBCE2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C66F3F-2880-1A3F-337B-D9C589598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23" y="1488540"/>
            <a:ext cx="3462707" cy="19585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847A97-BF10-E54B-498F-11F9042220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23363"/>
            <a:ext cx="3858123" cy="28873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A2C841-3F7C-6D5A-3582-D8DC7B5868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19"/>
          <a:stretch>
            <a:fillRect/>
          </a:stretch>
        </p:blipFill>
        <p:spPr>
          <a:xfrm>
            <a:off x="7108849" y="1470160"/>
            <a:ext cx="3462707" cy="21593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9B8944F-E181-BBA1-5C78-E49CD872AE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699" y="1650240"/>
            <a:ext cx="3268579" cy="19387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4E99386-2CA3-AF8A-06A6-23526F3C56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241" y="5789553"/>
            <a:ext cx="2603943" cy="17476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89AA54A-8788-F3AB-1508-58A8D69E9C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868" y="3665383"/>
            <a:ext cx="4370555" cy="208296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3C3CAF-164B-8A45-6CE0-719AF0CE2F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255" y="5798086"/>
            <a:ext cx="2700302" cy="166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002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5149B-B80B-E7A1-2955-E5FD3655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D9EF829D-7F24-176B-2293-A1EFE9781F72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ELBA laser electron collider has been designed to approach parameters relevant for QED studies.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D6B6D44-E5C1-5325-1471-CBD3041A078F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76C768-B6FA-B866-FAD8-D62B53C8002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3729984" y="7041600"/>
            <a:ext cx="791640" cy="359640"/>
          </a:xfrm>
        </p:spPr>
        <p:txBody>
          <a:bodyPr/>
          <a:lstStyle/>
          <a:p>
            <a:r>
              <a:rPr lang="cs-CZ" dirty="0"/>
              <a:t>05.</a:t>
            </a:r>
            <a:r>
              <a:rPr lang="en-US" dirty="0"/>
              <a:t>06</a:t>
            </a:r>
            <a:r>
              <a:rPr lang="cs-CZ" dirty="0"/>
              <a:t>.2025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B2B4F3-CD00-8358-8999-1205BD238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92934" y="7041600"/>
            <a:ext cx="359640" cy="359640"/>
          </a:xfrm>
        </p:spPr>
        <p:txBody>
          <a:bodyPr/>
          <a:lstStyle/>
          <a:p>
            <a:pPr>
              <a:defRPr/>
            </a:pPr>
            <a:fld id="{031D901C-0E75-4822-9BEF-E798BCF97BD2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58A41F-195C-2B9A-EC74-AF3346C49D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58" y="1300266"/>
            <a:ext cx="3708855" cy="2247373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434F2B5-EA8B-13C8-6EC1-8B76BBEB48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004147"/>
              </p:ext>
            </p:extLst>
          </p:nvPr>
        </p:nvGraphicFramePr>
        <p:xfrm>
          <a:off x="4653540" y="1074900"/>
          <a:ext cx="5838968" cy="6185708"/>
        </p:xfrm>
        <a:graphic>
          <a:graphicData uri="http://schemas.openxmlformats.org/drawingml/2006/table">
            <a:tbl>
              <a:tblPr firstRow="1" bandRow="1">
                <a:gradFill rotWithShape="1">
                  <a:gsLst>
                    <a:gs pos="0">
                      <a:srgbClr val="4F81BD">
                        <a:tint val="50000"/>
                        <a:satMod val="300000"/>
                      </a:srgbClr>
                    </a:gs>
                    <a:gs pos="35000">
                      <a:srgbClr val="4F81BD">
                        <a:tint val="37000"/>
                        <a:satMod val="300000"/>
                      </a:srgbClr>
                    </a:gs>
                    <a:gs pos="100000">
                      <a:srgbClr val="4F81BD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2641159">
                  <a:extLst>
                    <a:ext uri="{9D8B030D-6E8A-4147-A177-3AD203B41FA5}">
                      <a16:colId xmlns:a16="http://schemas.microsoft.com/office/drawing/2014/main" val="3094029863"/>
                    </a:ext>
                  </a:extLst>
                </a:gridCol>
                <a:gridCol w="1556684">
                  <a:extLst>
                    <a:ext uri="{9D8B030D-6E8A-4147-A177-3AD203B41FA5}">
                      <a16:colId xmlns:a16="http://schemas.microsoft.com/office/drawing/2014/main" val="181936692"/>
                    </a:ext>
                  </a:extLst>
                </a:gridCol>
                <a:gridCol w="1641125">
                  <a:extLst>
                    <a:ext uri="{9D8B030D-6E8A-4147-A177-3AD203B41FA5}">
                      <a16:colId xmlns:a16="http://schemas.microsoft.com/office/drawing/2014/main" val="2679493894"/>
                    </a:ext>
                  </a:extLst>
                </a:gridCol>
              </a:tblGrid>
              <a:tr h="3315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Parameter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Current L3 Performance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Nominal L3 performance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619185"/>
                  </a:ext>
                </a:extLst>
              </a:tr>
              <a:tr h="2853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Lase</a:t>
                      </a:r>
                      <a:r>
                        <a:rPr lang="en-US" sz="1400" baseline="0" dirty="0"/>
                        <a:t>r energy before WS splitting</a:t>
                      </a:r>
                      <a:endParaRPr lang="en-US" sz="1400" dirty="0"/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15 J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30 J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057483"/>
                  </a:ext>
                </a:extLst>
              </a:tr>
              <a:tr h="2853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Laser time duration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27 fs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30 fs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997075"/>
                  </a:ext>
                </a:extLst>
              </a:tr>
              <a:tr h="2853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Repetition</a:t>
                      </a:r>
                      <a:r>
                        <a:rPr lang="en-US" sz="1400" baseline="0" dirty="0"/>
                        <a:t> Rate</a:t>
                      </a:r>
                      <a:endParaRPr lang="en-US" sz="1400" dirty="0"/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3.3 Hz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10 Hz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984274"/>
                  </a:ext>
                </a:extLst>
              </a:tr>
              <a:tr h="2853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Laser</a:t>
                      </a:r>
                      <a:r>
                        <a:rPr lang="en-US" sz="1400" baseline="0" dirty="0"/>
                        <a:t> Wavelength</a:t>
                      </a:r>
                      <a:endParaRPr lang="en-US" sz="1400" dirty="0"/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800 nm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800 nm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258362"/>
                  </a:ext>
                </a:extLst>
              </a:tr>
              <a:tr h="2853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Laser</a:t>
                      </a:r>
                      <a:r>
                        <a:rPr lang="en-US" sz="1400" baseline="0" dirty="0"/>
                        <a:t> Energy for LWFA</a:t>
                      </a:r>
                      <a:endParaRPr lang="en-US" sz="1400" dirty="0"/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13.5 J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&gt; 10 J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290059"/>
                  </a:ext>
                </a:extLst>
              </a:tr>
              <a:tr h="2853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Electron</a:t>
                      </a:r>
                      <a:r>
                        <a:rPr lang="en-US" sz="1400" baseline="0" dirty="0"/>
                        <a:t> beam energy (mean of QME peak)</a:t>
                      </a:r>
                      <a:endParaRPr lang="en-US" sz="1400" dirty="0"/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2.5 GeV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&gt; 2 GeV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300357"/>
                  </a:ext>
                </a:extLst>
              </a:tr>
              <a:tr h="2853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Energy</a:t>
                      </a:r>
                      <a:r>
                        <a:rPr lang="en-US" sz="1400" baseline="0" dirty="0"/>
                        <a:t> spread (FWHM)</a:t>
                      </a:r>
                      <a:endParaRPr lang="en-US" sz="1400" dirty="0"/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10 %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&lt; 20%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829989"/>
                  </a:ext>
                </a:extLst>
              </a:tr>
              <a:tr h="2853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Electron beam charge</a:t>
                      </a:r>
                      <a:r>
                        <a:rPr lang="en-US" sz="1400" baseline="0" dirty="0"/>
                        <a:t> in QME peak</a:t>
                      </a:r>
                      <a:endParaRPr lang="en-US" sz="1400" dirty="0"/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10s </a:t>
                      </a:r>
                      <a:r>
                        <a:rPr lang="en-US" sz="1400" dirty="0" err="1"/>
                        <a:t>pC</a:t>
                      </a:r>
                      <a:endParaRPr lang="en-US" sz="1400" dirty="0"/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&gt; 40 </a:t>
                      </a:r>
                      <a:r>
                        <a:rPr lang="en-US" sz="1400" dirty="0" err="1"/>
                        <a:t>pC</a:t>
                      </a:r>
                      <a:endParaRPr lang="en-US" sz="1400" dirty="0"/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837058"/>
                  </a:ext>
                </a:extLst>
              </a:tr>
              <a:tr h="2853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Electron beam divergence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baseline="0" dirty="0"/>
                        <a:t>0.7 </a:t>
                      </a:r>
                      <a:r>
                        <a:rPr lang="en-US" sz="1400" baseline="0" dirty="0" err="1"/>
                        <a:t>mrad</a:t>
                      </a:r>
                      <a:endParaRPr lang="en-US" sz="1400" dirty="0"/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&lt; 2 </a:t>
                      </a:r>
                      <a:r>
                        <a:rPr lang="en-US" sz="1400" dirty="0" err="1"/>
                        <a:t>mrad</a:t>
                      </a:r>
                      <a:endParaRPr lang="en-US" sz="1400" dirty="0"/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776285"/>
                  </a:ext>
                </a:extLst>
              </a:tr>
              <a:tr h="2151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Electron</a:t>
                      </a:r>
                      <a:r>
                        <a:rPr lang="en-US" sz="1400" baseline="0" dirty="0"/>
                        <a:t> beam pointing stability</a:t>
                      </a:r>
                      <a:endParaRPr lang="en-US" sz="1400" dirty="0"/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0.4 </a:t>
                      </a:r>
                      <a:r>
                        <a:rPr lang="en-US" sz="1400" dirty="0" err="1"/>
                        <a:t>mrad</a:t>
                      </a:r>
                      <a:endParaRPr lang="en-US" sz="1400" dirty="0"/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&lt; 2 </a:t>
                      </a:r>
                      <a:r>
                        <a:rPr lang="en-US" sz="1400" dirty="0" err="1"/>
                        <a:t>mrad</a:t>
                      </a:r>
                      <a:endParaRPr lang="en-US" sz="1400" dirty="0"/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9604415"/>
                  </a:ext>
                </a:extLst>
              </a:tr>
              <a:tr h="2803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Laser</a:t>
                      </a:r>
                      <a:r>
                        <a:rPr lang="en-US" sz="1400" baseline="0" dirty="0"/>
                        <a:t> Energy for Collider Laser</a:t>
                      </a:r>
                      <a:endParaRPr lang="en-US" sz="1400" dirty="0"/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1.5 J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&gt; 10 J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969498"/>
                  </a:ext>
                </a:extLst>
              </a:tr>
              <a:tr h="3424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Focal number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1.5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1.5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833777"/>
                  </a:ext>
                </a:extLst>
              </a:tr>
              <a:tr h="3424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Focal</a:t>
                      </a:r>
                      <a:r>
                        <a:rPr lang="en-US" sz="1400" baseline="0" dirty="0"/>
                        <a:t> length</a:t>
                      </a:r>
                      <a:endParaRPr lang="en-US" sz="1400" dirty="0"/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375 mm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375 mm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19171"/>
                  </a:ext>
                </a:extLst>
              </a:tr>
              <a:tr h="3424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Focal spot FWHM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2 </a:t>
                      </a:r>
                      <a:r>
                        <a:rPr lang="el-GR" sz="1400" dirty="0"/>
                        <a:t>μ</a:t>
                      </a:r>
                      <a:r>
                        <a:rPr lang="en-US" sz="1400" dirty="0"/>
                        <a:t>m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&lt; 2 </a:t>
                      </a:r>
                      <a:r>
                        <a:rPr lang="el-GR" sz="1400" dirty="0"/>
                        <a:t>μ</a:t>
                      </a:r>
                      <a:r>
                        <a:rPr lang="en-US" sz="1400" dirty="0"/>
                        <a:t>m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1011405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Peak intensity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1 x 10</a:t>
                      </a:r>
                      <a:r>
                        <a:rPr lang="en-US" sz="1400" baseline="30000" dirty="0"/>
                        <a:t>20</a:t>
                      </a:r>
                      <a:r>
                        <a:rPr lang="en-US" sz="1400" baseline="0" dirty="0"/>
                        <a:t> W/cm</a:t>
                      </a:r>
                      <a:r>
                        <a:rPr lang="en-US" sz="1400" baseline="30000" dirty="0"/>
                        <a:t>2</a:t>
                      </a:r>
                    </a:p>
                  </a:txBody>
                  <a:tcPr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&gt;3 x 10</a:t>
                      </a:r>
                      <a:r>
                        <a:rPr lang="en-US" sz="1400" baseline="30000" dirty="0"/>
                        <a:t>21</a:t>
                      </a:r>
                      <a:r>
                        <a:rPr lang="en-US" sz="1400" dirty="0"/>
                        <a:t> W/cm</a:t>
                      </a:r>
                      <a:r>
                        <a:rPr lang="en-US" sz="1400" baseline="30000" dirty="0"/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317838"/>
                  </a:ext>
                </a:extLst>
              </a:tr>
              <a:tr h="3424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Collision</a:t>
                      </a:r>
                      <a:r>
                        <a:rPr lang="en-US" sz="1400" baseline="0" dirty="0"/>
                        <a:t> angle</a:t>
                      </a:r>
                      <a:endParaRPr lang="en-US" sz="1400" dirty="0"/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20°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400" dirty="0"/>
                        <a:t>0° and 40°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108729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8F0CFE7-F9C1-694C-AB12-9E90B796522F}"/>
              </a:ext>
            </a:extLst>
          </p:cNvPr>
          <p:cNvSpPr txBox="1"/>
          <p:nvPr/>
        </p:nvSpPr>
        <p:spPr>
          <a:xfrm>
            <a:off x="4109836" y="1464589"/>
            <a:ext cx="461665" cy="1101248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vert="vert270" wrap="square" rtlCol="0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LASER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0C48A4-9B56-7B6E-EFDE-ED7BBF44BE7B}"/>
              </a:ext>
            </a:extLst>
          </p:cNvPr>
          <p:cNvSpPr txBox="1"/>
          <p:nvPr/>
        </p:nvSpPr>
        <p:spPr>
          <a:xfrm>
            <a:off x="4109836" y="2705619"/>
            <a:ext cx="461665" cy="1672033"/>
          </a:xfrm>
          <a:prstGeom prst="rect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vert="vert270" wrap="square" rtlCol="0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ELECTRON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4802DB-AEB2-6130-9C7F-E31F773BC735}"/>
              </a:ext>
            </a:extLst>
          </p:cNvPr>
          <p:cNvSpPr txBox="1"/>
          <p:nvPr/>
        </p:nvSpPr>
        <p:spPr>
          <a:xfrm>
            <a:off x="4109835" y="4552378"/>
            <a:ext cx="461665" cy="1729788"/>
          </a:xfrm>
          <a:prstGeom prst="rect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vert="vert270" wrap="square" rtlCol="0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CP LASER</a:t>
            </a:r>
          </a:p>
        </p:txBody>
      </p:sp>
      <p:pic>
        <p:nvPicPr>
          <p:cNvPr id="10" name="Picture 9" descr="A black text with black letters&#10;&#10;AI-generated content may be incorrect.">
            <a:extLst>
              <a:ext uri="{FF2B5EF4-FFF2-40B4-BE49-F238E27FC236}">
                <a16:creationId xmlns:a16="http://schemas.microsoft.com/office/drawing/2014/main" id="{2C7FA9FD-999E-D1D9-6769-ED21E90AF8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20" y="3673973"/>
            <a:ext cx="3168930" cy="486871"/>
          </a:xfrm>
          <a:prstGeom prst="rect">
            <a:avLst/>
          </a:prstGeom>
        </p:spPr>
      </p:pic>
      <p:sp>
        <p:nvSpPr>
          <p:cNvPr id="11" name="Down Arrow 10">
            <a:extLst>
              <a:ext uri="{FF2B5EF4-FFF2-40B4-BE49-F238E27FC236}">
                <a16:creationId xmlns:a16="http://schemas.microsoft.com/office/drawing/2014/main" id="{5ACAD20E-AB6D-FFF3-B1F1-2C81E706598E}"/>
              </a:ext>
            </a:extLst>
          </p:cNvPr>
          <p:cNvSpPr/>
          <p:nvPr/>
        </p:nvSpPr>
        <p:spPr>
          <a:xfrm>
            <a:off x="1782501" y="4160844"/>
            <a:ext cx="231494" cy="36933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B24A24-998F-E048-1634-02E086213B79}"/>
              </a:ext>
            </a:extLst>
          </p:cNvPr>
          <p:cNvSpPr txBox="1"/>
          <p:nvPr/>
        </p:nvSpPr>
        <p:spPr>
          <a:xfrm>
            <a:off x="648182" y="4622102"/>
            <a:ext cx="2777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X~1 @ 5 GeV, 10</a:t>
            </a:r>
            <a:r>
              <a:rPr lang="en-US" b="1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21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Wcm</a:t>
            </a:r>
            <a:r>
              <a:rPr lang="en-US" b="1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-2</a:t>
            </a:r>
            <a:endParaRPr lang="en-US" baseline="30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9C3F208-7A3A-A81D-01EF-9DC96F0C5C2D}"/>
              </a:ext>
            </a:extLst>
          </p:cNvPr>
          <p:cNvSpPr/>
          <p:nvPr/>
        </p:nvSpPr>
        <p:spPr>
          <a:xfrm>
            <a:off x="3055717" y="6956385"/>
            <a:ext cx="1558505" cy="444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83E22A3-EDEC-9EE3-6095-F7D5994906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70" y="5913949"/>
            <a:ext cx="1418035" cy="1443795"/>
          </a:xfrm>
          <a:prstGeom prst="rect">
            <a:avLst/>
          </a:prstGeom>
        </p:spPr>
      </p:pic>
      <p:pic>
        <p:nvPicPr>
          <p:cNvPr id="15" name="Obrázek 1">
            <a:extLst>
              <a:ext uri="{FF2B5EF4-FFF2-40B4-BE49-F238E27FC236}">
                <a16:creationId xmlns:a16="http://schemas.microsoft.com/office/drawing/2014/main" id="{6E2D53ED-853B-62A5-6DA4-F195FF54975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0" r="17010"/>
          <a:stretch/>
        </p:blipFill>
        <p:spPr>
          <a:xfrm>
            <a:off x="2096037" y="5855927"/>
            <a:ext cx="1857533" cy="156095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089008F-3B30-70B7-4244-F880A3A97328}"/>
              </a:ext>
            </a:extLst>
          </p:cNvPr>
          <p:cNvSpPr txBox="1"/>
          <p:nvPr/>
        </p:nvSpPr>
        <p:spPr>
          <a:xfrm>
            <a:off x="50071" y="5083360"/>
            <a:ext cx="4024489" cy="7386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Key Technology is 50:50 Wavefront Splitting  to enable high temporal synchronization of the LWFA beam and the CP laser</a:t>
            </a:r>
          </a:p>
        </p:txBody>
      </p:sp>
    </p:spTree>
    <p:extLst>
      <p:ext uri="{BB962C8B-B14F-4D97-AF65-F5344CB8AC3E}">
        <p14:creationId xmlns:p14="http://schemas.microsoft.com/office/powerpoint/2010/main" val="3728140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2AAB2-30FC-724E-C251-865DF7F21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114EC2D7-F147-60EF-256C-DFBBFA152124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We attracted the UMD team to implement all-optical guiding, in order to reach 5 GeV and improve pointing stability. But we had to figure out how to do it with a single laser beam.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0B8B8F5-3DAE-EAFB-3E36-38471769A1A6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D7BDB54A-1FA9-A806-DDF5-4A28A3B37F45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6C383F3-4E59-42DE-5E8E-AA0C855CA678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AFBF1FD-673B-3737-0C77-77C306408BA6}"/>
              </a:ext>
            </a:extLst>
          </p:cNvPr>
          <p:cNvSpPr/>
          <p:nvPr/>
        </p:nvSpPr>
        <p:spPr>
          <a:xfrm>
            <a:off x="3194613" y="6907859"/>
            <a:ext cx="273254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C4250E-AB75-B188-3579-7116DC5A4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95" y="1496980"/>
            <a:ext cx="5636871" cy="24079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BE6655-834C-738F-5FDB-1AD3A68CC6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36326"/>
            <a:ext cx="5167782" cy="25132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F3A306-F821-B281-5F49-BE27B0350D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97" y="3830924"/>
            <a:ext cx="5255275" cy="34603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2" descr="University of Maryland, College Park - Wikipedia">
            <a:extLst>
              <a:ext uri="{FF2B5EF4-FFF2-40B4-BE49-F238E27FC236}">
                <a16:creationId xmlns:a16="http://schemas.microsoft.com/office/drawing/2014/main" id="{CA7497F7-70B2-4AC3-5533-47FAADDF1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581" y="1496980"/>
            <a:ext cx="827082" cy="82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4EE13-27BB-64BB-6A47-634E672E85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766" y="1605215"/>
            <a:ext cx="3354114" cy="193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1426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07198-FA98-4E8F-A47D-EF65ACEE9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1B5ABF9A-C95D-90A5-E6CA-BFBD17A4A128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We achieved up to 6 GeV with 0.35 </a:t>
            </a:r>
            <a:r>
              <a:rPr lang="en-US" sz="2400" spc="-1" dirty="0" err="1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mrad</a:t>
            </a:r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pointing stability. The guiding scheme has been demonstrated up to 3.3 Hz. But these beams are almost not usable for QED due to spectral instability.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6A9CD86-7118-A6D2-EF94-9B634FA6A061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34E054C8-DB05-669D-5661-7C177874C7C6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6C027B-7CFC-6125-43DA-DC617A497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32" y="4305556"/>
            <a:ext cx="7185284" cy="28423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91B6E5-BFF0-0FD6-027E-3AA35D4F07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141" y="1488540"/>
            <a:ext cx="6472667" cy="2921292"/>
          </a:xfrm>
          <a:prstGeom prst="rect">
            <a:avLst/>
          </a:prstGeom>
        </p:spPr>
      </p:pic>
      <p:pic>
        <p:nvPicPr>
          <p:cNvPr id="5" name="Picture 2" descr="University of Maryland, College Park - Wikipedia">
            <a:extLst>
              <a:ext uri="{FF2B5EF4-FFF2-40B4-BE49-F238E27FC236}">
                <a16:creationId xmlns:a16="http://schemas.microsoft.com/office/drawing/2014/main" id="{DAF6C643-F0C0-8BA7-53A0-4B5BEA437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19" y="1621700"/>
            <a:ext cx="827082" cy="82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084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9E741-27F1-9EFD-7EC9-136A42AFF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69994708-695A-D841-4E42-F5DF2A276F7C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We developed two techniques that enabled high quality beams. Pi-step enables the most monochromatic beams.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22CD93-26BC-377D-BE20-B2D19E2D8403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3492160A-3FEF-7B31-B557-599DA39568DC}"/>
              </a:ext>
            </a:extLst>
          </p:cNvPr>
          <p:cNvSpPr/>
          <p:nvPr/>
        </p:nvSpPr>
        <p:spPr>
          <a:xfrm>
            <a:off x="3606654" y="6916268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252005-1313-BEB5-5B04-A91B02FD42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72" t="5134" r="8397" b="63082"/>
          <a:stretch/>
        </p:blipFill>
        <p:spPr>
          <a:xfrm>
            <a:off x="4504104" y="4189192"/>
            <a:ext cx="6158336" cy="335369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351A0E7-FA98-1D48-4DA0-1A1A7C0002D3}"/>
              </a:ext>
            </a:extLst>
          </p:cNvPr>
          <p:cNvGrpSpPr/>
          <p:nvPr/>
        </p:nvGrpSpPr>
        <p:grpSpPr>
          <a:xfrm>
            <a:off x="219919" y="4094376"/>
            <a:ext cx="4185057" cy="3257890"/>
            <a:chOff x="5227674" y="1123985"/>
            <a:chExt cx="2565991" cy="192968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3FAB8DA-014A-E391-01A2-6A0D939208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63" t="4691" r="63483" b="67389"/>
            <a:stretch/>
          </p:blipFill>
          <p:spPr>
            <a:xfrm>
              <a:off x="5624623" y="1166578"/>
              <a:ext cx="1499191" cy="180190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68E0F47-8467-7071-0983-D2C0DD3C9A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61" t="4949" r="87180" b="67131"/>
            <a:stretch/>
          </p:blipFill>
          <p:spPr>
            <a:xfrm>
              <a:off x="5227674" y="1251767"/>
              <a:ext cx="396949" cy="180190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8D4B556-F261-1A41-8061-9B60490BBC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943" t="3908" r="33895" b="66852"/>
            <a:stretch/>
          </p:blipFill>
          <p:spPr>
            <a:xfrm>
              <a:off x="7123814" y="1123985"/>
              <a:ext cx="669851" cy="1887090"/>
            </a:xfrm>
            <a:prstGeom prst="rect">
              <a:avLst/>
            </a:prstGeom>
          </p:spPr>
        </p:pic>
      </p:grp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89975C3-A06B-5148-DE16-8A8F82179C3A}"/>
              </a:ext>
            </a:extLst>
          </p:cNvPr>
          <p:cNvCxnSpPr/>
          <p:nvPr/>
        </p:nvCxnSpPr>
        <p:spPr>
          <a:xfrm flipH="1">
            <a:off x="5526914" y="4792991"/>
            <a:ext cx="1073888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B09D7BB-4E13-78B6-D1C3-94B0BFB89401}"/>
              </a:ext>
            </a:extLst>
          </p:cNvPr>
          <p:cNvSpPr txBox="1"/>
          <p:nvPr/>
        </p:nvSpPr>
        <p:spPr>
          <a:xfrm>
            <a:off x="6681589" y="4608325"/>
            <a:ext cx="956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/>
              <a:t>Mean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33725A-EDCF-9DBD-8340-D13D6E56CE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73" t="38100" r="4632" b="52143"/>
          <a:stretch/>
        </p:blipFill>
        <p:spPr>
          <a:xfrm>
            <a:off x="5625366" y="5866039"/>
            <a:ext cx="4519526" cy="668808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2E8658E-F4FC-05C2-1547-57456E9CC79F}"/>
              </a:ext>
            </a:extLst>
          </p:cNvPr>
          <p:cNvCxnSpPr/>
          <p:nvPr/>
        </p:nvCxnSpPr>
        <p:spPr>
          <a:xfrm>
            <a:off x="9992588" y="5325722"/>
            <a:ext cx="0" cy="54031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5D35BC7-D621-6BFD-1BAC-0E282A60DFD9}"/>
              </a:ext>
            </a:extLst>
          </p:cNvPr>
          <p:cNvSpPr txBox="1"/>
          <p:nvPr/>
        </p:nvSpPr>
        <p:spPr>
          <a:xfrm>
            <a:off x="9593597" y="4654491"/>
            <a:ext cx="1167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Resolution limit!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FD0AB92-61CF-BA48-42A5-883DBF6052E7}"/>
              </a:ext>
            </a:extLst>
          </p:cNvPr>
          <p:cNvCxnSpPr>
            <a:cxnSpLocks/>
            <a:endCxn id="12" idx="0"/>
          </p:cNvCxnSpPr>
          <p:nvPr/>
        </p:nvCxnSpPr>
        <p:spPr>
          <a:xfrm flipH="1">
            <a:off x="7885129" y="5186396"/>
            <a:ext cx="332925" cy="679643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6D8BA2A-CDAF-9186-17F0-D200E0C61C20}"/>
                  </a:ext>
                </a:extLst>
              </p:cNvPr>
              <p:cNvSpPr txBox="1"/>
              <p:nvPr/>
            </p:nvSpPr>
            <p:spPr>
              <a:xfrm>
                <a:off x="7321531" y="4853350"/>
                <a:ext cx="2110491" cy="3907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/>
                  <a:t>Low variance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i="1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6D8BA2A-CDAF-9186-17F0-D200E0C61C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1531" y="4853350"/>
                <a:ext cx="2110491" cy="390748"/>
              </a:xfrm>
              <a:prstGeom prst="rect">
                <a:avLst/>
              </a:prstGeom>
              <a:blipFill>
                <a:blip r:embed="rId4"/>
                <a:stretch>
                  <a:fillRect l="-2395" t="-6452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F0575BE0-60FA-23D7-8B36-DEA063F825CB}"/>
              </a:ext>
            </a:extLst>
          </p:cNvPr>
          <p:cNvGrpSpPr/>
          <p:nvPr/>
        </p:nvGrpSpPr>
        <p:grpSpPr>
          <a:xfrm>
            <a:off x="281618" y="1419088"/>
            <a:ext cx="8973593" cy="3112795"/>
            <a:chOff x="2987749" y="3911382"/>
            <a:chExt cx="9225480" cy="3213190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6A2F4BF-AD06-9BFC-896A-CBE66992F41D}"/>
                </a:ext>
              </a:extLst>
            </p:cNvPr>
            <p:cNvGrpSpPr/>
            <p:nvPr/>
          </p:nvGrpSpPr>
          <p:grpSpPr>
            <a:xfrm>
              <a:off x="2987749" y="3911382"/>
              <a:ext cx="9225480" cy="3213190"/>
              <a:chOff x="1452669" y="3119546"/>
              <a:chExt cx="9225480" cy="3213190"/>
            </a:xfrm>
          </p:grpSpPr>
          <p:sp>
            <p:nvSpPr>
              <p:cNvPr id="23" name="TextBox 6">
                <a:extLst>
                  <a:ext uri="{FF2B5EF4-FFF2-40B4-BE49-F238E27FC236}">
                    <a16:creationId xmlns:a16="http://schemas.microsoft.com/office/drawing/2014/main" id="{7BEA5A0D-6E98-03BD-9D66-5DD8F554C07A}"/>
                  </a:ext>
                </a:extLst>
              </p:cNvPr>
              <p:cNvSpPr txBox="1"/>
              <p:nvPr/>
            </p:nvSpPr>
            <p:spPr>
              <a:xfrm>
                <a:off x="2409613" y="3119546"/>
                <a:ext cx="325861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/>
                <a:r>
                  <a:rPr lang="en-US" sz="2000" dirty="0">
                    <a:solidFill>
                      <a:schemeClr val="bg1"/>
                    </a:solidFill>
                  </a:rPr>
                  <a:t>Phase shift from funnel-mouthed plasma</a:t>
                </a: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0FF7E603-6112-8679-17DF-B51A3D0F0789}"/>
                  </a:ext>
                </a:extLst>
              </p:cNvPr>
              <p:cNvGrpSpPr/>
              <p:nvPr/>
            </p:nvGrpSpPr>
            <p:grpSpPr>
              <a:xfrm>
                <a:off x="1651583" y="4455594"/>
                <a:ext cx="8633812" cy="1149932"/>
                <a:chOff x="1685450" y="3356633"/>
                <a:chExt cx="8633812" cy="1149932"/>
              </a:xfrm>
            </p:grpSpPr>
            <p:pic>
              <p:nvPicPr>
                <p:cNvPr id="35" name="Picture 34">
                  <a:extLst>
                    <a:ext uri="{FF2B5EF4-FFF2-40B4-BE49-F238E27FC236}">
                      <a16:creationId xmlns:a16="http://schemas.microsoft.com/office/drawing/2014/main" id="{0883BA18-8285-AD94-5D0A-495520215BC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85450" y="3356633"/>
                  <a:ext cx="8633812" cy="1149932"/>
                </a:xfrm>
                <a:prstGeom prst="rect">
                  <a:avLst/>
                </a:prstGeom>
              </p:spPr>
            </p:pic>
            <p:cxnSp>
              <p:nvCxnSpPr>
                <p:cNvPr id="36" name="Přímá spojnice 62">
                  <a:extLst>
                    <a:ext uri="{FF2B5EF4-FFF2-40B4-BE49-F238E27FC236}">
                      <a16:creationId xmlns:a16="http://schemas.microsoft.com/office/drawing/2014/main" id="{93340BC0-34C7-B0A1-10D8-107CC718CB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22912" y="4384735"/>
                  <a:ext cx="2316010" cy="0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TextovéPole 2048">
                  <a:extLst>
                    <a:ext uri="{FF2B5EF4-FFF2-40B4-BE49-F238E27FC236}">
                      <a16:creationId xmlns:a16="http://schemas.microsoft.com/office/drawing/2014/main" id="{0A0AC575-2AC8-F194-577C-3AAA78DD25D5}"/>
                    </a:ext>
                  </a:extLst>
                </p:cNvPr>
                <p:cNvSpPr txBox="1"/>
                <p:nvPr/>
              </p:nvSpPr>
              <p:spPr>
                <a:xfrm>
                  <a:off x="2539513" y="4067655"/>
                  <a:ext cx="203684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cs-CZ" sz="1400" b="1" dirty="0">
                      <a:solidFill>
                        <a:schemeClr val="bg1"/>
                      </a:solidFill>
                    </a:rPr>
                    <a:t>5.8 cm</a:t>
                  </a:r>
                </a:p>
              </p:txBody>
            </p:sp>
          </p:grpSp>
          <p:pic>
            <p:nvPicPr>
              <p:cNvPr id="26" name="Graphic 18">
                <a:extLst>
                  <a:ext uri="{FF2B5EF4-FFF2-40B4-BE49-F238E27FC236}">
                    <a16:creationId xmlns:a16="http://schemas.microsoft.com/office/drawing/2014/main" id="{D19CEE63-6314-F8DB-7A17-0A721A1F4DA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l="12714" t="89437" r="24539" b="4541"/>
              <a:stretch/>
            </p:blipFill>
            <p:spPr>
              <a:xfrm>
                <a:off x="1452669" y="5643268"/>
                <a:ext cx="9225480" cy="350914"/>
              </a:xfrm>
              <a:prstGeom prst="rect">
                <a:avLst/>
              </a:prstGeom>
            </p:spPr>
          </p:pic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61080C6D-3015-F713-CB23-65079958782D}"/>
                  </a:ext>
                </a:extLst>
              </p:cNvPr>
              <p:cNvGrpSpPr/>
              <p:nvPr/>
            </p:nvGrpSpPr>
            <p:grpSpPr>
              <a:xfrm>
                <a:off x="1651583" y="3354814"/>
                <a:ext cx="8633812" cy="2977922"/>
                <a:chOff x="270431" y="2495911"/>
                <a:chExt cx="8633812" cy="2977922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0A1679EB-1E59-97D9-AC81-B523CBE27D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7416" b="18527"/>
                <a:stretch/>
              </p:blipFill>
              <p:spPr>
                <a:xfrm>
                  <a:off x="270431" y="2495911"/>
                  <a:ext cx="8633812" cy="1090098"/>
                </a:xfrm>
                <a:prstGeom prst="rect">
                  <a:avLst/>
                </a:prstGeom>
              </p:spPr>
            </p:pic>
            <p:sp>
              <p:nvSpPr>
                <p:cNvPr id="32" name="TextBox 19">
                  <a:extLst>
                    <a:ext uri="{FF2B5EF4-FFF2-40B4-BE49-F238E27FC236}">
                      <a16:creationId xmlns:a16="http://schemas.microsoft.com/office/drawing/2014/main" id="{AEF23A6D-7646-CEDC-1836-0A4794D13A6E}"/>
                    </a:ext>
                  </a:extLst>
                </p:cNvPr>
                <p:cNvSpPr txBox="1"/>
                <p:nvPr/>
              </p:nvSpPr>
              <p:spPr>
                <a:xfrm>
                  <a:off x="3582172" y="5135279"/>
                  <a:ext cx="520809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600" dirty="0"/>
                </a:p>
              </p:txBody>
            </p:sp>
            <p:cxnSp>
              <p:nvCxnSpPr>
                <p:cNvPr id="33" name="Přímá spojnice 62">
                  <a:extLst>
                    <a:ext uri="{FF2B5EF4-FFF2-40B4-BE49-F238E27FC236}">
                      <a16:creationId xmlns:a16="http://schemas.microsoft.com/office/drawing/2014/main" id="{08624254-CFDE-289D-52D6-E1FBFB06AA8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47527" y="3450529"/>
                  <a:ext cx="997179" cy="0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TextovéPole 2048">
                  <a:extLst>
                    <a:ext uri="{FF2B5EF4-FFF2-40B4-BE49-F238E27FC236}">
                      <a16:creationId xmlns:a16="http://schemas.microsoft.com/office/drawing/2014/main" id="{0B822684-8A7B-C391-9D5B-256DE651DE28}"/>
                    </a:ext>
                  </a:extLst>
                </p:cNvPr>
                <p:cNvSpPr txBox="1"/>
                <p:nvPr/>
              </p:nvSpPr>
              <p:spPr>
                <a:xfrm>
                  <a:off x="502641" y="3171808"/>
                  <a:ext cx="203684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cs-CZ" sz="1400" b="1" dirty="0">
                      <a:solidFill>
                        <a:schemeClr val="bg1"/>
                      </a:solidFill>
                    </a:rPr>
                    <a:t>2.4 cm</a:t>
                  </a:r>
                </a:p>
              </p:txBody>
            </p:sp>
          </p:grp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43DEBEBC-83A8-38AE-3115-FE6BF5DED093}"/>
                      </a:ext>
                    </a:extLst>
                  </p:cNvPr>
                  <p:cNvSpPr txBox="1"/>
                  <p:nvPr/>
                </p:nvSpPr>
                <p:spPr>
                  <a:xfrm>
                    <a:off x="8509478" y="4063397"/>
                    <a:ext cx="1725500" cy="38151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,1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=1.28 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US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43DEBEBC-83A8-38AE-3115-FE6BF5DED09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09478" y="4063397"/>
                    <a:ext cx="1725500" cy="381515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b="-16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2C1C9BEB-8396-A986-A8BC-CE8BDD0A6B1B}"/>
                      </a:ext>
                    </a:extLst>
                  </p:cNvPr>
                  <p:cNvSpPr txBox="1"/>
                  <p:nvPr/>
                </p:nvSpPr>
                <p:spPr>
                  <a:xfrm>
                    <a:off x="8509478" y="4414311"/>
                    <a:ext cx="1725500" cy="38151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,2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=1.54 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US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2C1C9BEB-8396-A986-A8BC-CE8BDD0A6B1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09478" y="4414311"/>
                    <a:ext cx="1725500" cy="381515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16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0" name="Přímá spojnice 62">
                <a:extLst>
                  <a:ext uri="{FF2B5EF4-FFF2-40B4-BE49-F238E27FC236}">
                    <a16:creationId xmlns:a16="http://schemas.microsoft.com/office/drawing/2014/main" id="{9B4FB7CA-CAC9-94E9-737D-01F437F1EC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41445" y="5636096"/>
                <a:ext cx="231601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A47FAE-C59A-8F52-F6BF-A6844F3BD03A}"/>
                </a:ext>
              </a:extLst>
            </p:cNvPr>
            <p:cNvSpPr txBox="1"/>
            <p:nvPr/>
          </p:nvSpPr>
          <p:spPr>
            <a:xfrm>
              <a:off x="5985360" y="4090251"/>
              <a:ext cx="48399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u="sng" dirty="0">
                  <a:solidFill>
                    <a:schemeClr val="bg1"/>
                  </a:solidFill>
                </a:rPr>
                <a:t>Plasma Fluorescence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C7D1525-D517-56E9-1EFA-4B532C1F507A}"/>
                </a:ext>
              </a:extLst>
            </p:cNvPr>
            <p:cNvSpPr/>
            <p:nvPr/>
          </p:nvSpPr>
          <p:spPr>
            <a:xfrm>
              <a:off x="3134954" y="4068623"/>
              <a:ext cx="8837306" cy="2683592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D9898585-8D7A-A03E-9539-3B5FD7A9F028}"/>
              </a:ext>
            </a:extLst>
          </p:cNvPr>
          <p:cNvSpPr txBox="1"/>
          <p:nvPr/>
        </p:nvSpPr>
        <p:spPr>
          <a:xfrm>
            <a:off x="9095813" y="1715214"/>
            <a:ext cx="153164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adapted from J. Shrock’s talk on Monday</a:t>
            </a:r>
          </a:p>
        </p:txBody>
      </p:sp>
      <p:pic>
        <p:nvPicPr>
          <p:cNvPr id="42" name="Picture 2" descr="University of Maryland, College Park - Wikipedia">
            <a:extLst>
              <a:ext uri="{FF2B5EF4-FFF2-40B4-BE49-F238E27FC236}">
                <a16:creationId xmlns:a16="http://schemas.microsoft.com/office/drawing/2014/main" id="{B8B5CED8-18B0-0128-8C73-6F49F7FE0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211" y="632865"/>
            <a:ext cx="827082" cy="82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45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AEF48-22B9-9765-175D-9B321DA0B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853C887F-E099-342E-924D-5D1DBCF8023E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Acknowledgments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B99C615-A5B8-3B81-D464-0D308E693B9D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4B7B19D5-5FC2-551C-CC97-AFD4A65D3275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B4CBC9-3C0B-E3C5-201E-B5D6CAB735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41"/>
          <a:stretch>
            <a:fillRect/>
          </a:stretch>
        </p:blipFill>
        <p:spPr bwMode="auto">
          <a:xfrm>
            <a:off x="162049" y="1419808"/>
            <a:ext cx="936386" cy="855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496F4A-C84F-2E76-FCDA-F7A61966EB14}"/>
              </a:ext>
            </a:extLst>
          </p:cNvPr>
          <p:cNvSpPr txBox="1"/>
          <p:nvPr/>
        </p:nvSpPr>
        <p:spPr>
          <a:xfrm>
            <a:off x="1331087" y="1419808"/>
            <a:ext cx="92322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C. M. Lazzarini, M. </a:t>
            </a:r>
            <a:r>
              <a:rPr lang="en-US" dirty="0" err="1"/>
              <a:t>Nevrkla</a:t>
            </a:r>
            <a:r>
              <a:rPr lang="en-US" dirty="0"/>
              <a:t>, S. Lorenz, F. Vitha, J. </a:t>
            </a:r>
            <a:r>
              <a:rPr lang="en-US" dirty="0" err="1"/>
              <a:t>Sisma</a:t>
            </a:r>
            <a:r>
              <a:rPr lang="en-US" dirty="0"/>
              <a:t>, A. </a:t>
            </a:r>
            <a:r>
              <a:rPr lang="en-US" dirty="0" err="1"/>
              <a:t>Spadova</a:t>
            </a:r>
            <a:r>
              <a:rPr lang="en-US" dirty="0"/>
              <a:t>, A. </a:t>
            </a:r>
            <a:r>
              <a:rPr lang="en-US" dirty="0" err="1"/>
              <a:t>Kollarova</a:t>
            </a:r>
            <a:r>
              <a:rPr lang="en-US" dirty="0"/>
              <a:t>, L. Vilanova, M. Jech, I . </a:t>
            </a:r>
            <a:r>
              <a:rPr lang="en-US" dirty="0" err="1"/>
              <a:t>Zymak</a:t>
            </a:r>
            <a:r>
              <a:rPr lang="en-US" dirty="0"/>
              <a:t>, P. Valenta, A. Cimmino, D. Horvath, R. Versaci, B. Rus, P. </a:t>
            </a:r>
            <a:r>
              <a:rPr lang="en-US" dirty="0" err="1"/>
              <a:t>Szotkowski</a:t>
            </a:r>
            <a:r>
              <a:rPr lang="en-US" dirty="0"/>
              <a:t>, J. Novak, R. </a:t>
            </a:r>
            <a:r>
              <a:rPr lang="en-US" dirty="0" err="1"/>
              <a:t>Antipenkov</a:t>
            </a:r>
            <a:r>
              <a:rPr lang="en-US" dirty="0"/>
              <a:t>, A. Grenfell, V. </a:t>
            </a:r>
            <a:r>
              <a:rPr lang="en-US" dirty="0" err="1"/>
              <a:t>Sobr</a:t>
            </a:r>
            <a:r>
              <a:rPr lang="en-US" dirty="0"/>
              <a:t>, P. </a:t>
            </a:r>
            <a:r>
              <a:rPr lang="en-US" dirty="0" err="1"/>
              <a:t>Bakule</a:t>
            </a:r>
            <a:r>
              <a:rPr lang="en-US" dirty="0"/>
              <a:t>, D. Kramer,  C. </a:t>
            </a:r>
            <a:r>
              <a:rPr lang="en-US" dirty="0" err="1"/>
              <a:t>Kamperidis</a:t>
            </a:r>
            <a:r>
              <a:rPr lang="en-US" dirty="0"/>
              <a:t>, D. Papp, N. </a:t>
            </a:r>
            <a:r>
              <a:rPr lang="en-US" dirty="0" err="1"/>
              <a:t>Hafz</a:t>
            </a:r>
            <a:r>
              <a:rPr lang="en-US" dirty="0"/>
              <a:t>, K. </a:t>
            </a:r>
            <a:r>
              <a:rPr lang="en-US" dirty="0" err="1"/>
              <a:t>Hideghety</a:t>
            </a:r>
            <a:r>
              <a:rPr lang="en-US" dirty="0"/>
              <a:t>, J. Dudas, R. Szabo, R. Molnar, S. V. Bulanov, P. Tomassini, D. </a:t>
            </a:r>
            <a:r>
              <a:rPr lang="en-US" dirty="0" err="1"/>
              <a:t>Margarone</a:t>
            </a:r>
            <a:endParaRPr lang="en-US" dirty="0"/>
          </a:p>
        </p:txBody>
      </p:sp>
      <p:pic>
        <p:nvPicPr>
          <p:cNvPr id="5" name="Picture 4" descr="University of Maryland, College Park - Wikipedia">
            <a:extLst>
              <a:ext uri="{FF2B5EF4-FFF2-40B4-BE49-F238E27FC236}">
                <a16:creationId xmlns:a16="http://schemas.microsoft.com/office/drawing/2014/main" id="{9B9A3AEF-3D8B-5002-5267-01529F7B8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84" y="5340982"/>
            <a:ext cx="936386" cy="936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2EAC26-6415-41D0-641E-217121D2A976}"/>
              </a:ext>
            </a:extLst>
          </p:cNvPr>
          <p:cNvSpPr txBox="1"/>
          <p:nvPr/>
        </p:nvSpPr>
        <p:spPr>
          <a:xfrm>
            <a:off x="1331088" y="5612934"/>
            <a:ext cx="5486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J. Shrock, E. Rockafellow, A. Sloss, G. Brewster, S. Hancock, H. </a:t>
            </a:r>
            <a:r>
              <a:rPr lang="en-US" dirty="0" err="1"/>
              <a:t>Milchberg</a:t>
            </a:r>
            <a:endParaRPr lang="en-US" dirty="0"/>
          </a:p>
        </p:txBody>
      </p:sp>
      <p:pic>
        <p:nvPicPr>
          <p:cNvPr id="7" name="Picture 6" descr="Uniwersytet Princeton – Wikipedia, wolna encyklopedia">
            <a:extLst>
              <a:ext uri="{FF2B5EF4-FFF2-40B4-BE49-F238E27FC236}">
                <a16:creationId xmlns:a16="http://schemas.microsoft.com/office/drawing/2014/main" id="{15212C1B-BDFF-F5B2-C31D-3CB76E6AC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84" y="6344925"/>
            <a:ext cx="877351" cy="111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9C7A97-2F77-2D98-5690-168B7009565D}"/>
              </a:ext>
            </a:extLst>
          </p:cNvPr>
          <p:cNvSpPr txBox="1"/>
          <p:nvPr/>
        </p:nvSpPr>
        <p:spPr>
          <a:xfrm>
            <a:off x="1157470" y="6535510"/>
            <a:ext cx="1388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B. K. Russell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C546C7-FCA4-EA18-EC99-8463C6534BF6}"/>
              </a:ext>
            </a:extLst>
          </p:cNvPr>
          <p:cNvSpPr txBox="1"/>
          <p:nvPr/>
        </p:nvSpPr>
        <p:spPr>
          <a:xfrm>
            <a:off x="4721307" y="6535510"/>
            <a:ext cx="1388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S. S. Bulanov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AD7567-6E9D-7891-0B9E-7544F0C504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6360" y="6448349"/>
            <a:ext cx="877351" cy="9256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4014DA1-4589-F1BA-BC74-BCA8706534C1}"/>
              </a:ext>
            </a:extLst>
          </p:cNvPr>
          <p:cNvSpPr txBox="1"/>
          <p:nvPr/>
        </p:nvSpPr>
        <p:spPr>
          <a:xfrm>
            <a:off x="7843712" y="6535510"/>
            <a:ext cx="2677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A. G. R. Thomas, R. Herbst, Y. Ma</a:t>
            </a:r>
          </a:p>
        </p:txBody>
      </p:sp>
      <p:pic>
        <p:nvPicPr>
          <p:cNvPr id="12" name="Picture 12" descr="QST 関西光科学研究所（KPSI） - YouTube">
            <a:extLst>
              <a:ext uri="{FF2B5EF4-FFF2-40B4-BE49-F238E27FC236}">
                <a16:creationId xmlns:a16="http://schemas.microsoft.com/office/drawing/2014/main" id="{2FCE8050-3873-09DD-B0B6-F76FD82E5C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4" b="4795"/>
          <a:stretch>
            <a:fillRect/>
          </a:stretch>
        </p:blipFill>
        <p:spPr bwMode="auto">
          <a:xfrm>
            <a:off x="162050" y="2724352"/>
            <a:ext cx="1504704" cy="763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56EFF0E-3E8E-5128-70A3-CE2A79BC14EB}"/>
              </a:ext>
            </a:extLst>
          </p:cNvPr>
          <p:cNvSpPr txBox="1"/>
          <p:nvPr/>
        </p:nvSpPr>
        <p:spPr>
          <a:xfrm>
            <a:off x="1740562" y="3012659"/>
            <a:ext cx="3143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A. Pirozhkov, T. Wei, M. Kando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45FD36F-F066-6432-BE70-DFF4B892DE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6735" y="5329407"/>
            <a:ext cx="936386" cy="93638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F285991-FD57-0286-02E7-F58AA3906B5C}"/>
              </a:ext>
            </a:extLst>
          </p:cNvPr>
          <p:cNvSpPr txBox="1"/>
          <p:nvPr/>
        </p:nvSpPr>
        <p:spPr>
          <a:xfrm>
            <a:off x="8043121" y="5488864"/>
            <a:ext cx="2478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T. </a:t>
            </a:r>
            <a:r>
              <a:rPr lang="en-US" dirty="0" err="1"/>
              <a:t>Ditmire</a:t>
            </a:r>
            <a:r>
              <a:rPr lang="en-US" dirty="0"/>
              <a:t>, C. </a:t>
            </a:r>
            <a:r>
              <a:rPr lang="en-US" dirty="0" err="1"/>
              <a:t>Hojbota</a:t>
            </a:r>
            <a:r>
              <a:rPr lang="en-US" dirty="0"/>
              <a:t>, M. </a:t>
            </a:r>
            <a:r>
              <a:rPr lang="en-US" dirty="0" err="1"/>
              <a:t>Hegelich</a:t>
            </a:r>
            <a:endParaRPr lang="en-US" dirty="0"/>
          </a:p>
        </p:txBody>
      </p:sp>
      <p:pic>
        <p:nvPicPr>
          <p:cNvPr id="16" name="Picture 16" descr="file store | Brand guidelines | Queen's University Belfast">
            <a:extLst>
              <a:ext uri="{FF2B5EF4-FFF2-40B4-BE49-F238E27FC236}">
                <a16:creationId xmlns:a16="http://schemas.microsoft.com/office/drawing/2014/main" id="{799A492B-2C79-85E5-F92C-F2DD025C6F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492"/>
          <a:stretch>
            <a:fillRect/>
          </a:stretch>
        </p:blipFill>
        <p:spPr bwMode="auto">
          <a:xfrm>
            <a:off x="318889" y="4507602"/>
            <a:ext cx="740776" cy="79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A59A907-6CAA-F3E3-B2C9-ABA63B58ECC9}"/>
              </a:ext>
            </a:extLst>
          </p:cNvPr>
          <p:cNvSpPr txBox="1"/>
          <p:nvPr/>
        </p:nvSpPr>
        <p:spPr>
          <a:xfrm>
            <a:off x="1331086" y="4700858"/>
            <a:ext cx="4606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E. </a:t>
            </a:r>
            <a:r>
              <a:rPr lang="en-US" dirty="0" err="1"/>
              <a:t>Gerstmayr</a:t>
            </a:r>
            <a:r>
              <a:rPr lang="en-US" dirty="0"/>
              <a:t>, C. </a:t>
            </a:r>
            <a:r>
              <a:rPr lang="en-US" dirty="0" err="1"/>
              <a:t>MacAnespie</a:t>
            </a:r>
            <a:r>
              <a:rPr lang="en-US" dirty="0"/>
              <a:t>, K. Fleck, G. Sarri</a:t>
            </a:r>
          </a:p>
        </p:txBody>
      </p:sp>
      <p:pic>
        <p:nvPicPr>
          <p:cNvPr id="18" name="Picture 18" descr="Colorado State University Logo and symbol, meaning, history, PNG, brand">
            <a:extLst>
              <a:ext uri="{FF2B5EF4-FFF2-40B4-BE49-F238E27FC236}">
                <a16:creationId xmlns:a16="http://schemas.microsoft.com/office/drawing/2014/main" id="{147EC193-8A0E-94E2-D77A-662F325C9E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9" r="29917" b="31279"/>
          <a:stretch>
            <a:fillRect/>
          </a:stretch>
        </p:blipFill>
        <p:spPr bwMode="auto">
          <a:xfrm>
            <a:off x="7023652" y="4261999"/>
            <a:ext cx="1036511" cy="101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A8C1C57-EFFE-B26F-0997-36D222055E02}"/>
              </a:ext>
            </a:extLst>
          </p:cNvPr>
          <p:cNvSpPr txBox="1"/>
          <p:nvPr/>
        </p:nvSpPr>
        <p:spPr>
          <a:xfrm>
            <a:off x="8042805" y="4490957"/>
            <a:ext cx="1992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B. Reagan, J. Rocca</a:t>
            </a:r>
          </a:p>
        </p:txBody>
      </p:sp>
      <p:pic>
        <p:nvPicPr>
          <p:cNvPr id="21" name="Picture 20" descr="Lawrence Livermore National Laboratory">
            <a:extLst>
              <a:ext uri="{FF2B5EF4-FFF2-40B4-BE49-F238E27FC236}">
                <a16:creationId xmlns:a16="http://schemas.microsoft.com/office/drawing/2014/main" id="{BA295B7F-AF2D-6406-8171-97E6C3DF8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988" y="3519518"/>
            <a:ext cx="860948" cy="860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7BC1A63-0743-D101-B5C5-E10B4FABE7A5}"/>
              </a:ext>
            </a:extLst>
          </p:cNvPr>
          <p:cNvSpPr txBox="1"/>
          <p:nvPr/>
        </p:nvSpPr>
        <p:spPr>
          <a:xfrm>
            <a:off x="6966360" y="3659221"/>
            <a:ext cx="3358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J. Williams, B. Pagano, F. Treffert, S. Kerr</a:t>
            </a:r>
          </a:p>
        </p:txBody>
      </p:sp>
      <p:pic>
        <p:nvPicPr>
          <p:cNvPr id="23" name="Picture 22" descr="CNR-INO National Institute of Optics - YouTube">
            <a:extLst>
              <a:ext uri="{FF2B5EF4-FFF2-40B4-BE49-F238E27FC236}">
                <a16:creationId xmlns:a16="http://schemas.microsoft.com/office/drawing/2014/main" id="{2EC5109B-D06B-2CF6-B447-CCB2200DB1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34" b="19322"/>
          <a:stretch>
            <a:fillRect/>
          </a:stretch>
        </p:blipFill>
        <p:spPr bwMode="auto">
          <a:xfrm>
            <a:off x="302389" y="3629106"/>
            <a:ext cx="1132872" cy="72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01DDD373-6E93-8708-2408-D7DCEA687B84}"/>
              </a:ext>
            </a:extLst>
          </p:cNvPr>
          <p:cNvSpPr/>
          <p:nvPr/>
        </p:nvSpPr>
        <p:spPr>
          <a:xfrm>
            <a:off x="3159889" y="7037243"/>
            <a:ext cx="2268638" cy="5240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931C4E4-38BD-0382-072F-56378DA703F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07130" y="6448349"/>
            <a:ext cx="1214177" cy="91298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52652C3-CA27-2D32-7C91-01240FC9C010}"/>
              </a:ext>
            </a:extLst>
          </p:cNvPr>
          <p:cNvSpPr txBox="1"/>
          <p:nvPr/>
        </p:nvSpPr>
        <p:spPr>
          <a:xfrm>
            <a:off x="1503544" y="3846235"/>
            <a:ext cx="209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L. Labate, L. A. Gizzi</a:t>
            </a:r>
          </a:p>
        </p:txBody>
      </p:sp>
      <p:pic>
        <p:nvPicPr>
          <p:cNvPr id="28" name="Picture 2" descr="National Taiwan University - Wikipedia">
            <a:extLst>
              <a:ext uri="{FF2B5EF4-FFF2-40B4-BE49-F238E27FC236}">
                <a16:creationId xmlns:a16="http://schemas.microsoft.com/office/drawing/2014/main" id="{8544B24E-A227-0DBF-BB53-B849E5CE1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007" y="2591043"/>
            <a:ext cx="839483" cy="843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9297E02-4DBE-E6AF-5739-AEDB5F73BE73}"/>
              </a:ext>
            </a:extLst>
          </p:cNvPr>
          <p:cNvSpPr txBox="1"/>
          <p:nvPr/>
        </p:nvSpPr>
        <p:spPr>
          <a:xfrm>
            <a:off x="6895936" y="2853583"/>
            <a:ext cx="3143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H.-K. Liu, C.-E. Lin, P. Chen</a:t>
            </a:r>
          </a:p>
        </p:txBody>
      </p:sp>
    </p:spTree>
    <p:extLst>
      <p:ext uri="{BB962C8B-B14F-4D97-AF65-F5344CB8AC3E}">
        <p14:creationId xmlns:p14="http://schemas.microsoft.com/office/powerpoint/2010/main" val="1746919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8C5C4-4E96-16C5-AE67-8E7DFF0F1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A03E2769-7A4E-EB49-DEDF-CC5A14CA5C04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We developed two techniques that enabled high quality beams. Localized Ablation Injection enables high charge beams.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040E425-385B-2E04-D49D-48782FF6A624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70057806-4A46-3B85-828F-6523511579D5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D8DE77-8F2A-E21B-88B8-6BF3C71E0FE0}"/>
              </a:ext>
            </a:extLst>
          </p:cNvPr>
          <p:cNvSpPr txBox="1"/>
          <p:nvPr/>
        </p:nvSpPr>
        <p:spPr>
          <a:xfrm>
            <a:off x="617221" y="1675522"/>
            <a:ext cx="671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(a)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F37295-CBF6-AA9C-7BDE-11FAE80E5326}"/>
              </a:ext>
            </a:extLst>
          </p:cNvPr>
          <p:cNvSpPr txBox="1"/>
          <p:nvPr/>
        </p:nvSpPr>
        <p:spPr>
          <a:xfrm>
            <a:off x="674538" y="2681173"/>
            <a:ext cx="614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(b)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F752FC-FDF2-45B1-8AAF-9A8A54E62F9B}"/>
              </a:ext>
            </a:extLst>
          </p:cNvPr>
          <p:cNvSpPr txBox="1"/>
          <p:nvPr/>
        </p:nvSpPr>
        <p:spPr>
          <a:xfrm>
            <a:off x="1143000" y="1829442"/>
            <a:ext cx="211015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Localized ionization Florescence figure</a:t>
            </a:r>
          </a:p>
        </p:txBody>
      </p:sp>
      <p:pic>
        <p:nvPicPr>
          <p:cNvPr id="6" name="Obrázek 3" descr="Obsah obrázku řada/pruh, diagram, Paralelní, design&#10;&#10;Obsah generovaný pomocí AI může být nesprávný.">
            <a:extLst>
              <a:ext uri="{FF2B5EF4-FFF2-40B4-BE49-F238E27FC236}">
                <a16:creationId xmlns:a16="http://schemas.microsoft.com/office/drawing/2014/main" id="{FA7D6E37-1562-DDD9-D947-B7D1C6C94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2" t="54413" r="65183" b="25179"/>
          <a:stretch>
            <a:fillRect/>
          </a:stretch>
        </p:blipFill>
        <p:spPr>
          <a:xfrm>
            <a:off x="409301" y="1496820"/>
            <a:ext cx="6464666" cy="3108515"/>
          </a:xfrm>
          <a:prstGeom prst="rect">
            <a:avLst/>
          </a:prstGeom>
          <a:ln>
            <a:solidFill>
              <a:schemeClr val="dk1"/>
            </a:solidFill>
          </a:ln>
        </p:spPr>
      </p:pic>
      <p:sp>
        <p:nvSpPr>
          <p:cNvPr id="7" name="TextovéPole 11">
            <a:extLst>
              <a:ext uri="{FF2B5EF4-FFF2-40B4-BE49-F238E27FC236}">
                <a16:creationId xmlns:a16="http://schemas.microsoft.com/office/drawing/2014/main" id="{1D22F9B7-A241-B48D-6E66-26A35A9D6EC2}"/>
              </a:ext>
            </a:extLst>
          </p:cNvPr>
          <p:cNvSpPr txBox="1"/>
          <p:nvPr/>
        </p:nvSpPr>
        <p:spPr>
          <a:xfrm rot="598206">
            <a:off x="3022316" y="4128515"/>
            <a:ext cx="1628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latin typeface="Aptos" panose="020B0004020202020204" pitchFamily="34" charset="0"/>
              </a:rPr>
              <a:t>He Gen. VII Jet</a:t>
            </a:r>
          </a:p>
        </p:txBody>
      </p:sp>
      <p:sp>
        <p:nvSpPr>
          <p:cNvPr id="8" name="TextovéPole 11">
            <a:extLst>
              <a:ext uri="{FF2B5EF4-FFF2-40B4-BE49-F238E27FC236}">
                <a16:creationId xmlns:a16="http://schemas.microsoft.com/office/drawing/2014/main" id="{6B3B288F-3363-929B-81CE-71C1C5BCD826}"/>
              </a:ext>
            </a:extLst>
          </p:cNvPr>
          <p:cNvSpPr txBox="1"/>
          <p:nvPr/>
        </p:nvSpPr>
        <p:spPr>
          <a:xfrm>
            <a:off x="4511048" y="2752608"/>
            <a:ext cx="1041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latin typeface="Aptos" panose="020B0004020202020204" pitchFamily="34" charset="0"/>
              </a:rPr>
              <a:t>BM7</a:t>
            </a:r>
          </a:p>
        </p:txBody>
      </p:sp>
      <p:sp>
        <p:nvSpPr>
          <p:cNvPr id="9" name="TextovéPole 11">
            <a:extLst>
              <a:ext uri="{FF2B5EF4-FFF2-40B4-BE49-F238E27FC236}">
                <a16:creationId xmlns:a16="http://schemas.microsoft.com/office/drawing/2014/main" id="{349CEA64-9C41-29F3-A55D-CD7F2D1DF73F}"/>
              </a:ext>
            </a:extLst>
          </p:cNvPr>
          <p:cNvSpPr txBox="1"/>
          <p:nvPr/>
        </p:nvSpPr>
        <p:spPr>
          <a:xfrm>
            <a:off x="337657" y="3872701"/>
            <a:ext cx="1041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>
                <a:latin typeface="Aptos" panose="020B0004020202020204" pitchFamily="34" charset="0"/>
              </a:rPr>
              <a:t>off-axis</a:t>
            </a:r>
          </a:p>
          <a:p>
            <a:pPr algn="ctr"/>
            <a:r>
              <a:rPr lang="en-US" noProof="0" dirty="0">
                <a:latin typeface="Aptos" panose="020B0004020202020204" pitchFamily="34" charset="0"/>
              </a:rPr>
              <a:t>axicon</a:t>
            </a:r>
          </a:p>
        </p:txBody>
      </p:sp>
      <p:sp>
        <p:nvSpPr>
          <p:cNvPr id="10" name="TextovéPole 11">
            <a:extLst>
              <a:ext uri="{FF2B5EF4-FFF2-40B4-BE49-F238E27FC236}">
                <a16:creationId xmlns:a16="http://schemas.microsoft.com/office/drawing/2014/main" id="{875C089E-9ABF-C4BA-F685-3236CCE60D03}"/>
              </a:ext>
            </a:extLst>
          </p:cNvPr>
          <p:cNvSpPr txBox="1"/>
          <p:nvPr/>
        </p:nvSpPr>
        <p:spPr>
          <a:xfrm>
            <a:off x="1928798" y="1451025"/>
            <a:ext cx="15113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</a:rPr>
              <a:t>c</a:t>
            </a:r>
            <a:r>
              <a:rPr lang="en-US" noProof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</a:rPr>
              <a:t>hannel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</a:rPr>
              <a:t> </a:t>
            </a:r>
            <a:r>
              <a:rPr lang="en-US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</a:rPr>
              <a:t>forming beam</a:t>
            </a:r>
          </a:p>
        </p:txBody>
      </p:sp>
      <p:sp>
        <p:nvSpPr>
          <p:cNvPr id="11" name="TextovéPole 11">
            <a:extLst>
              <a:ext uri="{FF2B5EF4-FFF2-40B4-BE49-F238E27FC236}">
                <a16:creationId xmlns:a16="http://schemas.microsoft.com/office/drawing/2014/main" id="{1A5F144B-AC3A-262D-4133-9A2B043BBD55}"/>
              </a:ext>
            </a:extLst>
          </p:cNvPr>
          <p:cNvSpPr txBox="1"/>
          <p:nvPr/>
        </p:nvSpPr>
        <p:spPr>
          <a:xfrm rot="3412421">
            <a:off x="967248" y="1772008"/>
            <a:ext cx="1285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</a:rPr>
              <a:t>ns-pulse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169F5D7E-D7FA-749F-84ED-8D546B8D98EE}"/>
              </a:ext>
            </a:extLst>
          </p:cNvPr>
          <p:cNvSpPr txBox="1"/>
          <p:nvPr/>
        </p:nvSpPr>
        <p:spPr>
          <a:xfrm rot="659012">
            <a:off x="365470" y="2260425"/>
            <a:ext cx="1285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</a:rPr>
              <a:t>LWFA drive pulse</a:t>
            </a:r>
          </a:p>
        </p:txBody>
      </p:sp>
      <p:sp>
        <p:nvSpPr>
          <p:cNvPr id="13" name="TextovéPole 11">
            <a:extLst>
              <a:ext uri="{FF2B5EF4-FFF2-40B4-BE49-F238E27FC236}">
                <a16:creationId xmlns:a16="http://schemas.microsoft.com/office/drawing/2014/main" id="{9BC6D05D-2BA3-6E11-2ABB-A016CC50C148}"/>
              </a:ext>
            </a:extLst>
          </p:cNvPr>
          <p:cNvSpPr txBox="1"/>
          <p:nvPr/>
        </p:nvSpPr>
        <p:spPr>
          <a:xfrm>
            <a:off x="5031828" y="1893196"/>
            <a:ext cx="1511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ptos" panose="020B0004020202020204" pitchFamily="34" charset="0"/>
              </a:rPr>
              <a:t>p</a:t>
            </a:r>
            <a:r>
              <a:rPr lang="en-US" noProof="0" dirty="0" err="1">
                <a:latin typeface="Aptos" panose="020B0004020202020204" pitchFamily="34" charset="0"/>
              </a:rPr>
              <a:t>i</a:t>
            </a:r>
            <a:r>
              <a:rPr lang="en-US" noProof="0" dirty="0">
                <a:latin typeface="Aptos" panose="020B0004020202020204" pitchFamily="34" charset="0"/>
              </a:rPr>
              <a:t>-step phase plate</a:t>
            </a:r>
          </a:p>
        </p:txBody>
      </p:sp>
      <p:cxnSp>
        <p:nvCxnSpPr>
          <p:cNvPr id="14" name="Přímá spojovací šipka 29">
            <a:extLst>
              <a:ext uri="{FF2B5EF4-FFF2-40B4-BE49-F238E27FC236}">
                <a16:creationId xmlns:a16="http://schemas.microsoft.com/office/drawing/2014/main" id="{FA6E9CEA-AA70-8727-74A0-DAA1F34279CD}"/>
              </a:ext>
            </a:extLst>
          </p:cNvPr>
          <p:cNvCxnSpPr>
            <a:cxnSpLocks/>
          </p:cNvCxnSpPr>
          <p:nvPr/>
        </p:nvCxnSpPr>
        <p:spPr>
          <a:xfrm flipH="1">
            <a:off x="3456633" y="2143892"/>
            <a:ext cx="1851216" cy="916643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Přímá spojovací šipka 32">
            <a:extLst>
              <a:ext uri="{FF2B5EF4-FFF2-40B4-BE49-F238E27FC236}">
                <a16:creationId xmlns:a16="http://schemas.microsoft.com/office/drawing/2014/main" id="{4322A9D8-7903-6258-4C8E-250357BC6BF7}"/>
              </a:ext>
            </a:extLst>
          </p:cNvPr>
          <p:cNvCxnSpPr>
            <a:cxnSpLocks/>
          </p:cNvCxnSpPr>
          <p:nvPr/>
        </p:nvCxnSpPr>
        <p:spPr>
          <a:xfrm flipV="1">
            <a:off x="1178141" y="3289731"/>
            <a:ext cx="819235" cy="570986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Picture 8" descr="Logos | The University of Maryland Brand">
            <a:extLst>
              <a:ext uri="{FF2B5EF4-FFF2-40B4-BE49-F238E27FC236}">
                <a16:creationId xmlns:a16="http://schemas.microsoft.com/office/drawing/2014/main" id="{88E454A6-29B5-75DE-076A-3041ECE9B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562" y="4127322"/>
            <a:ext cx="517731" cy="155769"/>
          </a:xfrm>
          <a:prstGeom prst="rect">
            <a:avLst/>
          </a:prstGeom>
          <a:noFill/>
          <a:scene3d>
            <a:camera prst="orthographicFront">
              <a:rot lat="1500000" lon="1371744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Zástupný obsah 4">
            <a:extLst>
              <a:ext uri="{FF2B5EF4-FFF2-40B4-BE49-F238E27FC236}">
                <a16:creationId xmlns:a16="http://schemas.microsoft.com/office/drawing/2014/main" id="{2CFFF64D-532D-3432-45AF-041960AE3363}"/>
              </a:ext>
            </a:extLst>
          </p:cNvPr>
          <p:cNvSpPr txBox="1">
            <a:spLocks/>
          </p:cNvSpPr>
          <p:nvPr/>
        </p:nvSpPr>
        <p:spPr>
          <a:xfrm>
            <a:off x="6967597" y="1534536"/>
            <a:ext cx="3639534" cy="13570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Calibri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705" indent="-171200"/>
            <a:r>
              <a:rPr lang="en-US" sz="1432" dirty="0"/>
              <a:t>Electron spectra for 3 bar backing pressure (UMD gas jet) and  laser ablation energy 60 </a:t>
            </a:r>
            <a:r>
              <a:rPr lang="en-US" sz="1432" dirty="0" err="1"/>
              <a:t>mJ</a:t>
            </a:r>
            <a:endParaRPr lang="en-US" sz="1432" dirty="0"/>
          </a:p>
          <a:p>
            <a:pPr marL="171705" indent="-171200"/>
            <a:r>
              <a:rPr lang="en-US" sz="1432" dirty="0"/>
              <a:t>Showing 9 successful shots (out of 13 consecutive)</a:t>
            </a:r>
          </a:p>
          <a:p>
            <a:pPr marL="171705" indent="-171200"/>
            <a:r>
              <a:rPr lang="en-US" sz="1432" dirty="0"/>
              <a:t>Green rectangle – shots not hitting the slit properly (influence on charge and energy)</a:t>
            </a:r>
          </a:p>
          <a:p>
            <a:pPr marL="171705" indent="-171200"/>
            <a:r>
              <a:rPr lang="en-US" sz="1432" dirty="0">
                <a:latin typeface="Aptos"/>
              </a:rPr>
              <a:t>Orange dashed line – approximately @ 1.2 GeV (average energy for this data set) </a:t>
            </a:r>
            <a:endParaRPr lang="en-US" sz="1432" dirty="0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00628E6-2630-2FCF-56B2-DCBC830858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626670"/>
              </p:ext>
            </p:extLst>
          </p:nvPr>
        </p:nvGraphicFramePr>
        <p:xfrm>
          <a:off x="7022739" y="3860717"/>
          <a:ext cx="3546230" cy="1212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6507">
                  <a:extLst>
                    <a:ext uri="{9D8B030D-6E8A-4147-A177-3AD203B41FA5}">
                      <a16:colId xmlns:a16="http://schemas.microsoft.com/office/drawing/2014/main" val="2081503256"/>
                    </a:ext>
                  </a:extLst>
                </a:gridCol>
                <a:gridCol w="1646647">
                  <a:extLst>
                    <a:ext uri="{9D8B030D-6E8A-4147-A177-3AD203B41FA5}">
                      <a16:colId xmlns:a16="http://schemas.microsoft.com/office/drawing/2014/main" val="1303443600"/>
                    </a:ext>
                  </a:extLst>
                </a:gridCol>
                <a:gridCol w="1073076">
                  <a:extLst>
                    <a:ext uri="{9D8B030D-6E8A-4147-A177-3AD203B41FA5}">
                      <a16:colId xmlns:a16="http://schemas.microsoft.com/office/drawing/2014/main" val="1864180601"/>
                    </a:ext>
                  </a:extLst>
                </a:gridCol>
              </a:tblGrid>
              <a:tr h="242422">
                <a:tc>
                  <a:txBody>
                    <a:bodyPr/>
                    <a:lstStyle/>
                    <a:p>
                      <a:pPr algn="ctr"/>
                      <a:r>
                        <a:rPr lang="en-US" sz="1100" noProof="0"/>
                        <a:t>Abl. laser E</a:t>
                      </a:r>
                    </a:p>
                  </a:txBody>
                  <a:tcPr marL="72727" marR="72727" marT="36363" marB="3636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/>
                        <a:t>Beam generation eff. [%]</a:t>
                      </a:r>
                    </a:p>
                  </a:txBody>
                  <a:tcPr marL="72727" marR="72727" marT="36363" marB="3636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noProof="0"/>
                        <a:t>Avg. energy</a:t>
                      </a:r>
                    </a:p>
                  </a:txBody>
                  <a:tcPr marL="72727" marR="72727" marT="36363" marB="36363"/>
                </a:tc>
                <a:extLst>
                  <a:ext uri="{0D108BD9-81ED-4DB2-BD59-A6C34878D82A}">
                    <a16:rowId xmlns:a16="http://schemas.microsoft.com/office/drawing/2014/main" val="2935996226"/>
                  </a:ext>
                </a:extLst>
              </a:tr>
              <a:tr h="242422">
                <a:tc>
                  <a:txBody>
                    <a:bodyPr/>
                    <a:lstStyle/>
                    <a:p>
                      <a:r>
                        <a:rPr lang="en-US" sz="1100" noProof="0" dirty="0"/>
                        <a:t>All beams</a:t>
                      </a:r>
                    </a:p>
                  </a:txBody>
                  <a:tcPr marL="72727" marR="72727" marT="36363" marB="3636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noProof="0"/>
                        <a:t>70% (16 beams out of 23)</a:t>
                      </a:r>
                    </a:p>
                  </a:txBody>
                  <a:tcPr marL="72727" marR="72727" marT="36363" marB="3636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noProof="0"/>
                        <a:t>1.26 ± 0.17 GeV</a:t>
                      </a:r>
                    </a:p>
                  </a:txBody>
                  <a:tcPr marL="72727" marR="72727" marT="36363" marB="36363"/>
                </a:tc>
                <a:extLst>
                  <a:ext uri="{0D108BD9-81ED-4DB2-BD59-A6C34878D82A}">
                    <a16:rowId xmlns:a16="http://schemas.microsoft.com/office/drawing/2014/main" val="1935289904"/>
                  </a:ext>
                </a:extLst>
              </a:tr>
              <a:tr h="242422">
                <a:tc>
                  <a:txBody>
                    <a:bodyPr/>
                    <a:lstStyle/>
                    <a:p>
                      <a:r>
                        <a:rPr lang="en-US" sz="1100" noProof="0"/>
                        <a:t>50 </a:t>
                      </a:r>
                      <a:r>
                        <a:rPr lang="en-US" sz="1100" noProof="0" err="1"/>
                        <a:t>mJ</a:t>
                      </a:r>
                      <a:endParaRPr lang="en-US" sz="1100" noProof="0"/>
                    </a:p>
                  </a:txBody>
                  <a:tcPr marL="72727" marR="72727" marT="36363" marB="3636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noProof="0"/>
                        <a:t>75% (3 beams out of 4)</a:t>
                      </a:r>
                    </a:p>
                  </a:txBody>
                  <a:tcPr marL="72727" marR="72727" marT="36363" marB="3636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noProof="0"/>
                        <a:t>1.13 GeV</a:t>
                      </a:r>
                    </a:p>
                  </a:txBody>
                  <a:tcPr marL="72727" marR="72727" marT="36363" marB="36363"/>
                </a:tc>
                <a:extLst>
                  <a:ext uri="{0D108BD9-81ED-4DB2-BD59-A6C34878D82A}">
                    <a16:rowId xmlns:a16="http://schemas.microsoft.com/office/drawing/2014/main" val="3329408258"/>
                  </a:ext>
                </a:extLst>
              </a:tr>
              <a:tr h="2424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/>
                        <a:t>55 </a:t>
                      </a:r>
                      <a:r>
                        <a:rPr lang="en-US" sz="1100" noProof="0" err="1"/>
                        <a:t>mJ</a:t>
                      </a:r>
                      <a:endParaRPr lang="en-US" sz="1100" noProof="0"/>
                    </a:p>
                  </a:txBody>
                  <a:tcPr marL="72727" marR="72727" marT="36363" marB="3636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noProof="0"/>
                        <a:t>71% (5 beams out of 7)</a:t>
                      </a:r>
                    </a:p>
                  </a:txBody>
                  <a:tcPr marL="72727" marR="72727" marT="36363" marB="3636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noProof="0"/>
                        <a:t>1.34 ± 0.07 GeV</a:t>
                      </a:r>
                    </a:p>
                  </a:txBody>
                  <a:tcPr marL="72727" marR="72727" marT="36363" marB="36363"/>
                </a:tc>
                <a:extLst>
                  <a:ext uri="{0D108BD9-81ED-4DB2-BD59-A6C34878D82A}">
                    <a16:rowId xmlns:a16="http://schemas.microsoft.com/office/drawing/2014/main" val="957052496"/>
                  </a:ext>
                </a:extLst>
              </a:tr>
              <a:tr h="2424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/>
                        <a:t>60 </a:t>
                      </a:r>
                      <a:r>
                        <a:rPr lang="en-US" sz="1100" noProof="0" err="1"/>
                        <a:t>mJ</a:t>
                      </a:r>
                      <a:endParaRPr lang="en-US" sz="1100" noProof="0"/>
                    </a:p>
                  </a:txBody>
                  <a:tcPr marL="72727" marR="72727" marT="36363" marB="3636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noProof="0"/>
                        <a:t>69% (9 beams out of 13)</a:t>
                      </a:r>
                    </a:p>
                  </a:txBody>
                  <a:tcPr marL="72727" marR="72727" marT="36363" marB="3636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noProof="0" dirty="0"/>
                        <a:t>1.19 ± 0.03 GeV</a:t>
                      </a:r>
                    </a:p>
                  </a:txBody>
                  <a:tcPr marL="72727" marR="72727" marT="36363" marB="36363"/>
                </a:tc>
                <a:extLst>
                  <a:ext uri="{0D108BD9-81ED-4DB2-BD59-A6C34878D82A}">
                    <a16:rowId xmlns:a16="http://schemas.microsoft.com/office/drawing/2014/main" val="2995875593"/>
                  </a:ext>
                </a:extLst>
              </a:tr>
            </a:tbl>
          </a:graphicData>
        </a:graphic>
      </p:graphicFrame>
      <p:grpSp>
        <p:nvGrpSpPr>
          <p:cNvPr id="21" name="Group 20">
            <a:extLst>
              <a:ext uri="{FF2B5EF4-FFF2-40B4-BE49-F238E27FC236}">
                <a16:creationId xmlns:a16="http://schemas.microsoft.com/office/drawing/2014/main" id="{86085FFF-3B2D-A2AA-F74B-ABA09C77F29B}"/>
              </a:ext>
            </a:extLst>
          </p:cNvPr>
          <p:cNvGrpSpPr/>
          <p:nvPr/>
        </p:nvGrpSpPr>
        <p:grpSpPr>
          <a:xfrm>
            <a:off x="158036" y="4736892"/>
            <a:ext cx="6745969" cy="2697080"/>
            <a:chOff x="355112" y="3045039"/>
            <a:chExt cx="8481791" cy="3391072"/>
          </a:xfrm>
        </p:grpSpPr>
        <p:pic>
          <p:nvPicPr>
            <p:cNvPr id="22" name="Picture 6">
              <a:extLst>
                <a:ext uri="{FF2B5EF4-FFF2-40B4-BE49-F238E27FC236}">
                  <a16:creationId xmlns:a16="http://schemas.microsoft.com/office/drawing/2014/main" id="{DB700E49-620B-698E-942E-07006EA092A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637" t="87115" r="33872" b="3474"/>
            <a:stretch>
              <a:fillRect/>
            </a:stretch>
          </p:blipFill>
          <p:spPr bwMode="auto">
            <a:xfrm>
              <a:off x="6185658" y="5938927"/>
              <a:ext cx="1588678" cy="1665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2">
              <a:extLst>
                <a:ext uri="{FF2B5EF4-FFF2-40B4-BE49-F238E27FC236}">
                  <a16:creationId xmlns:a16="http://schemas.microsoft.com/office/drawing/2014/main" id="{399DED6B-B7C8-5E2A-3FD3-60DB61A2600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0" t="68575" b="17957"/>
            <a:stretch>
              <a:fillRect/>
            </a:stretch>
          </p:blipFill>
          <p:spPr bwMode="auto">
            <a:xfrm>
              <a:off x="355112" y="6263759"/>
              <a:ext cx="4162961" cy="172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D22656BC-7945-3594-EC3B-6520B4908E6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0" t="28523" b="25730"/>
            <a:stretch>
              <a:fillRect/>
            </a:stretch>
          </p:blipFill>
          <p:spPr bwMode="auto">
            <a:xfrm>
              <a:off x="361707" y="3114830"/>
              <a:ext cx="4162950" cy="585431"/>
            </a:xfrm>
            <a:prstGeom prst="rect">
              <a:avLst/>
            </a:prstGeom>
            <a:noFill/>
            <a:ln w="28575">
              <a:solidFill>
                <a:schemeClr val="accent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5">
              <a:extLst>
                <a:ext uri="{FF2B5EF4-FFF2-40B4-BE49-F238E27FC236}">
                  <a16:creationId xmlns:a16="http://schemas.microsoft.com/office/drawing/2014/main" id="{4FE3C699-9C64-2C42-89CF-CD2DBE26BCB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0" t="28644" b="28337"/>
            <a:stretch>
              <a:fillRect/>
            </a:stretch>
          </p:blipFill>
          <p:spPr bwMode="auto">
            <a:xfrm>
              <a:off x="361717" y="3800776"/>
              <a:ext cx="4162947" cy="550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6">
              <a:extLst>
                <a:ext uri="{FF2B5EF4-FFF2-40B4-BE49-F238E27FC236}">
                  <a16:creationId xmlns:a16="http://schemas.microsoft.com/office/drawing/2014/main" id="{D4B4B31E-2294-06AD-7B00-95E3519AF5B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0" t="28197" b="27734"/>
            <a:stretch>
              <a:fillRect/>
            </a:stretch>
          </p:blipFill>
          <p:spPr bwMode="auto">
            <a:xfrm>
              <a:off x="361717" y="4453137"/>
              <a:ext cx="4162956" cy="5639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7">
              <a:extLst>
                <a:ext uri="{FF2B5EF4-FFF2-40B4-BE49-F238E27FC236}">
                  <a16:creationId xmlns:a16="http://schemas.microsoft.com/office/drawing/2014/main" id="{A79B45CD-A157-DAEA-91C4-F1954276C71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0" t="28185" b="27935"/>
            <a:stretch>
              <a:fillRect/>
            </a:stretch>
          </p:blipFill>
          <p:spPr bwMode="auto">
            <a:xfrm>
              <a:off x="361713" y="5114351"/>
              <a:ext cx="4162954" cy="5615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8">
              <a:extLst>
                <a:ext uri="{FF2B5EF4-FFF2-40B4-BE49-F238E27FC236}">
                  <a16:creationId xmlns:a16="http://schemas.microsoft.com/office/drawing/2014/main" id="{2A6ED5D3-ED4C-FEB8-20CF-BFE6C429D37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0" t="29297" b="27479"/>
            <a:stretch>
              <a:fillRect/>
            </a:stretch>
          </p:blipFill>
          <p:spPr bwMode="auto">
            <a:xfrm>
              <a:off x="361719" y="5762589"/>
              <a:ext cx="4162956" cy="55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9">
              <a:extLst>
                <a:ext uri="{FF2B5EF4-FFF2-40B4-BE49-F238E27FC236}">
                  <a16:creationId xmlns:a16="http://schemas.microsoft.com/office/drawing/2014/main" id="{B1177DC7-F197-8D02-BF0E-3DD92FCADA2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0" t="27316" b="27479"/>
            <a:stretch>
              <a:fillRect/>
            </a:stretch>
          </p:blipFill>
          <p:spPr bwMode="auto">
            <a:xfrm>
              <a:off x="4673947" y="3111714"/>
              <a:ext cx="4162953" cy="578477"/>
            </a:xfrm>
            <a:prstGeom prst="rect">
              <a:avLst/>
            </a:prstGeom>
            <a:noFill/>
            <a:ln w="28575">
              <a:solidFill>
                <a:schemeClr val="accent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0">
              <a:extLst>
                <a:ext uri="{FF2B5EF4-FFF2-40B4-BE49-F238E27FC236}">
                  <a16:creationId xmlns:a16="http://schemas.microsoft.com/office/drawing/2014/main" id="{6998B84F-3E81-B76E-17E3-2CB8B08B383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0" t="28237" b="28540"/>
            <a:stretch>
              <a:fillRect/>
            </a:stretch>
          </p:blipFill>
          <p:spPr bwMode="auto">
            <a:xfrm>
              <a:off x="4673943" y="4474350"/>
              <a:ext cx="4162956" cy="553125"/>
            </a:xfrm>
            <a:prstGeom prst="rect">
              <a:avLst/>
            </a:prstGeom>
            <a:noFill/>
            <a:ln w="28575">
              <a:solidFill>
                <a:schemeClr val="accent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11">
              <a:extLst>
                <a:ext uri="{FF2B5EF4-FFF2-40B4-BE49-F238E27FC236}">
                  <a16:creationId xmlns:a16="http://schemas.microsoft.com/office/drawing/2014/main" id="{DF1097A3-D0BE-804E-555E-199FE83E06D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0" t="29099" b="27479"/>
            <a:stretch>
              <a:fillRect/>
            </a:stretch>
          </p:blipFill>
          <p:spPr bwMode="auto">
            <a:xfrm>
              <a:off x="4673945" y="3804831"/>
              <a:ext cx="4162958" cy="5556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2">
              <a:extLst>
                <a:ext uri="{FF2B5EF4-FFF2-40B4-BE49-F238E27FC236}">
                  <a16:creationId xmlns:a16="http://schemas.microsoft.com/office/drawing/2014/main" id="{78A737A4-D61B-6F42-A6FE-FDC42A736B4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0" t="28412" b="17957"/>
            <a:stretch>
              <a:fillRect/>
            </a:stretch>
          </p:blipFill>
          <p:spPr bwMode="auto">
            <a:xfrm>
              <a:off x="4673938" y="5146333"/>
              <a:ext cx="4162961" cy="686305"/>
            </a:xfrm>
            <a:prstGeom prst="rect">
              <a:avLst/>
            </a:prstGeom>
            <a:noFill/>
            <a:ln w="28575">
              <a:solidFill>
                <a:schemeClr val="accent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099E16D-466C-A12A-CAEC-B1CC0CF532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04780" y="3045039"/>
              <a:ext cx="0" cy="3324397"/>
            </a:xfrm>
            <a:prstGeom prst="line">
              <a:avLst/>
            </a:prstGeom>
            <a:ln w="1905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EA9A60B-2488-7283-C307-4E6AA7F81C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79997" y="3045039"/>
              <a:ext cx="0" cy="2778136"/>
            </a:xfrm>
            <a:prstGeom prst="line">
              <a:avLst/>
            </a:prstGeom>
            <a:ln w="1905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690CA77D-80EA-B409-01A0-B3307FC101E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164" y="5954541"/>
            <a:ext cx="3505805" cy="145862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0DB4102F-6EE8-70AA-54A3-793EE520EE40}"/>
              </a:ext>
            </a:extLst>
          </p:cNvPr>
          <p:cNvSpPr txBox="1"/>
          <p:nvPr/>
        </p:nvSpPr>
        <p:spPr>
          <a:xfrm>
            <a:off x="7022739" y="5258021"/>
            <a:ext cx="354622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Modeling paper published + experimental paper in prep.</a:t>
            </a:r>
          </a:p>
        </p:txBody>
      </p:sp>
      <p:pic>
        <p:nvPicPr>
          <p:cNvPr id="47" name="Picture 2" descr="University of Maryland, College Park - Wikipedia">
            <a:extLst>
              <a:ext uri="{FF2B5EF4-FFF2-40B4-BE49-F238E27FC236}">
                <a16:creationId xmlns:a16="http://schemas.microsoft.com/office/drawing/2014/main" id="{4A238C22-0FD8-001E-D116-ED0A11C39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641" y="592007"/>
            <a:ext cx="827082" cy="82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4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9A7B5-5DC2-7723-B3FB-AF73A3E65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C7F4A06A-00A3-9E44-DCAC-BC880104005A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 err="1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Upramp</a:t>
            </a:r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enables reaching monochromatic 5 GeV beams.</a:t>
            </a:r>
          </a:p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1D5856C-179B-BB6D-FA0B-040097AC144F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0309441-B078-CE78-1501-B344E144E6FE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B3D73FF-3DC7-04A0-E324-7BD6174B62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444350" y="1513199"/>
            <a:ext cx="4247463" cy="4892426"/>
          </a:xfrm>
          <a:prstGeom prst="rect">
            <a:avLst/>
          </a:prstGeom>
        </p:spPr>
      </p:pic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430DFA8D-5FF6-93F8-71D8-806052745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82534" y="6534201"/>
            <a:ext cx="2743200" cy="365125"/>
          </a:xfrm>
        </p:spPr>
        <p:txBody>
          <a:bodyPr/>
          <a:lstStyle/>
          <a:p>
            <a:fld id="{9F311B5F-5EC8-4EAF-A2AC-AAF59B4E783D}" type="slidenum">
              <a:rPr lang="en-US" sz="1800"/>
              <a:t>21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3236EC-84B0-3924-8B26-C88D25CE1E60}"/>
              </a:ext>
            </a:extLst>
          </p:cNvPr>
          <p:cNvSpPr/>
          <p:nvPr/>
        </p:nvSpPr>
        <p:spPr>
          <a:xfrm>
            <a:off x="6757090" y="1728869"/>
            <a:ext cx="3319079" cy="308476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6ABE4C-3275-E7FA-CE05-94A47183472C}"/>
              </a:ext>
            </a:extLst>
          </p:cNvPr>
          <p:cNvSpPr txBox="1"/>
          <p:nvPr/>
        </p:nvSpPr>
        <p:spPr>
          <a:xfrm rot="16200000">
            <a:off x="4919745" y="2838124"/>
            <a:ext cx="2922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Flat – Density increasing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06E4319-9D12-DD51-2FE0-683962D17E4F}"/>
              </a:ext>
            </a:extLst>
          </p:cNvPr>
          <p:cNvCxnSpPr>
            <a:cxnSpLocks/>
          </p:cNvCxnSpPr>
          <p:nvPr/>
        </p:nvCxnSpPr>
        <p:spPr>
          <a:xfrm flipH="1">
            <a:off x="6196501" y="1670276"/>
            <a:ext cx="24250" cy="3153988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801CD317-7307-C5B0-1F88-43BA1B3B32B8}"/>
              </a:ext>
            </a:extLst>
          </p:cNvPr>
          <p:cNvSpPr/>
          <p:nvPr/>
        </p:nvSpPr>
        <p:spPr>
          <a:xfrm>
            <a:off x="6565834" y="4931926"/>
            <a:ext cx="3709279" cy="1839121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93D5A36C-6B53-FDBE-06B3-B3385A812A1D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69408" r="7957"/>
          <a:stretch/>
        </p:blipFill>
        <p:spPr>
          <a:xfrm>
            <a:off x="6434825" y="4899394"/>
            <a:ext cx="3909487" cy="149670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873444D-5622-A028-ED22-73B5AAD19D90}"/>
              </a:ext>
            </a:extLst>
          </p:cNvPr>
          <p:cNvSpPr/>
          <p:nvPr/>
        </p:nvSpPr>
        <p:spPr>
          <a:xfrm>
            <a:off x="6756321" y="4952352"/>
            <a:ext cx="3319079" cy="1143729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C94574-7839-AC38-1902-679EBF180E71}"/>
              </a:ext>
            </a:extLst>
          </p:cNvPr>
          <p:cNvSpPr txBox="1"/>
          <p:nvPr/>
        </p:nvSpPr>
        <p:spPr>
          <a:xfrm rot="16200000">
            <a:off x="6039939" y="5424847"/>
            <a:ext cx="751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Ramp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D68C89-3CE7-A01D-4A33-4CDBBE35C46A}"/>
              </a:ext>
            </a:extLst>
          </p:cNvPr>
          <p:cNvSpPr txBox="1"/>
          <p:nvPr/>
        </p:nvSpPr>
        <p:spPr>
          <a:xfrm>
            <a:off x="153428" y="7065561"/>
            <a:ext cx="3840480" cy="40011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/>
              <a:t>E. Rockafellow </a:t>
            </a:r>
            <a:r>
              <a:rPr lang="en-US" sz="2000" i="1" dirty="0"/>
              <a:t>et al., in preparation</a:t>
            </a:r>
            <a:endParaRPr lang="en-US" sz="2000" dirty="0"/>
          </a:p>
        </p:txBody>
      </p:sp>
      <p:pic>
        <p:nvPicPr>
          <p:cNvPr id="20" name="Picture 2" descr="University of Maryland, College Park - Wikipedia">
            <a:extLst>
              <a:ext uri="{FF2B5EF4-FFF2-40B4-BE49-F238E27FC236}">
                <a16:creationId xmlns:a16="http://schemas.microsoft.com/office/drawing/2014/main" id="{A4000CF7-3023-EE15-B64C-533CFB0F6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097" y="311036"/>
            <a:ext cx="827082" cy="82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D267E6F9-8231-16B5-7D87-E3D6EED55F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7063" y="1490443"/>
            <a:ext cx="5609436" cy="461514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6DEB15B-CB4E-8CC7-7E30-18698DFD2F62}"/>
              </a:ext>
            </a:extLst>
          </p:cNvPr>
          <p:cNvSpPr txBox="1"/>
          <p:nvPr/>
        </p:nvSpPr>
        <p:spPr>
          <a:xfrm>
            <a:off x="1766549" y="3172899"/>
            <a:ext cx="6142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(b)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EBAF58A1-0ABF-6332-41AB-631564884D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6553" y="1482561"/>
            <a:ext cx="5617722" cy="462343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4D6B28B-B93B-E2A3-FC74-BFAD60C72745}"/>
              </a:ext>
            </a:extLst>
          </p:cNvPr>
          <p:cNvSpPr txBox="1"/>
          <p:nvPr/>
        </p:nvSpPr>
        <p:spPr>
          <a:xfrm>
            <a:off x="1346975" y="3470524"/>
            <a:ext cx="8563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Injection in 4 mm region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84A7187-906C-0E04-E83A-4B82E4352BC5}"/>
              </a:ext>
            </a:extLst>
          </p:cNvPr>
          <p:cNvCxnSpPr>
            <a:cxnSpLocks/>
          </p:cNvCxnSpPr>
          <p:nvPr/>
        </p:nvCxnSpPr>
        <p:spPr>
          <a:xfrm>
            <a:off x="2035706" y="4081886"/>
            <a:ext cx="134699" cy="211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AA7EACA-DA82-F83B-3315-F83B5488338E}"/>
              </a:ext>
            </a:extLst>
          </p:cNvPr>
          <p:cNvSpPr txBox="1"/>
          <p:nvPr/>
        </p:nvSpPr>
        <p:spPr>
          <a:xfrm>
            <a:off x="153428" y="6581520"/>
            <a:ext cx="737199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Acceleration dephasing limited. 20 cm density ramp increases energy by ~2x.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C07056-3050-A5DD-622A-327076AB5137}"/>
              </a:ext>
            </a:extLst>
          </p:cNvPr>
          <p:cNvSpPr txBox="1"/>
          <p:nvPr/>
        </p:nvSpPr>
        <p:spPr>
          <a:xfrm>
            <a:off x="7623457" y="6603896"/>
            <a:ext cx="304490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adapted from E. Rockafellow’s talk on Monday</a:t>
            </a:r>
          </a:p>
        </p:txBody>
      </p:sp>
    </p:spTree>
    <p:extLst>
      <p:ext uri="{BB962C8B-B14F-4D97-AF65-F5344CB8AC3E}">
        <p14:creationId xmlns:p14="http://schemas.microsoft.com/office/powerpoint/2010/main" val="43055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BC86F-C595-2D66-10A4-050E60B9D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0D43558F-5F8D-CB8E-8A2F-21B7000C684D}"/>
              </a:ext>
            </a:extLst>
          </p:cNvPr>
          <p:cNvSpPr txBox="1"/>
          <p:nvPr/>
        </p:nvSpPr>
        <p:spPr>
          <a:xfrm>
            <a:off x="2388637" y="164493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ALFA the first laser electron accelerator with same energy and average dose rate of a medical linear accelerator for radiotherapy. But with much higher instantaneous dose rate.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33792F8-4C19-CE51-A8EC-352F3C03D856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E73E30D0-9851-F316-D6CB-C26D103E6135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116E74-FFE4-938C-A08C-2D4CB1B3EB26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3729984" y="7041600"/>
            <a:ext cx="791640" cy="359640"/>
          </a:xfrm>
        </p:spPr>
        <p:txBody>
          <a:bodyPr/>
          <a:lstStyle/>
          <a:p>
            <a:r>
              <a:rPr lang="cs-CZ" dirty="0"/>
              <a:t>05.</a:t>
            </a:r>
            <a:r>
              <a:rPr lang="en-US" dirty="0"/>
              <a:t>06</a:t>
            </a:r>
            <a:r>
              <a:rPr lang="cs-CZ" dirty="0"/>
              <a:t>.2025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F8B73-0864-B1CB-8B59-EC0BDCC1A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92934" y="7041600"/>
            <a:ext cx="359640" cy="359640"/>
          </a:xfrm>
        </p:spPr>
        <p:txBody>
          <a:bodyPr/>
          <a:lstStyle/>
          <a:p>
            <a:pPr>
              <a:defRPr/>
            </a:pPr>
            <a:fld id="{031D901C-0E75-4822-9BEF-E798BCF97BD2}" type="slidenum">
              <a:rPr lang="cs-CZ" smtClean="0"/>
              <a:pPr>
                <a:defRPr/>
              </a:pPr>
              <a:t>22</a:t>
            </a:fld>
            <a:endParaRPr lang="cs-CZ" dirty="0"/>
          </a:p>
        </p:txBody>
      </p:sp>
      <p:pic>
        <p:nvPicPr>
          <p:cNvPr id="5" name="Immagine 27">
            <a:extLst>
              <a:ext uri="{FF2B5EF4-FFF2-40B4-BE49-F238E27FC236}">
                <a16:creationId xmlns:a16="http://schemas.microsoft.com/office/drawing/2014/main" id="{4F6B3FC2-ADF3-52D8-D064-93CFCFDD8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633" y="3924968"/>
            <a:ext cx="3886950" cy="2916016"/>
          </a:xfrm>
          <a:prstGeom prst="rect">
            <a:avLst/>
          </a:prstGeom>
        </p:spPr>
      </p:pic>
      <p:pic>
        <p:nvPicPr>
          <p:cNvPr id="6" name="Picture 4" descr="Picture 4">
            <a:extLst>
              <a:ext uri="{FF2B5EF4-FFF2-40B4-BE49-F238E27FC236}">
                <a16:creationId xmlns:a16="http://schemas.microsoft.com/office/drawing/2014/main" id="{2BB97DA5-504A-FE4A-9081-B4C088CE0D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893" b="55123"/>
          <a:stretch>
            <a:fillRect/>
          </a:stretch>
        </p:blipFill>
        <p:spPr>
          <a:xfrm>
            <a:off x="294870" y="1781491"/>
            <a:ext cx="9361193" cy="2084174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Linea">
            <a:extLst>
              <a:ext uri="{FF2B5EF4-FFF2-40B4-BE49-F238E27FC236}">
                <a16:creationId xmlns:a16="http://schemas.microsoft.com/office/drawing/2014/main" id="{B7FCD7EC-3DA4-E8E9-AC03-3B8B77E2C04C}"/>
              </a:ext>
            </a:extLst>
          </p:cNvPr>
          <p:cNvSpPr/>
          <p:nvPr/>
        </p:nvSpPr>
        <p:spPr>
          <a:xfrm>
            <a:off x="9107858" y="3293047"/>
            <a:ext cx="1" cy="3131202"/>
          </a:xfrm>
          <a:prstGeom prst="line">
            <a:avLst/>
          </a:prstGeom>
          <a:ln w="50800">
            <a:solidFill>
              <a:srgbClr val="C00000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48" rIns="45748"/>
          <a:lstStyle/>
          <a:p>
            <a:endParaRPr sz="1801"/>
          </a:p>
        </p:txBody>
      </p:sp>
      <p:sp>
        <p:nvSpPr>
          <p:cNvPr id="8" name="L1 beam injection">
            <a:extLst>
              <a:ext uri="{FF2B5EF4-FFF2-40B4-BE49-F238E27FC236}">
                <a16:creationId xmlns:a16="http://schemas.microsoft.com/office/drawing/2014/main" id="{E55D0181-4BF4-BCED-4A8C-B474322E0EB4}"/>
              </a:ext>
            </a:extLst>
          </p:cNvPr>
          <p:cNvSpPr txBox="1"/>
          <p:nvPr/>
        </p:nvSpPr>
        <p:spPr>
          <a:xfrm>
            <a:off x="9137453" y="5534534"/>
            <a:ext cx="1153577" cy="523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48" rIns="45748">
            <a:spAutoFit/>
          </a:bodyPr>
          <a:lstStyle>
            <a:lvl1pPr>
              <a:defRPr sz="1400" b="1">
                <a:solidFill>
                  <a:schemeClr val="accent2"/>
                </a:solidFill>
              </a:defRPr>
            </a:lvl1pPr>
          </a:lstStyle>
          <a:p>
            <a:r>
              <a:rPr lang="en-US" sz="1401" dirty="0">
                <a:solidFill>
                  <a:srgbClr val="C00000"/>
                </a:solidFill>
                <a:highlight>
                  <a:srgbClr val="C0C0C0"/>
                </a:highlight>
              </a:rPr>
              <a:t>Other </a:t>
            </a:r>
          </a:p>
          <a:p>
            <a:r>
              <a:rPr lang="en-US" sz="1401" dirty="0">
                <a:solidFill>
                  <a:srgbClr val="C00000"/>
                </a:solidFill>
                <a:highlight>
                  <a:srgbClr val="C0C0C0"/>
                </a:highlight>
              </a:rPr>
              <a:t>end-stations</a:t>
            </a:r>
            <a:endParaRPr sz="1401" dirty="0">
              <a:solidFill>
                <a:srgbClr val="C00000"/>
              </a:solidFill>
              <a:highlight>
                <a:srgbClr val="C0C0C0"/>
              </a:highlight>
            </a:endParaRPr>
          </a:p>
        </p:txBody>
      </p:sp>
      <p:sp>
        <p:nvSpPr>
          <p:cNvPr id="9" name="L1 beam injection">
            <a:extLst>
              <a:ext uri="{FF2B5EF4-FFF2-40B4-BE49-F238E27FC236}">
                <a16:creationId xmlns:a16="http://schemas.microsoft.com/office/drawing/2014/main" id="{ABC0AC0E-9AE0-3CAE-C8C1-AFD9F1250EE8}"/>
              </a:ext>
            </a:extLst>
          </p:cNvPr>
          <p:cNvSpPr txBox="1"/>
          <p:nvPr/>
        </p:nvSpPr>
        <p:spPr>
          <a:xfrm>
            <a:off x="8679042" y="2328160"/>
            <a:ext cx="18364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48" rIns="45748">
            <a:spAutoFit/>
          </a:bodyPr>
          <a:lstStyle>
            <a:lvl1pPr>
              <a:defRPr sz="1400" b="1">
                <a:solidFill>
                  <a:schemeClr val="accent2"/>
                </a:solidFill>
              </a:defRPr>
            </a:lvl1pPr>
          </a:lstStyle>
          <a:p>
            <a:r>
              <a:rPr lang="en-US" sz="1600" dirty="0">
                <a:solidFill>
                  <a:srgbClr val="C00000"/>
                </a:solidFill>
              </a:rPr>
              <a:t>Laser diagnostics</a:t>
            </a:r>
            <a:endParaRPr sz="1600" dirty="0">
              <a:solidFill>
                <a:srgbClr val="C00000"/>
              </a:solidFill>
            </a:endParaRPr>
          </a:p>
        </p:txBody>
      </p:sp>
      <p:sp>
        <p:nvSpPr>
          <p:cNvPr id="10" name="TextBox 104">
            <a:extLst>
              <a:ext uri="{FF2B5EF4-FFF2-40B4-BE49-F238E27FC236}">
                <a16:creationId xmlns:a16="http://schemas.microsoft.com/office/drawing/2014/main" id="{C4FA4B80-C7C1-964B-1161-41BC96A20666}"/>
              </a:ext>
            </a:extLst>
          </p:cNvPr>
          <p:cNvSpPr txBox="1"/>
          <p:nvPr/>
        </p:nvSpPr>
        <p:spPr>
          <a:xfrm>
            <a:off x="1450061" y="1354764"/>
            <a:ext cx="7010950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48" rIns="45748">
            <a:spAutoFit/>
          </a:bodyPr>
          <a:lstStyle/>
          <a:p>
            <a:pPr>
              <a:defRPr sz="2000" b="1"/>
            </a:pPr>
            <a:r>
              <a:rPr sz="1600" u="sng" dirty="0"/>
              <a:t>Designed: </a:t>
            </a:r>
            <a:r>
              <a:rPr sz="1600" u="sng" dirty="0">
                <a:solidFill>
                  <a:srgbClr val="FF0000"/>
                </a:solidFill>
              </a:rPr>
              <a:t>100 </a:t>
            </a:r>
            <a:r>
              <a:rPr sz="1600" u="sng" dirty="0" err="1">
                <a:solidFill>
                  <a:srgbClr val="FF0000"/>
                </a:solidFill>
              </a:rPr>
              <a:t>mJ</a:t>
            </a:r>
            <a:r>
              <a:rPr sz="1600" u="sng" dirty="0">
                <a:solidFill>
                  <a:srgbClr val="FF0000"/>
                </a:solidFill>
              </a:rPr>
              <a:t> / 1 kHz / 15 fs </a:t>
            </a:r>
            <a:r>
              <a:rPr sz="1600" u="sng" dirty="0"/>
              <a:t>&amp; </a:t>
            </a:r>
            <a:r>
              <a:rPr sz="1600" u="sng" dirty="0" err="1"/>
              <a:t>synchronised</a:t>
            </a:r>
            <a:r>
              <a:rPr sz="1600" u="sng" dirty="0"/>
              <a:t> to facility clock (GPS) </a:t>
            </a:r>
          </a:p>
        </p:txBody>
      </p:sp>
      <p:sp>
        <p:nvSpPr>
          <p:cNvPr id="11" name="Linea">
            <a:extLst>
              <a:ext uri="{FF2B5EF4-FFF2-40B4-BE49-F238E27FC236}">
                <a16:creationId xmlns:a16="http://schemas.microsoft.com/office/drawing/2014/main" id="{510FEFE8-0A52-A5CE-84C8-3E81C943BEAC}"/>
              </a:ext>
            </a:extLst>
          </p:cNvPr>
          <p:cNvSpPr/>
          <p:nvPr/>
        </p:nvSpPr>
        <p:spPr>
          <a:xfrm flipH="1">
            <a:off x="6664209" y="5188575"/>
            <a:ext cx="2308188" cy="570673"/>
          </a:xfrm>
          <a:prstGeom prst="line">
            <a:avLst/>
          </a:prstGeom>
          <a:ln w="50800">
            <a:solidFill>
              <a:srgbClr val="C00000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48" rIns="45748"/>
          <a:lstStyle/>
          <a:p>
            <a:endParaRPr sz="1801"/>
          </a:p>
        </p:txBody>
      </p:sp>
      <p:sp>
        <p:nvSpPr>
          <p:cNvPr id="12" name="L1 beam injection">
            <a:extLst>
              <a:ext uri="{FF2B5EF4-FFF2-40B4-BE49-F238E27FC236}">
                <a16:creationId xmlns:a16="http://schemas.microsoft.com/office/drawing/2014/main" id="{52715F7A-2483-2C95-78A6-8E8990FEB405}"/>
              </a:ext>
            </a:extLst>
          </p:cNvPr>
          <p:cNvSpPr txBox="1"/>
          <p:nvPr/>
        </p:nvSpPr>
        <p:spPr>
          <a:xfrm rot="20821656">
            <a:off x="7713295" y="4989421"/>
            <a:ext cx="1474050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48" rIns="45748">
            <a:spAutoFit/>
          </a:bodyPr>
          <a:lstStyle>
            <a:lvl1pPr>
              <a:defRPr sz="1400" b="1">
                <a:solidFill>
                  <a:schemeClr val="accent2"/>
                </a:solidFill>
              </a:defRPr>
            </a:lvl1pPr>
          </a:lstStyle>
          <a:p>
            <a:r>
              <a:rPr lang="en-US" sz="1500" dirty="0">
                <a:solidFill>
                  <a:schemeClr val="bg1"/>
                </a:solidFill>
                <a:highlight>
                  <a:srgbClr val="FF0000"/>
                </a:highlight>
              </a:rPr>
              <a:t>ALFA beamline</a:t>
            </a:r>
            <a:endParaRPr sz="1500" dirty="0">
              <a:solidFill>
                <a:schemeClr val="bg1"/>
              </a:solidFill>
              <a:highlight>
                <a:srgbClr val="FF0000"/>
              </a:highlight>
            </a:endParaRPr>
          </a:p>
        </p:txBody>
      </p:sp>
      <p:sp>
        <p:nvSpPr>
          <p:cNvPr id="13" name="Linea">
            <a:extLst>
              <a:ext uri="{FF2B5EF4-FFF2-40B4-BE49-F238E27FC236}">
                <a16:creationId xmlns:a16="http://schemas.microsoft.com/office/drawing/2014/main" id="{20FC146E-4199-59B3-4570-CBB7021B2363}"/>
              </a:ext>
            </a:extLst>
          </p:cNvPr>
          <p:cNvSpPr/>
          <p:nvPr/>
        </p:nvSpPr>
        <p:spPr>
          <a:xfrm>
            <a:off x="7770211" y="4106840"/>
            <a:ext cx="169709" cy="594472"/>
          </a:xfrm>
          <a:prstGeom prst="line">
            <a:avLst/>
          </a:prstGeom>
          <a:ln w="50800">
            <a:solidFill>
              <a:srgbClr val="C00000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48" rIns="45748"/>
          <a:lstStyle/>
          <a:p>
            <a:endParaRPr sz="1801"/>
          </a:p>
        </p:txBody>
      </p:sp>
      <p:sp>
        <p:nvSpPr>
          <p:cNvPr id="14" name="Linea">
            <a:extLst>
              <a:ext uri="{FF2B5EF4-FFF2-40B4-BE49-F238E27FC236}">
                <a16:creationId xmlns:a16="http://schemas.microsoft.com/office/drawing/2014/main" id="{A3F98EFB-A993-2682-7615-A707711E52A8}"/>
              </a:ext>
            </a:extLst>
          </p:cNvPr>
          <p:cNvSpPr/>
          <p:nvPr/>
        </p:nvSpPr>
        <p:spPr>
          <a:xfrm flipV="1">
            <a:off x="7770212" y="3504953"/>
            <a:ext cx="169710" cy="505435"/>
          </a:xfrm>
          <a:prstGeom prst="line">
            <a:avLst/>
          </a:prstGeom>
          <a:ln w="50800">
            <a:solidFill>
              <a:srgbClr val="C00000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48" rIns="45748"/>
          <a:lstStyle/>
          <a:p>
            <a:endParaRPr sz="1801"/>
          </a:p>
        </p:txBody>
      </p:sp>
      <p:sp>
        <p:nvSpPr>
          <p:cNvPr id="15" name="L1 beam injection">
            <a:extLst>
              <a:ext uri="{FF2B5EF4-FFF2-40B4-BE49-F238E27FC236}">
                <a16:creationId xmlns:a16="http://schemas.microsoft.com/office/drawing/2014/main" id="{363C8C27-7740-638A-5504-4167DA7961C3}"/>
              </a:ext>
            </a:extLst>
          </p:cNvPr>
          <p:cNvSpPr txBox="1"/>
          <p:nvPr/>
        </p:nvSpPr>
        <p:spPr>
          <a:xfrm>
            <a:off x="7473778" y="3919973"/>
            <a:ext cx="762573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48" rIns="45748">
            <a:spAutoFit/>
          </a:bodyPr>
          <a:lstStyle>
            <a:lvl1pPr>
              <a:defRPr sz="1400" b="1">
                <a:solidFill>
                  <a:schemeClr val="accent2"/>
                </a:solidFill>
              </a:defRPr>
            </a:lvl1pPr>
          </a:lstStyle>
          <a:p>
            <a:r>
              <a:rPr lang="en-US" sz="1500" dirty="0">
                <a:solidFill>
                  <a:schemeClr val="bg1"/>
                </a:solidFill>
                <a:highlight>
                  <a:srgbClr val="FF0000"/>
                </a:highlight>
              </a:rPr>
              <a:t>OPCPA</a:t>
            </a:r>
            <a:endParaRPr sz="1500" dirty="0">
              <a:solidFill>
                <a:schemeClr val="bg1"/>
              </a:solidFill>
              <a:highlight>
                <a:srgbClr val="FF0000"/>
              </a:highlight>
            </a:endParaRPr>
          </a:p>
        </p:txBody>
      </p:sp>
      <p:pic>
        <p:nvPicPr>
          <p:cNvPr id="16" name="Picture 2" descr="A diagram of a room with a red line&#10;&#10;Description automatically generated">
            <a:extLst>
              <a:ext uri="{FF2B5EF4-FFF2-40B4-BE49-F238E27FC236}">
                <a16:creationId xmlns:a16="http://schemas.microsoft.com/office/drawing/2014/main" id="{1A4BF77A-E10A-776F-3210-94F757DEF02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005" y="3558620"/>
            <a:ext cx="4503186" cy="3370339"/>
          </a:xfrm>
          <a:prstGeom prst="rect">
            <a:avLst/>
          </a:prstGeom>
        </p:spPr>
      </p:pic>
      <p:sp>
        <p:nvSpPr>
          <p:cNvPr id="17" name="TextBox 5">
            <a:extLst>
              <a:ext uri="{FF2B5EF4-FFF2-40B4-BE49-F238E27FC236}">
                <a16:creationId xmlns:a16="http://schemas.microsoft.com/office/drawing/2014/main" id="{87A3574A-6BBC-4300-F886-29BE66DEACBB}"/>
              </a:ext>
            </a:extLst>
          </p:cNvPr>
          <p:cNvSpPr txBox="1"/>
          <p:nvPr/>
        </p:nvSpPr>
        <p:spPr>
          <a:xfrm>
            <a:off x="68550" y="5097704"/>
            <a:ext cx="9605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L1 laser</a:t>
            </a:r>
          </a:p>
        </p:txBody>
      </p:sp>
      <p:cxnSp>
        <p:nvCxnSpPr>
          <p:cNvPr id="18" name="Straight Arrow Connector 9">
            <a:extLst>
              <a:ext uri="{FF2B5EF4-FFF2-40B4-BE49-F238E27FC236}">
                <a16:creationId xmlns:a16="http://schemas.microsoft.com/office/drawing/2014/main" id="{7BB8AF73-3022-73AD-81D3-1494AB0186CD}"/>
              </a:ext>
            </a:extLst>
          </p:cNvPr>
          <p:cNvCxnSpPr>
            <a:cxnSpLocks/>
          </p:cNvCxnSpPr>
          <p:nvPr/>
        </p:nvCxnSpPr>
        <p:spPr>
          <a:xfrm>
            <a:off x="2576419" y="3588174"/>
            <a:ext cx="65231" cy="602568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0">
            <a:extLst>
              <a:ext uri="{FF2B5EF4-FFF2-40B4-BE49-F238E27FC236}">
                <a16:creationId xmlns:a16="http://schemas.microsoft.com/office/drawing/2014/main" id="{700A7659-FEBF-47BA-3246-22596EC3D082}"/>
              </a:ext>
            </a:extLst>
          </p:cNvPr>
          <p:cNvSpPr txBox="1"/>
          <p:nvPr/>
        </p:nvSpPr>
        <p:spPr>
          <a:xfrm>
            <a:off x="754585" y="3266911"/>
            <a:ext cx="36102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Probe delay line for </a:t>
            </a:r>
            <a:r>
              <a:rPr lang="en-US" sz="1400" dirty="0" err="1">
                <a:solidFill>
                  <a:srgbClr val="FF0000"/>
                </a:solidFill>
              </a:rPr>
              <a:t>shadow+interferometer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21" name="Straight Connector 18">
            <a:extLst>
              <a:ext uri="{FF2B5EF4-FFF2-40B4-BE49-F238E27FC236}">
                <a16:creationId xmlns:a16="http://schemas.microsoft.com/office/drawing/2014/main" id="{EEE782F7-A11B-22A8-1166-CEC2F3B78688}"/>
              </a:ext>
            </a:extLst>
          </p:cNvPr>
          <p:cNvCxnSpPr>
            <a:cxnSpLocks noChangeAspect="1"/>
          </p:cNvCxnSpPr>
          <p:nvPr/>
        </p:nvCxnSpPr>
        <p:spPr>
          <a:xfrm>
            <a:off x="2218673" y="5131830"/>
            <a:ext cx="374016" cy="0"/>
          </a:xfrm>
          <a:prstGeom prst="line">
            <a:avLst/>
          </a:prstGeom>
          <a:ln w="19050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5">
            <a:extLst>
              <a:ext uri="{FF2B5EF4-FFF2-40B4-BE49-F238E27FC236}">
                <a16:creationId xmlns:a16="http://schemas.microsoft.com/office/drawing/2014/main" id="{7DE91B80-7BBB-F3B1-B730-26574496A72B}"/>
              </a:ext>
            </a:extLst>
          </p:cNvPr>
          <p:cNvSpPr txBox="1"/>
          <p:nvPr/>
        </p:nvSpPr>
        <p:spPr>
          <a:xfrm>
            <a:off x="2150893" y="4851969"/>
            <a:ext cx="497252" cy="2812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28" b="1" dirty="0">
                <a:solidFill>
                  <a:schemeClr val="bg1"/>
                </a:solidFill>
                <a:highlight>
                  <a:srgbClr val="FF0000"/>
                </a:highlight>
              </a:rPr>
              <a:t>f =1”</a:t>
            </a:r>
          </a:p>
        </p:txBody>
      </p:sp>
      <p:sp>
        <p:nvSpPr>
          <p:cNvPr id="23" name="Arrow: Left 19">
            <a:extLst>
              <a:ext uri="{FF2B5EF4-FFF2-40B4-BE49-F238E27FC236}">
                <a16:creationId xmlns:a16="http://schemas.microsoft.com/office/drawing/2014/main" id="{5B3AFE20-F77E-FC1D-9D96-12DA74067B7C}"/>
              </a:ext>
            </a:extLst>
          </p:cNvPr>
          <p:cNvSpPr/>
          <p:nvPr/>
        </p:nvSpPr>
        <p:spPr>
          <a:xfrm rot="10800000">
            <a:off x="4947165" y="5197044"/>
            <a:ext cx="634874" cy="179110"/>
          </a:xfrm>
          <a:prstGeom prst="lef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25" name="TextBox 5">
            <a:extLst>
              <a:ext uri="{FF2B5EF4-FFF2-40B4-BE49-F238E27FC236}">
                <a16:creationId xmlns:a16="http://schemas.microsoft.com/office/drawing/2014/main" id="{D20D8F70-5E5B-940A-3C31-1C5E25C926ED}"/>
              </a:ext>
            </a:extLst>
          </p:cNvPr>
          <p:cNvSpPr txBox="1"/>
          <p:nvPr/>
        </p:nvSpPr>
        <p:spPr>
          <a:xfrm>
            <a:off x="5092041" y="4948233"/>
            <a:ext cx="3433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B050"/>
                </a:solidFill>
              </a:rPr>
              <a:t>e</a:t>
            </a:r>
            <a:r>
              <a:rPr lang="en-US" sz="1600" b="1" baseline="30000" dirty="0">
                <a:solidFill>
                  <a:srgbClr val="00B050"/>
                </a:solidFill>
              </a:rPr>
              <a:t>-</a:t>
            </a:r>
          </a:p>
        </p:txBody>
      </p:sp>
      <p:cxnSp>
        <p:nvCxnSpPr>
          <p:cNvPr id="26" name="Straight Connector 18">
            <a:extLst>
              <a:ext uri="{FF2B5EF4-FFF2-40B4-BE49-F238E27FC236}">
                <a16:creationId xmlns:a16="http://schemas.microsoft.com/office/drawing/2014/main" id="{FF086957-722B-73CA-E79A-E104D813F2CC}"/>
              </a:ext>
            </a:extLst>
          </p:cNvPr>
          <p:cNvCxnSpPr>
            <a:cxnSpLocks noChangeAspect="1"/>
          </p:cNvCxnSpPr>
          <p:nvPr/>
        </p:nvCxnSpPr>
        <p:spPr>
          <a:xfrm>
            <a:off x="1901952" y="5376154"/>
            <a:ext cx="674467" cy="0"/>
          </a:xfrm>
          <a:prstGeom prst="line">
            <a:avLst/>
          </a:prstGeom>
          <a:ln w="19050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5">
            <a:extLst>
              <a:ext uri="{FF2B5EF4-FFF2-40B4-BE49-F238E27FC236}">
                <a16:creationId xmlns:a16="http://schemas.microsoft.com/office/drawing/2014/main" id="{A7493B29-A99B-07DC-C60D-29D1BC51ABC5}"/>
              </a:ext>
            </a:extLst>
          </p:cNvPr>
          <p:cNvSpPr txBox="1"/>
          <p:nvPr/>
        </p:nvSpPr>
        <p:spPr>
          <a:xfrm>
            <a:off x="2110993" y="5385002"/>
            <a:ext cx="541102" cy="281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28" b="1" dirty="0">
                <a:solidFill>
                  <a:schemeClr val="bg1"/>
                </a:solidFill>
                <a:highlight>
                  <a:srgbClr val="FF0000"/>
                </a:highlight>
              </a:rPr>
              <a:t>f = 2”</a:t>
            </a:r>
          </a:p>
        </p:txBody>
      </p:sp>
      <p:cxnSp>
        <p:nvCxnSpPr>
          <p:cNvPr id="28" name="Straight Arrow Connector 4">
            <a:extLst>
              <a:ext uri="{FF2B5EF4-FFF2-40B4-BE49-F238E27FC236}">
                <a16:creationId xmlns:a16="http://schemas.microsoft.com/office/drawing/2014/main" id="{170EC344-5689-5E80-A415-04C799C35556}"/>
              </a:ext>
            </a:extLst>
          </p:cNvPr>
          <p:cNvCxnSpPr>
            <a:cxnSpLocks/>
          </p:cNvCxnSpPr>
          <p:nvPr/>
        </p:nvCxnSpPr>
        <p:spPr>
          <a:xfrm>
            <a:off x="2559727" y="5131839"/>
            <a:ext cx="1805142" cy="0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5">
            <a:extLst>
              <a:ext uri="{FF2B5EF4-FFF2-40B4-BE49-F238E27FC236}">
                <a16:creationId xmlns:a16="http://schemas.microsoft.com/office/drawing/2014/main" id="{2392EB39-8C1C-0C86-E7F3-8D7B3FB3F860}"/>
              </a:ext>
            </a:extLst>
          </p:cNvPr>
          <p:cNvSpPr txBox="1"/>
          <p:nvPr/>
        </p:nvSpPr>
        <p:spPr>
          <a:xfrm>
            <a:off x="2764028" y="4892544"/>
            <a:ext cx="771365" cy="2812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28" b="1" dirty="0"/>
              <a:t>900 mm</a:t>
            </a:r>
          </a:p>
        </p:txBody>
      </p:sp>
      <p:cxnSp>
        <p:nvCxnSpPr>
          <p:cNvPr id="30" name="Straight Arrow Connector 9">
            <a:extLst>
              <a:ext uri="{FF2B5EF4-FFF2-40B4-BE49-F238E27FC236}">
                <a16:creationId xmlns:a16="http://schemas.microsoft.com/office/drawing/2014/main" id="{532229A2-26D2-07E7-C8FF-5BAF607D5FC2}"/>
              </a:ext>
            </a:extLst>
          </p:cNvPr>
          <p:cNvCxnSpPr>
            <a:cxnSpLocks/>
          </p:cNvCxnSpPr>
          <p:nvPr/>
        </p:nvCxnSpPr>
        <p:spPr>
          <a:xfrm flipH="1" flipV="1">
            <a:off x="3348830" y="5816909"/>
            <a:ext cx="162383" cy="412377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9">
            <a:extLst>
              <a:ext uri="{FF2B5EF4-FFF2-40B4-BE49-F238E27FC236}">
                <a16:creationId xmlns:a16="http://schemas.microsoft.com/office/drawing/2014/main" id="{4931B652-0DAF-1E8A-8AA4-6E54EC8558A2}"/>
              </a:ext>
            </a:extLst>
          </p:cNvPr>
          <p:cNvCxnSpPr>
            <a:cxnSpLocks/>
          </p:cNvCxnSpPr>
          <p:nvPr/>
        </p:nvCxnSpPr>
        <p:spPr>
          <a:xfrm flipV="1">
            <a:off x="3511213" y="5785533"/>
            <a:ext cx="196205" cy="443753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22">
            <a:extLst>
              <a:ext uri="{FF2B5EF4-FFF2-40B4-BE49-F238E27FC236}">
                <a16:creationId xmlns:a16="http://schemas.microsoft.com/office/drawing/2014/main" id="{631C42AD-83C6-7105-49AC-C803793F8AEA}"/>
              </a:ext>
            </a:extLst>
          </p:cNvPr>
          <p:cNvSpPr txBox="1"/>
          <p:nvPr/>
        </p:nvSpPr>
        <p:spPr>
          <a:xfrm>
            <a:off x="2845884" y="6173540"/>
            <a:ext cx="1531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Independent stages</a:t>
            </a:r>
          </a:p>
          <a:p>
            <a:r>
              <a:rPr lang="en-US" sz="1200" dirty="0">
                <a:solidFill>
                  <a:srgbClr val="FF0000"/>
                </a:solidFill>
              </a:rPr>
              <a:t>for slit and magnet</a:t>
            </a:r>
          </a:p>
        </p:txBody>
      </p:sp>
      <p:cxnSp>
        <p:nvCxnSpPr>
          <p:cNvPr id="33" name="Straight Arrow Connector 23">
            <a:extLst>
              <a:ext uri="{FF2B5EF4-FFF2-40B4-BE49-F238E27FC236}">
                <a16:creationId xmlns:a16="http://schemas.microsoft.com/office/drawing/2014/main" id="{75D2E8D1-28AE-8C3C-78A0-60049FDB20D5}"/>
              </a:ext>
            </a:extLst>
          </p:cNvPr>
          <p:cNvCxnSpPr>
            <a:cxnSpLocks/>
          </p:cNvCxnSpPr>
          <p:nvPr/>
        </p:nvCxnSpPr>
        <p:spPr>
          <a:xfrm>
            <a:off x="4152010" y="4051454"/>
            <a:ext cx="29266" cy="2482637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5">
            <a:extLst>
              <a:ext uri="{FF2B5EF4-FFF2-40B4-BE49-F238E27FC236}">
                <a16:creationId xmlns:a16="http://schemas.microsoft.com/office/drawing/2014/main" id="{DDA07CCD-5CD8-CC1E-96F9-6DB4A0578A46}"/>
              </a:ext>
            </a:extLst>
          </p:cNvPr>
          <p:cNvSpPr txBox="1"/>
          <p:nvPr/>
        </p:nvSpPr>
        <p:spPr>
          <a:xfrm>
            <a:off x="3455396" y="4092313"/>
            <a:ext cx="850810" cy="2812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28" b="1" dirty="0"/>
              <a:t>1100 mm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DD0990C-28CF-C1B7-4DD7-DE8D1A23B6FB}"/>
              </a:ext>
            </a:extLst>
          </p:cNvPr>
          <p:cNvSpPr/>
          <p:nvPr/>
        </p:nvSpPr>
        <p:spPr>
          <a:xfrm>
            <a:off x="3159889" y="7037243"/>
            <a:ext cx="2268638" cy="5240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8208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4A23C-883A-13DF-FE16-255AA2FB8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50A4844A-7188-66C8-1073-8A65BA043B5C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By using different gases, we can tune the electron beam properties.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E5314BF-241E-39FA-D157-D3F509A17845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FE27EAC-739D-0B9D-9727-D56F512753FF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New picture">
            <a:extLst>
              <a:ext uri="{FF2B5EF4-FFF2-40B4-BE49-F238E27FC236}">
                <a16:creationId xmlns:a16="http://schemas.microsoft.com/office/drawing/2014/main" id="{93365940-F7EA-ACC6-28AD-6051BFFBEA1F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13" y="1593697"/>
            <a:ext cx="4690007" cy="4938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  <p:graphicFrame>
        <p:nvGraphicFramePr>
          <p:cNvPr id="4" name="Tabella 37">
            <a:extLst>
              <a:ext uri="{FF2B5EF4-FFF2-40B4-BE49-F238E27FC236}">
                <a16:creationId xmlns:a16="http://schemas.microsoft.com/office/drawing/2014/main" id="{B8E22A32-24F7-EE39-36B5-48C3B5CD92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45211"/>
              </p:ext>
            </p:extLst>
          </p:nvPr>
        </p:nvGraphicFramePr>
        <p:xfrm>
          <a:off x="5163963" y="1764743"/>
          <a:ext cx="5399366" cy="216237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377053">
                  <a:extLst>
                    <a:ext uri="{9D8B030D-6E8A-4147-A177-3AD203B41FA5}">
                      <a16:colId xmlns:a16="http://schemas.microsoft.com/office/drawing/2014/main" val="2485218558"/>
                    </a:ext>
                  </a:extLst>
                </a:gridCol>
                <a:gridCol w="1512487">
                  <a:extLst>
                    <a:ext uri="{9D8B030D-6E8A-4147-A177-3AD203B41FA5}">
                      <a16:colId xmlns:a16="http://schemas.microsoft.com/office/drawing/2014/main" val="3477778852"/>
                    </a:ext>
                  </a:extLst>
                </a:gridCol>
                <a:gridCol w="1509826">
                  <a:extLst>
                    <a:ext uri="{9D8B030D-6E8A-4147-A177-3AD203B41FA5}">
                      <a16:colId xmlns:a16="http://schemas.microsoft.com/office/drawing/2014/main" val="4116008711"/>
                    </a:ext>
                  </a:extLst>
                </a:gridCol>
              </a:tblGrid>
              <a:tr h="47139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Feature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(average over thousands pulses)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High energy mode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High power mode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5349631"/>
                  </a:ext>
                </a:extLst>
              </a:tr>
              <a:tr h="2537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Energy 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32 ± 5 MeV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</a:rPr>
                        <a:t>22 ± 2 MeV</a:t>
                      </a:r>
                      <a:endParaRPr lang="it-IT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072341"/>
                  </a:ext>
                </a:extLst>
              </a:tr>
              <a:tr h="2537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Energy Spread (FWHM)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 MeV (25%)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</a:rPr>
                        <a:t>15 (68%)</a:t>
                      </a:r>
                      <a:endParaRPr lang="it-IT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1641319"/>
                  </a:ext>
                </a:extLst>
              </a:tr>
              <a:tr h="2537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Current*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 ± 6 pA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</a:rPr>
                        <a:t>276 ± 28 </a:t>
                      </a:r>
                      <a:r>
                        <a:rPr lang="en-US" sz="1400" b="1" dirty="0" err="1">
                          <a:solidFill>
                            <a:srgbClr val="00B050"/>
                          </a:solidFill>
                          <a:effectLst/>
                        </a:rPr>
                        <a:t>pA</a:t>
                      </a:r>
                      <a:endParaRPr lang="it-IT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3045220"/>
                  </a:ext>
                </a:extLst>
              </a:tr>
              <a:tr h="2537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Divergence* (FWHM)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2.1 ± 0.8 mrad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</a:rPr>
                        <a:t>7.8 ± 1.2 </a:t>
                      </a:r>
                      <a:r>
                        <a:rPr lang="en-US" sz="1400" b="1" dirty="0" err="1">
                          <a:solidFill>
                            <a:srgbClr val="C00000"/>
                          </a:solidFill>
                          <a:effectLst/>
                        </a:rPr>
                        <a:t>mrad</a:t>
                      </a:r>
                      <a:endParaRPr lang="it-IT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614625"/>
                  </a:ext>
                </a:extLst>
              </a:tr>
              <a:tr h="2537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Pointing* (</a:t>
                      </a:r>
                      <a:r>
                        <a:rPr lang="en-US" sz="1400" dirty="0" err="1">
                          <a:effectLst/>
                        </a:rPr>
                        <a:t>std</a:t>
                      </a:r>
                      <a:r>
                        <a:rPr lang="en-US" sz="1400" dirty="0">
                          <a:effectLst/>
                        </a:rPr>
                        <a:t>)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6.9 mrad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</a:rPr>
                        <a:t>4.2 </a:t>
                      </a:r>
                      <a:r>
                        <a:rPr lang="en-US" sz="1400" b="1" dirty="0" err="1">
                          <a:solidFill>
                            <a:srgbClr val="00B050"/>
                          </a:solidFill>
                          <a:effectLst/>
                        </a:rPr>
                        <a:t>mrad</a:t>
                      </a:r>
                      <a:endParaRPr lang="it-IT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8352871"/>
                  </a:ext>
                </a:extLst>
              </a:tr>
              <a:tr h="2537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Electron Beam Power Output*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0.4 </a:t>
                      </a:r>
                      <a:r>
                        <a:rPr lang="en-US" sz="1400" dirty="0" err="1">
                          <a:effectLst/>
                        </a:rPr>
                        <a:t>mW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</a:rPr>
                        <a:t>6 </a:t>
                      </a:r>
                      <a:r>
                        <a:rPr lang="en-US" sz="1400" b="1" dirty="0" err="1">
                          <a:solidFill>
                            <a:srgbClr val="00B050"/>
                          </a:solidFill>
                          <a:effectLst/>
                        </a:rPr>
                        <a:t>mW</a:t>
                      </a:r>
                      <a:endParaRPr lang="it-IT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36445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83E513E-D2C6-86AE-B51F-713F3351309F}"/>
              </a:ext>
            </a:extLst>
          </p:cNvPr>
          <p:cNvSpPr txBox="1"/>
          <p:nvPr/>
        </p:nvSpPr>
        <p:spPr>
          <a:xfrm>
            <a:off x="7326774" y="4566952"/>
            <a:ext cx="1504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He/N mixture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3B976E-FD3B-A8AF-CAAA-BEF23624C1CB}"/>
              </a:ext>
            </a:extLst>
          </p:cNvPr>
          <p:cNvSpPr txBox="1"/>
          <p:nvPr/>
        </p:nvSpPr>
        <p:spPr>
          <a:xfrm>
            <a:off x="9177896" y="4566952"/>
            <a:ext cx="111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Pure 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4DDA20C-CB03-5A4E-3C28-E8623ED79718}"/>
              </a:ext>
            </a:extLst>
          </p:cNvPr>
          <p:cNvCxnSpPr>
            <a:stCxn id="5" idx="0"/>
          </p:cNvCxnSpPr>
          <p:nvPr/>
        </p:nvCxnSpPr>
        <p:spPr>
          <a:xfrm flipH="1" flipV="1">
            <a:off x="8079128" y="3927113"/>
            <a:ext cx="1" cy="6398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51CAC3D-384D-D21E-BA0B-CF90C708EBC4}"/>
              </a:ext>
            </a:extLst>
          </p:cNvPr>
          <p:cNvCxnSpPr/>
          <p:nvPr/>
        </p:nvCxnSpPr>
        <p:spPr>
          <a:xfrm flipH="1" flipV="1">
            <a:off x="9733480" y="3951585"/>
            <a:ext cx="1" cy="6398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BE24AB89-958F-81AF-03FD-06E0FDB2FA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231" y="5045494"/>
            <a:ext cx="4933852" cy="242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297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02DED-C4C3-70C7-FE03-7200A9F6D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CAA5B0FC-346F-EE21-A806-3E6EC8AEE941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There is growing evidence that both ultra-high instantaneous dose rates and very high energy electrons (100-250 MeV) can have beneficial effects in cancer treatment.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0F8B8E-B832-F852-574D-9183727F83A1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09F7605-7451-8AEE-D615-88549D10FEBF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D5B5A13-C12D-321B-FAA0-23D6609F57F6}"/>
              </a:ext>
            </a:extLst>
          </p:cNvPr>
          <p:cNvSpPr txBox="1"/>
          <p:nvPr/>
        </p:nvSpPr>
        <p:spPr>
          <a:xfrm>
            <a:off x="59998" y="6524297"/>
            <a:ext cx="6377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J. Wenz et al., Nature Photonics 13 (4), 263-269 (2019)</a:t>
            </a:r>
          </a:p>
          <a:p>
            <a:r>
              <a:rPr lang="en-US" i="1" dirty="0"/>
              <a:t>J. Bedford and U. Oelfke, Physics and Imaging in Radiation Oncology 32, 100670 (2024)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F09E7D-804C-A844-9B52-12F5452A1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060"/>
          <a:stretch>
            <a:fillRect/>
          </a:stretch>
        </p:blipFill>
        <p:spPr>
          <a:xfrm>
            <a:off x="45683" y="1750328"/>
            <a:ext cx="4344400" cy="44427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A9F7E4-0329-8CB3-1731-BBFE4D1EE2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114" b="48317"/>
          <a:stretch>
            <a:fillRect/>
          </a:stretch>
        </p:blipFill>
        <p:spPr>
          <a:xfrm>
            <a:off x="5005365" y="1698441"/>
            <a:ext cx="4955926" cy="18232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5EEBB4-2AEF-909F-5A79-2C5F14AD56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7006" y="4039567"/>
            <a:ext cx="3527098" cy="328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026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2BFC2-B75B-6532-A73E-C4AB9871C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37E412D7-9CDA-B218-0C07-4FBBACA37C82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Laser </a:t>
            </a:r>
            <a:r>
              <a:rPr lang="en-US" sz="2400" spc="-1" dirty="0" err="1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wakefield</a:t>
            </a:r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accelerators can produce beams as short as 1 fs. ALFA can operate up to 1 kHz pulse repetition rate.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ED5AE7-083F-990C-DB02-2B35AB9A162A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7DDE78A-99D5-E199-DED9-283D0B061023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diagram of a beam pulse&#10;&#10;AI-generated content may be incorrect.">
            <a:extLst>
              <a:ext uri="{FF2B5EF4-FFF2-40B4-BE49-F238E27FC236}">
                <a16:creationId xmlns:a16="http://schemas.microsoft.com/office/drawing/2014/main" id="{EE16522C-7BDF-E884-B517-BF8565CD0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62" y="2067273"/>
            <a:ext cx="9566735" cy="42409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AD6F3F-36B4-6AB9-01A6-A9E93F78BC40}"/>
              </a:ext>
            </a:extLst>
          </p:cNvPr>
          <p:cNvSpPr txBox="1"/>
          <p:nvPr/>
        </p:nvSpPr>
        <p:spPr>
          <a:xfrm>
            <a:off x="115745" y="6806972"/>
            <a:ext cx="7801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J. Wenz et al., Nature Photonics 13 (4), 263-269 (2019)</a:t>
            </a:r>
          </a:p>
          <a:p>
            <a:r>
              <a:rPr lang="en-US" i="1" dirty="0"/>
              <a:t>C. Lazzarini et al., manuscript under review</a:t>
            </a:r>
          </a:p>
        </p:txBody>
      </p:sp>
    </p:spTree>
    <p:extLst>
      <p:ext uri="{BB962C8B-B14F-4D97-AF65-F5344CB8AC3E}">
        <p14:creationId xmlns:p14="http://schemas.microsoft.com/office/powerpoint/2010/main" val="37536463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936AC-5F44-C25D-4E39-D12EDB4CE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848F5091-530E-D321-ABA2-B3D6F523F0A7}"/>
              </a:ext>
            </a:extLst>
          </p:cNvPr>
          <p:cNvSpPr txBox="1"/>
          <p:nvPr/>
        </p:nvSpPr>
        <p:spPr>
          <a:xfrm>
            <a:off x="2388637" y="270000"/>
            <a:ext cx="7871003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Laser </a:t>
            </a:r>
            <a:r>
              <a:rPr lang="en-US" sz="2400" spc="-1" dirty="0" err="1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wakefield</a:t>
            </a:r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accelerators produce divergent beams with dose rate tunable with the distance from the source.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E9CB35-6786-6BF9-64CC-471C91104F9F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8B87631-7BCA-1469-5B36-1398834B92B0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diagram of a sample&#10;&#10;AI-generated content may be incorrect.">
            <a:extLst>
              <a:ext uri="{FF2B5EF4-FFF2-40B4-BE49-F238E27FC236}">
                <a16:creationId xmlns:a16="http://schemas.microsoft.com/office/drawing/2014/main" id="{6E26C916-C176-B769-EA8F-A93CE7DAA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92" y="2164490"/>
            <a:ext cx="10090627" cy="42898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BD7CAE0-2417-0B3D-DCDD-8ED16F445C68}"/>
              </a:ext>
            </a:extLst>
          </p:cNvPr>
          <p:cNvSpPr txBox="1"/>
          <p:nvPr/>
        </p:nvSpPr>
        <p:spPr>
          <a:xfrm>
            <a:off x="219918" y="7095281"/>
            <a:ext cx="780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C. Lazzarini et al., manuscript under review</a:t>
            </a:r>
          </a:p>
        </p:txBody>
      </p:sp>
    </p:spTree>
    <p:extLst>
      <p:ext uri="{BB962C8B-B14F-4D97-AF65-F5344CB8AC3E}">
        <p14:creationId xmlns:p14="http://schemas.microsoft.com/office/powerpoint/2010/main" val="37152944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4D998-9EE4-80F3-94F9-2FBA4C388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A5FD2BF8-2EB9-D623-56C1-3E4456B67415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ALFA is over-subscribed for radiobiology experiments, since it enables a new dose delivery time profile. The main limitation is the pointing stability. 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9ED5F03-EE11-027C-984F-108F28934036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2191BAF5-B043-CEA7-2CC9-8815665E4101}"/>
              </a:ext>
            </a:extLst>
          </p:cNvPr>
          <p:cNvSpPr/>
          <p:nvPr/>
        </p:nvSpPr>
        <p:spPr>
          <a:xfrm>
            <a:off x="3383666" y="6822352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Connettore 1 14">
            <a:extLst>
              <a:ext uri="{FF2B5EF4-FFF2-40B4-BE49-F238E27FC236}">
                <a16:creationId xmlns:a16="http://schemas.microsoft.com/office/drawing/2014/main" id="{8762012A-AE7A-8008-1377-7E8331C2980B}"/>
              </a:ext>
            </a:extLst>
          </p:cNvPr>
          <p:cNvCxnSpPr/>
          <p:nvPr/>
        </p:nvCxnSpPr>
        <p:spPr>
          <a:xfrm>
            <a:off x="888073" y="3272411"/>
            <a:ext cx="2497873" cy="0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" name="Immagine 16" descr="Immagine che contiene schermata, testo, Policromia&#10;&#10;Descrizione generata automaticamente">
            <a:extLst>
              <a:ext uri="{FF2B5EF4-FFF2-40B4-BE49-F238E27FC236}">
                <a16:creationId xmlns:a16="http://schemas.microsoft.com/office/drawing/2014/main" id="{E076C554-904E-4DA0-F197-724E8E8BCB5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821" y="1780737"/>
            <a:ext cx="3512015" cy="2680518"/>
          </a:xfrm>
          <a:prstGeom prst="rect">
            <a:avLst/>
          </a:prstGeom>
        </p:spPr>
      </p:pic>
      <p:cxnSp>
        <p:nvCxnSpPr>
          <p:cNvPr id="7" name="Connettore 1 18">
            <a:extLst>
              <a:ext uri="{FF2B5EF4-FFF2-40B4-BE49-F238E27FC236}">
                <a16:creationId xmlns:a16="http://schemas.microsoft.com/office/drawing/2014/main" id="{7DD04592-5DEA-2353-FE66-5C164F3EFD0C}"/>
              </a:ext>
            </a:extLst>
          </p:cNvPr>
          <p:cNvCxnSpPr>
            <a:cxnSpLocks/>
          </p:cNvCxnSpPr>
          <p:nvPr/>
        </p:nvCxnSpPr>
        <p:spPr>
          <a:xfrm>
            <a:off x="1122248" y="3054262"/>
            <a:ext cx="2475571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e 20">
            <a:extLst>
              <a:ext uri="{FF2B5EF4-FFF2-40B4-BE49-F238E27FC236}">
                <a16:creationId xmlns:a16="http://schemas.microsoft.com/office/drawing/2014/main" id="{A1A42831-113E-943C-C4D1-1432FC2E1C1A}"/>
              </a:ext>
            </a:extLst>
          </p:cNvPr>
          <p:cNvSpPr/>
          <p:nvPr/>
        </p:nvSpPr>
        <p:spPr>
          <a:xfrm>
            <a:off x="2694864" y="3008200"/>
            <a:ext cx="89210" cy="10010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e 21">
            <a:extLst>
              <a:ext uri="{FF2B5EF4-FFF2-40B4-BE49-F238E27FC236}">
                <a16:creationId xmlns:a16="http://schemas.microsoft.com/office/drawing/2014/main" id="{3F9EC94E-51C7-9200-E0DA-EE6C9B5834A5}"/>
              </a:ext>
            </a:extLst>
          </p:cNvPr>
          <p:cNvSpPr/>
          <p:nvPr/>
        </p:nvSpPr>
        <p:spPr>
          <a:xfrm>
            <a:off x="1984953" y="3015296"/>
            <a:ext cx="89210" cy="10010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e 22">
            <a:extLst>
              <a:ext uri="{FF2B5EF4-FFF2-40B4-BE49-F238E27FC236}">
                <a16:creationId xmlns:a16="http://schemas.microsoft.com/office/drawing/2014/main" id="{DA0BBEE7-3DC1-8CD4-ABAE-91EDF062521B}"/>
              </a:ext>
            </a:extLst>
          </p:cNvPr>
          <p:cNvSpPr/>
          <p:nvPr/>
        </p:nvSpPr>
        <p:spPr>
          <a:xfrm>
            <a:off x="1668581" y="3012056"/>
            <a:ext cx="89210" cy="100102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e 23">
            <a:extLst>
              <a:ext uri="{FF2B5EF4-FFF2-40B4-BE49-F238E27FC236}">
                <a16:creationId xmlns:a16="http://schemas.microsoft.com/office/drawing/2014/main" id="{2729B755-33BE-9342-1571-3A9627199E5D}"/>
              </a:ext>
            </a:extLst>
          </p:cNvPr>
          <p:cNvSpPr/>
          <p:nvPr/>
        </p:nvSpPr>
        <p:spPr>
          <a:xfrm>
            <a:off x="3030184" y="3010129"/>
            <a:ext cx="89210" cy="100102"/>
          </a:xfrm>
          <a:prstGeom prst="ellipse">
            <a:avLst/>
          </a:prstGeom>
          <a:solidFill>
            <a:srgbClr val="00FD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Connettore 2 24">
            <a:extLst>
              <a:ext uri="{FF2B5EF4-FFF2-40B4-BE49-F238E27FC236}">
                <a16:creationId xmlns:a16="http://schemas.microsoft.com/office/drawing/2014/main" id="{4AA6EBD1-C590-DA80-8196-285986307D2E}"/>
              </a:ext>
            </a:extLst>
          </p:cNvPr>
          <p:cNvCxnSpPr>
            <a:cxnSpLocks/>
          </p:cNvCxnSpPr>
          <p:nvPr/>
        </p:nvCxnSpPr>
        <p:spPr>
          <a:xfrm>
            <a:off x="2391218" y="2913914"/>
            <a:ext cx="396336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asellaDiTesto 25">
            <a:extLst>
              <a:ext uri="{FF2B5EF4-FFF2-40B4-BE49-F238E27FC236}">
                <a16:creationId xmlns:a16="http://schemas.microsoft.com/office/drawing/2014/main" id="{49A20C96-E36D-B805-F24F-C6196E57DA34}"/>
              </a:ext>
            </a:extLst>
          </p:cNvPr>
          <p:cNvSpPr txBox="1"/>
          <p:nvPr/>
        </p:nvSpPr>
        <p:spPr>
          <a:xfrm>
            <a:off x="2334439" y="2652979"/>
            <a:ext cx="943716" cy="260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1 cm</a:t>
            </a:r>
          </a:p>
        </p:txBody>
      </p:sp>
      <p:sp>
        <p:nvSpPr>
          <p:cNvPr id="14" name="CasellaDiTesto 26">
            <a:extLst>
              <a:ext uri="{FF2B5EF4-FFF2-40B4-BE49-F238E27FC236}">
                <a16:creationId xmlns:a16="http://schemas.microsoft.com/office/drawing/2014/main" id="{51DCD803-564F-51C0-DB56-5C0999A79976}"/>
              </a:ext>
            </a:extLst>
          </p:cNvPr>
          <p:cNvSpPr txBox="1"/>
          <p:nvPr/>
        </p:nvSpPr>
        <p:spPr>
          <a:xfrm>
            <a:off x="2190810" y="3153151"/>
            <a:ext cx="387128" cy="306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F8</a:t>
            </a:r>
          </a:p>
        </p:txBody>
      </p:sp>
      <p:sp>
        <p:nvSpPr>
          <p:cNvPr id="15" name="CasellaDiTesto 27">
            <a:extLst>
              <a:ext uri="{FF2B5EF4-FFF2-40B4-BE49-F238E27FC236}">
                <a16:creationId xmlns:a16="http://schemas.microsoft.com/office/drawing/2014/main" id="{3C217CA0-F0D3-09E2-5BF7-A90D1A60F3DC}"/>
              </a:ext>
            </a:extLst>
          </p:cNvPr>
          <p:cNvSpPr txBox="1"/>
          <p:nvPr/>
        </p:nvSpPr>
        <p:spPr>
          <a:xfrm>
            <a:off x="1844885" y="3154364"/>
            <a:ext cx="369346" cy="306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F7</a:t>
            </a:r>
          </a:p>
        </p:txBody>
      </p:sp>
      <p:sp>
        <p:nvSpPr>
          <p:cNvPr id="16" name="CasellaDiTesto 28">
            <a:extLst>
              <a:ext uri="{FF2B5EF4-FFF2-40B4-BE49-F238E27FC236}">
                <a16:creationId xmlns:a16="http://schemas.microsoft.com/office/drawing/2014/main" id="{7A210ED3-8B2D-71A5-6FCB-721DD1A56EA4}"/>
              </a:ext>
            </a:extLst>
          </p:cNvPr>
          <p:cNvSpPr txBox="1"/>
          <p:nvPr/>
        </p:nvSpPr>
        <p:spPr>
          <a:xfrm>
            <a:off x="2537104" y="3156698"/>
            <a:ext cx="404729" cy="306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F9</a:t>
            </a:r>
          </a:p>
        </p:txBody>
      </p:sp>
      <p:sp>
        <p:nvSpPr>
          <p:cNvPr id="17" name="CasellaDiTesto 29">
            <a:extLst>
              <a:ext uri="{FF2B5EF4-FFF2-40B4-BE49-F238E27FC236}">
                <a16:creationId xmlns:a16="http://schemas.microsoft.com/office/drawing/2014/main" id="{D2B03F17-1786-BC3B-93CB-A18C267EB10C}"/>
              </a:ext>
            </a:extLst>
          </p:cNvPr>
          <p:cNvSpPr txBox="1"/>
          <p:nvPr/>
        </p:nvSpPr>
        <p:spPr>
          <a:xfrm>
            <a:off x="2854453" y="3153758"/>
            <a:ext cx="453931" cy="306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F10</a:t>
            </a:r>
          </a:p>
        </p:txBody>
      </p:sp>
      <p:sp>
        <p:nvSpPr>
          <p:cNvPr id="18" name="CasellaDiTesto 30">
            <a:extLst>
              <a:ext uri="{FF2B5EF4-FFF2-40B4-BE49-F238E27FC236}">
                <a16:creationId xmlns:a16="http://schemas.microsoft.com/office/drawing/2014/main" id="{862EDDF2-ABA5-E710-DA72-F511AEBE2757}"/>
              </a:ext>
            </a:extLst>
          </p:cNvPr>
          <p:cNvSpPr txBox="1"/>
          <p:nvPr/>
        </p:nvSpPr>
        <p:spPr>
          <a:xfrm>
            <a:off x="1515404" y="3147106"/>
            <a:ext cx="388910" cy="306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F6</a:t>
            </a:r>
          </a:p>
        </p:txBody>
      </p:sp>
      <p:sp>
        <p:nvSpPr>
          <p:cNvPr id="20" name="CasellaDiTesto 31">
            <a:extLst>
              <a:ext uri="{FF2B5EF4-FFF2-40B4-BE49-F238E27FC236}">
                <a16:creationId xmlns:a16="http://schemas.microsoft.com/office/drawing/2014/main" id="{8B49E4CE-FA04-ACEA-456A-78AC65B83F59}"/>
              </a:ext>
            </a:extLst>
          </p:cNvPr>
          <p:cNvSpPr txBox="1"/>
          <p:nvPr/>
        </p:nvSpPr>
        <p:spPr>
          <a:xfrm>
            <a:off x="717821" y="1438007"/>
            <a:ext cx="351201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err="1"/>
              <a:t>Radiochromic</a:t>
            </a:r>
            <a:r>
              <a:rPr lang="en-GB" sz="1600" b="1" dirty="0"/>
              <a:t> film at the entrance</a:t>
            </a:r>
          </a:p>
        </p:txBody>
      </p:sp>
      <p:pic>
        <p:nvPicPr>
          <p:cNvPr id="21" name="Google Shape;222;p13">
            <a:extLst>
              <a:ext uri="{FF2B5EF4-FFF2-40B4-BE49-F238E27FC236}">
                <a16:creationId xmlns:a16="http://schemas.microsoft.com/office/drawing/2014/main" id="{E79A3AB7-8E9D-6821-3838-223B95FFFE10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4578" y="4474176"/>
            <a:ext cx="4011961" cy="28112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2" name="CasellaDiTesto 33">
            <a:extLst>
              <a:ext uri="{FF2B5EF4-FFF2-40B4-BE49-F238E27FC236}">
                <a16:creationId xmlns:a16="http://schemas.microsoft.com/office/drawing/2014/main" id="{CE544141-817E-258E-2129-3C2DB4EA7EF3}"/>
              </a:ext>
            </a:extLst>
          </p:cNvPr>
          <p:cNvSpPr txBox="1"/>
          <p:nvPr/>
        </p:nvSpPr>
        <p:spPr>
          <a:xfrm>
            <a:off x="6424577" y="4142314"/>
            <a:ext cx="401196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Depth dose profile in different positions</a:t>
            </a:r>
          </a:p>
        </p:txBody>
      </p:sp>
      <p:sp>
        <p:nvSpPr>
          <p:cNvPr id="23" name="CasellaDiTesto 34">
            <a:extLst>
              <a:ext uri="{FF2B5EF4-FFF2-40B4-BE49-F238E27FC236}">
                <a16:creationId xmlns:a16="http://schemas.microsoft.com/office/drawing/2014/main" id="{A4D9A463-4CE5-1E34-2174-245D99F1ED84}"/>
              </a:ext>
            </a:extLst>
          </p:cNvPr>
          <p:cNvSpPr txBox="1"/>
          <p:nvPr/>
        </p:nvSpPr>
        <p:spPr>
          <a:xfrm>
            <a:off x="7706456" y="4698274"/>
            <a:ext cx="1981512" cy="357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60 sec irradiation</a:t>
            </a:r>
          </a:p>
        </p:txBody>
      </p:sp>
      <p:sp>
        <p:nvSpPr>
          <p:cNvPr id="25" name="CasellaDiTesto 35">
            <a:extLst>
              <a:ext uri="{FF2B5EF4-FFF2-40B4-BE49-F238E27FC236}">
                <a16:creationId xmlns:a16="http://schemas.microsoft.com/office/drawing/2014/main" id="{AEE85CB6-C766-FEBD-FF3B-8F4A8FC6F4D6}"/>
              </a:ext>
            </a:extLst>
          </p:cNvPr>
          <p:cNvSpPr txBox="1"/>
          <p:nvPr/>
        </p:nvSpPr>
        <p:spPr>
          <a:xfrm>
            <a:off x="457200" y="4572514"/>
            <a:ext cx="54174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Achievements:</a:t>
            </a:r>
          </a:p>
          <a:p>
            <a:endParaRPr lang="en-GB" sz="5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Dose of </a:t>
            </a:r>
            <a:r>
              <a:rPr lang="it-IT" sz="1500" dirty="0">
                <a:solidFill>
                  <a:srgbClr val="040C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 30 </a:t>
            </a:r>
            <a:r>
              <a:rPr lang="it-IT" sz="1500" dirty="0" err="1">
                <a:solidFill>
                  <a:srgbClr val="040C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</a:t>
            </a:r>
            <a:r>
              <a:rPr lang="it-IT" sz="1500" dirty="0">
                <a:solidFill>
                  <a:srgbClr val="040C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60 sec </a:t>
            </a:r>
            <a:r>
              <a:rPr lang="it-IT" sz="1500" dirty="0" err="1">
                <a:solidFill>
                  <a:srgbClr val="040C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confirmed</a:t>
            </a:r>
            <a:r>
              <a:rPr lang="it-IT" sz="1500" dirty="0">
                <a:solidFill>
                  <a:srgbClr val="040C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Alanine</a:t>
            </a:r>
          </a:p>
          <a:p>
            <a:r>
              <a:rPr lang="it-IT" sz="1500" dirty="0">
                <a:solidFill>
                  <a:srgbClr val="040C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it-IT" sz="1500" b="1" dirty="0">
                <a:solidFill>
                  <a:srgbClr val="040C28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Max dose </a:t>
            </a:r>
            <a:r>
              <a:rPr lang="en-GB" sz="15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rate 0.5 </a:t>
            </a:r>
            <a:r>
              <a:rPr lang="en-GB" sz="1500" b="1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Gy</a:t>
            </a:r>
            <a:r>
              <a:rPr lang="en-GB" sz="15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/sec over cm</a:t>
            </a:r>
            <a:r>
              <a:rPr lang="en-GB" sz="1500" b="1" baseline="300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endParaRPr lang="en-GB" sz="1500" b="1" baseline="300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GB" sz="15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R50 at 5-6 cm</a:t>
            </a:r>
          </a:p>
          <a:p>
            <a:pPr marL="285750" indent="-285750">
              <a:buFont typeface="Wingdings" pitchFamily="2" charset="2"/>
              <a:buChar char="ü"/>
            </a:pPr>
            <a:endParaRPr lang="en-GB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Immagine 36">
            <a:extLst>
              <a:ext uri="{FF2B5EF4-FFF2-40B4-BE49-F238E27FC236}">
                <a16:creationId xmlns:a16="http://schemas.microsoft.com/office/drawing/2014/main" id="{0D6C8F79-60F6-7DE2-DBA6-27E1EB72512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6223" y="1677670"/>
            <a:ext cx="3125956" cy="2340000"/>
          </a:xfrm>
          <a:prstGeom prst="rect">
            <a:avLst/>
          </a:prstGeom>
        </p:spPr>
      </p:pic>
      <p:pic>
        <p:nvPicPr>
          <p:cNvPr id="27" name="Immagine 37">
            <a:extLst>
              <a:ext uri="{FF2B5EF4-FFF2-40B4-BE49-F238E27FC236}">
                <a16:creationId xmlns:a16="http://schemas.microsoft.com/office/drawing/2014/main" id="{71E513BB-A0A6-9EBC-D979-60DA059929B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4862" y="1651438"/>
            <a:ext cx="3125956" cy="2340000"/>
          </a:xfrm>
          <a:prstGeom prst="rect">
            <a:avLst/>
          </a:prstGeom>
        </p:spPr>
      </p:pic>
      <p:sp>
        <p:nvSpPr>
          <p:cNvPr id="28" name="CasellaDiTesto 38">
            <a:extLst>
              <a:ext uri="{FF2B5EF4-FFF2-40B4-BE49-F238E27FC236}">
                <a16:creationId xmlns:a16="http://schemas.microsoft.com/office/drawing/2014/main" id="{FFAF1158-7129-39CE-AFBB-D3DF4325991A}"/>
              </a:ext>
            </a:extLst>
          </p:cNvPr>
          <p:cNvSpPr txBox="1"/>
          <p:nvPr/>
        </p:nvSpPr>
        <p:spPr>
          <a:xfrm>
            <a:off x="5874617" y="1433566"/>
            <a:ext cx="351201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Front film dose line plots </a:t>
            </a:r>
          </a:p>
        </p:txBody>
      </p:sp>
      <p:sp>
        <p:nvSpPr>
          <p:cNvPr id="29" name="Linea">
            <a:extLst>
              <a:ext uri="{FF2B5EF4-FFF2-40B4-BE49-F238E27FC236}">
                <a16:creationId xmlns:a16="http://schemas.microsoft.com/office/drawing/2014/main" id="{0FD13255-BE13-5C27-7537-E714DFA13312}"/>
              </a:ext>
            </a:extLst>
          </p:cNvPr>
          <p:cNvSpPr/>
          <p:nvPr/>
        </p:nvSpPr>
        <p:spPr>
          <a:xfrm flipV="1">
            <a:off x="4131467" y="3147105"/>
            <a:ext cx="554833" cy="175355"/>
          </a:xfrm>
          <a:prstGeom prst="line">
            <a:avLst/>
          </a:prstGeom>
          <a:ln w="50800">
            <a:solidFill>
              <a:srgbClr val="C00000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48" rIns="45748"/>
          <a:lstStyle/>
          <a:p>
            <a:endParaRPr sz="1801"/>
          </a:p>
        </p:txBody>
      </p:sp>
      <p:sp>
        <p:nvSpPr>
          <p:cNvPr id="30" name="Rettangolo 7">
            <a:extLst>
              <a:ext uri="{FF2B5EF4-FFF2-40B4-BE49-F238E27FC236}">
                <a16:creationId xmlns:a16="http://schemas.microsoft.com/office/drawing/2014/main" id="{3353C902-5DCF-E907-4AF3-2EEA877EA06F}"/>
              </a:ext>
            </a:extLst>
          </p:cNvPr>
          <p:cNvSpPr/>
          <p:nvPr/>
        </p:nvSpPr>
        <p:spPr>
          <a:xfrm rot="20475632">
            <a:off x="8837738" y="5970650"/>
            <a:ext cx="15704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FF0000"/>
                </a:solidFill>
              </a:rPr>
              <a:t>Preliminary</a:t>
            </a:r>
            <a:endParaRPr lang="en-GB" sz="2000" dirty="0"/>
          </a:p>
        </p:txBody>
      </p:sp>
      <p:cxnSp>
        <p:nvCxnSpPr>
          <p:cNvPr id="31" name="Connettore 1 40">
            <a:extLst>
              <a:ext uri="{FF2B5EF4-FFF2-40B4-BE49-F238E27FC236}">
                <a16:creationId xmlns:a16="http://schemas.microsoft.com/office/drawing/2014/main" id="{D878D6A5-8F6E-E4E9-0EE0-8309FD894BF0}"/>
              </a:ext>
            </a:extLst>
          </p:cNvPr>
          <p:cNvCxnSpPr>
            <a:cxnSpLocks/>
          </p:cNvCxnSpPr>
          <p:nvPr/>
        </p:nvCxnSpPr>
        <p:spPr>
          <a:xfrm flipH="1" flipV="1">
            <a:off x="2351496" y="2076110"/>
            <a:ext cx="16292" cy="204080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Ovale 19">
            <a:extLst>
              <a:ext uri="{FF2B5EF4-FFF2-40B4-BE49-F238E27FC236}">
                <a16:creationId xmlns:a16="http://schemas.microsoft.com/office/drawing/2014/main" id="{9D4F870E-83AB-13A4-C54E-5A0B692631D5}"/>
              </a:ext>
            </a:extLst>
          </p:cNvPr>
          <p:cNvSpPr/>
          <p:nvPr/>
        </p:nvSpPr>
        <p:spPr>
          <a:xfrm>
            <a:off x="2313086" y="3003967"/>
            <a:ext cx="89210" cy="10010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3212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33AE4-BC59-A3D4-CE6B-4AC2FE84E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A6D8D0AA-12B8-59CC-6787-6CCB42F98947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ALFA is over-subscribed for radiobiology experiments, since it enables a new dose delivery time profile. The main limitation is the pointing stability. 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3233194-3AB5-840F-4642-84F2ABF6B3D7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5F229552-D038-CFA4-24BF-4983AA27D1D8}"/>
              </a:ext>
            </a:extLst>
          </p:cNvPr>
          <p:cNvSpPr/>
          <p:nvPr/>
        </p:nvSpPr>
        <p:spPr>
          <a:xfrm>
            <a:off x="3383666" y="6822352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sellaDiTesto 22">
            <a:extLst>
              <a:ext uri="{FF2B5EF4-FFF2-40B4-BE49-F238E27FC236}">
                <a16:creationId xmlns:a16="http://schemas.microsoft.com/office/drawing/2014/main" id="{04339090-8F85-7CC6-0E1B-72608A7AA4D1}"/>
              </a:ext>
            </a:extLst>
          </p:cNvPr>
          <p:cNvSpPr txBox="1"/>
          <p:nvPr/>
        </p:nvSpPr>
        <p:spPr>
          <a:xfrm>
            <a:off x="398885" y="4585895"/>
            <a:ext cx="100319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GB" sz="15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First ever on-demand in-vivo irradiation of biological sample with kHz electrons</a:t>
            </a:r>
          </a:p>
          <a:p>
            <a:endParaRPr lang="it-IT" sz="1500" b="1" i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it-IT" sz="15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On-demand target </a:t>
            </a:r>
            <a:r>
              <a:rPr lang="it-IT" sz="1500" b="1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doses</a:t>
            </a:r>
            <a:r>
              <a:rPr lang="it-IT" sz="15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it-IT" sz="1500" b="1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within</a:t>
            </a:r>
            <a:r>
              <a:rPr lang="it-IT" sz="15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10%) </a:t>
            </a:r>
            <a:r>
              <a:rPr lang="it-IT" sz="1500" b="1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15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b="1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it-IT" sz="15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hour </a:t>
            </a:r>
            <a:r>
              <a:rPr lang="it-IT" sz="1500" b="1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agreed</a:t>
            </a:r>
            <a:r>
              <a:rPr lang="it-IT" sz="15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48 hours in </a:t>
            </a:r>
            <a:r>
              <a:rPr lang="it-IT" sz="1500" b="1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endParaRPr lang="it-IT" sz="150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it-IT" sz="1500" b="1" i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GB" sz="15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Volume </a:t>
            </a:r>
            <a:r>
              <a:rPr lang="en-GB" sz="1500" b="1" u="sng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dose uniformity </a:t>
            </a:r>
            <a:r>
              <a:rPr lang="en-US" sz="1500" b="1" u="sng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&lt; 10%</a:t>
            </a:r>
            <a:r>
              <a:rPr lang="en-GB" sz="15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at 1 cm depth, 4 cm</a:t>
            </a:r>
            <a:r>
              <a:rPr lang="en-GB" sz="1500" baseline="300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endParaRPr lang="en-GB" sz="15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15">
            <a:extLst>
              <a:ext uri="{FF2B5EF4-FFF2-40B4-BE49-F238E27FC236}">
                <a16:creationId xmlns:a16="http://schemas.microsoft.com/office/drawing/2014/main" id="{8E63AA3D-7588-C3A5-A854-DF524370DC35}"/>
              </a:ext>
            </a:extLst>
          </p:cNvPr>
          <p:cNvSpPr txBox="1"/>
          <p:nvPr/>
        </p:nvSpPr>
        <p:spPr>
          <a:xfrm>
            <a:off x="5156528" y="4057137"/>
            <a:ext cx="6703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mm</a:t>
            </a:r>
          </a:p>
        </p:txBody>
      </p:sp>
      <p:sp>
        <p:nvSpPr>
          <p:cNvPr id="35" name="CasellaDiTesto 28">
            <a:extLst>
              <a:ext uri="{FF2B5EF4-FFF2-40B4-BE49-F238E27FC236}">
                <a16:creationId xmlns:a16="http://schemas.microsoft.com/office/drawing/2014/main" id="{10808DB8-39E3-E356-2DBC-3A4404218014}"/>
              </a:ext>
            </a:extLst>
          </p:cNvPr>
          <p:cNvSpPr txBox="1"/>
          <p:nvPr/>
        </p:nvSpPr>
        <p:spPr>
          <a:xfrm>
            <a:off x="3816940" y="3763912"/>
            <a:ext cx="54259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Target: </a:t>
            </a:r>
            <a:r>
              <a:rPr lang="it-IT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zebrafish</a:t>
            </a:r>
            <a:r>
              <a:rPr lang="it-IT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embryos</a:t>
            </a:r>
            <a:r>
              <a:rPr lang="it-IT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in 2x2 cm target area</a:t>
            </a:r>
            <a:endParaRPr lang="it-IT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CasellaDiTesto 23">
            <a:extLst>
              <a:ext uri="{FF2B5EF4-FFF2-40B4-BE49-F238E27FC236}">
                <a16:creationId xmlns:a16="http://schemas.microsoft.com/office/drawing/2014/main" id="{B5FC21E9-46AE-ABEE-68BB-9D08C4EA35F2}"/>
              </a:ext>
            </a:extLst>
          </p:cNvPr>
          <p:cNvSpPr txBox="1"/>
          <p:nvPr/>
        </p:nvSpPr>
        <p:spPr>
          <a:xfrm>
            <a:off x="457200" y="6273325"/>
            <a:ext cx="10066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dirty="0">
                <a:latin typeface="Calibri" panose="020F0502020204030204" pitchFamily="34" charset="0"/>
                <a:cs typeface="Calibri" panose="020F0502020204030204" pitchFamily="34" charset="0"/>
              </a:rPr>
              <a:t>C.M. Lazzarini et al., «</a:t>
            </a:r>
            <a:r>
              <a:rPr lang="it-IT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Controlled</a:t>
            </a:r>
            <a:r>
              <a:rPr lang="it-IT" sz="1400" dirty="0">
                <a:latin typeface="Calibri" panose="020F0502020204030204" pitchFamily="34" charset="0"/>
                <a:cs typeface="Calibri" panose="020F0502020204030204" pitchFamily="34" charset="0"/>
              </a:rPr>
              <a:t> kHz laser-</a:t>
            </a:r>
            <a:r>
              <a:rPr lang="it-IT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driven</a:t>
            </a:r>
            <a:r>
              <a:rPr lang="it-IT" sz="1400" dirty="0">
                <a:latin typeface="Calibri" panose="020F0502020204030204" pitchFamily="34" charset="0"/>
                <a:cs typeface="Calibri" panose="020F0502020204030204" pitchFamily="34" charset="0"/>
              </a:rPr>
              <a:t> electron </a:t>
            </a:r>
            <a:r>
              <a:rPr lang="it-IT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irradiations</a:t>
            </a:r>
            <a:r>
              <a:rPr lang="it-IT" sz="14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it-IT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pre-clinical</a:t>
            </a:r>
            <a:r>
              <a:rPr lang="it-IT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applications</a:t>
            </a:r>
            <a:r>
              <a:rPr lang="it-IT" sz="1400" dirty="0">
                <a:latin typeface="Calibri" panose="020F0502020204030204" pitchFamily="34" charset="0"/>
                <a:cs typeface="Calibri" panose="020F0502020204030204" pitchFamily="34" charset="0"/>
              </a:rPr>
              <a:t>», </a:t>
            </a:r>
            <a:r>
              <a:rPr lang="it-IT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submitted</a:t>
            </a:r>
            <a:r>
              <a:rPr lang="it-IT" sz="1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r>
              <a:rPr lang="it-IT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https</a:t>
            </a:r>
            <a:r>
              <a:rPr lang="it-IT" sz="1400" dirty="0">
                <a:latin typeface="Calibri" panose="020F0502020204030204" pitchFamily="34" charset="0"/>
                <a:cs typeface="Calibri" panose="020F0502020204030204" pitchFamily="34" charset="0"/>
              </a:rPr>
              <a:t>://</a:t>
            </a:r>
            <a:r>
              <a:rPr lang="it-IT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doi.org</a:t>
            </a:r>
            <a:r>
              <a:rPr lang="it-IT" sz="1400" dirty="0">
                <a:latin typeface="Calibri" panose="020F0502020204030204" pitchFamily="34" charset="0"/>
                <a:cs typeface="Calibri" panose="020F0502020204030204" pitchFamily="34" charset="0"/>
              </a:rPr>
              <a:t>/10.48550/arXiv.2603.10058</a:t>
            </a:r>
          </a:p>
        </p:txBody>
      </p:sp>
      <p:pic>
        <p:nvPicPr>
          <p:cNvPr id="37" name="Immagine 7">
            <a:extLst>
              <a:ext uri="{FF2B5EF4-FFF2-40B4-BE49-F238E27FC236}">
                <a16:creationId xmlns:a16="http://schemas.microsoft.com/office/drawing/2014/main" id="{FA7FC1E6-2E9F-5284-5FC6-6D1C09AF2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8139" y="1501518"/>
            <a:ext cx="8284231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097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9EEFC-7251-8387-D871-751EADBC8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597444F8-FFB5-32FD-B88C-E3F2CEFB3198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We asked UMD team to work together to solve this problem. We developed and installed a new beamline that enabled kHz LWFA beams.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372548E-672B-AE11-A00F-783A433EE293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A724C388-0BF6-5B3A-0761-D50A09418258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6379FCD-FA32-6871-F450-0233CB1DC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943" y="1695013"/>
            <a:ext cx="7952461" cy="5223097"/>
          </a:xfrm>
          <a:prstGeom prst="rect">
            <a:avLst/>
          </a:prstGeom>
          <a:ln w="25400">
            <a:solidFill>
              <a:srgbClr val="FFC000"/>
            </a:solidFill>
          </a:ln>
        </p:spPr>
      </p:pic>
      <p:pic>
        <p:nvPicPr>
          <p:cNvPr id="14" name="Picture 2" descr="University of Maryland, College Park - Wikipedia">
            <a:extLst>
              <a:ext uri="{FF2B5EF4-FFF2-40B4-BE49-F238E27FC236}">
                <a16:creationId xmlns:a16="http://schemas.microsoft.com/office/drawing/2014/main" id="{D502CC64-E6A5-1812-96CA-C212200C1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329" y="1695013"/>
            <a:ext cx="827082" cy="82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FBC5DA1-06C0-E7CE-FB74-F2B24008D939}"/>
              </a:ext>
            </a:extLst>
          </p:cNvPr>
          <p:cNvSpPr txBox="1"/>
          <p:nvPr/>
        </p:nvSpPr>
        <p:spPr>
          <a:xfrm>
            <a:off x="5462953" y="7106597"/>
            <a:ext cx="482245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adapted from G. Brewster’s talk on Monday</a:t>
            </a:r>
          </a:p>
        </p:txBody>
      </p:sp>
    </p:spTree>
    <p:extLst>
      <p:ext uri="{BB962C8B-B14F-4D97-AF65-F5344CB8AC3E}">
        <p14:creationId xmlns:p14="http://schemas.microsoft.com/office/powerpoint/2010/main" val="2307976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3708C-0236-4703-85E8-1EB084CE4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E9A27FFB-E9A7-BFD0-D696-180F196A36B6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r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Outline of the talk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FA9F454-EAEA-6D16-5517-52A275081AE8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0B6E4258-B14D-8385-A7B8-26FF9DC62F7C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3E6EE6-31F3-0FCB-3673-EB532B533045}"/>
              </a:ext>
            </a:extLst>
          </p:cNvPr>
          <p:cNvSpPr txBox="1"/>
          <p:nvPr/>
        </p:nvSpPr>
        <p:spPr>
          <a:xfrm>
            <a:off x="375138" y="1817077"/>
            <a:ext cx="9906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Extreme Light Infrastructure and the ELI Beamlines User Facility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Development of the laser electron acceleration user program at ELI Beamlines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0.2 Hz and 3.3 Hz LWFA with all-optical guiding in ELBA laser electron collider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1 kHz LWFA with all-optical guiding in ALFA beamline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556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BA545-70C1-3B33-C8FD-B17791494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113A5CA6-372D-A748-FC97-F04575942116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We demonstrated kHz LWFA beams with 10x improved pointing stability and comparable electron beam energy.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DF4BC90-F4D6-6759-A7DA-856A53796F64}"/>
              </a:ext>
            </a:extLst>
          </p:cNvPr>
          <p:cNvCxnSpPr/>
          <p:nvPr/>
        </p:nvCxnSpPr>
        <p:spPr>
          <a:xfrm>
            <a:off x="212534" y="1349640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CB7716A8-0882-8FAF-5496-9F6EFF28CF86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080C8A9-925F-5409-E3A5-9726C9F64965}"/>
              </a:ext>
            </a:extLst>
          </p:cNvPr>
          <p:cNvCxnSpPr>
            <a:cxnSpLocks/>
          </p:cNvCxnSpPr>
          <p:nvPr/>
        </p:nvCxnSpPr>
        <p:spPr>
          <a:xfrm flipH="1" flipV="1">
            <a:off x="2544326" y="5135765"/>
            <a:ext cx="953231" cy="20977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0C8BBE9-43B6-672A-E570-60C24A105F63}"/>
              </a:ext>
            </a:extLst>
          </p:cNvPr>
          <p:cNvSpPr txBox="1"/>
          <p:nvPr/>
        </p:nvSpPr>
        <p:spPr>
          <a:xfrm>
            <a:off x="242153" y="1753480"/>
            <a:ext cx="3071318" cy="5139869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i="1" u="sng" dirty="0">
                <a:latin typeface="Calibri" panose="020F0502020204030204" pitchFamily="34" charset="0"/>
                <a:cs typeface="Calibri" panose="020F0502020204030204" pitchFamily="34" charset="0"/>
              </a:rPr>
              <a:t>Conditions:</a:t>
            </a:r>
          </a:p>
          <a:p>
            <a:endParaRPr lang="en-US" sz="2400" i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Higher density N</a:t>
            </a:r>
            <a:r>
              <a:rPr lang="en-US" sz="2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2 mm channel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Quasimonoenergetic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beams likely from beam loading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Few-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mrad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divergence with ~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mrad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pointing stability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DCFAD5A-2239-393B-5F99-58AC5AFA03D2}"/>
              </a:ext>
            </a:extLst>
          </p:cNvPr>
          <p:cNvGrpSpPr/>
          <p:nvPr/>
        </p:nvGrpSpPr>
        <p:grpSpPr>
          <a:xfrm>
            <a:off x="3555039" y="1553357"/>
            <a:ext cx="6655762" cy="4144035"/>
            <a:chOff x="3555038" y="1400959"/>
            <a:chExt cx="8394809" cy="440369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5E4FDBF-372C-97AC-0BAE-F8B1AC219F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161" r="8783"/>
            <a:stretch/>
          </p:blipFill>
          <p:spPr>
            <a:xfrm>
              <a:off x="3651878" y="1400959"/>
              <a:ext cx="8137927" cy="369345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EF084B3-2CF2-DBE7-E24A-4E8EA1384249}"/>
                </a:ext>
              </a:extLst>
            </p:cNvPr>
            <p:cNvSpPr txBox="1"/>
            <p:nvPr/>
          </p:nvSpPr>
          <p:spPr>
            <a:xfrm>
              <a:off x="3555038" y="5404547"/>
              <a:ext cx="8394809" cy="40011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i="1" dirty="0"/>
                <a:t>Series of 100 consecutive bursts (not single shots) with ~45 </a:t>
              </a:r>
              <a:r>
                <a:rPr lang="en-US" sz="2000" i="1" dirty="0" err="1"/>
                <a:t>mJ</a:t>
              </a:r>
              <a:r>
                <a:rPr lang="en-US" sz="2000" i="1" dirty="0"/>
                <a:t> on target</a:t>
              </a:r>
            </a:p>
          </p:txBody>
        </p:sp>
      </p:grpSp>
      <p:pic>
        <p:nvPicPr>
          <p:cNvPr id="9" name="Picture 2" descr="University of Maryland, College Park - Wikipedia">
            <a:extLst>
              <a:ext uri="{FF2B5EF4-FFF2-40B4-BE49-F238E27FC236}">
                <a16:creationId xmlns:a16="http://schemas.microsoft.com/office/drawing/2014/main" id="{3F7794DF-4A24-5B6D-D6B9-2F9A6A491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678" y="6066267"/>
            <a:ext cx="827082" cy="82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9ED33D2-7A61-1872-A131-6C4A9A13E179}"/>
              </a:ext>
            </a:extLst>
          </p:cNvPr>
          <p:cNvSpPr txBox="1"/>
          <p:nvPr/>
        </p:nvSpPr>
        <p:spPr>
          <a:xfrm>
            <a:off x="5462953" y="7106597"/>
            <a:ext cx="482245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adapted from G. Brewster’s talk on Monday</a:t>
            </a:r>
          </a:p>
        </p:txBody>
      </p:sp>
    </p:spTree>
    <p:extLst>
      <p:ext uri="{BB962C8B-B14F-4D97-AF65-F5344CB8AC3E}">
        <p14:creationId xmlns:p14="http://schemas.microsoft.com/office/powerpoint/2010/main" val="4430677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55CAA-19F9-4EDF-DB53-751EF4C6B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CFB83C-BF4D-23C8-FF37-86F0DD8490FC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BBD5D789-F349-7AE7-EBDF-60F8AB58D93F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8ADB618-ACCC-1002-E220-906C19740082}"/>
              </a:ext>
            </a:extLst>
          </p:cNvPr>
          <p:cNvCxnSpPr>
            <a:cxnSpLocks/>
          </p:cNvCxnSpPr>
          <p:nvPr/>
        </p:nvCxnSpPr>
        <p:spPr>
          <a:xfrm flipH="1" flipV="1">
            <a:off x="2544326" y="4983366"/>
            <a:ext cx="953231" cy="20977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7009F543-7832-F487-70A6-C76994CE8353}"/>
              </a:ext>
            </a:extLst>
          </p:cNvPr>
          <p:cNvGrpSpPr/>
          <p:nvPr/>
        </p:nvGrpSpPr>
        <p:grpSpPr>
          <a:xfrm>
            <a:off x="480649" y="1721408"/>
            <a:ext cx="8344032" cy="4428388"/>
            <a:chOff x="3838824" y="1330662"/>
            <a:chExt cx="8344032" cy="442838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0BB3BF8-00DE-F7EB-376F-9F6917E276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2" t="7418" r="1976" b="4764"/>
            <a:stretch/>
          </p:blipFill>
          <p:spPr>
            <a:xfrm>
              <a:off x="3838824" y="2332037"/>
              <a:ext cx="8344032" cy="3427013"/>
            </a:xfrm>
            <a:prstGeom prst="rect">
              <a:avLst/>
            </a:prstGeom>
            <a:ln w="25400">
              <a:solidFill>
                <a:srgbClr val="FF0000"/>
              </a:solidFill>
            </a:ln>
          </p:spPr>
        </p:pic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62C29E6A-1782-1C7F-F2A6-35B6D6A040C4}"/>
                </a:ext>
              </a:extLst>
            </p:cNvPr>
            <p:cNvCxnSpPr>
              <a:cxnSpLocks/>
              <a:stCxn id="8" idx="2"/>
            </p:cNvCxnSpPr>
            <p:nvPr/>
          </p:nvCxnSpPr>
          <p:spPr>
            <a:xfrm>
              <a:off x="9921508" y="2161659"/>
              <a:ext cx="795260" cy="453525"/>
            </a:xfrm>
            <a:prstGeom prst="straightConnector1">
              <a:avLst/>
            </a:prstGeom>
            <a:ln w="50800">
              <a:solidFill>
                <a:srgbClr val="FFC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3EB7D01-0157-175A-FF57-33FB2D817EFA}"/>
                </a:ext>
              </a:extLst>
            </p:cNvPr>
            <p:cNvSpPr txBox="1"/>
            <p:nvPr/>
          </p:nvSpPr>
          <p:spPr>
            <a:xfrm>
              <a:off x="8184148" y="1792327"/>
              <a:ext cx="3474720" cy="369332"/>
            </a:xfrm>
            <a:prstGeom prst="rect">
              <a:avLst/>
            </a:prstGeom>
            <a:noFill/>
            <a:ln w="25400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/>
                <a:t>Real signal in high-energy region!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39D1005-4A4A-E0AB-277A-D656F1FD2AAD}"/>
                </a:ext>
              </a:extLst>
            </p:cNvPr>
            <p:cNvSpPr txBox="1"/>
            <p:nvPr/>
          </p:nvSpPr>
          <p:spPr>
            <a:xfrm>
              <a:off x="3838824" y="1330662"/>
              <a:ext cx="3898656" cy="830997"/>
            </a:xfrm>
            <a:prstGeom prst="rect">
              <a:avLst/>
            </a:prstGeom>
            <a:noFill/>
            <a:ln w="25400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2 mm N</a:t>
              </a:r>
              <a:r>
                <a:rPr lang="en-US" sz="2400" b="1" baseline="-25000" dirty="0"/>
                <a:t>2</a:t>
              </a:r>
              <a:r>
                <a:rPr lang="en-US" sz="2400" b="1" dirty="0"/>
                <a:t> channel, high energy parameter space</a:t>
              </a:r>
            </a:p>
          </p:txBody>
        </p:sp>
      </p:grpSp>
      <p:pic>
        <p:nvPicPr>
          <p:cNvPr id="11" name="Picture 2" descr="University of Maryland, College Park - Wikipedia">
            <a:extLst>
              <a:ext uri="{FF2B5EF4-FFF2-40B4-BE49-F238E27FC236}">
                <a16:creationId xmlns:a16="http://schemas.microsoft.com/office/drawing/2014/main" id="{FA5AFD6E-65FF-1EC7-BD90-8C39D0071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775" y="1721408"/>
            <a:ext cx="827082" cy="82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Shape 1">
            <a:extLst>
              <a:ext uri="{FF2B5EF4-FFF2-40B4-BE49-F238E27FC236}">
                <a16:creationId xmlns:a16="http://schemas.microsoft.com/office/drawing/2014/main" id="{41ACE5CE-B623-E288-B733-AD2151F62C29}"/>
              </a:ext>
            </a:extLst>
          </p:cNvPr>
          <p:cNvSpPr txBox="1"/>
          <p:nvPr/>
        </p:nvSpPr>
        <p:spPr>
          <a:xfrm>
            <a:off x="2541037" y="4224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We demonstrated kHz LWFA beams with 10x improved pointing stability and comparable electron beam energy.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5115BB-FF4D-9D6A-9E78-5791AE413362}"/>
              </a:ext>
            </a:extLst>
          </p:cNvPr>
          <p:cNvSpPr txBox="1"/>
          <p:nvPr/>
        </p:nvSpPr>
        <p:spPr>
          <a:xfrm>
            <a:off x="5462953" y="7106597"/>
            <a:ext cx="482245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adapted from G. Brewster’s talk on Monday</a:t>
            </a:r>
          </a:p>
        </p:txBody>
      </p:sp>
    </p:spTree>
    <p:extLst>
      <p:ext uri="{BB962C8B-B14F-4D97-AF65-F5344CB8AC3E}">
        <p14:creationId xmlns:p14="http://schemas.microsoft.com/office/powerpoint/2010/main" val="32972418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4FC55-ADDD-1E9E-CAAF-7A92767CA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9567C8F8-A2F4-14E9-13C1-BAA9EBE84E51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ELBA and ALFA received 69 user proposals so far. The acceptance rate is stabilizing around 30%-40%.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430D278-11CC-87FE-9242-7A4464D503FD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B445824E-D902-94A9-8954-8999D32F839C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6CD08DA-7150-25FA-4AB6-D0D526F536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7149625"/>
              </p:ext>
            </p:extLst>
          </p:nvPr>
        </p:nvGraphicFramePr>
        <p:xfrm>
          <a:off x="6317755" y="2580985"/>
          <a:ext cx="4037585" cy="3407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50CC6F3-8723-B2A3-315D-8541BF1BD0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2651637"/>
              </p:ext>
            </p:extLst>
          </p:nvPr>
        </p:nvGraphicFramePr>
        <p:xfrm>
          <a:off x="219919" y="1851717"/>
          <a:ext cx="5598145" cy="4463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571554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44DAA-1936-2756-C942-AAE4699B5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5B00C5-F412-519C-7516-56D145804177}"/>
              </a:ext>
            </a:extLst>
          </p:cNvPr>
          <p:cNvSpPr txBox="1"/>
          <p:nvPr/>
        </p:nvSpPr>
        <p:spPr>
          <a:xfrm>
            <a:off x="438727" y="1496291"/>
            <a:ext cx="9776691" cy="464742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6600" dirty="0">
              <a:solidFill>
                <a:schemeClr val="bg1"/>
              </a:solidFill>
            </a:endParaRPr>
          </a:p>
          <a:p>
            <a:pPr algn="ctr"/>
            <a:r>
              <a:rPr lang="en-US" sz="6600" dirty="0">
                <a:solidFill>
                  <a:schemeClr val="bg1"/>
                </a:solidFill>
              </a:rPr>
              <a:t>THANK YOU FOR YOUR ATTENTION!</a:t>
            </a:r>
          </a:p>
          <a:p>
            <a:pPr algn="ctr"/>
            <a:r>
              <a:rPr lang="en-US" sz="3200" dirty="0" err="1">
                <a:solidFill>
                  <a:schemeClr val="bg1"/>
                </a:solidFill>
              </a:rPr>
              <a:t>gabriele.grittani@eli-laser.eu</a:t>
            </a:r>
            <a:endParaRPr lang="en-US" sz="3200" dirty="0">
              <a:solidFill>
                <a:schemeClr val="bg1"/>
              </a:solidFill>
            </a:endParaRPr>
          </a:p>
          <a:p>
            <a:pPr algn="ctr"/>
            <a:endParaRPr lang="en-US" sz="6600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240E45-FFCD-9022-BEB5-BF0A96D76CFF}"/>
              </a:ext>
            </a:extLst>
          </p:cNvPr>
          <p:cNvSpPr/>
          <p:nvPr/>
        </p:nvSpPr>
        <p:spPr>
          <a:xfrm>
            <a:off x="2938411" y="7048071"/>
            <a:ext cx="2845942" cy="5131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9240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7FA41-E190-21D3-A70B-B9A4537E3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C55117C9-8025-5412-003E-E3FF22E292B9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Conventional sources of electron beams are based on electrostatic </a:t>
            </a:r>
            <a:r>
              <a:rPr lang="en-US" sz="2400" spc="-1" dirty="0" err="1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acceleratorion</a:t>
            </a:r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(X-ray tube) or on radiofrequency acceleration (linac).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9DD6AA-16B0-D529-ECF2-A1A329B0A7EA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1ADC53-329A-B97F-8B79-98E9A66B6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946" y="2125933"/>
            <a:ext cx="1572727" cy="21755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80DB76A-7FAF-183A-7966-DCCD04860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040" y="2083362"/>
            <a:ext cx="2301812" cy="203712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533FF28-6445-A694-7876-0910CE8F76E0}"/>
              </a:ext>
            </a:extLst>
          </p:cNvPr>
          <p:cNvSpPr txBox="1"/>
          <p:nvPr/>
        </p:nvSpPr>
        <p:spPr>
          <a:xfrm>
            <a:off x="128745" y="1465389"/>
            <a:ext cx="4881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Electrostatic acceleration: </a:t>
            </a:r>
            <a:r>
              <a:rPr lang="en-US" i="1" dirty="0"/>
              <a:t>X-ray tube, up to MeV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3C248F5-AE13-6127-02C4-5F2F1E812D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00" y="5256754"/>
            <a:ext cx="5646780" cy="183870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1679788-3381-EC98-22A3-C12C6936B7B4}"/>
              </a:ext>
            </a:extLst>
          </p:cNvPr>
          <p:cNvSpPr txBox="1"/>
          <p:nvPr/>
        </p:nvSpPr>
        <p:spPr>
          <a:xfrm>
            <a:off x="128745" y="4759760"/>
            <a:ext cx="5362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Radiofrequency acceleration: </a:t>
            </a:r>
            <a:r>
              <a:rPr lang="en-US" i="1" dirty="0"/>
              <a:t>linac,</a:t>
            </a:r>
            <a:r>
              <a:rPr lang="en-US" b="1" dirty="0"/>
              <a:t> </a:t>
            </a:r>
            <a:r>
              <a:rPr lang="en-US" i="1" dirty="0"/>
              <a:t>up to 300 MeV for laboratory scale facilities</a:t>
            </a:r>
          </a:p>
        </p:txBody>
      </p:sp>
      <p:pic>
        <p:nvPicPr>
          <p:cNvPr id="16" name="Picture 10" descr="&lt;RadiotherapyBasicsWhatisXRT&gt;">
            <a:extLst>
              <a:ext uri="{FF2B5EF4-FFF2-40B4-BE49-F238E27FC236}">
                <a16:creationId xmlns:a16="http://schemas.microsoft.com/office/drawing/2014/main" id="{B0B704E5-7C88-10ED-C3D1-52180D4BA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218" y="4959432"/>
            <a:ext cx="3131745" cy="227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nternal Components of X-ray Tube (Anode) - RadTechOnDuty">
            <a:extLst>
              <a:ext uri="{FF2B5EF4-FFF2-40B4-BE49-F238E27FC236}">
                <a16:creationId xmlns:a16="http://schemas.microsoft.com/office/drawing/2014/main" id="{0B1D52CA-F2DE-0314-A989-9F3F7F9B7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735" y="2006831"/>
            <a:ext cx="3064505" cy="183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X-ray tube - Wikipedia">
            <a:extLst>
              <a:ext uri="{FF2B5EF4-FFF2-40B4-BE49-F238E27FC236}">
                <a16:creationId xmlns:a16="http://schemas.microsoft.com/office/drawing/2014/main" id="{2C0BC588-DBC9-0DBC-A18E-5AA014CD8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610" y="1988086"/>
            <a:ext cx="2763478" cy="183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4475152-C2D9-22E4-391C-1068F1057835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4142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873A0-01DC-35A2-69E4-5BDFE99B6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6958DBD1-D6C7-9E0B-CD36-5AEA51B14EAC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Conventional sources of electron beams are based on electrostatic </a:t>
            </a:r>
            <a:r>
              <a:rPr lang="en-US" sz="2400" spc="-1" dirty="0" err="1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acceleratorion</a:t>
            </a:r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(X-ray tube) or on radiofrequency acceleration (linac).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B09F42-D964-3DA9-899D-AE11B5DF4FFB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AF9C08-C30F-8218-477A-2E7564ABC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946" y="2125933"/>
            <a:ext cx="1572727" cy="21755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B5AAEA-1076-8BB6-F146-A192D9CE6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040" y="2083362"/>
            <a:ext cx="2301812" cy="203712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3A97C79-55EA-0A6E-1929-0AE95BBA7337}"/>
              </a:ext>
            </a:extLst>
          </p:cNvPr>
          <p:cNvSpPr txBox="1"/>
          <p:nvPr/>
        </p:nvSpPr>
        <p:spPr>
          <a:xfrm>
            <a:off x="128745" y="1465389"/>
            <a:ext cx="4881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Electrostatic acceleration: </a:t>
            </a:r>
            <a:r>
              <a:rPr lang="en-US" i="1" dirty="0"/>
              <a:t>X-ray tube, up to MeV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011ADCC-FFDC-3987-B9EC-049363A44B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00" y="5256754"/>
            <a:ext cx="5646780" cy="183870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9747DCA-799F-A5B6-A03F-8B80A1B84987}"/>
              </a:ext>
            </a:extLst>
          </p:cNvPr>
          <p:cNvSpPr txBox="1"/>
          <p:nvPr/>
        </p:nvSpPr>
        <p:spPr>
          <a:xfrm>
            <a:off x="128745" y="4759760"/>
            <a:ext cx="5362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Radiofrequency acceleration: </a:t>
            </a:r>
            <a:r>
              <a:rPr lang="en-US" i="1" dirty="0"/>
              <a:t>linac,</a:t>
            </a:r>
            <a:r>
              <a:rPr lang="en-US" b="1" dirty="0"/>
              <a:t> </a:t>
            </a:r>
            <a:r>
              <a:rPr lang="en-US" i="1" dirty="0"/>
              <a:t>up to 300 MeV for laboratory scale facilities</a:t>
            </a:r>
          </a:p>
        </p:txBody>
      </p:sp>
      <p:pic>
        <p:nvPicPr>
          <p:cNvPr id="16" name="Picture 10" descr="&lt;RadiotherapyBasicsWhatisXRT&gt;">
            <a:extLst>
              <a:ext uri="{FF2B5EF4-FFF2-40B4-BE49-F238E27FC236}">
                <a16:creationId xmlns:a16="http://schemas.microsoft.com/office/drawing/2014/main" id="{F1FA332C-63B4-E0A8-77B0-5D86C12AE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218" y="4959432"/>
            <a:ext cx="3131745" cy="227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nternal Components of X-ray Tube (Anode) - RadTechOnDuty">
            <a:extLst>
              <a:ext uri="{FF2B5EF4-FFF2-40B4-BE49-F238E27FC236}">
                <a16:creationId xmlns:a16="http://schemas.microsoft.com/office/drawing/2014/main" id="{2FF264B2-A9C7-449A-3C05-3541A0C1F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735" y="2006831"/>
            <a:ext cx="3064505" cy="183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X-ray tube - Wikipedia">
            <a:extLst>
              <a:ext uri="{FF2B5EF4-FFF2-40B4-BE49-F238E27FC236}">
                <a16:creationId xmlns:a16="http://schemas.microsoft.com/office/drawing/2014/main" id="{C06A3744-7607-8EC5-44FC-EC1FEF55D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610" y="1988086"/>
            <a:ext cx="2763478" cy="183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D083842-BCDE-A218-C0D8-55D564FB5E5F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2663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F964E-BBB3-86A5-3FC4-19059BB04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5FC69D95-137C-5ADA-D8FD-82137FA0BCCE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Conventional sources of electron beams are based on electrostatic </a:t>
            </a:r>
            <a:r>
              <a:rPr lang="en-US" sz="2400" spc="-1" dirty="0" err="1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acceleratorion</a:t>
            </a:r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(X-ray tube) or on radiofrequency acceleration (linac).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264C28-F8CA-CF62-C109-430FE99D715E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D00D23D-928A-8FF2-CB99-5261D2066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946" y="2125933"/>
            <a:ext cx="1572727" cy="21755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EDBD7E-3A87-055A-FDB4-6489CA1E6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040" y="2083362"/>
            <a:ext cx="2301812" cy="203712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CA5969F-215B-F25F-96C3-BAC0F7F42DAE}"/>
              </a:ext>
            </a:extLst>
          </p:cNvPr>
          <p:cNvSpPr txBox="1"/>
          <p:nvPr/>
        </p:nvSpPr>
        <p:spPr>
          <a:xfrm>
            <a:off x="128745" y="1465389"/>
            <a:ext cx="4881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Electrostatic acceleration: </a:t>
            </a:r>
            <a:r>
              <a:rPr lang="en-US" i="1" dirty="0"/>
              <a:t>X-ray tube, up to MeV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3F287A5-6942-C281-7A4E-BD2EFC6691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00" y="5256754"/>
            <a:ext cx="5646780" cy="183870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0C091F-DE98-EFAE-6771-44E4C518A158}"/>
              </a:ext>
            </a:extLst>
          </p:cNvPr>
          <p:cNvSpPr txBox="1"/>
          <p:nvPr/>
        </p:nvSpPr>
        <p:spPr>
          <a:xfrm>
            <a:off x="128745" y="4759760"/>
            <a:ext cx="5362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Radiofrequency acceleration: </a:t>
            </a:r>
            <a:r>
              <a:rPr lang="en-US" i="1" dirty="0"/>
              <a:t>linac,</a:t>
            </a:r>
            <a:r>
              <a:rPr lang="en-US" b="1" dirty="0"/>
              <a:t> </a:t>
            </a:r>
            <a:r>
              <a:rPr lang="en-US" i="1" dirty="0"/>
              <a:t>up to 300 MeV for laboratory scale facilities</a:t>
            </a:r>
          </a:p>
        </p:txBody>
      </p:sp>
      <p:pic>
        <p:nvPicPr>
          <p:cNvPr id="16" name="Picture 10" descr="&lt;RadiotherapyBasicsWhatisXRT&gt;">
            <a:extLst>
              <a:ext uri="{FF2B5EF4-FFF2-40B4-BE49-F238E27FC236}">
                <a16:creationId xmlns:a16="http://schemas.microsoft.com/office/drawing/2014/main" id="{13D7D95E-028E-6895-3123-21C82EB56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218" y="4959432"/>
            <a:ext cx="3131745" cy="227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nternal Components of X-ray Tube (Anode) - RadTechOnDuty">
            <a:extLst>
              <a:ext uri="{FF2B5EF4-FFF2-40B4-BE49-F238E27FC236}">
                <a16:creationId xmlns:a16="http://schemas.microsoft.com/office/drawing/2014/main" id="{11856F32-A05F-ACBD-BB7B-3FF104BA3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735" y="2006831"/>
            <a:ext cx="3064505" cy="183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X-ray tube - Wikipedia">
            <a:extLst>
              <a:ext uri="{FF2B5EF4-FFF2-40B4-BE49-F238E27FC236}">
                <a16:creationId xmlns:a16="http://schemas.microsoft.com/office/drawing/2014/main" id="{B60012EB-EF2E-6BC5-24EA-C315B5FED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610" y="1988086"/>
            <a:ext cx="2763478" cy="183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5DDEB6A-58FB-2608-1F49-39A5763BF7C9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8322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0C986-3416-6957-DC9B-7A168F2DB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2E7CFA04-FB62-35BA-62CC-69971EFD21AC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Laser </a:t>
            </a:r>
            <a:r>
              <a:rPr lang="en-US" sz="2400" spc="-1" dirty="0" err="1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wakefield</a:t>
            </a:r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electron acceleration (LWFA) is the most compact technology to produce VHEE electron beams.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53470A-869C-CC4C-E821-2EE732746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41" y="2214164"/>
            <a:ext cx="4881771" cy="340020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C390B70-FE9D-4E5E-1A64-146A3483F66A}"/>
              </a:ext>
            </a:extLst>
          </p:cNvPr>
          <p:cNvSpPr txBox="1"/>
          <p:nvPr/>
        </p:nvSpPr>
        <p:spPr>
          <a:xfrm>
            <a:off x="403244" y="1574675"/>
            <a:ext cx="4385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Laser </a:t>
            </a:r>
            <a:r>
              <a:rPr lang="en-US" b="1" dirty="0" err="1"/>
              <a:t>wakefield</a:t>
            </a:r>
            <a:r>
              <a:rPr lang="en-US" b="1" dirty="0"/>
              <a:t> acceleration: </a:t>
            </a:r>
            <a:r>
              <a:rPr lang="en-US" i="1" dirty="0"/>
              <a:t>ultra-short (fs) and up to 10 GeV in laboratory scale facilities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510D54-ACC3-5E61-42E6-A19D92C9280D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Fig.1">
            <a:extLst>
              <a:ext uri="{FF2B5EF4-FFF2-40B4-BE49-F238E27FC236}">
                <a16:creationId xmlns:a16="http://schemas.microsoft.com/office/drawing/2014/main" id="{F3D3D0DC-9550-7A63-2563-973097CA6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720" y="2061957"/>
            <a:ext cx="4344147" cy="215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2728C21-0D2F-291C-3784-38BE9A0983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720" y="4626159"/>
            <a:ext cx="4250767" cy="2839512"/>
          </a:xfrm>
          <a:prstGeom prst="rect">
            <a:avLst/>
          </a:prstGeom>
        </p:spPr>
      </p:pic>
      <p:pic>
        <p:nvPicPr>
          <p:cNvPr id="6" name="Obrázek 6" descr="Obsah obrázku interiér, Průhledný materiál, panoráma&#10;&#10;Obsah generovaný pomocí AI může být nesprávný.">
            <a:extLst>
              <a:ext uri="{FF2B5EF4-FFF2-40B4-BE49-F238E27FC236}">
                <a16:creationId xmlns:a16="http://schemas.microsoft.com/office/drawing/2014/main" id="{6295C148-A28C-F019-FA5B-B9731A2AD2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6" y="5614366"/>
            <a:ext cx="6148527" cy="187349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FEECDE2-0AD4-1420-B2A9-B9311ED9388C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96723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2BFC2-B75B-6532-A73E-C4AB9871C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37E412D7-9CDA-B218-0C07-4FBBACA37C82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Laser </a:t>
            </a:r>
            <a:r>
              <a:rPr lang="en-US" sz="2400" spc="-1" dirty="0" err="1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wakefield</a:t>
            </a:r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accelerators can produce beams as short as 1 fs. They can operate up to 1 kHz pulse repetition rate.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ED5AE7-083F-990C-DB02-2B35AB9A162A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7DDE78A-99D5-E199-DED9-283D0B061023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diagram of a beam pulse&#10;&#10;AI-generated content may be incorrect.">
            <a:extLst>
              <a:ext uri="{FF2B5EF4-FFF2-40B4-BE49-F238E27FC236}">
                <a16:creationId xmlns:a16="http://schemas.microsoft.com/office/drawing/2014/main" id="{EE16522C-7BDF-E884-B517-BF8565CD0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62" y="2067273"/>
            <a:ext cx="9566735" cy="42409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AD6F3F-36B4-6AB9-01A6-A9E93F78BC40}"/>
              </a:ext>
            </a:extLst>
          </p:cNvPr>
          <p:cNvSpPr txBox="1"/>
          <p:nvPr/>
        </p:nvSpPr>
        <p:spPr>
          <a:xfrm>
            <a:off x="115745" y="6806972"/>
            <a:ext cx="7801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J. Wenz et al., Nature Photonics 13 (4), 263-269 (2019)</a:t>
            </a:r>
          </a:p>
          <a:p>
            <a:r>
              <a:rPr lang="en-US" i="1" dirty="0"/>
              <a:t>C. Lazzarini et al., manuscript under review</a:t>
            </a:r>
          </a:p>
        </p:txBody>
      </p:sp>
    </p:spTree>
    <p:extLst>
      <p:ext uri="{BB962C8B-B14F-4D97-AF65-F5344CB8AC3E}">
        <p14:creationId xmlns:p14="http://schemas.microsoft.com/office/powerpoint/2010/main" val="26184998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02DED-C4C3-70C7-FE03-7200A9F6D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CAA5B0FC-346F-EE21-A806-3E6EC8AEE941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There is growing evidence that both ultra-high instantaneous dose rates and very high energy electrons (100-250 MeV) can have beneficial effects in cancer treatment.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0F8B8E-B832-F852-574D-9183727F83A1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09F7605-7451-8AEE-D615-88549D10FEBF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D5B5A13-C12D-321B-FAA0-23D6609F57F6}"/>
              </a:ext>
            </a:extLst>
          </p:cNvPr>
          <p:cNvSpPr txBox="1"/>
          <p:nvPr/>
        </p:nvSpPr>
        <p:spPr>
          <a:xfrm>
            <a:off x="59998" y="6524297"/>
            <a:ext cx="6377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J. Wenz et al., Nature Photonics 13 (4), 263-269 (2019)</a:t>
            </a:r>
          </a:p>
          <a:p>
            <a:r>
              <a:rPr lang="en-US" i="1" dirty="0"/>
              <a:t>J. Bedford and U. Oelfke, Physics and Imaging in Radiation Oncology 32, 100670 (2024)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F09E7D-804C-A844-9B52-12F5452A1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060"/>
          <a:stretch>
            <a:fillRect/>
          </a:stretch>
        </p:blipFill>
        <p:spPr>
          <a:xfrm>
            <a:off x="45683" y="1750328"/>
            <a:ext cx="4344400" cy="44427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A9F7E4-0329-8CB3-1731-BBFE4D1EE2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114" b="48317"/>
          <a:stretch>
            <a:fillRect/>
          </a:stretch>
        </p:blipFill>
        <p:spPr>
          <a:xfrm>
            <a:off x="5005365" y="1698441"/>
            <a:ext cx="4955926" cy="18232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5EEBB4-2AEF-909F-5A79-2C5F14AD56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7006" y="4039567"/>
            <a:ext cx="3527098" cy="328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390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477B5-3EBC-7482-F907-18D2B95FC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CD239180-6CFE-9828-705F-10847B608500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0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The Extreme Light Infrastructure (ELI) </a:t>
            </a:r>
            <a:endParaRPr lang="en-US" sz="48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4E45CE0-9D11-BFB2-7D9D-A711DB725632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CF5B061-AB18-7252-A88F-3F622BD23DE1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F69D65-9507-A01B-A029-367DF32174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6" y="1488539"/>
            <a:ext cx="10420987" cy="55687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FB8C632-3195-A52F-D24A-9CF97E2D0925}"/>
              </a:ext>
            </a:extLst>
          </p:cNvPr>
          <p:cNvSpPr/>
          <p:nvPr/>
        </p:nvSpPr>
        <p:spPr>
          <a:xfrm>
            <a:off x="9952892" y="6787662"/>
            <a:ext cx="533771" cy="3255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4191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936AC-5F44-C25D-4E39-D12EDB4CE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848F5091-530E-D321-ABA2-B3D6F523F0A7}"/>
              </a:ext>
            </a:extLst>
          </p:cNvPr>
          <p:cNvSpPr txBox="1"/>
          <p:nvPr/>
        </p:nvSpPr>
        <p:spPr>
          <a:xfrm>
            <a:off x="2388637" y="270000"/>
            <a:ext cx="7871003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Laser </a:t>
            </a:r>
            <a:r>
              <a:rPr lang="en-US" sz="2400" spc="-1" dirty="0" err="1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wakefield</a:t>
            </a:r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accelerators produce divergent beams with dose rate tunable with the distance from the source.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E9CB35-6786-6BF9-64CC-471C91104F9F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8B87631-7BCA-1469-5B36-1398834B92B0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diagram of a sample&#10;&#10;AI-generated content may be incorrect.">
            <a:extLst>
              <a:ext uri="{FF2B5EF4-FFF2-40B4-BE49-F238E27FC236}">
                <a16:creationId xmlns:a16="http://schemas.microsoft.com/office/drawing/2014/main" id="{6E26C916-C176-B769-EA8F-A93CE7DAA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92" y="2164490"/>
            <a:ext cx="10090627" cy="42898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BD7CAE0-2417-0B3D-DCDD-8ED16F445C68}"/>
              </a:ext>
            </a:extLst>
          </p:cNvPr>
          <p:cNvSpPr txBox="1"/>
          <p:nvPr/>
        </p:nvSpPr>
        <p:spPr>
          <a:xfrm>
            <a:off x="219918" y="7095281"/>
            <a:ext cx="780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C. Lazzarini et al., manuscript under review</a:t>
            </a:r>
          </a:p>
        </p:txBody>
      </p:sp>
    </p:spTree>
    <p:extLst>
      <p:ext uri="{BB962C8B-B14F-4D97-AF65-F5344CB8AC3E}">
        <p14:creationId xmlns:p14="http://schemas.microsoft.com/office/powerpoint/2010/main" val="10278686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4ECF4-6FFF-F2AF-B1E1-D3686B845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780DD13F-B84C-55A9-4AED-06B41E144CBF}"/>
              </a:ext>
            </a:extLst>
          </p:cNvPr>
          <p:cNvSpPr txBox="1"/>
          <p:nvPr/>
        </p:nvSpPr>
        <p:spPr>
          <a:xfrm>
            <a:off x="2388637" y="270000"/>
            <a:ext cx="7871003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In order to keep the dose deposition as short as the electron beam duration, higher beam energy is required.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CD30E5-0948-6963-9B85-E0AF75E3F3FC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644DE8C-353E-B12D-6A0E-3FBB64042490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D0DCE53-1BFA-79EE-3BB2-B01BDBCE9093}"/>
              </a:ext>
            </a:extLst>
          </p:cNvPr>
          <p:cNvSpPr txBox="1"/>
          <p:nvPr/>
        </p:nvSpPr>
        <p:spPr>
          <a:xfrm>
            <a:off x="219918" y="7095281"/>
            <a:ext cx="916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D. Horvath et al., Physics in Medicine and Biology </a:t>
            </a:r>
            <a:r>
              <a:rPr lang="en-US" dirty="0"/>
              <a:t>68 (22), 22NT01 (</a:t>
            </a:r>
            <a:r>
              <a:rPr lang="en-US" i="1" dirty="0"/>
              <a:t>2023)</a:t>
            </a:r>
          </a:p>
        </p:txBody>
      </p:sp>
      <p:pic>
        <p:nvPicPr>
          <p:cNvPr id="6" name="Picture 5" descr="A graph of a graph of a graph of a graph of a graph of a graph of a graph of a graph of a graph of a graph of a graph of a graph of a graph of&#10;&#10;AI-generated content may be incorrect.">
            <a:extLst>
              <a:ext uri="{FF2B5EF4-FFF2-40B4-BE49-F238E27FC236}">
                <a16:creationId xmlns:a16="http://schemas.microsoft.com/office/drawing/2014/main" id="{34F867E3-B779-D1E5-6A79-0C715DA2C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822" y="1557984"/>
            <a:ext cx="3690408" cy="5555525"/>
          </a:xfrm>
          <a:prstGeom prst="rect">
            <a:avLst/>
          </a:prstGeom>
        </p:spPr>
      </p:pic>
      <p:pic>
        <p:nvPicPr>
          <p:cNvPr id="9" name="Picture 8" descr="A table with numbers and a bunch of bunch lengths&#10;&#10;AI-generated content may be incorrect.">
            <a:extLst>
              <a:ext uri="{FF2B5EF4-FFF2-40B4-BE49-F238E27FC236}">
                <a16:creationId xmlns:a16="http://schemas.microsoft.com/office/drawing/2014/main" id="{01C6B08B-47F5-842D-6534-60BE2673FF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734" y="2680785"/>
            <a:ext cx="3086124" cy="3152800"/>
          </a:xfrm>
          <a:prstGeom prst="rect">
            <a:avLst/>
          </a:prstGeom>
        </p:spPr>
      </p:pic>
      <p:pic>
        <p:nvPicPr>
          <p:cNvPr id="11" name="Picture 10" descr="A blue cylinder with red arrows&#10;&#10;AI-generated content may be incorrect.">
            <a:extLst>
              <a:ext uri="{FF2B5EF4-FFF2-40B4-BE49-F238E27FC236}">
                <a16:creationId xmlns:a16="http://schemas.microsoft.com/office/drawing/2014/main" id="{00D948DC-A25A-A049-CF27-9009CE0CCA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14" y="2804582"/>
            <a:ext cx="2747517" cy="236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926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C1E13-A19B-AE63-E505-BB0B71410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Shape 1">
            <a:extLst>
              <a:ext uri="{FF2B5EF4-FFF2-40B4-BE49-F238E27FC236}">
                <a16:creationId xmlns:a16="http://schemas.microsoft.com/office/drawing/2014/main" id="{AB9B0350-99F3-B163-65BF-CD250994F5A3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ELI is devoted to deliver stable and reproducible particle beams for external user experiments.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39C75E2-21C4-5BD6-4970-EC596B32EF8C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00A4261-2B43-DBD9-6A89-2621E017EBC7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diagram of a normalized pressure&#10;&#10;AI-generated content may be incorrect.">
            <a:extLst>
              <a:ext uri="{FF2B5EF4-FFF2-40B4-BE49-F238E27FC236}">
                <a16:creationId xmlns:a16="http://schemas.microsoft.com/office/drawing/2014/main" id="{79D544BC-7FF5-5198-36CD-0F8FCC7CA4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42"/>
          <a:stretch>
            <a:fillRect/>
          </a:stretch>
        </p:blipFill>
        <p:spPr>
          <a:xfrm>
            <a:off x="219919" y="1615575"/>
            <a:ext cx="3234940" cy="3350046"/>
          </a:xfrm>
          <a:prstGeom prst="rect">
            <a:avLst/>
          </a:prstGeom>
        </p:spPr>
      </p:pic>
      <p:pic>
        <p:nvPicPr>
          <p:cNvPr id="13" name="Picture 12" descr="A diagram of a solar system&#10;&#10;AI-generated content may be incorrect.">
            <a:extLst>
              <a:ext uri="{FF2B5EF4-FFF2-40B4-BE49-F238E27FC236}">
                <a16:creationId xmlns:a16="http://schemas.microsoft.com/office/drawing/2014/main" id="{0B35AD0E-FFA8-04BF-E659-9906C77826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318" y="1590185"/>
            <a:ext cx="6543274" cy="5324346"/>
          </a:xfrm>
          <a:prstGeom prst="rect">
            <a:avLst/>
          </a:prstGeom>
        </p:spPr>
      </p:pic>
      <p:pic>
        <p:nvPicPr>
          <p:cNvPr id="15" name="Picture 14" descr="A diagram of a normalized pressure&#10;&#10;AI-generated content may be incorrect.">
            <a:extLst>
              <a:ext uri="{FF2B5EF4-FFF2-40B4-BE49-F238E27FC236}">
                <a16:creationId xmlns:a16="http://schemas.microsoft.com/office/drawing/2014/main" id="{220325C6-CA6E-FDAC-3BB2-B050EA759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2" t="18961" b="21828"/>
          <a:stretch>
            <a:fillRect/>
          </a:stretch>
        </p:blipFill>
        <p:spPr>
          <a:xfrm>
            <a:off x="393539" y="5035151"/>
            <a:ext cx="3234940" cy="19835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230D0ED-24FF-F8AF-E955-0070FACF4B80}"/>
              </a:ext>
            </a:extLst>
          </p:cNvPr>
          <p:cNvSpPr txBox="1"/>
          <p:nvPr/>
        </p:nvSpPr>
        <p:spPr>
          <a:xfrm>
            <a:off x="219918" y="6956381"/>
            <a:ext cx="7801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S. Lorenz et al., Accepted on High Power Laser Science Engineering</a:t>
            </a:r>
          </a:p>
          <a:p>
            <a:r>
              <a:rPr lang="en-US" i="1" dirty="0"/>
              <a:t>C. Lazzarini et al., manuscript under review</a:t>
            </a:r>
          </a:p>
        </p:txBody>
      </p:sp>
    </p:spTree>
    <p:extLst>
      <p:ext uri="{BB962C8B-B14F-4D97-AF65-F5344CB8AC3E}">
        <p14:creationId xmlns:p14="http://schemas.microsoft.com/office/powerpoint/2010/main" val="39321658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54580-1F79-089E-23E0-43791A425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2FB8D9-5CAD-7C10-9647-A1AFE38C3582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Shape 1">
            <a:extLst>
              <a:ext uri="{FF2B5EF4-FFF2-40B4-BE49-F238E27FC236}">
                <a16:creationId xmlns:a16="http://schemas.microsoft.com/office/drawing/2014/main" id="{A0545702-6C73-A1E2-9B30-B7CA9BA85CC0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ALFA at ELI Beamlines delivers electron beam with same energy and same average dose rate of a medical linac.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56BBAB-6E72-DE84-A12D-3FA6ACA2C001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diagram of a diagram of a light source&#10;&#10;AI-generated content may be incorrect.">
            <a:extLst>
              <a:ext uri="{FF2B5EF4-FFF2-40B4-BE49-F238E27FC236}">
                <a16:creationId xmlns:a16="http://schemas.microsoft.com/office/drawing/2014/main" id="{BA0A507F-4063-E20C-F725-CF65B03143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364" y="1575839"/>
            <a:ext cx="2867618" cy="2118687"/>
          </a:xfrm>
          <a:prstGeom prst="rect">
            <a:avLst/>
          </a:prstGeom>
        </p:spPr>
      </p:pic>
      <p:pic>
        <p:nvPicPr>
          <p:cNvPr id="7" name="Picture 6" descr="A graph of different sizes and colors&#10;&#10;AI-generated content may be incorrect.">
            <a:extLst>
              <a:ext uri="{FF2B5EF4-FFF2-40B4-BE49-F238E27FC236}">
                <a16:creationId xmlns:a16="http://schemas.microsoft.com/office/drawing/2014/main" id="{0B7A4D21-EE0D-9402-D4E0-758AA141D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519" y="1651095"/>
            <a:ext cx="2867618" cy="2285930"/>
          </a:xfrm>
          <a:prstGeom prst="rect">
            <a:avLst/>
          </a:prstGeom>
        </p:spPr>
      </p:pic>
      <p:pic>
        <p:nvPicPr>
          <p:cNvPr id="10" name="Picture 9" descr="A diagram of a graph&#10;&#10;AI-generated content may be incorrect.">
            <a:extLst>
              <a:ext uri="{FF2B5EF4-FFF2-40B4-BE49-F238E27FC236}">
                <a16:creationId xmlns:a16="http://schemas.microsoft.com/office/drawing/2014/main" id="{C8B6FC8C-DE41-C0BE-373F-B385FA3539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675"/>
          <a:stretch>
            <a:fillRect/>
          </a:stretch>
        </p:blipFill>
        <p:spPr>
          <a:xfrm>
            <a:off x="23150" y="6159275"/>
            <a:ext cx="5521124" cy="1274663"/>
          </a:xfrm>
          <a:prstGeom prst="rect">
            <a:avLst/>
          </a:prstGeom>
        </p:spPr>
      </p:pic>
      <p:pic>
        <p:nvPicPr>
          <p:cNvPr id="12" name="Picture 11" descr="A diagram of a sample preparation&#10;&#10;AI-generated content may be incorrect.">
            <a:extLst>
              <a:ext uri="{FF2B5EF4-FFF2-40B4-BE49-F238E27FC236}">
                <a16:creationId xmlns:a16="http://schemas.microsoft.com/office/drawing/2014/main" id="{E7043D74-7355-A57E-B9E6-F7ADEEA3B5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56" y="4041707"/>
            <a:ext cx="4366918" cy="1899557"/>
          </a:xfrm>
          <a:prstGeom prst="rect">
            <a:avLst/>
          </a:prstGeom>
        </p:spPr>
      </p:pic>
      <p:pic>
        <p:nvPicPr>
          <p:cNvPr id="14" name="Picture 13" descr="A close-up of different types of laboratory equipment&#10;&#10;AI-generated content may be incorrect.">
            <a:extLst>
              <a:ext uri="{FF2B5EF4-FFF2-40B4-BE49-F238E27FC236}">
                <a16:creationId xmlns:a16="http://schemas.microsoft.com/office/drawing/2014/main" id="{53E77B3A-7E96-ACAD-95A3-3ED536E7ED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055" y="4490934"/>
            <a:ext cx="3924082" cy="2896662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9F0FD89-BEF2-C8BD-0038-D25879098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152238"/>
              </p:ext>
            </p:extLst>
          </p:nvPr>
        </p:nvGraphicFramePr>
        <p:xfrm>
          <a:off x="219919" y="1546920"/>
          <a:ext cx="4247909" cy="23723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759352">
                  <a:extLst>
                    <a:ext uri="{9D8B030D-6E8A-4147-A177-3AD203B41FA5}">
                      <a16:colId xmlns:a16="http://schemas.microsoft.com/office/drawing/2014/main" val="3387781542"/>
                    </a:ext>
                  </a:extLst>
                </a:gridCol>
                <a:gridCol w="1180795">
                  <a:extLst>
                    <a:ext uri="{9D8B030D-6E8A-4147-A177-3AD203B41FA5}">
                      <a16:colId xmlns:a16="http://schemas.microsoft.com/office/drawing/2014/main" val="619426298"/>
                    </a:ext>
                  </a:extLst>
                </a:gridCol>
                <a:gridCol w="1307762">
                  <a:extLst>
                    <a:ext uri="{9D8B030D-6E8A-4147-A177-3AD203B41FA5}">
                      <a16:colId xmlns:a16="http://schemas.microsoft.com/office/drawing/2014/main" val="9547894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Parameter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High Power 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High Energy Mode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11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Energy (MeV)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22±2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32±5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687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Energy Spread (MeV)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15 (68%)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8 (25%)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154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Average Current (</a:t>
                      </a:r>
                      <a:r>
                        <a:rPr lang="en-US" sz="1400" dirty="0" err="1"/>
                        <a:t>pA</a:t>
                      </a:r>
                      <a:r>
                        <a:rPr lang="en-US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276±28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12±6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10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Divergence (</a:t>
                      </a:r>
                      <a:r>
                        <a:rPr lang="en-US" sz="1400" dirty="0" err="1"/>
                        <a:t>mrad</a:t>
                      </a:r>
                      <a:r>
                        <a:rPr lang="en-US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7.8±1.2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2.1±0.8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367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Power (</a:t>
                      </a:r>
                      <a:r>
                        <a:rPr lang="en-US" sz="1400" dirty="0" err="1"/>
                        <a:t>mW</a:t>
                      </a:r>
                      <a:r>
                        <a:rPr lang="en-US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0.4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0584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93315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26EB2-27A1-E496-D396-62D0AEC7D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1610BC-1870-5F29-4E3D-F6C3B8B0204E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Shape 1">
            <a:extLst>
              <a:ext uri="{FF2B5EF4-FFF2-40B4-BE49-F238E27FC236}">
                <a16:creationId xmlns:a16="http://schemas.microsoft.com/office/drawing/2014/main" id="{3CEA5526-93FD-DF85-06AE-69205645E746}"/>
              </a:ext>
            </a:extLst>
          </p:cNvPr>
          <p:cNvSpPr txBox="1"/>
          <p:nvPr/>
        </p:nvSpPr>
        <p:spPr>
          <a:xfrm>
            <a:off x="2388637" y="270000"/>
            <a:ext cx="7871003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ESYLOS at ELI ALPS holds the potential to be the world’s first laser-driven VHEE beamline at 1 kHz.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8CF08AA-A5C0-5E54-D99A-7F4494EEA2FE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zövegdoboz 38">
            <a:extLst>
              <a:ext uri="{FF2B5EF4-FFF2-40B4-BE49-F238E27FC236}">
                <a16:creationId xmlns:a16="http://schemas.microsoft.com/office/drawing/2014/main" id="{C56E1E94-C26B-8729-2751-B7AC8E1451F8}"/>
              </a:ext>
            </a:extLst>
          </p:cNvPr>
          <p:cNvSpPr txBox="1"/>
          <p:nvPr/>
        </p:nvSpPr>
        <p:spPr>
          <a:xfrm>
            <a:off x="1" y="3815590"/>
            <a:ext cx="4190034" cy="18312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b="1" u="sng" dirty="0" err="1"/>
              <a:t>eSYLOS</a:t>
            </a:r>
            <a:r>
              <a:rPr lang="en-US" b="1" u="sng" dirty="0"/>
              <a:t> key features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/>
              <a:t>1</a:t>
            </a:r>
            <a:r>
              <a:rPr lang="hu-HU" dirty="0"/>
              <a:t> </a:t>
            </a:r>
            <a:r>
              <a:rPr lang="en-US" dirty="0"/>
              <a:t>kHz shot-to-shot</a:t>
            </a:r>
            <a:r>
              <a:rPr lang="en-US" b="1" dirty="0"/>
              <a:t> data </a:t>
            </a:r>
            <a:r>
              <a:rPr lang="hu-HU" b="1" dirty="0" err="1"/>
              <a:t>acquisition</a:t>
            </a:r>
            <a:endParaRPr lang="hu-HU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b="1" dirty="0"/>
              <a:t>2 DMs available </a:t>
            </a:r>
            <a:r>
              <a:rPr lang="en-US" dirty="0"/>
              <a:t>(laser side and within chamber)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b="1" dirty="0" err="1"/>
              <a:t>Two</a:t>
            </a:r>
            <a:r>
              <a:rPr lang="hu-HU" b="1" dirty="0"/>
              <a:t> </a:t>
            </a:r>
            <a:r>
              <a:rPr lang="hu-HU" b="1" dirty="0" err="1"/>
              <a:t>focusing</a:t>
            </a:r>
            <a:r>
              <a:rPr lang="hu-HU" b="1" dirty="0"/>
              <a:t> </a:t>
            </a:r>
            <a:r>
              <a:rPr lang="hu-HU" b="1" dirty="0" err="1"/>
              <a:t>OAPs</a:t>
            </a:r>
            <a:r>
              <a:rPr lang="hu-HU" b="1" dirty="0"/>
              <a:t> </a:t>
            </a:r>
            <a:r>
              <a:rPr lang="hu-HU" dirty="0"/>
              <a:t>: 605 mm and 300 mm</a:t>
            </a:r>
          </a:p>
        </p:txBody>
      </p:sp>
      <p:sp>
        <p:nvSpPr>
          <p:cNvPr id="3" name="Szövegdoboz 38">
            <a:extLst>
              <a:ext uri="{FF2B5EF4-FFF2-40B4-BE49-F238E27FC236}">
                <a16:creationId xmlns:a16="http://schemas.microsoft.com/office/drawing/2014/main" id="{7A8BEA7C-DE53-C624-D14A-97362C7B4C3E}"/>
              </a:ext>
            </a:extLst>
          </p:cNvPr>
          <p:cNvSpPr txBox="1"/>
          <p:nvPr/>
        </p:nvSpPr>
        <p:spPr>
          <a:xfrm>
            <a:off x="4304900" y="5251255"/>
            <a:ext cx="3950522" cy="20313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i="1" dirty="0">
                <a:solidFill>
                  <a:srgbClr val="FE5000"/>
                </a:solidFill>
              </a:rPr>
              <a:t>Electron output (as of Dec 2025)</a:t>
            </a:r>
            <a:endParaRPr lang="en-US" sz="2000" b="1" dirty="0">
              <a:solidFill>
                <a:srgbClr val="FE5000"/>
              </a:solidFill>
            </a:endParaRPr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sz="1800" dirty="0"/>
              <a:t>20 × 50 </a:t>
            </a:r>
            <a:r>
              <a:rPr lang="en-US" sz="1800" dirty="0" err="1"/>
              <a:t>mrad</a:t>
            </a:r>
            <a:r>
              <a:rPr lang="en-US" sz="1800" dirty="0"/>
              <a:t> divergence</a:t>
            </a:r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sz="1800" dirty="0"/>
              <a:t>Pointing: </a:t>
            </a:r>
            <a:r>
              <a:rPr lang="en-US" sz="1800" b="1" i="1" u="sng" dirty="0"/>
              <a:t>0.5 × 0.4 </a:t>
            </a:r>
            <a:r>
              <a:rPr lang="en-US" sz="1800" b="1" i="1" u="sng" dirty="0" err="1"/>
              <a:t>mrad</a:t>
            </a:r>
            <a:r>
              <a:rPr lang="en-US" sz="1800" b="1" i="1" u="sng" dirty="0"/>
              <a:t> RMS</a:t>
            </a:r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dirty="0"/>
              <a:t>Electron energy: </a:t>
            </a:r>
            <a:r>
              <a:rPr lang="en-US" sz="1800" b="1" i="1" dirty="0"/>
              <a:t>49 MeV peak</a:t>
            </a:r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dirty="0"/>
              <a:t>Electron charge: </a:t>
            </a:r>
            <a:r>
              <a:rPr lang="en-US" b="1" i="1" dirty="0"/>
              <a:t>9</a:t>
            </a:r>
            <a:r>
              <a:rPr lang="en-US" sz="1800" b="1" i="1" dirty="0"/>
              <a:t>4±5 </a:t>
            </a:r>
            <a:r>
              <a:rPr lang="en-US" sz="1800" b="1" i="1" dirty="0" err="1"/>
              <a:t>pC</a:t>
            </a:r>
            <a:r>
              <a:rPr lang="en-US" sz="1800" b="1" i="1" dirty="0"/>
              <a:t> total </a:t>
            </a:r>
          </a:p>
          <a:p>
            <a:pPr marL="709200" lvl="1" indent="-252000">
              <a:buFont typeface="Arial" panose="020B0604020202020204" pitchFamily="34" charset="0"/>
              <a:buChar char="•"/>
            </a:pPr>
            <a:r>
              <a:rPr lang="en-US" sz="1600" i="1" dirty="0"/>
              <a:t>(60.0±3.5 </a:t>
            </a:r>
            <a:r>
              <a:rPr lang="en-US" sz="1600" i="1" dirty="0" err="1"/>
              <a:t>pC</a:t>
            </a:r>
            <a:r>
              <a:rPr lang="en-US" sz="1600" i="1" dirty="0"/>
              <a:t> above 30 MeV)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/>
              <a:t>Total e- energy : </a:t>
            </a:r>
            <a:r>
              <a:rPr lang="en-US" b="1" u="sng" dirty="0"/>
              <a:t>3.3 </a:t>
            </a:r>
            <a:r>
              <a:rPr lang="en-US" b="1" u="sng" dirty="0" err="1"/>
              <a:t>mJ</a:t>
            </a:r>
            <a:r>
              <a:rPr lang="en-US" b="1" u="sng" dirty="0"/>
              <a:t> (5% </a:t>
            </a:r>
            <a:r>
              <a:rPr lang="en-US" b="1" u="sng" dirty="0" err="1"/>
              <a:t>effic</a:t>
            </a:r>
            <a:r>
              <a:rPr lang="en-US" b="1" u="sng" dirty="0"/>
              <a:t>.)</a:t>
            </a:r>
            <a:endParaRPr lang="hu-HU" b="1" i="1" dirty="0">
              <a:solidFill>
                <a:srgbClr val="244BAE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BF39DC-22AB-7435-0ABF-B4BD626D5C3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455"/>
          <a:stretch/>
        </p:blipFill>
        <p:spPr>
          <a:xfrm>
            <a:off x="115084" y="2116921"/>
            <a:ext cx="4074951" cy="1603928"/>
          </a:xfrm>
          <a:prstGeom prst="rect">
            <a:avLst/>
          </a:prstGeom>
        </p:spPr>
      </p:pic>
      <p:sp>
        <p:nvSpPr>
          <p:cNvPr id="7" name="Szövegdoboz 38">
            <a:extLst>
              <a:ext uri="{FF2B5EF4-FFF2-40B4-BE49-F238E27FC236}">
                <a16:creationId xmlns:a16="http://schemas.microsoft.com/office/drawing/2014/main" id="{C0584173-76B1-F14B-EA2E-9095E6A65475}"/>
              </a:ext>
            </a:extLst>
          </p:cNvPr>
          <p:cNvSpPr txBox="1"/>
          <p:nvPr/>
        </p:nvSpPr>
        <p:spPr>
          <a:xfrm>
            <a:off x="0" y="5646861"/>
            <a:ext cx="4190035" cy="17543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u="sng" dirty="0"/>
              <a:t>Operation statistics and on-target specs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i="1" dirty="0"/>
              <a:t>&gt;6 hours</a:t>
            </a:r>
            <a:r>
              <a:rPr lang="en-US" sz="1800" b="1" dirty="0"/>
              <a:t> </a:t>
            </a:r>
            <a:r>
              <a:rPr lang="en-US" sz="1800" dirty="0"/>
              <a:t>daily, uninterrupted </a:t>
            </a:r>
            <a:r>
              <a:rPr lang="hu-HU" sz="1800" dirty="0"/>
              <a:t>e-</a:t>
            </a:r>
            <a:r>
              <a:rPr lang="hu-HU" sz="1800" dirty="0" err="1"/>
              <a:t>beam</a:t>
            </a:r>
            <a:r>
              <a:rPr lang="hu-HU" sz="1800" dirty="0"/>
              <a:t> </a:t>
            </a:r>
            <a:r>
              <a:rPr lang="en-US" sz="1800" dirty="0"/>
              <a:t>delivery at </a:t>
            </a:r>
            <a:r>
              <a:rPr lang="en-US" sz="1800" b="1" i="1" dirty="0"/>
              <a:t>10 Hz and/or 100 Hz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1.5</a:t>
            </a:r>
            <a:r>
              <a:rPr lang="en-US" sz="1800" b="1" i="1" dirty="0"/>
              <a:t> hours </a:t>
            </a:r>
            <a:r>
              <a:rPr lang="en-US" sz="1800" i="1" dirty="0"/>
              <a:t>continuous</a:t>
            </a:r>
            <a:r>
              <a:rPr lang="en-US" sz="1800" b="1" dirty="0"/>
              <a:t> </a:t>
            </a:r>
            <a:r>
              <a:rPr lang="en-US" sz="1800" dirty="0"/>
              <a:t>operation at </a:t>
            </a:r>
            <a:r>
              <a:rPr lang="en-US" sz="1800" b="1" i="1" dirty="0"/>
              <a:t>1 kHz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/>
              <a:t>On-target energy at 8 fs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dirty="0" err="1"/>
              <a:t>Tunable</a:t>
            </a:r>
            <a:r>
              <a:rPr lang="hu-HU" dirty="0"/>
              <a:t> 12 - 76 </a:t>
            </a:r>
            <a:r>
              <a:rPr lang="hu-HU" dirty="0" err="1"/>
              <a:t>mJ</a:t>
            </a:r>
            <a:endParaRPr lang="hu-HU" dirty="0"/>
          </a:p>
        </p:txBody>
      </p:sp>
      <p:pic>
        <p:nvPicPr>
          <p:cNvPr id="8" name="Stack202510021037_cropped_1degrot-1">
            <a:hlinkClick r:id="" action="ppaction://media"/>
            <a:extLst>
              <a:ext uri="{FF2B5EF4-FFF2-40B4-BE49-F238E27FC236}">
                <a16:creationId xmlns:a16="http://schemas.microsoft.com/office/drawing/2014/main" id="{429F4586-D944-973C-8859-5FA6EE81D8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30819" y="2192003"/>
            <a:ext cx="1319999" cy="1339999"/>
          </a:xfrm>
          <a:prstGeom prst="rect">
            <a:avLst/>
          </a:prstGeom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80C5AF6B-FCF9-9F5C-2C61-B1EEE68939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6258761"/>
              </p:ext>
            </p:extLst>
          </p:nvPr>
        </p:nvGraphicFramePr>
        <p:xfrm>
          <a:off x="5887655" y="2182116"/>
          <a:ext cx="2260600" cy="1274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11" name="Stack202510021045_part-1">
            <a:hlinkClick r:id="" action="ppaction://media"/>
            <a:extLst>
              <a:ext uri="{FF2B5EF4-FFF2-40B4-BE49-F238E27FC236}">
                <a16:creationId xmlns:a16="http://schemas.microsoft.com/office/drawing/2014/main" id="{F4B190F1-4466-4992-5D8E-DBA7FD923B9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43302" y="3610081"/>
            <a:ext cx="3823971" cy="127465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12D15C3-F63F-19EC-6AFA-4F7C31205B62}"/>
              </a:ext>
            </a:extLst>
          </p:cNvPr>
          <p:cNvSpPr txBox="1"/>
          <p:nvPr/>
        </p:nvSpPr>
        <p:spPr>
          <a:xfrm>
            <a:off x="5219418" y="4628812"/>
            <a:ext cx="2920338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/>
              <a:t>14                                           30                       50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22F7E3D-A367-5701-8839-63FFA8D0C4BF}"/>
              </a:ext>
            </a:extLst>
          </p:cNvPr>
          <p:cNvCxnSpPr>
            <a:cxnSpLocks/>
          </p:cNvCxnSpPr>
          <p:nvPr/>
        </p:nvCxnSpPr>
        <p:spPr>
          <a:xfrm>
            <a:off x="9664184" y="2774030"/>
            <a:ext cx="0" cy="48913"/>
          </a:xfrm>
          <a:prstGeom prst="line">
            <a:avLst/>
          </a:prstGeom>
          <a:ln w="60325">
            <a:solidFill>
              <a:schemeClr val="bg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E8DE09C-59D0-83A2-15E1-7763B3B12670}"/>
              </a:ext>
            </a:extLst>
          </p:cNvPr>
          <p:cNvCxnSpPr>
            <a:cxnSpLocks/>
          </p:cNvCxnSpPr>
          <p:nvPr/>
        </p:nvCxnSpPr>
        <p:spPr>
          <a:xfrm>
            <a:off x="9664184" y="4332600"/>
            <a:ext cx="0" cy="48913"/>
          </a:xfrm>
          <a:prstGeom prst="line">
            <a:avLst/>
          </a:prstGeom>
          <a:ln w="60325">
            <a:solidFill>
              <a:schemeClr val="bg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7CB925B-8786-E6F8-9541-4392BC917340}"/>
              </a:ext>
            </a:extLst>
          </p:cNvPr>
          <p:cNvCxnSpPr>
            <a:cxnSpLocks/>
          </p:cNvCxnSpPr>
          <p:nvPr/>
        </p:nvCxnSpPr>
        <p:spPr>
          <a:xfrm flipV="1">
            <a:off x="7738874" y="3557402"/>
            <a:ext cx="0" cy="1063968"/>
          </a:xfrm>
          <a:prstGeom prst="line">
            <a:avLst/>
          </a:prstGeom>
          <a:ln w="60325">
            <a:solidFill>
              <a:schemeClr val="bg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zövegdoboz 38">
            <a:extLst>
              <a:ext uri="{FF2B5EF4-FFF2-40B4-BE49-F238E27FC236}">
                <a16:creationId xmlns:a16="http://schemas.microsoft.com/office/drawing/2014/main" id="{2B322218-6189-3478-F1A8-5F0E69459760}"/>
              </a:ext>
            </a:extLst>
          </p:cNvPr>
          <p:cNvSpPr txBox="1"/>
          <p:nvPr/>
        </p:nvSpPr>
        <p:spPr>
          <a:xfrm>
            <a:off x="8297390" y="2324118"/>
            <a:ext cx="2371030" cy="49244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2000" b="1" i="1" dirty="0" err="1">
                <a:solidFill>
                  <a:srgbClr val="FE5000"/>
                </a:solidFill>
              </a:rPr>
              <a:t>Applications</a:t>
            </a:r>
            <a:endParaRPr lang="hu-HU" sz="2000" b="1" i="1" dirty="0">
              <a:solidFill>
                <a:srgbClr val="FE5000"/>
              </a:solidFill>
            </a:endParaRPr>
          </a:p>
          <a:p>
            <a:pPr algn="ctr"/>
            <a:r>
              <a:rPr lang="hu-HU" sz="2000" b="1" i="1" dirty="0" err="1">
                <a:solidFill>
                  <a:srgbClr val="FE5000"/>
                </a:solidFill>
              </a:rPr>
              <a:t>User</a:t>
            </a:r>
            <a:r>
              <a:rPr lang="hu-HU" sz="2000" b="1" i="1" dirty="0">
                <a:solidFill>
                  <a:srgbClr val="FE5000"/>
                </a:solidFill>
              </a:rPr>
              <a:t> </a:t>
            </a:r>
            <a:r>
              <a:rPr lang="hu-HU" sz="2000" b="1" i="1" dirty="0" err="1">
                <a:solidFill>
                  <a:srgbClr val="FE5000"/>
                </a:solidFill>
              </a:rPr>
              <a:t>experiments</a:t>
            </a:r>
            <a:endParaRPr lang="hu-HU" sz="2000" b="1" i="1" dirty="0">
              <a:solidFill>
                <a:srgbClr val="FE5000"/>
              </a:solidFill>
            </a:endParaRPr>
          </a:p>
          <a:p>
            <a:endParaRPr lang="en-US" sz="2000" b="1" dirty="0">
              <a:solidFill>
                <a:srgbClr val="FE5000"/>
              </a:solidFill>
            </a:endParaRPr>
          </a:p>
          <a:p>
            <a:r>
              <a:rPr lang="en-US" sz="1800" b="1" i="1" u="sng" dirty="0"/>
              <a:t>At </a:t>
            </a:r>
            <a:r>
              <a:rPr lang="en-US" sz="1800" b="1" i="1" u="sng" dirty="0" err="1"/>
              <a:t>eSYLOS</a:t>
            </a:r>
            <a:r>
              <a:rPr lang="en-US" sz="1800" b="1" i="1" u="sng" dirty="0"/>
              <a:t> chamber</a:t>
            </a:r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sz="1400" dirty="0"/>
              <a:t>Positron generation and detection at high repetition rates</a:t>
            </a:r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sz="1400" dirty="0"/>
              <a:t>Systematic study of CEP effects</a:t>
            </a:r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sz="1400" dirty="0"/>
              <a:t>LWFA dosimetry mapping</a:t>
            </a:r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sz="1400" dirty="0"/>
              <a:t>Machine learning at kHz rep rates</a:t>
            </a:r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sz="1400" dirty="0"/>
              <a:t>THz streaking </a:t>
            </a:r>
          </a:p>
          <a:p>
            <a:endParaRPr lang="en-US" sz="1800" dirty="0"/>
          </a:p>
          <a:p>
            <a:r>
              <a:rPr lang="en-US" b="1" i="1" u="sng" dirty="0"/>
              <a:t>At dedicated </a:t>
            </a:r>
            <a:r>
              <a:rPr lang="en-US" b="1" i="1" u="sng" dirty="0" err="1"/>
              <a:t>endstation</a:t>
            </a:r>
            <a:r>
              <a:rPr lang="en-US" b="1" i="1" u="sng" dirty="0"/>
              <a:t> (IFIR)</a:t>
            </a:r>
            <a:endParaRPr lang="en-US" sz="1800" b="1" i="1" u="sng" dirty="0"/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sz="1400" dirty="0"/>
              <a:t>Irradiation of biological samples</a:t>
            </a:r>
          </a:p>
          <a:p>
            <a:pPr marL="709200" lvl="1" indent="-252000">
              <a:buFont typeface="Arial" panose="020B0604020202020204" pitchFamily="34" charset="0"/>
              <a:buChar char="•"/>
            </a:pPr>
            <a:r>
              <a:rPr lang="en-US" sz="1400" dirty="0"/>
              <a:t>Zebrafish embryos</a:t>
            </a:r>
          </a:p>
          <a:p>
            <a:pPr marL="709200" lvl="1" indent="-252000">
              <a:buFont typeface="Arial" panose="020B0604020202020204" pitchFamily="34" charset="0"/>
              <a:buChar char="•"/>
            </a:pPr>
            <a:r>
              <a:rPr lang="en-US" sz="1400" dirty="0"/>
              <a:t>Cell cultures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8801CD-34A8-2E02-D7C2-D4CC3BAD4B77}"/>
              </a:ext>
            </a:extLst>
          </p:cNvPr>
          <p:cNvSpPr txBox="1"/>
          <p:nvPr/>
        </p:nvSpPr>
        <p:spPr>
          <a:xfrm>
            <a:off x="219919" y="1583339"/>
            <a:ext cx="338708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b="1" i="1" u="sng" dirty="0"/>
              <a:t>Available to Users since Nov 2024</a:t>
            </a:r>
          </a:p>
        </p:txBody>
      </p:sp>
    </p:spTree>
    <p:extLst>
      <p:ext uri="{BB962C8B-B14F-4D97-AF65-F5344CB8AC3E}">
        <p14:creationId xmlns:p14="http://schemas.microsoft.com/office/powerpoint/2010/main" val="291090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4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4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2" grpId="0" animBg="1"/>
      <p:bldP spid="3" grpId="0" animBg="1"/>
      <p:bldP spid="7" grpId="0" animBg="1"/>
      <p:bldGraphic spid="10" grpId="0">
        <p:bldAsOne/>
      </p:bldGraphic>
      <p:bldP spid="12" grpId="0" animBg="1"/>
      <p:bldP spid="16" grpId="0" animBg="1"/>
      <p:bldP spid="1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B75A7-F16D-9865-4C2A-8925C0967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76AA9D8-FEC0-F1C8-80D3-BC18F2C76FBF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Shape 1">
            <a:extLst>
              <a:ext uri="{FF2B5EF4-FFF2-40B4-BE49-F238E27FC236}">
                <a16:creationId xmlns:a16="http://schemas.microsoft.com/office/drawing/2014/main" id="{DD9D0C1E-2221-D3CF-C53C-151887F6F5EA}"/>
              </a:ext>
            </a:extLst>
          </p:cNvPr>
          <p:cNvSpPr txBox="1"/>
          <p:nvPr/>
        </p:nvSpPr>
        <p:spPr>
          <a:xfrm>
            <a:off x="2388637" y="270000"/>
            <a:ext cx="7871003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EPW at  ELI ALPS delivers up to GeV electron beams. It will be available to Users from May 2026.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5F42CB-B495-75FF-A90F-50185D05538D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zövegdoboz 38">
            <a:extLst>
              <a:ext uri="{FF2B5EF4-FFF2-40B4-BE49-F238E27FC236}">
                <a16:creationId xmlns:a16="http://schemas.microsoft.com/office/drawing/2014/main" id="{B4B4B320-613E-938A-8CA9-F46E83F8F1A4}"/>
              </a:ext>
            </a:extLst>
          </p:cNvPr>
          <p:cNvSpPr txBox="1"/>
          <p:nvPr/>
        </p:nvSpPr>
        <p:spPr>
          <a:xfrm>
            <a:off x="21466" y="4064874"/>
            <a:ext cx="3088403" cy="25391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400" b="1" u="sng" dirty="0" err="1"/>
              <a:t>ePW</a:t>
            </a:r>
            <a:r>
              <a:rPr lang="en-US" sz="1400" b="1" u="sng" dirty="0"/>
              <a:t> key features </a:t>
            </a:r>
            <a:r>
              <a:rPr lang="en-GB" sz="1400" b="1" u="sng" dirty="0"/>
              <a:t>and operational regimes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/>
              <a:t>2 DMs available (laser side and after final compressor)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1400" b="1" dirty="0" err="1"/>
              <a:t>Two</a:t>
            </a:r>
            <a:r>
              <a:rPr lang="hu-HU" sz="1400" b="1" dirty="0"/>
              <a:t> </a:t>
            </a:r>
            <a:r>
              <a:rPr lang="hu-HU" sz="1400" b="1" dirty="0" err="1"/>
              <a:t>focusing</a:t>
            </a:r>
            <a:r>
              <a:rPr lang="hu-HU" sz="1400" b="1" dirty="0"/>
              <a:t> </a:t>
            </a:r>
            <a:r>
              <a:rPr lang="hu-HU" sz="1400" b="1" dirty="0" err="1"/>
              <a:t>OAPs</a:t>
            </a:r>
            <a:r>
              <a:rPr lang="hu-HU" sz="1400" b="1" dirty="0"/>
              <a:t> :</a:t>
            </a:r>
            <a:endParaRPr lang="hu-HU" sz="1400" b="1" u="sng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1400" dirty="0"/>
              <a:t>f/15 : </a:t>
            </a:r>
            <a:r>
              <a:rPr lang="hu-HU" sz="1400" dirty="0" err="1"/>
              <a:t>high</a:t>
            </a:r>
            <a:r>
              <a:rPr lang="hu-HU" sz="1400" dirty="0"/>
              <a:t> </a:t>
            </a:r>
            <a:r>
              <a:rPr lang="hu-HU" sz="1400" dirty="0" err="1"/>
              <a:t>charge</a:t>
            </a:r>
            <a:r>
              <a:rPr lang="hu-HU" sz="1400" dirty="0"/>
              <a:t>/”</a:t>
            </a:r>
            <a:r>
              <a:rPr lang="hu-HU" sz="1400" dirty="0" err="1"/>
              <a:t>low</a:t>
            </a:r>
            <a:r>
              <a:rPr lang="hu-HU" sz="1400" dirty="0"/>
              <a:t> </a:t>
            </a:r>
            <a:r>
              <a:rPr lang="hu-HU" sz="1400" dirty="0" err="1"/>
              <a:t>energy</a:t>
            </a:r>
            <a:r>
              <a:rPr lang="hu-HU" sz="1400" dirty="0"/>
              <a:t>” </a:t>
            </a:r>
            <a:r>
              <a:rPr lang="hu-HU" sz="1400" dirty="0" err="1"/>
              <a:t>ebeams</a:t>
            </a:r>
            <a:r>
              <a:rPr lang="hu-HU" sz="1400" dirty="0"/>
              <a:t> (</a:t>
            </a:r>
            <a:r>
              <a:rPr lang="hu-HU" sz="1400" dirty="0" err="1"/>
              <a:t>for</a:t>
            </a:r>
            <a:r>
              <a:rPr lang="hu-HU" sz="1400" dirty="0"/>
              <a:t> VHEE </a:t>
            </a:r>
            <a:r>
              <a:rPr lang="hu-HU" sz="1400" dirty="0" err="1"/>
              <a:t>cancer</a:t>
            </a:r>
            <a:r>
              <a:rPr lang="hu-HU" sz="1400" dirty="0"/>
              <a:t> </a:t>
            </a:r>
            <a:r>
              <a:rPr lang="hu-HU" sz="1400" dirty="0" err="1"/>
              <a:t>therapy</a:t>
            </a:r>
            <a:r>
              <a:rPr lang="hu-HU" sz="1400" dirty="0"/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1400" dirty="0"/>
              <a:t>f/55 : ”</a:t>
            </a:r>
            <a:r>
              <a:rPr lang="hu-HU" sz="1400" dirty="0" err="1"/>
              <a:t>low</a:t>
            </a:r>
            <a:r>
              <a:rPr lang="hu-HU" sz="1400" dirty="0"/>
              <a:t> </a:t>
            </a:r>
            <a:r>
              <a:rPr lang="hu-HU" sz="1400" dirty="0" err="1"/>
              <a:t>charge</a:t>
            </a:r>
            <a:r>
              <a:rPr lang="hu-HU" sz="1400" dirty="0"/>
              <a:t>”/</a:t>
            </a:r>
            <a:r>
              <a:rPr lang="hu-HU" sz="1400" dirty="0" err="1"/>
              <a:t>high</a:t>
            </a:r>
            <a:r>
              <a:rPr lang="hu-HU" sz="1400" dirty="0"/>
              <a:t> </a:t>
            </a:r>
            <a:r>
              <a:rPr lang="hu-HU" sz="1400" dirty="0" err="1"/>
              <a:t>energy</a:t>
            </a:r>
            <a:r>
              <a:rPr lang="hu-HU" sz="1400" dirty="0"/>
              <a:t> </a:t>
            </a:r>
            <a:r>
              <a:rPr lang="hu-HU" sz="1400" dirty="0" err="1"/>
              <a:t>ebeams</a:t>
            </a:r>
            <a:r>
              <a:rPr lang="hu-HU" sz="1400" dirty="0"/>
              <a:t> (</a:t>
            </a:r>
            <a:r>
              <a:rPr lang="hu-HU" sz="1400" dirty="0" err="1"/>
              <a:t>for</a:t>
            </a:r>
            <a:r>
              <a:rPr lang="hu-HU" sz="1400" dirty="0"/>
              <a:t> betatron x-</a:t>
            </a:r>
            <a:r>
              <a:rPr lang="hu-HU" sz="1400" dirty="0" err="1"/>
              <a:t>ray</a:t>
            </a:r>
            <a:r>
              <a:rPr lang="hu-HU" sz="1400" dirty="0"/>
              <a:t> </a:t>
            </a:r>
            <a:r>
              <a:rPr lang="el-GR" sz="1400" dirty="0"/>
              <a:t>μ-</a:t>
            </a:r>
            <a:r>
              <a:rPr lang="en-GB" sz="1400" dirty="0"/>
              <a:t>CT</a:t>
            </a:r>
            <a:endParaRPr lang="en-US" sz="1400" b="1" u="sng" dirty="0"/>
          </a:p>
        </p:txBody>
      </p:sp>
      <p:sp>
        <p:nvSpPr>
          <p:cNvPr id="3" name="Szövegdoboz 38">
            <a:extLst>
              <a:ext uri="{FF2B5EF4-FFF2-40B4-BE49-F238E27FC236}">
                <a16:creationId xmlns:a16="http://schemas.microsoft.com/office/drawing/2014/main" id="{7F896645-F018-6B5A-4833-420A3EC50D03}"/>
              </a:ext>
            </a:extLst>
          </p:cNvPr>
          <p:cNvSpPr txBox="1"/>
          <p:nvPr/>
        </p:nvSpPr>
        <p:spPr>
          <a:xfrm>
            <a:off x="35904" y="1747513"/>
            <a:ext cx="3059526" cy="2094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2000" b="1" i="1" dirty="0" err="1">
                <a:solidFill>
                  <a:srgbClr val="FE5000"/>
                </a:solidFill>
              </a:rPr>
              <a:t>Applications</a:t>
            </a:r>
            <a:r>
              <a:rPr lang="hu-HU" sz="2000" b="1" i="1" dirty="0">
                <a:solidFill>
                  <a:srgbClr val="FE5000"/>
                </a:solidFill>
              </a:rPr>
              <a:t> /</a:t>
            </a:r>
          </a:p>
          <a:p>
            <a:pPr algn="ctr"/>
            <a:r>
              <a:rPr lang="hu-HU" sz="2000" b="1" i="1" dirty="0">
                <a:solidFill>
                  <a:srgbClr val="FE5000"/>
                </a:solidFill>
              </a:rPr>
              <a:t> </a:t>
            </a:r>
            <a:r>
              <a:rPr lang="hu-HU" sz="2000" b="1" i="1" dirty="0" err="1">
                <a:solidFill>
                  <a:srgbClr val="FE5000"/>
                </a:solidFill>
              </a:rPr>
              <a:t>User</a:t>
            </a:r>
            <a:r>
              <a:rPr lang="hu-HU" sz="2000" b="1" i="1" dirty="0">
                <a:solidFill>
                  <a:srgbClr val="FE5000"/>
                </a:solidFill>
              </a:rPr>
              <a:t> </a:t>
            </a:r>
            <a:r>
              <a:rPr lang="hu-HU" sz="2000" b="1" i="1" dirty="0" err="1">
                <a:solidFill>
                  <a:srgbClr val="FE5000"/>
                </a:solidFill>
              </a:rPr>
              <a:t>experiments</a:t>
            </a:r>
            <a:r>
              <a:rPr lang="hu-HU" sz="2000" b="1" i="1" dirty="0">
                <a:solidFill>
                  <a:srgbClr val="FE5000"/>
                </a:solidFill>
              </a:rPr>
              <a:t> </a:t>
            </a:r>
          </a:p>
          <a:p>
            <a:pPr algn="ctr"/>
            <a:r>
              <a:rPr lang="hu-HU" sz="2000" b="1" i="1" dirty="0">
                <a:solidFill>
                  <a:srgbClr val="FE5000"/>
                </a:solidFill>
              </a:rPr>
              <a:t>(</a:t>
            </a:r>
            <a:r>
              <a:rPr lang="hu-HU" sz="2000" b="1" i="1" dirty="0" err="1">
                <a:solidFill>
                  <a:srgbClr val="FE5000"/>
                </a:solidFill>
              </a:rPr>
              <a:t>from</a:t>
            </a:r>
            <a:r>
              <a:rPr lang="hu-HU" sz="2000" b="1" i="1" dirty="0">
                <a:solidFill>
                  <a:srgbClr val="FE5000"/>
                </a:solidFill>
              </a:rPr>
              <a:t> </a:t>
            </a:r>
            <a:r>
              <a:rPr lang="hu-HU" sz="2000" b="1" i="1" dirty="0" err="1">
                <a:solidFill>
                  <a:srgbClr val="FE5000"/>
                </a:solidFill>
              </a:rPr>
              <a:t>Apr</a:t>
            </a:r>
            <a:r>
              <a:rPr lang="hu-HU" sz="2000" b="1" i="1" dirty="0">
                <a:solidFill>
                  <a:srgbClr val="FE5000"/>
                </a:solidFill>
              </a:rPr>
              <a:t> 2026)</a:t>
            </a:r>
            <a:endParaRPr lang="en-US" sz="2000" b="1" dirty="0">
              <a:solidFill>
                <a:srgbClr val="FE5000"/>
              </a:solidFill>
            </a:endParaRPr>
          </a:p>
          <a:p>
            <a:pPr marL="325001" indent="-325001" algn="ctr" defTabSz="433334">
              <a:lnSpc>
                <a:spcPct val="150000"/>
              </a:lnSpc>
            </a:pPr>
            <a:r>
              <a:rPr lang="hu-HU" sz="1200" b="1" dirty="0" err="1">
                <a:solidFill>
                  <a:prstClr val="black"/>
                </a:solidFill>
              </a:rPr>
              <a:t>Fast</a:t>
            </a:r>
            <a:r>
              <a:rPr lang="hu-HU" sz="1200" b="1" dirty="0">
                <a:solidFill>
                  <a:prstClr val="black"/>
                </a:solidFill>
              </a:rPr>
              <a:t> </a:t>
            </a:r>
            <a:r>
              <a:rPr lang="en-US" sz="1200" b="1" dirty="0" err="1">
                <a:solidFill>
                  <a:prstClr val="black"/>
                </a:solidFill>
              </a:rPr>
              <a:t>betatron</a:t>
            </a:r>
            <a:r>
              <a:rPr lang="en-US" sz="1200" b="1" dirty="0">
                <a:solidFill>
                  <a:prstClr val="black"/>
                </a:solidFill>
              </a:rPr>
              <a:t> </a:t>
            </a:r>
            <a:r>
              <a:rPr lang="hu-HU" sz="1200" b="1" dirty="0">
                <a:solidFill>
                  <a:prstClr val="black"/>
                </a:solidFill>
              </a:rPr>
              <a:t>x-</a:t>
            </a:r>
            <a:r>
              <a:rPr lang="hu-HU" sz="1200" b="1" dirty="0" err="1">
                <a:solidFill>
                  <a:prstClr val="black"/>
                </a:solidFill>
              </a:rPr>
              <a:t>ray</a:t>
            </a:r>
            <a:r>
              <a:rPr lang="hu-HU" sz="1200" b="1" dirty="0">
                <a:solidFill>
                  <a:prstClr val="black"/>
                </a:solidFill>
              </a:rPr>
              <a:t> </a:t>
            </a:r>
            <a:r>
              <a:rPr lang="el-GR" sz="1200" b="1" i="1" dirty="0">
                <a:solidFill>
                  <a:prstClr val="black"/>
                </a:solidFill>
              </a:rPr>
              <a:t>μ-</a:t>
            </a:r>
            <a:r>
              <a:rPr lang="hu-HU" sz="1200" b="1" dirty="0" err="1">
                <a:solidFill>
                  <a:prstClr val="black"/>
                </a:solidFill>
              </a:rPr>
              <a:t>tomography</a:t>
            </a:r>
            <a:r>
              <a:rPr lang="el-GR" sz="1200" b="1" dirty="0">
                <a:solidFill>
                  <a:prstClr val="black"/>
                </a:solidFill>
              </a:rPr>
              <a:t> (</a:t>
            </a:r>
            <a:r>
              <a:rPr lang="el-GR" sz="1200" b="1" i="1" dirty="0">
                <a:solidFill>
                  <a:prstClr val="black"/>
                </a:solidFill>
              </a:rPr>
              <a:t>μ</a:t>
            </a:r>
            <a:r>
              <a:rPr lang="en-GB" sz="1200" b="1" dirty="0">
                <a:solidFill>
                  <a:prstClr val="black"/>
                </a:solidFill>
              </a:rPr>
              <a:t>CT) // </a:t>
            </a:r>
            <a:r>
              <a:rPr lang="en-US" sz="1200" b="1" dirty="0">
                <a:solidFill>
                  <a:prstClr val="black"/>
                </a:solidFill>
              </a:rPr>
              <a:t>VHEE </a:t>
            </a:r>
            <a:r>
              <a:rPr lang="hu-HU" sz="1200" b="1" dirty="0" err="1">
                <a:solidFill>
                  <a:prstClr val="black"/>
                </a:solidFill>
              </a:rPr>
              <a:t>cancer</a:t>
            </a:r>
            <a:r>
              <a:rPr lang="hu-HU" sz="1200" b="1" dirty="0">
                <a:solidFill>
                  <a:prstClr val="black"/>
                </a:solidFill>
              </a:rPr>
              <a:t> </a:t>
            </a:r>
            <a:r>
              <a:rPr lang="hu-HU" sz="1200" b="1" dirty="0" err="1">
                <a:solidFill>
                  <a:prstClr val="black"/>
                </a:solidFill>
              </a:rPr>
              <a:t>therapy</a:t>
            </a:r>
            <a:r>
              <a:rPr lang="hu-HU" sz="1200" b="1" dirty="0">
                <a:solidFill>
                  <a:prstClr val="black"/>
                </a:solidFill>
              </a:rPr>
              <a:t> </a:t>
            </a:r>
            <a:r>
              <a:rPr lang="hu-HU" sz="1100" b="1" dirty="0">
                <a:solidFill>
                  <a:prstClr val="black"/>
                </a:solidFill>
              </a:rPr>
              <a:t>(200-400 </a:t>
            </a:r>
            <a:r>
              <a:rPr lang="hu-HU" sz="1100" b="1" dirty="0" err="1">
                <a:solidFill>
                  <a:prstClr val="black"/>
                </a:solidFill>
              </a:rPr>
              <a:t>MeV</a:t>
            </a:r>
            <a:r>
              <a:rPr lang="hu-HU" sz="1100" b="1" dirty="0">
                <a:solidFill>
                  <a:prstClr val="black"/>
                </a:solidFill>
              </a:rPr>
              <a:t>) </a:t>
            </a:r>
            <a:endParaRPr lang="en-US" sz="1100" b="1" dirty="0">
              <a:solidFill>
                <a:prstClr val="black"/>
              </a:solidFill>
            </a:endParaRPr>
          </a:p>
          <a:p>
            <a:pPr marL="325001" indent="-325001" algn="ctr" defTabSz="433334">
              <a:lnSpc>
                <a:spcPct val="150000"/>
              </a:lnSpc>
            </a:pPr>
            <a:r>
              <a:rPr lang="en-US" sz="1100" b="1" dirty="0">
                <a:solidFill>
                  <a:prstClr val="black"/>
                </a:solidFill>
              </a:rPr>
              <a:t>El</a:t>
            </a:r>
            <a:r>
              <a:rPr lang="en-US" sz="1200" b="1" dirty="0">
                <a:solidFill>
                  <a:prstClr val="black"/>
                </a:solidFill>
              </a:rPr>
              <a:t>ectron/X-ray Energy Boosting schemes // Light Sources with GeV electrons</a:t>
            </a:r>
            <a:endParaRPr lang="hu-HU" sz="1200" b="1" dirty="0">
              <a:solidFill>
                <a:prstClr val="black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C8AC550-79B2-B456-2D92-4A8FDCAD9048}"/>
              </a:ext>
            </a:extLst>
          </p:cNvPr>
          <p:cNvCxnSpPr>
            <a:cxnSpLocks/>
          </p:cNvCxnSpPr>
          <p:nvPr/>
        </p:nvCxnSpPr>
        <p:spPr>
          <a:xfrm>
            <a:off x="8169593" y="2378565"/>
            <a:ext cx="0" cy="48913"/>
          </a:xfrm>
          <a:prstGeom prst="line">
            <a:avLst/>
          </a:prstGeom>
          <a:ln w="60325">
            <a:solidFill>
              <a:schemeClr val="bg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2B2806E-D16A-6464-3043-79F238E613B9}"/>
              </a:ext>
            </a:extLst>
          </p:cNvPr>
          <p:cNvCxnSpPr>
            <a:cxnSpLocks/>
          </p:cNvCxnSpPr>
          <p:nvPr/>
        </p:nvCxnSpPr>
        <p:spPr>
          <a:xfrm>
            <a:off x="8169593" y="3937135"/>
            <a:ext cx="0" cy="48913"/>
          </a:xfrm>
          <a:prstGeom prst="line">
            <a:avLst/>
          </a:prstGeom>
          <a:ln w="60325">
            <a:solidFill>
              <a:schemeClr val="bg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EE0711E3-A406-7468-C488-DFDEE8B8C6D5}"/>
              </a:ext>
            </a:extLst>
          </p:cNvPr>
          <p:cNvGrpSpPr/>
          <p:nvPr/>
        </p:nvGrpSpPr>
        <p:grpSpPr>
          <a:xfrm>
            <a:off x="6057920" y="5333178"/>
            <a:ext cx="4287668" cy="1873363"/>
            <a:chOff x="5705176" y="1280215"/>
            <a:chExt cx="6498888" cy="283416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240A56D-E876-3423-8380-536A464C90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92" t="14036" r="6869" b="24336"/>
            <a:stretch/>
          </p:blipFill>
          <p:spPr>
            <a:xfrm>
              <a:off x="5813434" y="1476740"/>
              <a:ext cx="6390630" cy="2637642"/>
            </a:xfrm>
            <a:prstGeom prst="rect">
              <a:avLst/>
            </a:prstGeom>
            <a:solidFill>
              <a:srgbClr val="FF0000"/>
            </a:solidFill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B6FA38C-9D4F-6894-762B-C58C1F2E4C55}"/>
                </a:ext>
              </a:extLst>
            </p:cNvPr>
            <p:cNvGrpSpPr/>
            <p:nvPr/>
          </p:nvGrpSpPr>
          <p:grpSpPr>
            <a:xfrm>
              <a:off x="5705176" y="1280215"/>
              <a:ext cx="6162877" cy="1847625"/>
              <a:chOff x="5541557" y="4001085"/>
              <a:chExt cx="6162877" cy="1847625"/>
            </a:xfrm>
          </p:grpSpPr>
          <p:sp>
            <p:nvSpPr>
              <p:cNvPr id="12" name="Isosceles Triangle 7">
                <a:extLst>
                  <a:ext uri="{FF2B5EF4-FFF2-40B4-BE49-F238E27FC236}">
                    <a16:creationId xmlns:a16="http://schemas.microsoft.com/office/drawing/2014/main" id="{99BAC570-E204-4D01-0B0D-0A78A8D9E83C}"/>
                  </a:ext>
                </a:extLst>
              </p:cNvPr>
              <p:cNvSpPr/>
              <p:nvPr/>
            </p:nvSpPr>
            <p:spPr>
              <a:xfrm rot="17091627">
                <a:off x="9480508" y="3496312"/>
                <a:ext cx="115507" cy="3462763"/>
              </a:xfrm>
              <a:prstGeom prst="triangle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433334">
                  <a:defRPr/>
                </a:pPr>
                <a:endParaRPr lang="hu-HU" sz="1706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6C4C8F0-F07B-7019-B857-6DDD4DDD8248}"/>
                  </a:ext>
                </a:extLst>
              </p:cNvPr>
              <p:cNvSpPr/>
              <p:nvPr/>
            </p:nvSpPr>
            <p:spPr>
              <a:xfrm rot="900000">
                <a:off x="6112992" y="5518302"/>
                <a:ext cx="4367389" cy="68240"/>
              </a:xfrm>
              <a:prstGeom prst="rect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433334">
                  <a:defRPr/>
                </a:pPr>
                <a:endParaRPr lang="hu-HU" sz="1706" kern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824326C-4F38-B2DF-79BA-DBC1FDF1621C}"/>
                  </a:ext>
                </a:extLst>
              </p:cNvPr>
              <p:cNvSpPr/>
              <p:nvPr/>
            </p:nvSpPr>
            <p:spPr>
              <a:xfrm rot="2711061">
                <a:off x="10977020" y="5547275"/>
                <a:ext cx="341202" cy="68241"/>
              </a:xfrm>
              <a:prstGeom prst="rect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433334">
                  <a:defRPr/>
                </a:pPr>
                <a:endParaRPr lang="hu-HU" sz="1706" kern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60F70C2-A8D4-D9CB-3EE2-3BE4E5FF947C}"/>
                  </a:ext>
                </a:extLst>
              </p:cNvPr>
              <p:cNvSpPr/>
              <p:nvPr/>
            </p:nvSpPr>
            <p:spPr>
              <a:xfrm rot="18965217">
                <a:off x="10252133" y="5780470"/>
                <a:ext cx="921246" cy="68240"/>
              </a:xfrm>
              <a:prstGeom prst="rect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433334">
                  <a:defRPr/>
                </a:pPr>
                <a:endParaRPr lang="hu-HU" sz="1706" kern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F1F3332-59C4-489D-EA16-B9DC26C35E8E}"/>
                  </a:ext>
                </a:extLst>
              </p:cNvPr>
              <p:cNvSpPr/>
              <p:nvPr/>
            </p:nvSpPr>
            <p:spPr>
              <a:xfrm rot="18965217">
                <a:off x="5541557" y="5214219"/>
                <a:ext cx="750645" cy="68240"/>
              </a:xfrm>
              <a:prstGeom prst="rect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433334">
                  <a:defRPr/>
                </a:pPr>
                <a:endParaRPr lang="hu-HU" sz="1706" kern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7" name="Isosceles Triangle 12">
                <a:extLst>
                  <a:ext uri="{FF2B5EF4-FFF2-40B4-BE49-F238E27FC236}">
                    <a16:creationId xmlns:a16="http://schemas.microsoft.com/office/drawing/2014/main" id="{8CBB20FE-00D3-75DA-208B-6EBCE57FB467}"/>
                  </a:ext>
                </a:extLst>
              </p:cNvPr>
              <p:cNvSpPr/>
              <p:nvPr/>
            </p:nvSpPr>
            <p:spPr>
              <a:xfrm rot="6300000">
                <a:off x="6969593" y="3699601"/>
                <a:ext cx="68240" cy="1706011"/>
              </a:xfrm>
              <a:prstGeom prst="triangle">
                <a:avLst/>
              </a:prstGeom>
              <a:solidFill>
                <a:srgbClr val="CC00CC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433334">
                  <a:defRPr/>
                </a:pPr>
                <a:endParaRPr lang="hu-HU" sz="1706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8" name="Isosceles Triangle 14">
                <a:extLst>
                  <a:ext uri="{FF2B5EF4-FFF2-40B4-BE49-F238E27FC236}">
                    <a16:creationId xmlns:a16="http://schemas.microsoft.com/office/drawing/2014/main" id="{20C5F31E-4F42-FAA2-9D1F-E545D006DCF1}"/>
                  </a:ext>
                </a:extLst>
              </p:cNvPr>
              <p:cNvSpPr/>
              <p:nvPr/>
            </p:nvSpPr>
            <p:spPr>
              <a:xfrm rot="6000000">
                <a:off x="6601404" y="3686655"/>
                <a:ext cx="115507" cy="1706011"/>
              </a:xfrm>
              <a:prstGeom prst="triangle">
                <a:avLst/>
              </a:prstGeom>
              <a:solidFill>
                <a:srgbClr val="0000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433334">
                  <a:defRPr/>
                </a:pPr>
                <a:endParaRPr lang="hu-HU" sz="1706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C9A2F4F-738D-BD50-B23A-525F7AEA6731}"/>
                  </a:ext>
                </a:extLst>
              </p:cNvPr>
              <p:cNvSpPr txBox="1"/>
              <p:nvPr/>
            </p:nvSpPr>
            <p:spPr>
              <a:xfrm rot="1077595">
                <a:off x="6316141" y="4001085"/>
                <a:ext cx="2415303" cy="536831"/>
              </a:xfrm>
              <a:prstGeom prst="rect">
                <a:avLst/>
              </a:prstGeom>
              <a:solidFill>
                <a:srgbClr val="9788A0">
                  <a:alpha val="4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defTabSz="433334"/>
                <a:r>
                  <a:rPr lang="hu-HU" sz="1706" dirty="0">
                    <a:solidFill>
                      <a:prstClr val="black"/>
                    </a:solidFill>
                    <a:latin typeface="Calibri" panose="020F0502020204030204"/>
                  </a:rPr>
                  <a:t>X-</a:t>
                </a:r>
                <a:r>
                  <a:rPr lang="hu-HU" sz="1706" dirty="0" err="1">
                    <a:solidFill>
                      <a:prstClr val="black"/>
                    </a:solidFill>
                    <a:latin typeface="Calibri" panose="020F0502020204030204"/>
                  </a:rPr>
                  <a:t>rays</a:t>
                </a:r>
                <a:r>
                  <a:rPr lang="hu-HU" sz="1706" dirty="0">
                    <a:solidFill>
                      <a:prstClr val="black"/>
                    </a:solidFill>
                    <a:latin typeface="Calibri" panose="020F0502020204030204"/>
                  </a:rPr>
                  <a:t> &gt;</a:t>
                </a:r>
                <a:r>
                  <a:rPr lang="en-US" sz="1706" dirty="0">
                    <a:solidFill>
                      <a:prstClr val="black"/>
                    </a:solidFill>
                    <a:latin typeface="Calibri" panose="020F0502020204030204"/>
                  </a:rPr>
                  <a:t>1</a:t>
                </a:r>
                <a:r>
                  <a:rPr lang="hu-HU" sz="1706" dirty="0">
                    <a:solidFill>
                      <a:prstClr val="black"/>
                    </a:solidFill>
                    <a:latin typeface="Calibri" panose="020F0502020204030204"/>
                  </a:rPr>
                  <a:t>0 keV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F11C68E-025A-1C15-8E73-D2FBF883AD47}"/>
                  </a:ext>
                </a:extLst>
              </p:cNvPr>
              <p:cNvSpPr txBox="1"/>
              <p:nvPr/>
            </p:nvSpPr>
            <p:spPr>
              <a:xfrm rot="577703">
                <a:off x="5727672" y="4619229"/>
                <a:ext cx="2761093" cy="53683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  <a:alpha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defTabSz="433334"/>
                <a:r>
                  <a:rPr lang="hu-HU" sz="1706" dirty="0">
                    <a:solidFill>
                      <a:prstClr val="black"/>
                    </a:solidFill>
                    <a:latin typeface="Calibri" panose="020F0502020204030204"/>
                  </a:rPr>
                  <a:t>GeV+ electrons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93CBE0A-D3C7-7462-E60E-B5124E6D1865}"/>
                  </a:ext>
                </a:extLst>
              </p:cNvPr>
              <p:cNvSpPr/>
              <p:nvPr/>
            </p:nvSpPr>
            <p:spPr>
              <a:xfrm rot="982150">
                <a:off x="10432163" y="4581741"/>
                <a:ext cx="1272270" cy="3548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433334"/>
                <a:r>
                  <a:rPr lang="en-US" sz="1706" dirty="0">
                    <a:solidFill>
                      <a:prstClr val="black"/>
                    </a:solidFill>
                    <a:latin typeface="Calibri" panose="020F0502020204030204"/>
                  </a:rPr>
                  <a:t>F=10 m </a:t>
                </a:r>
                <a:r>
                  <a:rPr lang="hu-HU" sz="1706" dirty="0">
                    <a:solidFill>
                      <a:prstClr val="black"/>
                    </a:solidFill>
                    <a:latin typeface="Calibri" panose="020F0502020204030204"/>
                  </a:rPr>
                  <a:t>OAP</a:t>
                </a:r>
              </a:p>
            </p:txBody>
          </p:sp>
        </p:grpSp>
      </p:grpSp>
      <p:pic>
        <p:nvPicPr>
          <p:cNvPr id="22" name="Kép 2">
            <a:extLst>
              <a:ext uri="{FF2B5EF4-FFF2-40B4-BE49-F238E27FC236}">
                <a16:creationId xmlns:a16="http://schemas.microsoft.com/office/drawing/2014/main" id="{866581B4-5296-FD70-8625-F0B3A56E8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9870" y="1558233"/>
            <a:ext cx="4660291" cy="301621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24DB00F-490E-A375-8D90-029A19CCBE77}"/>
              </a:ext>
            </a:extLst>
          </p:cNvPr>
          <p:cNvSpPr txBox="1"/>
          <p:nvPr/>
        </p:nvSpPr>
        <p:spPr>
          <a:xfrm>
            <a:off x="3116822" y="4574309"/>
            <a:ext cx="464638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f#15: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up to 400 MeV,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-level (single-shot) (reduced aperture laser)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pic>
        <p:nvPicPr>
          <p:cNvPr id="24" name="Kép 1">
            <a:extLst>
              <a:ext uri="{FF2B5EF4-FFF2-40B4-BE49-F238E27FC236}">
                <a16:creationId xmlns:a16="http://schemas.microsoft.com/office/drawing/2014/main" id="{8999651E-12E8-AD32-F25E-80B34D299A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6230" y="1552585"/>
            <a:ext cx="2934306" cy="302969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E056611-61FF-4157-A848-B797E95F1531}"/>
              </a:ext>
            </a:extLst>
          </p:cNvPr>
          <p:cNvSpPr txBox="1"/>
          <p:nvPr/>
        </p:nvSpPr>
        <p:spPr>
          <a:xfrm>
            <a:off x="7726230" y="4589698"/>
            <a:ext cx="2934305" cy="63094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f#55: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~1 GeV,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-level 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(single-shot) (full aperture laser)</a:t>
            </a:r>
            <a:endParaRPr kumimoji="0" lang="hu-H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51536AC-5617-5F49-F0E2-DCA5BDAE66B3}"/>
              </a:ext>
            </a:extLst>
          </p:cNvPr>
          <p:cNvSpPr/>
          <p:nvPr/>
        </p:nvSpPr>
        <p:spPr>
          <a:xfrm>
            <a:off x="3694843" y="6907859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DE601D-75B1-FB3F-4C95-C78097488FED}"/>
              </a:ext>
            </a:extLst>
          </p:cNvPr>
          <p:cNvSpPr txBox="1"/>
          <p:nvPr/>
        </p:nvSpPr>
        <p:spPr>
          <a:xfrm>
            <a:off x="0" y="6806972"/>
            <a:ext cx="3397469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u="sng" dirty="0"/>
              <a:t>On-target laser energy @ 21 fs: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7.5 J (f/55 – full aperture)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3.5 J (f/15 – reduced aperture)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4BF25D8-53BE-32C5-5243-3700BA0DBA85}"/>
              </a:ext>
            </a:extLst>
          </p:cNvPr>
          <p:cNvSpPr txBox="1"/>
          <p:nvPr/>
        </p:nvSpPr>
        <p:spPr>
          <a:xfrm>
            <a:off x="4302072" y="7170868"/>
            <a:ext cx="6092245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>
            <a:defPPr>
              <a:defRPr lang="cs-CZ"/>
            </a:defPPr>
            <a:lvl1pPr>
              <a:defRPr b="1" i="1" u="sng"/>
            </a:lvl1pPr>
          </a:lstStyle>
          <a:p>
            <a:r>
              <a:rPr lang="en-US" dirty="0"/>
              <a:t>Commissioned in Sep 2025 Available to Users from May 2026</a:t>
            </a:r>
          </a:p>
        </p:txBody>
      </p:sp>
    </p:spTree>
    <p:extLst>
      <p:ext uri="{BB962C8B-B14F-4D97-AF65-F5344CB8AC3E}">
        <p14:creationId xmlns:p14="http://schemas.microsoft.com/office/powerpoint/2010/main" val="2464691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23" grpId="0" animBg="1"/>
      <p:bldP spid="25" grpId="0" animBg="1"/>
      <p:bldP spid="26" grpId="0" animBg="1"/>
      <p:bldP spid="2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E0F9A-B30B-BE3E-C51F-A0B08ECAF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28A6A92-3237-E3E3-6EA4-590914FF509D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Shape 1">
            <a:extLst>
              <a:ext uri="{FF2B5EF4-FFF2-40B4-BE49-F238E27FC236}">
                <a16:creationId xmlns:a16="http://schemas.microsoft.com/office/drawing/2014/main" id="{83C24C96-494C-3151-2E35-E26CD2DA6A1F}"/>
              </a:ext>
            </a:extLst>
          </p:cNvPr>
          <p:cNvSpPr txBox="1"/>
          <p:nvPr/>
        </p:nvSpPr>
        <p:spPr>
          <a:xfrm>
            <a:off x="2388637" y="270000"/>
            <a:ext cx="7871003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ELBA delivers stable multi-GeV laser electron accelerator for users. The size of E5 experimental hall enables future scenarios with electron-based tertiary sources (positrons, muons).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767252-AD32-A618-22C5-75EE5DD1F3E3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ázek 6" descr="Obsah obrázku interiér, Průhledný materiál, panoráma&#10;&#10;Obsah generovaný pomocí AI může být nesprávný.">
            <a:extLst>
              <a:ext uri="{FF2B5EF4-FFF2-40B4-BE49-F238E27FC236}">
                <a16:creationId xmlns:a16="http://schemas.microsoft.com/office/drawing/2014/main" id="{70D708F8-D246-1E37-C4EC-071AD62FC0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2" y="5471833"/>
            <a:ext cx="6059740" cy="1846438"/>
          </a:xfrm>
          <a:prstGeom prst="rect">
            <a:avLst/>
          </a:prstGeom>
        </p:spPr>
      </p:pic>
      <p:pic>
        <p:nvPicPr>
          <p:cNvPr id="4" name="Picture 3" descr="A diagram of a machine&#10;&#10;AI-generated content may be incorrect.">
            <a:extLst>
              <a:ext uri="{FF2B5EF4-FFF2-40B4-BE49-F238E27FC236}">
                <a16:creationId xmlns:a16="http://schemas.microsoft.com/office/drawing/2014/main" id="{AA0B1937-3BB5-6408-15E7-D4F189FF42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19" y="1573715"/>
            <a:ext cx="7772400" cy="36045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AB54361-C743-A1FE-BE7A-F9EC682DC285}"/>
              </a:ext>
            </a:extLst>
          </p:cNvPr>
          <p:cNvSpPr/>
          <p:nvPr/>
        </p:nvSpPr>
        <p:spPr>
          <a:xfrm>
            <a:off x="307528" y="4676171"/>
            <a:ext cx="1926386" cy="432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F5F3258-1B0B-DD44-1CBE-2B1AB5C631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479187"/>
              </p:ext>
            </p:extLst>
          </p:nvPr>
        </p:nvGraphicFramePr>
        <p:xfrm>
          <a:off x="8125427" y="1584848"/>
          <a:ext cx="2547027" cy="25196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666755">
                  <a:extLst>
                    <a:ext uri="{9D8B030D-6E8A-4147-A177-3AD203B41FA5}">
                      <a16:colId xmlns:a16="http://schemas.microsoft.com/office/drawing/2014/main" val="3387781542"/>
                    </a:ext>
                  </a:extLst>
                </a:gridCol>
                <a:gridCol w="880272">
                  <a:extLst>
                    <a:ext uri="{9D8B030D-6E8A-4147-A177-3AD203B41FA5}">
                      <a16:colId xmlns:a16="http://schemas.microsoft.com/office/drawing/2014/main" val="6194262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Parameter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11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Energy (GeV)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5±0.5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687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Energy Spread (MeV)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0.5 (10%)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154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Charge per pulse (</a:t>
                      </a:r>
                      <a:r>
                        <a:rPr lang="en-US" sz="1400" dirty="0" err="1"/>
                        <a:t>pC</a:t>
                      </a:r>
                      <a:r>
                        <a:rPr lang="en-US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108±28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10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Divergence (</a:t>
                      </a:r>
                      <a:r>
                        <a:rPr lang="en-US" sz="1400" dirty="0" err="1"/>
                        <a:t>mrad</a:t>
                      </a:r>
                      <a:r>
                        <a:rPr lang="en-US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1.4±0.3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367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Power (</a:t>
                      </a:r>
                      <a:r>
                        <a:rPr lang="en-US" sz="1400" dirty="0" err="1"/>
                        <a:t>mW</a:t>
                      </a:r>
                      <a:r>
                        <a:rPr lang="en-US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0584116"/>
                  </a:ext>
                </a:extLst>
              </a:tr>
            </a:tbl>
          </a:graphicData>
        </a:graphic>
      </p:graphicFrame>
      <p:pic>
        <p:nvPicPr>
          <p:cNvPr id="13" name="Obrázek 7" descr="Obsah obrázku text, snímek obrazovky, diagram, Vykreslený graf&#10;&#10;Obsah generovaný pomocí AI může být nesprávný.">
            <a:extLst>
              <a:ext uri="{FF2B5EF4-FFF2-40B4-BE49-F238E27FC236}">
                <a16:creationId xmlns:a16="http://schemas.microsoft.com/office/drawing/2014/main" id="{F53FD1AC-45CF-8014-6D7F-9C1DC6D288B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5"/>
          <a:stretch>
            <a:fillRect/>
          </a:stretch>
        </p:blipFill>
        <p:spPr>
          <a:xfrm>
            <a:off x="6324138" y="5178306"/>
            <a:ext cx="4527901" cy="230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9335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1BAB1-1EB7-E2EA-7474-F16994136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Shape 1">
            <a:extLst>
              <a:ext uri="{FF2B5EF4-FFF2-40B4-BE49-F238E27FC236}">
                <a16:creationId xmlns:a16="http://schemas.microsoft.com/office/drawing/2014/main" id="{0AC81B0A-3578-D5B6-E0D2-A929C9E81622}"/>
              </a:ext>
            </a:extLst>
          </p:cNvPr>
          <p:cNvSpPr txBox="1"/>
          <p:nvPr/>
        </p:nvSpPr>
        <p:spPr>
          <a:xfrm>
            <a:off x="2388637" y="270000"/>
            <a:ext cx="7871003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ELBA offers to users all-reflective guided LWFA configuration up to 15 J and up to 3.3 Hz.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FFA201-1A38-BFE4-6136-BF1A6A1E3A61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08186691-4F9F-9105-0204-DD67B94D832E}"/>
              </a:ext>
            </a:extLst>
          </p:cNvPr>
          <p:cNvSpPr/>
          <p:nvPr/>
        </p:nvSpPr>
        <p:spPr>
          <a:xfrm>
            <a:off x="3194613" y="6907859"/>
            <a:ext cx="273254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ED664A-39AC-6EE2-22E2-98406B7D70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95" y="1496980"/>
            <a:ext cx="5636871" cy="24079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216897F-BD55-3542-71EF-10CA957E0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36326"/>
            <a:ext cx="5167782" cy="25132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8CA7CF7-034B-27DA-6E21-42DF418BFF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97" y="3830924"/>
            <a:ext cx="5255275" cy="34603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A262D23-4464-D8D0-E0E9-861FF61F0B59}"/>
              </a:ext>
            </a:extLst>
          </p:cNvPr>
          <p:cNvSpPr txBox="1"/>
          <p:nvPr/>
        </p:nvSpPr>
        <p:spPr>
          <a:xfrm>
            <a:off x="6319776" y="2017621"/>
            <a:ext cx="4253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J. </a:t>
            </a:r>
            <a:r>
              <a:rPr lang="en-US" i="1" dirty="0" err="1"/>
              <a:t>Sisma</a:t>
            </a:r>
            <a:r>
              <a:rPr lang="en-US" i="1" dirty="0"/>
              <a:t> et al., Accepted on High Power Laser Science Engineering</a:t>
            </a:r>
          </a:p>
        </p:txBody>
      </p:sp>
    </p:spTree>
    <p:extLst>
      <p:ext uri="{BB962C8B-B14F-4D97-AF65-F5344CB8AC3E}">
        <p14:creationId xmlns:p14="http://schemas.microsoft.com/office/powerpoint/2010/main" val="9040102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ADF2D-F23F-F223-0408-D42AA84A8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Shape 1">
            <a:extLst>
              <a:ext uri="{FF2B5EF4-FFF2-40B4-BE49-F238E27FC236}">
                <a16:creationId xmlns:a16="http://schemas.microsoft.com/office/drawing/2014/main" id="{BFA3F0DB-3B08-7C90-57A5-362F991ECE39}"/>
              </a:ext>
            </a:extLst>
          </p:cNvPr>
          <p:cNvSpPr txBox="1"/>
          <p:nvPr/>
        </p:nvSpPr>
        <p:spPr>
          <a:xfrm>
            <a:off x="2388637" y="270000"/>
            <a:ext cx="7871003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ELBA offers to users all-reflective guided LWFA configuration up to 15 J and up to 3.3 Hz.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EA3B15E-2561-E0C2-2D11-DACBC01CFE86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2B0ABC64-5168-08B5-D677-D1142A91332B}"/>
              </a:ext>
            </a:extLst>
          </p:cNvPr>
          <p:cNvSpPr/>
          <p:nvPr/>
        </p:nvSpPr>
        <p:spPr>
          <a:xfrm>
            <a:off x="3194613" y="6907859"/>
            <a:ext cx="273254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4857FE4-BB57-80CB-9C32-13CE9C643C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32" y="4305556"/>
            <a:ext cx="7185284" cy="28423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185E758-BEDE-A4C0-94BA-2583AF47F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141" y="1488540"/>
            <a:ext cx="6472667" cy="29212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2A49EE-81E5-28A3-04D4-F22300EAFDB1}"/>
              </a:ext>
            </a:extLst>
          </p:cNvPr>
          <p:cNvSpPr txBox="1"/>
          <p:nvPr/>
        </p:nvSpPr>
        <p:spPr>
          <a:xfrm>
            <a:off x="4247910" y="7147916"/>
            <a:ext cx="6857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J. </a:t>
            </a:r>
            <a:r>
              <a:rPr lang="en-US" i="1" dirty="0" err="1"/>
              <a:t>Sisma</a:t>
            </a:r>
            <a:r>
              <a:rPr lang="en-US" i="1" dirty="0"/>
              <a:t> et al., Accepted on High Power Laser Science Engineering</a:t>
            </a:r>
          </a:p>
        </p:txBody>
      </p:sp>
    </p:spTree>
    <p:extLst>
      <p:ext uri="{BB962C8B-B14F-4D97-AF65-F5344CB8AC3E}">
        <p14:creationId xmlns:p14="http://schemas.microsoft.com/office/powerpoint/2010/main" val="2771395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5C0FA-6BEA-BBB2-51BE-6AB264AF0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05C9E79-8889-1E82-5EF3-45ECE1D48A8B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813F8CBD-E18F-D200-C0D4-BE0C0DCF7F79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3A3D315-3C61-00E7-2324-98CB2759AB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18" y="1645424"/>
            <a:ext cx="10341091" cy="5241503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77E1B302-4C8E-EC30-6A9A-7D5FC8E1A029}"/>
              </a:ext>
            </a:extLst>
          </p:cNvPr>
          <p:cNvSpPr/>
          <p:nvPr/>
        </p:nvSpPr>
        <p:spPr>
          <a:xfrm>
            <a:off x="8459497" y="1645414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FE0B777-7043-3459-20EF-4D76CF8B1909}"/>
              </a:ext>
            </a:extLst>
          </p:cNvPr>
          <p:cNvSpPr/>
          <p:nvPr/>
        </p:nvSpPr>
        <p:spPr>
          <a:xfrm>
            <a:off x="9575655" y="6534527"/>
            <a:ext cx="1008552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370E7C9-3E1F-9243-6111-2BB9D0C691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162" y="98004"/>
            <a:ext cx="1230501" cy="121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176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C3A3B-9344-891A-56E9-04F369C05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23163B-31C4-DD74-2ADD-511B1929F8FF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DFDDE475-4C79-1038-289E-B828325E52D5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46C048-0B3E-58B9-C8FC-01AC8484A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18" y="1621193"/>
            <a:ext cx="10037773" cy="55776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5F1D32-301E-D15C-4DA0-D605B9FFE5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162" y="98004"/>
            <a:ext cx="1230501" cy="121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36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51FC6-3C3C-F90B-07AE-2C040F559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95360146-E50B-9EE8-3671-39D2FDB052E5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ELI Beamlines Facility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FE579E0-F42A-066F-876A-A8A691A71CF4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2B884C14-9429-1B35-EF00-996C1EF43517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4129B3-D1BF-1506-DAC2-E070B20774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19" y="1599886"/>
            <a:ext cx="10266744" cy="57611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8B2E1C-5DAA-38D7-501B-AF907F126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162" y="98004"/>
            <a:ext cx="1230501" cy="121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967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42D30-1D0D-1726-30A8-030B8410D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7D42ACF5-EB6E-DAED-B9DE-40A9DFAF042E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ELI Beamlines Facility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2C4A8EE-CB23-2083-44EE-9322E5AAF1F5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654EC6AE-160A-6FEA-DB2B-83DC9F6C47BD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44AD80-C09E-46F2-244D-5CEE610BB8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19" y="1590151"/>
            <a:ext cx="9592296" cy="58656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2BD555-2D32-D2D2-ED48-D0B8F1980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162" y="98004"/>
            <a:ext cx="1230501" cy="121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634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A8515-5FBB-433F-A69E-BA3C10FFE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Shape 1">
            <a:extLst>
              <a:ext uri="{FF2B5EF4-FFF2-40B4-BE49-F238E27FC236}">
                <a16:creationId xmlns:a16="http://schemas.microsoft.com/office/drawing/2014/main" id="{FFA4FDFA-C6DD-6CB9-A9B2-C58D92C8AE7F}"/>
              </a:ext>
            </a:extLst>
          </p:cNvPr>
          <p:cNvSpPr txBox="1"/>
          <p:nvPr/>
        </p:nvSpPr>
        <p:spPr>
          <a:xfrm>
            <a:off x="2388637" y="270000"/>
            <a:ext cx="8098026" cy="107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algn="just"/>
            <a:r>
              <a:rPr lang="en-US" sz="2400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ELI Beamlines Facility</a:t>
            </a:r>
            <a:endParaRPr lang="en-US" sz="3200" spc="-1" dirty="0">
              <a:solidFill>
                <a:srgbClr val="666666"/>
              </a:solidFill>
              <a:uFill>
                <a:solidFill>
                  <a:srgbClr val="FFFFFF"/>
                </a:solidFill>
              </a:uFill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51A9617-35AA-8C41-92FB-28373248EA50}"/>
              </a:ext>
            </a:extLst>
          </p:cNvPr>
          <p:cNvCxnSpPr/>
          <p:nvPr/>
        </p:nvCxnSpPr>
        <p:spPr>
          <a:xfrm>
            <a:off x="219919" y="1419089"/>
            <a:ext cx="102667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454ED69C-AF6E-52CE-9458-35C0EADCEBA2}"/>
              </a:ext>
            </a:extLst>
          </p:cNvPr>
          <p:cNvSpPr/>
          <p:nvPr/>
        </p:nvSpPr>
        <p:spPr>
          <a:xfrm>
            <a:off x="3113590" y="6886937"/>
            <a:ext cx="2232316" cy="578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2A39DB-0B6A-6490-FD6C-268EC09333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18" y="1603029"/>
            <a:ext cx="9826759" cy="58560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F12708-ED2C-FE0F-1E6F-493F79F90E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162" y="98004"/>
            <a:ext cx="1230501" cy="121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8267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"/>
</p:tagLst>
</file>

<file path=ppt/theme/theme1.xml><?xml version="1.0" encoding="utf-8"?>
<a:theme xmlns:a="http://schemas.openxmlformats.org/drawingml/2006/main" name="Office Theme">
  <a:themeElements>
    <a:clrScheme name="ELI laser 2022">
      <a:dk1>
        <a:sysClr val="windowText" lastClr="000000"/>
      </a:dk1>
      <a:lt1>
        <a:sysClr val="window" lastClr="FFFFFF"/>
      </a:lt1>
      <a:dk2>
        <a:srgbClr val="3C3C3C"/>
      </a:dk2>
      <a:lt2>
        <a:srgbClr val="E1E1E1"/>
      </a:lt2>
      <a:accent1>
        <a:srgbClr val="F26722"/>
      </a:accent1>
      <a:accent2>
        <a:srgbClr val="3D3D3D"/>
      </a:accent2>
      <a:accent3>
        <a:srgbClr val="ED8B00"/>
      </a:accent3>
      <a:accent4>
        <a:srgbClr val="28724F"/>
      </a:accent4>
      <a:accent5>
        <a:srgbClr val="722257"/>
      </a:accent5>
      <a:accent6>
        <a:srgbClr val="AF272F"/>
      </a:accent6>
      <a:hlink>
        <a:srgbClr val="F26722"/>
      </a:hlink>
      <a:folHlink>
        <a:srgbClr val="F2672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65594</TotalTime>
  <Words>3237</Words>
  <Application>Microsoft Macintosh PowerPoint</Application>
  <PresentationFormat>Custom</PresentationFormat>
  <Paragraphs>424</Paragraphs>
  <Slides>48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7" baseType="lpstr">
      <vt:lpstr>Aptos</vt:lpstr>
      <vt:lpstr>Arial</vt:lpstr>
      <vt:lpstr>Calibri</vt:lpstr>
      <vt:lpstr>Calibri Light</vt:lpstr>
      <vt:lpstr>Cambria Math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Antipenkov Roman</dc:creator>
  <dc:description/>
  <cp:lastModifiedBy>Grittani Gabriele Maria</cp:lastModifiedBy>
  <cp:revision>225</cp:revision>
  <dcterms:created xsi:type="dcterms:W3CDTF">2022-12-03T10:45:28Z</dcterms:created>
  <dcterms:modified xsi:type="dcterms:W3CDTF">2026-07-30T17:30:22Z</dcterms:modified>
  <dc:language/>
</cp:coreProperties>
</file>