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06"/>
  </p:normalViewPr>
  <p:slideViewPr>
    <p:cSldViewPr snapToGrid="0">
      <p:cViewPr varScale="1">
        <p:scale>
          <a:sx n="57" d="100"/>
          <a:sy n="57" d="100"/>
        </p:scale>
        <p:origin x="2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7" name="Shape 12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532241774_2880x1920.jpg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</p:spPr>
        <p:txBody>
          <a:bodyPr anchor="t"/>
          <a:lstStyle>
            <a:lvl1pPr algn="l" defTabSz="2438338">
              <a:lnSpc>
                <a:spcPct val="80000"/>
              </a:lnSpc>
              <a:defRPr sz="8500" b="1" spc="-17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Slide Title</a:t>
            </a:r>
          </a:p>
        </p:txBody>
      </p:sp>
      <p:sp>
        <p:nvSpPr>
          <p:cNvPr id="118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>
              <a:spcBef>
                <a:spcPts val="0"/>
              </a:spcBef>
              <a:buSzTx/>
              <a:buNone/>
              <a:defRPr sz="5500" b="1">
                <a:solidFill>
                  <a:srgbClr val="FFFFFF"/>
                </a:solidFill>
              </a:defRPr>
            </a:lvl1pPr>
          </a:lstStyle>
          <a:p>
            <a:r>
              <a:t>Slide Subtitle</a:t>
            </a:r>
          </a:p>
        </p:txBody>
      </p:sp>
      <p:sp>
        <p:nvSpPr>
          <p:cNvPr id="119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</p:spPr>
        <p:txBody>
          <a:bodyPr anchor="t"/>
          <a:lstStyle>
            <a:lvl1pPr marL="609600" indent="-609600" defTabSz="2438338">
              <a:lnSpc>
                <a:spcPct val="90000"/>
              </a:lnSpc>
              <a:spcBef>
                <a:spcPts val="4500"/>
              </a:spcBef>
              <a:buSzPct val="123000"/>
              <a:defRPr sz="4800">
                <a:solidFill>
                  <a:srgbClr val="FFFFFF"/>
                </a:solidFill>
              </a:defRPr>
            </a:lvl1pPr>
            <a:lvl2pPr marL="1219200" indent="-609600" defTabSz="2438338">
              <a:lnSpc>
                <a:spcPct val="90000"/>
              </a:lnSpc>
              <a:spcBef>
                <a:spcPts val="4500"/>
              </a:spcBef>
              <a:buSzPct val="123000"/>
              <a:defRPr sz="4800">
                <a:solidFill>
                  <a:srgbClr val="FFFFFF"/>
                </a:solidFill>
              </a:defRPr>
            </a:lvl2pPr>
            <a:lvl3pPr marL="1828800" indent="-609600" defTabSz="2438338">
              <a:lnSpc>
                <a:spcPct val="90000"/>
              </a:lnSpc>
              <a:spcBef>
                <a:spcPts val="4500"/>
              </a:spcBef>
              <a:buSzPct val="123000"/>
              <a:defRPr sz="4800">
                <a:solidFill>
                  <a:srgbClr val="FFFFFF"/>
                </a:solidFill>
              </a:defRPr>
            </a:lvl3pPr>
            <a:lvl4pPr marL="2438400" indent="-609600" defTabSz="2438338">
              <a:lnSpc>
                <a:spcPct val="90000"/>
              </a:lnSpc>
              <a:spcBef>
                <a:spcPts val="4500"/>
              </a:spcBef>
              <a:buSzPct val="123000"/>
              <a:defRPr sz="4800">
                <a:solidFill>
                  <a:srgbClr val="FFFFFF"/>
                </a:solidFill>
              </a:defRPr>
            </a:lvl4pPr>
            <a:lvl5pPr marL="3048000" indent="-609600" defTabSz="2438338">
              <a:lnSpc>
                <a:spcPct val="90000"/>
              </a:lnSpc>
              <a:spcBef>
                <a:spcPts val="4500"/>
              </a:spcBef>
              <a:buSzPct val="123000"/>
              <a:defRPr sz="4800">
                <a:solidFill>
                  <a:srgbClr val="FFFFFF"/>
                </a:solidFill>
              </a:defRPr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</p:spPr>
        <p:txBody>
          <a:bodyPr anchor="b"/>
          <a:lstStyle>
            <a:lvl1pPr defTabSz="584200">
              <a:defRPr sz="1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532241774_2880x1920.jpg"/>
          <p:cNvSpPr>
            <a:spLocks noGrp="1"/>
          </p:cNvSpPr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532204087_1355x1355.jpg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532205080_1647x1098.jpg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532205080_1647x1098.jpg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532204087_1355x1355.jpg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532241774_2880x1920.jpg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78.png"/><Relationship Id="rId7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10" Type="http://schemas.openxmlformats.org/officeDocument/2006/relationships/image" Target="../media/image106.png"/><Relationship Id="rId4" Type="http://schemas.openxmlformats.org/officeDocument/2006/relationships/image" Target="../media/image102.png"/><Relationship Id="rId9" Type="http://schemas.openxmlformats.org/officeDocument/2006/relationships/image" Target="../media/image10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25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"/>
          <p:cNvSpPr/>
          <p:nvPr/>
        </p:nvSpPr>
        <p:spPr>
          <a:xfrm>
            <a:off x="-17198" y="-33722"/>
            <a:ext cx="24418396" cy="13783444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 b="0">
                <a:solidFill>
                  <a:schemeClr val="accent1">
                    <a:lumOff val="-135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30" name="2026 Advanced Accelerator Concepts , July 27-31, Los Angeles, CA"/>
          <p:cNvSpPr txBox="1"/>
          <p:nvPr/>
        </p:nvSpPr>
        <p:spPr>
          <a:xfrm>
            <a:off x="6037897" y="12638836"/>
            <a:ext cx="12308206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929292"/>
                </a:solidFill>
              </a:defRPr>
            </a:lvl1pPr>
          </a:lstStyle>
          <a:p>
            <a:r>
              <a:t>2026 Advanced Accelerator Concepts , July 27-31, Los Angeles, CA</a:t>
            </a:r>
          </a:p>
        </p:txBody>
      </p:sp>
      <p:pic>
        <p:nvPicPr>
          <p:cNvPr id="131" name="espec_black.pdf" descr="espec_black.pdf"/>
          <p:cNvPicPr>
            <a:picLocks noChangeAspect="1"/>
          </p:cNvPicPr>
          <p:nvPr/>
        </p:nvPicPr>
        <p:blipFill>
          <a:blip r:embed="rId2">
            <a:alphaModFix amt="55914"/>
          </a:blip>
          <a:srcRect l="14374" t="17577" r="30145" b="19962"/>
          <a:stretch>
            <a:fillRect/>
          </a:stretch>
        </p:blipFill>
        <p:spPr>
          <a:xfrm>
            <a:off x="18653" y="3550443"/>
            <a:ext cx="24346777" cy="8647019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Single-Shot Reconstruction of Electron Beam Longitudinal Phase Space"/>
          <p:cNvSpPr txBox="1"/>
          <p:nvPr/>
        </p:nvSpPr>
        <p:spPr>
          <a:xfrm>
            <a:off x="796885" y="2090112"/>
            <a:ext cx="22790231" cy="28878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0" b="0">
                <a:solidFill>
                  <a:srgbClr val="D5D5D5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Single-Shot Reconstruction of Electron Beam Longitudinal Phase Space</a:t>
            </a:r>
          </a:p>
        </p:txBody>
      </p:sp>
      <p:sp>
        <p:nvSpPr>
          <p:cNvPr id="133" name="Yong Ma…"/>
          <p:cNvSpPr txBox="1"/>
          <p:nvPr/>
        </p:nvSpPr>
        <p:spPr>
          <a:xfrm>
            <a:off x="8224265" y="8493940"/>
            <a:ext cx="7935469" cy="1959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6000" b="0">
                <a:solidFill>
                  <a:srgbClr val="D5D5D5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Yong Ma</a:t>
            </a:r>
          </a:p>
          <a:p>
            <a:pPr>
              <a:defRPr sz="6000" b="0">
                <a:solidFill>
                  <a:srgbClr val="D5D5D5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University of Michigan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4" name="Electrons with energy too different from nominal slip off the FEL resonance and do not contribute to lasing…"/>
              <p:cNvSpPr txBox="1"/>
              <p:nvPr/>
            </p:nvSpPr>
            <p:spPr>
              <a:xfrm>
                <a:off x="1743546" y="9973908"/>
                <a:ext cx="19656508" cy="2529523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50800" tIns="50800" rIns="50800" bIns="50800">
                <a:spAutoFit/>
              </a:bodyPr>
              <a:lstStyle/>
              <a:p>
                <a:pPr algn="l">
                  <a:defRPr sz="3800" b="0"/>
                </a:pPr>
                <a:r>
                  <a:t>Electrons with energy too different from nominal slip off the FEL resonance and do not contribute to lasing</a:t>
                </a:r>
              </a:p>
              <a:p>
                <a:pPr algn="l">
                  <a:defRPr sz="3800" b="0"/>
                </a:pPr>
                <a:endParaRPr/>
              </a:p>
              <a:p>
                <a:pPr algn="l">
                  <a:defRPr sz="3800" b="0"/>
                </a:pPr>
                <a:r>
                  <a:t>FEL gain reduced substantially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𝛿</m:t>
                        </m:r>
                      </m:sub>
                    </m:sSub>
                    <m:r>
                      <a:rPr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≳</m:t>
                    </m:r>
                    <m:r>
                      <a:rPr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endParaRPr/>
              </a:p>
            </p:txBody>
          </p:sp>
        </mc:Choice>
        <mc:Fallback xmlns="">
          <p:sp>
            <p:nvSpPr>
              <p:cNvPr id="264" name="Electrons with energy too different from nominal slip off the FEL resonance and do not contribute to lasing…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3546" y="9973908"/>
                <a:ext cx="19656508" cy="2529523"/>
              </a:xfrm>
              <a:prstGeom prst="rect">
                <a:avLst/>
              </a:prstGeom>
              <a:blipFill>
                <a:blip r:embed="rId2"/>
                <a:stretch>
                  <a:fillRect l="-1227" t="-4000" b="-9500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5" name="Slice energy spread for FEL"/>
          <p:cNvSpPr txBox="1"/>
          <p:nvPr/>
        </p:nvSpPr>
        <p:spPr>
          <a:xfrm>
            <a:off x="1149317" y="2733998"/>
            <a:ext cx="6053177" cy="659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spcBef>
                <a:spcPts val="4500"/>
              </a:spcBef>
              <a:defRPr sz="3800" b="0"/>
            </a:pPr>
            <a:r>
              <a:rPr i="1"/>
              <a:t>Slice</a:t>
            </a:r>
            <a:r>
              <a:t> energy spread for FEL</a:t>
            </a:r>
          </a:p>
        </p:txBody>
      </p:sp>
      <p:pic>
        <p:nvPicPr>
          <p:cNvPr id="266" name="Image" descr="Imag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6693964" y="7269386"/>
            <a:ext cx="10095197" cy="548472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69" name="Group"/>
          <p:cNvGrpSpPr/>
          <p:nvPr/>
        </p:nvGrpSpPr>
        <p:grpSpPr>
          <a:xfrm>
            <a:off x="11355487" y="2885077"/>
            <a:ext cx="9819209" cy="5885946"/>
            <a:chOff x="0" y="254169"/>
            <a:chExt cx="9819207" cy="5885945"/>
          </a:xfrm>
        </p:grpSpPr>
        <p:pic>
          <p:nvPicPr>
            <p:cNvPr id="267" name="Image" descr="Ima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54169"/>
              <a:ext cx="9819208" cy="588594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68" name="FEL power VS slice energy spread"/>
            <p:cNvSpPr/>
            <p:nvPr/>
          </p:nvSpPr>
          <p:spPr>
            <a:xfrm>
              <a:off x="1633453" y="329793"/>
              <a:ext cx="1270001" cy="1270001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l">
                <a:spcBef>
                  <a:spcPts val="4500"/>
                </a:spcBef>
                <a:defRPr sz="3800" b="0"/>
              </a:pPr>
              <a:r>
                <a:t>FEL power VS </a:t>
              </a:r>
              <a:r>
                <a:rPr i="1"/>
                <a:t>slice</a:t>
              </a:r>
              <a:r>
                <a:t> energy spread</a:t>
              </a:r>
            </a:p>
          </p:txBody>
        </p:sp>
      </p:grpSp>
      <p:sp>
        <p:nvSpPr>
          <p:cNvPr id="270" name="Maier et al., PRX 2, 031019 (2012)"/>
          <p:cNvSpPr txBox="1"/>
          <p:nvPr/>
        </p:nvSpPr>
        <p:spPr>
          <a:xfrm>
            <a:off x="13679809" y="9092240"/>
            <a:ext cx="6847507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>
                <a:solidFill>
                  <a:srgbClr val="0433FF"/>
                </a:solidFill>
              </a:defRPr>
            </a:pPr>
            <a:r>
              <a:rPr b="1"/>
              <a:t>Maier et al., </a:t>
            </a:r>
            <a:r>
              <a:rPr b="1" i="1"/>
              <a:t>PRX</a:t>
            </a:r>
            <a:r>
              <a:rPr b="1"/>
              <a:t> 2, 031019 (2012) </a:t>
            </a:r>
          </a:p>
        </p:txBody>
      </p:sp>
      <p:pic>
        <p:nvPicPr>
          <p:cNvPr id="271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0507" y="3886161"/>
            <a:ext cx="6068858" cy="1533647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2" name=": Pierce parameter,"/>
              <p:cNvSpPr txBox="1"/>
              <p:nvPr/>
            </p:nvSpPr>
            <p:spPr>
              <a:xfrm>
                <a:off x="2326633" y="6041733"/>
                <a:ext cx="4578256" cy="97555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/>
              <a:p>
                <a:pPr algn="l">
                  <a:defRPr sz="3800" b="0"/>
                </a:pPr>
                <a14:m>
                  <m:oMath xmlns:m="http://schemas.openxmlformats.org/officeDocument/2006/math">
                    <m:r>
                      <a:rPr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t>: Pierce</a:t>
                </a:r>
                <a:r>
                  <a:rPr>
                    <a:latin typeface="Times Roman"/>
                    <a:ea typeface="Times Roman"/>
                    <a:cs typeface="Times Roman"/>
                    <a:sym typeface="Times Roman"/>
                  </a:rPr>
                  <a:t> </a:t>
                </a:r>
                <a:r>
                  <a:t>parameter, </a:t>
                </a:r>
                <a:endParaRPr sz="1200">
                  <a:latin typeface="Times Roman"/>
                  <a:ea typeface="Times Roman"/>
                  <a:cs typeface="Times Roman"/>
                  <a:sym typeface="Times Roman"/>
                </a:endParaRPr>
              </a:p>
            </p:txBody>
          </p:sp>
        </mc:Choice>
        <mc:Fallback xmlns="">
          <p:sp>
            <p:nvSpPr>
              <p:cNvPr id="272" name=": Pierce parameter,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6633" y="6041733"/>
                <a:ext cx="4578256" cy="975550"/>
              </a:xfrm>
              <a:prstGeom prst="rect">
                <a:avLst/>
              </a:prstGeom>
              <a:blipFill>
                <a:blip r:embed="rId6"/>
                <a:stretch>
                  <a:fillRect l="-3324" r="-6925" b="-12821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9" name="Group"/>
          <p:cNvGrpSpPr/>
          <p:nvPr/>
        </p:nvGrpSpPr>
        <p:grpSpPr>
          <a:xfrm>
            <a:off x="429231" y="2202482"/>
            <a:ext cx="17387399" cy="6685949"/>
            <a:chOff x="-38100" y="-38100"/>
            <a:chExt cx="17387396" cy="6685948"/>
          </a:xfrm>
        </p:grpSpPr>
        <p:pic>
          <p:nvPicPr>
            <p:cNvPr id="273" name="Oval Oval" descr="Oval Oval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38101" y="150110"/>
              <a:ext cx="2703419" cy="1346201"/>
            </a:xfrm>
            <a:prstGeom prst="rect">
              <a:avLst/>
            </a:prstGeom>
            <a:effectLst/>
          </p:spPr>
        </p:pic>
        <p:pic>
          <p:nvPicPr>
            <p:cNvPr id="275" name="Oval Oval" descr="Oval Oval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645879" y="-38100"/>
              <a:ext cx="2703418" cy="1346200"/>
            </a:xfrm>
            <a:prstGeom prst="rect">
              <a:avLst/>
            </a:prstGeom>
            <a:effectLst/>
          </p:spPr>
        </p:pic>
        <p:pic>
          <p:nvPicPr>
            <p:cNvPr id="277" name="Oval Oval" descr="Oval Oval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311451" y="5301648"/>
              <a:ext cx="2703418" cy="1346201"/>
            </a:xfrm>
            <a:prstGeom prst="rect">
              <a:avLst/>
            </a:prstGeom>
            <a:effectLst/>
          </p:spPr>
        </p:pic>
      </p:grpSp>
      <p:sp>
        <p:nvSpPr>
          <p:cNvPr id="280" name="Relativistic electrons,…"/>
          <p:cNvSpPr txBox="1"/>
          <p:nvPr/>
        </p:nvSpPr>
        <p:spPr>
          <a:xfrm>
            <a:off x="2325988" y="6985344"/>
            <a:ext cx="4681145" cy="199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800" b="0"/>
            </a:pPr>
            <a:r>
              <a:t>Relativistic electrons,</a:t>
            </a:r>
          </a:p>
          <a:p>
            <a:pPr algn="l">
              <a:defRPr sz="3800" b="0"/>
            </a:pPr>
            <a:r>
              <a:t>High-gain FEL,</a:t>
            </a:r>
          </a:p>
          <a:p>
            <a:pPr algn="l">
              <a:defRPr sz="3800" b="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~0.1% </a:t>
            </a:r>
            <a:endParaRPr sz="120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281" name="Longitudinal phase space f(z, pz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8400">
                <a:solidFill>
                  <a:srgbClr val="5E5E5E"/>
                </a:solidFill>
              </a:defRPr>
            </a:pPr>
            <a:r>
              <a:t>Longitudinal phase space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f(z, p</a:t>
            </a:r>
            <a:r>
              <a:rPr b="1" baseline="-5999">
                <a:latin typeface="Helvetica Neue"/>
                <a:ea typeface="Helvetica Neue"/>
                <a:cs typeface="Helvetica Neue"/>
                <a:sym typeface="Helvetica Neue"/>
              </a:rPr>
              <a:t>z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" grpId="2" animBg="1" advAuto="0"/>
      <p:bldP spid="280" grpId="1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roup"/>
          <p:cNvGrpSpPr/>
          <p:nvPr/>
        </p:nvGrpSpPr>
        <p:grpSpPr>
          <a:xfrm>
            <a:off x="1048141" y="6051302"/>
            <a:ext cx="8314933" cy="6488073"/>
            <a:chOff x="0" y="805464"/>
            <a:chExt cx="8314932" cy="6488071"/>
          </a:xfrm>
        </p:grpSpPr>
        <p:pic>
          <p:nvPicPr>
            <p:cNvPr id="283" name="chirp.pdf" descr="chirp.pd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0391" y="805464"/>
              <a:ext cx="7364542" cy="64880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84" name="Longitudinal phase space (PIC simulation)…"/>
            <p:cNvSpPr/>
            <p:nvPr/>
          </p:nvSpPr>
          <p:spPr>
            <a:xfrm>
              <a:off x="0" y="901293"/>
              <a:ext cx="1270000" cy="1270001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l">
                <a:spcBef>
                  <a:spcPts val="4500"/>
                </a:spcBef>
                <a:defRPr sz="3800" b="0"/>
              </a:pPr>
              <a:r>
                <a:t>Longitudinal phase space (PIC simulation)</a:t>
              </a:r>
            </a:p>
            <a:p>
              <a:pPr algn="l">
                <a:spcBef>
                  <a:spcPts val="4500"/>
                </a:spcBef>
                <a:defRPr sz="3800" b="0"/>
              </a:pPr>
              <a:r>
                <a:t>Chirp</a:t>
              </a:r>
            </a:p>
          </p:txBody>
        </p:sp>
      </p:grpSp>
      <p:sp>
        <p:nvSpPr>
          <p:cNvPr id="286" name="Slice energy spread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400">
                <a:solidFill>
                  <a:srgbClr val="5E5E5E"/>
                </a:solidFill>
              </a:defRPr>
            </a:lvl1pPr>
          </a:lstStyle>
          <a:p>
            <a:r>
              <a:t>Slice energy spread</a:t>
            </a:r>
          </a:p>
        </p:txBody>
      </p:sp>
      <p:grpSp>
        <p:nvGrpSpPr>
          <p:cNvPr id="292" name="Group"/>
          <p:cNvGrpSpPr/>
          <p:nvPr/>
        </p:nvGrpSpPr>
        <p:grpSpPr>
          <a:xfrm>
            <a:off x="4368570" y="5481797"/>
            <a:ext cx="19343580" cy="5709202"/>
            <a:chOff x="0" y="0"/>
            <a:chExt cx="19343578" cy="5709201"/>
          </a:xfrm>
        </p:grpSpPr>
        <p:pic>
          <p:nvPicPr>
            <p:cNvPr id="287" name="Image" descr="Ima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28305" y="171779"/>
              <a:ext cx="7899401" cy="32766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88" name="Rectangle"/>
            <p:cNvSpPr/>
            <p:nvPr/>
          </p:nvSpPr>
          <p:spPr>
            <a:xfrm>
              <a:off x="0" y="818406"/>
              <a:ext cx="4018712" cy="4890796"/>
            </a:xfrm>
            <a:prstGeom prst="rect">
              <a:avLst/>
            </a:prstGeom>
            <a:solidFill>
              <a:schemeClr val="accent1">
                <a:alpha val="38374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9" name="Equation"/>
                <p:cNvSpPr txBox="1"/>
                <p:nvPr/>
              </p:nvSpPr>
              <p:spPr>
                <a:xfrm>
                  <a:off x="15156084" y="1233615"/>
                  <a:ext cx="4187495" cy="49720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 b="0"/>
                  </a:pPr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sz="5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sz="5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sz="5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sz="5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sz="5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≃100%</m:t>
                        </m:r>
                      </m:oMath>
                    </m:oMathPara>
                  </a14:m>
                  <a:endParaRPr sz="5400"/>
                </a:p>
              </p:txBody>
            </p:sp>
          </mc:Choice>
          <mc:Fallback xmlns="">
            <p:sp>
              <p:nvSpPr>
                <p:cNvPr id="289" name="Equation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56084" y="1233615"/>
                  <a:ext cx="4187495" cy="497206"/>
                </a:xfrm>
                <a:prstGeom prst="rect">
                  <a:avLst/>
                </a:prstGeom>
                <a:blipFill>
                  <a:blip r:embed="rId4"/>
                  <a:stretch>
                    <a:fillRect l="-5438" r="-8459" b="-125000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0" name="Line"/>
            <p:cNvSpPr/>
            <p:nvPr/>
          </p:nvSpPr>
          <p:spPr>
            <a:xfrm flipV="1">
              <a:off x="4219070" y="2218376"/>
              <a:ext cx="2806304" cy="437625"/>
            </a:xfrm>
            <a:prstGeom prst="line">
              <a:avLst/>
            </a:prstGeom>
            <a:noFill/>
            <a:ln w="63500" cap="flat">
              <a:solidFill>
                <a:schemeClr val="accent1">
                  <a:lumOff val="16847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91" name="Correlated energy spread"/>
            <p:cNvSpPr txBox="1"/>
            <p:nvPr/>
          </p:nvSpPr>
          <p:spPr>
            <a:xfrm>
              <a:off x="13645432" y="-1"/>
              <a:ext cx="5579746" cy="6595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>
                <a:spcBef>
                  <a:spcPts val="4500"/>
                </a:spcBef>
                <a:defRPr sz="3800" b="0"/>
              </a:lvl1pPr>
            </a:lstStyle>
            <a:p>
              <a:r>
                <a:t>Correlated energy spread</a:t>
              </a:r>
            </a:p>
          </p:txBody>
        </p:sp>
      </p:grpSp>
      <p:grpSp>
        <p:nvGrpSpPr>
          <p:cNvPr id="298" name="Group"/>
          <p:cNvGrpSpPr/>
          <p:nvPr/>
        </p:nvGrpSpPr>
        <p:grpSpPr>
          <a:xfrm>
            <a:off x="6946460" y="6395863"/>
            <a:ext cx="17299853" cy="6490372"/>
            <a:chOff x="0" y="0"/>
            <a:chExt cx="17299853" cy="6490371"/>
          </a:xfrm>
        </p:grpSpPr>
        <p:pic>
          <p:nvPicPr>
            <p:cNvPr id="293" name="Image" descr="Image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99393" y="2740328"/>
              <a:ext cx="7261113" cy="37500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4" name="Equation"/>
                <p:cNvSpPr txBox="1"/>
                <p:nvPr/>
              </p:nvSpPr>
              <p:spPr>
                <a:xfrm>
                  <a:off x="12846178" y="5168957"/>
                  <a:ext cx="3501696" cy="49720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 b="0"/>
                  </a:pPr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sz="5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sz="5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sz="5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sz="5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sz="5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∼1%</m:t>
                        </m:r>
                      </m:oMath>
                    </m:oMathPara>
                  </a14:m>
                  <a:endParaRPr sz="5400"/>
                </a:p>
              </p:txBody>
            </p:sp>
          </mc:Choice>
          <mc:Fallback xmlns="">
            <p:sp>
              <p:nvSpPr>
                <p:cNvPr id="294" name="Equation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846178" y="5168957"/>
                  <a:ext cx="3501696" cy="497206"/>
                </a:xfrm>
                <a:prstGeom prst="rect">
                  <a:avLst/>
                </a:prstGeom>
                <a:blipFill>
                  <a:blip r:embed="rId6"/>
                  <a:stretch>
                    <a:fillRect l="-6498" r="-7220" b="-125000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5" name="Rectangle"/>
            <p:cNvSpPr/>
            <p:nvPr/>
          </p:nvSpPr>
          <p:spPr>
            <a:xfrm>
              <a:off x="0" y="0"/>
              <a:ext cx="286163" cy="4648200"/>
            </a:xfrm>
            <a:prstGeom prst="rect">
              <a:avLst/>
            </a:prstGeom>
            <a:solidFill>
              <a:schemeClr val="accent5">
                <a:hueOff val="-82419"/>
                <a:satOff val="-9513"/>
                <a:lumOff val="-16343"/>
                <a:alpha val="47194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296" name="Line"/>
            <p:cNvSpPr/>
            <p:nvPr/>
          </p:nvSpPr>
          <p:spPr>
            <a:xfrm>
              <a:off x="399861" y="3520366"/>
              <a:ext cx="5023904" cy="1495725"/>
            </a:xfrm>
            <a:prstGeom prst="line">
              <a:avLst/>
            </a:prstGeom>
            <a:noFill/>
            <a:ln w="63500" cap="flat">
              <a:solidFill>
                <a:schemeClr val="accent5">
                  <a:hueOff val="-152896"/>
                  <a:lumOff val="12368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97" name="Slice (uncorrelated) energy spread"/>
            <p:cNvSpPr txBox="1"/>
            <p:nvPr/>
          </p:nvSpPr>
          <p:spPr>
            <a:xfrm>
              <a:off x="9843276" y="3774236"/>
              <a:ext cx="7456578" cy="6595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>
                <a:spcBef>
                  <a:spcPts val="4500"/>
                </a:spcBef>
                <a:defRPr sz="3800" b="0"/>
              </a:lvl1pPr>
            </a:lstStyle>
            <a:p>
              <a:r>
                <a:t>Slice (uncorrelated) energy spread</a:t>
              </a:r>
            </a:p>
          </p:txBody>
        </p:sp>
      </p:grpSp>
      <p:grpSp>
        <p:nvGrpSpPr>
          <p:cNvPr id="301" name="Group"/>
          <p:cNvGrpSpPr/>
          <p:nvPr/>
        </p:nvGrpSpPr>
        <p:grpSpPr>
          <a:xfrm>
            <a:off x="1336803" y="2697199"/>
            <a:ext cx="21760998" cy="2728999"/>
            <a:chOff x="0" y="0"/>
            <a:chExt cx="21760997" cy="2728998"/>
          </a:xfrm>
        </p:grpSpPr>
        <p:pic>
          <p:nvPicPr>
            <p:cNvPr id="299" name="electronSpectra1.pdf" descr="electronSpectra1.pdf"/>
            <p:cNvPicPr>
              <a:picLocks noChangeAspect="1"/>
            </p:cNvPicPr>
            <p:nvPr/>
          </p:nvPicPr>
          <p:blipFill>
            <a:blip r:embed="rId7"/>
            <a:srcRect t="71277"/>
            <a:stretch>
              <a:fillRect/>
            </a:stretch>
          </p:blipFill>
          <p:spPr>
            <a:xfrm>
              <a:off x="9298431" y="0"/>
              <a:ext cx="12462567" cy="272899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00" name="A typical electron spectrum…"/>
            <p:cNvSpPr/>
            <p:nvPr/>
          </p:nvSpPr>
          <p:spPr>
            <a:xfrm>
              <a:off x="0" y="818023"/>
              <a:ext cx="1270000" cy="1270001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l">
                <a:spcBef>
                  <a:spcPts val="4500"/>
                </a:spcBef>
                <a:defRPr sz="3800" b="0"/>
              </a:pPr>
              <a:r>
                <a:t>A typical electron spectrum</a:t>
              </a:r>
            </a:p>
            <a:p>
              <a:pPr algn="l">
                <a:defRPr>
                  <a:solidFill>
                    <a:srgbClr val="0433FF"/>
                  </a:solidFill>
                </a:defRPr>
              </a:pPr>
              <a:r>
                <a:t>A. Hussein et al., </a:t>
              </a:r>
              <a:r>
                <a:rPr i="1"/>
                <a:t>Scientific Reports</a:t>
              </a:r>
              <a:r>
                <a:t> (2019) 9:3249;  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" grpId="2" animBg="1" advAuto="0"/>
      <p:bldP spid="292" grpId="3" animBg="1" advAuto="0"/>
      <p:bldP spid="298" grpId="4" animBg="1" advAuto="0"/>
      <p:bldP spid="301" grpId="1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De-chirp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400">
                <a:solidFill>
                  <a:srgbClr val="5E5E5E"/>
                </a:solidFill>
              </a:defRPr>
            </a:lvl1pPr>
          </a:lstStyle>
          <a:p>
            <a:r>
              <a:t>De-chirping</a:t>
            </a:r>
          </a:p>
        </p:txBody>
      </p:sp>
      <p:pic>
        <p:nvPicPr>
          <p:cNvPr id="304" name="Image" descr="Image"/>
          <p:cNvPicPr>
            <a:picLocks noChangeAspect="1"/>
          </p:cNvPicPr>
          <p:nvPr/>
        </p:nvPicPr>
        <p:blipFill>
          <a:blip r:embed="rId2"/>
          <a:srcRect r="49839"/>
          <a:stretch>
            <a:fillRect/>
          </a:stretch>
        </p:blipFill>
        <p:spPr>
          <a:xfrm>
            <a:off x="2842409" y="4402935"/>
            <a:ext cx="6525849" cy="4325446"/>
          </a:xfrm>
          <a:prstGeom prst="rect">
            <a:avLst/>
          </a:prstGeom>
          <a:ln w="12700">
            <a:miter lim="400000"/>
          </a:ln>
        </p:spPr>
      </p:pic>
      <p:sp>
        <p:nvSpPr>
          <p:cNvPr id="305" name="Longitudinal phase-space rotation"/>
          <p:cNvSpPr txBox="1"/>
          <p:nvPr/>
        </p:nvSpPr>
        <p:spPr>
          <a:xfrm>
            <a:off x="2054504" y="3118052"/>
            <a:ext cx="10118121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spcBef>
                <a:spcPts val="5900"/>
              </a:spcBef>
              <a:defRPr sz="4800" b="0"/>
            </a:lvl1pPr>
          </a:lstStyle>
          <a:p>
            <a:r>
              <a:t>Longitudinal phase-space rotation</a:t>
            </a:r>
          </a:p>
        </p:txBody>
      </p:sp>
      <p:pic>
        <p:nvPicPr>
          <p:cNvPr id="306" name="Image" descr="Image"/>
          <p:cNvPicPr>
            <a:picLocks noChangeAspect="1"/>
          </p:cNvPicPr>
          <p:nvPr/>
        </p:nvPicPr>
        <p:blipFill>
          <a:blip r:embed="rId2"/>
          <a:srcRect l="49651"/>
          <a:stretch>
            <a:fillRect/>
          </a:stretch>
        </p:blipFill>
        <p:spPr>
          <a:xfrm>
            <a:off x="3037928" y="8773829"/>
            <a:ext cx="6550317" cy="432544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16" name="Group"/>
          <p:cNvGrpSpPr/>
          <p:nvPr/>
        </p:nvGrpSpPr>
        <p:grpSpPr>
          <a:xfrm>
            <a:off x="12536956" y="4551160"/>
            <a:ext cx="8710173" cy="7951353"/>
            <a:chOff x="0" y="329793"/>
            <a:chExt cx="8710172" cy="7951352"/>
          </a:xfrm>
        </p:grpSpPr>
        <p:grpSp>
          <p:nvGrpSpPr>
            <p:cNvPr id="314" name="Group"/>
            <p:cNvGrpSpPr/>
            <p:nvPr/>
          </p:nvGrpSpPr>
          <p:grpSpPr>
            <a:xfrm>
              <a:off x="0" y="329793"/>
              <a:ext cx="8164640" cy="7951354"/>
              <a:chOff x="0" y="329793"/>
              <a:chExt cx="8164639" cy="7951352"/>
            </a:xfrm>
          </p:grpSpPr>
          <p:sp>
            <p:nvSpPr>
              <p:cNvPr id="307" name="Plasma dechirper"/>
              <p:cNvSpPr/>
              <p:nvPr/>
            </p:nvSpPr>
            <p:spPr>
              <a:xfrm>
                <a:off x="0" y="329793"/>
                <a:ext cx="1270000" cy="1270001"/>
              </a:xfrm>
              <a:prstGeom prst="lin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 algn="l">
                  <a:spcBef>
                    <a:spcPts val="4500"/>
                  </a:spcBef>
                  <a:defRPr sz="3800" b="0">
                    <a:solidFill>
                      <a:srgbClr val="FFFFFF"/>
                    </a:solidFill>
                  </a:defRPr>
                </a:lvl1pPr>
              </a:lstStyle>
              <a:p>
                <a:r>
                  <a:t>Plasma dechirper</a:t>
                </a:r>
              </a:p>
            </p:txBody>
          </p:sp>
          <p:sp>
            <p:nvSpPr>
              <p:cNvPr id="308" name="Döpp et al., PRL 121, 074802 (2018)…"/>
              <p:cNvSpPr/>
              <p:nvPr/>
            </p:nvSpPr>
            <p:spPr>
              <a:xfrm>
                <a:off x="612097" y="2388933"/>
                <a:ext cx="1270001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/>
              <a:p>
                <a:pPr marL="555625" indent="-555625" algn="l">
                  <a:buSzPct val="100000"/>
                  <a:buAutoNum type="alphaUcPeriod"/>
                  <a:defRPr>
                    <a:solidFill>
                      <a:srgbClr val="0433FF"/>
                    </a:solidFill>
                  </a:defRPr>
                </a:pPr>
                <a:r>
                  <a:t>Döpp et al., </a:t>
                </a:r>
                <a:r>
                  <a:rPr i="1"/>
                  <a:t>PRL</a:t>
                </a:r>
                <a:r>
                  <a:t> 121, 074802 (2018) </a:t>
                </a:r>
              </a:p>
              <a:p>
                <a:pPr marL="555625" indent="-555625" algn="l">
                  <a:buSzPct val="100000"/>
                  <a:buAutoNum type="alphaUcPeriod"/>
                  <a:defRPr>
                    <a:solidFill>
                      <a:srgbClr val="0433FF"/>
                    </a:solidFill>
                  </a:defRPr>
                </a:pPr>
                <a:r>
                  <a:t>S. Jalas et al., </a:t>
                </a:r>
                <a:r>
                  <a:rPr i="1"/>
                  <a:t>PRL</a:t>
                </a:r>
                <a:r>
                  <a:t> 126, 104801 (2021)  </a:t>
                </a:r>
              </a:p>
            </p:txBody>
          </p:sp>
          <p:sp>
            <p:nvSpPr>
              <p:cNvPr id="309" name="Y. P. Wu, et al., PRL 122, 204804 (2019)"/>
              <p:cNvSpPr/>
              <p:nvPr/>
            </p:nvSpPr>
            <p:spPr>
              <a:xfrm>
                <a:off x="4100903" y="4530179"/>
                <a:ext cx="1270001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/>
              <a:p>
                <a:pPr>
                  <a:defRPr>
                    <a:solidFill>
                      <a:srgbClr val="0433FF"/>
                    </a:solidFill>
                  </a:defRPr>
                </a:pPr>
                <a:r>
                  <a:t>Y. P. Wu, et al., </a:t>
                </a:r>
                <a:r>
                  <a:rPr i="1"/>
                  <a:t>PRL</a:t>
                </a:r>
                <a:r>
                  <a:t> 122, 204804 (2019) </a:t>
                </a:r>
              </a:p>
            </p:txBody>
          </p:sp>
          <p:sp>
            <p:nvSpPr>
              <p:cNvPr id="310" name="Longitudinal density tailoring"/>
              <p:cNvSpPr/>
              <p:nvPr/>
            </p:nvSpPr>
            <p:spPr>
              <a:xfrm>
                <a:off x="107363" y="1350443"/>
                <a:ext cx="1270001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 marL="502708" indent="-502708" algn="l">
                  <a:spcBef>
                    <a:spcPts val="4500"/>
                  </a:spcBef>
                  <a:buSzPct val="125000"/>
                  <a:buChar char="•"/>
                  <a:defRPr sz="3800" b="0"/>
                </a:lvl1pPr>
              </a:lstStyle>
              <a:p>
                <a:r>
                  <a:t>Longitudinal density tailoring</a:t>
                </a:r>
              </a:p>
            </p:txBody>
          </p:sp>
          <p:sp>
            <p:nvSpPr>
              <p:cNvPr id="311" name="Self-wake of the beam (Linac source)"/>
              <p:cNvSpPr/>
              <p:nvPr/>
            </p:nvSpPr>
            <p:spPr>
              <a:xfrm>
                <a:off x="161200" y="3738806"/>
                <a:ext cx="1270001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 marL="502708" indent="-502708" algn="l">
                  <a:spcBef>
                    <a:spcPts val="4500"/>
                  </a:spcBef>
                  <a:buSzPct val="125000"/>
                  <a:buChar char="•"/>
                  <a:defRPr sz="3800" b="0"/>
                </a:lvl1pPr>
              </a:lstStyle>
              <a:p>
                <a:r>
                  <a:t>Self-wake of the beam (Linac source)</a:t>
                </a:r>
              </a:p>
            </p:txBody>
          </p:sp>
          <p:sp>
            <p:nvSpPr>
              <p:cNvPr id="312" name="RF cavity dechirper"/>
              <p:cNvSpPr/>
              <p:nvPr/>
            </p:nvSpPr>
            <p:spPr>
              <a:xfrm>
                <a:off x="47590" y="6283731"/>
                <a:ext cx="1270001" cy="1270001"/>
              </a:xfrm>
              <a:prstGeom prst="lin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 algn="l">
                  <a:spcBef>
                    <a:spcPts val="4500"/>
                  </a:spcBef>
                  <a:defRPr sz="3800" b="0">
                    <a:solidFill>
                      <a:srgbClr val="FFFFFF"/>
                    </a:solidFill>
                  </a:defRPr>
                </a:lvl1pPr>
              </a:lstStyle>
              <a:p>
                <a:r>
                  <a:t>RF cavity dechirper</a:t>
                </a:r>
              </a:p>
            </p:txBody>
          </p:sp>
          <p:sp>
            <p:nvSpPr>
              <p:cNvPr id="313" name="P. Winkler, et al., Nature 640, 907 (2025)."/>
              <p:cNvSpPr/>
              <p:nvPr/>
            </p:nvSpPr>
            <p:spPr>
              <a:xfrm>
                <a:off x="37166" y="8281146"/>
                <a:ext cx="8127474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/>
              <a:p>
                <a:pPr>
                  <a:defRPr>
                    <a:solidFill>
                      <a:srgbClr val="0433FF"/>
                    </a:solidFill>
                  </a:defRPr>
                </a:pPr>
                <a:r>
                  <a:t>P. Winkler, et al., </a:t>
                </a:r>
                <a:r>
                  <a:rPr i="1"/>
                  <a:t>Nature</a:t>
                </a:r>
                <a:r>
                  <a:t> 640, 907 (2025). </a:t>
                </a:r>
              </a:p>
            </p:txBody>
          </p:sp>
        </p:grpSp>
        <p:sp>
          <p:nvSpPr>
            <p:cNvPr id="315" name="LWFA source, magnet chicane stretcher, RF dechirper"/>
            <p:cNvSpPr/>
            <p:nvPr/>
          </p:nvSpPr>
          <p:spPr>
            <a:xfrm>
              <a:off x="67613" y="7319348"/>
              <a:ext cx="8642560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marL="502708" indent="-502708" algn="l">
                <a:spcBef>
                  <a:spcPts val="4500"/>
                </a:spcBef>
                <a:buSzPct val="125000"/>
                <a:buChar char="•"/>
                <a:defRPr sz="3800" b="0"/>
              </a:lvl1pPr>
            </a:lstStyle>
            <a:p>
              <a:r>
                <a:t>LWFA source, magnet chicane stretcher, RF dechirper</a:t>
              </a:r>
            </a:p>
          </p:txBody>
        </p:sp>
      </p:grp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Longitudinal phase spac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400">
                <a:solidFill>
                  <a:srgbClr val="5E5E5E"/>
                </a:solidFill>
              </a:defRPr>
            </a:lvl1pPr>
          </a:lstStyle>
          <a:p>
            <a:r>
              <a:t>Longitudinal phase space</a:t>
            </a:r>
          </a:p>
        </p:txBody>
      </p:sp>
      <p:sp>
        <p:nvSpPr>
          <p:cNvPr id="319" name="There is so far no direct measurement of longitudinal phase space in LWFA"/>
          <p:cNvSpPr txBox="1"/>
          <p:nvPr/>
        </p:nvSpPr>
        <p:spPr>
          <a:xfrm>
            <a:off x="1154960" y="2720865"/>
            <a:ext cx="20462749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5900"/>
              </a:spcBef>
              <a:defRPr sz="4800" b="0"/>
            </a:lvl1pPr>
          </a:lstStyle>
          <a:p>
            <a:r>
              <a:t>There is so far no direct measurement of longitudinal phase space in LWFA</a:t>
            </a:r>
          </a:p>
        </p:txBody>
      </p:sp>
      <p:pic>
        <p:nvPicPr>
          <p:cNvPr id="320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88" y="5823179"/>
            <a:ext cx="10883901" cy="5524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6758" y="5587349"/>
            <a:ext cx="9332153" cy="5996160"/>
          </a:xfrm>
          <a:prstGeom prst="rect">
            <a:avLst/>
          </a:prstGeom>
          <a:ln w="12700">
            <a:miter lim="400000"/>
          </a:ln>
        </p:spPr>
      </p:pic>
      <p:sp>
        <p:nvSpPr>
          <p:cNvPr id="322" name="C. Lin et al., Phys. Rev. Lett. 108, 094801 (2012)"/>
          <p:cNvSpPr txBox="1"/>
          <p:nvPr/>
        </p:nvSpPr>
        <p:spPr>
          <a:xfrm>
            <a:off x="2625025" y="12540605"/>
            <a:ext cx="8555737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0433FF"/>
                </a:solidFill>
              </a:defRPr>
            </a:pPr>
            <a:r>
              <a:t>C. Lin et al., </a:t>
            </a:r>
            <a:r>
              <a:rPr i="1"/>
              <a:t>Phys. Rev. Lett</a:t>
            </a:r>
            <a:r>
              <a:t>. 108, 094801 (2012)</a:t>
            </a:r>
          </a:p>
        </p:txBody>
      </p:sp>
      <p:sp>
        <p:nvSpPr>
          <p:cNvPr id="323" name="Indirect slice energy spread measurement using CTR…"/>
          <p:cNvSpPr txBox="1"/>
          <p:nvPr/>
        </p:nvSpPr>
        <p:spPr>
          <a:xfrm>
            <a:off x="1305065" y="4212519"/>
            <a:ext cx="15748610" cy="1497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spcBef>
                <a:spcPts val="4500"/>
              </a:spcBef>
              <a:defRPr sz="3800" b="0"/>
            </a:pPr>
            <a:r>
              <a:t>Indirect slice energy spread measurement using CTR</a:t>
            </a:r>
          </a:p>
          <a:p>
            <a:pPr algn="l">
              <a:spcBef>
                <a:spcPts val="2100"/>
              </a:spcBef>
              <a:defRPr sz="3800" b="0"/>
            </a:pPr>
            <a:r>
              <a:t>Density modulation &amp; small slice energy spread —&gt;  CTR enhancement  </a:t>
            </a:r>
          </a:p>
        </p:txBody>
      </p:sp>
      <p:sp>
        <p:nvSpPr>
          <p:cNvPr id="324" name="Fitting upper limit:  0.5% slice energy spread"/>
          <p:cNvSpPr txBox="1"/>
          <p:nvPr/>
        </p:nvSpPr>
        <p:spPr>
          <a:xfrm>
            <a:off x="13372203" y="11763468"/>
            <a:ext cx="9871508" cy="659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500"/>
              </a:spcBef>
              <a:defRPr sz="3800" b="0"/>
            </a:lvl1pPr>
          </a:lstStyle>
          <a:p>
            <a:r>
              <a:t>Fitting upper limit:  0.5% slice energy spread 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Interaction with varying fields, e.g., RF field, Thz, etc."/>
          <p:cNvSpPr txBox="1"/>
          <p:nvPr/>
        </p:nvSpPr>
        <p:spPr>
          <a:xfrm>
            <a:off x="2513662" y="2648651"/>
            <a:ext cx="19356675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spcBef>
                <a:spcPts val="1800"/>
              </a:spcBef>
              <a:defRPr sz="4800" b="0" spc="-48"/>
            </a:lvl1pPr>
          </a:lstStyle>
          <a:p>
            <a:r>
              <a:rPr dirty="0"/>
              <a:t>Interaction with varying fields, e.g., RF field, T</a:t>
            </a:r>
            <a:r>
              <a:rPr lang="en-US" dirty="0"/>
              <a:t>H</a:t>
            </a:r>
            <a:r>
              <a:rPr dirty="0"/>
              <a:t>z, etc.</a:t>
            </a:r>
          </a:p>
        </p:txBody>
      </p:sp>
      <p:sp>
        <p:nvSpPr>
          <p:cNvPr id="327" name="Temporal to spatial, and energy"/>
          <p:cNvSpPr txBox="1"/>
          <p:nvPr/>
        </p:nvSpPr>
        <p:spPr>
          <a:xfrm>
            <a:off x="2038049" y="6163867"/>
            <a:ext cx="4479693" cy="2256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spcBef>
                <a:spcPts val="1800"/>
              </a:spcBef>
              <a:defRPr sz="4800" b="0" spc="-48"/>
            </a:lvl1pPr>
          </a:lstStyle>
          <a:p>
            <a:r>
              <a:t>Temporal to spatial, and energy</a:t>
            </a:r>
          </a:p>
        </p:txBody>
      </p:sp>
      <p:pic>
        <p:nvPicPr>
          <p:cNvPr id="328" name="Image" descr="Image"/>
          <p:cNvPicPr>
            <a:picLocks noChangeAspect="1"/>
          </p:cNvPicPr>
          <p:nvPr/>
        </p:nvPicPr>
        <p:blipFill>
          <a:blip r:embed="rId2"/>
          <a:srcRect b="51979"/>
          <a:stretch>
            <a:fillRect/>
          </a:stretch>
        </p:blipFill>
        <p:spPr>
          <a:xfrm>
            <a:off x="8792262" y="4805362"/>
            <a:ext cx="12427308" cy="4973079"/>
          </a:xfrm>
          <a:prstGeom prst="rect">
            <a:avLst/>
          </a:prstGeom>
          <a:ln w="12700">
            <a:miter lim="400000"/>
          </a:ln>
        </p:spPr>
      </p:pic>
      <p:sp>
        <p:nvSpPr>
          <p:cNvPr id="329" name="Temporal characteriza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400">
                <a:solidFill>
                  <a:srgbClr val="5E5E5E"/>
                </a:solidFill>
              </a:defRPr>
            </a:lvl1pPr>
          </a:lstStyle>
          <a:p>
            <a:r>
              <a:t>Temporal characterization</a:t>
            </a:r>
          </a:p>
        </p:txBody>
      </p:sp>
      <p:grpSp>
        <p:nvGrpSpPr>
          <p:cNvPr id="350" name="Group"/>
          <p:cNvGrpSpPr/>
          <p:nvPr/>
        </p:nvGrpSpPr>
        <p:grpSpPr>
          <a:xfrm>
            <a:off x="11819191" y="5032385"/>
            <a:ext cx="8080793" cy="2806495"/>
            <a:chOff x="-161795" y="-71842"/>
            <a:chExt cx="8080791" cy="2806494"/>
          </a:xfrm>
        </p:grpSpPr>
        <p:pic>
          <p:nvPicPr>
            <p:cNvPr id="330" name="Line Line" descr="Line Line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2964036" y="1400882"/>
              <a:ext cx="635801" cy="332935"/>
            </a:xfrm>
            <a:prstGeom prst="rect">
              <a:avLst/>
            </a:prstGeom>
            <a:effectLst/>
          </p:spPr>
        </p:pic>
        <p:pic>
          <p:nvPicPr>
            <p:cNvPr id="332" name="Line Line" descr="Line Line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914835" y="1839717"/>
              <a:ext cx="1456938" cy="332934"/>
            </a:xfrm>
            <a:prstGeom prst="rect">
              <a:avLst/>
            </a:prstGeom>
            <a:effectLst/>
          </p:spPr>
        </p:pic>
        <p:pic>
          <p:nvPicPr>
            <p:cNvPr id="334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 rot="5400000">
              <a:off x="310253" y="1624982"/>
              <a:ext cx="1027469" cy="332934"/>
            </a:xfrm>
            <a:prstGeom prst="rect">
              <a:avLst/>
            </a:prstGeom>
            <a:effectLst/>
          </p:spPr>
        </p:pic>
        <p:pic>
          <p:nvPicPr>
            <p:cNvPr id="336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 rot="5400000">
              <a:off x="1948885" y="1624982"/>
              <a:ext cx="1027469" cy="332934"/>
            </a:xfrm>
            <a:prstGeom prst="rect">
              <a:avLst/>
            </a:prstGeom>
            <a:effectLst/>
          </p:spPr>
        </p:pic>
        <p:pic>
          <p:nvPicPr>
            <p:cNvPr id="338" name="Line Line" descr="Line Line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-313229" y="1400882"/>
              <a:ext cx="635801" cy="332935"/>
            </a:xfrm>
            <a:prstGeom prst="rect">
              <a:avLst/>
            </a:prstGeom>
            <a:effectLst/>
          </p:spPr>
        </p:pic>
        <p:pic>
          <p:nvPicPr>
            <p:cNvPr id="340" name="Line Line" descr="Line Line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7434628" y="868915"/>
              <a:ext cx="635802" cy="332934"/>
            </a:xfrm>
            <a:prstGeom prst="rect">
              <a:avLst/>
            </a:prstGeom>
            <a:effectLst/>
          </p:spPr>
        </p:pic>
        <p:pic>
          <p:nvPicPr>
            <p:cNvPr id="342" name="Line Line" descr="Line Line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5385427" y="490159"/>
              <a:ext cx="1456938" cy="332934"/>
            </a:xfrm>
            <a:prstGeom prst="rect">
              <a:avLst/>
            </a:prstGeom>
            <a:effectLst/>
          </p:spPr>
        </p:pic>
        <p:pic>
          <p:nvPicPr>
            <p:cNvPr id="344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6200000">
              <a:off x="4780847" y="690717"/>
              <a:ext cx="1027468" cy="332934"/>
            </a:xfrm>
            <a:prstGeom prst="rect">
              <a:avLst/>
            </a:prstGeom>
            <a:effectLst/>
          </p:spPr>
        </p:pic>
        <p:pic>
          <p:nvPicPr>
            <p:cNvPr id="346" name="Line Line" descr="Line Line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6200000">
              <a:off x="6419478" y="690717"/>
              <a:ext cx="1027469" cy="332934"/>
            </a:xfrm>
            <a:prstGeom prst="rect">
              <a:avLst/>
            </a:prstGeom>
            <a:effectLst/>
          </p:spPr>
        </p:pic>
        <p:pic>
          <p:nvPicPr>
            <p:cNvPr id="348" name="Line Line" descr="Line Line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4157364" y="868915"/>
              <a:ext cx="635801" cy="332934"/>
            </a:xfrm>
            <a:prstGeom prst="rect">
              <a:avLst/>
            </a:prstGeom>
            <a:effectLst/>
          </p:spPr>
        </p:pic>
      </p:grpSp>
      <p:grpSp>
        <p:nvGrpSpPr>
          <p:cNvPr id="353" name="Group"/>
          <p:cNvGrpSpPr/>
          <p:nvPr/>
        </p:nvGrpSpPr>
        <p:grpSpPr>
          <a:xfrm>
            <a:off x="11785886" y="5504172"/>
            <a:ext cx="8204070" cy="1098642"/>
            <a:chOff x="0" y="0"/>
            <a:chExt cx="8204069" cy="1098641"/>
          </a:xfrm>
        </p:grpSpPr>
        <p:sp>
          <p:nvSpPr>
            <p:cNvPr id="351" name="Rectangle"/>
            <p:cNvSpPr/>
            <p:nvPr/>
          </p:nvSpPr>
          <p:spPr>
            <a:xfrm>
              <a:off x="0" y="759461"/>
              <a:ext cx="8204070" cy="339181"/>
            </a:xfrm>
            <a:prstGeom prst="rect">
              <a:avLst/>
            </a:prstGeom>
            <a:solidFill>
              <a:srgbClr val="0088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352" name="Electron bunch"/>
            <p:cNvSpPr txBox="1"/>
            <p:nvPr/>
          </p:nvSpPr>
          <p:spPr>
            <a:xfrm>
              <a:off x="3467246" y="-1"/>
              <a:ext cx="2866264" cy="56045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chemeClr val="accent1"/>
                  </a:solidFill>
                </a:defRPr>
              </a:lvl1pPr>
            </a:lstStyle>
            <a:p>
              <a:r>
                <a:t>Electron bunch</a:t>
              </a:r>
            </a:p>
          </p:txBody>
        </p:sp>
      </p:grpSp>
      <p:pic>
        <p:nvPicPr>
          <p:cNvPr id="354" name="Echange2.pdf" descr="Echange2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4226" y="8582018"/>
            <a:ext cx="12427348" cy="51512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" grpId="2" animBg="1" advAuto="0"/>
      <p:bldP spid="353" grpId="1" animBg="1" advAuto="0"/>
      <p:bldP spid="354" grpId="3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" name="Group"/>
          <p:cNvGrpSpPr/>
          <p:nvPr/>
        </p:nvGrpSpPr>
        <p:grpSpPr>
          <a:xfrm>
            <a:off x="1127954" y="4933012"/>
            <a:ext cx="5609772" cy="7581007"/>
            <a:chOff x="0" y="0"/>
            <a:chExt cx="5609771" cy="7581006"/>
          </a:xfrm>
        </p:grpSpPr>
        <p:sp>
          <p:nvSpPr>
            <p:cNvPr id="356" name="Streak camera"/>
            <p:cNvSpPr/>
            <p:nvPr/>
          </p:nvSpPr>
          <p:spPr>
            <a:xfrm>
              <a:off x="6084" y="0"/>
              <a:ext cx="5597604" cy="6946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635000" indent="-635000" algn="l">
                <a:spcBef>
                  <a:spcPts val="5900"/>
                </a:spcBef>
                <a:buSzPct val="125000"/>
                <a:buChar char="•"/>
                <a:defRPr sz="4800" b="0"/>
              </a:lvl1pPr>
            </a:lstStyle>
            <a:p>
              <a:r>
                <a:t>Streak camera</a:t>
              </a:r>
            </a:p>
          </p:txBody>
        </p:sp>
        <p:pic>
          <p:nvPicPr>
            <p:cNvPr id="357" name="Image" descr="Image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029485"/>
              <a:ext cx="5609772" cy="39954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58" name="~mm…"/>
            <p:cNvSpPr/>
            <p:nvPr/>
          </p:nvSpPr>
          <p:spPr>
            <a:xfrm>
              <a:off x="681142" y="5459355"/>
              <a:ext cx="4247488" cy="21216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/>
            <a:p>
              <a:pPr algn="l">
                <a:spcBef>
                  <a:spcPts val="700"/>
                </a:spcBef>
                <a:defRPr sz="3800" b="0"/>
              </a:pPr>
              <a:r>
                <a:t>~mm</a:t>
              </a:r>
            </a:p>
            <a:p>
              <a:pPr algn="l">
                <a:spcBef>
                  <a:spcPts val="700"/>
                </a:spcBef>
                <a:defRPr sz="3800" b="0"/>
              </a:pPr>
              <a:r>
                <a:t>ps resolution</a:t>
              </a:r>
            </a:p>
          </p:txBody>
        </p:sp>
      </p:grpSp>
      <p:grpSp>
        <p:nvGrpSpPr>
          <p:cNvPr id="363" name="Group"/>
          <p:cNvGrpSpPr/>
          <p:nvPr/>
        </p:nvGrpSpPr>
        <p:grpSpPr>
          <a:xfrm>
            <a:off x="8364829" y="4997871"/>
            <a:ext cx="7447127" cy="7184172"/>
            <a:chOff x="0" y="0"/>
            <a:chExt cx="7447126" cy="7184170"/>
          </a:xfrm>
        </p:grpSpPr>
        <p:pic>
          <p:nvPicPr>
            <p:cNvPr id="360" name="Image" descr="Ima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064635"/>
              <a:ext cx="7447127" cy="3342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61" name="X-band RF deflector"/>
            <p:cNvSpPr/>
            <p:nvPr/>
          </p:nvSpPr>
          <p:spPr>
            <a:xfrm>
              <a:off x="421188" y="0"/>
              <a:ext cx="6604750" cy="9035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635000" indent="-635000" algn="l">
                <a:spcBef>
                  <a:spcPts val="5900"/>
                </a:spcBef>
                <a:buSzPct val="125000"/>
                <a:buChar char="•"/>
                <a:defRPr sz="4800" b="0"/>
              </a:lvl1pPr>
            </a:lstStyle>
            <a:p>
              <a:r>
                <a:t>X-band RF deflector</a:t>
              </a:r>
            </a:p>
          </p:txBody>
        </p:sp>
        <p:sp>
          <p:nvSpPr>
            <p:cNvPr id="362" name="100s um…"/>
            <p:cNvSpPr/>
            <p:nvPr/>
          </p:nvSpPr>
          <p:spPr>
            <a:xfrm>
              <a:off x="255954" y="5062519"/>
              <a:ext cx="5680605" cy="21216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spcBef>
                  <a:spcPts val="700"/>
                </a:spcBef>
                <a:defRPr sz="3800" b="0"/>
              </a:pPr>
              <a:r>
                <a:t>100s um</a:t>
              </a:r>
            </a:p>
            <a:p>
              <a:pPr algn="l">
                <a:spcBef>
                  <a:spcPts val="700"/>
                </a:spcBef>
                <a:defRPr sz="3800" b="0"/>
              </a:pPr>
              <a:r>
                <a:t>~few - 100s fs resolution</a:t>
              </a:r>
            </a:p>
          </p:txBody>
        </p:sp>
      </p:grpSp>
      <p:sp>
        <p:nvSpPr>
          <p:cNvPr id="364" name="~um…"/>
          <p:cNvSpPr/>
          <p:nvPr/>
        </p:nvSpPr>
        <p:spPr>
          <a:xfrm>
            <a:off x="18127516" y="10164619"/>
            <a:ext cx="4671736" cy="301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algn="l">
              <a:spcBef>
                <a:spcPts val="700"/>
              </a:spcBef>
              <a:defRPr sz="3800" b="0"/>
            </a:pPr>
            <a:r>
              <a:t>~um</a:t>
            </a:r>
          </a:p>
          <a:p>
            <a:pPr algn="l">
              <a:spcBef>
                <a:spcPts val="700"/>
              </a:spcBef>
              <a:defRPr sz="3800" b="0"/>
            </a:pPr>
            <a:r>
              <a:t>Sub-fs resolution</a:t>
            </a:r>
          </a:p>
          <a:p>
            <a:pPr algn="l">
              <a:spcBef>
                <a:spcPts val="700"/>
              </a:spcBef>
              <a:defRPr sz="3800" b="0">
                <a:solidFill>
                  <a:srgbClr val="FF2600"/>
                </a:solidFill>
              </a:defRPr>
            </a:pPr>
            <a:r>
              <a:t>PHz</a:t>
            </a:r>
          </a:p>
          <a:p>
            <a:pPr algn="l">
              <a:spcBef>
                <a:spcPts val="700"/>
              </a:spcBef>
              <a:defRPr sz="3800" b="0"/>
            </a:pPr>
            <a:r>
              <a:t>800 nm laser</a:t>
            </a:r>
          </a:p>
        </p:txBody>
      </p:sp>
      <p:grpSp>
        <p:nvGrpSpPr>
          <p:cNvPr id="371" name="Group"/>
          <p:cNvGrpSpPr/>
          <p:nvPr/>
        </p:nvGrpSpPr>
        <p:grpSpPr>
          <a:xfrm>
            <a:off x="16447696" y="5026635"/>
            <a:ext cx="7447187" cy="4961120"/>
            <a:chOff x="0" y="0"/>
            <a:chExt cx="7447185" cy="4961118"/>
          </a:xfrm>
        </p:grpSpPr>
        <p:pic>
          <p:nvPicPr>
            <p:cNvPr id="365" name="fig_schematic.pdf" descr="fig_schematic.pdf"/>
            <p:cNvPicPr>
              <a:picLocks noChangeAspect="1"/>
            </p:cNvPicPr>
            <p:nvPr/>
          </p:nvPicPr>
          <p:blipFill>
            <a:blip r:embed="rId4"/>
            <a:srcRect l="70981" r="3873"/>
            <a:stretch>
              <a:fillRect/>
            </a:stretch>
          </p:blipFill>
          <p:spPr>
            <a:xfrm>
              <a:off x="0" y="902348"/>
              <a:ext cx="7447186" cy="405877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66" name="Laser deflector"/>
            <p:cNvSpPr/>
            <p:nvPr/>
          </p:nvSpPr>
          <p:spPr>
            <a:xfrm>
              <a:off x="931279" y="0"/>
              <a:ext cx="5046015" cy="6946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635000" indent="-635000" algn="l">
                <a:spcBef>
                  <a:spcPts val="5900"/>
                </a:spcBef>
                <a:buSzPct val="125000"/>
                <a:buChar char="•"/>
                <a:defRPr sz="4800" b="0"/>
              </a:lvl1pPr>
            </a:lstStyle>
            <a:p>
              <a:r>
                <a:t>Laser deflector</a:t>
              </a:r>
            </a:p>
          </p:txBody>
        </p:sp>
        <p:sp>
          <p:nvSpPr>
            <p:cNvPr id="367" name="Line"/>
            <p:cNvSpPr/>
            <p:nvPr/>
          </p:nvSpPr>
          <p:spPr>
            <a:xfrm flipV="1">
              <a:off x="4833443" y="3700515"/>
              <a:ext cx="672173" cy="672174"/>
            </a:xfrm>
            <a:prstGeom prst="lin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438338">
                <a:defRPr sz="2400" b="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8" name="Laser"/>
            <p:cNvSpPr/>
            <p:nvPr/>
          </p:nvSpPr>
          <p:spPr>
            <a:xfrm>
              <a:off x="3186846" y="4114610"/>
              <a:ext cx="2258460" cy="6946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3200" b="0">
                  <a:latin typeface="+mn-lt"/>
                  <a:ea typeface="+mn-ea"/>
                  <a:cs typeface="+mn-cs"/>
                  <a:sym typeface="Helvetica Neue Medium"/>
                </a:defRPr>
              </a:lvl1pPr>
            </a:lstStyle>
            <a:p>
              <a:r>
                <a:t>Laser</a:t>
              </a:r>
            </a:p>
          </p:txBody>
        </p:sp>
        <p:sp>
          <p:nvSpPr>
            <p:cNvPr id="369" name="Line"/>
            <p:cNvSpPr/>
            <p:nvPr/>
          </p:nvSpPr>
          <p:spPr>
            <a:xfrm>
              <a:off x="3334579" y="1644606"/>
              <a:ext cx="202418" cy="993142"/>
            </a:xfrm>
            <a:prstGeom prst="lin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438338">
                <a:defRPr sz="2400" b="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70" name="Electron beam"/>
            <p:cNvSpPr/>
            <p:nvPr/>
          </p:nvSpPr>
          <p:spPr>
            <a:xfrm>
              <a:off x="1457933" y="1033254"/>
              <a:ext cx="3537626" cy="6946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3200" b="0">
                  <a:latin typeface="+mn-lt"/>
                  <a:ea typeface="+mn-ea"/>
                  <a:cs typeface="+mn-cs"/>
                  <a:sym typeface="Helvetica Neue Medium"/>
                </a:defRPr>
              </a:lvl1pPr>
            </a:lstStyle>
            <a:p>
              <a:r>
                <a:t>Electron beam</a:t>
              </a:r>
            </a:p>
          </p:txBody>
        </p:sp>
      </p:grpSp>
      <p:sp>
        <p:nvSpPr>
          <p:cNvPr id="372" name="Temporal characteriza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400">
                <a:solidFill>
                  <a:srgbClr val="5E5E5E"/>
                </a:solidFill>
              </a:defRPr>
            </a:lvl1pPr>
          </a:lstStyle>
          <a:p>
            <a:r>
              <a:t>Temporal characterization</a:t>
            </a:r>
          </a:p>
        </p:txBody>
      </p:sp>
      <p:sp>
        <p:nvSpPr>
          <p:cNvPr id="373" name="Interaction with varying fields, e.g., AC, RF field, THz, etc."/>
          <p:cNvSpPr txBox="1"/>
          <p:nvPr/>
        </p:nvSpPr>
        <p:spPr>
          <a:xfrm>
            <a:off x="2513662" y="2648651"/>
            <a:ext cx="19356675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spcBef>
                <a:spcPts val="1800"/>
              </a:spcBef>
              <a:defRPr sz="4800" b="0" spc="-48"/>
            </a:lvl1pPr>
          </a:lstStyle>
          <a:p>
            <a:r>
              <a:rPr dirty="0"/>
              <a:t>Interaction with varying fields, e.g., RF field, THz, etc.</a:t>
            </a:r>
          </a:p>
        </p:txBody>
      </p:sp>
      <p:sp>
        <p:nvSpPr>
          <p:cNvPr id="374" name="Text"/>
          <p:cNvSpPr txBox="1"/>
          <p:nvPr/>
        </p:nvSpPr>
        <p:spPr>
          <a:xfrm>
            <a:off x="11760898" y="6577775"/>
            <a:ext cx="862204" cy="56045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endParaRPr/>
          </a:p>
        </p:txBody>
      </p:sp>
      <p:grpSp>
        <p:nvGrpSpPr>
          <p:cNvPr id="377" name="Group"/>
          <p:cNvGrpSpPr/>
          <p:nvPr/>
        </p:nvGrpSpPr>
        <p:grpSpPr>
          <a:xfrm>
            <a:off x="1687314" y="12226500"/>
            <a:ext cx="7934792" cy="659589"/>
            <a:chOff x="0" y="0"/>
            <a:chExt cx="7934790" cy="659587"/>
          </a:xfrm>
        </p:grpSpPr>
        <p:sp>
          <p:nvSpPr>
            <p:cNvPr id="375" name="GHz"/>
            <p:cNvSpPr txBox="1"/>
            <p:nvPr/>
          </p:nvSpPr>
          <p:spPr>
            <a:xfrm>
              <a:off x="0" y="-1"/>
              <a:ext cx="1060679" cy="6595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>
                <a:spcBef>
                  <a:spcPts val="4500"/>
                </a:spcBef>
                <a:defRPr sz="3800" b="0">
                  <a:solidFill>
                    <a:srgbClr val="FF2600"/>
                  </a:solidFill>
                </a:defRPr>
              </a:lvl1pPr>
            </a:lstStyle>
            <a:p>
              <a:r>
                <a:t>GHz</a:t>
              </a:r>
            </a:p>
          </p:txBody>
        </p:sp>
        <p:sp>
          <p:nvSpPr>
            <p:cNvPr id="376" name="THz"/>
            <p:cNvSpPr txBox="1"/>
            <p:nvPr/>
          </p:nvSpPr>
          <p:spPr>
            <a:xfrm>
              <a:off x="6963392" y="-1"/>
              <a:ext cx="971399" cy="6595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>
                <a:spcBef>
                  <a:spcPts val="4500"/>
                </a:spcBef>
                <a:defRPr sz="3800" b="0">
                  <a:solidFill>
                    <a:srgbClr val="FF2600"/>
                  </a:solidFill>
                </a:defRPr>
              </a:lvl1pPr>
            </a:lstStyle>
            <a:p>
              <a:r>
                <a:t>THz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" grpId="1" animBg="1" advAuto="0"/>
      <p:bldP spid="364" grpId="3" animBg="1" advAuto="0"/>
      <p:bldP spid="371" grpId="4" animBg="1" advAuto="0"/>
      <p:bldP spid="377" grpId="2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Laser deflecto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400">
                <a:solidFill>
                  <a:srgbClr val="5E5E5E"/>
                </a:solidFill>
              </a:defRPr>
            </a:lvl1pPr>
          </a:lstStyle>
          <a:p>
            <a:r>
              <a:t>Laser deflector</a:t>
            </a:r>
          </a:p>
        </p:txBody>
      </p:sp>
      <p:grpSp>
        <p:nvGrpSpPr>
          <p:cNvPr id="384" name="Group"/>
          <p:cNvGrpSpPr/>
          <p:nvPr/>
        </p:nvGrpSpPr>
        <p:grpSpPr>
          <a:xfrm>
            <a:off x="45354" y="3617384"/>
            <a:ext cx="19898443" cy="9664894"/>
            <a:chOff x="0" y="0"/>
            <a:chExt cx="19898443" cy="9664893"/>
          </a:xfrm>
        </p:grpSpPr>
        <p:pic>
          <p:nvPicPr>
            <p:cNvPr id="380" name="fig_schematic_labels.pdf" descr="fig_schematic_labels.pdf"/>
            <p:cNvPicPr>
              <a:picLocks noChangeAspect="1"/>
            </p:cNvPicPr>
            <p:nvPr/>
          </p:nvPicPr>
          <p:blipFill>
            <a:blip r:embed="rId2"/>
            <a:srcRect r="33245"/>
            <a:stretch>
              <a:fillRect/>
            </a:stretch>
          </p:blipFill>
          <p:spPr>
            <a:xfrm>
              <a:off x="0" y="0"/>
              <a:ext cx="16216806" cy="33292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81" name="Inherent (passive) deflector in LWFA…"/>
            <p:cNvSpPr txBox="1"/>
            <p:nvPr/>
          </p:nvSpPr>
          <p:spPr>
            <a:xfrm>
              <a:off x="1058622" y="4273239"/>
              <a:ext cx="4960361" cy="3149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l">
                <a:defRPr sz="4000" b="0"/>
              </a:pPr>
              <a:r>
                <a:t>Inherent (passive) deflector in LWFA</a:t>
              </a:r>
            </a:p>
            <a:p>
              <a:pPr algn="l">
                <a:defRPr sz="4000" b="0"/>
              </a:pPr>
              <a:endParaRPr/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4000" b="0"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t>The LWFA driver is also the deflector </a:t>
              </a:r>
            </a:p>
          </p:txBody>
        </p:sp>
        <p:sp>
          <p:nvSpPr>
            <p:cNvPr id="382" name="Active deflector in LWFA / PWFA…"/>
            <p:cNvSpPr txBox="1"/>
            <p:nvPr/>
          </p:nvSpPr>
          <p:spPr>
            <a:xfrm>
              <a:off x="8680470" y="3537339"/>
              <a:ext cx="6932353" cy="4978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l">
                <a:defRPr sz="4000" b="0"/>
              </a:pPr>
              <a:r>
                <a:t>Active deflector in LWFA / PWFA</a:t>
              </a:r>
            </a:p>
            <a:p>
              <a:pPr algn="l">
                <a:defRPr sz="4000" b="0"/>
              </a:pPr>
              <a:endParaRPr/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4000" b="0"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t>The wakefield driver can be either a particle beam or a laser pulse;</a:t>
              </a:r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4000" b="0"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t>Independent laser pulse as the deflector</a:t>
              </a:r>
            </a:p>
          </p:txBody>
        </p:sp>
        <p:sp>
          <p:nvSpPr>
            <p:cNvPr id="383" name="The reconstruction method / algorithm is the same for all cases."/>
            <p:cNvSpPr txBox="1"/>
            <p:nvPr/>
          </p:nvSpPr>
          <p:spPr>
            <a:xfrm>
              <a:off x="5189811" y="8967916"/>
              <a:ext cx="14708633" cy="6969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4000" b="0"/>
              </a:lvl1pPr>
            </a:lstStyle>
            <a:p>
              <a:r>
                <a:t>The reconstruction method / algorithm is the same for all cases. </a:t>
              </a:r>
            </a:p>
          </p:txBody>
        </p:sp>
      </p:grpSp>
      <p:grpSp>
        <p:nvGrpSpPr>
          <p:cNvPr id="387" name="Group"/>
          <p:cNvGrpSpPr/>
          <p:nvPr/>
        </p:nvGrpSpPr>
        <p:grpSpPr>
          <a:xfrm>
            <a:off x="16569052" y="3617384"/>
            <a:ext cx="7809614" cy="8032440"/>
            <a:chOff x="0" y="0"/>
            <a:chExt cx="7809613" cy="8032439"/>
          </a:xfrm>
        </p:grpSpPr>
        <p:sp>
          <p:nvSpPr>
            <p:cNvPr id="385" name="Direct laser-electron interaction in vacuum…"/>
            <p:cNvSpPr txBox="1"/>
            <p:nvPr/>
          </p:nvSpPr>
          <p:spPr>
            <a:xfrm>
              <a:off x="1726762" y="3663639"/>
              <a:ext cx="5446677" cy="4368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l">
                <a:defRPr sz="4000" b="0"/>
              </a:pPr>
              <a:r>
                <a:t>Direct laser-electron interaction in vacuum</a:t>
              </a:r>
            </a:p>
            <a:p>
              <a:pPr algn="l">
                <a:defRPr sz="4000" b="0"/>
              </a:pPr>
              <a:endParaRPr/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4000" b="0"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t>Requires the violation of the assumptions of the Lawson-Woodward theorem</a:t>
              </a:r>
            </a:p>
          </p:txBody>
        </p:sp>
        <p:pic>
          <p:nvPicPr>
            <p:cNvPr id="386" name="fig_schematic_labels.pdf" descr="fig_schematic_labels.pdf"/>
            <p:cNvPicPr>
              <a:picLocks noChangeAspect="1"/>
            </p:cNvPicPr>
            <p:nvPr/>
          </p:nvPicPr>
          <p:blipFill>
            <a:blip r:embed="rId2"/>
            <a:srcRect l="67852"/>
            <a:stretch>
              <a:fillRect/>
            </a:stretch>
          </p:blipFill>
          <p:spPr>
            <a:xfrm>
              <a:off x="0" y="0"/>
              <a:ext cx="7809614" cy="33292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" grpId="1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fig_schematic_labels.pdf" descr="fig_schematic_labels.pdf"/>
          <p:cNvPicPr>
            <a:picLocks noChangeAspect="1"/>
          </p:cNvPicPr>
          <p:nvPr/>
        </p:nvPicPr>
        <p:blipFill>
          <a:blip r:embed="rId2"/>
          <a:srcRect r="68630"/>
          <a:stretch>
            <a:fillRect/>
          </a:stretch>
        </p:blipFill>
        <p:spPr>
          <a:xfrm>
            <a:off x="1608299" y="2914932"/>
            <a:ext cx="9261714" cy="4046168"/>
          </a:xfrm>
          <a:prstGeom prst="rect">
            <a:avLst/>
          </a:prstGeom>
          <a:ln w="12700">
            <a:miter lim="400000"/>
          </a:ln>
        </p:spPr>
      </p:pic>
      <p:sp>
        <p:nvSpPr>
          <p:cNvPr id="390" name="Longitudinal temporal profile:…"/>
          <p:cNvSpPr/>
          <p:nvPr/>
        </p:nvSpPr>
        <p:spPr>
          <a:xfrm>
            <a:off x="2119189" y="8254271"/>
            <a:ext cx="9043120" cy="43247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marL="476249" indent="-476249" algn="l">
              <a:buSzPct val="125000"/>
              <a:buChar char="•"/>
              <a:defRPr sz="3800" b="0"/>
            </a:pPr>
            <a:r>
              <a:t>Longitudinal temporal profile:</a:t>
            </a:r>
          </a:p>
          <a:p>
            <a:pPr lvl="2" algn="l">
              <a:defRPr sz="3800" b="0"/>
            </a:pPr>
            <a:r>
              <a:t>pulse duration, beam current</a:t>
            </a:r>
          </a:p>
          <a:p>
            <a:pPr marL="476249" indent="-476249" algn="l">
              <a:buSzPct val="125000"/>
              <a:buChar char="•"/>
              <a:defRPr sz="3800" b="0"/>
            </a:pPr>
            <a:r>
              <a:t>Longitudinal phase space:</a:t>
            </a:r>
          </a:p>
          <a:p>
            <a:pPr lvl="2" algn="l">
              <a:defRPr sz="3800" b="0"/>
            </a:pPr>
            <a:r>
              <a:t>chirp, slice energy spread</a:t>
            </a:r>
          </a:p>
          <a:p>
            <a:pPr marL="476249" indent="-476249" algn="l">
              <a:buSzPct val="125000"/>
              <a:buChar char="•"/>
              <a:defRPr sz="3800" b="0">
                <a:solidFill>
                  <a:srgbClr val="FF9301"/>
                </a:solidFill>
              </a:defRPr>
            </a:pPr>
            <a:r>
              <a:t>Potentially </a:t>
            </a:r>
            <a:r>
              <a:rPr>
                <a:solidFill>
                  <a:srgbClr val="000000"/>
                </a:solidFill>
              </a:rPr>
              <a:t>6D phase space reconstruction</a:t>
            </a:r>
            <a:r>
              <a:t> in single-shot</a:t>
            </a:r>
          </a:p>
        </p:txBody>
      </p:sp>
      <p:sp>
        <p:nvSpPr>
          <p:cNvPr id="391" name="Inherent laser deflector in LWF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400">
                <a:solidFill>
                  <a:srgbClr val="5E5E5E"/>
                </a:solidFill>
              </a:defRPr>
            </a:lvl1pPr>
          </a:lstStyle>
          <a:p>
            <a:r>
              <a:t>Inherent laser deflector in LWFA</a:t>
            </a:r>
          </a:p>
        </p:txBody>
      </p:sp>
      <p:sp>
        <p:nvSpPr>
          <p:cNvPr id="392" name="Y. Ma et al., Phys. Rev. X15, 031062 (2025)"/>
          <p:cNvSpPr txBox="1"/>
          <p:nvPr/>
        </p:nvSpPr>
        <p:spPr>
          <a:xfrm>
            <a:off x="1815062" y="7505569"/>
            <a:ext cx="8439764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spcBef>
                <a:spcPts val="700"/>
              </a:spcBef>
              <a:defRPr>
                <a:solidFill>
                  <a:srgbClr val="0433FF"/>
                </a:solidFill>
              </a:defRPr>
            </a:pPr>
            <a:r>
              <a:t>Y. Ma </a:t>
            </a:r>
            <a:r>
              <a:rPr i="1"/>
              <a:t>et al</a:t>
            </a:r>
            <a:r>
              <a:t>., Phys. Rev. X15, 031062 (2025)</a:t>
            </a:r>
          </a:p>
        </p:txBody>
      </p:sp>
      <p:grpSp>
        <p:nvGrpSpPr>
          <p:cNvPr id="397" name="Group"/>
          <p:cNvGrpSpPr/>
          <p:nvPr/>
        </p:nvGrpSpPr>
        <p:grpSpPr>
          <a:xfrm>
            <a:off x="11511338" y="3816048"/>
            <a:ext cx="12518367" cy="7588245"/>
            <a:chOff x="0" y="0"/>
            <a:chExt cx="12518365" cy="7588243"/>
          </a:xfrm>
        </p:grpSpPr>
        <p:pic>
          <p:nvPicPr>
            <p:cNvPr id="393" name="Image" descr="Image"/>
            <p:cNvPicPr>
              <a:picLocks noChangeAspect="1"/>
            </p:cNvPicPr>
            <p:nvPr/>
          </p:nvPicPr>
          <p:blipFill>
            <a:blip r:embed="rId3"/>
            <a:srcRect b="52492"/>
            <a:stretch>
              <a:fillRect/>
            </a:stretch>
          </p:blipFill>
          <p:spPr>
            <a:xfrm>
              <a:off x="0" y="2405536"/>
              <a:ext cx="6133761" cy="378338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94" name="C.J. Zhang et al., PRAB 19, 062802 (2016)"/>
            <p:cNvSpPr txBox="1"/>
            <p:nvPr/>
          </p:nvSpPr>
          <p:spPr>
            <a:xfrm>
              <a:off x="2276647" y="7029443"/>
              <a:ext cx="7546964" cy="558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>
                  <a:solidFill>
                    <a:srgbClr val="0433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t>C.J. Zhang </a:t>
              </a:r>
              <a:r>
                <a:rPr i="1"/>
                <a:t>et al</a:t>
              </a:r>
              <a:r>
                <a:t>., PRAB 19, 062802 (2016)</a:t>
              </a:r>
            </a:p>
          </p:txBody>
        </p:sp>
        <p:sp>
          <p:nvSpPr>
            <p:cNvPr id="395" name="Temporal profile reconstruction with a laser deflector"/>
            <p:cNvSpPr txBox="1"/>
            <p:nvPr/>
          </p:nvSpPr>
          <p:spPr>
            <a:xfrm>
              <a:off x="1627428" y="0"/>
              <a:ext cx="8439763" cy="12310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defRPr sz="3800" b="0"/>
              </a:lvl1pPr>
            </a:lstStyle>
            <a:p>
              <a:r>
                <a:t>Temporal profile reconstruction with a laser deflector</a:t>
              </a:r>
            </a:p>
          </p:txBody>
        </p:sp>
        <p:pic>
          <p:nvPicPr>
            <p:cNvPr id="396" name="Image" descr="Image"/>
            <p:cNvPicPr>
              <a:picLocks noChangeAspect="1"/>
            </p:cNvPicPr>
            <p:nvPr/>
          </p:nvPicPr>
          <p:blipFill>
            <a:blip r:embed="rId3"/>
            <a:srcRect t="47126"/>
            <a:stretch>
              <a:fillRect/>
            </a:stretch>
          </p:blipFill>
          <p:spPr>
            <a:xfrm>
              <a:off x="6075910" y="2172823"/>
              <a:ext cx="6442456" cy="442264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7" grpId="1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fig_setup.pdf" descr="fig_setup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7593" y="3078630"/>
            <a:ext cx="16269954" cy="8716048"/>
          </a:xfrm>
          <a:prstGeom prst="rect">
            <a:avLst/>
          </a:prstGeom>
          <a:ln w="12700">
            <a:miter lim="400000"/>
          </a:ln>
        </p:spPr>
      </p:pic>
      <p:sp>
        <p:nvSpPr>
          <p:cNvPr id="400" name="E: 6.3 ± 0.6J…"/>
          <p:cNvSpPr txBox="1"/>
          <p:nvPr/>
        </p:nvSpPr>
        <p:spPr>
          <a:xfrm>
            <a:off x="568928" y="4809031"/>
            <a:ext cx="6961864" cy="4774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spcBef>
                <a:spcPts val="900"/>
              </a:spcBef>
              <a:defRPr sz="3800" b="0"/>
            </a:pPr>
            <a:endParaRPr/>
          </a:p>
          <a:p>
            <a:pPr algn="l">
              <a:spcBef>
                <a:spcPts val="900"/>
              </a:spcBef>
              <a:defRPr sz="3800" b="0"/>
            </a:pPr>
            <a:r>
              <a:t>E: 6.3 ± 0.6J</a:t>
            </a:r>
          </a:p>
          <a:p>
            <a:pPr algn="l">
              <a:spcBef>
                <a:spcPts val="900"/>
              </a:spcBef>
              <a:defRPr sz="3800" b="0"/>
            </a:pPr>
            <a:r>
              <a:t>Pulse duration: 45±4 fs </a:t>
            </a:r>
          </a:p>
          <a:p>
            <a:pPr algn="l">
              <a:spcBef>
                <a:spcPts val="900"/>
              </a:spcBef>
              <a:defRPr sz="3800" b="0"/>
            </a:pPr>
            <a:r>
              <a:t>Spot size: 40(±2) x 50(±2) um</a:t>
            </a:r>
          </a:p>
          <a:p>
            <a:pPr algn="l">
              <a:spcBef>
                <a:spcPts val="900"/>
              </a:spcBef>
              <a:defRPr sz="3800" b="0"/>
            </a:pPr>
            <a:r>
              <a:t>I</a:t>
            </a:r>
            <a:r>
              <a:rPr baseline="-5999"/>
              <a:t>0</a:t>
            </a:r>
            <a:r>
              <a:t> = 4.6(±0.8) x10</a:t>
            </a:r>
            <a:r>
              <a:rPr baseline="31999"/>
              <a:t>18</a:t>
            </a:r>
            <a:r>
              <a:t> W/cm</a:t>
            </a:r>
            <a:r>
              <a:rPr baseline="31999"/>
              <a:t>2</a:t>
            </a:r>
          </a:p>
          <a:p>
            <a:pPr algn="l">
              <a:spcBef>
                <a:spcPts val="900"/>
              </a:spcBef>
              <a:defRPr sz="3800" b="0"/>
            </a:pPr>
            <a:r>
              <a:t>a</a:t>
            </a:r>
            <a:r>
              <a:rPr baseline="-5999"/>
              <a:t>0</a:t>
            </a:r>
            <a:r>
              <a:t> = 1.46 ± 0.12</a:t>
            </a:r>
          </a:p>
        </p:txBody>
      </p:sp>
      <p:sp>
        <p:nvSpPr>
          <p:cNvPr id="401" name="Gemini TA3 at RAL, CLF (UK)"/>
          <p:cNvSpPr txBox="1"/>
          <p:nvPr/>
        </p:nvSpPr>
        <p:spPr>
          <a:xfrm>
            <a:off x="448227" y="3616118"/>
            <a:ext cx="7203266" cy="659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spcBef>
                <a:spcPts val="4500"/>
              </a:spcBef>
              <a:defRPr sz="3800" b="0"/>
            </a:lvl1pPr>
          </a:lstStyle>
          <a:p>
            <a:r>
              <a:t>Gemini TA3 at RAL, CLF (UK)</a:t>
            </a:r>
          </a:p>
        </p:txBody>
      </p:sp>
      <p:sp>
        <p:nvSpPr>
          <p:cNvPr id="402" name="See also:…"/>
          <p:cNvSpPr txBox="1"/>
          <p:nvPr/>
        </p:nvSpPr>
        <p:spPr>
          <a:xfrm>
            <a:off x="533024" y="10733033"/>
            <a:ext cx="9696715" cy="2503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100" b="0"/>
            </a:pPr>
            <a:r>
              <a:t>See also: </a:t>
            </a:r>
          </a:p>
          <a:p>
            <a:pPr algn="l">
              <a:defRPr sz="3100">
                <a:solidFill>
                  <a:srgbClr val="0433FF"/>
                </a:solidFill>
              </a:defRPr>
            </a:pPr>
            <a:r>
              <a:t>M. Streeter et al., PRAB 25, 101302 (2022) ;    </a:t>
            </a:r>
          </a:p>
          <a:p>
            <a:pPr algn="l">
              <a:defRPr sz="3100">
                <a:solidFill>
                  <a:srgbClr val="0433FF"/>
                </a:solidFill>
              </a:defRPr>
            </a:pPr>
            <a:r>
              <a:t>A. Hussein et al., Scientific Reports (2019) 9:3249; </a:t>
            </a:r>
          </a:p>
          <a:p>
            <a:pPr algn="l">
              <a:defRPr sz="3100">
                <a:solidFill>
                  <a:srgbClr val="0433FF"/>
                </a:solidFill>
              </a:defRPr>
            </a:pPr>
            <a:r>
              <a:t>B. Kettle et al.,  PRL 123, 254801 (2019);        </a:t>
            </a:r>
          </a:p>
          <a:p>
            <a:pPr algn="l">
              <a:defRPr sz="3100">
                <a:solidFill>
                  <a:srgbClr val="0433FF"/>
                </a:solidFill>
              </a:defRPr>
            </a:pPr>
            <a:r>
              <a:t>R. Spesyvtsev et al.,Proc. SPIE 11036 2019</a:t>
            </a:r>
          </a:p>
        </p:txBody>
      </p:sp>
      <p:sp>
        <p:nvSpPr>
          <p:cNvPr id="403" name="All we need is an electron spectrometer which is available in all LWFA or PWFA experiments"/>
          <p:cNvSpPr txBox="1"/>
          <p:nvPr/>
        </p:nvSpPr>
        <p:spPr>
          <a:xfrm>
            <a:off x="8717207" y="3885986"/>
            <a:ext cx="7776932" cy="2576065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All we need is an electron spectrometer which is available in all LWFA or PWFA experiments</a:t>
            </a:r>
          </a:p>
        </p:txBody>
      </p:sp>
      <p:sp>
        <p:nvSpPr>
          <p:cNvPr id="404" name="A typical LWFA setup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400">
                <a:solidFill>
                  <a:srgbClr val="5E5E5E"/>
                </a:solidFill>
              </a:defRPr>
            </a:lvl1pPr>
          </a:lstStyle>
          <a:p>
            <a:r>
              <a:t>A typical LWFA setup</a:t>
            </a:r>
          </a:p>
        </p:txBody>
      </p:sp>
      <p:sp>
        <p:nvSpPr>
          <p:cNvPr id="405" name="Y. Ma et al., Phys. Rev. X15, 031062 (2025)"/>
          <p:cNvSpPr txBox="1"/>
          <p:nvPr/>
        </p:nvSpPr>
        <p:spPr>
          <a:xfrm>
            <a:off x="15175114" y="12530161"/>
            <a:ext cx="8439763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spcBef>
                <a:spcPts val="700"/>
              </a:spcBef>
              <a:defRPr>
                <a:solidFill>
                  <a:srgbClr val="0433FF"/>
                </a:solidFill>
              </a:defRPr>
            </a:pPr>
            <a:r>
              <a:t>Y. Ma </a:t>
            </a:r>
            <a:r>
              <a:rPr i="1"/>
              <a:t>et al</a:t>
            </a:r>
            <a:r>
              <a:t>., Phys. Rev. X15, 031062 (2025)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fig_2.pdf" descr="fig_2.pdf"/>
          <p:cNvPicPr>
            <a:picLocks noChangeAspect="1"/>
          </p:cNvPicPr>
          <p:nvPr/>
        </p:nvPicPr>
        <p:blipFill>
          <a:blip r:embed="rId2"/>
          <a:srcRect r="49085" b="11479"/>
          <a:stretch>
            <a:fillRect/>
          </a:stretch>
        </p:blipFill>
        <p:spPr>
          <a:xfrm>
            <a:off x="8273056" y="2468401"/>
            <a:ext cx="5380389" cy="10255478"/>
          </a:xfrm>
          <a:prstGeom prst="rect">
            <a:avLst/>
          </a:prstGeom>
          <a:ln w="12700">
            <a:miter lim="400000"/>
          </a:ln>
        </p:spPr>
      </p:pic>
      <p:sp>
        <p:nvSpPr>
          <p:cNvPr id="408" name="“Herringbone”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400">
                <a:solidFill>
                  <a:srgbClr val="5E5E5E"/>
                </a:solidFill>
              </a:defRPr>
            </a:lvl1pPr>
          </a:lstStyle>
          <a:p>
            <a:r>
              <a:t>“Herringbone”</a:t>
            </a:r>
          </a:p>
        </p:txBody>
      </p:sp>
      <p:pic>
        <p:nvPicPr>
          <p:cNvPr id="409" name="run5shot11-20APSDPP2021_spectral_new.pdf" descr="run5shot11-20APSDPP2021_spectral_new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59" y="3400711"/>
            <a:ext cx="5765249" cy="9732901"/>
          </a:xfrm>
          <a:prstGeom prst="rect">
            <a:avLst/>
          </a:prstGeom>
          <a:ln w="12700">
            <a:miter lim="400000"/>
          </a:ln>
        </p:spPr>
      </p:pic>
      <p:sp>
        <p:nvSpPr>
          <p:cNvPr id="410" name="Typical spectra without modulations"/>
          <p:cNvSpPr txBox="1"/>
          <p:nvPr/>
        </p:nvSpPr>
        <p:spPr>
          <a:xfrm>
            <a:off x="485032" y="2260799"/>
            <a:ext cx="8752072" cy="659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spcBef>
                <a:spcPts val="4500"/>
              </a:spcBef>
              <a:defRPr sz="3800" b="0"/>
            </a:lvl1pPr>
          </a:lstStyle>
          <a:p>
            <a:r>
              <a:t>Typical spectra without modulations</a:t>
            </a:r>
          </a:p>
        </p:txBody>
      </p:sp>
      <p:grpSp>
        <p:nvGrpSpPr>
          <p:cNvPr id="413" name="Group"/>
          <p:cNvGrpSpPr/>
          <p:nvPr/>
        </p:nvGrpSpPr>
        <p:grpSpPr>
          <a:xfrm>
            <a:off x="14050463" y="2468400"/>
            <a:ext cx="9332114" cy="10255479"/>
            <a:chOff x="0" y="0"/>
            <a:chExt cx="9332113" cy="10255477"/>
          </a:xfrm>
        </p:grpSpPr>
        <p:sp>
          <p:nvSpPr>
            <p:cNvPr id="411" name="Fitted with theoretical model with some guessed parameters which can tell a lot!"/>
            <p:cNvSpPr txBox="1"/>
            <p:nvPr/>
          </p:nvSpPr>
          <p:spPr>
            <a:xfrm>
              <a:off x="5242816" y="3383936"/>
              <a:ext cx="4089298" cy="37893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>
              <a:lvl1pPr algn="l">
                <a:spcBef>
                  <a:spcPts val="4500"/>
                </a:spcBef>
                <a:defRPr sz="3800" b="0"/>
              </a:lvl1pPr>
            </a:lstStyle>
            <a:p>
              <a:r>
                <a:t>Fitted with theoretical model with some guessed parameters which can tell a lot!</a:t>
              </a:r>
            </a:p>
          </p:txBody>
        </p:sp>
        <p:pic>
          <p:nvPicPr>
            <p:cNvPr id="412" name="fig_2.pdf" descr="fig_2.pdf"/>
            <p:cNvPicPr>
              <a:picLocks noChangeAspect="1"/>
            </p:cNvPicPr>
            <p:nvPr/>
          </p:nvPicPr>
          <p:blipFill>
            <a:blip r:embed="rId2"/>
            <a:srcRect l="52750" r="1394" b="11479"/>
            <a:stretch>
              <a:fillRect/>
            </a:stretch>
          </p:blipFill>
          <p:spPr>
            <a:xfrm>
              <a:off x="0" y="0"/>
              <a:ext cx="4845767" cy="1025547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14" name="Y. Ma et al., Phys. Rev. X15, 031062 (2025)"/>
          <p:cNvSpPr txBox="1"/>
          <p:nvPr/>
        </p:nvSpPr>
        <p:spPr>
          <a:xfrm>
            <a:off x="15175114" y="12820095"/>
            <a:ext cx="8439763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spcBef>
                <a:spcPts val="700"/>
              </a:spcBef>
              <a:defRPr>
                <a:solidFill>
                  <a:srgbClr val="0433FF"/>
                </a:solidFill>
              </a:defRPr>
            </a:pPr>
            <a:r>
              <a:t>Y. Ma </a:t>
            </a:r>
            <a:r>
              <a:rPr i="1"/>
              <a:t>et al</a:t>
            </a:r>
            <a:r>
              <a:t>., Phys. Rev. X15, 031062 (2025)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7" grpId="1" animBg="1" advAuto="0"/>
      <p:bldP spid="413" grpId="2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3891" y="11939440"/>
            <a:ext cx="3957078" cy="1516881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M.J.V. Streeter, F. Albert, N. Bourgeois, S. Cipiccia, J.M. Cole, S.J.D. Dann, K. Falk, E. Gerstmayr, I.Gallardo. Gonzalez, A. Higginbotham, A.E. Hussein, D.A. Jaroszynski, A. S. Joglekar, B. Kettle, K. Krushelnick, N. Lemos, N.C. Lopes, C. Lumsden, O. L"/>
          <p:cNvSpPr txBox="1"/>
          <p:nvPr/>
        </p:nvSpPr>
        <p:spPr>
          <a:xfrm>
            <a:off x="922440" y="1485712"/>
            <a:ext cx="23335892" cy="39098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>
              <a:spcBef>
                <a:spcPts val="4500"/>
              </a:spcBef>
              <a:defRPr sz="3800" b="0"/>
            </a:lvl1pPr>
          </a:lstStyle>
          <a:p>
            <a:r>
              <a:t>M.J.V. Streeter, F. Albert, N. Bourgeois, S. Cipiccia, J.M. Cole, S.J.D. Dann, K. Falk, E. Gerstmayr, I.Gallardo. Gonzalez, A. Higginbotham, A.E. Hussein, D.A. Jaroszynski, A. S. Joglekar, B. Kettle, K. Krushelnick, N. Lemos, N.C. Lopes, C. Lumsden, O. Lundh, S.P.D. Mangles, S. T. McLoughlin, K. Miller, W. Mori, Z. Najmudin, Q. Qian, P.P. Rajeev, J. P. Palastro, M. Shahzad, M. Smid, D. Seipt, R. Spesyvtsev, D.R. Symes, G. Vieux, L. Willingale, J. C. Wood and A.G.R. Thomas</a:t>
            </a:r>
          </a:p>
        </p:txBody>
      </p:sp>
      <p:pic>
        <p:nvPicPr>
          <p:cNvPr id="137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18" y="5456607"/>
            <a:ext cx="2431624" cy="30996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98" y="8617295"/>
            <a:ext cx="3163973" cy="10146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443" y="10168403"/>
            <a:ext cx="2935683" cy="16513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5628" y="10299534"/>
            <a:ext cx="3163973" cy="13890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20400" y="7995780"/>
            <a:ext cx="4444442" cy="14233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" descr="Image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54761" y="7774725"/>
            <a:ext cx="1978328" cy="20559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Image" descr="Image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59431" y="9929200"/>
            <a:ext cx="3957078" cy="1562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" descr="Image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6706" y="12356136"/>
            <a:ext cx="4903444" cy="10920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" descr="Image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357266" y="8232309"/>
            <a:ext cx="2663139" cy="23435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" descr="Image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352029" y="12002116"/>
            <a:ext cx="3516984" cy="17584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" descr="Image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23412" y="12186831"/>
            <a:ext cx="3035355" cy="13890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Image" descr="Image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376630" y="12175545"/>
            <a:ext cx="4359646" cy="1453217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Collaborators"/>
          <p:cNvSpPr txBox="1"/>
          <p:nvPr/>
        </p:nvSpPr>
        <p:spPr>
          <a:xfrm>
            <a:off x="856207" y="564558"/>
            <a:ext cx="4444442" cy="9078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400" b="0"/>
            </a:lvl1pPr>
          </a:lstStyle>
          <a:p>
            <a:r>
              <a:t>Collaborators </a:t>
            </a:r>
          </a:p>
        </p:txBody>
      </p:sp>
      <p:pic>
        <p:nvPicPr>
          <p:cNvPr id="150" name="Image" descr="Image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11831" y="5971224"/>
            <a:ext cx="3957078" cy="126829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Image" descr="Image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100366" y="5917889"/>
            <a:ext cx="4359646" cy="13749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Image" descr="Image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259888" y="5917889"/>
            <a:ext cx="2857896" cy="13749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Image" descr="Image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408749" y="7815172"/>
            <a:ext cx="2046771" cy="20559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Image" descr="Image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3073101" y="5754124"/>
            <a:ext cx="2227389" cy="25046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Image" descr="Image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694519" y="6022018"/>
            <a:ext cx="3842736" cy="139022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Image" descr="Image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2040117" y="10061421"/>
            <a:ext cx="6908749" cy="13890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" descr="Image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8742789" y="8232309"/>
            <a:ext cx="1992027" cy="23435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Laser deflector in plasmas: Coupled motion of electrons in plasma wakefields and oscillations in the laser fields"/>
          <p:cNvSpPr txBox="1"/>
          <p:nvPr/>
        </p:nvSpPr>
        <p:spPr>
          <a:xfrm>
            <a:off x="1277861" y="2399723"/>
            <a:ext cx="20373696" cy="17991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algn="l">
              <a:spcBef>
                <a:spcPts val="5900"/>
              </a:spcBef>
              <a:defRPr sz="4800" b="0"/>
            </a:pPr>
            <a:r>
              <a:rPr u="sng"/>
              <a:t>Laser deflector in plasmas: </a:t>
            </a:r>
            <a:r>
              <a:t>Coupled motion of 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electrons</a:t>
            </a:r>
            <a:r>
              <a:t> in </a:t>
            </a:r>
            <a:r>
              <a:rPr>
                <a:solidFill>
                  <a:srgbClr val="FF2600"/>
                </a:solidFill>
              </a:rPr>
              <a:t>plasma wakefields</a:t>
            </a:r>
            <a:r>
              <a:t> and oscillations in the </a:t>
            </a:r>
            <a:r>
              <a:rPr>
                <a:solidFill>
                  <a:srgbClr val="FF2600"/>
                </a:solidFill>
              </a:rPr>
              <a:t>laser fields  </a:t>
            </a:r>
          </a:p>
        </p:txBody>
      </p:sp>
      <p:sp>
        <p:nvSpPr>
          <p:cNvPr id="417" name="Theoretical model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 anchor="ctr"/>
          <a:lstStyle>
            <a:lvl1pPr algn="ctr" defTabSz="825500">
              <a:lnSpc>
                <a:spcPct val="100000"/>
              </a:lnSpc>
              <a:defRPr sz="8400" b="0" spc="0">
                <a:solidFill>
                  <a:srgbClr val="5E5E5E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Theoretical model</a:t>
            </a:r>
          </a:p>
        </p:txBody>
      </p:sp>
      <p:grpSp>
        <p:nvGrpSpPr>
          <p:cNvPr id="420" name="Group"/>
          <p:cNvGrpSpPr/>
          <p:nvPr/>
        </p:nvGrpSpPr>
        <p:grpSpPr>
          <a:xfrm>
            <a:off x="1037609" y="4091619"/>
            <a:ext cx="22003336" cy="1171586"/>
            <a:chOff x="0" y="0"/>
            <a:chExt cx="22003334" cy="1171584"/>
          </a:xfrm>
        </p:grpSpPr>
        <p:sp>
          <p:nvSpPr>
            <p:cNvPr id="418" name="Hamiltonian in wake coordinates"/>
            <p:cNvSpPr txBox="1"/>
            <p:nvPr/>
          </p:nvSpPr>
          <p:spPr>
            <a:xfrm>
              <a:off x="14023530" y="380509"/>
              <a:ext cx="7979805" cy="6734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rmAutofit/>
            </a:bodyPr>
            <a:lstStyle>
              <a:lvl1pPr algn="l">
                <a:spcBef>
                  <a:spcPts val="4500"/>
                </a:spcBef>
                <a:defRPr sz="3800" b="0"/>
              </a:lvl1pPr>
            </a:lstStyle>
            <a:p>
              <a:r>
                <a:t>Hamiltonian in wake coordinates</a:t>
              </a:r>
            </a:p>
          </p:txBody>
        </p:sp>
        <p:pic>
          <p:nvPicPr>
            <p:cNvPr id="419" name="Screen Shot 2025-11-11 at 8.29.16 PM.png" descr="Screen Shot 2025-11-11 at 8.29.16 PM.png"/>
            <p:cNvPicPr>
              <a:picLocks noChangeAspect="1"/>
            </p:cNvPicPr>
            <p:nvPr/>
          </p:nvPicPr>
          <p:blipFill>
            <a:blip r:embed="rId2"/>
            <a:srcRect b="85911"/>
            <a:stretch>
              <a:fillRect/>
            </a:stretch>
          </p:blipFill>
          <p:spPr>
            <a:xfrm>
              <a:off x="0" y="0"/>
              <a:ext cx="13571354" cy="117158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23" name="Group"/>
          <p:cNvGrpSpPr/>
          <p:nvPr/>
        </p:nvGrpSpPr>
        <p:grpSpPr>
          <a:xfrm>
            <a:off x="1037609" y="5208490"/>
            <a:ext cx="15284715" cy="2088953"/>
            <a:chOff x="0" y="0"/>
            <a:chExt cx="15284713" cy="2088951"/>
          </a:xfrm>
        </p:grpSpPr>
        <p:sp>
          <p:nvSpPr>
            <p:cNvPr id="421" name="Transverse"/>
            <p:cNvSpPr/>
            <p:nvPr/>
          </p:nvSpPr>
          <p:spPr>
            <a:xfrm>
              <a:off x="14014713" y="818951"/>
              <a:ext cx="1270001" cy="1270001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>
                <a:spcBef>
                  <a:spcPts val="5900"/>
                </a:spcBef>
                <a:defRPr sz="4800" b="0"/>
              </a:lvl1pPr>
            </a:lstStyle>
            <a:p>
              <a:r>
                <a:t>Transverse </a:t>
              </a:r>
            </a:p>
          </p:txBody>
        </p:sp>
        <p:pic>
          <p:nvPicPr>
            <p:cNvPr id="422" name="Screen Shot 2025-11-11 at 8.29.16 PM.png" descr="Screen Shot 2025-11-11 at 8.29.16 PM.png"/>
            <p:cNvPicPr>
              <a:picLocks noChangeAspect="1"/>
            </p:cNvPicPr>
            <p:nvPr/>
          </p:nvPicPr>
          <p:blipFill>
            <a:blip r:embed="rId2"/>
            <a:srcRect t="13667" b="66635"/>
            <a:stretch>
              <a:fillRect/>
            </a:stretch>
          </p:blipFill>
          <p:spPr>
            <a:xfrm>
              <a:off x="0" y="0"/>
              <a:ext cx="13571354" cy="163795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26" name="Group"/>
          <p:cNvGrpSpPr/>
          <p:nvPr/>
        </p:nvGrpSpPr>
        <p:grpSpPr>
          <a:xfrm>
            <a:off x="1037609" y="6794386"/>
            <a:ext cx="22019919" cy="1663632"/>
            <a:chOff x="0" y="0"/>
            <a:chExt cx="22019917" cy="16636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4" name="Driven oscillator in…"/>
                <p:cNvSpPr txBox="1"/>
                <p:nvPr/>
              </p:nvSpPr>
              <p:spPr>
                <a:xfrm>
                  <a:off x="14088806" y="0"/>
                  <a:ext cx="7931112" cy="166363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t">
                  <a:normAutofit/>
                </a:bodyPr>
                <a:lstStyle/>
                <a:p>
                  <a:pPr algn="l">
                    <a:defRPr sz="4000" b="0"/>
                  </a:pPr>
                  <a:r>
                    <a:t>Driven oscillator in </a:t>
                  </a:r>
                </a:p>
                <a:p>
                  <a:pPr algn="l">
                    <a:defRPr sz="4000" b="0"/>
                  </a:pPr>
                  <a:r>
                    <a:t>laser phase coordinates </a:t>
                  </a:r>
                  <a14:m>
                    <m:oMath xmlns:m="http://schemas.openxmlformats.org/officeDocument/2006/math">
                      <m:r>
                        <a:rPr sz="4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𝜁</m:t>
                      </m:r>
                    </m:oMath>
                  </a14:m>
                  <a:r>
                    <a:t> </a:t>
                  </a:r>
                </a:p>
              </p:txBody>
            </p:sp>
          </mc:Choice>
          <mc:Fallback xmlns="">
            <p:sp>
              <p:nvSpPr>
                <p:cNvPr id="424" name="Driven oscillator in…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88806" y="0"/>
                  <a:ext cx="7931112" cy="1663632"/>
                </a:xfrm>
                <a:prstGeom prst="rect">
                  <a:avLst/>
                </a:prstGeom>
                <a:blipFill>
                  <a:blip r:embed="rId3"/>
                  <a:stretch>
                    <a:fillRect l="-3195" t="-6870" b="-1527"/>
                  </a:stretch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425" name="Screen Shot 2025-11-11 at 8.29.16 PM.png" descr="Screen Shot 2025-11-11 at 8.29.16 PM.png"/>
            <p:cNvPicPr>
              <a:picLocks noChangeAspect="1"/>
            </p:cNvPicPr>
            <p:nvPr/>
          </p:nvPicPr>
          <p:blipFill>
            <a:blip r:embed="rId2"/>
            <a:srcRect t="31918" b="49022"/>
            <a:stretch>
              <a:fillRect/>
            </a:stretch>
          </p:blipFill>
          <p:spPr>
            <a:xfrm>
              <a:off x="0" y="39454"/>
              <a:ext cx="13571354" cy="158491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30" name="Group"/>
          <p:cNvGrpSpPr/>
          <p:nvPr/>
        </p:nvGrpSpPr>
        <p:grpSpPr>
          <a:xfrm>
            <a:off x="1037610" y="8362259"/>
            <a:ext cx="21387260" cy="1455002"/>
            <a:chOff x="0" y="0"/>
            <a:chExt cx="21387259" cy="1455001"/>
          </a:xfrm>
        </p:grpSpPr>
        <p:sp>
          <p:nvSpPr>
            <p:cNvPr id="427" name="Steady state solutions"/>
            <p:cNvSpPr txBox="1"/>
            <p:nvPr/>
          </p:nvSpPr>
          <p:spPr>
            <a:xfrm>
              <a:off x="14023530" y="499739"/>
              <a:ext cx="5100274" cy="8204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rmAutofit/>
            </a:bodyPr>
            <a:lstStyle>
              <a:lvl1pPr algn="l">
                <a:spcBef>
                  <a:spcPts val="4500"/>
                </a:spcBef>
                <a:defRPr sz="3800" b="0"/>
              </a:lvl1pPr>
            </a:lstStyle>
            <a:p>
              <a:r>
                <a:t>Steady state solutions</a:t>
              </a:r>
            </a:p>
          </p:txBody>
        </p:sp>
        <p:sp>
          <p:nvSpPr>
            <p:cNvPr id="428" name="Laser"/>
            <p:cNvSpPr txBox="1"/>
            <p:nvPr/>
          </p:nvSpPr>
          <p:spPr>
            <a:xfrm>
              <a:off x="19575795" y="355841"/>
              <a:ext cx="1811465" cy="743261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lvl1pPr>
            </a:lstStyle>
            <a:p>
              <a:r>
                <a:t>Laser</a:t>
              </a:r>
            </a:p>
          </p:txBody>
        </p:sp>
        <p:pic>
          <p:nvPicPr>
            <p:cNvPr id="429" name="Screen Shot 2025-11-11 at 8.29.16 PM.png" descr="Screen Shot 2025-11-11 at 8.29.16 PM.png"/>
            <p:cNvPicPr>
              <a:picLocks noChangeAspect="1"/>
            </p:cNvPicPr>
            <p:nvPr/>
          </p:nvPicPr>
          <p:blipFill>
            <a:blip r:embed="rId2"/>
            <a:srcRect t="48950" b="33552"/>
            <a:stretch>
              <a:fillRect/>
            </a:stretch>
          </p:blipFill>
          <p:spPr>
            <a:xfrm>
              <a:off x="0" y="0"/>
              <a:ext cx="13571354" cy="14550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34" name="Group"/>
          <p:cNvGrpSpPr/>
          <p:nvPr/>
        </p:nvGrpSpPr>
        <p:grpSpPr>
          <a:xfrm>
            <a:off x="1037609" y="9787894"/>
            <a:ext cx="21450949" cy="1641015"/>
            <a:chOff x="0" y="0"/>
            <a:chExt cx="21450948" cy="1641013"/>
          </a:xfrm>
        </p:grpSpPr>
        <p:sp>
          <p:nvSpPr>
            <p:cNvPr id="431" name="Transient solutions"/>
            <p:cNvSpPr txBox="1"/>
            <p:nvPr/>
          </p:nvSpPr>
          <p:spPr>
            <a:xfrm>
              <a:off x="14023530" y="491130"/>
              <a:ext cx="3955198" cy="7432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rmAutofit/>
            </a:bodyPr>
            <a:lstStyle>
              <a:lvl1pPr algn="l" defTabSz="784225">
                <a:spcBef>
                  <a:spcPts val="4200"/>
                </a:spcBef>
                <a:defRPr sz="3609" b="0"/>
              </a:lvl1pPr>
            </a:lstStyle>
            <a:p>
              <a:r>
                <a:t>Transient solutions</a:t>
              </a:r>
            </a:p>
          </p:txBody>
        </p:sp>
        <p:sp>
          <p:nvSpPr>
            <p:cNvPr id="432" name="Wakefield"/>
            <p:cNvSpPr txBox="1"/>
            <p:nvPr/>
          </p:nvSpPr>
          <p:spPr>
            <a:xfrm>
              <a:off x="18795417" y="333098"/>
              <a:ext cx="2655532" cy="820498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lvl1pPr>
            </a:lstStyle>
            <a:p>
              <a:r>
                <a:t>Wakefield</a:t>
              </a:r>
            </a:p>
          </p:txBody>
        </p:sp>
        <p:pic>
          <p:nvPicPr>
            <p:cNvPr id="433" name="Screen Shot 2025-11-11 at 8.29.16 PM.png" descr="Screen Shot 2025-11-11 at 8.29.16 PM.png"/>
            <p:cNvPicPr>
              <a:picLocks noChangeAspect="1"/>
            </p:cNvPicPr>
            <p:nvPr/>
          </p:nvPicPr>
          <p:blipFill>
            <a:blip r:embed="rId2"/>
            <a:srcRect t="67607" b="12659"/>
            <a:stretch>
              <a:fillRect/>
            </a:stretch>
          </p:blipFill>
          <p:spPr>
            <a:xfrm>
              <a:off x="0" y="0"/>
              <a:ext cx="13571354" cy="16410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40" name="Group"/>
          <p:cNvGrpSpPr/>
          <p:nvPr/>
        </p:nvGrpSpPr>
        <p:grpSpPr>
          <a:xfrm>
            <a:off x="1037609" y="11176201"/>
            <a:ext cx="23128531" cy="1386600"/>
            <a:chOff x="0" y="0"/>
            <a:chExt cx="23128529" cy="1386599"/>
          </a:xfrm>
        </p:grpSpPr>
        <p:sp>
          <p:nvSpPr>
            <p:cNvPr id="435" name="General solutions"/>
            <p:cNvSpPr txBox="1"/>
            <p:nvPr/>
          </p:nvSpPr>
          <p:spPr>
            <a:xfrm>
              <a:off x="14023530" y="643339"/>
              <a:ext cx="3955198" cy="7432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rmAutofit/>
            </a:bodyPr>
            <a:lstStyle>
              <a:lvl1pPr algn="l">
                <a:spcBef>
                  <a:spcPts val="4500"/>
                </a:spcBef>
                <a:defRPr sz="3800" b="0"/>
              </a:lvl1pPr>
            </a:lstStyle>
            <a:p>
              <a:r>
                <a:t>General solutions</a:t>
              </a:r>
            </a:p>
          </p:txBody>
        </p:sp>
        <p:sp>
          <p:nvSpPr>
            <p:cNvPr id="436" name="Laser"/>
            <p:cNvSpPr txBox="1"/>
            <p:nvPr/>
          </p:nvSpPr>
          <p:spPr>
            <a:xfrm>
              <a:off x="17961902" y="442612"/>
              <a:ext cx="1811464" cy="743261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lvl1pPr>
            </a:lstStyle>
            <a:p>
              <a:r>
                <a:t>Laser</a:t>
              </a:r>
            </a:p>
          </p:txBody>
        </p:sp>
        <p:sp>
          <p:nvSpPr>
            <p:cNvPr id="437" name="Wakefield"/>
            <p:cNvSpPr txBox="1"/>
            <p:nvPr/>
          </p:nvSpPr>
          <p:spPr>
            <a:xfrm>
              <a:off x="20472998" y="403993"/>
              <a:ext cx="2655532" cy="820498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lvl1pPr>
            </a:lstStyle>
            <a:p>
              <a:r>
                <a:t>Wakefield</a:t>
              </a:r>
            </a:p>
          </p:txBody>
        </p:sp>
        <p:sp>
          <p:nvSpPr>
            <p:cNvPr id="438" name="&amp;"/>
            <p:cNvSpPr txBox="1"/>
            <p:nvPr/>
          </p:nvSpPr>
          <p:spPr>
            <a:xfrm>
              <a:off x="19830288" y="403994"/>
              <a:ext cx="585789" cy="9449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>
                <a:spcBef>
                  <a:spcPts val="1800"/>
                </a:spcBef>
                <a:defRPr sz="5500" spc="-55"/>
              </a:lvl1pPr>
            </a:lstStyle>
            <a:p>
              <a:r>
                <a:t>&amp;</a:t>
              </a:r>
            </a:p>
          </p:txBody>
        </p:sp>
        <p:pic>
          <p:nvPicPr>
            <p:cNvPr id="439" name="Screen Shot 2025-11-11 at 8.29.16 PM.png" descr="Screen Shot 2025-11-11 at 8.29.16 PM.png"/>
            <p:cNvPicPr>
              <a:picLocks noChangeAspect="1"/>
            </p:cNvPicPr>
            <p:nvPr/>
          </p:nvPicPr>
          <p:blipFill>
            <a:blip r:embed="rId2"/>
            <a:srcRect t="83340"/>
            <a:stretch>
              <a:fillRect/>
            </a:stretch>
          </p:blipFill>
          <p:spPr>
            <a:xfrm>
              <a:off x="0" y="0"/>
              <a:ext cx="13571354" cy="138539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41" name="Y. Ma et al., Phys. Rev. X15, 031062 (2025)"/>
          <p:cNvSpPr txBox="1"/>
          <p:nvPr/>
        </p:nvSpPr>
        <p:spPr>
          <a:xfrm>
            <a:off x="2794913" y="12916316"/>
            <a:ext cx="8439763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spcBef>
                <a:spcPts val="700"/>
              </a:spcBef>
              <a:defRPr>
                <a:solidFill>
                  <a:srgbClr val="0433FF"/>
                </a:solidFill>
              </a:defRPr>
            </a:pPr>
            <a:r>
              <a:t>Y. Ma </a:t>
            </a:r>
            <a:r>
              <a:rPr i="1"/>
              <a:t>et al</a:t>
            </a:r>
            <a:r>
              <a:t>., Phys. Rev. X15, 031062 (2025)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" grpId="1" animBg="1" advAuto="0"/>
      <p:bldP spid="423" grpId="2" animBg="1" advAuto="0"/>
      <p:bldP spid="426" grpId="3" animBg="1" advAuto="0"/>
      <p:bldP spid="430" grpId="4" animBg="1" advAuto="0"/>
      <p:bldP spid="434" grpId="5" animBg="1" advAuto="0"/>
      <p:bldP spid="440" grpId="6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Theoretical model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 anchor="ctr"/>
          <a:lstStyle>
            <a:lvl1pPr algn="ctr" defTabSz="825500">
              <a:lnSpc>
                <a:spcPct val="100000"/>
              </a:lnSpc>
              <a:defRPr sz="8400" b="0" spc="0">
                <a:solidFill>
                  <a:srgbClr val="5E5E5E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Theoretical model</a:t>
            </a:r>
          </a:p>
        </p:txBody>
      </p:sp>
      <p:grpSp>
        <p:nvGrpSpPr>
          <p:cNvPr id="446" name="Group"/>
          <p:cNvGrpSpPr/>
          <p:nvPr/>
        </p:nvGrpSpPr>
        <p:grpSpPr>
          <a:xfrm>
            <a:off x="1164416" y="4032249"/>
            <a:ext cx="21676747" cy="1541901"/>
            <a:chOff x="0" y="0"/>
            <a:chExt cx="21676745" cy="1541899"/>
          </a:xfrm>
        </p:grpSpPr>
        <p:sp>
          <p:nvSpPr>
            <p:cNvPr id="444" name="Conservation of Hamiltonian (not explicitly time dependent)"/>
            <p:cNvSpPr/>
            <p:nvPr/>
          </p:nvSpPr>
          <p:spPr>
            <a:xfrm>
              <a:off x="14045969" y="770929"/>
              <a:ext cx="7630777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spcBef>
                  <a:spcPts val="4500"/>
                </a:spcBef>
                <a:defRPr sz="4100" b="0"/>
              </a:lvl1pPr>
            </a:lstStyle>
            <a:p>
              <a:r>
                <a:t>Conservation of Hamiltonian (not explicitly time dependent)</a:t>
              </a:r>
            </a:p>
          </p:txBody>
        </p:sp>
        <p:pic>
          <p:nvPicPr>
            <p:cNvPr id="445" name="Image" descr="Image"/>
            <p:cNvPicPr>
              <a:picLocks noChangeAspect="1"/>
            </p:cNvPicPr>
            <p:nvPr/>
          </p:nvPicPr>
          <p:blipFill>
            <a:blip r:embed="rId2"/>
            <a:srcRect b="79822"/>
            <a:stretch>
              <a:fillRect/>
            </a:stretch>
          </p:blipFill>
          <p:spPr>
            <a:xfrm>
              <a:off x="0" y="0"/>
              <a:ext cx="13445732" cy="15419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49" name="Group"/>
          <p:cNvGrpSpPr/>
          <p:nvPr/>
        </p:nvGrpSpPr>
        <p:grpSpPr>
          <a:xfrm>
            <a:off x="1164417" y="5564187"/>
            <a:ext cx="18508516" cy="2460644"/>
            <a:chOff x="0" y="0"/>
            <a:chExt cx="18508515" cy="2460642"/>
          </a:xfrm>
        </p:grpSpPr>
        <p:sp>
          <p:nvSpPr>
            <p:cNvPr id="447" name="Longitudinal"/>
            <p:cNvSpPr txBox="1"/>
            <p:nvPr/>
          </p:nvSpPr>
          <p:spPr>
            <a:xfrm>
              <a:off x="14882310" y="889596"/>
              <a:ext cx="3626206" cy="8084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>
                <a:spcBef>
                  <a:spcPts val="5900"/>
                </a:spcBef>
                <a:defRPr sz="4800" b="0"/>
              </a:lvl1pPr>
            </a:lstStyle>
            <a:p>
              <a:r>
                <a:t>Longitudinal </a:t>
              </a:r>
            </a:p>
          </p:txBody>
        </p:sp>
        <p:pic>
          <p:nvPicPr>
            <p:cNvPr id="448" name="Image" descr="Image"/>
            <p:cNvPicPr>
              <a:picLocks noChangeAspect="1"/>
            </p:cNvPicPr>
            <p:nvPr/>
          </p:nvPicPr>
          <p:blipFill>
            <a:blip r:embed="rId2"/>
            <a:srcRect t="19796" b="48002"/>
            <a:stretch>
              <a:fillRect/>
            </a:stretch>
          </p:blipFill>
          <p:spPr>
            <a:xfrm>
              <a:off x="0" y="0"/>
              <a:ext cx="13445732" cy="24606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54" name="Group"/>
          <p:cNvGrpSpPr/>
          <p:nvPr/>
        </p:nvGrpSpPr>
        <p:grpSpPr>
          <a:xfrm>
            <a:off x="1164416" y="7943023"/>
            <a:ext cx="22113845" cy="3508588"/>
            <a:chOff x="0" y="0"/>
            <a:chExt cx="22113844" cy="3508587"/>
          </a:xfrm>
        </p:grpSpPr>
        <p:sp>
          <p:nvSpPr>
            <p:cNvPr id="450" name="Longitudinal momentum modulation…"/>
            <p:cNvSpPr txBox="1"/>
            <p:nvPr/>
          </p:nvSpPr>
          <p:spPr>
            <a:xfrm>
              <a:off x="14077182" y="2132485"/>
              <a:ext cx="8036663" cy="12310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l">
                <a:spcBef>
                  <a:spcPts val="4500"/>
                </a:spcBef>
                <a:defRPr sz="3800" b="0"/>
              </a:pPr>
              <a:r>
                <a:t>Longitudinal momentum modulation </a:t>
              </a:r>
            </a:p>
            <a:p>
              <a:pPr algn="l">
                <a:defRPr sz="3800" b="0"/>
              </a:pPr>
              <a:r>
                <a:t>(Can be measured in experiments)</a:t>
              </a:r>
            </a:p>
          </p:txBody>
        </p:sp>
        <p:grpSp>
          <p:nvGrpSpPr>
            <p:cNvPr id="453" name="Group"/>
            <p:cNvGrpSpPr/>
            <p:nvPr/>
          </p:nvGrpSpPr>
          <p:grpSpPr>
            <a:xfrm>
              <a:off x="0" y="-1"/>
              <a:ext cx="13445732" cy="3508589"/>
              <a:chOff x="0" y="0"/>
              <a:chExt cx="13445731" cy="3508587"/>
            </a:xfrm>
          </p:grpSpPr>
          <p:pic>
            <p:nvPicPr>
              <p:cNvPr id="451" name="Image" descr="Image"/>
              <p:cNvPicPr>
                <a:picLocks noChangeAspect="1"/>
              </p:cNvPicPr>
              <p:nvPr/>
            </p:nvPicPr>
            <p:blipFill>
              <a:blip r:embed="rId2"/>
              <a:srcRect t="51238" b="23364"/>
              <a:stretch>
                <a:fillRect/>
              </a:stretch>
            </p:blipFill>
            <p:spPr>
              <a:xfrm>
                <a:off x="0" y="0"/>
                <a:ext cx="13445732" cy="194073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52" name="Image" descr="Image"/>
              <p:cNvPicPr>
                <a:picLocks noChangeAspect="1"/>
              </p:cNvPicPr>
              <p:nvPr/>
            </p:nvPicPr>
            <p:blipFill>
              <a:blip r:embed="rId2"/>
              <a:srcRect t="77179" b="256"/>
              <a:stretch>
                <a:fillRect/>
              </a:stretch>
            </p:blipFill>
            <p:spPr>
              <a:xfrm>
                <a:off x="0" y="1784401"/>
                <a:ext cx="13445732" cy="172418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grpSp>
        <p:nvGrpSpPr>
          <p:cNvPr id="460" name="Group"/>
          <p:cNvGrpSpPr/>
          <p:nvPr/>
        </p:nvGrpSpPr>
        <p:grpSpPr>
          <a:xfrm>
            <a:off x="2069882" y="9788366"/>
            <a:ext cx="9645189" cy="3725912"/>
            <a:chOff x="0" y="0"/>
            <a:chExt cx="9645188" cy="3725911"/>
          </a:xfrm>
        </p:grpSpPr>
        <p:sp>
          <p:nvSpPr>
            <p:cNvPr id="455" name="Wakefield acceleration"/>
            <p:cNvSpPr txBox="1"/>
            <p:nvPr/>
          </p:nvSpPr>
          <p:spPr>
            <a:xfrm>
              <a:off x="1113155" y="2464291"/>
              <a:ext cx="3184005" cy="11992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rmAutofit/>
            </a:bodyPr>
            <a:lstStyle>
              <a:lvl1pPr algn="l" defTabSz="808990">
                <a:defRPr sz="3528"/>
              </a:lvl1pPr>
            </a:lstStyle>
            <a:p>
              <a:r>
                <a:t>Wakefield acceleration </a:t>
              </a:r>
            </a:p>
          </p:txBody>
        </p:sp>
        <p:sp>
          <p:nvSpPr>
            <p:cNvPr id="456" name="Transverse modulation"/>
            <p:cNvSpPr txBox="1"/>
            <p:nvPr/>
          </p:nvSpPr>
          <p:spPr>
            <a:xfrm>
              <a:off x="5870229" y="2401930"/>
              <a:ext cx="3184005" cy="13239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rmAutofit/>
            </a:bodyPr>
            <a:lstStyle>
              <a:lvl1pPr algn="l">
                <a:defRPr sz="3600"/>
              </a:lvl1pPr>
            </a:lstStyle>
            <a:p>
              <a:r>
                <a:t>Transverse modulation </a:t>
              </a:r>
            </a:p>
          </p:txBody>
        </p:sp>
        <p:sp>
          <p:nvSpPr>
            <p:cNvPr id="457" name="Rectangle"/>
            <p:cNvSpPr/>
            <p:nvPr/>
          </p:nvSpPr>
          <p:spPr>
            <a:xfrm>
              <a:off x="0" y="0"/>
              <a:ext cx="9645189" cy="1602185"/>
            </a:xfrm>
            <a:prstGeom prst="rect">
              <a:avLst/>
            </a:prstGeom>
            <a:noFill/>
            <a:ln w="76200" cap="flat">
              <a:solidFill>
                <a:schemeClr val="accent5">
                  <a:hueOff val="-82419"/>
                  <a:satOff val="-9513"/>
                  <a:lumOff val="-16343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 b="0" u="sng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58" name="Line"/>
            <p:cNvSpPr/>
            <p:nvPr/>
          </p:nvSpPr>
          <p:spPr>
            <a:xfrm flipV="1">
              <a:off x="7731401" y="1415214"/>
              <a:ext cx="1" cy="700820"/>
            </a:xfrm>
            <a:prstGeom prst="line">
              <a:avLst/>
            </a:prstGeom>
            <a:noFill/>
            <a:ln w="76200" cap="flat">
              <a:solidFill>
                <a:schemeClr val="accent5">
                  <a:hueOff val="-82419"/>
                  <a:satOff val="-9513"/>
                  <a:lumOff val="-16343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600" b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459" name="Line"/>
            <p:cNvSpPr/>
            <p:nvPr/>
          </p:nvSpPr>
          <p:spPr>
            <a:xfrm flipV="1">
              <a:off x="2705157" y="1478714"/>
              <a:ext cx="1" cy="700820"/>
            </a:xfrm>
            <a:prstGeom prst="line">
              <a:avLst/>
            </a:prstGeom>
            <a:noFill/>
            <a:ln w="76200" cap="flat">
              <a:solidFill>
                <a:schemeClr val="accent5">
                  <a:hueOff val="-82419"/>
                  <a:satOff val="-9513"/>
                  <a:lumOff val="-16343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600" b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461" name="Laser deflector in plasmas: Coupled motion of electrons in plasma wakefields and oscillations in the laser fields"/>
          <p:cNvSpPr txBox="1"/>
          <p:nvPr/>
        </p:nvSpPr>
        <p:spPr>
          <a:xfrm>
            <a:off x="1277861" y="2399723"/>
            <a:ext cx="20373696" cy="17991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algn="l">
              <a:spcBef>
                <a:spcPts val="5900"/>
              </a:spcBef>
              <a:defRPr sz="4800" b="0"/>
            </a:pPr>
            <a:r>
              <a:rPr u="sng"/>
              <a:t>Laser deflector in plasmas: </a:t>
            </a:r>
            <a:r>
              <a:t>Coupled motion of 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electrons</a:t>
            </a:r>
            <a:r>
              <a:t> in </a:t>
            </a:r>
            <a:r>
              <a:rPr>
                <a:solidFill>
                  <a:srgbClr val="FF2600"/>
                </a:solidFill>
              </a:rPr>
              <a:t>plasma wakefields</a:t>
            </a:r>
            <a:r>
              <a:t> and oscillations in the </a:t>
            </a:r>
            <a:r>
              <a:rPr>
                <a:solidFill>
                  <a:srgbClr val="FF2600"/>
                </a:solidFill>
              </a:rPr>
              <a:t>laser fields  </a:t>
            </a:r>
          </a:p>
        </p:txBody>
      </p:sp>
      <p:sp>
        <p:nvSpPr>
          <p:cNvPr id="462" name="Y. Ma et al., Phys. Rev. X15, 031062 (2025)"/>
          <p:cNvSpPr txBox="1"/>
          <p:nvPr/>
        </p:nvSpPr>
        <p:spPr>
          <a:xfrm>
            <a:off x="15175114" y="12530161"/>
            <a:ext cx="8439763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spcBef>
                <a:spcPts val="700"/>
              </a:spcBef>
              <a:defRPr>
                <a:solidFill>
                  <a:srgbClr val="0433FF"/>
                </a:solidFill>
              </a:defRPr>
            </a:pPr>
            <a:r>
              <a:t>Y. Ma </a:t>
            </a:r>
            <a:r>
              <a:rPr i="1"/>
              <a:t>et al</a:t>
            </a:r>
            <a:r>
              <a:t>., Phys. Rev. X15, 031062 (2025)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9" grpId="1" animBg="1" advAuto="0"/>
      <p:bldP spid="454" grpId="2" animBg="1" advAuto="0"/>
      <p:bldP spid="460" grpId="3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f1.pdf" descr="f1.pdf"/>
          <p:cNvPicPr>
            <a:picLocks noChangeAspect="1"/>
          </p:cNvPicPr>
          <p:nvPr/>
        </p:nvPicPr>
        <p:blipFill>
          <a:blip r:embed="rId2"/>
          <a:srcRect b="32764"/>
          <a:stretch>
            <a:fillRect/>
          </a:stretch>
        </p:blipFill>
        <p:spPr>
          <a:xfrm>
            <a:off x="1694231" y="3802091"/>
            <a:ext cx="10800002" cy="726138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69" name="Group"/>
          <p:cNvGrpSpPr/>
          <p:nvPr/>
        </p:nvGrpSpPr>
        <p:grpSpPr>
          <a:xfrm>
            <a:off x="12467373" y="6184689"/>
            <a:ext cx="11077416" cy="4009646"/>
            <a:chOff x="0" y="0"/>
            <a:chExt cx="11077414" cy="4009645"/>
          </a:xfrm>
        </p:grpSpPr>
        <p:grpSp>
          <p:nvGrpSpPr>
            <p:cNvPr id="467" name="Group"/>
            <p:cNvGrpSpPr/>
            <p:nvPr/>
          </p:nvGrpSpPr>
          <p:grpSpPr>
            <a:xfrm>
              <a:off x="0" y="0"/>
              <a:ext cx="10800001" cy="3474992"/>
              <a:chOff x="0" y="0"/>
              <a:chExt cx="10800000" cy="3474991"/>
            </a:xfrm>
          </p:grpSpPr>
          <p:pic>
            <p:nvPicPr>
              <p:cNvPr id="465" name="f3.pdf" descr="f3.pdf"/>
              <p:cNvPicPr>
                <a:picLocks noChangeAspect="1"/>
              </p:cNvPicPr>
              <p:nvPr/>
            </p:nvPicPr>
            <p:blipFill>
              <a:blip r:embed="rId3"/>
              <a:srcRect t="67824"/>
              <a:stretch>
                <a:fillRect/>
              </a:stretch>
            </p:blipFill>
            <p:spPr>
              <a:xfrm>
                <a:off x="0" y="0"/>
                <a:ext cx="10800001" cy="347499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466" name="“Herringbone”"/>
              <p:cNvSpPr txBox="1"/>
              <p:nvPr/>
            </p:nvSpPr>
            <p:spPr>
              <a:xfrm>
                <a:off x="5909054" y="1220310"/>
                <a:ext cx="4520308" cy="103441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 defTabSz="584200">
                  <a:defRPr sz="3200">
                    <a:solidFill>
                      <a:srgbClr val="FF40FF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lvl1pPr>
              </a:lstStyle>
              <a:p>
                <a:r>
                  <a:t>“Herringbone”</a:t>
                </a:r>
              </a:p>
            </p:txBody>
          </p:sp>
        </p:grpSp>
        <p:sp>
          <p:nvSpPr>
            <p:cNvPr id="468" name="Angular energy spectrum"/>
            <p:cNvSpPr txBox="1"/>
            <p:nvPr/>
          </p:nvSpPr>
          <p:spPr>
            <a:xfrm>
              <a:off x="2391923" y="3235398"/>
              <a:ext cx="8685492" cy="7742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spcBef>
                  <a:spcPts val="4500"/>
                </a:spcBef>
                <a:defRPr sz="3800" b="0"/>
              </a:lvl1pPr>
            </a:lstStyle>
            <a:p>
              <a:r>
                <a:t>Angular energy spectrum </a:t>
              </a:r>
            </a:p>
          </p:txBody>
        </p:sp>
      </p:grpSp>
      <p:sp>
        <p:nvSpPr>
          <p:cNvPr id="470" name="Theoretical model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 anchor="ctr"/>
          <a:lstStyle>
            <a:lvl1pPr algn="ctr" defTabSz="825500">
              <a:lnSpc>
                <a:spcPct val="100000"/>
              </a:lnSpc>
              <a:defRPr sz="8400" b="0" spc="0">
                <a:solidFill>
                  <a:srgbClr val="5E5E5E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Theoretical model</a:t>
            </a:r>
          </a:p>
        </p:txBody>
      </p:sp>
      <p:pic>
        <p:nvPicPr>
          <p:cNvPr id="471" name="f2.pdf" descr="f2.pdf"/>
          <p:cNvPicPr>
            <a:picLocks noChangeAspect="1"/>
          </p:cNvPicPr>
          <p:nvPr/>
        </p:nvPicPr>
        <p:blipFill>
          <a:blip r:embed="rId4"/>
          <a:srcRect b="32850"/>
          <a:stretch>
            <a:fillRect/>
          </a:stretch>
        </p:blipFill>
        <p:spPr>
          <a:xfrm>
            <a:off x="1694231" y="3806655"/>
            <a:ext cx="10800002" cy="7252133"/>
          </a:xfrm>
          <a:prstGeom prst="rect">
            <a:avLst/>
          </a:prstGeom>
          <a:ln w="12700">
            <a:miter lim="400000"/>
          </a:ln>
        </p:spPr>
      </p:pic>
      <p:sp>
        <p:nvSpPr>
          <p:cNvPr id="472" name="Steady-state trajectory"/>
          <p:cNvSpPr txBox="1"/>
          <p:nvPr/>
        </p:nvSpPr>
        <p:spPr>
          <a:xfrm>
            <a:off x="1829410" y="3413429"/>
            <a:ext cx="7259585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spcBef>
                <a:spcPts val="5900"/>
              </a:spcBef>
              <a:defRPr sz="4800" b="0"/>
            </a:lvl1pPr>
          </a:lstStyle>
          <a:p>
            <a:r>
              <a:t>Steady-state trajectory </a:t>
            </a:r>
          </a:p>
        </p:txBody>
      </p:sp>
      <p:sp>
        <p:nvSpPr>
          <p:cNvPr id="473" name="Y. Ma et al., Phys. Rev. X15, 031062 (2025)"/>
          <p:cNvSpPr txBox="1"/>
          <p:nvPr/>
        </p:nvSpPr>
        <p:spPr>
          <a:xfrm>
            <a:off x="15175114" y="12530161"/>
            <a:ext cx="8439763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spcBef>
                <a:spcPts val="700"/>
              </a:spcBef>
              <a:defRPr>
                <a:solidFill>
                  <a:srgbClr val="0433FF"/>
                </a:solidFill>
              </a:defRPr>
            </a:pPr>
            <a:r>
              <a:t>Y. Ma </a:t>
            </a:r>
            <a:r>
              <a:rPr i="1"/>
              <a:t>et al</a:t>
            </a:r>
            <a:r>
              <a:t>., Phys. Rev. X15, 031062 (2025)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9" grpId="2" animBg="1" advAuto="0"/>
      <p:bldP spid="471" grpId="1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" name="fig_method.pdf" descr="fig_method.pdf"/>
          <p:cNvPicPr>
            <a:picLocks noChangeAspect="1"/>
          </p:cNvPicPr>
          <p:nvPr/>
        </p:nvPicPr>
        <p:blipFill>
          <a:blip r:embed="rId2"/>
          <a:srcRect b="61767"/>
          <a:stretch>
            <a:fillRect/>
          </a:stretch>
        </p:blipFill>
        <p:spPr>
          <a:xfrm>
            <a:off x="6328965" y="5775175"/>
            <a:ext cx="16455569" cy="4760727"/>
          </a:xfrm>
          <a:prstGeom prst="rect">
            <a:avLst/>
          </a:prstGeom>
          <a:ln w="12700">
            <a:miter lim="400000"/>
          </a:ln>
        </p:spPr>
      </p:pic>
      <p:pic>
        <p:nvPicPr>
          <p:cNvPr id="476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179" y="2125369"/>
            <a:ext cx="6413501" cy="13208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98" name="Group"/>
          <p:cNvGrpSpPr/>
          <p:nvPr/>
        </p:nvGrpSpPr>
        <p:grpSpPr>
          <a:xfrm>
            <a:off x="641353" y="2074569"/>
            <a:ext cx="22876083" cy="5102168"/>
            <a:chOff x="0" y="0"/>
            <a:chExt cx="22876080" cy="5102167"/>
          </a:xfrm>
        </p:grpSpPr>
        <p:grpSp>
          <p:nvGrpSpPr>
            <p:cNvPr id="482" name="Group"/>
            <p:cNvGrpSpPr/>
            <p:nvPr/>
          </p:nvGrpSpPr>
          <p:grpSpPr>
            <a:xfrm>
              <a:off x="5466791" y="0"/>
              <a:ext cx="12661077" cy="1371600"/>
              <a:chOff x="-38100" y="0"/>
              <a:chExt cx="12661076" cy="1371600"/>
            </a:xfrm>
          </p:grpSpPr>
          <p:pic>
            <p:nvPicPr>
              <p:cNvPr id="477" name="Circle Circle" descr="Circle Circle"/>
              <p:cNvPicPr>
                <a:picLocks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38100" y="0"/>
                <a:ext cx="1346200" cy="1346200"/>
              </a:xfrm>
              <a:prstGeom prst="rect">
                <a:avLst/>
              </a:prstGeom>
              <a:effectLst/>
            </p:spPr>
          </p:pic>
          <p:pic>
            <p:nvPicPr>
              <p:cNvPr id="479" name="Image" descr="Image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94776" y="0"/>
                <a:ext cx="9728201" cy="137160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80" name="Line Line" descr="Line Line"/>
              <p:cNvPicPr>
                <a:picLocks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412602" y="461710"/>
                <a:ext cx="1113857" cy="448180"/>
              </a:xfrm>
              <a:prstGeom prst="rect">
                <a:avLst/>
              </a:prstGeom>
              <a:effectLst/>
            </p:spPr>
          </p:pic>
        </p:grpSp>
        <p:grpSp>
          <p:nvGrpSpPr>
            <p:cNvPr id="489" name="Group"/>
            <p:cNvGrpSpPr/>
            <p:nvPr/>
          </p:nvGrpSpPr>
          <p:grpSpPr>
            <a:xfrm>
              <a:off x="0" y="1833315"/>
              <a:ext cx="22078985" cy="3268853"/>
              <a:chOff x="0" y="0"/>
              <a:chExt cx="22078984" cy="3268852"/>
            </a:xfrm>
          </p:grpSpPr>
          <p:grpSp>
            <p:nvGrpSpPr>
              <p:cNvPr id="485" name="Group"/>
              <p:cNvGrpSpPr/>
              <p:nvPr/>
            </p:nvGrpSpPr>
            <p:grpSpPr>
              <a:xfrm>
                <a:off x="186865" y="2625649"/>
                <a:ext cx="4946609" cy="643204"/>
                <a:chOff x="0" y="0"/>
                <a:chExt cx="4946608" cy="643203"/>
              </a:xfrm>
            </p:grpSpPr>
            <p:pic>
              <p:nvPicPr>
                <p:cNvPr id="483" name="Image" descr="Image"/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0" y="28714"/>
                  <a:ext cx="3026501" cy="614490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484" name="Image" descr="Image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126113" y="0"/>
                  <a:ext cx="1820496" cy="63746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grpSp>
            <p:nvGrpSpPr>
              <p:cNvPr id="488" name="Group"/>
              <p:cNvGrpSpPr/>
              <p:nvPr/>
            </p:nvGrpSpPr>
            <p:grpSpPr>
              <a:xfrm>
                <a:off x="0" y="0"/>
                <a:ext cx="22078985" cy="1998835"/>
                <a:chOff x="0" y="0"/>
                <a:chExt cx="22078984" cy="1998834"/>
              </a:xfrm>
            </p:grpSpPr>
            <p:pic>
              <p:nvPicPr>
                <p:cNvPr id="486" name="Image" descr="Image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0" y="0"/>
                  <a:ext cx="13066453" cy="199883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487" name="Image" descr="Image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3065723" y="194331"/>
                  <a:ext cx="9013262" cy="1684203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</p:grpSp>
        <p:grpSp>
          <p:nvGrpSpPr>
            <p:cNvPr id="497" name="Group"/>
            <p:cNvGrpSpPr/>
            <p:nvPr/>
          </p:nvGrpSpPr>
          <p:grpSpPr>
            <a:xfrm>
              <a:off x="8170513" y="63500"/>
              <a:ext cx="14705569" cy="2143011"/>
              <a:chOff x="0" y="-38100"/>
              <a:chExt cx="14705567" cy="2143010"/>
            </a:xfrm>
          </p:grpSpPr>
          <p:grpSp>
            <p:nvGrpSpPr>
              <p:cNvPr id="492" name="Group"/>
              <p:cNvGrpSpPr/>
              <p:nvPr/>
            </p:nvGrpSpPr>
            <p:grpSpPr>
              <a:xfrm>
                <a:off x="0" y="179708"/>
                <a:ext cx="14705568" cy="1925203"/>
                <a:chOff x="0" y="0"/>
                <a:chExt cx="14705567" cy="1925202"/>
              </a:xfrm>
            </p:grpSpPr>
            <p:sp>
              <p:nvSpPr>
                <p:cNvPr id="490" name="Group"/>
                <p:cNvSpPr txBox="1"/>
                <p:nvPr/>
              </p:nvSpPr>
              <p:spPr>
                <a:xfrm>
                  <a:off x="0" y="810042"/>
                  <a:ext cx="14705568" cy="111516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l">
                    <a:spcBef>
                      <a:spcPts val="4500"/>
                    </a:spcBef>
                    <a:defRPr sz="3800" b="0"/>
                  </a:pPr>
                  <a:r>
                    <a:t>transient solutions represented by standard normal distributions </a:t>
                  </a:r>
                  <a:r>
                    <a:rPr sz="3500">
                      <a:latin typeface="Apple Chancery"/>
                      <a:ea typeface="Apple Chancery"/>
                      <a:cs typeface="Apple Chancery"/>
                      <a:sym typeface="Apple Chancery"/>
                    </a:rPr>
                    <a:t>N</a:t>
                  </a:r>
                </a:p>
              </p:txBody>
            </p:sp>
            <p:pic>
              <p:nvPicPr>
                <p:cNvPr id="491" name="Image" descr="Image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1211333" y="0"/>
                  <a:ext cx="3127832" cy="70738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pic>
            <p:nvPicPr>
              <p:cNvPr id="493" name="Line Line" descr="Line Line"/>
              <p:cNvPicPr>
                <a:picLocks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121189" y="410910"/>
                <a:ext cx="1113857" cy="448180"/>
              </a:xfrm>
              <a:prstGeom prst="rect">
                <a:avLst/>
              </a:prstGeom>
              <a:effectLst/>
            </p:spPr>
          </p:pic>
          <p:pic>
            <p:nvPicPr>
              <p:cNvPr id="495" name="Circle Circle" descr="Circle Circle"/>
              <p:cNvPicPr>
                <a:picLocks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17475" y="-38100"/>
                <a:ext cx="1346201" cy="1346200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510" name="Group"/>
          <p:cNvGrpSpPr/>
          <p:nvPr/>
        </p:nvGrpSpPr>
        <p:grpSpPr>
          <a:xfrm>
            <a:off x="3189006" y="4257833"/>
            <a:ext cx="20685357" cy="8832417"/>
            <a:chOff x="0" y="0"/>
            <a:chExt cx="20685356" cy="8832415"/>
          </a:xfrm>
        </p:grpSpPr>
        <p:sp>
          <p:nvSpPr>
            <p:cNvPr id="499" name="2. Guessed parameters (all single value):…"/>
            <p:cNvSpPr txBox="1"/>
            <p:nvPr/>
          </p:nvSpPr>
          <p:spPr>
            <a:xfrm>
              <a:off x="9553416" y="5939147"/>
              <a:ext cx="11131941" cy="2893269"/>
            </a:xfrm>
            <a:prstGeom prst="rect">
              <a:avLst/>
            </a:prstGeom>
            <a:noFill/>
            <a:ln w="889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l">
                <a:defRPr sz="3200" b="0">
                  <a:solidFill>
                    <a:srgbClr val="008F00"/>
                  </a:solidFill>
                </a:defRPr>
              </a:pPr>
              <a:r>
                <a:t>2. Guessed parameters (all single value):</a:t>
              </a:r>
            </a:p>
            <a:p>
              <a:pPr algn="l">
                <a:defRPr sz="3200" b="0">
                  <a:solidFill>
                    <a:srgbClr val="008F00"/>
                  </a:solidFill>
                </a:defRPr>
              </a:pPr>
              <a:r>
                <a:t>𝛄</a:t>
              </a:r>
              <a:r>
                <a:rPr baseline="-5999"/>
                <a:t>p</a:t>
              </a:r>
              <a:r>
                <a:t> (plasma density), 𝛼 (wake strength), a</a:t>
              </a:r>
              <a:r>
                <a:rPr baseline="-5999"/>
                <a:t>0</a:t>
              </a:r>
              <a:r>
                <a:t> (laser intensity *) 𝞼</a:t>
              </a:r>
              <a:r>
                <a:rPr baseline="-5999"/>
                <a:t>pxt </a:t>
              </a:r>
              <a:r>
                <a:t>Transient momentum  𝞼</a:t>
              </a:r>
              <a:r>
                <a:rPr baseline="-5999"/>
                <a:t>xt </a:t>
              </a:r>
              <a:r>
                <a:t>Transient real space  𝛀 Phase 𝞼</a:t>
              </a:r>
              <a:r>
                <a:rPr baseline="-5999"/>
                <a:t>Δpz </a:t>
              </a:r>
              <a:r>
                <a:t>Slice energy spread</a:t>
              </a:r>
            </a:p>
            <a:p>
              <a:pPr algn="l">
                <a:defRPr sz="3200" b="0">
                  <a:solidFill>
                    <a:srgbClr val="008F00"/>
                  </a:solidFill>
                </a:defRPr>
              </a:pPr>
              <a:r>
                <a:t>* (eta, Z are not independent parameter)</a:t>
              </a:r>
            </a:p>
          </p:txBody>
        </p:sp>
        <p:grpSp>
          <p:nvGrpSpPr>
            <p:cNvPr id="509" name="Group"/>
            <p:cNvGrpSpPr/>
            <p:nvPr/>
          </p:nvGrpSpPr>
          <p:grpSpPr>
            <a:xfrm>
              <a:off x="0" y="-1"/>
              <a:ext cx="18097811" cy="3196454"/>
              <a:chOff x="0" y="0"/>
              <a:chExt cx="18097810" cy="3196452"/>
            </a:xfrm>
          </p:grpSpPr>
          <p:sp>
            <p:nvSpPr>
              <p:cNvPr id="500" name="Circle"/>
              <p:cNvSpPr/>
              <p:nvPr/>
            </p:nvSpPr>
            <p:spPr>
              <a:xfrm>
                <a:off x="0" y="0"/>
                <a:ext cx="972560" cy="971672"/>
              </a:xfrm>
              <a:prstGeom prst="ellipse">
                <a:avLst/>
              </a:prstGeom>
              <a:noFill/>
              <a:ln w="63500" cap="flat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01" name="Oval"/>
              <p:cNvSpPr/>
              <p:nvPr/>
            </p:nvSpPr>
            <p:spPr>
              <a:xfrm>
                <a:off x="1423179" y="372362"/>
                <a:ext cx="831230" cy="782873"/>
              </a:xfrm>
              <a:prstGeom prst="ellipse">
                <a:avLst/>
              </a:prstGeom>
              <a:noFill/>
              <a:ln w="63500" cap="flat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02" name="Oval"/>
              <p:cNvSpPr/>
              <p:nvPr/>
            </p:nvSpPr>
            <p:spPr>
              <a:xfrm>
                <a:off x="6711102" y="363088"/>
                <a:ext cx="814577" cy="801421"/>
              </a:xfrm>
              <a:prstGeom prst="ellipse">
                <a:avLst/>
              </a:prstGeom>
              <a:noFill/>
              <a:ln w="63500" cap="flat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03" name="Oval"/>
              <p:cNvSpPr/>
              <p:nvPr/>
            </p:nvSpPr>
            <p:spPr>
              <a:xfrm>
                <a:off x="3911134" y="21828"/>
                <a:ext cx="860546" cy="801420"/>
              </a:xfrm>
              <a:prstGeom prst="ellipse">
                <a:avLst/>
              </a:prstGeom>
              <a:noFill/>
              <a:ln w="63500" cap="flat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04" name="Oval"/>
              <p:cNvSpPr/>
              <p:nvPr/>
            </p:nvSpPr>
            <p:spPr>
              <a:xfrm>
                <a:off x="12045871" y="85126"/>
                <a:ext cx="814576" cy="801420"/>
              </a:xfrm>
              <a:prstGeom prst="ellipse">
                <a:avLst/>
              </a:prstGeom>
              <a:noFill/>
              <a:ln w="63500" cap="flat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05" name="Oval"/>
              <p:cNvSpPr/>
              <p:nvPr/>
            </p:nvSpPr>
            <p:spPr>
              <a:xfrm>
                <a:off x="8497375" y="577444"/>
                <a:ext cx="814576" cy="801421"/>
              </a:xfrm>
              <a:prstGeom prst="ellipse">
                <a:avLst/>
              </a:prstGeom>
              <a:noFill/>
              <a:ln w="63500" cap="flat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06" name="Oval"/>
              <p:cNvSpPr/>
              <p:nvPr/>
            </p:nvSpPr>
            <p:spPr>
              <a:xfrm>
                <a:off x="15021707" y="344337"/>
                <a:ext cx="814577" cy="801421"/>
              </a:xfrm>
              <a:prstGeom prst="ellipse">
                <a:avLst/>
              </a:prstGeom>
              <a:noFill/>
              <a:ln w="63500" cap="flat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07" name="Oval"/>
              <p:cNvSpPr/>
              <p:nvPr/>
            </p:nvSpPr>
            <p:spPr>
              <a:xfrm>
                <a:off x="17047551" y="363088"/>
                <a:ext cx="1050260" cy="1043319"/>
              </a:xfrm>
              <a:prstGeom prst="ellipse">
                <a:avLst/>
              </a:prstGeom>
              <a:noFill/>
              <a:ln w="63500" cap="flat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08" name="Oval"/>
              <p:cNvSpPr/>
              <p:nvPr/>
            </p:nvSpPr>
            <p:spPr>
              <a:xfrm>
                <a:off x="570155" y="2308316"/>
                <a:ext cx="1086663" cy="888137"/>
              </a:xfrm>
              <a:prstGeom prst="ellipse">
                <a:avLst/>
              </a:prstGeom>
              <a:noFill/>
              <a:ln w="63500" cap="flat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</p:grpSp>
      </p:grpSp>
      <p:pic>
        <p:nvPicPr>
          <p:cNvPr id="511" name="Eqs_fishbone.pdf" descr="Eqs_fishbone.pdf"/>
          <p:cNvPicPr>
            <a:picLocks noChangeAspect="1"/>
          </p:cNvPicPr>
          <p:nvPr/>
        </p:nvPicPr>
        <p:blipFill>
          <a:blip r:embed="rId12"/>
          <a:srcRect l="19683" t="82495" r="51473" b="13932"/>
          <a:stretch>
            <a:fillRect/>
          </a:stretch>
        </p:blipFill>
        <p:spPr>
          <a:xfrm>
            <a:off x="16553352" y="14530034"/>
            <a:ext cx="8193446" cy="1313282"/>
          </a:xfrm>
          <a:prstGeom prst="rect">
            <a:avLst/>
          </a:prstGeom>
          <a:ln w="12700">
            <a:miter lim="400000"/>
          </a:ln>
        </p:spPr>
      </p:pic>
      <p:sp>
        <p:nvSpPr>
          <p:cNvPr id="512" name="Spectral reconstruction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 anchor="ctr"/>
          <a:lstStyle>
            <a:lvl1pPr algn="ctr" defTabSz="825500">
              <a:lnSpc>
                <a:spcPct val="100000"/>
              </a:lnSpc>
              <a:defRPr sz="8400" b="0" spc="0">
                <a:solidFill>
                  <a:srgbClr val="5E5E5E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Spectral reconstruction </a:t>
            </a:r>
          </a:p>
        </p:txBody>
      </p:sp>
      <p:grpSp>
        <p:nvGrpSpPr>
          <p:cNvPr id="521" name="Group"/>
          <p:cNvGrpSpPr/>
          <p:nvPr/>
        </p:nvGrpSpPr>
        <p:grpSpPr>
          <a:xfrm>
            <a:off x="505646" y="4281366"/>
            <a:ext cx="19862948" cy="8521140"/>
            <a:chOff x="0" y="0"/>
            <a:chExt cx="19862947" cy="8521139"/>
          </a:xfrm>
        </p:grpSpPr>
        <p:sp>
          <p:nvSpPr>
            <p:cNvPr id="513" name="1. Extracted from measurement…"/>
            <p:cNvSpPr txBox="1"/>
            <p:nvPr/>
          </p:nvSpPr>
          <p:spPr>
            <a:xfrm>
              <a:off x="0" y="5802729"/>
              <a:ext cx="9752956" cy="2718411"/>
            </a:xfrm>
            <a:prstGeom prst="rect">
              <a:avLst/>
            </a:prstGeom>
            <a:noFill/>
            <a:ln w="88900" cap="flat">
              <a:solidFill>
                <a:schemeClr val="accent6">
                  <a:satOff val="-15798"/>
                  <a:lumOff val="-17517"/>
                </a:schemeClr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algn="l">
                <a:defRPr sz="3400" b="0">
                  <a:solidFill>
                    <a:srgbClr val="942192"/>
                  </a:solidFill>
                </a:defRPr>
              </a:pPr>
              <a:r>
                <a:t>1. Extracted from measurement </a:t>
              </a:r>
            </a:p>
            <a:p>
              <a:pPr marL="502708" indent="-502708" algn="l">
                <a:buSzPct val="125000"/>
                <a:buChar char="•"/>
                <a:defRPr sz="3400" b="0">
                  <a:solidFill>
                    <a:srgbClr val="942192"/>
                  </a:solidFill>
                </a:defRPr>
              </a:pPr>
              <a:r>
                <a:t>Longitudinal energy distribution (chirp)</a:t>
              </a:r>
            </a:p>
            <a:p>
              <a:pPr marL="502708" indent="-502708" algn="l">
                <a:buSzPct val="125000"/>
                <a:buChar char="•"/>
                <a:defRPr sz="3400" b="0">
                  <a:solidFill>
                    <a:srgbClr val="942192"/>
                  </a:solidFill>
                </a:defRPr>
              </a:pPr>
              <a:r>
                <a:t>Temporal beam charge profile</a:t>
              </a:r>
            </a:p>
            <a:p>
              <a:pPr marL="502708" indent="-502708" algn="l">
                <a:buSzPct val="125000"/>
                <a:buChar char="•"/>
                <a:defRPr sz="3400" b="0">
                  <a:solidFill>
                    <a:srgbClr val="942192"/>
                  </a:solidFill>
                </a:defRPr>
              </a:pPr>
              <a:r>
                <a:t>Transverse momentum envelope (steady state)</a:t>
              </a:r>
            </a:p>
            <a:p>
              <a:pPr marL="502708" indent="-502708" algn="l">
                <a:buSzPct val="125000"/>
                <a:buChar char="•"/>
                <a:defRPr sz="3400" b="0">
                  <a:solidFill>
                    <a:srgbClr val="942192"/>
                  </a:solidFill>
                </a:defRPr>
              </a:pPr>
              <a:r>
                <a:t>Transverse spectral width (transient) </a:t>
              </a:r>
            </a:p>
          </p:txBody>
        </p:sp>
        <p:grpSp>
          <p:nvGrpSpPr>
            <p:cNvPr id="520" name="Group"/>
            <p:cNvGrpSpPr/>
            <p:nvPr/>
          </p:nvGrpSpPr>
          <p:grpSpPr>
            <a:xfrm>
              <a:off x="1659886" y="0"/>
              <a:ext cx="18203062" cy="3105503"/>
              <a:chOff x="0" y="0"/>
              <a:chExt cx="18203060" cy="3105502"/>
            </a:xfrm>
          </p:grpSpPr>
          <p:sp>
            <p:nvSpPr>
              <p:cNvPr id="514" name="Rectangle"/>
              <p:cNvSpPr/>
              <p:nvPr/>
            </p:nvSpPr>
            <p:spPr>
              <a:xfrm>
                <a:off x="0" y="2186003"/>
                <a:ext cx="1158388" cy="919500"/>
              </a:xfrm>
              <a:prstGeom prst="rect">
                <a:avLst/>
              </a:prstGeom>
              <a:noFill/>
              <a:ln w="88900" cap="flat">
                <a:solidFill>
                  <a:schemeClr val="accent6">
                    <a:satOff val="-15798"/>
                    <a:lumOff val="-17517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15" name="Rectangle"/>
              <p:cNvSpPr/>
              <p:nvPr/>
            </p:nvSpPr>
            <p:spPr>
              <a:xfrm>
                <a:off x="4488216" y="63500"/>
                <a:ext cx="689289" cy="618531"/>
              </a:xfrm>
              <a:prstGeom prst="rect">
                <a:avLst/>
              </a:prstGeom>
              <a:noFill/>
              <a:ln w="88900" cap="flat">
                <a:solidFill>
                  <a:schemeClr val="accent6">
                    <a:satOff val="-15798"/>
                    <a:lumOff val="-17517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16" name="Rectangle"/>
              <p:cNvSpPr/>
              <p:nvPr/>
            </p:nvSpPr>
            <p:spPr>
              <a:xfrm>
                <a:off x="12556897" y="0"/>
                <a:ext cx="744802" cy="618531"/>
              </a:xfrm>
              <a:prstGeom prst="rect">
                <a:avLst/>
              </a:prstGeom>
              <a:noFill/>
              <a:ln w="88900" cap="flat">
                <a:solidFill>
                  <a:schemeClr val="accent6">
                    <a:satOff val="-15798"/>
                    <a:lumOff val="-17517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17" name="Rectangle"/>
              <p:cNvSpPr/>
              <p:nvPr/>
            </p:nvSpPr>
            <p:spPr>
              <a:xfrm>
                <a:off x="6619135" y="306462"/>
                <a:ext cx="744801" cy="788956"/>
              </a:xfrm>
              <a:prstGeom prst="rect">
                <a:avLst/>
              </a:prstGeom>
              <a:noFill/>
              <a:ln w="88900" cap="flat">
                <a:solidFill>
                  <a:schemeClr val="accent6">
                    <a:satOff val="-15798"/>
                    <a:lumOff val="-17517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18" name="Rectangle"/>
              <p:cNvSpPr/>
              <p:nvPr/>
            </p:nvSpPr>
            <p:spPr>
              <a:xfrm>
                <a:off x="15007579" y="290074"/>
                <a:ext cx="744801" cy="720131"/>
              </a:xfrm>
              <a:prstGeom prst="rect">
                <a:avLst/>
              </a:prstGeom>
              <a:noFill/>
              <a:ln w="88900" cap="flat">
                <a:solidFill>
                  <a:schemeClr val="accent6">
                    <a:satOff val="-15798"/>
                    <a:lumOff val="-17517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19" name="Rectangle"/>
              <p:cNvSpPr/>
              <p:nvPr/>
            </p:nvSpPr>
            <p:spPr>
              <a:xfrm>
                <a:off x="17458260" y="340874"/>
                <a:ext cx="744801" cy="720131"/>
              </a:xfrm>
              <a:prstGeom prst="rect">
                <a:avLst/>
              </a:prstGeom>
              <a:noFill/>
              <a:ln w="88900" cap="flat">
                <a:solidFill>
                  <a:schemeClr val="accent6">
                    <a:satOff val="-15798"/>
                    <a:lumOff val="-17517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</p:grpSp>
      </p:grpSp>
      <p:sp>
        <p:nvSpPr>
          <p:cNvPr id="522" name="Y. Ma et al., Phys. Rev. X15, 031062 (2025); Physics of Plasmas (under review)"/>
          <p:cNvSpPr txBox="1"/>
          <p:nvPr/>
        </p:nvSpPr>
        <p:spPr>
          <a:xfrm>
            <a:off x="591411" y="13086152"/>
            <a:ext cx="16968220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spcBef>
                <a:spcPts val="700"/>
              </a:spcBef>
              <a:defRPr>
                <a:solidFill>
                  <a:srgbClr val="0433FF"/>
                </a:solidFill>
              </a:defRPr>
            </a:pPr>
            <a:r>
              <a:t>Y. Ma </a:t>
            </a:r>
            <a:r>
              <a:rPr i="1"/>
              <a:t>et al</a:t>
            </a:r>
            <a:r>
              <a:t>., Phys. Rev. X15, 031062 (2025); Physics of Plasmas (under review)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5" grpId="2" animBg="1" advAuto="0"/>
      <p:bldP spid="498" grpId="1" animBg="1" advAuto="0"/>
      <p:bldP spid="510" grpId="4" animBg="1" advAuto="0"/>
      <p:bldP spid="521" grpId="3" animBg="1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Each iteration:…"/>
          <p:cNvSpPr txBox="1"/>
          <p:nvPr/>
        </p:nvSpPr>
        <p:spPr>
          <a:xfrm>
            <a:off x="20657267" y="7208114"/>
            <a:ext cx="3172855" cy="2909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Each iteration:</a:t>
            </a:r>
          </a:p>
          <a:p>
            <a:pPr algn="l"/>
            <a:r>
              <a:t>20 Parents-&gt; select 5 best children as new parents to pass genes</a:t>
            </a:r>
          </a:p>
        </p:txBody>
      </p:sp>
      <p:pic>
        <p:nvPicPr>
          <p:cNvPr id="525" name="Run434_iter1_child0.mp4" descr="Run434_iter1_child0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346110" y="2512647"/>
            <a:ext cx="7099179" cy="976137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28" name="Group"/>
          <p:cNvGrpSpPr/>
          <p:nvPr/>
        </p:nvGrpSpPr>
        <p:grpSpPr>
          <a:xfrm>
            <a:off x="2225552" y="3895093"/>
            <a:ext cx="9430030" cy="8064110"/>
            <a:chOff x="0" y="0"/>
            <a:chExt cx="9430029" cy="8064108"/>
          </a:xfrm>
        </p:grpSpPr>
        <p:sp>
          <p:nvSpPr>
            <p:cNvPr id="526" name="Goal:…"/>
            <p:cNvSpPr txBox="1"/>
            <p:nvPr/>
          </p:nvSpPr>
          <p:spPr>
            <a:xfrm>
              <a:off x="0" y="0"/>
              <a:ext cx="9430030" cy="80641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/>
            <a:p>
              <a:pPr algn="l">
                <a:spcBef>
                  <a:spcPts val="300"/>
                </a:spcBef>
                <a:defRPr sz="3800" b="0" u="sng"/>
              </a:pPr>
              <a:r>
                <a:t>Goal: </a:t>
              </a:r>
            </a:p>
            <a:p>
              <a:pPr algn="l">
                <a:spcBef>
                  <a:spcPts val="300"/>
                </a:spcBef>
                <a:defRPr sz="3800" b="0"/>
              </a:pPr>
              <a:r>
                <a:t>experimental spectrum</a:t>
              </a:r>
            </a:p>
            <a:p>
              <a:pPr algn="l">
                <a:spcBef>
                  <a:spcPts val="300"/>
                </a:spcBef>
                <a:defRPr sz="3800" b="0"/>
              </a:pPr>
              <a:endParaRPr/>
            </a:p>
            <a:p>
              <a:pPr algn="l">
                <a:spcBef>
                  <a:spcPts val="300"/>
                </a:spcBef>
                <a:defRPr sz="3800" b="0" u="sng"/>
              </a:pPr>
              <a:r>
                <a:t>Genes:</a:t>
              </a:r>
            </a:p>
            <a:p>
              <a:pPr algn="l">
                <a:spcBef>
                  <a:spcPts val="300"/>
                </a:spcBef>
                <a:defRPr sz="3800" b="0"/>
              </a:pPr>
              <a:endParaRPr/>
            </a:p>
            <a:p>
              <a:pPr algn="l">
                <a:spcBef>
                  <a:spcPts val="300"/>
                </a:spcBef>
                <a:defRPr sz="3800" b="0"/>
              </a:pPr>
              <a:endParaRPr/>
            </a:p>
            <a:p>
              <a:pPr algn="l">
                <a:spcBef>
                  <a:spcPts val="300"/>
                </a:spcBef>
                <a:defRPr sz="3800" b="0"/>
              </a:pPr>
              <a:r>
                <a:t>(With extracted longitudinal &amp; transverse momentum and temporal charge profile)</a:t>
              </a:r>
            </a:p>
            <a:p>
              <a:pPr algn="l">
                <a:spcBef>
                  <a:spcPts val="300"/>
                </a:spcBef>
                <a:defRPr sz="3800" b="0"/>
              </a:pPr>
              <a:endParaRPr/>
            </a:p>
            <a:p>
              <a:pPr algn="l">
                <a:spcBef>
                  <a:spcPts val="300"/>
                </a:spcBef>
                <a:defRPr sz="3800" b="0" u="sng"/>
              </a:pPr>
              <a:r>
                <a:t>Figure-of-merit:</a:t>
              </a:r>
            </a:p>
            <a:p>
              <a:pPr algn="l">
                <a:spcBef>
                  <a:spcPts val="300"/>
                </a:spcBef>
                <a:defRPr sz="3800" b="0"/>
              </a:pPr>
              <a:r>
                <a:t>Difference between “guessed spectrum” and experimental spectrum</a:t>
              </a:r>
            </a:p>
          </p:txBody>
        </p:sp>
        <p:pic>
          <p:nvPicPr>
            <p:cNvPr id="527" name="Image" descr="Image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2941" y="2689623"/>
              <a:ext cx="7779119" cy="99656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29" name="Genetic algorithm"/>
          <p:cNvSpPr txBox="1"/>
          <p:nvPr/>
        </p:nvSpPr>
        <p:spPr>
          <a:xfrm>
            <a:off x="1209874" y="2659399"/>
            <a:ext cx="4946600" cy="8084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5900"/>
              </a:spcBef>
              <a:defRPr sz="4800" b="0"/>
            </a:lvl1pPr>
          </a:lstStyle>
          <a:p>
            <a:r>
              <a:t>Genetic algorithm</a:t>
            </a:r>
          </a:p>
        </p:txBody>
      </p:sp>
      <p:sp>
        <p:nvSpPr>
          <p:cNvPr id="530" name="Multi-parameter optimiza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400">
                <a:solidFill>
                  <a:srgbClr val="5E5E5E"/>
                </a:solidFill>
              </a:defRPr>
            </a:lvl1pPr>
          </a:lstStyle>
          <a:p>
            <a:r>
              <a:t>Multi-parameter optimization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1" name="All genes converged, except for"/>
              <p:cNvSpPr txBox="1"/>
              <p:nvPr/>
            </p:nvSpPr>
            <p:spPr>
              <a:xfrm>
                <a:off x="13672213" y="12350151"/>
                <a:ext cx="8040847" cy="918468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/>
              <a:p>
                <a:pPr algn="l">
                  <a:spcBef>
                    <a:spcPts val="4500"/>
                  </a:spcBef>
                  <a:defRPr sz="3800"/>
                </a:pPr>
                <a:r>
                  <a:t>All genes converged, except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6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6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sSub>
                          <m:sSubPr>
                            <m:ctrlPr>
                              <a:rPr sz="46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46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sz="46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</m:oMath>
                </a14:m>
                <a:endParaRPr/>
              </a:p>
            </p:txBody>
          </p:sp>
        </mc:Choice>
        <mc:Fallback xmlns="">
          <p:sp>
            <p:nvSpPr>
              <p:cNvPr id="531" name="All genes converged, except fo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72213" y="12350151"/>
                <a:ext cx="8040847" cy="918468"/>
              </a:xfrm>
              <a:prstGeom prst="rect">
                <a:avLst/>
              </a:prstGeom>
              <a:blipFill>
                <a:blip r:embed="rId6"/>
                <a:stretch>
                  <a:fillRect l="-2997" r="-3312" b="-13699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2" name="Rectangle"/>
          <p:cNvSpPr/>
          <p:nvPr/>
        </p:nvSpPr>
        <p:spPr>
          <a:xfrm>
            <a:off x="12923858" y="2487526"/>
            <a:ext cx="10942103" cy="1087924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33" name="Y. Ma et al., Phys. Rev. X15, 031062 (2025)"/>
          <p:cNvSpPr txBox="1"/>
          <p:nvPr/>
        </p:nvSpPr>
        <p:spPr>
          <a:xfrm>
            <a:off x="591411" y="12859282"/>
            <a:ext cx="8439764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spcBef>
                <a:spcPts val="700"/>
              </a:spcBef>
              <a:defRPr>
                <a:solidFill>
                  <a:srgbClr val="0433FF"/>
                </a:solidFill>
              </a:defRPr>
            </a:pPr>
            <a:r>
              <a:t>Y. Ma </a:t>
            </a:r>
            <a:r>
              <a:rPr i="1"/>
              <a:t>et al</a:t>
            </a:r>
            <a:r>
              <a:t>., Phys. Rev. X15, 031062 (2025)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100" fill="hold"/>
                                        <p:tgtEl>
                                          <p:spTgt spid="5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5" fill="hold" display="0">
                  <p:stCondLst>
                    <p:cond delay="indefinite"/>
                  </p:stCondLst>
                </p:cTn>
                <p:tgtEl>
                  <p:spTgt spid="525"/>
                </p:tgtEl>
              </p:cMediaNode>
            </p:video>
            <p:seq concurrent="1" prevAc="none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5"/>
                  </p:tgtEl>
                </p:cond>
              </p:nextCondLst>
            </p:seq>
          </p:childTnLst>
        </p:cTn>
      </p:par>
    </p:tnLst>
    <p:bldLst>
      <p:bldP spid="531" grpId="3" animBg="1" advAuto="0"/>
      <p:bldP spid="532" grpId="1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Temporal profile…"/>
          <p:cNvSpPr txBox="1"/>
          <p:nvPr/>
        </p:nvSpPr>
        <p:spPr>
          <a:xfrm>
            <a:off x="1069895" y="3055114"/>
            <a:ext cx="9697064" cy="1929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spcBef>
                <a:spcPts val="500"/>
              </a:spcBef>
              <a:defRPr sz="3800" b="0"/>
            </a:pPr>
            <a:r>
              <a:t>Temporal profile </a:t>
            </a:r>
          </a:p>
          <a:p>
            <a:pPr algn="r">
              <a:spcBef>
                <a:spcPts val="500"/>
              </a:spcBef>
              <a:defRPr sz="3800" b="0"/>
            </a:pPr>
            <a:r>
              <a:t>Transverse momentum</a:t>
            </a:r>
          </a:p>
          <a:p>
            <a:pPr algn="r">
              <a:spcBef>
                <a:spcPts val="500"/>
              </a:spcBef>
              <a:defRPr sz="3800" b="0"/>
            </a:pPr>
            <a:r>
              <a:t>Longitudinal momentum</a:t>
            </a:r>
          </a:p>
        </p:txBody>
      </p:sp>
      <p:pic>
        <p:nvPicPr>
          <p:cNvPr id="536" name="fig_retrived4_model2_AAC1.pdf" descr="fig_retrived4_model2_AAC1.pdf"/>
          <p:cNvPicPr>
            <a:picLocks noChangeAspect="1"/>
          </p:cNvPicPr>
          <p:nvPr/>
        </p:nvPicPr>
        <p:blipFill>
          <a:blip r:embed="rId2"/>
          <a:srcRect t="31635"/>
          <a:stretch>
            <a:fillRect/>
          </a:stretch>
        </p:blipFill>
        <p:spPr>
          <a:xfrm>
            <a:off x="13290948" y="2509569"/>
            <a:ext cx="8594761" cy="7954353"/>
          </a:xfrm>
          <a:prstGeom prst="rect">
            <a:avLst/>
          </a:prstGeom>
          <a:ln w="12700">
            <a:miter lim="400000"/>
          </a:ln>
        </p:spPr>
      </p:pic>
      <p:sp>
        <p:nvSpPr>
          <p:cNvPr id="537" name="Longitudinal phase space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 anchor="ctr"/>
          <a:lstStyle>
            <a:lvl1pPr algn="ctr" defTabSz="825500">
              <a:lnSpc>
                <a:spcPct val="100000"/>
              </a:lnSpc>
              <a:defRPr sz="8400" b="0" spc="0">
                <a:solidFill>
                  <a:srgbClr val="5E5E5E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Longitudinal phase space</a:t>
            </a:r>
          </a:p>
        </p:txBody>
      </p:sp>
      <p:grpSp>
        <p:nvGrpSpPr>
          <p:cNvPr id="541" name="Group"/>
          <p:cNvGrpSpPr/>
          <p:nvPr/>
        </p:nvGrpSpPr>
        <p:grpSpPr>
          <a:xfrm>
            <a:off x="581296" y="6319506"/>
            <a:ext cx="10674262" cy="3693596"/>
            <a:chOff x="0" y="0"/>
            <a:chExt cx="10674260" cy="3693594"/>
          </a:xfrm>
        </p:grpSpPr>
        <p:pic>
          <p:nvPicPr>
            <p:cNvPr id="538" name="GA_prog_best_model2.pdf" descr="GA_prog_best_model2.pdf"/>
            <p:cNvPicPr>
              <a:picLocks noChangeAspect="1"/>
            </p:cNvPicPr>
            <p:nvPr/>
          </p:nvPicPr>
          <p:blipFill>
            <a:blip r:embed="rId3"/>
            <a:srcRect b="81714"/>
            <a:stretch>
              <a:fillRect/>
            </a:stretch>
          </p:blipFill>
          <p:spPr>
            <a:xfrm>
              <a:off x="89" y="0"/>
              <a:ext cx="10674172" cy="25882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39" name="Experiment"/>
            <p:cNvSpPr txBox="1"/>
            <p:nvPr/>
          </p:nvSpPr>
          <p:spPr>
            <a:xfrm>
              <a:off x="6142932" y="326018"/>
              <a:ext cx="2828821" cy="7246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r>
                <a:t>Experiment</a:t>
              </a:r>
            </a:p>
          </p:txBody>
        </p:sp>
        <p:pic>
          <p:nvPicPr>
            <p:cNvPr id="540" name="GA_prog_best_model2.pdf" descr="GA_prog_best_model2.pdf"/>
            <p:cNvPicPr>
              <a:picLocks noChangeAspect="1"/>
            </p:cNvPicPr>
            <p:nvPr/>
          </p:nvPicPr>
          <p:blipFill>
            <a:blip r:embed="rId3"/>
            <a:srcRect t="34055" b="57457"/>
            <a:stretch>
              <a:fillRect/>
            </a:stretch>
          </p:blipFill>
          <p:spPr>
            <a:xfrm>
              <a:off x="0" y="2492178"/>
              <a:ext cx="10674171" cy="12014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52" name="Group"/>
          <p:cNvGrpSpPr/>
          <p:nvPr/>
        </p:nvGrpSpPr>
        <p:grpSpPr>
          <a:xfrm>
            <a:off x="581252" y="2510690"/>
            <a:ext cx="22294324" cy="10066848"/>
            <a:chOff x="0" y="0"/>
            <a:chExt cx="22294323" cy="10066847"/>
          </a:xfrm>
        </p:grpSpPr>
        <p:grpSp>
          <p:nvGrpSpPr>
            <p:cNvPr id="548" name="Group"/>
            <p:cNvGrpSpPr/>
            <p:nvPr/>
          </p:nvGrpSpPr>
          <p:grpSpPr>
            <a:xfrm>
              <a:off x="488643" y="0"/>
              <a:ext cx="21805680" cy="10066848"/>
              <a:chOff x="0" y="0"/>
              <a:chExt cx="21805679" cy="10066847"/>
            </a:xfrm>
          </p:grpSpPr>
          <p:grpSp>
            <p:nvGrpSpPr>
              <p:cNvPr id="545" name="Group"/>
              <p:cNvGrpSpPr/>
              <p:nvPr/>
            </p:nvGrpSpPr>
            <p:grpSpPr>
              <a:xfrm>
                <a:off x="9649152" y="0"/>
                <a:ext cx="12156528" cy="10066848"/>
                <a:chOff x="-171600" y="0"/>
                <a:chExt cx="12156526" cy="10066847"/>
              </a:xfrm>
            </p:grpSpPr>
            <p:pic>
              <p:nvPicPr>
                <p:cNvPr id="542" name="Group" descr="Group"/>
                <p:cNvPicPr>
                  <a:picLocks noChangeAspect="1"/>
                </p:cNvPicPr>
                <p:nvPr/>
              </p:nvPicPr>
              <p:blipFill>
                <a:blip r:embed="rId4"/>
                <a:srcRect t="26226"/>
                <a:stretch>
                  <a:fillRect/>
                </a:stretch>
              </p:blipFill>
              <p:spPr>
                <a:xfrm>
                  <a:off x="2418015" y="0"/>
                  <a:ext cx="9566911" cy="10066848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543" name="Line Line" descr="Line Line"/>
                <p:cNvPicPr>
                  <a:picLocks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 rot="3615496">
                  <a:off x="-1173875" y="5244637"/>
                  <a:ext cx="4584921" cy="352235"/>
                </a:xfrm>
                <a:prstGeom prst="rect">
                  <a:avLst/>
                </a:prstGeom>
                <a:effectLst/>
              </p:spPr>
            </p:pic>
          </p:grpSp>
          <p:sp>
            <p:nvSpPr>
              <p:cNvPr id="546" name="Slice energy spread"/>
              <p:cNvSpPr txBox="1"/>
              <p:nvPr/>
            </p:nvSpPr>
            <p:spPr>
              <a:xfrm>
                <a:off x="0" y="2701942"/>
                <a:ext cx="9697064" cy="65958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algn="r">
                  <a:spcBef>
                    <a:spcPts val="500"/>
                  </a:spcBef>
                  <a:defRPr sz="3800" b="0"/>
                </a:lvl1pPr>
              </a:lstStyle>
              <a:p>
                <a:r>
                  <a:t>Slice energy spread</a:t>
                </a:r>
              </a:p>
            </p:txBody>
          </p:sp>
          <p:sp>
            <p:nvSpPr>
              <p:cNvPr id="547" name="Temporal profile…"/>
              <p:cNvSpPr txBox="1"/>
              <p:nvPr/>
            </p:nvSpPr>
            <p:spPr>
              <a:xfrm>
                <a:off x="0" y="537920"/>
                <a:ext cx="9697064" cy="192958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/>
              <a:p>
                <a:pPr algn="r">
                  <a:spcBef>
                    <a:spcPts val="500"/>
                  </a:spcBef>
                  <a:defRPr sz="3800" b="0"/>
                </a:pPr>
                <a:r>
                  <a:t>Temporal profile </a:t>
                </a:r>
              </a:p>
              <a:p>
                <a:pPr algn="r">
                  <a:spcBef>
                    <a:spcPts val="500"/>
                  </a:spcBef>
                  <a:defRPr sz="3800" b="0"/>
                </a:pPr>
                <a:r>
                  <a:t>Transverse momentum</a:t>
                </a:r>
              </a:p>
              <a:p>
                <a:pPr algn="r">
                  <a:spcBef>
                    <a:spcPts val="500"/>
                  </a:spcBef>
                  <a:defRPr sz="3800" b="0"/>
                </a:pPr>
                <a:r>
                  <a:t>Longitudinal phase space</a:t>
                </a:r>
              </a:p>
            </p:txBody>
          </p:sp>
        </p:grpSp>
        <p:grpSp>
          <p:nvGrpSpPr>
            <p:cNvPr id="551" name="Group"/>
            <p:cNvGrpSpPr/>
            <p:nvPr/>
          </p:nvGrpSpPr>
          <p:grpSpPr>
            <a:xfrm>
              <a:off x="-1" y="6332287"/>
              <a:ext cx="10674172" cy="3454223"/>
              <a:chOff x="0" y="0"/>
              <a:chExt cx="10674170" cy="3454222"/>
            </a:xfrm>
          </p:grpSpPr>
          <p:pic>
            <p:nvPicPr>
              <p:cNvPr id="549" name="GA_prog_best_model2.pdf" descr="GA_prog_best_model2.pdf"/>
              <p:cNvPicPr>
                <a:picLocks noChangeAspect="1"/>
              </p:cNvPicPr>
              <p:nvPr/>
            </p:nvPicPr>
            <p:blipFill>
              <a:blip r:embed="rId3"/>
              <a:srcRect t="18290" b="57457"/>
              <a:stretch>
                <a:fillRect/>
              </a:stretch>
            </p:blipFill>
            <p:spPr>
              <a:xfrm>
                <a:off x="0" y="21325"/>
                <a:ext cx="10674171" cy="343289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550" name="Fitting"/>
              <p:cNvSpPr txBox="1"/>
              <p:nvPr/>
            </p:nvSpPr>
            <p:spPr>
              <a:xfrm>
                <a:off x="5134009" y="0"/>
                <a:ext cx="4378710" cy="7246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r>
                  <a:t>Fitting </a:t>
                </a:r>
              </a:p>
            </p:txBody>
          </p:sp>
        </p:grpSp>
      </p:grpSp>
      <p:pic>
        <p:nvPicPr>
          <p:cNvPr id="553" name="Line Line" descr="Line Line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 rot="347455">
            <a:off x="10809022" y="3416691"/>
            <a:ext cx="2479529" cy="352234"/>
          </a:xfrm>
          <a:prstGeom prst="rect">
            <a:avLst/>
          </a:prstGeom>
        </p:spPr>
      </p:pic>
      <p:pic>
        <p:nvPicPr>
          <p:cNvPr id="555" name="Line Line" descr="Line Line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 rot="3317558">
            <a:off x="10279327" y="6327845"/>
            <a:ext cx="3528262" cy="352235"/>
          </a:xfrm>
          <a:prstGeom prst="rect">
            <a:avLst/>
          </a:prstGeom>
        </p:spPr>
      </p:pic>
      <p:pic>
        <p:nvPicPr>
          <p:cNvPr id="557" name="Line Line" descr="Line Line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 rot="2003502">
            <a:off x="10702452" y="4930561"/>
            <a:ext cx="2685166" cy="352235"/>
          </a:xfrm>
          <a:prstGeom prst="rect">
            <a:avLst/>
          </a:prstGeom>
        </p:spPr>
      </p:pic>
      <p:sp>
        <p:nvSpPr>
          <p:cNvPr id="559" name="Y. Ma et al., Phys. Rev. X15, 031062 (2025)"/>
          <p:cNvSpPr txBox="1"/>
          <p:nvPr/>
        </p:nvSpPr>
        <p:spPr>
          <a:xfrm>
            <a:off x="591411" y="12859282"/>
            <a:ext cx="8439764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spcBef>
                <a:spcPts val="700"/>
              </a:spcBef>
              <a:defRPr>
                <a:solidFill>
                  <a:srgbClr val="0433FF"/>
                </a:solidFill>
              </a:defRPr>
            </a:pPr>
            <a:r>
              <a:t>Y. Ma </a:t>
            </a:r>
            <a:r>
              <a:rPr i="1"/>
              <a:t>et al</a:t>
            </a:r>
            <a:r>
              <a:t>., Phys. Rev. X15, 031062 (2025)</a:t>
            </a:r>
          </a:p>
        </p:txBody>
      </p:sp>
      <p:sp>
        <p:nvSpPr>
          <p:cNvPr id="560" name="~10 MeV slice energy spread, ~1% relative energy spread"/>
          <p:cNvSpPr txBox="1"/>
          <p:nvPr/>
        </p:nvSpPr>
        <p:spPr>
          <a:xfrm>
            <a:off x="11125248" y="12669150"/>
            <a:ext cx="12926126" cy="585113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~10 MeV slice energy spread, ~1% relative energy spread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" grpId="1" animBg="1" advAuto="0"/>
      <p:bldP spid="560" grpId="2" animBg="1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" name="fig_6.pdf" descr="fig_6.pdf"/>
          <p:cNvPicPr>
            <a:picLocks noChangeAspect="1"/>
          </p:cNvPicPr>
          <p:nvPr/>
        </p:nvPicPr>
        <p:blipFill>
          <a:blip r:embed="rId2"/>
          <a:srcRect b="56328"/>
          <a:stretch>
            <a:fillRect/>
          </a:stretch>
        </p:blipFill>
        <p:spPr>
          <a:xfrm>
            <a:off x="388607" y="4798847"/>
            <a:ext cx="11887568" cy="5693757"/>
          </a:xfrm>
          <a:prstGeom prst="rect">
            <a:avLst/>
          </a:prstGeom>
          <a:ln w="12700">
            <a:miter lim="400000"/>
          </a:ln>
        </p:spPr>
      </p:pic>
      <p:pic>
        <p:nvPicPr>
          <p:cNvPr id="574" name="fig_6.pdf" descr="fig_6.pdf"/>
          <p:cNvPicPr>
            <a:picLocks noChangeAspect="1"/>
          </p:cNvPicPr>
          <p:nvPr/>
        </p:nvPicPr>
        <p:blipFill>
          <a:blip r:embed="rId2"/>
          <a:srcRect t="43007"/>
          <a:stretch>
            <a:fillRect/>
          </a:stretch>
        </p:blipFill>
        <p:spPr>
          <a:xfrm>
            <a:off x="12576379" y="4450899"/>
            <a:ext cx="11655870" cy="7285756"/>
          </a:xfrm>
          <a:prstGeom prst="rect">
            <a:avLst/>
          </a:prstGeom>
          <a:ln w="12700">
            <a:miter lim="400000"/>
          </a:ln>
        </p:spPr>
      </p:pic>
      <p:sp>
        <p:nvSpPr>
          <p:cNvPr id="575" name="PIC simulation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 anchor="ctr"/>
          <a:lstStyle>
            <a:lvl1pPr algn="ctr" defTabSz="825500">
              <a:lnSpc>
                <a:spcPct val="100000"/>
              </a:lnSpc>
              <a:defRPr sz="8400" b="0" spc="0">
                <a:solidFill>
                  <a:srgbClr val="5E5E5E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PIC simulation</a:t>
            </a:r>
          </a:p>
        </p:txBody>
      </p:sp>
      <p:sp>
        <p:nvSpPr>
          <p:cNvPr id="576" name="Ionization injection"/>
          <p:cNvSpPr txBox="1"/>
          <p:nvPr/>
        </p:nvSpPr>
        <p:spPr>
          <a:xfrm>
            <a:off x="1719153" y="2744738"/>
            <a:ext cx="4260800" cy="659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500"/>
              </a:spcBef>
              <a:defRPr sz="3800" b="0"/>
            </a:lvl1pPr>
          </a:lstStyle>
          <a:p>
            <a:r>
              <a:t>Ionization injection </a:t>
            </a:r>
          </a:p>
        </p:txBody>
      </p:sp>
      <p:sp>
        <p:nvSpPr>
          <p:cNvPr id="577" name="at t = 110 ps"/>
          <p:cNvSpPr txBox="1"/>
          <p:nvPr/>
        </p:nvSpPr>
        <p:spPr>
          <a:xfrm>
            <a:off x="4481861" y="10565800"/>
            <a:ext cx="2836165" cy="659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500"/>
              </a:spcBef>
              <a:defRPr sz="3800" b="0"/>
            </a:lvl1pPr>
          </a:lstStyle>
          <a:p>
            <a:r>
              <a:t>at t = 110 ps</a:t>
            </a:r>
          </a:p>
        </p:txBody>
      </p:sp>
      <p:sp>
        <p:nvSpPr>
          <p:cNvPr id="578" name="Y. Ma et al., Phys. Rev. X15, 031062 (2025)"/>
          <p:cNvSpPr txBox="1"/>
          <p:nvPr/>
        </p:nvSpPr>
        <p:spPr>
          <a:xfrm>
            <a:off x="591411" y="12859282"/>
            <a:ext cx="8439764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spcBef>
                <a:spcPts val="700"/>
              </a:spcBef>
              <a:defRPr>
                <a:solidFill>
                  <a:srgbClr val="0433FF"/>
                </a:solidFill>
              </a:defRPr>
            </a:pPr>
            <a:r>
              <a:t>Y. Ma </a:t>
            </a:r>
            <a:r>
              <a:rPr i="1"/>
              <a:t>et al</a:t>
            </a:r>
            <a:r>
              <a:t>., Phys. Rev. X15, 031062 (2025)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4" grpId="1" animBg="1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fig_7.pdf" descr="fig_7.pdf"/>
          <p:cNvPicPr>
            <a:picLocks noChangeAspect="1"/>
          </p:cNvPicPr>
          <p:nvPr/>
        </p:nvPicPr>
        <p:blipFill>
          <a:blip r:embed="rId2"/>
          <a:srcRect b="27911"/>
          <a:stretch>
            <a:fillRect/>
          </a:stretch>
        </p:blipFill>
        <p:spPr>
          <a:xfrm>
            <a:off x="4966088" y="4070812"/>
            <a:ext cx="9860559" cy="8611206"/>
          </a:xfrm>
          <a:prstGeom prst="rect">
            <a:avLst/>
          </a:prstGeom>
          <a:ln w="12700">
            <a:miter lim="400000"/>
          </a:ln>
        </p:spPr>
      </p:pic>
      <p:sp>
        <p:nvSpPr>
          <p:cNvPr id="581" name="6D Phase space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 anchor="ctr"/>
          <a:lstStyle>
            <a:lvl1pPr algn="ctr" defTabSz="825500">
              <a:lnSpc>
                <a:spcPct val="100000"/>
              </a:lnSpc>
              <a:defRPr sz="8400" b="0" spc="0">
                <a:solidFill>
                  <a:srgbClr val="5E5E5E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6D Phase space</a:t>
            </a:r>
          </a:p>
        </p:txBody>
      </p:sp>
      <p:pic>
        <p:nvPicPr>
          <p:cNvPr id="582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435" y="2281812"/>
            <a:ext cx="6413501" cy="1320801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83" name="Fitting parameters:"/>
              <p:cNvSpPr txBox="1"/>
              <p:nvPr/>
            </p:nvSpPr>
            <p:spPr>
              <a:xfrm>
                <a:off x="9239159" y="2421794"/>
                <a:ext cx="14439093" cy="1673049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50800" tIns="50800" rIns="50800" bIns="50800" anchor="ctr">
                <a:spAutoFit/>
              </a:bodyPr>
              <a:lstStyle/>
              <a:p>
                <a:pPr algn="l"/>
                <a:r>
                  <a:t>Fitting parameters: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sz="34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4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sz="34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sz="34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=56.0,</m:t>
                      </m:r>
                      <m:r>
                        <a:rPr sz="34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sz="34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=0.1,</m:t>
                      </m:r>
                      <m:sSub>
                        <m:sSubPr>
                          <m:ctrlPr>
                            <a:rPr sz="34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4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sz="34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sz="34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=3.0,</m:t>
                      </m:r>
                      <m:sSub>
                        <m:sSubPr>
                          <m:ctrlPr>
                            <a:rPr sz="34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4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sz="34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4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sz="34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𝑥𝑡</m:t>
                              </m:r>
                            </m:sub>
                          </m:sSub>
                        </m:sub>
                      </m:sSub>
                      <m:r>
                        <a:rPr sz="34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=3.0</m:t>
                      </m:r>
                      <m:sSub>
                        <m:sSubPr>
                          <m:ctrlPr>
                            <a:rPr sz="34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4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sz="34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sz="34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sz="34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sz="34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4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sz="34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4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sz="34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sub>
                      </m:sSub>
                      <m:r>
                        <a:rPr sz="34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=0.5</m:t>
                      </m:r>
                      <m:r>
                        <a:rPr sz="34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sz="34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sz="34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sz="34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r>
                        <a:rPr sz="34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sz="34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sz="34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sz="34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4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34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sz="34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4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sz="34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sub>
                      </m:sSub>
                      <m:r>
                        <a:rPr sz="34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=16</m:t>
                      </m:r>
                      <m:sSub>
                        <m:sSubPr>
                          <m:ctrlPr>
                            <a:rPr sz="34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4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sz="34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sz="34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sz="34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583" name="Fitting parameters: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9159" y="2421794"/>
                <a:ext cx="14439093" cy="1673049"/>
              </a:xfrm>
              <a:prstGeom prst="rect">
                <a:avLst/>
              </a:prstGeom>
              <a:blipFill>
                <a:blip r:embed="rId4"/>
                <a:stretch>
                  <a:fillRect l="-1230" t="-3008" b="-752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4" name="vs"/>
              <p:cNvSpPr txBox="1"/>
              <p:nvPr/>
            </p:nvSpPr>
            <p:spPr>
              <a:xfrm>
                <a:off x="879108" y="4575018"/>
                <a:ext cx="3695187" cy="134571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50800" tIns="50800" rIns="50800" bIns="50800" anchor="ctr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sz="36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sz="36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</m:e>
                    </m:bar>
                    <m:sSub>
                      <m:sSubPr>
                        <m:ctrlPr>
                          <a:rPr sz="36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36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sz="36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sz="36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sz="36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𝑟𝑒𝑐</m:t>
                        </m:r>
                      </m:sub>
                    </m:sSub>
                    <m:r>
                      <a:rPr sz="36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=46.0,</m:t>
                    </m:r>
                  </m:oMath>
                </a14:m>
                <a:r>
                  <a:t> vs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sz="36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sz="36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</m:e>
                    </m:bar>
                    <m:sSub>
                      <m:sSubPr>
                        <m:ctrlPr>
                          <a:rPr sz="36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36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sz="36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sz="36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sz="36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𝑠𝑖𝑚</m:t>
                        </m:r>
                      </m:sub>
                    </m:sSub>
                    <m:r>
                      <a:rPr sz="36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=40.2,</m:t>
                    </m:r>
                  </m:oMath>
                </a14:m>
                <a:r>
                  <a:t>  </a:t>
                </a:r>
              </a:p>
            </p:txBody>
          </p:sp>
        </mc:Choice>
        <mc:Fallback xmlns="">
          <p:sp>
            <p:nvSpPr>
              <p:cNvPr id="584" name="vs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108" y="4575018"/>
                <a:ext cx="3695187" cy="1345710"/>
              </a:xfrm>
              <a:prstGeom prst="rect">
                <a:avLst/>
              </a:prstGeom>
              <a:blipFill>
                <a:blip r:embed="rId5"/>
                <a:stretch>
                  <a:fillRect l="-3093" r="-3093" b="-8411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5" name="vs"/>
              <p:cNvSpPr txBox="1"/>
              <p:nvPr/>
            </p:nvSpPr>
            <p:spPr>
              <a:xfrm>
                <a:off x="850917" y="6778833"/>
                <a:ext cx="4647510" cy="1261405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50800" tIns="50800" rIns="50800" bIns="50800" anchor="ctr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sSub>
                      <m:sSubPr>
                        <m:ctrlPr>
                          <a:rPr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𝑟𝑒𝑐</m:t>
                        </m:r>
                      </m:sub>
                    </m:sSub>
                    <m:r>
                      <a:rPr sz="3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=12.12</m:t>
                    </m:r>
                    <m:r>
                      <a:rPr sz="3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𝑓𝑠</m:t>
                    </m:r>
                    <m:r>
                      <a:rPr sz="3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t> vs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𝑠𝑖𝑚</m:t>
                        </m:r>
                      </m:sub>
                    </m:sSub>
                    <m:r>
                      <a:rPr sz="3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=12.06</m:t>
                    </m:r>
                    <m:r>
                      <a:rPr sz="3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𝑓𝑠</m:t>
                    </m:r>
                  </m:oMath>
                </a14:m>
                <a:r>
                  <a:t>  </a:t>
                </a:r>
              </a:p>
            </p:txBody>
          </p:sp>
        </mc:Choice>
        <mc:Fallback xmlns="">
          <p:sp>
            <p:nvSpPr>
              <p:cNvPr id="585" name="vs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917" y="6778833"/>
                <a:ext cx="4647510" cy="1261405"/>
              </a:xfrm>
              <a:prstGeom prst="rect">
                <a:avLst/>
              </a:prstGeom>
              <a:blipFill>
                <a:blip r:embed="rId6"/>
                <a:stretch>
                  <a:fillRect l="-1366" b="-7921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92" name="Group"/>
          <p:cNvGrpSpPr/>
          <p:nvPr/>
        </p:nvGrpSpPr>
        <p:grpSpPr>
          <a:xfrm>
            <a:off x="4029524" y="2250062"/>
            <a:ext cx="15603677" cy="1827406"/>
            <a:chOff x="-57150" y="-57150"/>
            <a:chExt cx="15603675" cy="1827405"/>
          </a:xfrm>
        </p:grpSpPr>
        <p:pic>
          <p:nvPicPr>
            <p:cNvPr id="586" name="Rectangle Rectangle" descr="Rectangle Rectangle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840887" y="258955"/>
              <a:ext cx="2705639" cy="1384301"/>
            </a:xfrm>
            <a:prstGeom prst="rect">
              <a:avLst/>
            </a:prstGeom>
            <a:effectLst/>
          </p:spPr>
        </p:pic>
        <p:pic>
          <p:nvPicPr>
            <p:cNvPr id="588" name="Rectangle Rectangle" descr="Rectangle Rectangle"/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976357" y="385955"/>
              <a:ext cx="1767080" cy="1384301"/>
            </a:xfrm>
            <a:prstGeom prst="rect">
              <a:avLst/>
            </a:prstGeom>
            <a:effectLst/>
          </p:spPr>
        </p:pic>
        <p:pic>
          <p:nvPicPr>
            <p:cNvPr id="590" name="Rectangle Rectangle" descr="Rectangle Rectangle"/>
            <p:cNvPicPr>
              <a:picLocks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-57150" y="-57150"/>
              <a:ext cx="1921319" cy="1384300"/>
            </a:xfrm>
            <a:prstGeom prst="rect">
              <a:avLst/>
            </a:prstGeom>
            <a:effectLst/>
          </p:spPr>
        </p:pic>
      </p:grpSp>
      <p:sp>
        <p:nvSpPr>
          <p:cNvPr id="593" name="Transverse real space"/>
          <p:cNvSpPr txBox="1"/>
          <p:nvPr/>
        </p:nvSpPr>
        <p:spPr>
          <a:xfrm>
            <a:off x="513889" y="8796163"/>
            <a:ext cx="3564741" cy="1231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L="502708" indent="-502708" algn="l">
              <a:spcBef>
                <a:spcPts val="4500"/>
              </a:spcBef>
              <a:buSzPct val="125000"/>
              <a:buChar char="•"/>
              <a:defRPr sz="3800" b="0"/>
            </a:lvl1pPr>
          </a:lstStyle>
          <a:p>
            <a:r>
              <a:t>Transverse real space</a:t>
            </a:r>
          </a:p>
        </p:txBody>
      </p:sp>
      <p:sp>
        <p:nvSpPr>
          <p:cNvPr id="594" name="Transverse momentum space"/>
          <p:cNvSpPr txBox="1"/>
          <p:nvPr/>
        </p:nvSpPr>
        <p:spPr>
          <a:xfrm>
            <a:off x="421678" y="10447857"/>
            <a:ext cx="4660848" cy="1231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L="502708" indent="-502708" algn="l">
              <a:spcBef>
                <a:spcPts val="4500"/>
              </a:spcBef>
              <a:buSzPct val="125000"/>
              <a:buChar char="•"/>
              <a:defRPr sz="3800" b="0"/>
            </a:lvl1pPr>
          </a:lstStyle>
          <a:p>
            <a:r>
              <a:t>Transverse momentum space</a:t>
            </a:r>
          </a:p>
        </p:txBody>
      </p:sp>
      <p:grpSp>
        <p:nvGrpSpPr>
          <p:cNvPr id="597" name="Group"/>
          <p:cNvGrpSpPr/>
          <p:nvPr/>
        </p:nvGrpSpPr>
        <p:grpSpPr>
          <a:xfrm>
            <a:off x="15714304" y="4325569"/>
            <a:ext cx="7405381" cy="8934089"/>
            <a:chOff x="0" y="0"/>
            <a:chExt cx="7405379" cy="8934088"/>
          </a:xfrm>
        </p:grpSpPr>
        <p:pic>
          <p:nvPicPr>
            <p:cNvPr id="595" name="transverse-phase-space-DPP25.pdf" descr="transverse-phase-space-DPP25.pdf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5731263" cy="834639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96" name="Transverse phase space"/>
            <p:cNvSpPr txBox="1"/>
            <p:nvPr/>
          </p:nvSpPr>
          <p:spPr>
            <a:xfrm>
              <a:off x="388853" y="8274501"/>
              <a:ext cx="7016527" cy="6595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marL="502708" indent="-502708" algn="l">
                <a:spcBef>
                  <a:spcPts val="4500"/>
                </a:spcBef>
                <a:buSzPct val="125000"/>
                <a:buChar char="•"/>
                <a:defRPr sz="3800" b="0"/>
              </a:lvl1pPr>
            </a:lstStyle>
            <a:p>
              <a:r>
                <a:t>Transverse phase space</a:t>
              </a:r>
            </a:p>
          </p:txBody>
        </p:sp>
      </p:grpSp>
      <p:sp>
        <p:nvSpPr>
          <p:cNvPr id="598" name="Y. Ma et al., Phys. Rev. X15, 031062 (2025)"/>
          <p:cNvSpPr txBox="1"/>
          <p:nvPr/>
        </p:nvSpPr>
        <p:spPr>
          <a:xfrm>
            <a:off x="591411" y="12859282"/>
            <a:ext cx="8439764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spcBef>
                <a:spcPts val="700"/>
              </a:spcBef>
              <a:defRPr>
                <a:solidFill>
                  <a:srgbClr val="0433FF"/>
                </a:solidFill>
              </a:defRPr>
            </a:pPr>
            <a:r>
              <a:t>Y. Ma </a:t>
            </a:r>
            <a:r>
              <a:rPr i="1"/>
              <a:t>et al</a:t>
            </a:r>
            <a:r>
              <a:t>., Phys. Rev. X15, 031062 (2025)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2" grpId="2" animBg="1" advAuto="0"/>
      <p:bldP spid="597" grpId="1" animBg="1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Active Laser deflecto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400">
                <a:solidFill>
                  <a:srgbClr val="5E5E5E"/>
                </a:solidFill>
              </a:defRPr>
            </a:lvl1pPr>
          </a:lstStyle>
          <a:p>
            <a:r>
              <a:t>Active Laser deflector</a:t>
            </a:r>
          </a:p>
        </p:txBody>
      </p:sp>
      <p:pic>
        <p:nvPicPr>
          <p:cNvPr id="601" name="fig_schematic_labels.pdf" descr="fig_schematic_labels.pdf"/>
          <p:cNvPicPr>
            <a:picLocks noChangeAspect="1"/>
          </p:cNvPicPr>
          <p:nvPr/>
        </p:nvPicPr>
        <p:blipFill>
          <a:blip r:embed="rId2"/>
          <a:srcRect l="66310"/>
          <a:stretch>
            <a:fillRect/>
          </a:stretch>
        </p:blipFill>
        <p:spPr>
          <a:xfrm>
            <a:off x="15325831" y="3759341"/>
            <a:ext cx="8184312" cy="3329207"/>
          </a:xfrm>
          <a:prstGeom prst="rect">
            <a:avLst/>
          </a:prstGeom>
          <a:ln w="12700">
            <a:miter lim="400000"/>
          </a:ln>
        </p:spPr>
      </p:pic>
      <p:sp>
        <p:nvSpPr>
          <p:cNvPr id="602" name="Direct laser-electron interaction in vacuum…"/>
          <p:cNvSpPr txBox="1"/>
          <p:nvPr/>
        </p:nvSpPr>
        <p:spPr>
          <a:xfrm>
            <a:off x="16019271" y="7898130"/>
            <a:ext cx="6797477" cy="375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4000" b="0"/>
            </a:pPr>
            <a:r>
              <a:t>Direct laser-electron interaction in vacuum</a:t>
            </a:r>
          </a:p>
          <a:p>
            <a:pPr algn="l">
              <a:defRPr sz="4000" b="0"/>
            </a:pPr>
            <a:endParaRPr/>
          </a:p>
          <a:p>
            <a: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 b="0">
                <a:latin typeface="Helvetica"/>
                <a:ea typeface="Helvetica"/>
                <a:cs typeface="Helvetica"/>
                <a:sym typeface="Helvetica"/>
              </a:defRPr>
            </a:pPr>
            <a:r>
              <a:t>Requires the violation of the assumptions of the Lawson-Woodward theorem</a:t>
            </a:r>
          </a:p>
        </p:txBody>
      </p:sp>
      <p:sp>
        <p:nvSpPr>
          <p:cNvPr id="603" name="Active deflector in LWFA / PWFA…"/>
          <p:cNvSpPr txBox="1"/>
          <p:nvPr/>
        </p:nvSpPr>
        <p:spPr>
          <a:xfrm>
            <a:off x="3486734" y="8076630"/>
            <a:ext cx="8184357" cy="375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4000" b="0"/>
            </a:pPr>
            <a:r>
              <a:t>Active deflector in LWFA / PWFA</a:t>
            </a:r>
          </a:p>
          <a:p>
            <a:pPr algn="l">
              <a:defRPr sz="4000" b="0"/>
            </a:pPr>
            <a:endParaRPr/>
          </a:p>
          <a:p>
            <a: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 b="0">
                <a:latin typeface="Helvetica"/>
                <a:ea typeface="Helvetica"/>
                <a:cs typeface="Helvetica"/>
                <a:sym typeface="Helvetica"/>
              </a:defRPr>
            </a:pPr>
            <a:r>
              <a:t>The wakefield driver can be either a particle beam or a laser pulse;</a:t>
            </a:r>
          </a:p>
          <a:p>
            <a: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 b="0">
                <a:latin typeface="Helvetica"/>
                <a:ea typeface="Helvetica"/>
                <a:cs typeface="Helvetica"/>
                <a:sym typeface="Helvetica"/>
              </a:defRPr>
            </a:pPr>
            <a:r>
              <a:t>Independent laser pulse as the deflector</a:t>
            </a:r>
          </a:p>
        </p:txBody>
      </p:sp>
      <p:pic>
        <p:nvPicPr>
          <p:cNvPr id="604" name="fig_schematic_labels.pdf" descr="fig_schematic_labels.pdf"/>
          <p:cNvPicPr>
            <a:picLocks noChangeAspect="1"/>
          </p:cNvPicPr>
          <p:nvPr/>
        </p:nvPicPr>
        <p:blipFill>
          <a:blip r:embed="rId2"/>
          <a:srcRect l="32298" r="33452"/>
          <a:stretch>
            <a:fillRect/>
          </a:stretch>
        </p:blipFill>
        <p:spPr>
          <a:xfrm>
            <a:off x="2988281" y="3574034"/>
            <a:ext cx="8320280" cy="3329207"/>
          </a:xfrm>
          <a:prstGeom prst="rect">
            <a:avLst/>
          </a:prstGeom>
          <a:ln w="12700">
            <a:miter lim="400000"/>
          </a:ln>
        </p:spPr>
      </p:pic>
      <p:sp>
        <p:nvSpPr>
          <p:cNvPr id="605" name="Y. Ma et al., Physics of Plasmas (under review)"/>
          <p:cNvSpPr txBox="1"/>
          <p:nvPr/>
        </p:nvSpPr>
        <p:spPr>
          <a:xfrm>
            <a:off x="7689101" y="12466734"/>
            <a:ext cx="10860217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spcBef>
                <a:spcPts val="700"/>
              </a:spcBef>
              <a:defRPr>
                <a:solidFill>
                  <a:srgbClr val="0433FF"/>
                </a:solidFill>
              </a:defRPr>
            </a:pPr>
            <a:r>
              <a:t>Y. Ma </a:t>
            </a:r>
            <a:r>
              <a:rPr i="1"/>
              <a:t>et al</a:t>
            </a:r>
            <a:r>
              <a:t>., Physics of Plasmas (under review)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7" name="fig_PWFA_sim1.pdf" descr="fig_PWFA_sim1.pdf"/>
          <p:cNvPicPr>
            <a:picLocks noChangeAspect="1"/>
          </p:cNvPicPr>
          <p:nvPr/>
        </p:nvPicPr>
        <p:blipFill>
          <a:blip r:embed="rId2"/>
          <a:srcRect r="50509"/>
          <a:stretch>
            <a:fillRect/>
          </a:stretch>
        </p:blipFill>
        <p:spPr>
          <a:xfrm>
            <a:off x="6882197" y="4606329"/>
            <a:ext cx="8464687" cy="6281188"/>
          </a:xfrm>
          <a:prstGeom prst="rect">
            <a:avLst/>
          </a:prstGeom>
          <a:ln w="12700">
            <a:miter lim="400000"/>
          </a:ln>
        </p:spPr>
      </p:pic>
      <p:sp>
        <p:nvSpPr>
          <p:cNvPr id="608" name="Active laser deflector in PWF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400">
                <a:solidFill>
                  <a:srgbClr val="5E5E5E"/>
                </a:solidFill>
              </a:defRPr>
            </a:lvl1pPr>
          </a:lstStyle>
          <a:p>
            <a:r>
              <a:t>Active laser deflector in PWFA</a:t>
            </a:r>
          </a:p>
        </p:txBody>
      </p:sp>
      <p:pic>
        <p:nvPicPr>
          <p:cNvPr id="609" name="fig_PWFA_sim1.pdf" descr="fig_PWFA_sim1.pdf"/>
          <p:cNvPicPr>
            <a:picLocks noChangeAspect="1"/>
          </p:cNvPicPr>
          <p:nvPr/>
        </p:nvPicPr>
        <p:blipFill>
          <a:blip r:embed="rId2"/>
          <a:srcRect l="50154"/>
          <a:stretch>
            <a:fillRect/>
          </a:stretch>
        </p:blipFill>
        <p:spPr>
          <a:xfrm>
            <a:off x="15837321" y="4479300"/>
            <a:ext cx="8525392" cy="6281187"/>
          </a:xfrm>
          <a:prstGeom prst="rect">
            <a:avLst/>
          </a:prstGeom>
          <a:ln w="12700">
            <a:miter lim="400000"/>
          </a:ln>
        </p:spPr>
      </p:pic>
      <p:sp>
        <p:nvSpPr>
          <p:cNvPr id="610" name="Two-bunch setup…"/>
          <p:cNvSpPr txBox="1"/>
          <p:nvPr/>
        </p:nvSpPr>
        <p:spPr>
          <a:xfrm>
            <a:off x="663395" y="2933721"/>
            <a:ext cx="8278201" cy="9372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600" b="0"/>
            </a:pPr>
            <a:r>
              <a:t>Two-bunch setup</a:t>
            </a:r>
          </a:p>
          <a:p>
            <a:pPr algn="l">
              <a:defRPr sz="3600" b="0"/>
            </a:pPr>
            <a:endParaRPr/>
          </a:p>
          <a:p>
            <a:pPr marL="476250" indent="-476250" algn="l">
              <a:buSzPct val="125000"/>
              <a:buChar char="•"/>
              <a:defRPr sz="3600" b="0"/>
            </a:pPr>
            <a:r>
              <a:t>Driver: </a:t>
            </a:r>
          </a:p>
          <a:p>
            <a:pPr lvl="1" algn="l">
              <a:defRPr sz="3600" b="0"/>
            </a:pPr>
            <a:r>
              <a:t>10GeV, </a:t>
            </a:r>
          </a:p>
          <a:p>
            <a:pPr lvl="1" algn="l">
              <a:defRPr sz="3600" b="0"/>
            </a:pPr>
            <a:r>
              <a:t>0.1% energy spread, </a:t>
            </a:r>
          </a:p>
          <a:p>
            <a:pPr lvl="1" algn="l">
              <a:defRPr sz="3600" b="0"/>
            </a:pPr>
            <a:r>
              <a:t>1.3 nC charge</a:t>
            </a:r>
          </a:p>
          <a:p>
            <a:pPr marL="476250" indent="-476250" algn="l">
              <a:buSzPct val="125000"/>
              <a:buChar char="•"/>
              <a:defRPr sz="3600" b="0"/>
            </a:pPr>
            <a:r>
              <a:t>Witness: </a:t>
            </a:r>
          </a:p>
          <a:p>
            <a:pPr lvl="1" algn="l">
              <a:defRPr sz="3600" b="0"/>
            </a:pPr>
            <a:r>
              <a:t>10GeV, </a:t>
            </a:r>
          </a:p>
          <a:p>
            <a:pPr lvl="1" algn="l">
              <a:defRPr sz="3600" b="0"/>
            </a:pPr>
            <a:r>
              <a:t>0.1% energy spread, </a:t>
            </a:r>
          </a:p>
          <a:p>
            <a:pPr lvl="1" algn="l">
              <a:defRPr sz="3600" b="0"/>
            </a:pPr>
            <a:r>
              <a:t>0.1 nC charge</a:t>
            </a:r>
          </a:p>
          <a:p>
            <a:pPr marL="476250" indent="-476250" algn="l">
              <a:buSzPct val="125000"/>
              <a:buChar char="•"/>
              <a:defRPr sz="3600" b="0"/>
            </a:pPr>
            <a:r>
              <a:t>Deflector laser:</a:t>
            </a:r>
          </a:p>
          <a:p>
            <a:pPr lvl="1" algn="l">
              <a:defRPr sz="3600" b="0"/>
            </a:pPr>
            <a:r>
              <a:t>a</a:t>
            </a:r>
            <a:r>
              <a:rPr baseline="-5999"/>
              <a:t>0</a:t>
            </a:r>
            <a:r>
              <a:t> = 0.5 -1.</a:t>
            </a:r>
          </a:p>
          <a:p>
            <a:pPr lvl="1" algn="l">
              <a:defRPr sz="3600" b="0"/>
            </a:pPr>
            <a:endParaRPr/>
          </a:p>
          <a:p>
            <a:pPr algn="l">
              <a:defRPr sz="3600" b="0"/>
            </a:pPr>
            <a:r>
              <a:t>Two-beam separation: 65 um</a:t>
            </a:r>
          </a:p>
          <a:p>
            <a:pPr lvl="1" algn="l">
              <a:defRPr sz="3600" b="0"/>
            </a:pPr>
            <a:r>
              <a:t>Witness in acceleration phase</a:t>
            </a:r>
          </a:p>
          <a:p>
            <a:pPr lvl="1" algn="l">
              <a:defRPr sz="3600" b="0"/>
            </a:pPr>
            <a:r>
              <a:t>Plasma chirper (inspired by K. Swanson’s talk at AAC24)*</a:t>
            </a:r>
          </a:p>
        </p:txBody>
      </p:sp>
      <p:sp>
        <p:nvSpPr>
          <p:cNvPr id="611" name="*K. Swanson et al., PRAB 29, 052802 (2026)"/>
          <p:cNvSpPr txBox="1"/>
          <p:nvPr/>
        </p:nvSpPr>
        <p:spPr>
          <a:xfrm>
            <a:off x="533424" y="12598341"/>
            <a:ext cx="11815008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spcBef>
                <a:spcPts val="700"/>
              </a:spcBef>
              <a:defRPr>
                <a:solidFill>
                  <a:srgbClr val="0433FF"/>
                </a:solidFill>
              </a:defRPr>
            </a:lvl1pPr>
          </a:lstStyle>
          <a:p>
            <a:r>
              <a:t>*K. Swanson et al., PRAB 29, 052802 (2026)</a:t>
            </a:r>
          </a:p>
        </p:txBody>
      </p:sp>
      <p:sp>
        <p:nvSpPr>
          <p:cNvPr id="612" name="Y. Ma et al., Physics of Plasmas (under review)"/>
          <p:cNvSpPr txBox="1"/>
          <p:nvPr/>
        </p:nvSpPr>
        <p:spPr>
          <a:xfrm>
            <a:off x="11734022" y="11472722"/>
            <a:ext cx="10860216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spcBef>
                <a:spcPts val="700"/>
              </a:spcBef>
              <a:defRPr>
                <a:solidFill>
                  <a:srgbClr val="0433FF"/>
                </a:solidFill>
              </a:defRPr>
            </a:pPr>
            <a:r>
              <a:t>Y. Ma </a:t>
            </a:r>
            <a:r>
              <a:rPr i="1"/>
              <a:t>et al</a:t>
            </a:r>
            <a:r>
              <a:t>., Physics of Plasmas (under review)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9" grpId="1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Work supported by:…"/>
          <p:cNvSpPr txBox="1"/>
          <p:nvPr/>
        </p:nvSpPr>
        <p:spPr>
          <a:xfrm>
            <a:off x="848762" y="3943435"/>
            <a:ext cx="9325285" cy="654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584200">
              <a:spcBef>
                <a:spcPts val="1300"/>
              </a:spcBef>
              <a:defRPr sz="4300" b="0" u="sng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Work supported by:</a:t>
            </a:r>
          </a:p>
          <a:p>
            <a:pPr marL="257342" indent="-257342" algn="l" defTabSz="584200">
              <a:spcBef>
                <a:spcPts val="1300"/>
              </a:spcBef>
              <a:buSzPct val="75000"/>
              <a:buChar char="•"/>
              <a:defRPr sz="43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US National Science Foundation under grant No. 1804463, 2126181</a:t>
            </a:r>
          </a:p>
          <a:p>
            <a:pPr marL="257342" indent="-257342" algn="l" defTabSz="584200">
              <a:spcBef>
                <a:spcPts val="1300"/>
              </a:spcBef>
              <a:buSzPct val="75000"/>
              <a:buChar char="•"/>
              <a:defRPr sz="43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UK STFC core grants ST/P002056/1 (Cockcroft Institute), ST/P000835/1 (John Adams Institute), </a:t>
            </a:r>
          </a:p>
          <a:p>
            <a:pPr marL="257342" indent="-257342" algn="l" defTabSz="584200">
              <a:spcBef>
                <a:spcPts val="1300"/>
              </a:spcBef>
              <a:buSzPct val="75000"/>
              <a:buChar char="•"/>
              <a:defRPr sz="43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United States Department of Energy Grant No. DE- NA0002372, DE-SC0022109, DE-SC0016804.</a:t>
            </a:r>
          </a:p>
        </p:txBody>
      </p:sp>
      <p:sp>
        <p:nvSpPr>
          <p:cNvPr id="160" name="Partially supported by:…"/>
          <p:cNvSpPr txBox="1"/>
          <p:nvPr/>
        </p:nvSpPr>
        <p:spPr>
          <a:xfrm>
            <a:off x="10873323" y="304800"/>
            <a:ext cx="13146425" cy="131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584200">
              <a:spcBef>
                <a:spcPts val="700"/>
              </a:spcBef>
              <a:defRPr sz="3900" b="0" u="sng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Partially supported by:</a:t>
            </a:r>
          </a:p>
          <a:p>
            <a:pPr marL="257342" indent="-257342" algn="l" defTabSz="584200">
              <a:spcBef>
                <a:spcPts val="700"/>
              </a:spcBef>
              <a:buSzPct val="75000"/>
              <a:buChar char="•"/>
              <a:defRPr sz="39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EuPRAXIA (Grant No. 653782), </a:t>
            </a:r>
          </a:p>
          <a:p>
            <a:pPr marL="257342" indent="-257342" algn="l" defTabSz="584200">
              <a:spcBef>
                <a:spcPts val="700"/>
              </a:spcBef>
              <a:buSzPct val="75000"/>
              <a:buChar char="•"/>
              <a:defRPr sz="39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LASERLAB-EUROPE (Grant No. 654148), </a:t>
            </a:r>
          </a:p>
          <a:p>
            <a:pPr marL="257342" indent="-257342" algn="l" defTabSz="584200">
              <a:spcBef>
                <a:spcPts val="700"/>
              </a:spcBef>
              <a:buSzPct val="75000"/>
              <a:buChar char="•"/>
              <a:defRPr sz="39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UK EPSRC Grant No. EP/J018171/1, EP/J500094/1 and EP/N028694/1), </a:t>
            </a:r>
          </a:p>
          <a:p>
            <a:pPr marL="257342" indent="-257342" algn="l" defTabSz="584200">
              <a:spcBef>
                <a:spcPts val="700"/>
              </a:spcBef>
              <a:buSzPct val="75000"/>
              <a:buChar char="•"/>
              <a:defRPr sz="39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Royal Society URF-R1221874, </a:t>
            </a:r>
          </a:p>
          <a:p>
            <a:pPr marL="257342" indent="-257342" algn="l" defTabSz="584200">
              <a:spcBef>
                <a:spcPts val="700"/>
              </a:spcBef>
              <a:buSzPct val="75000"/>
              <a:buChar char="•"/>
              <a:defRPr sz="39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EuCARD-2 (Grant No. 312453), </a:t>
            </a:r>
          </a:p>
          <a:p>
            <a:pPr marL="257342" indent="-257342" algn="l" defTabSz="584200">
              <a:spcBef>
                <a:spcPts val="700"/>
              </a:spcBef>
              <a:buSzPct val="75000"/>
              <a:buChar char="•"/>
              <a:defRPr sz="39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Swedish Research Council (VR 2019-04784, 2024-05698) </a:t>
            </a:r>
          </a:p>
          <a:p>
            <a:pPr marL="257342" indent="-257342" algn="l" defTabSz="584200">
              <a:spcBef>
                <a:spcPts val="700"/>
              </a:spcBef>
              <a:buSzPct val="75000"/>
              <a:buChar char="•"/>
              <a:defRPr sz="39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the Knut and Alice Wallenberg Foundation (KAW 2019.0318, 2020.0111) </a:t>
            </a:r>
          </a:p>
          <a:p>
            <a:pPr marL="257342" indent="-257342" algn="l" defTabSz="584200">
              <a:spcBef>
                <a:spcPts val="700"/>
              </a:spcBef>
              <a:buSzPct val="75000"/>
              <a:buChar char="•"/>
              <a:defRPr sz="39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the Extreme Light Infrastructure (ELI) European Project, </a:t>
            </a:r>
          </a:p>
          <a:p>
            <a:pPr marL="257342" indent="-257342" algn="l" defTabSz="584200">
              <a:spcBef>
                <a:spcPts val="700"/>
              </a:spcBef>
              <a:buSzPct val="75000"/>
              <a:buChar char="•"/>
              <a:defRPr sz="39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Natural Science and Engineering Research Council of Canada,</a:t>
            </a:r>
          </a:p>
          <a:p>
            <a:pPr marL="257342" indent="-257342" algn="l" defTabSz="584200">
              <a:spcBef>
                <a:spcPts val="700"/>
              </a:spcBef>
              <a:buSzPct val="75000"/>
              <a:buChar char="•"/>
              <a:defRPr sz="39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FCT Portugal under the contract POCI/FIS/59574/2004 </a:t>
            </a:r>
          </a:p>
          <a:p>
            <a:pPr marL="257342" indent="-257342" algn="l" defTabSz="584200">
              <a:spcBef>
                <a:spcPts val="700"/>
              </a:spcBef>
              <a:buSzPct val="75000"/>
              <a:buChar char="•"/>
              <a:defRPr sz="39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US Department of Energy by Lawrence Livermore National Laboratory under the contract DE-AC52- 07NA27344; Lawrence Livermore National Security, LLC; DOE Early Career Research Prog. SCW1575/1. </a:t>
            </a:r>
          </a:p>
          <a:p>
            <a:pPr marL="257342" indent="-257342" algn="l" defTabSz="584200">
              <a:spcBef>
                <a:spcPts val="700"/>
              </a:spcBef>
              <a:buSzPct val="75000"/>
              <a:buChar char="•"/>
              <a:defRPr sz="39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US Department of Energy DE-NA0004144 and DE-SC0021057</a:t>
            </a:r>
          </a:p>
        </p:txBody>
      </p:sp>
      <p:sp>
        <p:nvSpPr>
          <p:cNvPr id="161" name="Acknowledgment"/>
          <p:cNvSpPr txBox="1"/>
          <p:nvPr/>
        </p:nvSpPr>
        <p:spPr>
          <a:xfrm>
            <a:off x="694129" y="564558"/>
            <a:ext cx="5639791" cy="9078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400" b="0"/>
            </a:lvl1pPr>
          </a:lstStyle>
          <a:p>
            <a:r>
              <a:t>Acknowledgment </a:t>
            </a: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Active laser deflector in PWF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400">
                <a:solidFill>
                  <a:srgbClr val="5E5E5E"/>
                </a:solidFill>
              </a:defRPr>
            </a:lvl1pPr>
          </a:lstStyle>
          <a:p>
            <a:r>
              <a:t>Active laser deflector in PWFA</a:t>
            </a:r>
          </a:p>
        </p:txBody>
      </p:sp>
      <p:pic>
        <p:nvPicPr>
          <p:cNvPr id="615" name="fig_pwfa_reconstruction1.pdf" descr="fig_pwfa_reconstruction1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6966" y="4152967"/>
            <a:ext cx="20870069" cy="7463692"/>
          </a:xfrm>
          <a:prstGeom prst="rect">
            <a:avLst/>
          </a:prstGeom>
          <a:ln w="12700">
            <a:miter lim="400000"/>
          </a:ln>
        </p:spPr>
      </p:pic>
      <p:sp>
        <p:nvSpPr>
          <p:cNvPr id="616" name="Reconstruction of longitudinal phase space"/>
          <p:cNvSpPr txBox="1"/>
          <p:nvPr/>
        </p:nvSpPr>
        <p:spPr>
          <a:xfrm>
            <a:off x="1319458" y="2993068"/>
            <a:ext cx="11913109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5900"/>
              </a:spcBef>
              <a:defRPr sz="4800" b="0"/>
            </a:lvl1pPr>
          </a:lstStyle>
          <a:p>
            <a:r>
              <a:t>Reconstruction of longitudinal phase space</a:t>
            </a:r>
          </a:p>
        </p:txBody>
      </p:sp>
      <p:sp>
        <p:nvSpPr>
          <p:cNvPr id="617" name="Y. Ma et al., Physics of Plasmas (under review)"/>
          <p:cNvSpPr txBox="1"/>
          <p:nvPr/>
        </p:nvSpPr>
        <p:spPr>
          <a:xfrm>
            <a:off x="7689101" y="12466734"/>
            <a:ext cx="10860217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spcBef>
                <a:spcPts val="700"/>
              </a:spcBef>
              <a:defRPr>
                <a:solidFill>
                  <a:srgbClr val="0433FF"/>
                </a:solidFill>
              </a:defRPr>
            </a:pPr>
            <a:r>
              <a:t>Y. Ma </a:t>
            </a:r>
            <a:r>
              <a:rPr i="1"/>
              <a:t>et al</a:t>
            </a:r>
            <a:r>
              <a:t>., Physics of Plasmas (under review)</a:t>
            </a: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Active laser deflector in vacuum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400">
                <a:solidFill>
                  <a:srgbClr val="5E5E5E"/>
                </a:solidFill>
              </a:defRPr>
            </a:lvl1pPr>
          </a:lstStyle>
          <a:p>
            <a:r>
              <a:t>Active laser deflector in vacuum </a:t>
            </a:r>
          </a:p>
        </p:txBody>
      </p:sp>
      <p:pic>
        <p:nvPicPr>
          <p:cNvPr id="620" name="fig_DLA_twoconfigurations2.pdf" descr="fig_DLA_twoconfigurations2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2555" y="3861179"/>
            <a:ext cx="16285841" cy="8293524"/>
          </a:xfrm>
          <a:prstGeom prst="rect">
            <a:avLst/>
          </a:prstGeom>
          <a:ln w="12700">
            <a:miter lim="400000"/>
          </a:ln>
        </p:spPr>
      </p:pic>
      <p:sp>
        <p:nvSpPr>
          <p:cNvPr id="621" name="Direct laser-electron interaction in vacuum…"/>
          <p:cNvSpPr txBox="1"/>
          <p:nvPr/>
        </p:nvSpPr>
        <p:spPr>
          <a:xfrm>
            <a:off x="493840" y="4149731"/>
            <a:ext cx="5446677" cy="436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4000" b="0"/>
            </a:pPr>
            <a:r>
              <a:t>Direct laser-electron interaction in vacuum</a:t>
            </a:r>
          </a:p>
          <a:p>
            <a:pPr algn="l">
              <a:defRPr sz="4000" b="0"/>
            </a:pPr>
            <a:endParaRPr/>
          </a:p>
          <a:p>
            <a: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 b="0">
                <a:latin typeface="Helvetica"/>
                <a:ea typeface="Helvetica"/>
                <a:cs typeface="Helvetica"/>
                <a:sym typeface="Helvetica"/>
              </a:defRPr>
            </a:pPr>
            <a:r>
              <a:t>Requires the violation of the assumptions of the Lawson-Woodward theorem</a:t>
            </a:r>
          </a:p>
        </p:txBody>
      </p:sp>
      <p:sp>
        <p:nvSpPr>
          <p:cNvPr id="622" name="Net gain due to broken symmetry"/>
          <p:cNvSpPr txBox="1"/>
          <p:nvPr/>
        </p:nvSpPr>
        <p:spPr>
          <a:xfrm>
            <a:off x="477189" y="12204814"/>
            <a:ext cx="7773163" cy="67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500"/>
              </a:spcBef>
              <a:defRPr sz="3800">
                <a:solidFill>
                  <a:srgbClr val="5E5E5E"/>
                </a:solidFill>
              </a:defRPr>
            </a:lvl1pPr>
          </a:lstStyle>
          <a:p>
            <a:r>
              <a:t>Net gain due to broken symmetry</a:t>
            </a:r>
          </a:p>
        </p:txBody>
      </p:sp>
      <p:sp>
        <p:nvSpPr>
          <p:cNvPr id="623" name="Truncating laser pulse with plasma mirror"/>
          <p:cNvSpPr txBox="1"/>
          <p:nvPr/>
        </p:nvSpPr>
        <p:spPr>
          <a:xfrm>
            <a:off x="441334" y="10243551"/>
            <a:ext cx="5551689" cy="1231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spcBef>
                <a:spcPts val="4500"/>
              </a:spcBef>
              <a:defRPr sz="3800" b="0"/>
            </a:lvl1pPr>
          </a:lstStyle>
          <a:p>
            <a:r>
              <a:t>Truncating laser pulse with plasma mirror</a:t>
            </a:r>
          </a:p>
        </p:txBody>
      </p:sp>
      <p:sp>
        <p:nvSpPr>
          <p:cNvPr id="624" name="Y. Ma et al., Physics of Plasmas (under review)"/>
          <p:cNvSpPr txBox="1"/>
          <p:nvPr/>
        </p:nvSpPr>
        <p:spPr>
          <a:xfrm>
            <a:off x="12077458" y="12504894"/>
            <a:ext cx="10860217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spcBef>
                <a:spcPts val="700"/>
              </a:spcBef>
              <a:defRPr>
                <a:solidFill>
                  <a:srgbClr val="0433FF"/>
                </a:solidFill>
              </a:defRPr>
            </a:pPr>
            <a:r>
              <a:t>Y. Ma </a:t>
            </a:r>
            <a:r>
              <a:rPr i="1"/>
              <a:t>et al</a:t>
            </a:r>
            <a:r>
              <a:t>., Physics of Plasmas (under review)</a:t>
            </a:r>
          </a:p>
        </p:txBody>
      </p:sp>
      <p:sp>
        <p:nvSpPr>
          <p:cNvPr id="625" name="Arrow"/>
          <p:cNvSpPr/>
          <p:nvPr/>
        </p:nvSpPr>
        <p:spPr>
          <a:xfrm>
            <a:off x="8362077" y="4564929"/>
            <a:ext cx="1938140" cy="671802"/>
          </a:xfrm>
          <a:prstGeom prst="rightArrow">
            <a:avLst>
              <a:gd name="adj1" fmla="val 32000"/>
              <a:gd name="adj2" fmla="val 120988"/>
            </a:avLst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26" name="Arrow"/>
          <p:cNvSpPr/>
          <p:nvPr/>
        </p:nvSpPr>
        <p:spPr>
          <a:xfrm>
            <a:off x="19839177" y="4991155"/>
            <a:ext cx="1734295" cy="671802"/>
          </a:xfrm>
          <a:prstGeom prst="rightArrow">
            <a:avLst>
              <a:gd name="adj1" fmla="val 32000"/>
              <a:gd name="adj2" fmla="val 120988"/>
            </a:avLst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27" name="Arrow"/>
          <p:cNvSpPr/>
          <p:nvPr/>
        </p:nvSpPr>
        <p:spPr>
          <a:xfrm rot="16200000">
            <a:off x="18514420" y="6231748"/>
            <a:ext cx="1734295" cy="671802"/>
          </a:xfrm>
          <a:prstGeom prst="rightArrow">
            <a:avLst>
              <a:gd name="adj1" fmla="val 32000"/>
              <a:gd name="adj2" fmla="val 120988"/>
            </a:avLst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Active laser deflector in vacuum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400">
                <a:solidFill>
                  <a:srgbClr val="5E5E5E"/>
                </a:solidFill>
              </a:defRPr>
            </a:lvl1pPr>
          </a:lstStyle>
          <a:p>
            <a:r>
              <a:t>Active laser deflector in vacuum </a:t>
            </a:r>
          </a:p>
        </p:txBody>
      </p:sp>
      <p:pic>
        <p:nvPicPr>
          <p:cNvPr id="630" name="fig_retrieved_DLA_vacuum.pdf" descr="fig_retrieved_DLA_vacuum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6987" y="4686086"/>
            <a:ext cx="17130026" cy="7453523"/>
          </a:xfrm>
          <a:prstGeom prst="rect">
            <a:avLst/>
          </a:prstGeom>
          <a:ln w="12700">
            <a:miter lim="400000"/>
          </a:ln>
        </p:spPr>
      </p:pic>
      <p:sp>
        <p:nvSpPr>
          <p:cNvPr id="631" name="Reconstruction of longitudinal phase space"/>
          <p:cNvSpPr txBox="1"/>
          <p:nvPr/>
        </p:nvSpPr>
        <p:spPr>
          <a:xfrm>
            <a:off x="1319458" y="2993068"/>
            <a:ext cx="11913109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5900"/>
              </a:spcBef>
              <a:defRPr sz="4800" b="0"/>
            </a:lvl1pPr>
          </a:lstStyle>
          <a:p>
            <a:r>
              <a:t>Reconstruction of longitudinal phase space</a:t>
            </a:r>
          </a:p>
        </p:txBody>
      </p:sp>
      <p:sp>
        <p:nvSpPr>
          <p:cNvPr id="632" name="Y. Ma et al., Physics of Plasmas (under review)"/>
          <p:cNvSpPr txBox="1"/>
          <p:nvPr/>
        </p:nvSpPr>
        <p:spPr>
          <a:xfrm>
            <a:off x="7689101" y="12466734"/>
            <a:ext cx="10860217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spcBef>
                <a:spcPts val="700"/>
              </a:spcBef>
              <a:defRPr>
                <a:solidFill>
                  <a:srgbClr val="0433FF"/>
                </a:solidFill>
              </a:defRPr>
            </a:pPr>
            <a:r>
              <a:t>Y. Ma </a:t>
            </a:r>
            <a:r>
              <a:rPr i="1"/>
              <a:t>et al</a:t>
            </a:r>
            <a:r>
              <a:t>., Physics of Plasmas (under review)</a:t>
            </a: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Summary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 anchor="ctr"/>
          <a:lstStyle>
            <a:lvl1pPr algn="ctr" defTabSz="825500">
              <a:lnSpc>
                <a:spcPct val="100000"/>
              </a:lnSpc>
              <a:defRPr sz="8400" b="0" spc="0">
                <a:solidFill>
                  <a:srgbClr val="5E5E5E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Summary </a:t>
            </a:r>
          </a:p>
        </p:txBody>
      </p:sp>
      <p:sp>
        <p:nvSpPr>
          <p:cNvPr id="635" name="A laser deflector in LWFA can retrieve electron’s longitudinal phase spaces distribution with ~fs temporal resolution…"/>
          <p:cNvSpPr txBox="1"/>
          <p:nvPr/>
        </p:nvSpPr>
        <p:spPr>
          <a:xfrm>
            <a:off x="1104738" y="3753789"/>
            <a:ext cx="10285043" cy="6208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02708" indent="-502708" algn="l">
              <a:spcBef>
                <a:spcPts val="4500"/>
              </a:spcBef>
              <a:buSzPct val="125000"/>
              <a:buChar char="•"/>
              <a:defRPr sz="4100" b="0"/>
            </a:pPr>
            <a:r>
              <a:t>A laser deflector in LWFA can retrieve electron’s longitudinal phase spaces distribution with ~fs temporal resolution </a:t>
            </a:r>
          </a:p>
          <a:p>
            <a:pPr marL="502708" indent="-502708" algn="l">
              <a:spcBef>
                <a:spcPts val="4500"/>
              </a:spcBef>
              <a:buSzPct val="125000"/>
              <a:buChar char="•"/>
              <a:defRPr sz="4100" b="0"/>
            </a:pPr>
            <a:r>
              <a:t>Measurements confirmed the predicted small slice energy spread, ~1% level, from an LWFA</a:t>
            </a:r>
          </a:p>
          <a:p>
            <a:pPr marL="502708" indent="-502708" algn="l">
              <a:spcBef>
                <a:spcPts val="4500"/>
              </a:spcBef>
              <a:buSzPct val="125000"/>
              <a:buChar char="•"/>
              <a:defRPr sz="4100" b="0"/>
            </a:pPr>
            <a:r>
              <a:t>Active laser deflector can be realized in vacuum and in LWFA/PWFA.</a:t>
            </a:r>
          </a:p>
        </p:txBody>
      </p:sp>
      <p:sp>
        <p:nvSpPr>
          <p:cNvPr id="636" name="Thank you for your attention"/>
          <p:cNvSpPr txBox="1"/>
          <p:nvPr/>
        </p:nvSpPr>
        <p:spPr>
          <a:xfrm>
            <a:off x="2675179" y="11108779"/>
            <a:ext cx="19033643" cy="178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1200" b="0">
                <a:solidFill>
                  <a:srgbClr val="929292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Thank you for your attention </a:t>
            </a:r>
          </a:p>
        </p:txBody>
      </p:sp>
      <p:pic>
        <p:nvPicPr>
          <p:cNvPr id="637" name="Group" descr="Group"/>
          <p:cNvPicPr>
            <a:picLocks noChangeAspect="1"/>
          </p:cNvPicPr>
          <p:nvPr/>
        </p:nvPicPr>
        <p:blipFill>
          <a:blip r:embed="rId2"/>
          <a:srcRect b="58337"/>
          <a:stretch>
            <a:fillRect/>
          </a:stretch>
        </p:blipFill>
        <p:spPr>
          <a:xfrm>
            <a:off x="12241442" y="3060989"/>
            <a:ext cx="10690301" cy="5906129"/>
          </a:xfrm>
          <a:prstGeom prst="rect">
            <a:avLst/>
          </a:prstGeom>
          <a:ln w="12700">
            <a:miter lim="400000"/>
          </a:ln>
        </p:spPr>
      </p:pic>
      <p:sp>
        <p:nvSpPr>
          <p:cNvPr id="638" name="Y. Ma et al., Phys. Rev. X 15, 031062 (2025)…"/>
          <p:cNvSpPr txBox="1"/>
          <p:nvPr/>
        </p:nvSpPr>
        <p:spPr>
          <a:xfrm>
            <a:off x="13527524" y="9386507"/>
            <a:ext cx="10860217" cy="1119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spcBef>
                <a:spcPts val="700"/>
              </a:spcBef>
              <a:defRPr>
                <a:solidFill>
                  <a:srgbClr val="0433FF"/>
                </a:solidFill>
              </a:defRPr>
            </a:pPr>
            <a:r>
              <a:t>Y. Ma et al., Phys. Rev. X 15, 031062 (2025)</a:t>
            </a:r>
          </a:p>
          <a:p>
            <a:pPr algn="l">
              <a:spcBef>
                <a:spcPts val="700"/>
              </a:spcBef>
              <a:defRPr>
                <a:solidFill>
                  <a:srgbClr val="0433FF"/>
                </a:solidFill>
              </a:defRPr>
            </a:pPr>
            <a:r>
              <a:t>Y. Ma </a:t>
            </a:r>
            <a:r>
              <a:rPr i="1"/>
              <a:t>et al</a:t>
            </a:r>
            <a:r>
              <a:t>., Physics of Plasmas (under review)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Laser / plasma wakefield accelera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400">
                <a:solidFill>
                  <a:srgbClr val="5E5E5E"/>
                </a:solidFill>
              </a:defRPr>
            </a:lvl1pPr>
          </a:lstStyle>
          <a:p>
            <a:r>
              <a:t>Laser / plasma wakefield acceleration </a:t>
            </a:r>
          </a:p>
        </p:txBody>
      </p:sp>
      <p:pic>
        <p:nvPicPr>
          <p:cNvPr id="164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513" y="3213923"/>
            <a:ext cx="9946988" cy="9066154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High acceleration gradients ~100 GeV/m…"/>
          <p:cNvSpPr txBox="1"/>
          <p:nvPr/>
        </p:nvSpPr>
        <p:spPr>
          <a:xfrm>
            <a:off x="12393168" y="4047134"/>
            <a:ext cx="11522049" cy="7399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spcBef>
                <a:spcPts val="5900"/>
              </a:spcBef>
              <a:defRPr sz="4800" b="0"/>
            </a:pPr>
            <a:r>
              <a:t>High acceleration gradients ~100 GeV/m</a:t>
            </a:r>
          </a:p>
          <a:p>
            <a:pPr algn="l">
              <a:spcBef>
                <a:spcPts val="5900"/>
              </a:spcBef>
              <a:defRPr sz="4800" b="0"/>
            </a:pPr>
            <a:r>
              <a:t>1000X than conventional RF accelerators</a:t>
            </a:r>
          </a:p>
          <a:p>
            <a:pPr algn="l">
              <a:spcBef>
                <a:spcPts val="5900"/>
              </a:spcBef>
              <a:defRPr sz="4800" b="0"/>
            </a:pPr>
            <a:r>
              <a:t>~10 GeV, um source size, fs pulse duration, kA current.</a:t>
            </a:r>
          </a:p>
          <a:p>
            <a:pPr algn="l">
              <a:spcBef>
                <a:spcPts val="5900"/>
              </a:spcBef>
              <a:defRPr sz="4800" b="0"/>
            </a:pPr>
            <a:r>
              <a:t>LWFA and PWFA are the most promising and successful advanced acceleration concepts</a:t>
            </a:r>
          </a:p>
        </p:txBody>
      </p:sp>
      <p:sp>
        <p:nvSpPr>
          <p:cNvPr id="166" name="Driver:…"/>
          <p:cNvSpPr txBox="1"/>
          <p:nvPr/>
        </p:nvSpPr>
        <p:spPr>
          <a:xfrm>
            <a:off x="8989622" y="9029465"/>
            <a:ext cx="2693920" cy="2551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spcBef>
                <a:spcPts val="4500"/>
              </a:spcBef>
              <a:defRPr sz="3800" b="0">
                <a:solidFill>
                  <a:srgbClr val="FFFFFF"/>
                </a:solidFill>
              </a:defRPr>
            </a:pPr>
            <a:r>
              <a:t>Driver:</a:t>
            </a:r>
          </a:p>
          <a:p>
            <a:pPr algn="l">
              <a:spcBef>
                <a:spcPts val="1400"/>
              </a:spcBef>
              <a:defRPr sz="3800" b="0">
                <a:solidFill>
                  <a:srgbClr val="FFFFFF"/>
                </a:solidFill>
              </a:defRPr>
            </a:pPr>
            <a:r>
              <a:t>Laser or particle beam </a:t>
            </a:r>
          </a:p>
        </p:txBody>
      </p:sp>
      <p:sp>
        <p:nvSpPr>
          <p:cNvPr id="167" name="Plasma"/>
          <p:cNvSpPr txBox="1"/>
          <p:nvPr/>
        </p:nvSpPr>
        <p:spPr>
          <a:xfrm>
            <a:off x="3094556" y="5928927"/>
            <a:ext cx="1839596" cy="659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500"/>
              </a:spcBef>
              <a:defRPr sz="3800" b="0">
                <a:solidFill>
                  <a:srgbClr val="FFFFFF"/>
                </a:solidFill>
              </a:defRPr>
            </a:lvl1pPr>
          </a:lstStyle>
          <a:p>
            <a:r>
              <a:t>Plasma </a:t>
            </a:r>
          </a:p>
        </p:txBody>
      </p:sp>
      <p:sp>
        <p:nvSpPr>
          <p:cNvPr id="168" name="Electron…"/>
          <p:cNvSpPr txBox="1"/>
          <p:nvPr/>
        </p:nvSpPr>
        <p:spPr>
          <a:xfrm>
            <a:off x="7721662" y="5939839"/>
            <a:ext cx="1883995" cy="1231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spcBef>
                <a:spcPts val="4500"/>
              </a:spcBef>
              <a:defRPr sz="3800" b="0">
                <a:solidFill>
                  <a:srgbClr val="FFFFFF"/>
                </a:solidFill>
              </a:defRPr>
            </a:pPr>
            <a:r>
              <a:t>Electron</a:t>
            </a:r>
          </a:p>
          <a:p>
            <a:pPr algn="l">
              <a:defRPr sz="3800" b="0">
                <a:solidFill>
                  <a:srgbClr val="FFFFFF"/>
                </a:solidFill>
              </a:defRPr>
            </a:pPr>
            <a:r>
              <a:t>beam</a:t>
            </a:r>
          </a:p>
        </p:txBody>
      </p:sp>
      <p:sp>
        <p:nvSpPr>
          <p:cNvPr id="169" name="Lu, W., et al., Phys. Rev. ST Accel. Beams (2007)"/>
          <p:cNvSpPr txBox="1"/>
          <p:nvPr/>
        </p:nvSpPr>
        <p:spPr>
          <a:xfrm>
            <a:off x="2448642" y="3520853"/>
            <a:ext cx="9401869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>
                <a:solidFill>
                  <a:srgbClr val="FFFFFF"/>
                </a:solidFill>
              </a:defRPr>
            </a:lvl1pPr>
          </a:lstStyle>
          <a:p>
            <a:r>
              <a:t>Lu, W., et al., Phys. Rev. ST Accel. Beams (2007)</a:t>
            </a:r>
          </a:p>
        </p:txBody>
      </p:sp>
      <p:sp>
        <p:nvSpPr>
          <p:cNvPr id="170" name="T. Tajima and J. M. Dawson, Phys. Rev. Lett. 43, 267 (1979)…"/>
          <p:cNvSpPr txBox="1"/>
          <p:nvPr/>
        </p:nvSpPr>
        <p:spPr>
          <a:xfrm>
            <a:off x="2107698" y="12503567"/>
            <a:ext cx="14806956" cy="1030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rgbClr val="0433FF"/>
                </a:solidFill>
              </a:defRPr>
            </a:pPr>
            <a:r>
              <a:t>T. Tajima and J. M. Dawson, Phys. Rev. Lett. 43, 267 (1979) </a:t>
            </a:r>
          </a:p>
          <a:p>
            <a:pPr marL="396874" indent="-396874" algn="l">
              <a:buSzPct val="125000"/>
              <a:buChar char="•"/>
              <a:defRPr>
                <a:solidFill>
                  <a:srgbClr val="0433FF"/>
                </a:solidFill>
              </a:defRPr>
            </a:pPr>
            <a:r>
              <a:t>P. Chen et al., Phys. Rev. Lett. 54, 693 (1985)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Application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400">
                <a:solidFill>
                  <a:srgbClr val="5E5E5E"/>
                </a:solidFill>
              </a:defRPr>
            </a:lvl1pPr>
          </a:lstStyle>
          <a:p>
            <a:r>
              <a:t>Applications </a:t>
            </a:r>
          </a:p>
        </p:txBody>
      </p:sp>
      <p:sp>
        <p:nvSpPr>
          <p:cNvPr id="173" name="Secondary radiation sources:…"/>
          <p:cNvSpPr txBox="1"/>
          <p:nvPr/>
        </p:nvSpPr>
        <p:spPr>
          <a:xfrm>
            <a:off x="779690" y="3195903"/>
            <a:ext cx="10097475" cy="75118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714374" indent="-714374">
              <a:buSzPct val="125000"/>
              <a:buChar char="•"/>
              <a:defRPr sz="5400" b="0"/>
            </a:pPr>
            <a:r>
              <a:rPr dirty="0"/>
              <a:t>Secondary radiation sources:</a:t>
            </a:r>
          </a:p>
          <a:p>
            <a:pPr lvl="2" indent="1270000" algn="l">
              <a:buClr>
                <a:srgbClr val="000000"/>
              </a:buClr>
              <a:defRPr sz="5400" b="0">
                <a:solidFill>
                  <a:srgbClr val="5E5E5E"/>
                </a:solidFill>
              </a:defRPr>
            </a:pPr>
            <a:r>
              <a:rPr dirty="0" err="1"/>
              <a:t>Betatron</a:t>
            </a:r>
            <a:r>
              <a:rPr dirty="0"/>
              <a:t> X-ray,</a:t>
            </a:r>
          </a:p>
          <a:p>
            <a:pPr lvl="2" indent="1270000" algn="l">
              <a:buClr>
                <a:srgbClr val="000000"/>
              </a:buClr>
              <a:defRPr sz="5400" b="0">
                <a:solidFill>
                  <a:srgbClr val="5E5E5E"/>
                </a:solidFill>
              </a:defRPr>
            </a:pPr>
            <a:r>
              <a:rPr dirty="0"/>
              <a:t>Inverse Compton scattering,</a:t>
            </a:r>
          </a:p>
          <a:p>
            <a:pPr lvl="2" indent="1270000" algn="l">
              <a:buClr>
                <a:srgbClr val="000000"/>
              </a:buClr>
              <a:defRPr sz="5400" b="0">
                <a:solidFill>
                  <a:srgbClr val="5E5E5E"/>
                </a:solidFill>
              </a:defRPr>
            </a:pPr>
            <a:r>
              <a:rPr dirty="0"/>
              <a:t>XUV (Photon acceleration),</a:t>
            </a:r>
          </a:p>
          <a:p>
            <a:pPr lvl="2" indent="1270000" algn="l">
              <a:buClr>
                <a:srgbClr val="000000"/>
              </a:buClr>
              <a:defRPr sz="5400" b="0">
                <a:solidFill>
                  <a:srgbClr val="5E5E5E"/>
                </a:solidFill>
              </a:defRPr>
            </a:pPr>
            <a:r>
              <a:rPr dirty="0"/>
              <a:t>Mid-IR,</a:t>
            </a:r>
          </a:p>
          <a:p>
            <a:pPr lvl="2" indent="1270000" algn="l">
              <a:buClr>
                <a:srgbClr val="000000"/>
              </a:buClr>
              <a:defRPr sz="5400" b="0">
                <a:solidFill>
                  <a:srgbClr val="5E5E5E"/>
                </a:solidFill>
              </a:defRPr>
            </a:pPr>
            <a:r>
              <a:rPr dirty="0" err="1"/>
              <a:t>ThZ</a:t>
            </a:r>
            <a:r>
              <a:rPr dirty="0"/>
              <a:t> (CTR),</a:t>
            </a:r>
          </a:p>
          <a:p>
            <a:pPr lvl="2" indent="1270000" algn="l">
              <a:buClr>
                <a:srgbClr val="000000"/>
              </a:buClr>
              <a:defRPr sz="5400" b="0">
                <a:solidFill>
                  <a:srgbClr val="5E5E5E"/>
                </a:solidFill>
              </a:defRPr>
            </a:pPr>
            <a:r>
              <a:rPr dirty="0"/>
              <a:t>Free electron laser</a:t>
            </a:r>
          </a:p>
          <a:p>
            <a:pPr lvl="2" indent="1270000" algn="l">
              <a:buClr>
                <a:srgbClr val="000000"/>
              </a:buClr>
              <a:defRPr sz="5400" b="0">
                <a:solidFill>
                  <a:srgbClr val="5E5E5E"/>
                </a:solidFill>
              </a:defRPr>
            </a:pPr>
            <a:r>
              <a:rPr dirty="0"/>
              <a:t>Synchrotron source injector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" name="Secondary particle sources:…"/>
              <p:cNvSpPr txBox="1"/>
              <p:nvPr/>
            </p:nvSpPr>
            <p:spPr>
              <a:xfrm>
                <a:off x="12890297" y="3662160"/>
                <a:ext cx="10097475" cy="6019691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50800" tIns="50800" rIns="50800" bIns="50800" anchor="ctr">
                <a:spAutoFit/>
              </a:bodyPr>
              <a:lstStyle/>
              <a:p>
                <a:pPr marL="714374" indent="-714374" algn="l">
                  <a:buSzPct val="125000"/>
                  <a:buChar char="•"/>
                  <a:defRPr sz="5400" b="0"/>
                </a:pPr>
                <a:r>
                  <a:t>Secondary particle sources:</a:t>
                </a:r>
              </a:p>
              <a:p>
                <a:pPr lvl="2" algn="l">
                  <a:defRPr sz="5400" b="0">
                    <a:solidFill>
                      <a:srgbClr val="5E5E5E"/>
                    </a:solidFill>
                  </a:defRPr>
                </a:pPr>
                <a:r>
                  <a:t>Positrons</a:t>
                </a:r>
              </a:p>
              <a:p>
                <a:pPr lvl="2" algn="l">
                  <a:defRPr sz="5400" b="0">
                    <a:solidFill>
                      <a:srgbClr val="5E5E5E"/>
                    </a:solidFill>
                  </a:defRPr>
                </a:pPr>
                <a:r>
                  <a:t>Muons </a:t>
                </a:r>
              </a:p>
              <a:p>
                <a:pPr marL="714374" indent="-714374" algn="l">
                  <a:buSzPct val="125000"/>
                  <a:buChar char="•"/>
                  <a:defRPr sz="5400" b="0"/>
                </a:pPr>
                <a:r>
                  <a:t>Strong-field QED</a:t>
                </a:r>
              </a:p>
              <a:p>
                <a:pPr lvl="2" algn="l">
                  <a:defRPr sz="5400" b="0">
                    <a:solidFill>
                      <a:srgbClr val="5E5E5E"/>
                    </a:solidFill>
                  </a:defRPr>
                </a:pPr>
                <a:r>
                  <a:t>Thomson scattering</a:t>
                </a:r>
              </a:p>
              <a:p>
                <a:pPr lvl="2" algn="l">
                  <a:defRPr sz="5400" b="0">
                    <a:solidFill>
                      <a:srgbClr val="5E5E5E"/>
                    </a:solidFill>
                  </a:defRPr>
                </a:pPr>
                <a:r>
                  <a:t>Breit-Wheeler pair production</a:t>
                </a:r>
              </a:p>
              <a:p>
                <a:pPr marL="714374" indent="-714374" algn="l">
                  <a:buSzPct val="125000"/>
                  <a:buChar char="•"/>
                  <a:defRPr sz="5400" b="0"/>
                </a:pPr>
                <a:r>
                  <a:t>Future TeV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sz="6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6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sz="6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sz="6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6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sz="6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t> collider </a:t>
                </a:r>
              </a:p>
            </p:txBody>
          </p:sp>
        </mc:Choice>
        <mc:Fallback xmlns="">
          <p:sp>
            <p:nvSpPr>
              <p:cNvPr id="174" name="Secondary particle sources:…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90297" y="3662160"/>
                <a:ext cx="10097475" cy="6019691"/>
              </a:xfrm>
              <a:prstGeom prst="rect">
                <a:avLst/>
              </a:prstGeom>
              <a:blipFill>
                <a:blip r:embed="rId2"/>
                <a:stretch>
                  <a:fillRect l="-4523" t="-5895" r="-3392" b="-7368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5" name="Applications — Beam properties  — Diagnostics"/>
          <p:cNvSpPr txBox="1"/>
          <p:nvPr/>
        </p:nvSpPr>
        <p:spPr>
          <a:xfrm>
            <a:off x="4344326" y="11475646"/>
            <a:ext cx="15090115" cy="9078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400" b="0"/>
            </a:lvl1pPr>
          </a:lstStyle>
          <a:p>
            <a:r>
              <a:t>Applications — Beam properties  — Diagnostics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Diagnostic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400">
                <a:solidFill>
                  <a:srgbClr val="5E5E5E"/>
                </a:solidFill>
              </a:defRPr>
            </a:lvl1pPr>
          </a:lstStyle>
          <a:p>
            <a:r>
              <a:t>Diagnostics</a:t>
            </a:r>
          </a:p>
        </p:txBody>
      </p:sp>
      <p:grpSp>
        <p:nvGrpSpPr>
          <p:cNvPr id="180" name="Group"/>
          <p:cNvGrpSpPr/>
          <p:nvPr/>
        </p:nvGrpSpPr>
        <p:grpSpPr>
          <a:xfrm>
            <a:off x="7456159" y="4909571"/>
            <a:ext cx="9471682" cy="8105471"/>
            <a:chOff x="0" y="0"/>
            <a:chExt cx="9471680" cy="810546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8" name="Phase space"/>
                <p:cNvSpPr/>
                <p:nvPr/>
              </p:nvSpPr>
              <p:spPr>
                <a:xfrm>
                  <a:off x="0" y="0"/>
                  <a:ext cx="9471681" cy="3858678"/>
                </a:xfrm>
                <a:prstGeom prst="ellipse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>
                    <a:defRPr sz="6200" b="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Helvetica Neue Medium"/>
                    </a:defRPr>
                  </a:pPr>
                  <a:r>
                    <a:t>Phase space</a:t>
                  </a:r>
                </a:p>
                <a:p>
                  <a:pPr>
                    <a:defRPr sz="6200" b="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  <a:sym typeface="Helvetica Neue Medium"/>
                    </a:defRPr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>
                        <m:r>
                          <a:rPr sz="73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sz="73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sz="73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sz="73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sz="73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sz="73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sz="73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sz="73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sz="7350" i="1">
                                <a:solidFill>
                                  <a:srgbClr val="FEFEF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7350" i="1">
                                <a:solidFill>
                                  <a:srgbClr val="FEFEFE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sz="7350" i="1">
                                <a:solidFill>
                                  <a:srgbClr val="FEFEFE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sz="73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sz="7350" i="1">
                                <a:solidFill>
                                  <a:srgbClr val="FEFEF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7350" i="1">
                                <a:solidFill>
                                  <a:srgbClr val="FEFEFE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sz="7350" i="1">
                                <a:solidFill>
                                  <a:srgbClr val="FEFEFE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sz="73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sz="7350" i="1">
                                <a:solidFill>
                                  <a:srgbClr val="FEFEF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7350" i="1">
                                <a:solidFill>
                                  <a:srgbClr val="FEFEFE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sz="7350" i="1">
                                <a:solidFill>
                                  <a:srgbClr val="FEFEFE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  <m:r>
                          <a:rPr sz="73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/>
                </a:p>
              </p:txBody>
            </p:sp>
          </mc:Choice>
          <mc:Fallback xmlns="">
            <p:sp>
              <p:nvSpPr>
                <p:cNvPr id="178" name="Phase space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0"/>
                  <a:ext cx="9471681" cy="3858678"/>
                </a:xfrm>
                <a:prstGeom prst="ellipse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9" name="Single-shot"/>
            <p:cNvSpPr txBox="1"/>
            <p:nvPr/>
          </p:nvSpPr>
          <p:spPr>
            <a:xfrm>
              <a:off x="1872472" y="6739413"/>
              <a:ext cx="5726736" cy="136605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8400" b="0">
                  <a:latin typeface="+mn-lt"/>
                  <a:ea typeface="+mn-ea"/>
                  <a:cs typeface="+mn-cs"/>
                  <a:sym typeface="Helvetica Neue Medium"/>
                </a:defRPr>
              </a:lvl1pPr>
            </a:lstStyle>
            <a:p>
              <a:r>
                <a:t>Single-shot</a:t>
              </a:r>
            </a:p>
          </p:txBody>
        </p:sp>
      </p:grpSp>
      <p:grpSp>
        <p:nvGrpSpPr>
          <p:cNvPr id="209" name="Group"/>
          <p:cNvGrpSpPr/>
          <p:nvPr/>
        </p:nvGrpSpPr>
        <p:grpSpPr>
          <a:xfrm>
            <a:off x="2512118" y="3166041"/>
            <a:ext cx="20203199" cy="8350677"/>
            <a:chOff x="-38100" y="-38100"/>
            <a:chExt cx="20203198" cy="8350676"/>
          </a:xfrm>
        </p:grpSpPr>
        <p:grpSp>
          <p:nvGrpSpPr>
            <p:cNvPr id="183" name="Charge"/>
            <p:cNvGrpSpPr/>
            <p:nvPr/>
          </p:nvGrpSpPr>
          <p:grpSpPr>
            <a:xfrm>
              <a:off x="6327844" y="-38101"/>
              <a:ext cx="3271284" cy="1219091"/>
              <a:chOff x="0" y="0"/>
              <a:chExt cx="3271282" cy="121908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2" name="Charge"/>
                  <p:cNvSpPr txBox="1"/>
                  <p:nvPr/>
                </p:nvSpPr>
                <p:spPr>
                  <a:xfrm>
                    <a:off x="38100" y="38099"/>
                    <a:ext cx="3195083" cy="114289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C572A759-6A51-4108-AA02-DFA0A04FC94B}">
                      <ma14:wrappingTextBoxFlag xmlns="" xmlns:m="http://schemas.openxmlformats.org/officeDocument/2006/math" xmlns:ma14="http://schemas.microsoft.com/office/mac/drawingml/2011/main" val="1"/>
                    </a:ext>
                  </a:extLst>
                </p:spPr>
                <p:txBody>
                  <a:bodyPr wrap="none" lIns="50800" tIns="50800" rIns="50800" bIns="50800" numCol="1" anchor="ctr">
                    <a:spAutoFit/>
                  </a:bodyPr>
                  <a:lstStyle/>
                  <a:p>
                    <a:pPr>
                      <a:defRPr sz="5400" b="0"/>
                    </a:pPr>
                    <a:r>
                      <a:t>Charge </a:t>
                    </a:r>
                    <a14:m>
                      <m:oMath xmlns:m="http://schemas.openxmlformats.org/officeDocument/2006/math">
                        <m:r>
                          <a:rPr sz="73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a14:m>
                    <a:endParaRPr/>
                  </a:p>
                </p:txBody>
              </p:sp>
            </mc:Choice>
            <mc:Fallback xmlns="">
              <p:sp>
                <p:nvSpPr>
                  <p:cNvPr id="182" name="Charge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100" y="38099"/>
                    <a:ext cx="3195083" cy="1142891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11508" r="-10317" b="-31868"/>
                    </a:stretch>
                  </a:blipFill>
                  <a:ln>
                    <a:noFill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181" name="Charge Charge  Equation Square" descr="Charge Charge  Equation Square"/>
              <p:cNvPicPr>
                <a:picLocks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" y="-1"/>
                <a:ext cx="3271284" cy="1219091"/>
              </a:xfrm>
              <a:prstGeom prst="rect">
                <a:avLst/>
              </a:prstGeom>
              <a:effectLst/>
            </p:spPr>
          </p:pic>
        </p:grpSp>
        <p:grpSp>
          <p:nvGrpSpPr>
            <p:cNvPr id="186" name="Energy"/>
            <p:cNvGrpSpPr/>
            <p:nvPr/>
          </p:nvGrpSpPr>
          <p:grpSpPr>
            <a:xfrm>
              <a:off x="32031" y="3807387"/>
              <a:ext cx="3077832" cy="1219091"/>
              <a:chOff x="0" y="0"/>
              <a:chExt cx="3077831" cy="121908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5" name="Energy"/>
                  <p:cNvSpPr txBox="1"/>
                  <p:nvPr/>
                </p:nvSpPr>
                <p:spPr>
                  <a:xfrm>
                    <a:off x="38099" y="38099"/>
                    <a:ext cx="3001633" cy="114289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C572A759-6A51-4108-AA02-DFA0A04FC94B}">
                      <ma14:wrappingTextBoxFlag xmlns="" xmlns:m="http://schemas.openxmlformats.org/officeDocument/2006/math" xmlns:ma14="http://schemas.microsoft.com/office/mac/drawingml/2011/main" val="1"/>
                    </a:ext>
                  </a:extLst>
                </p:spPr>
                <p:txBody>
                  <a:bodyPr wrap="none" lIns="50800" tIns="50800" rIns="50800" bIns="50800" numCol="1" anchor="ctr">
                    <a:spAutoFit/>
                  </a:bodyPr>
                  <a:lstStyle/>
                  <a:p>
                    <a:pPr>
                      <a:defRPr sz="5400" b="0"/>
                    </a:pPr>
                    <a:r>
                      <a:t>Energy </a:t>
                    </a:r>
                    <a14:m>
                      <m:oMath xmlns:m="http://schemas.openxmlformats.org/officeDocument/2006/math">
                        <m:r>
                          <a:rPr sz="6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oMath>
                    </a14:m>
                    <a:endParaRPr/>
                  </a:p>
                </p:txBody>
              </p:sp>
            </mc:Choice>
            <mc:Fallback xmlns="">
              <p:sp>
                <p:nvSpPr>
                  <p:cNvPr id="185" name="Energy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099" y="38099"/>
                    <a:ext cx="3001633" cy="1142891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11392" t="-1087" r="-5485" b="-25000"/>
                    </a:stretch>
                  </a:blipFill>
                  <a:ln>
                    <a:noFill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184" name="Energy Energy  Equation Square" descr="Energy Energy  Equation Square"/>
              <p:cNvPicPr>
                <a:picLocks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1" y="-1"/>
                <a:ext cx="3077833" cy="1219091"/>
              </a:xfrm>
              <a:prstGeom prst="rect">
                <a:avLst/>
              </a:prstGeom>
              <a:effectLst/>
            </p:spPr>
          </p:pic>
        </p:grpSp>
        <p:grpSp>
          <p:nvGrpSpPr>
            <p:cNvPr id="189" name="Energy spread"/>
            <p:cNvGrpSpPr/>
            <p:nvPr/>
          </p:nvGrpSpPr>
          <p:grpSpPr>
            <a:xfrm>
              <a:off x="-38100" y="880574"/>
              <a:ext cx="4716836" cy="2044590"/>
              <a:chOff x="0" y="0"/>
              <a:chExt cx="4716835" cy="204458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8" name="Energy spread"/>
                  <p:cNvSpPr txBox="1"/>
                  <p:nvPr/>
                </p:nvSpPr>
                <p:spPr>
                  <a:xfrm>
                    <a:off x="38100" y="38099"/>
                    <a:ext cx="4640636" cy="196839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C572A759-6A51-4108-AA02-DFA0A04FC94B}">
                      <ma14:wrappingTextBoxFlag xmlns="" xmlns:m="http://schemas.openxmlformats.org/officeDocument/2006/math" xmlns:ma14="http://schemas.microsoft.com/office/mac/drawingml/2011/main" val="1"/>
                    </a:ext>
                  </a:extLst>
                </p:spPr>
                <p:txBody>
                  <a:bodyPr wrap="square" lIns="50800" tIns="50800" rIns="50800" bIns="50800" numCol="1" anchor="ctr">
                    <a:spAutoFit/>
                  </a:bodyPr>
                  <a:lstStyle/>
                  <a:p>
                    <a:pPr>
                      <a:defRPr sz="5400" b="0"/>
                    </a:pPr>
                    <a:r>
                      <a:t>Energy spread 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sz="6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sz="6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oMath>
                    </a14:m>
                    <a:endParaRPr/>
                  </a:p>
                </p:txBody>
              </p:sp>
            </mc:Choice>
            <mc:Fallback xmlns="">
              <p:sp>
                <p:nvSpPr>
                  <p:cNvPr id="188" name="Energy spread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100" y="38099"/>
                    <a:ext cx="4640636" cy="1968391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6812" t="-7051" r="-10899" b="-1282"/>
                    </a:stretch>
                  </a:blipFill>
                  <a:ln>
                    <a:noFill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187" name="Energy spread Energy spread  Equation Square" descr="Energy spread Energy spread  Equation Square"/>
              <p:cNvPicPr>
                <a:picLocks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0" y="-1"/>
                <a:ext cx="4716836" cy="2044591"/>
              </a:xfrm>
              <a:prstGeom prst="rect">
                <a:avLst/>
              </a:prstGeom>
              <a:effectLst/>
            </p:spPr>
          </p:pic>
        </p:grpSp>
        <p:grpSp>
          <p:nvGrpSpPr>
            <p:cNvPr id="192" name="Pulse duration"/>
            <p:cNvGrpSpPr/>
            <p:nvPr/>
          </p:nvGrpSpPr>
          <p:grpSpPr>
            <a:xfrm>
              <a:off x="12611364" y="10612"/>
              <a:ext cx="5204637" cy="1219090"/>
              <a:chOff x="0" y="0"/>
              <a:chExt cx="5204636" cy="121908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1" name="Pulse duration"/>
                  <p:cNvSpPr txBox="1"/>
                  <p:nvPr/>
                </p:nvSpPr>
                <p:spPr>
                  <a:xfrm>
                    <a:off x="38100" y="38099"/>
                    <a:ext cx="5128437" cy="114289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C572A759-6A51-4108-AA02-DFA0A04FC94B}">
                      <ma14:wrappingTextBoxFlag xmlns="" xmlns:m="http://schemas.openxmlformats.org/officeDocument/2006/math" xmlns:ma14="http://schemas.microsoft.com/office/mac/drawingml/2011/main" val="1"/>
                    </a:ext>
                  </a:extLst>
                </p:spPr>
                <p:txBody>
                  <a:bodyPr wrap="none" lIns="50800" tIns="50800" rIns="50800" bIns="50800" numCol="1" anchor="ctr">
                    <a:spAutoFit/>
                  </a:bodyPr>
                  <a:lstStyle/>
                  <a:p>
                    <a:pPr>
                      <a:defRPr sz="5400" b="0"/>
                    </a:pPr>
                    <a:r>
                      <a:t>Pulse duration </a:t>
                    </a:r>
                    <a14:m>
                      <m:oMath xmlns:m="http://schemas.openxmlformats.org/officeDocument/2006/math">
                        <m:r>
                          <a:rPr sz="64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oMath>
                    </a14:m>
                    <a:endParaRPr/>
                  </a:p>
                </p:txBody>
              </p:sp>
            </mc:Choice>
            <mc:Fallback xmlns="">
              <p:sp>
                <p:nvSpPr>
                  <p:cNvPr id="191" name="Pulse duration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100" y="38099"/>
                    <a:ext cx="5128437" cy="1142891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6667" t="-1099" r="-1975" b="-26374"/>
                    </a:stretch>
                  </a:blipFill>
                  <a:ln>
                    <a:noFill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190" name="Pulse duration Pulse duration  Equation Square" descr="Pulse duration Pulse duration  Equation Square"/>
              <p:cNvPicPr>
                <a:picLocks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0" y="-1"/>
                <a:ext cx="5204637" cy="1219091"/>
              </a:xfrm>
              <a:prstGeom prst="rect">
                <a:avLst/>
              </a:prstGeom>
              <a:effectLst/>
            </p:spPr>
          </p:pic>
        </p:grpSp>
        <p:grpSp>
          <p:nvGrpSpPr>
            <p:cNvPr id="195" name="Divergence"/>
            <p:cNvGrpSpPr/>
            <p:nvPr/>
          </p:nvGrpSpPr>
          <p:grpSpPr>
            <a:xfrm>
              <a:off x="14301975" y="5135989"/>
              <a:ext cx="4888272" cy="1219091"/>
              <a:chOff x="0" y="0"/>
              <a:chExt cx="4888271" cy="121908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4" name="Divergence"/>
                  <p:cNvSpPr txBox="1"/>
                  <p:nvPr/>
                </p:nvSpPr>
                <p:spPr>
                  <a:xfrm>
                    <a:off x="38099" y="38099"/>
                    <a:ext cx="4812072" cy="114289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C572A759-6A51-4108-AA02-DFA0A04FC94B}">
                      <ma14:wrappingTextBoxFlag xmlns="" xmlns:m="http://schemas.openxmlformats.org/officeDocument/2006/math" xmlns:ma14="http://schemas.microsoft.com/office/mac/drawingml/2011/main" val="1"/>
                    </a:ext>
                  </a:extLst>
                </p:spPr>
                <p:txBody>
                  <a:bodyPr wrap="none" lIns="50800" tIns="50800" rIns="50800" bIns="50800" numCol="1" anchor="ctr">
                    <a:spAutoFit/>
                  </a:bodyPr>
                  <a:lstStyle/>
                  <a:p>
                    <a:pPr>
                      <a:defRPr sz="5400" b="0"/>
                    </a:pPr>
                    <a:r>
                      <a:t>Divergence 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sz="6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sz="6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oMath>
                    </a14:m>
                    <a:endParaRPr/>
                  </a:p>
                </p:txBody>
              </p:sp>
            </mc:Choice>
            <mc:Fallback xmlns="">
              <p:sp>
                <p:nvSpPr>
                  <p:cNvPr id="194" name="Divergence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099" y="38099"/>
                    <a:ext cx="4812072" cy="1142891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l="-7124" r="-4222" b="-28571"/>
                    </a:stretch>
                  </a:blipFill>
                  <a:ln>
                    <a:noFill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193" name="Divergence Divergence  Equation Square" descr="Divergence Divergence  Equation Square"/>
              <p:cNvPicPr>
                <a:picLocks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-1" y="-1"/>
                <a:ext cx="4888272" cy="1219091"/>
              </a:xfrm>
              <a:prstGeom prst="rect">
                <a:avLst/>
              </a:prstGeom>
              <a:effectLst/>
            </p:spPr>
          </p:pic>
        </p:grpSp>
        <p:grpSp>
          <p:nvGrpSpPr>
            <p:cNvPr id="198" name="Source size"/>
            <p:cNvGrpSpPr/>
            <p:nvPr/>
          </p:nvGrpSpPr>
          <p:grpSpPr>
            <a:xfrm>
              <a:off x="9077853" y="6695730"/>
              <a:ext cx="4425088" cy="1219091"/>
              <a:chOff x="0" y="0"/>
              <a:chExt cx="4425086" cy="121908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7" name="Source size"/>
                  <p:cNvSpPr txBox="1"/>
                  <p:nvPr/>
                </p:nvSpPr>
                <p:spPr>
                  <a:xfrm>
                    <a:off x="38099" y="38099"/>
                    <a:ext cx="4348888" cy="114289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C572A759-6A51-4108-AA02-DFA0A04FC94B}">
                      <ma14:wrappingTextBoxFlag xmlns="" xmlns:m="http://schemas.openxmlformats.org/officeDocument/2006/math" xmlns:ma14="http://schemas.microsoft.com/office/mac/drawingml/2011/main" val="1"/>
                    </a:ext>
                  </a:extLst>
                </p:spPr>
                <p:txBody>
                  <a:bodyPr wrap="none" lIns="50800" tIns="50800" rIns="50800" bIns="50800" numCol="1" anchor="ctr">
                    <a:spAutoFit/>
                  </a:bodyPr>
                  <a:lstStyle/>
                  <a:p>
                    <a:pPr>
                      <a:defRPr sz="5400" b="0"/>
                    </a:pPr>
                    <a:r>
                      <a:t>Source size </a:t>
                    </a:r>
                    <a14:m>
                      <m:oMath xmlns:m="http://schemas.openxmlformats.org/officeDocument/2006/math">
                        <m:r>
                          <a:rPr sz="6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oMath>
                    </a14:m>
                    <a:endParaRPr/>
                  </a:p>
                </p:txBody>
              </p:sp>
            </mc:Choice>
            <mc:Fallback xmlns="">
              <p:sp>
                <p:nvSpPr>
                  <p:cNvPr id="197" name="Source size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099" y="38099"/>
                    <a:ext cx="4348888" cy="1142891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l="-8455" r="-3207" b="-26374"/>
                    </a:stretch>
                  </a:blipFill>
                  <a:ln>
                    <a:noFill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196" name="Source size Source size  Equation Square" descr="Source size Source size  Equation Square"/>
              <p:cNvPicPr>
                <a:picLocks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-1" y="-1"/>
                <a:ext cx="4425088" cy="1219091"/>
              </a:xfrm>
              <a:prstGeom prst="rect">
                <a:avLst/>
              </a:prstGeom>
              <a:effectLst/>
            </p:spPr>
          </p:pic>
        </p:grpSp>
        <p:grpSp>
          <p:nvGrpSpPr>
            <p:cNvPr id="201" name="Peak current"/>
            <p:cNvGrpSpPr/>
            <p:nvPr/>
          </p:nvGrpSpPr>
          <p:grpSpPr>
            <a:xfrm>
              <a:off x="15214506" y="2552175"/>
              <a:ext cx="4950593" cy="1261341"/>
              <a:chOff x="0" y="0"/>
              <a:chExt cx="4950592" cy="126134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0" name="Peak current"/>
                  <p:cNvSpPr txBox="1"/>
                  <p:nvPr/>
                </p:nvSpPr>
                <p:spPr>
                  <a:xfrm>
                    <a:off x="38100" y="38100"/>
                    <a:ext cx="4874393" cy="11851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C572A759-6A51-4108-AA02-DFA0A04FC94B}">
                      <ma14:wrappingTextBoxFlag xmlns="" xmlns:m="http://schemas.openxmlformats.org/officeDocument/2006/math" xmlns:ma14="http://schemas.microsoft.com/office/mac/drawingml/2011/main" val="1"/>
                    </a:ext>
                  </a:extLst>
                </p:spPr>
                <p:txBody>
                  <a:bodyPr wrap="none" lIns="50800" tIns="50800" rIns="50800" bIns="50800" numCol="1" anchor="ctr">
                    <a:spAutoFit/>
                  </a:bodyPr>
                  <a:lstStyle/>
                  <a:p>
                    <a:pPr>
                      <a:defRPr sz="5400" b="0"/>
                    </a:pPr>
                    <a:r>
                      <a:t>Peak current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sz="67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67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sz="67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oMath>
                    </a14:m>
                    <a:endParaRPr/>
                  </a:p>
                </p:txBody>
              </p:sp>
            </mc:Choice>
            <mc:Fallback xmlns="">
              <p:sp>
                <p:nvSpPr>
                  <p:cNvPr id="200" name="Peak current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100" y="38100"/>
                    <a:ext cx="4874393" cy="1185141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 l="-7532" r="-2338" b="-25532"/>
                    </a:stretch>
                  </a:blipFill>
                  <a:ln>
                    <a:noFill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199" name="Peak current Peak current  Equation Square" descr="Peak current Peak current  Equation Square"/>
              <p:cNvPicPr>
                <a:picLocks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0" y="0"/>
                <a:ext cx="4950593" cy="1261341"/>
              </a:xfrm>
              <a:prstGeom prst="rect">
                <a:avLst/>
              </a:prstGeom>
              <a:effectLst/>
            </p:spPr>
          </p:pic>
        </p:grpSp>
        <p:grpSp>
          <p:nvGrpSpPr>
            <p:cNvPr id="208" name="Group"/>
            <p:cNvGrpSpPr/>
            <p:nvPr/>
          </p:nvGrpSpPr>
          <p:grpSpPr>
            <a:xfrm>
              <a:off x="2671715" y="6400749"/>
              <a:ext cx="4618559" cy="1911828"/>
              <a:chOff x="628764" y="453948"/>
              <a:chExt cx="4618557" cy="1911827"/>
            </a:xfrm>
          </p:grpSpPr>
          <p:grpSp>
            <p:nvGrpSpPr>
              <p:cNvPr id="204" name="Emittance"/>
              <p:cNvGrpSpPr/>
              <p:nvPr/>
            </p:nvGrpSpPr>
            <p:grpSpPr>
              <a:xfrm>
                <a:off x="3901121" y="1019576"/>
                <a:ext cx="1346201" cy="1346201"/>
                <a:chOff x="0" y="0"/>
                <a:chExt cx="1346200" cy="1346200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03" name="Emittance"/>
                    <p:cNvSpPr/>
                    <p:nvPr/>
                  </p:nvSpPr>
                  <p:spPr>
                    <a:xfrm>
                      <a:off x="38100" y="38100"/>
                      <a:ext cx="1270000" cy="1270000"/>
                    </a:xfrm>
                    <a:prstGeom prst="line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C572A759-6A51-4108-AA02-DFA0A04FC94B}">
                        <ma14:wrappingTextBoxFlag xmlns="" xmlns:m="http://schemas.openxmlformats.org/officeDocument/2006/math" xmlns:ma14="http://schemas.microsoft.com/office/mac/drawingml/2011/main" val="1"/>
                      </a:ext>
                    </a:extLst>
                  </p:spPr>
                  <p:txBody>
                    <a:bodyPr wrap="none" lIns="50800" tIns="50800" rIns="50800" bIns="50800" numCol="1" anchor="ctr">
                      <a:spAutoFit/>
                    </a:bodyPr>
                    <a:lstStyle/>
                    <a:p>
                      <a:pPr>
                        <a:defRPr sz="5400" b="0"/>
                      </a:pPr>
                      <a:r>
                        <a:t>Emittance </a:t>
                      </a:r>
                      <a14:m>
                        <m:oMath xmlns:m="http://schemas.openxmlformats.org/officeDocument/2006/math">
                          <m:r>
                            <a:rPr sz="7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oMath>
                      </a14:m>
                      <a:endParaRPr/>
                    </a:p>
                  </p:txBody>
                </p:sp>
              </mc:Choice>
              <mc:Fallback xmlns="">
                <p:sp>
                  <p:nvSpPr>
                    <p:cNvPr id="203" name="Emittance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8100" y="38100"/>
                      <a:ext cx="1270000" cy="1270000"/>
                    </a:xfrm>
                    <a:prstGeom prst="line">
                      <a:avLst/>
                    </a:prstGeom>
                    <a:blipFill>
                      <a:blip r:embed="rId17"/>
                      <a:stretch>
                        <a:fillRect l="-180000" t="-43000" r="-63000"/>
                      </a:stretch>
                    </a:blipFill>
                    <a:ln>
                      <a:noFill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    </a:ext>
                    </a:extLst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pic>
              <p:nvPicPr>
                <p:cNvPr id="202" name="Emittance Emittance  Equation Square" descr="Emittance Emittance  Equation Square"/>
                <p:cNvPicPr>
                  <a:picLocks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0" y="0"/>
                  <a:ext cx="1346200" cy="1346200"/>
                </a:xfrm>
                <a:prstGeom prst="rect">
                  <a:avLst/>
                </a:prstGeom>
                <a:effectLst/>
              </p:spPr>
            </p:pic>
          </p:grpSp>
          <p:grpSp>
            <p:nvGrpSpPr>
              <p:cNvPr id="207" name="etc."/>
              <p:cNvGrpSpPr/>
              <p:nvPr/>
            </p:nvGrpSpPr>
            <p:grpSpPr>
              <a:xfrm>
                <a:off x="628764" y="453948"/>
                <a:ext cx="1346201" cy="1346201"/>
                <a:chOff x="0" y="0"/>
                <a:chExt cx="1346200" cy="1346200"/>
              </a:xfrm>
            </p:grpSpPr>
            <p:sp>
              <p:nvSpPr>
                <p:cNvPr id="206" name="etc."/>
                <p:cNvSpPr/>
                <p:nvPr/>
              </p:nvSpPr>
              <p:spPr>
                <a:xfrm>
                  <a:off x="38100" y="38100"/>
                  <a:ext cx="1270000" cy="1270000"/>
                </a:xfrm>
                <a:prstGeom prst="line">
                  <a:avLst/>
                </a:prstGeom>
                <a:noFill/>
                <a:ln>
                  <a:noFill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none" lIns="50800" tIns="50800" rIns="50800" bIns="50800" numCol="1" anchor="ctr">
                  <a:spAutoFit/>
                </a:bodyPr>
                <a:lstStyle>
                  <a:lvl1pPr>
                    <a:defRPr sz="5400" b="0"/>
                  </a:lvl1pPr>
                </a:lstStyle>
                <a:p>
                  <a:r>
                    <a:t>etc.</a:t>
                  </a:r>
                </a:p>
              </p:txBody>
            </p:sp>
            <p:pic>
              <p:nvPicPr>
                <p:cNvPr id="205" name="etc. etc." descr="etc. etc."/>
                <p:cNvPicPr>
                  <a:picLocks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0" y="0"/>
                  <a:ext cx="1346200" cy="1346200"/>
                </a:xfrm>
                <a:prstGeom prst="rect">
                  <a:avLst/>
                </a:prstGeom>
                <a:effectLst/>
              </p:spPr>
            </p:pic>
          </p:grpSp>
        </p:grp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" grpId="2" animBg="1" advAuto="0"/>
      <p:bldP spid="209" grpId="1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hase space diagnostic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400">
                <a:solidFill>
                  <a:srgbClr val="5E5E5E"/>
                </a:solidFill>
              </a:defRPr>
            </a:lvl1pPr>
          </a:lstStyle>
          <a:p>
            <a:r>
              <a:t>Phase space diagnostics</a:t>
            </a:r>
          </a:p>
        </p:txBody>
      </p:sp>
      <p:sp>
        <p:nvSpPr>
          <p:cNvPr id="212" name="3D Real space"/>
          <p:cNvSpPr txBox="1"/>
          <p:nvPr/>
        </p:nvSpPr>
        <p:spPr>
          <a:xfrm>
            <a:off x="374734" y="2857742"/>
            <a:ext cx="3512313" cy="709165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3D Real space</a:t>
            </a:r>
          </a:p>
        </p:txBody>
      </p:sp>
      <p:sp>
        <p:nvSpPr>
          <p:cNvPr id="213" name="Transverse phase space"/>
          <p:cNvSpPr txBox="1"/>
          <p:nvPr/>
        </p:nvSpPr>
        <p:spPr>
          <a:xfrm>
            <a:off x="311571" y="8847508"/>
            <a:ext cx="5790693" cy="709165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Transverse phase space</a:t>
            </a:r>
          </a:p>
        </p:txBody>
      </p:sp>
      <p:sp>
        <p:nvSpPr>
          <p:cNvPr id="214" name="M. LaBerge et al., Nature Photonics 18, 952–959 (2024)…"/>
          <p:cNvSpPr txBox="1"/>
          <p:nvPr/>
        </p:nvSpPr>
        <p:spPr>
          <a:xfrm>
            <a:off x="1186729" y="4405978"/>
            <a:ext cx="10919715" cy="103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rgbClr val="0433FF"/>
                </a:solidFill>
              </a:defRPr>
            </a:pPr>
            <a:r>
              <a:t>M. LaBerge et al., </a:t>
            </a:r>
            <a:r>
              <a:rPr i="1"/>
              <a:t>Nature Photonics</a:t>
            </a:r>
            <a:r>
              <a:t> 18</a:t>
            </a:r>
            <a:r>
              <a:rPr b="0"/>
              <a:t>, </a:t>
            </a:r>
            <a:r>
              <a:t>952–959 (2024)</a:t>
            </a:r>
          </a:p>
          <a:p>
            <a:pPr marL="396874" indent="-396874" algn="l">
              <a:buSzPct val="125000"/>
              <a:buChar char="•"/>
              <a:defRPr>
                <a:solidFill>
                  <a:srgbClr val="0433FF"/>
                </a:solidFill>
              </a:defRPr>
            </a:pPr>
            <a:r>
              <a:t>K. Huang et al., </a:t>
            </a:r>
            <a:r>
              <a:rPr i="1"/>
              <a:t>Light: Science &amp; Applications</a:t>
            </a:r>
            <a:r>
              <a:t> 13:84 (2024)</a:t>
            </a:r>
          </a:p>
        </p:txBody>
      </p:sp>
      <p:sp>
        <p:nvSpPr>
          <p:cNvPr id="215" name="Coherent Transition Radiation &amp; ElectroOptical sampling"/>
          <p:cNvSpPr txBox="1"/>
          <p:nvPr/>
        </p:nvSpPr>
        <p:spPr>
          <a:xfrm>
            <a:off x="671514" y="3662873"/>
            <a:ext cx="12792482" cy="647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96874" indent="-396874">
              <a:buSzPct val="50000"/>
              <a:buBlip>
                <a:blip r:embed="rId2"/>
              </a:buBlip>
              <a:defRPr sz="3600"/>
            </a:lvl1pPr>
          </a:lstStyle>
          <a:p>
            <a:r>
              <a:t>Coherent Transition Radiation &amp; ElectroOptical sampling</a:t>
            </a:r>
          </a:p>
        </p:txBody>
      </p:sp>
      <p:sp>
        <p:nvSpPr>
          <p:cNvPr id="216" name="CTR for temporal characterization"/>
          <p:cNvSpPr txBox="1"/>
          <p:nvPr/>
        </p:nvSpPr>
        <p:spPr>
          <a:xfrm>
            <a:off x="2607211" y="5810552"/>
            <a:ext cx="8078751" cy="647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96874" indent="-396874">
              <a:buSzPct val="50000"/>
              <a:buBlip>
                <a:blip r:embed="rId2"/>
              </a:buBlip>
              <a:defRPr sz="3600"/>
            </a:lvl1pPr>
          </a:lstStyle>
          <a:p>
            <a:r>
              <a:t>CTR for temporal characterization </a:t>
            </a:r>
          </a:p>
        </p:txBody>
      </p:sp>
      <p:sp>
        <p:nvSpPr>
          <p:cNvPr id="217" name="Pepper-pot mask"/>
          <p:cNvSpPr txBox="1"/>
          <p:nvPr/>
        </p:nvSpPr>
        <p:spPr>
          <a:xfrm>
            <a:off x="497151" y="10022359"/>
            <a:ext cx="4269817" cy="647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96874" indent="-396874">
              <a:buSzPct val="50000"/>
              <a:buBlip>
                <a:blip r:embed="rId2"/>
              </a:buBlip>
              <a:defRPr sz="3600"/>
            </a:lvl1pPr>
          </a:lstStyle>
          <a:p>
            <a:r>
              <a:t>Pepper-pot mask</a:t>
            </a:r>
          </a:p>
        </p:txBody>
      </p:sp>
      <p:sp>
        <p:nvSpPr>
          <p:cNvPr id="218" name="S. Fritzler et al.,  PRL. 92, 165006 (2004)…"/>
          <p:cNvSpPr txBox="1"/>
          <p:nvPr/>
        </p:nvSpPr>
        <p:spPr>
          <a:xfrm>
            <a:off x="388322" y="11496797"/>
            <a:ext cx="9124007" cy="13866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just">
              <a:buSzPct val="125000"/>
              <a:buChar char="•"/>
              <a:defRPr sz="2800">
                <a:solidFill>
                  <a:srgbClr val="0433FF"/>
                </a:solidFill>
              </a:defRPr>
            </a:pPr>
            <a:r>
              <a:t>S. Fritzler et al.,  PRL. 92, 165006 (2004)</a:t>
            </a:r>
          </a:p>
          <a:p>
            <a:pPr marL="396874" indent="-396874" algn="l">
              <a:buSzPct val="125000"/>
              <a:buChar char="•"/>
              <a:defRPr sz="2800">
                <a:solidFill>
                  <a:srgbClr val="0433FF"/>
                </a:solidFill>
              </a:defRPr>
            </a:pPr>
            <a:r>
              <a:t>C. M. S. Sears et al., PRST-AB 13, 092803 (2010)</a:t>
            </a:r>
          </a:p>
          <a:p>
            <a:pPr marL="396874" indent="-396874" algn="just">
              <a:buSzPct val="125000"/>
              <a:buChar char="•"/>
              <a:defRPr sz="2800">
                <a:solidFill>
                  <a:srgbClr val="0433FF"/>
                </a:solidFill>
              </a:defRPr>
            </a:pPr>
            <a:r>
              <a:t>E. Brunetti et al., PRL 105, 215007 (2010)</a:t>
            </a:r>
          </a:p>
        </p:txBody>
      </p:sp>
      <p:sp>
        <p:nvSpPr>
          <p:cNvPr id="219" name="Single shot 4D phase space"/>
          <p:cNvSpPr txBox="1"/>
          <p:nvPr/>
        </p:nvSpPr>
        <p:spPr>
          <a:xfrm>
            <a:off x="758958" y="10802941"/>
            <a:ext cx="5157725" cy="585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200" b="0" i="1"/>
            </a:lvl1pPr>
          </a:lstStyle>
          <a:p>
            <a:r>
              <a:t>Single shot 4D phase space</a:t>
            </a:r>
          </a:p>
        </p:txBody>
      </p:sp>
      <p:sp>
        <p:nvSpPr>
          <p:cNvPr id="220" name="Betatron radiation"/>
          <p:cNvSpPr txBox="1"/>
          <p:nvPr/>
        </p:nvSpPr>
        <p:spPr>
          <a:xfrm>
            <a:off x="17253556" y="8882207"/>
            <a:ext cx="3767296" cy="585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423333" indent="-423333">
              <a:buSzPct val="125000"/>
              <a:buChar char="•"/>
              <a:defRPr sz="3200" b="0" i="1"/>
            </a:lvl1pPr>
          </a:lstStyle>
          <a:p>
            <a:r>
              <a:t>Betatron radiation</a:t>
            </a:r>
          </a:p>
        </p:txBody>
      </p:sp>
      <p:sp>
        <p:nvSpPr>
          <p:cNvPr id="221" name="Inverse Compton scattering"/>
          <p:cNvSpPr txBox="1"/>
          <p:nvPr/>
        </p:nvSpPr>
        <p:spPr>
          <a:xfrm>
            <a:off x="17224669" y="11054557"/>
            <a:ext cx="5542450" cy="585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423333" indent="-423333">
              <a:buSzPct val="125000"/>
              <a:buChar char="•"/>
              <a:defRPr sz="3200" b="0" i="1"/>
            </a:lvl1pPr>
          </a:lstStyle>
          <a:p>
            <a:r>
              <a:t>Inverse Compton scattering</a:t>
            </a:r>
          </a:p>
        </p:txBody>
      </p:sp>
      <p:sp>
        <p:nvSpPr>
          <p:cNvPr id="222" name="Multi-shot"/>
          <p:cNvSpPr txBox="1"/>
          <p:nvPr/>
        </p:nvSpPr>
        <p:spPr>
          <a:xfrm>
            <a:off x="9315530" y="10412650"/>
            <a:ext cx="1943101" cy="585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200" b="0" i="1"/>
            </a:lvl1pPr>
          </a:lstStyle>
          <a:p>
            <a:r>
              <a:t>Multi-shot</a:t>
            </a:r>
          </a:p>
        </p:txBody>
      </p:sp>
      <p:sp>
        <p:nvSpPr>
          <p:cNvPr id="223" name="R. Weingartner, PRST-AB 15, 111302 (2012)…"/>
          <p:cNvSpPr txBox="1"/>
          <p:nvPr/>
        </p:nvSpPr>
        <p:spPr>
          <a:xfrm>
            <a:off x="8926666" y="11137041"/>
            <a:ext cx="8191147" cy="22502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just">
              <a:buSzPct val="125000"/>
              <a:buChar char="•"/>
              <a:defRPr sz="2800">
                <a:solidFill>
                  <a:srgbClr val="0433FF"/>
                </a:solidFill>
              </a:defRPr>
            </a:pPr>
            <a:r>
              <a:t>R. Weingartner, PRST-AB 15, 111302 (2012)</a:t>
            </a:r>
          </a:p>
          <a:p>
            <a:pPr marL="396874" indent="-396874" algn="just">
              <a:buSzPct val="125000"/>
              <a:buChar char="•"/>
              <a:defRPr sz="2800">
                <a:solidFill>
                  <a:srgbClr val="0433FF"/>
                </a:solidFill>
              </a:defRPr>
            </a:pPr>
            <a:r>
              <a:t>S. K. Barber, PRL. 119, 104801 (2017)</a:t>
            </a:r>
          </a:p>
          <a:p>
            <a:pPr marL="396874" indent="-396874" algn="just">
              <a:buSzPct val="125000"/>
              <a:buChar char="•"/>
              <a:defRPr sz="2800">
                <a:solidFill>
                  <a:srgbClr val="0433FF"/>
                </a:solidFill>
              </a:defRPr>
            </a:pPr>
            <a:r>
              <a:t>V. Shpakov, PRAB 24, 051301 (2021)</a:t>
            </a:r>
          </a:p>
          <a:p>
            <a:pPr marL="396874" indent="-396874" algn="just">
              <a:buSzPct val="125000"/>
              <a:buChar char="•"/>
              <a:defRPr sz="2800">
                <a:solidFill>
                  <a:srgbClr val="0433FF"/>
                </a:solidFill>
              </a:defRPr>
            </a:pPr>
            <a:r>
              <a:t>C. A. Lindstrøm, PRAB 23, 052802 (2020)</a:t>
            </a:r>
          </a:p>
          <a:p>
            <a:pPr marL="396874" indent="-396874" algn="just">
              <a:buSzPct val="125000"/>
              <a:buChar char="•"/>
              <a:defRPr sz="2800">
                <a:solidFill>
                  <a:srgbClr val="0433FF"/>
                </a:solidFill>
              </a:defRPr>
            </a:pPr>
            <a:r>
              <a:t>C. A. Lindstrøm, Nat. Comms 15, 6097 (2024)</a:t>
            </a:r>
          </a:p>
        </p:txBody>
      </p:sp>
      <p:sp>
        <p:nvSpPr>
          <p:cNvPr id="224" name="G. R. Plateau, PRL 109, 064802 (2012)…"/>
          <p:cNvSpPr txBox="1"/>
          <p:nvPr/>
        </p:nvSpPr>
        <p:spPr>
          <a:xfrm>
            <a:off x="17043021" y="9606598"/>
            <a:ext cx="7112383" cy="139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l" defTabSz="12700">
              <a:buSzPct val="125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800">
                <a:solidFill>
                  <a:srgbClr val="0433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G. R. Plateau, PRL 109, 064802 (2012)</a:t>
            </a:r>
          </a:p>
          <a:p>
            <a:pPr marL="396874" indent="-396874" algn="l" defTabSz="12700">
              <a:buSzPct val="125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800">
                <a:solidFill>
                  <a:srgbClr val="0433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S. Kneip, PRST-AB15, 021302 (2012)</a:t>
            </a:r>
          </a:p>
          <a:p>
            <a:pPr marL="396874" indent="-396874" algn="l" defTabSz="12700">
              <a:buSzPct val="125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800">
                <a:solidFill>
                  <a:srgbClr val="0433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A. Curcio, PRAB 20, 012801 (2017)</a:t>
            </a:r>
          </a:p>
        </p:txBody>
      </p:sp>
      <p:sp>
        <p:nvSpPr>
          <p:cNvPr id="225" name="W. P. Leemans, PRL 77, 4182 (1996)…"/>
          <p:cNvSpPr txBox="1"/>
          <p:nvPr/>
        </p:nvSpPr>
        <p:spPr>
          <a:xfrm>
            <a:off x="17042786" y="11691035"/>
            <a:ext cx="6757269" cy="139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96874" indent="-396874" algn="l" defTabSz="12700">
              <a:buSzPct val="125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800">
                <a:solidFill>
                  <a:srgbClr val="0433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W. P. Leemans, PRL 77, 4182 (1996)</a:t>
            </a:r>
          </a:p>
          <a:p>
            <a:pPr marL="396874" indent="-396874" algn="l" defTabSz="12700">
              <a:buSzPct val="125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800">
                <a:solidFill>
                  <a:srgbClr val="0433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G. Golovin,Sci. Rep 6, 24622 (2016)</a:t>
            </a:r>
          </a:p>
          <a:p>
            <a:pPr marL="396874" indent="-396874" algn="l" defTabSz="12700">
              <a:buSzPct val="125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800">
                <a:solidFill>
                  <a:srgbClr val="0433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J. M. Kr¨amer, Sci. Rep 8, 1398 (2018)</a:t>
            </a:r>
          </a:p>
        </p:txBody>
      </p:sp>
      <p:sp>
        <p:nvSpPr>
          <p:cNvPr id="226" name="Quadrupole scan"/>
          <p:cNvSpPr txBox="1"/>
          <p:nvPr/>
        </p:nvSpPr>
        <p:spPr>
          <a:xfrm>
            <a:off x="8448709" y="9626643"/>
            <a:ext cx="4236441" cy="647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96874" indent="-396874">
              <a:buSzPct val="50000"/>
              <a:buBlip>
                <a:blip r:embed="rId2"/>
              </a:buBlip>
              <a:defRPr sz="3600"/>
            </a:lvl1pPr>
          </a:lstStyle>
          <a:p>
            <a:r>
              <a:t>Quadrupole scan</a:t>
            </a:r>
          </a:p>
        </p:txBody>
      </p:sp>
      <p:sp>
        <p:nvSpPr>
          <p:cNvPr id="227" name="Indirect Single Shot X-Ray Spectroscopy"/>
          <p:cNvSpPr txBox="1"/>
          <p:nvPr/>
        </p:nvSpPr>
        <p:spPr>
          <a:xfrm>
            <a:off x="16763637" y="7537400"/>
            <a:ext cx="6464516" cy="1205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L="396874" indent="-396874">
              <a:buSzPct val="50000"/>
              <a:buBlip>
                <a:blip r:embed="rId2"/>
              </a:buBlip>
              <a:defRPr sz="3600"/>
            </a:lvl1pPr>
          </a:lstStyle>
          <a:p>
            <a:r>
              <a:t>Indirect Single Shot X-Ray Spectroscopy </a:t>
            </a:r>
          </a:p>
        </p:txBody>
      </p:sp>
      <p:sp>
        <p:nvSpPr>
          <p:cNvPr id="228" name="J. van Tilborg et al., PRL. 96, 014801 (2006).…"/>
          <p:cNvSpPr txBox="1"/>
          <p:nvPr/>
        </p:nvSpPr>
        <p:spPr>
          <a:xfrm>
            <a:off x="3431389" y="6571402"/>
            <a:ext cx="11129384" cy="1970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17500" indent="-317500" algn="l">
              <a:buSzPct val="125000"/>
              <a:buChar char="•"/>
              <a:defRPr>
                <a:solidFill>
                  <a:srgbClr val="0433FF"/>
                </a:solidFill>
              </a:defRPr>
            </a:pPr>
            <a:r>
              <a:t>J. van Tilborg et al., PRL. 96, 014801 (2006).</a:t>
            </a:r>
          </a:p>
          <a:p>
            <a:pPr marL="317500" indent="-317500" algn="l">
              <a:buSzPct val="125000"/>
              <a:buChar char="•"/>
              <a:defRPr>
                <a:solidFill>
                  <a:srgbClr val="0433FF"/>
                </a:solidFill>
              </a:defRPr>
            </a:pPr>
            <a:r>
              <a:t>Y. Glinec, et al., PRL. 98, 194801 (2007)</a:t>
            </a:r>
          </a:p>
          <a:p>
            <a:pPr marL="317500" indent="-317500" algn="l">
              <a:buSzPct val="125000"/>
              <a:buChar char="•"/>
              <a:defRPr>
                <a:solidFill>
                  <a:srgbClr val="0433FF"/>
                </a:solidFill>
              </a:defRPr>
            </a:pPr>
            <a:r>
              <a:t>O. Lundh et al., Nat. Phys. 7, 219 (2011).</a:t>
            </a:r>
          </a:p>
          <a:p>
            <a:pPr marL="317500" indent="-317500" algn="l">
              <a:buSzPct val="125000"/>
              <a:buChar char="•"/>
              <a:defRPr>
                <a:solidFill>
                  <a:srgbClr val="0433FF"/>
                </a:solidFill>
              </a:defRPr>
            </a:pPr>
            <a:r>
              <a:t>O. Lundh et al., PRL. 110, 065005 (2013).</a:t>
            </a:r>
          </a:p>
        </p:txBody>
      </p:sp>
      <p:sp>
        <p:nvSpPr>
          <p:cNvPr id="229" name="See also:…"/>
          <p:cNvSpPr txBox="1"/>
          <p:nvPr/>
        </p:nvSpPr>
        <p:spPr>
          <a:xfrm>
            <a:off x="16100846" y="3064405"/>
            <a:ext cx="6757269" cy="3036600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800" b="0">
                <a:solidFill>
                  <a:srgbClr val="5E5E5E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See also:</a:t>
            </a:r>
          </a:p>
          <a:p>
            <a:pPr>
              <a:defRPr sz="3800" b="0">
                <a:solidFill>
                  <a:srgbClr val="5E5E5E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Downer et al.: </a:t>
            </a:r>
            <a:r>
              <a:rPr b="1" i="1">
                <a:latin typeface="Helvetica"/>
                <a:ea typeface="Helvetica"/>
                <a:cs typeface="Helvetica"/>
                <a:sym typeface="Helvetica"/>
              </a:rPr>
              <a:t>Diagnostics for plasma-based electron accelerators</a:t>
            </a:r>
            <a:r>
              <a:t>,</a:t>
            </a:r>
          </a:p>
          <a:p>
            <a:pPr>
              <a:defRPr sz="3800" b="0">
                <a:solidFill>
                  <a:srgbClr val="5E5E5E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Rev. Mod. Phys., 90. 3, 2018.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Longitudinal phase space f(z, pz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8400">
                <a:solidFill>
                  <a:srgbClr val="5E5E5E"/>
                </a:solidFill>
              </a:defRPr>
            </a:pPr>
            <a:r>
              <a:t>Longitudinal phase space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f(z, p</a:t>
            </a:r>
            <a:r>
              <a:rPr b="1" baseline="-5999">
                <a:latin typeface="Helvetica Neue"/>
                <a:ea typeface="Helvetica Neue"/>
                <a:cs typeface="Helvetica Neue"/>
                <a:sym typeface="Helvetica Neue"/>
              </a:rPr>
              <a:t>z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</a:p>
        </p:txBody>
      </p:sp>
      <p:grpSp>
        <p:nvGrpSpPr>
          <p:cNvPr id="254" name="Group"/>
          <p:cNvGrpSpPr/>
          <p:nvPr/>
        </p:nvGrpSpPr>
        <p:grpSpPr>
          <a:xfrm>
            <a:off x="664298" y="2701379"/>
            <a:ext cx="21758453" cy="9631164"/>
            <a:chOff x="0" y="0"/>
            <a:chExt cx="21758452" cy="9631163"/>
          </a:xfrm>
        </p:grpSpPr>
        <p:sp>
          <p:nvSpPr>
            <p:cNvPr id="232" name="Free electron lasers using LWFA / PWFA"/>
            <p:cNvSpPr txBox="1"/>
            <p:nvPr/>
          </p:nvSpPr>
          <p:spPr>
            <a:xfrm>
              <a:off x="0" y="0"/>
              <a:ext cx="11043819" cy="808432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>
                <a:spcBef>
                  <a:spcPts val="5900"/>
                </a:spcBef>
                <a:defRPr sz="4800" b="0">
                  <a:solidFill>
                    <a:srgbClr val="FFFFFF"/>
                  </a:solidFill>
                </a:defRPr>
              </a:lvl1pPr>
            </a:lstStyle>
            <a:p>
              <a:r>
                <a:t>Free electron lasers using LWFA / PWFA</a:t>
              </a:r>
            </a:p>
          </p:txBody>
        </p:sp>
        <p:grpSp>
          <p:nvGrpSpPr>
            <p:cNvPr id="253" name="Group"/>
            <p:cNvGrpSpPr/>
            <p:nvPr/>
          </p:nvGrpSpPr>
          <p:grpSpPr>
            <a:xfrm>
              <a:off x="197912" y="1662136"/>
              <a:ext cx="21560541" cy="7969028"/>
              <a:chOff x="0" y="354582"/>
              <a:chExt cx="21560539" cy="7969026"/>
            </a:xfrm>
          </p:grpSpPr>
          <p:sp>
            <p:nvSpPr>
              <p:cNvPr id="233" name="W. T. Wang et al., Nature 595, 516–520 (2021)"/>
              <p:cNvSpPr/>
              <p:nvPr/>
            </p:nvSpPr>
            <p:spPr>
              <a:xfrm>
                <a:off x="534285" y="2528747"/>
                <a:ext cx="8464011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/>
              <a:p>
                <a:pPr algn="just">
                  <a:defRPr>
                    <a:solidFill>
                      <a:srgbClr val="0433FF"/>
                    </a:solidFill>
                  </a:defRPr>
                </a:pPr>
                <a:r>
                  <a:t>W. T. Wang et al., </a:t>
                </a:r>
                <a:r>
                  <a:rPr i="1"/>
                  <a:t>Nature</a:t>
                </a:r>
                <a:r>
                  <a:t> 595, 516–520 (2021)</a:t>
                </a:r>
              </a:p>
            </p:txBody>
          </p:sp>
          <p:sp>
            <p:nvSpPr>
              <p:cNvPr id="234" name="First free-electron lasing with LWFA"/>
              <p:cNvSpPr/>
              <p:nvPr/>
            </p:nvSpPr>
            <p:spPr>
              <a:xfrm>
                <a:off x="54257" y="1793526"/>
                <a:ext cx="1270001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 marL="502708" indent="-502708" algn="l">
                  <a:spcBef>
                    <a:spcPts val="4500"/>
                  </a:spcBef>
                  <a:buSzPct val="125000"/>
                  <a:buChar char="•"/>
                  <a:defRPr sz="3800" b="0"/>
                </a:lvl1pPr>
              </a:lstStyle>
              <a:p>
                <a:r>
                  <a:t>First free-electron lasing with LWFA</a:t>
                </a:r>
              </a:p>
            </p:txBody>
          </p:sp>
          <p:sp>
            <p:nvSpPr>
              <p:cNvPr id="235" name="@SIOM"/>
              <p:cNvSpPr/>
              <p:nvPr/>
            </p:nvSpPr>
            <p:spPr>
              <a:xfrm>
                <a:off x="9121086" y="1843096"/>
                <a:ext cx="1270001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/>
              <a:p>
                <a:r>
                  <a:t>@SIOM</a:t>
                </a:r>
              </a:p>
            </p:txBody>
          </p:sp>
          <p:sp>
            <p:nvSpPr>
              <p:cNvPr id="236" name="First seeded FEL"/>
              <p:cNvSpPr/>
              <p:nvPr/>
            </p:nvSpPr>
            <p:spPr>
              <a:xfrm>
                <a:off x="28625" y="3408272"/>
                <a:ext cx="1270001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 marL="502708" indent="-502708" algn="l">
                  <a:spcBef>
                    <a:spcPts val="4500"/>
                  </a:spcBef>
                  <a:buSzPct val="125000"/>
                  <a:buChar char="•"/>
                  <a:defRPr sz="3800" b="0"/>
                </a:lvl1pPr>
              </a:lstStyle>
              <a:p>
                <a:r>
                  <a:t>First seeded FEL</a:t>
                </a:r>
              </a:p>
            </p:txBody>
          </p:sp>
          <p:sp>
            <p:nvSpPr>
              <p:cNvPr id="237" name="M. Labat, et al., Nat. Photon. 17, 150–156. (2023)…"/>
              <p:cNvSpPr/>
              <p:nvPr/>
            </p:nvSpPr>
            <p:spPr>
              <a:xfrm>
                <a:off x="535663" y="4367928"/>
                <a:ext cx="10521991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/>
              <a:p>
                <a:pPr algn="just">
                  <a:defRPr>
                    <a:solidFill>
                      <a:srgbClr val="0433FF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r>
                  <a:t>M. Labat, et al., </a:t>
                </a:r>
                <a:r>
                  <a:rPr i="1"/>
                  <a:t>Nat. Photon</a:t>
                </a:r>
                <a:r>
                  <a:t>. 17, 150–156. (2023)</a:t>
                </a:r>
              </a:p>
              <a:p>
                <a:pPr algn="l" defTabSz="12700">
                  <a:tabLst>
                    <a:tab pos="355600" algn="l"/>
                    <a:tab pos="711200" algn="l"/>
                    <a:tab pos="1066800" algn="l"/>
                    <a:tab pos="1422400" algn="l"/>
                    <a:tab pos="1778000" algn="l"/>
                    <a:tab pos="2133600" algn="l"/>
                    <a:tab pos="2489200" algn="l"/>
                    <a:tab pos="2844800" algn="l"/>
                    <a:tab pos="3200400" algn="l"/>
                    <a:tab pos="3556000" algn="l"/>
                    <a:tab pos="3911600" algn="l"/>
                    <a:tab pos="4267200" algn="l"/>
                  </a:tabLst>
                  <a:defRPr>
                    <a:solidFill>
                      <a:srgbClr val="0433FF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r>
                  <a:t>M. Labat, et al.,  </a:t>
                </a:r>
                <a:r>
                  <a:rPr i="1"/>
                  <a:t>PRL</a:t>
                </a:r>
                <a:r>
                  <a:t>.  136, 245001 (2026) </a:t>
                </a:r>
                <a:r>
                  <a:rPr>
                    <a:solidFill>
                      <a:srgbClr val="000000"/>
                    </a:solidFill>
                  </a:rPr>
                  <a:t>(high-gain)</a:t>
                </a:r>
              </a:p>
            </p:txBody>
          </p:sp>
          <p:sp>
            <p:nvSpPr>
              <p:cNvPr id="238" name="@HZDR, DRACO laser"/>
              <p:cNvSpPr/>
              <p:nvPr/>
            </p:nvSpPr>
            <p:spPr>
              <a:xfrm>
                <a:off x="6395176" y="3461038"/>
                <a:ext cx="1270001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/>
              <a:p>
                <a:r>
                  <a:t>@HZDR, DRACO laser </a:t>
                </a:r>
              </a:p>
            </p:txBody>
          </p:sp>
          <p:sp>
            <p:nvSpPr>
              <p:cNvPr id="239" name="High Reliability, high-gain FEL"/>
              <p:cNvSpPr/>
              <p:nvPr/>
            </p:nvSpPr>
            <p:spPr>
              <a:xfrm>
                <a:off x="0" y="5342163"/>
                <a:ext cx="10102830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marL="502708" indent="-502708" algn="l">
                  <a:spcBef>
                    <a:spcPts val="4500"/>
                  </a:spcBef>
                  <a:buSzPct val="125000"/>
                  <a:buChar char="•"/>
                  <a:defRPr sz="3800" b="0"/>
                </a:lvl1pPr>
              </a:lstStyle>
              <a:p>
                <a:r>
                  <a:t>High Reliability, high-gain FEL</a:t>
                </a:r>
              </a:p>
            </p:txBody>
          </p:sp>
          <p:sp>
            <p:nvSpPr>
              <p:cNvPr id="240" name="S. K. Barber et al., Phys. Rev. Lett. 135, 055001 (2025)."/>
              <p:cNvSpPr/>
              <p:nvPr/>
            </p:nvSpPr>
            <p:spPr>
              <a:xfrm>
                <a:off x="400027" y="6199484"/>
                <a:ext cx="9999409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/>
              <a:p>
                <a:pPr>
                  <a:defRPr>
                    <a:solidFill>
                      <a:srgbClr val="0433FF"/>
                    </a:solidFill>
                  </a:defRPr>
                </a:pPr>
                <a:r>
                  <a:t>S. K. Barber et al., </a:t>
                </a:r>
                <a:r>
                  <a:rPr i="1"/>
                  <a:t>Phys. Rev. Lett</a:t>
                </a:r>
                <a:r>
                  <a:t>. 135, 055001 (2025).</a:t>
                </a:r>
              </a:p>
            </p:txBody>
          </p:sp>
          <p:sp>
            <p:nvSpPr>
              <p:cNvPr id="241" name="@LBNL BELLA, HTU"/>
              <p:cNvSpPr/>
              <p:nvPr/>
            </p:nvSpPr>
            <p:spPr>
              <a:xfrm>
                <a:off x="8945801" y="5342163"/>
                <a:ext cx="1270001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/>
              <a:p>
                <a:r>
                  <a:t>@LBNL BELLA, HTU </a:t>
                </a:r>
              </a:p>
            </p:txBody>
          </p:sp>
          <p:sp>
            <p:nvSpPr>
              <p:cNvPr id="242" name="R. Pompili et al., Nature 605, 659 (2022)."/>
              <p:cNvSpPr/>
              <p:nvPr/>
            </p:nvSpPr>
            <p:spPr>
              <a:xfrm>
                <a:off x="12389681" y="3292701"/>
                <a:ext cx="1270001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/>
              <a:p>
                <a:pPr algn="l" defTabSz="12700">
                  <a:tabLst>
                    <a:tab pos="355600" algn="l"/>
                    <a:tab pos="711200" algn="l"/>
                    <a:tab pos="1066800" algn="l"/>
                    <a:tab pos="1422400" algn="l"/>
                    <a:tab pos="1778000" algn="l"/>
                    <a:tab pos="2133600" algn="l"/>
                    <a:tab pos="2489200" algn="l"/>
                    <a:tab pos="2844800" algn="l"/>
                    <a:tab pos="3200400" algn="l"/>
                    <a:tab pos="3556000" algn="l"/>
                    <a:tab pos="3911600" algn="l"/>
                    <a:tab pos="4267200" algn="l"/>
                  </a:tabLst>
                  <a:defRPr>
                    <a:solidFill>
                      <a:srgbClr val="0433FF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r>
                  <a:t>R. Pompili et al., </a:t>
                </a:r>
                <a:r>
                  <a:rPr i="1"/>
                  <a:t>Nature</a:t>
                </a:r>
                <a:r>
                  <a:t> 605, 659 (2022).</a:t>
                </a:r>
              </a:p>
            </p:txBody>
          </p:sp>
          <p:sp>
            <p:nvSpPr>
              <p:cNvPr id="243" name="First free-electron lasing with PWFA"/>
              <p:cNvSpPr/>
              <p:nvPr/>
            </p:nvSpPr>
            <p:spPr>
              <a:xfrm>
                <a:off x="12140426" y="1843096"/>
                <a:ext cx="1270001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 marL="502708" indent="-502708" algn="l">
                  <a:spcBef>
                    <a:spcPts val="4500"/>
                  </a:spcBef>
                  <a:buSzPct val="125000"/>
                  <a:buChar char="•"/>
                  <a:defRPr sz="3800" b="0"/>
                </a:lvl1pPr>
              </a:lstStyle>
              <a:p>
                <a:r>
                  <a:t>First free-electron lasing with PWFA</a:t>
                </a:r>
              </a:p>
            </p:txBody>
          </p:sp>
          <p:sp>
            <p:nvSpPr>
              <p:cNvPr id="244" name="Galletti, M, et al., Phys. Rev. Lett. 129, 234801. (2022)"/>
              <p:cNvSpPr/>
              <p:nvPr/>
            </p:nvSpPr>
            <p:spPr>
              <a:xfrm>
                <a:off x="17142245" y="4715137"/>
                <a:ext cx="1270001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/>
              <a:p>
                <a:pPr>
                  <a:defRPr>
                    <a:solidFill>
                      <a:srgbClr val="0433FF"/>
                    </a:solidFill>
                  </a:defRPr>
                </a:pPr>
                <a:r>
                  <a:t>Galletti, M, et al., </a:t>
                </a:r>
                <a:r>
                  <a:rPr i="1"/>
                  <a:t>Phys. Rev. Lett</a:t>
                </a:r>
                <a:r>
                  <a:t>. 129, 234801. (2022) </a:t>
                </a:r>
              </a:p>
            </p:txBody>
          </p:sp>
          <p:sp>
            <p:nvSpPr>
              <p:cNvPr id="245" name="@ SPARC_LAB, INFN, Italy"/>
              <p:cNvSpPr/>
              <p:nvPr/>
            </p:nvSpPr>
            <p:spPr>
              <a:xfrm>
                <a:off x="14698028" y="354582"/>
                <a:ext cx="6862512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algn="l">
                  <a:defRPr sz="4000"/>
                </a:lvl1pPr>
              </a:lstStyle>
              <a:p>
                <a:r>
                  <a:t>@ SPARC_LAB, INFN, Italy</a:t>
                </a:r>
              </a:p>
            </p:txBody>
          </p:sp>
          <p:sp>
            <p:nvSpPr>
              <p:cNvPr id="246" name="SASE FEL"/>
              <p:cNvSpPr/>
              <p:nvPr/>
            </p:nvSpPr>
            <p:spPr>
              <a:xfrm>
                <a:off x="12439985" y="2651452"/>
                <a:ext cx="3364206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algn="l"/>
              </a:lstStyle>
              <a:p>
                <a:r>
                  <a:t>SASE FEL</a:t>
                </a:r>
              </a:p>
            </p:txBody>
          </p:sp>
          <p:sp>
            <p:nvSpPr>
              <p:cNvPr id="247" name="Seeded FEL"/>
              <p:cNvSpPr/>
              <p:nvPr/>
            </p:nvSpPr>
            <p:spPr>
              <a:xfrm>
                <a:off x="12406064" y="4129629"/>
                <a:ext cx="3581029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algn="l"/>
              </a:lstStyle>
              <a:p>
                <a:r>
                  <a:t>Seeded FEL</a:t>
                </a:r>
              </a:p>
            </p:txBody>
          </p:sp>
          <p:sp>
            <p:nvSpPr>
              <p:cNvPr id="248" name="LWFA"/>
              <p:cNvSpPr/>
              <p:nvPr/>
            </p:nvSpPr>
            <p:spPr>
              <a:xfrm>
                <a:off x="987312" y="354582"/>
                <a:ext cx="1270001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4000"/>
                </a:lvl1pPr>
              </a:lstStyle>
              <a:p>
                <a:r>
                  <a:t>LWFA</a:t>
                </a:r>
              </a:p>
            </p:txBody>
          </p:sp>
          <p:sp>
            <p:nvSpPr>
              <p:cNvPr id="249" name="PWFA"/>
              <p:cNvSpPr/>
              <p:nvPr/>
            </p:nvSpPr>
            <p:spPr>
              <a:xfrm>
                <a:off x="13387572" y="354582"/>
                <a:ext cx="1270001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4000"/>
                </a:lvl1pPr>
              </a:lstStyle>
              <a:p>
                <a:r>
                  <a:t>PWFA</a:t>
                </a:r>
              </a:p>
            </p:txBody>
          </p:sp>
          <p:sp>
            <p:nvSpPr>
              <p:cNvPr id="250" name="New results in Japan"/>
              <p:cNvSpPr/>
              <p:nvPr/>
            </p:nvSpPr>
            <p:spPr>
              <a:xfrm>
                <a:off x="0" y="7053608"/>
                <a:ext cx="10102830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marL="502708" indent="-502708" algn="l">
                  <a:spcBef>
                    <a:spcPts val="4500"/>
                  </a:spcBef>
                  <a:buSzPct val="125000"/>
                  <a:buChar char="•"/>
                  <a:defRPr sz="3800" b="0"/>
                </a:lvl1pPr>
              </a:lstStyle>
              <a:p>
                <a:r>
                  <a:t>New results in Japan</a:t>
                </a:r>
              </a:p>
            </p:txBody>
          </p:sp>
          <p:sp>
            <p:nvSpPr>
              <p:cNvPr id="251" name="Z. Jin et al, Phys. Rev. Res. 8, 013207 (2026)"/>
              <p:cNvSpPr/>
              <p:nvPr/>
            </p:nvSpPr>
            <p:spPr>
              <a:xfrm>
                <a:off x="577510" y="7907733"/>
                <a:ext cx="8489411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algn="l">
                  <a:defRPr>
                    <a:solidFill>
                      <a:srgbClr val="0433FF"/>
                    </a:solidFill>
                  </a:defRPr>
                </a:lvl1pPr>
              </a:lstStyle>
              <a:p>
                <a:r>
                  <a:t>Z. Jin et al, Phys. Rev. Res. 8, 013207 (2026)</a:t>
                </a:r>
              </a:p>
            </p:txBody>
          </p:sp>
          <p:sp>
            <p:nvSpPr>
              <p:cNvPr id="252" name="@SPring-8"/>
              <p:cNvSpPr/>
              <p:nvPr/>
            </p:nvSpPr>
            <p:spPr>
              <a:xfrm>
                <a:off x="6661555" y="7053608"/>
                <a:ext cx="1270001" cy="127000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/>
              <a:p>
                <a:r>
                  <a:t>@SPring-8</a:t>
                </a:r>
              </a:p>
            </p:txBody>
          </p:sp>
        </p:grpSp>
      </p:grpSp>
      <p:sp>
        <p:nvSpPr>
          <p:cNvPr id="255" name="There are only ~10 major RF accelerator based FEL facilities worldwide:…"/>
          <p:cNvSpPr txBox="1"/>
          <p:nvPr/>
        </p:nvSpPr>
        <p:spPr>
          <a:xfrm>
            <a:off x="13845385" y="10302802"/>
            <a:ext cx="8693534" cy="256631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There are only ~10 major RF accelerator based FEL facilities worldwide:</a:t>
            </a:r>
          </a:p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LCLS/LCLS-II, European XFEL, SACLA, SwissFEL, PAL-XFEL, Shanghai Soft X-ray FEL, FLASH, FERMI, DCLS, etc.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" grpId="1" animBg="1" advAuto="0"/>
      <p:bldP spid="255" grpId="2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Free electron lasers using LWFA / PWFA"/>
          <p:cNvSpPr txBox="1"/>
          <p:nvPr/>
        </p:nvSpPr>
        <p:spPr>
          <a:xfrm>
            <a:off x="664298" y="2701379"/>
            <a:ext cx="11043819" cy="80843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5900"/>
              </a:spcBef>
              <a:defRPr sz="4800" b="0">
                <a:solidFill>
                  <a:srgbClr val="FFFFFF"/>
                </a:solidFill>
              </a:defRPr>
            </a:lvl1pPr>
          </a:lstStyle>
          <a:p>
            <a:r>
              <a:t>Free electron lasers using LWFA / PWFA</a:t>
            </a:r>
          </a:p>
        </p:txBody>
      </p:sp>
      <p:graphicFrame>
        <p:nvGraphicFramePr>
          <p:cNvPr id="258" name="Table"/>
          <p:cNvGraphicFramePr/>
          <p:nvPr/>
        </p:nvGraphicFramePr>
        <p:xfrm>
          <a:off x="1414643" y="3899595"/>
          <a:ext cx="21554712" cy="8683818"/>
        </p:xfrm>
        <a:graphic>
          <a:graphicData uri="http://schemas.openxmlformats.org/drawingml/2006/table">
            <a:tbl>
              <a:tblPr firstRow="1" firstCol="1">
                <a:tableStyleId>{EEE7283C-3CF3-47DC-8721-378D4A62B228}</a:tableStyleId>
              </a:tblPr>
              <a:tblGrid>
                <a:gridCol w="5388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8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8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88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47303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>
                          <a:solidFill>
                            <a:srgbClr val="FFFFFF"/>
                          </a:solidFill>
                          <a:sym typeface="Helvetica Neue Medium"/>
                        </a:rPr>
                        <a:t>FELs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>
                          <a:solidFill>
                            <a:srgbClr val="FFFFFF"/>
                          </a:solidFill>
                          <a:sym typeface="Helvetica Neue Medium"/>
                        </a:rPr>
                        <a:t>FEL wavelength (nm) 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>
                          <a:solidFill>
                            <a:srgbClr val="FFFFFF"/>
                          </a:solidFill>
                          <a:sym typeface="Helvetica Neue Medium"/>
                        </a:rPr>
                        <a:t>Electron energy (MeV)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>
                          <a:solidFill>
                            <a:srgbClr val="FFFFFF"/>
                          </a:solidFill>
                          <a:sym typeface="Helvetica Neue Medium"/>
                        </a:rPr>
                        <a:t>Electron energy spread </a:t>
                      </a:r>
                    </a:p>
                  </a:txBody>
                  <a:tcPr marL="50800" marR="50800" marT="50800" marB="5080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7303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>
                          <a:solidFill>
                            <a:srgbClr val="FFFFFF"/>
                          </a:solidFill>
                          <a:sym typeface="Helvetica Neue Medium"/>
                        </a:rPr>
                        <a:t>SIOM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600"/>
                        <a:t>27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600"/>
                        <a:t>490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600"/>
                        <a:t>0.2-1.2%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7303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>
                          <a:solidFill>
                            <a:srgbClr val="FFFFFF"/>
                          </a:solidFill>
                          <a:sym typeface="Helvetica Neue Medium"/>
                        </a:rPr>
                        <a:t>HZDR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600"/>
                        <a:t>270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600"/>
                        <a:t>188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600"/>
                        <a:t>6.3%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7303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>
                          <a:solidFill>
                            <a:srgbClr val="FFFFFF"/>
                          </a:solidFill>
                          <a:sym typeface="Helvetica Neue Medium"/>
                        </a:rPr>
                        <a:t>LBNL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600"/>
                        <a:t>420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600"/>
                        <a:t>100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600"/>
                        <a:t>2%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47303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>
                          <a:solidFill>
                            <a:srgbClr val="FFFFFF"/>
                          </a:solidFill>
                          <a:sym typeface="Helvetica Neue Medium"/>
                        </a:rPr>
                        <a:t>Spring-8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600"/>
                        <a:t>43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600"/>
                        <a:t>400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600"/>
                        <a:t>0.7%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47303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 b="1"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INFN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600"/>
                        <a:t>830</a:t>
                      </a:r>
                    </a:p>
                  </a:txBody>
                  <a:tcPr marL="50800" marR="50800" marT="50800" marB="50800" anchor="ctr" horzOverflow="overflow">
                    <a:lnB w="12700">
                      <a:solidFill>
                        <a:srgbClr val="5D5D5D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600"/>
                        <a:t>94</a:t>
                      </a:r>
                    </a:p>
                  </a:txBody>
                  <a:tcPr marL="50800" marR="50800" marT="50800" marB="50800" anchor="ctr" horzOverflow="overflow">
                    <a:lnB w="12700">
                      <a:solidFill>
                        <a:srgbClr val="5D5D5D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600"/>
                        <a:t>0.3%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  <a:lnB w="12700">
                      <a:solidFill>
                        <a:srgbClr val="5D5D5D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61" name="Group"/>
          <p:cNvGrpSpPr/>
          <p:nvPr/>
        </p:nvGrpSpPr>
        <p:grpSpPr>
          <a:xfrm>
            <a:off x="17532067" y="2502626"/>
            <a:ext cx="4956766" cy="10112969"/>
            <a:chOff x="0" y="0"/>
            <a:chExt cx="4956764" cy="10112968"/>
          </a:xfrm>
        </p:grpSpPr>
        <p:sp>
          <p:nvSpPr>
            <p:cNvPr id="259" name="Oval"/>
            <p:cNvSpPr/>
            <p:nvPr/>
          </p:nvSpPr>
          <p:spPr>
            <a:xfrm>
              <a:off x="1162022" y="2014925"/>
              <a:ext cx="3114799" cy="8098044"/>
            </a:xfrm>
            <a:prstGeom prst="ellipse">
              <a:avLst/>
            </a:prstGeom>
            <a:noFill/>
            <a:ln w="88900" cap="flat">
              <a:solidFill>
                <a:srgbClr val="FF26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260" name="Percentage level relative energy spread"/>
            <p:cNvSpPr txBox="1"/>
            <p:nvPr/>
          </p:nvSpPr>
          <p:spPr>
            <a:xfrm>
              <a:off x="0" y="0"/>
              <a:ext cx="4956765" cy="12059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3600">
                  <a:solidFill>
                    <a:srgbClr val="FF2600"/>
                  </a:solidFill>
                </a:defRPr>
              </a:lvl1pPr>
            </a:lstStyle>
            <a:p>
              <a:r>
                <a:t>Percentage level relative energy spread</a:t>
              </a:r>
            </a:p>
          </p:txBody>
        </p:sp>
      </p:grpSp>
      <p:sp>
        <p:nvSpPr>
          <p:cNvPr id="262" name="Longitudinal phase space f(z, pz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8400">
                <a:solidFill>
                  <a:srgbClr val="5E5E5E"/>
                </a:solidFill>
              </a:defRPr>
            </a:pPr>
            <a:r>
              <a:t>Longitudinal phase space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f(z, p</a:t>
            </a:r>
            <a:r>
              <a:rPr b="1" baseline="-5999">
                <a:latin typeface="Helvetica Neue"/>
                <a:ea typeface="Helvetica Neue"/>
                <a:cs typeface="Helvetica Neue"/>
                <a:sym typeface="Helvetica Neue"/>
              </a:rPr>
              <a:t>z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" grpId="1" animBg="1" advAuto="0"/>
    </p:bld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2686</Words>
  <Application>Microsoft Macintosh PowerPoint</Application>
  <PresentationFormat>Custom</PresentationFormat>
  <Paragraphs>381</Paragraphs>
  <Slides>33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Times Roman</vt:lpstr>
      <vt:lpstr>Apple Chancery</vt:lpstr>
      <vt:lpstr>Cambria Math</vt:lpstr>
      <vt:lpstr>Helvetica</vt:lpstr>
      <vt:lpstr>Helvetica Neue</vt:lpstr>
      <vt:lpstr>Helvetica Neue Light</vt:lpstr>
      <vt:lpstr>Helvetica Neue Medium</vt:lpstr>
      <vt:lpstr>White</vt:lpstr>
      <vt:lpstr>PowerPoint Presentation</vt:lpstr>
      <vt:lpstr>PowerPoint Presentation</vt:lpstr>
      <vt:lpstr>PowerPoint Presentation</vt:lpstr>
      <vt:lpstr>Laser / plasma wakefield acceleration </vt:lpstr>
      <vt:lpstr>Applications </vt:lpstr>
      <vt:lpstr>Diagnostics</vt:lpstr>
      <vt:lpstr>Phase space diagnostics</vt:lpstr>
      <vt:lpstr>Longitudinal phase space f(z, pz)</vt:lpstr>
      <vt:lpstr>Longitudinal phase space f(z, pz)</vt:lpstr>
      <vt:lpstr>Longitudinal phase space f(z, pz)</vt:lpstr>
      <vt:lpstr>Slice energy spread</vt:lpstr>
      <vt:lpstr>De-chirping</vt:lpstr>
      <vt:lpstr>Longitudinal phase space</vt:lpstr>
      <vt:lpstr>Temporal characterization</vt:lpstr>
      <vt:lpstr>Temporal characterization</vt:lpstr>
      <vt:lpstr>Laser deflector</vt:lpstr>
      <vt:lpstr>Inherent laser deflector in LWFA</vt:lpstr>
      <vt:lpstr>A typical LWFA setup</vt:lpstr>
      <vt:lpstr>“Herringbone”</vt:lpstr>
      <vt:lpstr>Theoretical model</vt:lpstr>
      <vt:lpstr>Theoretical model</vt:lpstr>
      <vt:lpstr>Theoretical model</vt:lpstr>
      <vt:lpstr>Spectral reconstruction </vt:lpstr>
      <vt:lpstr>Multi-parameter optimization</vt:lpstr>
      <vt:lpstr>Longitudinal phase space</vt:lpstr>
      <vt:lpstr>PIC simulation</vt:lpstr>
      <vt:lpstr>6D Phase space</vt:lpstr>
      <vt:lpstr>Active Laser deflector</vt:lpstr>
      <vt:lpstr>Active laser deflector in PWFA</vt:lpstr>
      <vt:lpstr>Active laser deflector in PWFA</vt:lpstr>
      <vt:lpstr>Active laser deflector in vacuum </vt:lpstr>
      <vt:lpstr>Active laser deflector in vacuum </vt:lpstr>
      <vt:lpstr>Summary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Ma, Yong</cp:lastModifiedBy>
  <cp:revision>6</cp:revision>
  <dcterms:modified xsi:type="dcterms:W3CDTF">2026-07-30T15:07:57Z</dcterms:modified>
</cp:coreProperties>
</file>