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721" r:id="rId2"/>
    <p:sldId id="2155" r:id="rId3"/>
    <p:sldId id="2113" r:id="rId4"/>
    <p:sldId id="2177" r:id="rId5"/>
    <p:sldId id="2179" r:id="rId6"/>
    <p:sldId id="2157" r:id="rId7"/>
    <p:sldId id="2149" r:id="rId8"/>
    <p:sldId id="2176" r:id="rId9"/>
    <p:sldId id="2178" r:id="rId10"/>
    <p:sldId id="2159" r:id="rId11"/>
    <p:sldId id="2121" r:id="rId12"/>
    <p:sldId id="2147" r:id="rId13"/>
    <p:sldId id="2076" r:id="rId14"/>
    <p:sldId id="2181" r:id="rId15"/>
    <p:sldId id="2071" r:id="rId16"/>
    <p:sldId id="2168" r:id="rId17"/>
    <p:sldId id="2151" r:id="rId18"/>
    <p:sldId id="2169" r:id="rId19"/>
  </p:sldIdLst>
  <p:sldSz cx="9144000" cy="514826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 Math" panose="02040503050406030204" pitchFamily="18" charset="0"/>
      <p:regular r:id="rId25"/>
    </p:embeddedFont>
    <p:embeddedFont>
      <p:font typeface="Libre Franklin" pitchFamily="2" charset="77"/>
      <p:regular r:id="rId26"/>
      <p:bold r:id="rId27"/>
      <p:italic r:id="rId28"/>
      <p:boldItalic r:id="rId29"/>
    </p:embeddedFont>
    <p:embeddedFont>
      <p:font typeface="Libre Franklin Medium" pitchFamily="2" charset="77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29B0244-29D3-6E4B-AD91-E0284DCABBE0}">
          <p14:sldIdLst>
            <p14:sldId id="721"/>
            <p14:sldId id="2155"/>
            <p14:sldId id="2113"/>
            <p14:sldId id="2177"/>
            <p14:sldId id="2179"/>
            <p14:sldId id="2157"/>
            <p14:sldId id="2149"/>
            <p14:sldId id="2176"/>
            <p14:sldId id="2178"/>
            <p14:sldId id="2159"/>
            <p14:sldId id="2121"/>
            <p14:sldId id="2147"/>
            <p14:sldId id="2076"/>
            <p14:sldId id="2181"/>
            <p14:sldId id="2071"/>
            <p14:sldId id="2168"/>
            <p14:sldId id="2151"/>
            <p14:sldId id="21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5" roundtripDataSignature="AMtx7miVz0VbQgB2jsk8QlyUGhwpgDVKe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eron Geddes" initials="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FF626A"/>
    <a:srgbClr val="74AE96"/>
    <a:srgbClr val="FF0404"/>
    <a:srgbClr val="017100"/>
    <a:srgbClr val="921085"/>
    <a:srgbClr val="FFFF8B"/>
    <a:srgbClr val="FFC207"/>
    <a:srgbClr val="0432FF"/>
    <a:srgbClr val="BF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4"/>
    <p:restoredTop sz="94260"/>
  </p:normalViewPr>
  <p:slideViewPr>
    <p:cSldViewPr snapToGrid="0">
      <p:cViewPr varScale="1">
        <p:scale>
          <a:sx n="198" d="100"/>
          <a:sy n="198" d="100"/>
        </p:scale>
        <p:origin x="200" y="224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7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80" Type="http://schemas.openxmlformats.org/officeDocument/2006/relationships/tableStyles" Target="tableStyle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" name="Google Shape;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" name="Google Shape;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" name="Google Shape;9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" name="Google Shape;10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" name="Google Shape;11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" name="Google Shape;12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" name="Google Shape;1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" name="Google Shape;1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" name="Google Shape;1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" name="Google Shape;1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" name="Google Shape;1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" name="Google Shape;1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" name="Google Shape;19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" name="Google Shape;20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" name="Google Shape;21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2" name="Google Shape;22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" name="Google Shape;2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" name="Google Shape;2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" name="Google Shape;2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" name="Google Shape;2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7" name="Google Shape;2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" name="Google Shape;2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9" name="Google Shape;29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0" name="Google Shape;30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" name="Google Shape;31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2" name="Google Shape;32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" name="Google Shape;3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" name="Google Shape;3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" name="Google Shape;3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" name="Google Shape;3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7" name="Google Shape;3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" name="Google Shape;3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" name="Google Shape;39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0" name="Google Shape;40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" name="Google Shape;41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2" name="Google Shape;42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3" name="Google Shape;43;n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4" name="Google Shape;4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08300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45" name="Google Shape;45;n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85800"/>
            <a:ext cx="5978525" cy="336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" name="Google Shape;4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22900" cy="40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n"/>
          <p:cNvSpPr txBox="1"/>
          <p:nvPr/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8" name="Google Shape;4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08300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E84E3283-8A06-0E42-A559-FF12BE7771D8}" type="slidenum">
              <a:rPr kumimoji="0" lang="en-US" alt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ＭＳ Ｐゴシック" charset="-128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t>1</a:t>
            </a:fld>
            <a:endParaRPr kumimoji="0" lang="en-US" altLang="x-non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349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H.-E.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1703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Take you through a tour. By no means a comprehensive review, nor catching all LPA applications. That’s what makes it exciting. </a:t>
            </a:r>
            <a:br>
              <a:rPr lang="en-US" dirty="0"/>
            </a:br>
            <a:r>
              <a:rPr lang="en-US" dirty="0"/>
              <a:t>Scientist for application community are getting confident in LPA reliability to make these cross-community connections.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463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Accelerator technology is basis for applications. Applications mature accelerator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18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Take you through a experimental tour. By no means a comprehensive review, nor catching all LPA applications. Try to reference to follow-up presentation this conference. That’s what makes it exciting, lots of innovation and robustness of LPAs is inviting cross-community connections.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567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 is the separation between two features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d=5 micron. First-phase</a:t>
            </a:r>
            <a:r>
              <a:rPr lang="en-US" baseline="0" dirty="0"/>
              <a:t> maxima for lambda &lt; 0.5d^2/z.  z=16cm, therefore lambda&lt;0.3nm (&gt;3.8 keV)</a:t>
            </a:r>
            <a:br>
              <a:rPr lang="en-US" baseline="0" dirty="0"/>
            </a:b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source-to-object distance</a:t>
            </a:r>
            <a:r>
              <a:rPr lang="en-US" sz="1200" b="0" i="0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R0 = 16 cm, object-to-detector distance R1 = 580 cm, </a:t>
            </a:r>
            <a:endParaRPr lang="en-US" sz="1200" b="0" i="0" u="none" strike="noStrike" cap="none" dirty="0">
              <a:solidFill>
                <a:srgbClr val="000000"/>
              </a:solidFill>
              <a:effectLst/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2590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 is the separation between two features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d=5 micron. First-phase</a:t>
            </a:r>
            <a:r>
              <a:rPr lang="en-US" baseline="0" dirty="0"/>
              <a:t> maxima for lambda &lt; 0.5d^2/z.  z=16cm, therefore lambda&lt;0.3nm (&gt;3.8 keV)</a:t>
            </a:r>
            <a:br>
              <a:rPr lang="en-US" baseline="0" dirty="0"/>
            </a:b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source-to-object distance</a:t>
            </a:r>
            <a:r>
              <a:rPr lang="en-US" sz="1200" b="0" i="0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R0 = 16 cm, object-to-detector distance R1 = 580 cm, </a:t>
            </a:r>
            <a:endParaRPr lang="en-US" sz="1200" b="0" i="0" u="none" strike="noStrike" cap="none" dirty="0">
              <a:solidFill>
                <a:srgbClr val="000000"/>
              </a:solidFill>
              <a:effectLst/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2154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 is the separation between two features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d=5 micron. First-phase</a:t>
            </a:r>
            <a:r>
              <a:rPr lang="en-US" baseline="0" dirty="0"/>
              <a:t> maxima for lambda &lt; 0.5d^2/z.  z=16cm, therefore lambda&lt;0.3nm (&gt;3.8 keV)</a:t>
            </a:r>
            <a:br>
              <a:rPr lang="en-US" baseline="0" dirty="0"/>
            </a:b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source-to-object distance</a:t>
            </a:r>
            <a:r>
              <a:rPr lang="en-US" sz="1200" b="0" i="0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b="0" i="1" u="none" strike="noStrike" cap="none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rPr>
              <a:t>R0 = 16 cm, object-to-detector distance R1 = 580 cm, </a:t>
            </a:r>
            <a:endParaRPr lang="en-US" sz="1200" b="0" i="0" u="none" strike="noStrike" cap="none" dirty="0">
              <a:solidFill>
                <a:srgbClr val="000000"/>
              </a:solidFill>
              <a:effectLst/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2745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3306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8049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u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6002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slide white background">
  <p:cSld name="1_Text slide white background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355147" y="964109"/>
            <a:ext cx="8433707" cy="3381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1F497D"/>
              </a:buClr>
              <a:buSzPts val="1800"/>
              <a:buChar char="o"/>
              <a:defRPr/>
            </a:lvl2pPr>
            <a:lvl3pPr marL="1028700" lvl="2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1F497D"/>
              </a:buClr>
              <a:buSzPts val="1800"/>
              <a:buChar char="–"/>
              <a:defRPr/>
            </a:lvl4pPr>
            <a:lvl5pPr marL="1714500" lvl="4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1F497D"/>
              </a:buClr>
              <a:buSzPts val="1800"/>
              <a:buChar char="»"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71532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2"/>
          </p:nvPr>
        </p:nvSpPr>
        <p:spPr>
          <a:xfrm>
            <a:off x="1363266" y="147604"/>
            <a:ext cx="6417469" cy="408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100" b="1">
                <a:solidFill>
                  <a:schemeClr val="lt1"/>
                </a:solidFill>
              </a:defRPr>
            </a:lvl1pPr>
            <a:lvl2pPr marL="685800" lvl="1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None/>
              <a:defRPr/>
            </a:lvl2pPr>
            <a:lvl3pPr marL="1028700" lvl="2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None/>
              <a:defRPr/>
            </a:lvl3pPr>
            <a:lvl4pPr marL="1371600" lvl="3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None/>
              <a:defRPr/>
            </a:lvl4pPr>
            <a:lvl5pPr marL="1714500" lvl="4" indent="-171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None/>
              <a:defRPr/>
            </a:lvl5pPr>
            <a:lvl6pPr marL="2057400" lvl="5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813A29-4BE7-FE49-B284-57986698CD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386" y="-578"/>
            <a:ext cx="9220772" cy="519726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CDBBB1-99E1-5349-870D-B8F4EBC158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04319" y="1495449"/>
            <a:ext cx="6735365" cy="956106"/>
          </a:xfrm>
        </p:spPr>
        <p:txBody>
          <a:bodyPr/>
          <a:lstStyle>
            <a:lvl1pPr algn="ctr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203AB8-0BA0-5048-BC21-C769A1A8BB06}"/>
              </a:ext>
            </a:extLst>
          </p:cNvPr>
          <p:cNvGrpSpPr/>
          <p:nvPr userDrawn="1"/>
        </p:nvGrpSpPr>
        <p:grpSpPr>
          <a:xfrm>
            <a:off x="265864" y="4097250"/>
            <a:ext cx="8448988" cy="645572"/>
            <a:chOff x="309790" y="5457944"/>
            <a:chExt cx="11265317" cy="85996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83070F-0B8D-FB4F-AFE8-4209D46278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09790" y="5457944"/>
              <a:ext cx="3160486" cy="8599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7ECAD9D-80FE-2041-B1EC-1F1BA2BB1E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058104" y="5668971"/>
              <a:ext cx="3568700" cy="5334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421DE77-4AFA-7747-9FF7-EBDC7E0172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414621" y="5627915"/>
              <a:ext cx="3160486" cy="5328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246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640430"/>
          </a:xfrm>
          <a:prstGeom prst="rect">
            <a:avLst/>
          </a:prstGeom>
          <a:solidFill>
            <a:srgbClr val="00395A"/>
          </a:solidFill>
          <a:ln>
            <a:noFill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457200" y="1201262"/>
            <a:ext cx="8228472" cy="339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grpSp>
        <p:nvGrpSpPr>
          <p:cNvPr id="52" name="Google Shape;52;p11"/>
          <p:cNvGrpSpPr/>
          <p:nvPr/>
        </p:nvGrpSpPr>
        <p:grpSpPr>
          <a:xfrm>
            <a:off x="-158720" y="-107071"/>
            <a:ext cx="9447495" cy="5358451"/>
            <a:chOff x="-158720" y="-142629"/>
            <a:chExt cx="9447495" cy="7137992"/>
          </a:xfrm>
        </p:grpSpPr>
        <p:grpSp>
          <p:nvGrpSpPr>
            <p:cNvPr id="53" name="Google Shape;53;p11"/>
            <p:cNvGrpSpPr/>
            <p:nvPr/>
          </p:nvGrpSpPr>
          <p:grpSpPr>
            <a:xfrm>
              <a:off x="467806" y="6873248"/>
              <a:ext cx="8217866" cy="122115"/>
              <a:chOff x="467806" y="6873248"/>
              <a:chExt cx="8217866" cy="122115"/>
            </a:xfrm>
          </p:grpSpPr>
          <p:cxnSp>
            <p:nvCxnSpPr>
              <p:cNvPr id="54" name="Google Shape;54;p11"/>
              <p:cNvCxnSpPr/>
              <p:nvPr/>
            </p:nvCxnSpPr>
            <p:spPr>
              <a:xfrm>
                <a:off x="467806" y="687324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" name="Google Shape;55;p11"/>
              <p:cNvCxnSpPr/>
              <p:nvPr/>
            </p:nvCxnSpPr>
            <p:spPr>
              <a:xfrm>
                <a:off x="8685672" y="687324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56" name="Google Shape;56;p11"/>
              <p:cNvGrpSpPr/>
              <p:nvPr/>
            </p:nvGrpSpPr>
            <p:grpSpPr>
              <a:xfrm>
                <a:off x="5715000" y="6873248"/>
                <a:ext cx="457200" cy="122115"/>
                <a:chOff x="5715000" y="6873248"/>
                <a:chExt cx="457200" cy="122115"/>
              </a:xfrm>
            </p:grpSpPr>
            <p:cxnSp>
              <p:nvCxnSpPr>
                <p:cNvPr id="57" name="Google Shape;57;p11"/>
                <p:cNvCxnSpPr/>
                <p:nvPr/>
              </p:nvCxnSpPr>
              <p:spPr>
                <a:xfrm>
                  <a:off x="61722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58" name="Google Shape;58;p11"/>
                <p:cNvCxnSpPr/>
                <p:nvPr/>
              </p:nvCxnSpPr>
              <p:spPr>
                <a:xfrm>
                  <a:off x="57150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59" name="Google Shape;59;p11"/>
              <p:cNvGrpSpPr/>
              <p:nvPr/>
            </p:nvGrpSpPr>
            <p:grpSpPr>
              <a:xfrm>
                <a:off x="2971800" y="6873248"/>
                <a:ext cx="457200" cy="122115"/>
                <a:chOff x="5715000" y="6873248"/>
                <a:chExt cx="457200" cy="122115"/>
              </a:xfrm>
            </p:grpSpPr>
            <p:cxnSp>
              <p:nvCxnSpPr>
                <p:cNvPr id="60" name="Google Shape;60;p11"/>
                <p:cNvCxnSpPr/>
                <p:nvPr/>
              </p:nvCxnSpPr>
              <p:spPr>
                <a:xfrm>
                  <a:off x="61722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61" name="Google Shape;61;p11"/>
                <p:cNvCxnSpPr/>
                <p:nvPr/>
              </p:nvCxnSpPr>
              <p:spPr>
                <a:xfrm>
                  <a:off x="57150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</p:grpSp>
        <p:grpSp>
          <p:nvGrpSpPr>
            <p:cNvPr id="62" name="Google Shape;62;p11"/>
            <p:cNvGrpSpPr/>
            <p:nvPr/>
          </p:nvGrpSpPr>
          <p:grpSpPr>
            <a:xfrm>
              <a:off x="467806" y="-142629"/>
              <a:ext cx="8217866" cy="122115"/>
              <a:chOff x="467806" y="6873248"/>
              <a:chExt cx="8217866" cy="122115"/>
            </a:xfrm>
          </p:grpSpPr>
          <p:cxnSp>
            <p:nvCxnSpPr>
              <p:cNvPr id="63" name="Google Shape;63;p11"/>
              <p:cNvCxnSpPr/>
              <p:nvPr/>
            </p:nvCxnSpPr>
            <p:spPr>
              <a:xfrm>
                <a:off x="467806" y="687324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4" name="Google Shape;64;p11"/>
              <p:cNvCxnSpPr/>
              <p:nvPr/>
            </p:nvCxnSpPr>
            <p:spPr>
              <a:xfrm>
                <a:off x="8685672" y="687324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65" name="Google Shape;65;p11"/>
              <p:cNvGrpSpPr/>
              <p:nvPr/>
            </p:nvGrpSpPr>
            <p:grpSpPr>
              <a:xfrm>
                <a:off x="5715000" y="6873248"/>
                <a:ext cx="457200" cy="122115"/>
                <a:chOff x="5715000" y="6873248"/>
                <a:chExt cx="457200" cy="122115"/>
              </a:xfrm>
            </p:grpSpPr>
            <p:cxnSp>
              <p:nvCxnSpPr>
                <p:cNvPr id="66" name="Google Shape;66;p11"/>
                <p:cNvCxnSpPr/>
                <p:nvPr/>
              </p:nvCxnSpPr>
              <p:spPr>
                <a:xfrm>
                  <a:off x="61722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67" name="Google Shape;67;p11"/>
                <p:cNvCxnSpPr/>
                <p:nvPr/>
              </p:nvCxnSpPr>
              <p:spPr>
                <a:xfrm>
                  <a:off x="57150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68" name="Google Shape;68;p11"/>
              <p:cNvGrpSpPr/>
              <p:nvPr/>
            </p:nvGrpSpPr>
            <p:grpSpPr>
              <a:xfrm>
                <a:off x="2971800" y="6873248"/>
                <a:ext cx="457200" cy="122115"/>
                <a:chOff x="5715000" y="6873248"/>
                <a:chExt cx="457200" cy="122115"/>
              </a:xfrm>
            </p:grpSpPr>
            <p:cxnSp>
              <p:nvCxnSpPr>
                <p:cNvPr id="69" name="Google Shape;69;p11"/>
                <p:cNvCxnSpPr/>
                <p:nvPr/>
              </p:nvCxnSpPr>
              <p:spPr>
                <a:xfrm>
                  <a:off x="61722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70" name="Google Shape;70;p11"/>
                <p:cNvCxnSpPr/>
                <p:nvPr/>
              </p:nvCxnSpPr>
              <p:spPr>
                <a:xfrm>
                  <a:off x="5715000" y="6873248"/>
                  <a:ext cx="0" cy="122115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</p:grpSp>
        <p:grpSp>
          <p:nvGrpSpPr>
            <p:cNvPr id="71" name="Google Shape;71;p11"/>
            <p:cNvGrpSpPr/>
            <p:nvPr/>
          </p:nvGrpSpPr>
          <p:grpSpPr>
            <a:xfrm>
              <a:off x="-158720" y="1143065"/>
              <a:ext cx="122116" cy="5029134"/>
              <a:chOff x="-158720" y="1143066"/>
              <a:chExt cx="122116" cy="5029134"/>
            </a:xfrm>
          </p:grpSpPr>
          <p:cxnSp>
            <p:nvCxnSpPr>
              <p:cNvPr id="72" name="Google Shape;72;p11"/>
              <p:cNvCxnSpPr/>
              <p:nvPr/>
            </p:nvCxnSpPr>
            <p:spPr>
              <a:xfrm>
                <a:off x="-97662" y="108200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" name="Google Shape;73;p11"/>
              <p:cNvCxnSpPr/>
              <p:nvPr/>
            </p:nvCxnSpPr>
            <p:spPr>
              <a:xfrm>
                <a:off x="-97662" y="1539143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4" name="Google Shape;74;p11"/>
              <p:cNvCxnSpPr/>
              <p:nvPr/>
            </p:nvCxnSpPr>
            <p:spPr>
              <a:xfrm>
                <a:off x="-97662" y="6111142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" name="Google Shape;75;p11"/>
              <p:cNvCxnSpPr/>
              <p:nvPr/>
            </p:nvCxnSpPr>
            <p:spPr>
              <a:xfrm rot="10800000">
                <a:off x="-158720" y="4075647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" name="Google Shape;76;p11"/>
              <p:cNvCxnSpPr/>
              <p:nvPr/>
            </p:nvCxnSpPr>
            <p:spPr>
              <a:xfrm rot="10800000">
                <a:off x="-158720" y="3679446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" name="Google Shape;77;p11"/>
              <p:cNvCxnSpPr/>
              <p:nvPr/>
            </p:nvCxnSpPr>
            <p:spPr>
              <a:xfrm rot="10800000">
                <a:off x="-158720" y="5773880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8" name="Google Shape;78;p11"/>
            <p:cNvGrpSpPr/>
            <p:nvPr/>
          </p:nvGrpSpPr>
          <p:grpSpPr>
            <a:xfrm>
              <a:off x="9166659" y="1143065"/>
              <a:ext cx="122115" cy="5029134"/>
              <a:chOff x="-158720" y="1143066"/>
              <a:chExt cx="122116" cy="5029134"/>
            </a:xfrm>
          </p:grpSpPr>
          <p:cxnSp>
            <p:nvCxnSpPr>
              <p:cNvPr id="79" name="Google Shape;79;p11"/>
              <p:cNvCxnSpPr/>
              <p:nvPr/>
            </p:nvCxnSpPr>
            <p:spPr>
              <a:xfrm>
                <a:off x="-97662" y="1082008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0" name="Google Shape;80;p11"/>
              <p:cNvCxnSpPr/>
              <p:nvPr/>
            </p:nvCxnSpPr>
            <p:spPr>
              <a:xfrm>
                <a:off x="-97662" y="1539143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1" name="Google Shape;81;p11"/>
              <p:cNvCxnSpPr/>
              <p:nvPr/>
            </p:nvCxnSpPr>
            <p:spPr>
              <a:xfrm>
                <a:off x="-97662" y="6111142"/>
                <a:ext cx="0" cy="12211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2" name="Google Shape;82;p11"/>
              <p:cNvCxnSpPr/>
              <p:nvPr/>
            </p:nvCxnSpPr>
            <p:spPr>
              <a:xfrm rot="10800000">
                <a:off x="-158720" y="4075647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3" name="Google Shape;83;p11"/>
              <p:cNvCxnSpPr/>
              <p:nvPr/>
            </p:nvCxnSpPr>
            <p:spPr>
              <a:xfrm rot="10800000">
                <a:off x="-158720" y="3679446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4" name="Google Shape;84;p11"/>
              <p:cNvCxnSpPr/>
              <p:nvPr/>
            </p:nvCxnSpPr>
            <p:spPr>
              <a:xfrm rot="10800000">
                <a:off x="-158720" y="5773880"/>
                <a:ext cx="122113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172450" y="4767026"/>
            <a:ext cx="513222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75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6" name="Google Shape;86;p11" descr="LBL_logo_notext_rev_transpare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79" y="4772434"/>
            <a:ext cx="518160" cy="2745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3.png"/><Relationship Id="rId3" Type="http://schemas.openxmlformats.org/officeDocument/2006/relationships/image" Target="../media/image59.png"/><Relationship Id="rId7" Type="http://schemas.openxmlformats.org/officeDocument/2006/relationships/image" Target="../media/image69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108.png"/><Relationship Id="rId5" Type="http://schemas.openxmlformats.org/officeDocument/2006/relationships/image" Target="../media/image61.png"/><Relationship Id="rId15" Type="http://schemas.openxmlformats.org/officeDocument/2006/relationships/image" Target="../media/image76.png"/><Relationship Id="rId4" Type="http://schemas.openxmlformats.org/officeDocument/2006/relationships/image" Target="../media/image60.png"/><Relationship Id="rId9" Type="http://schemas.openxmlformats.org/officeDocument/2006/relationships/image" Target="../media/image71.png"/><Relationship Id="rId1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1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89.emf"/><Relationship Id="rId5" Type="http://schemas.openxmlformats.org/officeDocument/2006/relationships/image" Target="../media/image85.png"/><Relationship Id="rId15" Type="http://schemas.openxmlformats.org/officeDocument/2006/relationships/image" Target="../media/image93.png"/><Relationship Id="rId10" Type="http://schemas.openxmlformats.org/officeDocument/2006/relationships/image" Target="../media/image129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Relationship Id="rId1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emf"/><Relationship Id="rId3" Type="http://schemas.openxmlformats.org/officeDocument/2006/relationships/image" Target="../media/image15.png"/><Relationship Id="rId7" Type="http://schemas.openxmlformats.org/officeDocument/2006/relationships/image" Target="../media/image96.png"/><Relationship Id="rId12" Type="http://schemas.openxmlformats.org/officeDocument/2006/relationships/image" Target="../media/image10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2.png"/><Relationship Id="rId5" Type="http://schemas.openxmlformats.org/officeDocument/2006/relationships/image" Target="../media/image94.png"/><Relationship Id="rId10" Type="http://schemas.openxmlformats.org/officeDocument/2006/relationships/image" Target="../media/image101.png"/><Relationship Id="rId4" Type="http://schemas.openxmlformats.org/officeDocument/2006/relationships/image" Target="../media/image16.png"/><Relationship Id="rId9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12.png"/><Relationship Id="rId7" Type="http://schemas.openxmlformats.org/officeDocument/2006/relationships/image" Target="../media/image11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1.png"/><Relationship Id="rId7" Type="http://schemas.openxmlformats.org/officeDocument/2006/relationships/image" Target="../media/image104.emf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6.png"/><Relationship Id="rId4" Type="http://schemas.openxmlformats.org/officeDocument/2006/relationships/image" Target="../media/image51.png"/><Relationship Id="rId9" Type="http://schemas.openxmlformats.org/officeDocument/2006/relationships/image" Target="../media/image1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2.gif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8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1" Type="http://schemas.openxmlformats.org/officeDocument/2006/relationships/image" Target="../media/image65.png"/><Relationship Id="rId7" Type="http://schemas.openxmlformats.org/officeDocument/2006/relationships/image" Target="../media/image62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7.xml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97.png"/><Relationship Id="rId24" Type="http://schemas.openxmlformats.org/officeDocument/2006/relationships/image" Target="../media/image68.png"/><Relationship Id="rId5" Type="http://schemas.openxmlformats.org/officeDocument/2006/relationships/image" Target="../media/image60.png"/><Relationship Id="rId23" Type="http://schemas.openxmlformats.org/officeDocument/2006/relationships/image" Target="../media/image64.png"/><Relationship Id="rId10" Type="http://schemas.openxmlformats.org/officeDocument/2006/relationships/image" Target="../media/image960.png"/><Relationship Id="rId19" Type="http://schemas.openxmlformats.org/officeDocument/2006/relationships/image" Target="../media/image106.png"/><Relationship Id="rId4" Type="http://schemas.openxmlformats.org/officeDocument/2006/relationships/image" Target="../media/image59.png"/><Relationship Id="rId9" Type="http://schemas.openxmlformats.org/officeDocument/2006/relationships/image" Target="../media/image950.png"/><Relationship Id="rId22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2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97.png"/><Relationship Id="rId5" Type="http://schemas.openxmlformats.org/officeDocument/2006/relationships/image" Target="../media/image60.png"/><Relationship Id="rId10" Type="http://schemas.openxmlformats.org/officeDocument/2006/relationships/image" Target="../media/image960.png"/><Relationship Id="rId19" Type="http://schemas.openxmlformats.org/officeDocument/2006/relationships/image" Target="../media/image106.png"/><Relationship Id="rId4" Type="http://schemas.openxmlformats.org/officeDocument/2006/relationships/image" Target="../media/image59.png"/><Relationship Id="rId9" Type="http://schemas.openxmlformats.org/officeDocument/2006/relationships/image" Target="../media/image9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-23247" y="-55118"/>
            <a:ext cx="9201150" cy="1831708"/>
          </a:xfrm>
          <a:noFill/>
        </p:spPr>
        <p:txBody>
          <a:bodyPr>
            <a:normAutofit/>
          </a:bodyPr>
          <a:lstStyle/>
          <a:p>
            <a:r>
              <a:rPr lang="en-US" dirty="0"/>
              <a:t>Radiation Generation and Applications from </a:t>
            </a:r>
            <a:br>
              <a:rPr lang="en-US" dirty="0"/>
            </a:br>
            <a:r>
              <a:rPr lang="en-US" dirty="0"/>
              <a:t>Laser-Plasma Accelerators (LPAs)</a:t>
            </a:r>
            <a:br>
              <a:rPr lang="en-US" sz="2400" b="0" dirty="0"/>
            </a:br>
            <a:r>
              <a:rPr lang="en-US" sz="1800" b="0" dirty="0"/>
              <a:t>Jeroen van Tilborg, BELLA Center – LBNL</a:t>
            </a:r>
            <a:br>
              <a:rPr lang="en-US" sz="1800" b="0" dirty="0"/>
            </a:br>
            <a:r>
              <a:rPr lang="en-US" sz="1800" b="0" dirty="0"/>
              <a:t>+ large team of contributors at LBNL and partner institutions</a:t>
            </a:r>
            <a:endParaRPr lang="en-US" sz="1800" b="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C5026-1097-B043-BDA8-421648B92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" y="1604519"/>
            <a:ext cx="9144000" cy="15544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C1CBEE-7A34-164A-9486-34EFE651E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016" y="4885906"/>
            <a:ext cx="202583" cy="207733"/>
          </a:xfrm>
          <a:prstGeom prst="rect">
            <a:avLst/>
          </a:prstGeom>
          <a:noFill/>
          <a:ln>
            <a:noFill/>
          </a:ln>
        </p:spPr>
        <p:txBody>
          <a:bodyPr wrap="none" lIns="68562" tIns="34282" rIns="68562" bIns="3428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342812" eaLnBrk="1" hangingPunct="1">
              <a:defRPr/>
            </a:pPr>
            <a:fld id="{2F6AB388-57CA-FC4A-952B-AFA642151F07}" type="slidenum">
              <a:rPr lang="en-US" sz="900">
                <a:solidFill>
                  <a:srgbClr val="FFFFFF"/>
                </a:solidFill>
              </a:rPr>
              <a:pPr defTabSz="342812" eaLnBrk="1" hangingPunct="1">
                <a:defRPr/>
              </a:pPr>
              <a:t>1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F7F4F1-194F-D041-BEF4-9C29C4A3CF97}"/>
              </a:ext>
            </a:extLst>
          </p:cNvPr>
          <p:cNvSpPr txBox="1"/>
          <p:nvPr/>
        </p:nvSpPr>
        <p:spPr>
          <a:xfrm>
            <a:off x="83025" y="3179076"/>
            <a:ext cx="9029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Advanced Accelerator Concepts 2026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University of California Los Angeles, July 27</a:t>
            </a:r>
            <a:r>
              <a:rPr lang="en-US" sz="1800" baseline="30000" dirty="0">
                <a:solidFill>
                  <a:schemeClr val="bg1"/>
                </a:solidFill>
              </a:rPr>
              <a:t>th</a:t>
            </a:r>
            <a:r>
              <a:rPr lang="en-US" sz="1800" dirty="0">
                <a:solidFill>
                  <a:schemeClr val="bg1"/>
                </a:solidFill>
              </a:rPr>
              <a:t> 2026</a:t>
            </a:r>
          </a:p>
        </p:txBody>
      </p:sp>
      <p:sp>
        <p:nvSpPr>
          <p:cNvPr id="9" name="Google Shape;148;p1">
            <a:extLst>
              <a:ext uri="{FF2B5EF4-FFF2-40B4-BE49-F238E27FC236}">
                <a16:creationId xmlns:a16="http://schemas.microsoft.com/office/drawing/2014/main" id="{66818333-16DD-B34D-8102-626C25225A81}"/>
              </a:ext>
            </a:extLst>
          </p:cNvPr>
          <p:cNvSpPr txBox="1"/>
          <p:nvPr/>
        </p:nvSpPr>
        <p:spPr>
          <a:xfrm>
            <a:off x="15498" y="3769765"/>
            <a:ext cx="91624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900" i="1" dirty="0">
                <a:solidFill>
                  <a:schemeClr val="bg1"/>
                </a:solidFill>
              </a:rPr>
              <a:t>This work was supported by the Office of Science of High Energy Physics (HEP) and Basic Energy Sciences (BES) under Contract No. DE-AC02-05CH11231, by the Defense Advanced Research Projects Agency (DARPA), by the U.S. DOE National Nuclear Security Administration Defense Nuclear Nonproliferation R&amp;D (NA-22), and through a collaborative grant from TAU Systems Inc.</a:t>
            </a:r>
            <a:endParaRPr lang="en-US" sz="900" dirty="0">
              <a:solidFill>
                <a:schemeClr val="bg1"/>
              </a:solidFill>
            </a:endParaRPr>
          </a:p>
          <a:p>
            <a:pPr algn="ctr"/>
            <a:endParaRPr sz="9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0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56812F9-C6A6-AF46-9E1E-6A6D9900BE00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en-US" sz="1800" b="0" dirty="0">
                <a:latin typeface="+mj-lt"/>
              </a:rPr>
              <a:t>Flux of gamma beam is defined by spatio-temporal overlap of electron beam and drive laser; quickly get complex with role for optimization schemes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46D68E-D577-0A45-8780-3090C6ADA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47" y="1375681"/>
            <a:ext cx="1189526" cy="42117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F3FBF40-66E9-6A43-AD03-6C95C5FC8DB0}"/>
              </a:ext>
            </a:extLst>
          </p:cNvPr>
          <p:cNvGrpSpPr/>
          <p:nvPr/>
        </p:nvGrpSpPr>
        <p:grpSpPr>
          <a:xfrm rot="20079266">
            <a:off x="1391339" y="1098365"/>
            <a:ext cx="1223733" cy="554633"/>
            <a:chOff x="2661297" y="1390534"/>
            <a:chExt cx="2679700" cy="12573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CCC8F2B-A58C-3142-A1B1-AF27EA807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1297" y="1390534"/>
              <a:ext cx="2679700" cy="12573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CCF8811-27F5-6344-9088-167412565512}"/>
                </a:ext>
              </a:extLst>
            </p:cNvPr>
            <p:cNvSpPr/>
            <p:nvPr/>
          </p:nvSpPr>
          <p:spPr>
            <a:xfrm>
              <a:off x="2699072" y="1598203"/>
              <a:ext cx="479706" cy="346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BA8A7FD-B59C-C844-84AF-B95ADACC3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812" y="1085538"/>
            <a:ext cx="277929" cy="283076"/>
          </a:xfrm>
          <a:prstGeom prst="rect">
            <a:avLst/>
          </a:prstGeom>
        </p:spPr>
      </p:pic>
      <p:sp>
        <p:nvSpPr>
          <p:cNvPr id="34" name="Down Arrow 33">
            <a:extLst>
              <a:ext uri="{FF2B5EF4-FFF2-40B4-BE49-F238E27FC236}">
                <a16:creationId xmlns:a16="http://schemas.microsoft.com/office/drawing/2014/main" id="{015FC7C6-B4ED-6C4E-BA76-90C2B44C0FCC}"/>
              </a:ext>
            </a:extLst>
          </p:cNvPr>
          <p:cNvSpPr/>
          <p:nvPr/>
        </p:nvSpPr>
        <p:spPr>
          <a:xfrm rot="16200000">
            <a:off x="3047529" y="1520802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815453-3C7D-264A-92DC-13F6343BAC76}"/>
              </a:ext>
            </a:extLst>
          </p:cNvPr>
          <p:cNvCxnSpPr/>
          <p:nvPr/>
        </p:nvCxnSpPr>
        <p:spPr>
          <a:xfrm flipH="1">
            <a:off x="1483170" y="1647941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69040D40-A611-4E41-93CB-56814A95F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428" y="1407643"/>
            <a:ext cx="1016978" cy="443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EFFB06-5E87-AC4B-9575-F841EA640F2A}"/>
              </a:ext>
            </a:extLst>
          </p:cNvPr>
          <p:cNvSpPr txBox="1"/>
          <p:nvPr/>
        </p:nvSpPr>
        <p:spPr>
          <a:xfrm>
            <a:off x="976986" y="945369"/>
            <a:ext cx="11095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Nearly head-on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B79C09-8D4F-3C4D-865B-8C6C86F5B7B4}"/>
              </a:ext>
            </a:extLst>
          </p:cNvPr>
          <p:cNvSpPr/>
          <p:nvPr/>
        </p:nvSpPr>
        <p:spPr>
          <a:xfrm>
            <a:off x="2619451" y="1024766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5640376-49AB-8F44-BF0D-312AB27FB49C}"/>
              </a:ext>
            </a:extLst>
          </p:cNvPr>
          <p:cNvSpPr/>
          <p:nvPr/>
        </p:nvSpPr>
        <p:spPr>
          <a:xfrm>
            <a:off x="4741491" y="2862530"/>
            <a:ext cx="471294" cy="1142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D77A70-3236-254F-966A-DB17C67F065D}"/>
              </a:ext>
            </a:extLst>
          </p:cNvPr>
          <p:cNvGrpSpPr/>
          <p:nvPr/>
        </p:nvGrpSpPr>
        <p:grpSpPr>
          <a:xfrm>
            <a:off x="261747" y="3367886"/>
            <a:ext cx="4830464" cy="1791192"/>
            <a:chOff x="261747" y="3367886"/>
            <a:chExt cx="4830464" cy="1791192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C6D5EC9-4724-B74D-AFB8-61B318C98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1747" y="3444379"/>
              <a:ext cx="3360689" cy="1587102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B531DBB-045B-0146-B5F6-41459E61606F}"/>
                </a:ext>
              </a:extLst>
            </p:cNvPr>
            <p:cNvSpPr txBox="1"/>
            <p:nvPr/>
          </p:nvSpPr>
          <p:spPr>
            <a:xfrm>
              <a:off x="3566210" y="3545432"/>
              <a:ext cx="1526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Bandwidth reduction: </a:t>
              </a:r>
            </a:p>
            <a:p>
              <a:r>
                <a:rPr lang="en-US" sz="1200" dirty="0"/>
                <a:t>Match e-beam chromatic focus with laser’s chromatic focus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033B0E8-39B3-FE48-A1B7-9FBE68ABA66E}"/>
                </a:ext>
              </a:extLst>
            </p:cNvPr>
            <p:cNvSpPr txBox="1"/>
            <p:nvPr/>
          </p:nvSpPr>
          <p:spPr>
            <a:xfrm>
              <a:off x="1422931" y="4912857"/>
              <a:ext cx="27715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Brümmer </a:t>
              </a:r>
              <a:r>
                <a:rPr lang="en-US" sz="1000" i="1" dirty="0"/>
                <a:t>et al. </a:t>
              </a:r>
              <a:r>
                <a:rPr lang="en-US" sz="1000" dirty="0"/>
                <a:t>Sci. Reports. 12, 16017 (2025)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07859B-9489-5A4C-BF84-7C12EBA08FE4}"/>
                </a:ext>
              </a:extLst>
            </p:cNvPr>
            <p:cNvSpPr/>
            <p:nvPr/>
          </p:nvSpPr>
          <p:spPr>
            <a:xfrm>
              <a:off x="2306972" y="3550390"/>
              <a:ext cx="1213656" cy="6357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04377D1-1860-7C46-B01B-21D6E4194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49832" y="3367886"/>
              <a:ext cx="887573" cy="99199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0BC61A5-82CC-324A-951E-146B1B981657}"/>
                </a:ext>
              </a:extLst>
            </p:cNvPr>
            <p:cNvSpPr/>
            <p:nvPr/>
          </p:nvSpPr>
          <p:spPr>
            <a:xfrm>
              <a:off x="2856924" y="3436697"/>
              <a:ext cx="197708" cy="2448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BD6FDF6-1830-C04D-8347-DF40D0EBA557}"/>
              </a:ext>
            </a:extLst>
          </p:cNvPr>
          <p:cNvGrpSpPr/>
          <p:nvPr/>
        </p:nvGrpSpPr>
        <p:grpSpPr>
          <a:xfrm>
            <a:off x="3843471" y="719549"/>
            <a:ext cx="5176484" cy="2805674"/>
            <a:chOff x="3843471" y="719549"/>
            <a:chExt cx="5176484" cy="28056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F6F3593-23EA-2B49-9769-10891CEEF501}"/>
                </a:ext>
              </a:extLst>
            </p:cNvPr>
            <p:cNvGrpSpPr/>
            <p:nvPr/>
          </p:nvGrpSpPr>
          <p:grpSpPr>
            <a:xfrm>
              <a:off x="4593859" y="719549"/>
              <a:ext cx="4426096" cy="2805674"/>
              <a:chOff x="4593859" y="719549"/>
              <a:chExt cx="4426096" cy="2805674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1E557FA0-C192-344F-9170-4130DA117B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93859" y="719549"/>
                <a:ext cx="4426096" cy="2369526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5B4591AB-CA14-A043-BBF0-29560F5A8CF6}"/>
                      </a:ext>
                    </a:extLst>
                  </p:cNvPr>
                  <p:cNvSpPr txBox="1"/>
                  <p:nvPr/>
                </p:nvSpPr>
                <p:spPr>
                  <a:xfrm>
                    <a:off x="4876065" y="3063558"/>
                    <a:ext cx="4143890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800" dirty="0"/>
                      <a:t>H.-E. Tsai </a:t>
                    </a:r>
                    <a:r>
                      <a:rPr lang="en-US" sz="800" i="1" dirty="0"/>
                      <a:t>et al. “</a:t>
                    </a:r>
                    <a:r>
                      <a:rPr lang="en-US" sz="800" dirty="0"/>
                      <a:t>Stable and tunable MeV </a:t>
                    </a:r>
                    <a14:m>
                      <m:oMath xmlns:m="http://schemas.openxmlformats.org/officeDocument/2006/math">
                        <m:r>
                          <a:rPr lang="en-US" sz="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a14:m>
                    <a:r>
                      <a:rPr lang="en-US" sz="800" dirty="0"/>
                      <a:t>-ray generation via dual-laser inverse Thomson scattering from a laser-plasma accelerator</a:t>
                    </a:r>
                    <a:r>
                      <a:rPr lang="en-US" sz="800" i="1" dirty="0"/>
                      <a:t>”</a:t>
                    </a:r>
                  </a:p>
                  <a:p>
                    <a:r>
                      <a:rPr lang="en-US" sz="800" dirty="0"/>
                      <a:t>Sci. Reports. in press (2026);  </a:t>
                    </a:r>
                    <a:r>
                      <a:rPr lang="en-US" sz="800" i="1" dirty="0"/>
                      <a:t>https://doi.org/10.1038/s41598-026-56639-7 </a:t>
                    </a:r>
                    <a:endParaRPr lang="en-US" sz="800" dirty="0"/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5B4591AB-CA14-A043-BBF0-29560F5A8CF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76065" y="3063558"/>
                    <a:ext cx="4143890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561711FD-2471-C742-ADD8-6D80BC2F9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434986" y="860440"/>
              <a:ext cx="2371921" cy="527094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ABD183A-3325-BF48-9C17-255665909C96}"/>
                </a:ext>
              </a:extLst>
            </p:cNvPr>
            <p:cNvSpPr txBox="1"/>
            <p:nvPr/>
          </p:nvSpPr>
          <p:spPr>
            <a:xfrm>
              <a:off x="3843471" y="721889"/>
              <a:ext cx="370646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Number of X-ray photons ~ spatio-temporal overlap integral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FFBE43-FE9C-D14B-AA97-875750B17CB7}"/>
              </a:ext>
            </a:extLst>
          </p:cNvPr>
          <p:cNvGrpSpPr/>
          <p:nvPr/>
        </p:nvGrpSpPr>
        <p:grpSpPr>
          <a:xfrm>
            <a:off x="4772932" y="3091630"/>
            <a:ext cx="4080019" cy="1993117"/>
            <a:chOff x="4772932" y="3091630"/>
            <a:chExt cx="4080019" cy="199311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8EEA970-CFDD-C446-BDAA-B216D8F2461D}"/>
                </a:ext>
              </a:extLst>
            </p:cNvPr>
            <p:cNvGrpSpPr/>
            <p:nvPr/>
          </p:nvGrpSpPr>
          <p:grpSpPr>
            <a:xfrm>
              <a:off x="5212785" y="3633584"/>
              <a:ext cx="3102131" cy="1451163"/>
              <a:chOff x="5212785" y="3633584"/>
              <a:chExt cx="3102131" cy="1451163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734FF82-7BE8-2440-920B-2E46EA92C7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39843" y="3633584"/>
                <a:ext cx="3045822" cy="1204941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EAE7A48-A781-9647-9E8E-9E16D77BB130}"/>
                  </a:ext>
                </a:extLst>
              </p:cNvPr>
              <p:cNvSpPr/>
              <p:nvPr/>
            </p:nvSpPr>
            <p:spPr>
              <a:xfrm>
                <a:off x="5212785" y="4838526"/>
                <a:ext cx="3102131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00" dirty="0"/>
                  <a:t>E. Gerstmayr et al. https://arxiv.org/abs/2607.15805</a:t>
                </a:r>
              </a:p>
            </p:txBody>
          </p: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5A7D181-74BF-9749-B5F7-ACBAADE89C9B}"/>
                </a:ext>
              </a:extLst>
            </p:cNvPr>
            <p:cNvSpPr/>
            <p:nvPr/>
          </p:nvSpPr>
          <p:spPr>
            <a:xfrm rot="213664">
              <a:off x="4772932" y="3091630"/>
              <a:ext cx="4080019" cy="40279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Flying Focus ICS: See Gerstmayr talk (Plenary Thursday 9:15am)</a:t>
              </a:r>
            </a:p>
          </p:txBody>
        </p:sp>
      </p:grpSp>
      <p:sp>
        <p:nvSpPr>
          <p:cNvPr id="35" name="Slide Number Placeholder 3">
            <a:extLst>
              <a:ext uri="{FF2B5EF4-FFF2-40B4-BE49-F238E27FC236}">
                <a16:creationId xmlns:a16="http://schemas.microsoft.com/office/drawing/2014/main" id="{40C998D8-3F42-F94A-BE3C-CA5117E9A62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918E4-FC97-6549-8ECD-F7348EAA62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083" y="998293"/>
            <a:ext cx="3774682" cy="8771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C94441D-99AB-C84F-B247-A63D19A751B9}"/>
                  </a:ext>
                </a:extLst>
              </p:cNvPr>
              <p:cNvSpPr txBox="1"/>
              <p:nvPr/>
            </p:nvSpPr>
            <p:spPr>
              <a:xfrm>
                <a:off x="13715" y="1823523"/>
                <a:ext cx="483529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Photon flux, and spectral brightness: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200" dirty="0"/>
                  <a:t>Head-on collision is intuitively most “simple” concept</a:t>
                </a:r>
                <a:br>
                  <a:rPr lang="en-US" sz="1200" dirty="0"/>
                </a:br>
                <a:r>
                  <a:rPr lang="en-US" sz="1000" i="1" dirty="0"/>
                  <a:t>Ta Phuoc; Nat. Phot. (2012), </a:t>
                </a:r>
                <a:r>
                  <a:rPr lang="en-US" sz="1200" dirty="0"/>
                  <a:t> but technically challenging</a:t>
                </a:r>
                <a:endParaRPr lang="en-US" sz="1200" i="1" dirty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200" dirty="0"/>
                  <a:t>Flux: complex overlap integral scatter-laser photons &amp; electrons </a:t>
                </a:r>
                <a:br>
                  <a:rPr lang="en-US" sz="1200" dirty="0"/>
                </a:br>
                <a:r>
                  <a:rPr lang="en-US" sz="1200" dirty="0"/>
                  <a:t>(especially when chirping scatter laser to keep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1200" dirty="0"/>
                  <a:t>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200" dirty="0"/>
                  <a:t>Optimization: spatio-temporal overlap (pulse length, overlap point, Rayleigh length), chromatic e-beam focus, flying focus laser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C94441D-99AB-C84F-B247-A63D19A75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5" y="1823523"/>
                <a:ext cx="4835292" cy="1384995"/>
              </a:xfrm>
              <a:prstGeom prst="rect">
                <a:avLst/>
              </a:prstGeom>
              <a:blipFill>
                <a:blip r:embed="rId15"/>
                <a:stretch>
                  <a:fillRect t="-917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19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85AD7C-81B3-BC49-894A-B7CA763A5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444" y="923347"/>
            <a:ext cx="6621872" cy="421079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56812F9-C6A6-AF46-9E1E-6A6D9900BE00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en-US" sz="1800" b="0" dirty="0">
                <a:latin typeface="+mj-lt"/>
              </a:rPr>
              <a:t>Experiments on BELLA HTT conducted over a series of campaigns, with emphasis on diagnostics for Thomson source optimization </a:t>
            </a:r>
          </a:p>
          <a:p>
            <a:endParaRPr lang="en-US" sz="18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0AC4838-A401-434C-9E41-B6864CEFC0EF}"/>
                  </a:ext>
                </a:extLst>
              </p:cNvPr>
              <p:cNvSpPr txBox="1"/>
              <p:nvPr/>
            </p:nvSpPr>
            <p:spPr>
              <a:xfrm>
                <a:off x="82826" y="4753645"/>
                <a:ext cx="63850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“Stable and tunable MeV </a:t>
                </a:r>
                <a14:m>
                  <m:oMath xmlns:m="http://schemas.openxmlformats.org/officeDocument/2006/math">
                    <m:r>
                      <a:rPr lang="en-US" sz="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900" dirty="0"/>
                  <a:t>-ray generation via dual-laser inverse Thomson scattering from a laser–plasma accelerator”, </a:t>
                </a:r>
              </a:p>
              <a:p>
                <a:r>
                  <a:rPr lang="en-US" sz="900" dirty="0"/>
                  <a:t>H.-E. Tsai </a:t>
                </a:r>
                <a:r>
                  <a:rPr lang="en-US" sz="900" i="1" dirty="0"/>
                  <a:t>et al. </a:t>
                </a:r>
                <a:r>
                  <a:rPr lang="en-US" sz="900" dirty="0"/>
                  <a:t>in press (2026);  </a:t>
                </a:r>
                <a:r>
                  <a:rPr lang="en-US" sz="900" i="1" dirty="0"/>
                  <a:t>https://doi.org/10.1038/s41598-026-56639-7 </a:t>
                </a:r>
                <a:endParaRPr lang="en-US" sz="9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0AC4838-A401-434C-9E41-B6864CEFC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26" y="4753645"/>
                <a:ext cx="6385086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0022420-75CF-4F4E-80F9-61F1EF684273}"/>
              </a:ext>
            </a:extLst>
          </p:cNvPr>
          <p:cNvGrpSpPr/>
          <p:nvPr/>
        </p:nvGrpSpPr>
        <p:grpSpPr>
          <a:xfrm>
            <a:off x="11684" y="799279"/>
            <a:ext cx="4842949" cy="2904658"/>
            <a:chOff x="11684" y="799279"/>
            <a:chExt cx="4842949" cy="290465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40C6DF-8B62-E24C-8C81-01F2F0BF3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84" y="808424"/>
              <a:ext cx="3346762" cy="28955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26AFEF-3DBA-D54C-B76E-FB0F72CA4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8446" y="799279"/>
              <a:ext cx="1496187" cy="163062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B015D77-4F30-A34E-A023-0BE105342568}"/>
              </a:ext>
            </a:extLst>
          </p:cNvPr>
          <p:cNvSpPr txBox="1"/>
          <p:nvPr/>
        </p:nvSpPr>
        <p:spPr>
          <a:xfrm>
            <a:off x="7614138" y="3815862"/>
            <a:ext cx="8899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400nm filter</a:t>
            </a:r>
          </a:p>
        </p:txBody>
      </p:sp>
    </p:spTree>
    <p:extLst>
      <p:ext uri="{BB962C8B-B14F-4D97-AF65-F5344CB8AC3E}">
        <p14:creationId xmlns:p14="http://schemas.microsoft.com/office/powerpoint/2010/main" val="851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56812F9-C6A6-AF46-9E1E-6A6D9900BE00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en-US" sz="1800" b="0" dirty="0">
                <a:latin typeface="+mj-lt"/>
              </a:rPr>
              <a:t>Plasma, optical, and gamma diagnostics assist in source optimization (temporal overlap &amp; flux increase) </a:t>
            </a:r>
            <a:r>
              <a:rPr lang="en-US" sz="1800" b="0" dirty="0">
                <a:latin typeface="+mj-lt"/>
                <a:sym typeface="Wingdings" pitchFamily="2" charset="2"/>
              </a:rPr>
              <a:t> foundation for applications in next slide</a:t>
            </a:r>
            <a:endParaRPr lang="en-US" sz="1800" b="0" dirty="0">
              <a:latin typeface="+mj-lt"/>
            </a:endParaRPr>
          </a:p>
          <a:p>
            <a:endParaRPr lang="en-US" sz="18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9D3029-AD1A-0B48-AC55-4BC6C325ABEE}"/>
                  </a:ext>
                </a:extLst>
              </p:cNvPr>
              <p:cNvSpPr txBox="1"/>
              <p:nvPr/>
            </p:nvSpPr>
            <p:spPr>
              <a:xfrm>
                <a:off x="116382" y="4795590"/>
                <a:ext cx="61098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H.-E. Tsai, T. M. Ostermayr, R. Jacob </a:t>
                </a:r>
                <a:r>
                  <a:rPr lang="en-US" sz="800" i="1" dirty="0"/>
                  <a:t>et al. </a:t>
                </a:r>
                <a:r>
                  <a:rPr lang="en-US" sz="800" dirty="0"/>
                  <a:t>“Stable and tunable MeV </a:t>
                </a:r>
                <a14:m>
                  <m:oMath xmlns:m="http://schemas.openxmlformats.org/officeDocument/2006/math">
                    <m:r>
                      <a:rPr lang="en-US" sz="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800" dirty="0"/>
                  <a:t>-ray generation via dual-laser inverse Thomson scattering from a laser–plasma accelerator”, Sci. Reports. in press (2026);  </a:t>
                </a:r>
                <a:r>
                  <a:rPr lang="en-US" sz="800" i="1" dirty="0"/>
                  <a:t>https://doi.org/10.1038/s41598-026-56639-7 </a:t>
                </a:r>
                <a:endParaRPr lang="en-US" sz="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9D3029-AD1A-0B48-AC55-4BC6C325A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82" y="4795590"/>
                <a:ext cx="6109852" cy="338554"/>
              </a:xfrm>
              <a:prstGeom prst="rect">
                <a:avLst/>
              </a:prstGeom>
              <a:blipFill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6A4EDF2-5F38-7E4F-8F18-737BC8E795D4}"/>
              </a:ext>
            </a:extLst>
          </p:cNvPr>
          <p:cNvSpPr txBox="1"/>
          <p:nvPr/>
        </p:nvSpPr>
        <p:spPr>
          <a:xfrm>
            <a:off x="1714974" y="838376"/>
            <a:ext cx="1588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0432FF"/>
                </a:solidFill>
              </a:rPr>
              <a:t>400nm emission from plasma</a:t>
            </a:r>
          </a:p>
          <a:p>
            <a:pPr algn="ctr"/>
            <a:r>
              <a:rPr lang="en-US" sz="800" dirty="0">
                <a:solidFill>
                  <a:srgbClr val="0432FF"/>
                </a:solidFill>
              </a:rPr>
              <a:t>(lasers beating)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045DB-2585-374A-A201-1902E68EA16C}"/>
              </a:ext>
            </a:extLst>
          </p:cNvPr>
          <p:cNvSpPr txBox="1"/>
          <p:nvPr/>
        </p:nvSpPr>
        <p:spPr>
          <a:xfrm>
            <a:off x="3303852" y="987944"/>
            <a:ext cx="11375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Gamma emission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DF9D38-0E94-7D4D-8FD9-B616A9F04E86}"/>
              </a:ext>
            </a:extLst>
          </p:cNvPr>
          <p:cNvSpPr txBox="1"/>
          <p:nvPr/>
        </p:nvSpPr>
        <p:spPr>
          <a:xfrm>
            <a:off x="343956" y="733158"/>
            <a:ext cx="1199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FF0000"/>
                </a:solidFill>
              </a:rPr>
              <a:t>Plasma density boost when overlapped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51D1F9-037C-AA41-8A54-7B48234E0FB2}"/>
              </a:ext>
            </a:extLst>
          </p:cNvPr>
          <p:cNvSpPr txBox="1"/>
          <p:nvPr/>
        </p:nvSpPr>
        <p:spPr>
          <a:xfrm>
            <a:off x="5657436" y="2401247"/>
            <a:ext cx="11375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Model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6BDCEE-03C6-B449-81FC-B1F6D42FB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2" y="1422566"/>
            <a:ext cx="4631972" cy="33177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39E9222-FFEB-7844-9B08-47B7A819F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045" y="752463"/>
            <a:ext cx="2516947" cy="1847114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35C5BE3-4DBB-6B4A-B383-54E165795DA5}"/>
              </a:ext>
            </a:extLst>
          </p:cNvPr>
          <p:cNvCxnSpPr>
            <a:cxnSpLocks/>
          </p:cNvCxnSpPr>
          <p:nvPr/>
        </p:nvCxnSpPr>
        <p:spPr>
          <a:xfrm>
            <a:off x="1471353" y="838376"/>
            <a:ext cx="3300152" cy="611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5FF736-7A41-B94A-877E-FEE9526B7F56}"/>
              </a:ext>
            </a:extLst>
          </p:cNvPr>
          <p:cNvCxnSpPr>
            <a:cxnSpLocks/>
          </p:cNvCxnSpPr>
          <p:nvPr/>
        </p:nvCxnSpPr>
        <p:spPr>
          <a:xfrm>
            <a:off x="3215965" y="971859"/>
            <a:ext cx="1555540" cy="51065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6403004-2D13-3541-A9F3-B34BE3627DF2}"/>
              </a:ext>
            </a:extLst>
          </p:cNvPr>
          <p:cNvCxnSpPr>
            <a:cxnSpLocks/>
          </p:cNvCxnSpPr>
          <p:nvPr/>
        </p:nvCxnSpPr>
        <p:spPr>
          <a:xfrm>
            <a:off x="4324329" y="1123916"/>
            <a:ext cx="568401" cy="26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88DAC18-D14C-5944-AD4C-34B6151BCCED}"/>
              </a:ext>
            </a:extLst>
          </p:cNvPr>
          <p:cNvCxnSpPr>
            <a:cxnSpLocks/>
          </p:cNvCxnSpPr>
          <p:nvPr/>
        </p:nvCxnSpPr>
        <p:spPr>
          <a:xfrm>
            <a:off x="1038923" y="1049200"/>
            <a:ext cx="0" cy="3733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B347F08-BA73-6140-BCC9-80B4D2593D11}"/>
              </a:ext>
            </a:extLst>
          </p:cNvPr>
          <p:cNvCxnSpPr>
            <a:cxnSpLocks/>
          </p:cNvCxnSpPr>
          <p:nvPr/>
        </p:nvCxnSpPr>
        <p:spPr>
          <a:xfrm>
            <a:off x="2438195" y="1177855"/>
            <a:ext cx="0" cy="253863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54A1681-259D-6F49-8E1C-F368C5BF306E}"/>
              </a:ext>
            </a:extLst>
          </p:cNvPr>
          <p:cNvCxnSpPr>
            <a:cxnSpLocks/>
          </p:cNvCxnSpPr>
          <p:nvPr/>
        </p:nvCxnSpPr>
        <p:spPr>
          <a:xfrm>
            <a:off x="3837467" y="1219410"/>
            <a:ext cx="0" cy="212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2CE6C5-41EB-494E-8D4D-01F0A29F7CE3}"/>
              </a:ext>
            </a:extLst>
          </p:cNvPr>
          <p:cNvGrpSpPr/>
          <p:nvPr/>
        </p:nvGrpSpPr>
        <p:grpSpPr>
          <a:xfrm>
            <a:off x="4771505" y="2643169"/>
            <a:ext cx="4169791" cy="2447793"/>
            <a:chOff x="4771505" y="2643169"/>
            <a:chExt cx="4169791" cy="244779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A1EDBB5-D268-C344-8D4E-FACE01CED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3188" y="2643169"/>
              <a:ext cx="2098108" cy="244779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638C37A-4600-4A46-BD8D-1FC5D8A4C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71505" y="2728191"/>
              <a:ext cx="2046980" cy="2053129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336204-3256-4B4F-B5EC-593F533A36D2}"/>
                </a:ext>
              </a:extLst>
            </p:cNvPr>
            <p:cNvSpPr txBox="1"/>
            <p:nvPr/>
          </p:nvSpPr>
          <p:spPr>
            <a:xfrm>
              <a:off x="7014854" y="2973715"/>
              <a:ext cx="113759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Experiment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E60830-3891-354C-835C-D248663A4761}"/>
                </a:ext>
              </a:extLst>
            </p:cNvPr>
            <p:cNvSpPr txBox="1"/>
            <p:nvPr/>
          </p:nvSpPr>
          <p:spPr>
            <a:xfrm>
              <a:off x="5794995" y="2955731"/>
              <a:ext cx="113759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748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97F9A-F88F-BB4B-BC20-5B4D892FD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475" y="914400"/>
            <a:ext cx="1626068" cy="16093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4C37B3-591D-BD40-87B2-83F68AB82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081" y="926003"/>
            <a:ext cx="1576124" cy="1609305"/>
          </a:xfrm>
          <a:prstGeom prst="rect">
            <a:avLst/>
          </a:prstGeom>
        </p:spPr>
      </p:pic>
      <p:sp>
        <p:nvSpPr>
          <p:cNvPr id="7" name="Google Shape;185;p14">
            <a:extLst>
              <a:ext uri="{FF2B5EF4-FFF2-40B4-BE49-F238E27FC236}">
                <a16:creationId xmlns:a16="http://schemas.microsoft.com/office/drawing/2014/main" id="{CF0047C9-6F56-3C48-910A-A5A593394836}"/>
              </a:ext>
            </a:extLst>
          </p:cNvPr>
          <p:cNvSpPr txBox="1">
            <a:spLocks/>
          </p:cNvSpPr>
          <p:nvPr/>
        </p:nvSpPr>
        <p:spPr>
          <a:xfrm>
            <a:off x="4986847" y="2427367"/>
            <a:ext cx="4109471" cy="635625"/>
          </a:xfrm>
          <a:prstGeom prst="rect">
            <a:avLst/>
          </a:prstGeom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Courier New"/>
              <a:buChar char="o"/>
              <a:defRPr sz="15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ClrTx/>
              <a:buSzPts val="935"/>
              <a:buFont typeface="Arial"/>
              <a:buNone/>
            </a:pPr>
            <a:r>
              <a:rPr lang="en-US" sz="1200" dirty="0">
                <a:solidFill>
                  <a:schemeClr val="tx1"/>
                </a:solidFill>
              </a:rPr>
              <a:t>Multi-shot, multi-angle tomographic imaging</a:t>
            </a:r>
          </a:p>
          <a:p>
            <a:pPr marL="0" indent="0" algn="ctr" fontAlgn="auto">
              <a:spcAft>
                <a:spcPts val="0"/>
              </a:spcAft>
              <a:buClrTx/>
              <a:buSzPts val="935"/>
              <a:buFont typeface="Arial"/>
              <a:buNone/>
            </a:pPr>
            <a:r>
              <a:rPr lang="en-US" sz="1200" dirty="0">
                <a:solidFill>
                  <a:schemeClr val="tx1"/>
                </a:solidFill>
              </a:rPr>
              <a:t>(takes advantage of shot-to-shot source stability)</a:t>
            </a:r>
          </a:p>
        </p:txBody>
      </p:sp>
      <p:sp>
        <p:nvSpPr>
          <p:cNvPr id="8" name="Google Shape;185;p14">
            <a:extLst>
              <a:ext uri="{FF2B5EF4-FFF2-40B4-BE49-F238E27FC236}">
                <a16:creationId xmlns:a16="http://schemas.microsoft.com/office/drawing/2014/main" id="{B4E828FE-348D-D44B-A81F-9C5F2035AE73}"/>
              </a:ext>
            </a:extLst>
          </p:cNvPr>
          <p:cNvSpPr txBox="1">
            <a:spLocks/>
          </p:cNvSpPr>
          <p:nvPr/>
        </p:nvSpPr>
        <p:spPr>
          <a:xfrm>
            <a:off x="7079070" y="667989"/>
            <a:ext cx="1399861" cy="6356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457200" lvl="0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400" lvl="1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ourier New"/>
              <a:buChar char="o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2pPr>
            <a:lvl3pPr marL="1371600" lvl="2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•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3pPr>
            <a:lvl4pPr marL="1828800" lvl="3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–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4pPr>
            <a:lvl5pPr marL="2286000" lvl="4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»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5pPr>
            <a:lvl6pPr marL="2743200" lvl="5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SzPts val="935"/>
              <a:buNone/>
            </a:pPr>
            <a:r>
              <a:rPr lang="en-US" sz="750" dirty="0">
                <a:solidFill>
                  <a:schemeClr val="tx1"/>
                </a:solidFill>
              </a:rPr>
              <a:t>Measured with BELLA HTT gamma ray source</a:t>
            </a:r>
          </a:p>
        </p:txBody>
      </p:sp>
      <p:sp>
        <p:nvSpPr>
          <p:cNvPr id="9" name="Google Shape;185;p14">
            <a:extLst>
              <a:ext uri="{FF2B5EF4-FFF2-40B4-BE49-F238E27FC236}">
                <a16:creationId xmlns:a16="http://schemas.microsoft.com/office/drawing/2014/main" id="{70F599DA-3E54-A449-A6B6-BFA87943CBF1}"/>
              </a:ext>
            </a:extLst>
          </p:cNvPr>
          <p:cNvSpPr txBox="1">
            <a:spLocks/>
          </p:cNvSpPr>
          <p:nvPr/>
        </p:nvSpPr>
        <p:spPr>
          <a:xfrm>
            <a:off x="5636844" y="707625"/>
            <a:ext cx="1271143" cy="3782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457200" lvl="0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914400" lvl="1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Courier New"/>
              <a:buChar char="o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2pPr>
            <a:lvl3pPr marL="1371600" lvl="2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•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3pPr>
            <a:lvl4pPr marL="1828800" lvl="3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–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4pPr>
            <a:lvl5pPr marL="2286000" lvl="4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Font typeface="Arial"/>
              <a:buChar char="»"/>
              <a:defRPr sz="2000" kern="1200">
                <a:solidFill>
                  <a:srgbClr val="1F497D"/>
                </a:solidFill>
                <a:latin typeface="+mj-lt"/>
                <a:ea typeface="+mn-ea"/>
                <a:cs typeface="+mn-cs"/>
              </a:defRPr>
            </a:lvl5pPr>
            <a:lvl6pPr marL="2743200" lvl="5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45720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SzPts val="935"/>
              <a:buNone/>
            </a:pPr>
            <a:r>
              <a:rPr lang="en-US" sz="750" dirty="0">
                <a:solidFill>
                  <a:schemeClr val="tx1"/>
                </a:solidFill>
              </a:rPr>
              <a:t>Test object (Inconel alloy)</a:t>
            </a:r>
          </a:p>
        </p:txBody>
      </p:sp>
      <p:pic>
        <p:nvPicPr>
          <p:cNvPr id="10" name="Google Shape;204;g2294401e7a2_0_9">
            <a:extLst>
              <a:ext uri="{FF2B5EF4-FFF2-40B4-BE49-F238E27FC236}">
                <a16:creationId xmlns:a16="http://schemas.microsoft.com/office/drawing/2014/main" id="{360BEFE7-60AE-3544-9D6E-1A8FD038EE3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6828" b="8409"/>
          <a:stretch/>
        </p:blipFill>
        <p:spPr>
          <a:xfrm>
            <a:off x="5310960" y="2971131"/>
            <a:ext cx="2102532" cy="159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7;g2294401e7a2_0_9">
            <a:extLst>
              <a:ext uri="{FF2B5EF4-FFF2-40B4-BE49-F238E27FC236}">
                <a16:creationId xmlns:a16="http://schemas.microsoft.com/office/drawing/2014/main" id="{6233DE29-1FF3-FA47-981F-E3A036DC388B}"/>
              </a:ext>
            </a:extLst>
          </p:cNvPr>
          <p:cNvSpPr/>
          <p:nvPr/>
        </p:nvSpPr>
        <p:spPr>
          <a:xfrm>
            <a:off x="5405388" y="2951745"/>
            <a:ext cx="1937475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&lt; 0.1 mm Resolution!</a:t>
            </a:r>
            <a:endParaRPr sz="105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B1874BF-E947-D644-9930-72B45BF8D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692" y="816283"/>
            <a:ext cx="745107" cy="7012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606A8AC-ED06-D24A-8213-A6E162743E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18" y="756776"/>
            <a:ext cx="5084011" cy="175051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6" name="Google Shape;228;g1b2a44ec9ee_0_24">
            <a:extLst>
              <a:ext uri="{FF2B5EF4-FFF2-40B4-BE49-F238E27FC236}">
                <a16:creationId xmlns:a16="http://schemas.microsoft.com/office/drawing/2014/main" id="{10509C98-3C69-B643-BF25-6AA80F5DC63F}"/>
              </a:ext>
            </a:extLst>
          </p:cNvPr>
          <p:cNvSpPr txBox="1"/>
          <p:nvPr/>
        </p:nvSpPr>
        <p:spPr>
          <a:xfrm>
            <a:off x="7108025" y="2224224"/>
            <a:ext cx="1576124" cy="25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825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Thornton et al., 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</a:pPr>
            <a:r>
              <a:rPr lang="en-US" sz="825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arxiv.org/html/2404.09270v1</a:t>
            </a:r>
            <a:endParaRPr sz="825" i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475E093-E4D3-4D4E-A819-8E7AE4A87F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2932" y="4610092"/>
            <a:ext cx="784786" cy="472763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7CCF3C0-590E-BA43-B30B-569EC18A0F08}"/>
              </a:ext>
            </a:extLst>
          </p:cNvPr>
          <p:cNvSpPr txBox="1">
            <a:spLocks/>
          </p:cNvSpPr>
          <p:nvPr/>
        </p:nvSpPr>
        <p:spPr>
          <a:xfrm>
            <a:off x="-3146" y="73066"/>
            <a:ext cx="9160626" cy="54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sz="1800" b="0" dirty="0">
                <a:latin typeface="+mj-lt"/>
                <a:cs typeface="Arial" panose="020B0604020202020204" pitchFamily="34" charset="0"/>
              </a:rPr>
              <a:t>Several key applications demonstrated: high-resolution lens-less imaging (radiography), multi-shot 3D tomography, and LIDAR time-of-flight characterization  </a:t>
            </a:r>
            <a:endParaRPr lang="en-US" sz="1800" b="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5EB729D-5B46-8246-AAAC-339F147EED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2759" y="4698763"/>
            <a:ext cx="1224335" cy="3148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A93ED19-9C17-5046-871D-F7D7C36BB0DA}"/>
                  </a:ext>
                </a:extLst>
              </p:cNvPr>
              <p:cNvSpPr txBox="1"/>
              <p:nvPr/>
            </p:nvSpPr>
            <p:spPr>
              <a:xfrm>
                <a:off x="7424965" y="3018924"/>
                <a:ext cx="173050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H.-E. Tsai, T. M. Ostermayr, R. Jacob </a:t>
                </a:r>
                <a:r>
                  <a:rPr lang="en-US" sz="800" i="1" dirty="0"/>
                  <a:t>et al.</a:t>
                </a:r>
              </a:p>
              <a:p>
                <a:endParaRPr lang="en-US" sz="800" i="1" dirty="0"/>
              </a:p>
              <a:p>
                <a:r>
                  <a:rPr lang="en-US" sz="800" dirty="0"/>
                  <a:t>“Stable and tunable MeV </a:t>
                </a:r>
                <a14:m>
                  <m:oMath xmlns:m="http://schemas.openxmlformats.org/officeDocument/2006/math">
                    <m:r>
                      <a:rPr lang="en-US" sz="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800" dirty="0"/>
                  <a:t>-ray  generation via dual-laser inverse Thomson scattering from a laser–plasma accelerator”</a:t>
                </a:r>
              </a:p>
              <a:p>
                <a:endParaRPr lang="en-US" sz="800" dirty="0"/>
              </a:p>
              <a:p>
                <a:r>
                  <a:rPr lang="en-US" sz="800" dirty="0"/>
                  <a:t>Sci. Reports. in press (2026); </a:t>
                </a:r>
                <a:br>
                  <a:rPr lang="en-US" sz="800" dirty="0"/>
                </a:br>
                <a:r>
                  <a:rPr lang="en-US" sz="800" i="1" dirty="0"/>
                  <a:t>https://doi.org/10.1038/s41598-026-56639-7</a:t>
                </a:r>
                <a:endParaRPr lang="en-US" sz="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A93ED19-9C17-5046-871D-F7D7C36BB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965" y="3018924"/>
                <a:ext cx="1730508" cy="144655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2BC4F243-01D0-4241-8C62-4E3FFFB136C3}"/>
              </a:ext>
            </a:extLst>
          </p:cNvPr>
          <p:cNvGrpSpPr/>
          <p:nvPr/>
        </p:nvGrpSpPr>
        <p:grpSpPr>
          <a:xfrm>
            <a:off x="109992" y="2536840"/>
            <a:ext cx="4841432" cy="2610593"/>
            <a:chOff x="109992" y="2536840"/>
            <a:chExt cx="4841432" cy="261059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F74D308-4B97-E043-BA95-0219CCAE7C71}"/>
                </a:ext>
              </a:extLst>
            </p:cNvPr>
            <p:cNvGrpSpPr/>
            <p:nvPr/>
          </p:nvGrpSpPr>
          <p:grpSpPr>
            <a:xfrm>
              <a:off x="109992" y="2536840"/>
              <a:ext cx="4841432" cy="2610593"/>
              <a:chOff x="109992" y="2536840"/>
              <a:chExt cx="4841432" cy="261059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7F13F779-0FCC-2E4E-8732-CA369090A8D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33773" t="28913" r="34088" b="25044"/>
              <a:stretch/>
            </p:blipFill>
            <p:spPr>
              <a:xfrm>
                <a:off x="2013798" y="2536840"/>
                <a:ext cx="2427961" cy="195662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DB80F860-07A5-E449-8F0E-D309B306D6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4970" y="2745596"/>
                <a:ext cx="1808696" cy="1502853"/>
              </a:xfrm>
              <a:prstGeom prst="rect">
                <a:avLst/>
              </a:prstGeom>
            </p:spPr>
          </p:pic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36D8D290-0245-E345-9F60-5E27648BDE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8961" y="3417454"/>
                <a:ext cx="340358" cy="788055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CA79734-6062-C647-8A62-2C88D20E1472}"/>
                  </a:ext>
                </a:extLst>
              </p:cNvPr>
              <p:cNvSpPr txBox="1"/>
              <p:nvPr/>
            </p:nvSpPr>
            <p:spPr>
              <a:xfrm>
                <a:off x="323512" y="4058869"/>
                <a:ext cx="118013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>
                    <a:solidFill>
                      <a:srgbClr val="FFFF00"/>
                    </a:solidFill>
                    <a:latin typeface="+mj-lt"/>
                  </a:rPr>
                  <a:t>Incoming gammas</a:t>
                </a: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EB91257F-ADB7-934C-B8E3-EDBACF854228}"/>
                  </a:ext>
                </a:extLst>
              </p:cNvPr>
              <p:cNvSpPr/>
              <p:nvPr/>
            </p:nvSpPr>
            <p:spPr>
              <a:xfrm rot="4167133">
                <a:off x="635963" y="3421588"/>
                <a:ext cx="347140" cy="100061"/>
              </a:xfrm>
              <a:custGeom>
                <a:avLst/>
                <a:gdLst>
                  <a:gd name="connsiteX0" fmla="*/ 0 w 1297172"/>
                  <a:gd name="connsiteY0" fmla="*/ 53162 h 127590"/>
                  <a:gd name="connsiteX1" fmla="*/ 53163 w 1297172"/>
                  <a:gd name="connsiteY1" fmla="*/ 21265 h 127590"/>
                  <a:gd name="connsiteX2" fmla="*/ 106326 w 1297172"/>
                  <a:gd name="connsiteY2" fmla="*/ 63795 h 127590"/>
                  <a:gd name="connsiteX3" fmla="*/ 138224 w 1297172"/>
                  <a:gd name="connsiteY3" fmla="*/ 74428 h 127590"/>
                  <a:gd name="connsiteX4" fmla="*/ 159489 w 1297172"/>
                  <a:gd name="connsiteY4" fmla="*/ 106325 h 127590"/>
                  <a:gd name="connsiteX5" fmla="*/ 308344 w 1297172"/>
                  <a:gd name="connsiteY5" fmla="*/ 53162 h 127590"/>
                  <a:gd name="connsiteX6" fmla="*/ 361507 w 1297172"/>
                  <a:gd name="connsiteY6" fmla="*/ 10632 h 127590"/>
                  <a:gd name="connsiteX7" fmla="*/ 393405 w 1297172"/>
                  <a:gd name="connsiteY7" fmla="*/ 0 h 127590"/>
                  <a:gd name="connsiteX8" fmla="*/ 457200 w 1297172"/>
                  <a:gd name="connsiteY8" fmla="*/ 21265 h 127590"/>
                  <a:gd name="connsiteX9" fmla="*/ 467833 w 1297172"/>
                  <a:gd name="connsiteY9" fmla="*/ 53162 h 127590"/>
                  <a:gd name="connsiteX10" fmla="*/ 520996 w 1297172"/>
                  <a:gd name="connsiteY10" fmla="*/ 106325 h 127590"/>
                  <a:gd name="connsiteX11" fmla="*/ 563526 w 1297172"/>
                  <a:gd name="connsiteY11" fmla="*/ 116958 h 127590"/>
                  <a:gd name="connsiteX12" fmla="*/ 648586 w 1297172"/>
                  <a:gd name="connsiteY12" fmla="*/ 95693 h 127590"/>
                  <a:gd name="connsiteX13" fmla="*/ 669851 w 1297172"/>
                  <a:gd name="connsiteY13" fmla="*/ 63795 h 127590"/>
                  <a:gd name="connsiteX14" fmla="*/ 701749 w 1297172"/>
                  <a:gd name="connsiteY14" fmla="*/ 53162 h 127590"/>
                  <a:gd name="connsiteX15" fmla="*/ 765544 w 1297172"/>
                  <a:gd name="connsiteY15" fmla="*/ 21265 h 127590"/>
                  <a:gd name="connsiteX16" fmla="*/ 839972 w 1297172"/>
                  <a:gd name="connsiteY16" fmla="*/ 42530 h 127590"/>
                  <a:gd name="connsiteX17" fmla="*/ 850605 w 1297172"/>
                  <a:gd name="connsiteY17" fmla="*/ 74428 h 127590"/>
                  <a:gd name="connsiteX18" fmla="*/ 903768 w 1297172"/>
                  <a:gd name="connsiteY18" fmla="*/ 127590 h 127590"/>
                  <a:gd name="connsiteX19" fmla="*/ 967563 w 1297172"/>
                  <a:gd name="connsiteY19" fmla="*/ 106325 h 127590"/>
                  <a:gd name="connsiteX20" fmla="*/ 999461 w 1297172"/>
                  <a:gd name="connsiteY20" fmla="*/ 74428 h 127590"/>
                  <a:gd name="connsiteX21" fmla="*/ 1052624 w 1297172"/>
                  <a:gd name="connsiteY21" fmla="*/ 31897 h 127590"/>
                  <a:gd name="connsiteX22" fmla="*/ 1127051 w 1297172"/>
                  <a:gd name="connsiteY22" fmla="*/ 42530 h 127590"/>
                  <a:gd name="connsiteX23" fmla="*/ 1180214 w 1297172"/>
                  <a:gd name="connsiteY23" fmla="*/ 74428 h 127590"/>
                  <a:gd name="connsiteX24" fmla="*/ 1297172 w 1297172"/>
                  <a:gd name="connsiteY24" fmla="*/ 74428 h 127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97172" h="127590">
                    <a:moveTo>
                      <a:pt x="0" y="53162"/>
                    </a:moveTo>
                    <a:cubicBezTo>
                      <a:pt x="17721" y="42530"/>
                      <a:pt x="33114" y="26277"/>
                      <a:pt x="53163" y="21265"/>
                    </a:cubicBezTo>
                    <a:cubicBezTo>
                      <a:pt x="88798" y="12356"/>
                      <a:pt x="88406" y="49459"/>
                      <a:pt x="106326" y="63795"/>
                    </a:cubicBezTo>
                    <a:cubicBezTo>
                      <a:pt x="115078" y="70797"/>
                      <a:pt x="127591" y="70884"/>
                      <a:pt x="138224" y="74428"/>
                    </a:cubicBezTo>
                    <a:cubicBezTo>
                      <a:pt x="145312" y="85060"/>
                      <a:pt x="146959" y="103819"/>
                      <a:pt x="159489" y="106325"/>
                    </a:cubicBezTo>
                    <a:cubicBezTo>
                      <a:pt x="212811" y="116989"/>
                      <a:pt x="271845" y="89660"/>
                      <a:pt x="308344" y="53162"/>
                    </a:cubicBezTo>
                    <a:cubicBezTo>
                      <a:pt x="328122" y="33385"/>
                      <a:pt x="334684" y="24043"/>
                      <a:pt x="361507" y="10632"/>
                    </a:cubicBezTo>
                    <a:cubicBezTo>
                      <a:pt x="371532" y="5620"/>
                      <a:pt x="382772" y="3544"/>
                      <a:pt x="393405" y="0"/>
                    </a:cubicBezTo>
                    <a:cubicBezTo>
                      <a:pt x="414670" y="7088"/>
                      <a:pt x="450111" y="0"/>
                      <a:pt x="457200" y="21265"/>
                    </a:cubicBezTo>
                    <a:cubicBezTo>
                      <a:pt x="460744" y="31897"/>
                      <a:pt x="462821" y="43138"/>
                      <a:pt x="467833" y="53162"/>
                    </a:cubicBezTo>
                    <a:cubicBezTo>
                      <a:pt x="480722" y="78939"/>
                      <a:pt x="493930" y="94725"/>
                      <a:pt x="520996" y="106325"/>
                    </a:cubicBezTo>
                    <a:cubicBezTo>
                      <a:pt x="534427" y="112081"/>
                      <a:pt x="549349" y="113414"/>
                      <a:pt x="563526" y="116958"/>
                    </a:cubicBezTo>
                    <a:cubicBezTo>
                      <a:pt x="566170" y="116429"/>
                      <a:pt x="637689" y="104410"/>
                      <a:pt x="648586" y="95693"/>
                    </a:cubicBezTo>
                    <a:cubicBezTo>
                      <a:pt x="658565" y="87710"/>
                      <a:pt x="659872" y="71778"/>
                      <a:pt x="669851" y="63795"/>
                    </a:cubicBezTo>
                    <a:cubicBezTo>
                      <a:pt x="678603" y="56793"/>
                      <a:pt x="691724" y="58174"/>
                      <a:pt x="701749" y="53162"/>
                    </a:cubicBezTo>
                    <a:cubicBezTo>
                      <a:pt x="784190" y="11941"/>
                      <a:pt x="685374" y="47987"/>
                      <a:pt x="765544" y="21265"/>
                    </a:cubicBezTo>
                    <a:cubicBezTo>
                      <a:pt x="765914" y="21358"/>
                      <a:pt x="834885" y="37443"/>
                      <a:pt x="839972" y="42530"/>
                    </a:cubicBezTo>
                    <a:cubicBezTo>
                      <a:pt x="847897" y="50455"/>
                      <a:pt x="845593" y="64403"/>
                      <a:pt x="850605" y="74428"/>
                    </a:cubicBezTo>
                    <a:cubicBezTo>
                      <a:pt x="868326" y="109869"/>
                      <a:pt x="871870" y="106325"/>
                      <a:pt x="903768" y="127590"/>
                    </a:cubicBezTo>
                    <a:cubicBezTo>
                      <a:pt x="925033" y="120502"/>
                      <a:pt x="951713" y="122175"/>
                      <a:pt x="967563" y="106325"/>
                    </a:cubicBezTo>
                    <a:cubicBezTo>
                      <a:pt x="978196" y="95693"/>
                      <a:pt x="987910" y="84054"/>
                      <a:pt x="999461" y="74428"/>
                    </a:cubicBezTo>
                    <a:cubicBezTo>
                      <a:pt x="1079942" y="7360"/>
                      <a:pt x="990752" y="93766"/>
                      <a:pt x="1052624" y="31897"/>
                    </a:cubicBezTo>
                    <a:cubicBezTo>
                      <a:pt x="1077433" y="35441"/>
                      <a:pt x="1103276" y="34605"/>
                      <a:pt x="1127051" y="42530"/>
                    </a:cubicBezTo>
                    <a:cubicBezTo>
                      <a:pt x="1193502" y="64680"/>
                      <a:pt x="1097151" y="68495"/>
                      <a:pt x="1180214" y="74428"/>
                    </a:cubicBezTo>
                    <a:cubicBezTo>
                      <a:pt x="1219101" y="77206"/>
                      <a:pt x="1258186" y="74428"/>
                      <a:pt x="1297172" y="74428"/>
                    </a:cubicBezTo>
                  </a:path>
                </a:pathLst>
              </a:custGeom>
              <a:noFill/>
              <a:ln>
                <a:solidFill>
                  <a:srgbClr val="FFFF00"/>
                </a:solidFill>
                <a:headEnd type="none"/>
                <a:tailEnd type="stealt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06B58AA0-ADB5-B84D-BA0C-38C293D24023}"/>
                  </a:ext>
                </a:extLst>
              </p:cNvPr>
              <p:cNvSpPr/>
              <p:nvPr/>
            </p:nvSpPr>
            <p:spPr>
              <a:xfrm rot="4167133">
                <a:off x="759004" y="3241501"/>
                <a:ext cx="347140" cy="100061"/>
              </a:xfrm>
              <a:custGeom>
                <a:avLst/>
                <a:gdLst>
                  <a:gd name="connsiteX0" fmla="*/ 0 w 1297172"/>
                  <a:gd name="connsiteY0" fmla="*/ 53162 h 127590"/>
                  <a:gd name="connsiteX1" fmla="*/ 53163 w 1297172"/>
                  <a:gd name="connsiteY1" fmla="*/ 21265 h 127590"/>
                  <a:gd name="connsiteX2" fmla="*/ 106326 w 1297172"/>
                  <a:gd name="connsiteY2" fmla="*/ 63795 h 127590"/>
                  <a:gd name="connsiteX3" fmla="*/ 138224 w 1297172"/>
                  <a:gd name="connsiteY3" fmla="*/ 74428 h 127590"/>
                  <a:gd name="connsiteX4" fmla="*/ 159489 w 1297172"/>
                  <a:gd name="connsiteY4" fmla="*/ 106325 h 127590"/>
                  <a:gd name="connsiteX5" fmla="*/ 308344 w 1297172"/>
                  <a:gd name="connsiteY5" fmla="*/ 53162 h 127590"/>
                  <a:gd name="connsiteX6" fmla="*/ 361507 w 1297172"/>
                  <a:gd name="connsiteY6" fmla="*/ 10632 h 127590"/>
                  <a:gd name="connsiteX7" fmla="*/ 393405 w 1297172"/>
                  <a:gd name="connsiteY7" fmla="*/ 0 h 127590"/>
                  <a:gd name="connsiteX8" fmla="*/ 457200 w 1297172"/>
                  <a:gd name="connsiteY8" fmla="*/ 21265 h 127590"/>
                  <a:gd name="connsiteX9" fmla="*/ 467833 w 1297172"/>
                  <a:gd name="connsiteY9" fmla="*/ 53162 h 127590"/>
                  <a:gd name="connsiteX10" fmla="*/ 520996 w 1297172"/>
                  <a:gd name="connsiteY10" fmla="*/ 106325 h 127590"/>
                  <a:gd name="connsiteX11" fmla="*/ 563526 w 1297172"/>
                  <a:gd name="connsiteY11" fmla="*/ 116958 h 127590"/>
                  <a:gd name="connsiteX12" fmla="*/ 648586 w 1297172"/>
                  <a:gd name="connsiteY12" fmla="*/ 95693 h 127590"/>
                  <a:gd name="connsiteX13" fmla="*/ 669851 w 1297172"/>
                  <a:gd name="connsiteY13" fmla="*/ 63795 h 127590"/>
                  <a:gd name="connsiteX14" fmla="*/ 701749 w 1297172"/>
                  <a:gd name="connsiteY14" fmla="*/ 53162 h 127590"/>
                  <a:gd name="connsiteX15" fmla="*/ 765544 w 1297172"/>
                  <a:gd name="connsiteY15" fmla="*/ 21265 h 127590"/>
                  <a:gd name="connsiteX16" fmla="*/ 839972 w 1297172"/>
                  <a:gd name="connsiteY16" fmla="*/ 42530 h 127590"/>
                  <a:gd name="connsiteX17" fmla="*/ 850605 w 1297172"/>
                  <a:gd name="connsiteY17" fmla="*/ 74428 h 127590"/>
                  <a:gd name="connsiteX18" fmla="*/ 903768 w 1297172"/>
                  <a:gd name="connsiteY18" fmla="*/ 127590 h 127590"/>
                  <a:gd name="connsiteX19" fmla="*/ 967563 w 1297172"/>
                  <a:gd name="connsiteY19" fmla="*/ 106325 h 127590"/>
                  <a:gd name="connsiteX20" fmla="*/ 999461 w 1297172"/>
                  <a:gd name="connsiteY20" fmla="*/ 74428 h 127590"/>
                  <a:gd name="connsiteX21" fmla="*/ 1052624 w 1297172"/>
                  <a:gd name="connsiteY21" fmla="*/ 31897 h 127590"/>
                  <a:gd name="connsiteX22" fmla="*/ 1127051 w 1297172"/>
                  <a:gd name="connsiteY22" fmla="*/ 42530 h 127590"/>
                  <a:gd name="connsiteX23" fmla="*/ 1180214 w 1297172"/>
                  <a:gd name="connsiteY23" fmla="*/ 74428 h 127590"/>
                  <a:gd name="connsiteX24" fmla="*/ 1297172 w 1297172"/>
                  <a:gd name="connsiteY24" fmla="*/ 74428 h 127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97172" h="127590">
                    <a:moveTo>
                      <a:pt x="0" y="53162"/>
                    </a:moveTo>
                    <a:cubicBezTo>
                      <a:pt x="17721" y="42530"/>
                      <a:pt x="33114" y="26277"/>
                      <a:pt x="53163" y="21265"/>
                    </a:cubicBezTo>
                    <a:cubicBezTo>
                      <a:pt x="88798" y="12356"/>
                      <a:pt x="88406" y="49459"/>
                      <a:pt x="106326" y="63795"/>
                    </a:cubicBezTo>
                    <a:cubicBezTo>
                      <a:pt x="115078" y="70797"/>
                      <a:pt x="127591" y="70884"/>
                      <a:pt x="138224" y="74428"/>
                    </a:cubicBezTo>
                    <a:cubicBezTo>
                      <a:pt x="145312" y="85060"/>
                      <a:pt x="146959" y="103819"/>
                      <a:pt x="159489" y="106325"/>
                    </a:cubicBezTo>
                    <a:cubicBezTo>
                      <a:pt x="212811" y="116989"/>
                      <a:pt x="271845" y="89660"/>
                      <a:pt x="308344" y="53162"/>
                    </a:cubicBezTo>
                    <a:cubicBezTo>
                      <a:pt x="328122" y="33385"/>
                      <a:pt x="334684" y="24043"/>
                      <a:pt x="361507" y="10632"/>
                    </a:cubicBezTo>
                    <a:cubicBezTo>
                      <a:pt x="371532" y="5620"/>
                      <a:pt x="382772" y="3544"/>
                      <a:pt x="393405" y="0"/>
                    </a:cubicBezTo>
                    <a:cubicBezTo>
                      <a:pt x="414670" y="7088"/>
                      <a:pt x="450111" y="0"/>
                      <a:pt x="457200" y="21265"/>
                    </a:cubicBezTo>
                    <a:cubicBezTo>
                      <a:pt x="460744" y="31897"/>
                      <a:pt x="462821" y="43138"/>
                      <a:pt x="467833" y="53162"/>
                    </a:cubicBezTo>
                    <a:cubicBezTo>
                      <a:pt x="480722" y="78939"/>
                      <a:pt x="493930" y="94725"/>
                      <a:pt x="520996" y="106325"/>
                    </a:cubicBezTo>
                    <a:cubicBezTo>
                      <a:pt x="534427" y="112081"/>
                      <a:pt x="549349" y="113414"/>
                      <a:pt x="563526" y="116958"/>
                    </a:cubicBezTo>
                    <a:cubicBezTo>
                      <a:pt x="566170" y="116429"/>
                      <a:pt x="637689" y="104410"/>
                      <a:pt x="648586" y="95693"/>
                    </a:cubicBezTo>
                    <a:cubicBezTo>
                      <a:pt x="658565" y="87710"/>
                      <a:pt x="659872" y="71778"/>
                      <a:pt x="669851" y="63795"/>
                    </a:cubicBezTo>
                    <a:cubicBezTo>
                      <a:pt x="678603" y="56793"/>
                      <a:pt x="691724" y="58174"/>
                      <a:pt x="701749" y="53162"/>
                    </a:cubicBezTo>
                    <a:cubicBezTo>
                      <a:pt x="784190" y="11941"/>
                      <a:pt x="685374" y="47987"/>
                      <a:pt x="765544" y="21265"/>
                    </a:cubicBezTo>
                    <a:cubicBezTo>
                      <a:pt x="765914" y="21358"/>
                      <a:pt x="834885" y="37443"/>
                      <a:pt x="839972" y="42530"/>
                    </a:cubicBezTo>
                    <a:cubicBezTo>
                      <a:pt x="847897" y="50455"/>
                      <a:pt x="845593" y="64403"/>
                      <a:pt x="850605" y="74428"/>
                    </a:cubicBezTo>
                    <a:cubicBezTo>
                      <a:pt x="868326" y="109869"/>
                      <a:pt x="871870" y="106325"/>
                      <a:pt x="903768" y="127590"/>
                    </a:cubicBezTo>
                    <a:cubicBezTo>
                      <a:pt x="925033" y="120502"/>
                      <a:pt x="951713" y="122175"/>
                      <a:pt x="967563" y="106325"/>
                    </a:cubicBezTo>
                    <a:cubicBezTo>
                      <a:pt x="978196" y="95693"/>
                      <a:pt x="987910" y="84054"/>
                      <a:pt x="999461" y="74428"/>
                    </a:cubicBezTo>
                    <a:cubicBezTo>
                      <a:pt x="1079942" y="7360"/>
                      <a:pt x="990752" y="93766"/>
                      <a:pt x="1052624" y="31897"/>
                    </a:cubicBezTo>
                    <a:cubicBezTo>
                      <a:pt x="1077433" y="35441"/>
                      <a:pt x="1103276" y="34605"/>
                      <a:pt x="1127051" y="42530"/>
                    </a:cubicBezTo>
                    <a:cubicBezTo>
                      <a:pt x="1193502" y="64680"/>
                      <a:pt x="1097151" y="68495"/>
                      <a:pt x="1180214" y="74428"/>
                    </a:cubicBezTo>
                    <a:cubicBezTo>
                      <a:pt x="1219101" y="77206"/>
                      <a:pt x="1258186" y="74428"/>
                      <a:pt x="1297172" y="74428"/>
                    </a:cubicBezTo>
                  </a:path>
                </a:pathLst>
              </a:custGeom>
              <a:noFill/>
              <a:ln>
                <a:solidFill>
                  <a:srgbClr val="FFFF00"/>
                </a:solidFill>
                <a:headEnd type="none"/>
                <a:tailEnd type="stealt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60B2310D-9C66-D64E-A899-F2E94BEA6680}"/>
                  </a:ext>
                </a:extLst>
              </p:cNvPr>
              <p:cNvSpPr/>
              <p:nvPr/>
            </p:nvSpPr>
            <p:spPr>
              <a:xfrm rot="4167133">
                <a:off x="851706" y="3090448"/>
                <a:ext cx="347140" cy="100061"/>
              </a:xfrm>
              <a:custGeom>
                <a:avLst/>
                <a:gdLst>
                  <a:gd name="connsiteX0" fmla="*/ 0 w 1297172"/>
                  <a:gd name="connsiteY0" fmla="*/ 53162 h 127590"/>
                  <a:gd name="connsiteX1" fmla="*/ 53163 w 1297172"/>
                  <a:gd name="connsiteY1" fmla="*/ 21265 h 127590"/>
                  <a:gd name="connsiteX2" fmla="*/ 106326 w 1297172"/>
                  <a:gd name="connsiteY2" fmla="*/ 63795 h 127590"/>
                  <a:gd name="connsiteX3" fmla="*/ 138224 w 1297172"/>
                  <a:gd name="connsiteY3" fmla="*/ 74428 h 127590"/>
                  <a:gd name="connsiteX4" fmla="*/ 159489 w 1297172"/>
                  <a:gd name="connsiteY4" fmla="*/ 106325 h 127590"/>
                  <a:gd name="connsiteX5" fmla="*/ 308344 w 1297172"/>
                  <a:gd name="connsiteY5" fmla="*/ 53162 h 127590"/>
                  <a:gd name="connsiteX6" fmla="*/ 361507 w 1297172"/>
                  <a:gd name="connsiteY6" fmla="*/ 10632 h 127590"/>
                  <a:gd name="connsiteX7" fmla="*/ 393405 w 1297172"/>
                  <a:gd name="connsiteY7" fmla="*/ 0 h 127590"/>
                  <a:gd name="connsiteX8" fmla="*/ 457200 w 1297172"/>
                  <a:gd name="connsiteY8" fmla="*/ 21265 h 127590"/>
                  <a:gd name="connsiteX9" fmla="*/ 467833 w 1297172"/>
                  <a:gd name="connsiteY9" fmla="*/ 53162 h 127590"/>
                  <a:gd name="connsiteX10" fmla="*/ 520996 w 1297172"/>
                  <a:gd name="connsiteY10" fmla="*/ 106325 h 127590"/>
                  <a:gd name="connsiteX11" fmla="*/ 563526 w 1297172"/>
                  <a:gd name="connsiteY11" fmla="*/ 116958 h 127590"/>
                  <a:gd name="connsiteX12" fmla="*/ 648586 w 1297172"/>
                  <a:gd name="connsiteY12" fmla="*/ 95693 h 127590"/>
                  <a:gd name="connsiteX13" fmla="*/ 669851 w 1297172"/>
                  <a:gd name="connsiteY13" fmla="*/ 63795 h 127590"/>
                  <a:gd name="connsiteX14" fmla="*/ 701749 w 1297172"/>
                  <a:gd name="connsiteY14" fmla="*/ 53162 h 127590"/>
                  <a:gd name="connsiteX15" fmla="*/ 765544 w 1297172"/>
                  <a:gd name="connsiteY15" fmla="*/ 21265 h 127590"/>
                  <a:gd name="connsiteX16" fmla="*/ 839972 w 1297172"/>
                  <a:gd name="connsiteY16" fmla="*/ 42530 h 127590"/>
                  <a:gd name="connsiteX17" fmla="*/ 850605 w 1297172"/>
                  <a:gd name="connsiteY17" fmla="*/ 74428 h 127590"/>
                  <a:gd name="connsiteX18" fmla="*/ 903768 w 1297172"/>
                  <a:gd name="connsiteY18" fmla="*/ 127590 h 127590"/>
                  <a:gd name="connsiteX19" fmla="*/ 967563 w 1297172"/>
                  <a:gd name="connsiteY19" fmla="*/ 106325 h 127590"/>
                  <a:gd name="connsiteX20" fmla="*/ 999461 w 1297172"/>
                  <a:gd name="connsiteY20" fmla="*/ 74428 h 127590"/>
                  <a:gd name="connsiteX21" fmla="*/ 1052624 w 1297172"/>
                  <a:gd name="connsiteY21" fmla="*/ 31897 h 127590"/>
                  <a:gd name="connsiteX22" fmla="*/ 1127051 w 1297172"/>
                  <a:gd name="connsiteY22" fmla="*/ 42530 h 127590"/>
                  <a:gd name="connsiteX23" fmla="*/ 1180214 w 1297172"/>
                  <a:gd name="connsiteY23" fmla="*/ 74428 h 127590"/>
                  <a:gd name="connsiteX24" fmla="*/ 1297172 w 1297172"/>
                  <a:gd name="connsiteY24" fmla="*/ 74428 h 127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97172" h="127590">
                    <a:moveTo>
                      <a:pt x="0" y="53162"/>
                    </a:moveTo>
                    <a:cubicBezTo>
                      <a:pt x="17721" y="42530"/>
                      <a:pt x="33114" y="26277"/>
                      <a:pt x="53163" y="21265"/>
                    </a:cubicBezTo>
                    <a:cubicBezTo>
                      <a:pt x="88798" y="12356"/>
                      <a:pt x="88406" y="49459"/>
                      <a:pt x="106326" y="63795"/>
                    </a:cubicBezTo>
                    <a:cubicBezTo>
                      <a:pt x="115078" y="70797"/>
                      <a:pt x="127591" y="70884"/>
                      <a:pt x="138224" y="74428"/>
                    </a:cubicBezTo>
                    <a:cubicBezTo>
                      <a:pt x="145312" y="85060"/>
                      <a:pt x="146959" y="103819"/>
                      <a:pt x="159489" y="106325"/>
                    </a:cubicBezTo>
                    <a:cubicBezTo>
                      <a:pt x="212811" y="116989"/>
                      <a:pt x="271845" y="89660"/>
                      <a:pt x="308344" y="53162"/>
                    </a:cubicBezTo>
                    <a:cubicBezTo>
                      <a:pt x="328122" y="33385"/>
                      <a:pt x="334684" y="24043"/>
                      <a:pt x="361507" y="10632"/>
                    </a:cubicBezTo>
                    <a:cubicBezTo>
                      <a:pt x="371532" y="5620"/>
                      <a:pt x="382772" y="3544"/>
                      <a:pt x="393405" y="0"/>
                    </a:cubicBezTo>
                    <a:cubicBezTo>
                      <a:pt x="414670" y="7088"/>
                      <a:pt x="450111" y="0"/>
                      <a:pt x="457200" y="21265"/>
                    </a:cubicBezTo>
                    <a:cubicBezTo>
                      <a:pt x="460744" y="31897"/>
                      <a:pt x="462821" y="43138"/>
                      <a:pt x="467833" y="53162"/>
                    </a:cubicBezTo>
                    <a:cubicBezTo>
                      <a:pt x="480722" y="78939"/>
                      <a:pt x="493930" y="94725"/>
                      <a:pt x="520996" y="106325"/>
                    </a:cubicBezTo>
                    <a:cubicBezTo>
                      <a:pt x="534427" y="112081"/>
                      <a:pt x="549349" y="113414"/>
                      <a:pt x="563526" y="116958"/>
                    </a:cubicBezTo>
                    <a:cubicBezTo>
                      <a:pt x="566170" y="116429"/>
                      <a:pt x="637689" y="104410"/>
                      <a:pt x="648586" y="95693"/>
                    </a:cubicBezTo>
                    <a:cubicBezTo>
                      <a:pt x="658565" y="87710"/>
                      <a:pt x="659872" y="71778"/>
                      <a:pt x="669851" y="63795"/>
                    </a:cubicBezTo>
                    <a:cubicBezTo>
                      <a:pt x="678603" y="56793"/>
                      <a:pt x="691724" y="58174"/>
                      <a:pt x="701749" y="53162"/>
                    </a:cubicBezTo>
                    <a:cubicBezTo>
                      <a:pt x="784190" y="11941"/>
                      <a:pt x="685374" y="47987"/>
                      <a:pt x="765544" y="21265"/>
                    </a:cubicBezTo>
                    <a:cubicBezTo>
                      <a:pt x="765914" y="21358"/>
                      <a:pt x="834885" y="37443"/>
                      <a:pt x="839972" y="42530"/>
                    </a:cubicBezTo>
                    <a:cubicBezTo>
                      <a:pt x="847897" y="50455"/>
                      <a:pt x="845593" y="64403"/>
                      <a:pt x="850605" y="74428"/>
                    </a:cubicBezTo>
                    <a:cubicBezTo>
                      <a:pt x="868326" y="109869"/>
                      <a:pt x="871870" y="106325"/>
                      <a:pt x="903768" y="127590"/>
                    </a:cubicBezTo>
                    <a:cubicBezTo>
                      <a:pt x="925033" y="120502"/>
                      <a:pt x="951713" y="122175"/>
                      <a:pt x="967563" y="106325"/>
                    </a:cubicBezTo>
                    <a:cubicBezTo>
                      <a:pt x="978196" y="95693"/>
                      <a:pt x="987910" y="84054"/>
                      <a:pt x="999461" y="74428"/>
                    </a:cubicBezTo>
                    <a:cubicBezTo>
                      <a:pt x="1079942" y="7360"/>
                      <a:pt x="990752" y="93766"/>
                      <a:pt x="1052624" y="31897"/>
                    </a:cubicBezTo>
                    <a:cubicBezTo>
                      <a:pt x="1077433" y="35441"/>
                      <a:pt x="1103276" y="34605"/>
                      <a:pt x="1127051" y="42530"/>
                    </a:cubicBezTo>
                    <a:cubicBezTo>
                      <a:pt x="1193502" y="64680"/>
                      <a:pt x="1097151" y="68495"/>
                      <a:pt x="1180214" y="74428"/>
                    </a:cubicBezTo>
                    <a:cubicBezTo>
                      <a:pt x="1219101" y="77206"/>
                      <a:pt x="1258186" y="74428"/>
                      <a:pt x="1297172" y="74428"/>
                    </a:cubicBezTo>
                  </a:path>
                </a:pathLst>
              </a:custGeom>
              <a:noFill/>
              <a:ln>
                <a:solidFill>
                  <a:srgbClr val="FFFF00"/>
                </a:solidFill>
                <a:headEnd type="none"/>
                <a:tailEnd type="stealt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9D5AD97-B573-AE44-9F8E-486D477155B8}"/>
                  </a:ext>
                </a:extLst>
              </p:cNvPr>
              <p:cNvSpPr txBox="1"/>
              <p:nvPr/>
            </p:nvSpPr>
            <p:spPr>
              <a:xfrm>
                <a:off x="862793" y="3417453"/>
                <a:ext cx="1191352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>
                    <a:solidFill>
                      <a:srgbClr val="FFFF00"/>
                    </a:solidFill>
                    <a:latin typeface="+mj-lt"/>
                  </a:rPr>
                  <a:t>Scattered photons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76E53E7-F4A4-1A47-A2F6-5E353A4F0F52}"/>
                  </a:ext>
                </a:extLst>
              </p:cNvPr>
              <p:cNvSpPr txBox="1"/>
              <p:nvPr/>
            </p:nvSpPr>
            <p:spPr>
              <a:xfrm>
                <a:off x="3760072" y="2899439"/>
                <a:ext cx="11913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+mj-lt"/>
                  </a:rPr>
                  <a:t>LIDAR (timing-based spatial reconstruction)</a:t>
                </a: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7F1FB08-C4DF-5744-B138-F741BFFE2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80728" y="4761766"/>
                <a:ext cx="818295" cy="311947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FDE98CC-9480-B249-B5D6-59B454AED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992" y="4645169"/>
                <a:ext cx="818296" cy="492950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D6E92923-6998-044F-88BD-9112A0C484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2852" y="4762891"/>
                <a:ext cx="1224335" cy="314829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A1AAB81-7985-4D49-B014-FD24D2A89E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32221" y="4728915"/>
                <a:ext cx="610974" cy="418518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EA555B2-5754-A24C-8FB9-F93F43E31068}"/>
                </a:ext>
              </a:extLst>
            </p:cNvPr>
            <p:cNvSpPr txBox="1"/>
            <p:nvPr/>
          </p:nvSpPr>
          <p:spPr>
            <a:xfrm>
              <a:off x="110006" y="4365319"/>
              <a:ext cx="33131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R. Heller et al. (collaboration LBNL, INL, UTK); </a:t>
              </a:r>
              <a:br>
                <a:rPr lang="en-US" sz="800" dirty="0"/>
              </a:br>
              <a:r>
                <a:rPr lang="en-US" sz="800" i="1" dirty="0"/>
                <a:t>https://doi.org/10.21955/nuclscitechnolopenres.1115144.1</a:t>
              </a: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C02787EC-8FA5-E144-9F45-D23A6351F4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743" y="2563067"/>
            <a:ext cx="4795488" cy="2541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1E36FF-936F-8E48-9F7E-8F11112CD7BF}"/>
              </a:ext>
            </a:extLst>
          </p:cNvPr>
          <p:cNvSpPr/>
          <p:nvPr/>
        </p:nvSpPr>
        <p:spPr>
          <a:xfrm>
            <a:off x="3390453" y="2241391"/>
            <a:ext cx="179247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100 TW “HTT – Thomson” </a:t>
            </a:r>
          </a:p>
        </p:txBody>
      </p:sp>
    </p:spTree>
    <p:extLst>
      <p:ext uri="{BB962C8B-B14F-4D97-AF65-F5344CB8AC3E}">
        <p14:creationId xmlns:p14="http://schemas.microsoft.com/office/powerpoint/2010/main" val="343985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3AB4A0-AA8B-CB45-89D8-4E74A4D80D81}"/>
              </a:ext>
            </a:extLst>
          </p:cNvPr>
          <p:cNvGrpSpPr/>
          <p:nvPr/>
        </p:nvGrpSpPr>
        <p:grpSpPr>
          <a:xfrm>
            <a:off x="373961" y="709754"/>
            <a:ext cx="7477222" cy="2181969"/>
            <a:chOff x="1278666" y="4742512"/>
            <a:chExt cx="6389380" cy="14917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DF2FD5-3590-D84F-8D39-D1D476980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828561">
              <a:off x="4659222" y="5003289"/>
              <a:ext cx="2196689" cy="119150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46A21E-349C-4B40-9E9A-3871B9302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8666" y="4926943"/>
              <a:ext cx="2003993" cy="1307364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A8F921-7705-1949-84DA-722F21EAC433}"/>
                </a:ext>
              </a:extLst>
            </p:cNvPr>
            <p:cNvSpPr/>
            <p:nvPr/>
          </p:nvSpPr>
          <p:spPr bwMode="auto">
            <a:xfrm>
              <a:off x="1895702" y="5398605"/>
              <a:ext cx="445325" cy="3082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229FD1D-0E56-6147-ABB7-4D2FC1D97F03}"/>
                </a:ext>
              </a:extLst>
            </p:cNvPr>
            <p:cNvCxnSpPr/>
            <p:nvPr/>
          </p:nvCxnSpPr>
          <p:spPr>
            <a:xfrm>
              <a:off x="2257056" y="5557106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D8A99B-7088-3B45-9B6B-67FB83AFB5C7}"/>
                </a:ext>
              </a:extLst>
            </p:cNvPr>
            <p:cNvSpPr/>
            <p:nvPr/>
          </p:nvSpPr>
          <p:spPr bwMode="auto">
            <a:xfrm>
              <a:off x="4001097" y="5407981"/>
              <a:ext cx="445325" cy="3082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55F9BBB-7A0A-1240-9B0B-F5561D5038C9}"/>
                </a:ext>
              </a:extLst>
            </p:cNvPr>
            <p:cNvCxnSpPr/>
            <p:nvPr/>
          </p:nvCxnSpPr>
          <p:spPr>
            <a:xfrm>
              <a:off x="4362451" y="5566476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69B23B-F429-564C-B455-6A22F9D6CB3D}"/>
                </a:ext>
              </a:extLst>
            </p:cNvPr>
            <p:cNvSpPr txBox="1"/>
            <p:nvPr/>
          </p:nvSpPr>
          <p:spPr>
            <a:xfrm>
              <a:off x="3949898" y="4742512"/>
              <a:ext cx="3718148" cy="441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1"/>
                  </a:solidFill>
                </a:rPr>
                <a:t>Electrons oscillate in periodic B-field</a:t>
              </a:r>
            </a:p>
            <a:p>
              <a:pPr marL="214313" indent="-214313"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Incoherent &amp; coherent (FEL) undulator radiation is emitted</a:t>
              </a:r>
            </a:p>
            <a:p>
              <a:pPr marL="214313" indent="-214313"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eV – keV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DA1EE09-5719-BB4A-8DE7-1DF6726DB495}"/>
                </a:ext>
              </a:extLst>
            </p:cNvPr>
            <p:cNvGrpSpPr/>
            <p:nvPr/>
          </p:nvGrpSpPr>
          <p:grpSpPr>
            <a:xfrm>
              <a:off x="6941651" y="5372490"/>
              <a:ext cx="646150" cy="458625"/>
              <a:chOff x="3524919" y="1851464"/>
              <a:chExt cx="646150" cy="458625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2298816-1B63-D040-B591-C1B0368D0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4919" y="1851464"/>
                <a:ext cx="440001" cy="458625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E8372EB5-8116-1244-B2DF-0E3CEF986F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607" y="2071170"/>
                <a:ext cx="253462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11CC419-C7D0-704C-84F6-E9F53A7617D7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latin typeface="+mj-lt"/>
              </a:rPr>
              <a:t>FELs driven by LPAs represent validation of electron beam brightness (beam quality) and stability… strong international &amp; industrial interest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BA5E373-424D-9E46-BE96-DCB1ED1BD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83" y="800085"/>
            <a:ext cx="3354477" cy="21819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C5019E-8E71-1A43-801A-F8511145A540}"/>
              </a:ext>
            </a:extLst>
          </p:cNvPr>
          <p:cNvSpPr txBox="1"/>
          <p:nvPr/>
        </p:nvSpPr>
        <p:spPr>
          <a:xfrm>
            <a:off x="3546574" y="2089655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6586A9"/>
                </a:solidFill>
              </a:rPr>
              <a:t>Electron </a:t>
            </a:r>
          </a:p>
          <a:p>
            <a:r>
              <a:rPr lang="en-US" sz="1400" dirty="0">
                <a:solidFill>
                  <a:srgbClr val="6586A9"/>
                </a:solidFill>
              </a:rPr>
              <a:t>beam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8621E9D-E55A-E844-802C-A216BFD0CCA9}"/>
              </a:ext>
            </a:extLst>
          </p:cNvPr>
          <p:cNvGrpSpPr/>
          <p:nvPr/>
        </p:nvGrpSpPr>
        <p:grpSpPr>
          <a:xfrm>
            <a:off x="-724" y="3005132"/>
            <a:ext cx="4799877" cy="2125446"/>
            <a:chOff x="-724" y="3005132"/>
            <a:chExt cx="4799877" cy="212544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6075D4-D8DA-E443-92F4-1ACF8F8760ED}"/>
                </a:ext>
              </a:extLst>
            </p:cNvPr>
            <p:cNvGrpSpPr/>
            <p:nvPr/>
          </p:nvGrpSpPr>
          <p:grpSpPr>
            <a:xfrm>
              <a:off x="-724" y="3005132"/>
              <a:ext cx="4799877" cy="2076563"/>
              <a:chOff x="-724" y="3005132"/>
              <a:chExt cx="4799877" cy="2076563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FFAE795D-FFE0-424D-9D3C-F5C658634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24" y="3307749"/>
                <a:ext cx="3650236" cy="1773946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92922DB4-28CB-5C49-A21D-9D25DDEEB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60201" y="3005132"/>
                <a:ext cx="2838952" cy="963644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217A757-3C71-E145-87F2-2DFDAA3360F2}"/>
                  </a:ext>
                </a:extLst>
              </p:cNvPr>
              <p:cNvSpPr txBox="1"/>
              <p:nvPr/>
            </p:nvSpPr>
            <p:spPr>
              <a:xfrm>
                <a:off x="173074" y="3067387"/>
                <a:ext cx="160973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Wang </a:t>
                </a:r>
                <a:r>
                  <a:rPr lang="en-US" i="1" dirty="0"/>
                  <a:t>et al</a:t>
                </a:r>
                <a:r>
                  <a:rPr lang="en-US" dirty="0"/>
                  <a:t> Nature 2021</a:t>
                </a:r>
                <a:endParaRPr lang="en-US" i="1" dirty="0"/>
              </a:p>
            </p:txBody>
          </p: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4B764A5-FD5A-D640-A439-113666E02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627" y="4205940"/>
              <a:ext cx="1296144" cy="924638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AD643036-9E1B-FF46-9F78-075F8BE9C7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7053" y="1124243"/>
            <a:ext cx="1780076" cy="47885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6FA37D5-DB49-814A-83AE-14B858A0DB77}"/>
              </a:ext>
            </a:extLst>
          </p:cNvPr>
          <p:cNvGrpSpPr/>
          <p:nvPr/>
        </p:nvGrpSpPr>
        <p:grpSpPr>
          <a:xfrm>
            <a:off x="4994592" y="2351265"/>
            <a:ext cx="4113495" cy="2792024"/>
            <a:chOff x="4994592" y="2351265"/>
            <a:chExt cx="4113495" cy="27920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A9463AC-7B5F-9046-B7A0-9BF9FC4D8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68397" y="3982858"/>
              <a:ext cx="3380347" cy="116043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4E345A-3353-B54A-AB20-EDE008DCD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26396" y="2351265"/>
              <a:ext cx="1681691" cy="171453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D4C439A-C706-2D42-8465-F2D72FE1C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994592" y="3145473"/>
              <a:ext cx="2407932" cy="76911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12272D-5319-B145-B990-32B99B161A50}"/>
                </a:ext>
              </a:extLst>
            </p:cNvPr>
            <p:cNvSpPr txBox="1"/>
            <p:nvPr/>
          </p:nvSpPr>
          <p:spPr>
            <a:xfrm>
              <a:off x="5442080" y="2714099"/>
              <a:ext cx="196044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Labat </a:t>
              </a:r>
              <a:r>
                <a:rPr lang="en-US" i="1" dirty="0"/>
                <a:t>et al</a:t>
              </a:r>
              <a:r>
                <a:rPr lang="en-US" dirty="0"/>
                <a:t> Nat. Phot 2022; PRL 136, 245001 (2026)</a:t>
              </a:r>
              <a:endParaRPr lang="en-US" i="1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2CBD215-9914-804C-B5B2-E93016550540}"/>
              </a:ext>
            </a:extLst>
          </p:cNvPr>
          <p:cNvGrpSpPr/>
          <p:nvPr/>
        </p:nvGrpSpPr>
        <p:grpSpPr>
          <a:xfrm>
            <a:off x="3326077" y="3998844"/>
            <a:ext cx="2062161" cy="1150406"/>
            <a:chOff x="3326077" y="3998844"/>
            <a:chExt cx="2062161" cy="115040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0032B07-6E38-DE40-BEF8-4E620D9AD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1461" t="7205" r="2237" b="70739"/>
            <a:stretch/>
          </p:blipFill>
          <p:spPr>
            <a:xfrm>
              <a:off x="3326077" y="4361033"/>
              <a:ext cx="1756214" cy="7882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410612-76D1-F847-AFBA-FA83D145B593}"/>
                </a:ext>
              </a:extLst>
            </p:cNvPr>
            <p:cNvSpPr txBox="1"/>
            <p:nvPr/>
          </p:nvSpPr>
          <p:spPr>
            <a:xfrm>
              <a:off x="3326077" y="3998844"/>
              <a:ext cx="2062161" cy="422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/>
                  </a:solidFill>
                </a:rPr>
                <a:t>S. Barber (BELLA) Phys. Rev. Lett. 135, 055001 (2025)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3333E97-403E-0C41-8875-60C36E2E9EDD}"/>
              </a:ext>
            </a:extLst>
          </p:cNvPr>
          <p:cNvSpPr/>
          <p:nvPr/>
        </p:nvSpPr>
        <p:spPr>
          <a:xfrm rot="213664">
            <a:off x="5162691" y="3600530"/>
            <a:ext cx="3888644" cy="4027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LPA FEL at HDZR: See Schöbel talk (WG6 Thursday 3:10pm)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023086-E506-5C4B-988E-B6ACC0E7F491}"/>
              </a:ext>
            </a:extLst>
          </p:cNvPr>
          <p:cNvSpPr txBox="1"/>
          <p:nvPr/>
        </p:nvSpPr>
        <p:spPr>
          <a:xfrm>
            <a:off x="3472970" y="2689271"/>
            <a:ext cx="2062161" cy="422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Z. </a:t>
            </a:r>
            <a:r>
              <a:rPr lang="en-US" dirty="0" err="1">
                <a:solidFill>
                  <a:schemeClr val="tx1"/>
                </a:solidFill>
              </a:rPr>
              <a:t>Jin</a:t>
            </a:r>
            <a:r>
              <a:rPr lang="en-US" dirty="0">
                <a:solidFill>
                  <a:schemeClr val="tx1"/>
                </a:solidFill>
              </a:rPr>
              <a:t> (Japan) Phys. Rev. Res. 8, 013207 (2026) @ 40nm </a:t>
            </a:r>
          </a:p>
        </p:txBody>
      </p:sp>
    </p:spTree>
    <p:extLst>
      <p:ext uri="{BB962C8B-B14F-4D97-AF65-F5344CB8AC3E}">
        <p14:creationId xmlns:p14="http://schemas.microsoft.com/office/powerpoint/2010/main" val="46377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60DF3-B331-8144-ACE9-4BAB07D51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2" y="1029894"/>
            <a:ext cx="8883407" cy="3604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179C36-1F81-2344-ACEC-A96AE07CD46D}"/>
              </a:ext>
            </a:extLst>
          </p:cNvPr>
          <p:cNvSpPr txBox="1"/>
          <p:nvPr/>
        </p:nvSpPr>
        <p:spPr>
          <a:xfrm>
            <a:off x="7540066" y="3928945"/>
            <a:ext cx="73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     OAP </a:t>
            </a:r>
          </a:p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chamber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8476A-880D-354E-881F-B4C4AA23DDA2}"/>
              </a:ext>
            </a:extLst>
          </p:cNvPr>
          <p:cNvSpPr txBox="1"/>
          <p:nvPr/>
        </p:nvSpPr>
        <p:spPr>
          <a:xfrm>
            <a:off x="6085534" y="2775199"/>
            <a:ext cx="6750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Chicane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2445C-B119-214A-8B7A-8276A546DA10}"/>
              </a:ext>
            </a:extLst>
          </p:cNvPr>
          <p:cNvSpPr txBox="1"/>
          <p:nvPr/>
        </p:nvSpPr>
        <p:spPr>
          <a:xfrm rot="309192">
            <a:off x="5138205" y="2659783"/>
            <a:ext cx="7853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EM-Triplet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125D7E-2CC8-6548-831A-97056495498F}"/>
              </a:ext>
            </a:extLst>
          </p:cNvPr>
          <p:cNvSpPr txBox="1"/>
          <p:nvPr/>
        </p:nvSpPr>
        <p:spPr>
          <a:xfrm rot="342957">
            <a:off x="2742237" y="2256386"/>
            <a:ext cx="11090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+mj-lt"/>
              </a:rPr>
              <a:t>VISA undulator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AD4903-7770-384A-99D8-1DA1C0621066}"/>
              </a:ext>
            </a:extLst>
          </p:cNvPr>
          <p:cNvSpPr txBox="1"/>
          <p:nvPr/>
        </p:nvSpPr>
        <p:spPr>
          <a:xfrm>
            <a:off x="-31784" y="2602074"/>
            <a:ext cx="1023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FEL pulse 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Spectrometer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95EF9B-4A4E-464F-8E7E-2FF570D5AD43}"/>
              </a:ext>
            </a:extLst>
          </p:cNvPr>
          <p:cNvSpPr txBox="1"/>
          <p:nvPr/>
        </p:nvSpPr>
        <p:spPr>
          <a:xfrm>
            <a:off x="1000574" y="1753796"/>
            <a:ext cx="1213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Magnetic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spectrometer #2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686954-FC7D-0942-91F5-6CEF977273F0}"/>
              </a:ext>
            </a:extLst>
          </p:cNvPr>
          <p:cNvSpPr txBox="1"/>
          <p:nvPr/>
        </p:nvSpPr>
        <p:spPr>
          <a:xfrm rot="444159">
            <a:off x="4210237" y="3312522"/>
            <a:ext cx="1213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+mj-lt"/>
              </a:rPr>
              <a:t>Magnetic</a:t>
            </a:r>
          </a:p>
          <a:p>
            <a:pPr algn="ctr"/>
            <a:r>
              <a:rPr lang="en-US" sz="900" dirty="0">
                <a:solidFill>
                  <a:schemeClr val="tx2"/>
                </a:solidFill>
                <a:latin typeface="+mj-lt"/>
              </a:rPr>
              <a:t>spectrometer #1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F1BF7B-5D4D-1646-9E77-EC1260AB649B}"/>
              </a:ext>
            </a:extLst>
          </p:cNvPr>
          <p:cNvSpPr txBox="1"/>
          <p:nvPr/>
        </p:nvSpPr>
        <p:spPr>
          <a:xfrm>
            <a:off x="4853369" y="1406357"/>
            <a:ext cx="10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+mj-lt"/>
              </a:rPr>
              <a:t>e-beam diagnostic &amp; application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8A8A9F-6EA1-6F4A-A312-7160E1D7D8AF}"/>
              </a:ext>
            </a:extLst>
          </p:cNvPr>
          <p:cNvCxnSpPr>
            <a:cxnSpLocks/>
          </p:cNvCxnSpPr>
          <p:nvPr/>
        </p:nvCxnSpPr>
        <p:spPr>
          <a:xfrm>
            <a:off x="5736902" y="1738798"/>
            <a:ext cx="65821" cy="8976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71F7A35-F35D-CD4F-8FDB-2A5F002BC7F2}"/>
              </a:ext>
            </a:extLst>
          </p:cNvPr>
          <p:cNvSpPr txBox="1"/>
          <p:nvPr/>
        </p:nvSpPr>
        <p:spPr>
          <a:xfrm>
            <a:off x="7794010" y="2371802"/>
            <a:ext cx="4293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FFFF"/>
                </a:solidFill>
                <a:latin typeface="+mj-lt"/>
              </a:rPr>
              <a:t>LPA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96B10A-1A5F-4146-B96B-5EB3BCFE3745}"/>
              </a:ext>
            </a:extLst>
          </p:cNvPr>
          <p:cNvSpPr txBox="1"/>
          <p:nvPr/>
        </p:nvSpPr>
        <p:spPr>
          <a:xfrm>
            <a:off x="6605350" y="4080824"/>
            <a:ext cx="73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LPA target chamber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D3A5FF-6C2B-A14B-8DEF-EEAD73A71EFC}"/>
              </a:ext>
            </a:extLst>
          </p:cNvPr>
          <p:cNvCxnSpPr>
            <a:cxnSpLocks noChangeAspect="1"/>
          </p:cNvCxnSpPr>
          <p:nvPr/>
        </p:nvCxnSpPr>
        <p:spPr>
          <a:xfrm>
            <a:off x="7337934" y="3555382"/>
            <a:ext cx="11442" cy="18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615EA2-C259-6247-BEEB-0B6DE668245A}"/>
              </a:ext>
            </a:extLst>
          </p:cNvPr>
          <p:cNvCxnSpPr>
            <a:cxnSpLocks noChangeAspect="1"/>
          </p:cNvCxnSpPr>
          <p:nvPr/>
        </p:nvCxnSpPr>
        <p:spPr>
          <a:xfrm>
            <a:off x="7392608" y="3565517"/>
            <a:ext cx="6866" cy="10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AE9129-52FF-EC41-AC68-D47FD691C054}"/>
              </a:ext>
            </a:extLst>
          </p:cNvPr>
          <p:cNvCxnSpPr>
            <a:cxnSpLocks noChangeAspect="1"/>
          </p:cNvCxnSpPr>
          <p:nvPr/>
        </p:nvCxnSpPr>
        <p:spPr>
          <a:xfrm>
            <a:off x="7427345" y="3570579"/>
            <a:ext cx="11442" cy="18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1FA84D-0BE9-BF47-9C8D-CBC8E1D17FC8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6971642" y="3886456"/>
            <a:ext cx="0" cy="1943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C56EAF3-E960-6B41-A615-B1AD515EEA9A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5629479" y="3033534"/>
            <a:ext cx="301809" cy="497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77EBBEA-0DCF-C24C-9DAC-AD3922630005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8686800" y="3689574"/>
            <a:ext cx="137196" cy="226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86D8EB4-FEC3-734A-B95C-CFAB3177F6A1}"/>
              </a:ext>
            </a:extLst>
          </p:cNvPr>
          <p:cNvSpPr txBox="1"/>
          <p:nvPr/>
        </p:nvSpPr>
        <p:spPr>
          <a:xfrm rot="17048810">
            <a:off x="8384176" y="3173226"/>
            <a:ext cx="7923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j-lt"/>
              </a:rPr>
              <a:t>room148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0B0A7E-3D6A-874B-8122-B1D205956599}"/>
              </a:ext>
            </a:extLst>
          </p:cNvPr>
          <p:cNvSpPr/>
          <p:nvPr/>
        </p:nvSpPr>
        <p:spPr>
          <a:xfrm>
            <a:off x="2134012" y="2072873"/>
            <a:ext cx="137207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prstClr val="white"/>
                </a:solidFill>
                <a:latin typeface="Arial"/>
                <a:ea typeface="ＭＳ Ｐゴシック" charset="0"/>
                <a:cs typeface="Arial"/>
              </a:rPr>
              <a:t>Jeroen van Tilborg</a:t>
            </a:r>
            <a:endParaRPr lang="en-US" sz="9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0B53BE8-5C5D-C947-B17C-D12D02D50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770" y="1025961"/>
            <a:ext cx="3048474" cy="1631622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A532DE1-CE0C-1A43-8DFD-5B6594064D13}"/>
              </a:ext>
            </a:extLst>
          </p:cNvPr>
          <p:cNvSpPr/>
          <p:nvPr/>
        </p:nvSpPr>
        <p:spPr>
          <a:xfrm>
            <a:off x="6915150" y="3195821"/>
            <a:ext cx="114097" cy="767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D83C32-5DED-2C4F-BB75-7481F45F28A7}"/>
              </a:ext>
            </a:extLst>
          </p:cNvPr>
          <p:cNvCxnSpPr>
            <a:stCxn id="26" idx="3"/>
          </p:cNvCxnSpPr>
          <p:nvPr/>
        </p:nvCxnSpPr>
        <p:spPr>
          <a:xfrm flipV="1">
            <a:off x="7029247" y="2641736"/>
            <a:ext cx="1919705" cy="5924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876144-9D75-0943-A088-97D14B03E5F2}"/>
              </a:ext>
            </a:extLst>
          </p:cNvPr>
          <p:cNvCxnSpPr>
            <a:cxnSpLocks/>
            <a:stCxn id="26" idx="0"/>
          </p:cNvCxnSpPr>
          <p:nvPr/>
        </p:nvCxnSpPr>
        <p:spPr>
          <a:xfrm flipH="1" flipV="1">
            <a:off x="5862852" y="2661515"/>
            <a:ext cx="1109347" cy="5343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4827B9D-D6F9-A54C-9C43-BE72BAF0D71D}"/>
              </a:ext>
            </a:extLst>
          </p:cNvPr>
          <p:cNvSpPr txBox="1"/>
          <p:nvPr/>
        </p:nvSpPr>
        <p:spPr>
          <a:xfrm>
            <a:off x="6584539" y="1907051"/>
            <a:ext cx="76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+mj-lt"/>
              </a:rPr>
              <a:t>triplet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5F6BE9F-03D0-E445-84AB-4D2815C65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79" y="2990258"/>
            <a:ext cx="2770269" cy="1662161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43F6A9E-C6A7-A747-AD7A-D02D6476B0E0}"/>
              </a:ext>
            </a:extLst>
          </p:cNvPr>
          <p:cNvCxnSpPr>
            <a:cxnSpLocks/>
          </p:cNvCxnSpPr>
          <p:nvPr/>
        </p:nvCxnSpPr>
        <p:spPr>
          <a:xfrm flipH="1">
            <a:off x="2959548" y="3290211"/>
            <a:ext cx="3277887" cy="8670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5A13C6C-8427-6F40-84F6-8E039C174A64}"/>
              </a:ext>
            </a:extLst>
          </p:cNvPr>
          <p:cNvSpPr txBox="1"/>
          <p:nvPr/>
        </p:nvSpPr>
        <p:spPr>
          <a:xfrm>
            <a:off x="8102549" y="1152994"/>
            <a:ext cx="788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+mj-lt"/>
              </a:rPr>
              <a:t>gas jet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CC26A9B-9221-2248-BB3F-AAA5039D1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179" y="826114"/>
            <a:ext cx="2141341" cy="1420747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71F587-FEB0-8B4F-A365-0FA622FF1F5D}"/>
              </a:ext>
            </a:extLst>
          </p:cNvPr>
          <p:cNvCxnSpPr>
            <a:cxnSpLocks/>
          </p:cNvCxnSpPr>
          <p:nvPr/>
        </p:nvCxnSpPr>
        <p:spPr>
          <a:xfrm flipH="1">
            <a:off x="3514522" y="2268446"/>
            <a:ext cx="704765" cy="3364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ABADB4E-B401-284D-A88C-B0A63CD462F5}"/>
              </a:ext>
            </a:extLst>
          </p:cNvPr>
          <p:cNvSpPr txBox="1"/>
          <p:nvPr/>
        </p:nvSpPr>
        <p:spPr>
          <a:xfrm>
            <a:off x="221994" y="3021259"/>
            <a:ext cx="2677339" cy="400110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  <a:latin typeface="+mj-lt"/>
              </a:rPr>
              <a:t>UCLA collaboration, Rosenzweig,</a:t>
            </a:r>
            <a:br>
              <a:rPr lang="en-US" sz="1000" dirty="0">
                <a:solidFill>
                  <a:schemeClr val="tx1"/>
                </a:solidFill>
                <a:latin typeface="+mj-lt"/>
              </a:rPr>
            </a:br>
            <a:r>
              <a:rPr lang="en-US" sz="1000" dirty="0">
                <a:solidFill>
                  <a:schemeClr val="tx1"/>
                </a:solidFill>
                <a:latin typeface="+mj-lt"/>
              </a:rPr>
              <a:t>Majernik  </a:t>
            </a:r>
            <a:r>
              <a:rPr lang="en-US" sz="1000" i="1" dirty="0">
                <a:solidFill>
                  <a:schemeClr val="tx1"/>
                </a:solidFill>
                <a:latin typeface="+mj-lt"/>
              </a:rPr>
              <a:t>et al</a:t>
            </a:r>
            <a:r>
              <a:rPr lang="en-US" sz="1000" dirty="0">
                <a:solidFill>
                  <a:schemeClr val="tx1"/>
                </a:solidFill>
                <a:latin typeface="+mj-lt"/>
              </a:rPr>
              <a:t>. [PRAB 22, 032401 (2019)]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2812674-95D4-9B41-93B5-3A20A2F1D853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latin typeface="+mj-lt"/>
              </a:rPr>
              <a:t>100 TW “HTU – undulator” system is developed for precision delivery of high-quality electron beams to transport line (quadrupoles, chicane) and undulator</a:t>
            </a:r>
          </a:p>
          <a:p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2602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8F0233-5F25-4242-97FA-4D240EBF4CCC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solidFill>
                  <a:prstClr val="white"/>
                </a:solidFill>
                <a:latin typeface="+mj-lt"/>
              </a:rPr>
              <a:t>Accurate non-perturbative high-power laser focus monitoring system developed: </a:t>
            </a:r>
            <a:br>
              <a:rPr lang="en-US" sz="1800" b="0" dirty="0">
                <a:solidFill>
                  <a:prstClr val="white"/>
                </a:solidFill>
                <a:latin typeface="+mj-lt"/>
              </a:rPr>
            </a:br>
            <a:r>
              <a:rPr lang="en-US" sz="1800" b="0" dirty="0">
                <a:solidFill>
                  <a:prstClr val="white"/>
                </a:solidFill>
                <a:latin typeface="+mj-lt"/>
              </a:rPr>
              <a:t>key to active stabilization of laser on target &amp; e-beam production</a:t>
            </a:r>
            <a:endParaRPr lang="en-US" sz="1800" dirty="0">
              <a:latin typeface="+mj-l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C962406-E6A8-6541-B7F6-DBA307012046}"/>
              </a:ext>
            </a:extLst>
          </p:cNvPr>
          <p:cNvSpPr/>
          <p:nvPr/>
        </p:nvSpPr>
        <p:spPr>
          <a:xfrm>
            <a:off x="3859251" y="1778246"/>
            <a:ext cx="345056" cy="207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CA4B5FA8-E8DE-4A44-99B4-CBE51CBDB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37" y="1782959"/>
            <a:ext cx="2216231" cy="217303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A325B3E-19FA-F540-8409-B87CF0CE6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73" y="3954096"/>
            <a:ext cx="2152413" cy="1183891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164AA9BB-0C6D-DE46-BA1A-BFDD57709D5E}"/>
              </a:ext>
            </a:extLst>
          </p:cNvPr>
          <p:cNvSpPr txBox="1"/>
          <p:nvPr/>
        </p:nvSpPr>
        <p:spPr>
          <a:xfrm>
            <a:off x="0" y="699837"/>
            <a:ext cx="3923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Robustness gas jet + shock plasma profile: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S. Barber, unpublished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AFF8FA6E-C7F4-134C-ABAE-56E3CE83A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43" y="901179"/>
            <a:ext cx="1963130" cy="89487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7686B4-3725-3747-823F-C7EEEAE0624B}"/>
              </a:ext>
            </a:extLst>
          </p:cNvPr>
          <p:cNvGrpSpPr/>
          <p:nvPr/>
        </p:nvGrpSpPr>
        <p:grpSpPr>
          <a:xfrm>
            <a:off x="3689897" y="2487307"/>
            <a:ext cx="5301375" cy="2625008"/>
            <a:chOff x="3689897" y="2487307"/>
            <a:chExt cx="5301375" cy="262500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AE2981-751B-B343-9F09-E6C261A8557D}"/>
                </a:ext>
              </a:extLst>
            </p:cNvPr>
            <p:cNvGrpSpPr/>
            <p:nvPr/>
          </p:nvGrpSpPr>
          <p:grpSpPr>
            <a:xfrm>
              <a:off x="3689897" y="2487307"/>
              <a:ext cx="5301375" cy="2625008"/>
              <a:chOff x="3689897" y="2487307"/>
              <a:chExt cx="5301375" cy="262500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18992D7-25C2-C541-A2D9-385839693D40}"/>
                  </a:ext>
                </a:extLst>
              </p:cNvPr>
              <p:cNvSpPr/>
              <p:nvPr/>
            </p:nvSpPr>
            <p:spPr>
              <a:xfrm>
                <a:off x="3898459" y="2766224"/>
                <a:ext cx="345056" cy="2070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BC188F4E-0F77-B14B-A4F6-9EC879331014}"/>
                  </a:ext>
                </a:extLst>
              </p:cNvPr>
              <p:cNvGrpSpPr/>
              <p:nvPr/>
            </p:nvGrpSpPr>
            <p:grpSpPr>
              <a:xfrm>
                <a:off x="3689897" y="2487307"/>
                <a:ext cx="5301375" cy="2625008"/>
                <a:chOff x="3689897" y="2487307"/>
                <a:chExt cx="5301375" cy="2625008"/>
              </a:xfrm>
            </p:grpSpPr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D1AADA5B-AE2A-B14F-A5E4-CF41500FD871}"/>
                    </a:ext>
                  </a:extLst>
                </p:cNvPr>
                <p:cNvGrpSpPr/>
                <p:nvPr/>
              </p:nvGrpSpPr>
              <p:grpSpPr>
                <a:xfrm>
                  <a:off x="3689897" y="2487307"/>
                  <a:ext cx="4522977" cy="2022946"/>
                  <a:chOff x="410695" y="2614893"/>
                  <a:chExt cx="4091416" cy="1939286"/>
                </a:xfrm>
              </p:grpSpPr>
              <p:pic>
                <p:nvPicPr>
                  <p:cNvPr id="82" name="Picture 81">
                    <a:extLst>
                      <a:ext uri="{FF2B5EF4-FFF2-40B4-BE49-F238E27FC236}">
                        <a16:creationId xmlns:a16="http://schemas.microsoft.com/office/drawing/2014/main" id="{DA7D7F23-8D93-4D4A-A929-1B207596AB3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b="50645"/>
                  <a:stretch/>
                </p:blipFill>
                <p:spPr>
                  <a:xfrm>
                    <a:off x="426665" y="2826664"/>
                    <a:ext cx="4075446" cy="1727515"/>
                  </a:xfrm>
                  <a:prstGeom prst="rect">
                    <a:avLst/>
                  </a:prstGeom>
                </p:spPr>
              </p:pic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91CC34A9-B4E1-9D46-98C6-523F20A8BDA3}"/>
                      </a:ext>
                    </a:extLst>
                  </p:cNvPr>
                  <p:cNvSpPr txBox="1"/>
                  <p:nvPr/>
                </p:nvSpPr>
                <p:spPr>
                  <a:xfrm>
                    <a:off x="410695" y="2614893"/>
                    <a:ext cx="4087395" cy="26554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sz="1200" dirty="0">
                        <a:solidFill>
                          <a:schemeClr val="tx1"/>
                        </a:solidFill>
                      </a:rPr>
                      <a:t>Laser “witness” stabilization </a:t>
                    </a:r>
                    <a:r>
                      <a:rPr lang="en-US" sz="1200" dirty="0">
                        <a:solidFill>
                          <a:schemeClr val="tx1"/>
                        </a:solidFill>
                        <a:sym typeface="Wingdings" pitchFamily="2" charset="2"/>
                      </a:rPr>
                      <a:t> stabilizes</a:t>
                    </a:r>
                    <a:r>
                      <a:rPr lang="en-US" sz="1200" dirty="0">
                        <a:solidFill>
                          <a:schemeClr val="tx1"/>
                        </a:solidFill>
                      </a:rPr>
                      <a:t> electron beam centroid</a:t>
                    </a:r>
                  </a:p>
                </p:txBody>
              </p:sp>
            </p:grp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0C869B0E-B4A6-064A-AFF3-3DF4E97E91DD}"/>
                    </a:ext>
                  </a:extLst>
                </p:cNvPr>
                <p:cNvSpPr txBox="1"/>
                <p:nvPr/>
              </p:nvSpPr>
              <p:spPr>
                <a:xfrm>
                  <a:off x="3738170" y="4419818"/>
                  <a:ext cx="5253102" cy="6924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342900"/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Active stabilization transverse laser pointing</a:t>
                  </a:r>
                </a:p>
                <a:p>
                  <a:pPr defTabSz="342900"/>
                  <a:r>
                    <a:rPr lang="en-US" sz="9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Non-perturbative high-power laser diagnostic: </a:t>
                  </a:r>
                  <a:r>
                    <a:rPr lang="en-US" sz="900" dirty="0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Isono et al. HPLSE 8, e25 (2021) </a:t>
                  </a:r>
                  <a:br>
                    <a:rPr lang="en-US" sz="9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sz="9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Active stabilization: </a:t>
                  </a:r>
                  <a:r>
                    <a:rPr lang="en-US" sz="900" dirty="0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Berger et al, NIM-A 1078, 170561 (2025); Amadio et al, HPLSE. 13, e35 (2025)</a:t>
                  </a:r>
                </a:p>
                <a:p>
                  <a:pPr defTabSz="342900"/>
                  <a:r>
                    <a:rPr lang="en-US" sz="9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--&gt; e-beam stabilization: </a:t>
                  </a:r>
                  <a:r>
                    <a:rPr lang="en-US" sz="900" dirty="0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Berger et al, PRAB 26, 032801 (2023)</a:t>
                  </a:r>
                </a:p>
              </p:txBody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5E5A9D-356A-5745-9749-D01F61BC2F39}"/>
                  </a:ext>
                </a:extLst>
              </p:cNvPr>
              <p:cNvSpPr txBox="1"/>
              <p:nvPr/>
            </p:nvSpPr>
            <p:spPr>
              <a:xfrm>
                <a:off x="4553919" y="3117777"/>
                <a:ext cx="88517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Stabilization 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6AFD3D-5107-2D46-A64F-07997F1FFFCD}"/>
                  </a:ext>
                </a:extLst>
              </p:cNvPr>
              <p:cNvSpPr txBox="1"/>
              <p:nvPr/>
            </p:nvSpPr>
            <p:spPr>
              <a:xfrm>
                <a:off x="5843958" y="3082463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on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2D3208-439F-9F45-AC4E-7ADE86F0E82B}"/>
                  </a:ext>
                </a:extLst>
              </p:cNvPr>
              <p:cNvSpPr txBox="1"/>
              <p:nvPr/>
            </p:nvSpPr>
            <p:spPr>
              <a:xfrm>
                <a:off x="6733751" y="3096473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on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268FE7A-A33F-AE43-92F0-502B288470E2}"/>
                  </a:ext>
                </a:extLst>
              </p:cNvPr>
              <p:cNvSpPr txBox="1"/>
              <p:nvPr/>
            </p:nvSpPr>
            <p:spPr>
              <a:xfrm>
                <a:off x="7583632" y="3108930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3B9F95E-5FED-2A4D-801A-69203352B2EB}"/>
                  </a:ext>
                </a:extLst>
              </p:cNvPr>
              <p:cNvSpPr txBox="1"/>
              <p:nvPr/>
            </p:nvSpPr>
            <p:spPr>
              <a:xfrm>
                <a:off x="5429993" y="3041096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accent6">
                        <a:lumMod val="75000"/>
                      </a:schemeClr>
                    </a:solidFill>
                  </a:rPr>
                  <a:t>off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6E64432-A71B-4D4C-8B3E-195D4995874D}"/>
                  </a:ext>
                </a:extLst>
              </p:cNvPr>
              <p:cNvSpPr txBox="1"/>
              <p:nvPr/>
            </p:nvSpPr>
            <p:spPr>
              <a:xfrm>
                <a:off x="6514064" y="3005015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accent6">
                        <a:lumMod val="75000"/>
                      </a:schemeClr>
                    </a:solidFill>
                  </a:rPr>
                  <a:t>off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FDD40C3-DA57-7E49-9766-B246D17C5A4C}"/>
                  </a:ext>
                </a:extLst>
              </p:cNvPr>
              <p:cNvSpPr txBox="1"/>
              <p:nvPr/>
            </p:nvSpPr>
            <p:spPr>
              <a:xfrm>
                <a:off x="6948629" y="2961145"/>
                <a:ext cx="30008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>
                    <a:solidFill>
                      <a:schemeClr val="accent6">
                        <a:lumMod val="75000"/>
                      </a:schemeClr>
                    </a:solidFill>
                  </a:rPr>
                  <a:t>off</a:t>
                </a:r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89F715F-27BF-D449-AA7B-4E7987456B74}"/>
                </a:ext>
              </a:extLst>
            </p:cNvPr>
            <p:cNvSpPr/>
            <p:nvPr/>
          </p:nvSpPr>
          <p:spPr>
            <a:xfrm>
              <a:off x="8702403" y="3474501"/>
              <a:ext cx="220841" cy="2117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F51ED889-6362-0547-ACFE-7844CC92CC0D}"/>
                </a:ext>
              </a:extLst>
            </p:cNvPr>
            <p:cNvSpPr/>
            <p:nvPr/>
          </p:nvSpPr>
          <p:spPr>
            <a:xfrm rot="5400000">
              <a:off x="8260149" y="3411029"/>
              <a:ext cx="474754" cy="531204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F54A7B4A-9938-5145-8456-29D40B7C1719}"/>
                </a:ext>
              </a:extLst>
            </p:cNvPr>
            <p:cNvSpPr/>
            <p:nvPr/>
          </p:nvSpPr>
          <p:spPr>
            <a:xfrm rot="5400000">
              <a:off x="8253663" y="3314777"/>
              <a:ext cx="474754" cy="531204"/>
            </a:xfrm>
            <a:prstGeom prst="triangle">
              <a:avLst/>
            </a:prstGeom>
            <a:solidFill>
              <a:schemeClr val="accent6">
                <a:lumMod val="50000"/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riangle 31">
              <a:extLst>
                <a:ext uri="{FF2B5EF4-FFF2-40B4-BE49-F238E27FC236}">
                  <a16:creationId xmlns:a16="http://schemas.microsoft.com/office/drawing/2014/main" id="{82D118D6-0878-1F44-AEDB-4A4059FDCE58}"/>
                </a:ext>
              </a:extLst>
            </p:cNvPr>
            <p:cNvSpPr/>
            <p:nvPr/>
          </p:nvSpPr>
          <p:spPr>
            <a:xfrm rot="5400000">
              <a:off x="8246860" y="3229255"/>
              <a:ext cx="474754" cy="531204"/>
            </a:xfrm>
            <a:prstGeom prst="triangle">
              <a:avLst/>
            </a:prstGeom>
            <a:solidFill>
              <a:srgbClr val="C00000">
                <a:alpha val="9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5333D387-C58D-7745-A75E-C150FF348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015" y="1140070"/>
            <a:ext cx="1363701" cy="64054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3892935-8BED-394F-AD39-4536B9A73A7A}"/>
              </a:ext>
            </a:extLst>
          </p:cNvPr>
          <p:cNvSpPr txBox="1"/>
          <p:nvPr/>
        </p:nvSpPr>
        <p:spPr>
          <a:xfrm>
            <a:off x="2130763" y="978737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 down-ramp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6EC5C9-C679-AA41-BF72-0C5EF57B201D}"/>
              </a:ext>
            </a:extLst>
          </p:cNvPr>
          <p:cNvGrpSpPr/>
          <p:nvPr/>
        </p:nvGrpSpPr>
        <p:grpSpPr>
          <a:xfrm>
            <a:off x="3480716" y="716513"/>
            <a:ext cx="5565939" cy="1804670"/>
            <a:chOff x="3480716" y="716513"/>
            <a:chExt cx="5565939" cy="180467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7D8C155-EEA1-D14E-949B-C1590C8A19A1}"/>
                </a:ext>
              </a:extLst>
            </p:cNvPr>
            <p:cNvGrpSpPr/>
            <p:nvPr/>
          </p:nvGrpSpPr>
          <p:grpSpPr>
            <a:xfrm>
              <a:off x="3480716" y="716513"/>
              <a:ext cx="5565939" cy="1804670"/>
              <a:chOff x="3480716" y="716513"/>
              <a:chExt cx="5565939" cy="180467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D8BE76D8-9912-F840-BF17-04EE2C6C15DB}"/>
                  </a:ext>
                </a:extLst>
              </p:cNvPr>
              <p:cNvGrpSpPr/>
              <p:nvPr/>
            </p:nvGrpSpPr>
            <p:grpSpPr>
              <a:xfrm>
                <a:off x="3480716" y="716513"/>
                <a:ext cx="5565939" cy="1804670"/>
                <a:chOff x="3480716" y="716513"/>
                <a:chExt cx="5565939" cy="1804670"/>
              </a:xfrm>
            </p:grpSpPr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1F7D7A4F-D27A-F140-B25B-D53F41CF9F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480716" y="1084812"/>
                  <a:ext cx="5565939" cy="1436371"/>
                </a:xfrm>
                <a:prstGeom prst="rect">
                  <a:avLst/>
                </a:prstGeom>
              </p:spPr>
            </p:pic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228EF7E-9D0A-7749-9E25-F7870F364409}"/>
                    </a:ext>
                  </a:extLst>
                </p:cNvPr>
                <p:cNvSpPr txBox="1"/>
                <p:nvPr/>
              </p:nvSpPr>
              <p:spPr>
                <a:xfrm>
                  <a:off x="4499420" y="716513"/>
                  <a:ext cx="3618298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342900"/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Active stabilization longitudinal laser focus position</a:t>
                  </a:r>
                </a:p>
                <a:p>
                  <a:pPr defTabSz="342900"/>
                  <a:r>
                    <a:rPr lang="en-US" sz="9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--&gt; e-beam stabilization: </a:t>
                  </a:r>
                  <a:r>
                    <a:rPr lang="en-US" sz="900" dirty="0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</a:rPr>
                    <a:t>K. Jensen et al. PRAB 28, 092802 (2025)</a:t>
                  </a:r>
                </a:p>
              </p:txBody>
            </p:sp>
          </p:grp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FDEC6F5-AFAB-9343-A6CD-17688F385725}"/>
                  </a:ext>
                </a:extLst>
              </p:cNvPr>
              <p:cNvSpPr/>
              <p:nvPr/>
            </p:nvSpPr>
            <p:spPr>
              <a:xfrm>
                <a:off x="8732263" y="872859"/>
                <a:ext cx="220841" cy="21175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riangle 33">
                <a:extLst>
                  <a:ext uri="{FF2B5EF4-FFF2-40B4-BE49-F238E27FC236}">
                    <a16:creationId xmlns:a16="http://schemas.microsoft.com/office/drawing/2014/main" id="{B7A6162D-C725-F147-89B3-7ADAFD1E2639}"/>
                  </a:ext>
                </a:extLst>
              </p:cNvPr>
              <p:cNvSpPr/>
              <p:nvPr/>
            </p:nvSpPr>
            <p:spPr>
              <a:xfrm rot="5400000">
                <a:off x="8386261" y="713135"/>
                <a:ext cx="474754" cy="531204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  <a:alpha val="9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riangle 34">
                <a:extLst>
                  <a:ext uri="{FF2B5EF4-FFF2-40B4-BE49-F238E27FC236}">
                    <a16:creationId xmlns:a16="http://schemas.microsoft.com/office/drawing/2014/main" id="{92EBCDAA-2E1F-BD4D-9FEC-8A7A8598236A}"/>
                  </a:ext>
                </a:extLst>
              </p:cNvPr>
              <p:cNvSpPr/>
              <p:nvPr/>
            </p:nvSpPr>
            <p:spPr>
              <a:xfrm rot="5400000">
                <a:off x="8293148" y="713135"/>
                <a:ext cx="474754" cy="531204"/>
              </a:xfrm>
              <a:prstGeom prst="triangle">
                <a:avLst/>
              </a:prstGeom>
              <a:solidFill>
                <a:schemeClr val="accent6">
                  <a:lumMod val="50000"/>
                  <a:alpha val="9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riangle 35">
                <a:extLst>
                  <a:ext uri="{FF2B5EF4-FFF2-40B4-BE49-F238E27FC236}">
                    <a16:creationId xmlns:a16="http://schemas.microsoft.com/office/drawing/2014/main" id="{90E02DFD-AB6F-F54E-B60C-84C946190D90}"/>
                  </a:ext>
                </a:extLst>
              </p:cNvPr>
              <p:cNvSpPr/>
              <p:nvPr/>
            </p:nvSpPr>
            <p:spPr>
              <a:xfrm rot="5400000">
                <a:off x="8175803" y="713135"/>
                <a:ext cx="474754" cy="531204"/>
              </a:xfrm>
              <a:prstGeom prst="triangle">
                <a:avLst/>
              </a:prstGeom>
              <a:solidFill>
                <a:srgbClr val="C00000">
                  <a:alpha val="9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A2B4D40-050A-944A-A640-6439B309C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98062" y="1007541"/>
              <a:ext cx="927650" cy="217418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F731668-BD1E-AA49-8EDA-F66B90CC0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71193" y="732763"/>
              <a:ext cx="1000807" cy="2340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720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10EAE00-1002-D14D-B598-AEB219F88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6" y="987420"/>
            <a:ext cx="3655989" cy="266139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BA799D-C622-2646-9647-D27AD022D265}"/>
              </a:ext>
            </a:extLst>
          </p:cNvPr>
          <p:cNvSpPr txBox="1"/>
          <p:nvPr/>
        </p:nvSpPr>
        <p:spPr>
          <a:xfrm>
            <a:off x="-2153" y="724788"/>
            <a:ext cx="52232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Excellent LPA and e-beam stability enables demonstration of &gt;100x gain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0321A67-E6B1-6747-846C-4524953ED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646" y="4761149"/>
            <a:ext cx="934161" cy="356149"/>
          </a:xfrm>
          <a:prstGeom prst="rect">
            <a:avLst/>
          </a:prstGeom>
        </p:spPr>
      </p:pic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7C02184-B76C-574C-A879-7A769125CF9C}"/>
              </a:ext>
            </a:extLst>
          </p:cNvPr>
          <p:cNvSpPr txBox="1">
            <a:spLocks/>
          </p:cNvSpPr>
          <p:nvPr/>
        </p:nvSpPr>
        <p:spPr>
          <a:xfrm>
            <a:off x="-16626" y="117487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latin typeface="+mj-lt"/>
              </a:rPr>
              <a:t>E-beam matching into strong-focusing undulator results in observation of FEL gain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096D1-90C3-5C40-8F96-B5C9C2C49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320" y="4772829"/>
            <a:ext cx="1422989" cy="333513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69C9A99-70B6-274A-9458-6AB059391D71}"/>
              </a:ext>
            </a:extLst>
          </p:cNvPr>
          <p:cNvSpPr txBox="1"/>
          <p:nvPr/>
        </p:nvSpPr>
        <p:spPr>
          <a:xfrm>
            <a:off x="1692048" y="1423579"/>
            <a:ext cx="8755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70C0"/>
                </a:solidFill>
              </a:rPr>
              <a:t>Coherent gain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0E92B93-85FB-254C-8900-28F44353EE96}"/>
              </a:ext>
            </a:extLst>
          </p:cNvPr>
          <p:cNvSpPr txBox="1"/>
          <p:nvPr/>
        </p:nvSpPr>
        <p:spPr>
          <a:xfrm rot="20988021">
            <a:off x="1702369" y="2437363"/>
            <a:ext cx="1107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Incoherent emission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0244C00-9CDF-5E49-A6E1-B7D1299FDAEC}"/>
              </a:ext>
            </a:extLst>
          </p:cNvPr>
          <p:cNvSpPr/>
          <p:nvPr/>
        </p:nvSpPr>
        <p:spPr>
          <a:xfrm>
            <a:off x="-16626" y="4357267"/>
            <a:ext cx="3358612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S. Barber et al. Phys. Rev. Lett. 135, 055001 (2025); </a:t>
            </a:r>
          </a:p>
          <a:p>
            <a:r>
              <a:rPr lang="en-US" dirty="0">
                <a:solidFill>
                  <a:schemeClr val="tx1"/>
                </a:solidFill>
              </a:rPr>
              <a:t>F. Kohrell et al. Phys. Rev. AB 29, 041301 (2026)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6114453-DA0C-BB41-8BBD-ADD0A7CA6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673" y="4759392"/>
            <a:ext cx="729252" cy="342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09555EC1-6C57-F747-97BE-3428D57DF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62" y="4752265"/>
            <a:ext cx="1109722" cy="35857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69672BC-3C30-8645-94DE-87440DFB6C8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1461" t="7205" r="2237" b="70739"/>
          <a:stretch/>
        </p:blipFill>
        <p:spPr>
          <a:xfrm>
            <a:off x="786168" y="3648816"/>
            <a:ext cx="1578488" cy="70845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312938E-0AC6-E54F-8073-46A4DA471664}"/>
              </a:ext>
            </a:extLst>
          </p:cNvPr>
          <p:cNvGrpSpPr/>
          <p:nvPr/>
        </p:nvGrpSpPr>
        <p:grpSpPr>
          <a:xfrm>
            <a:off x="3541646" y="727664"/>
            <a:ext cx="5602778" cy="3849126"/>
            <a:chOff x="3541646" y="727664"/>
            <a:chExt cx="5602778" cy="38491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3D8EC4-1774-4C48-B910-74361CD52056}"/>
                </a:ext>
              </a:extLst>
            </p:cNvPr>
            <p:cNvSpPr txBox="1"/>
            <p:nvPr/>
          </p:nvSpPr>
          <p:spPr>
            <a:xfrm>
              <a:off x="5481477" y="2870616"/>
              <a:ext cx="197047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FEL gain over 8+ hours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4021526-194E-5E47-85E5-488D95AEA2E5}"/>
                </a:ext>
              </a:extLst>
            </p:cNvPr>
            <p:cNvGrpSpPr/>
            <p:nvPr/>
          </p:nvGrpSpPr>
          <p:grpSpPr>
            <a:xfrm>
              <a:off x="3541646" y="912023"/>
              <a:ext cx="5602778" cy="3664767"/>
              <a:chOff x="3541646" y="912023"/>
              <a:chExt cx="5602778" cy="3664767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D99942A-1A6E-F545-BD3E-E2F037D8D4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41646" y="3096950"/>
                <a:ext cx="5602778" cy="1479840"/>
              </a:xfrm>
              <a:prstGeom prst="rect">
                <a:avLst/>
              </a:prstGeom>
            </p:spPr>
          </p:pic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D21F5CAA-3535-5846-BB7F-BA1CB86093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35532" y="912023"/>
                <a:ext cx="3273763" cy="1892525"/>
              </a:xfrm>
              <a:prstGeom prst="rect">
                <a:avLst/>
              </a:prstGeom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876D56-4489-3040-9DEC-629934CAABE6}"/>
                </a:ext>
              </a:extLst>
            </p:cNvPr>
            <p:cNvSpPr txBox="1"/>
            <p:nvPr/>
          </p:nvSpPr>
          <p:spPr>
            <a:xfrm>
              <a:off x="6466714" y="727664"/>
              <a:ext cx="85005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E-beam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171865B-8D24-7F48-A5C5-3070CCCCCD73}"/>
              </a:ext>
            </a:extLst>
          </p:cNvPr>
          <p:cNvSpPr/>
          <p:nvPr/>
        </p:nvSpPr>
        <p:spPr>
          <a:xfrm rot="213664">
            <a:off x="5226649" y="3144200"/>
            <a:ext cx="3291026" cy="4027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See Kohrell talk (WG6 Monday 5:00pm)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1C00AC-EAA0-4C48-AB07-26B51CC23E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0679" y="1086444"/>
            <a:ext cx="1645669" cy="13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7F6B48E-CD42-B84A-95C4-0E78F77507B8}"/>
              </a:ext>
            </a:extLst>
          </p:cNvPr>
          <p:cNvGrpSpPr/>
          <p:nvPr/>
        </p:nvGrpSpPr>
        <p:grpSpPr>
          <a:xfrm>
            <a:off x="192753" y="3502450"/>
            <a:ext cx="2259429" cy="1474006"/>
            <a:chOff x="360823" y="1074420"/>
            <a:chExt cx="3943350" cy="235458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C0DDC7E-51FA-1449-B6A5-A86D15444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B302475-58F7-5344-A635-84F7899FAEF8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F952C8C-6308-E048-AD94-CE92B22323C5}"/>
              </a:ext>
            </a:extLst>
          </p:cNvPr>
          <p:cNvGrpSpPr/>
          <p:nvPr/>
        </p:nvGrpSpPr>
        <p:grpSpPr>
          <a:xfrm>
            <a:off x="2560301" y="4067468"/>
            <a:ext cx="484613" cy="343969"/>
            <a:chOff x="3510177" y="2122760"/>
            <a:chExt cx="646150" cy="458625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2EC5C67-CAB1-1F41-8486-9AA359955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0177" y="2122760"/>
              <a:ext cx="440001" cy="458625"/>
            </a:xfrm>
            <a:prstGeom prst="rect">
              <a:avLst/>
            </a:prstGeom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E47D1824-0640-754C-BF15-8777E0A2EB76}"/>
                </a:ext>
              </a:extLst>
            </p:cNvPr>
            <p:cNvCxnSpPr>
              <a:cxnSpLocks/>
            </p:cNvCxnSpPr>
            <p:nvPr/>
          </p:nvCxnSpPr>
          <p:spPr>
            <a:xfrm>
              <a:off x="3902865" y="2342467"/>
              <a:ext cx="253462" cy="0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3F1664D-8B72-4F44-AD13-D565F6A05994}"/>
              </a:ext>
            </a:extLst>
          </p:cNvPr>
          <p:cNvCxnSpPr/>
          <p:nvPr/>
        </p:nvCxnSpPr>
        <p:spPr>
          <a:xfrm>
            <a:off x="1129013" y="4218297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B258FA-5CF1-4B47-B3A2-F832AC0B54CD}"/>
              </a:ext>
            </a:extLst>
          </p:cNvPr>
          <p:cNvGrpSpPr/>
          <p:nvPr/>
        </p:nvGrpSpPr>
        <p:grpSpPr>
          <a:xfrm>
            <a:off x="927388" y="4122615"/>
            <a:ext cx="192465" cy="68580"/>
            <a:chOff x="1398099" y="375295"/>
            <a:chExt cx="256620" cy="91440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494C8F0-4E9C-3146-B143-5DEBA0BBF934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861F46C-AF09-A74F-A857-F657AEA4DEDB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AB1A731-F269-654B-843C-68D0AF097126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A7D7A9F-C0FE-A845-BC48-93D733A333F3}"/>
              </a:ext>
            </a:extLst>
          </p:cNvPr>
          <p:cNvGrpSpPr/>
          <p:nvPr/>
        </p:nvGrpSpPr>
        <p:grpSpPr>
          <a:xfrm rot="10800000">
            <a:off x="924257" y="4246936"/>
            <a:ext cx="192465" cy="68580"/>
            <a:chOff x="1398099" y="375295"/>
            <a:chExt cx="256620" cy="91440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CA26318-00FB-1C4E-B769-BCA3E0490A07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030B98E3-69E2-0040-BF81-570BDF6071D2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537A202-9F5D-5F49-BFEE-71E7302FD4FE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BE3997E-150A-AC48-B5A6-2EC034667566}"/>
              </a:ext>
            </a:extLst>
          </p:cNvPr>
          <p:cNvGrpSpPr/>
          <p:nvPr/>
        </p:nvGrpSpPr>
        <p:grpSpPr>
          <a:xfrm rot="10800000">
            <a:off x="927388" y="4336575"/>
            <a:ext cx="192465" cy="144891"/>
            <a:chOff x="1398099" y="375295"/>
            <a:chExt cx="256620" cy="91440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E0458620-4611-BF43-A48F-99267FD1CF0C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E35676A-4488-A74A-9A83-22E9AADC385E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C8F548D-98FD-2C4B-B541-22C4EECAFE20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94CADDC-9D7D-F444-8039-0AFF51C0750C}"/>
              </a:ext>
            </a:extLst>
          </p:cNvPr>
          <p:cNvGrpSpPr/>
          <p:nvPr/>
        </p:nvGrpSpPr>
        <p:grpSpPr>
          <a:xfrm>
            <a:off x="919494" y="3935604"/>
            <a:ext cx="192465" cy="144891"/>
            <a:chOff x="1398099" y="375295"/>
            <a:chExt cx="256620" cy="91440"/>
          </a:xfrm>
        </p:grpSpPr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41ED752C-3E28-F34A-9FB3-0511065AAC83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E60C002-F42A-1243-BE43-4F7B0F840391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2BAEC5F4-47DE-424A-9F0E-4AFBFE2F642D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59D9381-F78A-6043-86D6-CDC384E7193C}"/>
              </a:ext>
            </a:extLst>
          </p:cNvPr>
          <p:cNvGrpSpPr/>
          <p:nvPr/>
        </p:nvGrpSpPr>
        <p:grpSpPr>
          <a:xfrm>
            <a:off x="1217067" y="4122615"/>
            <a:ext cx="192465" cy="68580"/>
            <a:chOff x="1398099" y="375295"/>
            <a:chExt cx="256620" cy="91440"/>
          </a:xfrm>
        </p:grpSpPr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0426F58-EC7F-8442-A4F1-AD38C54951D9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A7167F79-D6C2-3D4B-883F-43B326CF198D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6E7BBB7-6F2A-CB45-9D7E-9872A4187FEB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3EBCA28-B21F-0145-92EC-4998FF407E6C}"/>
              </a:ext>
            </a:extLst>
          </p:cNvPr>
          <p:cNvGrpSpPr/>
          <p:nvPr/>
        </p:nvGrpSpPr>
        <p:grpSpPr>
          <a:xfrm rot="10800000">
            <a:off x="1213936" y="4246936"/>
            <a:ext cx="192465" cy="68580"/>
            <a:chOff x="1398099" y="375295"/>
            <a:chExt cx="256620" cy="91440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F93B4FD-316C-C84B-992F-7EEE765E2A09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9631359-F905-A24E-B803-421BDCED5D98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6B1EEF0-DB60-1244-B921-B5FD4E1FE0E9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F05AFEB-D41D-1C4A-975C-CF55BDC19EC1}"/>
              </a:ext>
            </a:extLst>
          </p:cNvPr>
          <p:cNvGrpSpPr/>
          <p:nvPr/>
        </p:nvGrpSpPr>
        <p:grpSpPr>
          <a:xfrm rot="10800000">
            <a:off x="1217067" y="4336575"/>
            <a:ext cx="192465" cy="144891"/>
            <a:chOff x="1398099" y="375295"/>
            <a:chExt cx="256620" cy="91440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EA55E324-297E-2840-8630-8CC53CB030E2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20A67323-70DC-254D-B836-48CE574DA2CC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CC24AED3-5075-B042-B495-B456735A6415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E4F36A3-0A26-A046-9C2A-D18F82D7DE91}"/>
              </a:ext>
            </a:extLst>
          </p:cNvPr>
          <p:cNvGrpSpPr/>
          <p:nvPr/>
        </p:nvGrpSpPr>
        <p:grpSpPr>
          <a:xfrm>
            <a:off x="1209174" y="3935604"/>
            <a:ext cx="192465" cy="144891"/>
            <a:chOff x="1398099" y="375295"/>
            <a:chExt cx="256620" cy="91440"/>
          </a:xfrm>
        </p:grpSpPr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B839726E-F376-7546-93A4-20CC8E5908C2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4248E13A-F182-5048-B3A5-DCE1DD4EDFF6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2D394A1-4684-6A43-9798-D5A9E4A20BEA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6EC5812A-BDEC-9F44-86AE-94EC39AF6242}"/>
              </a:ext>
            </a:extLst>
          </p:cNvPr>
          <p:cNvCxnSpPr>
            <a:cxnSpLocks/>
          </p:cNvCxnSpPr>
          <p:nvPr/>
        </p:nvCxnSpPr>
        <p:spPr>
          <a:xfrm>
            <a:off x="2239107" y="4198816"/>
            <a:ext cx="1275879" cy="529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7A4A2E9-30E6-2C4A-904D-BDF50946A82E}"/>
              </a:ext>
            </a:extLst>
          </p:cNvPr>
          <p:cNvCxnSpPr/>
          <p:nvPr/>
        </p:nvCxnSpPr>
        <p:spPr>
          <a:xfrm flipV="1">
            <a:off x="2253422" y="3772084"/>
            <a:ext cx="1231420" cy="43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39F62AC-9687-234A-8C1C-7BF657A79A92}"/>
              </a:ext>
            </a:extLst>
          </p:cNvPr>
          <p:cNvGrpSpPr/>
          <p:nvPr/>
        </p:nvGrpSpPr>
        <p:grpSpPr>
          <a:xfrm>
            <a:off x="4929068" y="3703822"/>
            <a:ext cx="4051686" cy="1381880"/>
            <a:chOff x="4001098" y="5003289"/>
            <a:chExt cx="3586703" cy="1191503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C979638-43C9-3D4F-ACC6-8E600675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828561">
              <a:off x="4659222" y="5003289"/>
              <a:ext cx="2196689" cy="1191503"/>
            </a:xfrm>
            <a:prstGeom prst="rect">
              <a:avLst/>
            </a:prstGeom>
          </p:spPr>
        </p:pic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D3349A0-724E-284A-91C0-6A7F49255234}"/>
                </a:ext>
              </a:extLst>
            </p:cNvPr>
            <p:cNvSpPr/>
            <p:nvPr/>
          </p:nvSpPr>
          <p:spPr bwMode="auto">
            <a:xfrm>
              <a:off x="4001098" y="5503958"/>
              <a:ext cx="349686" cy="2123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CD2E0342-213B-964A-BF1A-FFE335FC63D8}"/>
                </a:ext>
              </a:extLst>
            </p:cNvPr>
            <p:cNvCxnSpPr/>
            <p:nvPr/>
          </p:nvCxnSpPr>
          <p:spPr>
            <a:xfrm>
              <a:off x="4362451" y="5566476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B7E40C8-5063-6842-A137-FF91FD41B55A}"/>
                </a:ext>
              </a:extLst>
            </p:cNvPr>
            <p:cNvGrpSpPr/>
            <p:nvPr/>
          </p:nvGrpSpPr>
          <p:grpSpPr>
            <a:xfrm>
              <a:off x="6941651" y="5372490"/>
              <a:ext cx="646150" cy="458625"/>
              <a:chOff x="3524919" y="1851464"/>
              <a:chExt cx="646150" cy="458625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D5718B69-BEED-8643-9B8C-2F58F3272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4919" y="1851464"/>
                <a:ext cx="440001" cy="458625"/>
              </a:xfrm>
              <a:prstGeom prst="rect">
                <a:avLst/>
              </a:prstGeom>
            </p:spPr>
          </p:pic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0CF9BAB6-EB1D-9740-AA95-3256F99F33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607" y="2071170"/>
                <a:ext cx="253462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FE43FA72-4A76-D44E-B913-02EA3FBB1536}"/>
              </a:ext>
            </a:extLst>
          </p:cNvPr>
          <p:cNvSpPr txBox="1"/>
          <p:nvPr/>
        </p:nvSpPr>
        <p:spPr>
          <a:xfrm>
            <a:off x="4596582" y="3915323"/>
            <a:ext cx="1007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Electron beam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54EBAF8-AA0E-6947-AAA1-03E73A7F112D}"/>
              </a:ext>
            </a:extLst>
          </p:cNvPr>
          <p:cNvSpPr txBox="1"/>
          <p:nvPr/>
        </p:nvSpPr>
        <p:spPr>
          <a:xfrm>
            <a:off x="7801493" y="3479859"/>
            <a:ext cx="1401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Undulator / FEL radiation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D6659CC-EDF9-9D43-88A7-A3C2C65444EA}"/>
              </a:ext>
            </a:extLst>
          </p:cNvPr>
          <p:cNvSpPr txBox="1"/>
          <p:nvPr/>
        </p:nvSpPr>
        <p:spPr>
          <a:xfrm>
            <a:off x="2990057" y="3928382"/>
            <a:ext cx="153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Plasma-betatron X-rays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325CBF2-A38D-4543-BB69-04D5E9C68553}"/>
              </a:ext>
            </a:extLst>
          </p:cNvPr>
          <p:cNvGrpSpPr/>
          <p:nvPr/>
        </p:nvGrpSpPr>
        <p:grpSpPr>
          <a:xfrm>
            <a:off x="152998" y="1746867"/>
            <a:ext cx="2259429" cy="1474006"/>
            <a:chOff x="360823" y="1074420"/>
            <a:chExt cx="3943350" cy="2354580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5B060857-F896-9649-8B9F-D2C83C621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20B11B6-FA4D-6F45-806D-A4E31239E71B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29C90F0B-70F1-1046-9DAC-9626B2075996}"/>
              </a:ext>
            </a:extLst>
          </p:cNvPr>
          <p:cNvCxnSpPr/>
          <p:nvPr/>
        </p:nvCxnSpPr>
        <p:spPr>
          <a:xfrm>
            <a:off x="1089258" y="2462714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CB207A94-1227-DF4C-AAA3-EF36ECD37CFB}"/>
              </a:ext>
            </a:extLst>
          </p:cNvPr>
          <p:cNvSpPr txBox="1"/>
          <p:nvPr/>
        </p:nvSpPr>
        <p:spPr>
          <a:xfrm>
            <a:off x="3618800" y="2585763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Muons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F142C985-9F00-4A4F-9833-C70644764F36}"/>
              </a:ext>
            </a:extLst>
          </p:cNvPr>
          <p:cNvSpPr/>
          <p:nvPr/>
        </p:nvSpPr>
        <p:spPr>
          <a:xfrm>
            <a:off x="3186631" y="2228711"/>
            <a:ext cx="234295" cy="476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9ACFE604-6B39-DD47-BE44-0B16CA176A6E}"/>
              </a:ext>
            </a:extLst>
          </p:cNvPr>
          <p:cNvCxnSpPr>
            <a:cxnSpLocks/>
          </p:cNvCxnSpPr>
          <p:nvPr/>
        </p:nvCxnSpPr>
        <p:spPr>
          <a:xfrm>
            <a:off x="3717056" y="2488064"/>
            <a:ext cx="630583" cy="10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6DEBA243-20CC-5446-9A55-9EF5DBAC6EAF}"/>
              </a:ext>
            </a:extLst>
          </p:cNvPr>
          <p:cNvCxnSpPr>
            <a:cxnSpLocks/>
          </p:cNvCxnSpPr>
          <p:nvPr/>
        </p:nvCxnSpPr>
        <p:spPr>
          <a:xfrm flipV="1">
            <a:off x="3723420" y="2401472"/>
            <a:ext cx="610744" cy="83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>
            <a:extLst>
              <a:ext uri="{FF2B5EF4-FFF2-40B4-BE49-F238E27FC236}">
                <a16:creationId xmlns:a16="http://schemas.microsoft.com/office/drawing/2014/main" id="{B3C7C67B-CB66-AF44-94C3-45D310570023}"/>
              </a:ext>
            </a:extLst>
          </p:cNvPr>
          <p:cNvSpPr/>
          <p:nvPr/>
        </p:nvSpPr>
        <p:spPr bwMode="auto">
          <a:xfrm>
            <a:off x="3763517" y="2377932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A267F86-1608-7049-8C8E-0E4D901745CB}"/>
              </a:ext>
            </a:extLst>
          </p:cNvPr>
          <p:cNvSpPr txBox="1"/>
          <p:nvPr/>
        </p:nvSpPr>
        <p:spPr>
          <a:xfrm>
            <a:off x="1784754" y="1931839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4CE610C-6B4E-4144-A15E-32EAD2BD20A2}"/>
              </a:ext>
            </a:extLst>
          </p:cNvPr>
          <p:cNvSpPr txBox="1"/>
          <p:nvPr/>
        </p:nvSpPr>
        <p:spPr>
          <a:xfrm>
            <a:off x="1842029" y="3667804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1FC8D31-4D21-5344-9A17-A964F621CF65}"/>
              </a:ext>
            </a:extLst>
          </p:cNvPr>
          <p:cNvSpPr txBox="1"/>
          <p:nvPr/>
        </p:nvSpPr>
        <p:spPr>
          <a:xfrm>
            <a:off x="2339095" y="204693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680FAB6-A957-B148-846E-060D5EF13220}"/>
              </a:ext>
            </a:extLst>
          </p:cNvPr>
          <p:cNvSpPr txBox="1"/>
          <p:nvPr/>
        </p:nvSpPr>
        <p:spPr>
          <a:xfrm>
            <a:off x="966760" y="2165584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32A3D34C-3969-414B-8E75-7282F05B0484}"/>
              </a:ext>
            </a:extLst>
          </p:cNvPr>
          <p:cNvSpPr/>
          <p:nvPr/>
        </p:nvSpPr>
        <p:spPr>
          <a:xfrm>
            <a:off x="66934" y="1691117"/>
            <a:ext cx="4340692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822624E-DF61-7E42-864B-35CC933A3CD9}"/>
              </a:ext>
            </a:extLst>
          </p:cNvPr>
          <p:cNvSpPr/>
          <p:nvPr/>
        </p:nvSpPr>
        <p:spPr>
          <a:xfrm>
            <a:off x="4473551" y="3427640"/>
            <a:ext cx="4603741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210656C-CB3E-6A4D-83AA-4A89751FA031}"/>
              </a:ext>
            </a:extLst>
          </p:cNvPr>
          <p:cNvSpPr/>
          <p:nvPr/>
        </p:nvSpPr>
        <p:spPr>
          <a:xfrm>
            <a:off x="68242" y="3436255"/>
            <a:ext cx="4340692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9DAAA0E-007F-8947-8BCF-8E01C2CF0842}"/>
              </a:ext>
            </a:extLst>
          </p:cNvPr>
          <p:cNvSpPr txBox="1"/>
          <p:nvPr/>
        </p:nvSpPr>
        <p:spPr>
          <a:xfrm>
            <a:off x="468403" y="3659749"/>
            <a:ext cx="1439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Plasma focusing force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27FF70B-7059-2846-98C3-186BBCB39DAA}"/>
              </a:ext>
            </a:extLst>
          </p:cNvPr>
          <p:cNvSpPr txBox="1"/>
          <p:nvPr/>
        </p:nvSpPr>
        <p:spPr>
          <a:xfrm>
            <a:off x="6424434" y="3597561"/>
            <a:ext cx="12682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Magnetic undulator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05C0115-1B06-0C4B-8959-5FC723F61106}"/>
              </a:ext>
            </a:extLst>
          </p:cNvPr>
          <p:cNvSpPr txBox="1"/>
          <p:nvPr/>
        </p:nvSpPr>
        <p:spPr>
          <a:xfrm>
            <a:off x="2829693" y="2706082"/>
            <a:ext cx="675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Brems</a:t>
            </a:r>
          </a:p>
          <a:p>
            <a:r>
              <a:rPr lang="en-US" sz="1000" dirty="0">
                <a:solidFill>
                  <a:schemeClr val="tx1"/>
                </a:solidFill>
              </a:rPr>
              <a:t>gammas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26B298CF-77D3-7849-B7C6-8CA4E6552E39}"/>
              </a:ext>
            </a:extLst>
          </p:cNvPr>
          <p:cNvSpPr/>
          <p:nvPr/>
        </p:nvSpPr>
        <p:spPr bwMode="auto">
          <a:xfrm>
            <a:off x="2526573" y="2336000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2F7AD886-6B7B-924F-A2D1-0CD3F872C5AF}"/>
              </a:ext>
            </a:extLst>
          </p:cNvPr>
          <p:cNvCxnSpPr/>
          <p:nvPr/>
        </p:nvCxnSpPr>
        <p:spPr>
          <a:xfrm>
            <a:off x="2797588" y="2454875"/>
            <a:ext cx="315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2C483341-5D58-BB40-AAD8-DF8B59AE6448}"/>
              </a:ext>
            </a:extLst>
          </p:cNvPr>
          <p:cNvSpPr txBox="1"/>
          <p:nvPr/>
        </p:nvSpPr>
        <p:spPr>
          <a:xfrm>
            <a:off x="3514611" y="2787680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Neutrons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5CDE908-42CB-EA4E-9CF3-8C4A08B1AD8C}"/>
              </a:ext>
            </a:extLst>
          </p:cNvPr>
          <p:cNvSpPr/>
          <p:nvPr/>
        </p:nvSpPr>
        <p:spPr>
          <a:xfrm>
            <a:off x="3129186" y="2478683"/>
            <a:ext cx="114299" cy="252973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>
            <a:extLst>
              <a:ext uri="{FF2B5EF4-FFF2-40B4-BE49-F238E27FC236}">
                <a16:creationId xmlns:a16="http://schemas.microsoft.com/office/drawing/2014/main" id="{8A97E4BB-D0B7-CB44-8F48-A894272BEF17}"/>
              </a:ext>
            </a:extLst>
          </p:cNvPr>
          <p:cNvSpPr/>
          <p:nvPr/>
        </p:nvSpPr>
        <p:spPr>
          <a:xfrm rot="20462518">
            <a:off x="3162761" y="2258692"/>
            <a:ext cx="146162" cy="231208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>
            <a:extLst>
              <a:ext uri="{FF2B5EF4-FFF2-40B4-BE49-F238E27FC236}">
                <a16:creationId xmlns:a16="http://schemas.microsoft.com/office/drawing/2014/main" id="{FA4A96B6-0ED4-3C4C-96E0-85E5742D9580}"/>
              </a:ext>
            </a:extLst>
          </p:cNvPr>
          <p:cNvSpPr/>
          <p:nvPr/>
        </p:nvSpPr>
        <p:spPr>
          <a:xfrm rot="1180882">
            <a:off x="3280232" y="2437890"/>
            <a:ext cx="146162" cy="231208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8C5276-C7C1-0E4E-B70D-BB280A51A13D}"/>
              </a:ext>
            </a:extLst>
          </p:cNvPr>
          <p:cNvSpPr/>
          <p:nvPr/>
        </p:nvSpPr>
        <p:spPr>
          <a:xfrm>
            <a:off x="3417673" y="2231357"/>
            <a:ext cx="234295" cy="4769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Slide Number Placeholder 3">
            <a:extLst>
              <a:ext uri="{FF2B5EF4-FFF2-40B4-BE49-F238E27FC236}">
                <a16:creationId xmlns:a16="http://schemas.microsoft.com/office/drawing/2014/main" id="{1B4718A7-67D8-144A-B9C0-1111FB1F64F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84003" y="4861217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545243-898B-D24A-8426-921E219A5893}"/>
              </a:ext>
            </a:extLst>
          </p:cNvPr>
          <p:cNvCxnSpPr>
            <a:cxnSpLocks/>
          </p:cNvCxnSpPr>
          <p:nvPr/>
        </p:nvCxnSpPr>
        <p:spPr>
          <a:xfrm flipV="1">
            <a:off x="3209781" y="2319823"/>
            <a:ext cx="161326" cy="48406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759A2CDE-B172-6142-8A24-6898B5B97E2F}"/>
              </a:ext>
            </a:extLst>
          </p:cNvPr>
          <p:cNvCxnSpPr>
            <a:cxnSpLocks/>
          </p:cNvCxnSpPr>
          <p:nvPr/>
        </p:nvCxnSpPr>
        <p:spPr>
          <a:xfrm>
            <a:off x="3282751" y="2518035"/>
            <a:ext cx="185670" cy="48275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793A3B42-D63D-B34C-8CDD-D87392106C46}"/>
              </a:ext>
            </a:extLst>
          </p:cNvPr>
          <p:cNvCxnSpPr>
            <a:cxnSpLocks/>
          </p:cNvCxnSpPr>
          <p:nvPr/>
        </p:nvCxnSpPr>
        <p:spPr>
          <a:xfrm>
            <a:off x="3086814" y="2572660"/>
            <a:ext cx="183756" cy="0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CCE23659-4C7F-EA4B-99F3-A1B012C8C1FB}"/>
              </a:ext>
            </a:extLst>
          </p:cNvPr>
          <p:cNvSpPr txBox="1"/>
          <p:nvPr/>
        </p:nvSpPr>
        <p:spPr>
          <a:xfrm>
            <a:off x="3435485" y="1984127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Isotopes</a:t>
            </a: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9CCCCCAB-3691-3745-837A-E588624D1F3F}"/>
              </a:ext>
            </a:extLst>
          </p:cNvPr>
          <p:cNvSpPr/>
          <p:nvPr/>
        </p:nvSpPr>
        <p:spPr bwMode="auto">
          <a:xfrm>
            <a:off x="3483880" y="2266996"/>
            <a:ext cx="155885" cy="133103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2000">
                <a:schemeClr val="accent3">
                  <a:lumMod val="40000"/>
                  <a:lumOff val="60000"/>
                </a:schemeClr>
              </a:gs>
              <a:gs pos="76000">
                <a:schemeClr val="accent3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2F653A-C419-664C-86A6-73EFD3C0184A}"/>
              </a:ext>
            </a:extLst>
          </p:cNvPr>
          <p:cNvSpPr/>
          <p:nvPr/>
        </p:nvSpPr>
        <p:spPr>
          <a:xfrm>
            <a:off x="0" y="0"/>
            <a:ext cx="9144000" cy="1457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8A1E62A0-BA38-614B-9011-F559959DB68E}"/>
              </a:ext>
            </a:extLst>
          </p:cNvPr>
          <p:cNvGrpSpPr/>
          <p:nvPr/>
        </p:nvGrpSpPr>
        <p:grpSpPr>
          <a:xfrm>
            <a:off x="154453" y="70537"/>
            <a:ext cx="2259429" cy="1474006"/>
            <a:chOff x="360823" y="1074420"/>
            <a:chExt cx="3943350" cy="2354580"/>
          </a:xfrm>
        </p:grpSpPr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46CA7ABE-96FF-2347-9FBF-9B7215A54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74BA4909-15F1-D846-B1F7-38BC21DF2000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427BAE10-70FE-A346-AA3A-2EC69418589B}"/>
              </a:ext>
            </a:extLst>
          </p:cNvPr>
          <p:cNvCxnSpPr/>
          <p:nvPr/>
        </p:nvCxnSpPr>
        <p:spPr>
          <a:xfrm>
            <a:off x="1090713" y="786384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B9DCC8FB-107D-EE4C-9811-D3A6CC6220BF}"/>
              </a:ext>
            </a:extLst>
          </p:cNvPr>
          <p:cNvSpPr txBox="1"/>
          <p:nvPr/>
        </p:nvSpPr>
        <p:spPr>
          <a:xfrm>
            <a:off x="3049153" y="619361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Electrons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13FE6C0-53E4-164D-B9EA-25A3FE87E80C}"/>
              </a:ext>
            </a:extLst>
          </p:cNvPr>
          <p:cNvSpPr txBox="1"/>
          <p:nvPr/>
        </p:nvSpPr>
        <p:spPr>
          <a:xfrm>
            <a:off x="1786209" y="255509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043A092-2E88-7C45-8860-FB26B960ED24}"/>
              </a:ext>
            </a:extLst>
          </p:cNvPr>
          <p:cNvSpPr txBox="1"/>
          <p:nvPr/>
        </p:nvSpPr>
        <p:spPr>
          <a:xfrm>
            <a:off x="2340550" y="588722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82DC3A51-C4A4-DE4D-9299-45C6B9AFF20D}"/>
              </a:ext>
            </a:extLst>
          </p:cNvPr>
          <p:cNvSpPr txBox="1"/>
          <p:nvPr/>
        </p:nvSpPr>
        <p:spPr>
          <a:xfrm>
            <a:off x="968215" y="489254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D3496D8-0C33-794A-B16A-46EC200E6637}"/>
              </a:ext>
            </a:extLst>
          </p:cNvPr>
          <p:cNvSpPr/>
          <p:nvPr/>
        </p:nvSpPr>
        <p:spPr>
          <a:xfrm>
            <a:off x="68389" y="14787"/>
            <a:ext cx="4339237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835DF118-216D-014F-8201-AB504215D387}"/>
              </a:ext>
            </a:extLst>
          </p:cNvPr>
          <p:cNvSpPr/>
          <p:nvPr/>
        </p:nvSpPr>
        <p:spPr bwMode="auto">
          <a:xfrm>
            <a:off x="2528028" y="785505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FDC4FB6-DE56-CE4A-994B-C549416B831B}"/>
              </a:ext>
            </a:extLst>
          </p:cNvPr>
          <p:cNvCxnSpPr/>
          <p:nvPr/>
        </p:nvCxnSpPr>
        <p:spPr>
          <a:xfrm>
            <a:off x="2799043" y="904380"/>
            <a:ext cx="315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0A9A8515-55D7-D742-BB28-330919C429E2}"/>
              </a:ext>
            </a:extLst>
          </p:cNvPr>
          <p:cNvGrpSpPr/>
          <p:nvPr/>
        </p:nvGrpSpPr>
        <p:grpSpPr>
          <a:xfrm>
            <a:off x="4937594" y="1845907"/>
            <a:ext cx="2350703" cy="1260677"/>
            <a:chOff x="4000544" y="2745652"/>
            <a:chExt cx="3134271" cy="1680903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1E3475F0-E6C2-574E-9D1D-142F075562A4}"/>
                </a:ext>
              </a:extLst>
            </p:cNvPr>
            <p:cNvSpPr/>
            <p:nvPr/>
          </p:nvSpPr>
          <p:spPr bwMode="auto">
            <a:xfrm>
              <a:off x="4000544" y="3720154"/>
              <a:ext cx="445325" cy="3082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195" name="Straight Arrow Connector 194">
              <a:extLst>
                <a:ext uri="{FF2B5EF4-FFF2-40B4-BE49-F238E27FC236}">
                  <a16:creationId xmlns:a16="http://schemas.microsoft.com/office/drawing/2014/main" id="{828475F5-C83E-9C49-8B44-87B0D165569A}"/>
                </a:ext>
              </a:extLst>
            </p:cNvPr>
            <p:cNvCxnSpPr/>
            <p:nvPr/>
          </p:nvCxnSpPr>
          <p:spPr>
            <a:xfrm>
              <a:off x="4361898" y="3878654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460D2F16-D641-EA49-A98D-D65CA1EEDDE8}"/>
                </a:ext>
              </a:extLst>
            </p:cNvPr>
            <p:cNvGrpSpPr/>
            <p:nvPr/>
          </p:nvGrpSpPr>
          <p:grpSpPr>
            <a:xfrm>
              <a:off x="4842996" y="2745652"/>
              <a:ext cx="1607813" cy="1680903"/>
              <a:chOff x="4842996" y="2745652"/>
              <a:chExt cx="1607813" cy="1680903"/>
            </a:xfrm>
          </p:grpSpPr>
          <p:pic>
            <p:nvPicPr>
              <p:cNvPr id="200" name="Picture 199">
                <a:extLst>
                  <a:ext uri="{FF2B5EF4-FFF2-40B4-BE49-F238E27FC236}">
                    <a16:creationId xmlns:a16="http://schemas.microsoft.com/office/drawing/2014/main" id="{0EC5AE1A-1A4F-884A-BF1F-1391FA09DC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0930410">
                <a:off x="5348826" y="2745652"/>
                <a:ext cx="1101983" cy="1680903"/>
              </a:xfrm>
              <a:prstGeom prst="rect">
                <a:avLst/>
              </a:prstGeom>
            </p:spPr>
          </p:pic>
          <p:cxnSp>
            <p:nvCxnSpPr>
              <p:cNvPr id="201" name="Straight Arrow Connector 200">
                <a:extLst>
                  <a:ext uri="{FF2B5EF4-FFF2-40B4-BE49-F238E27FC236}">
                    <a16:creationId xmlns:a16="http://schemas.microsoft.com/office/drawing/2014/main" id="{DEE28A5B-5F66-A64D-A36E-76B0EC0A0D50}"/>
                  </a:ext>
                </a:extLst>
              </p:cNvPr>
              <p:cNvCxnSpPr>
                <a:cxnSpLocks/>
              </p:cNvCxnSpPr>
              <p:nvPr/>
            </p:nvCxnSpPr>
            <p:spPr>
              <a:xfrm rot="20930410" flipH="1">
                <a:off x="4842996" y="3789290"/>
                <a:ext cx="527943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AD87BDB8-9D68-5441-9DCF-EF3B5CDC4102}"/>
                </a:ext>
              </a:extLst>
            </p:cNvPr>
            <p:cNvGrpSpPr/>
            <p:nvPr/>
          </p:nvGrpSpPr>
          <p:grpSpPr>
            <a:xfrm>
              <a:off x="6258212" y="3655453"/>
              <a:ext cx="876603" cy="458625"/>
              <a:chOff x="3053149" y="2122760"/>
              <a:chExt cx="876603" cy="458625"/>
            </a:xfrm>
          </p:grpSpPr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77D2D30E-327C-8F45-B556-B4B8EC5FE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3601" y="2122760"/>
                <a:ext cx="440000" cy="458625"/>
              </a:xfrm>
              <a:prstGeom prst="rect">
                <a:avLst/>
              </a:prstGeom>
            </p:spPr>
          </p:pic>
          <p:cxnSp>
            <p:nvCxnSpPr>
              <p:cNvPr id="199" name="Straight Arrow Connector 198">
                <a:extLst>
                  <a:ext uri="{FF2B5EF4-FFF2-40B4-BE49-F238E27FC236}">
                    <a16:creationId xmlns:a16="http://schemas.microsoft.com/office/drawing/2014/main" id="{791C4EE2-B6D9-0B4E-A708-A0E75277A4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3149" y="2342467"/>
                <a:ext cx="876603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6F2AC69-684E-8F46-9AFC-92963A4482C9}"/>
              </a:ext>
            </a:extLst>
          </p:cNvPr>
          <p:cNvSpPr txBox="1"/>
          <p:nvPr/>
        </p:nvSpPr>
        <p:spPr>
          <a:xfrm>
            <a:off x="4801067" y="2280126"/>
            <a:ext cx="1007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Electron beam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05FCAA5B-8A77-E74B-A40B-FEC4E2A93D1F}"/>
              </a:ext>
            </a:extLst>
          </p:cNvPr>
          <p:cNvSpPr txBox="1"/>
          <p:nvPr/>
        </p:nvSpPr>
        <p:spPr>
          <a:xfrm>
            <a:off x="6418704" y="1845613"/>
            <a:ext cx="9012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Scatter laser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EE7269D-1536-8348-83E8-A935FE2E3A10}"/>
              </a:ext>
            </a:extLst>
          </p:cNvPr>
          <p:cNvSpPr txBox="1"/>
          <p:nvPr/>
        </p:nvSpPr>
        <p:spPr>
          <a:xfrm>
            <a:off x="6535429" y="2826316"/>
            <a:ext cx="2541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Inverse Thomson Scattered gamma ray photons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B12A613B-F62B-9A41-B73A-92911493A661}"/>
              </a:ext>
            </a:extLst>
          </p:cNvPr>
          <p:cNvSpPr/>
          <p:nvPr/>
        </p:nvSpPr>
        <p:spPr>
          <a:xfrm>
            <a:off x="4472782" y="1692023"/>
            <a:ext cx="4603741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A4BE42A-F622-6B42-85F5-F9144191DC3C}"/>
                  </a:ext>
                </a:extLst>
              </p:cNvPr>
              <p:cNvSpPr txBox="1"/>
              <p:nvPr/>
            </p:nvSpPr>
            <p:spPr>
              <a:xfrm>
                <a:off x="4340352" y="15142"/>
                <a:ext cx="48036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</a:rPr>
                  <a:t>LPAs: compact drivers of high-energy electron beams &amp; secondary radiation</a:t>
                </a:r>
              </a:p>
              <a:p>
                <a:pPr marL="285750" lvl="7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</a:rPr>
                  <a:t>Point source </a:t>
                </a: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 high-res imaging, 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𝜀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  coherent radiation</a:t>
                </a:r>
              </a:p>
              <a:p>
                <a:pPr marL="285750" lvl="7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</a:rPr>
                  <a:t>High-energy </a:t>
                </a: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 deep penetration</a:t>
                </a:r>
              </a:p>
              <a:p>
                <a:pPr marL="285750" lvl="7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Highly directional  stand-off interrogation</a:t>
                </a:r>
              </a:p>
              <a:p>
                <a:pPr marL="285750" lvl="7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Femtosecond duration  blur-free dynamics studies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Higher repetition rates </a:t>
                </a:r>
                <a:r>
                  <a:rPr lang="en-US" sz="1200" u="sng" dirty="0">
                    <a:solidFill>
                      <a:schemeClr val="bg2"/>
                    </a:solidFill>
                    <a:sym typeface="Wingdings" pitchFamily="2" charset="2"/>
                  </a:rPr>
                  <a:t>(WG1 afternoon session) </a:t>
                </a:r>
                <a:r>
                  <a:rPr lang="en-US" sz="1200" dirty="0">
                    <a:solidFill>
                      <a:schemeClr val="bg2"/>
                    </a:solidFill>
                    <a:sym typeface="Wingdings" pitchFamily="2" charset="2"/>
                  </a:rPr>
                  <a:t>&amp; active stabilization  exciting application opportunities ahead</a:t>
                </a:r>
                <a:endParaRPr lang="en-US" sz="12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A4BE42A-F622-6B42-85F5-F9144191D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352" y="15142"/>
                <a:ext cx="4803648" cy="1569660"/>
              </a:xfrm>
              <a:prstGeom prst="rect">
                <a:avLst/>
              </a:prstGeom>
              <a:blipFill>
                <a:blip r:embed="rId7"/>
                <a:stretch>
                  <a:fillRect b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533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F631D-D206-214A-9BFC-39D65F2D96E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14309"/>
            <a:ext cx="9160626" cy="755939"/>
          </a:xfrm>
        </p:spPr>
        <p:txBody>
          <a:bodyPr>
            <a:noAutofit/>
          </a:bodyPr>
          <a:lstStyle/>
          <a:p>
            <a:r>
              <a:rPr lang="en-US" sz="1800" b="0" dirty="0">
                <a:latin typeface="+mj-lt"/>
              </a:rPr>
              <a:t>100s MeV with (sub)100 TW systems and &gt;5 GeV with PW-class systems are maturing fast &amp; plentiful </a:t>
            </a:r>
            <a:r>
              <a:rPr lang="en-US" sz="1800" b="0" dirty="0">
                <a:latin typeface="+mj-lt"/>
                <a:sym typeface="Wingdings" pitchFamily="2" charset="2"/>
              </a:rPr>
              <a:t> </a:t>
            </a:r>
            <a:r>
              <a:rPr lang="en-US" sz="1800" b="0" dirty="0">
                <a:latin typeface="+mj-lt"/>
              </a:rPr>
              <a:t>global pursuit of repetition rate increases &amp;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6193" y="4859857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46E2F7-865A-C741-924D-29964CDF1731}"/>
              </a:ext>
            </a:extLst>
          </p:cNvPr>
          <p:cNvSpPr txBox="1"/>
          <p:nvPr/>
        </p:nvSpPr>
        <p:spPr>
          <a:xfrm>
            <a:off x="6980442" y="4187314"/>
            <a:ext cx="314510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dirty="0"/>
              <a:t>μm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9DE547D-14AA-8D47-91DD-E1A78872E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390" y="2593195"/>
            <a:ext cx="2948940" cy="178736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6E8A28A-091C-7146-A0DE-8D5C19497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2159" y="1040869"/>
            <a:ext cx="1110312" cy="194719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89390EC-2CDD-7048-8B4B-0F7DD5AE050A}"/>
              </a:ext>
            </a:extLst>
          </p:cNvPr>
          <p:cNvSpPr txBox="1"/>
          <p:nvPr/>
        </p:nvSpPr>
        <p:spPr>
          <a:xfrm>
            <a:off x="7933530" y="2703053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Gas jet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14AD3D-AEB8-2F4E-8AA0-146BE84918B6}"/>
              </a:ext>
            </a:extLst>
          </p:cNvPr>
          <p:cNvSpPr txBox="1"/>
          <p:nvPr/>
        </p:nvSpPr>
        <p:spPr>
          <a:xfrm>
            <a:off x="5094580" y="2675377"/>
            <a:ext cx="1880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Underdense plasma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605F214-6EEF-6B42-974A-B555A2EE3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637" y="2603910"/>
            <a:ext cx="3574117" cy="176593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1016D8A-E3CE-B342-A4CD-039669DDC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256" y="4717946"/>
            <a:ext cx="4966838" cy="2805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50ECE15-E790-4342-9A46-EED50F46CA47}"/>
              </a:ext>
            </a:extLst>
          </p:cNvPr>
          <p:cNvSpPr/>
          <p:nvPr/>
        </p:nvSpPr>
        <p:spPr>
          <a:xfrm>
            <a:off x="6188295" y="3566479"/>
            <a:ext cx="1332998" cy="735276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92F3A9-56C1-5B4A-B8E9-87F0AAB48613}"/>
              </a:ext>
            </a:extLst>
          </p:cNvPr>
          <p:cNvGrpSpPr/>
          <p:nvPr/>
        </p:nvGrpSpPr>
        <p:grpSpPr>
          <a:xfrm>
            <a:off x="0" y="1924673"/>
            <a:ext cx="5142959" cy="3171549"/>
            <a:chOff x="0" y="1924673"/>
            <a:chExt cx="5142959" cy="31715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428F02-BB23-334B-A90D-818B0BB2F48E}"/>
                </a:ext>
              </a:extLst>
            </p:cNvPr>
            <p:cNvSpPr txBox="1"/>
            <p:nvPr/>
          </p:nvSpPr>
          <p:spPr>
            <a:xfrm>
              <a:off x="0" y="4542224"/>
              <a:ext cx="389925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0808FF"/>
                  </a:solidFill>
                </a:rPr>
                <a:t>S. Mangles </a:t>
              </a:r>
              <a:r>
                <a:rPr lang="en-US" sz="1000" dirty="0"/>
                <a:t>“</a:t>
              </a:r>
              <a:r>
                <a:rPr lang="en-US" sz="1000" i="1" dirty="0"/>
                <a:t>An Overview of Recent Progress in Laser Wakefield Accel.</a:t>
              </a:r>
              <a:r>
                <a:rPr lang="en-US" sz="1000" dirty="0"/>
                <a:t> </a:t>
              </a:r>
              <a:r>
                <a:rPr lang="en-US" sz="1000" i="1" dirty="0"/>
                <a:t>Experiments</a:t>
              </a:r>
              <a:r>
                <a:rPr lang="en-US" sz="1000" dirty="0"/>
                <a:t>“, Proc. CAS-CERN Accel. School (2014);</a:t>
              </a:r>
            </a:p>
            <a:p>
              <a:r>
                <a:rPr lang="en-US" sz="1000" dirty="0">
                  <a:solidFill>
                    <a:srgbClr val="0808FF"/>
                  </a:solidFill>
                </a:rPr>
                <a:t>K. Poder</a:t>
              </a:r>
              <a:r>
                <a:rPr lang="en-US" sz="1000" dirty="0"/>
                <a:t> Phys. Rev. Lett. 132, 195001 (2024)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FE607E1-C8F6-D640-83F1-721E99215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84966"/>
              <a:ext cx="4022356" cy="243524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8A5A79-787B-3440-9470-51B531A59A29}"/>
                </a:ext>
              </a:extLst>
            </p:cNvPr>
            <p:cNvSpPr txBox="1"/>
            <p:nvPr/>
          </p:nvSpPr>
          <p:spPr>
            <a:xfrm>
              <a:off x="4034963" y="1924673"/>
              <a:ext cx="110799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0432FF"/>
                  </a:solidFill>
                </a:rPr>
                <a:t>20 GeV from 10 PW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E32F-2A84-7F4F-83C0-D3C1BFB2A97D}"/>
                </a:ext>
              </a:extLst>
            </p:cNvPr>
            <p:cNvSpPr/>
            <p:nvPr/>
          </p:nvSpPr>
          <p:spPr>
            <a:xfrm>
              <a:off x="4063171" y="3731480"/>
              <a:ext cx="79672" cy="83923"/>
            </a:xfrm>
            <a:prstGeom prst="ellipse">
              <a:avLst/>
            </a:prstGeom>
            <a:solidFill>
              <a:srgbClr val="04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412A9C1-6624-B244-9AA4-89EF8CF138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9256" y="2126551"/>
              <a:ext cx="587829" cy="1182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146A328-6010-D94B-8CA4-F26DABDA38EA}"/>
                </a:ext>
              </a:extLst>
            </p:cNvPr>
            <p:cNvSpPr/>
            <p:nvPr/>
          </p:nvSpPr>
          <p:spPr>
            <a:xfrm>
              <a:off x="3455423" y="2265909"/>
              <a:ext cx="79672" cy="839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14E4D82-293B-A54B-A837-B812A6B9978A}"/>
                </a:ext>
              </a:extLst>
            </p:cNvPr>
            <p:cNvSpPr/>
            <p:nvPr/>
          </p:nvSpPr>
          <p:spPr>
            <a:xfrm>
              <a:off x="3363982" y="2299160"/>
              <a:ext cx="79672" cy="839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EF857F-0A96-DA40-9F8E-10CFDAC7EE9D}"/>
                </a:ext>
              </a:extLst>
            </p:cNvPr>
            <p:cNvSpPr txBox="1"/>
            <p:nvPr/>
          </p:nvSpPr>
          <p:spPr>
            <a:xfrm>
              <a:off x="2888975" y="2061037"/>
              <a:ext cx="1136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FF0000"/>
                  </a:solidFill>
                </a:rPr>
                <a:t>10 GeV from 0.5 PW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BBCA807-7268-3040-926A-EB281AEDE8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3779" y="1048773"/>
            <a:ext cx="2437308" cy="135457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6082F8D-F23A-BE43-BE2C-953498E83DCE}"/>
              </a:ext>
            </a:extLst>
          </p:cNvPr>
          <p:cNvSpPr txBox="1"/>
          <p:nvPr/>
        </p:nvSpPr>
        <p:spPr>
          <a:xfrm>
            <a:off x="5682854" y="2004470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Gas cell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0AFE6A-AD54-4D47-A528-B8BF28DC731F}"/>
              </a:ext>
            </a:extLst>
          </p:cNvPr>
          <p:cNvSpPr txBox="1"/>
          <p:nvPr/>
        </p:nvSpPr>
        <p:spPr>
          <a:xfrm>
            <a:off x="60482" y="697103"/>
            <a:ext cx="3676006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LPA unique as core accelerator 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High-gradient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compact “deployable”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High-energy </a:t>
            </a:r>
            <a:r>
              <a:rPr lang="en-US" dirty="0">
                <a:sym typeface="Wingdings" pitchFamily="2" charset="2"/>
              </a:rPr>
              <a:t> deep </a:t>
            </a:r>
            <a:r>
              <a:rPr lang="en-US" dirty="0"/>
              <a:t>penetration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Point-source &amp; low divergence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excellent resolution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Strong peak current </a:t>
            </a:r>
            <a:r>
              <a:rPr lang="en-US" dirty="0">
                <a:sym typeface="Wingdings" pitchFamily="2" charset="2"/>
              </a:rPr>
              <a:t> high peak flux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Control knobs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AI/ML optimization, active stabilization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7C0133-5540-B849-AF48-50F8DB518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4734" y="3218953"/>
            <a:ext cx="1908328" cy="147019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FB38B2A-00E2-314B-90C0-C12C5C9698F7}"/>
              </a:ext>
            </a:extLst>
          </p:cNvPr>
          <p:cNvSpPr txBox="1"/>
          <p:nvPr/>
        </p:nvSpPr>
        <p:spPr>
          <a:xfrm>
            <a:off x="6854794" y="4433014"/>
            <a:ext cx="1797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Discharged capillary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23927C-68C4-5747-97D5-DC9E7BEF8C83}"/>
              </a:ext>
            </a:extLst>
          </p:cNvPr>
          <p:cNvSpPr txBox="1"/>
          <p:nvPr/>
        </p:nvSpPr>
        <p:spPr>
          <a:xfrm>
            <a:off x="3992202" y="2814174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Laser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58E1D07-3851-9743-9EF8-B5D18A1BE0DC}"/>
              </a:ext>
            </a:extLst>
          </p:cNvPr>
          <p:cNvCxnSpPr/>
          <p:nvPr/>
        </p:nvCxnSpPr>
        <p:spPr bwMode="auto">
          <a:xfrm>
            <a:off x="4200349" y="3129192"/>
            <a:ext cx="350138" cy="119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0626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7F6B48E-CD42-B84A-95C4-0E78F77507B8}"/>
              </a:ext>
            </a:extLst>
          </p:cNvPr>
          <p:cNvGrpSpPr/>
          <p:nvPr/>
        </p:nvGrpSpPr>
        <p:grpSpPr>
          <a:xfrm>
            <a:off x="192753" y="3502450"/>
            <a:ext cx="2259429" cy="1474006"/>
            <a:chOff x="360823" y="1074420"/>
            <a:chExt cx="3943350" cy="235458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C0DDC7E-51FA-1449-B6A5-A86D15444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B302475-58F7-5344-A635-84F7899FAEF8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F952C8C-6308-E048-AD94-CE92B22323C5}"/>
              </a:ext>
            </a:extLst>
          </p:cNvPr>
          <p:cNvGrpSpPr/>
          <p:nvPr/>
        </p:nvGrpSpPr>
        <p:grpSpPr>
          <a:xfrm>
            <a:off x="2560301" y="4067468"/>
            <a:ext cx="484613" cy="343969"/>
            <a:chOff x="3510177" y="2122760"/>
            <a:chExt cx="646150" cy="458625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2EC5C67-CAB1-1F41-8486-9AA359955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0177" y="2122760"/>
              <a:ext cx="440001" cy="458625"/>
            </a:xfrm>
            <a:prstGeom prst="rect">
              <a:avLst/>
            </a:prstGeom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E47D1824-0640-754C-BF15-8777E0A2EB76}"/>
                </a:ext>
              </a:extLst>
            </p:cNvPr>
            <p:cNvCxnSpPr>
              <a:cxnSpLocks/>
            </p:cNvCxnSpPr>
            <p:nvPr/>
          </p:nvCxnSpPr>
          <p:spPr>
            <a:xfrm>
              <a:off x="3902865" y="2342467"/>
              <a:ext cx="253462" cy="0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3F1664D-8B72-4F44-AD13-D565F6A05994}"/>
              </a:ext>
            </a:extLst>
          </p:cNvPr>
          <p:cNvCxnSpPr/>
          <p:nvPr/>
        </p:nvCxnSpPr>
        <p:spPr>
          <a:xfrm>
            <a:off x="1129013" y="4218297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B258FA-5CF1-4B47-B3A2-F832AC0B54CD}"/>
              </a:ext>
            </a:extLst>
          </p:cNvPr>
          <p:cNvGrpSpPr/>
          <p:nvPr/>
        </p:nvGrpSpPr>
        <p:grpSpPr>
          <a:xfrm>
            <a:off x="927388" y="4122615"/>
            <a:ext cx="192465" cy="68580"/>
            <a:chOff x="1398099" y="375295"/>
            <a:chExt cx="256620" cy="91440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494C8F0-4E9C-3146-B143-5DEBA0BBF934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861F46C-AF09-A74F-A857-F657AEA4DEDB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AB1A731-F269-654B-843C-68D0AF097126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A7D7A9F-C0FE-A845-BC48-93D733A333F3}"/>
              </a:ext>
            </a:extLst>
          </p:cNvPr>
          <p:cNvGrpSpPr/>
          <p:nvPr/>
        </p:nvGrpSpPr>
        <p:grpSpPr>
          <a:xfrm rot="10800000">
            <a:off x="924257" y="4246936"/>
            <a:ext cx="192465" cy="68580"/>
            <a:chOff x="1398099" y="375295"/>
            <a:chExt cx="256620" cy="91440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CA26318-00FB-1C4E-B769-BCA3E0490A07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030B98E3-69E2-0040-BF81-570BDF6071D2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537A202-9F5D-5F49-BFEE-71E7302FD4FE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BE3997E-150A-AC48-B5A6-2EC034667566}"/>
              </a:ext>
            </a:extLst>
          </p:cNvPr>
          <p:cNvGrpSpPr/>
          <p:nvPr/>
        </p:nvGrpSpPr>
        <p:grpSpPr>
          <a:xfrm rot="10800000">
            <a:off x="927388" y="4336575"/>
            <a:ext cx="192465" cy="144891"/>
            <a:chOff x="1398099" y="375295"/>
            <a:chExt cx="256620" cy="91440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E0458620-4611-BF43-A48F-99267FD1CF0C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E35676A-4488-A74A-9A83-22E9AADC385E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C8F548D-98FD-2C4B-B541-22C4EECAFE20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94CADDC-9D7D-F444-8039-0AFF51C0750C}"/>
              </a:ext>
            </a:extLst>
          </p:cNvPr>
          <p:cNvGrpSpPr/>
          <p:nvPr/>
        </p:nvGrpSpPr>
        <p:grpSpPr>
          <a:xfrm>
            <a:off x="919494" y="3935604"/>
            <a:ext cx="192465" cy="144891"/>
            <a:chOff x="1398099" y="375295"/>
            <a:chExt cx="256620" cy="91440"/>
          </a:xfrm>
        </p:grpSpPr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41ED752C-3E28-F34A-9FB3-0511065AAC83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E60C002-F42A-1243-BE43-4F7B0F840391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2BAEC5F4-47DE-424A-9F0E-4AFBFE2F642D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59D9381-F78A-6043-86D6-CDC384E7193C}"/>
              </a:ext>
            </a:extLst>
          </p:cNvPr>
          <p:cNvGrpSpPr/>
          <p:nvPr/>
        </p:nvGrpSpPr>
        <p:grpSpPr>
          <a:xfrm>
            <a:off x="1217067" y="4122615"/>
            <a:ext cx="192465" cy="68580"/>
            <a:chOff x="1398099" y="375295"/>
            <a:chExt cx="256620" cy="91440"/>
          </a:xfrm>
        </p:grpSpPr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0426F58-EC7F-8442-A4F1-AD38C54951D9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A7167F79-D6C2-3D4B-883F-43B326CF198D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6E7BBB7-6F2A-CB45-9D7E-9872A4187FEB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3EBCA28-B21F-0145-92EC-4998FF407E6C}"/>
              </a:ext>
            </a:extLst>
          </p:cNvPr>
          <p:cNvGrpSpPr/>
          <p:nvPr/>
        </p:nvGrpSpPr>
        <p:grpSpPr>
          <a:xfrm rot="10800000">
            <a:off x="1213936" y="4246936"/>
            <a:ext cx="192465" cy="68580"/>
            <a:chOff x="1398099" y="375295"/>
            <a:chExt cx="256620" cy="91440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F93B4FD-316C-C84B-992F-7EEE765E2A09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9631359-F905-A24E-B803-421BDCED5D98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6B1EEF0-DB60-1244-B921-B5FD4E1FE0E9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F05AFEB-D41D-1C4A-975C-CF55BDC19EC1}"/>
              </a:ext>
            </a:extLst>
          </p:cNvPr>
          <p:cNvGrpSpPr/>
          <p:nvPr/>
        </p:nvGrpSpPr>
        <p:grpSpPr>
          <a:xfrm rot="10800000">
            <a:off x="1217067" y="4336575"/>
            <a:ext cx="192465" cy="144891"/>
            <a:chOff x="1398099" y="375295"/>
            <a:chExt cx="256620" cy="91440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EA55E324-297E-2840-8630-8CC53CB030E2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20A67323-70DC-254D-B836-48CE574DA2CC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CC24AED3-5075-B042-B495-B456735A6415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E4F36A3-0A26-A046-9C2A-D18F82D7DE91}"/>
              </a:ext>
            </a:extLst>
          </p:cNvPr>
          <p:cNvGrpSpPr/>
          <p:nvPr/>
        </p:nvGrpSpPr>
        <p:grpSpPr>
          <a:xfrm>
            <a:off x="1209174" y="3935604"/>
            <a:ext cx="192465" cy="144891"/>
            <a:chOff x="1398099" y="375295"/>
            <a:chExt cx="256620" cy="91440"/>
          </a:xfrm>
        </p:grpSpPr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B839726E-F376-7546-93A4-20CC8E5908C2}"/>
                </a:ext>
              </a:extLst>
            </p:cNvPr>
            <p:cNvCxnSpPr/>
            <p:nvPr/>
          </p:nvCxnSpPr>
          <p:spPr>
            <a:xfrm>
              <a:off x="139809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4248E13A-F182-5048-B3A5-DCE1DD4EDFF6}"/>
                </a:ext>
              </a:extLst>
            </p:cNvPr>
            <p:cNvCxnSpPr/>
            <p:nvPr/>
          </p:nvCxnSpPr>
          <p:spPr>
            <a:xfrm>
              <a:off x="153144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2D394A1-4684-6A43-9798-D5A9E4A20BEA}"/>
                </a:ext>
              </a:extLst>
            </p:cNvPr>
            <p:cNvCxnSpPr/>
            <p:nvPr/>
          </p:nvCxnSpPr>
          <p:spPr>
            <a:xfrm>
              <a:off x="1654719" y="375295"/>
              <a:ext cx="0" cy="91440"/>
            </a:xfrm>
            <a:prstGeom prst="straightConnector1">
              <a:avLst/>
            </a:prstGeom>
            <a:ln w="12700"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6EC5812A-BDEC-9F44-86AE-94EC39AF6242}"/>
              </a:ext>
            </a:extLst>
          </p:cNvPr>
          <p:cNvCxnSpPr>
            <a:cxnSpLocks/>
          </p:cNvCxnSpPr>
          <p:nvPr/>
        </p:nvCxnSpPr>
        <p:spPr>
          <a:xfrm>
            <a:off x="2239107" y="4198816"/>
            <a:ext cx="1275879" cy="529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7A4A2E9-30E6-2C4A-904D-BDF50946A82E}"/>
              </a:ext>
            </a:extLst>
          </p:cNvPr>
          <p:cNvCxnSpPr/>
          <p:nvPr/>
        </p:nvCxnSpPr>
        <p:spPr>
          <a:xfrm flipV="1">
            <a:off x="2253422" y="3772084"/>
            <a:ext cx="1231420" cy="431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39F62AC-9687-234A-8C1C-7BF657A79A92}"/>
              </a:ext>
            </a:extLst>
          </p:cNvPr>
          <p:cNvGrpSpPr/>
          <p:nvPr/>
        </p:nvGrpSpPr>
        <p:grpSpPr>
          <a:xfrm>
            <a:off x="4929068" y="3703822"/>
            <a:ext cx="4051686" cy="1381880"/>
            <a:chOff x="4001098" y="5003289"/>
            <a:chExt cx="3586703" cy="1191503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C979638-43C9-3D4F-ACC6-8E600675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828561">
              <a:off x="4659222" y="5003289"/>
              <a:ext cx="2196689" cy="1191503"/>
            </a:xfrm>
            <a:prstGeom prst="rect">
              <a:avLst/>
            </a:prstGeom>
          </p:spPr>
        </p:pic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D3349A0-724E-284A-91C0-6A7F49255234}"/>
                </a:ext>
              </a:extLst>
            </p:cNvPr>
            <p:cNvSpPr/>
            <p:nvPr/>
          </p:nvSpPr>
          <p:spPr bwMode="auto">
            <a:xfrm>
              <a:off x="4001098" y="5503958"/>
              <a:ext cx="349686" cy="2123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CD2E0342-213B-964A-BF1A-FFE335FC63D8}"/>
                </a:ext>
              </a:extLst>
            </p:cNvPr>
            <p:cNvCxnSpPr/>
            <p:nvPr/>
          </p:nvCxnSpPr>
          <p:spPr>
            <a:xfrm>
              <a:off x="4362451" y="5566476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B7E40C8-5063-6842-A137-FF91FD41B55A}"/>
                </a:ext>
              </a:extLst>
            </p:cNvPr>
            <p:cNvGrpSpPr/>
            <p:nvPr/>
          </p:nvGrpSpPr>
          <p:grpSpPr>
            <a:xfrm>
              <a:off x="6941651" y="5372490"/>
              <a:ext cx="646150" cy="458625"/>
              <a:chOff x="3524919" y="1851464"/>
              <a:chExt cx="646150" cy="458625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D5718B69-BEED-8643-9B8C-2F58F3272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4919" y="1851464"/>
                <a:ext cx="440001" cy="458625"/>
              </a:xfrm>
              <a:prstGeom prst="rect">
                <a:avLst/>
              </a:prstGeom>
            </p:spPr>
          </p:pic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0CF9BAB6-EB1D-9740-AA95-3256F99F33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607" y="2071170"/>
                <a:ext cx="253462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FE43FA72-4A76-D44E-B913-02EA3FBB1536}"/>
              </a:ext>
            </a:extLst>
          </p:cNvPr>
          <p:cNvSpPr txBox="1"/>
          <p:nvPr/>
        </p:nvSpPr>
        <p:spPr>
          <a:xfrm>
            <a:off x="4596582" y="3915323"/>
            <a:ext cx="1007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Electron beam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54EBAF8-AA0E-6947-AAA1-03E73A7F112D}"/>
              </a:ext>
            </a:extLst>
          </p:cNvPr>
          <p:cNvSpPr txBox="1"/>
          <p:nvPr/>
        </p:nvSpPr>
        <p:spPr>
          <a:xfrm>
            <a:off x="7801493" y="3479859"/>
            <a:ext cx="1401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Undulator / FEL radiation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D6659CC-EDF9-9D43-88A7-A3C2C65444EA}"/>
              </a:ext>
            </a:extLst>
          </p:cNvPr>
          <p:cNvSpPr txBox="1"/>
          <p:nvPr/>
        </p:nvSpPr>
        <p:spPr>
          <a:xfrm>
            <a:off x="2990057" y="3928382"/>
            <a:ext cx="153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Plasma-betatron X-rays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325CBF2-A38D-4543-BB69-04D5E9C68553}"/>
              </a:ext>
            </a:extLst>
          </p:cNvPr>
          <p:cNvGrpSpPr/>
          <p:nvPr/>
        </p:nvGrpSpPr>
        <p:grpSpPr>
          <a:xfrm>
            <a:off x="152998" y="1746867"/>
            <a:ext cx="2259429" cy="1474006"/>
            <a:chOff x="360823" y="1074420"/>
            <a:chExt cx="3943350" cy="2354580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5B060857-F896-9649-8B9F-D2C83C621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20B11B6-FA4D-6F45-806D-A4E31239E71B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29C90F0B-70F1-1046-9DAC-9626B2075996}"/>
              </a:ext>
            </a:extLst>
          </p:cNvPr>
          <p:cNvCxnSpPr/>
          <p:nvPr/>
        </p:nvCxnSpPr>
        <p:spPr>
          <a:xfrm>
            <a:off x="1089258" y="2462714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CB207A94-1227-DF4C-AAA3-EF36ECD37CFB}"/>
              </a:ext>
            </a:extLst>
          </p:cNvPr>
          <p:cNvSpPr txBox="1"/>
          <p:nvPr/>
        </p:nvSpPr>
        <p:spPr>
          <a:xfrm>
            <a:off x="3618800" y="2585763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Muons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F142C985-9F00-4A4F-9833-C70644764F36}"/>
              </a:ext>
            </a:extLst>
          </p:cNvPr>
          <p:cNvSpPr/>
          <p:nvPr/>
        </p:nvSpPr>
        <p:spPr>
          <a:xfrm>
            <a:off x="3186631" y="2228711"/>
            <a:ext cx="234295" cy="476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9ACFE604-6B39-DD47-BE44-0B16CA176A6E}"/>
              </a:ext>
            </a:extLst>
          </p:cNvPr>
          <p:cNvCxnSpPr>
            <a:cxnSpLocks/>
          </p:cNvCxnSpPr>
          <p:nvPr/>
        </p:nvCxnSpPr>
        <p:spPr>
          <a:xfrm>
            <a:off x="3717056" y="2488064"/>
            <a:ext cx="630583" cy="10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6DEBA243-20CC-5446-9A55-9EF5DBAC6EAF}"/>
              </a:ext>
            </a:extLst>
          </p:cNvPr>
          <p:cNvCxnSpPr>
            <a:cxnSpLocks/>
          </p:cNvCxnSpPr>
          <p:nvPr/>
        </p:nvCxnSpPr>
        <p:spPr>
          <a:xfrm flipV="1">
            <a:off x="3723420" y="2401472"/>
            <a:ext cx="610744" cy="83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>
            <a:extLst>
              <a:ext uri="{FF2B5EF4-FFF2-40B4-BE49-F238E27FC236}">
                <a16:creationId xmlns:a16="http://schemas.microsoft.com/office/drawing/2014/main" id="{B3C7C67B-CB66-AF44-94C3-45D310570023}"/>
              </a:ext>
            </a:extLst>
          </p:cNvPr>
          <p:cNvSpPr/>
          <p:nvPr/>
        </p:nvSpPr>
        <p:spPr bwMode="auto">
          <a:xfrm>
            <a:off x="3763517" y="2377932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A267F86-1608-7049-8C8E-0E4D901745CB}"/>
              </a:ext>
            </a:extLst>
          </p:cNvPr>
          <p:cNvSpPr txBox="1"/>
          <p:nvPr/>
        </p:nvSpPr>
        <p:spPr>
          <a:xfrm>
            <a:off x="1784754" y="1931839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4CE610C-6B4E-4144-A15E-32EAD2BD20A2}"/>
              </a:ext>
            </a:extLst>
          </p:cNvPr>
          <p:cNvSpPr txBox="1"/>
          <p:nvPr/>
        </p:nvSpPr>
        <p:spPr>
          <a:xfrm>
            <a:off x="1842029" y="3667804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1FC8D31-4D21-5344-9A17-A964F621CF65}"/>
              </a:ext>
            </a:extLst>
          </p:cNvPr>
          <p:cNvSpPr txBox="1"/>
          <p:nvPr/>
        </p:nvSpPr>
        <p:spPr>
          <a:xfrm>
            <a:off x="2339095" y="204693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680FAB6-A957-B148-846E-060D5EF13220}"/>
              </a:ext>
            </a:extLst>
          </p:cNvPr>
          <p:cNvSpPr txBox="1"/>
          <p:nvPr/>
        </p:nvSpPr>
        <p:spPr>
          <a:xfrm>
            <a:off x="966760" y="2165584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32A3D34C-3969-414B-8E75-7282F05B0484}"/>
              </a:ext>
            </a:extLst>
          </p:cNvPr>
          <p:cNvSpPr/>
          <p:nvPr/>
        </p:nvSpPr>
        <p:spPr>
          <a:xfrm>
            <a:off x="66934" y="1691117"/>
            <a:ext cx="4340692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822624E-DF61-7E42-864B-35CC933A3CD9}"/>
              </a:ext>
            </a:extLst>
          </p:cNvPr>
          <p:cNvSpPr/>
          <p:nvPr/>
        </p:nvSpPr>
        <p:spPr>
          <a:xfrm>
            <a:off x="4473551" y="3427640"/>
            <a:ext cx="4603741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210656C-CB3E-6A4D-83AA-4A89751FA031}"/>
              </a:ext>
            </a:extLst>
          </p:cNvPr>
          <p:cNvSpPr/>
          <p:nvPr/>
        </p:nvSpPr>
        <p:spPr>
          <a:xfrm>
            <a:off x="68242" y="3436255"/>
            <a:ext cx="4340692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9DAAA0E-007F-8947-8BCF-8E01C2CF0842}"/>
              </a:ext>
            </a:extLst>
          </p:cNvPr>
          <p:cNvSpPr txBox="1"/>
          <p:nvPr/>
        </p:nvSpPr>
        <p:spPr>
          <a:xfrm>
            <a:off x="468403" y="3659749"/>
            <a:ext cx="1439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Plasma focusing force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27FF70B-7059-2846-98C3-186BBCB39DAA}"/>
              </a:ext>
            </a:extLst>
          </p:cNvPr>
          <p:cNvSpPr txBox="1"/>
          <p:nvPr/>
        </p:nvSpPr>
        <p:spPr>
          <a:xfrm>
            <a:off x="6424434" y="3597561"/>
            <a:ext cx="12682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Magnetic undulator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05C0115-1B06-0C4B-8959-5FC723F61106}"/>
              </a:ext>
            </a:extLst>
          </p:cNvPr>
          <p:cNvSpPr txBox="1"/>
          <p:nvPr/>
        </p:nvSpPr>
        <p:spPr>
          <a:xfrm>
            <a:off x="2829693" y="2706082"/>
            <a:ext cx="675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Brems</a:t>
            </a:r>
          </a:p>
          <a:p>
            <a:r>
              <a:rPr lang="en-US" sz="1000" dirty="0">
                <a:solidFill>
                  <a:schemeClr val="tx1"/>
                </a:solidFill>
              </a:rPr>
              <a:t>gammas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26B298CF-77D3-7849-B7C6-8CA4E6552E39}"/>
              </a:ext>
            </a:extLst>
          </p:cNvPr>
          <p:cNvSpPr/>
          <p:nvPr/>
        </p:nvSpPr>
        <p:spPr bwMode="auto">
          <a:xfrm>
            <a:off x="2526573" y="2336000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2F7AD886-6B7B-924F-A2D1-0CD3F872C5AF}"/>
              </a:ext>
            </a:extLst>
          </p:cNvPr>
          <p:cNvCxnSpPr/>
          <p:nvPr/>
        </p:nvCxnSpPr>
        <p:spPr>
          <a:xfrm>
            <a:off x="2797588" y="2454875"/>
            <a:ext cx="315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2C483341-5D58-BB40-AAD8-DF8B59AE6448}"/>
              </a:ext>
            </a:extLst>
          </p:cNvPr>
          <p:cNvSpPr txBox="1"/>
          <p:nvPr/>
        </p:nvSpPr>
        <p:spPr>
          <a:xfrm>
            <a:off x="3514611" y="2787680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Neutrons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5CDE908-42CB-EA4E-9CF3-8C4A08B1AD8C}"/>
              </a:ext>
            </a:extLst>
          </p:cNvPr>
          <p:cNvSpPr/>
          <p:nvPr/>
        </p:nvSpPr>
        <p:spPr>
          <a:xfrm>
            <a:off x="3129186" y="2478683"/>
            <a:ext cx="114299" cy="252973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>
            <a:extLst>
              <a:ext uri="{FF2B5EF4-FFF2-40B4-BE49-F238E27FC236}">
                <a16:creationId xmlns:a16="http://schemas.microsoft.com/office/drawing/2014/main" id="{8A97E4BB-D0B7-CB44-8F48-A894272BEF17}"/>
              </a:ext>
            </a:extLst>
          </p:cNvPr>
          <p:cNvSpPr/>
          <p:nvPr/>
        </p:nvSpPr>
        <p:spPr>
          <a:xfrm rot="20462518">
            <a:off x="3162761" y="2258692"/>
            <a:ext cx="146162" cy="231208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>
            <a:extLst>
              <a:ext uri="{FF2B5EF4-FFF2-40B4-BE49-F238E27FC236}">
                <a16:creationId xmlns:a16="http://schemas.microsoft.com/office/drawing/2014/main" id="{FA4A96B6-0ED4-3C4C-96E0-85E5742D9580}"/>
              </a:ext>
            </a:extLst>
          </p:cNvPr>
          <p:cNvSpPr/>
          <p:nvPr/>
        </p:nvSpPr>
        <p:spPr>
          <a:xfrm rot="1180882">
            <a:off x="3280232" y="2437890"/>
            <a:ext cx="146162" cy="231208"/>
          </a:xfrm>
          <a:custGeom>
            <a:avLst/>
            <a:gdLst>
              <a:gd name="connsiteX0" fmla="*/ 0 w 773723"/>
              <a:gd name="connsiteY0" fmla="*/ 219807 h 369276"/>
              <a:gd name="connsiteX1" fmla="*/ 61546 w 773723"/>
              <a:gd name="connsiteY1" fmla="*/ 211015 h 369276"/>
              <a:gd name="connsiteX2" fmla="*/ 70338 w 773723"/>
              <a:gd name="connsiteY2" fmla="*/ 184638 h 369276"/>
              <a:gd name="connsiteX3" fmla="*/ 96715 w 773723"/>
              <a:gd name="connsiteY3" fmla="*/ 167053 h 369276"/>
              <a:gd name="connsiteX4" fmla="*/ 105507 w 773723"/>
              <a:gd name="connsiteY4" fmla="*/ 193430 h 369276"/>
              <a:gd name="connsiteX5" fmla="*/ 114300 w 773723"/>
              <a:gd name="connsiteY5" fmla="*/ 334107 h 369276"/>
              <a:gd name="connsiteX6" fmla="*/ 140677 w 773723"/>
              <a:gd name="connsiteY6" fmla="*/ 325315 h 369276"/>
              <a:gd name="connsiteX7" fmla="*/ 158261 w 773723"/>
              <a:gd name="connsiteY7" fmla="*/ 272561 h 369276"/>
              <a:gd name="connsiteX8" fmla="*/ 175846 w 773723"/>
              <a:gd name="connsiteY8" fmla="*/ 158261 h 369276"/>
              <a:gd name="connsiteX9" fmla="*/ 193431 w 773723"/>
              <a:gd name="connsiteY9" fmla="*/ 87923 h 369276"/>
              <a:gd name="connsiteX10" fmla="*/ 202223 w 773723"/>
              <a:gd name="connsiteY10" fmla="*/ 52753 h 369276"/>
              <a:gd name="connsiteX11" fmla="*/ 228600 w 773723"/>
              <a:gd name="connsiteY11" fmla="*/ 43961 h 369276"/>
              <a:gd name="connsiteX12" fmla="*/ 254977 w 773723"/>
              <a:gd name="connsiteY12" fmla="*/ 61546 h 369276"/>
              <a:gd name="connsiteX13" fmla="*/ 263769 w 773723"/>
              <a:gd name="connsiteY13" fmla="*/ 87923 h 369276"/>
              <a:gd name="connsiteX14" fmla="*/ 281354 w 773723"/>
              <a:gd name="connsiteY14" fmla="*/ 298938 h 369276"/>
              <a:gd name="connsiteX15" fmla="*/ 290146 w 773723"/>
              <a:gd name="connsiteY15" fmla="*/ 325315 h 369276"/>
              <a:gd name="connsiteX16" fmla="*/ 316523 w 773723"/>
              <a:gd name="connsiteY16" fmla="*/ 342900 h 369276"/>
              <a:gd name="connsiteX17" fmla="*/ 334107 w 773723"/>
              <a:gd name="connsiteY17" fmla="*/ 316523 h 369276"/>
              <a:gd name="connsiteX18" fmla="*/ 342900 w 773723"/>
              <a:gd name="connsiteY18" fmla="*/ 281353 h 369276"/>
              <a:gd name="connsiteX19" fmla="*/ 360484 w 773723"/>
              <a:gd name="connsiteY19" fmla="*/ 246184 h 369276"/>
              <a:gd name="connsiteX20" fmla="*/ 378069 w 773723"/>
              <a:gd name="connsiteY20" fmla="*/ 131884 h 369276"/>
              <a:gd name="connsiteX21" fmla="*/ 386861 w 773723"/>
              <a:gd name="connsiteY21" fmla="*/ 87923 h 369276"/>
              <a:gd name="connsiteX22" fmla="*/ 404446 w 773723"/>
              <a:gd name="connsiteY22" fmla="*/ 35169 h 369276"/>
              <a:gd name="connsiteX23" fmla="*/ 413238 w 773723"/>
              <a:gd name="connsiteY23" fmla="*/ 8792 h 369276"/>
              <a:gd name="connsiteX24" fmla="*/ 439615 w 773723"/>
              <a:gd name="connsiteY24" fmla="*/ 0 h 369276"/>
              <a:gd name="connsiteX25" fmla="*/ 457200 w 773723"/>
              <a:gd name="connsiteY25" fmla="*/ 35169 h 369276"/>
              <a:gd name="connsiteX26" fmla="*/ 474784 w 773723"/>
              <a:gd name="connsiteY26" fmla="*/ 307730 h 369276"/>
              <a:gd name="connsiteX27" fmla="*/ 509954 w 773723"/>
              <a:gd name="connsiteY27" fmla="*/ 369276 h 369276"/>
              <a:gd name="connsiteX28" fmla="*/ 545123 w 773723"/>
              <a:gd name="connsiteY28" fmla="*/ 342900 h 369276"/>
              <a:gd name="connsiteX29" fmla="*/ 553915 w 773723"/>
              <a:gd name="connsiteY29" fmla="*/ 307730 h 369276"/>
              <a:gd name="connsiteX30" fmla="*/ 580292 w 773723"/>
              <a:gd name="connsiteY30" fmla="*/ 246184 h 369276"/>
              <a:gd name="connsiteX31" fmla="*/ 624254 w 773723"/>
              <a:gd name="connsiteY31" fmla="*/ 184638 h 369276"/>
              <a:gd name="connsiteX32" fmla="*/ 641838 w 773723"/>
              <a:gd name="connsiteY32" fmla="*/ 237392 h 369276"/>
              <a:gd name="connsiteX33" fmla="*/ 650631 w 773723"/>
              <a:gd name="connsiteY33" fmla="*/ 263769 h 369276"/>
              <a:gd name="connsiteX34" fmla="*/ 677007 w 773723"/>
              <a:gd name="connsiteY34" fmla="*/ 281353 h 369276"/>
              <a:gd name="connsiteX35" fmla="*/ 703384 w 773723"/>
              <a:gd name="connsiteY35" fmla="*/ 272561 h 369276"/>
              <a:gd name="connsiteX36" fmla="*/ 729761 w 773723"/>
              <a:gd name="connsiteY36" fmla="*/ 254976 h 369276"/>
              <a:gd name="connsiteX37" fmla="*/ 773723 w 773723"/>
              <a:gd name="connsiteY37" fmla="*/ 254976 h 36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73723" h="369276">
                <a:moveTo>
                  <a:pt x="0" y="219807"/>
                </a:moveTo>
                <a:cubicBezTo>
                  <a:pt x="20515" y="216876"/>
                  <a:pt x="43010" y="220283"/>
                  <a:pt x="61546" y="211015"/>
                </a:cubicBezTo>
                <a:cubicBezTo>
                  <a:pt x="69835" y="206870"/>
                  <a:pt x="64548" y="191875"/>
                  <a:pt x="70338" y="184638"/>
                </a:cubicBezTo>
                <a:cubicBezTo>
                  <a:pt x="76939" y="176386"/>
                  <a:pt x="87923" y="172915"/>
                  <a:pt x="96715" y="167053"/>
                </a:cubicBezTo>
                <a:cubicBezTo>
                  <a:pt x="99646" y="175845"/>
                  <a:pt x="104537" y="184213"/>
                  <a:pt x="105507" y="193430"/>
                </a:cubicBezTo>
                <a:cubicBezTo>
                  <a:pt x="110426" y="240156"/>
                  <a:pt x="102194" y="288710"/>
                  <a:pt x="114300" y="334107"/>
                </a:cubicBezTo>
                <a:cubicBezTo>
                  <a:pt x="116688" y="343062"/>
                  <a:pt x="131885" y="328246"/>
                  <a:pt x="140677" y="325315"/>
                </a:cubicBezTo>
                <a:cubicBezTo>
                  <a:pt x="146538" y="307730"/>
                  <a:pt x="155639" y="290910"/>
                  <a:pt x="158261" y="272561"/>
                </a:cubicBezTo>
                <a:cubicBezTo>
                  <a:pt x="161469" y="250110"/>
                  <a:pt x="170621" y="182645"/>
                  <a:pt x="175846" y="158261"/>
                </a:cubicBezTo>
                <a:cubicBezTo>
                  <a:pt x="180910" y="134630"/>
                  <a:pt x="187569" y="111369"/>
                  <a:pt x="193431" y="87923"/>
                </a:cubicBezTo>
                <a:cubicBezTo>
                  <a:pt x="196362" y="76200"/>
                  <a:pt x="190759" y="56574"/>
                  <a:pt x="202223" y="52753"/>
                </a:cubicBezTo>
                <a:lnTo>
                  <a:pt x="228600" y="43961"/>
                </a:lnTo>
                <a:cubicBezTo>
                  <a:pt x="237392" y="49823"/>
                  <a:pt x="248376" y="53294"/>
                  <a:pt x="254977" y="61546"/>
                </a:cubicBezTo>
                <a:cubicBezTo>
                  <a:pt x="260767" y="68783"/>
                  <a:pt x="262890" y="78697"/>
                  <a:pt x="263769" y="87923"/>
                </a:cubicBezTo>
                <a:cubicBezTo>
                  <a:pt x="272828" y="183049"/>
                  <a:pt x="264118" y="221377"/>
                  <a:pt x="281354" y="298938"/>
                </a:cubicBezTo>
                <a:cubicBezTo>
                  <a:pt x="283365" y="307985"/>
                  <a:pt x="284356" y="318078"/>
                  <a:pt x="290146" y="325315"/>
                </a:cubicBezTo>
                <a:cubicBezTo>
                  <a:pt x="296747" y="333567"/>
                  <a:pt x="307731" y="337038"/>
                  <a:pt x="316523" y="342900"/>
                </a:cubicBezTo>
                <a:cubicBezTo>
                  <a:pt x="322384" y="334108"/>
                  <a:pt x="329945" y="326236"/>
                  <a:pt x="334107" y="316523"/>
                </a:cubicBezTo>
                <a:cubicBezTo>
                  <a:pt x="338867" y="305416"/>
                  <a:pt x="338657" y="292668"/>
                  <a:pt x="342900" y="281353"/>
                </a:cubicBezTo>
                <a:cubicBezTo>
                  <a:pt x="347502" y="269081"/>
                  <a:pt x="354623" y="257907"/>
                  <a:pt x="360484" y="246184"/>
                </a:cubicBezTo>
                <a:cubicBezTo>
                  <a:pt x="367069" y="200096"/>
                  <a:pt x="369939" y="176601"/>
                  <a:pt x="378069" y="131884"/>
                </a:cubicBezTo>
                <a:cubicBezTo>
                  <a:pt x="380742" y="117181"/>
                  <a:pt x="382929" y="102340"/>
                  <a:pt x="386861" y="87923"/>
                </a:cubicBezTo>
                <a:cubicBezTo>
                  <a:pt x="391738" y="70040"/>
                  <a:pt x="398584" y="52754"/>
                  <a:pt x="404446" y="35169"/>
                </a:cubicBezTo>
                <a:cubicBezTo>
                  <a:pt x="407377" y="26377"/>
                  <a:pt x="404446" y="11723"/>
                  <a:pt x="413238" y="8792"/>
                </a:cubicBezTo>
                <a:lnTo>
                  <a:pt x="439615" y="0"/>
                </a:lnTo>
                <a:cubicBezTo>
                  <a:pt x="445477" y="11723"/>
                  <a:pt x="452037" y="23122"/>
                  <a:pt x="457200" y="35169"/>
                </a:cubicBezTo>
                <a:cubicBezTo>
                  <a:pt x="491158" y="114403"/>
                  <a:pt x="472750" y="274165"/>
                  <a:pt x="474784" y="307730"/>
                </a:cubicBezTo>
                <a:cubicBezTo>
                  <a:pt x="477758" y="356793"/>
                  <a:pt x="476723" y="347123"/>
                  <a:pt x="509954" y="369276"/>
                </a:cubicBezTo>
                <a:cubicBezTo>
                  <a:pt x="521677" y="360484"/>
                  <a:pt x="536606" y="354824"/>
                  <a:pt x="545123" y="342900"/>
                </a:cubicBezTo>
                <a:cubicBezTo>
                  <a:pt x="552147" y="333067"/>
                  <a:pt x="550595" y="319349"/>
                  <a:pt x="553915" y="307730"/>
                </a:cubicBezTo>
                <a:cubicBezTo>
                  <a:pt x="568065" y="258203"/>
                  <a:pt x="556846" y="304797"/>
                  <a:pt x="580292" y="246184"/>
                </a:cubicBezTo>
                <a:cubicBezTo>
                  <a:pt x="605542" y="183060"/>
                  <a:pt x="577925" y="200080"/>
                  <a:pt x="624254" y="184638"/>
                </a:cubicBezTo>
                <a:lnTo>
                  <a:pt x="641838" y="237392"/>
                </a:lnTo>
                <a:cubicBezTo>
                  <a:pt x="644769" y="246184"/>
                  <a:pt x="642920" y="258628"/>
                  <a:pt x="650631" y="263769"/>
                </a:cubicBezTo>
                <a:lnTo>
                  <a:pt x="677007" y="281353"/>
                </a:lnTo>
                <a:cubicBezTo>
                  <a:pt x="685799" y="278422"/>
                  <a:pt x="695095" y="276706"/>
                  <a:pt x="703384" y="272561"/>
                </a:cubicBezTo>
                <a:cubicBezTo>
                  <a:pt x="712836" y="267835"/>
                  <a:pt x="719509" y="257539"/>
                  <a:pt x="729761" y="254976"/>
                </a:cubicBezTo>
                <a:cubicBezTo>
                  <a:pt x="743977" y="251422"/>
                  <a:pt x="759069" y="254976"/>
                  <a:pt x="773723" y="254976"/>
                </a:cubicBezTo>
              </a:path>
            </a:pathLst>
          </a:cu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8C5276-C7C1-0E4E-B70D-BB280A51A13D}"/>
              </a:ext>
            </a:extLst>
          </p:cNvPr>
          <p:cNvSpPr/>
          <p:nvPr/>
        </p:nvSpPr>
        <p:spPr>
          <a:xfrm>
            <a:off x="3417673" y="2231357"/>
            <a:ext cx="234295" cy="4769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545243-898B-D24A-8426-921E219A5893}"/>
              </a:ext>
            </a:extLst>
          </p:cNvPr>
          <p:cNvCxnSpPr>
            <a:cxnSpLocks/>
          </p:cNvCxnSpPr>
          <p:nvPr/>
        </p:nvCxnSpPr>
        <p:spPr>
          <a:xfrm flipV="1">
            <a:off x="3209781" y="2319823"/>
            <a:ext cx="161326" cy="48406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759A2CDE-B172-6142-8A24-6898B5B97E2F}"/>
              </a:ext>
            </a:extLst>
          </p:cNvPr>
          <p:cNvCxnSpPr>
            <a:cxnSpLocks/>
          </p:cNvCxnSpPr>
          <p:nvPr/>
        </p:nvCxnSpPr>
        <p:spPr>
          <a:xfrm>
            <a:off x="3282751" y="2518035"/>
            <a:ext cx="185670" cy="48275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793A3B42-D63D-B34C-8CDD-D87392106C46}"/>
              </a:ext>
            </a:extLst>
          </p:cNvPr>
          <p:cNvCxnSpPr>
            <a:cxnSpLocks/>
          </p:cNvCxnSpPr>
          <p:nvPr/>
        </p:nvCxnSpPr>
        <p:spPr>
          <a:xfrm>
            <a:off x="3086814" y="2572660"/>
            <a:ext cx="183756" cy="0"/>
          </a:xfrm>
          <a:prstGeom prst="straightConnector1">
            <a:avLst/>
          </a:prstGeom>
          <a:ln w="3175">
            <a:solidFill>
              <a:srgbClr val="7030A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CCE23659-4C7F-EA4B-99F3-A1B012C8C1FB}"/>
              </a:ext>
            </a:extLst>
          </p:cNvPr>
          <p:cNvSpPr txBox="1"/>
          <p:nvPr/>
        </p:nvSpPr>
        <p:spPr>
          <a:xfrm>
            <a:off x="3435485" y="1984127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Isotopes</a:t>
            </a: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9CCCCCAB-3691-3745-837A-E588624D1F3F}"/>
              </a:ext>
            </a:extLst>
          </p:cNvPr>
          <p:cNvSpPr/>
          <p:nvPr/>
        </p:nvSpPr>
        <p:spPr bwMode="auto">
          <a:xfrm>
            <a:off x="3483880" y="2266996"/>
            <a:ext cx="155885" cy="133103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2000">
                <a:schemeClr val="accent3">
                  <a:lumMod val="40000"/>
                  <a:lumOff val="60000"/>
                </a:schemeClr>
              </a:gs>
              <a:gs pos="76000">
                <a:schemeClr val="accent3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2F653A-C419-664C-86A6-73EFD3C0184A}"/>
              </a:ext>
            </a:extLst>
          </p:cNvPr>
          <p:cNvSpPr/>
          <p:nvPr/>
        </p:nvSpPr>
        <p:spPr>
          <a:xfrm>
            <a:off x="0" y="0"/>
            <a:ext cx="9144000" cy="1457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8A1E62A0-BA38-614B-9011-F559959DB68E}"/>
              </a:ext>
            </a:extLst>
          </p:cNvPr>
          <p:cNvGrpSpPr/>
          <p:nvPr/>
        </p:nvGrpSpPr>
        <p:grpSpPr>
          <a:xfrm>
            <a:off x="154453" y="70537"/>
            <a:ext cx="2259429" cy="1474006"/>
            <a:chOff x="360823" y="1074420"/>
            <a:chExt cx="3943350" cy="2354580"/>
          </a:xfrm>
        </p:grpSpPr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46CA7ABE-96FF-2347-9FBF-9B7215A54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74BA4909-15F1-D846-B1F7-38BC21DF2000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427BAE10-70FE-A346-AA3A-2EC69418589B}"/>
              </a:ext>
            </a:extLst>
          </p:cNvPr>
          <p:cNvCxnSpPr/>
          <p:nvPr/>
        </p:nvCxnSpPr>
        <p:spPr>
          <a:xfrm>
            <a:off x="1090713" y="786384"/>
            <a:ext cx="315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B9DCC8FB-107D-EE4C-9811-D3A6CC6220BF}"/>
              </a:ext>
            </a:extLst>
          </p:cNvPr>
          <p:cNvSpPr txBox="1"/>
          <p:nvPr/>
        </p:nvSpPr>
        <p:spPr>
          <a:xfrm>
            <a:off x="3049153" y="619361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Electrons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13FE6C0-53E4-164D-B9EA-25A3FE87E80C}"/>
              </a:ext>
            </a:extLst>
          </p:cNvPr>
          <p:cNvSpPr txBox="1"/>
          <p:nvPr/>
        </p:nvSpPr>
        <p:spPr>
          <a:xfrm>
            <a:off x="1786209" y="255509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043A092-2E88-7C45-8860-FB26B960ED24}"/>
              </a:ext>
            </a:extLst>
          </p:cNvPr>
          <p:cNvSpPr txBox="1"/>
          <p:nvPr/>
        </p:nvSpPr>
        <p:spPr>
          <a:xfrm>
            <a:off x="2340550" y="588722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82DC3A51-C4A4-DE4D-9299-45C6B9AFF20D}"/>
              </a:ext>
            </a:extLst>
          </p:cNvPr>
          <p:cNvSpPr txBox="1"/>
          <p:nvPr/>
        </p:nvSpPr>
        <p:spPr>
          <a:xfrm>
            <a:off x="968215" y="489254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D3496D8-0C33-794A-B16A-46EC200E6637}"/>
              </a:ext>
            </a:extLst>
          </p:cNvPr>
          <p:cNvSpPr/>
          <p:nvPr/>
        </p:nvSpPr>
        <p:spPr>
          <a:xfrm>
            <a:off x="68389" y="14787"/>
            <a:ext cx="4339237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835DF118-216D-014F-8201-AB504215D387}"/>
              </a:ext>
            </a:extLst>
          </p:cNvPr>
          <p:cNvSpPr/>
          <p:nvPr/>
        </p:nvSpPr>
        <p:spPr bwMode="auto">
          <a:xfrm>
            <a:off x="2528028" y="785505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FDC4FB6-DE56-CE4A-994B-C549416B831B}"/>
              </a:ext>
            </a:extLst>
          </p:cNvPr>
          <p:cNvCxnSpPr/>
          <p:nvPr/>
        </p:nvCxnSpPr>
        <p:spPr>
          <a:xfrm>
            <a:off x="2799043" y="904380"/>
            <a:ext cx="315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FE31AA1A-89F0-2446-9E03-0A67B659BD89}"/>
              </a:ext>
            </a:extLst>
          </p:cNvPr>
          <p:cNvSpPr txBox="1"/>
          <p:nvPr/>
        </p:nvSpPr>
        <p:spPr>
          <a:xfrm>
            <a:off x="4459876" y="159924"/>
            <a:ext cx="4633539" cy="12003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</a:rPr>
              <a:t>Outline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Intro: direct LPA e-beam applications, Bremsstrahlung gammas </a:t>
            </a:r>
            <a:r>
              <a:rPr lang="en-US" sz="1200" dirty="0">
                <a:solidFill>
                  <a:schemeClr val="bg2"/>
                </a:solidFill>
                <a:sym typeface="Wingdings" pitchFamily="2" charset="2"/>
              </a:rPr>
              <a:t> </a:t>
            </a:r>
            <a:r>
              <a:rPr lang="en-US" sz="1200" dirty="0">
                <a:solidFill>
                  <a:schemeClr val="bg2"/>
                </a:solidFill>
              </a:rPr>
              <a:t>neutrons, isotopes, muons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Plasma betatron radiation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Inverse-Compton-Scattered gammas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Active stabilization &amp; Free-electron lasing (FEL)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0A9A8515-55D7-D742-BB28-330919C429E2}"/>
              </a:ext>
            </a:extLst>
          </p:cNvPr>
          <p:cNvGrpSpPr/>
          <p:nvPr/>
        </p:nvGrpSpPr>
        <p:grpSpPr>
          <a:xfrm>
            <a:off x="4937594" y="1845907"/>
            <a:ext cx="2350703" cy="1260677"/>
            <a:chOff x="4000544" y="2745652"/>
            <a:chExt cx="3134271" cy="1680903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1E3475F0-E6C2-574E-9D1D-142F075562A4}"/>
                </a:ext>
              </a:extLst>
            </p:cNvPr>
            <p:cNvSpPr/>
            <p:nvPr/>
          </p:nvSpPr>
          <p:spPr bwMode="auto">
            <a:xfrm>
              <a:off x="4000544" y="3720154"/>
              <a:ext cx="445325" cy="3082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195" name="Straight Arrow Connector 194">
              <a:extLst>
                <a:ext uri="{FF2B5EF4-FFF2-40B4-BE49-F238E27FC236}">
                  <a16:creationId xmlns:a16="http://schemas.microsoft.com/office/drawing/2014/main" id="{828475F5-C83E-9C49-8B44-87B0D165569A}"/>
                </a:ext>
              </a:extLst>
            </p:cNvPr>
            <p:cNvCxnSpPr/>
            <p:nvPr/>
          </p:nvCxnSpPr>
          <p:spPr>
            <a:xfrm>
              <a:off x="4361898" y="3878654"/>
              <a:ext cx="4201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460D2F16-D641-EA49-A98D-D65CA1EEDDE8}"/>
                </a:ext>
              </a:extLst>
            </p:cNvPr>
            <p:cNvGrpSpPr/>
            <p:nvPr/>
          </p:nvGrpSpPr>
          <p:grpSpPr>
            <a:xfrm>
              <a:off x="4842996" y="2745652"/>
              <a:ext cx="1607813" cy="1680903"/>
              <a:chOff x="4842996" y="2745652"/>
              <a:chExt cx="1607813" cy="1680903"/>
            </a:xfrm>
          </p:grpSpPr>
          <p:pic>
            <p:nvPicPr>
              <p:cNvPr id="200" name="Picture 199">
                <a:extLst>
                  <a:ext uri="{FF2B5EF4-FFF2-40B4-BE49-F238E27FC236}">
                    <a16:creationId xmlns:a16="http://schemas.microsoft.com/office/drawing/2014/main" id="{0EC5AE1A-1A4F-884A-BF1F-1391FA09DC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0930410">
                <a:off x="5348826" y="2745652"/>
                <a:ext cx="1101983" cy="1680903"/>
              </a:xfrm>
              <a:prstGeom prst="rect">
                <a:avLst/>
              </a:prstGeom>
            </p:spPr>
          </p:pic>
          <p:cxnSp>
            <p:nvCxnSpPr>
              <p:cNvPr id="201" name="Straight Arrow Connector 200">
                <a:extLst>
                  <a:ext uri="{FF2B5EF4-FFF2-40B4-BE49-F238E27FC236}">
                    <a16:creationId xmlns:a16="http://schemas.microsoft.com/office/drawing/2014/main" id="{DEE28A5B-5F66-A64D-A36E-76B0EC0A0D50}"/>
                  </a:ext>
                </a:extLst>
              </p:cNvPr>
              <p:cNvCxnSpPr>
                <a:cxnSpLocks/>
              </p:cNvCxnSpPr>
              <p:nvPr/>
            </p:nvCxnSpPr>
            <p:spPr>
              <a:xfrm rot="20930410" flipH="1">
                <a:off x="4842996" y="3789290"/>
                <a:ext cx="527943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AD87BDB8-9D68-5441-9DCF-EF3B5CDC4102}"/>
                </a:ext>
              </a:extLst>
            </p:cNvPr>
            <p:cNvGrpSpPr/>
            <p:nvPr/>
          </p:nvGrpSpPr>
          <p:grpSpPr>
            <a:xfrm>
              <a:off x="6258212" y="3655453"/>
              <a:ext cx="876603" cy="458625"/>
              <a:chOff x="3053149" y="2122760"/>
              <a:chExt cx="876603" cy="458625"/>
            </a:xfrm>
          </p:grpSpPr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77D2D30E-327C-8F45-B556-B4B8EC5FE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3601" y="2122760"/>
                <a:ext cx="440000" cy="458625"/>
              </a:xfrm>
              <a:prstGeom prst="rect">
                <a:avLst/>
              </a:prstGeom>
            </p:spPr>
          </p:pic>
          <p:cxnSp>
            <p:nvCxnSpPr>
              <p:cNvPr id="199" name="Straight Arrow Connector 198">
                <a:extLst>
                  <a:ext uri="{FF2B5EF4-FFF2-40B4-BE49-F238E27FC236}">
                    <a16:creationId xmlns:a16="http://schemas.microsoft.com/office/drawing/2014/main" id="{791C4EE2-B6D9-0B4E-A708-A0E75277A4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3149" y="2342467"/>
                <a:ext cx="876603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6F2AC69-684E-8F46-9AFC-92963A4482C9}"/>
              </a:ext>
            </a:extLst>
          </p:cNvPr>
          <p:cNvSpPr txBox="1"/>
          <p:nvPr/>
        </p:nvSpPr>
        <p:spPr>
          <a:xfrm>
            <a:off x="4801067" y="2280126"/>
            <a:ext cx="10070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Electron beam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05FCAA5B-8A77-E74B-A40B-FEC4E2A93D1F}"/>
              </a:ext>
            </a:extLst>
          </p:cNvPr>
          <p:cNvSpPr txBox="1"/>
          <p:nvPr/>
        </p:nvSpPr>
        <p:spPr>
          <a:xfrm>
            <a:off x="6418704" y="1845613"/>
            <a:ext cx="9012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Scatter laser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EE7269D-1536-8348-83E8-A935FE2E3A10}"/>
              </a:ext>
            </a:extLst>
          </p:cNvPr>
          <p:cNvSpPr txBox="1"/>
          <p:nvPr/>
        </p:nvSpPr>
        <p:spPr>
          <a:xfrm>
            <a:off x="6535429" y="2826316"/>
            <a:ext cx="2541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Inverse Compton Scattered gamma ray photons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B12A613B-F62B-9A41-B73A-92911493A661}"/>
              </a:ext>
            </a:extLst>
          </p:cNvPr>
          <p:cNvSpPr/>
          <p:nvPr/>
        </p:nvSpPr>
        <p:spPr>
          <a:xfrm>
            <a:off x="4472782" y="1692023"/>
            <a:ext cx="4603741" cy="1649898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Google Shape;572;p11">
            <a:extLst>
              <a:ext uri="{FF2B5EF4-FFF2-40B4-BE49-F238E27FC236}">
                <a16:creationId xmlns:a16="http://schemas.microsoft.com/office/drawing/2014/main" id="{A62945F7-4A9B-FE4C-928E-E3EB51B9441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34588" y="4867068"/>
            <a:ext cx="50941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626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E4FF1-41C6-854B-A34A-53A0F56F647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65798" y="2381"/>
            <a:ext cx="8885255" cy="704739"/>
          </a:xfrm>
        </p:spPr>
        <p:txBody>
          <a:bodyPr>
            <a:noAutofit/>
          </a:bodyPr>
          <a:lstStyle/>
          <a:p>
            <a:r>
              <a:rPr lang="en-US" sz="1800" b="0" dirty="0">
                <a:latin typeface="+mj-lt"/>
              </a:rPr>
              <a:t>Low-emittance electrons, at high-energy, and compatible with a compact footprint, are of interest as source for SEE, VHEE, neutron, isotope and muography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F92B9-F936-7D4C-BA8F-F9DFFFCD4B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3D37A6-37BF-0F4D-AA45-74C3A9E8C8CD}"/>
              </a:ext>
            </a:extLst>
          </p:cNvPr>
          <p:cNvSpPr txBox="1"/>
          <p:nvPr/>
        </p:nvSpPr>
        <p:spPr>
          <a:xfrm flipH="1">
            <a:off x="4797836" y="712398"/>
            <a:ext cx="4362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Electrons directly: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Single-Event Effect (SEE) studies as proxy for heavy ions</a:t>
            </a:r>
          </a:p>
          <a:p>
            <a:pPr lvl="1"/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WG5 Tuesday: Kulkarni talk 1:30pm, Schröder talk 3:10pm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VHEE (50-300 MeV) electrons for flash radiation therapy</a:t>
            </a:r>
          </a:p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Obst-Huebl talk (WG6, Tuesday 2:10pm)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F8BCFB-EF2A-B644-9715-9286C9A347EC}"/>
              </a:ext>
            </a:extLst>
          </p:cNvPr>
          <p:cNvGrpSpPr/>
          <p:nvPr/>
        </p:nvGrpSpPr>
        <p:grpSpPr>
          <a:xfrm>
            <a:off x="165798" y="850731"/>
            <a:ext cx="2259429" cy="1474006"/>
            <a:chOff x="360823" y="1074420"/>
            <a:chExt cx="3943350" cy="235458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D0A9CB9-13ED-374C-8F02-9C19F5285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0823" y="1074420"/>
              <a:ext cx="3943350" cy="2354580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AF30B2D-47C8-9649-AE1B-339D3C17ADCC}"/>
                </a:ext>
              </a:extLst>
            </p:cNvPr>
            <p:cNvSpPr/>
            <p:nvPr/>
          </p:nvSpPr>
          <p:spPr bwMode="auto">
            <a:xfrm>
              <a:off x="1519467" y="2045128"/>
              <a:ext cx="582915" cy="36933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2000">
                  <a:schemeClr val="accent1">
                    <a:lumMod val="20000"/>
                    <a:lumOff val="80000"/>
                  </a:schemeClr>
                </a:gs>
                <a:gs pos="76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hangingPunct="0">
                <a:buClrTx/>
                <a:buSzTx/>
              </a:pPr>
              <a:endParaRPr lang="en-US" dirty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45F3B4A-AF24-784A-8A50-3440AFE79085}"/>
              </a:ext>
            </a:extLst>
          </p:cNvPr>
          <p:cNvSpPr txBox="1"/>
          <p:nvPr/>
        </p:nvSpPr>
        <p:spPr>
          <a:xfrm>
            <a:off x="3060498" y="1399555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Electrons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4C5E2C-B968-8141-8D18-467AE76544B0}"/>
              </a:ext>
            </a:extLst>
          </p:cNvPr>
          <p:cNvSpPr txBox="1"/>
          <p:nvPr/>
        </p:nvSpPr>
        <p:spPr>
          <a:xfrm>
            <a:off x="1797554" y="1035703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6">
                    <a:lumMod val="50000"/>
                  </a:schemeClr>
                </a:solidFill>
              </a:rPr>
              <a:t>Laser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43D6399-F7BA-9041-BEF4-1A380782B654}"/>
              </a:ext>
            </a:extLst>
          </p:cNvPr>
          <p:cNvSpPr txBox="1"/>
          <p:nvPr/>
        </p:nvSpPr>
        <p:spPr>
          <a:xfrm>
            <a:off x="2351895" y="1368916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6A9D1F-C52F-F245-B84E-BB39CB40CA17}"/>
              </a:ext>
            </a:extLst>
          </p:cNvPr>
          <p:cNvSpPr txBox="1"/>
          <p:nvPr/>
        </p:nvSpPr>
        <p:spPr>
          <a:xfrm>
            <a:off x="979560" y="126944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6586A9"/>
                </a:solidFill>
              </a:rPr>
              <a:t>E-beam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3871F94-C896-BC44-B0ED-539B6E971CC3}"/>
              </a:ext>
            </a:extLst>
          </p:cNvPr>
          <p:cNvSpPr/>
          <p:nvPr/>
        </p:nvSpPr>
        <p:spPr bwMode="auto">
          <a:xfrm>
            <a:off x="2539373" y="1565699"/>
            <a:ext cx="333994" cy="231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7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hangingPunct="0">
              <a:buClrTx/>
              <a:buSzTx/>
            </a:pPr>
            <a:endParaRPr lang="en-US" dirty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6A1F608-F848-A146-9155-7FD77411207E}"/>
              </a:ext>
            </a:extLst>
          </p:cNvPr>
          <p:cNvCxnSpPr/>
          <p:nvPr/>
        </p:nvCxnSpPr>
        <p:spPr>
          <a:xfrm>
            <a:off x="2810388" y="1684574"/>
            <a:ext cx="3150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7" name="Picture 96">
            <a:extLst>
              <a:ext uri="{FF2B5EF4-FFF2-40B4-BE49-F238E27FC236}">
                <a16:creationId xmlns:a16="http://schemas.microsoft.com/office/drawing/2014/main" id="{32F09D85-899E-3B4C-B4A9-45E5C43DF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836" y="1713099"/>
            <a:ext cx="1595435" cy="12491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3A98107-21F4-0C45-81E4-7684E5088DE7}"/>
              </a:ext>
            </a:extLst>
          </p:cNvPr>
          <p:cNvGrpSpPr/>
          <p:nvPr/>
        </p:nvGrpSpPr>
        <p:grpSpPr>
          <a:xfrm>
            <a:off x="6516303" y="1796907"/>
            <a:ext cx="2647154" cy="1135509"/>
            <a:chOff x="6516303" y="1796907"/>
            <a:chExt cx="2647154" cy="1135509"/>
          </a:xfrm>
        </p:grpSpPr>
        <p:pic>
          <p:nvPicPr>
            <p:cNvPr id="98" name="Google Shape;331;p44">
              <a:extLst>
                <a:ext uri="{FF2B5EF4-FFF2-40B4-BE49-F238E27FC236}">
                  <a16:creationId xmlns:a16="http://schemas.microsoft.com/office/drawing/2014/main" id="{8C1800C6-E3BD-E044-9142-5AEDE072A38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28826"/>
            <a:stretch/>
          </p:blipFill>
          <p:spPr>
            <a:xfrm>
              <a:off x="6516303" y="1796907"/>
              <a:ext cx="2073151" cy="1135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985198D-CBBC-9942-A680-24D8E19659F3}"/>
                </a:ext>
              </a:extLst>
            </p:cNvPr>
            <p:cNvSpPr txBox="1"/>
            <p:nvPr/>
          </p:nvSpPr>
          <p:spPr>
            <a:xfrm>
              <a:off x="8539119" y="2110566"/>
              <a:ext cx="62433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VHEE rad-bio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DB7131-3F1C-354C-B818-05AFE8EB682A}"/>
              </a:ext>
            </a:extLst>
          </p:cNvPr>
          <p:cNvGrpSpPr/>
          <p:nvPr/>
        </p:nvGrpSpPr>
        <p:grpSpPr>
          <a:xfrm>
            <a:off x="7933744" y="3838741"/>
            <a:ext cx="1342185" cy="1281158"/>
            <a:chOff x="7933744" y="3838741"/>
            <a:chExt cx="1342185" cy="12811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005544F-2F24-0046-AA92-1C4F3170F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33744" y="3838741"/>
              <a:ext cx="655711" cy="1281158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F5DD36E-BE0B-8E4A-8C3F-145B22E8F454}"/>
                </a:ext>
              </a:extLst>
            </p:cNvPr>
            <p:cNvSpPr txBox="1"/>
            <p:nvPr/>
          </p:nvSpPr>
          <p:spPr>
            <a:xfrm>
              <a:off x="8502659" y="4146657"/>
              <a:ext cx="77327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Medical isotopes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29043E-3961-3844-AF3B-32961246000F}"/>
              </a:ext>
            </a:extLst>
          </p:cNvPr>
          <p:cNvGrpSpPr/>
          <p:nvPr/>
        </p:nvGrpSpPr>
        <p:grpSpPr>
          <a:xfrm>
            <a:off x="1102058" y="3777910"/>
            <a:ext cx="5196085" cy="1393436"/>
            <a:chOff x="1102058" y="3777910"/>
            <a:chExt cx="5196085" cy="1393436"/>
          </a:xfrm>
        </p:grpSpPr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3EDA1DBA-B4AE-9742-85BB-3B845B65F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13967" y="3777910"/>
              <a:ext cx="1484176" cy="136505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1B29A7-5625-4E45-B042-2BAA6745220D}"/>
                </a:ext>
              </a:extLst>
            </p:cNvPr>
            <p:cNvSpPr/>
            <p:nvPr/>
          </p:nvSpPr>
          <p:spPr>
            <a:xfrm>
              <a:off x="1102058" y="4894347"/>
              <a:ext cx="399059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WG6 Thursday: Terzani talk 2:30pm, Pöder talk 2:50pm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A6E2F2D-B387-AC40-A690-0B8787156F64}"/>
                </a:ext>
              </a:extLst>
            </p:cNvPr>
            <p:cNvSpPr txBox="1"/>
            <p:nvPr/>
          </p:nvSpPr>
          <p:spPr>
            <a:xfrm>
              <a:off x="5208918" y="3884029"/>
              <a:ext cx="77327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Muon</a:t>
              </a:r>
            </a:p>
            <a:p>
              <a:r>
                <a:rPr lang="en-US" dirty="0"/>
                <a:t>vector tracking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223AD9-FF96-5444-BDA8-12A4F4ABFC32}"/>
              </a:ext>
            </a:extLst>
          </p:cNvPr>
          <p:cNvGrpSpPr/>
          <p:nvPr/>
        </p:nvGrpSpPr>
        <p:grpSpPr>
          <a:xfrm>
            <a:off x="4026051" y="1899921"/>
            <a:ext cx="1778400" cy="900246"/>
            <a:chOff x="4026051" y="1899921"/>
            <a:chExt cx="1778400" cy="90024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A16FD2-82DF-EC40-9051-775302589AB9}"/>
                </a:ext>
              </a:extLst>
            </p:cNvPr>
            <p:cNvSpPr txBox="1"/>
            <p:nvPr/>
          </p:nvSpPr>
          <p:spPr>
            <a:xfrm>
              <a:off x="4026051" y="1899921"/>
              <a:ext cx="87788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sub-ps </a:t>
              </a:r>
              <a:r>
                <a:rPr lang="en-US" dirty="0">
                  <a:latin typeface="Symbol" pitchFamily="2" charset="2"/>
                </a:rPr>
                <a:t>m</a:t>
              </a:r>
              <a:r>
                <a:rPr lang="en-US" dirty="0"/>
                <a:t>m  </a:t>
              </a:r>
            </a:p>
            <a:p>
              <a:r>
                <a:rPr lang="en-US" dirty="0"/>
                <a:t>electron beam as proxy for single ion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D5AE77F-3E11-1649-B6C6-88C62C0BF3C0}"/>
                </a:ext>
              </a:extLst>
            </p:cNvPr>
            <p:cNvSpPr/>
            <p:nvPr/>
          </p:nvSpPr>
          <p:spPr>
            <a:xfrm rot="1260000" flipH="1">
              <a:off x="5234760" y="1947917"/>
              <a:ext cx="45719" cy="18602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E479052-6AC5-BA42-9841-E22668771A80}"/>
                </a:ext>
              </a:extLst>
            </p:cNvPr>
            <p:cNvCxnSpPr>
              <a:cxnSpLocks/>
            </p:cNvCxnSpPr>
            <p:nvPr/>
          </p:nvCxnSpPr>
          <p:spPr>
            <a:xfrm rot="-420000" flipH="1">
              <a:off x="5120220" y="2135385"/>
              <a:ext cx="114098" cy="22349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7C3721A-0433-FC4C-BC93-D52AE3A064E9}"/>
                </a:ext>
              </a:extLst>
            </p:cNvPr>
            <p:cNvSpPr txBox="1"/>
            <p:nvPr/>
          </p:nvSpPr>
          <p:spPr>
            <a:xfrm>
              <a:off x="5234062" y="2116344"/>
              <a:ext cx="57038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aseline="30000" dirty="0">
                  <a:solidFill>
                    <a:srgbClr val="FF0000"/>
                  </a:solidFill>
                </a:rPr>
                <a:t>e-beam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612E624-EB61-3F4D-9ED6-E5054015F48E}"/>
              </a:ext>
            </a:extLst>
          </p:cNvPr>
          <p:cNvGrpSpPr/>
          <p:nvPr/>
        </p:nvGrpSpPr>
        <p:grpSpPr>
          <a:xfrm>
            <a:off x="165798" y="2920862"/>
            <a:ext cx="8884368" cy="2199037"/>
            <a:chOff x="165798" y="2920862"/>
            <a:chExt cx="8884368" cy="219903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D999D8-03E2-4E4E-BFFA-7EF83E00B226}"/>
                </a:ext>
              </a:extLst>
            </p:cNvPr>
            <p:cNvGrpSpPr/>
            <p:nvPr/>
          </p:nvGrpSpPr>
          <p:grpSpPr>
            <a:xfrm>
              <a:off x="165798" y="2920862"/>
              <a:ext cx="8884368" cy="2199037"/>
              <a:chOff x="165798" y="2920862"/>
              <a:chExt cx="8884368" cy="2199037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D12354E9-E03C-BA46-B86B-223C107B7B2E}"/>
                  </a:ext>
                </a:extLst>
              </p:cNvPr>
              <p:cNvGrpSpPr/>
              <p:nvPr/>
            </p:nvGrpSpPr>
            <p:grpSpPr>
              <a:xfrm>
                <a:off x="165798" y="2932416"/>
                <a:ext cx="2259429" cy="1474006"/>
                <a:chOff x="360823" y="1074420"/>
                <a:chExt cx="3943350" cy="2354580"/>
              </a:xfrm>
            </p:grpSpPr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3E70626F-986F-A84B-94BA-88FB354A14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60823" y="1074420"/>
                  <a:ext cx="3943350" cy="2354580"/>
                </a:xfrm>
                <a:prstGeom prst="rect">
                  <a:avLst/>
                </a:prstGeom>
              </p:spPr>
            </p:pic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87C4BC80-0D79-0044-8ACF-079BBBA2529D}"/>
                    </a:ext>
                  </a:extLst>
                </p:cNvPr>
                <p:cNvSpPr/>
                <p:nvPr/>
              </p:nvSpPr>
              <p:spPr bwMode="auto">
                <a:xfrm>
                  <a:off x="1519467" y="2045128"/>
                  <a:ext cx="582915" cy="36933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2000">
                      <a:schemeClr val="accent1">
                        <a:lumMod val="20000"/>
                        <a:lumOff val="80000"/>
                      </a:schemeClr>
                    </a:gs>
                    <a:gs pos="76000">
                      <a:schemeClr val="bg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0" rIns="68580" bIns="3429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 eaLnBrk="0" hangingPunct="0">
                    <a:buClrTx/>
                    <a:buSzTx/>
                  </a:pPr>
                  <a:endParaRPr lang="en-US" dirty="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3FF5AB64-1CF6-DD4F-856B-B695D3EC8999}"/>
                  </a:ext>
                </a:extLst>
              </p:cNvPr>
              <p:cNvCxnSpPr/>
              <p:nvPr/>
            </p:nvCxnSpPr>
            <p:spPr>
              <a:xfrm>
                <a:off x="1102058" y="3648263"/>
                <a:ext cx="315098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D41B165-F046-2C4C-A1D8-D61495426B31}"/>
                  </a:ext>
                </a:extLst>
              </p:cNvPr>
              <p:cNvSpPr txBox="1"/>
              <p:nvPr/>
            </p:nvSpPr>
            <p:spPr>
              <a:xfrm>
                <a:off x="3631600" y="3771312"/>
                <a:ext cx="72167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tx1"/>
                    </a:solidFill>
                  </a:rPr>
                  <a:t>Muons</a:t>
                </a: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EB9F69B4-EC24-034F-A1C6-78C5300C0F43}"/>
                  </a:ext>
                </a:extLst>
              </p:cNvPr>
              <p:cNvSpPr/>
              <p:nvPr/>
            </p:nvSpPr>
            <p:spPr>
              <a:xfrm>
                <a:off x="3199431" y="3414260"/>
                <a:ext cx="234295" cy="4769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5" name="Straight Arrow Connector 74">
                <a:extLst>
                  <a:ext uri="{FF2B5EF4-FFF2-40B4-BE49-F238E27FC236}">
                    <a16:creationId xmlns:a16="http://schemas.microsoft.com/office/drawing/2014/main" id="{AB760F2D-2B0E-B84B-8323-4DDFA0D18F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29856" y="3673613"/>
                <a:ext cx="630583" cy="10429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>
                <a:extLst>
                  <a:ext uri="{FF2B5EF4-FFF2-40B4-BE49-F238E27FC236}">
                    <a16:creationId xmlns:a16="http://schemas.microsoft.com/office/drawing/2014/main" id="{16318636-528F-4246-86E6-04887197FA5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36220" y="3587021"/>
                <a:ext cx="610744" cy="8373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31850D32-FA3F-7449-99A3-2793E4108499}"/>
                  </a:ext>
                </a:extLst>
              </p:cNvPr>
              <p:cNvSpPr/>
              <p:nvPr/>
            </p:nvSpPr>
            <p:spPr bwMode="auto">
              <a:xfrm>
                <a:off x="3776317" y="3563481"/>
                <a:ext cx="333994" cy="2312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76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685800" eaLnBrk="0" hangingPunct="0">
                  <a:buClrTx/>
                  <a:buSzTx/>
                </a:pPr>
                <a:endParaRPr lang="en-US" dirty="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E471606-0BF3-9447-ACA3-259A491E0BEB}"/>
                  </a:ext>
                </a:extLst>
              </p:cNvPr>
              <p:cNvSpPr txBox="1"/>
              <p:nvPr/>
            </p:nvSpPr>
            <p:spPr>
              <a:xfrm>
                <a:off x="1797554" y="3117388"/>
                <a:ext cx="5036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6">
                        <a:lumMod val="50000"/>
                      </a:schemeClr>
                    </a:solidFill>
                  </a:rPr>
                  <a:t>Laser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9DFE3E7-F09E-1947-8579-EFB5539F981B}"/>
                  </a:ext>
                </a:extLst>
              </p:cNvPr>
              <p:cNvSpPr txBox="1"/>
              <p:nvPr/>
            </p:nvSpPr>
            <p:spPr>
              <a:xfrm>
                <a:off x="2351895" y="3232487"/>
                <a:ext cx="63190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rgbClr val="6586A9"/>
                    </a:solidFill>
                  </a:rPr>
                  <a:t>E-beam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5F8109C-F41D-4742-9E74-DC11EF2C9FCD}"/>
                  </a:ext>
                </a:extLst>
              </p:cNvPr>
              <p:cNvSpPr txBox="1"/>
              <p:nvPr/>
            </p:nvSpPr>
            <p:spPr>
              <a:xfrm>
                <a:off x="979560" y="3351133"/>
                <a:ext cx="63190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rgbClr val="6586A9"/>
                    </a:solidFill>
                  </a:rPr>
                  <a:t>E-beam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4D225A3-1B8F-3A45-B39F-56E1B5349E89}"/>
                  </a:ext>
                </a:extLst>
              </p:cNvPr>
              <p:cNvSpPr txBox="1"/>
              <p:nvPr/>
            </p:nvSpPr>
            <p:spPr>
              <a:xfrm>
                <a:off x="2842493" y="3891631"/>
                <a:ext cx="6751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Brems</a:t>
                </a:r>
              </a:p>
              <a:p>
                <a:r>
                  <a:rPr lang="en-US" sz="1000" dirty="0">
                    <a:solidFill>
                      <a:schemeClr val="tx1"/>
                    </a:solidFill>
                  </a:rPr>
                  <a:t>gammas</a:t>
                </a: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AF567D1-4C20-A945-A619-8A6BB5F9E31E}"/>
                  </a:ext>
                </a:extLst>
              </p:cNvPr>
              <p:cNvSpPr/>
              <p:nvPr/>
            </p:nvSpPr>
            <p:spPr bwMode="auto">
              <a:xfrm>
                <a:off x="2539373" y="3521549"/>
                <a:ext cx="333994" cy="2312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76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685800" eaLnBrk="0" hangingPunct="0">
                  <a:buClrTx/>
                  <a:buSzTx/>
                </a:pPr>
                <a:endParaRPr lang="en-US" dirty="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005F9360-F0B0-0543-9BA1-AF9F19EFA0FD}"/>
                  </a:ext>
                </a:extLst>
              </p:cNvPr>
              <p:cNvCxnSpPr/>
              <p:nvPr/>
            </p:nvCxnSpPr>
            <p:spPr>
              <a:xfrm>
                <a:off x="2810388" y="3640424"/>
                <a:ext cx="31509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5763559-3B5E-FB41-919E-77C26A22B47F}"/>
                  </a:ext>
                </a:extLst>
              </p:cNvPr>
              <p:cNvSpPr txBox="1"/>
              <p:nvPr/>
            </p:nvSpPr>
            <p:spPr>
              <a:xfrm>
                <a:off x="3527411" y="3973229"/>
                <a:ext cx="9108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tx1"/>
                    </a:solidFill>
                  </a:rPr>
                  <a:t>Neutrons</a:t>
                </a: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3CB54B2B-3E69-8A4D-B5A1-53B40F49B108}"/>
                  </a:ext>
                </a:extLst>
              </p:cNvPr>
              <p:cNvSpPr/>
              <p:nvPr/>
            </p:nvSpPr>
            <p:spPr>
              <a:xfrm>
                <a:off x="3141986" y="3664232"/>
                <a:ext cx="114299" cy="252973"/>
              </a:xfrm>
              <a:custGeom>
                <a:avLst/>
                <a:gdLst>
                  <a:gd name="connsiteX0" fmla="*/ 0 w 773723"/>
                  <a:gd name="connsiteY0" fmla="*/ 219807 h 369276"/>
                  <a:gd name="connsiteX1" fmla="*/ 61546 w 773723"/>
                  <a:gd name="connsiteY1" fmla="*/ 211015 h 369276"/>
                  <a:gd name="connsiteX2" fmla="*/ 70338 w 773723"/>
                  <a:gd name="connsiteY2" fmla="*/ 184638 h 369276"/>
                  <a:gd name="connsiteX3" fmla="*/ 96715 w 773723"/>
                  <a:gd name="connsiteY3" fmla="*/ 167053 h 369276"/>
                  <a:gd name="connsiteX4" fmla="*/ 105507 w 773723"/>
                  <a:gd name="connsiteY4" fmla="*/ 193430 h 369276"/>
                  <a:gd name="connsiteX5" fmla="*/ 114300 w 773723"/>
                  <a:gd name="connsiteY5" fmla="*/ 334107 h 369276"/>
                  <a:gd name="connsiteX6" fmla="*/ 140677 w 773723"/>
                  <a:gd name="connsiteY6" fmla="*/ 325315 h 369276"/>
                  <a:gd name="connsiteX7" fmla="*/ 158261 w 773723"/>
                  <a:gd name="connsiteY7" fmla="*/ 272561 h 369276"/>
                  <a:gd name="connsiteX8" fmla="*/ 175846 w 773723"/>
                  <a:gd name="connsiteY8" fmla="*/ 158261 h 369276"/>
                  <a:gd name="connsiteX9" fmla="*/ 193431 w 773723"/>
                  <a:gd name="connsiteY9" fmla="*/ 87923 h 369276"/>
                  <a:gd name="connsiteX10" fmla="*/ 202223 w 773723"/>
                  <a:gd name="connsiteY10" fmla="*/ 52753 h 369276"/>
                  <a:gd name="connsiteX11" fmla="*/ 228600 w 773723"/>
                  <a:gd name="connsiteY11" fmla="*/ 43961 h 369276"/>
                  <a:gd name="connsiteX12" fmla="*/ 254977 w 773723"/>
                  <a:gd name="connsiteY12" fmla="*/ 61546 h 369276"/>
                  <a:gd name="connsiteX13" fmla="*/ 263769 w 773723"/>
                  <a:gd name="connsiteY13" fmla="*/ 87923 h 369276"/>
                  <a:gd name="connsiteX14" fmla="*/ 281354 w 773723"/>
                  <a:gd name="connsiteY14" fmla="*/ 298938 h 369276"/>
                  <a:gd name="connsiteX15" fmla="*/ 290146 w 773723"/>
                  <a:gd name="connsiteY15" fmla="*/ 325315 h 369276"/>
                  <a:gd name="connsiteX16" fmla="*/ 316523 w 773723"/>
                  <a:gd name="connsiteY16" fmla="*/ 342900 h 369276"/>
                  <a:gd name="connsiteX17" fmla="*/ 334107 w 773723"/>
                  <a:gd name="connsiteY17" fmla="*/ 316523 h 369276"/>
                  <a:gd name="connsiteX18" fmla="*/ 342900 w 773723"/>
                  <a:gd name="connsiteY18" fmla="*/ 281353 h 369276"/>
                  <a:gd name="connsiteX19" fmla="*/ 360484 w 773723"/>
                  <a:gd name="connsiteY19" fmla="*/ 246184 h 369276"/>
                  <a:gd name="connsiteX20" fmla="*/ 378069 w 773723"/>
                  <a:gd name="connsiteY20" fmla="*/ 131884 h 369276"/>
                  <a:gd name="connsiteX21" fmla="*/ 386861 w 773723"/>
                  <a:gd name="connsiteY21" fmla="*/ 87923 h 369276"/>
                  <a:gd name="connsiteX22" fmla="*/ 404446 w 773723"/>
                  <a:gd name="connsiteY22" fmla="*/ 35169 h 369276"/>
                  <a:gd name="connsiteX23" fmla="*/ 413238 w 773723"/>
                  <a:gd name="connsiteY23" fmla="*/ 8792 h 369276"/>
                  <a:gd name="connsiteX24" fmla="*/ 439615 w 773723"/>
                  <a:gd name="connsiteY24" fmla="*/ 0 h 369276"/>
                  <a:gd name="connsiteX25" fmla="*/ 457200 w 773723"/>
                  <a:gd name="connsiteY25" fmla="*/ 35169 h 369276"/>
                  <a:gd name="connsiteX26" fmla="*/ 474784 w 773723"/>
                  <a:gd name="connsiteY26" fmla="*/ 307730 h 369276"/>
                  <a:gd name="connsiteX27" fmla="*/ 509954 w 773723"/>
                  <a:gd name="connsiteY27" fmla="*/ 369276 h 369276"/>
                  <a:gd name="connsiteX28" fmla="*/ 545123 w 773723"/>
                  <a:gd name="connsiteY28" fmla="*/ 342900 h 369276"/>
                  <a:gd name="connsiteX29" fmla="*/ 553915 w 773723"/>
                  <a:gd name="connsiteY29" fmla="*/ 307730 h 369276"/>
                  <a:gd name="connsiteX30" fmla="*/ 580292 w 773723"/>
                  <a:gd name="connsiteY30" fmla="*/ 246184 h 369276"/>
                  <a:gd name="connsiteX31" fmla="*/ 624254 w 773723"/>
                  <a:gd name="connsiteY31" fmla="*/ 184638 h 369276"/>
                  <a:gd name="connsiteX32" fmla="*/ 641838 w 773723"/>
                  <a:gd name="connsiteY32" fmla="*/ 237392 h 369276"/>
                  <a:gd name="connsiteX33" fmla="*/ 650631 w 773723"/>
                  <a:gd name="connsiteY33" fmla="*/ 263769 h 369276"/>
                  <a:gd name="connsiteX34" fmla="*/ 677007 w 773723"/>
                  <a:gd name="connsiteY34" fmla="*/ 281353 h 369276"/>
                  <a:gd name="connsiteX35" fmla="*/ 703384 w 773723"/>
                  <a:gd name="connsiteY35" fmla="*/ 272561 h 369276"/>
                  <a:gd name="connsiteX36" fmla="*/ 729761 w 773723"/>
                  <a:gd name="connsiteY36" fmla="*/ 254976 h 369276"/>
                  <a:gd name="connsiteX37" fmla="*/ 773723 w 773723"/>
                  <a:gd name="connsiteY37" fmla="*/ 254976 h 36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3723" h="369276">
                    <a:moveTo>
                      <a:pt x="0" y="219807"/>
                    </a:moveTo>
                    <a:cubicBezTo>
                      <a:pt x="20515" y="216876"/>
                      <a:pt x="43010" y="220283"/>
                      <a:pt x="61546" y="211015"/>
                    </a:cubicBezTo>
                    <a:cubicBezTo>
                      <a:pt x="69835" y="206870"/>
                      <a:pt x="64548" y="191875"/>
                      <a:pt x="70338" y="184638"/>
                    </a:cubicBezTo>
                    <a:cubicBezTo>
                      <a:pt x="76939" y="176386"/>
                      <a:pt x="87923" y="172915"/>
                      <a:pt x="96715" y="167053"/>
                    </a:cubicBezTo>
                    <a:cubicBezTo>
                      <a:pt x="99646" y="175845"/>
                      <a:pt x="104537" y="184213"/>
                      <a:pt x="105507" y="193430"/>
                    </a:cubicBezTo>
                    <a:cubicBezTo>
                      <a:pt x="110426" y="240156"/>
                      <a:pt x="102194" y="288710"/>
                      <a:pt x="114300" y="334107"/>
                    </a:cubicBezTo>
                    <a:cubicBezTo>
                      <a:pt x="116688" y="343062"/>
                      <a:pt x="131885" y="328246"/>
                      <a:pt x="140677" y="325315"/>
                    </a:cubicBezTo>
                    <a:cubicBezTo>
                      <a:pt x="146538" y="307730"/>
                      <a:pt x="155639" y="290910"/>
                      <a:pt x="158261" y="272561"/>
                    </a:cubicBezTo>
                    <a:cubicBezTo>
                      <a:pt x="161469" y="250110"/>
                      <a:pt x="170621" y="182645"/>
                      <a:pt x="175846" y="158261"/>
                    </a:cubicBezTo>
                    <a:cubicBezTo>
                      <a:pt x="180910" y="134630"/>
                      <a:pt x="187569" y="111369"/>
                      <a:pt x="193431" y="87923"/>
                    </a:cubicBezTo>
                    <a:cubicBezTo>
                      <a:pt x="196362" y="76200"/>
                      <a:pt x="190759" y="56574"/>
                      <a:pt x="202223" y="52753"/>
                    </a:cubicBezTo>
                    <a:lnTo>
                      <a:pt x="228600" y="43961"/>
                    </a:lnTo>
                    <a:cubicBezTo>
                      <a:pt x="237392" y="49823"/>
                      <a:pt x="248376" y="53294"/>
                      <a:pt x="254977" y="61546"/>
                    </a:cubicBezTo>
                    <a:cubicBezTo>
                      <a:pt x="260767" y="68783"/>
                      <a:pt x="262890" y="78697"/>
                      <a:pt x="263769" y="87923"/>
                    </a:cubicBezTo>
                    <a:cubicBezTo>
                      <a:pt x="272828" y="183049"/>
                      <a:pt x="264118" y="221377"/>
                      <a:pt x="281354" y="298938"/>
                    </a:cubicBezTo>
                    <a:cubicBezTo>
                      <a:pt x="283365" y="307985"/>
                      <a:pt x="284356" y="318078"/>
                      <a:pt x="290146" y="325315"/>
                    </a:cubicBezTo>
                    <a:cubicBezTo>
                      <a:pt x="296747" y="333567"/>
                      <a:pt x="307731" y="337038"/>
                      <a:pt x="316523" y="342900"/>
                    </a:cubicBezTo>
                    <a:cubicBezTo>
                      <a:pt x="322384" y="334108"/>
                      <a:pt x="329945" y="326236"/>
                      <a:pt x="334107" y="316523"/>
                    </a:cubicBezTo>
                    <a:cubicBezTo>
                      <a:pt x="338867" y="305416"/>
                      <a:pt x="338657" y="292668"/>
                      <a:pt x="342900" y="281353"/>
                    </a:cubicBezTo>
                    <a:cubicBezTo>
                      <a:pt x="347502" y="269081"/>
                      <a:pt x="354623" y="257907"/>
                      <a:pt x="360484" y="246184"/>
                    </a:cubicBezTo>
                    <a:cubicBezTo>
                      <a:pt x="367069" y="200096"/>
                      <a:pt x="369939" y="176601"/>
                      <a:pt x="378069" y="131884"/>
                    </a:cubicBezTo>
                    <a:cubicBezTo>
                      <a:pt x="380742" y="117181"/>
                      <a:pt x="382929" y="102340"/>
                      <a:pt x="386861" y="87923"/>
                    </a:cubicBezTo>
                    <a:cubicBezTo>
                      <a:pt x="391738" y="70040"/>
                      <a:pt x="398584" y="52754"/>
                      <a:pt x="404446" y="35169"/>
                    </a:cubicBezTo>
                    <a:cubicBezTo>
                      <a:pt x="407377" y="26377"/>
                      <a:pt x="404446" y="11723"/>
                      <a:pt x="413238" y="8792"/>
                    </a:cubicBezTo>
                    <a:lnTo>
                      <a:pt x="439615" y="0"/>
                    </a:lnTo>
                    <a:cubicBezTo>
                      <a:pt x="445477" y="11723"/>
                      <a:pt x="452037" y="23122"/>
                      <a:pt x="457200" y="35169"/>
                    </a:cubicBezTo>
                    <a:cubicBezTo>
                      <a:pt x="491158" y="114403"/>
                      <a:pt x="472750" y="274165"/>
                      <a:pt x="474784" y="307730"/>
                    </a:cubicBezTo>
                    <a:cubicBezTo>
                      <a:pt x="477758" y="356793"/>
                      <a:pt x="476723" y="347123"/>
                      <a:pt x="509954" y="369276"/>
                    </a:cubicBezTo>
                    <a:cubicBezTo>
                      <a:pt x="521677" y="360484"/>
                      <a:pt x="536606" y="354824"/>
                      <a:pt x="545123" y="342900"/>
                    </a:cubicBezTo>
                    <a:cubicBezTo>
                      <a:pt x="552147" y="333067"/>
                      <a:pt x="550595" y="319349"/>
                      <a:pt x="553915" y="307730"/>
                    </a:cubicBezTo>
                    <a:cubicBezTo>
                      <a:pt x="568065" y="258203"/>
                      <a:pt x="556846" y="304797"/>
                      <a:pt x="580292" y="246184"/>
                    </a:cubicBezTo>
                    <a:cubicBezTo>
                      <a:pt x="605542" y="183060"/>
                      <a:pt x="577925" y="200080"/>
                      <a:pt x="624254" y="184638"/>
                    </a:cubicBezTo>
                    <a:lnTo>
                      <a:pt x="641838" y="237392"/>
                    </a:lnTo>
                    <a:cubicBezTo>
                      <a:pt x="644769" y="246184"/>
                      <a:pt x="642920" y="258628"/>
                      <a:pt x="650631" y="263769"/>
                    </a:cubicBezTo>
                    <a:lnTo>
                      <a:pt x="677007" y="281353"/>
                    </a:lnTo>
                    <a:cubicBezTo>
                      <a:pt x="685799" y="278422"/>
                      <a:pt x="695095" y="276706"/>
                      <a:pt x="703384" y="272561"/>
                    </a:cubicBezTo>
                    <a:cubicBezTo>
                      <a:pt x="712836" y="267835"/>
                      <a:pt x="719509" y="257539"/>
                      <a:pt x="729761" y="254976"/>
                    </a:cubicBezTo>
                    <a:cubicBezTo>
                      <a:pt x="743977" y="251422"/>
                      <a:pt x="759069" y="254976"/>
                      <a:pt x="773723" y="254976"/>
                    </a:cubicBezTo>
                  </a:path>
                </a:pathLst>
              </a:custGeom>
              <a:noFill/>
              <a:ln w="952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3D1C453-0B75-794F-9672-3BBBC74B6557}"/>
                  </a:ext>
                </a:extLst>
              </p:cNvPr>
              <p:cNvSpPr/>
              <p:nvPr/>
            </p:nvSpPr>
            <p:spPr>
              <a:xfrm rot="20462518">
                <a:off x="3175561" y="3444241"/>
                <a:ext cx="146162" cy="231208"/>
              </a:xfrm>
              <a:custGeom>
                <a:avLst/>
                <a:gdLst>
                  <a:gd name="connsiteX0" fmla="*/ 0 w 773723"/>
                  <a:gd name="connsiteY0" fmla="*/ 219807 h 369276"/>
                  <a:gd name="connsiteX1" fmla="*/ 61546 w 773723"/>
                  <a:gd name="connsiteY1" fmla="*/ 211015 h 369276"/>
                  <a:gd name="connsiteX2" fmla="*/ 70338 w 773723"/>
                  <a:gd name="connsiteY2" fmla="*/ 184638 h 369276"/>
                  <a:gd name="connsiteX3" fmla="*/ 96715 w 773723"/>
                  <a:gd name="connsiteY3" fmla="*/ 167053 h 369276"/>
                  <a:gd name="connsiteX4" fmla="*/ 105507 w 773723"/>
                  <a:gd name="connsiteY4" fmla="*/ 193430 h 369276"/>
                  <a:gd name="connsiteX5" fmla="*/ 114300 w 773723"/>
                  <a:gd name="connsiteY5" fmla="*/ 334107 h 369276"/>
                  <a:gd name="connsiteX6" fmla="*/ 140677 w 773723"/>
                  <a:gd name="connsiteY6" fmla="*/ 325315 h 369276"/>
                  <a:gd name="connsiteX7" fmla="*/ 158261 w 773723"/>
                  <a:gd name="connsiteY7" fmla="*/ 272561 h 369276"/>
                  <a:gd name="connsiteX8" fmla="*/ 175846 w 773723"/>
                  <a:gd name="connsiteY8" fmla="*/ 158261 h 369276"/>
                  <a:gd name="connsiteX9" fmla="*/ 193431 w 773723"/>
                  <a:gd name="connsiteY9" fmla="*/ 87923 h 369276"/>
                  <a:gd name="connsiteX10" fmla="*/ 202223 w 773723"/>
                  <a:gd name="connsiteY10" fmla="*/ 52753 h 369276"/>
                  <a:gd name="connsiteX11" fmla="*/ 228600 w 773723"/>
                  <a:gd name="connsiteY11" fmla="*/ 43961 h 369276"/>
                  <a:gd name="connsiteX12" fmla="*/ 254977 w 773723"/>
                  <a:gd name="connsiteY12" fmla="*/ 61546 h 369276"/>
                  <a:gd name="connsiteX13" fmla="*/ 263769 w 773723"/>
                  <a:gd name="connsiteY13" fmla="*/ 87923 h 369276"/>
                  <a:gd name="connsiteX14" fmla="*/ 281354 w 773723"/>
                  <a:gd name="connsiteY14" fmla="*/ 298938 h 369276"/>
                  <a:gd name="connsiteX15" fmla="*/ 290146 w 773723"/>
                  <a:gd name="connsiteY15" fmla="*/ 325315 h 369276"/>
                  <a:gd name="connsiteX16" fmla="*/ 316523 w 773723"/>
                  <a:gd name="connsiteY16" fmla="*/ 342900 h 369276"/>
                  <a:gd name="connsiteX17" fmla="*/ 334107 w 773723"/>
                  <a:gd name="connsiteY17" fmla="*/ 316523 h 369276"/>
                  <a:gd name="connsiteX18" fmla="*/ 342900 w 773723"/>
                  <a:gd name="connsiteY18" fmla="*/ 281353 h 369276"/>
                  <a:gd name="connsiteX19" fmla="*/ 360484 w 773723"/>
                  <a:gd name="connsiteY19" fmla="*/ 246184 h 369276"/>
                  <a:gd name="connsiteX20" fmla="*/ 378069 w 773723"/>
                  <a:gd name="connsiteY20" fmla="*/ 131884 h 369276"/>
                  <a:gd name="connsiteX21" fmla="*/ 386861 w 773723"/>
                  <a:gd name="connsiteY21" fmla="*/ 87923 h 369276"/>
                  <a:gd name="connsiteX22" fmla="*/ 404446 w 773723"/>
                  <a:gd name="connsiteY22" fmla="*/ 35169 h 369276"/>
                  <a:gd name="connsiteX23" fmla="*/ 413238 w 773723"/>
                  <a:gd name="connsiteY23" fmla="*/ 8792 h 369276"/>
                  <a:gd name="connsiteX24" fmla="*/ 439615 w 773723"/>
                  <a:gd name="connsiteY24" fmla="*/ 0 h 369276"/>
                  <a:gd name="connsiteX25" fmla="*/ 457200 w 773723"/>
                  <a:gd name="connsiteY25" fmla="*/ 35169 h 369276"/>
                  <a:gd name="connsiteX26" fmla="*/ 474784 w 773723"/>
                  <a:gd name="connsiteY26" fmla="*/ 307730 h 369276"/>
                  <a:gd name="connsiteX27" fmla="*/ 509954 w 773723"/>
                  <a:gd name="connsiteY27" fmla="*/ 369276 h 369276"/>
                  <a:gd name="connsiteX28" fmla="*/ 545123 w 773723"/>
                  <a:gd name="connsiteY28" fmla="*/ 342900 h 369276"/>
                  <a:gd name="connsiteX29" fmla="*/ 553915 w 773723"/>
                  <a:gd name="connsiteY29" fmla="*/ 307730 h 369276"/>
                  <a:gd name="connsiteX30" fmla="*/ 580292 w 773723"/>
                  <a:gd name="connsiteY30" fmla="*/ 246184 h 369276"/>
                  <a:gd name="connsiteX31" fmla="*/ 624254 w 773723"/>
                  <a:gd name="connsiteY31" fmla="*/ 184638 h 369276"/>
                  <a:gd name="connsiteX32" fmla="*/ 641838 w 773723"/>
                  <a:gd name="connsiteY32" fmla="*/ 237392 h 369276"/>
                  <a:gd name="connsiteX33" fmla="*/ 650631 w 773723"/>
                  <a:gd name="connsiteY33" fmla="*/ 263769 h 369276"/>
                  <a:gd name="connsiteX34" fmla="*/ 677007 w 773723"/>
                  <a:gd name="connsiteY34" fmla="*/ 281353 h 369276"/>
                  <a:gd name="connsiteX35" fmla="*/ 703384 w 773723"/>
                  <a:gd name="connsiteY35" fmla="*/ 272561 h 369276"/>
                  <a:gd name="connsiteX36" fmla="*/ 729761 w 773723"/>
                  <a:gd name="connsiteY36" fmla="*/ 254976 h 369276"/>
                  <a:gd name="connsiteX37" fmla="*/ 773723 w 773723"/>
                  <a:gd name="connsiteY37" fmla="*/ 254976 h 36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3723" h="369276">
                    <a:moveTo>
                      <a:pt x="0" y="219807"/>
                    </a:moveTo>
                    <a:cubicBezTo>
                      <a:pt x="20515" y="216876"/>
                      <a:pt x="43010" y="220283"/>
                      <a:pt x="61546" y="211015"/>
                    </a:cubicBezTo>
                    <a:cubicBezTo>
                      <a:pt x="69835" y="206870"/>
                      <a:pt x="64548" y="191875"/>
                      <a:pt x="70338" y="184638"/>
                    </a:cubicBezTo>
                    <a:cubicBezTo>
                      <a:pt x="76939" y="176386"/>
                      <a:pt x="87923" y="172915"/>
                      <a:pt x="96715" y="167053"/>
                    </a:cubicBezTo>
                    <a:cubicBezTo>
                      <a:pt x="99646" y="175845"/>
                      <a:pt x="104537" y="184213"/>
                      <a:pt x="105507" y="193430"/>
                    </a:cubicBezTo>
                    <a:cubicBezTo>
                      <a:pt x="110426" y="240156"/>
                      <a:pt x="102194" y="288710"/>
                      <a:pt x="114300" y="334107"/>
                    </a:cubicBezTo>
                    <a:cubicBezTo>
                      <a:pt x="116688" y="343062"/>
                      <a:pt x="131885" y="328246"/>
                      <a:pt x="140677" y="325315"/>
                    </a:cubicBezTo>
                    <a:cubicBezTo>
                      <a:pt x="146538" y="307730"/>
                      <a:pt x="155639" y="290910"/>
                      <a:pt x="158261" y="272561"/>
                    </a:cubicBezTo>
                    <a:cubicBezTo>
                      <a:pt x="161469" y="250110"/>
                      <a:pt x="170621" y="182645"/>
                      <a:pt x="175846" y="158261"/>
                    </a:cubicBezTo>
                    <a:cubicBezTo>
                      <a:pt x="180910" y="134630"/>
                      <a:pt x="187569" y="111369"/>
                      <a:pt x="193431" y="87923"/>
                    </a:cubicBezTo>
                    <a:cubicBezTo>
                      <a:pt x="196362" y="76200"/>
                      <a:pt x="190759" y="56574"/>
                      <a:pt x="202223" y="52753"/>
                    </a:cubicBezTo>
                    <a:lnTo>
                      <a:pt x="228600" y="43961"/>
                    </a:lnTo>
                    <a:cubicBezTo>
                      <a:pt x="237392" y="49823"/>
                      <a:pt x="248376" y="53294"/>
                      <a:pt x="254977" y="61546"/>
                    </a:cubicBezTo>
                    <a:cubicBezTo>
                      <a:pt x="260767" y="68783"/>
                      <a:pt x="262890" y="78697"/>
                      <a:pt x="263769" y="87923"/>
                    </a:cubicBezTo>
                    <a:cubicBezTo>
                      <a:pt x="272828" y="183049"/>
                      <a:pt x="264118" y="221377"/>
                      <a:pt x="281354" y="298938"/>
                    </a:cubicBezTo>
                    <a:cubicBezTo>
                      <a:pt x="283365" y="307985"/>
                      <a:pt x="284356" y="318078"/>
                      <a:pt x="290146" y="325315"/>
                    </a:cubicBezTo>
                    <a:cubicBezTo>
                      <a:pt x="296747" y="333567"/>
                      <a:pt x="307731" y="337038"/>
                      <a:pt x="316523" y="342900"/>
                    </a:cubicBezTo>
                    <a:cubicBezTo>
                      <a:pt x="322384" y="334108"/>
                      <a:pt x="329945" y="326236"/>
                      <a:pt x="334107" y="316523"/>
                    </a:cubicBezTo>
                    <a:cubicBezTo>
                      <a:pt x="338867" y="305416"/>
                      <a:pt x="338657" y="292668"/>
                      <a:pt x="342900" y="281353"/>
                    </a:cubicBezTo>
                    <a:cubicBezTo>
                      <a:pt x="347502" y="269081"/>
                      <a:pt x="354623" y="257907"/>
                      <a:pt x="360484" y="246184"/>
                    </a:cubicBezTo>
                    <a:cubicBezTo>
                      <a:pt x="367069" y="200096"/>
                      <a:pt x="369939" y="176601"/>
                      <a:pt x="378069" y="131884"/>
                    </a:cubicBezTo>
                    <a:cubicBezTo>
                      <a:pt x="380742" y="117181"/>
                      <a:pt x="382929" y="102340"/>
                      <a:pt x="386861" y="87923"/>
                    </a:cubicBezTo>
                    <a:cubicBezTo>
                      <a:pt x="391738" y="70040"/>
                      <a:pt x="398584" y="52754"/>
                      <a:pt x="404446" y="35169"/>
                    </a:cubicBezTo>
                    <a:cubicBezTo>
                      <a:pt x="407377" y="26377"/>
                      <a:pt x="404446" y="11723"/>
                      <a:pt x="413238" y="8792"/>
                    </a:cubicBezTo>
                    <a:lnTo>
                      <a:pt x="439615" y="0"/>
                    </a:lnTo>
                    <a:cubicBezTo>
                      <a:pt x="445477" y="11723"/>
                      <a:pt x="452037" y="23122"/>
                      <a:pt x="457200" y="35169"/>
                    </a:cubicBezTo>
                    <a:cubicBezTo>
                      <a:pt x="491158" y="114403"/>
                      <a:pt x="472750" y="274165"/>
                      <a:pt x="474784" y="307730"/>
                    </a:cubicBezTo>
                    <a:cubicBezTo>
                      <a:pt x="477758" y="356793"/>
                      <a:pt x="476723" y="347123"/>
                      <a:pt x="509954" y="369276"/>
                    </a:cubicBezTo>
                    <a:cubicBezTo>
                      <a:pt x="521677" y="360484"/>
                      <a:pt x="536606" y="354824"/>
                      <a:pt x="545123" y="342900"/>
                    </a:cubicBezTo>
                    <a:cubicBezTo>
                      <a:pt x="552147" y="333067"/>
                      <a:pt x="550595" y="319349"/>
                      <a:pt x="553915" y="307730"/>
                    </a:cubicBezTo>
                    <a:cubicBezTo>
                      <a:pt x="568065" y="258203"/>
                      <a:pt x="556846" y="304797"/>
                      <a:pt x="580292" y="246184"/>
                    </a:cubicBezTo>
                    <a:cubicBezTo>
                      <a:pt x="605542" y="183060"/>
                      <a:pt x="577925" y="200080"/>
                      <a:pt x="624254" y="184638"/>
                    </a:cubicBezTo>
                    <a:lnTo>
                      <a:pt x="641838" y="237392"/>
                    </a:lnTo>
                    <a:cubicBezTo>
                      <a:pt x="644769" y="246184"/>
                      <a:pt x="642920" y="258628"/>
                      <a:pt x="650631" y="263769"/>
                    </a:cubicBezTo>
                    <a:lnTo>
                      <a:pt x="677007" y="281353"/>
                    </a:lnTo>
                    <a:cubicBezTo>
                      <a:pt x="685799" y="278422"/>
                      <a:pt x="695095" y="276706"/>
                      <a:pt x="703384" y="272561"/>
                    </a:cubicBezTo>
                    <a:cubicBezTo>
                      <a:pt x="712836" y="267835"/>
                      <a:pt x="719509" y="257539"/>
                      <a:pt x="729761" y="254976"/>
                    </a:cubicBezTo>
                    <a:cubicBezTo>
                      <a:pt x="743977" y="251422"/>
                      <a:pt x="759069" y="254976"/>
                      <a:pt x="773723" y="254976"/>
                    </a:cubicBezTo>
                  </a:path>
                </a:pathLst>
              </a:custGeom>
              <a:noFill/>
              <a:ln w="952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DF361284-CB93-8440-85E5-2292214B3179}"/>
                  </a:ext>
                </a:extLst>
              </p:cNvPr>
              <p:cNvSpPr/>
              <p:nvPr/>
            </p:nvSpPr>
            <p:spPr>
              <a:xfrm rot="1180882">
                <a:off x="3293032" y="3623439"/>
                <a:ext cx="146162" cy="231208"/>
              </a:xfrm>
              <a:custGeom>
                <a:avLst/>
                <a:gdLst>
                  <a:gd name="connsiteX0" fmla="*/ 0 w 773723"/>
                  <a:gd name="connsiteY0" fmla="*/ 219807 h 369276"/>
                  <a:gd name="connsiteX1" fmla="*/ 61546 w 773723"/>
                  <a:gd name="connsiteY1" fmla="*/ 211015 h 369276"/>
                  <a:gd name="connsiteX2" fmla="*/ 70338 w 773723"/>
                  <a:gd name="connsiteY2" fmla="*/ 184638 h 369276"/>
                  <a:gd name="connsiteX3" fmla="*/ 96715 w 773723"/>
                  <a:gd name="connsiteY3" fmla="*/ 167053 h 369276"/>
                  <a:gd name="connsiteX4" fmla="*/ 105507 w 773723"/>
                  <a:gd name="connsiteY4" fmla="*/ 193430 h 369276"/>
                  <a:gd name="connsiteX5" fmla="*/ 114300 w 773723"/>
                  <a:gd name="connsiteY5" fmla="*/ 334107 h 369276"/>
                  <a:gd name="connsiteX6" fmla="*/ 140677 w 773723"/>
                  <a:gd name="connsiteY6" fmla="*/ 325315 h 369276"/>
                  <a:gd name="connsiteX7" fmla="*/ 158261 w 773723"/>
                  <a:gd name="connsiteY7" fmla="*/ 272561 h 369276"/>
                  <a:gd name="connsiteX8" fmla="*/ 175846 w 773723"/>
                  <a:gd name="connsiteY8" fmla="*/ 158261 h 369276"/>
                  <a:gd name="connsiteX9" fmla="*/ 193431 w 773723"/>
                  <a:gd name="connsiteY9" fmla="*/ 87923 h 369276"/>
                  <a:gd name="connsiteX10" fmla="*/ 202223 w 773723"/>
                  <a:gd name="connsiteY10" fmla="*/ 52753 h 369276"/>
                  <a:gd name="connsiteX11" fmla="*/ 228600 w 773723"/>
                  <a:gd name="connsiteY11" fmla="*/ 43961 h 369276"/>
                  <a:gd name="connsiteX12" fmla="*/ 254977 w 773723"/>
                  <a:gd name="connsiteY12" fmla="*/ 61546 h 369276"/>
                  <a:gd name="connsiteX13" fmla="*/ 263769 w 773723"/>
                  <a:gd name="connsiteY13" fmla="*/ 87923 h 369276"/>
                  <a:gd name="connsiteX14" fmla="*/ 281354 w 773723"/>
                  <a:gd name="connsiteY14" fmla="*/ 298938 h 369276"/>
                  <a:gd name="connsiteX15" fmla="*/ 290146 w 773723"/>
                  <a:gd name="connsiteY15" fmla="*/ 325315 h 369276"/>
                  <a:gd name="connsiteX16" fmla="*/ 316523 w 773723"/>
                  <a:gd name="connsiteY16" fmla="*/ 342900 h 369276"/>
                  <a:gd name="connsiteX17" fmla="*/ 334107 w 773723"/>
                  <a:gd name="connsiteY17" fmla="*/ 316523 h 369276"/>
                  <a:gd name="connsiteX18" fmla="*/ 342900 w 773723"/>
                  <a:gd name="connsiteY18" fmla="*/ 281353 h 369276"/>
                  <a:gd name="connsiteX19" fmla="*/ 360484 w 773723"/>
                  <a:gd name="connsiteY19" fmla="*/ 246184 h 369276"/>
                  <a:gd name="connsiteX20" fmla="*/ 378069 w 773723"/>
                  <a:gd name="connsiteY20" fmla="*/ 131884 h 369276"/>
                  <a:gd name="connsiteX21" fmla="*/ 386861 w 773723"/>
                  <a:gd name="connsiteY21" fmla="*/ 87923 h 369276"/>
                  <a:gd name="connsiteX22" fmla="*/ 404446 w 773723"/>
                  <a:gd name="connsiteY22" fmla="*/ 35169 h 369276"/>
                  <a:gd name="connsiteX23" fmla="*/ 413238 w 773723"/>
                  <a:gd name="connsiteY23" fmla="*/ 8792 h 369276"/>
                  <a:gd name="connsiteX24" fmla="*/ 439615 w 773723"/>
                  <a:gd name="connsiteY24" fmla="*/ 0 h 369276"/>
                  <a:gd name="connsiteX25" fmla="*/ 457200 w 773723"/>
                  <a:gd name="connsiteY25" fmla="*/ 35169 h 369276"/>
                  <a:gd name="connsiteX26" fmla="*/ 474784 w 773723"/>
                  <a:gd name="connsiteY26" fmla="*/ 307730 h 369276"/>
                  <a:gd name="connsiteX27" fmla="*/ 509954 w 773723"/>
                  <a:gd name="connsiteY27" fmla="*/ 369276 h 369276"/>
                  <a:gd name="connsiteX28" fmla="*/ 545123 w 773723"/>
                  <a:gd name="connsiteY28" fmla="*/ 342900 h 369276"/>
                  <a:gd name="connsiteX29" fmla="*/ 553915 w 773723"/>
                  <a:gd name="connsiteY29" fmla="*/ 307730 h 369276"/>
                  <a:gd name="connsiteX30" fmla="*/ 580292 w 773723"/>
                  <a:gd name="connsiteY30" fmla="*/ 246184 h 369276"/>
                  <a:gd name="connsiteX31" fmla="*/ 624254 w 773723"/>
                  <a:gd name="connsiteY31" fmla="*/ 184638 h 369276"/>
                  <a:gd name="connsiteX32" fmla="*/ 641838 w 773723"/>
                  <a:gd name="connsiteY32" fmla="*/ 237392 h 369276"/>
                  <a:gd name="connsiteX33" fmla="*/ 650631 w 773723"/>
                  <a:gd name="connsiteY33" fmla="*/ 263769 h 369276"/>
                  <a:gd name="connsiteX34" fmla="*/ 677007 w 773723"/>
                  <a:gd name="connsiteY34" fmla="*/ 281353 h 369276"/>
                  <a:gd name="connsiteX35" fmla="*/ 703384 w 773723"/>
                  <a:gd name="connsiteY35" fmla="*/ 272561 h 369276"/>
                  <a:gd name="connsiteX36" fmla="*/ 729761 w 773723"/>
                  <a:gd name="connsiteY36" fmla="*/ 254976 h 369276"/>
                  <a:gd name="connsiteX37" fmla="*/ 773723 w 773723"/>
                  <a:gd name="connsiteY37" fmla="*/ 254976 h 36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3723" h="369276">
                    <a:moveTo>
                      <a:pt x="0" y="219807"/>
                    </a:moveTo>
                    <a:cubicBezTo>
                      <a:pt x="20515" y="216876"/>
                      <a:pt x="43010" y="220283"/>
                      <a:pt x="61546" y="211015"/>
                    </a:cubicBezTo>
                    <a:cubicBezTo>
                      <a:pt x="69835" y="206870"/>
                      <a:pt x="64548" y="191875"/>
                      <a:pt x="70338" y="184638"/>
                    </a:cubicBezTo>
                    <a:cubicBezTo>
                      <a:pt x="76939" y="176386"/>
                      <a:pt x="87923" y="172915"/>
                      <a:pt x="96715" y="167053"/>
                    </a:cubicBezTo>
                    <a:cubicBezTo>
                      <a:pt x="99646" y="175845"/>
                      <a:pt x="104537" y="184213"/>
                      <a:pt x="105507" y="193430"/>
                    </a:cubicBezTo>
                    <a:cubicBezTo>
                      <a:pt x="110426" y="240156"/>
                      <a:pt x="102194" y="288710"/>
                      <a:pt x="114300" y="334107"/>
                    </a:cubicBezTo>
                    <a:cubicBezTo>
                      <a:pt x="116688" y="343062"/>
                      <a:pt x="131885" y="328246"/>
                      <a:pt x="140677" y="325315"/>
                    </a:cubicBezTo>
                    <a:cubicBezTo>
                      <a:pt x="146538" y="307730"/>
                      <a:pt x="155639" y="290910"/>
                      <a:pt x="158261" y="272561"/>
                    </a:cubicBezTo>
                    <a:cubicBezTo>
                      <a:pt x="161469" y="250110"/>
                      <a:pt x="170621" y="182645"/>
                      <a:pt x="175846" y="158261"/>
                    </a:cubicBezTo>
                    <a:cubicBezTo>
                      <a:pt x="180910" y="134630"/>
                      <a:pt x="187569" y="111369"/>
                      <a:pt x="193431" y="87923"/>
                    </a:cubicBezTo>
                    <a:cubicBezTo>
                      <a:pt x="196362" y="76200"/>
                      <a:pt x="190759" y="56574"/>
                      <a:pt x="202223" y="52753"/>
                    </a:cubicBezTo>
                    <a:lnTo>
                      <a:pt x="228600" y="43961"/>
                    </a:lnTo>
                    <a:cubicBezTo>
                      <a:pt x="237392" y="49823"/>
                      <a:pt x="248376" y="53294"/>
                      <a:pt x="254977" y="61546"/>
                    </a:cubicBezTo>
                    <a:cubicBezTo>
                      <a:pt x="260767" y="68783"/>
                      <a:pt x="262890" y="78697"/>
                      <a:pt x="263769" y="87923"/>
                    </a:cubicBezTo>
                    <a:cubicBezTo>
                      <a:pt x="272828" y="183049"/>
                      <a:pt x="264118" y="221377"/>
                      <a:pt x="281354" y="298938"/>
                    </a:cubicBezTo>
                    <a:cubicBezTo>
                      <a:pt x="283365" y="307985"/>
                      <a:pt x="284356" y="318078"/>
                      <a:pt x="290146" y="325315"/>
                    </a:cubicBezTo>
                    <a:cubicBezTo>
                      <a:pt x="296747" y="333567"/>
                      <a:pt x="307731" y="337038"/>
                      <a:pt x="316523" y="342900"/>
                    </a:cubicBezTo>
                    <a:cubicBezTo>
                      <a:pt x="322384" y="334108"/>
                      <a:pt x="329945" y="326236"/>
                      <a:pt x="334107" y="316523"/>
                    </a:cubicBezTo>
                    <a:cubicBezTo>
                      <a:pt x="338867" y="305416"/>
                      <a:pt x="338657" y="292668"/>
                      <a:pt x="342900" y="281353"/>
                    </a:cubicBezTo>
                    <a:cubicBezTo>
                      <a:pt x="347502" y="269081"/>
                      <a:pt x="354623" y="257907"/>
                      <a:pt x="360484" y="246184"/>
                    </a:cubicBezTo>
                    <a:cubicBezTo>
                      <a:pt x="367069" y="200096"/>
                      <a:pt x="369939" y="176601"/>
                      <a:pt x="378069" y="131884"/>
                    </a:cubicBezTo>
                    <a:cubicBezTo>
                      <a:pt x="380742" y="117181"/>
                      <a:pt x="382929" y="102340"/>
                      <a:pt x="386861" y="87923"/>
                    </a:cubicBezTo>
                    <a:cubicBezTo>
                      <a:pt x="391738" y="70040"/>
                      <a:pt x="398584" y="52754"/>
                      <a:pt x="404446" y="35169"/>
                    </a:cubicBezTo>
                    <a:cubicBezTo>
                      <a:pt x="407377" y="26377"/>
                      <a:pt x="404446" y="11723"/>
                      <a:pt x="413238" y="8792"/>
                    </a:cubicBezTo>
                    <a:lnTo>
                      <a:pt x="439615" y="0"/>
                    </a:lnTo>
                    <a:cubicBezTo>
                      <a:pt x="445477" y="11723"/>
                      <a:pt x="452037" y="23122"/>
                      <a:pt x="457200" y="35169"/>
                    </a:cubicBezTo>
                    <a:cubicBezTo>
                      <a:pt x="491158" y="114403"/>
                      <a:pt x="472750" y="274165"/>
                      <a:pt x="474784" y="307730"/>
                    </a:cubicBezTo>
                    <a:cubicBezTo>
                      <a:pt x="477758" y="356793"/>
                      <a:pt x="476723" y="347123"/>
                      <a:pt x="509954" y="369276"/>
                    </a:cubicBezTo>
                    <a:cubicBezTo>
                      <a:pt x="521677" y="360484"/>
                      <a:pt x="536606" y="354824"/>
                      <a:pt x="545123" y="342900"/>
                    </a:cubicBezTo>
                    <a:cubicBezTo>
                      <a:pt x="552147" y="333067"/>
                      <a:pt x="550595" y="319349"/>
                      <a:pt x="553915" y="307730"/>
                    </a:cubicBezTo>
                    <a:cubicBezTo>
                      <a:pt x="568065" y="258203"/>
                      <a:pt x="556846" y="304797"/>
                      <a:pt x="580292" y="246184"/>
                    </a:cubicBezTo>
                    <a:cubicBezTo>
                      <a:pt x="605542" y="183060"/>
                      <a:pt x="577925" y="200080"/>
                      <a:pt x="624254" y="184638"/>
                    </a:cubicBezTo>
                    <a:lnTo>
                      <a:pt x="641838" y="237392"/>
                    </a:lnTo>
                    <a:cubicBezTo>
                      <a:pt x="644769" y="246184"/>
                      <a:pt x="642920" y="258628"/>
                      <a:pt x="650631" y="263769"/>
                    </a:cubicBezTo>
                    <a:lnTo>
                      <a:pt x="677007" y="281353"/>
                    </a:lnTo>
                    <a:cubicBezTo>
                      <a:pt x="685799" y="278422"/>
                      <a:pt x="695095" y="276706"/>
                      <a:pt x="703384" y="272561"/>
                    </a:cubicBezTo>
                    <a:cubicBezTo>
                      <a:pt x="712836" y="267835"/>
                      <a:pt x="719509" y="257539"/>
                      <a:pt x="729761" y="254976"/>
                    </a:cubicBezTo>
                    <a:cubicBezTo>
                      <a:pt x="743977" y="251422"/>
                      <a:pt x="759069" y="254976"/>
                      <a:pt x="773723" y="254976"/>
                    </a:cubicBezTo>
                  </a:path>
                </a:pathLst>
              </a:custGeom>
              <a:noFill/>
              <a:ln w="952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1DD59814-3839-B94D-B528-DE18D488DDE0}"/>
                  </a:ext>
                </a:extLst>
              </p:cNvPr>
              <p:cNvSpPr/>
              <p:nvPr/>
            </p:nvSpPr>
            <p:spPr>
              <a:xfrm>
                <a:off x="3430473" y="3416906"/>
                <a:ext cx="234295" cy="476907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BD9B9123-ACD0-F04F-B238-654BD849D8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22581" y="3505372"/>
                <a:ext cx="161326" cy="48406"/>
              </a:xfrm>
              <a:prstGeom prst="straightConnector1">
                <a:avLst/>
              </a:prstGeom>
              <a:ln w="3175">
                <a:solidFill>
                  <a:srgbClr val="7030A0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>
                <a:extLst>
                  <a:ext uri="{FF2B5EF4-FFF2-40B4-BE49-F238E27FC236}">
                    <a16:creationId xmlns:a16="http://schemas.microsoft.com/office/drawing/2014/main" id="{32E6499E-2CFD-AC49-ACC5-096BAE6494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95551" y="3703584"/>
                <a:ext cx="185670" cy="48275"/>
              </a:xfrm>
              <a:prstGeom prst="straightConnector1">
                <a:avLst/>
              </a:prstGeom>
              <a:ln w="3175">
                <a:solidFill>
                  <a:srgbClr val="7030A0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>
                <a:extLst>
                  <a:ext uri="{FF2B5EF4-FFF2-40B4-BE49-F238E27FC236}">
                    <a16:creationId xmlns:a16="http://schemas.microsoft.com/office/drawing/2014/main" id="{B5AE6776-AA19-9E48-A2A9-0951DF9DDE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99614" y="3758209"/>
                <a:ext cx="183756" cy="0"/>
              </a:xfrm>
              <a:prstGeom prst="straightConnector1">
                <a:avLst/>
              </a:prstGeom>
              <a:ln w="3175">
                <a:solidFill>
                  <a:srgbClr val="7030A0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7708EF9-3B75-1E49-8933-085C54616CBE}"/>
                  </a:ext>
                </a:extLst>
              </p:cNvPr>
              <p:cNvSpPr txBox="1"/>
              <p:nvPr/>
            </p:nvSpPr>
            <p:spPr>
              <a:xfrm>
                <a:off x="3448285" y="3169676"/>
                <a:ext cx="86113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tx1"/>
                    </a:solidFill>
                  </a:rPr>
                  <a:t>Isotopes</a:t>
                </a:r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5BC278F0-1E3D-2B43-B48C-C7F2A2AEA267}"/>
                  </a:ext>
                </a:extLst>
              </p:cNvPr>
              <p:cNvSpPr/>
              <p:nvPr/>
            </p:nvSpPr>
            <p:spPr bwMode="auto">
              <a:xfrm>
                <a:off x="3496680" y="3452545"/>
                <a:ext cx="155885" cy="1331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52000">
                    <a:schemeClr val="accent3">
                      <a:lumMod val="40000"/>
                      <a:lumOff val="60000"/>
                    </a:schemeClr>
                  </a:gs>
                  <a:gs pos="76000">
                    <a:schemeClr val="accent3">
                      <a:lumMod val="40000"/>
                      <a:lumOff val="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685800" eaLnBrk="0" hangingPunct="0">
                  <a:buClrTx/>
                  <a:buSzTx/>
                </a:pPr>
                <a:endParaRPr lang="en-US" dirty="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6040069-3615-8047-ADEB-784D41F99221}"/>
                  </a:ext>
                </a:extLst>
              </p:cNvPr>
              <p:cNvGrpSpPr/>
              <p:nvPr/>
            </p:nvGrpSpPr>
            <p:grpSpPr>
              <a:xfrm>
                <a:off x="4687825" y="2920862"/>
                <a:ext cx="4362341" cy="2199037"/>
                <a:chOff x="4687825" y="2920862"/>
                <a:chExt cx="4362341" cy="2199037"/>
              </a:xfrm>
            </p:grpSpPr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1F42EE7F-2D00-5146-8FC3-EDB7AC55D7C9}"/>
                    </a:ext>
                  </a:extLst>
                </p:cNvPr>
                <p:cNvSpPr txBox="1"/>
                <p:nvPr/>
              </p:nvSpPr>
              <p:spPr>
                <a:xfrm flipH="1">
                  <a:off x="4687825" y="2920862"/>
                  <a:ext cx="436234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/>
                    <a:t>Gamma photons from Bremsstrahlung 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1200" dirty="0"/>
                    <a:t>High-flux neutron beams (imaging)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1200" dirty="0"/>
                    <a:t>Larger selection of medical isotope production channels 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1200" dirty="0"/>
                    <a:t>Highly-directional, deeply penetrating, high-flux muography</a:t>
                  </a:r>
                </a:p>
              </p:txBody>
            </p:sp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03A96CB1-2F67-2C4B-B846-BA5D145E20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393272" y="3790718"/>
                  <a:ext cx="1383067" cy="13291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3EEC3F25-55D5-2641-95C7-3B218DF78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6288" y="3706295"/>
              <a:ext cx="1217456" cy="1432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15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66DA0F4-DF28-B646-BF32-393FC96CEBA4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latin typeface="+mj-lt"/>
              </a:rPr>
              <a:t>Betatron X-rays from Laser Plasma Accelerators are unique due their micron source size and femtosecond duration </a:t>
            </a:r>
            <a:r>
              <a:rPr lang="en-US" sz="1800" b="0" dirty="0">
                <a:latin typeface="+mj-lt"/>
                <a:sym typeface="Wingdings" pitchFamily="2" charset="2"/>
              </a:rPr>
              <a:t></a:t>
            </a:r>
            <a:r>
              <a:rPr lang="en-US" sz="1800" b="0" dirty="0">
                <a:latin typeface="+mj-lt"/>
              </a:rPr>
              <a:t> high-resolution </a:t>
            </a:r>
            <a:r>
              <a:rPr lang="en-US" sz="1800" b="0" dirty="0"/>
              <a:t>spectroscopy &amp; lens-less </a:t>
            </a:r>
            <a:r>
              <a:rPr lang="en-US" sz="1800" b="0" dirty="0">
                <a:latin typeface="+mj-lt"/>
              </a:rPr>
              <a:t>imaging</a:t>
            </a:r>
            <a:endParaRPr lang="en-US" sz="1800" dirty="0"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36EC40-7A98-F848-B10D-2D3048107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90" y="723979"/>
            <a:ext cx="4155086" cy="15794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4B8BD5D-BB43-2747-9A45-89ACE3493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028" y="858834"/>
            <a:ext cx="2628898" cy="134740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0C2C00E-C79B-934C-9761-91E7BAC2C5F6}"/>
              </a:ext>
            </a:extLst>
          </p:cNvPr>
          <p:cNvSpPr txBox="1"/>
          <p:nvPr/>
        </p:nvSpPr>
        <p:spPr>
          <a:xfrm>
            <a:off x="6036015" y="783489"/>
            <a:ext cx="19511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M. Downer </a:t>
            </a:r>
            <a:r>
              <a:rPr lang="en-US" sz="800" i="1" dirty="0"/>
              <a:t>et al. </a:t>
            </a:r>
            <a:r>
              <a:rPr lang="en-US" sz="800" dirty="0"/>
              <a:t>Rev. Mod. Phys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C3538F-CE6C-BC49-9683-DE71C2B4C10A}"/>
                  </a:ext>
                </a:extLst>
              </p:cNvPr>
              <p:cNvSpPr txBox="1"/>
              <p:nvPr/>
            </p:nvSpPr>
            <p:spPr>
              <a:xfrm>
                <a:off x="5067742" y="2232407"/>
                <a:ext cx="3834063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𝑐𝑟𝑖𝑡</m:t>
                        </m:r>
                      </m:sub>
                    </m:sSub>
                  </m:oMath>
                </a14:m>
                <a:r>
                  <a:rPr lang="en-US" dirty="0"/>
                  <a:t> ~ plasma density, electron energy, injection source size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C3538F-CE6C-BC49-9683-DE71C2B4C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42" y="2232407"/>
                <a:ext cx="3834063" cy="253916"/>
              </a:xfrm>
              <a:prstGeom prst="rect">
                <a:avLst/>
              </a:prstGeom>
              <a:blipFill>
                <a:blip r:embed="rId5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2EA9D250-3637-8C47-8708-88E1748FFBDB}"/>
              </a:ext>
            </a:extLst>
          </p:cNvPr>
          <p:cNvSpPr/>
          <p:nvPr/>
        </p:nvSpPr>
        <p:spPr>
          <a:xfrm rot="202110">
            <a:off x="7265127" y="1221751"/>
            <a:ext cx="1773743" cy="4172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LPA betatron talks</a:t>
            </a:r>
          </a:p>
          <a:p>
            <a:pPr algn="ctr"/>
            <a:r>
              <a:rPr lang="en-US" dirty="0"/>
              <a:t>(WG6 Thursday afternoon)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7FC70F36-EBB0-7C4D-84A5-EE98B8CB6A0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5E9ACD-8CCC-A34F-8890-D755FE72B6F6}"/>
              </a:ext>
            </a:extLst>
          </p:cNvPr>
          <p:cNvGrpSpPr/>
          <p:nvPr/>
        </p:nvGrpSpPr>
        <p:grpSpPr>
          <a:xfrm>
            <a:off x="4811947" y="2774018"/>
            <a:ext cx="4137484" cy="2211670"/>
            <a:chOff x="4811947" y="2774018"/>
            <a:chExt cx="4137484" cy="22116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C047037-AE2F-454C-B3D6-7B961E6D0E3A}"/>
                </a:ext>
              </a:extLst>
            </p:cNvPr>
            <p:cNvSpPr/>
            <p:nvPr/>
          </p:nvSpPr>
          <p:spPr>
            <a:xfrm>
              <a:off x="4811947" y="2787012"/>
              <a:ext cx="555647" cy="5645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9897CE5-485B-4146-A2AD-BE8545258E49}"/>
                </a:ext>
              </a:extLst>
            </p:cNvPr>
            <p:cNvGrpSpPr/>
            <p:nvPr/>
          </p:nvGrpSpPr>
          <p:grpSpPr>
            <a:xfrm>
              <a:off x="4869249" y="2774018"/>
              <a:ext cx="4080182" cy="2211670"/>
              <a:chOff x="4869249" y="2774018"/>
              <a:chExt cx="4080182" cy="221167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99F9929-1012-8845-9FEE-A064DB18C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15212" y="3101570"/>
                <a:ext cx="2021394" cy="1759159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96BA7AA-3E59-974D-BAEE-70A9CAABA0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69249" y="3053277"/>
                <a:ext cx="1980719" cy="1467579"/>
              </a:xfrm>
              <a:prstGeom prst="rect">
                <a:avLst/>
              </a:prstGeom>
            </p:spPr>
          </p:pic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09D6BE85-E8C6-0D45-94C1-B9C4F2808C4B}"/>
                  </a:ext>
                </a:extLst>
              </p:cNvPr>
              <p:cNvSpPr/>
              <p:nvPr/>
            </p:nvSpPr>
            <p:spPr>
              <a:xfrm>
                <a:off x="6718673" y="2893629"/>
                <a:ext cx="277823" cy="3328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E51EB95-1A2A-0845-9C40-B8D9195CA173}"/>
                  </a:ext>
                </a:extLst>
              </p:cNvPr>
              <p:cNvSpPr txBox="1"/>
              <p:nvPr/>
            </p:nvSpPr>
            <p:spPr>
              <a:xfrm>
                <a:off x="5528302" y="2774018"/>
                <a:ext cx="3421129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High-resolution, single-shot, broad-band spectroscopy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2438D91-047F-824C-A43D-784AE5DBDCD7}"/>
                  </a:ext>
                </a:extLst>
              </p:cNvPr>
              <p:cNvSpPr txBox="1"/>
              <p:nvPr/>
            </p:nvSpPr>
            <p:spPr>
              <a:xfrm>
                <a:off x="5638613" y="4647134"/>
                <a:ext cx="13885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Kettle</a:t>
                </a:r>
                <a:r>
                  <a:rPr lang="en-US" sz="800" i="1" dirty="0"/>
                  <a:t>, </a:t>
                </a:r>
                <a:r>
                  <a:rPr lang="en-US" sz="800" dirty="0"/>
                  <a:t>PRL 2019;</a:t>
                </a:r>
                <a:br>
                  <a:rPr lang="en-US" sz="800" dirty="0"/>
                </a:br>
                <a:r>
                  <a:rPr lang="en-US" sz="800" dirty="0"/>
                  <a:t>Mahieu, Nat. Comm. 2018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80E9561-3D0F-4C49-87F9-11068297A18E}"/>
                </a:ext>
              </a:extLst>
            </p:cNvPr>
            <p:cNvSpPr/>
            <p:nvPr/>
          </p:nvSpPr>
          <p:spPr>
            <a:xfrm>
              <a:off x="4940528" y="3071266"/>
              <a:ext cx="226258" cy="2539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93CB679-D6A8-8B4D-A794-4F86C7FE2C33}"/>
                </a:ext>
              </a:extLst>
            </p:cNvPr>
            <p:cNvSpPr/>
            <p:nvPr/>
          </p:nvSpPr>
          <p:spPr>
            <a:xfrm>
              <a:off x="7192288" y="3180720"/>
              <a:ext cx="137171" cy="96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C2277F4-B3E6-BC42-A085-105749DF44E6}"/>
                </a:ext>
              </a:extLst>
            </p:cNvPr>
            <p:cNvSpPr/>
            <p:nvPr/>
          </p:nvSpPr>
          <p:spPr>
            <a:xfrm>
              <a:off x="8003092" y="4144153"/>
              <a:ext cx="137171" cy="96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22D117C-A6C5-F54D-A8A7-C81F5193EE4E}"/>
              </a:ext>
            </a:extLst>
          </p:cNvPr>
          <p:cNvGrpSpPr/>
          <p:nvPr/>
        </p:nvGrpSpPr>
        <p:grpSpPr>
          <a:xfrm>
            <a:off x="58642" y="2183873"/>
            <a:ext cx="5182118" cy="3002053"/>
            <a:chOff x="58642" y="2183873"/>
            <a:chExt cx="5182118" cy="300205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E9B968B-7159-7849-88E6-80E023318428}"/>
                </a:ext>
              </a:extLst>
            </p:cNvPr>
            <p:cNvGrpSpPr/>
            <p:nvPr/>
          </p:nvGrpSpPr>
          <p:grpSpPr>
            <a:xfrm>
              <a:off x="58642" y="2372125"/>
              <a:ext cx="5182118" cy="2813801"/>
              <a:chOff x="58642" y="2372125"/>
              <a:chExt cx="5182118" cy="281380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C278A40-6BF0-B94C-8628-C1D9B8C075C9}"/>
                  </a:ext>
                </a:extLst>
              </p:cNvPr>
              <p:cNvGrpSpPr/>
              <p:nvPr/>
            </p:nvGrpSpPr>
            <p:grpSpPr>
              <a:xfrm>
                <a:off x="58642" y="2372125"/>
                <a:ext cx="5071782" cy="2813801"/>
                <a:chOff x="58642" y="2372125"/>
                <a:chExt cx="5071782" cy="2813801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56EA9143-3EA8-8C44-9B3C-67BCDD8BDFF5}"/>
                    </a:ext>
                  </a:extLst>
                </p:cNvPr>
                <p:cNvGrpSpPr/>
                <p:nvPr/>
              </p:nvGrpSpPr>
              <p:grpSpPr>
                <a:xfrm>
                  <a:off x="58642" y="3687332"/>
                  <a:ext cx="5071782" cy="1498594"/>
                  <a:chOff x="58642" y="3687332"/>
                  <a:chExt cx="5071782" cy="1498594"/>
                </a:xfrm>
              </p:grpSpPr>
              <p:pic>
                <p:nvPicPr>
                  <p:cNvPr id="87" name="Picture 86">
                    <a:extLst>
                      <a:ext uri="{FF2B5EF4-FFF2-40B4-BE49-F238E27FC236}">
                        <a16:creationId xmlns:a16="http://schemas.microsoft.com/office/drawing/2014/main" id="{8AFF106C-A4D6-3541-AFD1-DC2868B6A5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2529356" y="3748706"/>
                    <a:ext cx="1292231" cy="1278286"/>
                  </a:xfrm>
                  <a:prstGeom prst="rect">
                    <a:avLst/>
                  </a:prstGeom>
                </p:spPr>
              </p:pic>
              <p:pic>
                <p:nvPicPr>
                  <p:cNvPr id="88" name="Picture 87">
                    <a:extLst>
                      <a:ext uri="{FF2B5EF4-FFF2-40B4-BE49-F238E27FC236}">
                        <a16:creationId xmlns:a16="http://schemas.microsoft.com/office/drawing/2014/main" id="{ED362784-DE60-D745-A205-D9900FB82C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575510" y="3687332"/>
                    <a:ext cx="979553" cy="1348282"/>
                  </a:xfrm>
                  <a:prstGeom prst="rect">
                    <a:avLst/>
                  </a:prstGeom>
                </p:spPr>
              </p:pic>
              <p:pic>
                <p:nvPicPr>
                  <p:cNvPr id="89" name="Picture 88">
                    <a:extLst>
                      <a:ext uri="{FF2B5EF4-FFF2-40B4-BE49-F238E27FC236}">
                        <a16:creationId xmlns:a16="http://schemas.microsoft.com/office/drawing/2014/main" id="{656E2993-AC57-244D-93F5-5AEF48B98C4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58642" y="3713708"/>
                    <a:ext cx="1596218" cy="1231788"/>
                  </a:xfrm>
                  <a:prstGeom prst="rect">
                    <a:avLst/>
                  </a:prstGeom>
                </p:spPr>
              </p:pic>
              <p:pic>
                <p:nvPicPr>
                  <p:cNvPr id="90" name="Picture 89">
                    <a:extLst>
                      <a:ext uri="{FF2B5EF4-FFF2-40B4-BE49-F238E27FC236}">
                        <a16:creationId xmlns:a16="http://schemas.microsoft.com/office/drawing/2014/main" id="{AB18DD3E-0C37-1B4E-9C1F-EF7B67001D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606529" y="3752773"/>
                    <a:ext cx="974263" cy="1228880"/>
                  </a:xfrm>
                  <a:prstGeom prst="rect">
                    <a:avLst/>
                  </a:prstGeom>
                </p:spPr>
              </p:pic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8B38C354-1CBA-D84A-8377-6AF56A31CEAA}"/>
                      </a:ext>
                    </a:extLst>
                  </p:cNvPr>
                  <p:cNvSpPr txBox="1"/>
                  <p:nvPr/>
                </p:nvSpPr>
                <p:spPr>
                  <a:xfrm>
                    <a:off x="286094" y="4959515"/>
                    <a:ext cx="1116011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/>
                      <a:t>Guo</a:t>
                    </a:r>
                    <a:r>
                      <a:rPr lang="en-US" sz="800" i="1" dirty="0"/>
                      <a:t>, </a:t>
                    </a:r>
                    <a:r>
                      <a:rPr lang="en-US" sz="800" dirty="0"/>
                      <a:t>Sci. Rep. 2019</a:t>
                    </a:r>
                  </a:p>
                </p:txBody>
              </p:sp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4A156D1C-8A2B-D04A-931E-19734F939B89}"/>
                      </a:ext>
                    </a:extLst>
                  </p:cNvPr>
                  <p:cNvSpPr txBox="1"/>
                  <p:nvPr/>
                </p:nvSpPr>
                <p:spPr>
                  <a:xfrm>
                    <a:off x="3838083" y="4961690"/>
                    <a:ext cx="1292341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/>
                      <a:t>Hussain</a:t>
                    </a:r>
                    <a:r>
                      <a:rPr lang="en-US" sz="800" i="1" dirty="0"/>
                      <a:t>, </a:t>
                    </a:r>
                    <a:r>
                      <a:rPr lang="en-US" sz="800" dirty="0"/>
                      <a:t>Sci. Rep. 2019</a:t>
                    </a:r>
                  </a:p>
                </p:txBody>
              </p:sp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3FF6BE0B-3003-794D-AD28-A69951A95DB1}"/>
                      </a:ext>
                    </a:extLst>
                  </p:cNvPr>
                  <p:cNvSpPr txBox="1"/>
                  <p:nvPr/>
                </p:nvSpPr>
                <p:spPr>
                  <a:xfrm>
                    <a:off x="2367955" y="4970482"/>
                    <a:ext cx="1479892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/>
                      <a:t>Doherty</a:t>
                    </a:r>
                    <a:r>
                      <a:rPr lang="en-US" sz="800" i="1" dirty="0"/>
                      <a:t>, </a:t>
                    </a:r>
                    <a:r>
                      <a:rPr lang="en-US" sz="800" dirty="0"/>
                      <a:t>Comm. Phys. 2023</a:t>
                    </a:r>
                  </a:p>
                </p:txBody>
              </p:sp>
              <p:sp>
                <p:nvSpPr>
                  <p:cNvPr id="97" name="TextBox 96">
                    <a:extLst>
                      <a:ext uri="{FF2B5EF4-FFF2-40B4-BE49-F238E27FC236}">
                        <a16:creationId xmlns:a16="http://schemas.microsoft.com/office/drawing/2014/main" id="{ACFF8696-5A29-AE4D-99E6-E55890D6E962}"/>
                      </a:ext>
                    </a:extLst>
                  </p:cNvPr>
                  <p:cNvSpPr txBox="1"/>
                  <p:nvPr/>
                </p:nvSpPr>
                <p:spPr>
                  <a:xfrm>
                    <a:off x="1465887" y="4966265"/>
                    <a:ext cx="994183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/>
                      <a:t>Cole</a:t>
                    </a:r>
                    <a:r>
                      <a:rPr lang="en-US" sz="800" i="1" dirty="0"/>
                      <a:t>, </a:t>
                    </a:r>
                    <a:r>
                      <a:rPr lang="en-US" sz="800" dirty="0"/>
                      <a:t>PNAS 2018</a:t>
                    </a:r>
                  </a:p>
                </p:txBody>
              </p:sp>
            </p:grpSp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A95B0AF9-AE67-364C-B4D7-87C37C83E2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86094" y="2372125"/>
                  <a:ext cx="2579890" cy="1223888"/>
                </a:xfrm>
                <a:prstGeom prst="rect">
                  <a:avLst/>
                </a:prstGeom>
              </p:spPr>
            </p:pic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FB2A836-605F-3F41-B8F7-3233EBE39CF9}"/>
                  </a:ext>
                </a:extLst>
              </p:cNvPr>
              <p:cNvSpPr txBox="1"/>
              <p:nvPr/>
            </p:nvSpPr>
            <p:spPr>
              <a:xfrm>
                <a:off x="3026692" y="2717908"/>
                <a:ext cx="221406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High-resolution, lens-less imaging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576619A-B9A0-5B46-B8A8-048B1D7E3C1D}"/>
                    </a:ext>
                  </a:extLst>
                </p:cNvPr>
                <p:cNvSpPr txBox="1"/>
                <p:nvPr/>
              </p:nvSpPr>
              <p:spPr>
                <a:xfrm>
                  <a:off x="938751" y="2183873"/>
                  <a:ext cx="7969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oMath>
                    </m:oMathPara>
                  </a14:m>
                  <a:endParaRPr lang="en-US" sz="1400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576619A-B9A0-5B46-B8A8-048B1D7E3C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751" y="2183873"/>
                  <a:ext cx="796948" cy="307777"/>
                </a:xfrm>
                <a:prstGeom prst="rect">
                  <a:avLst/>
                </a:prstGeom>
                <a:blipFill>
                  <a:blip r:embed="rId13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9170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Placeholder 2">
                <a:extLst>
                  <a:ext uri="{FF2B5EF4-FFF2-40B4-BE49-F238E27FC236}">
                    <a16:creationId xmlns:a16="http://schemas.microsoft.com/office/drawing/2014/main" id="{E66DA0F4-DF28-B646-BF32-393FC96CEB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6626" y="14119"/>
                <a:ext cx="8875394" cy="6956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342900" marR="0" lvl="0" indent="-171450" algn="ctr" rtl="0">
                  <a:lnSpc>
                    <a:spcPct val="100000"/>
                  </a:lnSpc>
                  <a:spcBef>
                    <a:spcPts val="42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Arial"/>
                  <a:buNone/>
                  <a:defRPr sz="2100" b="1" i="0" u="none" strike="noStrike" cap="none">
                    <a:solidFill>
                      <a:schemeClr val="lt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defRPr>
                </a:lvl1pPr>
                <a:lvl2pPr marL="685800" marR="0" lvl="1" indent="-17145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1F497D"/>
                  </a:buClr>
                  <a:buSzPts val="2000"/>
                  <a:buFont typeface="Courier New"/>
                  <a:buNone/>
                  <a:defRPr sz="2000" b="0" i="0" u="none" strike="noStrike" cap="none">
                    <a:solidFill>
                      <a:srgbClr val="1F497D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defRPr>
                </a:lvl2pPr>
                <a:lvl3pPr marL="1028700" marR="0" lvl="2" indent="-17145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1F497D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1F497D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defRPr>
                </a:lvl3pPr>
                <a:lvl4pPr marL="1371600" marR="0" lvl="3" indent="-17145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1F497D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1F497D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defRPr>
                </a:lvl4pPr>
                <a:lvl5pPr marL="1714500" marR="0" lvl="4" indent="-171450" algn="l" rtl="0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1F497D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1F497D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defRPr>
                </a:lvl5pPr>
                <a:lvl6pPr marL="2057400" marR="0" lvl="5" indent="-257175" algn="l" rtl="0">
                  <a:lnSpc>
                    <a:spcPct val="100000"/>
                  </a:lnSpc>
                  <a:spcBef>
                    <a:spcPts val="27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defRPr>
                </a:lvl6pPr>
                <a:lvl7pPr marL="2400300" marR="0" lvl="6" indent="-257175" algn="l" rtl="0">
                  <a:lnSpc>
                    <a:spcPct val="100000"/>
                  </a:lnSpc>
                  <a:spcBef>
                    <a:spcPts val="27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defRPr>
                </a:lvl7pPr>
                <a:lvl8pPr marL="2743200" marR="0" lvl="7" indent="-257175" algn="l" rtl="0">
                  <a:lnSpc>
                    <a:spcPct val="100000"/>
                  </a:lnSpc>
                  <a:spcBef>
                    <a:spcPts val="27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defRPr>
                </a:lvl8pPr>
                <a:lvl9pPr marL="3086100" marR="0" lvl="8" indent="-257175" algn="l" rtl="0">
                  <a:lnSpc>
                    <a:spcPct val="100000"/>
                  </a:lnSpc>
                  <a:spcBef>
                    <a:spcPts val="27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defRPr>
                </a:lvl9pPr>
              </a:lstStyle>
              <a:p>
                <a:r>
                  <a:rPr lang="en-US" sz="1800" b="0" dirty="0">
                    <a:latin typeface="+mj-lt"/>
                  </a:rPr>
                  <a:t>Absorption typically too weak, but phase perturbation turns into a measurable I(x,y) upon (normalized) propagation: keep </a:t>
                </a:r>
                <a14:m>
                  <m:oMath xmlns:m="http://schemas.openxmlformats.org/officeDocument/2006/math">
                    <m:r>
                      <a:rPr lang="en-US" sz="1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ideally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1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18" name="Text Placeholder 2">
                <a:extLst>
                  <a:ext uri="{FF2B5EF4-FFF2-40B4-BE49-F238E27FC236}">
                    <a16:creationId xmlns:a16="http://schemas.microsoft.com/office/drawing/2014/main" id="{E66DA0F4-DF28-B646-BF32-393FC96CE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626" y="14119"/>
                <a:ext cx="8875394" cy="695643"/>
              </a:xfrm>
              <a:prstGeom prst="rect">
                <a:avLst/>
              </a:prstGeom>
              <a:blipFill>
                <a:blip r:embed="rId3"/>
                <a:stretch>
                  <a:fillRect r="-429" b="-1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6B080EE-3528-1F49-BF53-9102002C9E83}"/>
                  </a:ext>
                </a:extLst>
              </p:cNvPr>
              <p:cNvSpPr txBox="1"/>
              <p:nvPr/>
            </p:nvSpPr>
            <p:spPr>
              <a:xfrm>
                <a:off x="921630" y="2054744"/>
                <a:ext cx="27935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6B080EE-3528-1F49-BF53-9102002C9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30" y="2054744"/>
                <a:ext cx="2793522" cy="369332"/>
              </a:xfrm>
              <a:prstGeom prst="rect">
                <a:avLst/>
              </a:prstGeom>
              <a:blipFill>
                <a:blip r:embed="rId4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EBB32938-AC6D-D94A-AA5E-7B2409A3C8C3}"/>
              </a:ext>
            </a:extLst>
          </p:cNvPr>
          <p:cNvSpPr txBox="1"/>
          <p:nvPr/>
        </p:nvSpPr>
        <p:spPr>
          <a:xfrm>
            <a:off x="1026154" y="1503605"/>
            <a:ext cx="270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For weak (thin) objects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2AD084-770A-8E41-897E-8DD0FBF99B46}"/>
              </a:ext>
            </a:extLst>
          </p:cNvPr>
          <p:cNvCxnSpPr/>
          <p:nvPr/>
        </p:nvCxnSpPr>
        <p:spPr>
          <a:xfrm>
            <a:off x="2951378" y="2458301"/>
            <a:ext cx="5125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C8D0CB0-3172-6F48-B28B-246B511214BF}"/>
              </a:ext>
            </a:extLst>
          </p:cNvPr>
          <p:cNvSpPr txBox="1"/>
          <p:nvPr/>
        </p:nvSpPr>
        <p:spPr>
          <a:xfrm>
            <a:off x="2525811" y="2507041"/>
            <a:ext cx="1782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FF0000"/>
                </a:solidFill>
              </a:rPr>
              <a:t>Transfer function</a:t>
            </a:r>
          </a:p>
        </p:txBody>
      </p:sp>
      <p:sp>
        <p:nvSpPr>
          <p:cNvPr id="59" name="Slide Number Placeholder 3">
            <a:extLst>
              <a:ext uri="{FF2B5EF4-FFF2-40B4-BE49-F238E27FC236}">
                <a16:creationId xmlns:a16="http://schemas.microsoft.com/office/drawing/2014/main" id="{31B8E68A-0FCE-9545-88BA-310AA6BF5BE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B98DF00-EDF8-6341-A991-DDBCD4A7EFCE}"/>
              </a:ext>
            </a:extLst>
          </p:cNvPr>
          <p:cNvSpPr txBox="1"/>
          <p:nvPr/>
        </p:nvSpPr>
        <p:spPr>
          <a:xfrm>
            <a:off x="659470" y="4281032"/>
            <a:ext cx="1082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X-ray wavelength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BAE8B94-29AF-B347-AB42-B3A999C5C6A0}"/>
              </a:ext>
            </a:extLst>
          </p:cNvPr>
          <p:cNvSpPr txBox="1"/>
          <p:nvPr/>
        </p:nvSpPr>
        <p:spPr>
          <a:xfrm>
            <a:off x="1764087" y="4703519"/>
            <a:ext cx="1033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Propagation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BDD8DB9-9869-104C-8524-93D795C0643F}"/>
              </a:ext>
            </a:extLst>
          </p:cNvPr>
          <p:cNvSpPr txBox="1"/>
          <p:nvPr/>
        </p:nvSpPr>
        <p:spPr>
          <a:xfrm>
            <a:off x="2800972" y="4338120"/>
            <a:ext cx="132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Object’s spatial frequency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801CCE-EC6E-4647-8798-5B95E499B3AF}"/>
              </a:ext>
            </a:extLst>
          </p:cNvPr>
          <p:cNvCxnSpPr>
            <a:cxnSpLocks/>
            <a:stCxn id="61" idx="0"/>
          </p:cNvCxnSpPr>
          <p:nvPr/>
        </p:nvCxnSpPr>
        <p:spPr>
          <a:xfrm flipH="1" flipV="1">
            <a:off x="2146984" y="4069967"/>
            <a:ext cx="134072" cy="633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8AAB1C7-BBED-8C43-B157-9C92AD000BEF}"/>
              </a:ext>
            </a:extLst>
          </p:cNvPr>
          <p:cNvCxnSpPr>
            <a:cxnSpLocks/>
          </p:cNvCxnSpPr>
          <p:nvPr/>
        </p:nvCxnSpPr>
        <p:spPr>
          <a:xfrm flipH="1" flipV="1">
            <a:off x="2716442" y="4077917"/>
            <a:ext cx="299929" cy="28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3F69172-45E9-734D-93C7-C5DF6699A427}"/>
              </a:ext>
            </a:extLst>
          </p:cNvPr>
          <p:cNvCxnSpPr>
            <a:cxnSpLocks/>
          </p:cNvCxnSpPr>
          <p:nvPr/>
        </p:nvCxnSpPr>
        <p:spPr>
          <a:xfrm flipV="1">
            <a:off x="1681854" y="4069966"/>
            <a:ext cx="286946" cy="270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1C8B72F-BFA9-FA43-A780-068D64A00158}"/>
              </a:ext>
            </a:extLst>
          </p:cNvPr>
          <p:cNvCxnSpPr/>
          <p:nvPr/>
        </p:nvCxnSpPr>
        <p:spPr>
          <a:xfrm>
            <a:off x="2250664" y="2455848"/>
            <a:ext cx="512518" cy="0"/>
          </a:xfrm>
          <a:prstGeom prst="line">
            <a:avLst/>
          </a:prstGeom>
          <a:ln>
            <a:solidFill>
              <a:srgbClr val="080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F098B27C-96A3-2B44-99F4-5DAC497B1DE3}"/>
              </a:ext>
            </a:extLst>
          </p:cNvPr>
          <p:cNvSpPr txBox="1"/>
          <p:nvPr/>
        </p:nvSpPr>
        <p:spPr>
          <a:xfrm>
            <a:off x="1146069" y="2497034"/>
            <a:ext cx="1562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808FF"/>
                </a:solidFill>
              </a:rPr>
              <a:t>Phase object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3988C7-D1D5-EF44-A5B1-2D979855422D}"/>
                  </a:ext>
                </a:extLst>
              </p:cNvPr>
              <p:cNvSpPr txBox="1"/>
              <p:nvPr/>
            </p:nvSpPr>
            <p:spPr>
              <a:xfrm>
                <a:off x="939775" y="3744857"/>
                <a:ext cx="2687514" cy="3755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𝜋𝜆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3988C7-D1D5-EF44-A5B1-2D9798554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75" y="3744857"/>
                <a:ext cx="2687514" cy="37555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D61350A3-C7ED-2B45-9B61-3C74092CF7CF}"/>
              </a:ext>
            </a:extLst>
          </p:cNvPr>
          <p:cNvGrpSpPr/>
          <p:nvPr/>
        </p:nvGrpSpPr>
        <p:grpSpPr>
          <a:xfrm>
            <a:off x="4667122" y="763908"/>
            <a:ext cx="4524138" cy="4221331"/>
            <a:chOff x="4667122" y="763908"/>
            <a:chExt cx="4524138" cy="4221331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7649C09-5E82-1B4C-A2BC-EB6119CAE9CB}"/>
                </a:ext>
              </a:extLst>
            </p:cNvPr>
            <p:cNvGrpSpPr/>
            <p:nvPr/>
          </p:nvGrpSpPr>
          <p:grpSpPr>
            <a:xfrm>
              <a:off x="4667122" y="763908"/>
              <a:ext cx="4191646" cy="4221331"/>
              <a:chOff x="4667122" y="763908"/>
              <a:chExt cx="4191646" cy="4221331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4017D89C-3DF5-A849-A936-2E221EDE7B58}"/>
                  </a:ext>
                </a:extLst>
              </p:cNvPr>
              <p:cNvGrpSpPr/>
              <p:nvPr/>
            </p:nvGrpSpPr>
            <p:grpSpPr>
              <a:xfrm>
                <a:off x="4667122" y="763908"/>
                <a:ext cx="4191646" cy="4221331"/>
                <a:chOff x="4667122" y="763908"/>
                <a:chExt cx="4191646" cy="4221331"/>
              </a:xfrm>
            </p:grpSpPr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80308131-1D93-C743-9389-7EF940FB26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667122" y="1488959"/>
                  <a:ext cx="4004811" cy="3334427"/>
                </a:xfrm>
                <a:prstGeom prst="rect">
                  <a:avLst/>
                </a:prstGeom>
              </p:spPr>
            </p:pic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7C794DA1-3251-7A40-824E-A35510A19813}"/>
                    </a:ext>
                  </a:extLst>
                </p:cNvPr>
                <p:cNvGrpSpPr/>
                <p:nvPr/>
              </p:nvGrpSpPr>
              <p:grpSpPr>
                <a:xfrm>
                  <a:off x="5182628" y="763908"/>
                  <a:ext cx="3586844" cy="4221331"/>
                  <a:chOff x="5182628" y="763908"/>
                  <a:chExt cx="3586844" cy="4221331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007BEC76-341B-8343-AA43-DD4906239023}"/>
                      </a:ext>
                    </a:extLst>
                  </p:cNvPr>
                  <p:cNvSpPr txBox="1"/>
                  <p:nvPr/>
                </p:nvSpPr>
                <p:spPr>
                  <a:xfrm>
                    <a:off x="5182628" y="1644749"/>
                    <a:ext cx="92519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900" dirty="0"/>
                      <a:t>“Simple phase contrast” imaging regime</a:t>
                    </a:r>
                  </a:p>
                </p:txBody>
              </p:sp>
              <p:grpSp>
                <p:nvGrpSpPr>
                  <p:cNvPr id="38" name="Group 37">
                    <a:extLst>
                      <a:ext uri="{FF2B5EF4-FFF2-40B4-BE49-F238E27FC236}">
                        <a16:creationId xmlns:a16="http://schemas.microsoft.com/office/drawing/2014/main" id="{81A9CC61-1BCC-F249-9D53-42103A58D37B}"/>
                      </a:ext>
                    </a:extLst>
                  </p:cNvPr>
                  <p:cNvGrpSpPr/>
                  <p:nvPr/>
                </p:nvGrpSpPr>
                <p:grpSpPr>
                  <a:xfrm>
                    <a:off x="7212753" y="2455848"/>
                    <a:ext cx="1145894" cy="396461"/>
                    <a:chOff x="9727986" y="2395692"/>
                    <a:chExt cx="1527858" cy="528617"/>
                  </a:xfrm>
                </p:grpSpPr>
                <p:sp>
                  <p:nvSpPr>
                    <p:cNvPr id="39" name="Rectangle 38">
                      <a:extLst>
                        <a:ext uri="{FF2B5EF4-FFF2-40B4-BE49-F238E27FC236}">
                          <a16:creationId xmlns:a16="http://schemas.microsoft.com/office/drawing/2014/main" id="{A12F917A-7D41-CD4E-BD10-A337C8EE6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27986" y="2400001"/>
                      <a:ext cx="1527858" cy="524308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  <a:alpha val="27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788"/>
                    </a:p>
                  </p:txBody>
                </p:sp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350F1F33-A1E5-CD40-B70F-7354DCDF530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63342" y="2395692"/>
                      <a:ext cx="1361187" cy="49244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900" dirty="0"/>
                        <a:t>Complex holography</a:t>
                      </a:r>
                    </a:p>
                  </p:txBody>
                </p:sp>
              </p:grpSp>
              <p:pic>
                <p:nvPicPr>
                  <p:cNvPr id="43" name="Picture 42">
                    <a:extLst>
                      <a:ext uri="{FF2B5EF4-FFF2-40B4-BE49-F238E27FC236}">
                        <a16:creationId xmlns:a16="http://schemas.microsoft.com/office/drawing/2014/main" id="{3848B5B3-025F-474B-9D77-BFBCF239EB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5336140" y="763908"/>
                    <a:ext cx="3433332" cy="695642"/>
                  </a:xfrm>
                  <a:prstGeom prst="rect">
                    <a:avLst/>
                  </a:prstGeom>
                </p:spPr>
              </p:pic>
              <p:sp>
                <p:nvSpPr>
                  <p:cNvPr id="2" name="Rectangle 1">
                    <a:extLst>
                      <a:ext uri="{FF2B5EF4-FFF2-40B4-BE49-F238E27FC236}">
                        <a16:creationId xmlns:a16="http://schemas.microsoft.com/office/drawing/2014/main" id="{801431F6-8ABE-A849-AD06-9BC63DCF6E7E}"/>
                      </a:ext>
                    </a:extLst>
                  </p:cNvPr>
                  <p:cNvSpPr/>
                  <p:nvPr/>
                </p:nvSpPr>
                <p:spPr>
                  <a:xfrm>
                    <a:off x="6134122" y="4712677"/>
                    <a:ext cx="342214" cy="27256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603FA809-74C3-BA43-A519-E71832DA2F63}"/>
                      </a:ext>
                    </a:extLst>
                  </p:cNvPr>
                  <p:cNvSpPr/>
                  <p:nvPr/>
                </p:nvSpPr>
                <p:spPr>
                  <a:xfrm>
                    <a:off x="5821121" y="4520054"/>
                    <a:ext cx="342214" cy="19262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2EC30891-641B-2F45-B643-286F3C35A70A}"/>
                      </a:ext>
                    </a:extLst>
                  </p:cNvPr>
                  <p:cNvSpPr/>
                  <p:nvPr/>
                </p:nvSpPr>
                <p:spPr>
                  <a:xfrm>
                    <a:off x="8369474" y="3447864"/>
                    <a:ext cx="342214" cy="19262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2AFCEAC-A021-CB42-8140-7E91AAE1FEEF}"/>
                    </a:ext>
                  </a:extLst>
                </p:cNvPr>
                <p:cNvSpPr/>
                <p:nvPr/>
              </p:nvSpPr>
              <p:spPr>
                <a:xfrm>
                  <a:off x="8203206" y="3294213"/>
                  <a:ext cx="655562" cy="38517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A931A5E0-BEF1-5D4A-8526-EA3233A99EE9}"/>
                    </a:ext>
                  </a:extLst>
                </p:cNvPr>
                <p:cNvSpPr/>
                <p:nvPr/>
              </p:nvSpPr>
              <p:spPr>
                <a:xfrm>
                  <a:off x="5403829" y="4360001"/>
                  <a:ext cx="1154013" cy="38517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62375A03-844F-E947-B44F-2E6C14D0C7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35636" y="4240078"/>
                  <a:ext cx="743749" cy="245509"/>
                </a:xfrm>
                <a:prstGeom prst="rect">
                  <a:avLst/>
                </a:prstGeom>
              </p:spPr>
            </p:pic>
          </p:grp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3E3BEA9-E928-BC48-8D24-BB7E37F54DB0}"/>
                  </a:ext>
                </a:extLst>
              </p:cNvPr>
              <p:cNvSpPr/>
              <p:nvPr/>
            </p:nvSpPr>
            <p:spPr>
              <a:xfrm>
                <a:off x="5309124" y="2263261"/>
                <a:ext cx="415846" cy="3851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A917952-A546-7B41-8CD3-63E11198D143}"/>
                  </a:ext>
                </a:extLst>
              </p:cNvPr>
              <p:cNvSpPr/>
              <p:nvPr/>
            </p:nvSpPr>
            <p:spPr>
              <a:xfrm>
                <a:off x="5228443" y="1653899"/>
                <a:ext cx="1154015" cy="1581273"/>
              </a:xfrm>
              <a:prstGeom prst="rect">
                <a:avLst/>
              </a:prstGeom>
              <a:solidFill>
                <a:srgbClr val="FF0000">
                  <a:alpha val="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88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E69146A0-98D6-4D4D-8D95-B68D093BDADF}"/>
                    </a:ext>
                  </a:extLst>
                </p:cNvPr>
                <p:cNvSpPr txBox="1"/>
                <p:nvPr/>
              </p:nvSpPr>
              <p:spPr>
                <a:xfrm>
                  <a:off x="8286398" y="3024048"/>
                  <a:ext cx="904862" cy="31598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lang="en-US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2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  <m:r>
                              <a:rPr lang="en-US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oMath>
                    </m:oMathPara>
                  </a14:m>
                  <a:endParaRPr lang="en-US" sz="1200" i="1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E69146A0-98D6-4D4D-8D95-B68D093BDA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6398" y="3024048"/>
                  <a:ext cx="904862" cy="315984"/>
                </a:xfrm>
                <a:prstGeom prst="rect">
                  <a:avLst/>
                </a:prstGeom>
                <a:blipFill>
                  <a:blip r:embed="rId9"/>
                  <a:stretch>
                    <a:fillRect b="-384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6049024F-05D0-B349-AD04-3933F1423F25}"/>
                    </a:ext>
                  </a:extLst>
                </p:cNvPr>
                <p:cNvSpPr txBox="1"/>
                <p:nvPr/>
              </p:nvSpPr>
              <p:spPr>
                <a:xfrm>
                  <a:off x="6015862" y="2833893"/>
                  <a:ext cx="799921" cy="2462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oMath>
                    </m:oMathPara>
                  </a14:m>
                  <a:endParaRPr lang="en-US" sz="1000" dirty="0"/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6049024F-05D0-B349-AD04-3933F1423F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5862" y="2833893"/>
                  <a:ext cx="799921" cy="24622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0311FE4-F1E0-A742-BB23-404156D4F2C9}"/>
                </a:ext>
              </a:extLst>
            </p:cNvPr>
            <p:cNvCxnSpPr/>
            <p:nvPr/>
          </p:nvCxnSpPr>
          <p:spPr>
            <a:xfrm>
              <a:off x="6374996" y="3036016"/>
              <a:ext cx="0" cy="3245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DD161FBC-252B-1940-8C75-3C9617135562}"/>
              </a:ext>
            </a:extLst>
          </p:cNvPr>
          <p:cNvSpPr txBox="1"/>
          <p:nvPr/>
        </p:nvSpPr>
        <p:spPr>
          <a:xfrm>
            <a:off x="5182628" y="4869759"/>
            <a:ext cx="3483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S. Mayo </a:t>
            </a:r>
            <a:r>
              <a:rPr lang="en-US" sz="1200" i="1" dirty="0"/>
              <a:t>et al. </a:t>
            </a:r>
            <a:r>
              <a:rPr lang="en-US" sz="1200" dirty="0"/>
              <a:t>J. Microscopy </a:t>
            </a:r>
            <a:r>
              <a:rPr lang="en-US" sz="1200" b="1" dirty="0"/>
              <a:t>207</a:t>
            </a:r>
            <a:r>
              <a:rPr lang="en-US" sz="1200" dirty="0"/>
              <a:t>, 79 (2002)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DA6DCF2-58E2-394E-8A1F-5B2A3854E188}"/>
              </a:ext>
            </a:extLst>
          </p:cNvPr>
          <p:cNvSpPr txBox="1"/>
          <p:nvPr/>
        </p:nvSpPr>
        <p:spPr>
          <a:xfrm>
            <a:off x="1927337" y="3155713"/>
            <a:ext cx="835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with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5EC5FE2-B314-BA49-9136-50375901F050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4308704" y="2660930"/>
            <a:ext cx="396970" cy="1207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B49E2798-97E0-3848-8CB0-F9AFADCF8F1D}"/>
                  </a:ext>
                </a:extLst>
              </p:cNvPr>
              <p:cNvSpPr txBox="1"/>
              <p:nvPr/>
            </p:nvSpPr>
            <p:spPr>
              <a:xfrm>
                <a:off x="1200559" y="973372"/>
                <a:ext cx="19924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1800" dirty="0">
                    <a:ea typeface="Cambria Math" panose="02040503050406030204" pitchFamily="18" charset="0"/>
                    <a:sym typeface="Wingdings" pitchFamily="2" charset="2"/>
                  </a:rPr>
                  <a:t> </a:t>
                </a:r>
                <a:r>
                  <a:rPr lang="el-GR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sz="1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B49E2798-97E0-3848-8CB0-F9AFADCF8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559" y="973372"/>
                <a:ext cx="1992405" cy="369332"/>
              </a:xfrm>
              <a:prstGeom prst="rect">
                <a:avLst/>
              </a:prstGeom>
              <a:blipFill>
                <a:blip r:embed="rId11"/>
                <a:stretch>
                  <a:fillRect t="-666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02343A4B-E6C1-EF49-A9BD-B4B8A6CC79E0}"/>
                  </a:ext>
                </a:extLst>
              </p:cNvPr>
              <p:cNvSpPr txBox="1"/>
              <p:nvPr/>
            </p:nvSpPr>
            <p:spPr>
              <a:xfrm>
                <a:off x="1968800" y="750947"/>
                <a:ext cx="506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02343A4B-E6C1-EF49-A9BD-B4B8A6CC7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800" y="750947"/>
                <a:ext cx="50645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47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1077-2020-0F4E-A600-B745EBEC88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756D7-547B-3447-8008-9CAA1B484D53}"/>
              </a:ext>
            </a:extLst>
          </p:cNvPr>
          <p:cNvSpPr txBox="1"/>
          <p:nvPr/>
        </p:nvSpPr>
        <p:spPr>
          <a:xfrm>
            <a:off x="246518" y="3159762"/>
            <a:ext cx="30957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+mj-lt"/>
              </a:rPr>
              <a:t>Cartoon: Mangles </a:t>
            </a:r>
            <a:r>
              <a:rPr lang="en-US" sz="800" i="1" dirty="0">
                <a:latin typeface="+mj-lt"/>
              </a:rPr>
              <a:t>et al</a:t>
            </a:r>
            <a:r>
              <a:rPr lang="en-US" sz="800" dirty="0">
                <a:latin typeface="+mj-lt"/>
              </a:rPr>
              <a:t>. </a:t>
            </a:r>
            <a:r>
              <a:rPr lang="fr" sz="800" dirty="0">
                <a:latin typeface="+mj-lt"/>
              </a:rPr>
              <a:t>Plasma Phys. Control. Fusion 56 (2014) 084015</a:t>
            </a:r>
            <a:endParaRPr lang="en-US" sz="800" dirty="0">
              <a:latin typeface="+mj-lt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66DA0F4-DF28-B646-BF32-393FC96CEBA4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r>
              <a:rPr lang="en-US" sz="1800" b="0" dirty="0">
                <a:latin typeface="+mj-lt"/>
              </a:rPr>
              <a:t>Phase-Contrast imaging inside 30 micron “laser-shocked” water jet at BELLA HTT; </a:t>
            </a:r>
            <a:br>
              <a:rPr lang="en-US" sz="1800" b="0" dirty="0">
                <a:latin typeface="+mj-lt"/>
              </a:rPr>
            </a:br>
            <a:r>
              <a:rPr lang="en-US" sz="1800" b="0" dirty="0">
                <a:latin typeface="+mj-lt"/>
              </a:rPr>
              <a:t>e-beam deflectometry as ”2</a:t>
            </a:r>
            <a:r>
              <a:rPr lang="en-US" sz="1800" b="0" baseline="30000" dirty="0">
                <a:latin typeface="+mj-lt"/>
              </a:rPr>
              <a:t>nd</a:t>
            </a:r>
            <a:r>
              <a:rPr lang="en-US" sz="1800" b="0" dirty="0">
                <a:latin typeface="+mj-lt"/>
              </a:rPr>
              <a:t> messenger” supplemented physics analysis</a:t>
            </a:r>
            <a:endParaRPr lang="en-US" sz="1800" dirty="0">
              <a:latin typeface="+mj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651BBC-F8E5-8742-B94A-4038F08DEB9B}"/>
              </a:ext>
            </a:extLst>
          </p:cNvPr>
          <p:cNvGrpSpPr/>
          <p:nvPr/>
        </p:nvGrpSpPr>
        <p:grpSpPr>
          <a:xfrm>
            <a:off x="6382" y="711621"/>
            <a:ext cx="9093492" cy="4373858"/>
            <a:chOff x="6382" y="711621"/>
            <a:chExt cx="9093492" cy="437385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A678F42-C741-DA49-9AF8-270D3031F3C9}"/>
                </a:ext>
              </a:extLst>
            </p:cNvPr>
            <p:cNvGrpSpPr/>
            <p:nvPr/>
          </p:nvGrpSpPr>
          <p:grpSpPr>
            <a:xfrm>
              <a:off x="3779633" y="711621"/>
              <a:ext cx="5320241" cy="3652793"/>
              <a:chOff x="3779633" y="711621"/>
              <a:chExt cx="5320241" cy="3652793"/>
            </a:xfrm>
          </p:grpSpPr>
          <p:pic>
            <p:nvPicPr>
              <p:cNvPr id="6" name="Picture 2" descr="https://lh7-us.googleusercontent.com/qnfwzwqBoePtvyGtkJxHwb4_GM5xEOc_AOnI17JEHGn2b-UM2EhXH5-c-4PCuAWAkiUjZPOcPBdBYJQPWtdcSM8T4lIOax3Qy9fGdmxWxcwYrkdNjSVwMCMGqJHMol2YXD4LIU019HRMS0hGEN7HC8wsdA=s2048">
                <a:extLst>
                  <a:ext uri="{FF2B5EF4-FFF2-40B4-BE49-F238E27FC236}">
                    <a16:creationId xmlns:a16="http://schemas.microsoft.com/office/drawing/2014/main" id="{95E0D1D7-746E-6D40-A2EC-7BB83575D2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9633" y="727514"/>
                <a:ext cx="4849199" cy="3636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C233372-A60E-584B-BE31-65E89BEAD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46239" y="1265934"/>
                <a:ext cx="847348" cy="42981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10E36B1-55AB-3143-86B9-7C05F6CBAA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65632" y="1383738"/>
                <a:ext cx="1334242" cy="218181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3930A80-145A-E94D-BD69-64B33E30CF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28054" y="1828104"/>
                <a:ext cx="1229456" cy="1840547"/>
              </a:xfrm>
              <a:prstGeom prst="rect">
                <a:avLst/>
              </a:prstGeom>
            </p:spPr>
          </p:pic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CE9BFCC-A000-C94A-B006-849BA64E40F2}"/>
                  </a:ext>
                </a:extLst>
              </p:cNvPr>
              <p:cNvSpPr txBox="1"/>
              <p:nvPr/>
            </p:nvSpPr>
            <p:spPr>
              <a:xfrm>
                <a:off x="4905186" y="711621"/>
                <a:ext cx="4084489" cy="430887"/>
              </a:xfrm>
              <a:prstGeom prst="rect">
                <a:avLst/>
              </a:prstGeom>
              <a:solidFill>
                <a:schemeClr val="l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+mj-lt"/>
                  </a:rPr>
                  <a:t>LaserNetUS Experiment at BELLA;</a:t>
                </a:r>
              </a:p>
              <a:p>
                <a:r>
                  <a:rPr lang="en-US" sz="1000" dirty="0">
                    <a:solidFill>
                      <a:schemeClr val="tx1"/>
                    </a:solidFill>
                    <a:latin typeface="+mj-lt"/>
                  </a:rPr>
                  <a:t>M. Balcazar,</a:t>
                </a:r>
                <a:r>
                  <a:rPr lang="en-US" sz="1000" dirty="0">
                    <a:solidFill>
                      <a:schemeClr val="tx1"/>
                    </a:solidFill>
                  </a:rPr>
                  <a:t> C. Kuranz,</a:t>
                </a:r>
                <a:r>
                  <a:rPr lang="en-US" sz="10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1000" i="1" dirty="0">
                    <a:solidFill>
                      <a:schemeClr val="tx1"/>
                    </a:solidFill>
                    <a:latin typeface="+mj-lt"/>
                  </a:rPr>
                  <a:t>et al. </a:t>
                </a:r>
                <a:r>
                  <a:rPr lang="en-US" sz="1000" dirty="0">
                    <a:solidFill>
                      <a:schemeClr val="tx1"/>
                    </a:solidFill>
                    <a:latin typeface="+mj-lt"/>
                  </a:rPr>
                  <a:t>(U Mich), Nat. Comm. 17, 529 (2025)</a:t>
                </a:r>
                <a:endParaRPr lang="en-US" sz="1000" i="1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24961C4-A276-5F47-B695-BB838D417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81444" y="4549117"/>
              <a:ext cx="3441446" cy="460293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9D8B6E42-259C-5040-B65C-26CCFB96B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82" y="4433462"/>
              <a:ext cx="692768" cy="652017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03974A18-16C6-A142-A684-9D7DD6B5E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2221" y="4600873"/>
              <a:ext cx="1427896" cy="33466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B77AB7-1D6F-3640-8493-D7444A91BB36}"/>
              </a:ext>
            </a:extLst>
          </p:cNvPr>
          <p:cNvGrpSpPr/>
          <p:nvPr/>
        </p:nvGrpSpPr>
        <p:grpSpPr>
          <a:xfrm>
            <a:off x="163388" y="2938962"/>
            <a:ext cx="4422371" cy="1659389"/>
            <a:chOff x="246518" y="2926689"/>
            <a:chExt cx="4422371" cy="16593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18F4605-459A-3D4E-9432-FCAD028D3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6518" y="2926689"/>
              <a:ext cx="4422371" cy="157941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791640-6F76-8140-865F-339357D80CA8}"/>
                </a:ext>
              </a:extLst>
            </p:cNvPr>
            <p:cNvSpPr/>
            <p:nvPr/>
          </p:nvSpPr>
          <p:spPr>
            <a:xfrm>
              <a:off x="1339745" y="4344009"/>
              <a:ext cx="854815" cy="2420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914AEEC-5DB4-9B44-A729-6B664A6544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26" y="725655"/>
            <a:ext cx="3958216" cy="15794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FC7AE-0904-0A45-8A3F-BCFA2E4283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077" y="2132471"/>
            <a:ext cx="1379157" cy="190856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D45AC3C0-29A4-3740-B6AB-E292BD5B1350}"/>
              </a:ext>
            </a:extLst>
          </p:cNvPr>
          <p:cNvGrpSpPr/>
          <p:nvPr/>
        </p:nvGrpSpPr>
        <p:grpSpPr>
          <a:xfrm>
            <a:off x="6820420" y="1804602"/>
            <a:ext cx="657552" cy="1897718"/>
            <a:chOff x="6820420" y="1804602"/>
            <a:chExt cx="657552" cy="189771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3F31848-A304-8B42-A116-05EFBCCA9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831597" y="1804602"/>
              <a:ext cx="597035" cy="189771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2ABE3-C14F-8848-8441-FCEAEE1FB167}"/>
                </a:ext>
              </a:extLst>
            </p:cNvPr>
            <p:cNvSpPr txBox="1"/>
            <p:nvPr/>
          </p:nvSpPr>
          <p:spPr>
            <a:xfrm>
              <a:off x="6820420" y="1941404"/>
              <a:ext cx="6575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E-beam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C9BAB46F-028F-DF48-8BF9-8C64B108B21F}"/>
              </a:ext>
            </a:extLst>
          </p:cNvPr>
          <p:cNvSpPr txBox="1"/>
          <p:nvPr/>
        </p:nvSpPr>
        <p:spPr>
          <a:xfrm>
            <a:off x="5362443" y="1819175"/>
            <a:ext cx="5741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X-rays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990C04-4681-4A4A-A332-0054CE97586A}"/>
              </a:ext>
            </a:extLst>
          </p:cNvPr>
          <p:cNvGrpSpPr/>
          <p:nvPr/>
        </p:nvGrpSpPr>
        <p:grpSpPr>
          <a:xfrm>
            <a:off x="4994553" y="3819479"/>
            <a:ext cx="3873555" cy="1304288"/>
            <a:chOff x="4994553" y="3819479"/>
            <a:chExt cx="3873555" cy="130428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85000C-67BF-2D4E-B44B-B577CDEB7CB6}"/>
                </a:ext>
              </a:extLst>
            </p:cNvPr>
            <p:cNvGrpSpPr/>
            <p:nvPr/>
          </p:nvGrpSpPr>
          <p:grpSpPr>
            <a:xfrm>
              <a:off x="4994553" y="3819479"/>
              <a:ext cx="3873555" cy="1304288"/>
              <a:chOff x="4994553" y="3819479"/>
              <a:chExt cx="3873555" cy="130428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52DFF527-036F-7A4A-AF63-A63D6ED8C5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70321" y="3819479"/>
                <a:ext cx="2297787" cy="130428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EC1A7C52-1271-E349-B351-16434C528166}"/>
                      </a:ext>
                    </a:extLst>
                  </p:cNvPr>
                  <p:cNvSpPr txBox="1"/>
                  <p:nvPr/>
                </p:nvSpPr>
                <p:spPr>
                  <a:xfrm>
                    <a:off x="4994553" y="4002065"/>
                    <a:ext cx="1612742" cy="55399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oMath>
                    </a14:m>
                    <a:r>
                      <a:rPr lang="en-US" sz="1000" dirty="0"/>
                      <a:t> for  &gt;4 keV</a:t>
                    </a:r>
                  </a:p>
                  <a:p>
                    <a:pPr marL="171450" indent="-171450">
                      <a:buFont typeface="Wingdings" pitchFamily="2" charset="2"/>
                      <a:buChar char="à"/>
                    </a:pPr>
                    <a:r>
                      <a:rPr lang="en-US" sz="1000" dirty="0"/>
                      <a:t>Simple phase contrast</a:t>
                    </a:r>
                  </a:p>
                  <a:p>
                    <a:r>
                      <a:rPr lang="en-US" sz="1000" dirty="0"/>
                      <a:t>for few-</a:t>
                    </a:r>
                    <a:r>
                      <a:rPr lang="en-US" sz="1000" dirty="0">
                        <a:latin typeface="Symbol" pitchFamily="2" charset="2"/>
                      </a:rPr>
                      <a:t>m</a:t>
                    </a:r>
                    <a:r>
                      <a:rPr lang="en-US" sz="1000" dirty="0"/>
                      <a:t>m features</a:t>
                    </a:r>
                  </a:p>
                </p:txBody>
              </p:sp>
            </mc:Choice>
            <mc:Fallback xmlns="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EC1A7C52-1271-E349-B351-16434C52816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94553" y="4002065"/>
                    <a:ext cx="1612742" cy="553998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b="-222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A39D14E-143E-C94D-954C-41C60F549B95}"/>
                </a:ext>
              </a:extLst>
            </p:cNvPr>
            <p:cNvSpPr/>
            <p:nvPr/>
          </p:nvSpPr>
          <p:spPr>
            <a:xfrm>
              <a:off x="7664161" y="3852774"/>
              <a:ext cx="1112075" cy="987272"/>
            </a:xfrm>
            <a:prstGeom prst="rect">
              <a:avLst/>
            </a:prstGeom>
            <a:solidFill>
              <a:srgbClr val="FF0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88"/>
            </a:p>
          </p:txBody>
        </p:sp>
      </p:grpSp>
    </p:spTree>
    <p:extLst>
      <p:ext uri="{BB962C8B-B14F-4D97-AF65-F5344CB8AC3E}">
        <p14:creationId xmlns:p14="http://schemas.microsoft.com/office/powerpoint/2010/main" val="224443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56812F9-C6A6-AF46-9E1E-6A6D9900BE00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en-US" sz="1800" b="0" dirty="0">
                <a:latin typeface="+mj-lt"/>
              </a:rPr>
              <a:t>Inverse Compton/Thomson Scattering from low-energy-spread LPA e-beams yields attractive X-ray and gamma-ray beams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477EF3-6397-FB40-ABB4-6434DBD89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43" y="1146055"/>
            <a:ext cx="2766191" cy="13166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46D68E-D577-0A45-8780-3090C6ADA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15" y="3122487"/>
            <a:ext cx="1189526" cy="42117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F3FBF40-66E9-6A43-AD03-6C95C5FC8DB0}"/>
              </a:ext>
            </a:extLst>
          </p:cNvPr>
          <p:cNvGrpSpPr/>
          <p:nvPr/>
        </p:nvGrpSpPr>
        <p:grpSpPr>
          <a:xfrm rot="20079266">
            <a:off x="1577607" y="2845171"/>
            <a:ext cx="1223733" cy="554633"/>
            <a:chOff x="2661297" y="1390534"/>
            <a:chExt cx="2679700" cy="12573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CCC8F2B-A58C-3142-A1B1-AF27EA807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1297" y="1390534"/>
              <a:ext cx="2679700" cy="12573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CCF8811-27F5-6344-9088-167412565512}"/>
                </a:ext>
              </a:extLst>
            </p:cNvPr>
            <p:cNvSpPr/>
            <p:nvPr/>
          </p:nvSpPr>
          <p:spPr>
            <a:xfrm>
              <a:off x="2699072" y="1598203"/>
              <a:ext cx="479706" cy="346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BA8A7FD-B59C-C844-84AF-B95ADACC3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080" y="2832344"/>
            <a:ext cx="277929" cy="283076"/>
          </a:xfrm>
          <a:prstGeom prst="rect">
            <a:avLst/>
          </a:prstGeom>
        </p:spPr>
      </p:pic>
      <p:sp>
        <p:nvSpPr>
          <p:cNvPr id="32" name="Down Arrow 31">
            <a:extLst>
              <a:ext uri="{FF2B5EF4-FFF2-40B4-BE49-F238E27FC236}">
                <a16:creationId xmlns:a16="http://schemas.microsoft.com/office/drawing/2014/main" id="{95EE8A86-2C21-774A-A4B1-91821E0372B2}"/>
              </a:ext>
            </a:extLst>
          </p:cNvPr>
          <p:cNvSpPr/>
          <p:nvPr/>
        </p:nvSpPr>
        <p:spPr>
          <a:xfrm rot="16200000">
            <a:off x="3231560" y="1442438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CB9F4398-2016-D641-AAB8-05FB76D3B9A3}"/>
              </a:ext>
            </a:extLst>
          </p:cNvPr>
          <p:cNvSpPr/>
          <p:nvPr/>
        </p:nvSpPr>
        <p:spPr>
          <a:xfrm rot="16200000">
            <a:off x="3243615" y="2048153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FEF2ACB-5D88-6644-8C9B-E9846FD860FA}"/>
              </a:ext>
            </a:extLst>
          </p:cNvPr>
          <p:cNvSpPr/>
          <p:nvPr/>
        </p:nvSpPr>
        <p:spPr>
          <a:xfrm>
            <a:off x="2222885" y="1023024"/>
            <a:ext cx="1218583" cy="427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779D9FC-5427-E545-8972-C10A01A880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564" y="1339984"/>
            <a:ext cx="1016978" cy="44397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020AA7-63A3-894A-AA6C-F357002A3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0862" y="1935257"/>
            <a:ext cx="1016978" cy="44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9040D40-A611-4E41-93CB-56814A95F6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6696" y="3154449"/>
            <a:ext cx="1016978" cy="4439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C3E580-718A-A540-818E-7DC718EF8292}"/>
              </a:ext>
            </a:extLst>
          </p:cNvPr>
          <p:cNvSpPr txBox="1"/>
          <p:nvPr/>
        </p:nvSpPr>
        <p:spPr>
          <a:xfrm>
            <a:off x="60744" y="698018"/>
            <a:ext cx="4117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C. Sweers and J. Luiten, ArXiv (2026); https://arxiv.org/abs/2512.20356v1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EFFB06-5E87-AC4B-9575-F841EA640F2A}"/>
              </a:ext>
            </a:extLst>
          </p:cNvPr>
          <p:cNvSpPr txBox="1"/>
          <p:nvPr/>
        </p:nvSpPr>
        <p:spPr>
          <a:xfrm>
            <a:off x="105141" y="2546475"/>
            <a:ext cx="11095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Nearly head-on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9E3F7-12A9-CD48-B59C-059B76A0FAF5}"/>
              </a:ext>
            </a:extLst>
          </p:cNvPr>
          <p:cNvSpPr/>
          <p:nvPr/>
        </p:nvSpPr>
        <p:spPr>
          <a:xfrm>
            <a:off x="2758092" y="1376422"/>
            <a:ext cx="411670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E70B269-9488-C147-BC39-41F192E50FF6}"/>
              </a:ext>
            </a:extLst>
          </p:cNvPr>
          <p:cNvSpPr/>
          <p:nvPr/>
        </p:nvSpPr>
        <p:spPr>
          <a:xfrm>
            <a:off x="2801080" y="2038302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1128B4E-D986-1E46-BFFA-7B021DF1FC7C}"/>
              </a:ext>
            </a:extLst>
          </p:cNvPr>
          <p:cNvCxnSpPr/>
          <p:nvPr/>
        </p:nvCxnSpPr>
        <p:spPr>
          <a:xfrm flipH="1">
            <a:off x="1675732" y="2167044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9C2A9F8-7817-0A4A-988F-96DD67C901D7}"/>
              </a:ext>
            </a:extLst>
          </p:cNvPr>
          <p:cNvCxnSpPr/>
          <p:nvPr/>
        </p:nvCxnSpPr>
        <p:spPr>
          <a:xfrm flipH="1">
            <a:off x="2222885" y="1558983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6B79C09-8D4F-3C4D-865B-8C6C86F5B7B4}"/>
              </a:ext>
            </a:extLst>
          </p:cNvPr>
          <p:cNvSpPr/>
          <p:nvPr/>
        </p:nvSpPr>
        <p:spPr>
          <a:xfrm>
            <a:off x="2805719" y="2771572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63886D-4D1B-7844-8B08-BFE923F31162}"/>
              </a:ext>
            </a:extLst>
          </p:cNvPr>
          <p:cNvSpPr/>
          <p:nvPr/>
        </p:nvSpPr>
        <p:spPr>
          <a:xfrm>
            <a:off x="682996" y="4101206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C9A68B-4767-3842-8AC1-46666C6738B0}"/>
                  </a:ext>
                </a:extLst>
              </p:cNvPr>
              <p:cNvSpPr txBox="1"/>
              <p:nvPr/>
            </p:nvSpPr>
            <p:spPr>
              <a:xfrm>
                <a:off x="1658720" y="2632008"/>
                <a:ext cx="35484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C9A68B-4767-3842-8AC1-46666C673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720" y="2632008"/>
                <a:ext cx="354841" cy="2539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E752497E-E70B-7041-8D9C-3D9B95B97E1E}"/>
              </a:ext>
            </a:extLst>
          </p:cNvPr>
          <p:cNvSpPr/>
          <p:nvPr/>
        </p:nvSpPr>
        <p:spPr>
          <a:xfrm>
            <a:off x="4063013" y="1490205"/>
            <a:ext cx="254707" cy="107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664DCDC-032C-8741-80BE-C058A4CE10C4}"/>
                  </a:ext>
                </a:extLst>
              </p:cNvPr>
              <p:cNvSpPr txBox="1"/>
              <p:nvPr/>
            </p:nvSpPr>
            <p:spPr>
              <a:xfrm>
                <a:off x="3996948" y="1396498"/>
                <a:ext cx="354905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664DCDC-032C-8741-80BE-C058A4CE1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948" y="1396498"/>
                <a:ext cx="354905" cy="2539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BB9FB1E-E720-FF45-9B92-76318288B880}"/>
                  </a:ext>
                </a:extLst>
              </p:cNvPr>
              <p:cNvSpPr txBox="1"/>
              <p:nvPr/>
            </p:nvSpPr>
            <p:spPr>
              <a:xfrm>
                <a:off x="2171773" y="916059"/>
                <a:ext cx="1258614" cy="449610"/>
              </a:xfrm>
              <a:prstGeom prst="rect">
                <a:avLst/>
              </a:prstGeom>
              <a:noFill/>
              <a:ln>
                <a:solidFill>
                  <a:srgbClr val="FF626A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BB9FB1E-E720-FF45-9B92-76318288B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773" y="916059"/>
                <a:ext cx="1258614" cy="4496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FF626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60B7176-9AE4-2241-9756-6CF3E148B2D2}"/>
                  </a:ext>
                </a:extLst>
              </p:cNvPr>
              <p:cNvSpPr txBox="1"/>
              <p:nvPr/>
            </p:nvSpPr>
            <p:spPr>
              <a:xfrm>
                <a:off x="2675175" y="1721534"/>
                <a:ext cx="61363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60B7176-9AE4-2241-9756-6CF3E148B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175" y="1721534"/>
                <a:ext cx="613630" cy="2539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5920589-F500-5546-8B11-35B6F5562918}"/>
                  </a:ext>
                </a:extLst>
              </p:cNvPr>
              <p:cNvSpPr txBox="1"/>
              <p:nvPr/>
            </p:nvSpPr>
            <p:spPr>
              <a:xfrm>
                <a:off x="2747754" y="2522351"/>
                <a:ext cx="1647438" cy="449610"/>
              </a:xfrm>
              <a:prstGeom prst="rect">
                <a:avLst/>
              </a:prstGeom>
              <a:noFill/>
              <a:ln>
                <a:solidFill>
                  <a:srgbClr val="FF626A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5920589-F500-5546-8B11-35B6F5562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754" y="2522351"/>
                <a:ext cx="1647438" cy="4496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rgbClr val="FF626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2">
            <a:extLst>
              <a:ext uri="{FF2B5EF4-FFF2-40B4-BE49-F238E27FC236}">
                <a16:creationId xmlns:a16="http://schemas.microsoft.com/office/drawing/2014/main" id="{7980217D-C378-E947-AD2E-4474E47B2B7E}"/>
              </a:ext>
            </a:extLst>
          </p:cNvPr>
          <p:cNvSpPr/>
          <p:nvPr/>
        </p:nvSpPr>
        <p:spPr>
          <a:xfrm>
            <a:off x="1258552" y="2857928"/>
            <a:ext cx="755009" cy="381020"/>
          </a:xfrm>
          <a:custGeom>
            <a:avLst/>
            <a:gdLst>
              <a:gd name="connsiteX0" fmla="*/ 0 w 755009"/>
              <a:gd name="connsiteY0" fmla="*/ 381020 h 381020"/>
              <a:gd name="connsiteX1" fmla="*/ 142613 w 755009"/>
              <a:gd name="connsiteY1" fmla="*/ 87406 h 381020"/>
              <a:gd name="connsiteX2" fmla="*/ 486561 w 755009"/>
              <a:gd name="connsiteY2" fmla="*/ 3516 h 381020"/>
              <a:gd name="connsiteX3" fmla="*/ 755009 w 755009"/>
              <a:gd name="connsiteY3" fmla="*/ 179684 h 38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009" h="381020">
                <a:moveTo>
                  <a:pt x="0" y="381020"/>
                </a:moveTo>
                <a:cubicBezTo>
                  <a:pt x="30760" y="265671"/>
                  <a:pt x="61520" y="150323"/>
                  <a:pt x="142613" y="87406"/>
                </a:cubicBezTo>
                <a:cubicBezTo>
                  <a:pt x="223706" y="24489"/>
                  <a:pt x="384495" y="-11864"/>
                  <a:pt x="486561" y="3516"/>
                </a:cubicBezTo>
                <a:cubicBezTo>
                  <a:pt x="588627" y="18896"/>
                  <a:pt x="671818" y="99290"/>
                  <a:pt x="755009" y="179684"/>
                </a:cubicBezTo>
              </a:path>
            </a:pathLst>
          </a:custGeom>
          <a:noFill/>
          <a:ln w="127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C6D8370C-3D3A-5445-82DC-4D63485CB94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4" name="Down Arrow 33">
            <a:extLst>
              <a:ext uri="{FF2B5EF4-FFF2-40B4-BE49-F238E27FC236}">
                <a16:creationId xmlns:a16="http://schemas.microsoft.com/office/drawing/2014/main" id="{015FC7C6-B4ED-6C4E-BA76-90C2B44C0FCC}"/>
              </a:ext>
            </a:extLst>
          </p:cNvPr>
          <p:cNvSpPr/>
          <p:nvPr/>
        </p:nvSpPr>
        <p:spPr>
          <a:xfrm rot="16200000">
            <a:off x="3233797" y="3267608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815453-3C7D-264A-92DC-13F6343BAC76}"/>
              </a:ext>
            </a:extLst>
          </p:cNvPr>
          <p:cNvCxnSpPr/>
          <p:nvPr/>
        </p:nvCxnSpPr>
        <p:spPr>
          <a:xfrm flipH="1">
            <a:off x="1669438" y="3394747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B6AF4-8666-934C-9425-D0B191F0D45D}"/>
              </a:ext>
            </a:extLst>
          </p:cNvPr>
          <p:cNvGrpSpPr/>
          <p:nvPr/>
        </p:nvGrpSpPr>
        <p:grpSpPr>
          <a:xfrm>
            <a:off x="144618" y="3261028"/>
            <a:ext cx="7371526" cy="1731159"/>
            <a:chOff x="144618" y="3261028"/>
            <a:chExt cx="7371526" cy="173115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41B36CF-416D-F546-A5FD-8F4ED0ED234B}"/>
                </a:ext>
              </a:extLst>
            </p:cNvPr>
            <p:cNvGrpSpPr/>
            <p:nvPr/>
          </p:nvGrpSpPr>
          <p:grpSpPr>
            <a:xfrm>
              <a:off x="144618" y="3261028"/>
              <a:ext cx="7371526" cy="1731159"/>
              <a:chOff x="144618" y="3261028"/>
              <a:chExt cx="7371526" cy="173115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88F9728-6A00-674B-9B8C-D00B56ED08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44618" y="3881548"/>
                <a:ext cx="2766191" cy="103016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27C3AE70-5711-4345-AB8C-2D8B9FBF0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83706" y="4548208"/>
                <a:ext cx="1016978" cy="44397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1F017F30-4703-8146-82EE-3E56E90CA4B2}"/>
                      </a:ext>
                    </a:extLst>
                  </p:cNvPr>
                  <p:cNvSpPr txBox="1"/>
                  <p:nvPr/>
                </p:nvSpPr>
                <p:spPr>
                  <a:xfrm>
                    <a:off x="2943406" y="3930158"/>
                    <a:ext cx="1292277" cy="466474"/>
                  </a:xfrm>
                  <a:prstGeom prst="rect">
                    <a:avLst/>
                  </a:prstGeom>
                  <a:noFill/>
                  <a:ln>
                    <a:solidFill>
                      <a:srgbClr val="FF626A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≃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1F017F30-4703-8146-82EE-3E56E90CA4B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43406" y="3930158"/>
                    <a:ext cx="1292277" cy="46647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>
                    <a:solidFill>
                      <a:srgbClr val="FF626A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DCFC5D-ECF5-9A4E-A12D-A22EA08F79A9}"/>
                  </a:ext>
                </a:extLst>
              </p:cNvPr>
              <p:cNvGrpSpPr/>
              <p:nvPr/>
            </p:nvGrpSpPr>
            <p:grpSpPr>
              <a:xfrm>
                <a:off x="4961668" y="3261028"/>
                <a:ext cx="2554476" cy="1688047"/>
                <a:chOff x="4961668" y="3261028"/>
                <a:chExt cx="2554476" cy="168804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9775B879-D484-AD45-9630-C72DC142CFB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1668" y="3261028"/>
                      <a:ext cx="2385338" cy="90024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dirty="0"/>
                        <a:t>Soft X-rays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Why not use lower-energy e-beam and head-on collision?</a:t>
                      </a:r>
                      <a:br>
                        <a:rPr lang="en-US" dirty="0"/>
                      </a:br>
                      <a:r>
                        <a:rPr lang="en-US" dirty="0"/>
                        <a:t>Better brightness at high </a:t>
                      </a:r>
                      <a14:m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oMath>
                      </a14:m>
                      <a:r>
                        <a:rPr lang="en-US" dirty="0"/>
                        <a:t> </a:t>
                      </a:r>
                    </a:p>
                  </p:txBody>
                </p:sp>
              </mc:Choice>
              <mc:Fallback xmlns=""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9775B879-D484-AD45-9630-C72DC142CFB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61668" y="3261028"/>
                      <a:ext cx="2385338" cy="900246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 b="-2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5A328BB5-8901-5144-8A97-A3D7941CB4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09776" y="4395316"/>
                  <a:ext cx="1806368" cy="471934"/>
                </a:xfrm>
                <a:prstGeom prst="rect">
                  <a:avLst/>
                </a:prstGeom>
              </p:spPr>
            </p:pic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A5111463-FEAA-4B4B-B284-243C5B73F09C}"/>
                    </a:ext>
                  </a:extLst>
                </p:cNvPr>
                <p:cNvSpPr/>
                <p:nvPr/>
              </p:nvSpPr>
              <p:spPr>
                <a:xfrm>
                  <a:off x="7046622" y="4346381"/>
                  <a:ext cx="227260" cy="342259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B2E7C47-B105-9F47-8EB7-5E77BD2695DA}"/>
                    </a:ext>
                  </a:extLst>
                </p:cNvPr>
                <p:cNvSpPr/>
                <p:nvPr/>
              </p:nvSpPr>
              <p:spPr>
                <a:xfrm>
                  <a:off x="7167753" y="4606816"/>
                  <a:ext cx="227260" cy="342259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01693939-802C-6447-94AA-9FF098ACC428}"/>
                    </a:ext>
                  </a:extLst>
                </p:cNvPr>
                <p:cNvSpPr txBox="1"/>
                <p:nvPr/>
              </p:nvSpPr>
              <p:spPr>
                <a:xfrm>
                  <a:off x="5100393" y="4481592"/>
                  <a:ext cx="734496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Brilliance</a:t>
                  </a:r>
                </a:p>
              </p:txBody>
            </p:sp>
          </p:grpSp>
        </p:grp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509478F-E5B1-E54A-84EF-E31A3E1F42D6}"/>
                </a:ext>
              </a:extLst>
            </p:cNvPr>
            <p:cNvSpPr/>
            <p:nvPr/>
          </p:nvSpPr>
          <p:spPr>
            <a:xfrm>
              <a:off x="2034189" y="4047593"/>
              <a:ext cx="359782" cy="3490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DC7EDD6-49CD-F445-AC01-6A909AC191E8}"/>
                </a:ext>
              </a:extLst>
            </p:cNvPr>
            <p:cNvCxnSpPr/>
            <p:nvPr/>
          </p:nvCxnSpPr>
          <p:spPr>
            <a:xfrm flipH="1">
              <a:off x="1931569" y="4778986"/>
              <a:ext cx="146212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787F9730-AD83-6D48-92B4-52F04DAD21B9}"/>
                    </a:ext>
                  </a:extLst>
                </p:cNvPr>
                <p:cNvSpPr txBox="1"/>
                <p:nvPr/>
              </p:nvSpPr>
              <p:spPr>
                <a:xfrm>
                  <a:off x="2150984" y="4146560"/>
                  <a:ext cx="625171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≪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787F9730-AD83-6D48-92B4-52F04DAD21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0984" y="4146560"/>
                  <a:ext cx="625171" cy="253916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254A9241-697C-154E-9E06-48D0A67155AA}"/>
              </a:ext>
            </a:extLst>
          </p:cNvPr>
          <p:cNvSpPr/>
          <p:nvPr/>
        </p:nvSpPr>
        <p:spPr>
          <a:xfrm rot="213664">
            <a:off x="113675" y="3266362"/>
            <a:ext cx="4118266" cy="4027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Grazing angle ICS: B. Schaap talk (WG6 Thursday 4:40pm)</a:t>
            </a:r>
          </a:p>
          <a:p>
            <a:pPr algn="ctr"/>
            <a:r>
              <a:rPr lang="en-US" dirty="0"/>
              <a:t>LPA ICS session (WG6 Thursday afternoon)</a:t>
            </a:r>
          </a:p>
        </p:txBody>
      </p:sp>
    </p:spTree>
    <p:extLst>
      <p:ext uri="{BB962C8B-B14F-4D97-AF65-F5344CB8AC3E}">
        <p14:creationId xmlns:p14="http://schemas.microsoft.com/office/powerpoint/2010/main" val="357181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56812F9-C6A6-AF46-9E1E-6A6D9900BE00}"/>
              </a:ext>
            </a:extLst>
          </p:cNvPr>
          <p:cNvSpPr txBox="1">
            <a:spLocks/>
          </p:cNvSpPr>
          <p:nvPr/>
        </p:nvSpPr>
        <p:spPr>
          <a:xfrm>
            <a:off x="-16626" y="14119"/>
            <a:ext cx="9160626" cy="69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 b="1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685800" marR="0" lvl="1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028700" marR="0" lvl="2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371600" marR="0" lvl="3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1714500" marR="0" lvl="4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F497D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057400" marR="0" lvl="5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400300" marR="0" lvl="6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2743200" marR="0" lvl="7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086100" marR="0" lvl="8" indent="-25717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en-US" sz="1800" b="0" dirty="0">
                <a:latin typeface="+mj-lt"/>
              </a:rPr>
              <a:t>Inverse Compton/Thomson Scattering from low-energy-spread LPA e-beams yields attractive X-ray and gamma-ray beams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477EF3-6397-FB40-ABB4-6434DBD89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43" y="1146055"/>
            <a:ext cx="2766191" cy="13166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46D68E-D577-0A45-8780-3090C6ADA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15" y="3122487"/>
            <a:ext cx="1189526" cy="42117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F3FBF40-66E9-6A43-AD03-6C95C5FC8DB0}"/>
              </a:ext>
            </a:extLst>
          </p:cNvPr>
          <p:cNvGrpSpPr/>
          <p:nvPr/>
        </p:nvGrpSpPr>
        <p:grpSpPr>
          <a:xfrm rot="20079266">
            <a:off x="1577607" y="2845171"/>
            <a:ext cx="1223733" cy="554633"/>
            <a:chOff x="2661297" y="1390534"/>
            <a:chExt cx="2679700" cy="12573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CCC8F2B-A58C-3142-A1B1-AF27EA807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1297" y="1390534"/>
              <a:ext cx="2679700" cy="12573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CCF8811-27F5-6344-9088-167412565512}"/>
                </a:ext>
              </a:extLst>
            </p:cNvPr>
            <p:cNvSpPr/>
            <p:nvPr/>
          </p:nvSpPr>
          <p:spPr>
            <a:xfrm>
              <a:off x="2699072" y="1598203"/>
              <a:ext cx="479706" cy="346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BA8A7FD-B59C-C844-84AF-B95ADACC3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080" y="2832344"/>
            <a:ext cx="277929" cy="283076"/>
          </a:xfrm>
          <a:prstGeom prst="rect">
            <a:avLst/>
          </a:prstGeom>
        </p:spPr>
      </p:pic>
      <p:sp>
        <p:nvSpPr>
          <p:cNvPr id="32" name="Down Arrow 31">
            <a:extLst>
              <a:ext uri="{FF2B5EF4-FFF2-40B4-BE49-F238E27FC236}">
                <a16:creationId xmlns:a16="http://schemas.microsoft.com/office/drawing/2014/main" id="{95EE8A86-2C21-774A-A4B1-91821E0372B2}"/>
              </a:ext>
            </a:extLst>
          </p:cNvPr>
          <p:cNvSpPr/>
          <p:nvPr/>
        </p:nvSpPr>
        <p:spPr>
          <a:xfrm rot="16200000">
            <a:off x="3231560" y="1442438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CB9F4398-2016-D641-AAB8-05FB76D3B9A3}"/>
              </a:ext>
            </a:extLst>
          </p:cNvPr>
          <p:cNvSpPr/>
          <p:nvPr/>
        </p:nvSpPr>
        <p:spPr>
          <a:xfrm rot="16200000">
            <a:off x="3243615" y="2048153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FEF2ACB-5D88-6644-8C9B-E9846FD860FA}"/>
              </a:ext>
            </a:extLst>
          </p:cNvPr>
          <p:cNvSpPr/>
          <p:nvPr/>
        </p:nvSpPr>
        <p:spPr>
          <a:xfrm>
            <a:off x="2222885" y="1023024"/>
            <a:ext cx="1218583" cy="427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779D9FC-5427-E545-8972-C10A01A880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564" y="1339984"/>
            <a:ext cx="1016978" cy="44397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020AA7-63A3-894A-AA6C-F357002A3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0862" y="1935257"/>
            <a:ext cx="1016978" cy="44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9040D40-A611-4E41-93CB-56814A95F6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6696" y="3154449"/>
            <a:ext cx="1016978" cy="4439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C3E580-718A-A540-818E-7DC718EF8292}"/>
              </a:ext>
            </a:extLst>
          </p:cNvPr>
          <p:cNvSpPr txBox="1"/>
          <p:nvPr/>
        </p:nvSpPr>
        <p:spPr>
          <a:xfrm>
            <a:off x="60744" y="698018"/>
            <a:ext cx="4117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C. Sweers and J. Luiten, ArXiv (2026); https://arxiv.org/abs/2512.20356v1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EFFB06-5E87-AC4B-9575-F841EA640F2A}"/>
              </a:ext>
            </a:extLst>
          </p:cNvPr>
          <p:cNvSpPr txBox="1"/>
          <p:nvPr/>
        </p:nvSpPr>
        <p:spPr>
          <a:xfrm>
            <a:off x="105141" y="2546475"/>
            <a:ext cx="11095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Nearly head-on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9E3F7-12A9-CD48-B59C-059B76A0FAF5}"/>
              </a:ext>
            </a:extLst>
          </p:cNvPr>
          <p:cNvSpPr/>
          <p:nvPr/>
        </p:nvSpPr>
        <p:spPr>
          <a:xfrm>
            <a:off x="2758092" y="1376422"/>
            <a:ext cx="411670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E70B269-9488-C147-BC39-41F192E50FF6}"/>
              </a:ext>
            </a:extLst>
          </p:cNvPr>
          <p:cNvSpPr/>
          <p:nvPr/>
        </p:nvSpPr>
        <p:spPr>
          <a:xfrm>
            <a:off x="2801080" y="2038302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1128B4E-D986-1E46-BFFA-7B021DF1FC7C}"/>
              </a:ext>
            </a:extLst>
          </p:cNvPr>
          <p:cNvCxnSpPr/>
          <p:nvPr/>
        </p:nvCxnSpPr>
        <p:spPr>
          <a:xfrm flipH="1">
            <a:off x="1675732" y="2167044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9C2A9F8-7817-0A4A-988F-96DD67C901D7}"/>
              </a:ext>
            </a:extLst>
          </p:cNvPr>
          <p:cNvCxnSpPr/>
          <p:nvPr/>
        </p:nvCxnSpPr>
        <p:spPr>
          <a:xfrm flipH="1">
            <a:off x="2222885" y="1558983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6B79C09-8D4F-3C4D-865B-8C6C86F5B7B4}"/>
              </a:ext>
            </a:extLst>
          </p:cNvPr>
          <p:cNvSpPr/>
          <p:nvPr/>
        </p:nvSpPr>
        <p:spPr>
          <a:xfrm>
            <a:off x="2805719" y="2771572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63886D-4D1B-7844-8B08-BFE923F31162}"/>
              </a:ext>
            </a:extLst>
          </p:cNvPr>
          <p:cNvSpPr/>
          <p:nvPr/>
        </p:nvSpPr>
        <p:spPr>
          <a:xfrm>
            <a:off x="682996" y="4101206"/>
            <a:ext cx="359782" cy="349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C9A68B-4767-3842-8AC1-46666C6738B0}"/>
                  </a:ext>
                </a:extLst>
              </p:cNvPr>
              <p:cNvSpPr txBox="1"/>
              <p:nvPr/>
            </p:nvSpPr>
            <p:spPr>
              <a:xfrm>
                <a:off x="1658720" y="2632008"/>
                <a:ext cx="35484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C9A68B-4767-3842-8AC1-46666C673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720" y="2632008"/>
                <a:ext cx="354841" cy="2539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E752497E-E70B-7041-8D9C-3D9B95B97E1E}"/>
              </a:ext>
            </a:extLst>
          </p:cNvPr>
          <p:cNvSpPr/>
          <p:nvPr/>
        </p:nvSpPr>
        <p:spPr>
          <a:xfrm>
            <a:off x="4063013" y="1490205"/>
            <a:ext cx="254707" cy="107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664DCDC-032C-8741-80BE-C058A4CE10C4}"/>
                  </a:ext>
                </a:extLst>
              </p:cNvPr>
              <p:cNvSpPr txBox="1"/>
              <p:nvPr/>
            </p:nvSpPr>
            <p:spPr>
              <a:xfrm>
                <a:off x="3996948" y="1396498"/>
                <a:ext cx="354905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664DCDC-032C-8741-80BE-C058A4CE1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948" y="1396498"/>
                <a:ext cx="354905" cy="2539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BB9FB1E-E720-FF45-9B92-76318288B880}"/>
                  </a:ext>
                </a:extLst>
              </p:cNvPr>
              <p:cNvSpPr txBox="1"/>
              <p:nvPr/>
            </p:nvSpPr>
            <p:spPr>
              <a:xfrm>
                <a:off x="2171773" y="916059"/>
                <a:ext cx="1258614" cy="449610"/>
              </a:xfrm>
              <a:prstGeom prst="rect">
                <a:avLst/>
              </a:prstGeom>
              <a:noFill/>
              <a:ln>
                <a:solidFill>
                  <a:srgbClr val="FF626A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BB9FB1E-E720-FF45-9B92-76318288B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773" y="916059"/>
                <a:ext cx="1258614" cy="4496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FF626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60B7176-9AE4-2241-9756-6CF3E148B2D2}"/>
                  </a:ext>
                </a:extLst>
              </p:cNvPr>
              <p:cNvSpPr txBox="1"/>
              <p:nvPr/>
            </p:nvSpPr>
            <p:spPr>
              <a:xfrm>
                <a:off x="2675175" y="1721534"/>
                <a:ext cx="61363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60B7176-9AE4-2241-9756-6CF3E148B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175" y="1721534"/>
                <a:ext cx="613630" cy="2539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9D187E1B-1911-0945-9E47-8AA2B796F385}"/>
              </a:ext>
            </a:extLst>
          </p:cNvPr>
          <p:cNvGrpSpPr/>
          <p:nvPr/>
        </p:nvGrpSpPr>
        <p:grpSpPr>
          <a:xfrm>
            <a:off x="6391480" y="709762"/>
            <a:ext cx="2752521" cy="4170103"/>
            <a:chOff x="6391480" y="709762"/>
            <a:chExt cx="2752521" cy="417010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85F926-57A8-D54C-95CD-E85A5A1D66CB}"/>
                </a:ext>
              </a:extLst>
            </p:cNvPr>
            <p:cNvSpPr txBox="1"/>
            <p:nvPr/>
          </p:nvSpPr>
          <p:spPr>
            <a:xfrm>
              <a:off x="6691953" y="709762"/>
              <a:ext cx="2452048" cy="2816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Hard X-rays (gamma rays)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MeV photons are deeply penetrating (~10cm)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Require &gt;100 MeV electrons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Small ICS bandwidth possible (few%-10%)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Tunable photon energy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/>
                <a:t>Radiography, Nuclear Resonance Fluorescence, Photo-fission signatures with precision excitation (strongly reducing dose needed) and material specificity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1E97B8E-9292-A449-B389-986E63269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391480" y="3355865"/>
              <a:ext cx="2667000" cy="1524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5920589-F500-5546-8B11-35B6F5562918}"/>
                  </a:ext>
                </a:extLst>
              </p:cNvPr>
              <p:cNvSpPr txBox="1"/>
              <p:nvPr/>
            </p:nvSpPr>
            <p:spPr>
              <a:xfrm>
                <a:off x="2747754" y="2522351"/>
                <a:ext cx="1647438" cy="449610"/>
              </a:xfrm>
              <a:prstGeom prst="rect">
                <a:avLst/>
              </a:prstGeom>
              <a:noFill/>
              <a:ln>
                <a:solidFill>
                  <a:srgbClr val="FF626A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5920589-F500-5546-8B11-35B6F5562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754" y="2522351"/>
                <a:ext cx="1647438" cy="4496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rgbClr val="FF626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2">
            <a:extLst>
              <a:ext uri="{FF2B5EF4-FFF2-40B4-BE49-F238E27FC236}">
                <a16:creationId xmlns:a16="http://schemas.microsoft.com/office/drawing/2014/main" id="{7980217D-C378-E947-AD2E-4474E47B2B7E}"/>
              </a:ext>
            </a:extLst>
          </p:cNvPr>
          <p:cNvSpPr/>
          <p:nvPr/>
        </p:nvSpPr>
        <p:spPr>
          <a:xfrm>
            <a:off x="1258552" y="2857928"/>
            <a:ext cx="755009" cy="381020"/>
          </a:xfrm>
          <a:custGeom>
            <a:avLst/>
            <a:gdLst>
              <a:gd name="connsiteX0" fmla="*/ 0 w 755009"/>
              <a:gd name="connsiteY0" fmla="*/ 381020 h 381020"/>
              <a:gd name="connsiteX1" fmla="*/ 142613 w 755009"/>
              <a:gd name="connsiteY1" fmla="*/ 87406 h 381020"/>
              <a:gd name="connsiteX2" fmla="*/ 486561 w 755009"/>
              <a:gd name="connsiteY2" fmla="*/ 3516 h 381020"/>
              <a:gd name="connsiteX3" fmla="*/ 755009 w 755009"/>
              <a:gd name="connsiteY3" fmla="*/ 179684 h 38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009" h="381020">
                <a:moveTo>
                  <a:pt x="0" y="381020"/>
                </a:moveTo>
                <a:cubicBezTo>
                  <a:pt x="30760" y="265671"/>
                  <a:pt x="61520" y="150323"/>
                  <a:pt x="142613" y="87406"/>
                </a:cubicBezTo>
                <a:cubicBezTo>
                  <a:pt x="223706" y="24489"/>
                  <a:pt x="384495" y="-11864"/>
                  <a:pt x="486561" y="3516"/>
                </a:cubicBezTo>
                <a:cubicBezTo>
                  <a:pt x="588627" y="18896"/>
                  <a:pt x="671818" y="99290"/>
                  <a:pt x="755009" y="179684"/>
                </a:cubicBezTo>
              </a:path>
            </a:pathLst>
          </a:custGeom>
          <a:noFill/>
          <a:ln w="127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C6D8370C-3D3A-5445-82DC-4D63485CB94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34588" y="4869192"/>
            <a:ext cx="509412" cy="274097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4" name="Down Arrow 33">
            <a:extLst>
              <a:ext uri="{FF2B5EF4-FFF2-40B4-BE49-F238E27FC236}">
                <a16:creationId xmlns:a16="http://schemas.microsoft.com/office/drawing/2014/main" id="{015FC7C6-B4ED-6C4E-BA76-90C2B44C0FCC}"/>
              </a:ext>
            </a:extLst>
          </p:cNvPr>
          <p:cNvSpPr/>
          <p:nvPr/>
        </p:nvSpPr>
        <p:spPr>
          <a:xfrm rot="16200000">
            <a:off x="3233797" y="3267608"/>
            <a:ext cx="119055" cy="254706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815453-3C7D-264A-92DC-13F6343BAC76}"/>
              </a:ext>
            </a:extLst>
          </p:cNvPr>
          <p:cNvCxnSpPr/>
          <p:nvPr/>
        </p:nvCxnSpPr>
        <p:spPr>
          <a:xfrm flipH="1">
            <a:off x="1669438" y="3394747"/>
            <a:ext cx="14621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403648"/>
      </p:ext>
    </p:extLst>
  </p:cSld>
  <p:clrMapOvr>
    <a:masterClrMapping/>
  </p:clrMapOvr>
</p:sld>
</file>

<file path=ppt/theme/theme1.xml><?xml version="1.0" encoding="utf-8"?>
<a:theme xmlns:a="http://schemas.openxmlformats.org/drawingml/2006/main" name="5_ATAP Blue Footer">
  <a:themeElements>
    <a:clrScheme name="ATAP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104519</TotalTime>
  <Words>1981</Words>
  <Application>Microsoft Macintosh PowerPoint</Application>
  <PresentationFormat>Custom</PresentationFormat>
  <Paragraphs>309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Calibri</vt:lpstr>
      <vt:lpstr>Cambria Math</vt:lpstr>
      <vt:lpstr>Libre Franklin Medium</vt:lpstr>
      <vt:lpstr>Arial</vt:lpstr>
      <vt:lpstr>Libre Franklin</vt:lpstr>
      <vt:lpstr>Wingdings</vt:lpstr>
      <vt:lpstr>Courier New</vt:lpstr>
      <vt:lpstr>Symbol</vt:lpstr>
      <vt:lpstr>Times New Roman</vt:lpstr>
      <vt:lpstr>5_ATAP Blue Footer</vt:lpstr>
      <vt:lpstr>Radiation Generation and Applications from  Laser-Plasma Accelerators (LPAs) Jeroen van Tilborg, BELLA Center – LBNL + large team of contributors at LBNL and partner institutions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High-brightness electron beams and light source applications</dc:title>
  <dc:creator>teid05</dc:creator>
  <cp:lastModifiedBy>Jeroen</cp:lastModifiedBy>
  <cp:revision>2570</cp:revision>
  <cp:lastPrinted>2024-06-25T23:01:21Z</cp:lastPrinted>
  <dcterms:created xsi:type="dcterms:W3CDTF">2015-07-10T17:44:33Z</dcterms:created>
  <dcterms:modified xsi:type="dcterms:W3CDTF">2026-07-27T15:19:17Z</dcterms:modified>
</cp:coreProperties>
</file>