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  <p:sldMasterId id="2147483684" r:id="rId2"/>
  </p:sldMasterIdLst>
  <p:notesMasterIdLst>
    <p:notesMasterId r:id="rId37"/>
  </p:notesMasterIdLst>
  <p:sldIdLst>
    <p:sldId id="256" r:id="rId3"/>
    <p:sldId id="257" r:id="rId4"/>
    <p:sldId id="260" r:id="rId5"/>
    <p:sldId id="3401" r:id="rId6"/>
    <p:sldId id="3441" r:id="rId7"/>
    <p:sldId id="3419" r:id="rId8"/>
    <p:sldId id="3413" r:id="rId9"/>
    <p:sldId id="3442" r:id="rId10"/>
    <p:sldId id="3420" r:id="rId11"/>
    <p:sldId id="3421" r:id="rId12"/>
    <p:sldId id="3424" r:id="rId13"/>
    <p:sldId id="3425" r:id="rId14"/>
    <p:sldId id="3426" r:id="rId15"/>
    <p:sldId id="3443" r:id="rId16"/>
    <p:sldId id="3427" r:id="rId17"/>
    <p:sldId id="269" r:id="rId18"/>
    <p:sldId id="3428" r:id="rId19"/>
    <p:sldId id="3430" r:id="rId20"/>
    <p:sldId id="280" r:id="rId21"/>
    <p:sldId id="3444" r:id="rId22"/>
    <p:sldId id="3432" r:id="rId23"/>
    <p:sldId id="3437" r:id="rId24"/>
    <p:sldId id="3448" r:id="rId25"/>
    <p:sldId id="3433" r:id="rId26"/>
    <p:sldId id="3434" r:id="rId27"/>
    <p:sldId id="278" r:id="rId28"/>
    <p:sldId id="259" r:id="rId29"/>
    <p:sldId id="3439" r:id="rId30"/>
    <p:sldId id="3435" r:id="rId31"/>
    <p:sldId id="3436" r:id="rId32"/>
    <p:sldId id="3395" r:id="rId33"/>
    <p:sldId id="3415" r:id="rId34"/>
    <p:sldId id="3417" r:id="rId35"/>
    <p:sldId id="3429" r:id="rId36"/>
  </p:sldIdLst>
  <p:sldSz cx="12192000" cy="6858000"/>
  <p:notesSz cx="6858000" cy="9144000"/>
  <p:embeddedFontLst>
    <p:embeddedFont>
      <p:font typeface="Cambria Math" panose="02040503050406030204" pitchFamily="18" charset="0"/>
      <p:regular r:id="rId38"/>
    </p:embeddedFont>
    <p:embeddedFont>
      <p:font typeface="Lato" panose="020F0502020204030203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77B4"/>
    <a:srgbClr val="B83A4B"/>
    <a:srgbClr val="AF2D24"/>
    <a:srgbClr val="E04F39"/>
    <a:srgbClr val="8C1515"/>
    <a:srgbClr val="53565A"/>
    <a:srgbClr val="5F574F"/>
    <a:srgbClr val="B6B1A9"/>
    <a:srgbClr val="D4D1D1"/>
    <a:srgbClr val="5449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B4042D-F9C5-0D4F-BF13-DC6495E8B81B}" v="314" dt="2026-07-30T18:48:40.6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46"/>
    <p:restoredTop sz="96302"/>
  </p:normalViewPr>
  <p:slideViewPr>
    <p:cSldViewPr snapToGrid="0" snapToObjects="1" showGuides="1">
      <p:cViewPr varScale="1">
        <p:scale>
          <a:sx n="132" d="100"/>
          <a:sy n="132" d="100"/>
        </p:scale>
        <p:origin x="176" y="752"/>
      </p:cViewPr>
      <p:guideLst>
        <p:guide orient="horz" pos="3384"/>
        <p:guide pos="3840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microsoft.com/office/2016/11/relationships/changesInfo" Target="changesInfos/changesInfo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font" Target="fonts/font4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nzalez Aguilera, Juan Pablo" userId="61975fda-5a04-49dd-80a6-33d6b2b76f14" providerId="ADAL" clId="{C3F46D2F-2E83-5AAD-823A-06752BD6151F}"/>
    <pc:docChg chg="undo redo custSel addSld delSld modSld sldOrd">
      <pc:chgData name="Gonzalez Aguilera, Juan Pablo" userId="61975fda-5a04-49dd-80a6-33d6b2b76f14" providerId="ADAL" clId="{C3F46D2F-2E83-5AAD-823A-06752BD6151F}" dt="2026-07-30T18:49:14.124" v="213" actId="14100"/>
      <pc:docMkLst>
        <pc:docMk/>
      </pc:docMkLst>
      <pc:sldChg chg="delSp modSp mod">
        <pc:chgData name="Gonzalez Aguilera, Juan Pablo" userId="61975fda-5a04-49dd-80a6-33d6b2b76f14" providerId="ADAL" clId="{C3F46D2F-2E83-5AAD-823A-06752BD6151F}" dt="2026-07-30T18:46:02.548" v="177" actId="1076"/>
        <pc:sldMkLst>
          <pc:docMk/>
          <pc:sldMk cId="2407258270" sldId="3433"/>
        </pc:sldMkLst>
        <pc:spChg chg="mod">
          <ac:chgData name="Gonzalez Aguilera, Juan Pablo" userId="61975fda-5a04-49dd-80a6-33d6b2b76f14" providerId="ADAL" clId="{C3F46D2F-2E83-5AAD-823A-06752BD6151F}" dt="2026-07-30T18:46:02.548" v="177" actId="1076"/>
          <ac:spMkLst>
            <pc:docMk/>
            <pc:sldMk cId="2407258270" sldId="3433"/>
            <ac:spMk id="8" creationId="{21190F87-8C7F-B9AB-DF4B-60B458453AE4}"/>
          </ac:spMkLst>
        </pc:spChg>
        <pc:picChg chg="del mod">
          <ac:chgData name="Gonzalez Aguilera, Juan Pablo" userId="61975fda-5a04-49dd-80a6-33d6b2b76f14" providerId="ADAL" clId="{C3F46D2F-2E83-5AAD-823A-06752BD6151F}" dt="2026-07-30T18:38:18.087" v="1" actId="478"/>
          <ac:picMkLst>
            <pc:docMk/>
            <pc:sldMk cId="2407258270" sldId="3433"/>
            <ac:picMk id="35" creationId="{5EE84DD3-BEB0-1A95-7DF4-CB1009D640D2}"/>
          </ac:picMkLst>
        </pc:picChg>
      </pc:sldChg>
      <pc:sldChg chg="modSp mod">
        <pc:chgData name="Gonzalez Aguilera, Juan Pablo" userId="61975fda-5a04-49dd-80a6-33d6b2b76f14" providerId="ADAL" clId="{C3F46D2F-2E83-5AAD-823A-06752BD6151F}" dt="2026-07-30T18:46:37.678" v="179" actId="1076"/>
        <pc:sldMkLst>
          <pc:docMk/>
          <pc:sldMk cId="787933757" sldId="3435"/>
        </pc:sldMkLst>
        <pc:spChg chg="mod">
          <ac:chgData name="Gonzalez Aguilera, Juan Pablo" userId="61975fda-5a04-49dd-80a6-33d6b2b76f14" providerId="ADAL" clId="{C3F46D2F-2E83-5AAD-823A-06752BD6151F}" dt="2026-07-30T18:46:37.678" v="179" actId="1076"/>
          <ac:spMkLst>
            <pc:docMk/>
            <pc:sldMk cId="787933757" sldId="3435"/>
            <ac:spMk id="15" creationId="{6B1765D9-9926-E482-61A0-E45DC7F38C13}"/>
          </ac:spMkLst>
        </pc:spChg>
        <pc:spChg chg="mod">
          <ac:chgData name="Gonzalez Aguilera, Juan Pablo" userId="61975fda-5a04-49dd-80a6-33d6b2b76f14" providerId="ADAL" clId="{C3F46D2F-2E83-5AAD-823A-06752BD6151F}" dt="2026-07-30T18:46:20.974" v="178" actId="14861"/>
          <ac:spMkLst>
            <pc:docMk/>
            <pc:sldMk cId="787933757" sldId="3435"/>
            <ac:spMk id="38" creationId="{CB1F7095-75FC-E3D0-44CC-0ECF92399007}"/>
          </ac:spMkLst>
        </pc:spChg>
      </pc:sldChg>
      <pc:sldChg chg="addSp delSp modSp del mod addAnim delAnim modAnim">
        <pc:chgData name="Gonzalez Aguilera, Juan Pablo" userId="61975fda-5a04-49dd-80a6-33d6b2b76f14" providerId="ADAL" clId="{C3F46D2F-2E83-5AAD-823A-06752BD6151F}" dt="2026-07-30T18:43:05.967" v="119" actId="2696"/>
        <pc:sldMkLst>
          <pc:docMk/>
          <pc:sldMk cId="4235111797" sldId="3438"/>
        </pc:sldMkLst>
        <pc:spChg chg="del">
          <ac:chgData name="Gonzalez Aguilera, Juan Pablo" userId="61975fda-5a04-49dd-80a6-33d6b2b76f14" providerId="ADAL" clId="{C3F46D2F-2E83-5AAD-823A-06752BD6151F}" dt="2026-07-30T18:41:01.066" v="69" actId="478"/>
          <ac:spMkLst>
            <pc:docMk/>
            <pc:sldMk cId="4235111797" sldId="3438"/>
            <ac:spMk id="24" creationId="{F227A5A0-CD11-DCC3-93A1-9F983E01F092}"/>
          </ac:spMkLst>
        </pc:spChg>
        <pc:spChg chg="del">
          <ac:chgData name="Gonzalez Aguilera, Juan Pablo" userId="61975fda-5a04-49dd-80a6-33d6b2b76f14" providerId="ADAL" clId="{C3F46D2F-2E83-5AAD-823A-06752BD6151F}" dt="2026-07-30T18:40:58.037" v="68" actId="478"/>
          <ac:spMkLst>
            <pc:docMk/>
            <pc:sldMk cId="4235111797" sldId="3438"/>
            <ac:spMk id="25" creationId="{9788264A-4F1C-AA55-FCAB-BB7F749D9EE2}"/>
          </ac:spMkLst>
        </pc:spChg>
        <pc:spChg chg="add del">
          <ac:chgData name="Gonzalez Aguilera, Juan Pablo" userId="61975fda-5a04-49dd-80a6-33d6b2b76f14" providerId="ADAL" clId="{C3F46D2F-2E83-5AAD-823A-06752BD6151F}" dt="2026-07-30T18:41:47.613" v="108" actId="478"/>
          <ac:spMkLst>
            <pc:docMk/>
            <pc:sldMk cId="4235111797" sldId="3438"/>
            <ac:spMk id="26" creationId="{ECC11B84-3A64-8A0C-B81F-6DA4DF7D1D5C}"/>
          </ac:spMkLst>
        </pc:spChg>
        <pc:spChg chg="add del">
          <ac:chgData name="Gonzalez Aguilera, Juan Pablo" userId="61975fda-5a04-49dd-80a6-33d6b2b76f14" providerId="ADAL" clId="{C3F46D2F-2E83-5AAD-823A-06752BD6151F}" dt="2026-07-30T18:41:47.672" v="109" actId="478"/>
          <ac:spMkLst>
            <pc:docMk/>
            <pc:sldMk cId="4235111797" sldId="3438"/>
            <ac:spMk id="30" creationId="{47E70F5D-E0A4-4F15-69C3-DE334427EEBE}"/>
          </ac:spMkLst>
        </pc:spChg>
        <pc:spChg chg="add del mod">
          <ac:chgData name="Gonzalez Aguilera, Juan Pablo" userId="61975fda-5a04-49dd-80a6-33d6b2b76f14" providerId="ADAL" clId="{C3F46D2F-2E83-5AAD-823A-06752BD6151F}" dt="2026-07-30T18:41:47.061" v="103" actId="478"/>
          <ac:spMkLst>
            <pc:docMk/>
            <pc:sldMk cId="4235111797" sldId="3438"/>
            <ac:spMk id="31" creationId="{A181D34B-C29B-63FE-CBD8-F9A836E75B66}"/>
          </ac:spMkLst>
        </pc:spChg>
        <pc:picChg chg="mod">
          <ac:chgData name="Gonzalez Aguilera, Juan Pablo" userId="61975fda-5a04-49dd-80a6-33d6b2b76f14" providerId="ADAL" clId="{C3F46D2F-2E83-5AAD-823A-06752BD6151F}" dt="2026-07-30T18:40:34.646" v="66" actId="1076"/>
          <ac:picMkLst>
            <pc:docMk/>
            <pc:sldMk cId="4235111797" sldId="3438"/>
            <ac:picMk id="10" creationId="{9305D9E9-35C5-A1F5-1C4B-6388E89AB092}"/>
          </ac:picMkLst>
        </pc:picChg>
        <pc:cxnChg chg="add del">
          <ac:chgData name="Gonzalez Aguilera, Juan Pablo" userId="61975fda-5a04-49dd-80a6-33d6b2b76f14" providerId="ADAL" clId="{C3F46D2F-2E83-5AAD-823A-06752BD6151F}" dt="2026-07-30T18:41:47.434" v="107" actId="478"/>
          <ac:cxnSpMkLst>
            <pc:docMk/>
            <pc:sldMk cId="4235111797" sldId="3438"/>
            <ac:cxnSpMk id="32" creationId="{AD564A84-F706-0FD8-E746-480B16F16767}"/>
          </ac:cxnSpMkLst>
        </pc:cxnChg>
        <pc:cxnChg chg="add del">
          <ac:chgData name="Gonzalez Aguilera, Juan Pablo" userId="61975fda-5a04-49dd-80a6-33d6b2b76f14" providerId="ADAL" clId="{C3F46D2F-2E83-5AAD-823A-06752BD6151F}" dt="2026-07-30T18:41:47.379" v="106" actId="478"/>
          <ac:cxnSpMkLst>
            <pc:docMk/>
            <pc:sldMk cId="4235111797" sldId="3438"/>
            <ac:cxnSpMk id="33" creationId="{081D19A5-9201-9592-5310-F60D9F947C6C}"/>
          </ac:cxnSpMkLst>
        </pc:cxnChg>
        <pc:cxnChg chg="add del">
          <ac:chgData name="Gonzalez Aguilera, Juan Pablo" userId="61975fda-5a04-49dd-80a6-33d6b2b76f14" providerId="ADAL" clId="{C3F46D2F-2E83-5AAD-823A-06752BD6151F}" dt="2026-07-30T18:41:46.241" v="95" actId="478"/>
          <ac:cxnSpMkLst>
            <pc:docMk/>
            <pc:sldMk cId="4235111797" sldId="3438"/>
            <ac:cxnSpMk id="34" creationId="{78F4AB25-AF18-E28A-3397-35826AFD37A3}"/>
          </ac:cxnSpMkLst>
        </pc:cxnChg>
      </pc:sldChg>
      <pc:sldChg chg="addSp modSp mod modAnim">
        <pc:chgData name="Gonzalez Aguilera, Juan Pablo" userId="61975fda-5a04-49dd-80a6-33d6b2b76f14" providerId="ADAL" clId="{C3F46D2F-2E83-5AAD-823A-06752BD6151F}" dt="2026-07-30T18:49:14.124" v="213" actId="14100"/>
        <pc:sldMkLst>
          <pc:docMk/>
          <pc:sldMk cId="2662510325" sldId="3439"/>
        </pc:sldMkLst>
        <pc:spChg chg="add mod">
          <ac:chgData name="Gonzalez Aguilera, Juan Pablo" userId="61975fda-5a04-49dd-80a6-33d6b2b76f14" providerId="ADAL" clId="{C3F46D2F-2E83-5AAD-823A-06752BD6151F}" dt="2026-07-30T18:48:10.285" v="199" actId="208"/>
          <ac:spMkLst>
            <pc:docMk/>
            <pc:sldMk cId="2662510325" sldId="3439"/>
            <ac:spMk id="5" creationId="{F0AA79BB-42FD-886D-62C2-87FD093A5114}"/>
          </ac:spMkLst>
        </pc:spChg>
        <pc:spChg chg="add mod">
          <ac:chgData name="Gonzalez Aguilera, Juan Pablo" userId="61975fda-5a04-49dd-80a6-33d6b2b76f14" providerId="ADAL" clId="{C3F46D2F-2E83-5AAD-823A-06752BD6151F}" dt="2026-07-30T18:48:16.823" v="206" actId="1038"/>
          <ac:spMkLst>
            <pc:docMk/>
            <pc:sldMk cId="2662510325" sldId="3439"/>
            <ac:spMk id="6" creationId="{02FDCA8D-7B8A-6E49-39AE-E5153E4AB1AB}"/>
          </ac:spMkLst>
        </pc:spChg>
        <pc:spChg chg="mod">
          <ac:chgData name="Gonzalez Aguilera, Juan Pablo" userId="61975fda-5a04-49dd-80a6-33d6b2b76f14" providerId="ADAL" clId="{C3F46D2F-2E83-5AAD-823A-06752BD6151F}" dt="2026-07-30T18:49:14.124" v="213" actId="14100"/>
          <ac:spMkLst>
            <pc:docMk/>
            <pc:sldMk cId="2662510325" sldId="3439"/>
            <ac:spMk id="30" creationId="{3DAA9E97-C187-0230-2DC8-9F46D0A30337}"/>
          </ac:spMkLst>
        </pc:spChg>
        <pc:spChg chg="mod">
          <ac:chgData name="Gonzalez Aguilera, Juan Pablo" userId="61975fda-5a04-49dd-80a6-33d6b2b76f14" providerId="ADAL" clId="{C3F46D2F-2E83-5AAD-823A-06752BD6151F}" dt="2026-07-30T18:48:21.731" v="207" actId="166"/>
          <ac:spMkLst>
            <pc:docMk/>
            <pc:sldMk cId="2662510325" sldId="3439"/>
            <ac:spMk id="31" creationId="{77E83E0F-EE11-106D-5919-BAD243474FA1}"/>
          </ac:spMkLst>
        </pc:spChg>
        <pc:picChg chg="mod">
          <ac:chgData name="Gonzalez Aguilera, Juan Pablo" userId="61975fda-5a04-49dd-80a6-33d6b2b76f14" providerId="ADAL" clId="{C3F46D2F-2E83-5AAD-823A-06752BD6151F}" dt="2026-07-30T18:47:16.057" v="180" actId="1076"/>
          <ac:picMkLst>
            <pc:docMk/>
            <pc:sldMk cId="2662510325" sldId="3439"/>
            <ac:picMk id="22" creationId="{5F99C646-8035-02BF-F7A2-D4CE63BE8E1D}"/>
          </ac:picMkLst>
        </pc:picChg>
        <pc:picChg chg="mod">
          <ac:chgData name="Gonzalez Aguilera, Juan Pablo" userId="61975fda-5a04-49dd-80a6-33d6b2b76f14" providerId="ADAL" clId="{C3F46D2F-2E83-5AAD-823A-06752BD6151F}" dt="2026-07-30T18:49:07.301" v="211" actId="1076"/>
          <ac:picMkLst>
            <pc:docMk/>
            <pc:sldMk cId="2662510325" sldId="3439"/>
            <ac:picMk id="28" creationId="{BDEF374B-15CA-25AC-259D-0602419511BC}"/>
          </ac:picMkLst>
        </pc:picChg>
      </pc:sldChg>
      <pc:sldChg chg="addSp delSp modSp add del mod ord modAnim">
        <pc:chgData name="Gonzalez Aguilera, Juan Pablo" userId="61975fda-5a04-49dd-80a6-33d6b2b76f14" providerId="ADAL" clId="{C3F46D2F-2E83-5AAD-823A-06752BD6151F}" dt="2026-07-30T18:43:06.364" v="120" actId="2696"/>
        <pc:sldMkLst>
          <pc:docMk/>
          <pc:sldMk cId="3542407676" sldId="3445"/>
        </pc:sldMkLst>
        <pc:spChg chg="add del">
          <ac:chgData name="Gonzalez Aguilera, Juan Pablo" userId="61975fda-5a04-49dd-80a6-33d6b2b76f14" providerId="ADAL" clId="{C3F46D2F-2E83-5AAD-823A-06752BD6151F}" dt="2026-07-30T18:41:45.991" v="92" actId="478"/>
          <ac:spMkLst>
            <pc:docMk/>
            <pc:sldMk cId="3542407676" sldId="3445"/>
            <ac:spMk id="11" creationId="{A0996D72-F97E-86F2-5059-F15A018E9764}"/>
          </ac:spMkLst>
        </pc:spChg>
        <pc:spChg chg="add del">
          <ac:chgData name="Gonzalez Aguilera, Juan Pablo" userId="61975fda-5a04-49dd-80a6-33d6b2b76f14" providerId="ADAL" clId="{C3F46D2F-2E83-5AAD-823A-06752BD6151F}" dt="2026-07-30T18:41:46.085" v="93" actId="478"/>
          <ac:spMkLst>
            <pc:docMk/>
            <pc:sldMk cId="3542407676" sldId="3445"/>
            <ac:spMk id="14" creationId="{7C83E6A0-85CC-C6EA-481D-1990581BDC5A}"/>
          </ac:spMkLst>
        </pc:spChg>
        <pc:spChg chg="mod">
          <ac:chgData name="Gonzalez Aguilera, Juan Pablo" userId="61975fda-5a04-49dd-80a6-33d6b2b76f14" providerId="ADAL" clId="{C3F46D2F-2E83-5AAD-823A-06752BD6151F}" dt="2026-07-30T18:42:06.778" v="115" actId="207"/>
          <ac:spMkLst>
            <pc:docMk/>
            <pc:sldMk cId="3542407676" sldId="3445"/>
            <ac:spMk id="23" creationId="{B6F39215-86D2-DF72-0F6F-4DC404D32651}"/>
          </ac:spMkLst>
        </pc:spChg>
        <pc:spChg chg="del">
          <ac:chgData name="Gonzalez Aguilera, Juan Pablo" userId="61975fda-5a04-49dd-80a6-33d6b2b76f14" providerId="ADAL" clId="{C3F46D2F-2E83-5AAD-823A-06752BD6151F}" dt="2026-07-30T18:41:56.007" v="111" actId="478"/>
          <ac:spMkLst>
            <pc:docMk/>
            <pc:sldMk cId="3542407676" sldId="3445"/>
            <ac:spMk id="24" creationId="{4EB3E4DB-3DCD-711C-A11F-2E9D623A5107}"/>
          </ac:spMkLst>
        </pc:spChg>
        <pc:spChg chg="del">
          <ac:chgData name="Gonzalez Aguilera, Juan Pablo" userId="61975fda-5a04-49dd-80a6-33d6b2b76f14" providerId="ADAL" clId="{C3F46D2F-2E83-5AAD-823A-06752BD6151F}" dt="2026-07-30T18:41:53.821" v="110" actId="478"/>
          <ac:spMkLst>
            <pc:docMk/>
            <pc:sldMk cId="3542407676" sldId="3445"/>
            <ac:spMk id="25" creationId="{828DC454-C6E0-4B31-2A09-6334E702B11B}"/>
          </ac:spMkLst>
        </pc:spChg>
        <pc:spChg chg="del">
          <ac:chgData name="Gonzalez Aguilera, Juan Pablo" userId="61975fda-5a04-49dd-80a6-33d6b2b76f14" providerId="ADAL" clId="{C3F46D2F-2E83-5AAD-823A-06752BD6151F}" dt="2026-07-30T18:39:13.718" v="21" actId="478"/>
          <ac:spMkLst>
            <pc:docMk/>
            <pc:sldMk cId="3542407676" sldId="3445"/>
            <ac:spMk id="26" creationId="{DBE6559E-FD1D-0634-2E8B-DDB205FF17BB}"/>
          </ac:spMkLst>
        </pc:spChg>
        <pc:spChg chg="add del">
          <ac:chgData name="Gonzalez Aguilera, Juan Pablo" userId="61975fda-5a04-49dd-80a6-33d6b2b76f14" providerId="ADAL" clId="{C3F46D2F-2E83-5AAD-823A-06752BD6151F}" dt="2026-07-30T18:41:58.019" v="112" actId="478"/>
          <ac:spMkLst>
            <pc:docMk/>
            <pc:sldMk cId="3542407676" sldId="3445"/>
            <ac:spMk id="30" creationId="{0564ED3E-C4C7-49B9-199E-A8FA52F001D8}"/>
          </ac:spMkLst>
        </pc:spChg>
        <pc:spChg chg="del">
          <ac:chgData name="Gonzalez Aguilera, Juan Pablo" userId="61975fda-5a04-49dd-80a6-33d6b2b76f14" providerId="ADAL" clId="{C3F46D2F-2E83-5AAD-823A-06752BD6151F}" dt="2026-07-30T18:39:15.192" v="22" actId="478"/>
          <ac:spMkLst>
            <pc:docMk/>
            <pc:sldMk cId="3542407676" sldId="3445"/>
            <ac:spMk id="31" creationId="{181CCA67-20B6-D19C-F100-68B8257C80B8}"/>
          </ac:spMkLst>
        </pc:spChg>
        <pc:picChg chg="add del mod">
          <ac:chgData name="Gonzalez Aguilera, Juan Pablo" userId="61975fda-5a04-49dd-80a6-33d6b2b76f14" providerId="ADAL" clId="{C3F46D2F-2E83-5AAD-823A-06752BD6151F}" dt="2026-07-30T18:42:12.962" v="117" actId="1076"/>
          <ac:picMkLst>
            <pc:docMk/>
            <pc:sldMk cId="3542407676" sldId="3445"/>
            <ac:picMk id="10" creationId="{6F1A3ADE-7030-07ED-D425-B78B5771A138}"/>
          </ac:picMkLst>
        </pc:picChg>
        <pc:cxnChg chg="add del">
          <ac:chgData name="Gonzalez Aguilera, Juan Pablo" userId="61975fda-5a04-49dd-80a6-33d6b2b76f14" providerId="ADAL" clId="{C3F46D2F-2E83-5AAD-823A-06752BD6151F}" dt="2026-07-30T18:41:45.884" v="91" actId="478"/>
          <ac:cxnSpMkLst>
            <pc:docMk/>
            <pc:sldMk cId="3542407676" sldId="3445"/>
            <ac:cxnSpMk id="12" creationId="{2CAC7C47-A035-3AD4-334C-7E67E6FE727D}"/>
          </ac:cxnSpMkLst>
        </pc:cxnChg>
        <pc:cxnChg chg="add del">
          <ac:chgData name="Gonzalez Aguilera, Juan Pablo" userId="61975fda-5a04-49dd-80a6-33d6b2b76f14" providerId="ADAL" clId="{C3F46D2F-2E83-5AAD-823A-06752BD6151F}" dt="2026-07-30T18:41:46.167" v="94" actId="478"/>
          <ac:cxnSpMkLst>
            <pc:docMk/>
            <pc:sldMk cId="3542407676" sldId="3445"/>
            <ac:cxnSpMk id="15" creationId="{6F27850C-CC6F-64BC-1132-0E51772232EA}"/>
          </ac:cxnSpMkLst>
        </pc:cxnChg>
        <pc:cxnChg chg="del">
          <ac:chgData name="Gonzalez Aguilera, Juan Pablo" userId="61975fda-5a04-49dd-80a6-33d6b2b76f14" providerId="ADAL" clId="{C3F46D2F-2E83-5AAD-823A-06752BD6151F}" dt="2026-07-30T18:39:17.971" v="23" actId="478"/>
          <ac:cxnSpMkLst>
            <pc:docMk/>
            <pc:sldMk cId="3542407676" sldId="3445"/>
            <ac:cxnSpMk id="32" creationId="{85447DDC-1425-4010-1150-EC3B0C8C00FD}"/>
          </ac:cxnSpMkLst>
        </pc:cxnChg>
        <pc:cxnChg chg="add del">
          <ac:chgData name="Gonzalez Aguilera, Juan Pablo" userId="61975fda-5a04-49dd-80a6-33d6b2b76f14" providerId="ADAL" clId="{C3F46D2F-2E83-5AAD-823A-06752BD6151F}" dt="2026-07-30T18:40:17.950" v="64" actId="478"/>
          <ac:cxnSpMkLst>
            <pc:docMk/>
            <pc:sldMk cId="3542407676" sldId="3445"/>
            <ac:cxnSpMk id="33" creationId="{73F38594-251E-6F7D-2B03-E0E669EEA2CC}"/>
          </ac:cxnSpMkLst>
        </pc:cxnChg>
        <pc:cxnChg chg="add del">
          <ac:chgData name="Gonzalez Aguilera, Juan Pablo" userId="61975fda-5a04-49dd-80a6-33d6b2b76f14" providerId="ADAL" clId="{C3F46D2F-2E83-5AAD-823A-06752BD6151F}" dt="2026-07-30T18:41:59.200" v="113" actId="478"/>
          <ac:cxnSpMkLst>
            <pc:docMk/>
            <pc:sldMk cId="3542407676" sldId="3445"/>
            <ac:cxnSpMk id="34" creationId="{C0EE1160-7D54-AE0D-DBA7-483D60E8BAD3}"/>
          </ac:cxnSpMkLst>
        </pc:cxnChg>
      </pc:sldChg>
      <pc:sldChg chg="delSp modSp add del mod modAnim">
        <pc:chgData name="Gonzalez Aguilera, Juan Pablo" userId="61975fda-5a04-49dd-80a6-33d6b2b76f14" providerId="ADAL" clId="{C3F46D2F-2E83-5AAD-823A-06752BD6151F}" dt="2026-07-30T18:45:50.453" v="175" actId="2696"/>
        <pc:sldMkLst>
          <pc:docMk/>
          <pc:sldMk cId="4249765849" sldId="3446"/>
        </pc:sldMkLst>
        <pc:spChg chg="mod">
          <ac:chgData name="Gonzalez Aguilera, Juan Pablo" userId="61975fda-5a04-49dd-80a6-33d6b2b76f14" providerId="ADAL" clId="{C3F46D2F-2E83-5AAD-823A-06752BD6151F}" dt="2026-07-30T18:43:55.053" v="152" actId="207"/>
          <ac:spMkLst>
            <pc:docMk/>
            <pc:sldMk cId="4249765849" sldId="3446"/>
            <ac:spMk id="23" creationId="{F67175B4-D38B-2949-6264-422BEEE9D3BF}"/>
          </ac:spMkLst>
        </pc:spChg>
        <pc:spChg chg="del">
          <ac:chgData name="Gonzalez Aguilera, Juan Pablo" userId="61975fda-5a04-49dd-80a6-33d6b2b76f14" providerId="ADAL" clId="{C3F46D2F-2E83-5AAD-823A-06752BD6151F}" dt="2026-07-30T18:43:28.253" v="141" actId="478"/>
          <ac:spMkLst>
            <pc:docMk/>
            <pc:sldMk cId="4249765849" sldId="3446"/>
            <ac:spMk id="24" creationId="{F227A5A0-CD11-DCC3-93A1-9F983E01F092}"/>
          </ac:spMkLst>
        </pc:spChg>
        <pc:spChg chg="del">
          <ac:chgData name="Gonzalez Aguilera, Juan Pablo" userId="61975fda-5a04-49dd-80a6-33d6b2b76f14" providerId="ADAL" clId="{C3F46D2F-2E83-5AAD-823A-06752BD6151F}" dt="2026-07-30T18:43:27.362" v="140" actId="478"/>
          <ac:spMkLst>
            <pc:docMk/>
            <pc:sldMk cId="4249765849" sldId="3446"/>
            <ac:spMk id="25" creationId="{9788264A-4F1C-AA55-FCAB-BB7F749D9EE2}"/>
          </ac:spMkLst>
        </pc:spChg>
        <pc:spChg chg="del">
          <ac:chgData name="Gonzalez Aguilera, Juan Pablo" userId="61975fda-5a04-49dd-80a6-33d6b2b76f14" providerId="ADAL" clId="{C3F46D2F-2E83-5AAD-823A-06752BD6151F}" dt="2026-07-30T18:43:42.505" v="148" actId="478"/>
          <ac:spMkLst>
            <pc:docMk/>
            <pc:sldMk cId="4249765849" sldId="3446"/>
            <ac:spMk id="26" creationId="{ECC11B84-3A64-8A0C-B81F-6DA4DF7D1D5C}"/>
          </ac:spMkLst>
        </pc:spChg>
        <pc:spChg chg="del">
          <ac:chgData name="Gonzalez Aguilera, Juan Pablo" userId="61975fda-5a04-49dd-80a6-33d6b2b76f14" providerId="ADAL" clId="{C3F46D2F-2E83-5AAD-823A-06752BD6151F}" dt="2026-07-30T18:43:37.177" v="145" actId="478"/>
          <ac:spMkLst>
            <pc:docMk/>
            <pc:sldMk cId="4249765849" sldId="3446"/>
            <ac:spMk id="27" creationId="{C11AE740-30C9-46D7-0F1B-64469203A485}"/>
          </ac:spMkLst>
        </pc:spChg>
        <pc:spChg chg="del">
          <ac:chgData name="Gonzalez Aguilera, Juan Pablo" userId="61975fda-5a04-49dd-80a6-33d6b2b76f14" providerId="ADAL" clId="{C3F46D2F-2E83-5AAD-823A-06752BD6151F}" dt="2026-07-30T18:43:44.782" v="149" actId="478"/>
          <ac:spMkLst>
            <pc:docMk/>
            <pc:sldMk cId="4249765849" sldId="3446"/>
            <ac:spMk id="28" creationId="{2A286241-4A80-FA38-4B96-238391302D61}"/>
          </ac:spMkLst>
        </pc:spChg>
        <pc:spChg chg="del">
          <ac:chgData name="Gonzalez Aguilera, Juan Pablo" userId="61975fda-5a04-49dd-80a6-33d6b2b76f14" providerId="ADAL" clId="{C3F46D2F-2E83-5AAD-823A-06752BD6151F}" dt="2026-07-30T18:43:34.239" v="144" actId="478"/>
          <ac:spMkLst>
            <pc:docMk/>
            <pc:sldMk cId="4249765849" sldId="3446"/>
            <ac:spMk id="29" creationId="{93966093-66D5-2A4E-951A-79AC15D8EC10}"/>
          </ac:spMkLst>
        </pc:spChg>
        <pc:spChg chg="del">
          <ac:chgData name="Gonzalez Aguilera, Juan Pablo" userId="61975fda-5a04-49dd-80a6-33d6b2b76f14" providerId="ADAL" clId="{C3F46D2F-2E83-5AAD-823A-06752BD6151F}" dt="2026-07-30T18:43:30.638" v="142" actId="478"/>
          <ac:spMkLst>
            <pc:docMk/>
            <pc:sldMk cId="4249765849" sldId="3446"/>
            <ac:spMk id="30" creationId="{47E70F5D-E0A4-4F15-69C3-DE334427EEBE}"/>
          </ac:spMkLst>
        </pc:spChg>
        <pc:spChg chg="del">
          <ac:chgData name="Gonzalez Aguilera, Juan Pablo" userId="61975fda-5a04-49dd-80a6-33d6b2b76f14" providerId="ADAL" clId="{C3F46D2F-2E83-5AAD-823A-06752BD6151F}" dt="2026-07-30T18:43:39.939" v="147" actId="478"/>
          <ac:spMkLst>
            <pc:docMk/>
            <pc:sldMk cId="4249765849" sldId="3446"/>
            <ac:spMk id="31" creationId="{A181D34B-C29B-63FE-CBD8-F9A836E75B66}"/>
          </ac:spMkLst>
        </pc:spChg>
        <pc:cxnChg chg="del">
          <ac:chgData name="Gonzalez Aguilera, Juan Pablo" userId="61975fda-5a04-49dd-80a6-33d6b2b76f14" providerId="ADAL" clId="{C3F46D2F-2E83-5AAD-823A-06752BD6151F}" dt="2026-07-30T18:43:38.699" v="146" actId="478"/>
          <ac:cxnSpMkLst>
            <pc:docMk/>
            <pc:sldMk cId="4249765849" sldId="3446"/>
            <ac:cxnSpMk id="32" creationId="{AD564A84-F706-0FD8-E746-480B16F16767}"/>
          </ac:cxnSpMkLst>
        </pc:cxnChg>
        <pc:cxnChg chg="del">
          <ac:chgData name="Gonzalez Aguilera, Juan Pablo" userId="61975fda-5a04-49dd-80a6-33d6b2b76f14" providerId="ADAL" clId="{C3F46D2F-2E83-5AAD-823A-06752BD6151F}" dt="2026-07-30T18:43:45.881" v="150" actId="478"/>
          <ac:cxnSpMkLst>
            <pc:docMk/>
            <pc:sldMk cId="4249765849" sldId="3446"/>
            <ac:cxnSpMk id="33" creationId="{081D19A5-9201-9592-5310-F60D9F947C6C}"/>
          </ac:cxnSpMkLst>
        </pc:cxnChg>
        <pc:cxnChg chg="del">
          <ac:chgData name="Gonzalez Aguilera, Juan Pablo" userId="61975fda-5a04-49dd-80a6-33d6b2b76f14" providerId="ADAL" clId="{C3F46D2F-2E83-5AAD-823A-06752BD6151F}" dt="2026-07-30T18:43:31.970" v="143" actId="478"/>
          <ac:cxnSpMkLst>
            <pc:docMk/>
            <pc:sldMk cId="4249765849" sldId="3446"/>
            <ac:cxnSpMk id="34" creationId="{78F4AB25-AF18-E28A-3397-35826AFD37A3}"/>
          </ac:cxnSpMkLst>
        </pc:cxnChg>
      </pc:sldChg>
      <pc:sldChg chg="add del">
        <pc:chgData name="Gonzalez Aguilera, Juan Pablo" userId="61975fda-5a04-49dd-80a6-33d6b2b76f14" providerId="ADAL" clId="{C3F46D2F-2E83-5AAD-823A-06752BD6151F}" dt="2026-07-30T18:43:21.137" v="139" actId="2696"/>
        <pc:sldMkLst>
          <pc:docMk/>
          <pc:sldMk cId="574970373" sldId="3447"/>
        </pc:sldMkLst>
      </pc:sldChg>
      <pc:sldChg chg="addSp delSp modSp add mod ord">
        <pc:chgData name="Gonzalez Aguilera, Juan Pablo" userId="61975fda-5a04-49dd-80a6-33d6b2b76f14" providerId="ADAL" clId="{C3F46D2F-2E83-5AAD-823A-06752BD6151F}" dt="2026-07-30T18:45:48.699" v="174" actId="14100"/>
        <pc:sldMkLst>
          <pc:docMk/>
          <pc:sldMk cId="2157409226" sldId="3448"/>
        </pc:sldMkLst>
        <pc:spChg chg="add mod">
          <ac:chgData name="Gonzalez Aguilera, Juan Pablo" userId="61975fda-5a04-49dd-80a6-33d6b2b76f14" providerId="ADAL" clId="{C3F46D2F-2E83-5AAD-823A-06752BD6151F}" dt="2026-07-30T18:45:05.916" v="163" actId="1076"/>
          <ac:spMkLst>
            <pc:docMk/>
            <pc:sldMk cId="2157409226" sldId="3448"/>
            <ac:spMk id="5" creationId="{287BA69A-5889-0E20-89E3-CC843DFEC07F}"/>
          </ac:spMkLst>
        </pc:spChg>
        <pc:spChg chg="add mod">
          <ac:chgData name="Gonzalez Aguilera, Juan Pablo" userId="61975fda-5a04-49dd-80a6-33d6b2b76f14" providerId="ADAL" clId="{C3F46D2F-2E83-5AAD-823A-06752BD6151F}" dt="2026-07-30T18:45:21.866" v="167" actId="1076"/>
          <ac:spMkLst>
            <pc:docMk/>
            <pc:sldMk cId="2157409226" sldId="3448"/>
            <ac:spMk id="8" creationId="{14CB0E24-9574-769B-50AC-91531CCD8238}"/>
          </ac:spMkLst>
        </pc:spChg>
        <pc:spChg chg="del">
          <ac:chgData name="Gonzalez Aguilera, Juan Pablo" userId="61975fda-5a04-49dd-80a6-33d6b2b76f14" providerId="ADAL" clId="{C3F46D2F-2E83-5AAD-823A-06752BD6151F}" dt="2026-07-30T18:44:14.134" v="156" actId="478"/>
          <ac:spMkLst>
            <pc:docMk/>
            <pc:sldMk cId="2157409226" sldId="3448"/>
            <ac:spMk id="11" creationId="{7656D263-A09A-3594-950A-D28F60FD4470}"/>
          </ac:spMkLst>
        </pc:spChg>
        <pc:spChg chg="del">
          <ac:chgData name="Gonzalez Aguilera, Juan Pablo" userId="61975fda-5a04-49dd-80a6-33d6b2b76f14" providerId="ADAL" clId="{C3F46D2F-2E83-5AAD-823A-06752BD6151F}" dt="2026-07-30T18:44:09.225" v="153" actId="478"/>
          <ac:spMkLst>
            <pc:docMk/>
            <pc:sldMk cId="2157409226" sldId="3448"/>
            <ac:spMk id="14" creationId="{ACE9DDF5-2EE7-9FBF-1811-6E416A4C677F}"/>
          </ac:spMkLst>
        </pc:spChg>
        <pc:cxnChg chg="add mod">
          <ac:chgData name="Gonzalez Aguilera, Juan Pablo" userId="61975fda-5a04-49dd-80a6-33d6b2b76f14" providerId="ADAL" clId="{C3F46D2F-2E83-5AAD-823A-06752BD6151F}" dt="2026-07-30T18:45:05.916" v="163" actId="1076"/>
          <ac:cxnSpMkLst>
            <pc:docMk/>
            <pc:sldMk cId="2157409226" sldId="3448"/>
            <ac:cxnSpMk id="6" creationId="{9DA29EF7-489D-8FE9-AFA1-766EE875A075}"/>
          </ac:cxnSpMkLst>
        </pc:cxnChg>
        <pc:cxnChg chg="add mod">
          <ac:chgData name="Gonzalez Aguilera, Juan Pablo" userId="61975fda-5a04-49dd-80a6-33d6b2b76f14" providerId="ADAL" clId="{C3F46D2F-2E83-5AAD-823A-06752BD6151F}" dt="2026-07-30T18:45:36.182" v="172" actId="14100"/>
          <ac:cxnSpMkLst>
            <pc:docMk/>
            <pc:sldMk cId="2157409226" sldId="3448"/>
            <ac:cxnSpMk id="9" creationId="{D736EB48-F6ED-B822-EF7B-FB414324B213}"/>
          </ac:cxnSpMkLst>
        </pc:cxnChg>
        <pc:cxnChg chg="del">
          <ac:chgData name="Gonzalez Aguilera, Juan Pablo" userId="61975fda-5a04-49dd-80a6-33d6b2b76f14" providerId="ADAL" clId="{C3F46D2F-2E83-5AAD-823A-06752BD6151F}" dt="2026-07-30T18:44:12.416" v="155" actId="478"/>
          <ac:cxnSpMkLst>
            <pc:docMk/>
            <pc:sldMk cId="2157409226" sldId="3448"/>
            <ac:cxnSpMk id="12" creationId="{0F64DD8C-0305-1E25-90E2-1DF0273F8751}"/>
          </ac:cxnSpMkLst>
        </pc:cxnChg>
        <pc:cxnChg chg="del">
          <ac:chgData name="Gonzalez Aguilera, Juan Pablo" userId="61975fda-5a04-49dd-80a6-33d6b2b76f14" providerId="ADAL" clId="{C3F46D2F-2E83-5AAD-823A-06752BD6151F}" dt="2026-07-30T18:44:21.058" v="159" actId="478"/>
          <ac:cxnSpMkLst>
            <pc:docMk/>
            <pc:sldMk cId="2157409226" sldId="3448"/>
            <ac:cxnSpMk id="13" creationId="{2416E0B9-677E-0285-43D3-3246A8AF6850}"/>
          </ac:cxnSpMkLst>
        </pc:cxnChg>
        <pc:cxnChg chg="del">
          <ac:chgData name="Gonzalez Aguilera, Juan Pablo" userId="61975fda-5a04-49dd-80a6-33d6b2b76f14" providerId="ADAL" clId="{C3F46D2F-2E83-5AAD-823A-06752BD6151F}" dt="2026-07-30T18:44:10.716" v="154" actId="478"/>
          <ac:cxnSpMkLst>
            <pc:docMk/>
            <pc:sldMk cId="2157409226" sldId="3448"/>
            <ac:cxnSpMk id="15" creationId="{318669BF-1777-7B76-EE35-6F4B62AEE10C}"/>
          </ac:cxnSpMkLst>
        </pc:cxnChg>
        <pc:cxnChg chg="add mod">
          <ac:chgData name="Gonzalez Aguilera, Juan Pablo" userId="61975fda-5a04-49dd-80a6-33d6b2b76f14" providerId="ADAL" clId="{C3F46D2F-2E83-5AAD-823A-06752BD6151F}" dt="2026-07-30T18:45:48.699" v="174" actId="14100"/>
          <ac:cxnSpMkLst>
            <pc:docMk/>
            <pc:sldMk cId="2157409226" sldId="3448"/>
            <ac:cxnSpMk id="16" creationId="{D06476B7-5B84-3116-EF3F-188186D7D0E6}"/>
          </ac:cxnSpMkLst>
        </pc:cxnChg>
        <pc:cxnChg chg="add del">
          <ac:chgData name="Gonzalez Aguilera, Juan Pablo" userId="61975fda-5a04-49dd-80a6-33d6b2b76f14" providerId="ADAL" clId="{C3F46D2F-2E83-5AAD-823A-06752BD6151F}" dt="2026-07-30T18:44:18.135" v="158" actId="478"/>
          <ac:cxnSpMkLst>
            <pc:docMk/>
            <pc:sldMk cId="2157409226" sldId="3448"/>
            <ac:cxnSpMk id="33" creationId="{83052036-A60B-2D5A-64C6-01E3528530E3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71494-3951-FA47-A2D9-E3AB10964ECE}" type="datetimeFigureOut">
              <a:rPr lang="en-US" smtClean="0"/>
              <a:t>7/30/26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D19C58-D451-C54B-A6BB-965E69BFF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462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70EA7885-7931-B24B-8499-67A4135477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47701"/>
            <a:ext cx="7563494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099" y="2931546"/>
            <a:ext cx="7563495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rgbClr val="D4D1D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941112"/>
            <a:ext cx="7563494" cy="363896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306401"/>
            <a:ext cx="5199706" cy="295275"/>
          </a:xfrm>
        </p:spPr>
        <p:txBody>
          <a:bodyPr>
            <a:noAutofit/>
          </a:bodyPr>
          <a:lstStyle>
            <a:lvl1pPr>
              <a:defRPr sz="1600" b="1" i="0">
                <a:solidFill>
                  <a:srgbClr val="D4D1D1"/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1ED3813A-8E7E-9F47-972D-2F0D1165092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6C59BB-A00D-3740-8531-C0CE85C1DA71}"/>
              </a:ext>
            </a:extLst>
          </p:cNvPr>
          <p:cNvCxnSpPr>
            <a:cxnSpLocks/>
          </p:cNvCxnSpPr>
          <p:nvPr userDrawn="1"/>
        </p:nvCxnSpPr>
        <p:spPr>
          <a:xfrm>
            <a:off x="800100" y="3762332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B318F68-A213-4A2C-9149-4F5B306885F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62838" y="6070062"/>
            <a:ext cx="2240209" cy="47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697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5CDAE-403B-7391-08DC-C205ECFC8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32ACCE9-D7EC-58EB-9771-4C5242F110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FC595-3C3E-6237-A4DF-25921B91D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8277EB-FBCD-8A2E-F07E-5BB6CC49A8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14400" y="803305"/>
            <a:ext cx="10363200" cy="555939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029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D01802-AD12-A14F-B8F8-0BBD77EB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636586"/>
            <a:ext cx="10553700" cy="1074519"/>
          </a:xfrm>
          <a:prstGeom prst="rect">
            <a:avLst/>
          </a:prstGeom>
        </p:spPr>
        <p:txBody>
          <a:bodyPr vert="horz" lIns="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DFEB2-9325-5E46-8613-F4E89B140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0100" y="1998482"/>
            <a:ext cx="10553700" cy="3996966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US" sz="1400" dirty="0">
              <a:solidFill>
                <a:srgbClr val="544948"/>
              </a:solidFill>
              <a:latin typeface="Lato" panose="020F050202020403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68454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rgbClr val="8C1515"/>
          </a:solidFill>
          <a:latin typeface="Lato" panose="020F0502020204030203" pitchFamily="34" charset="77"/>
          <a:ea typeface="+mj-ea"/>
          <a:cs typeface="+mj-cs"/>
        </a:defRPr>
      </a:lvl1pPr>
    </p:titleStyle>
    <p:bodyStyle>
      <a:lvl1pPr marL="0" marR="0" indent="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Tx/>
        <a:buNone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1pPr>
      <a:lvl2pPr marL="457200" marR="0" indent="-168275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B83A4B"/>
        </a:buClr>
        <a:buSzPct val="112000"/>
        <a:buFont typeface="Arial" panose="020B0604020202020204" pitchFamily="34" charset="0"/>
        <a:buChar char="•"/>
        <a:tabLst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2pPr>
      <a:lvl3pPr marL="858838" marR="0" indent="-168275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B83A4B"/>
        </a:buClr>
        <a:buSzPct val="110000"/>
        <a:buFont typeface="Arial" panose="020B0604020202020204" pitchFamily="34" charset="0"/>
        <a:buChar char="•"/>
        <a:tabLst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3pPr>
      <a:lvl4pPr marL="1316038" indent="-168275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4pPr>
      <a:lvl5pPr marL="1662113" indent="-168275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b="0" i="1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88" userDrawn="1">
          <p15:clr>
            <a:srgbClr val="F26B43"/>
          </p15:clr>
        </p15:guide>
        <p15:guide id="2" orient="horz" pos="408" userDrawn="1">
          <p15:clr>
            <a:srgbClr val="F26B43"/>
          </p15:clr>
        </p15:guide>
        <p15:guide id="3" orient="horz" pos="1104" userDrawn="1">
          <p15:clr>
            <a:srgbClr val="F26B43"/>
          </p15:clr>
        </p15:guide>
        <p15:guide id="4" orient="horz" pos="1464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pos="504" userDrawn="1">
          <p15:clr>
            <a:srgbClr val="F26B43"/>
          </p15:clr>
        </p15:guide>
        <p15:guide id="7" pos="7152" userDrawn="1">
          <p15:clr>
            <a:srgbClr val="F26B43"/>
          </p15:clr>
        </p15:guide>
        <p15:guide id="8" orient="horz" pos="3984" userDrawn="1">
          <p15:clr>
            <a:srgbClr val="F26B43"/>
          </p15:clr>
        </p15:guide>
        <p15:guide id="9" orient="horz" pos="4128" userDrawn="1">
          <p15:clr>
            <a:srgbClr val="F26B43"/>
          </p15:clr>
        </p15:guide>
        <p15:guide id="10" orient="horz" pos="3816" userDrawn="1">
          <p15:clr>
            <a:srgbClr val="F26B43"/>
          </p15:clr>
        </p15:guide>
        <p15:guide id="11" pos="4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E82EF3B1-B7F3-6A49-97F8-8CA00A6E0C1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300" y="6453108"/>
            <a:ext cx="643152" cy="212519"/>
          </a:xfrm>
          <a:prstGeom prst="rect">
            <a:avLst/>
          </a:prstGeom>
        </p:spPr>
      </p:pic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46D06D72-62E3-EE92-FF3D-01A36368A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77600" y="6375036"/>
            <a:ext cx="800100" cy="3686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4752FF-0263-6C46-9D75-EAB0AC70DFF6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1EA3015F-7D85-502E-0544-DB33F6CD0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785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/>
              <a:t>Juan Pablo Gonzalez-Aguilera, AAC 2026</a:t>
            </a:r>
          </a:p>
        </p:txBody>
      </p:sp>
      <p:sp>
        <p:nvSpPr>
          <p:cNvPr id="29" name="Title Placeholder 28">
            <a:extLst>
              <a:ext uri="{FF2B5EF4-FFF2-40B4-BE49-F238E27FC236}">
                <a16:creationId xmlns:a16="http://schemas.microsoft.com/office/drawing/2014/main" id="{CEAF38D4-9DFE-4533-E6E8-AA1ED237F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" y="114300"/>
            <a:ext cx="11963400" cy="6890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54DCC29C-4015-7EB5-DACD-4C1A3D112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834312"/>
            <a:ext cx="10363200" cy="5528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0593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accent1"/>
          </a:solidFill>
          <a:latin typeface="Lato" panose="020F0502020204030203" pitchFamily="34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Clr>
          <a:srgbClr val="B83A4B"/>
        </a:buClr>
        <a:buFontTx/>
        <a:buNone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1pPr>
      <a:lvl2pPr marL="466725" indent="-173038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2pPr>
      <a:lvl3pPr marL="863600" indent="-173038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0000"/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3pPr>
      <a:lvl4pPr marL="1320800" indent="-173038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4pPr>
      <a:lvl5pPr marL="1665288" indent="-173038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b="0" i="1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" userDrawn="1">
          <p15:clr>
            <a:srgbClr val="F26B43"/>
          </p15:clr>
        </p15:guide>
        <p15:guide id="2" pos="7608" userDrawn="1">
          <p15:clr>
            <a:srgbClr val="F26B43"/>
          </p15:clr>
        </p15:guide>
        <p15:guide id="3" orient="horz" pos="72" userDrawn="1">
          <p15:clr>
            <a:srgbClr val="F26B43"/>
          </p15:clr>
        </p15:guide>
        <p15:guide id="4" orient="horz" pos="4248" userDrawn="1">
          <p15:clr>
            <a:srgbClr val="F26B43"/>
          </p15:clr>
        </p15:guide>
        <p15:guide id="5" pos="576" userDrawn="1">
          <p15:clr>
            <a:srgbClr val="F26B43"/>
          </p15:clr>
        </p15:guide>
        <p15:guide id="6" pos="7104" userDrawn="1">
          <p15:clr>
            <a:srgbClr val="F26B43"/>
          </p15:clr>
        </p15:guide>
        <p15:guide id="7" orient="horz" pos="40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cholar.google.com/scholar?hl=en&amp;as_sdt=0%2C5&amp;q=Plasma+wakefield+acceleration+experiments+at+FACET+II&amp;btnG=#d=gs_cit&amp;t=1785274400250&amp;u=%2Fscholar%3Fq%3Dinfo%3A2nTrctgWR8cJ%3Ascholar.google.com%2F%26output%3Dcite%26scirp%3D0%26hl%3Den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0.svg"/><Relationship Id="rId7" Type="http://schemas.openxmlformats.org/officeDocument/2006/relationships/image" Target="../media/image25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2.svg"/><Relationship Id="rId4" Type="http://schemas.openxmlformats.org/officeDocument/2006/relationships/image" Target="../media/image21.svg"/><Relationship Id="rId9" Type="http://schemas.openxmlformats.org/officeDocument/2006/relationships/image" Target="../media/image2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emf"/><Relationship Id="rId7" Type="http://schemas.openxmlformats.org/officeDocument/2006/relationships/image" Target="../media/image33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8429/jacow-linac2024-thpb068" TargetMode="External"/><Relationship Id="rId5" Type="http://schemas.openxmlformats.org/officeDocument/2006/relationships/image" Target="../media/image27.png"/><Relationship Id="rId10" Type="http://schemas.openxmlformats.org/officeDocument/2006/relationships/hyperlink" Target="https://journals.aps.org/prab/abstract/10.1103/PhysRevAccelBeams.27.054601" TargetMode="External"/><Relationship Id="rId4" Type="http://schemas.openxmlformats.org/officeDocument/2006/relationships/image" Target="../media/image32.png"/><Relationship Id="rId9" Type="http://schemas.openxmlformats.org/officeDocument/2006/relationships/hyperlink" Target="https://journals.aps.org/prab/abstract/10.1103/PhysRevAccelBeams.27.074601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8.png"/><Relationship Id="rId7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27.png"/><Relationship Id="rId10" Type="http://schemas.openxmlformats.org/officeDocument/2006/relationships/hyperlink" Target="https://journals.aps.org/prab/abstract/10.1103/PhysRevAccelBeams.27.074601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1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03/PhysRevAccelBeams.27.094601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3.png"/><Relationship Id="rId5" Type="http://schemas.openxmlformats.org/officeDocument/2006/relationships/image" Target="../media/image60.png"/><Relationship Id="rId10" Type="http://schemas.openxmlformats.org/officeDocument/2006/relationships/image" Target="../media/image44.png"/><Relationship Id="rId4" Type="http://schemas.openxmlformats.org/officeDocument/2006/relationships/image" Target="../media/image35.png"/><Relationship Id="rId9" Type="http://schemas.openxmlformats.org/officeDocument/2006/relationships/image" Target="../media/image5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03/PhysRevAccelBeams.27.094601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103/PhysRevAccelBeams.27.094601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61.png"/><Relationship Id="rId7" Type="http://schemas.openxmlformats.org/officeDocument/2006/relationships/image" Target="../media/image5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emf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arxiv.org/abs/2604.20125" TargetMode="External"/><Relationship Id="rId4" Type="http://schemas.openxmlformats.org/officeDocument/2006/relationships/image" Target="../media/image4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abs/2604.20125" TargetMode="External"/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59.png"/><Relationship Id="rId7" Type="http://schemas.openxmlformats.org/officeDocument/2006/relationships/image" Target="../media/image7.png"/><Relationship Id="rId12" Type="http://schemas.openxmlformats.org/officeDocument/2006/relationships/image" Target="../media/image6.png"/><Relationship Id="rId2" Type="http://schemas.openxmlformats.org/officeDocument/2006/relationships/image" Target="../media/image8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emf"/><Relationship Id="rId11" Type="http://schemas.openxmlformats.org/officeDocument/2006/relationships/image" Target="../media/image5.png"/><Relationship Id="rId5" Type="http://schemas.openxmlformats.org/officeDocument/2006/relationships/image" Target="../media/image63.png"/><Relationship Id="rId10" Type="http://schemas.openxmlformats.org/officeDocument/2006/relationships/hyperlink" Target="https://arxiv.org/abs/2604.20125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8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0.png"/><Relationship Id="rId7" Type="http://schemas.openxmlformats.org/officeDocument/2006/relationships/image" Target="../media/image87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0.png"/><Relationship Id="rId5" Type="http://schemas.openxmlformats.org/officeDocument/2006/relationships/image" Target="../media/image850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0.png"/><Relationship Id="rId3" Type="http://schemas.openxmlformats.org/officeDocument/2006/relationships/image" Target="../media/image38.png"/><Relationship Id="rId7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27.png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27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90.png"/><Relationship Id="rId7" Type="http://schemas.openxmlformats.org/officeDocument/2006/relationships/image" Target="../media/image9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11" Type="http://schemas.openxmlformats.org/officeDocument/2006/relationships/image" Target="../media/image54.png"/><Relationship Id="rId5" Type="http://schemas.openxmlformats.org/officeDocument/2006/relationships/image" Target="../media/image51.png"/><Relationship Id="rId10" Type="http://schemas.openxmlformats.org/officeDocument/2006/relationships/image" Target="../media/image53.png"/><Relationship Id="rId4" Type="http://schemas.openxmlformats.org/officeDocument/2006/relationships/image" Target="../media/image90.pn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9CE2D3-6138-9388-5919-D5F4BFEA30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0100" y="647701"/>
            <a:ext cx="10553700" cy="2246574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High-dimensional phase space reconstruction using generative modeling of beam distributions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C25CCB-963D-E65E-3BB9-3DD7F10730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AAC - July 2026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3DC11-98C2-7863-0C0B-E8E4084916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0100" y="3766088"/>
            <a:ext cx="4810286" cy="2291812"/>
          </a:xfrm>
        </p:spPr>
        <p:txBody>
          <a:bodyPr/>
          <a:lstStyle/>
          <a:p>
            <a:r>
              <a:rPr lang="en-US" b="1" dirty="0"/>
              <a:t>Speaker: </a:t>
            </a:r>
            <a:r>
              <a:rPr lang="en-US" dirty="0"/>
              <a:t>Juan Pablo Gonzalez-Aguilera</a:t>
            </a:r>
            <a:r>
              <a:rPr lang="en-US" baseline="30000" dirty="0"/>
              <a:t>1</a:t>
            </a:r>
          </a:p>
          <a:p>
            <a:endParaRPr lang="en-US" baseline="30000" dirty="0"/>
          </a:p>
          <a:p>
            <a:r>
              <a:rPr lang="en-US" b="1" dirty="0"/>
              <a:t>Co-authors: </a:t>
            </a:r>
            <a:r>
              <a:rPr lang="en-US" dirty="0"/>
              <a:t>L. Boulton</a:t>
            </a:r>
            <a:r>
              <a:rPr lang="en-US" baseline="30000" dirty="0"/>
              <a:t>2</a:t>
            </a:r>
            <a:r>
              <a:rPr lang="en-US" dirty="0"/>
              <a:t>, D. Kennedy</a:t>
            </a:r>
            <a:r>
              <a:rPr lang="en-US" baseline="30000" dirty="0"/>
              <a:t>1</a:t>
            </a:r>
            <a:r>
              <a:rPr lang="en-US" dirty="0"/>
              <a:t>, Y. Ye</a:t>
            </a:r>
            <a:r>
              <a:rPr lang="en-US" baseline="30000" dirty="0"/>
              <a:t>1</a:t>
            </a:r>
            <a:r>
              <a:rPr lang="en-US" dirty="0"/>
              <a:t>, S. Kim</a:t>
            </a:r>
            <a:r>
              <a:rPr lang="en-US" baseline="30000" dirty="0"/>
              <a:t>3</a:t>
            </a:r>
            <a:r>
              <a:rPr lang="en-US" dirty="0"/>
              <a:t>, A. Edelen</a:t>
            </a:r>
            <a:r>
              <a:rPr lang="en-US" baseline="30000" dirty="0"/>
              <a:t>1</a:t>
            </a:r>
            <a:r>
              <a:rPr lang="en-US" dirty="0"/>
              <a:t>, R. Roussel</a:t>
            </a:r>
            <a:r>
              <a:rPr lang="en-US" baseline="30000" dirty="0"/>
              <a:t>1</a:t>
            </a:r>
          </a:p>
          <a:p>
            <a:endParaRPr lang="en-US" sz="1400" baseline="30000" dirty="0"/>
          </a:p>
          <a:p>
            <a:r>
              <a:rPr lang="en-US" sz="1400" baseline="30000" dirty="0"/>
              <a:t>1</a:t>
            </a:r>
            <a:r>
              <a:rPr lang="en-US" sz="1400" dirty="0"/>
              <a:t>SLAC National Accelerator Laboratory, USA</a:t>
            </a:r>
          </a:p>
          <a:p>
            <a:r>
              <a:rPr lang="en-US" sz="1400" baseline="30000" dirty="0"/>
              <a:t>2</a:t>
            </a:r>
            <a:r>
              <a:rPr lang="en-US" sz="1400" dirty="0"/>
              <a:t>Deutsches </a:t>
            </a:r>
            <a:r>
              <a:rPr lang="en-US" sz="1400" dirty="0" err="1"/>
              <a:t>Elektronen</a:t>
            </a:r>
            <a:r>
              <a:rPr lang="en-US" sz="1400" dirty="0"/>
              <a:t>-Synchrotron DESY, Germany</a:t>
            </a:r>
          </a:p>
          <a:p>
            <a:r>
              <a:rPr lang="en-US" sz="1400" baseline="30000" dirty="0"/>
              <a:t>3</a:t>
            </a:r>
            <a:r>
              <a:rPr lang="en-US" sz="1400" dirty="0"/>
              <a:t>Pohang Accelerator Laboratory, Korea</a:t>
            </a:r>
            <a:endParaRPr lang="en-US" sz="1400" baseline="30000" dirty="0"/>
          </a:p>
        </p:txBody>
      </p:sp>
    </p:spTree>
    <p:extLst>
      <p:ext uri="{BB962C8B-B14F-4D97-AF65-F5344CB8AC3E}">
        <p14:creationId xmlns:p14="http://schemas.microsoft.com/office/powerpoint/2010/main" val="2560655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DD9EF-BD44-FCB4-2B88-53B0D2C38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BE7E634-682C-D708-255B-3F590E210F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956D73-CFD4-ACD8-129D-44AAA3F91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C741B7-4E24-63AE-78FC-3BEB53CA5A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73996" y="803305"/>
            <a:ext cx="10003603" cy="5559395"/>
          </a:xfrm>
        </p:spPr>
        <p:txBody>
          <a:bodyPr anchor="t">
            <a:normAutofit/>
          </a:bodyPr>
          <a:lstStyle/>
          <a:p>
            <a:r>
              <a:rPr lang="en-US" sz="1800" b="1" dirty="0"/>
              <a:t>Introduction</a:t>
            </a:r>
          </a:p>
          <a:p>
            <a:pPr marL="752475" lvl="1" indent="-285750"/>
            <a:r>
              <a:rPr lang="en-US" dirty="0"/>
              <a:t>phase space measurements</a:t>
            </a:r>
          </a:p>
          <a:p>
            <a:pPr marL="285750" indent="-285750"/>
            <a:r>
              <a:rPr lang="en-US" sz="1800" b="1" dirty="0"/>
              <a:t>Generative phase space reconstruction (GPSR)</a:t>
            </a:r>
          </a:p>
          <a:p>
            <a:pPr marL="752475" lvl="1" indent="-285750"/>
            <a:r>
              <a:rPr lang="en-US" dirty="0"/>
              <a:t>generative modeling of beam distributions</a:t>
            </a:r>
          </a:p>
          <a:p>
            <a:pPr marL="752475" lvl="1" indent="-285750"/>
            <a:r>
              <a:rPr lang="en-US" dirty="0"/>
              <a:t>differentiable particle tracking simulations</a:t>
            </a:r>
          </a:p>
          <a:p>
            <a:pPr marL="752475" lvl="1" indent="-285750"/>
            <a:r>
              <a:rPr lang="en-US" dirty="0"/>
              <a:t>4D GPSR pipeline</a:t>
            </a:r>
          </a:p>
          <a:p>
            <a:pPr marL="752475" lvl="1" indent="-285750"/>
            <a:r>
              <a:rPr lang="en-US" dirty="0"/>
              <a:t>extension to 6D</a:t>
            </a:r>
          </a:p>
          <a:p>
            <a:pPr marL="285750" indent="-285750"/>
            <a:r>
              <a:rPr lang="en-US" sz="1800" b="1" dirty="0"/>
              <a:t>Implementations</a:t>
            </a:r>
          </a:p>
          <a:p>
            <a:pPr marL="752475" lvl="1" indent="-285750"/>
            <a:r>
              <a:rPr lang="en-US" dirty="0"/>
              <a:t>Argonne Wakefield Accelerator (AWA)</a:t>
            </a:r>
          </a:p>
          <a:p>
            <a:pPr marL="1149350" lvl="2" indent="-285750"/>
            <a:r>
              <a:rPr lang="en-US" dirty="0"/>
              <a:t>4D GPSR flat/magnetized beams</a:t>
            </a:r>
          </a:p>
          <a:p>
            <a:pPr marL="1149350" lvl="2" indent="-285750"/>
            <a:r>
              <a:rPr lang="en-US" dirty="0"/>
              <a:t>6D GPSR beams affected by CSR</a:t>
            </a:r>
          </a:p>
          <a:p>
            <a:pPr marL="752475" lvl="1" indent="-285750"/>
            <a:r>
              <a:rPr lang="en-US" dirty="0"/>
              <a:t>PAL-XFEL</a:t>
            </a:r>
          </a:p>
          <a:p>
            <a:pPr marL="1149350" lvl="2" indent="-285750"/>
            <a:r>
              <a:rPr lang="en-US" dirty="0"/>
              <a:t>6D GPSR without TDC</a:t>
            </a:r>
          </a:p>
          <a:p>
            <a:pPr marL="752475" lvl="1" indent="-285750"/>
            <a:r>
              <a:rPr lang="en-US" dirty="0"/>
              <a:t>SLAC LCLS-II: automatic measurements</a:t>
            </a:r>
          </a:p>
          <a:p>
            <a:pPr marL="752475" lvl="1" indent="-285750"/>
            <a:r>
              <a:rPr lang="en-US" dirty="0"/>
              <a:t>SLAC FACET-II: two-bunch</a:t>
            </a:r>
          </a:p>
          <a:p>
            <a:pPr marL="285750" indent="-285750"/>
            <a:r>
              <a:rPr lang="en-US" sz="1800" b="1" dirty="0"/>
              <a:t>Conclusions and Future Work</a:t>
            </a:r>
          </a:p>
        </p:txBody>
      </p:sp>
      <p:pic>
        <p:nvPicPr>
          <p:cNvPr id="8" name="Picture 7" descr="Argonne Logo">
            <a:extLst>
              <a:ext uri="{FF2B5EF4-FFF2-40B4-BE49-F238E27FC236}">
                <a16:creationId xmlns:a16="http://schemas.microsoft.com/office/drawing/2014/main" id="{4EB0F9FF-A3FE-F4BC-FF1C-968018863E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>
            <a:off x="7283653" y="3713951"/>
            <a:ext cx="1893426" cy="5104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D77EC2-F9E4-7C59-9881-FBFD7B3B76B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6476482" y="4510059"/>
            <a:ext cx="3353835" cy="3291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F3C70C0-D0CD-A6B5-D2C7-B547DB2346F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rcRect l="21428" t="1020" r="22454" b="2066"/>
          <a:stretch>
            <a:fillRect/>
          </a:stretch>
        </p:blipFill>
        <p:spPr>
          <a:xfrm>
            <a:off x="8277892" y="5019119"/>
            <a:ext cx="617243" cy="619448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3FEB1C39-7704-4117-0DB8-46AB0AE6D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27913" y="5019119"/>
            <a:ext cx="617243" cy="617243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D5FC53B0-FC93-253C-520F-D8D9AD32ADB0}"/>
              </a:ext>
            </a:extLst>
          </p:cNvPr>
          <p:cNvPicPr>
            <a:picLocks noChangeAspect="1"/>
          </p:cNvPicPr>
          <p:nvPr/>
        </p:nvPicPr>
        <p:blipFill>
          <a:blip>
            <a:alphaModFix amt="70000"/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82761" y="5098545"/>
            <a:ext cx="1393918" cy="4605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51C3A40-B051-23FD-F8CC-A769099D0678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70000"/>
          </a:blip>
          <a:srcRect l="754" t="4962" r="1013"/>
          <a:stretch>
            <a:fillRect/>
          </a:stretch>
        </p:blipFill>
        <p:spPr>
          <a:xfrm>
            <a:off x="6926317" y="819180"/>
            <a:ext cx="2454163" cy="242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25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E0037-2AD3-0853-2BED-8A0FF4A42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Manipulating beams in phase space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0119CB-6D4E-8924-15A9-695AEA08A5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1EE92E-B5AC-6942-6FBD-778B63D75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7" name="Down Arrow 6">
            <a:extLst>
              <a:ext uri="{FF2B5EF4-FFF2-40B4-BE49-F238E27FC236}">
                <a16:creationId xmlns:a16="http://schemas.microsoft.com/office/drawing/2014/main" id="{E297B343-AF10-AB34-700B-0FA69FC764AD}"/>
              </a:ext>
            </a:extLst>
          </p:cNvPr>
          <p:cNvSpPr/>
          <p:nvPr/>
        </p:nvSpPr>
        <p:spPr>
          <a:xfrm>
            <a:off x="9099395" y="2822714"/>
            <a:ext cx="1003609" cy="1154212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B0C41-56F4-2BBE-CF3A-840C60FD3375}"/>
              </a:ext>
            </a:extLst>
          </p:cNvPr>
          <p:cNvSpPr txBox="1"/>
          <p:nvPr/>
        </p:nvSpPr>
        <p:spPr>
          <a:xfrm>
            <a:off x="7382780" y="5117384"/>
            <a:ext cx="4449015" cy="1200329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Detailed measurement of beam phase space distribution is important for Accelerator R&amp;D!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801B40-5AFF-09A1-4B75-C8FF0F4D52E5}"/>
              </a:ext>
            </a:extLst>
          </p:cNvPr>
          <p:cNvSpPr/>
          <p:nvPr/>
        </p:nvSpPr>
        <p:spPr>
          <a:xfrm>
            <a:off x="2782163" y="5937386"/>
            <a:ext cx="565864" cy="222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187A55-08E1-50C0-1E1D-489610FDD375}"/>
              </a:ext>
            </a:extLst>
          </p:cNvPr>
          <p:cNvSpPr/>
          <p:nvPr/>
        </p:nvSpPr>
        <p:spPr>
          <a:xfrm>
            <a:off x="4206320" y="6041295"/>
            <a:ext cx="565864" cy="222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91A578-FB4B-46EF-7728-21B083553BAC}"/>
              </a:ext>
            </a:extLst>
          </p:cNvPr>
          <p:cNvSpPr/>
          <p:nvPr/>
        </p:nvSpPr>
        <p:spPr>
          <a:xfrm>
            <a:off x="1426685" y="6041295"/>
            <a:ext cx="565864" cy="222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5BC7411-4460-9976-4455-12BDDC9264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1111"/>
          <a:stretch/>
        </p:blipFill>
        <p:spPr>
          <a:xfrm>
            <a:off x="7171839" y="815641"/>
            <a:ext cx="4858719" cy="1981199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0CAAFF-245F-411C-2953-68D6877DDF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4700" y="4002801"/>
            <a:ext cx="4953000" cy="711200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AB531E-68B2-0B7B-E2DD-69BCFC410A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2696104"/>
            <a:ext cx="3521469" cy="367893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6F2309D-BBB5-FD05-631E-77628F5639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442" y="756899"/>
            <a:ext cx="5315793" cy="19373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6850735-4674-7E53-C499-18DC9AE4933F}"/>
              </a:ext>
            </a:extLst>
          </p:cNvPr>
          <p:cNvSpPr txBox="1"/>
          <p:nvPr/>
        </p:nvSpPr>
        <p:spPr>
          <a:xfrm>
            <a:off x="4537405" y="6085701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Joshi, C., et al </a:t>
            </a:r>
            <a:r>
              <a:rPr lang="en-US" sz="1200" dirty="0">
                <a:solidFill>
                  <a:schemeClr val="accent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(2018)</a:t>
            </a:r>
            <a:endParaRPr lang="en-US" sz="1200" dirty="0">
              <a:solidFill>
                <a:schemeClr val="accent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F399D71-36F2-2A1F-AB6E-5A6A7D78D3CF}"/>
              </a:ext>
            </a:extLst>
          </p:cNvPr>
          <p:cNvCxnSpPr/>
          <p:nvPr/>
        </p:nvCxnSpPr>
        <p:spPr>
          <a:xfrm flipV="1">
            <a:off x="4435869" y="1725590"/>
            <a:ext cx="435536" cy="96869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165EB8A-C747-6062-1E99-4E5BF35D3D63}"/>
              </a:ext>
            </a:extLst>
          </p:cNvPr>
          <p:cNvSpPr txBox="1"/>
          <p:nvPr/>
        </p:nvSpPr>
        <p:spPr>
          <a:xfrm>
            <a:off x="1053959" y="838843"/>
            <a:ext cx="938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FACET-II</a:t>
            </a:r>
          </a:p>
        </p:txBody>
      </p:sp>
    </p:spTree>
    <p:extLst>
      <p:ext uri="{BB962C8B-B14F-4D97-AF65-F5344CB8AC3E}">
        <p14:creationId xmlns:p14="http://schemas.microsoft.com/office/powerpoint/2010/main" val="306642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6EBA3-F3A1-8D2E-EAA0-EBEEC04CB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7DA3A-C756-3DBF-4DC7-3A00CED9A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Measuring phase space distributions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A5919C-69E4-6013-87FA-68464450BD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DC28DA-464D-76EE-4B9D-9B826D9B5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14" name="Picture 13" descr="Figure 1">
            <a:extLst>
              <a:ext uri="{FF2B5EF4-FFF2-40B4-BE49-F238E27FC236}">
                <a16:creationId xmlns:a16="http://schemas.microsoft.com/office/drawing/2014/main" id="{B9993DAD-DFB5-36FE-B006-E0420BB32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04" y="1188797"/>
            <a:ext cx="5104972" cy="315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8">
            <a:extLst>
              <a:ext uri="{FF2B5EF4-FFF2-40B4-BE49-F238E27FC236}">
                <a16:creationId xmlns:a16="http://schemas.microsoft.com/office/drawing/2014/main" id="{0355F9A2-4972-88E2-34B5-AF69D3D30570}"/>
              </a:ext>
            </a:extLst>
          </p:cNvPr>
          <p:cNvSpPr txBox="1"/>
          <p:nvPr/>
        </p:nvSpPr>
        <p:spPr>
          <a:xfrm>
            <a:off x="515004" y="4119091"/>
            <a:ext cx="25710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rgbClr val="222222"/>
                </a:solidFill>
                <a:latin typeface="Arial" panose="020B0604020202020204" pitchFamily="34" charset="0"/>
              </a:rPr>
              <a:t>Cathey, Brandon, et al. PRL 2018</a:t>
            </a:r>
            <a:endParaRPr lang="en-US" sz="1200" dirty="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C4E03AEA-A6A0-DE04-CF6E-026CBA119975}"/>
              </a:ext>
            </a:extLst>
          </p:cNvPr>
          <p:cNvSpPr txBox="1"/>
          <p:nvPr/>
        </p:nvSpPr>
        <p:spPr>
          <a:xfrm>
            <a:off x="114300" y="856768"/>
            <a:ext cx="5943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phase space measurement at SNS (ORNL)</a:t>
            </a:r>
          </a:p>
        </p:txBody>
      </p:sp>
      <p:sp>
        <p:nvSpPr>
          <p:cNvPr id="11" name="TextBox 13">
            <a:extLst>
              <a:ext uri="{FF2B5EF4-FFF2-40B4-BE49-F238E27FC236}">
                <a16:creationId xmlns:a16="http://schemas.microsoft.com/office/drawing/2014/main" id="{9FC751CF-D200-B581-6168-AE66F71A9F64}"/>
              </a:ext>
            </a:extLst>
          </p:cNvPr>
          <p:cNvSpPr txBox="1"/>
          <p:nvPr/>
        </p:nvSpPr>
        <p:spPr>
          <a:xfrm>
            <a:off x="6057899" y="856768"/>
            <a:ext cx="6019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5D tomography at </a:t>
            </a:r>
            <a:r>
              <a:rPr lang="en-US" sz="1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FLASHForward</a:t>
            </a:r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(DESY) </a:t>
            </a:r>
          </a:p>
        </p:txBody>
      </p:sp>
      <p:sp>
        <p:nvSpPr>
          <p:cNvPr id="13" name="TextBox 18">
            <a:extLst>
              <a:ext uri="{FF2B5EF4-FFF2-40B4-BE49-F238E27FC236}">
                <a16:creationId xmlns:a16="http://schemas.microsoft.com/office/drawing/2014/main" id="{FFBA4A5E-63D0-698F-C254-B41261D2FA13}"/>
              </a:ext>
            </a:extLst>
          </p:cNvPr>
          <p:cNvSpPr txBox="1"/>
          <p:nvPr/>
        </p:nvSpPr>
        <p:spPr>
          <a:xfrm>
            <a:off x="8088914" y="2278475"/>
            <a:ext cx="178582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222222"/>
                </a:solidFill>
                <a:latin typeface="Arial" panose="020B0604020202020204" pitchFamily="34" charset="0"/>
              </a:rPr>
              <a:t>Jaster-Merz, S., et al PRR 2025</a:t>
            </a:r>
            <a:endParaRPr lang="en-US" sz="800" dirty="0"/>
          </a:p>
        </p:txBody>
      </p:sp>
      <p:sp>
        <p:nvSpPr>
          <p:cNvPr id="16" name="Up Arrow 15">
            <a:extLst>
              <a:ext uri="{FF2B5EF4-FFF2-40B4-BE49-F238E27FC236}">
                <a16:creationId xmlns:a16="http://schemas.microsoft.com/office/drawing/2014/main" id="{7608ADBA-7B0E-96C5-834D-1620DD911448}"/>
              </a:ext>
            </a:extLst>
          </p:cNvPr>
          <p:cNvSpPr/>
          <p:nvPr/>
        </p:nvSpPr>
        <p:spPr>
          <a:xfrm rot="18803561">
            <a:off x="875190" y="2145130"/>
            <a:ext cx="539765" cy="720186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1D7A2F1-29EE-C19E-4A60-7D08275234AA}"/>
              </a:ext>
            </a:extLst>
          </p:cNvPr>
          <p:cNvSpPr txBox="1"/>
          <p:nvPr/>
        </p:nvSpPr>
        <p:spPr>
          <a:xfrm>
            <a:off x="866033" y="2871242"/>
            <a:ext cx="220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reconstruction point</a:t>
            </a:r>
          </a:p>
        </p:txBody>
      </p:sp>
      <p:sp>
        <p:nvSpPr>
          <p:cNvPr id="18" name="Up Arrow 17">
            <a:extLst>
              <a:ext uri="{FF2B5EF4-FFF2-40B4-BE49-F238E27FC236}">
                <a16:creationId xmlns:a16="http://schemas.microsoft.com/office/drawing/2014/main" id="{8107B567-8E8E-3778-FCCA-748338B9BE25}"/>
              </a:ext>
            </a:extLst>
          </p:cNvPr>
          <p:cNvSpPr/>
          <p:nvPr/>
        </p:nvSpPr>
        <p:spPr>
          <a:xfrm rot="6357637">
            <a:off x="3955929" y="3431279"/>
            <a:ext cx="539765" cy="720186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C25687-95D7-C7D6-A3FE-AFF62AD0D69F}"/>
              </a:ext>
            </a:extLst>
          </p:cNvPr>
          <p:cNvSpPr txBox="1"/>
          <p:nvPr/>
        </p:nvSpPr>
        <p:spPr>
          <a:xfrm>
            <a:off x="2441717" y="3414599"/>
            <a:ext cx="1596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observations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DF0B48-1BF1-9355-36D2-80601DF4D116}"/>
              </a:ext>
            </a:extLst>
          </p:cNvPr>
          <p:cNvSpPr txBox="1"/>
          <p:nvPr/>
        </p:nvSpPr>
        <p:spPr>
          <a:xfrm>
            <a:off x="5994400" y="2909442"/>
            <a:ext cx="220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reconstruction point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7B97DE5-2D48-A92D-FDC4-30511A17FB7C}"/>
              </a:ext>
            </a:extLst>
          </p:cNvPr>
          <p:cNvSpPr txBox="1"/>
          <p:nvPr/>
        </p:nvSpPr>
        <p:spPr>
          <a:xfrm>
            <a:off x="10751239" y="2930841"/>
            <a:ext cx="143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observations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41EA67-1235-D43F-67BB-B54D77DA3CB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189" r="3175"/>
          <a:stretch>
            <a:fillRect/>
          </a:stretch>
        </p:blipFill>
        <p:spPr>
          <a:xfrm>
            <a:off x="6020680" y="1195322"/>
            <a:ext cx="5922294" cy="1139471"/>
          </a:xfrm>
          <a:prstGeom prst="rect">
            <a:avLst/>
          </a:prstGeom>
        </p:spPr>
      </p:pic>
      <p:sp>
        <p:nvSpPr>
          <p:cNvPr id="22" name="Up Arrow 21">
            <a:extLst>
              <a:ext uri="{FF2B5EF4-FFF2-40B4-BE49-F238E27FC236}">
                <a16:creationId xmlns:a16="http://schemas.microsoft.com/office/drawing/2014/main" id="{E4301D11-387C-8633-650A-B336ECD04BE4}"/>
              </a:ext>
            </a:extLst>
          </p:cNvPr>
          <p:cNvSpPr/>
          <p:nvPr/>
        </p:nvSpPr>
        <p:spPr>
          <a:xfrm>
            <a:off x="11325967" y="1791370"/>
            <a:ext cx="539765" cy="1139471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1" name="Up Arrow 20">
            <a:extLst>
              <a:ext uri="{FF2B5EF4-FFF2-40B4-BE49-F238E27FC236}">
                <a16:creationId xmlns:a16="http://schemas.microsoft.com/office/drawing/2014/main" id="{EF6FA0FD-E37D-373F-266C-3216AA8C84A5}"/>
              </a:ext>
            </a:extLst>
          </p:cNvPr>
          <p:cNvSpPr/>
          <p:nvPr/>
        </p:nvSpPr>
        <p:spPr>
          <a:xfrm>
            <a:off x="6170082" y="1865496"/>
            <a:ext cx="539765" cy="1065345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Box 9">
            <a:extLst>
              <a:ext uri="{FF2B5EF4-FFF2-40B4-BE49-F238E27FC236}">
                <a16:creationId xmlns:a16="http://schemas.microsoft.com/office/drawing/2014/main" id="{A8DFF14B-E985-CFA3-8474-38D0A5873DD9}"/>
              </a:ext>
            </a:extLst>
          </p:cNvPr>
          <p:cNvSpPr txBox="1"/>
          <p:nvPr/>
        </p:nvSpPr>
        <p:spPr>
          <a:xfrm>
            <a:off x="3086100" y="5121179"/>
            <a:ext cx="5943599" cy="1077218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Tens of hours of beamtime for measurements!</a:t>
            </a: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0FF7A641-CFE5-70E3-4228-8BCAFDCB0434}"/>
              </a:ext>
            </a:extLst>
          </p:cNvPr>
          <p:cNvSpPr txBox="1"/>
          <p:nvPr/>
        </p:nvSpPr>
        <p:spPr>
          <a:xfrm>
            <a:off x="910203" y="4450858"/>
            <a:ext cx="3819368" cy="369332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~5 million measurements -&gt; ~36h</a:t>
            </a: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2C243DA3-ECB0-C4E6-3AC4-89C218BF3D3B}"/>
              </a:ext>
            </a:extLst>
          </p:cNvPr>
          <p:cNvSpPr txBox="1"/>
          <p:nvPr/>
        </p:nvSpPr>
        <p:spPr>
          <a:xfrm>
            <a:off x="7450046" y="4450858"/>
            <a:ext cx="3235505" cy="369332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~1000 measurements-&gt; ~28h</a:t>
            </a:r>
          </a:p>
        </p:txBody>
      </p:sp>
      <p:sp>
        <p:nvSpPr>
          <p:cNvPr id="9" name="Up Arrow 8">
            <a:extLst>
              <a:ext uri="{FF2B5EF4-FFF2-40B4-BE49-F238E27FC236}">
                <a16:creationId xmlns:a16="http://schemas.microsoft.com/office/drawing/2014/main" id="{F46DDF52-552E-5F90-48E9-855D3B167807}"/>
              </a:ext>
            </a:extLst>
          </p:cNvPr>
          <p:cNvSpPr/>
          <p:nvPr/>
        </p:nvSpPr>
        <p:spPr>
          <a:xfrm>
            <a:off x="8992473" y="2493919"/>
            <a:ext cx="539765" cy="1870163"/>
          </a:xfrm>
          <a:prstGeom prst="upArrow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71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B16DE-AD6C-88EF-D04E-EEC02FAF3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61D45-E681-79DD-0769-165204D6A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Measuring phase space distributions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02694F-E3A5-00EC-D87D-DCB13383EB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ABD200-BF67-39E2-1E6D-EE59C39FF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14" name="Picture 13" descr="Figure 1">
            <a:extLst>
              <a:ext uri="{FF2B5EF4-FFF2-40B4-BE49-F238E27FC236}">
                <a16:creationId xmlns:a16="http://schemas.microsoft.com/office/drawing/2014/main" id="{455D61D8-ADD4-07FC-ED6F-9B4B622CE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04" y="1188797"/>
            <a:ext cx="5104972" cy="315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8">
            <a:extLst>
              <a:ext uri="{FF2B5EF4-FFF2-40B4-BE49-F238E27FC236}">
                <a16:creationId xmlns:a16="http://schemas.microsoft.com/office/drawing/2014/main" id="{137C6642-1240-A65A-98E8-7D8A2F1B07B1}"/>
              </a:ext>
            </a:extLst>
          </p:cNvPr>
          <p:cNvSpPr txBox="1"/>
          <p:nvPr/>
        </p:nvSpPr>
        <p:spPr>
          <a:xfrm>
            <a:off x="515004" y="4119091"/>
            <a:ext cx="25710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rgbClr val="222222"/>
                </a:solidFill>
                <a:latin typeface="Arial" panose="020B0604020202020204" pitchFamily="34" charset="0"/>
              </a:rPr>
              <a:t>Cathey, Brandon, et al. PRL 2018</a:t>
            </a:r>
            <a:endParaRPr lang="en-US" sz="1200" dirty="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1BF16F31-3E1C-5EF0-F54E-5E7840D39389}"/>
              </a:ext>
            </a:extLst>
          </p:cNvPr>
          <p:cNvSpPr txBox="1"/>
          <p:nvPr/>
        </p:nvSpPr>
        <p:spPr>
          <a:xfrm>
            <a:off x="114300" y="856768"/>
            <a:ext cx="5943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phase space measurement at SNS (ORNL)</a:t>
            </a:r>
          </a:p>
        </p:txBody>
      </p:sp>
      <p:sp>
        <p:nvSpPr>
          <p:cNvPr id="11" name="TextBox 13">
            <a:extLst>
              <a:ext uri="{FF2B5EF4-FFF2-40B4-BE49-F238E27FC236}">
                <a16:creationId xmlns:a16="http://schemas.microsoft.com/office/drawing/2014/main" id="{062C243A-69CE-250D-002F-46715BD88626}"/>
              </a:ext>
            </a:extLst>
          </p:cNvPr>
          <p:cNvSpPr txBox="1"/>
          <p:nvPr/>
        </p:nvSpPr>
        <p:spPr>
          <a:xfrm>
            <a:off x="6057899" y="856768"/>
            <a:ext cx="6019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5D tomography at </a:t>
            </a:r>
            <a:r>
              <a:rPr lang="en-US" sz="1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FLASHForward</a:t>
            </a:r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(DESY) </a:t>
            </a:r>
          </a:p>
        </p:txBody>
      </p:sp>
      <p:sp>
        <p:nvSpPr>
          <p:cNvPr id="13" name="TextBox 18">
            <a:extLst>
              <a:ext uri="{FF2B5EF4-FFF2-40B4-BE49-F238E27FC236}">
                <a16:creationId xmlns:a16="http://schemas.microsoft.com/office/drawing/2014/main" id="{92E2411C-756D-5665-EDF7-608C479944B6}"/>
              </a:ext>
            </a:extLst>
          </p:cNvPr>
          <p:cNvSpPr txBox="1"/>
          <p:nvPr/>
        </p:nvSpPr>
        <p:spPr>
          <a:xfrm>
            <a:off x="8088914" y="2278475"/>
            <a:ext cx="178582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222222"/>
                </a:solidFill>
                <a:latin typeface="Arial" panose="020B0604020202020204" pitchFamily="34" charset="0"/>
              </a:rPr>
              <a:t>Jaster-Merz, S., et al PRR 2025</a:t>
            </a:r>
            <a:endParaRPr lang="en-US" sz="800" dirty="0"/>
          </a:p>
        </p:txBody>
      </p:sp>
      <p:sp>
        <p:nvSpPr>
          <p:cNvPr id="16" name="Up Arrow 15">
            <a:extLst>
              <a:ext uri="{FF2B5EF4-FFF2-40B4-BE49-F238E27FC236}">
                <a16:creationId xmlns:a16="http://schemas.microsoft.com/office/drawing/2014/main" id="{0BA26D10-95C7-B0A8-BB87-DA0A2D834895}"/>
              </a:ext>
            </a:extLst>
          </p:cNvPr>
          <p:cNvSpPr/>
          <p:nvPr/>
        </p:nvSpPr>
        <p:spPr>
          <a:xfrm rot="18803561">
            <a:off x="875190" y="2145130"/>
            <a:ext cx="539765" cy="720186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1F8199-E937-185F-A187-096BA57C325F}"/>
              </a:ext>
            </a:extLst>
          </p:cNvPr>
          <p:cNvSpPr txBox="1"/>
          <p:nvPr/>
        </p:nvSpPr>
        <p:spPr>
          <a:xfrm>
            <a:off x="866033" y="2871242"/>
            <a:ext cx="220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reconstruction point</a:t>
            </a:r>
          </a:p>
        </p:txBody>
      </p:sp>
      <p:sp>
        <p:nvSpPr>
          <p:cNvPr id="18" name="Up Arrow 17">
            <a:extLst>
              <a:ext uri="{FF2B5EF4-FFF2-40B4-BE49-F238E27FC236}">
                <a16:creationId xmlns:a16="http://schemas.microsoft.com/office/drawing/2014/main" id="{D46A040A-E1DE-2002-B8E1-0E4D9698C44B}"/>
              </a:ext>
            </a:extLst>
          </p:cNvPr>
          <p:cNvSpPr/>
          <p:nvPr/>
        </p:nvSpPr>
        <p:spPr>
          <a:xfrm rot="6357637">
            <a:off x="3955929" y="3431279"/>
            <a:ext cx="539765" cy="720186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41EBE9-1E30-7D75-A564-10DF80FB9624}"/>
              </a:ext>
            </a:extLst>
          </p:cNvPr>
          <p:cNvSpPr txBox="1"/>
          <p:nvPr/>
        </p:nvSpPr>
        <p:spPr>
          <a:xfrm>
            <a:off x="2441717" y="3414599"/>
            <a:ext cx="1596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observations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05E687-9970-031F-D0CC-7EEB6E5B6623}"/>
              </a:ext>
            </a:extLst>
          </p:cNvPr>
          <p:cNvSpPr txBox="1"/>
          <p:nvPr/>
        </p:nvSpPr>
        <p:spPr>
          <a:xfrm>
            <a:off x="5994400" y="2909442"/>
            <a:ext cx="220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reconstruction point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C20E83-3282-42DF-A3B4-43FD60934031}"/>
              </a:ext>
            </a:extLst>
          </p:cNvPr>
          <p:cNvSpPr txBox="1"/>
          <p:nvPr/>
        </p:nvSpPr>
        <p:spPr>
          <a:xfrm>
            <a:off x="10751239" y="2930841"/>
            <a:ext cx="143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observations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D10A504-5017-B425-EC68-5275E1AD50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189" r="3175"/>
          <a:stretch>
            <a:fillRect/>
          </a:stretch>
        </p:blipFill>
        <p:spPr>
          <a:xfrm>
            <a:off x="6020680" y="1195322"/>
            <a:ext cx="5922294" cy="1139471"/>
          </a:xfrm>
          <a:prstGeom prst="rect">
            <a:avLst/>
          </a:prstGeom>
        </p:spPr>
      </p:pic>
      <p:sp>
        <p:nvSpPr>
          <p:cNvPr id="22" name="Up Arrow 21">
            <a:extLst>
              <a:ext uri="{FF2B5EF4-FFF2-40B4-BE49-F238E27FC236}">
                <a16:creationId xmlns:a16="http://schemas.microsoft.com/office/drawing/2014/main" id="{66E46729-644F-701B-E3A6-8D630D3DB3AB}"/>
              </a:ext>
            </a:extLst>
          </p:cNvPr>
          <p:cNvSpPr/>
          <p:nvPr/>
        </p:nvSpPr>
        <p:spPr>
          <a:xfrm>
            <a:off x="11325967" y="1791370"/>
            <a:ext cx="539765" cy="1139471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1" name="Up Arrow 20">
            <a:extLst>
              <a:ext uri="{FF2B5EF4-FFF2-40B4-BE49-F238E27FC236}">
                <a16:creationId xmlns:a16="http://schemas.microsoft.com/office/drawing/2014/main" id="{FC6D8650-DD64-D2C0-8523-062A471032CE}"/>
              </a:ext>
            </a:extLst>
          </p:cNvPr>
          <p:cNvSpPr/>
          <p:nvPr/>
        </p:nvSpPr>
        <p:spPr>
          <a:xfrm>
            <a:off x="6170082" y="1865496"/>
            <a:ext cx="539765" cy="1065345"/>
          </a:xfrm>
          <a:prstGeom prst="up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66" name="Picture 2">
            <a:extLst>
              <a:ext uri="{FF2B5EF4-FFF2-40B4-BE49-F238E27FC236}">
                <a16:creationId xmlns:a16="http://schemas.microsoft.com/office/drawing/2014/main" id="{60FBA5F3-7CF1-2113-5EBE-2D39E31DA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2975881" y="4385943"/>
            <a:ext cx="2235200" cy="211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199AE2E6-6C47-B3E7-5F7F-7FB862A88DB5}"/>
              </a:ext>
            </a:extLst>
          </p:cNvPr>
          <p:cNvSpPr txBox="1"/>
          <p:nvPr/>
        </p:nvSpPr>
        <p:spPr>
          <a:xfrm>
            <a:off x="114300" y="4422239"/>
            <a:ext cx="4577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Costs of detailed beam representations:</a:t>
            </a: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BC8819D7-02FC-518D-6F1A-CAF5EE2E2DB0}"/>
              </a:ext>
            </a:extLst>
          </p:cNvPr>
          <p:cNvCxnSpPr>
            <a:cxnSpLocks/>
          </p:cNvCxnSpPr>
          <p:nvPr/>
        </p:nvCxnSpPr>
        <p:spPr>
          <a:xfrm>
            <a:off x="8662146" y="5221796"/>
            <a:ext cx="42759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0F8A81D3-892C-79A4-0D5A-6C67E879E65A}"/>
              </a:ext>
            </a:extLst>
          </p:cNvPr>
          <p:cNvSpPr txBox="1"/>
          <p:nvPr/>
        </p:nvSpPr>
        <p:spPr>
          <a:xfrm>
            <a:off x="7424301" y="5943357"/>
            <a:ext cx="1061510" cy="338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2D image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50C7ED27-BB29-09BE-C3DB-22BBA026A432}"/>
                  </a:ext>
                </a:extLst>
              </p:cNvPr>
              <p:cNvSpPr txBox="1"/>
              <p:nvPr/>
            </p:nvSpPr>
            <p:spPr>
              <a:xfrm>
                <a:off x="1151228" y="5221796"/>
                <a:ext cx="188795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𝑏𝑖𝑛𝑠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𝐷</m:t>
                          </m:r>
                        </m:sup>
                      </m:sSup>
                    </m:oMath>
                  </m:oMathPara>
                </a14:m>
                <a:endParaRPr lang="en-US" sz="2400" b="1" dirty="0">
                  <a:solidFill>
                    <a:schemeClr val="accent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9FC50807-4511-CF8C-C142-864C44431F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1228" y="5221796"/>
                <a:ext cx="1887955" cy="461665"/>
              </a:xfrm>
              <a:prstGeom prst="rect">
                <a:avLst/>
              </a:prstGeom>
              <a:blipFill>
                <a:blip r:embed="rId5"/>
                <a:stretch>
                  <a:fillRect b="-54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" name="Graphic 70">
            <a:extLst>
              <a:ext uri="{FF2B5EF4-FFF2-40B4-BE49-F238E27FC236}">
                <a16:creationId xmlns:a16="http://schemas.microsoft.com/office/drawing/2014/main" id="{A1F22D29-C708-4F7B-DABF-B9C1448A3F25}"/>
              </a:ext>
            </a:extLst>
          </p:cNvPr>
          <p:cNvPicPr>
            <a:picLocks noChangeAspect="1"/>
          </p:cNvPicPr>
          <p:nvPr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l="64402" t="6343" r="6794" b="42059"/>
          <a:stretch/>
        </p:blipFill>
        <p:spPr>
          <a:xfrm>
            <a:off x="7035734" y="4449534"/>
            <a:ext cx="1626411" cy="162641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15E6CA2C-870C-3171-C068-918798EF9B4C}"/>
              </a:ext>
            </a:extLst>
          </p:cNvPr>
          <p:cNvSpPr txBox="1"/>
          <p:nvPr/>
        </p:nvSpPr>
        <p:spPr>
          <a:xfrm>
            <a:off x="9186057" y="5943357"/>
            <a:ext cx="1430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1D projection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C66A829-37A8-4A23-514F-7CD8898558D3}"/>
              </a:ext>
            </a:extLst>
          </p:cNvPr>
          <p:cNvSpPr txBox="1"/>
          <p:nvPr/>
        </p:nvSpPr>
        <p:spPr>
          <a:xfrm>
            <a:off x="6415878" y="4018856"/>
            <a:ext cx="48617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Information compression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0B9EC2DC-1638-2515-6EAE-93B4FBEF7B1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487" t="15926" r="63390" b="67778"/>
          <a:stretch/>
        </p:blipFill>
        <p:spPr>
          <a:xfrm>
            <a:off x="9089740" y="4407921"/>
            <a:ext cx="1602378" cy="162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363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13E06-F057-0D36-8B4E-40EDD5CAE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E284D-1F98-8B46-BFCD-EF1A2F6E2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space fitting as an inverse problem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C9CC175E-97EA-50AD-53A0-2094B8E3C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3F094757-80E5-E2D5-206A-F09AA83ABC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6</a:t>
            </a:fld>
            <a:endParaRPr lang="en-US" dirty="0"/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1669D609-8154-D400-56C0-5F01A5AE5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60" y="803304"/>
            <a:ext cx="12004940" cy="566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485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C3D47-4758-8364-02BE-A82E134D4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39179A08-D256-53F8-9F1D-43971174E4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7275" b="52800"/>
          <a:stretch>
            <a:fillRect/>
          </a:stretch>
        </p:blipFill>
        <p:spPr>
          <a:xfrm>
            <a:off x="649393" y="778712"/>
            <a:ext cx="10832454" cy="564275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1AF1CB6D-7BDC-6B40-30D0-2A8151478B75}"/>
              </a:ext>
            </a:extLst>
          </p:cNvPr>
          <p:cNvSpPr/>
          <p:nvPr/>
        </p:nvSpPr>
        <p:spPr>
          <a:xfrm>
            <a:off x="886121" y="903409"/>
            <a:ext cx="10457468" cy="5374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7D9ABF-2902-F454-DD4D-7A3E88C88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Beam generator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A7FC78F1-ADAD-DC8B-22E7-29EF3F2A9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C5255741-EF59-C229-F250-6D4C6122F7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FA7246-986D-43CA-EE5A-43522B3A9CB1}"/>
              </a:ext>
            </a:extLst>
          </p:cNvPr>
          <p:cNvSpPr txBox="1"/>
          <p:nvPr/>
        </p:nvSpPr>
        <p:spPr>
          <a:xfrm>
            <a:off x="2531156" y="902433"/>
            <a:ext cx="707801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do we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arbitrary 6D phase-space distributions in a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flexible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and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learnable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way?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1FEDDC4-C933-494B-DEF3-E9694EF917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62201" y="1954147"/>
            <a:ext cx="2029796" cy="1524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26C2E95-ADC5-2F9F-DEE0-CAD66D2887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59011" y="2331973"/>
            <a:ext cx="1666800" cy="125145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BB31DA2C-C6ED-F0DF-FE4E-F7A296054F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51250" y="3707899"/>
            <a:ext cx="1585502" cy="119041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5C12FD13-54CB-5E85-DA07-61351827BE8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05879" y="3297820"/>
            <a:ext cx="2029796" cy="1524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D282CF1C-7FA3-D57F-EA9E-75970EE63C8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95940" y="4650668"/>
            <a:ext cx="2029796" cy="1524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9E5CA3-C726-F6CD-2181-F5D741741675}"/>
              </a:ext>
            </a:extLst>
          </p:cNvPr>
          <p:cNvSpPr txBox="1"/>
          <p:nvPr/>
        </p:nvSpPr>
        <p:spPr>
          <a:xfrm>
            <a:off x="2531156" y="1892267"/>
            <a:ext cx="16770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Normal distribution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484A9-FFB5-D9DD-0340-BD0FD68488C0}"/>
              </a:ext>
            </a:extLst>
          </p:cNvPr>
          <p:cNvSpPr txBox="1"/>
          <p:nvPr/>
        </p:nvSpPr>
        <p:spPr>
          <a:xfrm>
            <a:off x="5116094" y="2238664"/>
            <a:ext cx="27286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First order matrix transformation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66B36C0-9873-6D9B-8FBC-C33FEDD4CBA8}"/>
                  </a:ext>
                </a:extLst>
              </p:cNvPr>
              <p:cNvSpPr txBox="1"/>
              <p:nvPr/>
            </p:nvSpPr>
            <p:spPr>
              <a:xfrm>
                <a:off x="5497448" y="2577647"/>
                <a:ext cx="110190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Σ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66B36C0-9873-6D9B-8FBC-C33FEDD4CB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7448" y="2577647"/>
                <a:ext cx="1101905" cy="276999"/>
              </a:xfrm>
              <a:prstGeom prst="rect">
                <a:avLst/>
              </a:prstGeom>
              <a:blipFill>
                <a:blip r:embed="rId6"/>
                <a:stretch>
                  <a:fillRect l="-3409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350365DB-166B-7766-1680-509F682814C9}"/>
              </a:ext>
            </a:extLst>
          </p:cNvPr>
          <p:cNvSpPr txBox="1"/>
          <p:nvPr/>
        </p:nvSpPr>
        <p:spPr>
          <a:xfrm>
            <a:off x="5116095" y="3735207"/>
            <a:ext cx="2143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Nonlinear transformation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926236E-D60B-1F39-991E-63BAFEF322D4}"/>
                  </a:ext>
                </a:extLst>
              </p:cNvPr>
              <p:cNvSpPr txBox="1"/>
              <p:nvPr/>
            </p:nvSpPr>
            <p:spPr>
              <a:xfrm>
                <a:off x="5192334" y="4215398"/>
                <a:ext cx="2097241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𝒙𝒙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 …</m:t>
                      </m:r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926236E-D60B-1F39-991E-63BAFEF322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2334" y="4215398"/>
                <a:ext cx="2097241" cy="276999"/>
              </a:xfrm>
              <a:prstGeom prst="rect">
                <a:avLst/>
              </a:prstGeom>
              <a:blipFill>
                <a:blip r:embed="rId7"/>
                <a:stretch>
                  <a:fillRect l="-599" t="-9091" b="-3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81C2E420-370B-99A9-DD00-16414DE919C6}"/>
              </a:ext>
            </a:extLst>
          </p:cNvPr>
          <p:cNvSpPr txBox="1"/>
          <p:nvPr/>
        </p:nvSpPr>
        <p:spPr>
          <a:xfrm>
            <a:off x="5058390" y="4975454"/>
            <a:ext cx="2053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/>
              <a:t>Arbitrary transformation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1E00A5D-AC43-2B4B-EE50-168EF7089A7F}"/>
                  </a:ext>
                </a:extLst>
              </p:cNvPr>
              <p:cNvSpPr txBox="1"/>
              <p:nvPr/>
            </p:nvSpPr>
            <p:spPr>
              <a:xfrm>
                <a:off x="5434418" y="5397183"/>
                <a:ext cx="104599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1E00A5D-AC43-2B4B-EE50-168EF7089A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418" y="5397183"/>
                <a:ext cx="1045992" cy="276999"/>
              </a:xfrm>
              <a:prstGeom prst="rect">
                <a:avLst/>
              </a:prstGeom>
              <a:blipFill>
                <a:blip r:embed="rId8"/>
                <a:stretch>
                  <a:fillRect l="-1190" r="-5952" b="-34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E0473A0-EBDC-AB88-01CA-DE3300F60534}"/>
              </a:ext>
            </a:extLst>
          </p:cNvPr>
          <p:cNvCxnSpPr/>
          <p:nvPr/>
        </p:nvCxnSpPr>
        <p:spPr>
          <a:xfrm>
            <a:off x="4135675" y="2854646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AADBD26-8B09-1BA7-4BE9-BCDEF803E8E0}"/>
              </a:ext>
            </a:extLst>
          </p:cNvPr>
          <p:cNvCxnSpPr/>
          <p:nvPr/>
        </p:nvCxnSpPr>
        <p:spPr>
          <a:xfrm>
            <a:off x="3965368" y="4303108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373FDD-DD16-1F06-9F32-C926AD5A5F53}"/>
              </a:ext>
            </a:extLst>
          </p:cNvPr>
          <p:cNvCxnSpPr/>
          <p:nvPr/>
        </p:nvCxnSpPr>
        <p:spPr>
          <a:xfrm>
            <a:off x="3965368" y="5584117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69BBCAF9-70D3-A5C1-CCCA-54DA5E122FB2}"/>
              </a:ext>
            </a:extLst>
          </p:cNvPr>
          <p:cNvCxnSpPr/>
          <p:nvPr/>
        </p:nvCxnSpPr>
        <p:spPr>
          <a:xfrm>
            <a:off x="7039001" y="2822821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FFC94CE-DA3F-C0DA-4A3E-CCE5981F94CF}"/>
              </a:ext>
            </a:extLst>
          </p:cNvPr>
          <p:cNvCxnSpPr/>
          <p:nvPr/>
        </p:nvCxnSpPr>
        <p:spPr>
          <a:xfrm>
            <a:off x="7112157" y="4330003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AB801E6-8806-9BFC-95D7-B782B1CCB05D}"/>
              </a:ext>
            </a:extLst>
          </p:cNvPr>
          <p:cNvCxnSpPr/>
          <p:nvPr/>
        </p:nvCxnSpPr>
        <p:spPr>
          <a:xfrm>
            <a:off x="6889568" y="5582893"/>
            <a:ext cx="115072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055A9977-FBEF-0EE4-7CB2-623F8FC1BC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47943" y="5348193"/>
            <a:ext cx="13335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842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BF8DC-95A7-1006-D144-B8EBBB58D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A1B480AF-9DCF-943A-DF85-9324342294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7275" b="52800"/>
          <a:stretch>
            <a:fillRect/>
          </a:stretch>
        </p:blipFill>
        <p:spPr>
          <a:xfrm>
            <a:off x="649393" y="778712"/>
            <a:ext cx="10832454" cy="564275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3B1A8129-F3AA-3E89-A569-1D00578E5D97}"/>
              </a:ext>
            </a:extLst>
          </p:cNvPr>
          <p:cNvSpPr/>
          <p:nvPr/>
        </p:nvSpPr>
        <p:spPr>
          <a:xfrm>
            <a:off x="886121" y="903409"/>
            <a:ext cx="10457468" cy="5374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6EBDFC-70DC-70D5-5F75-C95270214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Beam generator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3D8D05B8-B69C-EDDB-61BB-9865897E4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55CF88A5-FE9E-0656-ACCE-CA4AE1DEED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BF5611-12A8-72A5-B923-099E17225DC3}"/>
              </a:ext>
            </a:extLst>
          </p:cNvPr>
          <p:cNvSpPr txBox="1"/>
          <p:nvPr/>
        </p:nvSpPr>
        <p:spPr>
          <a:xfrm>
            <a:off x="2531156" y="902433"/>
            <a:ext cx="707801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do we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arbitrary 6D phase-space distributions in a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flexible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and </a:t>
            </a:r>
            <a:r>
              <a:rPr lang="en-US" sz="2400" b="1" kern="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learnable</a:t>
            </a:r>
            <a:r>
              <a:rPr lang="en-US" sz="2400" kern="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way?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68E772-5085-FC5B-AA4B-EF9AEAC98706}"/>
              </a:ext>
            </a:extLst>
          </p:cNvPr>
          <p:cNvSpPr txBox="1"/>
          <p:nvPr/>
        </p:nvSpPr>
        <p:spPr>
          <a:xfrm>
            <a:off x="2928942" y="5583870"/>
            <a:ext cx="5947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Fully connected NN with </a:t>
            </a: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~ 1k parameters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78D78FD4-E873-F048-D5B5-C751B1CB0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1" y="1888384"/>
            <a:ext cx="10363200" cy="3527263"/>
          </a:xfrm>
          <a:prstGeom prst="rect">
            <a:avLst/>
          </a:prstGeom>
          <a:ln w="3810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39001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9F196-BB37-F8E4-EEF3-61653EEE4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CEDA1-DFA0-0CAB-B290-D5B9D98F6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space fitting as an inverse problem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52B2ADB1-FC1E-8F1C-84B0-971D89CF2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F8007DA2-5F1D-4C82-7A24-D173343C9D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9</a:t>
            </a:fld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DA8B3AF1-0D86-3714-BA88-9D6CFEE3A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0" y="803305"/>
            <a:ext cx="12039240" cy="567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98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8BFBC-30FA-7CF6-CEEE-56E5ED65D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DE583-18AB-1778-C4CF-D76A3C51F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Challenge: curse of dimensionality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9F42DF12-F3DC-798A-6E7E-F5425F8FE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C26CEDE7-9E10-DB76-9356-223DDEC75D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10</a:t>
            </a:fld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A3F8F35B-C6A3-67B9-0493-D88481C6C33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>
            <a:off x="4080211" y="1532810"/>
            <a:ext cx="7988407" cy="37666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23C6E2-1D45-CF15-EC55-6E432D5E2241}"/>
                  </a:ext>
                </a:extLst>
              </p:cNvPr>
              <p:cNvSpPr txBox="1"/>
              <p:nvPr/>
            </p:nvSpPr>
            <p:spPr>
              <a:xfrm>
                <a:off x="123382" y="1214920"/>
                <a:ext cx="3783273" cy="101566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20000"/>
                </a:schemeClr>
              </a:solidFill>
              <a:ln w="38100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challenge: </a:t>
                </a:r>
              </a:p>
              <a:p>
                <a:pPr algn="ctr"/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need to learn ~1K parameters of the beam generator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ea typeface="Lato" panose="020F0502020204030203" pitchFamily="34" charset="0"/>
                        <a:cs typeface="Lato" panose="020F0502020204030203" pitchFamily="34" charset="0"/>
                      </a:rPr>
                      <m:t>𝜃</m:t>
                    </m:r>
                  </m:oMath>
                </a14:m>
                <a:endPara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723C6E2-1D45-CF15-EC55-6E432D5E22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82" y="1214920"/>
                <a:ext cx="3783273" cy="1015663"/>
              </a:xfrm>
              <a:prstGeom prst="rect">
                <a:avLst/>
              </a:prstGeom>
              <a:blipFill>
                <a:blip r:embed="rId3"/>
                <a:stretch>
                  <a:fillRect t="-1190" b="-7143"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86ED22D1-7E66-4F3F-3627-961B19880CCF}"/>
              </a:ext>
            </a:extLst>
          </p:cNvPr>
          <p:cNvSpPr txBox="1"/>
          <p:nvPr/>
        </p:nvSpPr>
        <p:spPr>
          <a:xfrm>
            <a:off x="914400" y="2993639"/>
            <a:ext cx="2329750" cy="1015663"/>
          </a:xfrm>
          <a:prstGeom prst="rect">
            <a:avLst/>
          </a:prstGeom>
          <a:solidFill>
            <a:schemeClr val="accent4">
              <a:lumMod val="20000"/>
              <a:lumOff val="80000"/>
              <a:alpha val="20021"/>
            </a:schemeClr>
          </a:solidFill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solution: </a:t>
            </a:r>
          </a:p>
          <a:p>
            <a:pPr algn="ctr"/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gradient based optimization</a:t>
            </a: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52BD21FD-A5D8-0E27-0507-6847D985D31E}"/>
              </a:ext>
            </a:extLst>
          </p:cNvPr>
          <p:cNvSpPr/>
          <p:nvPr/>
        </p:nvSpPr>
        <p:spPr>
          <a:xfrm rot="5400000">
            <a:off x="1680721" y="2469904"/>
            <a:ext cx="668594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U-Turn Arrow 10">
            <a:extLst>
              <a:ext uri="{FF2B5EF4-FFF2-40B4-BE49-F238E27FC236}">
                <a16:creationId xmlns:a16="http://schemas.microsoft.com/office/drawing/2014/main" id="{E7EDE3A3-BE32-A83D-27C1-43E9A7A16418}"/>
              </a:ext>
            </a:extLst>
          </p:cNvPr>
          <p:cNvSpPr/>
          <p:nvPr/>
        </p:nvSpPr>
        <p:spPr>
          <a:xfrm rot="5400000" flipH="1">
            <a:off x="7524185" y="2721643"/>
            <a:ext cx="346035" cy="1735055"/>
          </a:xfrm>
          <a:prstGeom prst="uturn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252781A-47D5-A8E3-A1C3-261817997B13}"/>
                  </a:ext>
                </a:extLst>
              </p:cNvPr>
              <p:cNvSpPr txBox="1"/>
              <p:nvPr/>
            </p:nvSpPr>
            <p:spPr>
              <a:xfrm>
                <a:off x="6322877" y="3447461"/>
                <a:ext cx="44082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𝛁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𝜽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252781A-47D5-A8E3-A1C3-261817997B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2877" y="3447461"/>
                <a:ext cx="440826" cy="276999"/>
              </a:xfrm>
              <a:prstGeom prst="rect">
                <a:avLst/>
              </a:prstGeom>
              <a:blipFill>
                <a:blip r:embed="rId4"/>
                <a:stretch>
                  <a:fillRect l="-8333" r="-11111" b="-13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B9C35AC-923D-86FA-3E8D-BA27F5BC262D}"/>
                  </a:ext>
                </a:extLst>
              </p:cNvPr>
              <p:cNvSpPr txBox="1"/>
              <p:nvPr/>
            </p:nvSpPr>
            <p:spPr>
              <a:xfrm>
                <a:off x="114299" y="4627417"/>
                <a:ext cx="3783273" cy="101566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20185"/>
                </a:schemeClr>
              </a:solidFill>
              <a:ln w="38100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new challenge:</a:t>
                </a:r>
              </a:p>
              <a:p>
                <a:pPr algn="ctr"/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compute high-dimensional gradients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b="0" i="0" smtClean="0">
                            <a:latin typeface="Cambria Math" panose="02040503050406030204" pitchFamily="18" charset="0"/>
                          </a:rPr>
                          <m:t>∇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endPara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B9C35AC-923D-86FA-3E8D-BA27F5BC2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299" y="4627417"/>
                <a:ext cx="3783273" cy="1015663"/>
              </a:xfrm>
              <a:prstGeom prst="rect">
                <a:avLst/>
              </a:prstGeom>
              <a:blipFill>
                <a:blip r:embed="rId5"/>
                <a:stretch>
                  <a:fillRect t="-1190" b="-8333"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ight Arrow 13">
            <a:extLst>
              <a:ext uri="{FF2B5EF4-FFF2-40B4-BE49-F238E27FC236}">
                <a16:creationId xmlns:a16="http://schemas.microsoft.com/office/drawing/2014/main" id="{2F2DB69D-317F-8D94-1509-E8E85E88E9EB}"/>
              </a:ext>
            </a:extLst>
          </p:cNvPr>
          <p:cNvSpPr/>
          <p:nvPr/>
        </p:nvSpPr>
        <p:spPr>
          <a:xfrm rot="5400000">
            <a:off x="1765774" y="4166902"/>
            <a:ext cx="498488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534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1AE8A-3813-2035-7C39-C2E992E76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380F1-84EA-CBB5-0F16-BC3323B5F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Differentiable simulations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46223DEB-7E3C-64A8-D9E2-1DFA8E207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4EDBDB15-BF8E-A3BD-99B9-B22D120B5B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11</a:t>
            </a:fld>
            <a:endParaRPr lang="en-US" dirty="0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BBBEBE1E-0DF1-C027-75D7-13CEE4EF6A8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49904" b="52569"/>
          <a:stretch>
            <a:fillRect/>
          </a:stretch>
        </p:blipFill>
        <p:spPr>
          <a:xfrm>
            <a:off x="51670" y="803305"/>
            <a:ext cx="12080246" cy="53931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A9748D-F94A-243A-E9C3-C7102A135913}"/>
              </a:ext>
            </a:extLst>
          </p:cNvPr>
          <p:cNvSpPr/>
          <p:nvPr/>
        </p:nvSpPr>
        <p:spPr>
          <a:xfrm>
            <a:off x="215152" y="927847"/>
            <a:ext cx="11799917" cy="51098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B78885-D569-47CE-8C23-C607326F5BB8}"/>
              </a:ext>
            </a:extLst>
          </p:cNvPr>
          <p:cNvSpPr txBox="1"/>
          <p:nvPr/>
        </p:nvSpPr>
        <p:spPr>
          <a:xfrm>
            <a:off x="594808" y="5207545"/>
            <a:ext cx="4378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Automatic differentiation enables cheap gradient evaluation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DF5507-DFAA-34B6-D4FC-F471BC8235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9126"/>
          <a:stretch>
            <a:fillRect/>
          </a:stretch>
        </p:blipFill>
        <p:spPr>
          <a:xfrm>
            <a:off x="5975399" y="1657878"/>
            <a:ext cx="6202068" cy="25040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34F189-7CDC-BF4D-3B04-65C4821912AF}"/>
              </a:ext>
            </a:extLst>
          </p:cNvPr>
          <p:cNvSpPr txBox="1"/>
          <p:nvPr/>
        </p:nvSpPr>
        <p:spPr>
          <a:xfrm>
            <a:off x="6535089" y="5207545"/>
            <a:ext cx="437856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Enables gradients from screen pixels </a:t>
            </a:r>
            <a:r>
              <a:rPr lang="en-US" sz="2000" b="1" i="1" dirty="0" err="1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wrt</a:t>
            </a:r>
            <a:r>
              <a:rPr lang="en-US" sz="20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beam distribution parameters</a:t>
            </a:r>
            <a:endParaRPr lang="en-US" sz="2000" b="1" dirty="0">
              <a:solidFill>
                <a:schemeClr val="accent1"/>
              </a:solidFill>
              <a:highlight>
                <a:srgbClr val="FFFF00"/>
              </a:highlight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866657-0FA2-59B1-2624-E56554B2E3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915" t="52232" r="23972" b="25260"/>
          <a:stretch>
            <a:fillRect/>
          </a:stretch>
        </p:blipFill>
        <p:spPr>
          <a:xfrm>
            <a:off x="10337742" y="4161917"/>
            <a:ext cx="936210" cy="9233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FED059C-1EE3-B5D3-ACCF-A9B14B1D5B02}"/>
              </a:ext>
            </a:extLst>
          </p:cNvPr>
          <p:cNvSpPr txBox="1"/>
          <p:nvPr/>
        </p:nvSpPr>
        <p:spPr>
          <a:xfrm>
            <a:off x="6300581" y="1145589"/>
            <a:ext cx="5380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Differentiable particle tracking simulations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774EABC-1042-8D71-1885-1CA1A94B99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55" y="1646233"/>
            <a:ext cx="5317648" cy="295281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7F37AB2-347D-256E-B3FC-2E670C686C81}"/>
              </a:ext>
            </a:extLst>
          </p:cNvPr>
          <p:cNvSpPr txBox="1"/>
          <p:nvPr/>
        </p:nvSpPr>
        <p:spPr>
          <a:xfrm>
            <a:off x="594808" y="1145589"/>
            <a:ext cx="5380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Automatic differentiation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7816992-A6FB-FF37-9F96-5A1E647EB065}"/>
              </a:ext>
            </a:extLst>
          </p:cNvPr>
          <p:cNvSpPr/>
          <p:nvPr/>
        </p:nvSpPr>
        <p:spPr>
          <a:xfrm>
            <a:off x="5975399" y="2422813"/>
            <a:ext cx="2874122" cy="659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5EC542F-0F77-6D7F-4B88-66109832FB2A}"/>
              </a:ext>
            </a:extLst>
          </p:cNvPr>
          <p:cNvSpPr/>
          <p:nvPr/>
        </p:nvSpPr>
        <p:spPr>
          <a:xfrm>
            <a:off x="6497619" y="2575213"/>
            <a:ext cx="548640" cy="8537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4F045A2-0144-BD3F-2643-C3820AA2EC18}"/>
              </a:ext>
            </a:extLst>
          </p:cNvPr>
          <p:cNvCxnSpPr>
            <a:cxnSpLocks/>
            <a:endCxn id="22" idx="3"/>
          </p:cNvCxnSpPr>
          <p:nvPr/>
        </p:nvCxnSpPr>
        <p:spPr>
          <a:xfrm>
            <a:off x="6300581" y="2861509"/>
            <a:ext cx="2100503" cy="104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43393734-EEE5-97C7-93C2-CE6797E57F73}"/>
              </a:ext>
            </a:extLst>
          </p:cNvPr>
          <p:cNvSpPr/>
          <p:nvPr/>
        </p:nvSpPr>
        <p:spPr>
          <a:xfrm>
            <a:off x="6979303" y="2423660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233727D-9CD9-B883-60D9-BDAD3AC1508A}"/>
              </a:ext>
            </a:extLst>
          </p:cNvPr>
          <p:cNvSpPr/>
          <p:nvPr/>
        </p:nvSpPr>
        <p:spPr>
          <a:xfrm rot="2700000">
            <a:off x="8299620" y="2363329"/>
            <a:ext cx="11887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23B3A65-F885-4A2F-57C4-66B0AF0399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874" t="23344" b="14044"/>
          <a:stretch>
            <a:fillRect/>
          </a:stretch>
        </p:blipFill>
        <p:spPr>
          <a:xfrm>
            <a:off x="5749132" y="2416395"/>
            <a:ext cx="994301" cy="916237"/>
          </a:xfrm>
          <a:prstGeom prst="rect">
            <a:avLst/>
          </a:prstGeom>
          <a:ln w="38100">
            <a:noFill/>
          </a:ln>
          <a:effectLst/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D479E7-8704-90C8-DEEB-A66DB9812F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195" r="94037" b="62680"/>
          <a:stretch>
            <a:fillRect/>
          </a:stretch>
        </p:blipFill>
        <p:spPr>
          <a:xfrm>
            <a:off x="6127799" y="3148853"/>
            <a:ext cx="369820" cy="49836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8A330EA7-004C-CAA3-09D9-AD3ABBE8952B}"/>
              </a:ext>
            </a:extLst>
          </p:cNvPr>
          <p:cNvSpPr txBox="1"/>
          <p:nvPr/>
        </p:nvSpPr>
        <p:spPr>
          <a:xfrm>
            <a:off x="5056612" y="6113995"/>
            <a:ext cx="1989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R. Roussel, </a:t>
            </a:r>
            <a:r>
              <a:rPr lang="en-US" sz="1200" i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et al. </a:t>
            </a:r>
            <a:r>
              <a:rPr lang="en-US" sz="1200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LINAC`24</a:t>
            </a:r>
            <a:endParaRPr lang="en-US" sz="1200" dirty="0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C797FAA-F516-C8C1-8009-19D1A02188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8693" y="3747477"/>
            <a:ext cx="1104115" cy="110411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CB4063-2801-62A5-11B0-3615A5D3D1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0581" y="4054887"/>
            <a:ext cx="1731845" cy="46388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1E1D77F-3B62-039C-8317-8D030A74308A}"/>
              </a:ext>
            </a:extLst>
          </p:cNvPr>
          <p:cNvSpPr txBox="1"/>
          <p:nvPr/>
        </p:nvSpPr>
        <p:spPr>
          <a:xfrm>
            <a:off x="6979303" y="6109426"/>
            <a:ext cx="268169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9"/>
              </a:rPr>
              <a:t>J.P. Gonzalez-Aguilera, </a:t>
            </a:r>
            <a:r>
              <a:rPr lang="en-US" sz="1200" i="1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9"/>
              </a:rPr>
              <a:t>et al. </a:t>
            </a:r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9"/>
              </a:rPr>
              <a:t>IPAC’23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14964CB-9910-C9F7-D77A-C7610FA355C0}"/>
              </a:ext>
            </a:extLst>
          </p:cNvPr>
          <p:cNvSpPr txBox="1"/>
          <p:nvPr/>
        </p:nvSpPr>
        <p:spPr>
          <a:xfrm>
            <a:off x="9533789" y="6104857"/>
            <a:ext cx="204327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10"/>
              </a:rPr>
              <a:t> J. Kaiser, </a:t>
            </a:r>
            <a:r>
              <a:rPr lang="en-US" sz="1200" i="1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10"/>
              </a:rPr>
              <a:t>et al</a:t>
            </a:r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10"/>
              </a:rPr>
              <a:t>. PRAB 2024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389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5" grpId="0"/>
      <p:bldP spid="17" grpId="0"/>
      <p:bldP spid="18" grpId="0" animBg="1"/>
      <p:bldP spid="19" grpId="0" animBg="1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A572B7-81CB-D52E-842C-B1C236ED8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ent-Up Arrow 28">
            <a:extLst>
              <a:ext uri="{FF2B5EF4-FFF2-40B4-BE49-F238E27FC236}">
                <a16:creationId xmlns:a16="http://schemas.microsoft.com/office/drawing/2014/main" id="{3A8C8EA8-0E64-5AD9-5A23-56347C4DF8FF}"/>
              </a:ext>
            </a:extLst>
          </p:cNvPr>
          <p:cNvSpPr/>
          <p:nvPr/>
        </p:nvSpPr>
        <p:spPr>
          <a:xfrm flipH="1">
            <a:off x="2637993" y="3535953"/>
            <a:ext cx="606094" cy="1763519"/>
          </a:xfrm>
          <a:prstGeom prst="bentUpArrow">
            <a:avLst>
              <a:gd name="adj1" fmla="val 25000"/>
              <a:gd name="adj2" fmla="val 25000"/>
              <a:gd name="adj3" fmla="val 350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D9C19C8-8863-E1E1-6EC0-03A24EA50A78}"/>
              </a:ext>
            </a:extLst>
          </p:cNvPr>
          <p:cNvSpPr txBox="1"/>
          <p:nvPr/>
        </p:nvSpPr>
        <p:spPr>
          <a:xfrm>
            <a:off x="1998558" y="3982097"/>
            <a:ext cx="150668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optimization</a:t>
            </a:r>
          </a:p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step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378945-E3D9-8248-9A8C-E0CEE4739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Generative phase space reconstruction (GPSR)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BC9A22C-C89A-82C1-5C8C-3092C5D7F3DD}"/>
              </a:ext>
            </a:extLst>
          </p:cNvPr>
          <p:cNvSpPr/>
          <p:nvPr/>
        </p:nvSpPr>
        <p:spPr>
          <a:xfrm>
            <a:off x="6111320" y="800932"/>
            <a:ext cx="5966380" cy="262806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0F6C7EE-AB5C-17A2-0FAD-9C554C57D1B0}"/>
                  </a:ext>
                </a:extLst>
              </p:cNvPr>
              <p:cNvSpPr txBox="1"/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Lato" panose="020F0502020204030203" pitchFamily="34" charset="0"/>
                      </a:rPr>
                      <m:t>𝓓</m:t>
                    </m:r>
                  </m:oMath>
                </a14:m>
                <a:r>
                  <a:rPr lang="en-US" dirty="0">
                    <a:solidFill>
                      <a:schemeClr val="accent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experimental observations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0F6C7EE-AB5C-17A2-0FAD-9C554C57D1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blipFill>
                <a:blip r:embed="rId2"/>
                <a:stretch>
                  <a:fillRect t="-6452" b="-22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99AB25B3-24CD-C4C0-9A8C-8F1B2A09F59E}"/>
              </a:ext>
            </a:extLst>
          </p:cNvPr>
          <p:cNvSpPr/>
          <p:nvPr/>
        </p:nvSpPr>
        <p:spPr>
          <a:xfrm>
            <a:off x="3316587" y="4331848"/>
            <a:ext cx="4594122" cy="183520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29DE81B-ADE7-0F19-431D-01B4B97D01A0}"/>
              </a:ext>
            </a:extLst>
          </p:cNvPr>
          <p:cNvCxnSpPr>
            <a:cxnSpLocks/>
          </p:cNvCxnSpPr>
          <p:nvPr/>
        </p:nvCxnSpPr>
        <p:spPr>
          <a:xfrm flipH="1">
            <a:off x="2011133" y="3580435"/>
            <a:ext cx="546029" cy="4574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25B3E3BE-308F-4307-8BE9-79CA2146B173}"/>
              </a:ext>
            </a:extLst>
          </p:cNvPr>
          <p:cNvSpPr/>
          <p:nvPr/>
        </p:nvSpPr>
        <p:spPr>
          <a:xfrm>
            <a:off x="123848" y="4037895"/>
            <a:ext cx="1863529" cy="23236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F9E25C8-7EEF-B747-71C4-808BDEFE1F2B}"/>
              </a:ext>
            </a:extLst>
          </p:cNvPr>
          <p:cNvSpPr txBox="1"/>
          <p:nvPr/>
        </p:nvSpPr>
        <p:spPr>
          <a:xfrm>
            <a:off x="102605" y="4000169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reconstructed 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E248FC8-E96C-D2CD-4339-975AE3BE4D84}"/>
                  </a:ext>
                </a:extLst>
              </p:cNvPr>
              <p:cNvSpPr txBox="1"/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𝓓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,</m:t>
                          </m:r>
                          <m:r>
                            <a:rPr lang="en-US" sz="2400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𝓢</m:t>
                          </m:r>
                        </m:e>
                      </m:d>
                    </m:oMath>
                  </m:oMathPara>
                </a14:m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E248FC8-E96C-D2CD-4339-975AE3BE4D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blipFill>
                <a:blip r:embed="rId3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2097E9EF-7875-5756-2239-AE1BF8ED2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60" y="4583158"/>
            <a:ext cx="1351065" cy="1667354"/>
          </a:xfrm>
          <a:prstGeom prst="rect">
            <a:avLst/>
          </a:prstGeom>
        </p:spPr>
      </p:pic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E79B8045-EEBB-A2DB-DEDB-87B2B7778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A32CC096-CE3D-C667-4A28-8F442DA6E82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65ECCD-8670-29B6-9AAB-EC06DBB781D8}"/>
              </a:ext>
            </a:extLst>
          </p:cNvPr>
          <p:cNvSpPr/>
          <p:nvPr/>
        </p:nvSpPr>
        <p:spPr>
          <a:xfrm>
            <a:off x="8547655" y="3997646"/>
            <a:ext cx="3530045" cy="236505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20BE8183-5EEA-30F1-89F6-744F59CFF58C}"/>
              </a:ext>
            </a:extLst>
          </p:cNvPr>
          <p:cNvSpPr/>
          <p:nvPr/>
        </p:nvSpPr>
        <p:spPr>
          <a:xfrm rot="10800000">
            <a:off x="7956969" y="5148015"/>
            <a:ext cx="544426" cy="302914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2311061-C7DF-299C-6153-04BC2A5A424F}"/>
              </a:ext>
            </a:extLst>
          </p:cNvPr>
          <p:cNvSpPr txBox="1"/>
          <p:nvPr/>
        </p:nvSpPr>
        <p:spPr>
          <a:xfrm>
            <a:off x="8578793" y="403629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data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EBDC152-B5D8-45F0-C7AB-2524E91F0859}"/>
              </a:ext>
            </a:extLst>
          </p:cNvPr>
          <p:cNvSpPr txBox="1"/>
          <p:nvPr/>
        </p:nvSpPr>
        <p:spPr>
          <a:xfrm>
            <a:off x="3933196" y="436667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Loss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E4F37420-2280-97D1-C899-DED4A6FACA44}"/>
              </a:ext>
            </a:extLst>
          </p:cNvPr>
          <p:cNvSpPr/>
          <p:nvPr/>
        </p:nvSpPr>
        <p:spPr>
          <a:xfrm>
            <a:off x="5227137" y="1996122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5EF0813-0009-4662-03BC-44AC10E7ABD3}"/>
              </a:ext>
            </a:extLst>
          </p:cNvPr>
          <p:cNvSpPr txBox="1"/>
          <p:nvPr/>
        </p:nvSpPr>
        <p:spPr>
          <a:xfrm>
            <a:off x="6150893" y="822874"/>
            <a:ext cx="58872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differentiable simulations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4C167E-1CDE-D590-A7C2-8F66F0FF4E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874" t="23344" b="14044"/>
          <a:stretch>
            <a:fillRect/>
          </a:stretch>
        </p:blipFill>
        <p:spPr>
          <a:xfrm>
            <a:off x="6213029" y="1302309"/>
            <a:ext cx="994301" cy="916237"/>
          </a:xfrm>
          <a:prstGeom prst="rect">
            <a:avLst/>
          </a:prstGeom>
          <a:ln w="38100">
            <a:noFill/>
          </a:ln>
          <a:effectLst/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3A27C45-8403-926A-7A3A-592E9F8C5364}"/>
              </a:ext>
            </a:extLst>
          </p:cNvPr>
          <p:cNvCxnSpPr/>
          <p:nvPr/>
        </p:nvCxnSpPr>
        <p:spPr>
          <a:xfrm>
            <a:off x="7202032" y="1760427"/>
            <a:ext cx="32575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A68AB1B-562E-1F4F-6AFE-06954CF4CAEF}"/>
              </a:ext>
            </a:extLst>
          </p:cNvPr>
          <p:cNvSpPr txBox="1"/>
          <p:nvPr/>
        </p:nvSpPr>
        <p:spPr>
          <a:xfrm>
            <a:off x="6185801" y="2188502"/>
            <a:ext cx="10374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rec. point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982AE9C-9F3A-4358-B7E1-5098EDEE1B9D}"/>
              </a:ext>
            </a:extLst>
          </p:cNvPr>
          <p:cNvSpPr txBox="1"/>
          <p:nvPr/>
        </p:nvSpPr>
        <p:spPr>
          <a:xfrm>
            <a:off x="3351833" y="5426169"/>
            <a:ext cx="45407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measure of discrepancy between simulated and experimental observations</a:t>
            </a:r>
            <a:endParaRPr lang="en-US" sz="1600" dirty="0"/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827EAAD2-DA53-1975-8082-D62328B5552E}"/>
              </a:ext>
            </a:extLst>
          </p:cNvPr>
          <p:cNvSpPr/>
          <p:nvPr/>
        </p:nvSpPr>
        <p:spPr>
          <a:xfrm rot="5400000">
            <a:off x="6618901" y="3732773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F25F810-9D80-7C3E-1F84-0EF8A607E34E}"/>
              </a:ext>
            </a:extLst>
          </p:cNvPr>
          <p:cNvSpPr/>
          <p:nvPr/>
        </p:nvSpPr>
        <p:spPr>
          <a:xfrm>
            <a:off x="129619" y="803305"/>
            <a:ext cx="5051258" cy="26216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EAD268F-3E66-6E1C-4F02-563789576116}"/>
              </a:ext>
            </a:extLst>
          </p:cNvPr>
          <p:cNvSpPr txBox="1"/>
          <p:nvPr/>
        </p:nvSpPr>
        <p:spPr>
          <a:xfrm>
            <a:off x="147333" y="821377"/>
            <a:ext cx="4957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 6D beam distribution at rec. point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EEF22FA-09CC-DFA8-B5E5-9EF2172D83B1}"/>
                  </a:ext>
                </a:extLst>
              </p:cNvPr>
              <p:cNvSpPr txBox="1"/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𝓢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simulated observations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EEF22FA-09CC-DFA8-B5E5-9EF2172D83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blipFill>
                <a:blip r:embed="rId6"/>
                <a:stretch>
                  <a:fillRect t="-666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D481BEE7-8FF5-09B6-ADDC-3AFCEFA7853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8452708" y="2393365"/>
            <a:ext cx="695268" cy="683062"/>
          </a:xfrm>
          <a:prstGeom prst="rect">
            <a:avLst/>
          </a:prstGeom>
        </p:spPr>
      </p:pic>
      <p:pic>
        <p:nvPicPr>
          <p:cNvPr id="15" name="Picture 14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1CD1BFD8-10D6-07EF-FB3E-803F965E83A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7711180" y="2409229"/>
            <a:ext cx="679121" cy="667198"/>
          </a:xfrm>
          <a:prstGeom prst="rect">
            <a:avLst/>
          </a:prstGeom>
        </p:spPr>
      </p:pic>
      <p:pic>
        <p:nvPicPr>
          <p:cNvPr id="16" name="Picture 1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FAE255FF-56CF-D8CC-E612-D1C5AE25713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9183558" y="2393365"/>
            <a:ext cx="695268" cy="683062"/>
          </a:xfrm>
          <a:prstGeom prst="rect">
            <a:avLst/>
          </a:prstGeom>
        </p:spPr>
      </p:pic>
      <p:pic>
        <p:nvPicPr>
          <p:cNvPr id="17" name="Picture 16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F2E7DFB6-FA19-68F6-4B0C-45B7DF05AD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9914408" y="2397961"/>
            <a:ext cx="691129" cy="67846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A541602-A45B-D903-AFDD-0B91F0A7A10F}"/>
              </a:ext>
            </a:extLst>
          </p:cNvPr>
          <p:cNvCxnSpPr>
            <a:cxnSpLocks/>
            <a:endCxn id="28" idx="3"/>
          </p:cNvCxnSpPr>
          <p:nvPr/>
        </p:nvCxnSpPr>
        <p:spPr>
          <a:xfrm flipV="1">
            <a:off x="7649561" y="1742470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8DCD349E-45F7-2103-6928-F9F237A695D7}"/>
              </a:ext>
            </a:extLst>
          </p:cNvPr>
          <p:cNvSpPr/>
          <p:nvPr/>
        </p:nvSpPr>
        <p:spPr>
          <a:xfrm>
            <a:off x="8485814" y="1335125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10AE618-4AC7-3277-DDFF-F9CF9E049B35}"/>
              </a:ext>
            </a:extLst>
          </p:cNvPr>
          <p:cNvSpPr/>
          <p:nvPr/>
        </p:nvSpPr>
        <p:spPr>
          <a:xfrm rot="2700000">
            <a:off x="10402115" y="1243242"/>
            <a:ext cx="11887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CF13DA7-FAF6-1A84-19CD-E8F2DAD25694}"/>
              </a:ext>
            </a:extLst>
          </p:cNvPr>
          <p:cNvSpPr txBox="1"/>
          <p:nvPr/>
        </p:nvSpPr>
        <p:spPr>
          <a:xfrm>
            <a:off x="8695677" y="170025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513FD3-F313-293D-7C7C-C879CD0E0AF2}"/>
              </a:ext>
            </a:extLst>
          </p:cNvPr>
          <p:cNvSpPr txBox="1"/>
          <p:nvPr/>
        </p:nvSpPr>
        <p:spPr>
          <a:xfrm>
            <a:off x="9836184" y="1330918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898189F-BDB1-817E-68C0-B035F646CE26}"/>
              </a:ext>
            </a:extLst>
          </p:cNvPr>
          <p:cNvSpPr/>
          <p:nvPr/>
        </p:nvSpPr>
        <p:spPr>
          <a:xfrm>
            <a:off x="7535261" y="1646129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B7F7440-477F-C1DF-850C-A5DF19039E4F}"/>
              </a:ext>
            </a:extLst>
          </p:cNvPr>
          <p:cNvCxnSpPr>
            <a:cxnSpLocks/>
            <a:stCxn id="28" idx="2"/>
          </p:cNvCxnSpPr>
          <p:nvPr/>
        </p:nvCxnSpPr>
        <p:spPr>
          <a:xfrm flipH="1">
            <a:off x="10136858" y="2023731"/>
            <a:ext cx="1404" cy="3252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D72E3B5D-008F-F7D3-ED5C-591E70E06EF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9553436" y="5351540"/>
            <a:ext cx="695268" cy="683062"/>
          </a:xfrm>
          <a:prstGeom prst="rect">
            <a:avLst/>
          </a:prstGeom>
        </p:spPr>
      </p:pic>
      <p:pic>
        <p:nvPicPr>
          <p:cNvPr id="51" name="Picture 50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590716F2-5315-3FDA-EF9E-9287E4BC839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8811908" y="5367404"/>
            <a:ext cx="679121" cy="667198"/>
          </a:xfrm>
          <a:prstGeom prst="rect">
            <a:avLst/>
          </a:prstGeom>
        </p:spPr>
      </p:pic>
      <p:pic>
        <p:nvPicPr>
          <p:cNvPr id="53" name="Picture 5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919A2C38-58AB-9173-A5B2-96F1F03BFA0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10284286" y="5351540"/>
            <a:ext cx="695268" cy="683062"/>
          </a:xfrm>
          <a:prstGeom prst="rect">
            <a:avLst/>
          </a:prstGeom>
        </p:spPr>
      </p:pic>
      <p:pic>
        <p:nvPicPr>
          <p:cNvPr id="56" name="Picture 5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43598820-D023-2C29-69E5-FBA3A96A5CE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11015136" y="5356136"/>
            <a:ext cx="691129" cy="678465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C9D4EE7C-7AE1-AE93-E1A3-DE64C71F699B}"/>
              </a:ext>
            </a:extLst>
          </p:cNvPr>
          <p:cNvCxnSpPr>
            <a:cxnSpLocks/>
          </p:cNvCxnSpPr>
          <p:nvPr/>
        </p:nvCxnSpPr>
        <p:spPr>
          <a:xfrm flipV="1">
            <a:off x="9310104" y="4860143"/>
            <a:ext cx="1900852" cy="225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811287B6-7739-BE10-35FB-6A9461FB3A73}"/>
              </a:ext>
            </a:extLst>
          </p:cNvPr>
          <p:cNvSpPr/>
          <p:nvPr/>
        </p:nvSpPr>
        <p:spPr>
          <a:xfrm>
            <a:off x="9262429" y="4388454"/>
            <a:ext cx="228600" cy="9144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725899C-7CF3-FFDB-506A-8C49C49778F9}"/>
              </a:ext>
            </a:extLst>
          </p:cNvPr>
          <p:cNvSpPr/>
          <p:nvPr/>
        </p:nvSpPr>
        <p:spPr>
          <a:xfrm rot="2700000">
            <a:off x="11178891" y="4393854"/>
            <a:ext cx="118872" cy="9144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42970E7-6B19-9FB6-A54A-4139ED2FFE25}"/>
              </a:ext>
            </a:extLst>
          </p:cNvPr>
          <p:cNvSpPr txBox="1"/>
          <p:nvPr/>
        </p:nvSpPr>
        <p:spPr>
          <a:xfrm>
            <a:off x="9474237" y="486608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EF5958F-F567-5347-2969-00BF3FC10C49}"/>
              </a:ext>
            </a:extLst>
          </p:cNvPr>
          <p:cNvSpPr txBox="1"/>
          <p:nvPr/>
        </p:nvSpPr>
        <p:spPr>
          <a:xfrm>
            <a:off x="10565560" y="4480902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9B8C0903-FB9A-5A0D-69C0-53CD6CE2061B}"/>
              </a:ext>
            </a:extLst>
          </p:cNvPr>
          <p:cNvCxnSpPr>
            <a:cxnSpLocks/>
          </p:cNvCxnSpPr>
          <p:nvPr/>
        </p:nvCxnSpPr>
        <p:spPr>
          <a:xfrm>
            <a:off x="11280194" y="4813756"/>
            <a:ext cx="0" cy="489098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99C372A-BA37-F031-49BF-0713FFC8B3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380" y="1269881"/>
            <a:ext cx="4999735" cy="1701730"/>
          </a:xfrm>
          <a:prstGeom prst="rect">
            <a:avLst/>
          </a:prstGeom>
          <a:ln w="38100">
            <a:noFill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E574F2-4C6F-562E-2168-4360B01F60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69071" y="1255132"/>
            <a:ext cx="1104115" cy="1104115"/>
          </a:xfrm>
          <a:prstGeom prst="rect">
            <a:avLst/>
          </a:prstGeom>
        </p:spPr>
      </p:pic>
      <p:sp>
        <p:nvSpPr>
          <p:cNvPr id="12" name="U-Turn Arrow 11">
            <a:extLst>
              <a:ext uri="{FF2B5EF4-FFF2-40B4-BE49-F238E27FC236}">
                <a16:creationId xmlns:a16="http://schemas.microsoft.com/office/drawing/2014/main" id="{25794EA5-4C2F-1A74-5B06-8632D6694246}"/>
              </a:ext>
            </a:extLst>
          </p:cNvPr>
          <p:cNvSpPr/>
          <p:nvPr/>
        </p:nvSpPr>
        <p:spPr>
          <a:xfrm rot="5400000" flipH="1">
            <a:off x="5273483" y="2969608"/>
            <a:ext cx="513401" cy="1735055"/>
          </a:xfrm>
          <a:prstGeom prst="uturnArrow">
            <a:avLst>
              <a:gd name="adj1" fmla="val 25000"/>
              <a:gd name="adj2" fmla="val 25000"/>
              <a:gd name="adj3" fmla="val 46066"/>
              <a:gd name="adj4" fmla="val 43750"/>
              <a:gd name="adj5" fmla="val 75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C92ABEA-6BCD-4B5D-F0B7-D2CF39CE6FBB}"/>
                  </a:ext>
                </a:extLst>
              </p:cNvPr>
              <p:cNvSpPr txBox="1"/>
              <p:nvPr/>
            </p:nvSpPr>
            <p:spPr>
              <a:xfrm>
                <a:off x="3894703" y="3662949"/>
                <a:ext cx="66877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800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𝛁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𝜽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C92ABEA-6BCD-4B5D-F0B7-D2CF39CE6F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4703" y="3662949"/>
                <a:ext cx="668773" cy="430887"/>
              </a:xfrm>
              <a:prstGeom prst="rect">
                <a:avLst/>
              </a:prstGeom>
              <a:blipFill>
                <a:blip r:embed="rId9"/>
                <a:stretch>
                  <a:fillRect l="-11111" r="-9259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1F8625D-48D0-0299-66CD-18E1EADFE3A1}"/>
              </a:ext>
            </a:extLst>
          </p:cNvPr>
          <p:cNvSpPr txBox="1"/>
          <p:nvPr/>
        </p:nvSpPr>
        <p:spPr>
          <a:xfrm>
            <a:off x="9183558" y="6486278"/>
            <a:ext cx="21839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10"/>
              </a:rPr>
              <a:t>R. Roussel, et al. PRL (2023)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734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E4E50-A2C1-A3A0-671E-FE27412BB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4D transverse phase space GPSR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8E9A91-A435-142E-B24F-C99550855A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13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B689BA-4526-0D21-D9D2-F157C30B5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97AB8F-9804-EA7C-BAFE-B1BB0FE78B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041" r="5328"/>
          <a:stretch>
            <a:fillRect/>
          </a:stretch>
        </p:blipFill>
        <p:spPr>
          <a:xfrm>
            <a:off x="114300" y="932405"/>
            <a:ext cx="11963399" cy="51445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23FFA3-92E7-519E-905F-9801E14F172E}"/>
              </a:ext>
            </a:extLst>
          </p:cNvPr>
          <p:cNvSpPr txBox="1"/>
          <p:nvPr/>
        </p:nvSpPr>
        <p:spPr>
          <a:xfrm>
            <a:off x="9673635" y="6072094"/>
            <a:ext cx="16039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Animation by An Le</a:t>
            </a:r>
          </a:p>
        </p:txBody>
      </p:sp>
    </p:spTree>
    <p:extLst>
      <p:ext uri="{BB962C8B-B14F-4D97-AF65-F5344CB8AC3E}">
        <p14:creationId xmlns:p14="http://schemas.microsoft.com/office/powerpoint/2010/main" val="3256507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E2CCA-5751-19D5-9C2E-A304A4413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EAE67-27FE-F74D-5636-869A3B603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4D transverse phase space GPSR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D915E4-F1FF-EE3C-F0F9-343164B6F4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14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366B6A-E5F0-20FD-4303-1FAA476A6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845720-9234-2743-6A1F-230E08D9D5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041" r="5328"/>
          <a:stretch>
            <a:fillRect/>
          </a:stretch>
        </p:blipFill>
        <p:spPr>
          <a:xfrm>
            <a:off x="114300" y="932405"/>
            <a:ext cx="11963399" cy="51445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5171975-4486-0129-5073-30537AEA8158}"/>
              </a:ext>
            </a:extLst>
          </p:cNvPr>
          <p:cNvSpPr txBox="1"/>
          <p:nvPr/>
        </p:nvSpPr>
        <p:spPr>
          <a:xfrm>
            <a:off x="9673635" y="6072094"/>
            <a:ext cx="16039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Animation by An 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0DFF73-3621-9765-930C-FEBEB420B35E}"/>
              </a:ext>
            </a:extLst>
          </p:cNvPr>
          <p:cNvSpPr txBox="1"/>
          <p:nvPr/>
        </p:nvSpPr>
        <p:spPr>
          <a:xfrm>
            <a:off x="2102500" y="2644170"/>
            <a:ext cx="7910800" cy="1569660"/>
          </a:xfrm>
          <a:prstGeom prst="rect">
            <a:avLst/>
          </a:prstGeom>
          <a:solidFill>
            <a:schemeClr val="bg2"/>
          </a:solidFill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Detailed 4D transverse phase space reconstruction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quadrupole and a screen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7 quad strengths -&gt; 7 screen images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~5 minutes of data taking and optimization</a:t>
            </a:r>
          </a:p>
        </p:txBody>
      </p:sp>
    </p:spTree>
    <p:extLst>
      <p:ext uri="{BB962C8B-B14F-4D97-AF65-F5344CB8AC3E}">
        <p14:creationId xmlns:p14="http://schemas.microsoft.com/office/powerpoint/2010/main" val="2411590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A00E3-C615-4DC8-7766-514666498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Extension to 6D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504716-AEEC-2DFB-26E0-8EE87152F8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15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D9588-1C6D-E7E8-6571-665DF50EE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958036-2BE9-4F28-925B-B7A4371E5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2064773"/>
            <a:ext cx="5957715" cy="2809175"/>
          </a:xfrm>
          <a:prstGeom prst="rect">
            <a:avLst/>
          </a:prstGeom>
        </p:spPr>
      </p:pic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41EDA19A-24D5-5143-01D3-0AD485CC1DD2}"/>
              </a:ext>
            </a:extLst>
          </p:cNvPr>
          <p:cNvCxnSpPr>
            <a:cxnSpLocks/>
          </p:cNvCxnSpPr>
          <p:nvPr/>
        </p:nvCxnSpPr>
        <p:spPr>
          <a:xfrm flipV="1">
            <a:off x="6072015" y="2158814"/>
            <a:ext cx="1445204" cy="46388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2E3CF56-0895-8653-0F0E-3064EBCE9AC3}"/>
              </a:ext>
            </a:extLst>
          </p:cNvPr>
          <p:cNvCxnSpPr>
            <a:cxnSpLocks/>
          </p:cNvCxnSpPr>
          <p:nvPr/>
        </p:nvCxnSpPr>
        <p:spPr>
          <a:xfrm flipV="1">
            <a:off x="6072015" y="2307932"/>
            <a:ext cx="1565618" cy="192737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66B3CCF-2E32-5D26-BDDF-CCEACAC66278}"/>
              </a:ext>
            </a:extLst>
          </p:cNvPr>
          <p:cNvCxnSpPr>
            <a:cxnSpLocks/>
            <a:endCxn id="42" idx="3"/>
          </p:cNvCxnSpPr>
          <p:nvPr/>
        </p:nvCxnSpPr>
        <p:spPr>
          <a:xfrm flipV="1">
            <a:off x="7967320" y="2115642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Oval 40">
            <a:extLst>
              <a:ext uri="{FF2B5EF4-FFF2-40B4-BE49-F238E27FC236}">
                <a16:creationId xmlns:a16="http://schemas.microsoft.com/office/drawing/2014/main" id="{5B9EDC5A-EA54-0F89-A559-4502DD450490}"/>
              </a:ext>
            </a:extLst>
          </p:cNvPr>
          <p:cNvSpPr/>
          <p:nvPr/>
        </p:nvSpPr>
        <p:spPr>
          <a:xfrm>
            <a:off x="8803573" y="1708297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63826DE-79A0-2C5D-271C-6513FC0A4D88}"/>
              </a:ext>
            </a:extLst>
          </p:cNvPr>
          <p:cNvSpPr/>
          <p:nvPr/>
        </p:nvSpPr>
        <p:spPr>
          <a:xfrm rot="2700000">
            <a:off x="10719874" y="1616414"/>
            <a:ext cx="11887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63C83EC-F4E6-BD26-5CA5-C60AFCC15C9C}"/>
              </a:ext>
            </a:extLst>
          </p:cNvPr>
          <p:cNvSpPr txBox="1"/>
          <p:nvPr/>
        </p:nvSpPr>
        <p:spPr>
          <a:xfrm>
            <a:off x="10153943" y="1704090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47950E0-2CED-A181-674A-28313D8ED7BA}"/>
              </a:ext>
            </a:extLst>
          </p:cNvPr>
          <p:cNvSpPr/>
          <p:nvPr/>
        </p:nvSpPr>
        <p:spPr>
          <a:xfrm>
            <a:off x="7853020" y="2019301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47A2765-22E0-10EE-911C-D61567D66D14}"/>
              </a:ext>
            </a:extLst>
          </p:cNvPr>
          <p:cNvCxnSpPr>
            <a:cxnSpLocks/>
          </p:cNvCxnSpPr>
          <p:nvPr/>
        </p:nvCxnSpPr>
        <p:spPr>
          <a:xfrm flipV="1">
            <a:off x="8177031" y="2145665"/>
            <a:ext cx="53538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BF819CEC-CA17-C14E-AF59-AD25872423FA}"/>
              </a:ext>
            </a:extLst>
          </p:cNvPr>
          <p:cNvCxnSpPr/>
          <p:nvPr/>
        </p:nvCxnSpPr>
        <p:spPr>
          <a:xfrm flipV="1">
            <a:off x="7962048" y="1426388"/>
            <a:ext cx="0" cy="7229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37B21856-DF28-EA73-2B89-5A90671C0894}"/>
              </a:ext>
            </a:extLst>
          </p:cNvPr>
          <p:cNvCxnSpPr>
            <a:cxnSpLocks/>
          </p:cNvCxnSpPr>
          <p:nvPr/>
        </p:nvCxnSpPr>
        <p:spPr>
          <a:xfrm>
            <a:off x="7962048" y="2145665"/>
            <a:ext cx="61556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>
            <a:extLst>
              <a:ext uri="{FF2B5EF4-FFF2-40B4-BE49-F238E27FC236}">
                <a16:creationId xmlns:a16="http://schemas.microsoft.com/office/drawing/2014/main" id="{FD4F24DD-83BB-897A-098A-9E87A5A3D972}"/>
              </a:ext>
            </a:extLst>
          </p:cNvPr>
          <p:cNvSpPr/>
          <p:nvPr/>
        </p:nvSpPr>
        <p:spPr>
          <a:xfrm>
            <a:off x="7853020" y="2017703"/>
            <a:ext cx="228600" cy="2286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90424A9B-EDAA-9910-CB6E-B883DADE993F}"/>
              </a:ext>
            </a:extLst>
          </p:cNvPr>
          <p:cNvSpPr/>
          <p:nvPr/>
        </p:nvSpPr>
        <p:spPr>
          <a:xfrm>
            <a:off x="7943159" y="2113094"/>
            <a:ext cx="45720" cy="457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7580824-AEAF-7FF4-270F-37A4461119D5}"/>
                  </a:ext>
                </a:extLst>
              </p:cNvPr>
              <p:cNvSpPr txBox="1"/>
              <p:nvPr/>
            </p:nvSpPr>
            <p:spPr>
              <a:xfrm>
                <a:off x="7862796" y="1167100"/>
                <a:ext cx="19454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7580824-AEAF-7FF4-270F-37A446111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2796" y="1167100"/>
                <a:ext cx="194540" cy="276999"/>
              </a:xfrm>
              <a:prstGeom prst="rect">
                <a:avLst/>
              </a:prstGeom>
              <a:blipFill>
                <a:blip r:embed="rId3"/>
                <a:stretch>
                  <a:fillRect l="-18750" r="-6250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ED81C4A6-AB49-D0AB-76DF-9796C263131A}"/>
                  </a:ext>
                </a:extLst>
              </p:cNvPr>
              <p:cNvSpPr txBox="1"/>
              <p:nvPr/>
            </p:nvSpPr>
            <p:spPr>
              <a:xfrm>
                <a:off x="7637633" y="1973798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ED81C4A6-AB49-D0AB-76DF-9796C26313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7633" y="1973798"/>
                <a:ext cx="197939" cy="276999"/>
              </a:xfrm>
              <a:prstGeom prst="rect">
                <a:avLst/>
              </a:prstGeom>
              <a:blipFill>
                <a:blip r:embed="rId4"/>
                <a:stretch>
                  <a:fillRect l="-25000" r="-25000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01353F6-6947-D515-A0C9-4CA58086ACA6}"/>
                  </a:ext>
                </a:extLst>
              </p:cNvPr>
              <p:cNvSpPr txBox="1"/>
              <p:nvPr/>
            </p:nvSpPr>
            <p:spPr>
              <a:xfrm>
                <a:off x="8432986" y="2091222"/>
                <a:ext cx="18030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01353F6-6947-D515-A0C9-4CA58086AC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2986" y="2091222"/>
                <a:ext cx="180306" cy="276999"/>
              </a:xfrm>
              <a:prstGeom prst="rect">
                <a:avLst/>
              </a:prstGeom>
              <a:blipFill>
                <a:blip r:embed="rId5"/>
                <a:stretch>
                  <a:fillRect l="-6250" r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71A9E8E2-54B7-5B8C-D364-EA4F60F7A215}"/>
              </a:ext>
            </a:extLst>
          </p:cNvPr>
          <p:cNvSpPr txBox="1"/>
          <p:nvPr/>
        </p:nvSpPr>
        <p:spPr>
          <a:xfrm>
            <a:off x="9007505" y="2091222"/>
            <a:ext cx="604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quad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38CF590-FC21-4326-5A22-1D5747FC8466}"/>
                  </a:ext>
                </a:extLst>
              </p:cNvPr>
              <p:cNvSpPr txBox="1"/>
              <p:nvPr/>
            </p:nvSpPr>
            <p:spPr>
              <a:xfrm>
                <a:off x="6920585" y="3227286"/>
                <a:ext cx="4795089" cy="2270943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sz="2000" b="1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Limitation: 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Quadrupoles mostly project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coordinates on x-y screen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endParaRPr lang="en-US" sz="20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No (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lang="en-US" sz="20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) information at screens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38CF590-FC21-4326-5A22-1D5747FC84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0585" y="3227286"/>
                <a:ext cx="4795089" cy="2270943"/>
              </a:xfrm>
              <a:prstGeom prst="rect">
                <a:avLst/>
              </a:prstGeom>
              <a:blipFill>
                <a:blip r:embed="rId6"/>
                <a:stretch>
                  <a:fillRect l="-1055" t="-1111" b="-3333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5" name="Picture 54">
            <a:extLst>
              <a:ext uri="{FF2B5EF4-FFF2-40B4-BE49-F238E27FC236}">
                <a16:creationId xmlns:a16="http://schemas.microsoft.com/office/drawing/2014/main" id="{CBC16671-6BAD-E393-3D2D-923BFA33D8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8402" y="4217239"/>
            <a:ext cx="3406225" cy="90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19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/>
      <p:bldP spid="44" grpId="0" animBg="1"/>
      <p:bldP spid="48" grpId="0" animBg="1"/>
      <p:bldP spid="49" grpId="0" animBg="1"/>
      <p:bldP spid="50" grpId="0"/>
      <p:bldP spid="51" grpId="0"/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9EA69-54F3-6F38-2CDC-1B14F1CE2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Longitudinal diagnostics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18F378-7C73-55B7-8B41-01A6A5840E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16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2C6F0-3FFB-BA80-9249-850A0BD6C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1CCD322-094F-6A8D-C0DB-AA10397C9D0B}"/>
              </a:ext>
            </a:extLst>
          </p:cNvPr>
          <p:cNvGrpSpPr/>
          <p:nvPr/>
        </p:nvGrpSpPr>
        <p:grpSpPr>
          <a:xfrm rot="5400000">
            <a:off x="6691918" y="1946137"/>
            <a:ext cx="812384" cy="246405"/>
            <a:chOff x="2469227" y="2282240"/>
            <a:chExt cx="1456246" cy="385854"/>
          </a:xfrm>
        </p:grpSpPr>
        <p:pic>
          <p:nvPicPr>
            <p:cNvPr id="7" name="Picture 6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CB5AB0D2-1D18-9325-514D-49305DB80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A5FAC97-D1B7-3F49-A8B1-787BEFE73F2E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4111F29-BEC1-65E6-C9F2-7C99234F58A7}"/>
              </a:ext>
            </a:extLst>
          </p:cNvPr>
          <p:cNvCxnSpPr>
            <a:cxnSpLocks/>
          </p:cNvCxnSpPr>
          <p:nvPr/>
        </p:nvCxnSpPr>
        <p:spPr>
          <a:xfrm flipH="1" flipV="1">
            <a:off x="2284444" y="2913319"/>
            <a:ext cx="1787429" cy="7728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3B1ABF6-0DF2-9F71-34D7-777781837BF3}"/>
              </a:ext>
            </a:extLst>
          </p:cNvPr>
          <p:cNvCxnSpPr>
            <a:cxnSpLocks/>
          </p:cNvCxnSpPr>
          <p:nvPr/>
        </p:nvCxnSpPr>
        <p:spPr>
          <a:xfrm flipV="1">
            <a:off x="5577272" y="2923058"/>
            <a:ext cx="1956615" cy="7728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8123246B-9E21-51E8-9D2E-03D8ACD6A365}"/>
                  </a:ext>
                </a:extLst>
              </p:cNvPr>
              <p:cNvSpPr txBox="1"/>
              <p:nvPr/>
            </p:nvSpPr>
            <p:spPr>
              <a:xfrm>
                <a:off x="7629898" y="1067206"/>
                <a:ext cx="3607233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TDC projects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on screen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axis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Dipole projects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on screen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axis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8123246B-9E21-51E8-9D2E-03D8ACD6A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9898" y="1067206"/>
                <a:ext cx="3607233" cy="1938992"/>
              </a:xfrm>
              <a:prstGeom prst="rect">
                <a:avLst/>
              </a:prstGeom>
              <a:blipFill>
                <a:blip r:embed="rId3"/>
                <a:stretch>
                  <a:fillRect l="-2105" t="-2614" b="-65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:a16="http://schemas.microsoft.com/office/drawing/2014/main" id="{C1C9E016-ED3C-FBEA-963E-EDC54E334F4F}"/>
              </a:ext>
            </a:extLst>
          </p:cNvPr>
          <p:cNvSpPr/>
          <p:nvPr/>
        </p:nvSpPr>
        <p:spPr>
          <a:xfrm>
            <a:off x="2284444" y="1001171"/>
            <a:ext cx="5272537" cy="191831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1952CCA-C66C-851F-0AE6-F355964B8271}"/>
              </a:ext>
            </a:extLst>
          </p:cNvPr>
          <p:cNvCxnSpPr/>
          <p:nvPr/>
        </p:nvCxnSpPr>
        <p:spPr>
          <a:xfrm flipV="1">
            <a:off x="2407563" y="2060153"/>
            <a:ext cx="0" cy="7229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6192389-6AF6-72F0-62A6-3F7BA144C739}"/>
              </a:ext>
            </a:extLst>
          </p:cNvPr>
          <p:cNvCxnSpPr>
            <a:cxnSpLocks/>
          </p:cNvCxnSpPr>
          <p:nvPr/>
        </p:nvCxnSpPr>
        <p:spPr>
          <a:xfrm>
            <a:off x="2407563" y="2779430"/>
            <a:ext cx="61556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F986ED00-7D64-19B3-388A-3FFEC3C8F04D}"/>
              </a:ext>
            </a:extLst>
          </p:cNvPr>
          <p:cNvSpPr/>
          <p:nvPr/>
        </p:nvSpPr>
        <p:spPr>
          <a:xfrm>
            <a:off x="2388674" y="2746859"/>
            <a:ext cx="45720" cy="457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7687D90-8A4F-465F-5977-1A6C4381BF93}"/>
                  </a:ext>
                </a:extLst>
              </p:cNvPr>
              <p:cNvSpPr txBox="1"/>
              <p:nvPr/>
            </p:nvSpPr>
            <p:spPr>
              <a:xfrm>
                <a:off x="2308311" y="1800865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7687D90-8A4F-465F-5977-1A6C4381BF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311" y="1800865"/>
                <a:ext cx="197939" cy="276999"/>
              </a:xfrm>
              <a:prstGeom prst="rect">
                <a:avLst/>
              </a:prstGeom>
              <a:blipFill>
                <a:blip r:embed="rId4"/>
                <a:stretch>
                  <a:fillRect l="-23529" r="-23529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6A6B7C9-37C0-B2C3-7D28-37A9D0CD1647}"/>
                  </a:ext>
                </a:extLst>
              </p:cNvPr>
              <p:cNvSpPr txBox="1"/>
              <p:nvPr/>
            </p:nvSpPr>
            <p:spPr>
              <a:xfrm>
                <a:off x="3023131" y="2598832"/>
                <a:ext cx="18030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6A6B7C9-37C0-B2C3-7D28-37A9D0CD16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131" y="2598832"/>
                <a:ext cx="180306" cy="276999"/>
              </a:xfrm>
              <a:prstGeom prst="rect">
                <a:avLst/>
              </a:prstGeom>
              <a:blipFill>
                <a:blip r:embed="rId5"/>
                <a:stretch>
                  <a:fillRect l="-13333" r="-6667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F7EB2E3-7956-E505-0E6F-2EB261BF0F59}"/>
              </a:ext>
            </a:extLst>
          </p:cNvPr>
          <p:cNvCxnSpPr/>
          <p:nvPr/>
        </p:nvCxnSpPr>
        <p:spPr>
          <a:xfrm>
            <a:off x="3754431" y="2318951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45565C5-4172-DC53-9C94-AD419B92798D}"/>
              </a:ext>
            </a:extLst>
          </p:cNvPr>
          <p:cNvCxnSpPr>
            <a:cxnSpLocks/>
          </p:cNvCxnSpPr>
          <p:nvPr/>
        </p:nvCxnSpPr>
        <p:spPr>
          <a:xfrm>
            <a:off x="4254303" y="2318951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E7D2B4F-17D8-35E5-248A-87736F95144A}"/>
              </a:ext>
            </a:extLst>
          </p:cNvPr>
          <p:cNvCxnSpPr>
            <a:cxnSpLocks/>
          </p:cNvCxnSpPr>
          <p:nvPr/>
        </p:nvCxnSpPr>
        <p:spPr>
          <a:xfrm flipH="1">
            <a:off x="4254303" y="2716613"/>
            <a:ext cx="9215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666A8F8-4F4D-553E-FC67-FF19A928EC1E}"/>
              </a:ext>
            </a:extLst>
          </p:cNvPr>
          <p:cNvCxnSpPr>
            <a:cxnSpLocks/>
          </p:cNvCxnSpPr>
          <p:nvPr/>
        </p:nvCxnSpPr>
        <p:spPr>
          <a:xfrm>
            <a:off x="5175851" y="2318951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D10F3E22-60A9-1965-F572-1EB2842D085D}"/>
              </a:ext>
            </a:extLst>
          </p:cNvPr>
          <p:cNvCxnSpPr/>
          <p:nvPr/>
        </p:nvCxnSpPr>
        <p:spPr>
          <a:xfrm>
            <a:off x="5175851" y="2325047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1D165401-246E-2590-F89F-A3D70E1FF4FC}"/>
              </a:ext>
            </a:extLst>
          </p:cNvPr>
          <p:cNvCxnSpPr/>
          <p:nvPr/>
        </p:nvCxnSpPr>
        <p:spPr>
          <a:xfrm>
            <a:off x="3754431" y="1803635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7938310-4A20-362D-95EB-7DB03873DE08}"/>
              </a:ext>
            </a:extLst>
          </p:cNvPr>
          <p:cNvCxnSpPr>
            <a:cxnSpLocks/>
          </p:cNvCxnSpPr>
          <p:nvPr/>
        </p:nvCxnSpPr>
        <p:spPr>
          <a:xfrm>
            <a:off x="4254303" y="1405973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114AEA8F-8C15-8587-CD23-0172275D3F52}"/>
              </a:ext>
            </a:extLst>
          </p:cNvPr>
          <p:cNvCxnSpPr>
            <a:cxnSpLocks/>
          </p:cNvCxnSpPr>
          <p:nvPr/>
        </p:nvCxnSpPr>
        <p:spPr>
          <a:xfrm flipH="1">
            <a:off x="4254303" y="1405973"/>
            <a:ext cx="9215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172F6DC-AB87-6B56-4D45-ACFC03E932E8}"/>
              </a:ext>
            </a:extLst>
          </p:cNvPr>
          <p:cNvCxnSpPr>
            <a:cxnSpLocks/>
          </p:cNvCxnSpPr>
          <p:nvPr/>
        </p:nvCxnSpPr>
        <p:spPr>
          <a:xfrm>
            <a:off x="5175851" y="1405973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C370661-1576-F303-D213-A9C53B200C08}"/>
              </a:ext>
            </a:extLst>
          </p:cNvPr>
          <p:cNvCxnSpPr/>
          <p:nvPr/>
        </p:nvCxnSpPr>
        <p:spPr>
          <a:xfrm>
            <a:off x="5175851" y="1803635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B0CB2719-78EE-9FE0-DF30-53E67A2B7FE4}"/>
              </a:ext>
            </a:extLst>
          </p:cNvPr>
          <p:cNvSpPr/>
          <p:nvPr/>
        </p:nvSpPr>
        <p:spPr>
          <a:xfrm>
            <a:off x="6535050" y="1471101"/>
            <a:ext cx="1195111" cy="1195111"/>
          </a:xfrm>
          <a:prstGeom prst="rect">
            <a:avLst/>
          </a:prstGeom>
          <a:solidFill>
            <a:schemeClr val="accent1">
              <a:lumMod val="20000"/>
              <a:lumOff val="80000"/>
              <a:alpha val="50238"/>
            </a:schemeClr>
          </a:solidFill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A24B8BB-D7FB-2C89-6A70-26F8CB25B5FB}"/>
              </a:ext>
            </a:extLst>
          </p:cNvPr>
          <p:cNvCxnSpPr>
            <a:cxnSpLocks/>
          </p:cNvCxnSpPr>
          <p:nvPr/>
        </p:nvCxnSpPr>
        <p:spPr>
          <a:xfrm>
            <a:off x="2612019" y="2068980"/>
            <a:ext cx="4479440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>
            <a:extLst>
              <a:ext uri="{FF2B5EF4-FFF2-40B4-BE49-F238E27FC236}">
                <a16:creationId xmlns:a16="http://schemas.microsoft.com/office/drawing/2014/main" id="{EADBD80B-AB16-6789-6929-757EA39C76D3}"/>
              </a:ext>
            </a:extLst>
          </p:cNvPr>
          <p:cNvGrpSpPr/>
          <p:nvPr/>
        </p:nvGrpSpPr>
        <p:grpSpPr>
          <a:xfrm>
            <a:off x="2685397" y="1894045"/>
            <a:ext cx="907010" cy="332215"/>
            <a:chOff x="2469227" y="2282240"/>
            <a:chExt cx="1456246" cy="385854"/>
          </a:xfrm>
        </p:grpSpPr>
        <p:pic>
          <p:nvPicPr>
            <p:cNvPr id="50" name="Picture 49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87C1BFB1-F066-42F7-DDEA-31FEA802F5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65A239A-1FC2-452B-BF25-AA4C079C8977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52" name="Oval 51">
            <a:extLst>
              <a:ext uri="{FF2B5EF4-FFF2-40B4-BE49-F238E27FC236}">
                <a16:creationId xmlns:a16="http://schemas.microsoft.com/office/drawing/2014/main" id="{E50E112F-44DD-950C-8257-1D6C03A1600C}"/>
              </a:ext>
            </a:extLst>
          </p:cNvPr>
          <p:cNvSpPr>
            <a:spLocks noChangeAspect="1"/>
          </p:cNvSpPr>
          <p:nvPr/>
        </p:nvSpPr>
        <p:spPr>
          <a:xfrm>
            <a:off x="2774390" y="2002086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230E392-24CF-A7DF-4F7D-A401F5566D93}"/>
              </a:ext>
            </a:extLst>
          </p:cNvPr>
          <p:cNvSpPr>
            <a:spLocks noChangeAspect="1"/>
          </p:cNvSpPr>
          <p:nvPr/>
        </p:nvSpPr>
        <p:spPr>
          <a:xfrm>
            <a:off x="3333855" y="1995299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A554F48F-0AD5-AA5A-1AAC-FC993F6766C4}"/>
              </a:ext>
            </a:extLst>
          </p:cNvPr>
          <p:cNvGrpSpPr/>
          <p:nvPr/>
        </p:nvGrpSpPr>
        <p:grpSpPr>
          <a:xfrm>
            <a:off x="4296943" y="1901642"/>
            <a:ext cx="907010" cy="332215"/>
            <a:chOff x="2469227" y="2282240"/>
            <a:chExt cx="1456246" cy="385854"/>
          </a:xfrm>
        </p:grpSpPr>
        <p:pic>
          <p:nvPicPr>
            <p:cNvPr id="55" name="Picture 54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59EF99EA-97C3-412E-67AB-883FABB6B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73B46D7-43F9-265B-FFBB-931535ED066F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F183AE3-67E2-852B-2B7D-A8F61FEBB01D}"/>
              </a:ext>
            </a:extLst>
          </p:cNvPr>
          <p:cNvGrpSpPr/>
          <p:nvPr/>
        </p:nvGrpSpPr>
        <p:grpSpPr>
          <a:xfrm rot="19723492">
            <a:off x="5813369" y="1896242"/>
            <a:ext cx="907010" cy="332215"/>
            <a:chOff x="2469227" y="2282240"/>
            <a:chExt cx="1456246" cy="385854"/>
          </a:xfrm>
        </p:grpSpPr>
        <p:pic>
          <p:nvPicPr>
            <p:cNvPr id="58" name="Picture 57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6C785B4B-A09F-3524-AF5F-A6A593348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A16515E-5AF4-CF65-1224-E5C668C079D1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D6365029-F2A1-D5F5-3E7B-B4CD3D0C397A}"/>
              </a:ext>
            </a:extLst>
          </p:cNvPr>
          <p:cNvSpPr>
            <a:spLocks noChangeAspect="1"/>
          </p:cNvSpPr>
          <p:nvPr/>
        </p:nvSpPr>
        <p:spPr>
          <a:xfrm>
            <a:off x="4916298" y="1996083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E0EA670-B01A-B4F8-3C7D-C379ECFB66D8}"/>
              </a:ext>
            </a:extLst>
          </p:cNvPr>
          <p:cNvSpPr>
            <a:spLocks noChangeAspect="1"/>
          </p:cNvSpPr>
          <p:nvPr/>
        </p:nvSpPr>
        <p:spPr>
          <a:xfrm>
            <a:off x="4404899" y="2002086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F050C94-273C-4AE7-BE7F-8DA64658D13A}"/>
              </a:ext>
            </a:extLst>
          </p:cNvPr>
          <p:cNvSpPr>
            <a:spLocks noChangeAspect="1"/>
          </p:cNvSpPr>
          <p:nvPr/>
        </p:nvSpPr>
        <p:spPr>
          <a:xfrm>
            <a:off x="6434710" y="1822220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06E1FAF4-7ACF-64A6-0DD6-62E632F2890A}"/>
              </a:ext>
            </a:extLst>
          </p:cNvPr>
          <p:cNvSpPr>
            <a:spLocks noChangeAspect="1"/>
          </p:cNvSpPr>
          <p:nvPr/>
        </p:nvSpPr>
        <p:spPr>
          <a:xfrm>
            <a:off x="5945967" y="2134487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4EA11D7-DFA9-16E4-14F0-F7864B6B60D3}"/>
              </a:ext>
            </a:extLst>
          </p:cNvPr>
          <p:cNvSpPr>
            <a:spLocks noChangeAspect="1"/>
          </p:cNvSpPr>
          <p:nvPr/>
        </p:nvSpPr>
        <p:spPr>
          <a:xfrm rot="547306">
            <a:off x="6965879" y="1708927"/>
            <a:ext cx="250483" cy="238556"/>
          </a:xfrm>
          <a:prstGeom prst="ellipse">
            <a:avLst/>
          </a:prstGeom>
          <a:solidFill>
            <a:srgbClr val="92D050"/>
          </a:solidFill>
          <a:ln>
            <a:noFill/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1C8A8AF-E045-C346-E3A9-D5292E0029B9}"/>
              </a:ext>
            </a:extLst>
          </p:cNvPr>
          <p:cNvSpPr>
            <a:spLocks noChangeAspect="1"/>
          </p:cNvSpPr>
          <p:nvPr/>
        </p:nvSpPr>
        <p:spPr>
          <a:xfrm rot="498544">
            <a:off x="6958887" y="2204276"/>
            <a:ext cx="250483" cy="238556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E623DB74-61C6-41D1-8D61-8176FCE996AC}"/>
              </a:ext>
            </a:extLst>
          </p:cNvPr>
          <p:cNvCxnSpPr>
            <a:cxnSpLocks/>
          </p:cNvCxnSpPr>
          <p:nvPr/>
        </p:nvCxnSpPr>
        <p:spPr>
          <a:xfrm flipV="1">
            <a:off x="6812473" y="1730335"/>
            <a:ext cx="0" cy="7748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CF4F04A8-51C7-975E-CA25-404A46243E90}"/>
                  </a:ext>
                </a:extLst>
              </p:cNvPr>
              <p:cNvSpPr txBox="1"/>
              <p:nvPr/>
            </p:nvSpPr>
            <p:spPr>
              <a:xfrm>
                <a:off x="6666222" y="1494061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CF4F04A8-51C7-975E-CA25-404A46243E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6222" y="1494061"/>
                <a:ext cx="197939" cy="276999"/>
              </a:xfrm>
              <a:prstGeom prst="rect">
                <a:avLst/>
              </a:prstGeom>
              <a:blipFill>
                <a:blip r:embed="rId4"/>
                <a:stretch>
                  <a:fillRect l="-31250" r="-25000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5420C44C-6FC1-807D-A57C-1E9AF8F88049}"/>
              </a:ext>
            </a:extLst>
          </p:cNvPr>
          <p:cNvCxnSpPr>
            <a:cxnSpLocks/>
          </p:cNvCxnSpPr>
          <p:nvPr/>
        </p:nvCxnSpPr>
        <p:spPr>
          <a:xfrm>
            <a:off x="6812473" y="2505216"/>
            <a:ext cx="394822" cy="26337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D1D32B2B-158D-6349-D901-C63C6B8F7646}"/>
                  </a:ext>
                </a:extLst>
              </p:cNvPr>
              <p:cNvSpPr txBox="1"/>
              <p:nvPr/>
            </p:nvSpPr>
            <p:spPr>
              <a:xfrm>
                <a:off x="6910310" y="2636320"/>
                <a:ext cx="19454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D1D32B2B-158D-6349-D901-C63C6B8F76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0310" y="2636320"/>
                <a:ext cx="194540" cy="276999"/>
              </a:xfrm>
              <a:prstGeom prst="rect">
                <a:avLst/>
              </a:prstGeom>
              <a:blipFill>
                <a:blip r:embed="rId6"/>
                <a:stretch>
                  <a:fillRect l="-18750" r="-12500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ight Arrow 69">
            <a:extLst>
              <a:ext uri="{FF2B5EF4-FFF2-40B4-BE49-F238E27FC236}">
                <a16:creationId xmlns:a16="http://schemas.microsoft.com/office/drawing/2014/main" id="{4FA246DD-B341-F3AB-9556-AE6451EAD368}"/>
              </a:ext>
            </a:extLst>
          </p:cNvPr>
          <p:cNvSpPr/>
          <p:nvPr/>
        </p:nvSpPr>
        <p:spPr>
          <a:xfrm rot="16200000">
            <a:off x="4817258" y="1720559"/>
            <a:ext cx="360352" cy="160611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1" name="Right Arrow 70">
            <a:extLst>
              <a:ext uri="{FF2B5EF4-FFF2-40B4-BE49-F238E27FC236}">
                <a16:creationId xmlns:a16="http://schemas.microsoft.com/office/drawing/2014/main" id="{3EA062A8-DA1B-1D2A-D8FF-9C3E8B7DE062}"/>
              </a:ext>
            </a:extLst>
          </p:cNvPr>
          <p:cNvSpPr/>
          <p:nvPr/>
        </p:nvSpPr>
        <p:spPr>
          <a:xfrm rot="5400000">
            <a:off x="4302412" y="2263014"/>
            <a:ext cx="360352" cy="160611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EAB89E4-A69B-415A-754C-F37700557B65}"/>
              </a:ext>
            </a:extLst>
          </p:cNvPr>
          <p:cNvSpPr txBox="1"/>
          <p:nvPr/>
        </p:nvSpPr>
        <p:spPr>
          <a:xfrm>
            <a:off x="4352415" y="106100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278A180-E056-C4CB-E037-766168ECC298}"/>
              </a:ext>
            </a:extLst>
          </p:cNvPr>
          <p:cNvSpPr txBox="1"/>
          <p:nvPr/>
        </p:nvSpPr>
        <p:spPr>
          <a:xfrm rot="2017043">
            <a:off x="6766066" y="12041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screen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04ECC426-D193-7695-3339-E38FA2E698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462" y="3166251"/>
            <a:ext cx="10761518" cy="294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5966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9A7E3-AB9C-1C53-FD1D-42E390BF9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6D GPSR data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43AECD-BB38-8F04-C9D8-271BE1CA52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3E8673-F469-0A24-B81B-845A1089C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167" name="Picture 166">
            <a:extLst>
              <a:ext uri="{FF2B5EF4-FFF2-40B4-BE49-F238E27FC236}">
                <a16:creationId xmlns:a16="http://schemas.microsoft.com/office/drawing/2014/main" id="{78016018-C7B9-46A8-A415-919511BDB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84158"/>
            <a:ext cx="5316762" cy="1453329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622DFBFC-73D8-25F5-7B51-8A6603F3C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898" y="426891"/>
            <a:ext cx="6019802" cy="1359803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30F10FE2-8E63-541B-BB34-5408BBE21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786694"/>
            <a:ext cx="5990522" cy="1353189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EB9B1144-7975-A722-A4F5-6EB7EC3E19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7900" y="3651889"/>
            <a:ext cx="6019800" cy="1359803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001761EB-51CC-1199-3257-B0B993FA32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7900" y="5015232"/>
            <a:ext cx="6019800" cy="1359803"/>
          </a:xfrm>
          <a:prstGeom prst="rect">
            <a:avLst/>
          </a:prstGeom>
        </p:spPr>
      </p:pic>
      <p:cxnSp>
        <p:nvCxnSpPr>
          <p:cNvPr id="174" name="Straight Arrow Connector 173">
            <a:extLst>
              <a:ext uri="{FF2B5EF4-FFF2-40B4-BE49-F238E27FC236}">
                <a16:creationId xmlns:a16="http://schemas.microsoft.com/office/drawing/2014/main" id="{BE1A49D4-0B9F-4133-21A9-EF093252E6BA}"/>
              </a:ext>
            </a:extLst>
          </p:cNvPr>
          <p:cNvCxnSpPr>
            <a:cxnSpLocks/>
          </p:cNvCxnSpPr>
          <p:nvPr/>
        </p:nvCxnSpPr>
        <p:spPr>
          <a:xfrm flipV="1">
            <a:off x="5354864" y="2584158"/>
            <a:ext cx="295923" cy="45941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71DFE2B7-226B-7BC4-569B-6A6C81AC7129}"/>
              </a:ext>
            </a:extLst>
          </p:cNvPr>
          <p:cNvCxnSpPr>
            <a:cxnSpLocks/>
          </p:cNvCxnSpPr>
          <p:nvPr/>
        </p:nvCxnSpPr>
        <p:spPr>
          <a:xfrm>
            <a:off x="4999597" y="3801598"/>
            <a:ext cx="317165" cy="23588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Text Placeholder 4">
            <a:extLst>
              <a:ext uri="{FF2B5EF4-FFF2-40B4-BE49-F238E27FC236}">
                <a16:creationId xmlns:a16="http://schemas.microsoft.com/office/drawing/2014/main" id="{BF8BA585-7832-25E4-AC18-117EDA8215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65953" y="770588"/>
            <a:ext cx="3930047" cy="365126"/>
          </a:xfrm>
        </p:spPr>
        <p:txBody>
          <a:bodyPr/>
          <a:lstStyle/>
          <a:p>
            <a:pPr algn="r"/>
            <a:r>
              <a:rPr lang="en-US" b="1" dirty="0"/>
              <a:t>screen 1, TDC off</a:t>
            </a:r>
          </a:p>
        </p:txBody>
      </p:sp>
      <p:sp>
        <p:nvSpPr>
          <p:cNvPr id="180" name="Text Placeholder 4">
            <a:extLst>
              <a:ext uri="{FF2B5EF4-FFF2-40B4-BE49-F238E27FC236}">
                <a16:creationId xmlns:a16="http://schemas.microsoft.com/office/drawing/2014/main" id="{593D4642-D92E-4E9E-F62C-02378734A662}"/>
              </a:ext>
            </a:extLst>
          </p:cNvPr>
          <p:cNvSpPr txBox="1">
            <a:spLocks/>
          </p:cNvSpPr>
          <p:nvPr/>
        </p:nvSpPr>
        <p:spPr>
          <a:xfrm>
            <a:off x="2165950" y="2130390"/>
            <a:ext cx="3930047" cy="365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/>
              <a:t>screen 1, TDC on</a:t>
            </a:r>
          </a:p>
        </p:txBody>
      </p:sp>
      <p:sp>
        <p:nvSpPr>
          <p:cNvPr id="181" name="Text Placeholder 4">
            <a:extLst>
              <a:ext uri="{FF2B5EF4-FFF2-40B4-BE49-F238E27FC236}">
                <a16:creationId xmlns:a16="http://schemas.microsoft.com/office/drawing/2014/main" id="{B237338A-FE86-1327-78F9-5D00A83EFCC3}"/>
              </a:ext>
            </a:extLst>
          </p:cNvPr>
          <p:cNvSpPr txBox="1">
            <a:spLocks/>
          </p:cNvSpPr>
          <p:nvPr/>
        </p:nvSpPr>
        <p:spPr>
          <a:xfrm>
            <a:off x="2165950" y="4037487"/>
            <a:ext cx="3930047" cy="365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/>
              <a:t>screen 2, TDC off</a:t>
            </a:r>
          </a:p>
        </p:txBody>
      </p:sp>
      <p:sp>
        <p:nvSpPr>
          <p:cNvPr id="182" name="Text Placeholder 4">
            <a:extLst>
              <a:ext uri="{FF2B5EF4-FFF2-40B4-BE49-F238E27FC236}">
                <a16:creationId xmlns:a16="http://schemas.microsoft.com/office/drawing/2014/main" id="{17D393DD-8400-423E-6D80-BCFA8955D872}"/>
              </a:ext>
            </a:extLst>
          </p:cNvPr>
          <p:cNvSpPr txBox="1">
            <a:spLocks/>
          </p:cNvSpPr>
          <p:nvPr/>
        </p:nvSpPr>
        <p:spPr>
          <a:xfrm>
            <a:off x="2163810" y="5397290"/>
            <a:ext cx="3930047" cy="365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/>
              <a:t>screen 2, TDC on</a:t>
            </a:r>
          </a:p>
        </p:txBody>
      </p:sp>
    </p:spTree>
    <p:extLst>
      <p:ext uri="{BB962C8B-B14F-4D97-AF65-F5344CB8AC3E}">
        <p14:creationId xmlns:p14="http://schemas.microsoft.com/office/powerpoint/2010/main" val="30220676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A994E-CA50-11C8-7084-A82DB8A81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ent-Up Arrow 28">
            <a:extLst>
              <a:ext uri="{FF2B5EF4-FFF2-40B4-BE49-F238E27FC236}">
                <a16:creationId xmlns:a16="http://schemas.microsoft.com/office/drawing/2014/main" id="{7B3D518E-B025-BE54-B70D-FC5685965030}"/>
              </a:ext>
            </a:extLst>
          </p:cNvPr>
          <p:cNvSpPr/>
          <p:nvPr/>
        </p:nvSpPr>
        <p:spPr>
          <a:xfrm flipH="1">
            <a:off x="2637993" y="3535953"/>
            <a:ext cx="606094" cy="1763519"/>
          </a:xfrm>
          <a:prstGeom prst="bentUpArrow">
            <a:avLst>
              <a:gd name="adj1" fmla="val 25000"/>
              <a:gd name="adj2" fmla="val 25000"/>
              <a:gd name="adj3" fmla="val 350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D0D6F25-5EB8-0C0B-5E41-6803642AB31C}"/>
              </a:ext>
            </a:extLst>
          </p:cNvPr>
          <p:cNvSpPr txBox="1"/>
          <p:nvPr/>
        </p:nvSpPr>
        <p:spPr>
          <a:xfrm>
            <a:off x="1998558" y="3982097"/>
            <a:ext cx="150668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optimization</a:t>
            </a:r>
          </a:p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step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CFA752-A122-1FCB-C92D-79D9A80B7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6D GPSR pipeline: same pipeline, more diagnostics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71BACA-54BE-1631-8C6C-07C241F57301}"/>
              </a:ext>
            </a:extLst>
          </p:cNvPr>
          <p:cNvSpPr/>
          <p:nvPr/>
        </p:nvSpPr>
        <p:spPr>
          <a:xfrm>
            <a:off x="6111320" y="800932"/>
            <a:ext cx="5966380" cy="262806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58BCDF1-2C0F-D5E7-8A37-656A1EEC06A1}"/>
                  </a:ext>
                </a:extLst>
              </p:cNvPr>
              <p:cNvSpPr txBox="1"/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Lato" panose="020F0502020204030203" pitchFamily="34" charset="0"/>
                      </a:rPr>
                      <m:t>𝓓</m:t>
                    </m:r>
                  </m:oMath>
                </a14:m>
                <a:r>
                  <a:rPr lang="en-US" dirty="0">
                    <a:solidFill>
                      <a:schemeClr val="accent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experimental observations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58BCDF1-2C0F-D5E7-8A37-656A1EEC06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blipFill>
                <a:blip r:embed="rId2"/>
                <a:stretch>
                  <a:fillRect t="-6452" b="-22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FA948A50-83E0-ECDD-83AD-E59D8F69CC48}"/>
              </a:ext>
            </a:extLst>
          </p:cNvPr>
          <p:cNvSpPr/>
          <p:nvPr/>
        </p:nvSpPr>
        <p:spPr>
          <a:xfrm>
            <a:off x="3316587" y="4331848"/>
            <a:ext cx="4594122" cy="183520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A446454-E4F7-B1AE-5064-E3FB02A98F1E}"/>
              </a:ext>
            </a:extLst>
          </p:cNvPr>
          <p:cNvCxnSpPr>
            <a:cxnSpLocks/>
          </p:cNvCxnSpPr>
          <p:nvPr/>
        </p:nvCxnSpPr>
        <p:spPr>
          <a:xfrm flipH="1">
            <a:off x="2011133" y="3580435"/>
            <a:ext cx="546029" cy="4574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2C890DEB-DCB6-BDD6-775C-97DC2BEF2FF8}"/>
              </a:ext>
            </a:extLst>
          </p:cNvPr>
          <p:cNvSpPr/>
          <p:nvPr/>
        </p:nvSpPr>
        <p:spPr>
          <a:xfrm>
            <a:off x="123848" y="4037895"/>
            <a:ext cx="1863529" cy="23236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17A2450-DF05-F732-07BA-2F08BBB39A2B}"/>
              </a:ext>
            </a:extLst>
          </p:cNvPr>
          <p:cNvSpPr txBox="1"/>
          <p:nvPr/>
        </p:nvSpPr>
        <p:spPr>
          <a:xfrm>
            <a:off x="102605" y="4000169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reconstructed 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2289D12-3CC2-F31E-005D-B841EA16D7F6}"/>
                  </a:ext>
                </a:extLst>
              </p:cNvPr>
              <p:cNvSpPr txBox="1"/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𝓓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,</m:t>
                          </m:r>
                          <m:r>
                            <a:rPr lang="en-US" sz="2400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𝓢</m:t>
                          </m:r>
                        </m:e>
                      </m:d>
                    </m:oMath>
                  </m:oMathPara>
                </a14:m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2289D12-3CC2-F31E-005D-B841EA16D7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blipFill>
                <a:blip r:embed="rId3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FD3246F2-A297-82DB-5DA0-18D9A55B2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60" y="4583158"/>
            <a:ext cx="1351065" cy="1667354"/>
          </a:xfrm>
          <a:prstGeom prst="rect">
            <a:avLst/>
          </a:prstGeom>
        </p:spPr>
      </p:pic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9C5DEF64-E868-07DA-D5DF-E44414F4C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4DAB2469-C98F-E8BC-2271-292AA0E54E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B7DAE8-0D04-B25A-2E51-39502779054A}"/>
              </a:ext>
            </a:extLst>
          </p:cNvPr>
          <p:cNvSpPr/>
          <p:nvPr/>
        </p:nvSpPr>
        <p:spPr>
          <a:xfrm>
            <a:off x="8547655" y="3535953"/>
            <a:ext cx="3530045" cy="2826747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20629BF7-6D3B-7A8B-697C-8FBE7B11EF06}"/>
              </a:ext>
            </a:extLst>
          </p:cNvPr>
          <p:cNvSpPr/>
          <p:nvPr/>
        </p:nvSpPr>
        <p:spPr>
          <a:xfrm rot="10800000">
            <a:off x="7956969" y="5148015"/>
            <a:ext cx="544426" cy="302914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F461FEE-0485-6901-AC35-9FBD30231B27}"/>
              </a:ext>
            </a:extLst>
          </p:cNvPr>
          <p:cNvSpPr txBox="1"/>
          <p:nvPr/>
        </p:nvSpPr>
        <p:spPr>
          <a:xfrm>
            <a:off x="8550402" y="3537153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data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0667F09-970B-F23F-36B6-F6FF953E42F5}"/>
              </a:ext>
            </a:extLst>
          </p:cNvPr>
          <p:cNvSpPr txBox="1"/>
          <p:nvPr/>
        </p:nvSpPr>
        <p:spPr>
          <a:xfrm>
            <a:off x="3933196" y="436667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Loss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0D466164-F870-8219-B13E-BBCE5BFCC6DD}"/>
              </a:ext>
            </a:extLst>
          </p:cNvPr>
          <p:cNvSpPr/>
          <p:nvPr/>
        </p:nvSpPr>
        <p:spPr>
          <a:xfrm>
            <a:off x="5227137" y="1996122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508C918-1A96-F185-1CE4-4FB17AE4B9D2}"/>
              </a:ext>
            </a:extLst>
          </p:cNvPr>
          <p:cNvSpPr txBox="1"/>
          <p:nvPr/>
        </p:nvSpPr>
        <p:spPr>
          <a:xfrm>
            <a:off x="6150893" y="822874"/>
            <a:ext cx="58872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differentiable simulations 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F8E43E4-8AC4-7937-2DCC-CB3C40E7FF99}"/>
              </a:ext>
            </a:extLst>
          </p:cNvPr>
          <p:cNvSpPr txBox="1"/>
          <p:nvPr/>
        </p:nvSpPr>
        <p:spPr>
          <a:xfrm>
            <a:off x="3351833" y="5426169"/>
            <a:ext cx="45407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measure of discrepancy between simulated and experimental observations</a:t>
            </a:r>
            <a:endParaRPr lang="en-US" sz="1600" dirty="0"/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004126CB-AA48-010C-BD1F-4BDFD44590AA}"/>
              </a:ext>
            </a:extLst>
          </p:cNvPr>
          <p:cNvSpPr/>
          <p:nvPr/>
        </p:nvSpPr>
        <p:spPr>
          <a:xfrm rot="5400000">
            <a:off x="6618901" y="3732773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AED064-6F12-DA5F-3243-F439E7EBC133}"/>
              </a:ext>
            </a:extLst>
          </p:cNvPr>
          <p:cNvSpPr/>
          <p:nvPr/>
        </p:nvSpPr>
        <p:spPr>
          <a:xfrm>
            <a:off x="129619" y="803305"/>
            <a:ext cx="5051258" cy="26216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3EA9FB0-ABB4-947C-DD4F-BF33E66F4053}"/>
              </a:ext>
            </a:extLst>
          </p:cNvPr>
          <p:cNvSpPr txBox="1"/>
          <p:nvPr/>
        </p:nvSpPr>
        <p:spPr>
          <a:xfrm>
            <a:off x="147333" y="821377"/>
            <a:ext cx="4957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 6D beam distribution at rec. point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86781F9-0B42-5E0B-B2AC-D83A75B0D3D7}"/>
                  </a:ext>
                </a:extLst>
              </p:cNvPr>
              <p:cNvSpPr txBox="1"/>
              <p:nvPr/>
            </p:nvSpPr>
            <p:spPr>
              <a:xfrm>
                <a:off x="9139283" y="3057267"/>
                <a:ext cx="28943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𝓢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simulated observations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86781F9-0B42-5E0B-B2AC-D83A75B0D3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9283" y="3057267"/>
                <a:ext cx="2894357" cy="369332"/>
              </a:xfrm>
              <a:prstGeom prst="rect">
                <a:avLst/>
              </a:prstGeom>
              <a:blipFill>
                <a:blip r:embed="rId5"/>
                <a:stretch>
                  <a:fillRect t="-666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DC8504E1-7956-0CEC-9645-F7CD9C88C9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380" y="1269881"/>
            <a:ext cx="4999735" cy="1701730"/>
          </a:xfrm>
          <a:prstGeom prst="rect">
            <a:avLst/>
          </a:prstGeom>
          <a:ln w="38100">
            <a:noFill/>
          </a:ln>
          <a:effectLst/>
        </p:spPr>
      </p:pic>
      <p:sp>
        <p:nvSpPr>
          <p:cNvPr id="12" name="U-Turn Arrow 11">
            <a:extLst>
              <a:ext uri="{FF2B5EF4-FFF2-40B4-BE49-F238E27FC236}">
                <a16:creationId xmlns:a16="http://schemas.microsoft.com/office/drawing/2014/main" id="{90E5BAC5-8B49-DE03-8D69-C8DC18CA85ED}"/>
              </a:ext>
            </a:extLst>
          </p:cNvPr>
          <p:cNvSpPr/>
          <p:nvPr/>
        </p:nvSpPr>
        <p:spPr>
          <a:xfrm rot="5400000" flipH="1">
            <a:off x="5273483" y="2969608"/>
            <a:ext cx="513401" cy="1735055"/>
          </a:xfrm>
          <a:prstGeom prst="uturnArrow">
            <a:avLst>
              <a:gd name="adj1" fmla="val 25000"/>
              <a:gd name="adj2" fmla="val 25000"/>
              <a:gd name="adj3" fmla="val 46066"/>
              <a:gd name="adj4" fmla="val 43750"/>
              <a:gd name="adj5" fmla="val 75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C20056B-8B15-75B8-F292-744A8E45318F}"/>
                  </a:ext>
                </a:extLst>
              </p:cNvPr>
              <p:cNvSpPr txBox="1"/>
              <p:nvPr/>
            </p:nvSpPr>
            <p:spPr>
              <a:xfrm>
                <a:off x="3894703" y="3662949"/>
                <a:ext cx="66877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800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𝛁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𝜽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C20056B-8B15-75B8-F292-744A8E4531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4703" y="3662949"/>
                <a:ext cx="668773" cy="430887"/>
              </a:xfrm>
              <a:prstGeom prst="rect">
                <a:avLst/>
              </a:prstGeom>
              <a:blipFill>
                <a:blip r:embed="rId7"/>
                <a:stretch>
                  <a:fillRect l="-11111" r="-9259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691D4BE4-9ACB-3C8F-86F0-1556863F00DB}"/>
              </a:ext>
            </a:extLst>
          </p:cNvPr>
          <p:cNvSpPr txBox="1"/>
          <p:nvPr/>
        </p:nvSpPr>
        <p:spPr>
          <a:xfrm>
            <a:off x="7548160" y="6383515"/>
            <a:ext cx="37362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8"/>
              </a:rPr>
              <a:t>R. Roussel, JP. Gonzalez-Aguilera, </a:t>
            </a:r>
            <a:r>
              <a:rPr lang="en-US" sz="1200" i="1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8"/>
              </a:rPr>
              <a:t>et al. </a:t>
            </a:r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8"/>
              </a:rPr>
              <a:t>PRAB (2024)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C1C01ED-0411-546D-A146-7955C6A191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4509" y="987257"/>
            <a:ext cx="2931027" cy="20576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30A42D9-68FB-BB3F-1212-5AF4834731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3113" y="3906485"/>
            <a:ext cx="2931027" cy="20576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EE88B7A-40B4-AA93-B91C-DD4199871343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1515"/>
          <a:stretch>
            <a:fillRect/>
          </a:stretch>
        </p:blipFill>
        <p:spPr>
          <a:xfrm>
            <a:off x="6165704" y="1514854"/>
            <a:ext cx="2931027" cy="9054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1DD6459-DC61-42D8-E038-A5951F100D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61258" y="2051503"/>
            <a:ext cx="1104115" cy="110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657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9E6DF-2B52-DB1A-D146-5E3DD14E7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44571-421E-C67E-741C-EBFD791D6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GPSR at the Argonne Wakefield Accelerator</a:t>
            </a: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D6476D31-3820-4C95-98B9-2E365BDB3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50CDC6E7-348C-400A-0CAB-DE88600A19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19</a:t>
            </a:fld>
            <a:endParaRPr lang="en-US" dirty="0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63F5BAC5-AAE5-5F04-429D-A8C905128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006" y="605443"/>
            <a:ext cx="6290994" cy="548445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F139645-C590-4691-8A78-6ED554080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704243"/>
            <a:ext cx="5672406" cy="5658457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80F27D51-33E6-17F4-1769-41C5D32841A4}"/>
              </a:ext>
            </a:extLst>
          </p:cNvPr>
          <p:cNvSpPr txBox="1"/>
          <p:nvPr/>
        </p:nvSpPr>
        <p:spPr>
          <a:xfrm>
            <a:off x="3935402" y="3444918"/>
            <a:ext cx="196560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Temporal structure </a:t>
            </a:r>
          </a:p>
          <a:p>
            <a:pPr algn="ctr"/>
            <a:r>
              <a:rPr lang="en-US" sz="1400" dirty="0"/>
              <a:t>likely from laser </a:t>
            </a:r>
          </a:p>
          <a:p>
            <a:pPr algn="ctr"/>
            <a:r>
              <a:rPr lang="en-US" sz="1400" dirty="0"/>
              <a:t>homogenization optics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F5F37C5-E4AC-1760-073A-DA1B3E493716}"/>
              </a:ext>
            </a:extLst>
          </p:cNvPr>
          <p:cNvSpPr txBox="1"/>
          <p:nvPr/>
        </p:nvSpPr>
        <p:spPr>
          <a:xfrm>
            <a:off x="1183673" y="775126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Magnetization due</a:t>
            </a:r>
          </a:p>
          <a:p>
            <a:pPr algn="ctr"/>
            <a:r>
              <a:rPr lang="en-US" sz="1400" dirty="0"/>
              <a:t>to solenoid focusing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9041C17D-4027-37E5-FC32-817385D82E2E}"/>
              </a:ext>
            </a:extLst>
          </p:cNvPr>
          <p:cNvCxnSpPr>
            <a:cxnSpLocks/>
            <a:stCxn id="57" idx="2"/>
          </p:cNvCxnSpPr>
          <p:nvPr/>
        </p:nvCxnSpPr>
        <p:spPr>
          <a:xfrm flipH="1">
            <a:off x="1781666" y="1298346"/>
            <a:ext cx="285422" cy="144110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E4245E5C-4EB7-F23C-D7DB-D288725F1FDD}"/>
              </a:ext>
            </a:extLst>
          </p:cNvPr>
          <p:cNvCxnSpPr>
            <a:cxnSpLocks/>
          </p:cNvCxnSpPr>
          <p:nvPr/>
        </p:nvCxnSpPr>
        <p:spPr>
          <a:xfrm flipH="1">
            <a:off x="4524866" y="4183582"/>
            <a:ext cx="393337" cy="51849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43241B2F-CCCA-E5E9-89B7-BC4E2E121B39}"/>
              </a:ext>
            </a:extLst>
          </p:cNvPr>
          <p:cNvSpPr txBox="1"/>
          <p:nvPr/>
        </p:nvSpPr>
        <p:spPr>
          <a:xfrm>
            <a:off x="7582548" y="6085701"/>
            <a:ext cx="37362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R. Roussel, JP. Gonzalez-Aguilera, </a:t>
            </a:r>
            <a:r>
              <a:rPr lang="en-US" sz="1200" i="1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et al. </a:t>
            </a:r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PRAB (2024)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79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FF261-C63F-7255-C8EB-1B236BB96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A6DF3-0FB9-B513-1AAA-27525D4AF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GPSR at the Argonne Wakefield Accelerator</a:t>
            </a:r>
          </a:p>
        </p:txBody>
      </p: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A5A81BB4-6D3A-7060-E2EC-BD39571CC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D568C4DB-11D4-2CC3-FEC6-5451491230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20</a:t>
            </a:fld>
            <a:endParaRPr lang="en-US" dirty="0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A2121FFC-10AC-D0CD-B7ED-103E77DE6B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006" y="605443"/>
            <a:ext cx="6290994" cy="548445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AAC3904-A993-37B3-445D-05F414D74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704243"/>
            <a:ext cx="5672406" cy="5658457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4853786B-E7FF-F14E-9CEE-9C1940EDDF1F}"/>
              </a:ext>
            </a:extLst>
          </p:cNvPr>
          <p:cNvSpPr txBox="1"/>
          <p:nvPr/>
        </p:nvSpPr>
        <p:spPr>
          <a:xfrm>
            <a:off x="3935402" y="3444918"/>
            <a:ext cx="196560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Temporal structure </a:t>
            </a:r>
          </a:p>
          <a:p>
            <a:pPr algn="ctr"/>
            <a:r>
              <a:rPr lang="en-US" sz="1400" dirty="0"/>
              <a:t>likely from laser </a:t>
            </a:r>
          </a:p>
          <a:p>
            <a:pPr algn="ctr"/>
            <a:r>
              <a:rPr lang="en-US" sz="1400" dirty="0"/>
              <a:t>homogenization optics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20E4359-9C6D-31DF-8E3A-942A475146D8}"/>
              </a:ext>
            </a:extLst>
          </p:cNvPr>
          <p:cNvSpPr txBox="1"/>
          <p:nvPr/>
        </p:nvSpPr>
        <p:spPr>
          <a:xfrm>
            <a:off x="1183673" y="775126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Magnetization due</a:t>
            </a:r>
          </a:p>
          <a:p>
            <a:pPr algn="ctr"/>
            <a:r>
              <a:rPr lang="en-US" sz="1400" dirty="0"/>
              <a:t>to solenoid focusing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D8C5B596-A1D0-497B-F402-C31F59C7A42B}"/>
              </a:ext>
            </a:extLst>
          </p:cNvPr>
          <p:cNvCxnSpPr>
            <a:cxnSpLocks/>
            <a:stCxn id="57" idx="2"/>
          </p:cNvCxnSpPr>
          <p:nvPr/>
        </p:nvCxnSpPr>
        <p:spPr>
          <a:xfrm flipH="1">
            <a:off x="1781666" y="1298346"/>
            <a:ext cx="285422" cy="144110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EAABBC11-F47E-2903-CB80-46E48E9938B1}"/>
              </a:ext>
            </a:extLst>
          </p:cNvPr>
          <p:cNvCxnSpPr>
            <a:cxnSpLocks/>
          </p:cNvCxnSpPr>
          <p:nvPr/>
        </p:nvCxnSpPr>
        <p:spPr>
          <a:xfrm flipH="1">
            <a:off x="4524866" y="4183582"/>
            <a:ext cx="393337" cy="51849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49B379C1-25CE-8B17-3B05-0F7325D0DC4F}"/>
              </a:ext>
            </a:extLst>
          </p:cNvPr>
          <p:cNvSpPr txBox="1"/>
          <p:nvPr/>
        </p:nvSpPr>
        <p:spPr>
          <a:xfrm>
            <a:off x="3818681" y="2459504"/>
            <a:ext cx="4478437" cy="1938992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GPSR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Resolves precise features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 measurements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 min of beam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 pre-training needed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07E2168-16F9-BE15-7D01-3E39CE9AA9FA}"/>
              </a:ext>
            </a:extLst>
          </p:cNvPr>
          <p:cNvSpPr txBox="1"/>
          <p:nvPr/>
        </p:nvSpPr>
        <p:spPr>
          <a:xfrm>
            <a:off x="7582548" y="6085701"/>
            <a:ext cx="37362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R. Roussel, JP. Gonzalez-Aguilera, </a:t>
            </a:r>
            <a:r>
              <a:rPr lang="en-US" sz="1200" i="1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et al. </a:t>
            </a:r>
            <a:r>
              <a:rPr lang="en-US" sz="12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PRAB (2024)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904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4C42806-3CEC-560D-9E12-ADA58E847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" y="1994072"/>
            <a:ext cx="3271182" cy="3648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17EEB6-6AF0-0D54-B373-8FB354AD6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Previous implementations and applications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550155-A7DB-0F51-3F7F-42E616734F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885F63-6C59-4524-8D3D-271EAC72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BD212ED-2129-EDBF-320B-1AF3880491B9}"/>
              </a:ext>
            </a:extLst>
          </p:cNvPr>
          <p:cNvSpPr/>
          <p:nvPr/>
        </p:nvSpPr>
        <p:spPr>
          <a:xfrm>
            <a:off x="114300" y="811243"/>
            <a:ext cx="3278401" cy="555939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C0600D-8FB9-8C92-5D65-FB9ABA049A18}"/>
              </a:ext>
            </a:extLst>
          </p:cNvPr>
          <p:cNvSpPr/>
          <p:nvPr/>
        </p:nvSpPr>
        <p:spPr>
          <a:xfrm>
            <a:off x="3553097" y="811243"/>
            <a:ext cx="4193256" cy="555145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C694ED-3FE3-9149-5885-F6162F6C85F9}"/>
              </a:ext>
            </a:extLst>
          </p:cNvPr>
          <p:cNvSpPr/>
          <p:nvPr/>
        </p:nvSpPr>
        <p:spPr>
          <a:xfrm>
            <a:off x="7884443" y="815642"/>
            <a:ext cx="4193257" cy="555939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5C7C74-8F04-8247-855C-1BCE93D83E2C}"/>
              </a:ext>
            </a:extLst>
          </p:cNvPr>
          <p:cNvSpPr txBox="1"/>
          <p:nvPr/>
        </p:nvSpPr>
        <p:spPr>
          <a:xfrm>
            <a:off x="150618" y="844389"/>
            <a:ext cx="3212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4D TPS GPSR of flat and magnetized beams at AWA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EE793D-513D-3A36-82D8-A228112D5AF9}"/>
              </a:ext>
            </a:extLst>
          </p:cNvPr>
          <p:cNvSpPr txBox="1"/>
          <p:nvPr/>
        </p:nvSpPr>
        <p:spPr>
          <a:xfrm>
            <a:off x="121519" y="6116964"/>
            <a:ext cx="327118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100" dirty="0" err="1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Seongyeol</a:t>
            </a:r>
            <a:r>
              <a:rPr lang="en-US" sz="11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Kim, et al PRAB 2024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C6D460-CE14-A880-342A-BD916AE690F8}"/>
              </a:ext>
            </a:extLst>
          </p:cNvPr>
          <p:cNvSpPr txBox="1"/>
          <p:nvPr/>
        </p:nvSpPr>
        <p:spPr>
          <a:xfrm>
            <a:off x="4043233" y="865725"/>
            <a:ext cx="3212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GPSR implementation and validation at PAL-XFEL </a:t>
            </a:r>
          </a:p>
        </p:txBody>
      </p:sp>
      <p:pic>
        <p:nvPicPr>
          <p:cNvPr id="17" name="Picture 2" descr="Fig. 1">
            <a:extLst>
              <a:ext uri="{FF2B5EF4-FFF2-40B4-BE49-F238E27FC236}">
                <a16:creationId xmlns:a16="http://schemas.microsoft.com/office/drawing/2014/main" id="{8C650D40-0F84-28C0-9D88-F89D14236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628" y="2095500"/>
            <a:ext cx="4101450" cy="175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Fig. 2">
            <a:extLst>
              <a:ext uri="{FF2B5EF4-FFF2-40B4-BE49-F238E27FC236}">
                <a16:creationId xmlns:a16="http://schemas.microsoft.com/office/drawing/2014/main" id="{079D777B-5904-D8A2-FEE5-60392E844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163" y="3987918"/>
            <a:ext cx="4055915" cy="167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68C7657-9217-C8D1-23C3-CD720B07D223}"/>
              </a:ext>
            </a:extLst>
          </p:cNvPr>
          <p:cNvSpPr txBox="1"/>
          <p:nvPr/>
        </p:nvSpPr>
        <p:spPr>
          <a:xfrm>
            <a:off x="5397847" y="6109027"/>
            <a:ext cx="23485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100" dirty="0" err="1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Seongyeol</a:t>
            </a:r>
            <a:r>
              <a:rPr lang="en-US" sz="11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Kim, et al Sci. Rep 2025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5895F0D-C06C-D625-7D14-8AD6E34EBE06}"/>
              </a:ext>
            </a:extLst>
          </p:cNvPr>
          <p:cNvSpPr txBox="1"/>
          <p:nvPr/>
        </p:nvSpPr>
        <p:spPr>
          <a:xfrm>
            <a:off x="8374579" y="865726"/>
            <a:ext cx="3212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6D GPSR of beams affected by CSR at AWA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F55221-27A9-C394-B16B-F1F2BFC8A9B2}"/>
              </a:ext>
            </a:extLst>
          </p:cNvPr>
          <p:cNvSpPr txBox="1"/>
          <p:nvPr/>
        </p:nvSpPr>
        <p:spPr>
          <a:xfrm>
            <a:off x="8669867" y="6109027"/>
            <a:ext cx="340783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Gonzalez Aguilera. Doctoral Dissertation 2026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0F9A63D-B0B2-CA8D-F93C-0EB664EE19C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233"/>
          <a:stretch>
            <a:fillRect/>
          </a:stretch>
        </p:blipFill>
        <p:spPr>
          <a:xfrm>
            <a:off x="8374579" y="3138999"/>
            <a:ext cx="3052152" cy="296386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14FECD-C7A7-1135-30EF-1EA6994FDD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7224" y="2198181"/>
            <a:ext cx="4200476" cy="761336"/>
          </a:xfrm>
          <a:prstGeom prst="rect">
            <a:avLst/>
          </a:prstGeom>
        </p:spPr>
      </p:pic>
      <p:pic>
        <p:nvPicPr>
          <p:cNvPr id="27" name="Picture 26" descr="Argonne Logo">
            <a:extLst>
              <a:ext uri="{FF2B5EF4-FFF2-40B4-BE49-F238E27FC236}">
                <a16:creationId xmlns:a16="http://schemas.microsoft.com/office/drawing/2014/main" id="{5F104371-5619-95EA-ECE7-12E48995EE48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14400" y="1468247"/>
            <a:ext cx="1893426" cy="510402"/>
          </a:xfrm>
          <a:prstGeom prst="rect">
            <a:avLst/>
          </a:prstGeom>
        </p:spPr>
      </p:pic>
      <p:pic>
        <p:nvPicPr>
          <p:cNvPr id="28" name="Picture 27" descr="Argonne Logo">
            <a:extLst>
              <a:ext uri="{FF2B5EF4-FFF2-40B4-BE49-F238E27FC236}">
                <a16:creationId xmlns:a16="http://schemas.microsoft.com/office/drawing/2014/main" id="{8B8E385B-66FB-8C85-E0CE-1C4E752B30B7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030749" y="1490720"/>
            <a:ext cx="1893426" cy="5104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4F1E645-D303-4B8C-09D5-EFB0E2CF7B6A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038600" y="1584787"/>
            <a:ext cx="3353835" cy="32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98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7EEB6-6AF0-0D54-B373-8FB354AD6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6D GPSR of beam affected by CSR (AWA)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550155-A7DB-0F51-3F7F-42E616734F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885F63-6C59-4524-8D3D-271EAC72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C694ED-3FE3-9149-5885-F6162F6C85F9}"/>
              </a:ext>
            </a:extLst>
          </p:cNvPr>
          <p:cNvSpPr/>
          <p:nvPr/>
        </p:nvSpPr>
        <p:spPr>
          <a:xfrm>
            <a:off x="114300" y="815642"/>
            <a:ext cx="11963401" cy="555939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F55221-27A9-C394-B16B-F1F2BFC8A9B2}"/>
              </a:ext>
            </a:extLst>
          </p:cNvPr>
          <p:cNvSpPr txBox="1"/>
          <p:nvPr/>
        </p:nvSpPr>
        <p:spPr>
          <a:xfrm>
            <a:off x="8669867" y="6109027"/>
            <a:ext cx="340783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J.P. Gonzalez Aguilera. Doctoral Dissertation 2026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0F9A63D-B0B2-CA8D-F93C-0EB664EE19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834" t="3459" r="2343" b="53331"/>
          <a:stretch>
            <a:fillRect/>
          </a:stretch>
        </p:blipFill>
        <p:spPr>
          <a:xfrm>
            <a:off x="7717820" y="1222731"/>
            <a:ext cx="4320867" cy="433057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8D53757-CB9B-9BA6-B932-75D846D8A8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523" y="984191"/>
            <a:ext cx="4492154" cy="20596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ECCDC0-7A7E-9425-0185-6AC67CB6F851}"/>
              </a:ext>
            </a:extLst>
          </p:cNvPr>
          <p:cNvSpPr txBox="1"/>
          <p:nvPr/>
        </p:nvSpPr>
        <p:spPr>
          <a:xfrm>
            <a:off x="1758563" y="5422309"/>
            <a:ext cx="4514377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Detailed structure and metrics of PS slices 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with only 36 screen measurements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86F4C80-167A-EEBD-A579-62D87647DC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95"/>
          <a:stretch>
            <a:fillRect/>
          </a:stretch>
        </p:blipFill>
        <p:spPr>
          <a:xfrm>
            <a:off x="153313" y="3091726"/>
            <a:ext cx="7688661" cy="211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651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81728-019F-A312-65CE-CDD96B929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7A349-04C7-196A-CCCE-FD8009600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Automated GPSR at LCLS-II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8D42CA-56CE-5745-EEEC-2B3DAB6B35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21FEAC-0B73-E5E9-C1C8-2E8019AE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03CC54-4EA8-F269-EF8B-0F821D0B95AA}"/>
              </a:ext>
            </a:extLst>
          </p:cNvPr>
          <p:cNvSpPr txBox="1"/>
          <p:nvPr/>
        </p:nvSpPr>
        <p:spPr>
          <a:xfrm>
            <a:off x="897214" y="1857725"/>
            <a:ext cx="1036320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Goal: </a:t>
            </a:r>
            <a:r>
              <a:rPr lang="en-US" sz="2133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Develop a workflow that autonomously operates DIAG0 to monitor the 6D phase space distribution over the span of multiple hours (~5 min. per measurement)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944CF5-C250-3BFF-7CBF-38818F592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971616"/>
            <a:ext cx="10363200" cy="218083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FAA49C7-6AB8-48E8-6850-842B834E3272}"/>
              </a:ext>
            </a:extLst>
          </p:cNvPr>
          <p:cNvSpPr txBox="1"/>
          <p:nvPr/>
        </p:nvSpPr>
        <p:spPr>
          <a:xfrm>
            <a:off x="5879015" y="3947472"/>
            <a:ext cx="70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6801C2A-D9F6-E81F-382D-1521E084F4E5}"/>
              </a:ext>
            </a:extLst>
          </p:cNvPr>
          <p:cNvSpPr/>
          <p:nvPr/>
        </p:nvSpPr>
        <p:spPr>
          <a:xfrm>
            <a:off x="1910932" y="3398189"/>
            <a:ext cx="575193" cy="57519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8F680E-B93B-F5AC-5FA7-3D6750D7C498}"/>
              </a:ext>
            </a:extLst>
          </p:cNvPr>
          <p:cNvSpPr txBox="1"/>
          <p:nvPr/>
        </p:nvSpPr>
        <p:spPr>
          <a:xfrm>
            <a:off x="1254052" y="3929868"/>
            <a:ext cx="1598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(1) </a:t>
            </a:r>
            <a:r>
              <a:rPr lang="en-US" sz="1400" dirty="0"/>
              <a:t>Beam steering</a:t>
            </a:r>
          </a:p>
          <a:p>
            <a:r>
              <a:rPr lang="en-US" sz="1400" dirty="0"/>
              <a:t>(multiple locations)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456A71E-531F-EF17-9340-8F18F12A5B6D}"/>
              </a:ext>
            </a:extLst>
          </p:cNvPr>
          <p:cNvSpPr txBox="1"/>
          <p:nvPr/>
        </p:nvSpPr>
        <p:spPr>
          <a:xfrm>
            <a:off x="8893898" y="3167390"/>
            <a:ext cx="1880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(2)</a:t>
            </a:r>
            <a:r>
              <a:rPr lang="en-US" sz="1400" dirty="0">
                <a:solidFill>
                  <a:schemeClr val="accent1"/>
                </a:solidFill>
              </a:rPr>
              <a:t> </a:t>
            </a:r>
            <a:r>
              <a:rPr lang="en-US" sz="1400" dirty="0"/>
              <a:t>Beam focusing</a:t>
            </a:r>
          </a:p>
          <a:p>
            <a:r>
              <a:rPr lang="en-US" sz="1400" dirty="0"/>
              <a:t>2x screens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17132F9-6C71-FBDB-BE70-161A78C967B5}"/>
              </a:ext>
            </a:extLst>
          </p:cNvPr>
          <p:cNvSpPr/>
          <p:nvPr/>
        </p:nvSpPr>
        <p:spPr>
          <a:xfrm>
            <a:off x="7914854" y="4010127"/>
            <a:ext cx="575193" cy="57519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CD14913-9611-99EB-7F5C-B670382C88BF}"/>
              </a:ext>
            </a:extLst>
          </p:cNvPr>
          <p:cNvSpPr/>
          <p:nvPr/>
        </p:nvSpPr>
        <p:spPr>
          <a:xfrm>
            <a:off x="10561560" y="4222930"/>
            <a:ext cx="575193" cy="57519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ADBDBD0-F702-8B39-CE9D-A0981F71E3ED}"/>
              </a:ext>
            </a:extLst>
          </p:cNvPr>
          <p:cNvSpPr/>
          <p:nvPr/>
        </p:nvSpPr>
        <p:spPr>
          <a:xfrm>
            <a:off x="5896426" y="4285850"/>
            <a:ext cx="575193" cy="57519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8B57EE9-7AF3-A890-457B-15A0FD52B3A1}"/>
              </a:ext>
            </a:extLst>
          </p:cNvPr>
          <p:cNvSpPr txBox="1"/>
          <p:nvPr/>
        </p:nvSpPr>
        <p:spPr>
          <a:xfrm>
            <a:off x="4811385" y="3765550"/>
            <a:ext cx="1415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(3) </a:t>
            </a:r>
            <a:r>
              <a:rPr lang="en-US" sz="1400" dirty="0"/>
              <a:t>TCAV phasing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A6F1227-6C68-6530-2F22-BCAC505BA7A1}"/>
              </a:ext>
            </a:extLst>
          </p:cNvPr>
          <p:cNvSpPr txBox="1"/>
          <p:nvPr/>
        </p:nvSpPr>
        <p:spPr>
          <a:xfrm>
            <a:off x="8893898" y="3590149"/>
            <a:ext cx="207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accent1"/>
                </a:solidFill>
              </a:rPr>
              <a:t>(4) </a:t>
            </a:r>
            <a:r>
              <a:rPr lang="en-US" sz="1400" dirty="0"/>
              <a:t>quad scans </a:t>
            </a:r>
          </a:p>
          <a:p>
            <a:r>
              <a:rPr lang="en-US" sz="1400" dirty="0"/>
              <a:t>TCAV ON/OFF, 2x screens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36E26BF-90AC-92FA-DCC9-874504C1E1CB}"/>
              </a:ext>
            </a:extLst>
          </p:cNvPr>
          <p:cNvCxnSpPr/>
          <p:nvPr/>
        </p:nvCxnSpPr>
        <p:spPr>
          <a:xfrm flipH="1">
            <a:off x="8629376" y="4038459"/>
            <a:ext cx="148267" cy="1498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3052036-A60B-2D5A-64C6-01E3528530E3}"/>
              </a:ext>
            </a:extLst>
          </p:cNvPr>
          <p:cNvCxnSpPr/>
          <p:nvPr/>
        </p:nvCxnSpPr>
        <p:spPr>
          <a:xfrm>
            <a:off x="10440579" y="4128558"/>
            <a:ext cx="120981" cy="1752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D4A45C-759F-C5E5-BE81-F168B4E51C02}"/>
              </a:ext>
            </a:extLst>
          </p:cNvPr>
          <p:cNvCxnSpPr/>
          <p:nvPr/>
        </p:nvCxnSpPr>
        <p:spPr>
          <a:xfrm>
            <a:off x="5698066" y="4042548"/>
            <a:ext cx="198360" cy="2433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>
            <a:extLst>
              <a:ext uri="{FF2B5EF4-FFF2-40B4-BE49-F238E27FC236}">
                <a16:creationId xmlns:a16="http://schemas.microsoft.com/office/drawing/2014/main" id="{96EA1F96-4E64-09E3-82C9-2F12A946848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21428" t="1020" r="22454" b="2066"/>
          <a:stretch>
            <a:fillRect/>
          </a:stretch>
        </p:blipFill>
        <p:spPr>
          <a:xfrm>
            <a:off x="6525425" y="777240"/>
            <a:ext cx="904664" cy="907896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723C9E9E-F19A-2D17-C8F5-98D8970A8227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00356" y="841546"/>
            <a:ext cx="2358373" cy="77928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425D3966-0462-D50D-22A4-1E0E34A7735D}"/>
              </a:ext>
            </a:extLst>
          </p:cNvPr>
          <p:cNvSpPr txBox="1"/>
          <p:nvPr/>
        </p:nvSpPr>
        <p:spPr>
          <a:xfrm>
            <a:off x="8629376" y="6126768"/>
            <a:ext cx="27980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R. Roussel 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et. al. 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2026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>
                <a:hlinkClick r:id="rId5"/>
              </a:rPr>
              <a:t>arXiv:2604.20125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7BA69A-5889-0E20-89E3-CC843DFEC07F}"/>
              </a:ext>
            </a:extLst>
          </p:cNvPr>
          <p:cNvSpPr txBox="1"/>
          <p:nvPr/>
        </p:nvSpPr>
        <p:spPr>
          <a:xfrm>
            <a:off x="3395891" y="5224700"/>
            <a:ext cx="2430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reconstruction point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DA29EF7-489D-8FE9-AFA1-766EE875A075}"/>
              </a:ext>
            </a:extLst>
          </p:cNvPr>
          <p:cNvCxnSpPr>
            <a:cxnSpLocks/>
          </p:cNvCxnSpPr>
          <p:nvPr/>
        </p:nvCxnSpPr>
        <p:spPr>
          <a:xfrm flipV="1">
            <a:off x="4611266" y="4589700"/>
            <a:ext cx="0" cy="5752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4CB0E24-9574-769B-50AC-91531CCD8238}"/>
              </a:ext>
            </a:extLst>
          </p:cNvPr>
          <p:cNvSpPr txBox="1"/>
          <p:nvPr/>
        </p:nvSpPr>
        <p:spPr>
          <a:xfrm>
            <a:off x="8024538" y="5045070"/>
            <a:ext cx="299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profile measurements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736EB48-F6ED-B822-EF7B-FB414324B213}"/>
              </a:ext>
            </a:extLst>
          </p:cNvPr>
          <p:cNvCxnSpPr>
            <a:cxnSpLocks/>
          </p:cNvCxnSpPr>
          <p:nvPr/>
        </p:nvCxnSpPr>
        <p:spPr>
          <a:xfrm flipV="1">
            <a:off x="8240426" y="4316804"/>
            <a:ext cx="0" cy="81889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06476B7-5B84-3116-EF3F-188186D7D0E6}"/>
              </a:ext>
            </a:extLst>
          </p:cNvPr>
          <p:cNvCxnSpPr>
            <a:cxnSpLocks/>
          </p:cNvCxnSpPr>
          <p:nvPr/>
        </p:nvCxnSpPr>
        <p:spPr>
          <a:xfrm flipV="1">
            <a:off x="10420713" y="4558234"/>
            <a:ext cx="442578" cy="49250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7409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208A4-6885-C8BE-841B-E6137C0CE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Automated GPSR at LCLS-II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F46D90-95F7-880B-F502-7C8BC7A99E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992FEB-D60B-86A2-7FDD-61568F955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6E68BB-0901-C721-8CE3-2EFBAF199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2869325"/>
            <a:ext cx="7708140" cy="35057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1190F87-8C7F-B9AB-DF4B-60B458453AE4}"/>
              </a:ext>
            </a:extLst>
          </p:cNvPr>
          <p:cNvSpPr txBox="1"/>
          <p:nvPr/>
        </p:nvSpPr>
        <p:spPr>
          <a:xfrm>
            <a:off x="7909008" y="2274838"/>
            <a:ext cx="4168692" cy="23083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Automated tuning and 6D phase space reconstruction </a:t>
            </a:r>
            <a:r>
              <a:rPr lang="en-US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itchFamily="2" charset="2"/>
              </a:rPr>
              <a:t></a:t>
            </a:r>
            <a:r>
              <a:rPr lang="en-US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~5 minutes online</a:t>
            </a:r>
          </a:p>
          <a:p>
            <a:endParaRPr lang="en-US" b="1" dirty="0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Continuous estimate of 6D phase space</a:t>
            </a:r>
          </a:p>
          <a:p>
            <a:endParaRPr lang="en-US" b="1" dirty="0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Started exploring tuning directly on reconstruction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9CF584-5861-CFDB-4965-64F2D4916834}"/>
              </a:ext>
            </a:extLst>
          </p:cNvPr>
          <p:cNvSpPr txBox="1"/>
          <p:nvPr/>
        </p:nvSpPr>
        <p:spPr>
          <a:xfrm>
            <a:off x="8879595" y="6282369"/>
            <a:ext cx="27980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R. Roussel 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et. al. 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2026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>
                <a:hlinkClick r:id="rId3"/>
              </a:rPr>
              <a:t>arXiv:2604.20125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260900C-AA47-7F2F-04EA-E90F863B5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454" y="915419"/>
            <a:ext cx="7772400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582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C4260-0ED8-DF31-20A1-975569FA3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6BBEF-5D17-63D8-4EDF-63E81FC8D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GPSR at FACET-II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45D1F3-4137-CD67-222A-EF226DCD978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BDE810-41F4-6ADC-000A-DCCE3DB72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763E70-24D2-9E5F-DD79-1D16B461D79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b="14483"/>
          <a:stretch>
            <a:fillRect/>
          </a:stretch>
        </p:blipFill>
        <p:spPr>
          <a:xfrm>
            <a:off x="114300" y="1603849"/>
            <a:ext cx="11963400" cy="2933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06A073-2C17-FCEA-4FA4-A1EBBFB95F7C}"/>
              </a:ext>
            </a:extLst>
          </p:cNvPr>
          <p:cNvSpPr txBox="1"/>
          <p:nvPr/>
        </p:nvSpPr>
        <p:spPr>
          <a:xfrm>
            <a:off x="3447734" y="4850465"/>
            <a:ext cx="43059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challenges: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single and two-bunch operation</a:t>
            </a:r>
          </a:p>
          <a:p>
            <a:pPr marL="285750" indent="-285750">
              <a:buFontTx/>
              <a:buChar char="-"/>
            </a:pPr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dynamics at experimental area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E70A67E-F6FE-346A-4672-6736F81885E5}"/>
              </a:ext>
            </a:extLst>
          </p:cNvPr>
          <p:cNvSpPr/>
          <p:nvPr/>
        </p:nvSpPr>
        <p:spPr>
          <a:xfrm rot="2585028">
            <a:off x="1251185" y="3242507"/>
            <a:ext cx="1408669" cy="637290"/>
          </a:xfrm>
          <a:prstGeom prst="ellipse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00AED21-8BF2-2479-432D-69CDC14C618B}"/>
              </a:ext>
            </a:extLst>
          </p:cNvPr>
          <p:cNvSpPr/>
          <p:nvPr/>
        </p:nvSpPr>
        <p:spPr>
          <a:xfrm>
            <a:off x="1480851" y="3135064"/>
            <a:ext cx="228600" cy="2286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2297A0D-180D-783A-1837-27832A32EB3C}"/>
              </a:ext>
            </a:extLst>
          </p:cNvPr>
          <p:cNvSpPr/>
          <p:nvPr/>
        </p:nvSpPr>
        <p:spPr>
          <a:xfrm>
            <a:off x="2163099" y="3779027"/>
            <a:ext cx="228600" cy="2286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DC3EC71-9949-CB5A-7018-C58A9FF942FE}"/>
              </a:ext>
            </a:extLst>
          </p:cNvPr>
          <p:cNvCxnSpPr>
            <a:cxnSpLocks/>
          </p:cNvCxnSpPr>
          <p:nvPr/>
        </p:nvCxnSpPr>
        <p:spPr>
          <a:xfrm flipH="1">
            <a:off x="1707066" y="2317532"/>
            <a:ext cx="1645433" cy="85341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544457A-BDA8-A390-071E-BBA5E0042288}"/>
              </a:ext>
            </a:extLst>
          </p:cNvPr>
          <p:cNvSpPr txBox="1"/>
          <p:nvPr/>
        </p:nvSpPr>
        <p:spPr>
          <a:xfrm>
            <a:off x="2921134" y="2109754"/>
            <a:ext cx="158314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CA834D5-EF70-2B42-9C4D-434CBE2B0BF5}"/>
              </a:ext>
            </a:extLst>
          </p:cNvPr>
          <p:cNvSpPr txBox="1"/>
          <p:nvPr/>
        </p:nvSpPr>
        <p:spPr>
          <a:xfrm>
            <a:off x="3654291" y="2765732"/>
            <a:ext cx="158314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bend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F3F88AC-2F65-7D5F-5BD0-6EAE18F7C6B8}"/>
              </a:ext>
            </a:extLst>
          </p:cNvPr>
          <p:cNvSpPr/>
          <p:nvPr/>
        </p:nvSpPr>
        <p:spPr>
          <a:xfrm>
            <a:off x="1732777" y="3379561"/>
            <a:ext cx="228600" cy="2286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2DDF9D-6DC7-AC42-5D98-EB4F5C1713C5}"/>
              </a:ext>
            </a:extLst>
          </p:cNvPr>
          <p:cNvSpPr txBox="1"/>
          <p:nvPr/>
        </p:nvSpPr>
        <p:spPr>
          <a:xfrm>
            <a:off x="3247030" y="2333610"/>
            <a:ext cx="158314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quad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EA4C22B-DC35-5018-5655-18D2BD3732CD}"/>
              </a:ext>
            </a:extLst>
          </p:cNvPr>
          <p:cNvCxnSpPr>
            <a:cxnSpLocks/>
          </p:cNvCxnSpPr>
          <p:nvPr/>
        </p:nvCxnSpPr>
        <p:spPr>
          <a:xfrm flipH="1">
            <a:off x="1961377" y="2555297"/>
            <a:ext cx="1645433" cy="85341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27E6D0B-421D-97A3-F20E-EC7D61BE0D1D}"/>
              </a:ext>
            </a:extLst>
          </p:cNvPr>
          <p:cNvCxnSpPr>
            <a:cxnSpLocks/>
          </p:cNvCxnSpPr>
          <p:nvPr/>
        </p:nvCxnSpPr>
        <p:spPr>
          <a:xfrm flipH="1">
            <a:off x="2407723" y="2956785"/>
            <a:ext cx="1645433" cy="853414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>
            <a:extLst>
              <a:ext uri="{FF2B5EF4-FFF2-40B4-BE49-F238E27FC236}">
                <a16:creationId xmlns:a16="http://schemas.microsoft.com/office/drawing/2014/main" id="{613514AC-50D6-C665-928A-3C2192684A4C}"/>
              </a:ext>
            </a:extLst>
          </p:cNvPr>
          <p:cNvSpPr/>
          <p:nvPr/>
        </p:nvSpPr>
        <p:spPr>
          <a:xfrm>
            <a:off x="9874969" y="3656006"/>
            <a:ext cx="1408669" cy="637290"/>
          </a:xfrm>
          <a:prstGeom prst="ellipse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1178504-31D3-E4C0-15AF-D4EF3E1E0A0F}"/>
              </a:ext>
            </a:extLst>
          </p:cNvPr>
          <p:cNvCxnSpPr>
            <a:cxnSpLocks/>
          </p:cNvCxnSpPr>
          <p:nvPr/>
        </p:nvCxnSpPr>
        <p:spPr>
          <a:xfrm>
            <a:off x="9080907" y="2934144"/>
            <a:ext cx="872590" cy="844883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45D85B9E-A59E-E149-8335-A498826F34C8}"/>
              </a:ext>
            </a:extLst>
          </p:cNvPr>
          <p:cNvSpPr txBox="1"/>
          <p:nvPr/>
        </p:nvSpPr>
        <p:spPr>
          <a:xfrm>
            <a:off x="7534541" y="2640406"/>
            <a:ext cx="2287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Area</a:t>
            </a:r>
          </a:p>
        </p:txBody>
      </p:sp>
      <p:pic>
        <p:nvPicPr>
          <p:cNvPr id="33" name="Graphic 32">
            <a:extLst>
              <a:ext uri="{FF2B5EF4-FFF2-40B4-BE49-F238E27FC236}">
                <a16:creationId xmlns:a16="http://schemas.microsoft.com/office/drawing/2014/main" id="{E2D8FC23-707E-B56C-BE02-E1906F69BB31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0356" y="1061884"/>
            <a:ext cx="2358373" cy="779285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8F9501A3-A798-E933-0DD4-A5FB117E7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21422" y="1003979"/>
            <a:ext cx="904664" cy="904664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6367869-7457-6B72-950F-1C0A1558A445}"/>
              </a:ext>
            </a:extLst>
          </p:cNvPr>
          <p:cNvSpPr txBox="1"/>
          <p:nvPr/>
        </p:nvSpPr>
        <p:spPr>
          <a:xfrm>
            <a:off x="1696093" y="1790182"/>
            <a:ext cx="2287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injector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D079D8D-B169-DB52-5761-26EA579E2C3F}"/>
              </a:ext>
            </a:extLst>
          </p:cNvPr>
          <p:cNvCxnSpPr>
            <a:cxnSpLocks/>
          </p:cNvCxnSpPr>
          <p:nvPr/>
        </p:nvCxnSpPr>
        <p:spPr>
          <a:xfrm flipH="1">
            <a:off x="1452755" y="2108575"/>
            <a:ext cx="280022" cy="404713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C166CE62-3D6E-F324-E309-F66201204EA9}"/>
              </a:ext>
            </a:extLst>
          </p:cNvPr>
          <p:cNvSpPr txBox="1"/>
          <p:nvPr/>
        </p:nvSpPr>
        <p:spPr>
          <a:xfrm>
            <a:off x="787085" y="4384449"/>
            <a:ext cx="286324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GPSR at injector (present)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786A8B-C6D2-AC8D-77CC-D2DCB2B0B203}"/>
              </a:ext>
            </a:extLst>
          </p:cNvPr>
          <p:cNvSpPr txBox="1"/>
          <p:nvPr/>
        </p:nvSpPr>
        <p:spPr>
          <a:xfrm>
            <a:off x="8923663" y="4384449"/>
            <a:ext cx="312265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GPSR at exp. area (future)</a:t>
            </a:r>
          </a:p>
        </p:txBody>
      </p:sp>
    </p:spTree>
    <p:extLst>
      <p:ext uri="{BB962C8B-B14F-4D97-AF65-F5344CB8AC3E}">
        <p14:creationId xmlns:p14="http://schemas.microsoft.com/office/powerpoint/2010/main" val="1180966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C26CF-EE54-18F1-E9F7-113DD5792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GPSR at FACET-II injector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B18C48-B484-DA18-83B0-2DF82D7E9C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85EDCF-28DC-2BA4-278B-E31F4A309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09AE929-C308-D771-332B-E9C546D5E15F}"/>
              </a:ext>
            </a:extLst>
          </p:cNvPr>
          <p:cNvCxnSpPr>
            <a:cxnSpLocks/>
          </p:cNvCxnSpPr>
          <p:nvPr/>
        </p:nvCxnSpPr>
        <p:spPr>
          <a:xfrm>
            <a:off x="1536237" y="2347747"/>
            <a:ext cx="7278815" cy="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C75D014-059B-FA50-49B6-BA4750571AB0}"/>
              </a:ext>
            </a:extLst>
          </p:cNvPr>
          <p:cNvCxnSpPr>
            <a:cxnSpLocks/>
          </p:cNvCxnSpPr>
          <p:nvPr/>
        </p:nvCxnSpPr>
        <p:spPr>
          <a:xfrm flipV="1">
            <a:off x="8614551" y="1698336"/>
            <a:ext cx="1322789" cy="7637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3F6E56F0-AE0F-1250-9DB0-FDE294A4F939}"/>
              </a:ext>
            </a:extLst>
          </p:cNvPr>
          <p:cNvSpPr/>
          <p:nvPr/>
        </p:nvSpPr>
        <p:spPr>
          <a:xfrm>
            <a:off x="1845676" y="2023249"/>
            <a:ext cx="1828800" cy="685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076A39E-55CF-014B-FB3B-A956BDD06241}"/>
              </a:ext>
            </a:extLst>
          </p:cNvPr>
          <p:cNvSpPr/>
          <p:nvPr/>
        </p:nvSpPr>
        <p:spPr>
          <a:xfrm>
            <a:off x="4172649" y="1890547"/>
            <a:ext cx="228600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EB38CFF6-D9E9-8054-1E69-3236ADE88629}"/>
              </a:ext>
            </a:extLst>
          </p:cNvPr>
          <p:cNvSpPr/>
          <p:nvPr/>
        </p:nvSpPr>
        <p:spPr>
          <a:xfrm>
            <a:off x="5080305" y="1890547"/>
            <a:ext cx="228600" cy="914400"/>
          </a:xfrm>
          <a:custGeom>
            <a:avLst/>
            <a:gdLst>
              <a:gd name="csX0" fmla="*/ 3173 w 917825"/>
              <a:gd name="csY0" fmla="*/ 0 h 1831369"/>
              <a:gd name="csX1" fmla="*/ 917825 w 917825"/>
              <a:gd name="csY1" fmla="*/ 0 h 1831369"/>
              <a:gd name="csX2" fmla="*/ 917825 w 917825"/>
              <a:gd name="csY2" fmla="*/ 17 h 1831369"/>
              <a:gd name="csX3" fmla="*/ 688368 w 917825"/>
              <a:gd name="csY3" fmla="*/ 915693 h 1831369"/>
              <a:gd name="csX4" fmla="*/ 917825 w 917825"/>
              <a:gd name="csY4" fmla="*/ 1831369 h 1831369"/>
              <a:gd name="csX5" fmla="*/ 0 w 917825"/>
              <a:gd name="csY5" fmla="*/ 1831369 h 1831369"/>
              <a:gd name="csX6" fmla="*/ 0 w 917825"/>
              <a:gd name="csY6" fmla="*/ 1830076 h 1831369"/>
              <a:gd name="csX7" fmla="*/ 1 w 917825"/>
              <a:gd name="csY7" fmla="*/ 1830076 h 1831369"/>
              <a:gd name="csX8" fmla="*/ 229458 w 917825"/>
              <a:gd name="csY8" fmla="*/ 914400 h 1831369"/>
              <a:gd name="csX9" fmla="*/ 46245 w 917825"/>
              <a:gd name="csY9" fmla="*/ 17327 h 18313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917825" h="1831369">
                <a:moveTo>
                  <a:pt x="3173" y="0"/>
                </a:moveTo>
                <a:lnTo>
                  <a:pt x="917825" y="0"/>
                </a:lnTo>
                <a:lnTo>
                  <a:pt x="917825" y="17"/>
                </a:lnTo>
                <a:cubicBezTo>
                  <a:pt x="791099" y="17"/>
                  <a:pt x="688368" y="409979"/>
                  <a:pt x="688368" y="915693"/>
                </a:cubicBezTo>
                <a:cubicBezTo>
                  <a:pt x="688368" y="1421407"/>
                  <a:pt x="791099" y="1831369"/>
                  <a:pt x="917825" y="1831369"/>
                </a:cubicBezTo>
                <a:lnTo>
                  <a:pt x="0" y="1831369"/>
                </a:lnTo>
                <a:lnTo>
                  <a:pt x="0" y="1830076"/>
                </a:lnTo>
                <a:lnTo>
                  <a:pt x="1" y="1830076"/>
                </a:lnTo>
                <a:cubicBezTo>
                  <a:pt x="126727" y="1830076"/>
                  <a:pt x="229458" y="1420114"/>
                  <a:pt x="229458" y="914400"/>
                </a:cubicBezTo>
                <a:cubicBezTo>
                  <a:pt x="229458" y="471900"/>
                  <a:pt x="150805" y="102711"/>
                  <a:pt x="46245" y="173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69D8EB2-F4EE-5B78-A9D7-74BE09D8D312}"/>
              </a:ext>
            </a:extLst>
          </p:cNvPr>
          <p:cNvSpPr/>
          <p:nvPr/>
        </p:nvSpPr>
        <p:spPr>
          <a:xfrm rot="2700000">
            <a:off x="6054442" y="1886533"/>
            <a:ext cx="118872" cy="9144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675454A-BFF3-236E-5246-A200BDDA8E73}"/>
              </a:ext>
            </a:extLst>
          </p:cNvPr>
          <p:cNvSpPr/>
          <p:nvPr/>
        </p:nvSpPr>
        <p:spPr>
          <a:xfrm>
            <a:off x="6907739" y="1886533"/>
            <a:ext cx="228600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reeform 47">
            <a:extLst>
              <a:ext uri="{FF2B5EF4-FFF2-40B4-BE49-F238E27FC236}">
                <a16:creationId xmlns:a16="http://schemas.microsoft.com/office/drawing/2014/main" id="{C1737131-E9A7-DE05-FF9E-B64160ACDBE6}"/>
              </a:ext>
            </a:extLst>
          </p:cNvPr>
          <p:cNvSpPr/>
          <p:nvPr/>
        </p:nvSpPr>
        <p:spPr>
          <a:xfrm>
            <a:off x="7818829" y="1885864"/>
            <a:ext cx="228600" cy="914400"/>
          </a:xfrm>
          <a:custGeom>
            <a:avLst/>
            <a:gdLst>
              <a:gd name="csX0" fmla="*/ 3173 w 917825"/>
              <a:gd name="csY0" fmla="*/ 0 h 1831369"/>
              <a:gd name="csX1" fmla="*/ 917825 w 917825"/>
              <a:gd name="csY1" fmla="*/ 0 h 1831369"/>
              <a:gd name="csX2" fmla="*/ 917825 w 917825"/>
              <a:gd name="csY2" fmla="*/ 17 h 1831369"/>
              <a:gd name="csX3" fmla="*/ 688368 w 917825"/>
              <a:gd name="csY3" fmla="*/ 915693 h 1831369"/>
              <a:gd name="csX4" fmla="*/ 917825 w 917825"/>
              <a:gd name="csY4" fmla="*/ 1831369 h 1831369"/>
              <a:gd name="csX5" fmla="*/ 0 w 917825"/>
              <a:gd name="csY5" fmla="*/ 1831369 h 1831369"/>
              <a:gd name="csX6" fmla="*/ 0 w 917825"/>
              <a:gd name="csY6" fmla="*/ 1830076 h 1831369"/>
              <a:gd name="csX7" fmla="*/ 1 w 917825"/>
              <a:gd name="csY7" fmla="*/ 1830076 h 1831369"/>
              <a:gd name="csX8" fmla="*/ 229458 w 917825"/>
              <a:gd name="csY8" fmla="*/ 914400 h 1831369"/>
              <a:gd name="csX9" fmla="*/ 46245 w 917825"/>
              <a:gd name="csY9" fmla="*/ 17327 h 18313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917825" h="1831369">
                <a:moveTo>
                  <a:pt x="3173" y="0"/>
                </a:moveTo>
                <a:lnTo>
                  <a:pt x="917825" y="0"/>
                </a:lnTo>
                <a:lnTo>
                  <a:pt x="917825" y="17"/>
                </a:lnTo>
                <a:cubicBezTo>
                  <a:pt x="791099" y="17"/>
                  <a:pt x="688368" y="409979"/>
                  <a:pt x="688368" y="915693"/>
                </a:cubicBezTo>
                <a:cubicBezTo>
                  <a:pt x="688368" y="1421407"/>
                  <a:pt x="791099" y="1831369"/>
                  <a:pt x="917825" y="1831369"/>
                </a:cubicBezTo>
                <a:lnTo>
                  <a:pt x="0" y="1831369"/>
                </a:lnTo>
                <a:lnTo>
                  <a:pt x="0" y="1830076"/>
                </a:lnTo>
                <a:lnTo>
                  <a:pt x="1" y="1830076"/>
                </a:lnTo>
                <a:cubicBezTo>
                  <a:pt x="126727" y="1830076"/>
                  <a:pt x="229458" y="1420114"/>
                  <a:pt x="229458" y="914400"/>
                </a:cubicBezTo>
                <a:cubicBezTo>
                  <a:pt x="229458" y="471900"/>
                  <a:pt x="150805" y="102711"/>
                  <a:pt x="46245" y="17327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063554-BA20-A6E2-011D-9B66DC067ABA}"/>
              </a:ext>
            </a:extLst>
          </p:cNvPr>
          <p:cNvSpPr/>
          <p:nvPr/>
        </p:nvSpPr>
        <p:spPr>
          <a:xfrm rot="-1800000">
            <a:off x="8575051" y="2006192"/>
            <a:ext cx="457200" cy="6858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147A54A-F91F-87B2-BE29-B12526981482}"/>
              </a:ext>
            </a:extLst>
          </p:cNvPr>
          <p:cNvSpPr/>
          <p:nvPr/>
        </p:nvSpPr>
        <p:spPr>
          <a:xfrm rot="900000">
            <a:off x="9602158" y="1399836"/>
            <a:ext cx="118872" cy="9144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692D3A7-3E01-4D2F-162A-63DAE9AAD8EA}"/>
              </a:ext>
            </a:extLst>
          </p:cNvPr>
          <p:cNvSpPr txBox="1"/>
          <p:nvPr/>
        </p:nvSpPr>
        <p:spPr>
          <a:xfrm>
            <a:off x="1174297" y="803305"/>
            <a:ext cx="182880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Reconstruction point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4B2CB0E3-081A-34E2-390F-AFD8274094D9}"/>
              </a:ext>
            </a:extLst>
          </p:cNvPr>
          <p:cNvCxnSpPr>
            <a:cxnSpLocks/>
          </p:cNvCxnSpPr>
          <p:nvPr/>
        </p:nvCxnSpPr>
        <p:spPr>
          <a:xfrm>
            <a:off x="1535749" y="1448397"/>
            <a:ext cx="0" cy="777324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E89130C5-4268-16E5-152B-F7C0DAFB7BA1}"/>
              </a:ext>
            </a:extLst>
          </p:cNvPr>
          <p:cNvSpPr txBox="1"/>
          <p:nvPr/>
        </p:nvSpPr>
        <p:spPr>
          <a:xfrm>
            <a:off x="2264658" y="1672374"/>
            <a:ext cx="935219" cy="369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TDC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7975318-9891-D3BB-F070-EFDD89361653}"/>
              </a:ext>
            </a:extLst>
          </p:cNvPr>
          <p:cNvSpPr txBox="1"/>
          <p:nvPr/>
        </p:nvSpPr>
        <p:spPr>
          <a:xfrm>
            <a:off x="4337809" y="1525230"/>
            <a:ext cx="1585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scanning quad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C3FA3BD-DC87-1F35-027B-71FA1F7443A5}"/>
              </a:ext>
            </a:extLst>
          </p:cNvPr>
          <p:cNvSpPr txBox="1"/>
          <p:nvPr/>
        </p:nvSpPr>
        <p:spPr>
          <a:xfrm>
            <a:off x="5923356" y="1653391"/>
            <a:ext cx="1028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screen 1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F8DB96A-5610-D8E3-4EA7-2CCA3DC07A46}"/>
              </a:ext>
            </a:extLst>
          </p:cNvPr>
          <p:cNvSpPr txBox="1"/>
          <p:nvPr/>
        </p:nvSpPr>
        <p:spPr>
          <a:xfrm>
            <a:off x="9275945" y="1108052"/>
            <a:ext cx="1018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screen 2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C3B5E01-9E8A-D984-4FE4-F351C554F637}"/>
              </a:ext>
            </a:extLst>
          </p:cNvPr>
          <p:cNvSpPr/>
          <p:nvPr/>
        </p:nvSpPr>
        <p:spPr>
          <a:xfrm>
            <a:off x="1421937" y="2233448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557911E-7C21-B48B-21C2-FFB3109C968B}"/>
              </a:ext>
            </a:extLst>
          </p:cNvPr>
          <p:cNvSpPr txBox="1"/>
          <p:nvPr/>
        </p:nvSpPr>
        <p:spPr>
          <a:xfrm>
            <a:off x="1989907" y="5332770"/>
            <a:ext cx="271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scanning quad strength </a:t>
            </a:r>
            <a:r>
              <a:rPr lang="en-US" dirty="0">
                <a:sym typeface="Wingdings" pitchFamily="2" charset="2"/>
              </a:rPr>
              <a:t></a:t>
            </a:r>
            <a:endParaRPr 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725D6CB-001A-5DEA-4C5D-16D85EA5E588}"/>
              </a:ext>
            </a:extLst>
          </p:cNvPr>
          <p:cNvSpPr txBox="1"/>
          <p:nvPr/>
        </p:nvSpPr>
        <p:spPr>
          <a:xfrm rot="16200000">
            <a:off x="5951003" y="3651556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TDC OFF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07D905E-86A8-4F04-F075-3C2CD01837B8}"/>
              </a:ext>
            </a:extLst>
          </p:cNvPr>
          <p:cNvSpPr txBox="1"/>
          <p:nvPr/>
        </p:nvSpPr>
        <p:spPr>
          <a:xfrm rot="16200000">
            <a:off x="5991079" y="461202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TDC ON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F023F06-0882-F381-6DD8-7D2CDE7A26EE}"/>
              </a:ext>
            </a:extLst>
          </p:cNvPr>
          <p:cNvSpPr txBox="1"/>
          <p:nvPr/>
        </p:nvSpPr>
        <p:spPr>
          <a:xfrm rot="16200000">
            <a:off x="-246407" y="3651556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TDC OFF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C525BA0-905E-E201-2CF7-11DDCC7D93C2}"/>
              </a:ext>
            </a:extLst>
          </p:cNvPr>
          <p:cNvSpPr txBox="1"/>
          <p:nvPr/>
        </p:nvSpPr>
        <p:spPr>
          <a:xfrm rot="16200000">
            <a:off x="-185044" y="4657063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TDC ON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A8496F99-CF9C-1BAA-7851-890E4F755D26}"/>
              </a:ext>
            </a:extLst>
          </p:cNvPr>
          <p:cNvCxnSpPr>
            <a:cxnSpLocks/>
          </p:cNvCxnSpPr>
          <p:nvPr/>
        </p:nvCxnSpPr>
        <p:spPr>
          <a:xfrm flipV="1">
            <a:off x="5705233" y="2325969"/>
            <a:ext cx="377642" cy="973887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982E8929-F605-95E0-17FB-86FFE0DBE81D}"/>
              </a:ext>
            </a:extLst>
          </p:cNvPr>
          <p:cNvCxnSpPr>
            <a:cxnSpLocks/>
            <a:stCxn id="82" idx="0"/>
            <a:endCxn id="50" idx="2"/>
          </p:cNvCxnSpPr>
          <p:nvPr/>
        </p:nvCxnSpPr>
        <p:spPr>
          <a:xfrm flipV="1">
            <a:off x="9485851" y="2298657"/>
            <a:ext cx="57411" cy="720799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8" name="Rectangle 67">
            <a:extLst>
              <a:ext uri="{FF2B5EF4-FFF2-40B4-BE49-F238E27FC236}">
                <a16:creationId xmlns:a16="http://schemas.microsoft.com/office/drawing/2014/main" id="{10CEF100-9B61-6C68-A97A-50D63C088824}"/>
              </a:ext>
            </a:extLst>
          </p:cNvPr>
          <p:cNvSpPr/>
          <p:nvPr/>
        </p:nvSpPr>
        <p:spPr>
          <a:xfrm>
            <a:off x="114300" y="3337486"/>
            <a:ext cx="5809056" cy="235476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9BD17E0-BAFD-E56B-95D5-D1042E58DD89}"/>
              </a:ext>
            </a:extLst>
          </p:cNvPr>
          <p:cNvSpPr/>
          <p:nvPr/>
        </p:nvSpPr>
        <p:spPr>
          <a:xfrm>
            <a:off x="6261651" y="3337485"/>
            <a:ext cx="5809056" cy="236461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594AEB07-6EA8-F13D-5D8C-AFE63E6173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7508"/>
          <a:stretch>
            <a:fillRect/>
          </a:stretch>
        </p:blipFill>
        <p:spPr>
          <a:xfrm>
            <a:off x="409206" y="3365969"/>
            <a:ext cx="5489341" cy="2022868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E4ABBC2B-478C-0FEB-36C0-077A71AF72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0930"/>
          <a:stretch>
            <a:fillRect/>
          </a:stretch>
        </p:blipFill>
        <p:spPr>
          <a:xfrm>
            <a:off x="6572238" y="3406202"/>
            <a:ext cx="5489343" cy="1891015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DD36DBE2-F93E-52E9-3442-F894E7D20DF1}"/>
              </a:ext>
            </a:extLst>
          </p:cNvPr>
          <p:cNvSpPr txBox="1"/>
          <p:nvPr/>
        </p:nvSpPr>
        <p:spPr>
          <a:xfrm>
            <a:off x="7995457" y="5332770"/>
            <a:ext cx="271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scanning quad strength </a:t>
            </a:r>
            <a:r>
              <a:rPr lang="en-US" dirty="0">
                <a:sym typeface="Wingdings" pitchFamily="2" charset="2"/>
              </a:rPr>
              <a:t></a:t>
            </a:r>
            <a:endParaRPr lang="en-US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22FADF-DC05-C81F-FA7B-E6B78A6085C1}"/>
              </a:ext>
            </a:extLst>
          </p:cNvPr>
          <p:cNvSpPr txBox="1"/>
          <p:nvPr/>
        </p:nvSpPr>
        <p:spPr>
          <a:xfrm>
            <a:off x="1026252" y="2994078"/>
            <a:ext cx="3964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beam profile measurements at screen 1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0BCAB7C-2022-F70D-2B13-15EA8D6B421A}"/>
              </a:ext>
            </a:extLst>
          </p:cNvPr>
          <p:cNvSpPr txBox="1"/>
          <p:nvPr/>
        </p:nvSpPr>
        <p:spPr>
          <a:xfrm>
            <a:off x="7503715" y="3019456"/>
            <a:ext cx="3964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beam profile measurements at screen 2</a:t>
            </a:r>
          </a:p>
        </p:txBody>
      </p:sp>
    </p:spTree>
    <p:extLst>
      <p:ext uri="{BB962C8B-B14F-4D97-AF65-F5344CB8AC3E}">
        <p14:creationId xmlns:p14="http://schemas.microsoft.com/office/powerpoint/2010/main" val="2774545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B52956F-4719-C447-A6CF-2521E5AE3D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96AA5C-6054-C7F4-6B66-F4D6A61DC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E941C5-3710-A6E7-07B2-4FC99DDFA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811242"/>
            <a:ext cx="5659866" cy="55593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992816-862B-764D-6EE7-07FEB9992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FACET-II single bunch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6DFA055-CFD4-EAAC-B15E-27BA30AB51D7}"/>
              </a:ext>
            </a:extLst>
          </p:cNvPr>
          <p:cNvGrpSpPr/>
          <p:nvPr/>
        </p:nvGrpSpPr>
        <p:grpSpPr>
          <a:xfrm>
            <a:off x="6191027" y="0"/>
            <a:ext cx="6000974" cy="6397280"/>
            <a:chOff x="5214562" y="0"/>
            <a:chExt cx="6433153" cy="6858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E32A8C4-90A2-CAB9-3B87-51E3B5595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14724"/>
            <a:stretch>
              <a:fillRect/>
            </a:stretch>
          </p:blipFill>
          <p:spPr>
            <a:xfrm>
              <a:off x="5214564" y="0"/>
              <a:ext cx="6433150" cy="164355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18C6765-549A-DD0D-388C-8374BC9E78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b="14724"/>
            <a:stretch>
              <a:fillRect/>
            </a:stretch>
          </p:blipFill>
          <p:spPr>
            <a:xfrm>
              <a:off x="5214564" y="1643553"/>
              <a:ext cx="6433150" cy="1643553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D7C4505-22FD-24CE-1BC1-923922DC7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14724"/>
            <a:stretch>
              <a:fillRect/>
            </a:stretch>
          </p:blipFill>
          <p:spPr>
            <a:xfrm>
              <a:off x="5214564" y="3287106"/>
              <a:ext cx="6433150" cy="164355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F7FFD13-FBC8-ACEB-E7C4-207FF9926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14562" y="4930659"/>
              <a:ext cx="6433153" cy="1927341"/>
            </a:xfrm>
            <a:prstGeom prst="rect">
              <a:avLst/>
            </a:prstGeom>
          </p:spPr>
        </p:pic>
      </p:grp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D3CB5AA5-D47A-B950-55AA-166C001B75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03356" y="488128"/>
            <a:ext cx="987671" cy="689004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en-US" b="1" dirty="0"/>
              <a:t>screen 1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en-US" b="1" dirty="0"/>
              <a:t>TDC off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C261154-9711-7A48-F93C-5DD0E07077F1}"/>
              </a:ext>
            </a:extLst>
          </p:cNvPr>
          <p:cNvSpPr txBox="1">
            <a:spLocks/>
          </p:cNvSpPr>
          <p:nvPr/>
        </p:nvSpPr>
        <p:spPr>
          <a:xfrm>
            <a:off x="5203355" y="3554406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2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off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775BE8B8-9AF7-27E9-210E-2D91FC5241B5}"/>
              </a:ext>
            </a:extLst>
          </p:cNvPr>
          <p:cNvSpPr txBox="1">
            <a:spLocks/>
          </p:cNvSpPr>
          <p:nvPr/>
        </p:nvSpPr>
        <p:spPr>
          <a:xfrm>
            <a:off x="5203356" y="2021267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1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on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94C4C2CC-87F9-7E41-C417-32BCB6114327}"/>
              </a:ext>
            </a:extLst>
          </p:cNvPr>
          <p:cNvSpPr txBox="1">
            <a:spLocks/>
          </p:cNvSpPr>
          <p:nvPr/>
        </p:nvSpPr>
        <p:spPr>
          <a:xfrm>
            <a:off x="5203357" y="5019791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2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on</a:t>
            </a:r>
          </a:p>
        </p:txBody>
      </p:sp>
    </p:spTree>
    <p:extLst>
      <p:ext uri="{BB962C8B-B14F-4D97-AF65-F5344CB8AC3E}">
        <p14:creationId xmlns:p14="http://schemas.microsoft.com/office/powerpoint/2010/main" val="252400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6012C-46C7-8DC0-5A59-D5E68BEE4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5F99C646-8035-02BF-F7A2-D4CE63BE8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803305"/>
            <a:ext cx="5694801" cy="557173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C9E683-07DB-285D-5F13-DD391DA9BC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F8B7D-5178-7C44-F835-610987596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4F159E-080E-89F6-58A2-D267C47C1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FACET-II two bunch (</a:t>
            </a:r>
            <a:r>
              <a:rPr lang="en-US" dirty="0" err="1"/>
              <a:t>prel</a:t>
            </a:r>
            <a:r>
              <a:rPr lang="en-US" dirty="0"/>
              <a:t>.)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62304887-7005-9F91-C3EA-3E599B56E8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108329" y="632043"/>
            <a:ext cx="987671" cy="689004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en-US" b="1" dirty="0"/>
              <a:t>screen 1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en-US" b="1" dirty="0"/>
              <a:t>TDC off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321ADEF4-4F67-1685-2AE7-446402B422D0}"/>
              </a:ext>
            </a:extLst>
          </p:cNvPr>
          <p:cNvSpPr txBox="1">
            <a:spLocks/>
          </p:cNvSpPr>
          <p:nvPr/>
        </p:nvSpPr>
        <p:spPr>
          <a:xfrm>
            <a:off x="5108325" y="3310400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2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off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6A3348B8-F3F0-54C1-A0E6-A44AF27DC285}"/>
              </a:ext>
            </a:extLst>
          </p:cNvPr>
          <p:cNvSpPr txBox="1">
            <a:spLocks/>
          </p:cNvSpPr>
          <p:nvPr/>
        </p:nvSpPr>
        <p:spPr>
          <a:xfrm>
            <a:off x="5108329" y="1851022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1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on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4301C783-798E-CFBB-DE60-C83770F71C56}"/>
              </a:ext>
            </a:extLst>
          </p:cNvPr>
          <p:cNvSpPr txBox="1">
            <a:spLocks/>
          </p:cNvSpPr>
          <p:nvPr/>
        </p:nvSpPr>
        <p:spPr>
          <a:xfrm>
            <a:off x="5108329" y="4676321"/>
            <a:ext cx="987671" cy="6890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en-US" b="1" dirty="0"/>
              <a:t>screen 2</a:t>
            </a:r>
          </a:p>
          <a:p>
            <a:pPr algn="r">
              <a:spcBef>
                <a:spcPts val="0"/>
              </a:spcBef>
            </a:pPr>
            <a:r>
              <a:rPr lang="en-US" b="1" dirty="0"/>
              <a:t>TDC on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CD29497-A9D1-E930-CC6C-E387A1C64055}"/>
              </a:ext>
            </a:extLst>
          </p:cNvPr>
          <p:cNvGrpSpPr/>
          <p:nvPr/>
        </p:nvGrpSpPr>
        <p:grpSpPr>
          <a:xfrm>
            <a:off x="6042724" y="0"/>
            <a:ext cx="6149276" cy="6093303"/>
            <a:chOff x="5156200" y="317456"/>
            <a:chExt cx="6273800" cy="6216694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5C4D47B-3297-C0DD-7707-333B955C0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15407"/>
            <a:stretch>
              <a:fillRect/>
            </a:stretch>
          </p:blipFill>
          <p:spPr>
            <a:xfrm>
              <a:off x="5156200" y="317456"/>
              <a:ext cx="6273800" cy="1493323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C2BCDD1B-E313-5FA4-6B04-6C0A02139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b="15407"/>
            <a:stretch>
              <a:fillRect/>
            </a:stretch>
          </p:blipFill>
          <p:spPr>
            <a:xfrm>
              <a:off x="5156200" y="1810779"/>
              <a:ext cx="6273800" cy="1493323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216EA9F-F4A6-9337-68F3-30BBD42AC8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15407"/>
            <a:stretch>
              <a:fillRect/>
            </a:stretch>
          </p:blipFill>
          <p:spPr>
            <a:xfrm>
              <a:off x="5156200" y="3304102"/>
              <a:ext cx="6273800" cy="1493323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A96EFF1-97D8-63EB-601B-EAD92F8FE1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156200" y="4768850"/>
              <a:ext cx="6273800" cy="1765300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BDEF374B-15CA-25AC-259D-060241951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0333" y="845412"/>
            <a:ext cx="1966625" cy="11819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EABD1E5-9E28-1BF5-C89D-5EC1894E05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6846" y="2538958"/>
            <a:ext cx="1077496" cy="85851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77005E6-F391-B3EA-C24A-49E86F29E4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3401" y="1790598"/>
            <a:ext cx="444500" cy="3683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435287A-451D-39B8-8754-93304981F8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53401" y="2212873"/>
            <a:ext cx="444500" cy="37841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92F35BE-35E6-B997-3A99-32FEC25F5C6A}"/>
              </a:ext>
            </a:extLst>
          </p:cNvPr>
          <p:cNvSpPr txBox="1"/>
          <p:nvPr/>
        </p:nvSpPr>
        <p:spPr>
          <a:xfrm>
            <a:off x="3850023" y="1790082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witness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513CD8F-E06E-7B1B-24F5-7577DC733688}"/>
              </a:ext>
            </a:extLst>
          </p:cNvPr>
          <p:cNvSpPr txBox="1"/>
          <p:nvPr/>
        </p:nvSpPr>
        <p:spPr>
          <a:xfrm>
            <a:off x="3877378" y="2217412"/>
            <a:ext cx="694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drive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AA79BB-42FD-886D-62C2-87FD093A5114}"/>
              </a:ext>
            </a:extLst>
          </p:cNvPr>
          <p:cNvSpPr/>
          <p:nvPr/>
        </p:nvSpPr>
        <p:spPr>
          <a:xfrm>
            <a:off x="532081" y="1751582"/>
            <a:ext cx="773857" cy="74887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>
            <a:extLst>
              <a:ext uri="{FF2B5EF4-FFF2-40B4-BE49-F238E27FC236}">
                <a16:creationId xmlns:a16="http://schemas.microsoft.com/office/drawing/2014/main" id="{3DAA9E97-C187-0230-2DC8-9F46D0A30337}"/>
              </a:ext>
            </a:extLst>
          </p:cNvPr>
          <p:cNvSpPr/>
          <p:nvPr/>
        </p:nvSpPr>
        <p:spPr>
          <a:xfrm rot="20575519">
            <a:off x="1078213" y="1788378"/>
            <a:ext cx="1580455" cy="3026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FDCA8D-7B8A-6E49-39AE-E5153E4AB1AB}"/>
              </a:ext>
            </a:extLst>
          </p:cNvPr>
          <p:cNvSpPr/>
          <p:nvPr/>
        </p:nvSpPr>
        <p:spPr>
          <a:xfrm>
            <a:off x="4979088" y="5302500"/>
            <a:ext cx="773857" cy="74887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77E83E0F-EE11-106D-5919-BAD243474FA1}"/>
              </a:ext>
            </a:extLst>
          </p:cNvPr>
          <p:cNvSpPr/>
          <p:nvPr/>
        </p:nvSpPr>
        <p:spPr>
          <a:xfrm rot="15721488">
            <a:off x="4030964" y="4317474"/>
            <a:ext cx="1973251" cy="3026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10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5" grpId="0" animBg="1"/>
      <p:bldP spid="30" grpId="0" animBg="1"/>
      <p:bldP spid="6" grpId="0" animBg="1"/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>
            <a:extLst>
              <a:ext uri="{FF2B5EF4-FFF2-40B4-BE49-F238E27FC236}">
                <a16:creationId xmlns:a16="http://schemas.microsoft.com/office/drawing/2014/main" id="{4C0CA2DD-B81D-FE0D-E0B3-1638E48F6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0595" y="3889776"/>
            <a:ext cx="1948762" cy="19053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3724A9-1044-43FF-A919-F5831E0E2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7C275C-0A74-4152-851B-79C36133DC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29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124BB7-1CF0-F4F2-7616-1A182B73E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CDE1DB-BD2E-65F3-B897-720F99AD7EB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5567" y="799766"/>
            <a:ext cx="4480939" cy="5559395"/>
          </a:xfrm>
        </p:spPr>
        <p:txBody>
          <a:bodyPr anchor="ctr">
            <a:normAutofit lnSpcReduction="10000"/>
          </a:bodyPr>
          <a:lstStyle/>
          <a:p>
            <a:r>
              <a:rPr lang="en-US" b="1" dirty="0"/>
              <a:t>GPSR is precise and fast: </a:t>
            </a:r>
          </a:p>
          <a:p>
            <a:pPr marL="752475" lvl="1" indent="-285750"/>
            <a:r>
              <a:rPr lang="en-US" dirty="0"/>
              <a:t>4D ~5 min</a:t>
            </a:r>
          </a:p>
          <a:p>
            <a:pPr marL="752475" lvl="1" indent="-285750"/>
            <a:r>
              <a:rPr lang="en-US" dirty="0"/>
              <a:t>6D ~ 20 min</a:t>
            </a:r>
          </a:p>
          <a:p>
            <a:pPr marL="752475" lvl="1" indent="-285750"/>
            <a:r>
              <a:rPr lang="en-US" dirty="0"/>
              <a:t>no pre-training</a:t>
            </a:r>
          </a:p>
          <a:p>
            <a:pPr marL="752475" lvl="1" indent="-285750"/>
            <a:r>
              <a:rPr lang="en-US" dirty="0"/>
              <a:t>not a virtual diagnostic</a:t>
            </a:r>
          </a:p>
          <a:p>
            <a:r>
              <a:rPr lang="en-US" b="1" dirty="0"/>
              <a:t>Efficiency relies on: </a:t>
            </a:r>
          </a:p>
          <a:p>
            <a:pPr marL="752475" lvl="1" indent="-285750"/>
            <a:r>
              <a:rPr lang="en-US" dirty="0"/>
              <a:t>beam generator</a:t>
            </a:r>
          </a:p>
          <a:p>
            <a:pPr marL="752475" lvl="1" indent="-285750"/>
            <a:r>
              <a:rPr lang="en-US" dirty="0"/>
              <a:t>differentiable simulations                            (only for diagnostic beamline)</a:t>
            </a:r>
          </a:p>
          <a:p>
            <a:r>
              <a:rPr lang="en-US" b="1" dirty="0"/>
              <a:t>Flexible framework for implementation in different facilities:</a:t>
            </a:r>
          </a:p>
          <a:p>
            <a:pPr marL="752475" lvl="1" indent="-285750"/>
            <a:r>
              <a:rPr lang="en-US" dirty="0"/>
              <a:t>different available diagnostics (with/without TDC, screen placements)</a:t>
            </a:r>
          </a:p>
          <a:p>
            <a:pPr marL="752475" lvl="1" indent="-285750"/>
            <a:r>
              <a:rPr lang="en-US" dirty="0"/>
              <a:t>various applications (flat/magnetized beams, CSR, two-bunch)</a:t>
            </a:r>
          </a:p>
          <a:p>
            <a:r>
              <a:rPr lang="en-US" b="1" dirty="0"/>
              <a:t>Present/future:</a:t>
            </a:r>
          </a:p>
          <a:p>
            <a:pPr marL="809625" lvl="1" indent="-342900"/>
            <a:r>
              <a:rPr lang="en-US" dirty="0"/>
              <a:t>integration with automatic workflows at FACET-II and LCLS-II</a:t>
            </a:r>
            <a:endParaRPr lang="en-US" b="1" dirty="0"/>
          </a:p>
          <a:p>
            <a:pPr marL="809625" lvl="1" indent="-342900"/>
            <a:r>
              <a:rPr lang="en-US" dirty="0"/>
              <a:t>online 6D phase space tuning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C568B1-EDE0-EFE1-98ED-2D5A87E98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0160" y="1374731"/>
            <a:ext cx="1819216" cy="202881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1946A9-40CB-A1DE-B325-4C5DEC10C571}"/>
              </a:ext>
            </a:extLst>
          </p:cNvPr>
          <p:cNvSpPr/>
          <p:nvPr/>
        </p:nvSpPr>
        <p:spPr>
          <a:xfrm>
            <a:off x="4615267" y="807703"/>
            <a:ext cx="1986103" cy="29239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717B69A-8826-688B-0A91-FBC160F1F67E}"/>
              </a:ext>
            </a:extLst>
          </p:cNvPr>
          <p:cNvSpPr/>
          <p:nvPr/>
        </p:nvSpPr>
        <p:spPr>
          <a:xfrm>
            <a:off x="4615265" y="3958238"/>
            <a:ext cx="4193256" cy="24009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4A33B3-4932-39B2-E12A-B243CCD1C67B}"/>
              </a:ext>
            </a:extLst>
          </p:cNvPr>
          <p:cNvSpPr/>
          <p:nvPr/>
        </p:nvSpPr>
        <p:spPr>
          <a:xfrm>
            <a:off x="6708589" y="824882"/>
            <a:ext cx="2099932" cy="290679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3902D5-9DE8-42E0-B953-3AA819905E1F}"/>
              </a:ext>
            </a:extLst>
          </p:cNvPr>
          <p:cNvSpPr txBox="1"/>
          <p:nvPr/>
        </p:nvSpPr>
        <p:spPr>
          <a:xfrm>
            <a:off x="4591759" y="851511"/>
            <a:ext cx="2129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Flat/magnetized beams at </a:t>
            </a:r>
            <a:r>
              <a:rPr lang="en-US" sz="1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AWA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E3D32A-AB42-080B-2EA5-FFC5A4816F55}"/>
              </a:ext>
            </a:extLst>
          </p:cNvPr>
          <p:cNvSpPr txBox="1"/>
          <p:nvPr/>
        </p:nvSpPr>
        <p:spPr>
          <a:xfrm>
            <a:off x="4549185" y="3456595"/>
            <a:ext cx="22148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 err="1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Seongyeol</a:t>
            </a:r>
            <a:r>
              <a:rPr lang="en-US" sz="105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Kim, et al PRAB 2024</a:t>
            </a:r>
            <a:endParaRPr lang="en-US" sz="105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6D51A1-6F93-0BC7-8480-028193FDC459}"/>
              </a:ext>
            </a:extLst>
          </p:cNvPr>
          <p:cNvSpPr txBox="1"/>
          <p:nvPr/>
        </p:nvSpPr>
        <p:spPr>
          <a:xfrm>
            <a:off x="4614128" y="3976349"/>
            <a:ext cx="27737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6D GPSR </a:t>
            </a:r>
            <a:r>
              <a:rPr lang="en-US" sz="14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w/o </a:t>
            </a: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 at </a:t>
            </a:r>
            <a:r>
              <a:rPr lang="en-US" sz="1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PAL-XFEL </a:t>
            </a:r>
          </a:p>
        </p:txBody>
      </p:sp>
      <p:pic>
        <p:nvPicPr>
          <p:cNvPr id="13" name="Picture 2" descr="Fig. 1">
            <a:extLst>
              <a:ext uri="{FF2B5EF4-FFF2-40B4-BE49-F238E27FC236}">
                <a16:creationId xmlns:a16="http://schemas.microsoft.com/office/drawing/2014/main" id="{FF47C6FC-6F93-0BF8-A50E-163D2C371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345" y="4284126"/>
            <a:ext cx="4122201" cy="1759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B1765D9-9926-E482-61A0-E45DC7F38C13}"/>
              </a:ext>
            </a:extLst>
          </p:cNvPr>
          <p:cNvSpPr txBox="1"/>
          <p:nvPr/>
        </p:nvSpPr>
        <p:spPr>
          <a:xfrm>
            <a:off x="5534335" y="6056835"/>
            <a:ext cx="23485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100" dirty="0" err="1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Seongyeol</a:t>
            </a:r>
            <a:r>
              <a:rPr lang="en-US" sz="11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Kim, et al Sci. Rep 2025</a:t>
            </a:r>
            <a:endParaRPr lang="en-US" sz="11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EC881C-061D-E45F-D6C1-356214512186}"/>
              </a:ext>
            </a:extLst>
          </p:cNvPr>
          <p:cNvSpPr txBox="1"/>
          <p:nvPr/>
        </p:nvSpPr>
        <p:spPr>
          <a:xfrm>
            <a:off x="6708588" y="868689"/>
            <a:ext cx="1830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CSR-affected beams at </a:t>
            </a:r>
            <a:r>
              <a:rPr lang="en-US" sz="1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AWA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4713DE1-CC81-361E-3D8B-9E352AC1FBF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4834" t="3459" r="2343" b="53331"/>
          <a:stretch>
            <a:fillRect/>
          </a:stretch>
        </p:blipFill>
        <p:spPr>
          <a:xfrm>
            <a:off x="6744926" y="1400519"/>
            <a:ext cx="1947824" cy="19522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A9094C0-A2D2-5CD2-B7E6-62556844ED5D}"/>
              </a:ext>
            </a:extLst>
          </p:cNvPr>
          <p:cNvSpPr txBox="1"/>
          <p:nvPr/>
        </p:nvSpPr>
        <p:spPr>
          <a:xfrm>
            <a:off x="6624878" y="3466583"/>
            <a:ext cx="221480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900" dirty="0">
                <a:solidFill>
                  <a:srgbClr val="22222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JP Gonzalez-Aguilera, Dissertation 2026</a:t>
            </a:r>
            <a:endParaRPr lang="en-US" sz="9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A00A5AA-A441-9362-A3FA-D209C5CFADDD}"/>
              </a:ext>
            </a:extLst>
          </p:cNvPr>
          <p:cNvSpPr/>
          <p:nvPr/>
        </p:nvSpPr>
        <p:spPr>
          <a:xfrm>
            <a:off x="8923395" y="824882"/>
            <a:ext cx="3143168" cy="263171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410DB54-0DB6-9FFA-D731-C0FF5EA3EEFC}"/>
              </a:ext>
            </a:extLst>
          </p:cNvPr>
          <p:cNvSpPr/>
          <p:nvPr/>
        </p:nvSpPr>
        <p:spPr>
          <a:xfrm>
            <a:off x="8923395" y="3557969"/>
            <a:ext cx="3143168" cy="281706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AE19F0D-9169-7A39-6CA3-B422B91E7726}"/>
              </a:ext>
            </a:extLst>
          </p:cNvPr>
          <p:cNvSpPr txBox="1"/>
          <p:nvPr/>
        </p:nvSpPr>
        <p:spPr>
          <a:xfrm>
            <a:off x="8923393" y="851511"/>
            <a:ext cx="3143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Automated online GPSR at </a:t>
            </a:r>
            <a:r>
              <a:rPr lang="en-US" sz="1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LCLS-II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8084891-2DA5-366E-5DB4-C5B5AA5A53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9083" y="1154688"/>
            <a:ext cx="2839244" cy="129130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3B664D9-6492-1D4A-59A9-F27918DAE10C}"/>
              </a:ext>
            </a:extLst>
          </p:cNvPr>
          <p:cNvSpPr txBox="1"/>
          <p:nvPr/>
        </p:nvSpPr>
        <p:spPr>
          <a:xfrm>
            <a:off x="8912703" y="3581999"/>
            <a:ext cx="3143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Two-bunch GPSR at </a:t>
            </a:r>
            <a:r>
              <a:rPr lang="en-US" sz="1400" b="1" dirty="0">
                <a:solidFill>
                  <a:schemeClr val="accent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FACET-II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9EC77CC-9763-388B-A0DA-3B29F9AF9845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rcRect l="21428" t="1020" r="22454" b="2066"/>
          <a:stretch>
            <a:fillRect/>
          </a:stretch>
        </p:blipFill>
        <p:spPr>
          <a:xfrm>
            <a:off x="11098871" y="2783331"/>
            <a:ext cx="618006" cy="620214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3B4C7B9D-9BD2-F016-46C2-8EFB69A42EA9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45476" y="2781246"/>
            <a:ext cx="1838521" cy="607509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EAB7E443-D718-6371-160F-158C89A66265}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45475" y="5716840"/>
            <a:ext cx="1838521" cy="607509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F6489085-924A-23A5-4103-F87F0A65B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alphaModFix/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098871" y="5706343"/>
            <a:ext cx="618006" cy="618006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4F5A5A3-99B4-1957-3B39-155CDF48BEA9}"/>
              </a:ext>
            </a:extLst>
          </p:cNvPr>
          <p:cNvSpPr txBox="1"/>
          <p:nvPr/>
        </p:nvSpPr>
        <p:spPr>
          <a:xfrm>
            <a:off x="9216626" y="2440883"/>
            <a:ext cx="283924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R. Roussel, 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et. al. </a:t>
            </a:r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2026</a:t>
            </a:r>
            <a:r>
              <a:rPr lang="en-US" sz="1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US" sz="1200" dirty="0">
                <a:hlinkClick r:id="rId10"/>
              </a:rPr>
              <a:t>arXiv:2604.20125</a:t>
            </a:r>
            <a:endParaRPr lang="en-US" sz="12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24AE5C5-98D6-AF2B-D34E-112B460FF3C0}"/>
              </a:ext>
            </a:extLst>
          </p:cNvPr>
          <p:cNvGrpSpPr/>
          <p:nvPr/>
        </p:nvGrpSpPr>
        <p:grpSpPr>
          <a:xfrm>
            <a:off x="4803593" y="2290810"/>
            <a:ext cx="3788606" cy="1177070"/>
            <a:chOff x="335280" y="2220796"/>
            <a:chExt cx="3788606" cy="117707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1379A24-11EC-CF63-169A-C63387CF92DD}"/>
                </a:ext>
              </a:extLst>
            </p:cNvPr>
            <p:cNvSpPr/>
            <p:nvPr/>
          </p:nvSpPr>
          <p:spPr>
            <a:xfrm>
              <a:off x="335280" y="2220796"/>
              <a:ext cx="3788606" cy="117707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 descr="Argonne Logo">
              <a:extLst>
                <a:ext uri="{FF2B5EF4-FFF2-40B4-BE49-F238E27FC236}">
                  <a16:creationId xmlns:a16="http://schemas.microsoft.com/office/drawing/2014/main" id="{F5159F4F-D548-0291-120C-1C0019BE4B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33191" y="2343922"/>
              <a:ext cx="3416900" cy="921078"/>
            </a:xfrm>
            <a:prstGeom prst="rect">
              <a:avLst/>
            </a:prstGeom>
            <a:solidFill>
              <a:schemeClr val="bg1"/>
            </a:solidFill>
            <a:ln w="38100">
              <a:noFill/>
            </a:ln>
            <a:effectLst/>
          </p:spPr>
        </p:pic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CB1F7095-75FC-E3D0-44CC-0ECF92399007}"/>
              </a:ext>
            </a:extLst>
          </p:cNvPr>
          <p:cNvSpPr/>
          <p:nvPr/>
        </p:nvSpPr>
        <p:spPr>
          <a:xfrm>
            <a:off x="4803594" y="4375116"/>
            <a:ext cx="3788606" cy="60990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3F86985-476B-1C4C-ABC0-31C5DA9C44D2}"/>
              </a:ext>
            </a:extLst>
          </p:cNvPr>
          <p:cNvPicPr>
            <a:picLocks noChangeAspect="1"/>
          </p:cNvPicPr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937208" y="4509261"/>
            <a:ext cx="3481196" cy="341613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879337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F1477-CCE9-6641-831C-849C8A5CF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Acknowledgements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0DA043-59E7-C76C-A20E-862BB5C048F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30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84EAEB-4F92-1445-ADF2-8FA123AD6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7A2FE8-7B89-4A6C-3454-BD2944C4F738}"/>
              </a:ext>
            </a:extLst>
          </p:cNvPr>
          <p:cNvSpPr txBox="1"/>
          <p:nvPr/>
        </p:nvSpPr>
        <p:spPr>
          <a:xfrm>
            <a:off x="914400" y="803305"/>
            <a:ext cx="3429208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SLAC</a:t>
            </a:r>
          </a:p>
          <a:p>
            <a:pPr marL="285750" indent="-285750">
              <a:buFontTx/>
              <a:buChar char="-"/>
            </a:pPr>
            <a:r>
              <a:rPr lang="en-US" dirty="0"/>
              <a:t>Dylan Kennedy</a:t>
            </a:r>
          </a:p>
          <a:p>
            <a:pPr marL="285750" indent="-285750">
              <a:buFontTx/>
              <a:buChar char="-"/>
            </a:pPr>
            <a:r>
              <a:rPr lang="en-US" dirty="0"/>
              <a:t>Yiheng Ye</a:t>
            </a:r>
          </a:p>
          <a:p>
            <a:pPr marL="285750" indent="-285750">
              <a:buFontTx/>
              <a:buChar char="-"/>
            </a:pPr>
            <a:r>
              <a:rPr lang="en-US" dirty="0"/>
              <a:t>Auralee Edelen</a:t>
            </a:r>
          </a:p>
          <a:p>
            <a:pPr marL="285750" indent="-285750">
              <a:buFontTx/>
              <a:buChar char="-"/>
            </a:pPr>
            <a:r>
              <a:rPr lang="en-US" dirty="0"/>
              <a:t>Ryan Roussel</a:t>
            </a:r>
          </a:p>
          <a:p>
            <a:pPr marL="285750" indent="-285750">
              <a:buFontTx/>
              <a:buChar char="-"/>
            </a:pPr>
            <a:r>
              <a:rPr lang="en-US" b="1" dirty="0">
                <a:solidFill>
                  <a:schemeClr val="accent1"/>
                </a:solidFill>
              </a:rPr>
              <a:t>FACET-II</a:t>
            </a:r>
            <a:r>
              <a:rPr lang="en-US" dirty="0"/>
              <a:t> group and operators</a:t>
            </a:r>
          </a:p>
          <a:p>
            <a:pPr marL="285750" indent="-285750">
              <a:buFontTx/>
              <a:buChar char="-"/>
            </a:pPr>
            <a:r>
              <a:rPr lang="en-US" b="1" dirty="0">
                <a:solidFill>
                  <a:schemeClr val="accent1"/>
                </a:solidFill>
              </a:rPr>
              <a:t>LCLS-II</a:t>
            </a:r>
            <a:r>
              <a:rPr lang="en-US" dirty="0"/>
              <a:t> operators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r>
              <a:rPr lang="en-US" b="1" dirty="0">
                <a:solidFill>
                  <a:schemeClr val="accent1"/>
                </a:solidFill>
              </a:rPr>
              <a:t>Argonne</a:t>
            </a:r>
          </a:p>
          <a:p>
            <a:pPr marL="285750" indent="-285750">
              <a:buFontTx/>
              <a:buChar char="-"/>
            </a:pPr>
            <a:r>
              <a:rPr lang="en-US" dirty="0"/>
              <a:t>Alex Ody </a:t>
            </a:r>
          </a:p>
          <a:p>
            <a:pPr marL="285750" indent="-285750">
              <a:buFontTx/>
              <a:buChar char="-"/>
            </a:pPr>
            <a:r>
              <a:rPr lang="en-US" dirty="0"/>
              <a:t>John Power</a:t>
            </a:r>
          </a:p>
          <a:p>
            <a:pPr marL="285750" indent="-285750">
              <a:buFontTx/>
              <a:buChar char="-"/>
            </a:pPr>
            <a:r>
              <a:rPr lang="en-US" dirty="0" err="1"/>
              <a:t>Gwanghui</a:t>
            </a:r>
            <a:r>
              <a:rPr lang="en-US" dirty="0"/>
              <a:t> Ha</a:t>
            </a:r>
          </a:p>
          <a:p>
            <a:pPr marL="285750" indent="-285750">
              <a:buFontTx/>
              <a:buChar char="-"/>
            </a:pPr>
            <a:r>
              <a:rPr lang="en-US" dirty="0"/>
              <a:t>Philippe Piot</a:t>
            </a:r>
          </a:p>
          <a:p>
            <a:pPr marL="285750" indent="-285750">
              <a:buFontTx/>
              <a:buChar char="-"/>
            </a:pPr>
            <a:r>
              <a:rPr lang="en-US" b="1" dirty="0">
                <a:solidFill>
                  <a:schemeClr val="accent1"/>
                </a:solidFill>
              </a:rPr>
              <a:t>AWA</a:t>
            </a:r>
            <a:r>
              <a:rPr lang="en-US" dirty="0"/>
              <a:t> group and operators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r>
              <a:rPr lang="en-US" b="1" dirty="0">
                <a:solidFill>
                  <a:schemeClr val="accent1"/>
                </a:solidFill>
              </a:rPr>
              <a:t>Other institutions</a:t>
            </a:r>
          </a:p>
          <a:p>
            <a:pPr marL="285750" indent="-285750">
              <a:buFontTx/>
              <a:buChar char="-"/>
            </a:pPr>
            <a:r>
              <a:rPr lang="en-US" dirty="0" err="1"/>
              <a:t>Seongyeol</a:t>
            </a:r>
            <a:r>
              <a:rPr lang="en-US" dirty="0"/>
              <a:t> Kim (</a:t>
            </a:r>
            <a:r>
              <a:rPr lang="en-US" b="1" dirty="0">
                <a:solidFill>
                  <a:schemeClr val="accent1"/>
                </a:solidFill>
              </a:rPr>
              <a:t>PAL</a:t>
            </a:r>
            <a:r>
              <a:rPr lang="en-US" dirty="0"/>
              <a:t>, Korea)</a:t>
            </a:r>
          </a:p>
          <a:p>
            <a:pPr marL="285750" indent="-285750">
              <a:buFontTx/>
              <a:buChar char="-"/>
            </a:pPr>
            <a:r>
              <a:rPr lang="en-US" dirty="0"/>
              <a:t>Lewis Boulton (</a:t>
            </a:r>
            <a:r>
              <a:rPr lang="en-US" b="1" dirty="0">
                <a:solidFill>
                  <a:schemeClr val="accent1"/>
                </a:solidFill>
              </a:rPr>
              <a:t>DESY</a:t>
            </a:r>
            <a:r>
              <a:rPr lang="en-US" dirty="0"/>
              <a:t>, Germany)</a:t>
            </a:r>
          </a:p>
        </p:txBody>
      </p:sp>
      <p:pic>
        <p:nvPicPr>
          <p:cNvPr id="11" name="Picture 10" descr="Argonne Logo">
            <a:extLst>
              <a:ext uri="{FF2B5EF4-FFF2-40B4-BE49-F238E27FC236}">
                <a16:creationId xmlns:a16="http://schemas.microsoft.com/office/drawing/2014/main" id="{B6F3385D-3102-74A0-3D9B-89D46C2C7C5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228872" y="2742375"/>
            <a:ext cx="3849054" cy="10375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79A441-D77D-39A8-1CD0-05E9CC1C293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1961" y="4034228"/>
            <a:ext cx="7022875" cy="6891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B44B46-6E28-B107-5E52-1483FB607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2726" y="458802"/>
            <a:ext cx="7772400" cy="1159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602FE39-C50F-FD0D-94E4-F02A982D72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9247" y="1661154"/>
            <a:ext cx="4839357" cy="117758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AAE589-590C-07FA-3CEA-DA7DF40484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5175" y="4975434"/>
            <a:ext cx="1587500" cy="15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572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6878E2CA-D7BE-1C7F-F2F7-12B05381F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8E455FED-4AA0-D9A0-5577-50F8AE231A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874" t="23344" b="14044"/>
          <a:stretch>
            <a:fillRect/>
          </a:stretch>
        </p:blipFill>
        <p:spPr>
          <a:xfrm>
            <a:off x="1377987" y="1378537"/>
            <a:ext cx="1762177" cy="1623826"/>
          </a:xfrm>
          <a:prstGeom prst="rect">
            <a:avLst/>
          </a:prstGeom>
          <a:ln w="38100">
            <a:noFill/>
          </a:ln>
          <a:effectLst/>
        </p:spPr>
      </p:pic>
      <p:sp>
        <p:nvSpPr>
          <p:cNvPr id="29" name="Bent-Up Arrow 28">
            <a:extLst>
              <a:ext uri="{FF2B5EF4-FFF2-40B4-BE49-F238E27FC236}">
                <a16:creationId xmlns:a16="http://schemas.microsoft.com/office/drawing/2014/main" id="{D76E584B-3B09-74EB-78E0-7AC17D727196}"/>
              </a:ext>
            </a:extLst>
          </p:cNvPr>
          <p:cNvSpPr/>
          <p:nvPr/>
        </p:nvSpPr>
        <p:spPr>
          <a:xfrm flipH="1">
            <a:off x="2637993" y="3535953"/>
            <a:ext cx="606094" cy="1763519"/>
          </a:xfrm>
          <a:prstGeom prst="bentUpArrow">
            <a:avLst>
              <a:gd name="adj1" fmla="val 25000"/>
              <a:gd name="adj2" fmla="val 25000"/>
              <a:gd name="adj3" fmla="val 350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9934E32-AAB8-C6EB-B241-BE17543A3BBC}"/>
              </a:ext>
            </a:extLst>
          </p:cNvPr>
          <p:cNvSpPr txBox="1"/>
          <p:nvPr/>
        </p:nvSpPr>
        <p:spPr>
          <a:xfrm>
            <a:off x="1998558" y="3982097"/>
            <a:ext cx="150668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optimization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step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3BAF45-9FEA-C530-7FEA-DE46D4BEC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quadrupole scan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5AE356-1023-BF14-AF22-F351FDBD0F34}"/>
              </a:ext>
            </a:extLst>
          </p:cNvPr>
          <p:cNvSpPr/>
          <p:nvPr/>
        </p:nvSpPr>
        <p:spPr>
          <a:xfrm>
            <a:off x="6111320" y="800932"/>
            <a:ext cx="5966380" cy="262806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3FB688A-B776-6CA2-8298-4D8C5D52D234}"/>
                  </a:ext>
                </a:extLst>
              </p:cNvPr>
              <p:cNvSpPr txBox="1"/>
              <p:nvPr/>
            </p:nvSpPr>
            <p:spPr>
              <a:xfrm>
                <a:off x="8778524" y="5621845"/>
                <a:ext cx="3040640" cy="4169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Lato" panose="020F0502020204030203" pitchFamily="34" charset="0"/>
                      </a:rPr>
                      <m:t>𝓓</m:t>
                    </m:r>
                  </m:oMath>
                </a14:m>
                <a:r>
                  <a:rPr lang="en-US" dirty="0">
                    <a:solidFill>
                      <a:schemeClr val="accent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…, </m:t>
                            </m:r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i="1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Lato" panose="020F0502020204030203" pitchFamily="34" charset="0"/>
                        <a:cs typeface="Lato" panose="020F0502020204030203" pitchFamily="34" charset="0"/>
                      </a:rPr>
                      <m:t>, 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sSubSup>
                              <m:sSubSupPr>
                                <m:ctrlP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</m:ctrlPr>
                              </m:sSubSupPr>
                              <m:e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𝑥</m:t>
                                </m:r>
                              </m:sub>
                              <m:sup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  <m:sub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…,</m:t>
                            </m:r>
                            <m:sSubSup>
                              <m:sSubSupPr>
                                <m:ctrlP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</m:ctrlPr>
                              </m:sSubSupPr>
                              <m:e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𝑥</m:t>
                                </m:r>
                              </m:sub>
                              <m:sup>
                                <m:r>
                                  <a:rPr lang="en-US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  <m:sub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en-US" dirty="0">
                  <a:solidFill>
                    <a:schemeClr val="accent6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3FB688A-B776-6CA2-8298-4D8C5D52D2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8524" y="5621845"/>
                <a:ext cx="3040640" cy="416974"/>
              </a:xfrm>
              <a:prstGeom prst="rect">
                <a:avLst/>
              </a:prstGeom>
              <a:blipFill>
                <a:blip r:embed="rId3"/>
                <a:stretch>
                  <a:fillRect t="-2941" b="-14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A667CF2E-85C0-DDC2-43DD-CF2F36352023}"/>
              </a:ext>
            </a:extLst>
          </p:cNvPr>
          <p:cNvSpPr/>
          <p:nvPr/>
        </p:nvSpPr>
        <p:spPr>
          <a:xfrm>
            <a:off x="3316587" y="4331848"/>
            <a:ext cx="4594122" cy="183520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8732D3EF-EA64-3E80-1DC3-25CC928C8CA1}"/>
              </a:ext>
            </a:extLst>
          </p:cNvPr>
          <p:cNvCxnSpPr>
            <a:cxnSpLocks/>
          </p:cNvCxnSpPr>
          <p:nvPr/>
        </p:nvCxnSpPr>
        <p:spPr>
          <a:xfrm flipH="1">
            <a:off x="2011133" y="3580435"/>
            <a:ext cx="546029" cy="4574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F2D87E62-5619-D848-9C14-C1D9CD7AD7F1}"/>
              </a:ext>
            </a:extLst>
          </p:cNvPr>
          <p:cNvSpPr/>
          <p:nvPr/>
        </p:nvSpPr>
        <p:spPr>
          <a:xfrm>
            <a:off x="123848" y="4037895"/>
            <a:ext cx="1863529" cy="23236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B3DE947-7800-A100-BB96-24E570AC131C}"/>
              </a:ext>
            </a:extLst>
          </p:cNvPr>
          <p:cNvSpPr txBox="1"/>
          <p:nvPr/>
        </p:nvSpPr>
        <p:spPr>
          <a:xfrm>
            <a:off x="102605" y="4000169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reconstructed </a:t>
            </a:r>
          </a:p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distribution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C0BDB315-3E28-2450-AA48-37A485CF47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60" y="4583158"/>
            <a:ext cx="1351065" cy="1667354"/>
          </a:xfrm>
          <a:prstGeom prst="rect">
            <a:avLst/>
          </a:prstGeom>
        </p:spPr>
      </p:pic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E2277222-C254-2945-0239-A72FD124D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0D1267EA-6AD1-629D-2A99-ADE94A78D4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31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E09713-3CF0-CC76-2F5F-A89A71ED0EAD}"/>
              </a:ext>
            </a:extLst>
          </p:cNvPr>
          <p:cNvSpPr/>
          <p:nvPr/>
        </p:nvSpPr>
        <p:spPr>
          <a:xfrm>
            <a:off x="129619" y="803305"/>
            <a:ext cx="5051258" cy="26216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6D5A03-538A-2E8E-1F19-B4B3B0F406A5}"/>
              </a:ext>
            </a:extLst>
          </p:cNvPr>
          <p:cNvSpPr/>
          <p:nvPr/>
        </p:nvSpPr>
        <p:spPr>
          <a:xfrm>
            <a:off x="8547655" y="4328426"/>
            <a:ext cx="3530045" cy="183520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A4BCC895-6D63-97E0-3355-FB1A58D18116}"/>
              </a:ext>
            </a:extLst>
          </p:cNvPr>
          <p:cNvSpPr/>
          <p:nvPr/>
        </p:nvSpPr>
        <p:spPr>
          <a:xfrm rot="10800000">
            <a:off x="7956969" y="5148015"/>
            <a:ext cx="544426" cy="302914"/>
          </a:xfrm>
          <a:prstGeom prst="rightArrow">
            <a:avLst/>
          </a:prstGeom>
          <a:solidFill>
            <a:schemeClr val="accent6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E0699A7-BE64-3D4F-0926-FF3E75B0373D}"/>
              </a:ext>
            </a:extLst>
          </p:cNvPr>
          <p:cNvSpPr txBox="1"/>
          <p:nvPr/>
        </p:nvSpPr>
        <p:spPr>
          <a:xfrm>
            <a:off x="147333" y="821377"/>
            <a:ext cx="296162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 beam distribution at reconstruction point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3E6D4FD-0323-6BEB-9D8A-80317C67A728}"/>
              </a:ext>
            </a:extLst>
          </p:cNvPr>
          <p:cNvSpPr txBox="1"/>
          <p:nvPr/>
        </p:nvSpPr>
        <p:spPr>
          <a:xfrm>
            <a:off x="8565396" y="4353087"/>
            <a:ext cx="3467767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data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237F0AD-AF5E-0321-E53D-0DDF22C6B50D}"/>
              </a:ext>
            </a:extLst>
          </p:cNvPr>
          <p:cNvSpPr txBox="1"/>
          <p:nvPr/>
        </p:nvSpPr>
        <p:spPr>
          <a:xfrm>
            <a:off x="3933196" y="4366672"/>
            <a:ext cx="3467767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Loss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1948DBD5-1E32-6810-E24A-C656E5333F9D}"/>
              </a:ext>
            </a:extLst>
          </p:cNvPr>
          <p:cNvSpPr/>
          <p:nvPr/>
        </p:nvSpPr>
        <p:spPr>
          <a:xfrm>
            <a:off x="5227137" y="1996122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00498AB-CFC8-FA91-C070-6AEBBDD7C1AB}"/>
              </a:ext>
            </a:extLst>
          </p:cNvPr>
          <p:cNvSpPr txBox="1"/>
          <p:nvPr/>
        </p:nvSpPr>
        <p:spPr>
          <a:xfrm>
            <a:off x="6156196" y="814433"/>
            <a:ext cx="588723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diagnostics beamline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281B836-F3FF-4CD0-3A7B-826257D95616}"/>
                  </a:ext>
                </a:extLst>
              </p:cNvPr>
              <p:cNvSpPr txBox="1"/>
              <p:nvPr/>
            </p:nvSpPr>
            <p:spPr>
              <a:xfrm>
                <a:off x="2981558" y="1528818"/>
                <a:ext cx="2009158" cy="136960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parametrized by</a:t>
                </a:r>
              </a:p>
              <a:p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Lato" panose="020F0502020204030203" pitchFamily="34" charset="0"/>
                                  <a:cs typeface="Lato" panose="020F0502020204030203" pitchFamily="34" charset="0"/>
                                </a:rPr>
                              </m:ctrlPr>
                            </m:dP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  <a:ea typeface="Lato" panose="020F0502020204030203" pitchFamily="34" charset="0"/>
                                      <a:cs typeface="Lato" panose="020F0502020204030203" pitchFamily="34" charset="0"/>
                                    </a:rPr>
                                  </m:ctrlPr>
                                </m:mPr>
                                <m:mr>
                                  <m:e>
                                    <m:sSubSup>
                                      <m:sSub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𝜎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𝑥</m:t>
                                        </m:r>
                                      </m:sub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𝜎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𝑥</m:t>
                                        </m:r>
                                        <m:sSub>
                                          <m:sSub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𝑝</m:t>
                                            </m:r>
                                          </m:e>
                                          <m:sub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𝑥</m:t>
                                            </m:r>
                                          </m:sub>
                                        </m:sSub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𝜎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𝑥</m:t>
                                        </m:r>
                                        <m:sSub>
                                          <m:sSubPr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𝑝</m:t>
                                            </m:r>
                                          </m:e>
                                          <m:sub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𝑥</m:t>
                                            </m:r>
                                          </m:sub>
                                        </m:sSub>
                                      </m:sub>
                                    </m:sSub>
                                  </m:e>
                                  <m:e>
                                    <m:sSubSup>
                                      <m:sSubSup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𝜎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𝑝</m:t>
                                            </m:r>
                                          </m:e>
                                          <m:sub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𝑥</m:t>
                                            </m:r>
                                          </m:sub>
                                        </m:sSub>
                                      </m:sub>
                                      <m:sup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e>
                                </m:mr>
                              </m:m>
                            </m:e>
                          </m:d>
                        </m:e>
                        <m:sub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  <m:t>rec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  <m:t>. 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  <m:t>point</m:t>
                          </m:r>
                        </m:sub>
                      </m:sSub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281B836-F3FF-4CD0-3A7B-826257D956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1558" y="1528818"/>
                <a:ext cx="2009158" cy="1369606"/>
              </a:xfrm>
              <a:prstGeom prst="rect">
                <a:avLst/>
              </a:prstGeom>
              <a:blipFill>
                <a:blip r:embed="rId5"/>
                <a:stretch>
                  <a:fillRect l="-2500" t="-1835" r="-10625" b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Right Arrow 54">
            <a:extLst>
              <a:ext uri="{FF2B5EF4-FFF2-40B4-BE49-F238E27FC236}">
                <a16:creationId xmlns:a16="http://schemas.microsoft.com/office/drawing/2014/main" id="{CD3A2E4A-DAE5-3E59-262F-C2BEE499B7A6}"/>
              </a:ext>
            </a:extLst>
          </p:cNvPr>
          <p:cNvSpPr/>
          <p:nvPr/>
        </p:nvSpPr>
        <p:spPr>
          <a:xfrm rot="5400000">
            <a:off x="7330255" y="3726936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C78FAFB-6DC9-3D5D-23C3-B87C00B25D29}"/>
              </a:ext>
            </a:extLst>
          </p:cNvPr>
          <p:cNvCxnSpPr>
            <a:cxnSpLocks/>
            <a:endCxn id="13" idx="3"/>
          </p:cNvCxnSpPr>
          <p:nvPr/>
        </p:nvCxnSpPr>
        <p:spPr>
          <a:xfrm flipV="1">
            <a:off x="7745518" y="1585727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B3D1C20E-4BD7-B3CE-DF36-BC8B944CD5D8}"/>
              </a:ext>
            </a:extLst>
          </p:cNvPr>
          <p:cNvSpPr/>
          <p:nvPr/>
        </p:nvSpPr>
        <p:spPr>
          <a:xfrm>
            <a:off x="8581771" y="1178382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857A7FA-30FF-31B7-B578-25B7227F9BA2}"/>
              </a:ext>
            </a:extLst>
          </p:cNvPr>
          <p:cNvSpPr/>
          <p:nvPr/>
        </p:nvSpPr>
        <p:spPr>
          <a:xfrm rot="2700000">
            <a:off x="10498072" y="1086499"/>
            <a:ext cx="118872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314E42-EA41-BDAD-EF72-092832F77898}"/>
              </a:ext>
            </a:extLst>
          </p:cNvPr>
          <p:cNvSpPr txBox="1"/>
          <p:nvPr/>
        </p:nvSpPr>
        <p:spPr>
          <a:xfrm>
            <a:off x="8712381" y="1543507"/>
            <a:ext cx="1537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scanning quad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0DC9E4-06CC-A894-7343-155E2D4F40D9}"/>
              </a:ext>
            </a:extLst>
          </p:cNvPr>
          <p:cNvSpPr txBox="1"/>
          <p:nvPr/>
        </p:nvSpPr>
        <p:spPr>
          <a:xfrm>
            <a:off x="9897837" y="1174175"/>
            <a:ext cx="802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screen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1AECDD6-3FA2-23C6-323F-BEBF8916BF90}"/>
              </a:ext>
            </a:extLst>
          </p:cNvPr>
          <p:cNvSpPr/>
          <p:nvPr/>
        </p:nvSpPr>
        <p:spPr>
          <a:xfrm>
            <a:off x="7631218" y="1489386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1E2AB41-3A25-EB54-DCD2-A938CF3EB8A5}"/>
                  </a:ext>
                </a:extLst>
              </p:cNvPr>
              <p:cNvSpPr txBox="1"/>
              <p:nvPr/>
            </p:nvSpPr>
            <p:spPr>
              <a:xfrm>
                <a:off x="6780297" y="2124281"/>
                <a:ext cx="4292405" cy="80695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Lato" panose="020F0502020204030203" pitchFamily="34" charset="0"/>
                                  <a:cs typeface="Lato" panose="020F0502020204030203" pitchFamily="34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𝐿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m:t>⋅</m:t>
                      </m:r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  <a:ea typeface="Lato" panose="020F0502020204030203" pitchFamily="34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Lato" panose="020F0502020204030203" pitchFamily="34" charset="0"/>
                                  <a:cs typeface="Lato" panose="020F0502020204030203" pitchFamily="34" charset="0"/>
                                </a:rPr>
                              </m:ctrlPr>
                            </m:mPr>
                            <m:mr>
                              <m:e>
                                <m:func>
                                  <m:funcPr>
                                    <m:ctrl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cos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dPr>
                                      <m:e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𝑘</m:t>
                                            </m:r>
                                          </m:e>
                                        </m:rad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𝑙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  <m:e>
                                <m:func>
                                  <m:funcPr>
                                    <m:ctrl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dPr>
                                      <m:e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𝑘</m:t>
                                            </m:r>
                                          </m:e>
                                        </m:rad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𝑙</m:t>
                                        </m:r>
                                      </m:e>
                                    </m:d>
                                  </m:e>
                                </m:func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/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𝑘</m:t>
                                    </m:r>
                                  </m:e>
                                </m:rad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−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𝑘</m:t>
                                    </m:r>
                                  </m:e>
                                </m:rad>
                                <m:func>
                                  <m:funcPr>
                                    <m:ctrl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dPr>
                                      <m:e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en-US" b="0" i="1" smtClean="0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𝑘</m:t>
                                            </m:r>
                                          </m:e>
                                        </m:rad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𝑙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  <m:e>
                                <m:func>
                                  <m:funcPr>
                                    <m:ctrl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b="0" i="0" smtClean="0">
                                        <a:latin typeface="Cambria Math" panose="02040503050406030204" pitchFamily="18" charset="0"/>
                                        <a:ea typeface="Lato" panose="020F0502020204030203" pitchFamily="34" charset="0"/>
                                        <a:cs typeface="Lato" panose="020F0502020204030203" pitchFamily="34" charset="0"/>
                                      </a:rPr>
                                      <m:t>cos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</m:ctrlPr>
                                      </m:dPr>
                                      <m:e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  <a:ea typeface="Lato" panose="020F0502020204030203" pitchFamily="34" charset="0"/>
                                                <a:cs typeface="Lato" panose="020F0502020204030203" pitchFamily="34" charset="0"/>
                                              </a:rPr>
                                              <m:t>𝑘</m:t>
                                            </m:r>
                                          </m:e>
                                        </m:rad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Lato" panose="020F0502020204030203" pitchFamily="34" charset="0"/>
                                            <a:cs typeface="Lato" panose="020F0502020204030203" pitchFamily="34" charset="0"/>
                                          </a:rPr>
                                          <m:t>𝑙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1E2AB41-3A25-EB54-DCD2-A938CF3EB8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0297" y="2124281"/>
                <a:ext cx="4292405" cy="8069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5B745A-1F90-DFFB-AC96-996C3BAE35A3}"/>
                  </a:ext>
                </a:extLst>
              </p:cNvPr>
              <p:cNvSpPr txBox="1"/>
              <p:nvPr/>
            </p:nvSpPr>
            <p:spPr>
              <a:xfrm>
                <a:off x="6535349" y="2963972"/>
                <a:ext cx="5118321" cy="416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𝓜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…, </m:t>
                            </m:r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Lato" panose="020F0502020204030203" pitchFamily="34" charset="0"/>
                        <a:cs typeface="Lato" panose="020F0502020204030203" pitchFamily="34" charset="0"/>
                      </a:rPr>
                      <m:t>, 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sSubSup>
                              <m:sSubSupPr>
                                <m:ctrlP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</m:ctrlPr>
                              </m:sSubSupPr>
                              <m:e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𝑥</m:t>
                                </m:r>
                              </m:sub>
                              <m:sup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  <m:sub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ea typeface="Lato" panose="020F0502020204030203" pitchFamily="34" charset="0"/>
                            <a:cs typeface="Lato" panose="020F0502020204030203" pitchFamily="34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…,</m:t>
                            </m:r>
                            <m:sSubSup>
                              <m:sSubSupPr>
                                <m:ctrlPr>
                                  <a:rPr lang="en-US" i="1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</m:ctrlPr>
                              </m:sSubSupPr>
                              <m:e>
                                <m:r>
                                  <a:rPr lang="en-US" i="1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en-US" i="1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𝑥</m:t>
                                </m:r>
                              </m:sub>
                              <m:sup>
                                <m:r>
                                  <a:rPr lang="en-US" i="1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  <a:ea typeface="Lato" panose="020F0502020204030203" pitchFamily="34" charset="0"/>
                                    <a:cs typeface="Lato" panose="020F0502020204030203" pitchFamily="34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  <m:sub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  <a:ea typeface="Lato" panose="020F0502020204030203" pitchFamily="34" charset="0"/>
                                <a:cs typeface="Lato" panose="020F0502020204030203" pitchFamily="34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en-US" dirty="0">
                  <a:solidFill>
                    <a:schemeClr val="accent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25B745A-1F90-DFFB-AC96-996C3BAE35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349" y="2963972"/>
                <a:ext cx="5118321" cy="416974"/>
              </a:xfrm>
              <a:prstGeom prst="rect">
                <a:avLst/>
              </a:prstGeom>
              <a:blipFill>
                <a:blip r:embed="rId7"/>
                <a:stretch>
                  <a:fillRect t="-2941" b="-14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B072353-EBE4-72A0-726A-3ABED92CF45B}"/>
              </a:ext>
            </a:extLst>
          </p:cNvPr>
          <p:cNvCxnSpPr>
            <a:cxnSpLocks/>
            <a:endCxn id="35" idx="3"/>
          </p:cNvCxnSpPr>
          <p:nvPr/>
        </p:nvCxnSpPr>
        <p:spPr>
          <a:xfrm flipV="1">
            <a:off x="8826681" y="5129827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B21958BB-A294-F97C-ABA6-82B0CA2A3629}"/>
              </a:ext>
            </a:extLst>
          </p:cNvPr>
          <p:cNvSpPr/>
          <p:nvPr/>
        </p:nvSpPr>
        <p:spPr>
          <a:xfrm>
            <a:off x="9662934" y="4722482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C5EC242-E75A-2C55-F88C-5D5F801BA462}"/>
              </a:ext>
            </a:extLst>
          </p:cNvPr>
          <p:cNvSpPr/>
          <p:nvPr/>
        </p:nvSpPr>
        <p:spPr>
          <a:xfrm rot="2700000">
            <a:off x="11579235" y="4630599"/>
            <a:ext cx="118872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D3666A7-EA42-F26D-FA12-A6F810FC479A}"/>
              </a:ext>
            </a:extLst>
          </p:cNvPr>
          <p:cNvSpPr txBox="1"/>
          <p:nvPr/>
        </p:nvSpPr>
        <p:spPr>
          <a:xfrm>
            <a:off x="9793544" y="5087607"/>
            <a:ext cx="1537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scanning quad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1BAAD43-18F8-9732-CA94-EE29E8B39BEB}"/>
              </a:ext>
            </a:extLst>
          </p:cNvPr>
          <p:cNvSpPr txBox="1"/>
          <p:nvPr/>
        </p:nvSpPr>
        <p:spPr>
          <a:xfrm>
            <a:off x="10979000" y="4718275"/>
            <a:ext cx="802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screen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704EB04-9984-915B-CFAE-533B6999BDA3}"/>
              </a:ext>
            </a:extLst>
          </p:cNvPr>
          <p:cNvSpPr/>
          <p:nvPr/>
        </p:nvSpPr>
        <p:spPr>
          <a:xfrm>
            <a:off x="8712381" y="5033486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4690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9B0B3EC-49A7-C40D-43DB-9BDED77ED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ent-Up Arrow 28">
            <a:extLst>
              <a:ext uri="{FF2B5EF4-FFF2-40B4-BE49-F238E27FC236}">
                <a16:creationId xmlns:a16="http://schemas.microsoft.com/office/drawing/2014/main" id="{6180E895-2FDB-40FF-93C4-FEE1F2EA6A31}"/>
              </a:ext>
            </a:extLst>
          </p:cNvPr>
          <p:cNvSpPr/>
          <p:nvPr/>
        </p:nvSpPr>
        <p:spPr>
          <a:xfrm flipH="1">
            <a:off x="2637993" y="3535953"/>
            <a:ext cx="606094" cy="1763519"/>
          </a:xfrm>
          <a:prstGeom prst="bentUpArrow">
            <a:avLst>
              <a:gd name="adj1" fmla="val 25000"/>
              <a:gd name="adj2" fmla="val 25000"/>
              <a:gd name="adj3" fmla="val 350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677291-BDF5-EF4C-D79F-D7A759EDAE88}"/>
              </a:ext>
            </a:extLst>
          </p:cNvPr>
          <p:cNvSpPr txBox="1"/>
          <p:nvPr/>
        </p:nvSpPr>
        <p:spPr>
          <a:xfrm>
            <a:off x="1998558" y="3982097"/>
            <a:ext cx="150668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optimization</a:t>
            </a:r>
          </a:p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step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2DF8E0-FCC6-3B2D-FD8C-8DA100119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space fitting as an inverse problem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C6B734-E12E-664B-2D4D-DB54D99463C3}"/>
              </a:ext>
            </a:extLst>
          </p:cNvPr>
          <p:cNvSpPr/>
          <p:nvPr/>
        </p:nvSpPr>
        <p:spPr>
          <a:xfrm>
            <a:off x="6111320" y="800932"/>
            <a:ext cx="5966380" cy="262806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7039DEE-C8F9-DB94-E683-AE4F0AE07EC4}"/>
                  </a:ext>
                </a:extLst>
              </p:cNvPr>
              <p:cNvSpPr txBox="1"/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Lato" panose="020F0502020204030203" pitchFamily="34" charset="0"/>
                      </a:rPr>
                      <m:t>𝓓</m:t>
                    </m:r>
                  </m:oMath>
                </a14:m>
                <a:r>
                  <a:rPr lang="en-US" dirty="0">
                    <a:solidFill>
                      <a:schemeClr val="accent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experimental observations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7039DEE-C8F9-DB94-E683-AE4F0AE07E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blipFill>
                <a:blip r:embed="rId2"/>
                <a:stretch>
                  <a:fillRect t="-6452" b="-22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246DF850-7039-C862-7322-334FA7C68F7C}"/>
              </a:ext>
            </a:extLst>
          </p:cNvPr>
          <p:cNvSpPr/>
          <p:nvPr/>
        </p:nvSpPr>
        <p:spPr>
          <a:xfrm>
            <a:off x="3316587" y="4331848"/>
            <a:ext cx="4594122" cy="183520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B16046B-6976-7678-768F-AE0689E49532}"/>
              </a:ext>
            </a:extLst>
          </p:cNvPr>
          <p:cNvCxnSpPr>
            <a:cxnSpLocks/>
          </p:cNvCxnSpPr>
          <p:nvPr/>
        </p:nvCxnSpPr>
        <p:spPr>
          <a:xfrm flipH="1">
            <a:off x="2011133" y="3580435"/>
            <a:ext cx="546029" cy="4574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CA9263FB-3FF1-6E3F-18BD-742CF8B003D4}"/>
              </a:ext>
            </a:extLst>
          </p:cNvPr>
          <p:cNvSpPr/>
          <p:nvPr/>
        </p:nvSpPr>
        <p:spPr>
          <a:xfrm>
            <a:off x="123848" y="4037895"/>
            <a:ext cx="1863529" cy="23236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ABE3516-2EB6-8451-2234-127245AB9008}"/>
              </a:ext>
            </a:extLst>
          </p:cNvPr>
          <p:cNvSpPr txBox="1"/>
          <p:nvPr/>
        </p:nvSpPr>
        <p:spPr>
          <a:xfrm>
            <a:off x="102605" y="4000169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reconstructed 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D636CD4-95D9-0B3E-624E-38C2B9DF0DD2}"/>
                  </a:ext>
                </a:extLst>
              </p:cNvPr>
              <p:cNvSpPr txBox="1"/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𝓓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,</m:t>
                          </m:r>
                          <m:r>
                            <a:rPr lang="en-US" sz="2400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𝓢</m:t>
                          </m:r>
                        </m:e>
                      </m:d>
                    </m:oMath>
                  </m:oMathPara>
                </a14:m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FD636CD4-95D9-0B3E-624E-38C2B9DF0D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blipFill>
                <a:blip r:embed="rId3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BC1BBB12-DDE5-26CE-B537-ADA292AD4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60" y="4583158"/>
            <a:ext cx="1351065" cy="1667354"/>
          </a:xfrm>
          <a:prstGeom prst="rect">
            <a:avLst/>
          </a:prstGeom>
        </p:spPr>
      </p:pic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BCEEBA8E-7FEE-9E9A-EE80-A5C3425FB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D2073FDB-1D6B-40B0-884A-1284D6E8F0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32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C1C2B3-73CD-B74D-4620-6F727B43A51E}"/>
              </a:ext>
            </a:extLst>
          </p:cNvPr>
          <p:cNvSpPr/>
          <p:nvPr/>
        </p:nvSpPr>
        <p:spPr>
          <a:xfrm>
            <a:off x="8547655" y="3997646"/>
            <a:ext cx="3530045" cy="236505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C376C844-F08F-72D3-FF07-C72A035C8B1D}"/>
              </a:ext>
            </a:extLst>
          </p:cNvPr>
          <p:cNvSpPr/>
          <p:nvPr/>
        </p:nvSpPr>
        <p:spPr>
          <a:xfrm rot="10800000">
            <a:off x="7956969" y="5148015"/>
            <a:ext cx="544426" cy="302914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FB03F37-2F4A-247E-06A1-A3F96FED013F}"/>
              </a:ext>
            </a:extLst>
          </p:cNvPr>
          <p:cNvSpPr txBox="1"/>
          <p:nvPr/>
        </p:nvSpPr>
        <p:spPr>
          <a:xfrm>
            <a:off x="8578793" y="403629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data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AA93BAE-3401-0FC5-F679-7EBDCB661CC1}"/>
              </a:ext>
            </a:extLst>
          </p:cNvPr>
          <p:cNvSpPr txBox="1"/>
          <p:nvPr/>
        </p:nvSpPr>
        <p:spPr>
          <a:xfrm>
            <a:off x="3933196" y="436667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Loss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05A4A1FF-5F0A-0802-6257-A40A321E8B4E}"/>
              </a:ext>
            </a:extLst>
          </p:cNvPr>
          <p:cNvSpPr/>
          <p:nvPr/>
        </p:nvSpPr>
        <p:spPr>
          <a:xfrm>
            <a:off x="5227137" y="1996122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4AEB39F-FC71-2968-A825-74DBB0F943C1}"/>
              </a:ext>
            </a:extLst>
          </p:cNvPr>
          <p:cNvSpPr txBox="1"/>
          <p:nvPr/>
        </p:nvSpPr>
        <p:spPr>
          <a:xfrm>
            <a:off x="6150893" y="822874"/>
            <a:ext cx="58872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diagnostics beamline simulations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43E73B-20AC-C21C-8089-394469EAB30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874" t="23344" b="14044"/>
          <a:stretch>
            <a:fillRect/>
          </a:stretch>
        </p:blipFill>
        <p:spPr>
          <a:xfrm>
            <a:off x="6635815" y="1302309"/>
            <a:ext cx="994301" cy="916237"/>
          </a:xfrm>
          <a:prstGeom prst="rect">
            <a:avLst/>
          </a:prstGeom>
          <a:ln w="38100">
            <a:noFill/>
          </a:ln>
          <a:effectLst/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B943C0F-E6B4-D439-5F84-3D6E9A6356C4}"/>
              </a:ext>
            </a:extLst>
          </p:cNvPr>
          <p:cNvCxnSpPr/>
          <p:nvPr/>
        </p:nvCxnSpPr>
        <p:spPr>
          <a:xfrm>
            <a:off x="7624818" y="1760427"/>
            <a:ext cx="32575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F50FD24-3C15-9934-9923-082C4D5CABA0}"/>
              </a:ext>
            </a:extLst>
          </p:cNvPr>
          <p:cNvSpPr txBox="1"/>
          <p:nvPr/>
        </p:nvSpPr>
        <p:spPr>
          <a:xfrm>
            <a:off x="6608587" y="2188502"/>
            <a:ext cx="10374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rec. point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6B528C7-A51F-F601-0DFF-C6F02B4DC80C}"/>
              </a:ext>
            </a:extLst>
          </p:cNvPr>
          <p:cNvSpPr txBox="1"/>
          <p:nvPr/>
        </p:nvSpPr>
        <p:spPr>
          <a:xfrm>
            <a:off x="3351833" y="5426169"/>
            <a:ext cx="45407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measure of discrepancy between simulated and experimental observations</a:t>
            </a:r>
            <a:endParaRPr lang="en-US" sz="1600" dirty="0"/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323B85A2-C772-A79A-5B7B-2D476AE031DC}"/>
              </a:ext>
            </a:extLst>
          </p:cNvPr>
          <p:cNvSpPr/>
          <p:nvPr/>
        </p:nvSpPr>
        <p:spPr>
          <a:xfrm rot="5400000">
            <a:off x="6618901" y="3732773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A5BCDE-2F3D-0F2A-34CA-D9F08B6A5AD5}"/>
              </a:ext>
            </a:extLst>
          </p:cNvPr>
          <p:cNvSpPr/>
          <p:nvPr/>
        </p:nvSpPr>
        <p:spPr>
          <a:xfrm>
            <a:off x="129619" y="803305"/>
            <a:ext cx="5051258" cy="26216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88A2411-19BA-AFF6-51FF-9845D267DD9B}"/>
              </a:ext>
            </a:extLst>
          </p:cNvPr>
          <p:cNvSpPr txBox="1"/>
          <p:nvPr/>
        </p:nvSpPr>
        <p:spPr>
          <a:xfrm>
            <a:off x="147333" y="821377"/>
            <a:ext cx="4957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 6D beam distribution at rec. point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ABDAD7C-C19F-B83B-01C2-E8EFBD7A62FE}"/>
                  </a:ext>
                </a:extLst>
              </p:cNvPr>
              <p:cNvSpPr txBox="1"/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𝓢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simulated observations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ABDAD7C-C19F-B83B-01C2-E8EFBD7A62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blipFill>
                <a:blip r:embed="rId6"/>
                <a:stretch>
                  <a:fillRect t="-666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D21038C9-6C1A-8932-FE08-12AE8651115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8452708" y="2393365"/>
            <a:ext cx="695268" cy="683062"/>
          </a:xfrm>
          <a:prstGeom prst="rect">
            <a:avLst/>
          </a:prstGeom>
        </p:spPr>
      </p:pic>
      <p:pic>
        <p:nvPicPr>
          <p:cNvPr id="15" name="Picture 14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D7E47EC8-8B29-EEF5-FEE4-3EB138BAD4B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7711180" y="2409229"/>
            <a:ext cx="679121" cy="667198"/>
          </a:xfrm>
          <a:prstGeom prst="rect">
            <a:avLst/>
          </a:prstGeom>
        </p:spPr>
      </p:pic>
      <p:pic>
        <p:nvPicPr>
          <p:cNvPr id="16" name="Picture 1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BF5ED220-0246-9500-08E6-8FC167FF6D9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9183558" y="2393365"/>
            <a:ext cx="695268" cy="683062"/>
          </a:xfrm>
          <a:prstGeom prst="rect">
            <a:avLst/>
          </a:prstGeom>
        </p:spPr>
      </p:pic>
      <p:pic>
        <p:nvPicPr>
          <p:cNvPr id="17" name="Picture 16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FD137029-5F37-CAC5-5B69-6586184375D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9914408" y="2397961"/>
            <a:ext cx="691129" cy="67846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7CD834A-88C4-EABE-1C9D-E3FF3D81B2B4}"/>
              </a:ext>
            </a:extLst>
          </p:cNvPr>
          <p:cNvCxnSpPr>
            <a:cxnSpLocks/>
            <a:endCxn id="28" idx="3"/>
          </p:cNvCxnSpPr>
          <p:nvPr/>
        </p:nvCxnSpPr>
        <p:spPr>
          <a:xfrm flipV="1">
            <a:off x="8072347" y="1742470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3C217A1C-B0BF-7A49-3F93-D27B8DBB58D1}"/>
              </a:ext>
            </a:extLst>
          </p:cNvPr>
          <p:cNvSpPr/>
          <p:nvPr/>
        </p:nvSpPr>
        <p:spPr>
          <a:xfrm>
            <a:off x="8908600" y="1335125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985815-C582-28FA-5FAC-2F3CB218C943}"/>
              </a:ext>
            </a:extLst>
          </p:cNvPr>
          <p:cNvSpPr/>
          <p:nvPr/>
        </p:nvSpPr>
        <p:spPr>
          <a:xfrm rot="2700000">
            <a:off x="10824901" y="1243242"/>
            <a:ext cx="11887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C142F4-E13D-AC46-6AA4-2B343A7DB8BA}"/>
              </a:ext>
            </a:extLst>
          </p:cNvPr>
          <p:cNvSpPr txBox="1"/>
          <p:nvPr/>
        </p:nvSpPr>
        <p:spPr>
          <a:xfrm>
            <a:off x="9118463" y="170025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C03896F-EDE7-995A-760E-FEBB185C9F98}"/>
              </a:ext>
            </a:extLst>
          </p:cNvPr>
          <p:cNvSpPr txBox="1"/>
          <p:nvPr/>
        </p:nvSpPr>
        <p:spPr>
          <a:xfrm>
            <a:off x="10258970" y="1330918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70AAD756-3458-B712-BC25-DDC96726FE87}"/>
              </a:ext>
            </a:extLst>
          </p:cNvPr>
          <p:cNvSpPr/>
          <p:nvPr/>
        </p:nvSpPr>
        <p:spPr>
          <a:xfrm>
            <a:off x="7958047" y="1646129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2DC777E-1064-6FE5-2B15-41FA0000F11B}"/>
              </a:ext>
            </a:extLst>
          </p:cNvPr>
          <p:cNvCxnSpPr>
            <a:cxnSpLocks/>
            <a:stCxn id="28" idx="2"/>
          </p:cNvCxnSpPr>
          <p:nvPr/>
        </p:nvCxnSpPr>
        <p:spPr>
          <a:xfrm flipH="1">
            <a:off x="10559644" y="2023731"/>
            <a:ext cx="1404" cy="3252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2F3BCDC0-61E1-72FC-FB40-7E5E04BA71F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9553436" y="5351540"/>
            <a:ext cx="695268" cy="683062"/>
          </a:xfrm>
          <a:prstGeom prst="rect">
            <a:avLst/>
          </a:prstGeom>
        </p:spPr>
      </p:pic>
      <p:pic>
        <p:nvPicPr>
          <p:cNvPr id="51" name="Picture 50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E33367EA-7263-7FAB-40F0-AC8BB0A70D0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8811908" y="5367404"/>
            <a:ext cx="679121" cy="667198"/>
          </a:xfrm>
          <a:prstGeom prst="rect">
            <a:avLst/>
          </a:prstGeom>
        </p:spPr>
      </p:pic>
      <p:pic>
        <p:nvPicPr>
          <p:cNvPr id="53" name="Picture 5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8D098424-0668-3957-D5FD-3ED33D6FDCE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10284286" y="5351540"/>
            <a:ext cx="695268" cy="683062"/>
          </a:xfrm>
          <a:prstGeom prst="rect">
            <a:avLst/>
          </a:prstGeom>
        </p:spPr>
      </p:pic>
      <p:pic>
        <p:nvPicPr>
          <p:cNvPr id="56" name="Picture 5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C0F21462-EBC6-4100-AC69-68611AC7ECB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11015136" y="5356136"/>
            <a:ext cx="691129" cy="678465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C6B0AB9-800B-87E3-CB4C-75AED3E97EBB}"/>
              </a:ext>
            </a:extLst>
          </p:cNvPr>
          <p:cNvCxnSpPr>
            <a:cxnSpLocks/>
          </p:cNvCxnSpPr>
          <p:nvPr/>
        </p:nvCxnSpPr>
        <p:spPr>
          <a:xfrm flipV="1">
            <a:off x="9310104" y="4860143"/>
            <a:ext cx="1900852" cy="225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8512CC28-D67F-4D03-AFFE-278815B58E0F}"/>
              </a:ext>
            </a:extLst>
          </p:cNvPr>
          <p:cNvSpPr/>
          <p:nvPr/>
        </p:nvSpPr>
        <p:spPr>
          <a:xfrm>
            <a:off x="9262429" y="4388454"/>
            <a:ext cx="228600" cy="9144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C891F08-223D-48D1-6371-613DE7EF03C9}"/>
              </a:ext>
            </a:extLst>
          </p:cNvPr>
          <p:cNvSpPr/>
          <p:nvPr/>
        </p:nvSpPr>
        <p:spPr>
          <a:xfrm rot="2700000">
            <a:off x="11178891" y="4393854"/>
            <a:ext cx="118872" cy="9144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7663EB7-F21D-F49B-F7E8-3ED174D65375}"/>
              </a:ext>
            </a:extLst>
          </p:cNvPr>
          <p:cNvSpPr txBox="1"/>
          <p:nvPr/>
        </p:nvSpPr>
        <p:spPr>
          <a:xfrm>
            <a:off x="9474237" y="486608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435F4FE-1938-B4D9-B71B-D9B0DAF33DFB}"/>
              </a:ext>
            </a:extLst>
          </p:cNvPr>
          <p:cNvSpPr txBox="1"/>
          <p:nvPr/>
        </p:nvSpPr>
        <p:spPr>
          <a:xfrm>
            <a:off x="10565560" y="4480902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8B314F02-9B31-CEEA-66B2-8605A4D5CB53}"/>
              </a:ext>
            </a:extLst>
          </p:cNvPr>
          <p:cNvCxnSpPr>
            <a:cxnSpLocks/>
          </p:cNvCxnSpPr>
          <p:nvPr/>
        </p:nvCxnSpPr>
        <p:spPr>
          <a:xfrm>
            <a:off x="11280194" y="4813756"/>
            <a:ext cx="0" cy="489098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BE4481C-A41A-4460-B11D-E69CA79AB5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874" t="23344" b="14044"/>
          <a:stretch>
            <a:fillRect/>
          </a:stretch>
        </p:blipFill>
        <p:spPr>
          <a:xfrm>
            <a:off x="1497388" y="1222797"/>
            <a:ext cx="2025893" cy="1866838"/>
          </a:xfrm>
          <a:prstGeom prst="rect">
            <a:avLst/>
          </a:prstGeom>
          <a:ln w="38100">
            <a:noFill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BD0842D-8097-1A92-F5C7-EA8A15D7B1E4}"/>
                  </a:ext>
                </a:extLst>
              </p:cNvPr>
              <p:cNvSpPr txBox="1"/>
              <p:nvPr/>
            </p:nvSpPr>
            <p:spPr>
              <a:xfrm>
                <a:off x="1688925" y="2969250"/>
                <a:ext cx="2096265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6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parametrized by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  <a:ea typeface="Lato" panose="020F0502020204030203" pitchFamily="34" charset="0"/>
                        <a:cs typeface="Lato" panose="020F0502020204030203" pitchFamily="34" charset="0"/>
                      </a:rPr>
                      <m:t>𝜃</m:t>
                    </m:r>
                  </m:oMath>
                </a14:m>
                <a:endParaRPr lang="en-US" sz="16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BD0842D-8097-1A92-F5C7-EA8A15D7B1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925" y="2969250"/>
                <a:ext cx="2096265" cy="338554"/>
              </a:xfrm>
              <a:prstGeom prst="rect">
                <a:avLst/>
              </a:prstGeom>
              <a:blipFill>
                <a:blip r:embed="rId8"/>
                <a:stretch>
                  <a:fillRect l="-1198" t="-7143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23344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D78448C7-2CB7-6A8B-1917-CACAC04CC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ent-Up Arrow 28">
            <a:extLst>
              <a:ext uri="{FF2B5EF4-FFF2-40B4-BE49-F238E27FC236}">
                <a16:creationId xmlns:a16="http://schemas.microsoft.com/office/drawing/2014/main" id="{DAEB7C92-D140-9962-8D03-618655C78199}"/>
              </a:ext>
            </a:extLst>
          </p:cNvPr>
          <p:cNvSpPr/>
          <p:nvPr/>
        </p:nvSpPr>
        <p:spPr>
          <a:xfrm flipH="1">
            <a:off x="2637993" y="3535953"/>
            <a:ext cx="606094" cy="1763519"/>
          </a:xfrm>
          <a:prstGeom prst="bentUpArrow">
            <a:avLst>
              <a:gd name="adj1" fmla="val 25000"/>
              <a:gd name="adj2" fmla="val 25000"/>
              <a:gd name="adj3" fmla="val 3505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9739B1C-E80F-941D-DAAF-148D9F9F0DEE}"/>
              </a:ext>
            </a:extLst>
          </p:cNvPr>
          <p:cNvSpPr txBox="1"/>
          <p:nvPr/>
        </p:nvSpPr>
        <p:spPr>
          <a:xfrm>
            <a:off x="1998558" y="3982097"/>
            <a:ext cx="150668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optimization</a:t>
            </a:r>
          </a:p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step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6A0193-99C8-23EF-D853-7542E6EA0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space fitting as an inverse problem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41540BF-34F6-C2C3-4A29-893CE4C24270}"/>
              </a:ext>
            </a:extLst>
          </p:cNvPr>
          <p:cNvSpPr/>
          <p:nvPr/>
        </p:nvSpPr>
        <p:spPr>
          <a:xfrm>
            <a:off x="6111320" y="800932"/>
            <a:ext cx="5966380" cy="262806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8405349-8355-2F12-8076-8B24C233163C}"/>
                  </a:ext>
                </a:extLst>
              </p:cNvPr>
              <p:cNvSpPr txBox="1"/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Lato" panose="020F0502020204030203" pitchFamily="34" charset="0"/>
                      </a:rPr>
                      <m:t>𝓓</m:t>
                    </m:r>
                  </m:oMath>
                </a14:m>
                <a:r>
                  <a:rPr lang="en-US" dirty="0">
                    <a:solidFill>
                      <a:schemeClr val="accent6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experimental observations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8405349-8355-2F12-8076-8B24C23316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5469" y="5982388"/>
                <a:ext cx="3477959" cy="369332"/>
              </a:xfrm>
              <a:prstGeom prst="rect">
                <a:avLst/>
              </a:prstGeom>
              <a:blipFill>
                <a:blip r:embed="rId2"/>
                <a:stretch>
                  <a:fillRect t="-6452" b="-22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01C93603-04D3-CFB6-E783-CA358ECD7B5D}"/>
              </a:ext>
            </a:extLst>
          </p:cNvPr>
          <p:cNvSpPr/>
          <p:nvPr/>
        </p:nvSpPr>
        <p:spPr>
          <a:xfrm>
            <a:off x="3316587" y="4331848"/>
            <a:ext cx="4594122" cy="183520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5E4843A-53E5-B3BA-3296-3B1B955C158A}"/>
              </a:ext>
            </a:extLst>
          </p:cNvPr>
          <p:cNvCxnSpPr>
            <a:cxnSpLocks/>
          </p:cNvCxnSpPr>
          <p:nvPr/>
        </p:nvCxnSpPr>
        <p:spPr>
          <a:xfrm flipH="1">
            <a:off x="2011133" y="3580435"/>
            <a:ext cx="546029" cy="4574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106BDA83-CF54-07F8-45B9-0FC79FE285DF}"/>
              </a:ext>
            </a:extLst>
          </p:cNvPr>
          <p:cNvSpPr/>
          <p:nvPr/>
        </p:nvSpPr>
        <p:spPr>
          <a:xfrm>
            <a:off x="123848" y="4037895"/>
            <a:ext cx="1863529" cy="232363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1B5566E-D188-F17D-1323-F8D34BF28B6E}"/>
              </a:ext>
            </a:extLst>
          </p:cNvPr>
          <p:cNvSpPr txBox="1"/>
          <p:nvPr/>
        </p:nvSpPr>
        <p:spPr>
          <a:xfrm>
            <a:off x="102605" y="4000169"/>
            <a:ext cx="1965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reconstructed </a:t>
            </a:r>
          </a:p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beam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9D478FE9-F553-E22E-4627-BA3003ED2BB4}"/>
                  </a:ext>
                </a:extLst>
              </p:cNvPr>
              <p:cNvSpPr txBox="1"/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𝓓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Lato" panose="020F0502020204030203" pitchFamily="34" charset="0"/>
                            </a:rPr>
                            <m:t>,</m:t>
                          </m:r>
                          <m:r>
                            <a:rPr lang="en-US" sz="2400" b="1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𝓢</m:t>
                          </m:r>
                        </m:e>
                      </m:d>
                    </m:oMath>
                  </m:oMathPara>
                </a14:m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9D478FE9-F553-E22E-4627-BA3003ED2B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094" y="4896420"/>
                <a:ext cx="3901124" cy="369332"/>
              </a:xfrm>
              <a:prstGeom prst="rect">
                <a:avLst/>
              </a:prstGeom>
              <a:blipFill>
                <a:blip r:embed="rId3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6368B51B-9CF7-E770-1FD6-38DCF793B7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60" y="4583158"/>
            <a:ext cx="1351065" cy="1667354"/>
          </a:xfrm>
          <a:prstGeom prst="rect">
            <a:avLst/>
          </a:prstGeom>
        </p:spPr>
      </p:pic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FB615AA3-696F-CACC-3597-A67C9A375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78575"/>
            <a:ext cx="4114800" cy="365125"/>
          </a:xfrm>
        </p:spPr>
        <p:txBody>
          <a:bodyPr/>
          <a:lstStyle/>
          <a:p>
            <a:r>
              <a:rPr lang="en-US" dirty="0"/>
              <a:t>Juan Pablo Gonzalez-Aguilera, AAC 2026</a:t>
            </a:r>
          </a:p>
        </p:txBody>
      </p:sp>
      <p:sp>
        <p:nvSpPr>
          <p:cNvPr id="42" name="Slide Number Placeholder 2">
            <a:extLst>
              <a:ext uri="{FF2B5EF4-FFF2-40B4-BE49-F238E27FC236}">
                <a16:creationId xmlns:a16="http://schemas.microsoft.com/office/drawing/2014/main" id="{A990E119-6D8F-6202-E201-DBBE462FD0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77600" y="6375036"/>
            <a:ext cx="800100" cy="368664"/>
          </a:xfrm>
        </p:spPr>
        <p:txBody>
          <a:bodyPr/>
          <a:lstStyle/>
          <a:p>
            <a:fld id="{3A4752FF-0263-6C46-9D75-EAB0AC70DFF6}" type="slidenum">
              <a:rPr lang="en-US" smtClean="0"/>
              <a:t>33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C801B4-2FD0-3847-7A30-252D59D447F4}"/>
              </a:ext>
            </a:extLst>
          </p:cNvPr>
          <p:cNvSpPr/>
          <p:nvPr/>
        </p:nvSpPr>
        <p:spPr>
          <a:xfrm>
            <a:off x="8547655" y="3997646"/>
            <a:ext cx="3530045" cy="236505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Right Arrow 43">
            <a:extLst>
              <a:ext uri="{FF2B5EF4-FFF2-40B4-BE49-F238E27FC236}">
                <a16:creationId xmlns:a16="http://schemas.microsoft.com/office/drawing/2014/main" id="{FCC6FA37-03FB-10CB-EEB3-738079C1E080}"/>
              </a:ext>
            </a:extLst>
          </p:cNvPr>
          <p:cNvSpPr/>
          <p:nvPr/>
        </p:nvSpPr>
        <p:spPr>
          <a:xfrm rot="10800000">
            <a:off x="7956969" y="5148015"/>
            <a:ext cx="544426" cy="302914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810AAA1-22FD-A88B-8C42-C7C90A514EDA}"/>
              </a:ext>
            </a:extLst>
          </p:cNvPr>
          <p:cNvSpPr txBox="1"/>
          <p:nvPr/>
        </p:nvSpPr>
        <p:spPr>
          <a:xfrm>
            <a:off x="8578793" y="403629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experimental data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8EBD7C4-A089-0397-6A95-8186DB7CC8BF}"/>
              </a:ext>
            </a:extLst>
          </p:cNvPr>
          <p:cNvSpPr txBox="1"/>
          <p:nvPr/>
        </p:nvSpPr>
        <p:spPr>
          <a:xfrm>
            <a:off x="3933196" y="4366672"/>
            <a:ext cx="34677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Loss</a:t>
            </a:r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24C72D6F-039E-08C4-0ACE-609B31E9FD1F}"/>
              </a:ext>
            </a:extLst>
          </p:cNvPr>
          <p:cNvSpPr/>
          <p:nvPr/>
        </p:nvSpPr>
        <p:spPr>
          <a:xfrm>
            <a:off x="5227137" y="1996122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0BE60D3-8D82-22AA-2A95-5680B045CDFF}"/>
              </a:ext>
            </a:extLst>
          </p:cNvPr>
          <p:cNvSpPr txBox="1"/>
          <p:nvPr/>
        </p:nvSpPr>
        <p:spPr>
          <a:xfrm>
            <a:off x="6150893" y="822874"/>
            <a:ext cx="58872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diagnostics beamline simulations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F1DF5E-F480-59C7-3341-1EB6ED3DE34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874" t="23344" b="14044"/>
          <a:stretch>
            <a:fillRect/>
          </a:stretch>
        </p:blipFill>
        <p:spPr>
          <a:xfrm>
            <a:off x="6635815" y="1302309"/>
            <a:ext cx="994301" cy="916237"/>
          </a:xfrm>
          <a:prstGeom prst="rect">
            <a:avLst/>
          </a:prstGeom>
          <a:ln w="38100">
            <a:noFill/>
          </a:ln>
          <a:effectLst/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D27237-CAE5-9C77-1264-EF7947479A82}"/>
              </a:ext>
            </a:extLst>
          </p:cNvPr>
          <p:cNvCxnSpPr/>
          <p:nvPr/>
        </p:nvCxnSpPr>
        <p:spPr>
          <a:xfrm>
            <a:off x="7624818" y="1760427"/>
            <a:ext cx="32575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BEEE2B3-011D-4BA1-128A-E4C119DE885F}"/>
              </a:ext>
            </a:extLst>
          </p:cNvPr>
          <p:cNvSpPr txBox="1"/>
          <p:nvPr/>
        </p:nvSpPr>
        <p:spPr>
          <a:xfrm>
            <a:off x="6608587" y="2188502"/>
            <a:ext cx="10374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rec. point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CBF3E30-D265-1CF9-9400-27038A61AA33}"/>
              </a:ext>
            </a:extLst>
          </p:cNvPr>
          <p:cNvSpPr txBox="1"/>
          <p:nvPr/>
        </p:nvSpPr>
        <p:spPr>
          <a:xfrm>
            <a:off x="3351833" y="5426169"/>
            <a:ext cx="45407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measure of discrepancy between simulated and experimental observations</a:t>
            </a:r>
            <a:endParaRPr lang="en-US" sz="1600" dirty="0"/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92C41E48-1760-F2CF-34E9-D781E70B8623}"/>
              </a:ext>
            </a:extLst>
          </p:cNvPr>
          <p:cNvSpPr/>
          <p:nvPr/>
        </p:nvSpPr>
        <p:spPr>
          <a:xfrm rot="5400000">
            <a:off x="6618901" y="3732773"/>
            <a:ext cx="821776" cy="3029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7A583A-2A72-8610-CDE1-6D96D59301F0}"/>
              </a:ext>
            </a:extLst>
          </p:cNvPr>
          <p:cNvSpPr/>
          <p:nvPr/>
        </p:nvSpPr>
        <p:spPr>
          <a:xfrm>
            <a:off x="129619" y="803305"/>
            <a:ext cx="5051258" cy="26216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E702FD-470A-C57A-0DDB-21531CDBC1A1}"/>
              </a:ext>
            </a:extLst>
          </p:cNvPr>
          <p:cNvSpPr txBox="1"/>
          <p:nvPr/>
        </p:nvSpPr>
        <p:spPr>
          <a:xfrm>
            <a:off x="147333" y="821377"/>
            <a:ext cx="4957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generate 6D beam distribution at rec. point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92B7461-5A18-AD12-CD6E-86A946DDD0B0}"/>
                  </a:ext>
                </a:extLst>
              </p:cNvPr>
              <p:cNvSpPr txBox="1"/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𝓢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: simulated observations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92B7461-5A18-AD12-CD6E-86A946DDD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5733" y="3057267"/>
                <a:ext cx="3811216" cy="369332"/>
              </a:xfrm>
              <a:prstGeom prst="rect">
                <a:avLst/>
              </a:prstGeom>
              <a:blipFill>
                <a:blip r:embed="rId6"/>
                <a:stretch>
                  <a:fillRect t="-666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028423E0-0949-7852-DE6A-E49501F1B28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8452708" y="2393365"/>
            <a:ext cx="695268" cy="683062"/>
          </a:xfrm>
          <a:prstGeom prst="rect">
            <a:avLst/>
          </a:prstGeom>
        </p:spPr>
      </p:pic>
      <p:pic>
        <p:nvPicPr>
          <p:cNvPr id="15" name="Picture 14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BA70ED14-DDFD-33F6-AB4E-BCBA8FA450D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7711180" y="2409229"/>
            <a:ext cx="679121" cy="667198"/>
          </a:xfrm>
          <a:prstGeom prst="rect">
            <a:avLst/>
          </a:prstGeom>
        </p:spPr>
      </p:pic>
      <p:pic>
        <p:nvPicPr>
          <p:cNvPr id="16" name="Picture 1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BEF57DE0-A2FF-A33E-AA15-B1EFFB85FF1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9183558" y="2393365"/>
            <a:ext cx="695268" cy="683062"/>
          </a:xfrm>
          <a:prstGeom prst="rect">
            <a:avLst/>
          </a:prstGeom>
        </p:spPr>
      </p:pic>
      <p:pic>
        <p:nvPicPr>
          <p:cNvPr id="17" name="Picture 16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A43DFA6F-2731-B3BA-3B8D-8A43DF6EF34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9914408" y="2397961"/>
            <a:ext cx="691129" cy="67846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DB0CD9A-2637-F0C5-32BF-D41DFB6C3D44}"/>
              </a:ext>
            </a:extLst>
          </p:cNvPr>
          <p:cNvCxnSpPr>
            <a:cxnSpLocks/>
            <a:endCxn id="28" idx="3"/>
          </p:cNvCxnSpPr>
          <p:nvPr/>
        </p:nvCxnSpPr>
        <p:spPr>
          <a:xfrm flipV="1">
            <a:off x="8072347" y="1742470"/>
            <a:ext cx="2854018" cy="1795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044F2FD6-1C13-9F2D-F5B7-9BED84EC42D0}"/>
              </a:ext>
            </a:extLst>
          </p:cNvPr>
          <p:cNvSpPr/>
          <p:nvPr/>
        </p:nvSpPr>
        <p:spPr>
          <a:xfrm>
            <a:off x="8908600" y="1335125"/>
            <a:ext cx="2286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417E6F2-7639-90A1-D108-162BE2369876}"/>
              </a:ext>
            </a:extLst>
          </p:cNvPr>
          <p:cNvSpPr/>
          <p:nvPr/>
        </p:nvSpPr>
        <p:spPr>
          <a:xfrm rot="2700000">
            <a:off x="10824901" y="1243242"/>
            <a:ext cx="11887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F1EDBB1-4331-E68C-D1DD-7625924011BD}"/>
              </a:ext>
            </a:extLst>
          </p:cNvPr>
          <p:cNvSpPr txBox="1"/>
          <p:nvPr/>
        </p:nvSpPr>
        <p:spPr>
          <a:xfrm>
            <a:off x="9118463" y="170025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15DDA21-E5B7-C1FE-14AA-D5AE98680826}"/>
              </a:ext>
            </a:extLst>
          </p:cNvPr>
          <p:cNvSpPr txBox="1"/>
          <p:nvPr/>
        </p:nvSpPr>
        <p:spPr>
          <a:xfrm>
            <a:off x="10258970" y="1330918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E8EE0CE-4D80-7DCB-67D8-6C629E0DDCD2}"/>
              </a:ext>
            </a:extLst>
          </p:cNvPr>
          <p:cNvSpPr/>
          <p:nvPr/>
        </p:nvSpPr>
        <p:spPr>
          <a:xfrm>
            <a:off x="7958047" y="1646129"/>
            <a:ext cx="228600" cy="228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A76F72E-FAAF-9930-513A-B015828FB481}"/>
              </a:ext>
            </a:extLst>
          </p:cNvPr>
          <p:cNvCxnSpPr>
            <a:cxnSpLocks/>
            <a:stCxn id="28" idx="2"/>
          </p:cNvCxnSpPr>
          <p:nvPr/>
        </p:nvCxnSpPr>
        <p:spPr>
          <a:xfrm flipH="1">
            <a:off x="10559644" y="2023731"/>
            <a:ext cx="1404" cy="32527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729A18C4-4408-65E3-897F-3DAA7612BF5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400" t="12877" r="83081" b="26412"/>
          <a:stretch>
            <a:fillRect/>
          </a:stretch>
        </p:blipFill>
        <p:spPr>
          <a:xfrm>
            <a:off x="9553436" y="5351540"/>
            <a:ext cx="695268" cy="683062"/>
          </a:xfrm>
          <a:prstGeom prst="rect">
            <a:avLst/>
          </a:prstGeom>
        </p:spPr>
      </p:pic>
      <p:pic>
        <p:nvPicPr>
          <p:cNvPr id="51" name="Picture 50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83766253-9A44-409B-BD0E-AD11C2BB4A8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8381" t="14952" r="69008" b="26179"/>
          <a:stretch>
            <a:fillRect/>
          </a:stretch>
        </p:blipFill>
        <p:spPr>
          <a:xfrm>
            <a:off x="8811908" y="5367404"/>
            <a:ext cx="679121" cy="667198"/>
          </a:xfrm>
          <a:prstGeom prst="rect">
            <a:avLst/>
          </a:prstGeom>
        </p:spPr>
      </p:pic>
      <p:pic>
        <p:nvPicPr>
          <p:cNvPr id="53" name="Picture 52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3CD4C65E-7BF9-86E5-D6EA-C707FBA11BC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0235" t="12881" r="27497" b="26179"/>
          <a:stretch>
            <a:fillRect/>
          </a:stretch>
        </p:blipFill>
        <p:spPr>
          <a:xfrm>
            <a:off x="10284286" y="5351540"/>
            <a:ext cx="695268" cy="683062"/>
          </a:xfrm>
          <a:prstGeom prst="rect">
            <a:avLst/>
          </a:prstGeom>
        </p:spPr>
      </p:pic>
      <p:pic>
        <p:nvPicPr>
          <p:cNvPr id="56" name="Picture 55" descr="A picture containing monitor, computer, screen, night sky&#10;&#10;Description automatically generated">
            <a:extLst>
              <a:ext uri="{FF2B5EF4-FFF2-40B4-BE49-F238E27FC236}">
                <a16:creationId xmlns:a16="http://schemas.microsoft.com/office/drawing/2014/main" id="{D1140931-D873-6CCA-6EA4-5E2742CC5D4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7713" t="15277" b="26179"/>
          <a:stretch>
            <a:fillRect/>
          </a:stretch>
        </p:blipFill>
        <p:spPr>
          <a:xfrm>
            <a:off x="11015136" y="5356136"/>
            <a:ext cx="691129" cy="678465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ADD3B72-6D45-0195-CD80-DA249FA09FF0}"/>
              </a:ext>
            </a:extLst>
          </p:cNvPr>
          <p:cNvCxnSpPr>
            <a:cxnSpLocks/>
          </p:cNvCxnSpPr>
          <p:nvPr/>
        </p:nvCxnSpPr>
        <p:spPr>
          <a:xfrm flipV="1">
            <a:off x="9310104" y="4860143"/>
            <a:ext cx="1900852" cy="225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3B1E6950-42EF-108F-BCEC-2827B116EA67}"/>
              </a:ext>
            </a:extLst>
          </p:cNvPr>
          <p:cNvSpPr/>
          <p:nvPr/>
        </p:nvSpPr>
        <p:spPr>
          <a:xfrm>
            <a:off x="9262429" y="4388454"/>
            <a:ext cx="228600" cy="9144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EF66493-E36A-BF45-95B6-6A007A8CF95B}"/>
              </a:ext>
            </a:extLst>
          </p:cNvPr>
          <p:cNvSpPr/>
          <p:nvPr/>
        </p:nvSpPr>
        <p:spPr>
          <a:xfrm rot="2700000">
            <a:off x="11178891" y="4393854"/>
            <a:ext cx="118872" cy="9144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B7E7819-1A63-F6EF-35D3-E9BAFB82F59F}"/>
              </a:ext>
            </a:extLst>
          </p:cNvPr>
          <p:cNvSpPr txBox="1"/>
          <p:nvPr/>
        </p:nvSpPr>
        <p:spPr>
          <a:xfrm>
            <a:off x="9474237" y="4866080"/>
            <a:ext cx="1378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scanning quad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0C683C0-DE50-3490-3236-209301BE1FD3}"/>
              </a:ext>
            </a:extLst>
          </p:cNvPr>
          <p:cNvSpPr txBox="1"/>
          <p:nvPr/>
        </p:nvSpPr>
        <p:spPr>
          <a:xfrm>
            <a:off x="10565560" y="4480902"/>
            <a:ext cx="7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screen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26CE47C6-A4F4-A448-BA07-BA85072306CB}"/>
              </a:ext>
            </a:extLst>
          </p:cNvPr>
          <p:cNvCxnSpPr>
            <a:cxnSpLocks/>
          </p:cNvCxnSpPr>
          <p:nvPr/>
        </p:nvCxnSpPr>
        <p:spPr>
          <a:xfrm>
            <a:off x="11280194" y="4813756"/>
            <a:ext cx="0" cy="489098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D7A5CF81-EA50-A0B4-4097-28E3FC55DA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380" y="1269881"/>
            <a:ext cx="4999735" cy="1701730"/>
          </a:xfrm>
          <a:prstGeom prst="rect">
            <a:avLst/>
          </a:prstGeom>
          <a:ln w="3810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665798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247191F-7130-3CBC-6748-09978F2F7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C51BA-5744-8B0E-E313-B7DF72170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Longitudinal diagnostics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8B96FB-3B2F-BE08-794F-583035286D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752FF-0263-6C46-9D75-EAB0AC70DFF6}" type="slidenum">
              <a:rPr lang="en-US" smtClean="0"/>
              <a:t>34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782C70-EFEF-B284-15F1-4B5F84E4C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Juan Pablo Gonzalez-Aguilera, AAC 2026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B8DAE98-F59E-EDD1-A4B2-82EFC9FA1115}"/>
              </a:ext>
            </a:extLst>
          </p:cNvPr>
          <p:cNvGrpSpPr/>
          <p:nvPr/>
        </p:nvGrpSpPr>
        <p:grpSpPr>
          <a:xfrm rot="5400000">
            <a:off x="6691918" y="1946137"/>
            <a:ext cx="812384" cy="246405"/>
            <a:chOff x="2469227" y="2282240"/>
            <a:chExt cx="1456246" cy="385854"/>
          </a:xfrm>
        </p:grpSpPr>
        <p:pic>
          <p:nvPicPr>
            <p:cNvPr id="7" name="Picture 6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5FA456EC-278C-EBEE-B631-5103D0E7B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E87F029-844D-85FD-9ADB-4985F0BC146F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CB83308-8385-1A92-2987-1BEDE83C4581}"/>
              </a:ext>
            </a:extLst>
          </p:cNvPr>
          <p:cNvCxnSpPr>
            <a:cxnSpLocks/>
          </p:cNvCxnSpPr>
          <p:nvPr/>
        </p:nvCxnSpPr>
        <p:spPr>
          <a:xfrm flipV="1">
            <a:off x="1173087" y="4141740"/>
            <a:ext cx="10064044" cy="4"/>
          </a:xfrm>
          <a:prstGeom prst="straightConnector1">
            <a:avLst/>
          </a:prstGeom>
          <a:ln>
            <a:solidFill>
              <a:srgbClr val="0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345CC61D-A08C-BC84-FD7A-F3924204816C}"/>
              </a:ext>
            </a:extLst>
          </p:cNvPr>
          <p:cNvSpPr/>
          <p:nvPr/>
        </p:nvSpPr>
        <p:spPr>
          <a:xfrm>
            <a:off x="6665131" y="3690702"/>
            <a:ext cx="1828800" cy="902078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dipole</a:t>
            </a:r>
          </a:p>
        </p:txBody>
      </p:sp>
      <p:sp>
        <p:nvSpPr>
          <p:cNvPr id="11" name="Rectangle: Rounded Corners 12">
            <a:extLst>
              <a:ext uri="{FF2B5EF4-FFF2-40B4-BE49-F238E27FC236}">
                <a16:creationId xmlns:a16="http://schemas.microsoft.com/office/drawing/2014/main" id="{5539FF2E-BF72-7880-0F53-356C1BB05DFC}"/>
              </a:ext>
            </a:extLst>
          </p:cNvPr>
          <p:cNvSpPr/>
          <p:nvPr/>
        </p:nvSpPr>
        <p:spPr>
          <a:xfrm>
            <a:off x="3921932" y="3690702"/>
            <a:ext cx="1819376" cy="902077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3BAA1AA-68BB-7CEB-6E07-E5A8B02247F0}"/>
              </a:ext>
            </a:extLst>
          </p:cNvPr>
          <p:cNvCxnSpPr>
            <a:cxnSpLocks/>
            <a:endCxn id="15" idx="1"/>
          </p:cNvCxnSpPr>
          <p:nvPr/>
        </p:nvCxnSpPr>
        <p:spPr>
          <a:xfrm>
            <a:off x="8493931" y="4469965"/>
            <a:ext cx="2187357" cy="965838"/>
          </a:xfrm>
          <a:prstGeom prst="straightConnector1">
            <a:avLst/>
          </a:prstGeom>
          <a:ln>
            <a:solidFill>
              <a:srgbClr val="0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543D4A49-D09D-3AE4-9974-5F9FAF39483F}"/>
              </a:ext>
            </a:extLst>
          </p:cNvPr>
          <p:cNvSpPr/>
          <p:nvPr/>
        </p:nvSpPr>
        <p:spPr>
          <a:xfrm>
            <a:off x="11237131" y="3465180"/>
            <a:ext cx="298524" cy="135311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screen1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498C34-C256-E09E-9280-B00EF584181B}"/>
              </a:ext>
            </a:extLst>
          </p:cNvPr>
          <p:cNvSpPr/>
          <p:nvPr/>
        </p:nvSpPr>
        <p:spPr>
          <a:xfrm rot="1200000">
            <a:off x="10675466" y="4792264"/>
            <a:ext cx="193082" cy="135311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screen2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5EF614B-F47A-BDB7-01E7-F4795E3944AE}"/>
              </a:ext>
            </a:extLst>
          </p:cNvPr>
          <p:cNvCxnSpPr>
            <a:cxnSpLocks/>
          </p:cNvCxnSpPr>
          <p:nvPr/>
        </p:nvCxnSpPr>
        <p:spPr>
          <a:xfrm flipH="1" flipV="1">
            <a:off x="2284444" y="2913319"/>
            <a:ext cx="1787429" cy="7728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22D08A-B67A-07BF-7AF1-DD0CA9113960}"/>
              </a:ext>
            </a:extLst>
          </p:cNvPr>
          <p:cNvCxnSpPr>
            <a:cxnSpLocks/>
          </p:cNvCxnSpPr>
          <p:nvPr/>
        </p:nvCxnSpPr>
        <p:spPr>
          <a:xfrm flipV="1">
            <a:off x="5577272" y="2923058"/>
            <a:ext cx="1956615" cy="7728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 17">
            <a:extLst>
              <a:ext uri="{FF2B5EF4-FFF2-40B4-BE49-F238E27FC236}">
                <a16:creationId xmlns:a16="http://schemas.microsoft.com/office/drawing/2014/main" id="{CBFA2548-3B05-DE2A-6EE8-05224A788BD7}"/>
              </a:ext>
            </a:extLst>
          </p:cNvPr>
          <p:cNvSpPr/>
          <p:nvPr/>
        </p:nvSpPr>
        <p:spPr>
          <a:xfrm>
            <a:off x="3860250" y="4141738"/>
            <a:ext cx="5460385" cy="1566163"/>
          </a:xfrm>
          <a:prstGeom prst="arc">
            <a:avLst>
              <a:gd name="adj1" fmla="val 16380262"/>
              <a:gd name="adj2" fmla="val 206160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5414309-0352-1712-9F01-B373A5A6BB47}"/>
              </a:ext>
            </a:extLst>
          </p:cNvPr>
          <p:cNvCxnSpPr>
            <a:cxnSpLocks/>
          </p:cNvCxnSpPr>
          <p:nvPr/>
        </p:nvCxnSpPr>
        <p:spPr>
          <a:xfrm flipH="1" flipV="1">
            <a:off x="8496334" y="4565533"/>
            <a:ext cx="2088567" cy="11515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2AFB1CB-E9E1-50DA-850C-3B72DDF689A7}"/>
              </a:ext>
            </a:extLst>
          </p:cNvPr>
          <p:cNvCxnSpPr>
            <a:cxnSpLocks/>
          </p:cNvCxnSpPr>
          <p:nvPr/>
        </p:nvCxnSpPr>
        <p:spPr>
          <a:xfrm flipH="1" flipV="1">
            <a:off x="8493931" y="4361202"/>
            <a:ext cx="2314163" cy="6773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AE061F1-586A-0830-1204-C1A35914B672}"/>
                  </a:ext>
                </a:extLst>
              </p:cNvPr>
              <p:cNvSpPr txBox="1"/>
              <p:nvPr/>
            </p:nvSpPr>
            <p:spPr>
              <a:xfrm rot="1738700">
                <a:off x="9345767" y="5346703"/>
                <a:ext cx="10384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lower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AE061F1-586A-0830-1204-C1A35914B6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38700">
                <a:off x="9345767" y="5346703"/>
                <a:ext cx="1038489" cy="369332"/>
              </a:xfrm>
              <a:prstGeom prst="rect">
                <a:avLst/>
              </a:prstGeom>
              <a:blipFill>
                <a:blip r:embed="rId3"/>
                <a:stretch>
                  <a:fillRect l="-8046" t="-44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7687022-FF6C-3291-76DA-4C6CA1E184DB}"/>
                  </a:ext>
                </a:extLst>
              </p:cNvPr>
              <p:cNvSpPr txBox="1"/>
              <p:nvPr/>
            </p:nvSpPr>
            <p:spPr>
              <a:xfrm rot="997219">
                <a:off x="9650457" y="4506948"/>
                <a:ext cx="11122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higher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7687022-FF6C-3291-76DA-4C6CA1E184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997219">
                <a:off x="9650457" y="4506948"/>
                <a:ext cx="1112228" cy="369332"/>
              </a:xfrm>
              <a:prstGeom prst="rect">
                <a:avLst/>
              </a:prstGeom>
              <a:blipFill>
                <a:blip r:embed="rId4"/>
                <a:stretch>
                  <a:fillRect l="-6383" t="-5556" b="-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8808A7AA-99D8-E268-DA97-4967756A1067}"/>
                  </a:ext>
                </a:extLst>
              </p:cNvPr>
              <p:cNvSpPr txBox="1"/>
              <p:nvPr/>
            </p:nvSpPr>
            <p:spPr>
              <a:xfrm>
                <a:off x="7629898" y="1067206"/>
                <a:ext cx="3607233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TDC projects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on screen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axis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2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Dipole projects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on screen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sz="2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axis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8808A7AA-99D8-E268-DA97-4967756A1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9898" y="1067206"/>
                <a:ext cx="3607233" cy="1938992"/>
              </a:xfrm>
              <a:prstGeom prst="rect">
                <a:avLst/>
              </a:prstGeom>
              <a:blipFill>
                <a:blip r:embed="rId5"/>
                <a:stretch>
                  <a:fillRect l="-2105" t="-2614" b="-65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40FEEC3-A31C-CFE6-3AD9-E9CB433569DB}"/>
              </a:ext>
            </a:extLst>
          </p:cNvPr>
          <p:cNvCxnSpPr/>
          <p:nvPr/>
        </p:nvCxnSpPr>
        <p:spPr>
          <a:xfrm flipV="1">
            <a:off x="754991" y="3418835"/>
            <a:ext cx="0" cy="7229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751836E-4AFF-2EBC-3C2C-8F83C8931907}"/>
              </a:ext>
            </a:extLst>
          </p:cNvPr>
          <p:cNvCxnSpPr>
            <a:cxnSpLocks/>
          </p:cNvCxnSpPr>
          <p:nvPr/>
        </p:nvCxnSpPr>
        <p:spPr>
          <a:xfrm>
            <a:off x="754991" y="4138112"/>
            <a:ext cx="61556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AEB78FAA-F290-3159-97B8-22A90131B78C}"/>
              </a:ext>
            </a:extLst>
          </p:cNvPr>
          <p:cNvSpPr/>
          <p:nvPr/>
        </p:nvSpPr>
        <p:spPr>
          <a:xfrm>
            <a:off x="645963" y="4010150"/>
            <a:ext cx="228600" cy="2286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B1E8062-E2BF-0BE9-9078-9C548A161D0A}"/>
              </a:ext>
            </a:extLst>
          </p:cNvPr>
          <p:cNvSpPr/>
          <p:nvPr/>
        </p:nvSpPr>
        <p:spPr>
          <a:xfrm>
            <a:off x="736102" y="4105541"/>
            <a:ext cx="45720" cy="457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336AF85-0B7B-5B3C-2F6B-714E87ABC2E9}"/>
                  </a:ext>
                </a:extLst>
              </p:cNvPr>
              <p:cNvSpPr txBox="1"/>
              <p:nvPr/>
            </p:nvSpPr>
            <p:spPr>
              <a:xfrm>
                <a:off x="655739" y="3159547"/>
                <a:ext cx="19454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336AF85-0B7B-5B3C-2F6B-714E87ABC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739" y="3159547"/>
                <a:ext cx="194540" cy="276999"/>
              </a:xfrm>
              <a:prstGeom prst="rect">
                <a:avLst/>
              </a:prstGeom>
              <a:blipFill>
                <a:blip r:embed="rId6"/>
                <a:stretch>
                  <a:fillRect l="-12500" r="-12500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ABB28A-AB7E-3917-93F4-AEF43869360A}"/>
                  </a:ext>
                </a:extLst>
              </p:cNvPr>
              <p:cNvSpPr txBox="1"/>
              <p:nvPr/>
            </p:nvSpPr>
            <p:spPr>
              <a:xfrm>
                <a:off x="430576" y="3966245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ABB28A-AB7E-3917-93F4-AEF4386936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576" y="3966245"/>
                <a:ext cx="197939" cy="276999"/>
              </a:xfrm>
              <a:prstGeom prst="rect">
                <a:avLst/>
              </a:prstGeom>
              <a:blipFill>
                <a:blip r:embed="rId7"/>
                <a:stretch>
                  <a:fillRect l="-31250" r="-25000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A3BD687-BEC3-B0D5-2ACE-D6F8792DBE26}"/>
                  </a:ext>
                </a:extLst>
              </p:cNvPr>
              <p:cNvSpPr txBox="1"/>
              <p:nvPr/>
            </p:nvSpPr>
            <p:spPr>
              <a:xfrm>
                <a:off x="1225929" y="4083669"/>
                <a:ext cx="18030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A3BD687-BEC3-B0D5-2ACE-D6F8792DB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5929" y="4083669"/>
                <a:ext cx="180306" cy="276999"/>
              </a:xfrm>
              <a:prstGeom prst="rect">
                <a:avLst/>
              </a:prstGeom>
              <a:blipFill>
                <a:blip r:embed="rId8"/>
                <a:stretch>
                  <a:fillRect l="-6667" r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:a16="http://schemas.microsoft.com/office/drawing/2014/main" id="{53C72F02-2A5A-D18E-9CD2-D38AA674AF11}"/>
              </a:ext>
            </a:extLst>
          </p:cNvPr>
          <p:cNvSpPr/>
          <p:nvPr/>
        </p:nvSpPr>
        <p:spPr>
          <a:xfrm>
            <a:off x="2284444" y="1001171"/>
            <a:ext cx="5272537" cy="191831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46BDA39-5BA0-28B6-FA4F-BF6713772321}"/>
              </a:ext>
            </a:extLst>
          </p:cNvPr>
          <p:cNvCxnSpPr/>
          <p:nvPr/>
        </p:nvCxnSpPr>
        <p:spPr>
          <a:xfrm flipV="1">
            <a:off x="2407563" y="2060153"/>
            <a:ext cx="0" cy="7229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D00957D0-E845-28AE-E82E-A0E9D1FB9610}"/>
              </a:ext>
            </a:extLst>
          </p:cNvPr>
          <p:cNvCxnSpPr>
            <a:cxnSpLocks/>
          </p:cNvCxnSpPr>
          <p:nvPr/>
        </p:nvCxnSpPr>
        <p:spPr>
          <a:xfrm>
            <a:off x="2407563" y="2779430"/>
            <a:ext cx="615568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1E2C156A-C4EC-F972-F662-E937D3C9E54A}"/>
              </a:ext>
            </a:extLst>
          </p:cNvPr>
          <p:cNvSpPr/>
          <p:nvPr/>
        </p:nvSpPr>
        <p:spPr>
          <a:xfrm>
            <a:off x="2388674" y="2746859"/>
            <a:ext cx="45720" cy="457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15123EF-C6AB-AB8F-C59B-CD0EB6939FC4}"/>
                  </a:ext>
                </a:extLst>
              </p:cNvPr>
              <p:cNvSpPr txBox="1"/>
              <p:nvPr/>
            </p:nvSpPr>
            <p:spPr>
              <a:xfrm>
                <a:off x="2308311" y="1800865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15123EF-C6AB-AB8F-C59B-CD0EB6939F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311" y="1800865"/>
                <a:ext cx="197939" cy="276999"/>
              </a:xfrm>
              <a:prstGeom prst="rect">
                <a:avLst/>
              </a:prstGeom>
              <a:blipFill>
                <a:blip r:embed="rId9"/>
                <a:stretch>
                  <a:fillRect l="-23529" r="-23529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51ABFB5-6411-6ABF-7536-E4EDAC3C067A}"/>
                  </a:ext>
                </a:extLst>
              </p:cNvPr>
              <p:cNvSpPr txBox="1"/>
              <p:nvPr/>
            </p:nvSpPr>
            <p:spPr>
              <a:xfrm>
                <a:off x="3023131" y="2598832"/>
                <a:ext cx="18030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51ABFB5-6411-6ABF-7536-E4EDAC3C06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131" y="2598832"/>
                <a:ext cx="180306" cy="276999"/>
              </a:xfrm>
              <a:prstGeom prst="rect">
                <a:avLst/>
              </a:prstGeom>
              <a:blipFill>
                <a:blip r:embed="rId10"/>
                <a:stretch>
                  <a:fillRect l="-13333" r="-6667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9494263-313C-D250-66B3-902CFB814CB3}"/>
              </a:ext>
            </a:extLst>
          </p:cNvPr>
          <p:cNvCxnSpPr/>
          <p:nvPr/>
        </p:nvCxnSpPr>
        <p:spPr>
          <a:xfrm>
            <a:off x="3754431" y="2318951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44A8022-AC2C-0AE8-44A9-D980C8F6BBDA}"/>
              </a:ext>
            </a:extLst>
          </p:cNvPr>
          <p:cNvCxnSpPr>
            <a:cxnSpLocks/>
          </p:cNvCxnSpPr>
          <p:nvPr/>
        </p:nvCxnSpPr>
        <p:spPr>
          <a:xfrm>
            <a:off x="4254303" y="2318951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9ADAA0B-3DCF-EEB1-89B6-FE1B01732E40}"/>
              </a:ext>
            </a:extLst>
          </p:cNvPr>
          <p:cNvCxnSpPr>
            <a:cxnSpLocks/>
          </p:cNvCxnSpPr>
          <p:nvPr/>
        </p:nvCxnSpPr>
        <p:spPr>
          <a:xfrm flipH="1">
            <a:off x="4254303" y="2716613"/>
            <a:ext cx="9215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5AF9D93-646E-9BB1-9C7C-978591A800EA}"/>
              </a:ext>
            </a:extLst>
          </p:cNvPr>
          <p:cNvCxnSpPr>
            <a:cxnSpLocks/>
          </p:cNvCxnSpPr>
          <p:nvPr/>
        </p:nvCxnSpPr>
        <p:spPr>
          <a:xfrm>
            <a:off x="5175851" y="2318951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E7778AD-B11D-F8CA-AF1D-9C8A5AD9DFC3}"/>
              </a:ext>
            </a:extLst>
          </p:cNvPr>
          <p:cNvCxnSpPr/>
          <p:nvPr/>
        </p:nvCxnSpPr>
        <p:spPr>
          <a:xfrm>
            <a:off x="5175851" y="2325047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60898949-59FF-5210-BAB3-18669C7DE266}"/>
              </a:ext>
            </a:extLst>
          </p:cNvPr>
          <p:cNvCxnSpPr/>
          <p:nvPr/>
        </p:nvCxnSpPr>
        <p:spPr>
          <a:xfrm>
            <a:off x="3754431" y="1803635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21ED4C9-DB8D-3B62-7F3C-3538261CD1F5}"/>
              </a:ext>
            </a:extLst>
          </p:cNvPr>
          <p:cNvCxnSpPr>
            <a:cxnSpLocks/>
          </p:cNvCxnSpPr>
          <p:nvPr/>
        </p:nvCxnSpPr>
        <p:spPr>
          <a:xfrm>
            <a:off x="4254303" y="1405973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CB743E8-0966-6E37-B33D-D27606C530BC}"/>
              </a:ext>
            </a:extLst>
          </p:cNvPr>
          <p:cNvCxnSpPr>
            <a:cxnSpLocks/>
          </p:cNvCxnSpPr>
          <p:nvPr/>
        </p:nvCxnSpPr>
        <p:spPr>
          <a:xfrm flipH="1">
            <a:off x="4254303" y="1405973"/>
            <a:ext cx="9215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CC2EDBC-006D-9019-FBE8-050D1860DF3B}"/>
              </a:ext>
            </a:extLst>
          </p:cNvPr>
          <p:cNvCxnSpPr>
            <a:cxnSpLocks/>
          </p:cNvCxnSpPr>
          <p:nvPr/>
        </p:nvCxnSpPr>
        <p:spPr>
          <a:xfrm>
            <a:off x="5175851" y="1405973"/>
            <a:ext cx="0" cy="3976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1ADD4B8-2AE2-59AC-1613-6F5C96C695DD}"/>
              </a:ext>
            </a:extLst>
          </p:cNvPr>
          <p:cNvCxnSpPr/>
          <p:nvPr/>
        </p:nvCxnSpPr>
        <p:spPr>
          <a:xfrm>
            <a:off x="5175851" y="1803635"/>
            <a:ext cx="4998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79698723-D681-0290-A4CC-1640F6A1B447}"/>
              </a:ext>
            </a:extLst>
          </p:cNvPr>
          <p:cNvSpPr/>
          <p:nvPr/>
        </p:nvSpPr>
        <p:spPr>
          <a:xfrm>
            <a:off x="6535050" y="1471101"/>
            <a:ext cx="1195111" cy="1195111"/>
          </a:xfrm>
          <a:prstGeom prst="rect">
            <a:avLst/>
          </a:prstGeom>
          <a:solidFill>
            <a:schemeClr val="accent1">
              <a:lumMod val="20000"/>
              <a:lumOff val="80000"/>
              <a:alpha val="50238"/>
            </a:schemeClr>
          </a:solidFill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C0B8E3E-84E4-0768-E196-ED9B5FE06F60}"/>
              </a:ext>
            </a:extLst>
          </p:cNvPr>
          <p:cNvCxnSpPr>
            <a:cxnSpLocks/>
          </p:cNvCxnSpPr>
          <p:nvPr/>
        </p:nvCxnSpPr>
        <p:spPr>
          <a:xfrm>
            <a:off x="2612019" y="2068980"/>
            <a:ext cx="4479440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>
            <a:extLst>
              <a:ext uri="{FF2B5EF4-FFF2-40B4-BE49-F238E27FC236}">
                <a16:creationId xmlns:a16="http://schemas.microsoft.com/office/drawing/2014/main" id="{846F81CA-92AD-F1B4-A600-8A9E060F24AE}"/>
              </a:ext>
            </a:extLst>
          </p:cNvPr>
          <p:cNvGrpSpPr/>
          <p:nvPr/>
        </p:nvGrpSpPr>
        <p:grpSpPr>
          <a:xfrm>
            <a:off x="2685397" y="1894045"/>
            <a:ext cx="907010" cy="332215"/>
            <a:chOff x="2469227" y="2282240"/>
            <a:chExt cx="1456246" cy="385854"/>
          </a:xfrm>
        </p:grpSpPr>
        <p:pic>
          <p:nvPicPr>
            <p:cNvPr id="50" name="Picture 49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5204083B-4059-CC09-FA5A-8FB3A0868E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255363C-658E-CE74-D03F-381B4FA8A2FA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52" name="Oval 51">
            <a:extLst>
              <a:ext uri="{FF2B5EF4-FFF2-40B4-BE49-F238E27FC236}">
                <a16:creationId xmlns:a16="http://schemas.microsoft.com/office/drawing/2014/main" id="{C92BF2AF-8887-64DE-EBE0-CE9A40748733}"/>
              </a:ext>
            </a:extLst>
          </p:cNvPr>
          <p:cNvSpPr>
            <a:spLocks noChangeAspect="1"/>
          </p:cNvSpPr>
          <p:nvPr/>
        </p:nvSpPr>
        <p:spPr>
          <a:xfrm>
            <a:off x="2774390" y="2002086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3DB11DF7-BF14-2C0F-3B20-4DA4514D50E8}"/>
              </a:ext>
            </a:extLst>
          </p:cNvPr>
          <p:cNvSpPr>
            <a:spLocks noChangeAspect="1"/>
          </p:cNvSpPr>
          <p:nvPr/>
        </p:nvSpPr>
        <p:spPr>
          <a:xfrm>
            <a:off x="3333855" y="1995299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6D34400-A15B-2B92-C633-94862792EB91}"/>
              </a:ext>
            </a:extLst>
          </p:cNvPr>
          <p:cNvGrpSpPr/>
          <p:nvPr/>
        </p:nvGrpSpPr>
        <p:grpSpPr>
          <a:xfrm>
            <a:off x="4296943" y="1901642"/>
            <a:ext cx="907010" cy="332215"/>
            <a:chOff x="2469227" y="2282240"/>
            <a:chExt cx="1456246" cy="385854"/>
          </a:xfrm>
        </p:grpSpPr>
        <p:pic>
          <p:nvPicPr>
            <p:cNvPr id="55" name="Picture 54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D7CD3BA5-C434-B41E-870C-40FCAEE8DC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89A785D-7229-362E-BDC8-A737907FE5A8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6C5126F-E0C9-EA86-BB8C-7614A79AB528}"/>
              </a:ext>
            </a:extLst>
          </p:cNvPr>
          <p:cNvGrpSpPr/>
          <p:nvPr/>
        </p:nvGrpSpPr>
        <p:grpSpPr>
          <a:xfrm rot="19723492">
            <a:off x="5813369" y="1896242"/>
            <a:ext cx="907010" cy="332215"/>
            <a:chOff x="2469227" y="2282240"/>
            <a:chExt cx="1456246" cy="385854"/>
          </a:xfrm>
        </p:grpSpPr>
        <p:pic>
          <p:nvPicPr>
            <p:cNvPr id="58" name="Picture 57" descr="A group of red circles on a black background&#10;&#10;AI-generated content may be incorrect.">
              <a:extLst>
                <a:ext uri="{FF2B5EF4-FFF2-40B4-BE49-F238E27FC236}">
                  <a16:creationId xmlns:a16="http://schemas.microsoft.com/office/drawing/2014/main" id="{AFF7F89D-4B62-CA1E-D228-E0CEC9FD0B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20000"/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469227" y="2282240"/>
              <a:ext cx="1433091" cy="385854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0DACD856-00E6-209E-3778-D9B78C9F8B0D}"/>
                </a:ext>
              </a:extLst>
            </p:cNvPr>
            <p:cNvSpPr/>
            <p:nvPr/>
          </p:nvSpPr>
          <p:spPr>
            <a:xfrm>
              <a:off x="2469227" y="2303333"/>
              <a:ext cx="1456246" cy="35788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60" name="Oval 59">
            <a:extLst>
              <a:ext uri="{FF2B5EF4-FFF2-40B4-BE49-F238E27FC236}">
                <a16:creationId xmlns:a16="http://schemas.microsoft.com/office/drawing/2014/main" id="{FD2B93D3-AEE3-0A80-4688-28E1CB62E664}"/>
              </a:ext>
            </a:extLst>
          </p:cNvPr>
          <p:cNvSpPr>
            <a:spLocks noChangeAspect="1"/>
          </p:cNvSpPr>
          <p:nvPr/>
        </p:nvSpPr>
        <p:spPr>
          <a:xfrm>
            <a:off x="4916298" y="1996083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FC827A9-F5D5-7D70-3277-B7A7B84250CB}"/>
              </a:ext>
            </a:extLst>
          </p:cNvPr>
          <p:cNvSpPr>
            <a:spLocks noChangeAspect="1"/>
          </p:cNvSpPr>
          <p:nvPr/>
        </p:nvSpPr>
        <p:spPr>
          <a:xfrm>
            <a:off x="4404899" y="2002086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39D9D8AB-F781-DDA4-FA49-FE438AA72CAB}"/>
              </a:ext>
            </a:extLst>
          </p:cNvPr>
          <p:cNvSpPr>
            <a:spLocks noChangeAspect="1"/>
          </p:cNvSpPr>
          <p:nvPr/>
        </p:nvSpPr>
        <p:spPr>
          <a:xfrm>
            <a:off x="6434710" y="1822220"/>
            <a:ext cx="159131" cy="15155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BA6CFBA-F302-BE57-D6C8-9EBCABFEB0BC}"/>
              </a:ext>
            </a:extLst>
          </p:cNvPr>
          <p:cNvSpPr>
            <a:spLocks noChangeAspect="1"/>
          </p:cNvSpPr>
          <p:nvPr/>
        </p:nvSpPr>
        <p:spPr>
          <a:xfrm>
            <a:off x="5945967" y="2134487"/>
            <a:ext cx="159131" cy="15155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1601D38-CEB8-2AE7-3AA2-952748D26CED}"/>
              </a:ext>
            </a:extLst>
          </p:cNvPr>
          <p:cNvSpPr>
            <a:spLocks noChangeAspect="1"/>
          </p:cNvSpPr>
          <p:nvPr/>
        </p:nvSpPr>
        <p:spPr>
          <a:xfrm rot="547306">
            <a:off x="6965879" y="1708927"/>
            <a:ext cx="250483" cy="238556"/>
          </a:xfrm>
          <a:prstGeom prst="ellipse">
            <a:avLst/>
          </a:prstGeom>
          <a:solidFill>
            <a:srgbClr val="92D050"/>
          </a:solidFill>
          <a:ln>
            <a:noFill/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42D9478-3BEC-0072-4D3E-B6A7438F01AC}"/>
              </a:ext>
            </a:extLst>
          </p:cNvPr>
          <p:cNvSpPr>
            <a:spLocks noChangeAspect="1"/>
          </p:cNvSpPr>
          <p:nvPr/>
        </p:nvSpPr>
        <p:spPr>
          <a:xfrm rot="498544">
            <a:off x="6958887" y="2204276"/>
            <a:ext cx="250483" cy="238556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isometricOffAxis1Lef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BD17A836-971A-8530-15CD-9A29C8A0A751}"/>
              </a:ext>
            </a:extLst>
          </p:cNvPr>
          <p:cNvCxnSpPr>
            <a:cxnSpLocks/>
          </p:cNvCxnSpPr>
          <p:nvPr/>
        </p:nvCxnSpPr>
        <p:spPr>
          <a:xfrm flipV="1">
            <a:off x="6812473" y="1730335"/>
            <a:ext cx="0" cy="7748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2E1C4C1E-DC99-4978-E58B-0923F3EB5438}"/>
                  </a:ext>
                </a:extLst>
              </p:cNvPr>
              <p:cNvSpPr txBox="1"/>
              <p:nvPr/>
            </p:nvSpPr>
            <p:spPr>
              <a:xfrm>
                <a:off x="6666222" y="1494061"/>
                <a:ext cx="19793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2E1C4C1E-DC99-4978-E58B-0923F3EB54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6222" y="1494061"/>
                <a:ext cx="197939" cy="276999"/>
              </a:xfrm>
              <a:prstGeom prst="rect">
                <a:avLst/>
              </a:prstGeom>
              <a:blipFill>
                <a:blip r:embed="rId9"/>
                <a:stretch>
                  <a:fillRect l="-31250" r="-25000" b="-30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745DB463-1143-6F1C-4D59-E2BA9A154053}"/>
              </a:ext>
            </a:extLst>
          </p:cNvPr>
          <p:cNvCxnSpPr>
            <a:cxnSpLocks/>
          </p:cNvCxnSpPr>
          <p:nvPr/>
        </p:nvCxnSpPr>
        <p:spPr>
          <a:xfrm>
            <a:off x="6812473" y="2505216"/>
            <a:ext cx="394822" cy="26337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5762B8D8-2762-8ABB-7C67-F93D9542A379}"/>
                  </a:ext>
                </a:extLst>
              </p:cNvPr>
              <p:cNvSpPr txBox="1"/>
              <p:nvPr/>
            </p:nvSpPr>
            <p:spPr>
              <a:xfrm>
                <a:off x="6910310" y="2636320"/>
                <a:ext cx="19454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5762B8D8-2762-8ABB-7C67-F93D9542A3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0310" y="2636320"/>
                <a:ext cx="194540" cy="276999"/>
              </a:xfrm>
              <a:prstGeom prst="rect">
                <a:avLst/>
              </a:prstGeom>
              <a:blipFill>
                <a:blip r:embed="rId11"/>
                <a:stretch>
                  <a:fillRect l="-18750" r="-12500"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ight Arrow 69">
            <a:extLst>
              <a:ext uri="{FF2B5EF4-FFF2-40B4-BE49-F238E27FC236}">
                <a16:creationId xmlns:a16="http://schemas.microsoft.com/office/drawing/2014/main" id="{63C4FF00-E515-FA98-1899-A0B0777F4F72}"/>
              </a:ext>
            </a:extLst>
          </p:cNvPr>
          <p:cNvSpPr/>
          <p:nvPr/>
        </p:nvSpPr>
        <p:spPr>
          <a:xfrm rot="16200000">
            <a:off x="4817258" y="1720559"/>
            <a:ext cx="360352" cy="160611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1" name="Right Arrow 70">
            <a:extLst>
              <a:ext uri="{FF2B5EF4-FFF2-40B4-BE49-F238E27FC236}">
                <a16:creationId xmlns:a16="http://schemas.microsoft.com/office/drawing/2014/main" id="{56AEABF7-0966-6F38-8DCE-A7D7E57960AC}"/>
              </a:ext>
            </a:extLst>
          </p:cNvPr>
          <p:cNvSpPr/>
          <p:nvPr/>
        </p:nvSpPr>
        <p:spPr>
          <a:xfrm rot="5400000">
            <a:off x="4302412" y="2263014"/>
            <a:ext cx="360352" cy="160611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2EFC78B-5ACA-E1F1-88D7-071E95206934}"/>
              </a:ext>
            </a:extLst>
          </p:cNvPr>
          <p:cNvSpPr txBox="1"/>
          <p:nvPr/>
        </p:nvSpPr>
        <p:spPr>
          <a:xfrm>
            <a:off x="4352415" y="1061005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TDC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D16AAC0-0DB7-6C22-8C74-B2E01DFA009C}"/>
              </a:ext>
            </a:extLst>
          </p:cNvPr>
          <p:cNvSpPr txBox="1"/>
          <p:nvPr/>
        </p:nvSpPr>
        <p:spPr>
          <a:xfrm rot="2017043">
            <a:off x="6766066" y="12041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screen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DA01FB1-97DF-9AFA-44E4-4DF2818BD3B6}"/>
              </a:ext>
            </a:extLst>
          </p:cNvPr>
          <p:cNvSpPr/>
          <p:nvPr/>
        </p:nvSpPr>
        <p:spPr>
          <a:xfrm>
            <a:off x="1988727" y="3243032"/>
            <a:ext cx="974957" cy="1816458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quad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5" name="Arc 74">
            <a:extLst>
              <a:ext uri="{FF2B5EF4-FFF2-40B4-BE49-F238E27FC236}">
                <a16:creationId xmlns:a16="http://schemas.microsoft.com/office/drawing/2014/main" id="{A186B08E-9030-591F-E38E-4D35B53B5E9A}"/>
              </a:ext>
            </a:extLst>
          </p:cNvPr>
          <p:cNvSpPr/>
          <p:nvPr/>
        </p:nvSpPr>
        <p:spPr>
          <a:xfrm>
            <a:off x="3863502" y="4141738"/>
            <a:ext cx="5460385" cy="2996921"/>
          </a:xfrm>
          <a:prstGeom prst="arc">
            <a:avLst>
              <a:gd name="adj1" fmla="val 16380262"/>
              <a:gd name="adj2" fmla="val 19832459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84116"/>
      </p:ext>
    </p:extLst>
  </p:cSld>
  <p:clrMapOvr>
    <a:masterClrMapping/>
  </p:clrMapOvr>
</p:sld>
</file>

<file path=ppt/theme/theme1.xml><?xml version="1.0" encoding="utf-8"?>
<a:theme xmlns:a="http://schemas.openxmlformats.org/drawingml/2006/main" name="SLAC Covers/Title Slides">
  <a:themeElements>
    <a:clrScheme name="SLAC Color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C1515"/>
      </a:accent1>
      <a:accent2>
        <a:srgbClr val="4198B5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C_PPT_Presentation_031622" id="{4765C110-CC2B-6E45-B2B3-75F5A1911DB3}" vid="{9DA077EA-6666-B14D-81C9-2FD28442B6D0}"/>
    </a:ext>
  </a:extLst>
</a:theme>
</file>

<file path=ppt/theme/theme2.xml><?xml version="1.0" encoding="utf-8"?>
<a:theme xmlns:a="http://schemas.openxmlformats.org/drawingml/2006/main" name="SLAC Interior Slides">
  <a:themeElements>
    <a:clrScheme name="SLAC Color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C1515"/>
      </a:accent1>
      <a:accent2>
        <a:srgbClr val="4198B5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C_PPT_Presentation_031622" id="{4765C110-CC2B-6E45-B2B3-75F5A1911DB3}" vid="{7FBC852C-56B0-CE44-BF70-AA1CE13EFFE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Title Slides</Template>
  <TotalTime>9883</TotalTime>
  <Words>1712</Words>
  <Application>Microsoft Macintosh PowerPoint</Application>
  <PresentationFormat>Widescreen</PresentationFormat>
  <Paragraphs>436</Paragraphs>
  <Slides>34</Slides>
  <Notes>0</Notes>
  <HiddenSlides>4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Wingdings</vt:lpstr>
      <vt:lpstr>Cambria Math</vt:lpstr>
      <vt:lpstr>Lato</vt:lpstr>
      <vt:lpstr>Calibri</vt:lpstr>
      <vt:lpstr>SLAC Covers/Title Slides</vt:lpstr>
      <vt:lpstr>SLAC Interior Slides</vt:lpstr>
      <vt:lpstr>PowerPoint Presentation</vt:lpstr>
      <vt:lpstr>Outline</vt:lpstr>
      <vt:lpstr>Manipulating beams in phase space</vt:lpstr>
      <vt:lpstr>Measuring phase space distributions</vt:lpstr>
      <vt:lpstr>Measuring phase space distributions</vt:lpstr>
      <vt:lpstr>Phase space fitting as an inverse problem</vt:lpstr>
      <vt:lpstr>Beam generator</vt:lpstr>
      <vt:lpstr>Beam generator</vt:lpstr>
      <vt:lpstr>Phase space fitting as an inverse problem</vt:lpstr>
      <vt:lpstr>Challenge: curse of dimensionality</vt:lpstr>
      <vt:lpstr>Differentiable simulations</vt:lpstr>
      <vt:lpstr>Generative phase space reconstruction (GPSR)</vt:lpstr>
      <vt:lpstr>4D transverse phase space GPSR</vt:lpstr>
      <vt:lpstr>4D transverse phase space GPSR</vt:lpstr>
      <vt:lpstr>Extension to 6D</vt:lpstr>
      <vt:lpstr>Longitudinal diagnostics</vt:lpstr>
      <vt:lpstr>6D GPSR data</vt:lpstr>
      <vt:lpstr>6D GPSR pipeline: same pipeline, more diagnostics</vt:lpstr>
      <vt:lpstr>6D GPSR at the Argonne Wakefield Accelerator</vt:lpstr>
      <vt:lpstr>6D GPSR at the Argonne Wakefield Accelerator</vt:lpstr>
      <vt:lpstr>Previous implementations and applications</vt:lpstr>
      <vt:lpstr>6D GPSR of beam affected by CSR (AWA)</vt:lpstr>
      <vt:lpstr>Automated GPSR at LCLS-II</vt:lpstr>
      <vt:lpstr>Automated GPSR at LCLS-II</vt:lpstr>
      <vt:lpstr>GPSR at FACET-II</vt:lpstr>
      <vt:lpstr>GPSR at FACET-II injector</vt:lpstr>
      <vt:lpstr>FACET-II single bunch</vt:lpstr>
      <vt:lpstr>FACET-II two bunch (prel.)</vt:lpstr>
      <vt:lpstr>Summary</vt:lpstr>
      <vt:lpstr>Acknowledgements</vt:lpstr>
      <vt:lpstr>Example: quadrupole scan</vt:lpstr>
      <vt:lpstr>Phase space fitting as an inverse problem</vt:lpstr>
      <vt:lpstr>Phase space fitting as an inverse problem</vt:lpstr>
      <vt:lpstr>Longitudinal diagnostics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issue – please read</dc:title>
  <dc:subject/>
  <dc:creator>McCulloch, Linda U</dc:creator>
  <cp:keywords/>
  <dc:description/>
  <cp:lastModifiedBy>Gonzalez Aguilera, Juan Pablo</cp:lastModifiedBy>
  <cp:revision>7</cp:revision>
  <dcterms:created xsi:type="dcterms:W3CDTF">2023-05-25T23:24:36Z</dcterms:created>
  <dcterms:modified xsi:type="dcterms:W3CDTF">2026-07-30T18:49:15Z</dcterms:modified>
  <cp:category/>
</cp:coreProperties>
</file>