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376" r:id="rId2"/>
    <p:sldId id="393" r:id="rId3"/>
    <p:sldId id="387" r:id="rId4"/>
    <p:sldId id="622" r:id="rId5"/>
    <p:sldId id="623" r:id="rId6"/>
    <p:sldId id="396" r:id="rId7"/>
    <p:sldId id="625" r:id="rId8"/>
    <p:sldId id="612" r:id="rId9"/>
    <p:sldId id="617" r:id="rId10"/>
    <p:sldId id="616" r:id="rId11"/>
    <p:sldId id="629" r:id="rId12"/>
    <p:sldId id="619" r:id="rId13"/>
    <p:sldId id="633" r:id="rId14"/>
    <p:sldId id="626" r:id="rId15"/>
    <p:sldId id="627" r:id="rId16"/>
    <p:sldId id="628" r:id="rId17"/>
    <p:sldId id="320" r:id="rId18"/>
    <p:sldId id="359" r:id="rId19"/>
    <p:sldId id="358" r:id="rId20"/>
    <p:sldId id="410" r:id="rId21"/>
    <p:sldId id="400" r:id="rId22"/>
    <p:sldId id="411" r:id="rId23"/>
    <p:sldId id="602" r:id="rId24"/>
    <p:sldId id="401" r:id="rId25"/>
    <p:sldId id="390" r:id="rId26"/>
    <p:sldId id="405" r:id="rId27"/>
    <p:sldId id="60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D78E"/>
    <a:srgbClr val="8E8EFF"/>
    <a:srgbClr val="7BAB7C"/>
    <a:srgbClr val="91C891"/>
    <a:srgbClr val="FFA500"/>
    <a:srgbClr val="FF6300"/>
    <a:srgbClr val="C1C112"/>
    <a:srgbClr val="9E0205"/>
    <a:srgbClr val="AB0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13"/>
    <p:restoredTop sz="96298"/>
  </p:normalViewPr>
  <p:slideViewPr>
    <p:cSldViewPr snapToGrid="0">
      <p:cViewPr>
        <p:scale>
          <a:sx n="140" d="100"/>
          <a:sy n="140" d="100"/>
        </p:scale>
        <p:origin x="624" y="384"/>
      </p:cViewPr>
      <p:guideLst/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6C105-869B-554F-86B2-F7B7D7FBF15C}" type="datetimeFigureOut">
              <a:rPr lang="en-US" smtClean="0"/>
              <a:t>7/28/26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783F7-297B-3441-9E65-C9D93D1C7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88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25+5 mins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241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30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CB6858-49E5-C313-D96F-AE93046F8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37B218-77E6-D78B-7650-122EEC356E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B8B582-9838-7D65-6CF7-120087C33B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A4CF2B-86C7-973E-CBE6-0CFF6F1A65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875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27EE2-05F0-F02B-BD9C-97A0F69F2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EB4BFE-1F1D-5965-E0A2-EB23E6576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93CB3A-D225-1D78-3E78-07DB7BB250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B2C103-6EEF-CE57-F66C-2398E79BE5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127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27EE2-05F0-F02B-BD9C-97A0F69F2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EB4BFE-1F1D-5965-E0A2-EB23E6576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93CB3A-D225-1D78-3E78-07DB7BB250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B2C103-6EEF-CE57-F66C-2398E79BE5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64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207E1-B010-8441-48FA-86E69BD9D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02652B-B86D-287A-9E56-A6A7436B14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5A3C32-6BE0-DA6E-A105-8423C9C61C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20CFA4-DC5C-919B-8BD2-A617C84055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183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2090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519035-49A0-279F-3AB4-710021B55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34AEE4-BD9C-1FE2-CD45-0D2449A913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8D0AF1-A0F7-ECA8-5F26-4552FB7B95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Having given a bit of background, now I’m going to talk about the initial proof-of-concept experiments that we performed last year. And I thought it would be helpful first to go through some of the steps that show how we arrive at suitable operating conditions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5909E6-7403-3F8B-2173-97671F0229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9942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5159D-DD15-732A-A01E-E7574CBD2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0FD93B-0661-A6AA-C6B6-7503E5246F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E231F9-4557-5F3F-3AC1-B506AC0C5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Having given a bit of background, now I’m going to talk about the initial proof-of-concept experiments that we performed last year. And I thought it would be helpful first to go through some of the steps that show how we arrive at suitable operating conditions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508C96-4FEA-147D-56D2-FB736B3D4B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379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F5C72-CF41-DA59-6E72-D2F16378D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250467-18E8-0560-AD0B-371584DB89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6FD709-7C9D-6637-E978-E760281FC8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Having given a bit of background, now I’m going to talk about the initial proof-of-concept experiments that we performed last year. And I thought it would be helpful first to go through some of the steps that show how we arrive at suitable operating conditions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97E380-724D-10C9-BF85-2A4312767F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877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504F5-586A-E4A2-5EB6-0BE453E2C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B65A99-134E-8434-B6B0-3CB777904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C057B9-F2E0-BB71-167A-7D054D5424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Having given a bit of background, now I’m going to talk about the initial proof-of-concept experiments that we performed last year. And I thought it would be helpful first to go through some of the steps that show how we arrive at suitable operating conditions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7535B3-8023-F83B-0948-C28D296A0D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3823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6995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241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2401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F7DF8-BEFA-6BF2-9FBE-13CFA145C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0866F1-C943-A731-CD75-8436345C3D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EB6BDA-490B-C2BE-559E-CB6CB04C14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420AE-5649-BEF4-C1F8-3294082DCD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9783F7-297B-3441-9E65-C9D93D1C7D5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26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8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8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8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8.png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F593F5A-E6B6-97BB-50BA-6C3602E8D1E2}"/>
              </a:ext>
            </a:extLst>
          </p:cNvPr>
          <p:cNvSpPr/>
          <p:nvPr userDrawn="1"/>
        </p:nvSpPr>
        <p:spPr>
          <a:xfrm>
            <a:off x="0" y="18255"/>
            <a:ext cx="12191999" cy="683974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aboratory for Laser Energetics University of Rochester Logo.">
            <a:extLst>
              <a:ext uri="{FF2B5EF4-FFF2-40B4-BE49-F238E27FC236}">
                <a16:creationId xmlns:a16="http://schemas.microsoft.com/office/drawing/2014/main" id="{795D8636-FFDC-CED0-BE97-C6515FB0B3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14752" y="865943"/>
            <a:ext cx="3029505" cy="4207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837C0E-0491-8AF1-FE01-D169E8307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52870" y="1657350"/>
            <a:ext cx="5308600" cy="459713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76F7ECF-5AE5-2FE3-5498-239DA6F566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4752" y="1923600"/>
            <a:ext cx="6570785" cy="2387600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509F2B9-8429-CAD3-17BD-4DC82B2C5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752" y="4403275"/>
            <a:ext cx="6570785" cy="544818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FFD82D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2" name="Presentation purpose">
            <a:extLst>
              <a:ext uri="{FF2B5EF4-FFF2-40B4-BE49-F238E27FC236}">
                <a16:creationId xmlns:a16="http://schemas.microsoft.com/office/drawing/2014/main" id="{71876074-A33D-D037-0021-CFBADAE599F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4752" y="5082853"/>
            <a:ext cx="6570784" cy="571500"/>
          </a:xfrm>
          <a:prstGeom prst="rect">
            <a:avLst/>
          </a:prstGeom>
        </p:spPr>
        <p:txBody>
          <a:bodyPr lIns="91440" rIns="91440" anchor="b" anchorCtr="0">
            <a:noAutofit/>
          </a:bodyPr>
          <a:lstStyle>
            <a:lvl1pPr marL="0" indent="0" algn="l">
              <a:buNone/>
              <a:defRPr sz="2000">
                <a:solidFill>
                  <a:schemeClr val="accent4"/>
                </a:solidFill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5A26B1E-F0AD-0459-E310-62C99F946AE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4752" y="5688862"/>
            <a:ext cx="6570784" cy="320675"/>
          </a:xfrm>
          <a:prstGeom prst="rect">
            <a:avLst/>
          </a:prstGeom>
        </p:spPr>
        <p:txBody>
          <a:bodyPr lIns="91440" rIns="0">
            <a:noAutofit/>
          </a:bodyPr>
          <a:lstStyle>
            <a:lvl1pPr marL="0" indent="0" algn="l">
              <a:buNone/>
              <a:defRPr sz="2000" b="0">
                <a:solidFill>
                  <a:schemeClr val="accent4"/>
                </a:solidFill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presentation purpose and date</a:t>
            </a:r>
          </a:p>
        </p:txBody>
      </p:sp>
    </p:spTree>
    <p:extLst>
      <p:ext uri="{BB962C8B-B14F-4D97-AF65-F5344CB8AC3E}">
        <p14:creationId xmlns:p14="http://schemas.microsoft.com/office/powerpoint/2010/main" val="21371257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FDD6B2A-C175-E778-7311-0D184D2988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481"/>
          </a:xfrm>
          <a:prstGeom prst="rect">
            <a:avLst/>
          </a:prstGeom>
        </p:spPr>
      </p:pic>
      <p:pic>
        <p:nvPicPr>
          <p:cNvPr id="8" name="Picture 7" descr="Laboratory for Laser Energetics University of Rochester Logo.">
            <a:extLst>
              <a:ext uri="{FF2B5EF4-FFF2-40B4-BE49-F238E27FC236}">
                <a16:creationId xmlns:a16="http://schemas.microsoft.com/office/drawing/2014/main" id="{795D8636-FFDC-CED0-BE97-C6515FB0B3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14752" y="865943"/>
            <a:ext cx="3029505" cy="4207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F701434-2E88-EEE7-274A-FB45392BB9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4752" y="1923600"/>
            <a:ext cx="6570785" cy="2387600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13B8E8D9-E488-DFFD-CBFC-7ECAABDA96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752" y="4403275"/>
            <a:ext cx="6570785" cy="1655762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FFD82D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resentation purpose">
            <a:extLst>
              <a:ext uri="{FF2B5EF4-FFF2-40B4-BE49-F238E27FC236}">
                <a16:creationId xmlns:a16="http://schemas.microsoft.com/office/drawing/2014/main" id="{8042CF75-9D09-5102-C03F-F4315F82256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4752" y="5082853"/>
            <a:ext cx="5832628" cy="571500"/>
          </a:xfrm>
          <a:prstGeom prst="rect">
            <a:avLst/>
          </a:prstGeom>
        </p:spPr>
        <p:txBody>
          <a:bodyPr lIns="91440" rIns="91440" anchor="b" anchorCtr="0">
            <a:noAutofit/>
          </a:bodyPr>
          <a:lstStyle>
            <a:lvl1pPr marL="0" indent="0" algn="l">
              <a:buNone/>
              <a:defRPr sz="2000">
                <a:solidFill>
                  <a:schemeClr val="accent4"/>
                </a:solidFill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C9BF3533-1026-3689-71F3-DAB2C4CD142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4752" y="5688862"/>
            <a:ext cx="6068648" cy="320675"/>
          </a:xfrm>
          <a:prstGeom prst="rect">
            <a:avLst/>
          </a:prstGeom>
        </p:spPr>
        <p:txBody>
          <a:bodyPr lIns="91440" rIns="0">
            <a:noAutofit/>
          </a:bodyPr>
          <a:lstStyle>
            <a:lvl1pPr marL="0" indent="0" algn="l">
              <a:buNone/>
              <a:defRPr sz="2000" b="0">
                <a:solidFill>
                  <a:schemeClr val="accent4"/>
                </a:solidFill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presentation purpose and date</a:t>
            </a:r>
          </a:p>
        </p:txBody>
      </p:sp>
    </p:spTree>
    <p:extLst>
      <p:ext uri="{BB962C8B-B14F-4D97-AF65-F5344CB8AC3E}">
        <p14:creationId xmlns:p14="http://schemas.microsoft.com/office/powerpoint/2010/main" val="39524272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LLE photograph">
            <a:extLst>
              <a:ext uri="{FF2B5EF4-FFF2-40B4-BE49-F238E27FC236}">
                <a16:creationId xmlns:a16="http://schemas.microsoft.com/office/drawing/2014/main" id="{DDB606CC-49DD-4CE9-9FEF-9764FDB0A1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" t="12253" r="-3" b="34966"/>
          <a:stretch/>
        </p:blipFill>
        <p:spPr>
          <a:xfrm>
            <a:off x="-114329" y="-44923"/>
            <a:ext cx="12421424" cy="46267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328EC3B-1321-4B9B-9E45-25F55F86B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935" y="4631875"/>
            <a:ext cx="7540465" cy="1006925"/>
          </a:xfrm>
        </p:spPr>
        <p:txBody>
          <a:bodyPr lIns="0" rIns="0" anchor="b">
            <a:normAutofit/>
          </a:bodyPr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1C217-3E51-4813-BFF3-B399D85A75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2935" y="5715000"/>
            <a:ext cx="4492207" cy="33851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edit presenter name</a:t>
            </a:r>
          </a:p>
        </p:txBody>
      </p:sp>
      <p:sp>
        <p:nvSpPr>
          <p:cNvPr id="10" name="Presentation purpose">
            <a:extLst>
              <a:ext uri="{FF2B5EF4-FFF2-40B4-BE49-F238E27FC236}">
                <a16:creationId xmlns:a16="http://schemas.microsoft.com/office/drawing/2014/main" id="{AD187256-F542-48B9-AE8E-E5927585704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53400" y="5082853"/>
            <a:ext cx="3425665" cy="571500"/>
          </a:xfrm>
          <a:prstGeom prst="rect">
            <a:avLst/>
          </a:prstGeom>
        </p:spPr>
        <p:txBody>
          <a:bodyPr lIns="0" rIns="0" anchor="b" anchorCtr="0">
            <a:no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edit presentation purpose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F701567E-0982-46EA-8E48-75C14BE83F6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53400" y="5688862"/>
            <a:ext cx="3425665" cy="320675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date</a:t>
            </a:r>
          </a:p>
        </p:txBody>
      </p:sp>
      <p:sp>
        <p:nvSpPr>
          <p:cNvPr id="9" name="Date Placeholder 8" hidden="1">
            <a:extLst>
              <a:ext uri="{FF2B5EF4-FFF2-40B4-BE49-F238E27FC236}">
                <a16:creationId xmlns:a16="http://schemas.microsoft.com/office/drawing/2014/main" id="{81AAF25F-5CB6-4752-B25A-CBE8AC993F25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28 July 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29CC51D-9E10-4C26-B50A-84949E6C7DBD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4494875A-0C7F-44BB-BAFD-A9B57A64AC42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952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C8FFB-4FBB-EDA4-1914-6BBB4FD5F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418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7FB8D6-C42A-BC42-A491-11C466D9A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2471" y="2876549"/>
            <a:ext cx="1909273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069AC55-204C-DBA4-D0EF-E1623963F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6791" y="1625523"/>
            <a:ext cx="656509" cy="574446"/>
          </a:xfrm>
          <a:prstGeom prst="rect">
            <a:avLst/>
          </a:prstGeom>
        </p:spPr>
      </p:pic>
      <p:sp>
        <p:nvSpPr>
          <p:cNvPr id="8" name="Text Placeholder 31">
            <a:extLst>
              <a:ext uri="{FF2B5EF4-FFF2-40B4-BE49-F238E27FC236}">
                <a16:creationId xmlns:a16="http://schemas.microsoft.com/office/drawing/2014/main" id="{5607882A-B4E9-CD75-A433-64193C9B0E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0738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" name="Text Placeholder 31">
            <a:extLst>
              <a:ext uri="{FF2B5EF4-FFF2-40B4-BE49-F238E27FC236}">
                <a16:creationId xmlns:a16="http://schemas.microsoft.com/office/drawing/2014/main" id="{D09FDE46-E097-FD72-9C2F-8B2CF048E5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9981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0" name="Text Placeholder 31">
            <a:extLst>
              <a:ext uri="{FF2B5EF4-FFF2-40B4-BE49-F238E27FC236}">
                <a16:creationId xmlns:a16="http://schemas.microsoft.com/office/drawing/2014/main" id="{DEC7BF2B-036F-F73C-E279-BCAEE4EDD4C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8961" y="287002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A7D85A-6C95-A13C-E90B-7B2403B67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2500" y="2876550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47D2060-3660-1F46-FFC3-93D7C9285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327277" y="1572589"/>
            <a:ext cx="1081689" cy="627380"/>
          </a:xfrm>
          <a:prstGeom prst="rect">
            <a:avLst/>
          </a:prstGeom>
        </p:spPr>
      </p:pic>
      <p:sp>
        <p:nvSpPr>
          <p:cNvPr id="14" name="Text Placeholder 31">
            <a:extLst>
              <a:ext uri="{FF2B5EF4-FFF2-40B4-BE49-F238E27FC236}">
                <a16:creationId xmlns:a16="http://schemas.microsoft.com/office/drawing/2014/main" id="{D580CD9F-8740-17D9-2810-0413BFA1A9B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914583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31">
            <a:extLst>
              <a:ext uri="{FF2B5EF4-FFF2-40B4-BE49-F238E27FC236}">
                <a16:creationId xmlns:a16="http://schemas.microsoft.com/office/drawing/2014/main" id="{D160EADE-ABBE-F0F1-0146-059911D3240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13826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6" name="Text Placeholder 31">
            <a:extLst>
              <a:ext uri="{FF2B5EF4-FFF2-40B4-BE49-F238E27FC236}">
                <a16:creationId xmlns:a16="http://schemas.microsoft.com/office/drawing/2014/main" id="{CD20F4E5-195C-9F8B-7DEA-2773AB264FD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910891" y="2876172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4DDC6E7-4141-2D45-BCA1-831D59CE9F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09034" y="2876550"/>
            <a:ext cx="1909273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67600-BC71-F4A3-BE4F-32751D00E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638529" y="1481107"/>
            <a:ext cx="714531" cy="660400"/>
          </a:xfrm>
          <a:prstGeom prst="rect">
            <a:avLst/>
          </a:prstGeom>
        </p:spPr>
      </p:pic>
      <p:sp>
        <p:nvSpPr>
          <p:cNvPr id="20" name="Text Placeholder 31">
            <a:extLst>
              <a:ext uri="{FF2B5EF4-FFF2-40B4-BE49-F238E27FC236}">
                <a16:creationId xmlns:a16="http://schemas.microsoft.com/office/drawing/2014/main" id="{F4CABA03-0A35-DB81-ED48-AF9345C9F6F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08428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1" name="Text Placeholder 31">
            <a:extLst>
              <a:ext uri="{FF2B5EF4-FFF2-40B4-BE49-F238E27FC236}">
                <a16:creationId xmlns:a16="http://schemas.microsoft.com/office/drawing/2014/main" id="{F6E434EE-7BF0-D9DC-55D0-205A4AD88F6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07671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22" name="Text Placeholder 31">
            <a:extLst>
              <a:ext uri="{FF2B5EF4-FFF2-40B4-BE49-F238E27FC236}">
                <a16:creationId xmlns:a16="http://schemas.microsoft.com/office/drawing/2014/main" id="{DA22171A-F0BF-5A24-593F-B116B74A7A4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008069" y="287002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1F51579-482F-D14E-1EDF-36492C0A3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0418" y="2876550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535C866-2699-5B16-9F95-702E054721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632867" y="1544014"/>
            <a:ext cx="844529" cy="559627"/>
          </a:xfrm>
          <a:prstGeom prst="rect">
            <a:avLst/>
          </a:prstGeom>
        </p:spPr>
      </p:pic>
      <p:sp>
        <p:nvSpPr>
          <p:cNvPr id="26" name="Text Placeholder 31">
            <a:extLst>
              <a:ext uri="{FF2B5EF4-FFF2-40B4-BE49-F238E27FC236}">
                <a16:creationId xmlns:a16="http://schemas.microsoft.com/office/drawing/2014/main" id="{5366A1AA-B192-9CD4-4A4A-7ACD3507371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2273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7" name="Text Placeholder 31">
            <a:extLst>
              <a:ext uri="{FF2B5EF4-FFF2-40B4-BE49-F238E27FC236}">
                <a16:creationId xmlns:a16="http://schemas.microsoft.com/office/drawing/2014/main" id="{84E8AF75-EC98-7EE4-2F3A-5DD743C7D9D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01516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28" name="Text Placeholder 31">
            <a:extLst>
              <a:ext uri="{FF2B5EF4-FFF2-40B4-BE49-F238E27FC236}">
                <a16:creationId xmlns:a16="http://schemas.microsoft.com/office/drawing/2014/main" id="{C5A874DD-0CE4-EDD1-7433-2639E809145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01516" y="2873375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A922841-A37C-0C18-7C09-46D704DA6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4002" y="2863060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C00A21C-597C-5423-78EF-9C3BAB8CB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672990" y="1481241"/>
            <a:ext cx="1001607" cy="794753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99A90386-157E-C007-7EF4-87CF0CBDDDA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6118" y="219075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3" name="Text Placeholder 31">
            <a:extLst>
              <a:ext uri="{FF2B5EF4-FFF2-40B4-BE49-F238E27FC236}">
                <a16:creationId xmlns:a16="http://schemas.microsoft.com/office/drawing/2014/main" id="{805EAC0E-F276-122E-103A-1EC68E24EBF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95361" y="264795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BDE47A57-211C-D688-8149-83CC113D1B6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96687" y="288012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D9548A9-C7E6-EC11-CF37-5904F1BD5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7964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104F644-B00C-DE33-36AD-0CE3372C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481759" y="3875736"/>
            <a:ext cx="683370" cy="748453"/>
          </a:xfrm>
          <a:prstGeom prst="rect">
            <a:avLst/>
          </a:prstGeom>
        </p:spPr>
      </p:pic>
      <p:sp>
        <p:nvSpPr>
          <p:cNvPr id="38" name="Text Placeholder 31">
            <a:extLst>
              <a:ext uri="{FF2B5EF4-FFF2-40B4-BE49-F238E27FC236}">
                <a16:creationId xmlns:a16="http://schemas.microsoft.com/office/drawing/2014/main" id="{B436C15B-9F80-D297-53B2-6D171CD90C0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48799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91359E54-F575-D115-1CA9-22E80F07C7E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48042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0" name="Text Placeholder 31">
            <a:extLst>
              <a:ext uri="{FF2B5EF4-FFF2-40B4-BE49-F238E27FC236}">
                <a16:creationId xmlns:a16="http://schemas.microsoft.com/office/drawing/2014/main" id="{F640ECCE-C2A2-E61C-0505-033E2C450C9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47116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60FE760-E268-367F-5E3B-FFA91EB52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0031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FA6D15B6-14B7-5630-1A9D-EBD023A58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391763" y="3791951"/>
            <a:ext cx="990600" cy="900545"/>
          </a:xfrm>
          <a:prstGeom prst="rect">
            <a:avLst/>
          </a:prstGeom>
        </p:spPr>
      </p:pic>
      <p:sp>
        <p:nvSpPr>
          <p:cNvPr id="44" name="Text Placeholder 31">
            <a:extLst>
              <a:ext uri="{FF2B5EF4-FFF2-40B4-BE49-F238E27FC236}">
                <a16:creationId xmlns:a16="http://schemas.microsoft.com/office/drawing/2014/main" id="{99977698-F156-3D7E-EE6A-94C4AF3E0FD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42644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31AC5502-A379-A53C-8547-A6C660657B3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41887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6" name="Text Placeholder 31">
            <a:extLst>
              <a:ext uri="{FF2B5EF4-FFF2-40B4-BE49-F238E27FC236}">
                <a16:creationId xmlns:a16="http://schemas.microsoft.com/office/drawing/2014/main" id="{150E975A-79B5-4F79-E1D8-D7FAF41973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40995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C0099C0-3684-0083-401F-F24881F60E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38857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BFCD1047-067D-7957-9566-F4EBCECF5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606529" y="3849840"/>
            <a:ext cx="825500" cy="803486"/>
          </a:xfrm>
          <a:prstGeom prst="rect">
            <a:avLst/>
          </a:prstGeom>
        </p:spPr>
      </p:pic>
      <p:sp>
        <p:nvSpPr>
          <p:cNvPr id="50" name="Text Placeholder 31">
            <a:extLst>
              <a:ext uri="{FF2B5EF4-FFF2-40B4-BE49-F238E27FC236}">
                <a16:creationId xmlns:a16="http://schemas.microsoft.com/office/drawing/2014/main" id="{101D41BF-3B65-2145-4E06-292DE2F4355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36489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E1907FA1-E679-5DC3-F6D6-98D37BB44B9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35732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2" name="Text Placeholder 31">
            <a:extLst>
              <a:ext uri="{FF2B5EF4-FFF2-40B4-BE49-F238E27FC236}">
                <a16:creationId xmlns:a16="http://schemas.microsoft.com/office/drawing/2014/main" id="{CFAB82C7-705D-53CE-847F-AC984601C6F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040712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4DFC7C4-3139-BBDA-3C4C-5B5A9024D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28479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C3A3C306-D33B-D2B4-E02F-2891F4A4F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676764" y="3875736"/>
            <a:ext cx="813535" cy="748453"/>
          </a:xfrm>
          <a:prstGeom prst="rect">
            <a:avLst/>
          </a:prstGeom>
        </p:spPr>
      </p:pic>
      <p:sp>
        <p:nvSpPr>
          <p:cNvPr id="56" name="Text Placeholder 31">
            <a:extLst>
              <a:ext uri="{FF2B5EF4-FFF2-40B4-BE49-F238E27FC236}">
                <a16:creationId xmlns:a16="http://schemas.microsoft.com/office/drawing/2014/main" id="{9C76C899-C1B3-4626-12F7-F9FCA673DE3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30334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7DEFE441-28C3-AC18-B080-78289172CF0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129577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8" name="Text Placeholder 31">
            <a:extLst>
              <a:ext uri="{FF2B5EF4-FFF2-40B4-BE49-F238E27FC236}">
                <a16:creationId xmlns:a16="http://schemas.microsoft.com/office/drawing/2014/main" id="{AF981FB1-E3D0-E94D-8F3D-D563694DB23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127722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57D72F9-337F-2D32-2099-FA2B31DC8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27086" y="5301514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2F97EB65-0123-EA19-264B-4B3CAB9AC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864658" y="3891398"/>
            <a:ext cx="624760" cy="776216"/>
          </a:xfrm>
          <a:prstGeom prst="rect">
            <a:avLst/>
          </a:prstGeom>
        </p:spPr>
      </p:pic>
      <p:sp>
        <p:nvSpPr>
          <p:cNvPr id="62" name="Text Placeholder 31">
            <a:extLst>
              <a:ext uri="{FF2B5EF4-FFF2-40B4-BE49-F238E27FC236}">
                <a16:creationId xmlns:a16="http://schemas.microsoft.com/office/drawing/2014/main" id="{E93F5533-56AF-699B-183D-5E649C7C0DB4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224179" y="4618040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3" name="Text Placeholder 31">
            <a:extLst>
              <a:ext uri="{FF2B5EF4-FFF2-40B4-BE49-F238E27FC236}">
                <a16:creationId xmlns:a16="http://schemas.microsoft.com/office/drawing/2014/main" id="{6484345B-CFEB-E736-EA2F-4E196632C99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23422" y="5075240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64" name="Text Placeholder 31">
            <a:extLst>
              <a:ext uri="{FF2B5EF4-FFF2-40B4-BE49-F238E27FC236}">
                <a16:creationId xmlns:a16="http://schemas.microsoft.com/office/drawing/2014/main" id="{BC6E79FE-216A-750F-1FB1-22E114ADBBE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227634" y="5303840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</p:spTree>
    <p:extLst>
      <p:ext uri="{BB962C8B-B14F-4D97-AF65-F5344CB8AC3E}">
        <p14:creationId xmlns:p14="http://schemas.microsoft.com/office/powerpoint/2010/main" val="1125096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960D5B-D9E2-A6B0-4876-F554B7A925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6110" y="2858120"/>
            <a:ext cx="1909273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09B5B7A4-10C3-5CE7-D894-64EA1C80A06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24377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7" name="Text Placeholder 31">
            <a:extLst>
              <a:ext uri="{FF2B5EF4-FFF2-40B4-BE49-F238E27FC236}">
                <a16:creationId xmlns:a16="http://schemas.microsoft.com/office/drawing/2014/main" id="{AC00B8EB-BD4A-DBE3-2DA0-5A4386FBF6B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23620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23" name="Text Placeholder 31">
            <a:extLst>
              <a:ext uri="{FF2B5EF4-FFF2-40B4-BE49-F238E27FC236}">
                <a16:creationId xmlns:a16="http://schemas.microsoft.com/office/drawing/2014/main" id="{46CE105B-745F-4129-F6FE-5EE38799F21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2600" y="285159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3788A57-9E2E-F4CA-A399-43FEB86A72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8195" y="1411873"/>
            <a:ext cx="662207" cy="732442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B090E9D7-E24F-D42F-E2E5-790BC7107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6139" y="2858121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7" name="Text Placeholder 31">
            <a:extLst>
              <a:ext uri="{FF2B5EF4-FFF2-40B4-BE49-F238E27FC236}">
                <a16:creationId xmlns:a16="http://schemas.microsoft.com/office/drawing/2014/main" id="{22BC909E-BB7A-FA1B-F74A-160AEB674D0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2918222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3" name="Text Placeholder 31">
            <a:extLst>
              <a:ext uri="{FF2B5EF4-FFF2-40B4-BE49-F238E27FC236}">
                <a16:creationId xmlns:a16="http://schemas.microsoft.com/office/drawing/2014/main" id="{8A792420-42F5-5D88-4BE3-F435482324B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917465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9" name="Text Placeholder 31">
            <a:extLst>
              <a:ext uri="{FF2B5EF4-FFF2-40B4-BE49-F238E27FC236}">
                <a16:creationId xmlns:a16="http://schemas.microsoft.com/office/drawing/2014/main" id="{78EEC6CE-692E-BE6E-6033-838FEDFEE7A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2914530" y="2857743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B625AEA5-4241-9759-A23D-2EB3B5DE8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503427" y="1302608"/>
            <a:ext cx="711865" cy="862867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11046037-BF09-6422-945F-47321CE754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12673" y="2858121"/>
            <a:ext cx="1909273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68" name="Text Placeholder 31">
            <a:extLst>
              <a:ext uri="{FF2B5EF4-FFF2-40B4-BE49-F238E27FC236}">
                <a16:creationId xmlns:a16="http://schemas.microsoft.com/office/drawing/2014/main" id="{E33C8DD8-7D38-7B8C-FEE0-E7323C5C8325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012067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9" name="Text Placeholder 31">
            <a:extLst>
              <a:ext uri="{FF2B5EF4-FFF2-40B4-BE49-F238E27FC236}">
                <a16:creationId xmlns:a16="http://schemas.microsoft.com/office/drawing/2014/main" id="{395022B9-CFC7-2C4A-B1A7-7AAD5BD3C23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5011310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70" name="Text Placeholder 31">
            <a:extLst>
              <a:ext uri="{FF2B5EF4-FFF2-40B4-BE49-F238E27FC236}">
                <a16:creationId xmlns:a16="http://schemas.microsoft.com/office/drawing/2014/main" id="{CCCCAC93-B355-4291-670A-C1B92788F08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5011708" y="285159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B9BAB339-0EE7-D4BD-DB30-D486FFB90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99659" y="1281363"/>
            <a:ext cx="720875" cy="895633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0EA8ACAD-5215-A532-7397-E83FD7E60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4057" y="2858121"/>
            <a:ext cx="1909273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74" name="Text Placeholder 31">
            <a:extLst>
              <a:ext uri="{FF2B5EF4-FFF2-40B4-BE49-F238E27FC236}">
                <a16:creationId xmlns:a16="http://schemas.microsoft.com/office/drawing/2014/main" id="{75DC27F1-5B49-4CAF-EDAA-0458AF52B43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105912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75" name="Text Placeholder 31">
            <a:extLst>
              <a:ext uri="{FF2B5EF4-FFF2-40B4-BE49-F238E27FC236}">
                <a16:creationId xmlns:a16="http://schemas.microsoft.com/office/drawing/2014/main" id="{F8B6DA16-90F6-736B-EBFE-6589BFEF1A3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105155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76" name="Text Placeholder 31">
            <a:extLst>
              <a:ext uri="{FF2B5EF4-FFF2-40B4-BE49-F238E27FC236}">
                <a16:creationId xmlns:a16="http://schemas.microsoft.com/office/drawing/2014/main" id="{2DDA2C0C-1F39-8CF3-371A-247C6325A295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105155" y="2854946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F17F20EC-A8AA-99BA-22E1-6F5FC8778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767023" y="1379594"/>
            <a:ext cx="595451" cy="771158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E6BCEFDB-071D-57E5-500B-689932A7B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7641" y="2844631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80" name="Text Placeholder 31">
            <a:extLst>
              <a:ext uri="{FF2B5EF4-FFF2-40B4-BE49-F238E27FC236}">
                <a16:creationId xmlns:a16="http://schemas.microsoft.com/office/drawing/2014/main" id="{364109E5-DD5D-0B9C-3E85-20E59539F55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199757" y="217232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81" name="Text Placeholder 31">
            <a:extLst>
              <a:ext uri="{FF2B5EF4-FFF2-40B4-BE49-F238E27FC236}">
                <a16:creationId xmlns:a16="http://schemas.microsoft.com/office/drawing/2014/main" id="{7C55F046-48D9-07A3-6158-51FFEC3A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199000" y="262952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82" name="Text Placeholder 31">
            <a:extLst>
              <a:ext uri="{FF2B5EF4-FFF2-40B4-BE49-F238E27FC236}">
                <a16:creationId xmlns:a16="http://schemas.microsoft.com/office/drawing/2014/main" id="{A01E2BBB-DF7B-A5A9-257D-AB659C0EF6F9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200326" y="286169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CCC3D45A-5E4A-29D0-66FF-A50BC9284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856217" y="1292893"/>
            <a:ext cx="592120" cy="850499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C7C6C241-B403-09CA-566A-188867FC4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51603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86" name="Text Placeholder 31">
            <a:extLst>
              <a:ext uri="{FF2B5EF4-FFF2-40B4-BE49-F238E27FC236}">
                <a16:creationId xmlns:a16="http://schemas.microsoft.com/office/drawing/2014/main" id="{CBCA9CB2-A11B-8447-ADC5-4C642FB4DCB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52438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87" name="Text Placeholder 31">
            <a:extLst>
              <a:ext uri="{FF2B5EF4-FFF2-40B4-BE49-F238E27FC236}">
                <a16:creationId xmlns:a16="http://schemas.microsoft.com/office/drawing/2014/main" id="{34A94FA6-9838-3994-F521-B417BD055A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851681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88" name="Text Placeholder 31">
            <a:extLst>
              <a:ext uri="{FF2B5EF4-FFF2-40B4-BE49-F238E27FC236}">
                <a16:creationId xmlns:a16="http://schemas.microsoft.com/office/drawing/2014/main" id="{196095F2-2E73-53F1-DBB7-CF82A7D32257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850755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94D68934-7FC2-B243-B48A-BBE762C84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368423" y="3929592"/>
            <a:ext cx="757510" cy="662822"/>
          </a:xfrm>
          <a:prstGeom prst="rect">
            <a:avLst/>
          </a:prstGeom>
        </p:spPr>
      </p:pic>
      <p:sp>
        <p:nvSpPr>
          <p:cNvPr id="91" name="Rectangle 90">
            <a:extLst>
              <a:ext uri="{FF2B5EF4-FFF2-40B4-BE49-F238E27FC236}">
                <a16:creationId xmlns:a16="http://schemas.microsoft.com/office/drawing/2014/main" id="{36781D99-11A2-5825-DC9D-6E1AD4B6C3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3670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92" name="Text Placeholder 31">
            <a:extLst>
              <a:ext uri="{FF2B5EF4-FFF2-40B4-BE49-F238E27FC236}">
                <a16:creationId xmlns:a16="http://schemas.microsoft.com/office/drawing/2014/main" id="{684E2E22-05FD-2E32-7073-17951516DF15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2946283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3" name="Text Placeholder 31">
            <a:extLst>
              <a:ext uri="{FF2B5EF4-FFF2-40B4-BE49-F238E27FC236}">
                <a16:creationId xmlns:a16="http://schemas.microsoft.com/office/drawing/2014/main" id="{C19B0BAD-268B-F47F-B048-16C1130C42CA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2945526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94" name="Text Placeholder 31">
            <a:extLst>
              <a:ext uri="{FF2B5EF4-FFF2-40B4-BE49-F238E27FC236}">
                <a16:creationId xmlns:a16="http://schemas.microsoft.com/office/drawing/2014/main" id="{7CAA111D-510D-614E-EA6C-B7A9ED019DC3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2944634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752A667F-79EC-C86B-A58A-F811692BC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681724" y="3772049"/>
            <a:ext cx="434262" cy="822812"/>
          </a:xfrm>
          <a:prstGeom prst="rect">
            <a:avLst/>
          </a:prstGeom>
        </p:spPr>
      </p:pic>
      <p:sp>
        <p:nvSpPr>
          <p:cNvPr id="97" name="Rectangle 96">
            <a:extLst>
              <a:ext uri="{FF2B5EF4-FFF2-40B4-BE49-F238E27FC236}">
                <a16:creationId xmlns:a16="http://schemas.microsoft.com/office/drawing/2014/main" id="{7A2E6162-8795-5813-7213-7763E6558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42496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98" name="Text Placeholder 31">
            <a:extLst>
              <a:ext uri="{FF2B5EF4-FFF2-40B4-BE49-F238E27FC236}">
                <a16:creationId xmlns:a16="http://schemas.microsoft.com/office/drawing/2014/main" id="{F0C79223-A450-7EEF-7FBD-0B0CAAEAA78C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5040128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9" name="Text Placeholder 31">
            <a:extLst>
              <a:ext uri="{FF2B5EF4-FFF2-40B4-BE49-F238E27FC236}">
                <a16:creationId xmlns:a16="http://schemas.microsoft.com/office/drawing/2014/main" id="{8AC8EFAF-D427-B8B4-3DB6-B2A4A8F98C43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5039371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00" name="Text Placeholder 31">
            <a:extLst>
              <a:ext uri="{FF2B5EF4-FFF2-40B4-BE49-F238E27FC236}">
                <a16:creationId xmlns:a16="http://schemas.microsoft.com/office/drawing/2014/main" id="{2BF9E8DC-0618-C999-1CF8-CB9D5F327398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044351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01" name="Picture 100">
            <a:extLst>
              <a:ext uri="{FF2B5EF4-FFF2-40B4-BE49-F238E27FC236}">
                <a16:creationId xmlns:a16="http://schemas.microsoft.com/office/drawing/2014/main" id="{A47593C5-8885-0617-7E66-73DE09E20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486784" y="3915347"/>
            <a:ext cx="974458" cy="645725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38E13C0D-C004-23EF-5E2E-B15FD8EDC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32118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104" name="Text Placeholder 31">
            <a:extLst>
              <a:ext uri="{FF2B5EF4-FFF2-40B4-BE49-F238E27FC236}">
                <a16:creationId xmlns:a16="http://schemas.microsoft.com/office/drawing/2014/main" id="{9E981E11-9257-88F0-C085-780FAE0FC501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133973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05" name="Text Placeholder 31">
            <a:extLst>
              <a:ext uri="{FF2B5EF4-FFF2-40B4-BE49-F238E27FC236}">
                <a16:creationId xmlns:a16="http://schemas.microsoft.com/office/drawing/2014/main" id="{126539DA-7B62-BA26-0142-9345CC66FFE4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133216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06" name="Text Placeholder 31">
            <a:extLst>
              <a:ext uri="{FF2B5EF4-FFF2-40B4-BE49-F238E27FC236}">
                <a16:creationId xmlns:a16="http://schemas.microsoft.com/office/drawing/2014/main" id="{570AF25A-40D8-5E6E-3053-D9F77FD0885F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131361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E628EDA4-930E-819E-77EE-30F9DDD36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790716" y="3889546"/>
            <a:ext cx="656395" cy="679030"/>
          </a:xfrm>
          <a:prstGeom prst="rect">
            <a:avLst/>
          </a:prstGeom>
        </p:spPr>
      </p:pic>
      <p:sp>
        <p:nvSpPr>
          <p:cNvPr id="109" name="Rectangle 108">
            <a:extLst>
              <a:ext uri="{FF2B5EF4-FFF2-40B4-BE49-F238E27FC236}">
                <a16:creationId xmlns:a16="http://schemas.microsoft.com/office/drawing/2014/main" id="{CF2FABFE-60C8-8120-74C0-E9C0D30A6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30725" y="5283085"/>
            <a:ext cx="1909273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110" name="Text Placeholder 31">
            <a:extLst>
              <a:ext uri="{FF2B5EF4-FFF2-40B4-BE49-F238E27FC236}">
                <a16:creationId xmlns:a16="http://schemas.microsoft.com/office/drawing/2014/main" id="{0E40EC20-4C5D-40D3-9DD5-8E7AF8E9F00A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9227818" y="4599611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11" name="Text Placeholder 31">
            <a:extLst>
              <a:ext uri="{FF2B5EF4-FFF2-40B4-BE49-F238E27FC236}">
                <a16:creationId xmlns:a16="http://schemas.microsoft.com/office/drawing/2014/main" id="{00BD2FF0-FE9A-BE79-8BF5-C801BC1E96DD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9227061" y="5056811"/>
            <a:ext cx="1908175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112" name="Text Placeholder 31">
            <a:extLst>
              <a:ext uri="{FF2B5EF4-FFF2-40B4-BE49-F238E27FC236}">
                <a16:creationId xmlns:a16="http://schemas.microsoft.com/office/drawing/2014/main" id="{20BCA992-ABC4-10CB-2533-A4B97FEF8AC2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9231273" y="5285411"/>
            <a:ext cx="1908175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13" name="Picture 112">
            <a:extLst>
              <a:ext uri="{FF2B5EF4-FFF2-40B4-BE49-F238E27FC236}">
                <a16:creationId xmlns:a16="http://schemas.microsoft.com/office/drawing/2014/main" id="{F67454A8-99BB-8A36-C1CC-784DDFB88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646890" y="3956997"/>
            <a:ext cx="1064022" cy="60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65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al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79D611-5217-4540-A083-44E5C44A63B4}"/>
              </a:ext>
            </a:extLst>
          </p:cNvPr>
          <p:cNvSpPr/>
          <p:nvPr userDrawn="1"/>
        </p:nvSpPr>
        <p:spPr>
          <a:xfrm>
            <a:off x="0" y="0"/>
            <a:ext cx="12192000" cy="68397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21CD6D-6F74-61A2-C2AC-DD3A23291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76" y="400609"/>
            <a:ext cx="4425962" cy="1325563"/>
          </a:xfrm>
        </p:spPr>
        <p:txBody>
          <a:bodyPr>
            <a:normAutofit/>
          </a:bodyPr>
          <a:lstStyle>
            <a:lvl1pPr>
              <a:defRPr sz="4400">
                <a:solidFill>
                  <a:srgbClr val="FFD82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D78F9EE-3521-97D7-574B-8F7383A73F9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103530" y="378687"/>
            <a:ext cx="6926545" cy="1371390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08A98EC-9C9D-B1D1-3681-2ED95F02DC27}"/>
              </a:ext>
            </a:extLst>
          </p:cNvPr>
          <p:cNvCxnSpPr>
            <a:cxnSpLocks/>
          </p:cNvCxnSpPr>
          <p:nvPr userDrawn="1"/>
        </p:nvCxnSpPr>
        <p:spPr>
          <a:xfrm>
            <a:off x="0" y="2083189"/>
            <a:ext cx="12510052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11">
            <a:extLst>
              <a:ext uri="{FF2B5EF4-FFF2-40B4-BE49-F238E27FC236}">
                <a16:creationId xmlns:a16="http://schemas.microsoft.com/office/drawing/2014/main" id="{E0661FE1-D3C4-7EC4-5078-29AB39C62624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453276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13" name="Content Placeholder 11">
            <a:extLst>
              <a:ext uri="{FF2B5EF4-FFF2-40B4-BE49-F238E27FC236}">
                <a16:creationId xmlns:a16="http://schemas.microsoft.com/office/drawing/2014/main" id="{CDEB8065-8EF9-503B-A498-8C7C47A401B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4026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E345753-DFBC-756F-1D61-7A4BB6E6FAB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4026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Content Placeholder 11">
            <a:extLst>
              <a:ext uri="{FF2B5EF4-FFF2-40B4-BE49-F238E27FC236}">
                <a16:creationId xmlns:a16="http://schemas.microsoft.com/office/drawing/2014/main" id="{FECD5C60-E99F-0409-8D4C-9988E9BE8DB3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2764520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15" name="Content Placeholder 11">
            <a:extLst>
              <a:ext uri="{FF2B5EF4-FFF2-40B4-BE49-F238E27FC236}">
                <a16:creationId xmlns:a16="http://schemas.microsoft.com/office/drawing/2014/main" id="{412A80A0-C576-4A11-AF85-B5F84DBD6E04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2778778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11">
            <a:extLst>
              <a:ext uri="{FF2B5EF4-FFF2-40B4-BE49-F238E27FC236}">
                <a16:creationId xmlns:a16="http://schemas.microsoft.com/office/drawing/2014/main" id="{73C08866-8817-5D54-2CFB-3164EAD81B0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778778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Content Placeholder 11">
            <a:extLst>
              <a:ext uri="{FF2B5EF4-FFF2-40B4-BE49-F238E27FC236}">
                <a16:creationId xmlns:a16="http://schemas.microsoft.com/office/drawing/2014/main" id="{8A908875-FA07-C68A-BF31-BDC3260A28A2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5086984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7" name="Content Placeholder 11">
            <a:extLst>
              <a:ext uri="{FF2B5EF4-FFF2-40B4-BE49-F238E27FC236}">
                <a16:creationId xmlns:a16="http://schemas.microsoft.com/office/drawing/2014/main" id="{BAC1378D-890A-EFC5-282E-84F7C68BBB1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103530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11">
            <a:extLst>
              <a:ext uri="{FF2B5EF4-FFF2-40B4-BE49-F238E27FC236}">
                <a16:creationId xmlns:a16="http://schemas.microsoft.com/office/drawing/2014/main" id="{CFA0637C-C618-9511-5260-FE222A1B7DBD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5103530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Content Placeholder 11">
            <a:extLst>
              <a:ext uri="{FF2B5EF4-FFF2-40B4-BE49-F238E27FC236}">
                <a16:creationId xmlns:a16="http://schemas.microsoft.com/office/drawing/2014/main" id="{D4E06DE5-B2BD-B39A-899F-B5C8F75C44E6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7415057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9" name="Content Placeholder 11">
            <a:extLst>
              <a:ext uri="{FF2B5EF4-FFF2-40B4-BE49-F238E27FC236}">
                <a16:creationId xmlns:a16="http://schemas.microsoft.com/office/drawing/2014/main" id="{BC209260-0690-3E83-C0EA-48BC7E338569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7428282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Content Placeholder 11">
            <a:extLst>
              <a:ext uri="{FF2B5EF4-FFF2-40B4-BE49-F238E27FC236}">
                <a16:creationId xmlns:a16="http://schemas.microsoft.com/office/drawing/2014/main" id="{D84B46CE-B58F-E66F-59BE-A42F25259527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7428282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Content Placeholder 11">
            <a:extLst>
              <a:ext uri="{FF2B5EF4-FFF2-40B4-BE49-F238E27FC236}">
                <a16:creationId xmlns:a16="http://schemas.microsoft.com/office/drawing/2014/main" id="{78C2073B-96D9-A705-7FEF-997CC496221D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9743130" y="2439162"/>
            <a:ext cx="706559" cy="437639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21" name="Content Placeholder 11">
            <a:extLst>
              <a:ext uri="{FF2B5EF4-FFF2-40B4-BE49-F238E27FC236}">
                <a16:creationId xmlns:a16="http://schemas.microsoft.com/office/drawing/2014/main" id="{85D557FE-392A-864B-96C1-0B06AB83D8D8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9753034" y="2961618"/>
            <a:ext cx="2100459" cy="67735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FFD82D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Content Placeholder 11">
            <a:extLst>
              <a:ext uri="{FF2B5EF4-FFF2-40B4-BE49-F238E27FC236}">
                <a16:creationId xmlns:a16="http://schemas.microsoft.com/office/drawing/2014/main" id="{9EF0E9C6-2E03-B67C-BCDE-0338BD8D6EF2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9753034" y="3728573"/>
            <a:ext cx="2100459" cy="196803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5E8D19A-1E2F-E501-0CD9-451738C696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Laboratory for Laser Energetics University of Rochester Logo.">
            <a:extLst>
              <a:ext uri="{FF2B5EF4-FFF2-40B4-BE49-F238E27FC236}">
                <a16:creationId xmlns:a16="http://schemas.microsoft.com/office/drawing/2014/main" id="{2654A853-B368-22C8-2847-E2087D171C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57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lide number 1">
            <a:extLst>
              <a:ext uri="{FF2B5EF4-FFF2-40B4-BE49-F238E27FC236}">
                <a16:creationId xmlns:a16="http://schemas.microsoft.com/office/drawing/2014/main" id="{9ED5063D-FDE3-4912-2EC7-1C3730DB3069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501041" y="1572105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" name="TOC 1">
            <a:extLst>
              <a:ext uri="{FF2B5EF4-FFF2-40B4-BE49-F238E27FC236}">
                <a16:creationId xmlns:a16="http://schemas.microsoft.com/office/drawing/2014/main" id="{6D6C8FFB-4FBB-EDA4-1914-6BBB4FD5FD6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941534" y="1572105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3" name="slide number 2">
            <a:extLst>
              <a:ext uri="{FF2B5EF4-FFF2-40B4-BE49-F238E27FC236}">
                <a16:creationId xmlns:a16="http://schemas.microsoft.com/office/drawing/2014/main" id="{5FB1DEB9-00AD-E69F-FD86-EA96B9A88AD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501041" y="2263772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7" name="TOC 2">
            <a:extLst>
              <a:ext uri="{FF2B5EF4-FFF2-40B4-BE49-F238E27FC236}">
                <a16:creationId xmlns:a16="http://schemas.microsoft.com/office/drawing/2014/main" id="{087E296D-B5F7-FF47-EE43-1E4BDD463F4D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1941534" y="2263772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4" name="slide number 3">
            <a:extLst>
              <a:ext uri="{FF2B5EF4-FFF2-40B4-BE49-F238E27FC236}">
                <a16:creationId xmlns:a16="http://schemas.microsoft.com/office/drawing/2014/main" id="{FF830301-B4CF-9D0C-F41D-E2AB025B3AB8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501041" y="2955439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8" name="TOC 3">
            <a:extLst>
              <a:ext uri="{FF2B5EF4-FFF2-40B4-BE49-F238E27FC236}">
                <a16:creationId xmlns:a16="http://schemas.microsoft.com/office/drawing/2014/main" id="{0340220A-A6E7-289B-F1EE-16C6F04C7CF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941534" y="2955439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5" name="slide number 4">
            <a:extLst>
              <a:ext uri="{FF2B5EF4-FFF2-40B4-BE49-F238E27FC236}">
                <a16:creationId xmlns:a16="http://schemas.microsoft.com/office/drawing/2014/main" id="{1166825C-0597-5BFE-6DA5-4B7ABB903187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501041" y="3678640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9" name="TOC 4">
            <a:extLst>
              <a:ext uri="{FF2B5EF4-FFF2-40B4-BE49-F238E27FC236}">
                <a16:creationId xmlns:a16="http://schemas.microsoft.com/office/drawing/2014/main" id="{6552CB3A-FEF0-C1C8-E93D-3087B96118E2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941534" y="3678640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6" name="slide number 5">
            <a:extLst>
              <a:ext uri="{FF2B5EF4-FFF2-40B4-BE49-F238E27FC236}">
                <a16:creationId xmlns:a16="http://schemas.microsoft.com/office/drawing/2014/main" id="{B8CA45BA-6579-83FF-ED28-04184B6E7178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501041" y="4368085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0" name="TOC 5">
            <a:extLst>
              <a:ext uri="{FF2B5EF4-FFF2-40B4-BE49-F238E27FC236}">
                <a16:creationId xmlns:a16="http://schemas.microsoft.com/office/drawing/2014/main" id="{E05DCA98-E553-18B8-ED16-6D670065193D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941534" y="4368085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17" name="slide number 6">
            <a:extLst>
              <a:ext uri="{FF2B5EF4-FFF2-40B4-BE49-F238E27FC236}">
                <a16:creationId xmlns:a16="http://schemas.microsoft.com/office/drawing/2014/main" id="{F648FE27-6891-2782-F32F-635D1687C85E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501041" y="5091286"/>
            <a:ext cx="1164921" cy="517639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2800">
                <a:solidFill>
                  <a:srgbClr val="001E5F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1" name="TOC 6">
            <a:extLst>
              <a:ext uri="{FF2B5EF4-FFF2-40B4-BE49-F238E27FC236}">
                <a16:creationId xmlns:a16="http://schemas.microsoft.com/office/drawing/2014/main" id="{CC146F2F-6C2A-D5B8-CB42-12499968D471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1941534" y="5091286"/>
            <a:ext cx="9118947" cy="51763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rgbClr val="001E5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Table of Contents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85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borators yellow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864"/>
            <a:ext cx="10991217" cy="1155700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Collaborators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Name placeholder 1">
            <a:extLst>
              <a:ext uri="{FF2B5EF4-FFF2-40B4-BE49-F238E27FC236}">
                <a16:creationId xmlns:a16="http://schemas.microsoft.com/office/drawing/2014/main" id="{39859548-F445-56C6-8661-27E849F08B0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72" y="1343023"/>
            <a:ext cx="10975658" cy="947741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8" name="Institution name 2">
            <a:extLst>
              <a:ext uri="{FF2B5EF4-FFF2-40B4-BE49-F238E27FC236}">
                <a16:creationId xmlns:a16="http://schemas.microsoft.com/office/drawing/2014/main" id="{EAE0256E-CD99-CF28-8C74-D5E574E1B0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8170" y="2290764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9" name="Name placeholder 3">
            <a:extLst>
              <a:ext uri="{FF2B5EF4-FFF2-40B4-BE49-F238E27FC236}">
                <a16:creationId xmlns:a16="http://schemas.microsoft.com/office/drawing/2014/main" id="{3A9FD4E0-76B0-C538-76FA-AADC531A5C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5951" y="2905127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0" name="Institution name 4">
            <a:extLst>
              <a:ext uri="{FF2B5EF4-FFF2-40B4-BE49-F238E27FC236}">
                <a16:creationId xmlns:a16="http://schemas.microsoft.com/office/drawing/2014/main" id="{A04B2F77-F5F2-E90D-B122-8F16D6DB0F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5950" y="3519490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1" name="Name placeholder 1">
            <a:extLst>
              <a:ext uri="{FF2B5EF4-FFF2-40B4-BE49-F238E27FC236}">
                <a16:creationId xmlns:a16="http://schemas.microsoft.com/office/drawing/2014/main" id="{C8E79D05-C609-5023-F087-78129A99D92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3730" y="4133853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3" name="Institution name 5">
            <a:extLst>
              <a:ext uri="{FF2B5EF4-FFF2-40B4-BE49-F238E27FC236}">
                <a16:creationId xmlns:a16="http://schemas.microsoft.com/office/drawing/2014/main" id="{B25508A1-A23B-2D22-EA0C-2516C02F603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729" y="4748216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</p:spTree>
    <p:extLst>
      <p:ext uri="{BB962C8B-B14F-4D97-AF65-F5344CB8AC3E}">
        <p14:creationId xmlns:p14="http://schemas.microsoft.com/office/powerpoint/2010/main" val="2794651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borators 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54864"/>
            <a:ext cx="10991217" cy="1155700"/>
          </a:xfrm>
        </p:spPr>
        <p:txBody>
          <a:bodyPr>
            <a:normAutofit/>
          </a:bodyPr>
          <a:lstStyle>
            <a:lvl1pPr algn="ctr"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Collaborators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Name placeholder 1">
            <a:extLst>
              <a:ext uri="{FF2B5EF4-FFF2-40B4-BE49-F238E27FC236}">
                <a16:creationId xmlns:a16="http://schemas.microsoft.com/office/drawing/2014/main" id="{C83C7A4F-0406-D807-A6E7-9F2DD401048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72" y="1343023"/>
            <a:ext cx="10975658" cy="947741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9" name="Institution name 2">
            <a:extLst>
              <a:ext uri="{FF2B5EF4-FFF2-40B4-BE49-F238E27FC236}">
                <a16:creationId xmlns:a16="http://schemas.microsoft.com/office/drawing/2014/main" id="{0AC2A5A4-4EAA-7931-8524-94C5B8005EB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8170" y="2290764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accent4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0" name="Name placeholder 3">
            <a:extLst>
              <a:ext uri="{FF2B5EF4-FFF2-40B4-BE49-F238E27FC236}">
                <a16:creationId xmlns:a16="http://schemas.microsoft.com/office/drawing/2014/main" id="{4FE47A7F-1F5E-A3E9-DC29-73780295E5D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5951" y="2905127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1" name="Institution name 4">
            <a:extLst>
              <a:ext uri="{FF2B5EF4-FFF2-40B4-BE49-F238E27FC236}">
                <a16:creationId xmlns:a16="http://schemas.microsoft.com/office/drawing/2014/main" id="{3B6F81DE-8791-76CE-BCDE-99BA893AB30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5950" y="3519490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accent4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3" name="Name placeholder 1">
            <a:extLst>
              <a:ext uri="{FF2B5EF4-FFF2-40B4-BE49-F238E27FC236}">
                <a16:creationId xmlns:a16="http://schemas.microsoft.com/office/drawing/2014/main" id="{DF7FAE0E-465B-383E-ACF8-5572DA09562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3730" y="4133853"/>
            <a:ext cx="10975658" cy="614363"/>
          </a:xfrm>
          <a:prstGeom prst="rect">
            <a:avLst/>
          </a:prstGeo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4" name="Institution name 5">
            <a:extLst>
              <a:ext uri="{FF2B5EF4-FFF2-40B4-BE49-F238E27FC236}">
                <a16:creationId xmlns:a16="http://schemas.microsoft.com/office/drawing/2014/main" id="{CA599455-A8AF-C3DB-E932-E21D0E62E7E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729" y="4748216"/>
            <a:ext cx="10975658" cy="61436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accent4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</p:spTree>
    <p:extLst>
      <p:ext uri="{BB962C8B-B14F-4D97-AF65-F5344CB8AC3E}">
        <p14:creationId xmlns:p14="http://schemas.microsoft.com/office/powerpoint/2010/main" val="294601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5C662D-88C5-4CBA-B096-AAF869A4B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0646" t="41559" r="20912"/>
          <a:stretch>
            <a:fillRect/>
          </a:stretch>
        </p:blipFill>
        <p:spPr>
          <a:xfrm>
            <a:off x="-1" y="0"/>
            <a:ext cx="12192001" cy="68584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CFDE23-91D5-093A-FD75-70E529EFF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68350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9FA20-489B-F4BF-4573-47F0D0D6F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739596"/>
            <a:ext cx="10515600" cy="150018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0DBCF-B013-3250-304D-A0EB7FEB9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Laboratory for Laser Energetics University of Rochester Logo.">
            <a:extLst>
              <a:ext uri="{FF2B5EF4-FFF2-40B4-BE49-F238E27FC236}">
                <a16:creationId xmlns:a16="http://schemas.microsoft.com/office/drawing/2014/main" id="{4DF5A602-B6A9-64A9-0A00-2B8651D137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14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BCB690D-9398-C928-4BFE-71E4723D6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E9FE974-DF6E-8295-648C-64BC72760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52702" y="1276891"/>
            <a:ext cx="6423771" cy="5562854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CFDE23-91D5-093A-FD75-70E529EFF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68350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9FA20-489B-F4BF-4573-47F0D0D6F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739596"/>
            <a:ext cx="10515600" cy="150018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0DBCF-B013-3250-304D-A0EB7FEB9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Laboratory for Laser Energetics University of Rochester Logo.">
            <a:extLst>
              <a:ext uri="{FF2B5EF4-FFF2-40B4-BE49-F238E27FC236}">
                <a16:creationId xmlns:a16="http://schemas.microsoft.com/office/drawing/2014/main" id="{4DF5A602-B6A9-64A9-0A00-2B8651D137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23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eatured item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>
            <a:extLst>
              <a:ext uri="{FF2B5EF4-FFF2-40B4-BE49-F238E27FC236}">
                <a16:creationId xmlns:a16="http://schemas.microsoft.com/office/drawing/2014/main" id="{043A9F2B-C059-4ACC-9400-604AE90FE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">
            <a:extLst>
              <a:ext uri="{FF2B5EF4-FFF2-40B4-BE49-F238E27FC236}">
                <a16:creationId xmlns:a16="http://schemas.microsoft.com/office/drawing/2014/main" id="{D6C5B140-09C9-7146-AACB-F3D35318E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87039" y="1600200"/>
            <a:ext cx="4532835" cy="481968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Picture Placeholder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287269" y="2082168"/>
            <a:ext cx="4531482" cy="23380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9426D520-E845-3644-BF5E-3BD7333F0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87039" y="4585431"/>
            <a:ext cx="4531481" cy="1017865"/>
          </a:xfrm>
          <a:prstGeom prst="rect">
            <a:avLst/>
          </a:prstGeom>
          <a:solidFill>
            <a:schemeClr val="bg2">
              <a:alpha val="34957"/>
            </a:schemeClr>
          </a:solidFill>
        </p:spPr>
        <p:txBody>
          <a:bodyPr lIns="274320" tIns="182880" rIns="274320" bIns="182880"/>
          <a:lstStyle>
            <a:lvl1pPr marL="285750" marR="0" indent="-285750" algn="l" defTabSz="60944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8" name="Text Placeholder">
            <a:extLst>
              <a:ext uri="{FF2B5EF4-FFF2-40B4-BE49-F238E27FC236}">
                <a16:creationId xmlns:a16="http://schemas.microsoft.com/office/drawing/2014/main" id="{22E5D1B8-5962-3342-9B68-FAD8194C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1242" y="1600200"/>
            <a:ext cx="4532835" cy="481968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82101" y="2082168"/>
            <a:ext cx="4527779" cy="23380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4" name="Text Placeholder">
            <a:extLst>
              <a:ext uri="{FF2B5EF4-FFF2-40B4-BE49-F238E27FC236}">
                <a16:creationId xmlns:a16="http://schemas.microsoft.com/office/drawing/2014/main" id="{1EFF52C8-6147-3640-A40C-1F17887ED4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81242" y="4585431"/>
            <a:ext cx="4531481" cy="1017865"/>
          </a:xfrm>
          <a:prstGeom prst="rect">
            <a:avLst/>
          </a:prstGeom>
          <a:solidFill>
            <a:schemeClr val="bg2">
              <a:alpha val="34957"/>
            </a:schemeClr>
          </a:solidFill>
        </p:spPr>
        <p:txBody>
          <a:bodyPr lIns="274320" tIns="182880" rIns="274320" bIns="182880"/>
          <a:lstStyle>
            <a:lvl1pPr marL="285750" marR="0" indent="-285750" algn="l" defTabSz="60944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Date Placeholder" hidden="1">
            <a:extLst>
              <a:ext uri="{FF2B5EF4-FFF2-40B4-BE49-F238E27FC236}">
                <a16:creationId xmlns:a16="http://schemas.microsoft.com/office/drawing/2014/main" id="{D29B2CC5-5759-4BA2-B248-9F77E59FA249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A4A28EF6-2F03-4474-8540-80BE750D493F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9" name="Slide Number Placeholder">
            <a:extLst>
              <a:ext uri="{FF2B5EF4-FFF2-40B4-BE49-F238E27FC236}">
                <a16:creationId xmlns:a16="http://schemas.microsoft.com/office/drawing/2014/main" id="{BB07A0DE-8CA0-4B38-9554-BE060EBDB75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35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eatured items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>
            <a:extLst>
              <a:ext uri="{FF2B5EF4-FFF2-40B4-BE49-F238E27FC236}">
                <a16:creationId xmlns:a16="http://schemas.microsoft.com/office/drawing/2014/main" id="{E3C6936C-0740-4AD6-B782-0E4F1686D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4" name="Picture Placeholder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82876" y="1600201"/>
            <a:ext cx="4832950" cy="25203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" descr="Highlight.">
            <a:extLst>
              <a:ext uri="{FF2B5EF4-FFF2-40B4-BE49-F238E27FC236}">
                <a16:creationId xmlns:a16="http://schemas.microsoft.com/office/drawing/2014/main" id="{D6C5B140-09C9-7146-AACB-F3D35318E2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82384" y="4120585"/>
            <a:ext cx="4834393" cy="63098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70052" y="1600201"/>
            <a:ext cx="4838436" cy="25203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" descr="Highlight.">
            <a:extLst>
              <a:ext uri="{FF2B5EF4-FFF2-40B4-BE49-F238E27FC236}">
                <a16:creationId xmlns:a16="http://schemas.microsoft.com/office/drawing/2014/main" id="{22E5D1B8-5962-3342-9B68-FAD8194C10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72073" y="4120585"/>
            <a:ext cx="4834393" cy="63098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6A2F571E-D742-0140-8C67-8D02E1AB840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58922" y="5017830"/>
            <a:ext cx="7074154" cy="1139825"/>
          </a:xfrm>
          <a:prstGeom prst="rect">
            <a:avLst/>
          </a:prstGeo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969264" indent="0">
              <a:buNone/>
              <a:defRPr/>
            </a:lvl3pPr>
          </a:lstStyle>
          <a:p>
            <a:pPr lvl="0"/>
            <a:r>
              <a:rPr lang="en-US" dirty="0"/>
              <a:t>Click to edit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Date Placeholder 6" hidden="1">
            <a:extLst>
              <a:ext uri="{FF2B5EF4-FFF2-40B4-BE49-F238E27FC236}">
                <a16:creationId xmlns:a16="http://schemas.microsoft.com/office/drawing/2014/main" id="{29FC0B46-69A3-4771-8F8D-D2354909EE3B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000731-BAA3-4798-8BE6-F261DFE268A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FA4864-7EC3-49A1-A2FB-61E04456C72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3167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eatured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">
            <a:extLst>
              <a:ext uri="{FF2B5EF4-FFF2-40B4-BE49-F238E27FC236}">
                <a16:creationId xmlns:a16="http://schemas.microsoft.com/office/drawing/2014/main" id="{2BE236BB-9450-4B6D-AA2C-C9323A300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196419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4" name="Picture Placeholder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88771" y="2041994"/>
            <a:ext cx="3291714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">
            <a:extLst>
              <a:ext uri="{FF2B5EF4-FFF2-40B4-BE49-F238E27FC236}">
                <a16:creationId xmlns:a16="http://schemas.microsoft.com/office/drawing/2014/main" id="{D6C5B140-09C9-7146-AACB-F3D35318E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8279" y="4812447"/>
            <a:ext cx="3292697" cy="951270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84856" y="2041994"/>
            <a:ext cx="3289025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">
            <a:extLst>
              <a:ext uri="{FF2B5EF4-FFF2-40B4-BE49-F238E27FC236}">
                <a16:creationId xmlns:a16="http://schemas.microsoft.com/office/drawing/2014/main" id="{22E5D1B8-5962-3342-9B68-FAD8194C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83020" y="4812447"/>
            <a:ext cx="3292697" cy="951270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Picture Placeholder">
            <a:extLst>
              <a:ext uri="{FF2B5EF4-FFF2-40B4-BE49-F238E27FC236}">
                <a16:creationId xmlns:a16="http://schemas.microsoft.com/office/drawing/2014/main" id="{04DF4C33-68EB-AC4A-A4B5-13165638A7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46191" y="2041994"/>
            <a:ext cx="3291714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Text Placeholder">
            <a:extLst>
              <a:ext uri="{FF2B5EF4-FFF2-40B4-BE49-F238E27FC236}">
                <a16:creationId xmlns:a16="http://schemas.microsoft.com/office/drawing/2014/main" id="{C32169C2-7A6C-894F-AEB8-A9D10E400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5698" y="4812447"/>
            <a:ext cx="3292697" cy="951270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Date Placeholder" hidden="1">
            <a:extLst>
              <a:ext uri="{FF2B5EF4-FFF2-40B4-BE49-F238E27FC236}">
                <a16:creationId xmlns:a16="http://schemas.microsoft.com/office/drawing/2014/main" id="{64E5B139-4EA3-4943-BE2B-6517CFE68C07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7" name="Footer Placeholder">
            <a:extLst>
              <a:ext uri="{FF2B5EF4-FFF2-40B4-BE49-F238E27FC236}">
                <a16:creationId xmlns:a16="http://schemas.microsoft.com/office/drawing/2014/main" id="{3117AF7B-040F-49AC-A32D-4656005E0F6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">
            <a:extLst>
              <a:ext uri="{FF2B5EF4-FFF2-40B4-BE49-F238E27FC236}">
                <a16:creationId xmlns:a16="http://schemas.microsoft.com/office/drawing/2014/main" id="{9A059504-64C1-42BF-93AB-BC82509BBC1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79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eatured item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">
            <a:extLst>
              <a:ext uri="{FF2B5EF4-FFF2-40B4-BE49-F238E27FC236}">
                <a16:creationId xmlns:a16="http://schemas.microsoft.com/office/drawing/2014/main" id="{FD94490E-B2BB-4F83-962D-FD811B5DD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BCFD083E-C4F0-9324-D1E5-187E1B833F04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02492" y="1967756"/>
            <a:ext cx="3293333" cy="2928310"/>
          </a:xfrm>
          <a:prstGeom prst="rect">
            <a:avLst/>
          </a:prstGeom>
          <a:solidFill>
            <a:schemeClr val="bg1"/>
          </a:solidFill>
          <a:effectLst>
            <a:reflection blurRad="15945" stA="53571" endPos="27408" dist="50800" dir="5400000" sy="-100000" algn="bl" rotWithShape="0"/>
          </a:effectLst>
          <a:scene3d>
            <a:camera prst="perspectiveContrastingRightFacing">
              <a:rot lat="600000" lon="18960000" rev="0"/>
            </a:camera>
            <a:lightRig rig="threePt" dir="t"/>
          </a:scene3d>
          <a:sp3d extrusionH="44450">
            <a:bevelT w="63500" h="50800"/>
          </a:sp3d>
        </p:spPr>
        <p:txBody>
          <a:bodyPr/>
          <a:lstStyle>
            <a:lvl1pPr marL="0" indent="0">
              <a:buNone/>
              <a:defRPr/>
            </a:lvl1pPr>
            <a:lvl2pPr marL="459202" indent="0">
              <a:buNone/>
              <a:defRPr/>
            </a:lvl2pPr>
            <a:lvl3pPr marL="918403" indent="0">
              <a:buNone/>
              <a:defRPr/>
            </a:lvl3pPr>
            <a:lvl4pPr marL="1369142" indent="0">
              <a:buNone/>
              <a:defRPr/>
            </a:lvl4pPr>
            <a:lvl5pPr marL="1828343" indent="0">
              <a:buNone/>
              <a:defRPr/>
            </a:lvl5pPr>
          </a:lstStyle>
          <a:p>
            <a:pPr lvl="0"/>
            <a:r>
              <a:rPr lang="en-US" dirty="0"/>
              <a:t>Click to add image</a:t>
            </a:r>
          </a:p>
        </p:txBody>
      </p:sp>
      <p:sp>
        <p:nvSpPr>
          <p:cNvPr id="21" name="Content Placeholder 19">
            <a:extLst>
              <a:ext uri="{FF2B5EF4-FFF2-40B4-BE49-F238E27FC236}">
                <a16:creationId xmlns:a16="http://schemas.microsoft.com/office/drawing/2014/main" id="{E228A7DD-BF52-1E40-548D-13303F968F8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574595" y="1958123"/>
            <a:ext cx="3293333" cy="2928310"/>
          </a:xfrm>
          <a:prstGeom prst="rect">
            <a:avLst/>
          </a:prstGeom>
          <a:solidFill>
            <a:schemeClr val="bg1"/>
          </a:solidFill>
          <a:effectLst>
            <a:reflection blurRad="15945" stA="53571" endPos="27408" dist="50800" dir="5400000" sy="-100000" algn="bl" rotWithShape="0"/>
          </a:effectLst>
          <a:scene3d>
            <a:camera prst="perspectiveContrastingRightFacing">
              <a:rot lat="600000" lon="18960000" rev="0"/>
            </a:camera>
            <a:lightRig rig="threePt" dir="t"/>
          </a:scene3d>
          <a:sp3d extrusionH="44450">
            <a:bevelT w="63500" h="50800"/>
          </a:sp3d>
        </p:spPr>
        <p:txBody>
          <a:bodyPr/>
          <a:lstStyle>
            <a:lvl1pPr marL="0" indent="0">
              <a:buNone/>
              <a:defRPr/>
            </a:lvl1pPr>
            <a:lvl2pPr marL="459202" indent="0">
              <a:buNone/>
              <a:defRPr/>
            </a:lvl2pPr>
            <a:lvl3pPr marL="918403" indent="0">
              <a:buNone/>
              <a:defRPr/>
            </a:lvl3pPr>
            <a:lvl4pPr marL="1369142" indent="0">
              <a:buNone/>
              <a:defRPr/>
            </a:lvl4pPr>
            <a:lvl5pPr marL="1828343" indent="0">
              <a:buNone/>
              <a:defRPr/>
            </a:lvl5pPr>
          </a:lstStyle>
          <a:p>
            <a:pPr lvl="0"/>
            <a:r>
              <a:rPr lang="en-US" dirty="0"/>
              <a:t>Click to add image</a:t>
            </a:r>
          </a:p>
        </p:txBody>
      </p:sp>
      <p:sp>
        <p:nvSpPr>
          <p:cNvPr id="22" name="Content Placeholder 19">
            <a:extLst>
              <a:ext uri="{FF2B5EF4-FFF2-40B4-BE49-F238E27FC236}">
                <a16:creationId xmlns:a16="http://schemas.microsoft.com/office/drawing/2014/main" id="{A1A66FE8-0C67-A73B-98E8-4B2D0188F94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246698" y="1948490"/>
            <a:ext cx="3293333" cy="2928310"/>
          </a:xfrm>
          <a:prstGeom prst="rect">
            <a:avLst/>
          </a:prstGeom>
          <a:solidFill>
            <a:schemeClr val="bg1"/>
          </a:solidFill>
          <a:effectLst>
            <a:reflection blurRad="15945" stA="53571" endPos="27408" dist="50800" dir="5400000" sy="-100000" algn="bl" rotWithShape="0"/>
          </a:effectLst>
          <a:scene3d>
            <a:camera prst="perspectiveContrastingRightFacing">
              <a:rot lat="600000" lon="18960000" rev="0"/>
            </a:camera>
            <a:lightRig rig="threePt" dir="t"/>
          </a:scene3d>
          <a:sp3d extrusionH="44450">
            <a:bevelT w="63500" h="50800"/>
          </a:sp3d>
        </p:spPr>
        <p:txBody>
          <a:bodyPr/>
          <a:lstStyle>
            <a:lvl1pPr marL="0" indent="0">
              <a:buNone/>
              <a:defRPr/>
            </a:lvl1pPr>
            <a:lvl2pPr marL="459202" indent="0">
              <a:buNone/>
              <a:defRPr/>
            </a:lvl2pPr>
            <a:lvl3pPr marL="918403" indent="0">
              <a:buNone/>
              <a:defRPr/>
            </a:lvl3pPr>
            <a:lvl4pPr marL="1369142" indent="0">
              <a:buNone/>
              <a:defRPr/>
            </a:lvl4pPr>
            <a:lvl5pPr marL="1828343" indent="0">
              <a:buNone/>
              <a:defRPr/>
            </a:lvl5pPr>
          </a:lstStyle>
          <a:p>
            <a:pPr lvl="0"/>
            <a:r>
              <a:rPr lang="en-US" dirty="0"/>
              <a:t>Click to add image</a:t>
            </a:r>
          </a:p>
        </p:txBody>
      </p:sp>
      <p:sp>
        <p:nvSpPr>
          <p:cNvPr id="7" name="Date Placeholder" hidden="1">
            <a:extLst>
              <a:ext uri="{FF2B5EF4-FFF2-40B4-BE49-F238E27FC236}">
                <a16:creationId xmlns:a16="http://schemas.microsoft.com/office/drawing/2014/main" id="{F6AF6354-2ABC-4DC0-80BF-15186E5E897E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8" name="Footer Placeholder">
            <a:extLst>
              <a:ext uri="{FF2B5EF4-FFF2-40B4-BE49-F238E27FC236}">
                <a16:creationId xmlns:a16="http://schemas.microsoft.com/office/drawing/2014/main" id="{DF92E2B1-30E7-4173-9F27-0135C93C84A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9" name="Slide Number Placeholder">
            <a:extLst>
              <a:ext uri="{FF2B5EF4-FFF2-40B4-BE49-F238E27FC236}">
                <a16:creationId xmlns:a16="http://schemas.microsoft.com/office/drawing/2014/main" id="{9B1ED5C5-9F24-423C-B64A-73C8C306E26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Highlight text" descr="Highlight.">
            <a:extLst>
              <a:ext uri="{FF2B5EF4-FFF2-40B4-BE49-F238E27FC236}">
                <a16:creationId xmlns:a16="http://schemas.microsoft.com/office/drawing/2014/main" id="{169920EA-D23F-594F-5F96-B7F43E3D1B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97864" y="5276088"/>
            <a:ext cx="9805365" cy="4268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1021352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featured items with big image and highligh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B0415E82-C8D5-A42F-7637-17A2A1AB1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53614" y="3505200"/>
            <a:ext cx="1950910" cy="13255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6C5B140-09C9-7146-AACB-F3D35318E2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53508" y="4787970"/>
            <a:ext cx="1951493" cy="281187"/>
          </a:xfrm>
          <a:prstGeom prst="rect">
            <a:avLst/>
          </a:prstGeom>
          <a:solidFill>
            <a:schemeClr val="accent4"/>
          </a:solidFill>
        </p:spPr>
        <p:txBody>
          <a:bodyPr tIns="91440" bIns="91440" anchor="ctr"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 23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096552" y="3505200"/>
            <a:ext cx="1949316" cy="13255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22E5D1B8-5962-3342-9B68-FAD8194C10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95436" y="4787970"/>
            <a:ext cx="1951493" cy="281187"/>
          </a:xfrm>
          <a:prstGeom prst="rect">
            <a:avLst/>
          </a:prstGeom>
          <a:solidFill>
            <a:schemeClr val="accent4"/>
          </a:solidFill>
        </p:spPr>
        <p:txBody>
          <a:bodyPr tIns="91440" bIns="91440" anchor="ctr"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Picture Placeholder 23">
            <a:extLst>
              <a:ext uri="{FF2B5EF4-FFF2-40B4-BE49-F238E27FC236}">
                <a16:creationId xmlns:a16="http://schemas.microsoft.com/office/drawing/2014/main" id="{04DF4C33-68EB-AC4A-A4B5-13165638A7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237364" y="3505200"/>
            <a:ext cx="1950910" cy="13255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C32169C2-7A6C-894F-AEB8-A9D10E400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37257" y="4787970"/>
            <a:ext cx="1951493" cy="281187"/>
          </a:xfrm>
          <a:prstGeom prst="rect">
            <a:avLst/>
          </a:prstGeom>
          <a:solidFill>
            <a:schemeClr val="accent4"/>
          </a:solidFill>
        </p:spPr>
        <p:txBody>
          <a:bodyPr tIns="91440" bIns="91440" anchor="ctr"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Date Placeholder 5" hidden="1">
            <a:extLst>
              <a:ext uri="{FF2B5EF4-FFF2-40B4-BE49-F238E27FC236}">
                <a16:creationId xmlns:a16="http://schemas.microsoft.com/office/drawing/2014/main" id="{2B2728EE-B744-4A00-83F2-53FEF0B65315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A267354-FB6C-4FA6-9D42-49F740CF9BE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91839D5-D8EF-4E73-AF61-29A00728EA54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Highlight text" descr="Highlight.">
            <a:extLst>
              <a:ext uri="{FF2B5EF4-FFF2-40B4-BE49-F238E27FC236}">
                <a16:creationId xmlns:a16="http://schemas.microsoft.com/office/drawing/2014/main" id="{9F90B70E-34CF-74C2-BDA5-0C12AD9D61B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93317" y="5277233"/>
            <a:ext cx="9805365" cy="4297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21372096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featured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F8FE6A5-1011-CE9C-9CA3-7A7783079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151"/>
            <a:ext cx="11201400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632E0B7B-60E3-1147-9FA8-4098CA4A3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88771" y="1676401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6C5B140-09C9-7146-AACB-F3D35318E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8279" y="3015292"/>
            <a:ext cx="3292697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 23">
            <a:extLst>
              <a:ext uri="{FF2B5EF4-FFF2-40B4-BE49-F238E27FC236}">
                <a16:creationId xmlns:a16="http://schemas.microsoft.com/office/drawing/2014/main" id="{76FEB5A6-32A7-7A45-80A2-34C3C11D05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84856" y="1676401"/>
            <a:ext cx="3289025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22E5D1B8-5962-3342-9B68-FAD8194C1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83020" y="3015292"/>
            <a:ext cx="3292697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Picture Placeholder 23">
            <a:extLst>
              <a:ext uri="{FF2B5EF4-FFF2-40B4-BE49-F238E27FC236}">
                <a16:creationId xmlns:a16="http://schemas.microsoft.com/office/drawing/2014/main" id="{04DF4C33-68EB-AC4A-A4B5-13165638A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46191" y="1676401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C32169C2-7A6C-894F-AEB8-A9D10E400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5698" y="3015292"/>
            <a:ext cx="3292697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2" name="Picture Placeholder 23">
            <a:extLst>
              <a:ext uri="{FF2B5EF4-FFF2-40B4-BE49-F238E27FC236}">
                <a16:creationId xmlns:a16="http://schemas.microsoft.com/office/drawing/2014/main" id="{4CD3D090-8433-5548-9FC1-663EFC55F2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88771" y="3941135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6BE6638D-6BCB-0341-9B4B-9FA35D79A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90115" y="5280027"/>
            <a:ext cx="3289025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4" name="Picture Placeholder 23">
            <a:extLst>
              <a:ext uri="{FF2B5EF4-FFF2-40B4-BE49-F238E27FC236}">
                <a16:creationId xmlns:a16="http://schemas.microsoft.com/office/drawing/2014/main" id="{9B17A9D9-C8F9-A040-ABF8-696216B41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383512" y="3941135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928F6B8C-ED16-AA4B-8979-EE1E536DE9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4856" y="5280027"/>
            <a:ext cx="3289025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90CA062-48FE-1F42-90BC-B4172552E8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946191" y="3941135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964EE6B8-3802-6C46-AC99-6022C8255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947534" y="5280027"/>
            <a:ext cx="3289025" cy="489616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Date Placeholder 5" hidden="1">
            <a:extLst>
              <a:ext uri="{FF2B5EF4-FFF2-40B4-BE49-F238E27FC236}">
                <a16:creationId xmlns:a16="http://schemas.microsoft.com/office/drawing/2014/main" id="{4DA3F97A-A3A2-43F8-A67D-B74DBEF2E6B6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2D79288-77E2-4B15-9DFD-00B82B5B7F11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2A3E240-8573-44FB-B0D4-3044380731F1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9578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LE by the number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0B00D91-5A7A-7228-0B66-EA9703FED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18" y="58088"/>
            <a:ext cx="11196419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9A55CBB-DC3B-2C75-8B00-C5FFF5505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2686" y="3076166"/>
            <a:ext cx="1909770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8454C0-101F-0568-2A9B-51F27A7DB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7174" y="1825139"/>
            <a:ext cx="656680" cy="574446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0EFAB97B-7B8B-F257-14FD-07702A89844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0952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3" name="Text Placeholder 31">
            <a:extLst>
              <a:ext uri="{FF2B5EF4-FFF2-40B4-BE49-F238E27FC236}">
                <a16:creationId xmlns:a16="http://schemas.microsoft.com/office/drawing/2014/main" id="{09D2D6DC-4485-B7CC-4C30-4F4B581F939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0195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4D31CBD4-6ECA-1900-AB90-E27C0D1E19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9175" y="3069636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1D1994E-75C1-9495-F7E1-7922D633F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3259" y="3076166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9BCBD5-FEA2-E610-A25C-7722E3670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328144" y="1772205"/>
            <a:ext cx="1081971" cy="627380"/>
          </a:xfrm>
          <a:prstGeom prst="rect">
            <a:avLst/>
          </a:prstGeom>
        </p:spPr>
      </p:pic>
      <p:sp>
        <p:nvSpPr>
          <p:cNvPr id="35" name="Text Placeholder 31">
            <a:extLst>
              <a:ext uri="{FF2B5EF4-FFF2-40B4-BE49-F238E27FC236}">
                <a16:creationId xmlns:a16="http://schemas.microsoft.com/office/drawing/2014/main" id="{F96BA211-9505-5049-77FB-B008CBFBE6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15343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6" name="Text Placeholder 31">
            <a:extLst>
              <a:ext uri="{FF2B5EF4-FFF2-40B4-BE49-F238E27FC236}">
                <a16:creationId xmlns:a16="http://schemas.microsoft.com/office/drawing/2014/main" id="{AD06DCF9-3953-A950-15EE-082615C680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914586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7" name="Text Placeholder 31">
            <a:extLst>
              <a:ext uri="{FF2B5EF4-FFF2-40B4-BE49-F238E27FC236}">
                <a16:creationId xmlns:a16="http://schemas.microsoft.com/office/drawing/2014/main" id="{C59FBDF2-6793-EA3E-B04C-837CD5994AF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11650" y="3075788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2D83602C-C014-0412-E11E-67C24C961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10339" y="3076166"/>
            <a:ext cx="1909770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8978B3F-26B1-F58B-86F4-D4D975E12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639998" y="1680723"/>
            <a:ext cx="714717" cy="660400"/>
          </a:xfrm>
          <a:prstGeom prst="rect">
            <a:avLst/>
          </a:prstGeom>
        </p:spPr>
      </p:pic>
      <p:sp>
        <p:nvSpPr>
          <p:cNvPr id="38" name="Text Placeholder 31">
            <a:extLst>
              <a:ext uri="{FF2B5EF4-FFF2-40B4-BE49-F238E27FC236}">
                <a16:creationId xmlns:a16="http://schemas.microsoft.com/office/drawing/2014/main" id="{73AF26DE-99A9-4646-8E43-06FB7E89219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09733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AFBD9A07-2F1A-E7AD-1855-BACB213A6B0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08976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0" name="Text Placeholder 31">
            <a:extLst>
              <a:ext uri="{FF2B5EF4-FFF2-40B4-BE49-F238E27FC236}">
                <a16:creationId xmlns:a16="http://schemas.microsoft.com/office/drawing/2014/main" id="{46BF7C9D-787E-C9A7-DF96-C153BDDA0B2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09374" y="3069636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6F2A063-0B0B-90D9-973F-BE56A37B40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2268" y="3076166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D3FA772-76E1-6475-737D-C0817F47E7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634856" y="1743630"/>
            <a:ext cx="844749" cy="559627"/>
          </a:xfrm>
          <a:prstGeom prst="rect">
            <a:avLst/>
          </a:prstGeom>
        </p:spPr>
      </p:pic>
      <p:sp>
        <p:nvSpPr>
          <p:cNvPr id="41" name="Text Placeholder 31">
            <a:extLst>
              <a:ext uri="{FF2B5EF4-FFF2-40B4-BE49-F238E27FC236}">
                <a16:creationId xmlns:a16="http://schemas.microsoft.com/office/drawing/2014/main" id="{B64901C1-AB07-1167-5AF9-20DF54433AD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04124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2" name="Text Placeholder 31">
            <a:extLst>
              <a:ext uri="{FF2B5EF4-FFF2-40B4-BE49-F238E27FC236}">
                <a16:creationId xmlns:a16="http://schemas.microsoft.com/office/drawing/2014/main" id="{06944D7B-CC9F-A88D-417B-0F5A1CE1018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66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3" name="Text Placeholder 31">
            <a:extLst>
              <a:ext uri="{FF2B5EF4-FFF2-40B4-BE49-F238E27FC236}">
                <a16:creationId xmlns:a16="http://schemas.microsoft.com/office/drawing/2014/main" id="{3B976404-4AC4-A884-8FC8-E17A345CF9D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03366" y="307299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4BD93F49-50A0-3CA4-3BE4-ABD2F5B7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6398" y="306267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0987A2E-D7EF-618D-EBBE-CA02E0ABF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675510" y="1680858"/>
            <a:ext cx="1001868" cy="794753"/>
          </a:xfrm>
          <a:prstGeom prst="rect">
            <a:avLst/>
          </a:prstGeom>
        </p:spPr>
      </p:pic>
      <p:sp>
        <p:nvSpPr>
          <p:cNvPr id="44" name="Text Placeholder 31">
            <a:extLst>
              <a:ext uri="{FF2B5EF4-FFF2-40B4-BE49-F238E27FC236}">
                <a16:creationId xmlns:a16="http://schemas.microsoft.com/office/drawing/2014/main" id="{ACE218D7-B792-D53B-9C3A-D57214A4FC6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98514" y="2390366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2C8BAA1C-C824-BF93-3AC9-5521174E068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7757" y="2847566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6" name="Text Placeholder 31">
            <a:extLst>
              <a:ext uri="{FF2B5EF4-FFF2-40B4-BE49-F238E27FC236}">
                <a16:creationId xmlns:a16="http://schemas.microsoft.com/office/drawing/2014/main" id="{7575524A-913F-8A9F-6C76-2F902F06300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99083" y="3079736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BF6DB82-0591-1065-0F06-4604BA02D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8186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1C5C45D-3750-5361-04B4-F6B792006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482145" y="3894198"/>
            <a:ext cx="683548" cy="748453"/>
          </a:xfrm>
          <a:prstGeom prst="rect">
            <a:avLst/>
          </a:prstGeom>
        </p:spPr>
      </p:pic>
      <p:sp>
        <p:nvSpPr>
          <p:cNvPr id="47" name="Text Placeholder 31">
            <a:extLst>
              <a:ext uri="{FF2B5EF4-FFF2-40B4-BE49-F238E27FC236}">
                <a16:creationId xmlns:a16="http://schemas.microsoft.com/office/drawing/2014/main" id="{9C47D64D-EC33-3067-7B34-52BEE747711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49021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8" name="Text Placeholder 31">
            <a:extLst>
              <a:ext uri="{FF2B5EF4-FFF2-40B4-BE49-F238E27FC236}">
                <a16:creationId xmlns:a16="http://schemas.microsoft.com/office/drawing/2014/main" id="{380A80CD-2C65-622C-1FDD-77FE59DF52F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48263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9" name="Text Placeholder 31">
            <a:extLst>
              <a:ext uri="{FF2B5EF4-FFF2-40B4-BE49-F238E27FC236}">
                <a16:creationId xmlns:a16="http://schemas.microsoft.com/office/drawing/2014/main" id="{8AA937B0-CD1D-B04E-D7C2-6D1BE3A106E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47337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77FC7BD4-6E2B-C55F-F6AD-41D830DAB7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0798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C7EDBC6-57ED-714A-3A58-8A82B8892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392647" y="3810412"/>
            <a:ext cx="990858" cy="900545"/>
          </a:xfrm>
          <a:prstGeom prst="rect">
            <a:avLst/>
          </a:prstGeom>
        </p:spPr>
      </p:pic>
      <p:sp>
        <p:nvSpPr>
          <p:cNvPr id="50" name="Text Placeholder 31">
            <a:extLst>
              <a:ext uri="{FF2B5EF4-FFF2-40B4-BE49-F238E27FC236}">
                <a16:creationId xmlns:a16="http://schemas.microsoft.com/office/drawing/2014/main" id="{3921D9D0-82F8-2934-B8CC-ED720D330C5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943411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713DE4C1-0810-3210-CBE4-4FEAD5200F7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42654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2" name="Text Placeholder 31">
            <a:extLst>
              <a:ext uri="{FF2B5EF4-FFF2-40B4-BE49-F238E27FC236}">
                <a16:creationId xmlns:a16="http://schemas.microsoft.com/office/drawing/2014/main" id="{E2FA176D-C581-EBC3-C1D8-CE16187B717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41762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EF38EF2F-A719-1425-2530-E63D360A4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40170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D2D51CE-3768-7942-07BB-E80FF9D96F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607989" y="3868301"/>
            <a:ext cx="825715" cy="803486"/>
          </a:xfrm>
          <a:prstGeom prst="rect">
            <a:avLst/>
          </a:prstGeom>
        </p:spPr>
      </p:pic>
      <p:sp>
        <p:nvSpPr>
          <p:cNvPr id="53" name="Text Placeholder 31">
            <a:extLst>
              <a:ext uri="{FF2B5EF4-FFF2-40B4-BE49-F238E27FC236}">
                <a16:creationId xmlns:a16="http://schemas.microsoft.com/office/drawing/2014/main" id="{23EEA05C-832D-9024-D3E4-E3DD1644009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037801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4" name="Text Placeholder 31">
            <a:extLst>
              <a:ext uri="{FF2B5EF4-FFF2-40B4-BE49-F238E27FC236}">
                <a16:creationId xmlns:a16="http://schemas.microsoft.com/office/drawing/2014/main" id="{314F233D-4595-400D-ED27-FA42B9499B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37044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5" name="Text Placeholder 31">
            <a:extLst>
              <a:ext uri="{FF2B5EF4-FFF2-40B4-BE49-F238E27FC236}">
                <a16:creationId xmlns:a16="http://schemas.microsoft.com/office/drawing/2014/main" id="{FA5759AB-1825-ACB1-D8CE-EA0FABD8078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42026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CBBBB2E1-C664-B871-BE07-4B9EFBC1C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30337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34641D7-99FF-7497-71F6-16CFF2CE3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678764" y="3894198"/>
            <a:ext cx="813747" cy="748453"/>
          </a:xfrm>
          <a:prstGeom prst="rect">
            <a:avLst/>
          </a:prstGeom>
        </p:spPr>
      </p:pic>
      <p:sp>
        <p:nvSpPr>
          <p:cNvPr id="56" name="Text Placeholder 31">
            <a:extLst>
              <a:ext uri="{FF2B5EF4-FFF2-40B4-BE49-F238E27FC236}">
                <a16:creationId xmlns:a16="http://schemas.microsoft.com/office/drawing/2014/main" id="{7924BFBD-0B0E-8309-3ED4-C8A8C0C1F6D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132192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0B6C7CDB-94FE-EA51-B37E-FF990E5C5B2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31435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8" name="Text Placeholder 31">
            <a:extLst>
              <a:ext uri="{FF2B5EF4-FFF2-40B4-BE49-F238E27FC236}">
                <a16:creationId xmlns:a16="http://schemas.microsoft.com/office/drawing/2014/main" id="{AC576733-A7C0-FC68-3B3F-556F7390E75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129579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AE916F2-87CA-E055-600A-2DF6792DB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29490" y="5319975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3456B2F-7E00-8019-417A-13D4AE01F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867227" y="3909859"/>
            <a:ext cx="624923" cy="776216"/>
          </a:xfrm>
          <a:prstGeom prst="rect">
            <a:avLst/>
          </a:prstGeom>
        </p:spPr>
      </p:pic>
      <p:sp>
        <p:nvSpPr>
          <p:cNvPr id="59" name="Text Placeholder 31">
            <a:extLst>
              <a:ext uri="{FF2B5EF4-FFF2-40B4-BE49-F238E27FC236}">
                <a16:creationId xmlns:a16="http://schemas.microsoft.com/office/drawing/2014/main" id="{29E704FE-3176-6CEA-01DC-9FA639DFE16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226582" y="4636501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0" name="Text Placeholder 31">
            <a:extLst>
              <a:ext uri="{FF2B5EF4-FFF2-40B4-BE49-F238E27FC236}">
                <a16:creationId xmlns:a16="http://schemas.microsoft.com/office/drawing/2014/main" id="{CCE925DD-28FD-C5A1-DA1E-7F82EDA6782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225825" y="5093701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61" name="Text Placeholder 31">
            <a:extLst>
              <a:ext uri="{FF2B5EF4-FFF2-40B4-BE49-F238E27FC236}">
                <a16:creationId xmlns:a16="http://schemas.microsoft.com/office/drawing/2014/main" id="{60A6179A-9C15-63F6-F97A-DF707D1D69C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30038" y="5322301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6" name="Date Placeholder 5" hidden="1">
            <a:extLst>
              <a:ext uri="{FF2B5EF4-FFF2-40B4-BE49-F238E27FC236}">
                <a16:creationId xmlns:a16="http://schemas.microsoft.com/office/drawing/2014/main" id="{47519D8B-CB24-4C8E-9EED-A62944ACFAC8}"/>
              </a:ext>
            </a:extLst>
          </p:cNvPr>
          <p:cNvSpPr>
            <a:spLocks noGrp="1"/>
          </p:cNvSpPr>
          <p:nvPr>
            <p:ph type="dt" sz="half" idx="41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7" name="Footer Placeholder 6" hidden="1">
            <a:extLst>
              <a:ext uri="{FF2B5EF4-FFF2-40B4-BE49-F238E27FC236}">
                <a16:creationId xmlns:a16="http://schemas.microsoft.com/office/drawing/2014/main" id="{C4547363-15C4-43D2-941F-114CB6C5A609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63D8001-2B3C-4771-9B47-12339167D6C5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9215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44">
          <p15:clr>
            <a:srgbClr val="FBAE40"/>
          </p15:clr>
        </p15:guide>
        <p15:guide id="2" orient="horz" pos="1536">
          <p15:clr>
            <a:srgbClr val="FBAE40"/>
          </p15:clr>
        </p15:guide>
        <p15:guide id="3" orient="horz" pos="1968">
          <p15:clr>
            <a:srgbClr val="FBAE40"/>
          </p15:clr>
        </p15:guide>
        <p15:guide id="4" orient="horz" pos="2160">
          <p15:clr>
            <a:srgbClr val="FBAE40"/>
          </p15:clr>
        </p15:guide>
        <p15:guide id="5" orient="horz" pos="1824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LE by the number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F2172-EDD0-4B2F-B8BA-B3531B198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18" y="58088"/>
            <a:ext cx="11196419" cy="1155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9A55CBB-DC3B-2C75-8B00-C5FFF5505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2686" y="3075897"/>
            <a:ext cx="1909770" cy="4708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0EFAB97B-7B8B-F257-14FD-07702A89844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20952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3" name="Text Placeholder 31">
            <a:extLst>
              <a:ext uri="{FF2B5EF4-FFF2-40B4-BE49-F238E27FC236}">
                <a16:creationId xmlns:a16="http://schemas.microsoft.com/office/drawing/2014/main" id="{09D2D6DC-4485-B7CC-4C30-4F4B581F939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0195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4D31CBD4-6ECA-1900-AB90-E27C0D1E19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19175" y="3069367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B453B2-DAA1-2B41-1D1C-2CD91B352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464938" y="1629649"/>
            <a:ext cx="662379" cy="732442"/>
          </a:xfrm>
          <a:prstGeom prst="rect">
            <a:avLst/>
          </a:pr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41D1994E-75C1-9495-F7E1-7922D633F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13259" y="3075897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5" name="Text Placeholder 31">
            <a:extLst>
              <a:ext uri="{FF2B5EF4-FFF2-40B4-BE49-F238E27FC236}">
                <a16:creationId xmlns:a16="http://schemas.microsoft.com/office/drawing/2014/main" id="{F96BA211-9505-5049-77FB-B008CBFBE6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15343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6" name="Text Placeholder 31">
            <a:extLst>
              <a:ext uri="{FF2B5EF4-FFF2-40B4-BE49-F238E27FC236}">
                <a16:creationId xmlns:a16="http://schemas.microsoft.com/office/drawing/2014/main" id="{AD06DCF9-3953-A950-15EE-082615C680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914586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37" name="Text Placeholder 31">
            <a:extLst>
              <a:ext uri="{FF2B5EF4-FFF2-40B4-BE49-F238E27FC236}">
                <a16:creationId xmlns:a16="http://schemas.microsoft.com/office/drawing/2014/main" id="{C59FBDF2-6793-EA3E-B04C-837CD5994AF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11650" y="3075519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92A14D-913A-BDB2-94E9-4B2928B44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500700" y="1520384"/>
            <a:ext cx="712050" cy="862867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2D83602C-C014-0412-E11E-67C24C961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10339" y="3075897"/>
            <a:ext cx="1909770" cy="47017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8" name="Text Placeholder 31">
            <a:extLst>
              <a:ext uri="{FF2B5EF4-FFF2-40B4-BE49-F238E27FC236}">
                <a16:creationId xmlns:a16="http://schemas.microsoft.com/office/drawing/2014/main" id="{73AF26DE-99A9-4646-8E43-06FB7E89219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09733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AFBD9A07-2F1A-E7AD-1855-BACB213A6B0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08976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0" name="Text Placeholder 31">
            <a:extLst>
              <a:ext uri="{FF2B5EF4-FFF2-40B4-BE49-F238E27FC236}">
                <a16:creationId xmlns:a16="http://schemas.microsoft.com/office/drawing/2014/main" id="{46BF7C9D-787E-C9A7-DF96-C153BDDA0B2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09374" y="3069367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BFE2FD-0AEF-CEC9-4C31-6E86040271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97478" y="1499140"/>
            <a:ext cx="721063" cy="895633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76F2A063-0B0B-90D9-973F-BE56A37B40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02268" y="3075897"/>
            <a:ext cx="1909770" cy="47588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1" name="Text Placeholder 31">
            <a:extLst>
              <a:ext uri="{FF2B5EF4-FFF2-40B4-BE49-F238E27FC236}">
                <a16:creationId xmlns:a16="http://schemas.microsoft.com/office/drawing/2014/main" id="{B64901C1-AB07-1167-5AF9-20DF54433AD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04124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2" name="Text Placeholder 31">
            <a:extLst>
              <a:ext uri="{FF2B5EF4-FFF2-40B4-BE49-F238E27FC236}">
                <a16:creationId xmlns:a16="http://schemas.microsoft.com/office/drawing/2014/main" id="{06944D7B-CC9F-A88D-417B-0F5A1CE1018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66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3" name="Text Placeholder 31">
            <a:extLst>
              <a:ext uri="{FF2B5EF4-FFF2-40B4-BE49-F238E27FC236}">
                <a16:creationId xmlns:a16="http://schemas.microsoft.com/office/drawing/2014/main" id="{3B976404-4AC4-A884-8FC8-E17A345CF9D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03366" y="307272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7F971C-FC28-BEB7-8BEE-70710ED5F4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7765407" y="1597370"/>
            <a:ext cx="595606" cy="771158"/>
          </a:xfrm>
          <a:prstGeom prst="rect">
            <a:avLst/>
          </a:prstGeom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4BD93F49-50A0-3CA4-3BE4-ABD2F5B7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96398" y="3062407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4" name="Text Placeholder 31">
            <a:extLst>
              <a:ext uri="{FF2B5EF4-FFF2-40B4-BE49-F238E27FC236}">
                <a16:creationId xmlns:a16="http://schemas.microsoft.com/office/drawing/2014/main" id="{ACE218D7-B792-D53B-9C3A-D57214A4FC6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98514" y="2390097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2C8BAA1C-C824-BF93-3AC9-5521174E068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7757" y="2847297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6" name="Text Placeholder 31">
            <a:extLst>
              <a:ext uri="{FF2B5EF4-FFF2-40B4-BE49-F238E27FC236}">
                <a16:creationId xmlns:a16="http://schemas.microsoft.com/office/drawing/2014/main" id="{7575524A-913F-8A9F-6C76-2F902F06300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99083" y="3079467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F633FB-755C-1DA6-A236-4828BF7D7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9855145" y="1510670"/>
            <a:ext cx="592274" cy="850499"/>
          </a:xfrm>
          <a:prstGeom prst="rect">
            <a:avLst/>
          </a:prstGeom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CBF6DB82-0591-1065-0F06-4604BA02D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48186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47" name="Text Placeholder 31">
            <a:extLst>
              <a:ext uri="{FF2B5EF4-FFF2-40B4-BE49-F238E27FC236}">
                <a16:creationId xmlns:a16="http://schemas.microsoft.com/office/drawing/2014/main" id="{9C47D64D-EC33-3067-7B34-52BEE747711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49021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48" name="Text Placeholder 31">
            <a:extLst>
              <a:ext uri="{FF2B5EF4-FFF2-40B4-BE49-F238E27FC236}">
                <a16:creationId xmlns:a16="http://schemas.microsoft.com/office/drawing/2014/main" id="{380A80CD-2C65-622C-1FDD-77FE59DF52F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48263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49" name="Text Placeholder 31">
            <a:extLst>
              <a:ext uri="{FF2B5EF4-FFF2-40B4-BE49-F238E27FC236}">
                <a16:creationId xmlns:a16="http://schemas.microsoft.com/office/drawing/2014/main" id="{8AA937B0-CD1D-B04E-D7C2-6D1BE3A106E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47337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389C53-D2A4-61DE-12EE-8DC06B848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1365140" y="3967543"/>
            <a:ext cx="757707" cy="662822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77FC7BD4-6E2B-C55F-F6AD-41D830DAB7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940798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50" name="Text Placeholder 31">
            <a:extLst>
              <a:ext uri="{FF2B5EF4-FFF2-40B4-BE49-F238E27FC236}">
                <a16:creationId xmlns:a16="http://schemas.microsoft.com/office/drawing/2014/main" id="{3921D9D0-82F8-2934-B8CC-ED720D330C5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943411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713DE4C1-0810-3210-CBE4-4FEAD5200F7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42654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2" name="Text Placeholder 31">
            <a:extLst>
              <a:ext uri="{FF2B5EF4-FFF2-40B4-BE49-F238E27FC236}">
                <a16:creationId xmlns:a16="http://schemas.microsoft.com/office/drawing/2014/main" id="{E2FA176D-C581-EBC3-C1D8-CE16187B717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41762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D49711-2445-9015-1FC7-682D0666E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3679043" y="3810000"/>
            <a:ext cx="434375" cy="822812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EF38EF2F-A719-1425-2530-E63D360A4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040170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53" name="Text Placeholder 31">
            <a:extLst>
              <a:ext uri="{FF2B5EF4-FFF2-40B4-BE49-F238E27FC236}">
                <a16:creationId xmlns:a16="http://schemas.microsoft.com/office/drawing/2014/main" id="{23EEA05C-832D-9024-D3E4-E3DD1644009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037801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4" name="Text Placeholder 31">
            <a:extLst>
              <a:ext uri="{FF2B5EF4-FFF2-40B4-BE49-F238E27FC236}">
                <a16:creationId xmlns:a16="http://schemas.microsoft.com/office/drawing/2014/main" id="{314F233D-4595-400D-ED27-FA42B9499B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37044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5" name="Text Placeholder 31">
            <a:extLst>
              <a:ext uri="{FF2B5EF4-FFF2-40B4-BE49-F238E27FC236}">
                <a16:creationId xmlns:a16="http://schemas.microsoft.com/office/drawing/2014/main" id="{FA5759AB-1825-ACB1-D8CE-EA0FABD8078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042026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47A5559-2141-6BD0-9322-BE75B70CC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rcRect/>
          <a:stretch/>
        </p:blipFill>
        <p:spPr>
          <a:xfrm>
            <a:off x="5484573" y="3953299"/>
            <a:ext cx="974712" cy="645725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CBBBB2E1-C664-B871-BE07-4B9EFBC1C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130337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56" name="Text Placeholder 31">
            <a:extLst>
              <a:ext uri="{FF2B5EF4-FFF2-40B4-BE49-F238E27FC236}">
                <a16:creationId xmlns:a16="http://schemas.microsoft.com/office/drawing/2014/main" id="{7924BFBD-0B0E-8309-3ED4-C8A8C0C1F6D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132192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0B6C7CDB-94FE-EA51-B37E-FF990E5C5B2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31435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58" name="Text Placeholder 31">
            <a:extLst>
              <a:ext uri="{FF2B5EF4-FFF2-40B4-BE49-F238E27FC236}">
                <a16:creationId xmlns:a16="http://schemas.microsoft.com/office/drawing/2014/main" id="{AC576733-A7C0-FC68-3B3F-556F7390E75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129579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B1C904C3-124B-F258-1326-55152BA3FF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7789106" y="3927497"/>
            <a:ext cx="656566" cy="679030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AAE916F2-87CA-E055-600A-2DF6792DB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29490" y="5321036"/>
            <a:ext cx="1909770" cy="49689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3747F3A-63A9-CBFB-C446-9ACE10C6C2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F9F9B1-DF3D-E341-B963-25B9C029148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9" name="Text Placeholder 31">
            <a:extLst>
              <a:ext uri="{FF2B5EF4-FFF2-40B4-BE49-F238E27FC236}">
                <a16:creationId xmlns:a16="http://schemas.microsoft.com/office/drawing/2014/main" id="{29E704FE-3176-6CEA-01DC-9FA639DFE16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226582" y="4637562"/>
            <a:ext cx="1908672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60" name="Text Placeholder 31">
            <a:extLst>
              <a:ext uri="{FF2B5EF4-FFF2-40B4-BE49-F238E27FC236}">
                <a16:creationId xmlns:a16="http://schemas.microsoft.com/office/drawing/2014/main" id="{CCE925DD-28FD-C5A1-DA1E-7F82EDA6782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225825" y="5094762"/>
            <a:ext cx="1908672" cy="2286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OPTIONAL TEXT</a:t>
            </a:r>
          </a:p>
        </p:txBody>
      </p:sp>
      <p:sp>
        <p:nvSpPr>
          <p:cNvPr id="61" name="Text Placeholder 31">
            <a:extLst>
              <a:ext uri="{FF2B5EF4-FFF2-40B4-BE49-F238E27FC236}">
                <a16:creationId xmlns:a16="http://schemas.microsoft.com/office/drawing/2014/main" id="{60A6179A-9C15-63F6-F97A-DF707D1D69C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30038" y="5323362"/>
            <a:ext cx="1908672" cy="476266"/>
          </a:xfrm>
          <a:prstGeom prst="rect">
            <a:avLst/>
          </a:prstGeom>
          <a:noFill/>
        </p:spPr>
        <p:txBody>
          <a:bodyPr anchor="ctr" anchorCtr="0"/>
          <a:lstStyle>
            <a:lvl1pPr marL="0" indent="0" algn="ctr">
              <a:buNone/>
              <a:defRPr sz="95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62922B29-D2A8-C6ED-FEF5-6CDEF324E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9645763" y="3994948"/>
            <a:ext cx="1064299" cy="608012"/>
          </a:xfrm>
          <a:prstGeom prst="rect">
            <a:avLst/>
          </a:prstGeom>
        </p:spPr>
      </p:pic>
      <p:sp>
        <p:nvSpPr>
          <p:cNvPr id="12" name="Date Placeholder 11" hidden="1">
            <a:extLst>
              <a:ext uri="{FF2B5EF4-FFF2-40B4-BE49-F238E27FC236}">
                <a16:creationId xmlns:a16="http://schemas.microsoft.com/office/drawing/2014/main" id="{A0173B7D-DB0F-4DCF-8C09-F0055F28D0EF}"/>
              </a:ext>
            </a:extLst>
          </p:cNvPr>
          <p:cNvSpPr>
            <a:spLocks noGrp="1"/>
          </p:cNvSpPr>
          <p:nvPr>
            <p:ph type="dt" sz="half" idx="41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D4A40467-BFD7-4AEC-86C7-0E154C7E97D7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1306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44">
          <p15:clr>
            <a:srgbClr val="FBAE40"/>
          </p15:clr>
        </p15:guide>
        <p15:guide id="2" orient="horz" pos="1536">
          <p15:clr>
            <a:srgbClr val="FBAE40"/>
          </p15:clr>
        </p15:guide>
        <p15:guide id="3" orient="horz" pos="1968">
          <p15:clr>
            <a:srgbClr val="FBAE40"/>
          </p15:clr>
        </p15:guide>
        <p15:guide id="4" orient="horz" pos="2160">
          <p15:clr>
            <a:srgbClr val="FBAE40"/>
          </p15:clr>
        </p15:guide>
        <p15:guide id="5" orient="horz" pos="182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y the Number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FB35-BA48-F6F7-E610-F17CA3575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8147D-D362-381F-869D-FA4B7D9E2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4" name="Text Placeholder 31">
            <a:extLst>
              <a:ext uri="{FF2B5EF4-FFF2-40B4-BE49-F238E27FC236}">
                <a16:creationId xmlns:a16="http://schemas.microsoft.com/office/drawing/2014/main" id="{4D732FB1-8CDE-8457-6424-AA655E907431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1878627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4F83874-31A4-4544-A5AB-523334E6B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11687" y="1734613"/>
            <a:ext cx="662207" cy="732442"/>
          </a:xfrm>
          <a:prstGeom prst="rect">
            <a:avLst/>
          </a:prstGeom>
        </p:spPr>
      </p:pic>
      <p:sp>
        <p:nvSpPr>
          <p:cNvPr id="39" name="Text Placeholder 31">
            <a:extLst>
              <a:ext uri="{FF2B5EF4-FFF2-40B4-BE49-F238E27FC236}">
                <a16:creationId xmlns:a16="http://schemas.microsoft.com/office/drawing/2014/main" id="{830910AD-C767-F22E-BEE1-C297209975F5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972472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A7D6AA29-C863-7ECC-FEC7-C917A386E7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546919" y="1625348"/>
            <a:ext cx="711865" cy="862867"/>
          </a:xfrm>
          <a:prstGeom prst="rect">
            <a:avLst/>
          </a:prstGeom>
        </p:spPr>
      </p:pic>
      <p:sp>
        <p:nvSpPr>
          <p:cNvPr id="45" name="Text Placeholder 31">
            <a:extLst>
              <a:ext uri="{FF2B5EF4-FFF2-40B4-BE49-F238E27FC236}">
                <a16:creationId xmlns:a16="http://schemas.microsoft.com/office/drawing/2014/main" id="{2F555366-E8C6-0668-4492-32330DE8FE40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066317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990FC371-2F35-828E-2C46-E998D5307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6643151" y="1604103"/>
            <a:ext cx="720875" cy="895633"/>
          </a:xfrm>
          <a:prstGeom prst="rect">
            <a:avLst/>
          </a:prstGeom>
        </p:spPr>
      </p:pic>
      <p:sp>
        <p:nvSpPr>
          <p:cNvPr id="51" name="Text Placeholder 31">
            <a:extLst>
              <a:ext uri="{FF2B5EF4-FFF2-40B4-BE49-F238E27FC236}">
                <a16:creationId xmlns:a16="http://schemas.microsoft.com/office/drawing/2014/main" id="{413038EF-751A-0960-13B3-260FA9791D8D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160162" y="257036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DDE505D9-D208-12D6-62E3-6AF8409EA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8810515" y="1702334"/>
            <a:ext cx="595451" cy="771158"/>
          </a:xfrm>
          <a:prstGeom prst="rect">
            <a:avLst/>
          </a:prstGeom>
        </p:spPr>
      </p:pic>
      <p:sp>
        <p:nvSpPr>
          <p:cNvPr id="57" name="Text Placeholder 31">
            <a:extLst>
              <a:ext uri="{FF2B5EF4-FFF2-40B4-BE49-F238E27FC236}">
                <a16:creationId xmlns:a16="http://schemas.microsoft.com/office/drawing/2014/main" id="{D39E5B4D-59FC-C777-70C2-81070945A0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895930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6C8EB295-CD84-096B-A4F3-2AC2FED48D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2411915" y="3994140"/>
            <a:ext cx="757510" cy="662822"/>
          </a:xfrm>
          <a:prstGeom prst="rect">
            <a:avLst/>
          </a:prstGeom>
        </p:spPr>
      </p:pic>
      <p:sp>
        <p:nvSpPr>
          <p:cNvPr id="63" name="Text Placeholder 31">
            <a:extLst>
              <a:ext uri="{FF2B5EF4-FFF2-40B4-BE49-F238E27FC236}">
                <a16:creationId xmlns:a16="http://schemas.microsoft.com/office/drawing/2014/main" id="{F9F19D38-2BD6-2D48-88A9-E14797478CF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3989775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CC4CDD10-6F0D-BE8C-42B3-E54FDCED5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4725216" y="3836597"/>
            <a:ext cx="434262" cy="822812"/>
          </a:xfrm>
          <a:prstGeom prst="rect">
            <a:avLst/>
          </a:prstGeom>
        </p:spPr>
      </p:pic>
      <p:sp>
        <p:nvSpPr>
          <p:cNvPr id="84" name="Text Placeholder 31">
            <a:extLst>
              <a:ext uri="{FF2B5EF4-FFF2-40B4-BE49-F238E27FC236}">
                <a16:creationId xmlns:a16="http://schemas.microsoft.com/office/drawing/2014/main" id="{05D06A2A-F046-CFD5-9FAD-B5FD15F1C26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6083620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102" name="Picture 101">
            <a:extLst>
              <a:ext uri="{FF2B5EF4-FFF2-40B4-BE49-F238E27FC236}">
                <a16:creationId xmlns:a16="http://schemas.microsoft.com/office/drawing/2014/main" id="{D1B0F029-FA6D-D5B3-6219-B5BC8A3A5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6530276" y="3979895"/>
            <a:ext cx="974458" cy="645725"/>
          </a:xfrm>
          <a:prstGeom prst="rect">
            <a:avLst/>
          </a:prstGeom>
        </p:spPr>
      </p:pic>
      <p:sp>
        <p:nvSpPr>
          <p:cNvPr id="114" name="Text Placeholder 31">
            <a:extLst>
              <a:ext uri="{FF2B5EF4-FFF2-40B4-BE49-F238E27FC236}">
                <a16:creationId xmlns:a16="http://schemas.microsoft.com/office/drawing/2014/main" id="{176DAE7A-C52F-7111-5DBB-E062185E9F38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8177465" y="4728707"/>
            <a:ext cx="1908175" cy="4572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C44D9769-9D74-BE8A-84F0-FD1BC0DE7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8614956" y="3979895"/>
            <a:ext cx="974458" cy="645725"/>
          </a:xfrm>
          <a:prstGeom prst="rect">
            <a:avLst/>
          </a:prstGeom>
        </p:spPr>
      </p:pic>
      <p:sp>
        <p:nvSpPr>
          <p:cNvPr id="118" name="Text Placeholder 31">
            <a:extLst>
              <a:ext uri="{FF2B5EF4-FFF2-40B4-BE49-F238E27FC236}">
                <a16:creationId xmlns:a16="http://schemas.microsoft.com/office/drawing/2014/main" id="{FDCFB11C-26C7-DCB4-EE67-1ECADF7CB9E1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8174852" y="3079302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19" name="Text Placeholder 31">
            <a:extLst>
              <a:ext uri="{FF2B5EF4-FFF2-40B4-BE49-F238E27FC236}">
                <a16:creationId xmlns:a16="http://schemas.microsoft.com/office/drawing/2014/main" id="{07848CFD-CAC1-1AEF-F232-1B41BCCA5960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6049500" y="3079302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0" name="Text Placeholder 31">
            <a:extLst>
              <a:ext uri="{FF2B5EF4-FFF2-40B4-BE49-F238E27FC236}">
                <a16:creationId xmlns:a16="http://schemas.microsoft.com/office/drawing/2014/main" id="{BE1716E7-8BE0-DC74-1FDC-5DB89F2B4F28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3961713" y="3079302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1" name="Text Placeholder 31">
            <a:extLst>
              <a:ext uri="{FF2B5EF4-FFF2-40B4-BE49-F238E27FC236}">
                <a16:creationId xmlns:a16="http://schemas.microsoft.com/office/drawing/2014/main" id="{3F591AA1-B143-F6A5-8202-20DF057D04B9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1888702" y="3091925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2" name="Text Placeholder 31">
            <a:extLst>
              <a:ext uri="{FF2B5EF4-FFF2-40B4-BE49-F238E27FC236}">
                <a16:creationId xmlns:a16="http://schemas.microsoft.com/office/drawing/2014/main" id="{8FBCF6A3-70A8-9BEA-BCEA-4F92D6AF8A8A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8182080" y="5241274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3" name="Text Placeholder 31">
            <a:extLst>
              <a:ext uri="{FF2B5EF4-FFF2-40B4-BE49-F238E27FC236}">
                <a16:creationId xmlns:a16="http://schemas.microsoft.com/office/drawing/2014/main" id="{B995CE9C-E6E5-D535-CF4F-3B7216FFA207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6056728" y="5241274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4" name="Text Placeholder 31">
            <a:extLst>
              <a:ext uri="{FF2B5EF4-FFF2-40B4-BE49-F238E27FC236}">
                <a16:creationId xmlns:a16="http://schemas.microsoft.com/office/drawing/2014/main" id="{05A0AA22-9135-070C-4E23-0338D974697B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3968941" y="5241274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  <p:sp>
        <p:nvSpPr>
          <p:cNvPr id="125" name="Text Placeholder 31">
            <a:extLst>
              <a:ext uri="{FF2B5EF4-FFF2-40B4-BE49-F238E27FC236}">
                <a16:creationId xmlns:a16="http://schemas.microsoft.com/office/drawing/2014/main" id="{9F7FC6AD-7A26-0740-6CBC-B71AEEA97485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1895930" y="5253897"/>
            <a:ext cx="1908175" cy="476266"/>
          </a:xfrm>
          <a:prstGeom prst="rect">
            <a:avLst/>
          </a:prstGeom>
          <a:solidFill>
            <a:schemeClr val="tx2"/>
          </a:solidFill>
        </p:spPr>
        <p:txBody>
          <a:bodyPr anchor="ctr" anchorCtr="0"/>
          <a:lstStyle>
            <a:lvl1pPr marL="0" indent="0" algn="ctr">
              <a:buNone/>
              <a:defRPr sz="1400" b="0">
                <a:solidFill>
                  <a:schemeClr val="bg1"/>
                </a:solidFill>
              </a:defRPr>
            </a:lvl1pPr>
            <a:lvl2pPr marL="459202" indent="0" algn="ctr">
              <a:buNone/>
              <a:defRPr sz="3200">
                <a:solidFill>
                  <a:schemeClr val="accent1"/>
                </a:solidFill>
              </a:defRPr>
            </a:lvl2pPr>
            <a:lvl3pPr marL="918403" indent="0" algn="ctr">
              <a:buNone/>
              <a:defRPr sz="3200">
                <a:solidFill>
                  <a:schemeClr val="accent1"/>
                </a:solidFill>
              </a:defRPr>
            </a:lvl3pPr>
            <a:lvl4pPr marL="1369142" indent="0" algn="ctr">
              <a:buNone/>
              <a:defRPr sz="3200">
                <a:solidFill>
                  <a:schemeClr val="accent1"/>
                </a:solidFill>
              </a:defRPr>
            </a:lvl4pPr>
            <a:lvl5pPr marL="1828343" indent="0" algn="ctr">
              <a:buNone/>
              <a:defRPr sz="3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ENTER TEXT</a:t>
            </a:r>
          </a:p>
        </p:txBody>
      </p:sp>
    </p:spTree>
    <p:extLst>
      <p:ext uri="{BB962C8B-B14F-4D97-AF65-F5344CB8AC3E}">
        <p14:creationId xmlns:p14="http://schemas.microsoft.com/office/powerpoint/2010/main" val="1898707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5D65074-98F4-4816-02A2-91C4084DF3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68094"/>
            <a:ext cx="6867726" cy="113723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">
            <a:extLst>
              <a:ext uri="{FF2B5EF4-FFF2-40B4-BE49-F238E27FC236}">
                <a16:creationId xmlns:a16="http://schemas.microsoft.com/office/drawing/2014/main" id="{48F1A801-A961-954A-9A0A-C24CC21DF3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4034" y="1371601"/>
            <a:ext cx="6481863" cy="32015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LLE photograph">
            <a:extLst>
              <a:ext uri="{FF2B5EF4-FFF2-40B4-BE49-F238E27FC236}">
                <a16:creationId xmlns:a16="http://schemas.microsoft.com/office/drawing/2014/main" id="{C73FA12A-6E2C-754C-A799-98A0B0038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6261" t="12252" r="-3" b="7106"/>
          <a:stretch/>
        </p:blipFill>
        <p:spPr>
          <a:xfrm>
            <a:off x="8115827" y="-54735"/>
            <a:ext cx="4191267" cy="70689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CC1DEE-124C-8E1E-5EF8-3D10699D1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FF9F9B1-DF3D-E341-B963-25B9C0291482}" type="slidenum">
              <a:rPr lang="en-US" smtClean="0"/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5E1A259E-EFD9-45F3-9A82-A525FB5BA681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846978" y="6492875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609493" rtl="0" eaLnBrk="1" latinLnBrk="0" hangingPunct="1">
              <a:defRPr sz="800" b="1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609493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3561656-9088-48DD-B7B3-4CEA40CCCD61}" type="datetime3">
              <a:rPr lang="en-US" smtClean="0"/>
              <a:pPr/>
              <a:t>29 July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5303D6-BB87-4D5C-AD9A-79CE518EC06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  <a:endParaRPr lang="en-US" dirty="0"/>
          </a:p>
        </p:txBody>
      </p:sp>
      <p:sp>
        <p:nvSpPr>
          <p:cNvPr id="2" name="Highlight text" descr="Highlight.">
            <a:extLst>
              <a:ext uri="{FF2B5EF4-FFF2-40B4-BE49-F238E27FC236}">
                <a16:creationId xmlns:a16="http://schemas.microsoft.com/office/drawing/2014/main" id="{98D5318B-F23B-DF36-A393-F1FE99B5ACB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4034" y="5140357"/>
            <a:ext cx="6481863" cy="4268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b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</a:t>
            </a:r>
          </a:p>
        </p:txBody>
      </p:sp>
    </p:spTree>
    <p:extLst>
      <p:ext uri="{BB962C8B-B14F-4D97-AF65-F5344CB8AC3E}">
        <p14:creationId xmlns:p14="http://schemas.microsoft.com/office/powerpoint/2010/main" val="538638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87275" y="1676341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Picture 4" descr="Laboratory for Laser Energetics University of Rochester Logo.">
            <a:extLst>
              <a:ext uri="{FF2B5EF4-FFF2-40B4-BE49-F238E27FC236}">
                <a16:creationId xmlns:a16="http://schemas.microsoft.com/office/drawing/2014/main" id="{73B5E0A8-E88E-66C3-3500-AA3528A1A4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01801" y="6365590"/>
            <a:ext cx="2628909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3143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3279140" cy="4351338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9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799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 Yellow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rgbClr val="FFD82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9" cy="36512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F808B90-02A3-DEFE-816A-9D1E6CA4B447}"/>
              </a:ext>
            </a:extLst>
          </p:cNvPr>
          <p:cNvSpPr txBox="1">
            <a:spLocks/>
          </p:cNvSpPr>
          <p:nvPr userDrawn="1"/>
        </p:nvSpPr>
        <p:spPr>
          <a:xfrm>
            <a:off x="453275" y="1676400"/>
            <a:ext cx="3931674" cy="3505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0" i="1" kern="1200">
                <a:solidFill>
                  <a:srgbClr val="001E5F"/>
                </a:solidFill>
                <a:latin typeface="Aptos Display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“Insert quote text”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525E693-8375-B754-CC11-20CAE65F7A6E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453275" y="5334000"/>
            <a:ext cx="3931674" cy="534988"/>
          </a:xfrm>
        </p:spPr>
        <p:txBody>
          <a:bodyPr/>
          <a:lstStyle>
            <a:lvl1pPr marL="0" indent="0">
              <a:buNone/>
              <a:defRPr sz="1600" i="1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—Name of person quoted</a:t>
            </a:r>
          </a:p>
        </p:txBody>
      </p:sp>
    </p:spTree>
    <p:extLst>
      <p:ext uri="{BB962C8B-B14F-4D97-AF65-F5344CB8AC3E}">
        <p14:creationId xmlns:p14="http://schemas.microsoft.com/office/powerpoint/2010/main" val="11874299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 Blue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F808B90-02A3-DEFE-816A-9D1E6CA4B447}"/>
              </a:ext>
            </a:extLst>
          </p:cNvPr>
          <p:cNvSpPr txBox="1">
            <a:spLocks/>
          </p:cNvSpPr>
          <p:nvPr userDrawn="1"/>
        </p:nvSpPr>
        <p:spPr>
          <a:xfrm>
            <a:off x="453275" y="1676400"/>
            <a:ext cx="3931674" cy="3505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0" i="1" kern="1200">
                <a:solidFill>
                  <a:srgbClr val="001E5F"/>
                </a:solidFill>
                <a:latin typeface="Aptos Display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“Insert quote text”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525E693-8375-B754-CC11-20CAE65F7A6E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453275" y="5334000"/>
            <a:ext cx="3931674" cy="534988"/>
          </a:xfrm>
        </p:spPr>
        <p:txBody>
          <a:bodyPr/>
          <a:lstStyle>
            <a:lvl1pPr marL="0" indent="0">
              <a:buNone/>
              <a:defRPr sz="1600" i="1">
                <a:solidFill>
                  <a:schemeClr val="accent4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—Name of person quoted</a:t>
            </a:r>
          </a:p>
        </p:txBody>
      </p:sp>
    </p:spTree>
    <p:extLst>
      <p:ext uri="{BB962C8B-B14F-4D97-AF65-F5344CB8AC3E}">
        <p14:creationId xmlns:p14="http://schemas.microsoft.com/office/powerpoint/2010/main" val="43317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4_Two Content_blu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81AA6-2F1C-82E9-DE1B-1F4948B19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163782"/>
            <a:ext cx="4197927" cy="56942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327914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2C065-ABA8-9494-BED1-0830B556C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40" y="1676341"/>
            <a:ext cx="6305435" cy="4351338"/>
          </a:xfrm>
        </p:spPr>
        <p:txBody>
          <a:bodyPr/>
          <a:lstStyle>
            <a:lvl1pPr>
              <a:buClr>
                <a:schemeClr val="accent4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accent4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4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accent4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accent4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 descr="Laboratory for Laser Energetics University of Rochester Logo.">
            <a:extLst>
              <a:ext uri="{FF2B5EF4-FFF2-40B4-BE49-F238E27FC236}">
                <a16:creationId xmlns:a16="http://schemas.microsoft.com/office/drawing/2014/main" id="{03A38C75-D620-9D68-F8E5-A12FA26A404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0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008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_blu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18552A-FD91-9897-C635-1C596BF849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6220965" cy="6858000"/>
          </a:xfrm>
          <a:prstGeom prst="rect">
            <a:avLst/>
          </a:prstGeom>
          <a:solidFill>
            <a:schemeClr val="bg2">
              <a:lumMod val="10000"/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5E03767-D6E4-A398-308B-EDDC0F5D48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0007" y="1676400"/>
            <a:ext cx="3931674" cy="3505200"/>
          </a:xfrm>
        </p:spPr>
        <p:txBody>
          <a:bodyPr anchor="t"/>
          <a:lstStyle>
            <a:lvl1pPr>
              <a:defRPr sz="2200" i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“Insert quote text”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199C40B4-AC66-84F7-EF40-0381B4FBEF48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40007" y="5334000"/>
            <a:ext cx="3931674" cy="534988"/>
          </a:xfrm>
        </p:spPr>
        <p:txBody>
          <a:bodyPr/>
          <a:lstStyle>
            <a:lvl1pPr marL="0" indent="0">
              <a:buNone/>
              <a:defRPr sz="1600" i="1">
                <a:solidFill>
                  <a:schemeClr val="accent4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—Name of person quoted</a:t>
            </a:r>
          </a:p>
        </p:txBody>
      </p:sp>
      <p:pic>
        <p:nvPicPr>
          <p:cNvPr id="16" name="Picture 15" descr="Laboratory for Laser Energetics University of Rochester Logo.">
            <a:extLst>
              <a:ext uri="{FF2B5EF4-FFF2-40B4-BE49-F238E27FC236}">
                <a16:creationId xmlns:a16="http://schemas.microsoft.com/office/drawing/2014/main" id="{A24ED239-E1A9-CA2A-7C21-4A3C671FE90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48640" y="6355080"/>
            <a:ext cx="2628901" cy="36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744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EA22-24B8-F106-802A-AB853663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6AE1-82F6-A27F-D6EE-66ED9B9A65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3275" y="1676341"/>
            <a:ext cx="5181600" cy="3925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56D12FE-80CC-9C5E-CDAC-BCCAB2EEA1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155469"/>
            <a:ext cx="6096000" cy="570253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1445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53D8CAA-99AD-D920-3F54-39F250912CD0}"/>
              </a:ext>
            </a:extLst>
          </p:cNvPr>
          <p:cNvSpPr/>
          <p:nvPr userDrawn="1"/>
        </p:nvSpPr>
        <p:spPr>
          <a:xfrm>
            <a:off x="0" y="18255"/>
            <a:ext cx="12192000" cy="605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3198E57-2B02-2DC2-2500-BCDC846046B9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453275" y="348456"/>
            <a:ext cx="4499725" cy="1454944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4000">
                <a:solidFill>
                  <a:srgbClr val="001E5F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body 1">
            <a:extLst>
              <a:ext uri="{FF2B5EF4-FFF2-40B4-BE49-F238E27FC236}">
                <a16:creationId xmlns:a16="http://schemas.microsoft.com/office/drawing/2014/main" id="{0A624B1C-FC85-381A-B853-D6C5AAA9D38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53275" y="1845440"/>
            <a:ext cx="4499725" cy="116845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D078F23-C025-FD01-6896-1ABA413AA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-114300" y="3103974"/>
            <a:ext cx="5422900" cy="18255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2">
            <a:extLst>
              <a:ext uri="{FF2B5EF4-FFF2-40B4-BE49-F238E27FC236}">
                <a16:creationId xmlns:a16="http://schemas.microsoft.com/office/drawing/2014/main" id="{6CD76F6F-2107-084B-8B4D-4B4E841F39CC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453275" y="3212305"/>
            <a:ext cx="4499725" cy="1454944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4000">
                <a:solidFill>
                  <a:srgbClr val="001E5F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body 2">
            <a:extLst>
              <a:ext uri="{FF2B5EF4-FFF2-40B4-BE49-F238E27FC236}">
                <a16:creationId xmlns:a16="http://schemas.microsoft.com/office/drawing/2014/main" id="{6C0F09B0-DF9F-DADF-48DC-F22F5DE2A899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453275" y="4719799"/>
            <a:ext cx="4499725" cy="116845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1169DA9-C9D6-213B-7C47-037E6B221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308600" y="-88900"/>
            <a:ext cx="0" cy="711200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6A3E066-DAEC-CE3C-9561-C49C4091E7BA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5717425" y="348853"/>
            <a:ext cx="6021300" cy="553940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C2194-D0A2-EC36-CE20-14F567800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410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1F371-528F-0113-4E79-25DA2A3ED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2974E15-7FCE-83C0-E5B4-4633C9B071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155468"/>
            <a:ext cx="6096000" cy="5702531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B784DC-6E1B-BB0E-4741-BE3223BC5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8114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FA3095-388C-26AF-3995-C59E94088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545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49A4D-BD6C-5D08-53F5-68D55F48A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18255"/>
            <a:ext cx="12192000" cy="6057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">
            <a:extLst>
              <a:ext uri="{FF2B5EF4-FFF2-40B4-BE49-F238E27FC236}">
                <a16:creationId xmlns:a16="http://schemas.microsoft.com/office/drawing/2014/main" id="{515FE9BB-0B4E-98AD-14D7-93C5F13F168A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453275" y="348456"/>
            <a:ext cx="4499725" cy="1454944"/>
          </a:xfrm>
        </p:spPr>
        <p:txBody>
          <a:bodyPr anchor="ctr" anchorCtr="0">
            <a:noAutofit/>
          </a:bodyPr>
          <a:lstStyle>
            <a:lvl1pPr marL="0" indent="0">
              <a:lnSpc>
                <a:spcPct val="80000"/>
              </a:lnSpc>
              <a:buNone/>
              <a:defRPr sz="4000">
                <a:solidFill>
                  <a:srgbClr val="001E5F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A7FF0167-332C-8BA1-9403-83719FF9D25C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5483226" y="348456"/>
            <a:ext cx="5921373" cy="2039932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1BD855F6-D824-9F42-7908-8636BDCBCEB0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5483227" y="2691604"/>
            <a:ext cx="2794000" cy="3479800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13" name="Chart Placeholder 5">
            <a:extLst>
              <a:ext uri="{FF2B5EF4-FFF2-40B4-BE49-F238E27FC236}">
                <a16:creationId xmlns:a16="http://schemas.microsoft.com/office/drawing/2014/main" id="{7C9FDD16-D106-F0FB-9B39-D24B5F91155A}"/>
              </a:ext>
            </a:extLst>
          </p:cNvPr>
          <p:cNvSpPr>
            <a:spLocks noGrp="1"/>
          </p:cNvSpPr>
          <p:nvPr>
            <p:ph type="chart" sz="quarter" idx="18"/>
          </p:nvPr>
        </p:nvSpPr>
        <p:spPr>
          <a:xfrm>
            <a:off x="8610600" y="2691604"/>
            <a:ext cx="2794000" cy="3479800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34F54C-06D1-81A6-6AD8-245DB0BB57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21101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University of Rochester Laboratory for Laser Energetics">
            <a:extLst>
              <a:ext uri="{FF2B5EF4-FFF2-40B4-BE49-F238E27FC236}">
                <a16:creationId xmlns:a16="http://schemas.microsoft.com/office/drawing/2014/main" id="{97451475-934B-4E4E-8482-D44938B79C81}"/>
              </a:ext>
            </a:extLst>
          </p:cNvPr>
          <p:cNvSpPr txBox="1"/>
          <p:nvPr userDrawn="1"/>
        </p:nvSpPr>
        <p:spPr>
          <a:xfrm>
            <a:off x="612935" y="5491114"/>
            <a:ext cx="3786943" cy="49244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r>
              <a:rPr lang="en-US" sz="2000" b="0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University of Rochester</a:t>
            </a:r>
          </a:p>
          <a:p>
            <a:pPr algn="l"/>
            <a:r>
              <a:rPr lang="en-US" sz="2000" b="0" dirty="0">
                <a:solidFill>
                  <a:schemeClr val="tx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Laboratory for Laser Energetics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1C217-3E51-4813-BFF3-B399D85A75C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2935" y="5217792"/>
            <a:ext cx="4492207" cy="246762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2000" b="0"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edit presenter name</a:t>
            </a:r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04998DAD-D8DB-47C1-A533-3E027F6980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C7A9487E-9E79-4538-A150-CA52C9F4F91F}" type="datetime1">
              <a:rPr lang="en-US" smtClean="0"/>
              <a:t>7/29/26</a:t>
            </a:fld>
            <a:endParaRPr lang="en-US"/>
          </a:p>
        </p:txBody>
      </p:sp>
      <p:sp>
        <p:nvSpPr>
          <p:cNvPr id="5" name="Footer Placeholder 4" hidden="1">
            <a:extLst>
              <a:ext uri="{FF2B5EF4-FFF2-40B4-BE49-F238E27FC236}">
                <a16:creationId xmlns:a16="http://schemas.microsoft.com/office/drawing/2014/main" id="{43A3D2F3-9DBB-4F9E-826A-37E576FF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6" name="Slide Number Placeholder 5" hidden="1">
            <a:extLst>
              <a:ext uri="{FF2B5EF4-FFF2-40B4-BE49-F238E27FC236}">
                <a16:creationId xmlns:a16="http://schemas.microsoft.com/office/drawing/2014/main" id="{90CBBA80-0914-4640-AA18-95BE3EEC4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resentation purpose">
            <a:extLst>
              <a:ext uri="{FF2B5EF4-FFF2-40B4-BE49-F238E27FC236}">
                <a16:creationId xmlns:a16="http://schemas.microsoft.com/office/drawing/2014/main" id="{AD187256-F542-48B9-AE8E-E5927585704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34534" y="5287384"/>
            <a:ext cx="4344531" cy="49244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marL="0" indent="0" algn="r">
              <a:buNone/>
              <a:defRPr sz="2000" b="0">
                <a:latin typeface="Aptos" panose="020B0004020202020204" pitchFamily="34" charset="0"/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edit location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F701567E-0982-46EA-8E48-75C14BE83F6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234534" y="5833617"/>
            <a:ext cx="4344531" cy="30720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buNone/>
              <a:defRPr sz="2000" b="0">
                <a:latin typeface="Aptos" panose="020B0004020202020204" pitchFamily="34" charset="0"/>
              </a:defRPr>
            </a:lvl1pPr>
            <a:lvl2pPr algn="r">
              <a:defRPr b="0"/>
            </a:lvl2pPr>
            <a:lvl3pPr algn="r">
              <a:defRPr b="0"/>
            </a:lvl3pPr>
            <a:lvl4pPr algn="r">
              <a:defRPr b="0"/>
            </a:lvl4pPr>
            <a:lvl5pPr algn="r">
              <a:defRPr b="0"/>
            </a:lvl5pPr>
          </a:lstStyle>
          <a:p>
            <a:pPr lvl="0"/>
            <a:r>
              <a:rPr lang="en-US" dirty="0"/>
              <a:t>Click to edit date</a:t>
            </a:r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760FE4A3-DD09-E822-5BDE-09A377CF5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54864"/>
            <a:ext cx="11201400" cy="1152144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Presentation purpose">
            <a:extLst>
              <a:ext uri="{FF2B5EF4-FFF2-40B4-BE49-F238E27FC236}">
                <a16:creationId xmlns:a16="http://schemas.microsoft.com/office/drawing/2014/main" id="{472C9CE1-4841-C771-7CC6-615840D9E43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34533" y="4972111"/>
            <a:ext cx="4344531" cy="49244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 marL="0" indent="0" algn="r">
              <a:buNone/>
              <a:defRPr sz="2000" b="0">
                <a:latin typeface="Aptos" panose="020B0004020202020204" pitchFamily="34" charset="0"/>
              </a:defRPr>
            </a:lvl1pPr>
            <a:lvl2pPr marL="459202" indent="0" algn="r">
              <a:buNone/>
              <a:defRPr/>
            </a:lvl2pPr>
            <a:lvl3pPr marL="918403" indent="0" algn="r">
              <a:buNone/>
              <a:defRPr/>
            </a:lvl3pPr>
            <a:lvl4pPr marL="1369142" indent="0" algn="r">
              <a:buNone/>
              <a:defRPr/>
            </a:lvl4pPr>
            <a:lvl5pPr marL="1828343" indent="0" algn="r">
              <a:buNone/>
              <a:defRPr/>
            </a:lvl5pPr>
          </a:lstStyle>
          <a:p>
            <a:pPr lvl="0"/>
            <a:r>
              <a:rPr lang="en-US" dirty="0"/>
              <a:t>Click to edit presentation purpose </a:t>
            </a:r>
          </a:p>
        </p:txBody>
      </p:sp>
    </p:spTree>
    <p:extLst>
      <p:ext uri="{BB962C8B-B14F-4D97-AF65-F5344CB8AC3E}">
        <p14:creationId xmlns:p14="http://schemas.microsoft.com/office/powerpoint/2010/main" val="37341006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mmary Heading">
            <a:extLst>
              <a:ext uri="{FF2B5EF4-FFF2-40B4-BE49-F238E27FC236}">
                <a16:creationId xmlns:a16="http://schemas.microsoft.com/office/drawing/2014/main" id="{74087B4F-6B4F-4411-A74C-D5FFACE0385D}"/>
              </a:ext>
            </a:extLst>
          </p:cNvPr>
          <p:cNvSpPr txBox="1">
            <a:spLocks/>
          </p:cNvSpPr>
          <p:nvPr userDrawn="1"/>
        </p:nvSpPr>
        <p:spPr>
          <a:xfrm>
            <a:off x="558858" y="82296"/>
            <a:ext cx="1171374" cy="301752"/>
          </a:xfrm>
          <a:prstGeom prst="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600" b="0" dirty="0">
                <a:solidFill>
                  <a:schemeClr val="bg1"/>
                </a:solidFill>
                <a:latin typeface="Aptos" panose="020B0004020202020204" pitchFamily="34" charset="0"/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676400"/>
            <a:ext cx="10975657" cy="3122238"/>
          </a:xfrm>
        </p:spPr>
        <p:txBody>
          <a:bodyPr/>
          <a:lstStyle>
            <a:lvl1pPr marL="301752" indent="-301752">
              <a:buClr>
                <a:srgbClr val="013DFF"/>
              </a:buClr>
              <a:buFont typeface="Wingdings" pitchFamily="2" charset="2"/>
              <a:buChar char="§"/>
              <a:defRPr/>
            </a:lvl1pPr>
            <a:lvl2pPr marL="768096" indent="-301752">
              <a:buClr>
                <a:srgbClr val="013DFF"/>
              </a:buClr>
              <a:buFont typeface="Wingdings" pitchFamily="2" charset="2"/>
              <a:buChar char="§"/>
              <a:defRPr/>
            </a:lvl2pPr>
            <a:lvl3pPr marL="1216152" indent="-246888">
              <a:buClr>
                <a:srgbClr val="013DFF"/>
              </a:buClr>
              <a:buFont typeface="Wingdings" pitchFamily="2" charset="2"/>
              <a:buChar char="§"/>
              <a:defRPr/>
            </a:lvl3pPr>
            <a:lvl4pPr marL="1682496" indent="-310896">
              <a:buClr>
                <a:srgbClr val="013DFF"/>
              </a:buClr>
              <a:buFont typeface="Wingdings" pitchFamily="2" charset="2"/>
              <a:buChar char="§"/>
              <a:defRPr/>
            </a:lvl4pPr>
            <a:lvl5pPr marL="2139696" indent="-310896">
              <a:buClr>
                <a:srgbClr val="013DFF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Highlight box">
            <a:extLst>
              <a:ext uri="{FF2B5EF4-FFF2-40B4-BE49-F238E27FC236}">
                <a16:creationId xmlns:a16="http://schemas.microsoft.com/office/drawing/2014/main" id="{BD5F905A-EE20-4CFD-A3C9-FBEA97DAB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608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0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00749" y="6042819"/>
            <a:ext cx="3476940" cy="614363"/>
          </a:xfrm>
        </p:spPr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5C38FE81-7596-4992-B52D-253FC7BA728F}" type="datetime1">
              <a:rPr lang="en-US" smtClean="0"/>
              <a:t>7/28/26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9FA82FB-DD37-8BBE-20E6-68E8DCB41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2" name="Picture 1" descr="Laboratory for Laser Energetics University of Rochester Logo.">
            <a:extLst>
              <a:ext uri="{FF2B5EF4-FFF2-40B4-BE49-F238E27FC236}">
                <a16:creationId xmlns:a16="http://schemas.microsoft.com/office/drawing/2014/main" id="{97A7AD23-12AB-73F7-3732-CE8F90F2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01801" y="6365590"/>
            <a:ext cx="2628909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8285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laborat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 hidden="1">
            <a:extLst>
              <a:ext uri="{FF2B5EF4-FFF2-40B4-BE49-F238E27FC236}">
                <a16:creationId xmlns:a16="http://schemas.microsoft.com/office/drawing/2014/main" id="{F17A19CC-BB30-4054-8E40-B5F5760DF6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8172" y="-1295400"/>
            <a:ext cx="10975657" cy="77787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Collaborators</a:t>
            </a:r>
          </a:p>
        </p:txBody>
      </p:sp>
      <p:sp>
        <p:nvSpPr>
          <p:cNvPr id="2" name="Date Placeholder 1" hidden="1">
            <a:extLst>
              <a:ext uri="{FF2B5EF4-FFF2-40B4-BE49-F238E27FC236}">
                <a16:creationId xmlns:a16="http://schemas.microsoft.com/office/drawing/2014/main" id="{A0365FE0-DB5E-4A59-97F9-899D4C2673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0E36FD74-743A-48EF-A667-B0ED95B8F76C}" type="datetime1">
              <a:rPr lang="en-US" smtClean="0"/>
              <a:t>7/29/26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AC4A26-42CE-4750-A8E9-0D4059E5A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67112-155B-472C-B582-C6E3485EB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Name placeholder 1">
            <a:extLst>
              <a:ext uri="{FF2B5EF4-FFF2-40B4-BE49-F238E27FC236}">
                <a16:creationId xmlns:a16="http://schemas.microsoft.com/office/drawing/2014/main" id="{240F7955-8455-405F-9967-01B04E16D5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72" y="1676401"/>
            <a:ext cx="10975658" cy="614363"/>
          </a:xfr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9" name="Institution name 2">
            <a:extLst>
              <a:ext uri="{FF2B5EF4-FFF2-40B4-BE49-F238E27FC236}">
                <a16:creationId xmlns:a16="http://schemas.microsoft.com/office/drawing/2014/main" id="{493EF0EC-8B2D-4384-BA31-C11A565E1A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8170" y="2290764"/>
            <a:ext cx="10975658" cy="614363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0" name="Name placeholder 3">
            <a:extLst>
              <a:ext uri="{FF2B5EF4-FFF2-40B4-BE49-F238E27FC236}">
                <a16:creationId xmlns:a16="http://schemas.microsoft.com/office/drawing/2014/main" id="{5DBD8596-BAAD-43F6-A881-989E87C513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5951" y="2905127"/>
            <a:ext cx="10975658" cy="614363"/>
          </a:xfr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1" name="Institution name 4">
            <a:extLst>
              <a:ext uri="{FF2B5EF4-FFF2-40B4-BE49-F238E27FC236}">
                <a16:creationId xmlns:a16="http://schemas.microsoft.com/office/drawing/2014/main" id="{1F58C429-B62A-4089-AF2C-C0907E4EB89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5950" y="3519490"/>
            <a:ext cx="10975658" cy="614363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12" name="Name placeholder 1">
            <a:extLst>
              <a:ext uri="{FF2B5EF4-FFF2-40B4-BE49-F238E27FC236}">
                <a16:creationId xmlns:a16="http://schemas.microsoft.com/office/drawing/2014/main" id="{CE440B24-9D3D-48E1-A4BA-306D4ED7821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3730" y="4133853"/>
            <a:ext cx="10975658" cy="614363"/>
          </a:xfrm>
        </p:spPr>
        <p:txBody>
          <a:bodyPr anchor="b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0"/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Name, Name, and Name</a:t>
            </a:r>
          </a:p>
        </p:txBody>
      </p:sp>
      <p:sp>
        <p:nvSpPr>
          <p:cNvPr id="13" name="Institution name 5">
            <a:extLst>
              <a:ext uri="{FF2B5EF4-FFF2-40B4-BE49-F238E27FC236}">
                <a16:creationId xmlns:a16="http://schemas.microsoft.com/office/drawing/2014/main" id="{811F1CD2-2461-4B2E-929A-22902A9E285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729" y="4748216"/>
            <a:ext cx="10975658" cy="614363"/>
          </a:xfrm>
        </p:spPr>
        <p:txBody>
          <a:bodyPr anchor="t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>
                <a:solidFill>
                  <a:schemeClr val="tx2"/>
                </a:solidFill>
              </a:defRPr>
            </a:lvl1pPr>
            <a:lvl2pPr marL="466344" indent="0" algn="ctr">
              <a:buNone/>
              <a:defRPr/>
            </a:lvl2pPr>
            <a:lvl3pPr marL="969264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Institution Name</a:t>
            </a:r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F6CE54A1-268D-6043-5F59-9208B54FE10C}"/>
              </a:ext>
            </a:extLst>
          </p:cNvPr>
          <p:cNvSpPr txBox="1">
            <a:spLocks/>
          </p:cNvSpPr>
          <p:nvPr userDrawn="1"/>
        </p:nvSpPr>
        <p:spPr>
          <a:xfrm>
            <a:off x="608172" y="365126"/>
            <a:ext cx="10975657" cy="777875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sz="3200" dirty="0"/>
              <a:t>Collaborators</a:t>
            </a:r>
          </a:p>
        </p:txBody>
      </p:sp>
    </p:spTree>
    <p:extLst>
      <p:ext uri="{BB962C8B-B14F-4D97-AF65-F5344CB8AC3E}">
        <p14:creationId xmlns:p14="http://schemas.microsoft.com/office/powerpoint/2010/main" val="14978478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92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8D727-BBEC-4D89-9603-6AC38F802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371600"/>
            <a:ext cx="10975657" cy="3122238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7F372C0F-C863-4784-B324-181ADF0D6E26}" type="datetime1">
              <a:rPr lang="en-US" smtClean="0"/>
              <a:t>7/28/26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D5F905A-EE20-4CFD-A3C9-FBEA97DAB6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608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  <p:pic>
        <p:nvPicPr>
          <p:cNvPr id="7" name="Picture 6" descr="Laboratory for Laser Energetics University of Rochester Logo.">
            <a:extLst>
              <a:ext uri="{FF2B5EF4-FFF2-40B4-BE49-F238E27FC236}">
                <a16:creationId xmlns:a16="http://schemas.microsoft.com/office/drawing/2014/main" id="{5CEB1B2E-07F5-590D-024F-C680FF7FD8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01801" y="6365590"/>
            <a:ext cx="2628909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0783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/Conclus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clusions Heading" descr="Summary/Conclusions Heading">
            <a:extLst>
              <a:ext uri="{FF2B5EF4-FFF2-40B4-BE49-F238E27FC236}">
                <a16:creationId xmlns:a16="http://schemas.microsoft.com/office/drawing/2014/main" id="{74087B4F-6B4F-4411-A74C-D5FFACE0385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 userDrawn="1"/>
        </p:nvSpPr>
        <p:spPr>
          <a:xfrm>
            <a:off x="569616" y="82296"/>
            <a:ext cx="2465786" cy="30175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b="0" dirty="0">
                <a:solidFill>
                  <a:schemeClr val="bg1"/>
                </a:solidFill>
                <a:latin typeface="Aptos" panose="020B0004020202020204" pitchFamily="34" charset="0"/>
              </a:rPr>
              <a:t>Summary/Conclusions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371600"/>
            <a:ext cx="10975657" cy="3122238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Highlight box">
            <a:extLst>
              <a:ext uri="{FF2B5EF4-FFF2-40B4-BE49-F238E27FC236}">
                <a16:creationId xmlns:a16="http://schemas.microsoft.com/office/drawing/2014/main" id="{BD5F905A-EE20-4CFD-A3C9-FBEA97DAB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608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92B02CF0-3F0E-4C47-B30C-24892558D879}" type="datetime1">
              <a:rPr lang="en-US" smtClean="0"/>
              <a:t>7/29/26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D59C1C7-5F13-E0B1-AEE4-F64F5B60D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989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7F55B-7AEB-494F-AB0E-E21BB0A45D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067" y="2362201"/>
            <a:ext cx="10515163" cy="2200275"/>
          </a:xfrm>
        </p:spPr>
        <p:txBody>
          <a:bodyPr anchor="ctr"/>
          <a:lstStyle>
            <a:lvl1pPr algn="ctr">
              <a:defRPr sz="3600"/>
            </a:lvl1pPr>
          </a:lstStyle>
          <a:p>
            <a:r>
              <a:rPr lang="en-US" dirty="0"/>
              <a:t>Click to edit Section break title style</a:t>
            </a:r>
          </a:p>
        </p:txBody>
      </p:sp>
      <p:sp>
        <p:nvSpPr>
          <p:cNvPr id="3" name="Text Placeholder 2" hidden="1">
            <a:extLst>
              <a:ext uri="{FF2B5EF4-FFF2-40B4-BE49-F238E27FC236}">
                <a16:creationId xmlns:a16="http://schemas.microsoft.com/office/drawing/2014/main" id="{9CEF0308-4FA0-4C47-9BCB-28E9DD6FF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2067" y="4589464"/>
            <a:ext cx="10515163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198640B8-B427-4218-8C57-3D3EC4285E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DE8BC85E-49CC-467D-B87C-4A8B7183C945}" type="datetime1">
              <a:rPr lang="en-US" smtClean="0"/>
              <a:t>7/29/26</a:t>
            </a:fld>
            <a:endParaRPr lang="en-US"/>
          </a:p>
        </p:txBody>
      </p:sp>
      <p:sp>
        <p:nvSpPr>
          <p:cNvPr id="5" name="Footer Placeholder 4" hidden="1">
            <a:extLst>
              <a:ext uri="{FF2B5EF4-FFF2-40B4-BE49-F238E27FC236}">
                <a16:creationId xmlns:a16="http://schemas.microsoft.com/office/drawing/2014/main" id="{C1016168-994B-492D-B554-539C738DB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AAB31-11C6-4A2D-A6C6-BAF6AFF20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9754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mpariso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E1657-72FC-4D9E-9AEB-02D53CCC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75" y="68581"/>
            <a:ext cx="11130554" cy="11557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4BF50E-F210-4A66-8FF6-8F51F1D0A4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0553" y="1371600"/>
            <a:ext cx="5343007" cy="3115652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71FE8-E80D-4F3B-869E-126D13D5A7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371600"/>
            <a:ext cx="5487829" cy="3115652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22A88983-C956-44D1-856A-F4280243D5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8C351A69-0F85-4CF5-80FE-762E9FA38694}" type="datetime1">
              <a:rPr lang="en-US" smtClean="0"/>
              <a:t>7/29/26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C770B-403F-4822-9610-3F16AE311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A34A81-0EA9-43E3-9BF0-446155DA5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443B9AB-D7EE-4C44-9E3A-C92584AF52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12765432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B75C-BA5C-4782-ACC5-97703B122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433706"/>
            <a:ext cx="10746999" cy="7778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D3574-A14E-4CAA-BDBF-4CDE689E655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40007" y="1681163"/>
            <a:ext cx="5157543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57AEF-E462-40CD-8293-816DF8CFC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007" y="2133600"/>
            <a:ext cx="5157543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314ED9-53B4-4971-A084-CC7C1E36B78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20" y="1681163"/>
            <a:ext cx="51829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058A97-F158-46F8-8F08-77C1CB75E4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20" y="2133600"/>
            <a:ext cx="51829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 hidden="1">
            <a:extLst>
              <a:ext uri="{FF2B5EF4-FFF2-40B4-BE49-F238E27FC236}">
                <a16:creationId xmlns:a16="http://schemas.microsoft.com/office/drawing/2014/main" id="{386F76D5-D156-4575-A3BE-AD3A8227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26FDED12-F24A-4519-AAB1-0359B74FE949}" type="datetime1">
              <a:rPr lang="en-US" smtClean="0"/>
              <a:t>7/29/26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DFEFB6-335F-41F4-8E9B-A838D4657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E04D8E-7ABD-408A-9BA1-729C4555A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4682743F-CA65-4A5C-A5F7-D8A652C82A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27376594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B75C-BA5C-4782-ACC5-97703B122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433706"/>
            <a:ext cx="10746999" cy="7778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D3574-A14E-4CAA-BDBF-4CDE689E655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8171" y="1681163"/>
            <a:ext cx="35396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57AEF-E462-40CD-8293-816DF8CFC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8171" y="2133600"/>
            <a:ext cx="35396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314ED9-53B4-4971-A084-CC7C1E36B78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326174" y="1681163"/>
            <a:ext cx="35396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058A97-F158-46F8-8F08-77C1CB75E4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26174" y="2133600"/>
            <a:ext cx="35396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 hidden="1">
            <a:extLst>
              <a:ext uri="{FF2B5EF4-FFF2-40B4-BE49-F238E27FC236}">
                <a16:creationId xmlns:a16="http://schemas.microsoft.com/office/drawing/2014/main" id="{386F76D5-D156-4575-A3BE-AD3A8227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35AB1B7E-60F7-4CE1-B600-B1CAD79FA4B9}" type="datetime1">
              <a:rPr lang="en-US" smtClean="0"/>
              <a:t>7/29/26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DFEFB6-335F-41F4-8E9B-A838D4657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E04D8E-7ABD-408A-9BA1-729C4555A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5B45BC7A-7BC3-4119-B8E6-4C782EF3D81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44178" y="1676400"/>
            <a:ext cx="3539650" cy="36576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7E8A3203-89B2-4EF8-9A05-790080AAC24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44178" y="2136197"/>
            <a:ext cx="3539650" cy="2677478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049997F-2E65-4726-A85D-1EFA7CA02F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42463670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8A64A-617C-4C8E-89AA-D14BB59F7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371600"/>
            <a:ext cx="10975657" cy="3122238"/>
          </a:xfrm>
        </p:spPr>
        <p:txBody>
          <a:bodyPr/>
          <a:lstStyle>
            <a:lvl1pPr marL="301752" indent="-301752">
              <a:buFont typeface="Wingdings" pitchFamily="2" charset="2"/>
              <a:buChar char="§"/>
              <a:defRPr/>
            </a:lvl1pPr>
            <a:lvl2pPr marL="768096" indent="-301752">
              <a:buFont typeface="Wingdings" pitchFamily="2" charset="2"/>
              <a:buChar char="§"/>
              <a:defRPr/>
            </a:lvl2pPr>
            <a:lvl3pPr marL="1216152" indent="-246888">
              <a:buFont typeface="Wingdings" pitchFamily="2" charset="2"/>
              <a:buChar char="§"/>
              <a:defRPr/>
            </a:lvl3pPr>
            <a:lvl4pPr marL="1682496" indent="-310896">
              <a:buFont typeface="Wingdings" pitchFamily="2" charset="2"/>
              <a:buChar char="§"/>
              <a:defRPr/>
            </a:lvl4pPr>
            <a:lvl5pPr marL="2139696" indent="-310896"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Highlight box">
            <a:extLst>
              <a:ext uri="{FF2B5EF4-FFF2-40B4-BE49-F238E27FC236}">
                <a16:creationId xmlns:a16="http://schemas.microsoft.com/office/drawing/2014/main" id="{BD5F905A-EE20-4CFD-A3C9-FBEA97DAB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9008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A133C-BD9B-40D2-BA16-9A49991C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4" name="Date Placeholder 3" hidden="1">
            <a:extLst>
              <a:ext uri="{FF2B5EF4-FFF2-40B4-BE49-F238E27FC236}">
                <a16:creationId xmlns:a16="http://schemas.microsoft.com/office/drawing/2014/main" id="{8521CF67-D734-4880-BB40-BBC4AD6E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2E2E4D79-29BC-4CD8-8612-BA90A6E9F634}" type="datetime1">
              <a:rPr lang="en-US" smtClean="0"/>
              <a:t>7/29/26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CE6CA-E5D4-4B08-A545-36A5A1BAC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E6A6008-E63B-A192-BD0B-BABCBB78079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5140" y="79404"/>
            <a:ext cx="3695814" cy="299215"/>
          </a:xfrm>
          <a:solidFill>
            <a:schemeClr val="tx2"/>
          </a:solidFill>
        </p:spPr>
        <p:txBody>
          <a:bodyPr anchor="ctr" anchorCtr="0">
            <a:noAutofit/>
          </a:bodyPr>
          <a:lstStyle>
            <a:lvl1pPr algn="l">
              <a:buNone/>
              <a:defRPr sz="1800">
                <a:solidFill>
                  <a:schemeClr val="bg1"/>
                </a:solidFill>
              </a:defRPr>
            </a:lvl1pPr>
            <a:lvl2pPr algn="l">
              <a:buNone/>
              <a:defRPr sz="1800"/>
            </a:lvl2pPr>
            <a:lvl3pPr algn="l">
              <a:buNone/>
              <a:defRPr sz="1800"/>
            </a:lvl3pPr>
            <a:lvl4pPr algn="l">
              <a:buNone/>
              <a:defRPr sz="1800"/>
            </a:lvl4pPr>
            <a:lvl5pPr algn="l">
              <a:buNone/>
              <a:defRPr sz="1800"/>
            </a:lvl5pPr>
          </a:lstStyle>
          <a:p>
            <a:pPr lvl="0"/>
            <a:r>
              <a:rPr lang="en-US" dirty="0"/>
              <a:t>Slide Heading (Use Title Case Here)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51E0AD4-3EB6-8CBA-DEBE-A9E72044C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75657" cy="1188425"/>
          </a:xfrm>
        </p:spPr>
        <p:txBody>
          <a:bodyPr lIns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0369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7198D-4DCE-4381-9627-8388DC375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87D950E4-C917-4B0B-8924-E2EEDBE002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6A64BE15-94F3-4659-96B5-860E6962F99F}" type="datetime1">
              <a:rPr lang="en-US" smtClean="0"/>
              <a:t>7/29/26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81BF41-516F-4740-89E0-9F0C16481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A05CE0-FCAF-4BEE-8D59-0674C5F15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F2B50DC2-24B3-4021-AB44-ECC91BBC60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7864" y="5277530"/>
            <a:ext cx="9802368" cy="426848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b" anchorCtr="1">
            <a:spAutoFit/>
          </a:bodyPr>
          <a:lstStyle>
            <a:lvl1pPr marL="0" indent="0" algn="ctr">
              <a:buNone/>
              <a:defRPr sz="2400" b="0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text.</a:t>
            </a:r>
          </a:p>
        </p:txBody>
      </p:sp>
    </p:spTree>
    <p:extLst>
      <p:ext uri="{BB962C8B-B14F-4D97-AF65-F5344CB8AC3E}">
        <p14:creationId xmlns:p14="http://schemas.microsoft.com/office/powerpoint/2010/main" val="16642477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7198D-4DCE-4381-9627-8388DC375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87D950E4-C917-4B0B-8924-E2EEDBE002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8172" y="6356351"/>
            <a:ext cx="2742327" cy="365125"/>
          </a:xfrm>
          <a:prstGeom prst="rect">
            <a:avLst/>
          </a:prstGeom>
        </p:spPr>
        <p:txBody>
          <a:bodyPr/>
          <a:lstStyle/>
          <a:p>
            <a:fld id="{6A64BE15-94F3-4659-96B5-860E6962F99F}" type="datetime1">
              <a:rPr lang="en-US" smtClean="0"/>
              <a:t>7/29/26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81BF41-516F-4740-89E0-9F0C16481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____________</a:t>
            </a:r>
            <a:br>
              <a:rPr lang="en-US"/>
            </a:br>
            <a:r>
              <a:rPr lang="en-US"/>
              <a:t>   * First reference</a:t>
            </a:r>
            <a:br>
              <a:rPr lang="en-US"/>
            </a:br>
            <a:r>
              <a:rPr lang="en-US"/>
              <a:t>  ** Second reference</a:t>
            </a:r>
            <a:br>
              <a:rPr lang="en-US"/>
            </a:br>
            <a:r>
              <a:rPr lang="en-US"/>
              <a:t>   † Third reference</a:t>
            </a:r>
            <a:br>
              <a:rPr lang="en-US"/>
            </a:br>
            <a:r>
              <a:rPr lang="en-US"/>
              <a:t>   ‡ Fourth reference 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A05CE0-FCAF-4BEE-8D59-0674C5F15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2794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with text and highlight box_NN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6F6C30D-43A5-644E-A2A0-4DEFB2073218}"/>
              </a:ext>
            </a:extLst>
          </p:cNvPr>
          <p:cNvSpPr/>
          <p:nvPr userDrawn="1"/>
        </p:nvSpPr>
        <p:spPr>
          <a:xfrm>
            <a:off x="9927171" y="993710"/>
            <a:ext cx="1851585" cy="377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9503458-B4E0-3148-B8AB-17E30FCAF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2000" cy="1097280"/>
            <a:chOff x="-4704" y="158302"/>
            <a:chExt cx="12200215" cy="118872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AD06515-2266-104C-809B-B5803B6069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5" b="25145"/>
            <a:stretch/>
          </p:blipFill>
          <p:spPr>
            <a:xfrm>
              <a:off x="-4704" y="158302"/>
              <a:ext cx="12200215" cy="1184618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9AE4D71-D089-FE43-B923-284ABCE2EC64}"/>
                </a:ext>
              </a:extLst>
            </p:cNvPr>
            <p:cNvSpPr txBox="1"/>
            <p:nvPr/>
          </p:nvSpPr>
          <p:spPr>
            <a:xfrm>
              <a:off x="3842" y="158302"/>
              <a:ext cx="12191669" cy="1188720"/>
            </a:xfrm>
            <a:prstGeom prst="rect">
              <a:avLst/>
            </a:prstGeom>
            <a:solidFill>
              <a:srgbClr val="002060">
                <a:alpha val="80000"/>
              </a:srgbClr>
            </a:solidFill>
          </p:spPr>
          <p:txBody>
            <a:bodyPr wrap="square" rtlCol="0">
              <a:noAutofit/>
            </a:bodyPr>
            <a:lstStyle/>
            <a:p>
              <a:pPr algn="ctr"/>
              <a:endParaRPr lang="en-US" sz="133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  <a:p>
              <a:pPr algn="ctr">
                <a:spcBef>
                  <a:spcPts val="600"/>
                </a:spcBef>
              </a:pPr>
              <a:endParaRPr lang="en-US" sz="200" b="1" dirty="0">
                <a:solidFill>
                  <a:prstClr val="white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2" name="Text content">
            <a:extLst>
              <a:ext uri="{FF2B5EF4-FFF2-40B4-BE49-F238E27FC236}">
                <a16:creationId xmlns:a16="http://schemas.microsoft.com/office/drawing/2014/main" id="{D43EE7FB-46A7-1044-AB8E-A0B8457067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9550" y="1709053"/>
            <a:ext cx="3848978" cy="9144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Highlight text">
            <a:extLst>
              <a:ext uri="{FF2B5EF4-FFF2-40B4-BE49-F238E27FC236}">
                <a16:creationId xmlns:a16="http://schemas.microsoft.com/office/drawing/2014/main" id="{BD5B60B3-D1C2-6943-AFC4-B7A1AF286B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93317" y="5148948"/>
            <a:ext cx="9805365" cy="532662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</a:t>
            </a:r>
          </a:p>
        </p:txBody>
      </p:sp>
      <p:pic>
        <p:nvPicPr>
          <p:cNvPr id="15" name="Picture 14" descr="National Nuclear Secuirty Administration logo">
            <a:extLst>
              <a:ext uri="{FF2B5EF4-FFF2-40B4-BE49-F238E27FC236}">
                <a16:creationId xmlns:a16="http://schemas.microsoft.com/office/drawing/2014/main" id="{F3A37886-7B4A-3744-9A1C-5C4E9B955D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649" y="79309"/>
            <a:ext cx="2116117" cy="914400"/>
          </a:xfrm>
          <a:prstGeom prst="rect">
            <a:avLst/>
          </a:prstGeom>
        </p:spPr>
      </p:pic>
      <p:pic>
        <p:nvPicPr>
          <p:cNvPr id="16" name="Picture 15" descr="Department of Energy Logo">
            <a:extLst>
              <a:ext uri="{FF2B5EF4-FFF2-40B4-BE49-F238E27FC236}">
                <a16:creationId xmlns:a16="http://schemas.microsoft.com/office/drawing/2014/main" id="{EC40B648-0ED7-294C-8034-60B754C0768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3" y="89377"/>
            <a:ext cx="903451" cy="9144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EFF562-475B-2E13-EC7F-52DF48812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728" y="1"/>
            <a:ext cx="10511999" cy="1090724"/>
          </a:xfrm>
        </p:spPr>
        <p:txBody>
          <a:bodyPr>
            <a:normAutofit/>
          </a:bodyPr>
          <a:lstStyle>
            <a:lvl1pPr>
              <a:defRPr sz="2800" b="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CBA116-A8A7-0AEA-C760-325542322A1D}"/>
              </a:ext>
            </a:extLst>
          </p:cNvPr>
          <p:cNvSpPr/>
          <p:nvPr userDrawn="1"/>
        </p:nvSpPr>
        <p:spPr>
          <a:xfrm>
            <a:off x="0" y="1126776"/>
            <a:ext cx="12192000" cy="165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47884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lide with text and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6F6C30D-43A5-644E-A2A0-4DEFB2073218}"/>
              </a:ext>
            </a:extLst>
          </p:cNvPr>
          <p:cNvSpPr/>
          <p:nvPr userDrawn="1"/>
        </p:nvSpPr>
        <p:spPr>
          <a:xfrm>
            <a:off x="9927171" y="993710"/>
            <a:ext cx="1851585" cy="377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9503458-B4E0-3148-B8AB-17E30FCAF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2000" cy="1097280"/>
            <a:chOff x="-4704" y="158302"/>
            <a:chExt cx="12200215" cy="118872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AD06515-2266-104C-809B-B5803B6069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5" b="25145"/>
            <a:stretch/>
          </p:blipFill>
          <p:spPr>
            <a:xfrm>
              <a:off x="-4704" y="158302"/>
              <a:ext cx="12200215" cy="1184618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9AE4D71-D089-FE43-B923-284ABCE2EC64}"/>
                </a:ext>
              </a:extLst>
            </p:cNvPr>
            <p:cNvSpPr txBox="1"/>
            <p:nvPr/>
          </p:nvSpPr>
          <p:spPr>
            <a:xfrm>
              <a:off x="3842" y="158302"/>
              <a:ext cx="12191669" cy="1188720"/>
            </a:xfrm>
            <a:prstGeom prst="rect">
              <a:avLst/>
            </a:prstGeom>
            <a:solidFill>
              <a:srgbClr val="002060">
                <a:alpha val="80000"/>
              </a:srgbClr>
            </a:solidFill>
          </p:spPr>
          <p:txBody>
            <a:bodyPr wrap="square" rtlCol="0">
              <a:noAutofit/>
            </a:bodyPr>
            <a:lstStyle/>
            <a:p>
              <a:pPr algn="ctr"/>
              <a:endParaRPr lang="en-US" sz="133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  <a:p>
              <a:pPr algn="ctr">
                <a:spcBef>
                  <a:spcPts val="600"/>
                </a:spcBef>
              </a:pPr>
              <a:endParaRPr lang="en-US" sz="200" b="1" dirty="0">
                <a:solidFill>
                  <a:prstClr val="white"/>
                </a:solidFill>
                <a:cs typeface="Arial" panose="020B0604020202020204" pitchFamily="34" charset="0"/>
              </a:endParaRPr>
            </a:p>
          </p:txBody>
        </p:sp>
      </p:grpSp>
      <p:pic>
        <p:nvPicPr>
          <p:cNvPr id="15" name="Picture 14" descr="National Nuclear Secuirty Administration logo">
            <a:extLst>
              <a:ext uri="{FF2B5EF4-FFF2-40B4-BE49-F238E27FC236}">
                <a16:creationId xmlns:a16="http://schemas.microsoft.com/office/drawing/2014/main" id="{F3A37886-7B4A-3744-9A1C-5C4E9B955D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649" y="79309"/>
            <a:ext cx="2116117" cy="914400"/>
          </a:xfrm>
          <a:prstGeom prst="rect">
            <a:avLst/>
          </a:prstGeom>
        </p:spPr>
      </p:pic>
      <p:pic>
        <p:nvPicPr>
          <p:cNvPr id="16" name="Picture 15" descr="Department of Energy Logo">
            <a:extLst>
              <a:ext uri="{FF2B5EF4-FFF2-40B4-BE49-F238E27FC236}">
                <a16:creationId xmlns:a16="http://schemas.microsoft.com/office/drawing/2014/main" id="{EC40B648-0ED7-294C-8034-60B754C0768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3" y="89377"/>
            <a:ext cx="903451" cy="914400"/>
          </a:xfrm>
          <a:prstGeom prst="rect">
            <a:avLst/>
          </a:prstGeom>
        </p:spPr>
      </p:pic>
      <p:sp>
        <p:nvSpPr>
          <p:cNvPr id="17" name="Picture Placeholder 23">
            <a:extLst>
              <a:ext uri="{FF2B5EF4-FFF2-40B4-BE49-F238E27FC236}">
                <a16:creationId xmlns:a16="http://schemas.microsoft.com/office/drawing/2014/main" id="{47196E04-849C-7046-8677-308AF5802F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88771" y="1949528"/>
            <a:ext cx="3291714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C59C5E6D-DC2B-9847-B29F-9314A9A1FE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8279" y="4719981"/>
            <a:ext cx="3292697" cy="951270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9" name="Picture Placeholder 23">
            <a:extLst>
              <a:ext uri="{FF2B5EF4-FFF2-40B4-BE49-F238E27FC236}">
                <a16:creationId xmlns:a16="http://schemas.microsoft.com/office/drawing/2014/main" id="{98FFB222-8B2D-1249-ADC3-B290AF3C173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84856" y="1949528"/>
            <a:ext cx="3289025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261A6104-00FD-6B42-B235-0D4C2D77FBF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83020" y="4719981"/>
            <a:ext cx="3292697" cy="951270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3" name="Picture Placeholder 23">
            <a:extLst>
              <a:ext uri="{FF2B5EF4-FFF2-40B4-BE49-F238E27FC236}">
                <a16:creationId xmlns:a16="http://schemas.microsoft.com/office/drawing/2014/main" id="{714C60D2-9D4C-E047-863E-59D810C0D6D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46191" y="1949528"/>
            <a:ext cx="3291714" cy="27704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E8C86D6A-F241-2644-8B42-64682DC1B0E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5698" y="4719981"/>
            <a:ext cx="3292697" cy="951270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856157C-E266-B90D-2A6B-282653D03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728" y="1"/>
            <a:ext cx="10511999" cy="1090724"/>
          </a:xfrm>
        </p:spPr>
        <p:txBody>
          <a:bodyPr/>
          <a:lstStyle>
            <a:lvl1pPr>
              <a:defRPr sz="2800" b="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5BC6755-3E6E-D10E-65ED-937B7B31308B}"/>
              </a:ext>
            </a:extLst>
          </p:cNvPr>
          <p:cNvSpPr/>
          <p:nvPr userDrawn="1"/>
        </p:nvSpPr>
        <p:spPr>
          <a:xfrm>
            <a:off x="0" y="1126776"/>
            <a:ext cx="12192000" cy="165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9142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featured items_NN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632E0B7B-60E3-1147-9FA8-4098CA4A39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88771" y="1671878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D6C5B140-09C9-7146-AACB-F3D35318E2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8279" y="3010769"/>
            <a:ext cx="3292697" cy="489616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Picture Placeholder 23">
            <a:extLst>
              <a:ext uri="{FF2B5EF4-FFF2-40B4-BE49-F238E27FC236}">
                <a16:creationId xmlns:a16="http://schemas.microsoft.com/office/drawing/2014/main" id="{76FEB5A6-32A7-7A45-80A2-34C3C11D05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84856" y="1671878"/>
            <a:ext cx="3289025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22E5D1B8-5962-3342-9B68-FAD8194C109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83020" y="3010769"/>
            <a:ext cx="3292697" cy="489616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9" name="Picture Placeholder 23">
            <a:extLst>
              <a:ext uri="{FF2B5EF4-FFF2-40B4-BE49-F238E27FC236}">
                <a16:creationId xmlns:a16="http://schemas.microsoft.com/office/drawing/2014/main" id="{04DF4C33-68EB-AC4A-A4B5-13165638A7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46191" y="1671878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Text Placeholder 18">
            <a:extLst>
              <a:ext uri="{FF2B5EF4-FFF2-40B4-BE49-F238E27FC236}">
                <a16:creationId xmlns:a16="http://schemas.microsoft.com/office/drawing/2014/main" id="{C32169C2-7A6C-894F-AEB8-A9D10E400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45698" y="3010769"/>
            <a:ext cx="3292697" cy="489616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2" name="Picture Placeholder 23">
            <a:extLst>
              <a:ext uri="{FF2B5EF4-FFF2-40B4-BE49-F238E27FC236}">
                <a16:creationId xmlns:a16="http://schemas.microsoft.com/office/drawing/2014/main" id="{4CD3D090-8433-5548-9FC1-663EFC55F2A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88771" y="3936613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6BE6638D-6BCB-0341-9B4B-9FA35D79AD8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90115" y="5275504"/>
            <a:ext cx="3289025" cy="489616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4" name="Picture Placeholder 23">
            <a:extLst>
              <a:ext uri="{FF2B5EF4-FFF2-40B4-BE49-F238E27FC236}">
                <a16:creationId xmlns:a16="http://schemas.microsoft.com/office/drawing/2014/main" id="{9B17A9D9-C8F9-A040-ABF8-696216B4108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383512" y="3936613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928F6B8C-ED16-AA4B-8979-EE1E536DE94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4856" y="5275504"/>
            <a:ext cx="3289025" cy="489616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90CA062-48FE-1F42-90BC-B4172552E8AE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946191" y="3936613"/>
            <a:ext cx="3291714" cy="13648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7" name="Text Placeholder 18">
            <a:extLst>
              <a:ext uri="{FF2B5EF4-FFF2-40B4-BE49-F238E27FC236}">
                <a16:creationId xmlns:a16="http://schemas.microsoft.com/office/drawing/2014/main" id="{964EE6B8-3802-6C46-AC99-6022C825504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947534" y="5275504"/>
            <a:ext cx="3289025" cy="489616"/>
          </a:xfrm>
          <a:prstGeom prst="rect">
            <a:avLst/>
          </a:prstGeom>
          <a:solidFill>
            <a:schemeClr val="accent3">
              <a:lumMod val="2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C4B648B-6E32-EE43-BA77-02853061E30D}"/>
              </a:ext>
            </a:extLst>
          </p:cNvPr>
          <p:cNvSpPr/>
          <p:nvPr userDrawn="1"/>
        </p:nvSpPr>
        <p:spPr>
          <a:xfrm>
            <a:off x="9927171" y="993710"/>
            <a:ext cx="1851585" cy="377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FD7A803-3D1F-994B-AA8A-50D9DDC1F0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2000" cy="1097280"/>
            <a:chOff x="-4704" y="158302"/>
            <a:chExt cx="12200215" cy="1188721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8F7BC938-57FE-4C44-903A-F649B81856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5" b="25145"/>
            <a:stretch/>
          </p:blipFill>
          <p:spPr>
            <a:xfrm>
              <a:off x="-4704" y="158302"/>
              <a:ext cx="12200215" cy="1184618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6E28F2E-B28C-374E-AD3D-127715FAD4D8}"/>
                </a:ext>
              </a:extLst>
            </p:cNvPr>
            <p:cNvSpPr txBox="1"/>
            <p:nvPr userDrawn="1"/>
          </p:nvSpPr>
          <p:spPr>
            <a:xfrm>
              <a:off x="3842" y="158302"/>
              <a:ext cx="12191669" cy="1188721"/>
            </a:xfrm>
            <a:prstGeom prst="rect">
              <a:avLst/>
            </a:prstGeom>
            <a:solidFill>
              <a:srgbClr val="002060">
                <a:alpha val="80000"/>
              </a:srgbClr>
            </a:solidFill>
          </p:spPr>
          <p:txBody>
            <a:bodyPr wrap="square" rtlCol="0">
              <a:noAutofit/>
            </a:bodyPr>
            <a:lstStyle/>
            <a:p>
              <a:pPr algn="ctr"/>
              <a:endParaRPr lang="en-US" sz="133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  <a:p>
              <a:pPr algn="ctr">
                <a:spcBef>
                  <a:spcPts val="600"/>
                </a:spcBef>
              </a:pPr>
              <a:endParaRPr lang="en-US" sz="200" b="1" dirty="0">
                <a:solidFill>
                  <a:prstClr val="white"/>
                </a:solidFill>
                <a:cs typeface="Arial" panose="020B0604020202020204" pitchFamily="34" charset="0"/>
              </a:endParaRPr>
            </a:p>
          </p:txBody>
        </p:sp>
      </p:grpSp>
      <p:pic>
        <p:nvPicPr>
          <p:cNvPr id="41" name="Picture 40" descr="National Nuclear Secuirty Administration logo">
            <a:extLst>
              <a:ext uri="{FF2B5EF4-FFF2-40B4-BE49-F238E27FC236}">
                <a16:creationId xmlns:a16="http://schemas.microsoft.com/office/drawing/2014/main" id="{09D66C83-1F95-504D-97B8-9403E632F5C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820" y="79103"/>
            <a:ext cx="2116117" cy="914400"/>
          </a:xfrm>
          <a:prstGeom prst="rect">
            <a:avLst/>
          </a:prstGeom>
        </p:spPr>
      </p:pic>
      <p:pic>
        <p:nvPicPr>
          <p:cNvPr id="42" name="Picture 41" descr="Department of Energy Logo">
            <a:extLst>
              <a:ext uri="{FF2B5EF4-FFF2-40B4-BE49-F238E27FC236}">
                <a16:creationId xmlns:a16="http://schemas.microsoft.com/office/drawing/2014/main" id="{35AA56F0-C91C-8E4C-B84C-F725B4F5E6A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3" y="89377"/>
            <a:ext cx="903451" cy="914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4EE9BE-B439-E0DC-DFA1-C390174F2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728" y="1"/>
            <a:ext cx="10511999" cy="1090724"/>
          </a:xfrm>
        </p:spPr>
        <p:txBody>
          <a:bodyPr/>
          <a:lstStyle>
            <a:lvl1pPr>
              <a:defRPr sz="2800" b="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5FBC3B-33C6-3C5B-9930-A1C57A0DA01A}"/>
              </a:ext>
            </a:extLst>
          </p:cNvPr>
          <p:cNvSpPr/>
          <p:nvPr userDrawn="1"/>
        </p:nvSpPr>
        <p:spPr>
          <a:xfrm>
            <a:off x="0" y="1126776"/>
            <a:ext cx="12192000" cy="165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78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with text and highligh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ading">
            <a:extLst>
              <a:ext uri="{FF2B5EF4-FFF2-40B4-BE49-F238E27FC236}">
                <a16:creationId xmlns:a16="http://schemas.microsoft.com/office/drawing/2014/main" id="{D832176C-5B9E-4E25-AAD8-1CEC2A7CDC5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1800" y="111411"/>
            <a:ext cx="3735731" cy="356616"/>
          </a:xfrm>
          <a:solidFill>
            <a:schemeClr val="tx2"/>
          </a:solidFill>
          <a:ln>
            <a:solidFill>
              <a:schemeClr val="tx1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b="1">
                <a:solidFill>
                  <a:schemeClr val="bg1"/>
                </a:solidFill>
              </a:defRPr>
            </a:lvl1pPr>
            <a:lvl2pPr marL="466344" indent="0" algn="ctr">
              <a:buNone/>
              <a:defRPr>
                <a:solidFill>
                  <a:schemeClr val="bg1"/>
                </a:solidFill>
              </a:defRPr>
            </a:lvl2pPr>
            <a:lvl3pPr marL="969264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Slide Heading (Use Title Case Here)</a:t>
            </a:r>
          </a:p>
        </p:txBody>
      </p:sp>
      <p:sp>
        <p:nvSpPr>
          <p:cNvPr id="13" name="Title">
            <a:extLst>
              <a:ext uri="{FF2B5EF4-FFF2-40B4-BE49-F238E27FC236}">
                <a16:creationId xmlns:a16="http://schemas.microsoft.com/office/drawing/2014/main" id="{CA0A041A-D7FC-46C8-B09A-8FAFDD8D20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920084A-D5E7-48F6-B409-6880F593C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72" y="1295400"/>
            <a:ext cx="10975657" cy="31222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Highlight text" descr="Highlight.">
            <a:extLst>
              <a:ext uri="{FF2B5EF4-FFF2-40B4-BE49-F238E27FC236}">
                <a16:creationId xmlns:a16="http://schemas.microsoft.com/office/drawing/2014/main" id="{BD5B60B3-D1C2-6943-AFC4-B7A1AF286B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93317" y="5069574"/>
            <a:ext cx="9805365" cy="6454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9202" indent="0" algn="ctr">
              <a:buNone/>
              <a:defRPr>
                <a:solidFill>
                  <a:schemeClr val="bg1"/>
                </a:solidFill>
              </a:defRPr>
            </a:lvl2pPr>
            <a:lvl3pPr marL="918403" indent="0" algn="ctr">
              <a:buNone/>
              <a:defRPr>
                <a:solidFill>
                  <a:schemeClr val="bg1"/>
                </a:solidFill>
              </a:defRPr>
            </a:lvl3pPr>
            <a:lvl4pPr marL="1369142" indent="0" algn="ctr">
              <a:buNone/>
              <a:defRPr>
                <a:solidFill>
                  <a:schemeClr val="bg1"/>
                </a:solidFill>
              </a:defRPr>
            </a:lvl4pPr>
            <a:lvl5pPr marL="1828343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highlight text</a:t>
            </a:r>
          </a:p>
        </p:txBody>
      </p:sp>
      <p:sp>
        <p:nvSpPr>
          <p:cNvPr id="8" name="Date Placeholder" hidden="1">
            <a:extLst>
              <a:ext uri="{FF2B5EF4-FFF2-40B4-BE49-F238E27FC236}">
                <a16:creationId xmlns:a16="http://schemas.microsoft.com/office/drawing/2014/main" id="{EAC779E1-53EE-4174-82DE-EA217713C962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7A2C5A0B-2874-43EB-B4FD-8C947DFD93B8}" type="datetime3">
              <a:rPr lang="en-US" smtClean="0"/>
              <a:t>28 July 2026</a:t>
            </a:fld>
            <a:endParaRPr lang="en-US" dirty="0"/>
          </a:p>
        </p:txBody>
      </p:sp>
      <p:sp>
        <p:nvSpPr>
          <p:cNvPr id="9" name="Footer Placeholder">
            <a:extLst>
              <a:ext uri="{FF2B5EF4-FFF2-40B4-BE49-F238E27FC236}">
                <a16:creationId xmlns:a16="http://schemas.microsoft.com/office/drawing/2014/main" id="{CDDEA6E6-11C0-4AE6-AE5E-202803AF12C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">
            <a:extLst>
              <a:ext uri="{FF2B5EF4-FFF2-40B4-BE49-F238E27FC236}">
                <a16:creationId xmlns:a16="http://schemas.microsoft.com/office/drawing/2014/main" id="{C106147C-4FF3-42F9-927A-290355E8829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 descr="Laboratory for Laser Energetics University of Rochester Logo.">
            <a:extLst>
              <a:ext uri="{FF2B5EF4-FFF2-40B4-BE49-F238E27FC236}">
                <a16:creationId xmlns:a16="http://schemas.microsoft.com/office/drawing/2014/main" id="{DEBB20CF-BB79-143A-8626-0983DC1081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01801" y="6365590"/>
            <a:ext cx="2628909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91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4A02D0-9DAA-20AB-488B-D6A8D996D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74" y="50944"/>
            <a:ext cx="11196419" cy="11557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19FA56-2527-BBF1-14C6-878F5E64C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0" y="1225296"/>
            <a:ext cx="12192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F49C07-F5E3-2146-4EC9-478FD9B42A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3275" y="1674415"/>
            <a:ext cx="11196418" cy="38418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A45BA-63DC-4422-B485-98CB1F6C12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7462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001E5F"/>
                </a:solidFill>
              </a:defRPr>
            </a:lvl1pPr>
          </a:lstStyle>
          <a:p>
            <a:fld id="{6D9A7562-078F-0443-99CB-13A7936AC4A7}" type="slidenum">
              <a:rPr lang="en-US" smtClean="0"/>
              <a:pPr/>
              <a:t>‹#›</a:t>
            </a:fld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610CF-B502-0E13-F2C4-662062D93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5865070"/>
            <a:ext cx="4114800" cy="8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dirty="0"/>
              <a:t>____________</a:t>
            </a:r>
            <a:br>
              <a:rPr lang="en-US" dirty="0"/>
            </a:br>
            <a:r>
              <a:rPr lang="en-US" dirty="0"/>
              <a:t>   * First reference</a:t>
            </a:r>
            <a:br>
              <a:rPr lang="en-US" dirty="0"/>
            </a:br>
            <a:r>
              <a:rPr lang="en-US" dirty="0"/>
              <a:t>  ** Second reference</a:t>
            </a:r>
            <a:br>
              <a:rPr lang="en-US" dirty="0"/>
            </a:br>
            <a:r>
              <a:rPr lang="en-US" dirty="0"/>
              <a:t>   † Third reference</a:t>
            </a:r>
            <a:br>
              <a:rPr lang="en-US" dirty="0"/>
            </a:br>
            <a:r>
              <a:rPr lang="en-US" dirty="0"/>
              <a:t>   ‡ Fourth reference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002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649" r:id="rId2"/>
    <p:sldLayoutId id="2147483702" r:id="rId3"/>
    <p:sldLayoutId id="2147483650" r:id="rId4"/>
    <p:sldLayoutId id="2147483670" r:id="rId5"/>
    <p:sldLayoutId id="2147483671" r:id="rId6"/>
    <p:sldLayoutId id="2147483664" r:id="rId7"/>
    <p:sldLayoutId id="2147483663" r:id="rId8"/>
    <p:sldLayoutId id="2147483673" r:id="rId9"/>
    <p:sldLayoutId id="2147483674" r:id="rId10"/>
    <p:sldLayoutId id="2147483660" r:id="rId11"/>
    <p:sldLayoutId id="2147483701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704" r:id="rId21"/>
    <p:sldLayoutId id="2147483685" r:id="rId22"/>
    <p:sldLayoutId id="2147483652" r:id="rId23"/>
    <p:sldLayoutId id="2147483662" r:id="rId24"/>
    <p:sldLayoutId id="2147483675" r:id="rId25"/>
    <p:sldLayoutId id="2147483676" r:id="rId26"/>
    <p:sldLayoutId id="2147483672" r:id="rId27"/>
    <p:sldLayoutId id="2147483687" r:id="rId28"/>
    <p:sldLayoutId id="2147483661" r:id="rId29"/>
    <p:sldLayoutId id="2147483665" r:id="rId30"/>
    <p:sldLayoutId id="2147483654" r:id="rId31"/>
    <p:sldLayoutId id="2147483655" r:id="rId32"/>
    <p:sldLayoutId id="2147483666" r:id="rId33"/>
    <p:sldLayoutId id="2147483700" r:id="rId34"/>
    <p:sldLayoutId id="2147483689" r:id="rId35"/>
    <p:sldLayoutId id="2147483690" r:id="rId36"/>
    <p:sldLayoutId id="2147483691" r:id="rId37"/>
    <p:sldLayoutId id="2147483692" r:id="rId38"/>
    <p:sldLayoutId id="2147483693" r:id="rId39"/>
    <p:sldLayoutId id="2147483694" r:id="rId40"/>
    <p:sldLayoutId id="2147483695" r:id="rId41"/>
    <p:sldLayoutId id="2147483696" r:id="rId42"/>
    <p:sldLayoutId id="2147483697" r:id="rId43"/>
    <p:sldLayoutId id="2147483698" r:id="rId44"/>
    <p:sldLayoutId id="2147483699" r:id="rId45"/>
    <p:sldLayoutId id="2147483705" r:id="rId46"/>
    <p:sldLayoutId id="2147483706" r:id="rId47"/>
    <p:sldLayoutId id="2147483707" r:id="rId48"/>
    <p:sldLayoutId id="2147483708" r:id="rId4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i="0" kern="1200">
          <a:solidFill>
            <a:schemeClr val="tx2"/>
          </a:solidFill>
          <a:latin typeface="Aptos Display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SzPct val="80000"/>
        <a:buFont typeface="Wingdings" pitchFamily="2" charset="2"/>
        <a:buChar char="§"/>
        <a:defRPr sz="24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20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16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SzPct val="80000"/>
        <a:buFont typeface="Wingdings" pitchFamily="2" charset="2"/>
        <a:buChar char="§"/>
        <a:defRPr sz="16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36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Layout" Target="../slideLayouts/slideLayout37.xml"/><Relationship Id="rId7" Type="http://schemas.openxmlformats.org/officeDocument/2006/relationships/image" Target="../media/image4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8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4" Type="http://schemas.openxmlformats.org/officeDocument/2006/relationships/image" Target="../media/image39.png"/><Relationship Id="rId9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53.png"/><Relationship Id="rId5" Type="http://schemas.openxmlformats.org/officeDocument/2006/relationships/image" Target="../media/image530.pn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530.png"/><Relationship Id="rId5" Type="http://schemas.openxmlformats.org/officeDocument/2006/relationships/image" Target="../media/image52.png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5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57.png"/><Relationship Id="rId11" Type="http://schemas.openxmlformats.org/officeDocument/2006/relationships/image" Target="../media/image61.png"/><Relationship Id="rId5" Type="http://schemas.openxmlformats.org/officeDocument/2006/relationships/image" Target="../media/image54.gif"/><Relationship Id="rId10" Type="http://schemas.openxmlformats.org/officeDocument/2006/relationships/image" Target="../media/image53.png"/><Relationship Id="rId4" Type="http://schemas.openxmlformats.org/officeDocument/2006/relationships/image" Target="../media/image56.png"/><Relationship Id="rId9" Type="http://schemas.openxmlformats.org/officeDocument/2006/relationships/image" Target="../media/image53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12" Type="http://schemas.openxmlformats.org/officeDocument/2006/relationships/image" Target="../media/image6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Relationship Id="rId11" Type="http://schemas.openxmlformats.org/officeDocument/2006/relationships/image" Target="../media/image64.png"/><Relationship Id="rId5" Type="http://schemas.openxmlformats.org/officeDocument/2006/relationships/image" Target="../media/image62.png"/><Relationship Id="rId10" Type="http://schemas.openxmlformats.org/officeDocument/2006/relationships/image" Target="../media/image63.png"/><Relationship Id="rId4" Type="http://schemas.openxmlformats.org/officeDocument/2006/relationships/image" Target="../media/image60.png"/><Relationship Id="rId9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6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7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77.jpg"/><Relationship Id="rId4" Type="http://schemas.openxmlformats.org/officeDocument/2006/relationships/image" Target="../media/image7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D2FE9-CC0B-5275-A44D-4EA8BF4961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935" y="4398379"/>
            <a:ext cx="9960471" cy="983848"/>
          </a:xfrm>
        </p:spPr>
        <p:txBody>
          <a:bodyPr>
            <a:normAutofit/>
          </a:bodyPr>
          <a:lstStyle/>
          <a:p>
            <a:r>
              <a:rPr lang="en-US" dirty="0" err="1"/>
              <a:t>Dephasingless</a:t>
            </a:r>
            <a:r>
              <a:rPr lang="en-US" dirty="0"/>
              <a:t> laser </a:t>
            </a:r>
            <a:r>
              <a:rPr lang="en-US" dirty="0" err="1"/>
              <a:t>wakefield</a:t>
            </a:r>
            <a:r>
              <a:rPr lang="en-US" dirty="0"/>
              <a:t> acceleration of electrons using a flying focus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073423-BBC3-00D4-8CCA-E6294608C7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936" y="5474824"/>
            <a:ext cx="8154546" cy="1037035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sz="1800" dirty="0"/>
              <a:t>Charlie Arrowsmith</a:t>
            </a:r>
          </a:p>
          <a:p>
            <a:pPr>
              <a:spcBef>
                <a:spcPts val="600"/>
              </a:spcBef>
            </a:pPr>
            <a:r>
              <a:rPr lang="en-US" sz="1600" dirty="0"/>
              <a:t>Advanced Accelerator Concepts 2026, Los Angeles</a:t>
            </a:r>
          </a:p>
          <a:p>
            <a:pPr>
              <a:spcBef>
                <a:spcPts val="600"/>
              </a:spcBef>
            </a:pPr>
            <a:r>
              <a:rPr lang="en-US" sz="1600" dirty="0"/>
              <a:t>26-31 July 2026</a:t>
            </a:r>
          </a:p>
        </p:txBody>
      </p:sp>
      <p:pic>
        <p:nvPicPr>
          <p:cNvPr id="12" name="Picture 11" descr="Laboratory for Laser Energetics University of Rochester Logo.">
            <a:extLst>
              <a:ext uri="{FF2B5EF4-FFF2-40B4-BE49-F238E27FC236}">
                <a16:creationId xmlns:a16="http://schemas.microsoft.com/office/drawing/2014/main" id="{0F931E2C-C192-7CEB-4602-9C528F20D57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199683" y="6169884"/>
            <a:ext cx="2628909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555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DD6101F-CCB9-E801-FA07-0E9F4681471B}"/>
              </a:ext>
            </a:extLst>
          </p:cNvPr>
          <p:cNvSpPr/>
          <p:nvPr/>
        </p:nvSpPr>
        <p:spPr>
          <a:xfrm>
            <a:off x="105103" y="6300355"/>
            <a:ext cx="11494284" cy="4001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F12CE1-C0C8-42DD-30B5-33F13594F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11" y="51813"/>
            <a:ext cx="10991217" cy="1155700"/>
          </a:xfrm>
        </p:spPr>
        <p:txBody>
          <a:bodyPr>
            <a:normAutofit/>
          </a:bodyPr>
          <a:lstStyle/>
          <a:p>
            <a:r>
              <a:rPr lang="en-US" sz="2400" dirty="0"/>
              <a:t>Collaborators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1D46871-D12A-D7CE-3A22-5C26F12AC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A7562-078F-0443-99CB-13A7936AC4A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CCF44D-27FC-EBBE-21F1-24B8847AB3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8172" y="1385063"/>
            <a:ext cx="10975658" cy="94774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1800" dirty="0"/>
              <a:t>K. G. Miller, M. V. Ambat, B. Boni, I. A. LaBelle, A. Martin, J. J. Pigeon, H. G. Rinderknecht, I. A. Settle, </a:t>
            </a:r>
          </a:p>
          <a:p>
            <a:pPr>
              <a:spcBef>
                <a:spcPts val="0"/>
              </a:spcBef>
            </a:pPr>
            <a:r>
              <a:rPr lang="en-US" sz="1800" dirty="0"/>
              <a:t>J. P. </a:t>
            </a:r>
            <a:r>
              <a:rPr lang="en-US" sz="1800" dirty="0" err="1"/>
              <a:t>Palastro</a:t>
            </a:r>
            <a:r>
              <a:rPr lang="en-US" sz="1800" dirty="0"/>
              <a:t>, J. L. Shaw, D. H. Froula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678708-DA05-6BD5-1CA7-D6781F18BF2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8170" y="2332804"/>
            <a:ext cx="10975658" cy="614363"/>
          </a:xfrm>
        </p:spPr>
        <p:txBody>
          <a:bodyPr/>
          <a:lstStyle/>
          <a:p>
            <a:r>
              <a:rPr lang="en-US" dirty="0"/>
              <a:t>Plasma and Ultrafast Laser Science and Engineering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C3B71B-C9A8-87AC-55BF-0CDF685C530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5951" y="2810537"/>
            <a:ext cx="10975658" cy="614363"/>
          </a:xfrm>
        </p:spPr>
        <p:txBody>
          <a:bodyPr>
            <a:normAutofit/>
          </a:bodyPr>
          <a:lstStyle/>
          <a:p>
            <a:r>
              <a:rPr lang="en-US" sz="1800" dirty="0"/>
              <a:t>A. Rigatti, J. Spaulding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13F6109-CD49-5987-9B96-04E7CBDCC17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5950" y="3424900"/>
            <a:ext cx="10975658" cy="614363"/>
          </a:xfrm>
        </p:spPr>
        <p:txBody>
          <a:bodyPr/>
          <a:lstStyle/>
          <a:p>
            <a:r>
              <a:rPr lang="en-US" dirty="0"/>
              <a:t>Optical Manufacturing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0426AA2-C6DB-A794-36F6-F654D988CA4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23730" y="3913143"/>
            <a:ext cx="10975658" cy="614363"/>
          </a:xfrm>
        </p:spPr>
        <p:txBody>
          <a:bodyPr>
            <a:normAutofit/>
          </a:bodyPr>
          <a:lstStyle/>
          <a:p>
            <a:r>
              <a:rPr lang="en-US" sz="1800" dirty="0"/>
              <a:t>S.-W. Bahk, I. A. </a:t>
            </a:r>
            <a:r>
              <a:rPr lang="en-US" sz="1800" dirty="0" err="1"/>
              <a:t>Begishev</a:t>
            </a:r>
            <a:r>
              <a:rPr lang="en-US" sz="1800" dirty="0"/>
              <a:t>, S. </a:t>
            </a:r>
            <a:r>
              <a:rPr lang="en-US" sz="1800" dirty="0" err="1"/>
              <a:t>Bucht</a:t>
            </a:r>
            <a:r>
              <a:rPr lang="en-US" sz="1800" dirty="0"/>
              <a:t>, N. Dauphin, C. Jeon, C. Mileham, S. Qin, R. </a:t>
            </a:r>
            <a:r>
              <a:rPr lang="en-US" sz="1800" dirty="0" err="1"/>
              <a:t>Roides</a:t>
            </a:r>
            <a:r>
              <a:rPr lang="en-US" sz="1800" dirty="0"/>
              <a:t>, M. </a:t>
            </a:r>
            <a:r>
              <a:rPr lang="en-US" sz="1800" dirty="0" err="1"/>
              <a:t>Spilatro</a:t>
            </a:r>
            <a:r>
              <a:rPr lang="en-US" sz="1800" dirty="0"/>
              <a:t>, B. Webb 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C480DD0-C496-3EDD-BB05-120B48057A3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3729" y="4527506"/>
            <a:ext cx="10975658" cy="614363"/>
          </a:xfrm>
        </p:spPr>
        <p:txBody>
          <a:bodyPr/>
          <a:lstStyle/>
          <a:p>
            <a:r>
              <a:rPr lang="en-US" dirty="0"/>
              <a:t>Laser Technology Development Group, MTW and MTW-OPAL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5131A478-F896-7EA1-10E9-04D7265BA2FD}"/>
              </a:ext>
            </a:extLst>
          </p:cNvPr>
          <p:cNvSpPr txBox="1">
            <a:spLocks/>
          </p:cNvSpPr>
          <p:nvPr/>
        </p:nvSpPr>
        <p:spPr>
          <a:xfrm>
            <a:off x="592612" y="5259144"/>
            <a:ext cx="10975658" cy="614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3B9CDD2-6B9F-9E0D-F50B-C8233093B042}"/>
              </a:ext>
            </a:extLst>
          </p:cNvPr>
          <p:cNvSpPr txBox="1">
            <a:spLocks/>
          </p:cNvSpPr>
          <p:nvPr/>
        </p:nvSpPr>
        <p:spPr>
          <a:xfrm>
            <a:off x="592611" y="5610757"/>
            <a:ext cx="10975658" cy="6143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 b="0" i="0" kern="1200">
                <a:solidFill>
                  <a:schemeClr val="accent4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Engineering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910B2D-3A64-EDB1-436B-984D092DE008}"/>
              </a:ext>
            </a:extLst>
          </p:cNvPr>
          <p:cNvSpPr txBox="1"/>
          <p:nvPr/>
        </p:nvSpPr>
        <p:spPr>
          <a:xfrm>
            <a:off x="3162026" y="6300355"/>
            <a:ext cx="8685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0" dirty="0">
                <a:solidFill>
                  <a:schemeClr val="bg1"/>
                </a:solidFill>
                <a:effectLst/>
              </a:rPr>
              <a:t>This material is based upon work supported by the Department of Energy [National Nuclear Security Administration] University of Rochester “National Inertial Confinement Program” under Award Number(s) DE-NA0004144</a:t>
            </a:r>
            <a:r>
              <a:rPr lang="en-US" sz="1000" dirty="0">
                <a:solidFill>
                  <a:schemeClr val="bg1"/>
                </a:solidFill>
              </a:rPr>
              <a:t> and the U.S. Department of Energy under Award DE-SC0021057.</a:t>
            </a:r>
          </a:p>
        </p:txBody>
      </p:sp>
      <p:pic>
        <p:nvPicPr>
          <p:cNvPr id="13" name="Picture 12" descr="NNSA logo">
            <a:extLst>
              <a:ext uri="{FF2B5EF4-FFF2-40B4-BE49-F238E27FC236}">
                <a16:creationId xmlns:a16="http://schemas.microsoft.com/office/drawing/2014/main" id="{6B5D137B-E5DD-FAAE-BE41-027A7FC05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7976" y="6349623"/>
            <a:ext cx="1143000" cy="329406"/>
          </a:xfrm>
          <a:prstGeom prst="rect">
            <a:avLst/>
          </a:prstGeom>
        </p:spPr>
      </p:pic>
      <p:pic>
        <p:nvPicPr>
          <p:cNvPr id="14" name="Picture 13" descr="U.S. Department of Energy logo.">
            <a:extLst>
              <a:ext uri="{FF2B5EF4-FFF2-40B4-BE49-F238E27FC236}">
                <a16:creationId xmlns:a16="http://schemas.microsoft.com/office/drawing/2014/main" id="{02DBD30B-0F44-2E61-5AAE-E659E8861B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289" r="30633"/>
          <a:stretch/>
        </p:blipFill>
        <p:spPr>
          <a:xfrm>
            <a:off x="190226" y="6326947"/>
            <a:ext cx="1444477" cy="352082"/>
          </a:xfrm>
          <a:prstGeom prst="rect">
            <a:avLst/>
          </a:prstGeom>
        </p:spPr>
      </p:pic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8A6E1E5B-C1A3-25D5-133A-A0E642B8390F}"/>
              </a:ext>
            </a:extLst>
          </p:cNvPr>
          <p:cNvSpPr txBox="1">
            <a:spLocks/>
          </p:cNvSpPr>
          <p:nvPr/>
        </p:nvSpPr>
        <p:spPr>
          <a:xfrm>
            <a:off x="561493" y="4996394"/>
            <a:ext cx="10975658" cy="614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b="0" i="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6634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20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96926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8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J. Kendrick, M. Romonofsky, J. Szczepanski </a:t>
            </a:r>
          </a:p>
        </p:txBody>
      </p:sp>
    </p:spTree>
    <p:extLst>
      <p:ext uri="{BB962C8B-B14F-4D97-AF65-F5344CB8AC3E}">
        <p14:creationId xmlns:p14="http://schemas.microsoft.com/office/powerpoint/2010/main" val="2477593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CA3C2-7454-8331-A500-573A4EFD4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Moore’s law of laser-plasma accelerators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A4AD1A-BD6D-C9E9-5DDD-92BD0026E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3</a:t>
            </a:fld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5248600-6410-C2AF-DC22-60BCD97B149F}"/>
              </a:ext>
            </a:extLst>
          </p:cNvPr>
          <p:cNvGrpSpPr/>
          <p:nvPr/>
        </p:nvGrpSpPr>
        <p:grpSpPr>
          <a:xfrm>
            <a:off x="3309632" y="1521010"/>
            <a:ext cx="5763115" cy="4884470"/>
            <a:chOff x="3299124" y="1546836"/>
            <a:chExt cx="5763115" cy="488447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E067CE4-392E-88BD-3368-3A313E43F9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99124" y="1546836"/>
              <a:ext cx="5071991" cy="4884470"/>
            </a:xfrm>
            <a:prstGeom prst="rect">
              <a:avLst/>
            </a:prstGeom>
          </p:spPr>
        </p:pic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ED57196-15DC-BABC-A96D-EC495596EF3F}"/>
                </a:ext>
              </a:extLst>
            </p:cNvPr>
            <p:cNvGrpSpPr/>
            <p:nvPr/>
          </p:nvGrpSpPr>
          <p:grpSpPr>
            <a:xfrm>
              <a:off x="5998216" y="4715245"/>
              <a:ext cx="3064023" cy="609458"/>
              <a:chOff x="7391586" y="4430305"/>
              <a:chExt cx="3064023" cy="609458"/>
            </a:xfrm>
          </p:grpSpPr>
          <p:sp>
            <p:nvSpPr>
              <p:cNvPr id="14" name="Rounded Rectangle 13">
                <a:extLst>
                  <a:ext uri="{FF2B5EF4-FFF2-40B4-BE49-F238E27FC236}">
                    <a16:creationId xmlns:a16="http://schemas.microsoft.com/office/drawing/2014/main" id="{58D6BF02-6363-5FE2-72D1-DEE4C3134AD6}"/>
                  </a:ext>
                </a:extLst>
              </p:cNvPr>
              <p:cNvSpPr/>
              <p:nvPr/>
            </p:nvSpPr>
            <p:spPr>
              <a:xfrm>
                <a:off x="7391587" y="4430305"/>
                <a:ext cx="3064022" cy="609458"/>
              </a:xfrm>
              <a:prstGeom prst="roundRect">
                <a:avLst/>
              </a:prstGeom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2563562-4E67-0D56-15F7-79E17CCFA8D2}"/>
                  </a:ext>
                </a:extLst>
              </p:cNvPr>
              <p:cNvSpPr txBox="1"/>
              <p:nvPr/>
            </p:nvSpPr>
            <p:spPr>
              <a:xfrm>
                <a:off x="7391586" y="4473424"/>
                <a:ext cx="30640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dirty="0"/>
                  <a:t>Energy gain doubled every 3-4 years </a:t>
                </a:r>
              </a:p>
              <a:p>
                <a:pPr algn="ctr"/>
                <a:r>
                  <a:rPr lang="en-US" sz="1400" dirty="0"/>
                  <a:t>for 40+ years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74722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2BDC8-9727-8BE5-3C0B-B2A976DE7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64F61B5D-8D09-45EE-ACB7-A9B53551B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647" y="1645919"/>
            <a:ext cx="11080706" cy="2386547"/>
          </a:xfrm>
        </p:spPr>
        <p:txBody>
          <a:bodyPr>
            <a:normAutofit/>
          </a:bodyPr>
          <a:lstStyle/>
          <a:p>
            <a:pPr>
              <a:spcBef>
                <a:spcPts val="2200"/>
              </a:spcBef>
            </a:pPr>
            <a:r>
              <a:rPr lang="en-US" sz="1700" dirty="0"/>
              <a:t>Achieved by using a flying focus to drive a </a:t>
            </a:r>
            <a:r>
              <a:rPr lang="en-US" sz="1700" dirty="0" err="1"/>
              <a:t>wakefield</a:t>
            </a:r>
            <a:r>
              <a:rPr lang="en-US" sz="1700" dirty="0"/>
              <a:t> in plasma at the vacuum speed of light.</a:t>
            </a:r>
          </a:p>
          <a:p>
            <a:pPr>
              <a:spcBef>
                <a:spcPts val="2200"/>
              </a:spcBef>
            </a:pPr>
            <a:r>
              <a:rPr lang="en-US" sz="1700" dirty="0"/>
              <a:t>Projected to lead to a step-change increase in the electron energy producible in a sub-meter accelerator.</a:t>
            </a:r>
          </a:p>
          <a:p>
            <a:pPr>
              <a:spcBef>
                <a:spcPts val="2200"/>
              </a:spcBef>
            </a:pPr>
            <a:r>
              <a:rPr lang="en-US" sz="1700" dirty="0"/>
              <a:t>Initial proof-of-concept experiments have showed that dephasing can be eliminated (published in Nature Physics).</a:t>
            </a:r>
          </a:p>
          <a:p>
            <a:pPr>
              <a:spcBef>
                <a:spcPts val="2200"/>
              </a:spcBef>
            </a:pPr>
            <a:r>
              <a:rPr lang="en-US" sz="1700" dirty="0"/>
              <a:t>Future experiments are being planned to optimize the scheme in preparation to scale to the multi-GeV regime.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8FAFF-5CA4-5735-EB90-3E91EC12D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7EB8A4-9DAB-D5F4-147F-29991CF1B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27133"/>
            <a:ext cx="9956255" cy="1188425"/>
          </a:xfrm>
        </p:spPr>
        <p:txBody>
          <a:bodyPr>
            <a:normAutofit/>
          </a:bodyPr>
          <a:lstStyle/>
          <a:p>
            <a:r>
              <a:rPr lang="en-US" sz="2400" dirty="0" err="1"/>
              <a:t>Dephasingless</a:t>
            </a:r>
            <a:r>
              <a:rPr lang="en-US" sz="2400" dirty="0"/>
              <a:t> laser </a:t>
            </a:r>
            <a:r>
              <a:rPr lang="en-US" sz="2400" dirty="0" err="1"/>
              <a:t>wakefield</a:t>
            </a:r>
            <a:r>
              <a:rPr lang="en-US" sz="2400" dirty="0"/>
              <a:t> acceleration provides a credible path towards TeV-class electron beams in a single-stage, compact accelerator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7EC2629-76CC-DC8E-F316-38DAAA5FA1D1}"/>
              </a:ext>
            </a:extLst>
          </p:cNvPr>
          <p:cNvGrpSpPr/>
          <p:nvPr/>
        </p:nvGrpSpPr>
        <p:grpSpPr>
          <a:xfrm>
            <a:off x="3597965" y="3958378"/>
            <a:ext cx="4947350" cy="1789712"/>
            <a:chOff x="3661174" y="4518552"/>
            <a:chExt cx="4810753" cy="1775012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FA4CD817-6C63-9057-CC2F-A464D3F3B95B}"/>
                </a:ext>
              </a:extLst>
            </p:cNvPr>
            <p:cNvGrpSpPr>
              <a:grpSpLocks/>
            </p:cNvGrpSpPr>
            <p:nvPr/>
          </p:nvGrpSpPr>
          <p:grpSpPr>
            <a:xfrm>
              <a:off x="3720073" y="4518552"/>
              <a:ext cx="4751854" cy="1775012"/>
              <a:chOff x="1674812" y="2460688"/>
              <a:chExt cx="8933273" cy="3118597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FC577BF1-E118-9129-200A-AE059DCBA8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74812" y="2555125"/>
                <a:ext cx="8933273" cy="3024160"/>
              </a:xfrm>
              <a:prstGeom prst="rect">
                <a:avLst/>
              </a:prstGeom>
            </p:spPr>
          </p:pic>
          <p:pic>
            <p:nvPicPr>
              <p:cNvPr id="8" name="Picture 7" descr="A white and yellow object with black background&#10;&#10;AI-generated content may be incorrect.">
                <a:extLst>
                  <a:ext uri="{FF2B5EF4-FFF2-40B4-BE49-F238E27FC236}">
                    <a16:creationId xmlns:a16="http://schemas.microsoft.com/office/drawing/2014/main" id="{F9DF8CB4-B20E-E58A-2E6D-D30DDE2B64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2033" y="2460688"/>
                <a:ext cx="1183379" cy="1425512"/>
              </a:xfrm>
              <a:prstGeom prst="rect">
                <a:avLst/>
              </a:prstGeom>
            </p:spPr>
          </p:pic>
        </p:grp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A9233BD-F138-8295-97A0-952BFC1EBFDA}"/>
                </a:ext>
              </a:extLst>
            </p:cNvPr>
            <p:cNvSpPr/>
            <p:nvPr/>
          </p:nvSpPr>
          <p:spPr>
            <a:xfrm>
              <a:off x="3661174" y="6159406"/>
              <a:ext cx="203371" cy="13415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25422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191EF-8E35-A870-5AF6-C23636697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Spatiotemporal pulse shaping is enabling a new generation of radiation sources, diagnostics, and laser–plasma interactions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FD5E8E-F7F5-B6A9-95BA-38C64F026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5</a:t>
            </a:fld>
            <a:endParaRPr lang="en-US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C2ED5FA-5951-BF25-C1FA-BAAA64C2D2E7}"/>
              </a:ext>
            </a:extLst>
          </p:cNvPr>
          <p:cNvSpPr/>
          <p:nvPr/>
        </p:nvSpPr>
        <p:spPr>
          <a:xfrm>
            <a:off x="310817" y="1298218"/>
            <a:ext cx="5737934" cy="4969461"/>
          </a:xfrm>
          <a:prstGeom prst="roundRect">
            <a:avLst>
              <a:gd name="adj" fmla="val 464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CF33EC-C59C-216A-5DDC-B8DECBE861C6}"/>
              </a:ext>
            </a:extLst>
          </p:cNvPr>
          <p:cNvSpPr txBox="1"/>
          <p:nvPr/>
        </p:nvSpPr>
        <p:spPr>
          <a:xfrm>
            <a:off x="376205" y="1382259"/>
            <a:ext cx="4814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</a:rPr>
              <a:t>Chromatic flying focus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3AE83E5-40AD-4F7F-A77D-9E1D03CD1B8F}"/>
              </a:ext>
            </a:extLst>
          </p:cNvPr>
          <p:cNvSpPr/>
          <p:nvPr/>
        </p:nvSpPr>
        <p:spPr>
          <a:xfrm>
            <a:off x="6122634" y="1306059"/>
            <a:ext cx="5737934" cy="4969461"/>
          </a:xfrm>
          <a:prstGeom prst="roundRect">
            <a:avLst>
              <a:gd name="adj" fmla="val 464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A6B91C-8875-7CE8-37EC-0C84CD53EFCB}"/>
              </a:ext>
            </a:extLst>
          </p:cNvPr>
          <p:cNvSpPr txBox="1"/>
          <p:nvPr/>
        </p:nvSpPr>
        <p:spPr>
          <a:xfrm>
            <a:off x="6188022" y="1390100"/>
            <a:ext cx="4814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</a:rPr>
              <a:t>Achromatic/ultrashort/ultrafast flying focus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BF4C1B-AF3A-C31B-2E01-7C4B317A1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172" y="1991777"/>
            <a:ext cx="3380965" cy="14406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CBD369-8CF1-831C-4D77-C649366BD0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734" y="1912396"/>
            <a:ext cx="1422539" cy="159943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7218E6-5C0B-8D5D-F383-7BC6605E171D}"/>
              </a:ext>
            </a:extLst>
          </p:cNvPr>
          <p:cNvSpPr txBox="1"/>
          <p:nvPr/>
        </p:nvSpPr>
        <p:spPr>
          <a:xfrm>
            <a:off x="1397248" y="3665254"/>
            <a:ext cx="356507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000" dirty="0"/>
              <a:t>M. </a:t>
            </a:r>
            <a:r>
              <a:rPr lang="en-US" sz="1000" dirty="0" err="1"/>
              <a:t>Piccardo</a:t>
            </a:r>
            <a:r>
              <a:rPr lang="en-US" sz="1000" dirty="0"/>
              <a:t> et al., </a:t>
            </a:r>
            <a:r>
              <a:rPr lang="en-US" sz="1000" i="1" dirty="0" err="1"/>
              <a:t>Optica</a:t>
            </a:r>
            <a:r>
              <a:rPr lang="en-US" sz="1000" i="1" dirty="0"/>
              <a:t> </a:t>
            </a:r>
            <a:r>
              <a:rPr lang="en-US" sz="1000" b="1" dirty="0"/>
              <a:t>12</a:t>
            </a:r>
            <a:r>
              <a:rPr lang="en-US" sz="1000" dirty="0"/>
              <a:t>, 732-752 (2025).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C6BEBF3-CA18-6AA6-B117-683FD69D44A1}"/>
              </a:ext>
            </a:extLst>
          </p:cNvPr>
          <p:cNvSpPr txBox="1"/>
          <p:nvPr/>
        </p:nvSpPr>
        <p:spPr>
          <a:xfrm>
            <a:off x="2989838" y="6386119"/>
            <a:ext cx="8870730" cy="400110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r>
              <a:rPr lang="en-US" sz="1000" dirty="0">
                <a:solidFill>
                  <a:schemeClr val="tx2"/>
                </a:solidFill>
              </a:rPr>
              <a:t>A. Sainte-Marie et al.,</a:t>
            </a:r>
            <a:r>
              <a:rPr lang="en-US" sz="1000" i="1" dirty="0">
                <a:solidFill>
                  <a:schemeClr val="tx2"/>
                </a:solidFill>
              </a:rPr>
              <a:t> </a:t>
            </a:r>
            <a:r>
              <a:rPr lang="en-US" sz="1000" i="1" dirty="0" err="1">
                <a:solidFill>
                  <a:schemeClr val="tx2"/>
                </a:solidFill>
              </a:rPr>
              <a:t>Optica</a:t>
            </a:r>
            <a:r>
              <a:rPr lang="en-US" sz="1000" dirty="0">
                <a:solidFill>
                  <a:schemeClr val="tx2"/>
                </a:solidFill>
              </a:rPr>
              <a:t> </a:t>
            </a:r>
            <a:r>
              <a:rPr lang="en-US" sz="1000" b="1" dirty="0">
                <a:solidFill>
                  <a:schemeClr val="tx2"/>
                </a:solidFill>
              </a:rPr>
              <a:t>4</a:t>
            </a:r>
            <a:r>
              <a:rPr lang="en-US" sz="1000" dirty="0">
                <a:solidFill>
                  <a:schemeClr val="tx2"/>
                </a:solidFill>
              </a:rPr>
              <a:t>, 10 (2017).	D. H. Froula et al., </a:t>
            </a:r>
            <a:r>
              <a:rPr lang="en-US" sz="1000" i="1" dirty="0">
                <a:solidFill>
                  <a:schemeClr val="tx2"/>
                </a:solidFill>
              </a:rPr>
              <a:t>Nat. Photonics </a:t>
            </a:r>
            <a:r>
              <a:rPr lang="en-US" sz="1000" b="1" dirty="0">
                <a:solidFill>
                  <a:schemeClr val="tx2"/>
                </a:solidFill>
              </a:rPr>
              <a:t>12</a:t>
            </a:r>
            <a:r>
              <a:rPr lang="en-US" sz="1000" dirty="0">
                <a:solidFill>
                  <a:schemeClr val="tx2"/>
                </a:solidFill>
              </a:rPr>
              <a:t>, 5 (2018).	D. Turnbull et al., </a:t>
            </a:r>
            <a:r>
              <a:rPr lang="en-US" sz="1000" i="1" dirty="0">
                <a:solidFill>
                  <a:schemeClr val="tx2"/>
                </a:solidFill>
              </a:rPr>
              <a:t>Phys. Rev. Lett. </a:t>
            </a:r>
            <a:r>
              <a:rPr lang="en-US" sz="1000" b="1" dirty="0">
                <a:solidFill>
                  <a:schemeClr val="tx2"/>
                </a:solidFill>
              </a:rPr>
              <a:t>120</a:t>
            </a:r>
            <a:r>
              <a:rPr lang="en-US" sz="1000" dirty="0">
                <a:solidFill>
                  <a:schemeClr val="tx2"/>
                </a:solidFill>
              </a:rPr>
              <a:t>, 225001 (2018).          S. </a:t>
            </a:r>
            <a:r>
              <a:rPr lang="en-US" sz="1000" dirty="0" err="1">
                <a:solidFill>
                  <a:schemeClr val="tx2"/>
                </a:solidFill>
              </a:rPr>
              <a:t>Smartsev</a:t>
            </a:r>
            <a:r>
              <a:rPr lang="en-US" sz="1000" dirty="0">
                <a:solidFill>
                  <a:schemeClr val="tx2"/>
                </a:solidFill>
              </a:rPr>
              <a:t> et al., </a:t>
            </a:r>
            <a:r>
              <a:rPr lang="en-US" sz="1000" i="1" dirty="0">
                <a:solidFill>
                  <a:schemeClr val="tx2"/>
                </a:solidFill>
              </a:rPr>
              <a:t>Optics Letters</a:t>
            </a:r>
            <a:r>
              <a:rPr lang="en-US" sz="1000" dirty="0">
                <a:solidFill>
                  <a:schemeClr val="tx2"/>
                </a:solidFill>
              </a:rPr>
              <a:t> </a:t>
            </a:r>
            <a:r>
              <a:rPr lang="en-US" sz="1000" b="1" dirty="0">
                <a:solidFill>
                  <a:schemeClr val="tx2"/>
                </a:solidFill>
              </a:rPr>
              <a:t>44</a:t>
            </a:r>
            <a:r>
              <a:rPr lang="en-US" sz="1000" dirty="0">
                <a:solidFill>
                  <a:schemeClr val="tx2"/>
                </a:solidFill>
              </a:rPr>
              <a:t>, 14 (2019).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3F9930A-97E0-85C5-4FDB-411B112EAA53}"/>
              </a:ext>
            </a:extLst>
          </p:cNvPr>
          <p:cNvGrpSpPr/>
          <p:nvPr/>
        </p:nvGrpSpPr>
        <p:grpSpPr>
          <a:xfrm>
            <a:off x="6182570" y="2089150"/>
            <a:ext cx="3539342" cy="1398708"/>
            <a:chOff x="556623" y="1728187"/>
            <a:chExt cx="5744228" cy="2364513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BABF6FA9-39F5-D5BD-7C1A-83857AEC0302}"/>
                </a:ext>
              </a:extLst>
            </p:cNvPr>
            <p:cNvGrpSpPr/>
            <p:nvPr/>
          </p:nvGrpSpPr>
          <p:grpSpPr>
            <a:xfrm>
              <a:off x="556623" y="1728187"/>
              <a:ext cx="5744228" cy="2364513"/>
              <a:chOff x="3332271" y="4370196"/>
              <a:chExt cx="5744228" cy="2364513"/>
            </a:xfrm>
          </p:grpSpPr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AE6DF443-C21F-2831-471B-6F05480F803C}"/>
                  </a:ext>
                </a:extLst>
              </p:cNvPr>
              <p:cNvGrpSpPr/>
              <p:nvPr/>
            </p:nvGrpSpPr>
            <p:grpSpPr>
              <a:xfrm>
                <a:off x="3332271" y="4370196"/>
                <a:ext cx="5744228" cy="2364513"/>
                <a:chOff x="5895715" y="2165137"/>
                <a:chExt cx="5744228" cy="2364513"/>
              </a:xfrm>
            </p:grpSpPr>
            <p:grpSp>
              <p:nvGrpSpPr>
                <p:cNvPr id="21" name="Group 20">
                  <a:extLst>
                    <a:ext uri="{FF2B5EF4-FFF2-40B4-BE49-F238E27FC236}">
                      <a16:creationId xmlns:a16="http://schemas.microsoft.com/office/drawing/2014/main" id="{8AC9E0B9-C90C-FB8B-6773-36AE09EE5656}"/>
                    </a:ext>
                  </a:extLst>
                </p:cNvPr>
                <p:cNvGrpSpPr>
                  <a:grpSpLocks/>
                </p:cNvGrpSpPr>
                <p:nvPr/>
              </p:nvGrpSpPr>
              <p:grpSpPr>
                <a:xfrm>
                  <a:off x="6305773" y="2165137"/>
                  <a:ext cx="4751854" cy="1775012"/>
                  <a:chOff x="1674812" y="2460688"/>
                  <a:chExt cx="8933273" cy="3118597"/>
                </a:xfrm>
              </p:grpSpPr>
              <p:pic>
                <p:nvPicPr>
                  <p:cNvPr id="24" name="Picture 23">
                    <a:extLst>
                      <a:ext uri="{FF2B5EF4-FFF2-40B4-BE49-F238E27FC236}">
                        <a16:creationId xmlns:a16="http://schemas.microsoft.com/office/drawing/2014/main" id="{DB342A51-BD78-9DDD-2750-6F389EC844A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/>
                  <a:stretch>
                    <a:fillRect/>
                  </a:stretch>
                </p:blipFill>
                <p:spPr>
                  <a:xfrm>
                    <a:off x="1674812" y="2555125"/>
                    <a:ext cx="8933273" cy="3024160"/>
                  </a:xfrm>
                  <a:prstGeom prst="rect">
                    <a:avLst/>
                  </a:prstGeom>
                </p:spPr>
              </p:pic>
              <p:pic>
                <p:nvPicPr>
                  <p:cNvPr id="25" name="Picture 24" descr="A white and yellow object with black background&#10;&#10;AI-generated content may be incorrect.">
                    <a:extLst>
                      <a:ext uri="{FF2B5EF4-FFF2-40B4-BE49-F238E27FC236}">
                        <a16:creationId xmlns:a16="http://schemas.microsoft.com/office/drawing/2014/main" id="{CD1F8C0C-CE65-58F4-D7A1-EF7268F382B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5292033" y="2460688"/>
                    <a:ext cx="1183379" cy="1425512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29E666FB-A090-5652-CDA2-01A1AF8CA696}"/>
                    </a:ext>
                  </a:extLst>
                </p:cNvPr>
                <p:cNvSpPr txBox="1"/>
                <p:nvPr/>
              </p:nvSpPr>
              <p:spPr>
                <a:xfrm>
                  <a:off x="5895715" y="3905295"/>
                  <a:ext cx="3018399" cy="6243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900" b="1" dirty="0"/>
                    <a:t>2. </a:t>
                  </a:r>
                  <a:r>
                    <a:rPr lang="en-US" sz="900" b="1" dirty="0" err="1"/>
                    <a:t>Axiparabola</a:t>
                  </a:r>
                  <a:endParaRPr lang="en-US" sz="900" b="1" dirty="0"/>
                </a:p>
                <a:p>
                  <a:pPr algn="ctr"/>
                  <a:r>
                    <a:rPr lang="en-US" sz="900" dirty="0"/>
                    <a:t>Creates an extended focus, </a:t>
                  </a:r>
                  <a:r>
                    <a:rPr lang="en-US" sz="900" i="1" dirty="0"/>
                    <a:t>f = f(r)</a:t>
                  </a:r>
                </a:p>
              </p:txBody>
            </p:sp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3F25A56B-E333-21FC-84E7-86FD2BF26D6E}"/>
                    </a:ext>
                  </a:extLst>
                </p:cNvPr>
                <p:cNvSpPr txBox="1"/>
                <p:nvPr/>
              </p:nvSpPr>
              <p:spPr>
                <a:xfrm>
                  <a:off x="9011387" y="3526302"/>
                  <a:ext cx="2628556" cy="8584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900" b="1" dirty="0"/>
                    <a:t>1. Echelon</a:t>
                  </a:r>
                </a:p>
                <a:p>
                  <a:pPr algn="ctr"/>
                  <a:r>
                    <a:rPr lang="en-US" sz="900" dirty="0"/>
                    <a:t>Adds radial group delay</a:t>
                  </a:r>
                  <a:r>
                    <a:rPr lang="en-US" sz="900" i="1" dirty="0"/>
                    <a:t> </a:t>
                  </a:r>
                  <a:r>
                    <a:rPr lang="en-US" sz="900" dirty="0"/>
                    <a:t>using flat </a:t>
                  </a:r>
                  <a:r>
                    <a:rPr lang="en-US" sz="900" dirty="0" err="1"/>
                    <a:t>λ</a:t>
                  </a:r>
                  <a:r>
                    <a:rPr lang="en-US" sz="900" dirty="0"/>
                    <a:t>/2 steps</a:t>
                  </a:r>
                </a:p>
              </p:txBody>
            </p:sp>
          </p:grp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EE93D273-4E7C-FFB5-4B5D-0557A0E648F0}"/>
                  </a:ext>
                </a:extLst>
              </p:cNvPr>
              <p:cNvSpPr/>
              <p:nvPr/>
            </p:nvSpPr>
            <p:spPr>
              <a:xfrm>
                <a:off x="3683430" y="6064801"/>
                <a:ext cx="203371" cy="13415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5531221-CC47-22F7-2E66-A8434F814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43325" y="2957079"/>
              <a:ext cx="1346475" cy="511265"/>
            </a:xfrm>
            <a:prstGeom prst="rect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567E34B8-334C-0BAC-D289-7179BC69E6F7}"/>
              </a:ext>
            </a:extLst>
          </p:cNvPr>
          <p:cNvSpPr txBox="1"/>
          <p:nvPr/>
        </p:nvSpPr>
        <p:spPr>
          <a:xfrm>
            <a:off x="7658193" y="3664941"/>
            <a:ext cx="26645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J. J. Pigeon et al., </a:t>
            </a:r>
            <a:r>
              <a:rPr lang="en-US" sz="1000" i="1" dirty="0"/>
              <a:t>Optics Express</a:t>
            </a:r>
            <a:r>
              <a:rPr lang="en-US" sz="1000" dirty="0"/>
              <a:t> </a:t>
            </a:r>
            <a:r>
              <a:rPr lang="en-US" sz="1000" b="1" dirty="0"/>
              <a:t>32</a:t>
            </a:r>
            <a:r>
              <a:rPr lang="en-US" sz="1000" dirty="0"/>
              <a:t>, 1 (2024).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ABE8875-B279-C819-7164-9AAF26A0A62C}"/>
              </a:ext>
            </a:extLst>
          </p:cNvPr>
          <p:cNvGrpSpPr/>
          <p:nvPr/>
        </p:nvGrpSpPr>
        <p:grpSpPr>
          <a:xfrm>
            <a:off x="9651817" y="1932155"/>
            <a:ext cx="2132834" cy="1783314"/>
            <a:chOff x="7452589" y="3017622"/>
            <a:chExt cx="2916184" cy="2436349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0B460439-D7B5-7D6C-D50C-5CD9B1C3D25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r="44047"/>
            <a:stretch>
              <a:fillRect/>
            </a:stretch>
          </p:blipFill>
          <p:spPr>
            <a:xfrm>
              <a:off x="7452589" y="3017622"/>
              <a:ext cx="2916175" cy="2436349"/>
            </a:xfrm>
            <a:prstGeom prst="rect">
              <a:avLst/>
            </a:prstGeom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83AE88E-BAE8-5954-165E-CDB40CC8FADF}"/>
                </a:ext>
              </a:extLst>
            </p:cNvPr>
            <p:cNvSpPr/>
            <p:nvPr/>
          </p:nvSpPr>
          <p:spPr>
            <a:xfrm>
              <a:off x="10063973" y="3613278"/>
              <a:ext cx="304800" cy="10788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5C887117-EA57-0F3B-4ED6-4DB29AA952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026" y="4172505"/>
            <a:ext cx="5474177" cy="2308195"/>
          </a:xfrm>
        </p:spPr>
        <p:txBody>
          <a:bodyPr>
            <a:normAutofit/>
          </a:bodyPr>
          <a:lstStyle/>
          <a:p>
            <a:pPr marL="176213" indent="-168275"/>
            <a:r>
              <a:rPr lang="en-US" sz="1400" dirty="0">
                <a:solidFill>
                  <a:srgbClr val="00B050"/>
                </a:solidFill>
              </a:rPr>
              <a:t>Inverse Compton Scattering </a:t>
            </a:r>
            <a:r>
              <a:rPr lang="en-US" sz="1400" dirty="0"/>
              <a:t>(ultra bright and highly tunable)</a:t>
            </a:r>
          </a:p>
          <a:p>
            <a:pPr marL="290513" lvl="1" indent="0">
              <a:buNone/>
            </a:pPr>
            <a:r>
              <a:rPr lang="en-US" sz="1000" dirty="0"/>
              <a:t>E. </a:t>
            </a:r>
            <a:r>
              <a:rPr lang="en-US" sz="1000" dirty="0" err="1"/>
              <a:t>Gerstmayr</a:t>
            </a:r>
            <a:r>
              <a:rPr lang="en-US" sz="1000" dirty="0"/>
              <a:t> et al., arXiv:2607.15805v1 (2026).</a:t>
            </a:r>
          </a:p>
          <a:p>
            <a:pPr marL="176213" indent="-176213"/>
            <a:r>
              <a:rPr lang="en-US" sz="1400" dirty="0">
                <a:solidFill>
                  <a:srgbClr val="00B050"/>
                </a:solidFill>
              </a:rPr>
              <a:t>Radiation reaction </a:t>
            </a:r>
            <a:r>
              <a:rPr lang="en-US" sz="1400" dirty="0"/>
              <a:t>and </a:t>
            </a:r>
            <a:r>
              <a:rPr lang="en-US" sz="1400" dirty="0">
                <a:solidFill>
                  <a:srgbClr val="00B050"/>
                </a:solidFill>
              </a:rPr>
              <a:t>vacuum birefringence</a:t>
            </a:r>
          </a:p>
          <a:p>
            <a:pPr marL="290513" lvl="1" indent="0">
              <a:buNone/>
            </a:pPr>
            <a:r>
              <a:rPr lang="en-US" sz="1000" dirty="0"/>
              <a:t>M. Formanek et al., </a:t>
            </a:r>
            <a:r>
              <a:rPr lang="en-US" sz="1000" i="1" dirty="0"/>
              <a:t>Phys. Rev. A </a:t>
            </a:r>
            <a:r>
              <a:rPr lang="en-US" sz="1000" b="1" dirty="0"/>
              <a:t>105</a:t>
            </a:r>
            <a:r>
              <a:rPr lang="en-US" sz="1000" dirty="0"/>
              <a:t>, L020203 (2022).</a:t>
            </a:r>
          </a:p>
          <a:p>
            <a:pPr marL="290513" lvl="1" indent="0">
              <a:buNone/>
            </a:pPr>
            <a:r>
              <a:rPr lang="en-US" sz="1000" dirty="0"/>
              <a:t>M. Formanek et al., </a:t>
            </a:r>
            <a:r>
              <a:rPr lang="en-US" sz="1000" i="1" dirty="0"/>
              <a:t>Phys. Rev. D </a:t>
            </a:r>
            <a:r>
              <a:rPr lang="en-US" sz="1000" b="1" dirty="0"/>
              <a:t>109</a:t>
            </a:r>
            <a:r>
              <a:rPr lang="en-US" sz="1000" dirty="0"/>
              <a:t>, 056009 (2024).</a:t>
            </a:r>
          </a:p>
          <a:p>
            <a:pPr marL="176213" indent="-176213"/>
            <a:r>
              <a:rPr lang="en-US" sz="1400" dirty="0">
                <a:solidFill>
                  <a:srgbClr val="00B050"/>
                </a:solidFill>
              </a:rPr>
              <a:t>Photon acceleration</a:t>
            </a:r>
            <a:r>
              <a:rPr lang="en-US" sz="1400" dirty="0"/>
              <a:t>, </a:t>
            </a:r>
            <a:r>
              <a:rPr lang="en-US" sz="1400" dirty="0">
                <a:solidFill>
                  <a:srgbClr val="00B050"/>
                </a:solidFill>
              </a:rPr>
              <a:t>vacuum electron acceleration </a:t>
            </a:r>
            <a:r>
              <a:rPr lang="en-US" sz="1400" dirty="0"/>
              <a:t>and others…</a:t>
            </a:r>
          </a:p>
          <a:p>
            <a:pPr marL="290513" lvl="1" indent="0">
              <a:buNone/>
            </a:pPr>
            <a:r>
              <a:rPr lang="en-US" sz="1000" dirty="0"/>
              <a:t>J. Howard et al., </a:t>
            </a:r>
            <a:r>
              <a:rPr lang="en-US" sz="1000" i="1" dirty="0"/>
              <a:t>Phys. Rev. Lett. </a:t>
            </a:r>
            <a:r>
              <a:rPr lang="en-US" sz="1000" b="1" dirty="0"/>
              <a:t>123</a:t>
            </a:r>
            <a:r>
              <a:rPr lang="en-US" sz="1000" dirty="0"/>
              <a:t>, 124801 (2019).</a:t>
            </a:r>
          </a:p>
          <a:p>
            <a:pPr marL="290513" lvl="1" indent="0">
              <a:buNone/>
            </a:pPr>
            <a:r>
              <a:rPr lang="en-US" sz="1000" dirty="0"/>
              <a:t>D. Ramsey et al., </a:t>
            </a:r>
            <a:r>
              <a:rPr lang="en-US" sz="1000" i="1" dirty="0"/>
              <a:t>Phys. Rev. E </a:t>
            </a:r>
            <a:r>
              <a:rPr lang="en-US" sz="1000" b="1" dirty="0"/>
              <a:t>102</a:t>
            </a:r>
            <a:r>
              <a:rPr lang="en-US" sz="1000" dirty="0"/>
              <a:t>, 043207 (2020).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21E68FC6-0623-12B1-9C9D-2F19C22D2B6B}"/>
              </a:ext>
            </a:extLst>
          </p:cNvPr>
          <p:cNvSpPr txBox="1">
            <a:spLocks/>
          </p:cNvSpPr>
          <p:nvPr/>
        </p:nvSpPr>
        <p:spPr>
          <a:xfrm>
            <a:off x="6398938" y="4352385"/>
            <a:ext cx="5363589" cy="19231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01752" indent="-301752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24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20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8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13" indent="-176213"/>
            <a:r>
              <a:rPr lang="en-US" sz="1400" dirty="0">
                <a:solidFill>
                  <a:srgbClr val="00B050"/>
                </a:solidFill>
              </a:rPr>
              <a:t>Two-color terahertz (THz) generation</a:t>
            </a:r>
          </a:p>
          <a:p>
            <a:pPr marL="290513" lvl="1" indent="0">
              <a:buNone/>
            </a:pPr>
            <a:r>
              <a:rPr lang="en-US" sz="1000" dirty="0"/>
              <a:t>T. T. Simpson et al., </a:t>
            </a:r>
            <a:r>
              <a:rPr lang="en-US" sz="1000" i="1" dirty="0"/>
              <a:t>Phys. Rev. Research </a:t>
            </a:r>
            <a:r>
              <a:rPr lang="en-US" sz="1000" b="1" dirty="0"/>
              <a:t>6</a:t>
            </a:r>
            <a:r>
              <a:rPr lang="en-US" sz="1000" dirty="0"/>
              <a:t>, 013041 (2024).</a:t>
            </a:r>
          </a:p>
          <a:p>
            <a:pPr marL="290513" lvl="1" indent="0">
              <a:buNone/>
            </a:pPr>
            <a:r>
              <a:rPr lang="en-US" sz="1000" dirty="0"/>
              <a:t>J. P. Pigeon et al., </a:t>
            </a:r>
            <a:r>
              <a:rPr lang="en-US" sz="1000" i="1" dirty="0"/>
              <a:t>Nat. Comms. </a:t>
            </a:r>
            <a:r>
              <a:rPr lang="en-US" sz="1000" dirty="0"/>
              <a:t>(accepted, 2026).</a:t>
            </a:r>
          </a:p>
          <a:p>
            <a:pPr marL="176213" indent="-176213"/>
            <a:r>
              <a:rPr lang="en-US" sz="1400" dirty="0">
                <a:solidFill>
                  <a:srgbClr val="00B050"/>
                </a:solidFill>
              </a:rPr>
              <a:t>Laser </a:t>
            </a:r>
            <a:r>
              <a:rPr lang="en-US" sz="1400" dirty="0" err="1">
                <a:solidFill>
                  <a:srgbClr val="00B050"/>
                </a:solidFill>
              </a:rPr>
              <a:t>wakefield</a:t>
            </a:r>
            <a:r>
              <a:rPr lang="en-US" sz="1400" dirty="0">
                <a:solidFill>
                  <a:srgbClr val="00B050"/>
                </a:solidFill>
              </a:rPr>
              <a:t> acceleration</a:t>
            </a:r>
          </a:p>
          <a:p>
            <a:pPr marL="290513" lvl="1" indent="0">
              <a:buNone/>
            </a:pPr>
            <a:r>
              <a:rPr lang="en-US" sz="1000" dirty="0"/>
              <a:t>J. P. </a:t>
            </a:r>
            <a:r>
              <a:rPr lang="en-US" sz="1000" dirty="0" err="1"/>
              <a:t>Palastro</a:t>
            </a:r>
            <a:r>
              <a:rPr lang="en-US" sz="1000" dirty="0"/>
              <a:t> et al., </a:t>
            </a:r>
            <a:r>
              <a:rPr lang="en-US" sz="1000" i="1" dirty="0"/>
              <a:t>Phys. Rev. Lett. </a:t>
            </a:r>
            <a:r>
              <a:rPr lang="en-US" sz="1000" b="1" dirty="0"/>
              <a:t>124</a:t>
            </a:r>
            <a:r>
              <a:rPr lang="en-US" sz="1000" dirty="0"/>
              <a:t>, 13 (2020).</a:t>
            </a:r>
          </a:p>
          <a:p>
            <a:pPr marL="290513" lvl="1" indent="0">
              <a:buNone/>
            </a:pPr>
            <a:r>
              <a:rPr lang="en-US" sz="1000" dirty="0"/>
              <a:t>A. Liberman et al., </a:t>
            </a:r>
            <a:r>
              <a:rPr lang="en-US" sz="1000" i="1" dirty="0"/>
              <a:t>Phys. Rev. Research </a:t>
            </a:r>
            <a:r>
              <a:rPr lang="en-US" sz="1000" b="1" dirty="0"/>
              <a:t>8</a:t>
            </a:r>
            <a:r>
              <a:rPr lang="en-US" sz="1000" dirty="0"/>
              <a:t> (2), L022001 (2026).</a:t>
            </a:r>
          </a:p>
          <a:p>
            <a:pPr marL="290513" lvl="1" indent="0">
              <a:buNone/>
            </a:pPr>
            <a:r>
              <a:rPr lang="en-US" sz="1000" dirty="0"/>
              <a:t>C. D. Arrowsmith et al., </a:t>
            </a:r>
            <a:r>
              <a:rPr lang="en-US" sz="1000" i="1" dirty="0"/>
              <a:t>Nat. Phys. </a:t>
            </a:r>
            <a:r>
              <a:rPr lang="en-US" sz="1000" dirty="0"/>
              <a:t>(2026).</a:t>
            </a:r>
          </a:p>
        </p:txBody>
      </p:sp>
    </p:spTree>
    <p:extLst>
      <p:ext uri="{BB962C8B-B14F-4D97-AF65-F5344CB8AC3E}">
        <p14:creationId xmlns:p14="http://schemas.microsoft.com/office/powerpoint/2010/main" val="2852224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A910D-6848-B267-2E9B-C66BE8D2D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F4AAC92-24A8-8BF2-D5A9-58C82B51543D}"/>
              </a:ext>
            </a:extLst>
          </p:cNvPr>
          <p:cNvSpPr/>
          <p:nvPr/>
        </p:nvSpPr>
        <p:spPr>
          <a:xfrm>
            <a:off x="355206" y="1298219"/>
            <a:ext cx="5313573" cy="5039864"/>
          </a:xfrm>
          <a:prstGeom prst="roundRect">
            <a:avLst>
              <a:gd name="adj" fmla="val 464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AD9198-62EB-C06D-A65B-DEDCD997B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 flying focus can be used to eliminate dephasing in a laser-plasma accelerator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715BF3-CE50-AACC-793F-DBB004609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6</a:t>
            </a:fld>
            <a:endParaRPr lang="en-US" dirty="0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0167B869-5752-0FA1-92A6-FF34125CA4F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3495" y="1600491"/>
            <a:ext cx="4532902" cy="285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4E5E99-1916-4443-A2C4-2F9ADB5265C0}"/>
              </a:ext>
            </a:extLst>
          </p:cNvPr>
          <p:cNvSpPr txBox="1"/>
          <p:nvPr/>
        </p:nvSpPr>
        <p:spPr>
          <a:xfrm>
            <a:off x="420594" y="1382259"/>
            <a:ext cx="4814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</a:rPr>
              <a:t>Traditional laser </a:t>
            </a:r>
            <a:r>
              <a:rPr lang="en-US" sz="1600" b="1" dirty="0" err="1">
                <a:solidFill>
                  <a:schemeClr val="tx2"/>
                </a:solidFill>
              </a:rPr>
              <a:t>wakefield</a:t>
            </a:r>
            <a:r>
              <a:rPr lang="en-US" sz="1600" b="1" dirty="0">
                <a:solidFill>
                  <a:schemeClr val="tx2"/>
                </a:solidFill>
              </a:rPr>
              <a:t> acceleration (LWFA)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C7FBCADA-40C0-4336-B0B8-2A6BC1459E47}"/>
              </a:ext>
            </a:extLst>
          </p:cNvPr>
          <p:cNvSpPr txBox="1">
            <a:spLocks/>
          </p:cNvSpPr>
          <p:nvPr/>
        </p:nvSpPr>
        <p:spPr>
          <a:xfrm>
            <a:off x="262271" y="5548944"/>
            <a:ext cx="5515561" cy="68835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300" dirty="0"/>
              <a:t>Plasma densities </a:t>
            </a:r>
            <a:r>
              <a:rPr lang="en-US" sz="1300" dirty="0">
                <a:solidFill>
                  <a:srgbClr val="00B050"/>
                </a:solidFill>
              </a:rPr>
              <a:t>~10</a:t>
            </a:r>
            <a:r>
              <a:rPr lang="en-US" sz="1300" baseline="30000" dirty="0">
                <a:solidFill>
                  <a:srgbClr val="00B050"/>
                </a:solidFill>
              </a:rPr>
              <a:t>17</a:t>
            </a:r>
            <a:r>
              <a:rPr lang="en-US" sz="1300" dirty="0">
                <a:solidFill>
                  <a:srgbClr val="00B050"/>
                </a:solidFill>
              </a:rPr>
              <a:t> cm</a:t>
            </a:r>
            <a:r>
              <a:rPr lang="en-US" sz="1300" baseline="30000" dirty="0">
                <a:solidFill>
                  <a:srgbClr val="00B050"/>
                </a:solidFill>
              </a:rPr>
              <a:t>−3</a:t>
            </a:r>
            <a:r>
              <a:rPr lang="en-US" sz="1300" dirty="0">
                <a:solidFill>
                  <a:srgbClr val="00B050"/>
                </a:solidFill>
              </a:rPr>
              <a:t> </a:t>
            </a:r>
            <a:r>
              <a:rPr lang="en-US" sz="1300" dirty="0"/>
              <a:t>are used to reach multi-GeV energies.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1" name="Table 40">
                <a:extLst>
                  <a:ext uri="{FF2B5EF4-FFF2-40B4-BE49-F238E27FC236}">
                    <a16:creationId xmlns:a16="http://schemas.microsoft.com/office/drawing/2014/main" id="{5C246852-A0E7-E8D4-AE22-BF24D1CE98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54091708"/>
                  </p:ext>
                </p:extLst>
              </p:nvPr>
            </p:nvGraphicFramePr>
            <p:xfrm>
              <a:off x="615839" y="4378996"/>
              <a:ext cx="4791335" cy="114101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0558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chemeClr val="tx2"/>
                              </a:solidFill>
                            </a:rPr>
                            <a:t>Accelerator length = dephasing length</a:t>
                          </a:r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20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200" b="0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d</m:t>
                                  </m:r>
                                </m:sub>
                              </m:sSub>
                              <m:r>
                                <a:rPr lang="en-US" sz="1200" b="0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sz="120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sSub>
                                    <m:sSubPr>
                                      <m:ctrlPr>
                                        <a:rPr lang="en-US" sz="120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𝑅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200" b="0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b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120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200" b="0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sz="1200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∝</m:t>
                              </m:r>
                            </m:oMath>
                          </a14:m>
                          <a:r>
                            <a:rPr lang="en-US" sz="1200" dirty="0">
                              <a:solidFill>
                                <a:srgbClr val="00B050"/>
                              </a:solidFill>
                              <a:ea typeface="Cambria Math" panose="020405030504060302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sz="120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200" b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e</m:t>
                                  </m:r>
                                </m:sub>
                                <m:sup>
                                  <m:r>
                                    <a:rPr lang="en-US" sz="1200" b="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−3/2</m:t>
                                  </m:r>
                                </m:sup>
                              </m:sSubSup>
                            </m:oMath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93069518"/>
                      </a:ext>
                    </a:extLst>
                  </a:tr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max</m:t>
                                    </m:r>
                                  </m:sub>
                                </m:sSub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𝜉</m:t>
                                    </m:r>
                                  </m:e>
                                  <m:sub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d</m:t>
                                    </m:r>
                                  </m:sub>
                                </m:sSub>
                                <m:r>
                                  <a:rPr lang="en-US" sz="1200" b="1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 </m:t>
                                </m:r>
                                <m:sSubSup>
                                  <m:sSubSupPr>
                                    <m:ctrlP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  <m:sup>
                                    <m: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Strength of the accelerating field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𝜉</m:t>
                                    </m:r>
                                  </m:e>
                                  <m:sub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r>
                                  <a:rPr lang="en-US" sz="1200" b="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 </m:t>
                                </m:r>
                                <m:sSubSup>
                                  <m:sSubSupPr>
                                    <m:ctrlPr>
                                      <a:rPr lang="en-US" sz="120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  <m:sup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1/2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1" name="Table 40">
                <a:extLst>
                  <a:ext uri="{FF2B5EF4-FFF2-40B4-BE49-F238E27FC236}">
                    <a16:creationId xmlns:a16="http://schemas.microsoft.com/office/drawing/2014/main" id="{5C246852-A0E7-E8D4-AE22-BF24D1CE98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54091708"/>
                  </p:ext>
                </p:extLst>
              </p:nvPr>
            </p:nvGraphicFramePr>
            <p:xfrm>
              <a:off x="615839" y="4378996"/>
              <a:ext cx="4791335" cy="114101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73126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chemeClr val="tx2"/>
                              </a:solidFill>
                            </a:rPr>
                            <a:t>Accelerator length = dephasing length</a:t>
                          </a:r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42308" r="-641" b="-20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93069518"/>
                      </a:ext>
                    </a:extLst>
                  </a:tr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42308" t="-96774" r="-641" b="-1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Strength of the accelerating field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42308" t="-203333" r="-641" b="-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FC588CFB-CCF3-6107-6535-9B14C3BC993E}"/>
              </a:ext>
            </a:extLst>
          </p:cNvPr>
          <p:cNvSpPr txBox="1">
            <a:spLocks/>
          </p:cNvSpPr>
          <p:nvPr/>
        </p:nvSpPr>
        <p:spPr>
          <a:xfrm>
            <a:off x="508691" y="1668385"/>
            <a:ext cx="5441166" cy="42766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sz="1300" dirty="0">
                <a:solidFill>
                  <a:srgbClr val="001E5F"/>
                </a:solidFill>
              </a:rPr>
              <a:t>Gaussian pulse drives a </a:t>
            </a:r>
            <a:r>
              <a:rPr lang="en-US" sz="1300" dirty="0" err="1">
                <a:solidFill>
                  <a:srgbClr val="001E5F"/>
                </a:solidFill>
              </a:rPr>
              <a:t>wakefield</a:t>
            </a:r>
            <a:r>
              <a:rPr lang="en-US" sz="1300" dirty="0">
                <a:solidFill>
                  <a:srgbClr val="001E5F"/>
                </a:solidFill>
              </a:rPr>
              <a:t> </a:t>
            </a:r>
            <a:r>
              <a:rPr lang="en-US" sz="1300" dirty="0">
                <a:solidFill>
                  <a:srgbClr val="00B050"/>
                </a:solidFill>
              </a:rPr>
              <a:t>at roughly the plasma group velocity</a:t>
            </a:r>
            <a:endParaRPr lang="en-US" sz="13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616CF24-A659-0DDF-07B4-0EC024CF98E5}"/>
              </a:ext>
            </a:extLst>
          </p:cNvPr>
          <p:cNvSpPr/>
          <p:nvPr/>
        </p:nvSpPr>
        <p:spPr>
          <a:xfrm>
            <a:off x="6100227" y="3719700"/>
            <a:ext cx="323850" cy="16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ontent Placeholder 2">
                <a:extLst>
                  <a:ext uri="{FF2B5EF4-FFF2-40B4-BE49-F238E27FC236}">
                    <a16:creationId xmlns:a16="http://schemas.microsoft.com/office/drawing/2014/main" id="{1E280197-55CC-6BA3-263E-74FF3BBD000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43187" y="5804545"/>
                <a:ext cx="5353517" cy="73771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30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30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acc</m:t>
                          </m:r>
                        </m:sub>
                      </m:sSub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[</m:t>
                      </m:r>
                      <m:r>
                        <m:rPr>
                          <m:sty m:val="p"/>
                        </m:rPr>
                        <a:rPr lang="en-US" sz="130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13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13.5</m:t>
                      </m:r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max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100 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13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GeV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3/2</m:t>
                          </m:r>
                        </m:sup>
                      </m:sSup>
                      <m:d>
                        <m:d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3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800 </m:t>
                              </m:r>
                              <m:r>
                                <m:rPr>
                                  <m:sty m:val="p"/>
                                </m:rPr>
                                <a:rPr lang="en-US" sz="130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nm</m:t>
                              </m:r>
                            </m:den>
                          </m:f>
                        </m:e>
                      </m:d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2.0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−1/2</m:t>
                          </m:r>
                        </m:sup>
                      </m:sSup>
                    </m:oMath>
                  </m:oMathPara>
                </a14:m>
                <a:endParaRPr lang="en-US" sz="13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26" name="Content Placeholder 2">
                <a:extLst>
                  <a:ext uri="{FF2B5EF4-FFF2-40B4-BE49-F238E27FC236}">
                    <a16:creationId xmlns:a16="http://schemas.microsoft.com/office/drawing/2014/main" id="{1E280197-55CC-6BA3-263E-74FF3BBD00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187" y="5804545"/>
                <a:ext cx="5353517" cy="73771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9F031099-9448-FCD5-9796-0D107BF8F7FF}"/>
              </a:ext>
            </a:extLst>
          </p:cNvPr>
          <p:cNvSpPr/>
          <p:nvPr/>
        </p:nvSpPr>
        <p:spPr>
          <a:xfrm>
            <a:off x="4059281" y="2112808"/>
            <a:ext cx="1219949" cy="461665"/>
          </a:xfrm>
          <a:prstGeom prst="roundRect">
            <a:avLst>
              <a:gd name="adj" fmla="val 18180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rgbClr val="001E5F"/>
                </a:solidFill>
              </a:rPr>
              <a:t>Blowout regime</a:t>
            </a:r>
          </a:p>
          <a:p>
            <a:pPr algn="ctr"/>
            <a:r>
              <a:rPr lang="en-US" sz="1000" dirty="0">
                <a:solidFill>
                  <a:srgbClr val="001E5F"/>
                </a:solidFill>
              </a:rPr>
              <a:t>(a</a:t>
            </a:r>
            <a:r>
              <a:rPr lang="en-US" sz="1000" baseline="-25000" dirty="0">
                <a:solidFill>
                  <a:srgbClr val="001E5F"/>
                </a:solidFill>
              </a:rPr>
              <a:t>0</a:t>
            </a:r>
            <a:r>
              <a:rPr lang="en-US" sz="1000" dirty="0">
                <a:solidFill>
                  <a:srgbClr val="001E5F"/>
                </a:solidFill>
              </a:rPr>
              <a:t> ≳ 2)</a:t>
            </a:r>
            <a:endParaRPr lang="en-US" sz="1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876B0B-D58F-69A7-E1E9-C9523C84F519}"/>
              </a:ext>
            </a:extLst>
          </p:cNvPr>
          <p:cNvSpPr txBox="1"/>
          <p:nvPr/>
        </p:nvSpPr>
        <p:spPr>
          <a:xfrm>
            <a:off x="2900855" y="6531259"/>
            <a:ext cx="9053282" cy="246221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r>
              <a:rPr lang="en-US" sz="1000" dirty="0">
                <a:solidFill>
                  <a:srgbClr val="001E5F"/>
                </a:solidFill>
              </a:rPr>
              <a:t> W. Lu et al., </a:t>
            </a:r>
            <a:r>
              <a:rPr lang="en-US" sz="1000" i="1" dirty="0">
                <a:solidFill>
                  <a:srgbClr val="001E5F"/>
                </a:solidFill>
              </a:rPr>
              <a:t>Phys. Rev. ST Accel. Beams </a:t>
            </a:r>
            <a:r>
              <a:rPr lang="en-US" sz="1000" b="1" dirty="0">
                <a:solidFill>
                  <a:srgbClr val="001E5F"/>
                </a:solidFill>
              </a:rPr>
              <a:t>10</a:t>
            </a:r>
            <a:r>
              <a:rPr lang="en-US" sz="1000" dirty="0">
                <a:solidFill>
                  <a:srgbClr val="001E5F"/>
                </a:solidFill>
              </a:rPr>
              <a:t>, 061301 (2007).</a:t>
            </a:r>
          </a:p>
        </p:txBody>
      </p:sp>
    </p:spTree>
    <p:extLst>
      <p:ext uri="{BB962C8B-B14F-4D97-AF65-F5344CB8AC3E}">
        <p14:creationId xmlns:p14="http://schemas.microsoft.com/office/powerpoint/2010/main" val="2512544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A910D-6848-B267-2E9B-C66BE8D2D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FBBEFB17-0EA4-DAD4-0DFA-5C3E1E40766E}"/>
              </a:ext>
            </a:extLst>
          </p:cNvPr>
          <p:cNvSpPr/>
          <p:nvPr/>
        </p:nvSpPr>
        <p:spPr>
          <a:xfrm>
            <a:off x="5809964" y="1298218"/>
            <a:ext cx="6021273" cy="5039865"/>
          </a:xfrm>
          <a:prstGeom prst="roundRect">
            <a:avLst>
              <a:gd name="adj" fmla="val 464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F4AAC92-24A8-8BF2-D5A9-58C82B51543D}"/>
              </a:ext>
            </a:extLst>
          </p:cNvPr>
          <p:cNvSpPr/>
          <p:nvPr/>
        </p:nvSpPr>
        <p:spPr>
          <a:xfrm>
            <a:off x="355206" y="1298219"/>
            <a:ext cx="5313573" cy="5039864"/>
          </a:xfrm>
          <a:prstGeom prst="roundRect">
            <a:avLst>
              <a:gd name="adj" fmla="val 464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AD9198-62EB-C06D-A65B-DEDCD997B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 flying focus can be used to eliminate dephasing in a laser-plasma accelerator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715BF3-CE50-AACC-793F-DBB004609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7</a:t>
            </a:fld>
            <a:endParaRPr lang="en-US" dirty="0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0167B869-5752-0FA1-92A6-FF34125CA4F7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3495" y="1600491"/>
            <a:ext cx="4532902" cy="285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4E5E99-1916-4443-A2C4-2F9ADB5265C0}"/>
              </a:ext>
            </a:extLst>
          </p:cNvPr>
          <p:cNvSpPr txBox="1"/>
          <p:nvPr/>
        </p:nvSpPr>
        <p:spPr>
          <a:xfrm>
            <a:off x="420594" y="1382259"/>
            <a:ext cx="4814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</a:rPr>
              <a:t>Traditional laser </a:t>
            </a:r>
            <a:r>
              <a:rPr lang="en-US" sz="1600" b="1" dirty="0" err="1">
                <a:solidFill>
                  <a:schemeClr val="tx2"/>
                </a:solidFill>
              </a:rPr>
              <a:t>wakefield</a:t>
            </a:r>
            <a:r>
              <a:rPr lang="en-US" sz="1600" b="1" dirty="0">
                <a:solidFill>
                  <a:schemeClr val="tx2"/>
                </a:solidFill>
              </a:rPr>
              <a:t> acceleration (LWFA)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E061B4-10D1-E7DD-5CF5-9948A367C4E1}"/>
              </a:ext>
            </a:extLst>
          </p:cNvPr>
          <p:cNvSpPr txBox="1"/>
          <p:nvPr/>
        </p:nvSpPr>
        <p:spPr>
          <a:xfrm>
            <a:off x="5893404" y="1377544"/>
            <a:ext cx="54508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tx2"/>
                </a:solidFill>
              </a:rPr>
              <a:t>Dephasingless</a:t>
            </a:r>
            <a:r>
              <a:rPr lang="en-US" sz="1600" b="1" dirty="0">
                <a:solidFill>
                  <a:schemeClr val="tx2"/>
                </a:solidFill>
              </a:rPr>
              <a:t> laser </a:t>
            </a:r>
            <a:r>
              <a:rPr lang="en-US" sz="1600" b="1" dirty="0" err="1">
                <a:solidFill>
                  <a:schemeClr val="tx2"/>
                </a:solidFill>
              </a:rPr>
              <a:t>wakefield</a:t>
            </a:r>
            <a:r>
              <a:rPr lang="en-US" sz="1600" b="1" dirty="0">
                <a:solidFill>
                  <a:schemeClr val="tx2"/>
                </a:solidFill>
              </a:rPr>
              <a:t> acceleration (DLWFA)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C7FBCADA-40C0-4336-B0B8-2A6BC1459E47}"/>
              </a:ext>
            </a:extLst>
          </p:cNvPr>
          <p:cNvSpPr txBox="1">
            <a:spLocks/>
          </p:cNvSpPr>
          <p:nvPr/>
        </p:nvSpPr>
        <p:spPr>
          <a:xfrm>
            <a:off x="262271" y="5548944"/>
            <a:ext cx="5515561" cy="68835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300" dirty="0"/>
              <a:t>Plasma densities </a:t>
            </a:r>
            <a:r>
              <a:rPr lang="en-US" sz="1300" dirty="0">
                <a:solidFill>
                  <a:srgbClr val="00B050"/>
                </a:solidFill>
              </a:rPr>
              <a:t>~10</a:t>
            </a:r>
            <a:r>
              <a:rPr lang="en-US" sz="1300" baseline="30000" dirty="0">
                <a:solidFill>
                  <a:srgbClr val="00B050"/>
                </a:solidFill>
              </a:rPr>
              <a:t>17</a:t>
            </a:r>
            <a:r>
              <a:rPr lang="en-US" sz="1300" dirty="0">
                <a:solidFill>
                  <a:srgbClr val="00B050"/>
                </a:solidFill>
              </a:rPr>
              <a:t> cm</a:t>
            </a:r>
            <a:r>
              <a:rPr lang="en-US" sz="1300" baseline="30000" dirty="0">
                <a:solidFill>
                  <a:srgbClr val="00B050"/>
                </a:solidFill>
              </a:rPr>
              <a:t>−3</a:t>
            </a:r>
            <a:r>
              <a:rPr lang="en-US" sz="1300" dirty="0">
                <a:solidFill>
                  <a:srgbClr val="00B050"/>
                </a:solidFill>
              </a:rPr>
              <a:t> </a:t>
            </a:r>
            <a:r>
              <a:rPr lang="en-US" sz="1300" dirty="0"/>
              <a:t>are used to reach multi-GeV energies.</a:t>
            </a: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924FD9F8-7DD8-8FDE-70E5-ABFD9E31D6E4}"/>
              </a:ext>
            </a:extLst>
          </p:cNvPr>
          <p:cNvSpPr txBox="1">
            <a:spLocks/>
          </p:cNvSpPr>
          <p:nvPr/>
        </p:nvSpPr>
        <p:spPr>
          <a:xfrm>
            <a:off x="5981989" y="1668385"/>
            <a:ext cx="5441166" cy="42766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sz="1300" dirty="0">
                <a:solidFill>
                  <a:srgbClr val="001E5F"/>
                </a:solidFill>
              </a:rPr>
              <a:t>Flying focus drives a </a:t>
            </a:r>
            <a:r>
              <a:rPr lang="en-US" sz="1300" dirty="0" err="1">
                <a:solidFill>
                  <a:srgbClr val="001E5F"/>
                </a:solidFill>
              </a:rPr>
              <a:t>wakefield</a:t>
            </a:r>
            <a:r>
              <a:rPr lang="en-US" sz="1300" dirty="0">
                <a:solidFill>
                  <a:srgbClr val="001E5F"/>
                </a:solidFill>
              </a:rPr>
              <a:t> </a:t>
            </a:r>
            <a:r>
              <a:rPr lang="en-US" sz="1300" dirty="0">
                <a:solidFill>
                  <a:srgbClr val="00B050"/>
                </a:solidFill>
              </a:rPr>
              <a:t>at the vacuum speed of light</a:t>
            </a:r>
            <a:endParaRPr lang="en-US" sz="13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1" name="Table 40">
                <a:extLst>
                  <a:ext uri="{FF2B5EF4-FFF2-40B4-BE49-F238E27FC236}">
                    <a16:creationId xmlns:a16="http://schemas.microsoft.com/office/drawing/2014/main" id="{5C246852-A0E7-E8D4-AE22-BF24D1CE98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88043408"/>
                  </p:ext>
                </p:extLst>
              </p:nvPr>
            </p:nvGraphicFramePr>
            <p:xfrm>
              <a:off x="615839" y="4378996"/>
              <a:ext cx="4791335" cy="114101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0558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chemeClr val="tx2"/>
                              </a:solidFill>
                            </a:rPr>
                            <a:t>Accelerator length = dephasing length</a:t>
                          </a:r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20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200" b="0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d</m:t>
                                  </m:r>
                                </m:sub>
                              </m:sSub>
                              <m:r>
                                <a:rPr lang="en-US" sz="1200" b="0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sz="120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sSub>
                                    <m:sSubPr>
                                      <m:ctrlPr>
                                        <a:rPr lang="en-US" sz="120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𝑅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200" b="0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b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120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200" b="0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sz="1200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∝</m:t>
                              </m:r>
                            </m:oMath>
                          </a14:m>
                          <a:r>
                            <a:rPr lang="en-US" sz="1200" dirty="0">
                              <a:solidFill>
                                <a:srgbClr val="00B050"/>
                              </a:solidFill>
                              <a:ea typeface="Cambria Math" panose="020405030504060302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sz="120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200" b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e</m:t>
                                  </m:r>
                                </m:sub>
                                <m:sup>
                                  <m:r>
                                    <a:rPr lang="en-US" sz="1200" b="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−3/2</m:t>
                                  </m:r>
                                </m:sup>
                              </m:sSubSup>
                            </m:oMath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93069518"/>
                      </a:ext>
                    </a:extLst>
                  </a:tr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max</m:t>
                                    </m:r>
                                  </m:sub>
                                </m:sSub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𝜉</m:t>
                                    </m:r>
                                  </m:e>
                                  <m:sub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d</m:t>
                                    </m:r>
                                  </m:sub>
                                </m:sSub>
                                <m:r>
                                  <a:rPr lang="en-US" sz="1200" b="1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 </m:t>
                                </m:r>
                                <m:sSubSup>
                                  <m:sSubSupPr>
                                    <m:ctrlP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  <m:sup>
                                    <m: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Strength of the accelerating field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𝜉</m:t>
                                    </m:r>
                                  </m:e>
                                  <m:sub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r>
                                  <a:rPr lang="en-US" sz="1200" b="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 </m:t>
                                </m:r>
                                <m:sSubSup>
                                  <m:sSubSupPr>
                                    <m:ctrlPr>
                                      <a:rPr lang="en-US" sz="120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  <m:sup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1/2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1" name="Table 40">
                <a:extLst>
                  <a:ext uri="{FF2B5EF4-FFF2-40B4-BE49-F238E27FC236}">
                    <a16:creationId xmlns:a16="http://schemas.microsoft.com/office/drawing/2014/main" id="{5C246852-A0E7-E8D4-AE22-BF24D1CE98E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88043408"/>
                  </p:ext>
                </p:extLst>
              </p:nvPr>
            </p:nvGraphicFramePr>
            <p:xfrm>
              <a:off x="615839" y="4378996"/>
              <a:ext cx="4791335" cy="114101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73126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chemeClr val="tx2"/>
                              </a:solidFill>
                            </a:rPr>
                            <a:t>Accelerator length = dephasing length</a:t>
                          </a:r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42308" r="-641" b="-20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93069518"/>
                      </a:ext>
                    </a:extLst>
                  </a:tr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42308" t="-96774" r="-641" b="-1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Strength of the accelerating field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42308" t="-203333" r="-641" b="-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FC588CFB-CCF3-6107-6535-9B14C3BC993E}"/>
              </a:ext>
            </a:extLst>
          </p:cNvPr>
          <p:cNvSpPr txBox="1">
            <a:spLocks/>
          </p:cNvSpPr>
          <p:nvPr/>
        </p:nvSpPr>
        <p:spPr>
          <a:xfrm>
            <a:off x="508691" y="1668385"/>
            <a:ext cx="5441166" cy="42766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sz="1300" dirty="0">
                <a:solidFill>
                  <a:srgbClr val="001E5F"/>
                </a:solidFill>
              </a:rPr>
              <a:t>Gaussian pulse drives a </a:t>
            </a:r>
            <a:r>
              <a:rPr lang="en-US" sz="1300" dirty="0" err="1">
                <a:solidFill>
                  <a:srgbClr val="001E5F"/>
                </a:solidFill>
              </a:rPr>
              <a:t>wakefield</a:t>
            </a:r>
            <a:r>
              <a:rPr lang="en-US" sz="1300" dirty="0">
                <a:solidFill>
                  <a:srgbClr val="001E5F"/>
                </a:solidFill>
              </a:rPr>
              <a:t> </a:t>
            </a:r>
            <a:r>
              <a:rPr lang="en-US" sz="1300" dirty="0">
                <a:solidFill>
                  <a:srgbClr val="00B050"/>
                </a:solidFill>
              </a:rPr>
              <a:t>at roughly the plasma group velocity</a:t>
            </a:r>
            <a:endParaRPr lang="en-US" sz="13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616CF24-A659-0DDF-07B4-0EC024CF98E5}"/>
              </a:ext>
            </a:extLst>
          </p:cNvPr>
          <p:cNvSpPr/>
          <p:nvPr/>
        </p:nvSpPr>
        <p:spPr>
          <a:xfrm>
            <a:off x="6100227" y="3719700"/>
            <a:ext cx="323850" cy="16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ontent Placeholder 2">
                <a:extLst>
                  <a:ext uri="{FF2B5EF4-FFF2-40B4-BE49-F238E27FC236}">
                    <a16:creationId xmlns:a16="http://schemas.microsoft.com/office/drawing/2014/main" id="{1E280197-55CC-6BA3-263E-74FF3BBD000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43187" y="5804545"/>
                <a:ext cx="5353517" cy="73771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30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30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acc</m:t>
                          </m:r>
                        </m:sub>
                      </m:sSub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[</m:t>
                      </m:r>
                      <m:r>
                        <m:rPr>
                          <m:sty m:val="p"/>
                        </m:rPr>
                        <a:rPr lang="en-US" sz="130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13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13.5</m:t>
                      </m:r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max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100 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13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GeV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3/2</m:t>
                          </m:r>
                        </m:sup>
                      </m:sSup>
                      <m:d>
                        <m:d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3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800 </m:t>
                              </m:r>
                              <m:r>
                                <m:rPr>
                                  <m:sty m:val="p"/>
                                </m:rPr>
                                <a:rPr lang="en-US" sz="130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nm</m:t>
                              </m:r>
                            </m:den>
                          </m:f>
                        </m:e>
                      </m:d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2.0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−1/2</m:t>
                          </m:r>
                        </m:sup>
                      </m:sSup>
                    </m:oMath>
                  </m:oMathPara>
                </a14:m>
                <a:endParaRPr lang="en-US" sz="13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26" name="Content Placeholder 2">
                <a:extLst>
                  <a:ext uri="{FF2B5EF4-FFF2-40B4-BE49-F238E27FC236}">
                    <a16:creationId xmlns:a16="http://schemas.microsoft.com/office/drawing/2014/main" id="{1E280197-55CC-6BA3-263E-74FF3BBD00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187" y="5804545"/>
                <a:ext cx="5353517" cy="73771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9F031099-9448-FCD5-9796-0D107BF8F7FF}"/>
              </a:ext>
            </a:extLst>
          </p:cNvPr>
          <p:cNvSpPr/>
          <p:nvPr/>
        </p:nvSpPr>
        <p:spPr>
          <a:xfrm>
            <a:off x="4059281" y="2112808"/>
            <a:ext cx="1219949" cy="461665"/>
          </a:xfrm>
          <a:prstGeom prst="roundRect">
            <a:avLst>
              <a:gd name="adj" fmla="val 18180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rgbClr val="001E5F"/>
                </a:solidFill>
              </a:rPr>
              <a:t>Blowout regime</a:t>
            </a:r>
          </a:p>
          <a:p>
            <a:pPr algn="ctr"/>
            <a:r>
              <a:rPr lang="en-US" sz="1000" dirty="0">
                <a:solidFill>
                  <a:srgbClr val="001E5F"/>
                </a:solidFill>
              </a:rPr>
              <a:t>(a</a:t>
            </a:r>
            <a:r>
              <a:rPr lang="en-US" sz="1000" baseline="-25000" dirty="0">
                <a:solidFill>
                  <a:srgbClr val="001E5F"/>
                </a:solidFill>
              </a:rPr>
              <a:t>0</a:t>
            </a:r>
            <a:r>
              <a:rPr lang="en-US" sz="1000" dirty="0">
                <a:solidFill>
                  <a:srgbClr val="001E5F"/>
                </a:solidFill>
              </a:rPr>
              <a:t> ≳ 2)</a:t>
            </a:r>
            <a:endParaRPr lang="en-US" sz="1000" dirty="0"/>
          </a:p>
        </p:txBody>
      </p:sp>
      <p:pic>
        <p:nvPicPr>
          <p:cNvPr id="43" name="Flying focus.mp4">
            <a:hlinkClick r:id="" action="ppaction://media"/>
            <a:extLst>
              <a:ext uri="{FF2B5EF4-FFF2-40B4-BE49-F238E27FC236}">
                <a16:creationId xmlns:a16="http://schemas.microsoft.com/office/drawing/2014/main" id="{0CB4349B-B55F-F696-0BDE-EC23C453DAD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64891" y="1941085"/>
            <a:ext cx="4791335" cy="26951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056F7D-8D2A-5758-D1B1-DD2D8616D9EA}"/>
              </a:ext>
            </a:extLst>
          </p:cNvPr>
          <p:cNvSpPr txBox="1"/>
          <p:nvPr/>
        </p:nvSpPr>
        <p:spPr>
          <a:xfrm>
            <a:off x="2900855" y="6531259"/>
            <a:ext cx="9053282" cy="246221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r>
              <a:rPr lang="en-US" sz="1000" dirty="0">
                <a:solidFill>
                  <a:srgbClr val="001E5F"/>
                </a:solidFill>
              </a:rPr>
              <a:t> W. Lu et al., </a:t>
            </a:r>
            <a:r>
              <a:rPr lang="en-US" sz="1000" i="1" dirty="0">
                <a:solidFill>
                  <a:srgbClr val="001E5F"/>
                </a:solidFill>
              </a:rPr>
              <a:t>Phys. Rev. ST Accel. Beams </a:t>
            </a:r>
            <a:r>
              <a:rPr lang="en-US" sz="1000" b="1" dirty="0">
                <a:solidFill>
                  <a:srgbClr val="001E5F"/>
                </a:solidFill>
              </a:rPr>
              <a:t>10</a:t>
            </a:r>
            <a:r>
              <a:rPr lang="en-US" sz="1000" dirty="0">
                <a:solidFill>
                  <a:srgbClr val="001E5F"/>
                </a:solidFill>
              </a:rPr>
              <a:t>, 061301 (2007).	J. P. </a:t>
            </a:r>
            <a:r>
              <a:rPr lang="en-US" sz="1000" dirty="0" err="1">
                <a:solidFill>
                  <a:srgbClr val="001E5F"/>
                </a:solidFill>
              </a:rPr>
              <a:t>Palastro</a:t>
            </a:r>
            <a:r>
              <a:rPr lang="en-US" sz="1000" dirty="0">
                <a:solidFill>
                  <a:srgbClr val="001E5F"/>
                </a:solidFill>
              </a:rPr>
              <a:t> et al., </a:t>
            </a:r>
            <a:r>
              <a:rPr lang="en-US" sz="1000" i="1" dirty="0">
                <a:solidFill>
                  <a:srgbClr val="001E5F"/>
                </a:solidFill>
              </a:rPr>
              <a:t>PRL </a:t>
            </a:r>
            <a:r>
              <a:rPr lang="en-US" sz="1000" b="1" dirty="0">
                <a:solidFill>
                  <a:srgbClr val="001E5F"/>
                </a:solidFill>
              </a:rPr>
              <a:t>124</a:t>
            </a:r>
            <a:r>
              <a:rPr lang="en-US" sz="1000" dirty="0">
                <a:solidFill>
                  <a:srgbClr val="001E5F"/>
                </a:solidFill>
              </a:rPr>
              <a:t>, 13 (2020).	K. G. Miller et al., </a:t>
            </a:r>
            <a:r>
              <a:rPr lang="en-US" sz="1000" i="1" dirty="0">
                <a:solidFill>
                  <a:srgbClr val="001E5F"/>
                </a:solidFill>
              </a:rPr>
              <a:t>Sci. Rep. </a:t>
            </a:r>
            <a:r>
              <a:rPr lang="en-US" sz="1000" b="1" dirty="0">
                <a:solidFill>
                  <a:srgbClr val="001E5F"/>
                </a:solidFill>
              </a:rPr>
              <a:t>13</a:t>
            </a:r>
            <a:r>
              <a:rPr lang="en-US" sz="1000" dirty="0">
                <a:solidFill>
                  <a:srgbClr val="001E5F"/>
                </a:solidFill>
              </a:rPr>
              <a:t>, 21306 (2023).</a:t>
            </a:r>
          </a:p>
        </p:txBody>
      </p:sp>
    </p:spTree>
    <p:extLst>
      <p:ext uri="{BB962C8B-B14F-4D97-AF65-F5344CB8AC3E}">
        <p14:creationId xmlns:p14="http://schemas.microsoft.com/office/powerpoint/2010/main" val="312259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398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E96C0-DB4F-C090-3B74-9F7EF3BC1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8D3A223E-0399-C501-7F08-B3AE7110D9CF}"/>
              </a:ext>
            </a:extLst>
          </p:cNvPr>
          <p:cNvSpPr/>
          <p:nvPr/>
        </p:nvSpPr>
        <p:spPr>
          <a:xfrm>
            <a:off x="5809964" y="1298218"/>
            <a:ext cx="6021273" cy="5039865"/>
          </a:xfrm>
          <a:prstGeom prst="roundRect">
            <a:avLst>
              <a:gd name="adj" fmla="val 464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EDCA1AF4-1094-93E7-0D87-52210CA2AED3}"/>
              </a:ext>
            </a:extLst>
          </p:cNvPr>
          <p:cNvSpPr/>
          <p:nvPr/>
        </p:nvSpPr>
        <p:spPr>
          <a:xfrm>
            <a:off x="355206" y="1298219"/>
            <a:ext cx="5313573" cy="5039864"/>
          </a:xfrm>
          <a:prstGeom prst="roundRect">
            <a:avLst>
              <a:gd name="adj" fmla="val 464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60D069-3919-0060-A99D-D41C355A2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 flying focus can be used to eliminate dephasing in a laser-plasma accelerator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329E2F-CCF9-0802-2C7A-7A08B3E70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8</a:t>
            </a:fld>
            <a:endParaRPr lang="en-US" dirty="0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C3E97CD6-140A-308C-4E05-338055A9E98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3495" y="1600491"/>
            <a:ext cx="4532902" cy="285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E9A4867-1DDB-0582-21D2-360EDB0213A7}"/>
              </a:ext>
            </a:extLst>
          </p:cNvPr>
          <p:cNvSpPr txBox="1"/>
          <p:nvPr/>
        </p:nvSpPr>
        <p:spPr>
          <a:xfrm>
            <a:off x="420594" y="1382259"/>
            <a:ext cx="4814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</a:rPr>
              <a:t>Traditional laser </a:t>
            </a:r>
            <a:r>
              <a:rPr lang="en-US" sz="1600" b="1" dirty="0" err="1">
                <a:solidFill>
                  <a:schemeClr val="tx2"/>
                </a:solidFill>
              </a:rPr>
              <a:t>wakefield</a:t>
            </a:r>
            <a:r>
              <a:rPr lang="en-US" sz="1600" b="1" dirty="0">
                <a:solidFill>
                  <a:schemeClr val="tx2"/>
                </a:solidFill>
              </a:rPr>
              <a:t> acceleration (LWFA)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2ACA97-403A-3E48-F595-944AD3E8F5EE}"/>
              </a:ext>
            </a:extLst>
          </p:cNvPr>
          <p:cNvSpPr txBox="1"/>
          <p:nvPr/>
        </p:nvSpPr>
        <p:spPr>
          <a:xfrm>
            <a:off x="5893404" y="1377544"/>
            <a:ext cx="54508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tx2"/>
                </a:solidFill>
              </a:rPr>
              <a:t>Dephasingless</a:t>
            </a:r>
            <a:r>
              <a:rPr lang="en-US" sz="1600" b="1" dirty="0">
                <a:solidFill>
                  <a:schemeClr val="tx2"/>
                </a:solidFill>
              </a:rPr>
              <a:t> laser </a:t>
            </a:r>
            <a:r>
              <a:rPr lang="en-US" sz="1600" b="1" dirty="0" err="1">
                <a:solidFill>
                  <a:schemeClr val="tx2"/>
                </a:solidFill>
              </a:rPr>
              <a:t>wakefield</a:t>
            </a:r>
            <a:r>
              <a:rPr lang="en-US" sz="1600" b="1" dirty="0">
                <a:solidFill>
                  <a:schemeClr val="tx2"/>
                </a:solidFill>
              </a:rPr>
              <a:t> acceleration (DLWFA)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21F03B00-0DFF-4061-3EB2-42188B90639E}"/>
              </a:ext>
            </a:extLst>
          </p:cNvPr>
          <p:cNvSpPr txBox="1">
            <a:spLocks/>
          </p:cNvSpPr>
          <p:nvPr/>
        </p:nvSpPr>
        <p:spPr>
          <a:xfrm>
            <a:off x="262271" y="5548944"/>
            <a:ext cx="5515561" cy="68835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300" dirty="0"/>
              <a:t>Plasma densities </a:t>
            </a:r>
            <a:r>
              <a:rPr lang="en-US" sz="1300" dirty="0">
                <a:solidFill>
                  <a:srgbClr val="00B050"/>
                </a:solidFill>
              </a:rPr>
              <a:t>~10</a:t>
            </a:r>
            <a:r>
              <a:rPr lang="en-US" sz="1300" baseline="30000" dirty="0">
                <a:solidFill>
                  <a:srgbClr val="00B050"/>
                </a:solidFill>
              </a:rPr>
              <a:t>17</a:t>
            </a:r>
            <a:r>
              <a:rPr lang="en-US" sz="1300" dirty="0">
                <a:solidFill>
                  <a:srgbClr val="00B050"/>
                </a:solidFill>
              </a:rPr>
              <a:t> cm</a:t>
            </a:r>
            <a:r>
              <a:rPr lang="en-US" sz="1300" baseline="30000" dirty="0">
                <a:solidFill>
                  <a:srgbClr val="00B050"/>
                </a:solidFill>
              </a:rPr>
              <a:t>−3</a:t>
            </a:r>
            <a:r>
              <a:rPr lang="en-US" sz="1300" dirty="0">
                <a:solidFill>
                  <a:srgbClr val="00B050"/>
                </a:solidFill>
              </a:rPr>
              <a:t> </a:t>
            </a:r>
            <a:r>
              <a:rPr lang="en-US" sz="1300" dirty="0"/>
              <a:t>are used to reach multi-GeV energies.</a:t>
            </a: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B57C721B-AB2D-E2FF-9B6F-75D0FE641A34}"/>
              </a:ext>
            </a:extLst>
          </p:cNvPr>
          <p:cNvSpPr txBox="1">
            <a:spLocks/>
          </p:cNvSpPr>
          <p:nvPr/>
        </p:nvSpPr>
        <p:spPr>
          <a:xfrm>
            <a:off x="5981989" y="1668385"/>
            <a:ext cx="5441166" cy="42766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sz="1300" dirty="0">
                <a:solidFill>
                  <a:srgbClr val="001E5F"/>
                </a:solidFill>
              </a:rPr>
              <a:t>Flying focus drives a </a:t>
            </a:r>
            <a:r>
              <a:rPr lang="en-US" sz="1300" dirty="0" err="1">
                <a:solidFill>
                  <a:srgbClr val="001E5F"/>
                </a:solidFill>
              </a:rPr>
              <a:t>wakefield</a:t>
            </a:r>
            <a:r>
              <a:rPr lang="en-US" sz="1300" dirty="0">
                <a:solidFill>
                  <a:srgbClr val="001E5F"/>
                </a:solidFill>
              </a:rPr>
              <a:t> </a:t>
            </a:r>
            <a:r>
              <a:rPr lang="en-US" sz="1300" dirty="0">
                <a:solidFill>
                  <a:srgbClr val="00B050"/>
                </a:solidFill>
              </a:rPr>
              <a:t>at the vacuum speed of light</a:t>
            </a:r>
            <a:endParaRPr lang="en-US" sz="13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1" name="Table 40">
                <a:extLst>
                  <a:ext uri="{FF2B5EF4-FFF2-40B4-BE49-F238E27FC236}">
                    <a16:creationId xmlns:a16="http://schemas.microsoft.com/office/drawing/2014/main" id="{1F41893A-615B-EF9A-8389-8BB82FF6BDB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13247140"/>
                  </p:ext>
                </p:extLst>
              </p:nvPr>
            </p:nvGraphicFramePr>
            <p:xfrm>
              <a:off x="615839" y="4378996"/>
              <a:ext cx="4791335" cy="114101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0558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chemeClr val="tx2"/>
                              </a:solidFill>
                            </a:rPr>
                            <a:t>Accelerator length = dephasing length</a:t>
                          </a:r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120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200" b="0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d</m:t>
                                  </m:r>
                                </m:sub>
                              </m:sSub>
                              <m:r>
                                <a:rPr lang="en-US" sz="1200" b="0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sz="120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sSub>
                                    <m:sSubPr>
                                      <m:ctrlPr>
                                        <a:rPr lang="en-US" sz="120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𝑅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200" b="0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b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r>
                                    <a:rPr lang="en-US" sz="1200" b="0" i="1" smtClean="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120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200" b="0" i="1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200" b="0" smtClean="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sz="1200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∝</m:t>
                              </m:r>
                            </m:oMath>
                          </a14:m>
                          <a:r>
                            <a:rPr lang="en-US" sz="1200" dirty="0">
                              <a:solidFill>
                                <a:srgbClr val="00B050"/>
                              </a:solidFill>
                              <a:ea typeface="Cambria Math" panose="020405030504060302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sz="120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1200" b="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200" b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e</m:t>
                                  </m:r>
                                </m:sub>
                                <m:sup>
                                  <m:r>
                                    <a:rPr lang="en-US" sz="1200" b="0" i="1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−3/2</m:t>
                                  </m:r>
                                </m:sup>
                              </m:sSubSup>
                            </m:oMath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93069518"/>
                      </a:ext>
                    </a:extLst>
                  </a:tr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max</m:t>
                                    </m:r>
                                  </m:sub>
                                </m:sSub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𝜉</m:t>
                                    </m:r>
                                  </m:e>
                                  <m:sub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d</m:t>
                                    </m:r>
                                  </m:sub>
                                </m:sSub>
                                <m:r>
                                  <a:rPr lang="en-US" sz="1200" b="1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 </m:t>
                                </m:r>
                                <m:sSubSup>
                                  <m:sSubSupPr>
                                    <m:ctrlP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  <m:sup>
                                    <m: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Strength of the accelerating field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𝜉</m:t>
                                    </m:r>
                                  </m:e>
                                  <m:sub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r>
                                  <a:rPr lang="en-US" sz="1200" b="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 </m:t>
                                </m:r>
                                <m:sSubSup>
                                  <m:sSubSupPr>
                                    <m:ctrlPr>
                                      <a:rPr lang="en-US" sz="120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  <m:sup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1/2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1" name="Table 40">
                <a:extLst>
                  <a:ext uri="{FF2B5EF4-FFF2-40B4-BE49-F238E27FC236}">
                    <a16:creationId xmlns:a16="http://schemas.microsoft.com/office/drawing/2014/main" id="{1F41893A-615B-EF9A-8389-8BB82FF6BDB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13247140"/>
                  </p:ext>
                </p:extLst>
              </p:nvPr>
            </p:nvGraphicFramePr>
            <p:xfrm>
              <a:off x="615839" y="4378996"/>
              <a:ext cx="4791335" cy="114101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73126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chemeClr val="tx2"/>
                              </a:solidFill>
                            </a:rPr>
                            <a:t>Accelerator length = dephasing length</a:t>
                          </a:r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42308" r="-641" b="-20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93069518"/>
                      </a:ext>
                    </a:extLst>
                  </a:tr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42308" t="-96774" r="-641" b="-1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Strength of the accelerating field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42308" t="-203333" r="-641" b="-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627A83F4-7405-AF52-126F-CF959D63D4B0}"/>
              </a:ext>
            </a:extLst>
          </p:cNvPr>
          <p:cNvSpPr txBox="1">
            <a:spLocks/>
          </p:cNvSpPr>
          <p:nvPr/>
        </p:nvSpPr>
        <p:spPr>
          <a:xfrm>
            <a:off x="508691" y="1668385"/>
            <a:ext cx="5441166" cy="42766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sz="1300" dirty="0">
                <a:solidFill>
                  <a:srgbClr val="001E5F"/>
                </a:solidFill>
              </a:rPr>
              <a:t>Gaussian pulse drives a </a:t>
            </a:r>
            <a:r>
              <a:rPr lang="en-US" sz="1300" dirty="0" err="1">
                <a:solidFill>
                  <a:srgbClr val="001E5F"/>
                </a:solidFill>
              </a:rPr>
              <a:t>wakefield</a:t>
            </a:r>
            <a:r>
              <a:rPr lang="en-US" sz="1300" dirty="0">
                <a:solidFill>
                  <a:srgbClr val="001E5F"/>
                </a:solidFill>
              </a:rPr>
              <a:t> </a:t>
            </a:r>
            <a:r>
              <a:rPr lang="en-US" sz="1300" dirty="0">
                <a:solidFill>
                  <a:srgbClr val="00B050"/>
                </a:solidFill>
              </a:rPr>
              <a:t>at roughly the plasma group velocity</a:t>
            </a:r>
            <a:endParaRPr lang="en-US" sz="130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A33F77E4-F7A4-7B24-1BE8-62C99B4824CE}"/>
              </a:ext>
            </a:extLst>
          </p:cNvPr>
          <p:cNvSpPr txBox="1">
            <a:spLocks/>
          </p:cNvSpPr>
          <p:nvPr/>
        </p:nvSpPr>
        <p:spPr>
          <a:xfrm>
            <a:off x="6096000" y="5542841"/>
            <a:ext cx="5441166" cy="461665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01752" indent="-301752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100000"/>
              </a:lnSpc>
              <a:spcBef>
                <a:spcPts val="533"/>
              </a:spcBef>
              <a:buFont typeface="Arial" panose="020B0604020202020204" pitchFamily="34" charset="0"/>
              <a:buChar char="–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̵"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600"/>
              </a:spcBef>
              <a:buNone/>
            </a:pPr>
            <a:r>
              <a:rPr lang="en-US" sz="1300" dirty="0"/>
              <a:t>Plasma densities </a:t>
            </a:r>
            <a:r>
              <a:rPr lang="en-US" sz="1300" dirty="0">
                <a:solidFill>
                  <a:srgbClr val="00B050"/>
                </a:solidFill>
              </a:rPr>
              <a:t>&gt;10</a:t>
            </a:r>
            <a:r>
              <a:rPr lang="en-US" sz="1300" baseline="30000" dirty="0">
                <a:solidFill>
                  <a:srgbClr val="00B050"/>
                </a:solidFill>
              </a:rPr>
              <a:t>18</a:t>
            </a:r>
            <a:r>
              <a:rPr lang="en-US" sz="1300" dirty="0">
                <a:solidFill>
                  <a:srgbClr val="00B050"/>
                </a:solidFill>
              </a:rPr>
              <a:t> cm</a:t>
            </a:r>
            <a:r>
              <a:rPr lang="en-US" sz="1300" baseline="30000" dirty="0">
                <a:solidFill>
                  <a:srgbClr val="00B050"/>
                </a:solidFill>
              </a:rPr>
              <a:t>−3</a:t>
            </a:r>
            <a:r>
              <a:rPr lang="en-US" sz="1300" dirty="0">
                <a:solidFill>
                  <a:srgbClr val="00B050"/>
                </a:solidFill>
              </a:rPr>
              <a:t> </a:t>
            </a:r>
            <a:r>
              <a:rPr lang="en-US" sz="1300" dirty="0"/>
              <a:t>can be used (&gt;GV/cm accelerating fields).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079F1B3-48E1-82F8-E9AA-F3790A4CB208}"/>
              </a:ext>
            </a:extLst>
          </p:cNvPr>
          <p:cNvSpPr/>
          <p:nvPr/>
        </p:nvSpPr>
        <p:spPr>
          <a:xfrm>
            <a:off x="6100227" y="3719700"/>
            <a:ext cx="323850" cy="1631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F4531DC-AC74-EC8B-9244-FF07D6D4AA3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7315"/>
          <a:stretch>
            <a:fillRect/>
          </a:stretch>
        </p:blipFill>
        <p:spPr>
          <a:xfrm>
            <a:off x="5919898" y="1932017"/>
            <a:ext cx="3235053" cy="275675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380CF7B-8356-1829-7FA3-3903558C31F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6352" b="3704"/>
          <a:stretch>
            <a:fillRect/>
          </a:stretch>
        </p:blipFill>
        <p:spPr>
          <a:xfrm>
            <a:off x="8861410" y="2311964"/>
            <a:ext cx="2892468" cy="15609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3" name="Table 22">
                <a:extLst>
                  <a:ext uri="{FF2B5EF4-FFF2-40B4-BE49-F238E27FC236}">
                    <a16:creationId xmlns:a16="http://schemas.microsoft.com/office/drawing/2014/main" id="{558435D2-B90B-EE09-4DF4-04410061738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42405022"/>
                  </p:ext>
                </p:extLst>
              </p:nvPr>
            </p:nvGraphicFramePr>
            <p:xfrm>
              <a:off x="6364892" y="4733850"/>
              <a:ext cx="4791335" cy="7678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rgbClr val="001E5F"/>
                              </a:solidFill>
                            </a:rPr>
                            <a:t>Accelerator length</a:t>
                          </a: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acc</m:t>
                                    </m:r>
                                  </m:sub>
                                </m:sSub>
                                <m:r>
                                  <a:rPr lang="en-US" sz="1200" b="0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</m:t>
                                </m:r>
                                <m:sSub>
                                  <m:sSubPr>
                                    <m:ctrlP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L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200" b="0" dirty="0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max</m:t>
                                    </m:r>
                                  </m:sub>
                                </m:sSub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  <m:sSub>
                                  <m:sSubPr>
                                    <m:ctrlP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𝜉</m:t>
                                    </m:r>
                                  </m:e>
                                  <m:sub>
                                    <m:r>
                                      <a:rPr lang="en-US" sz="12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i="1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 smtClean="0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acc</m:t>
                                    </m:r>
                                  </m:sub>
                                </m:sSub>
                                <m:r>
                                  <a:rPr lang="en-US" sz="1200" b="1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∝ </m:t>
                                </m:r>
                                <m:sSubSup>
                                  <m:sSubSupPr>
                                    <m:ctrlP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200" b="0" i="1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𝑛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e</m:t>
                                    </m:r>
                                  </m:sub>
                                  <m:sup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1/2</m:t>
                                    </m:r>
                                  </m:sup>
                                </m:sSubSup>
                                <m:sSub>
                                  <m:sSubPr>
                                    <m:ctrlP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 b="0" i="1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1200" b="0" i="0" smtClean="0">
                                        <a:solidFill>
                                          <a:srgbClr val="00B05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L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200" b="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3" name="Table 22">
                <a:extLst>
                  <a:ext uri="{FF2B5EF4-FFF2-40B4-BE49-F238E27FC236}">
                    <a16:creationId xmlns:a16="http://schemas.microsoft.com/office/drawing/2014/main" id="{558435D2-B90B-EE09-4DF4-04410061738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42405022"/>
                  </p:ext>
                </p:extLst>
              </p:nvPr>
            </p:nvGraphicFramePr>
            <p:xfrm>
              <a:off x="6364892" y="4733850"/>
              <a:ext cx="4791335" cy="7678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820295">
                      <a:extLst>
                        <a:ext uri="{9D8B030D-6E8A-4147-A177-3AD203B41FA5}">
                          <a16:colId xmlns:a16="http://schemas.microsoft.com/office/drawing/2014/main" val="1657000653"/>
                        </a:ext>
                      </a:extLst>
                    </a:gridCol>
                    <a:gridCol w="1971040">
                      <a:extLst>
                        <a:ext uri="{9D8B030D-6E8A-4147-A177-3AD203B41FA5}">
                          <a16:colId xmlns:a16="http://schemas.microsoft.com/office/drawing/2014/main" val="1329995528"/>
                        </a:ext>
                      </a:extLst>
                    </a:gridCol>
                  </a:tblGrid>
                  <a:tr h="38845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b="0" dirty="0">
                              <a:solidFill>
                                <a:srgbClr val="001E5F"/>
                              </a:solidFill>
                            </a:rPr>
                            <a:t>Accelerator length</a:t>
                          </a: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42949" r="-641" b="-1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4191453"/>
                      </a:ext>
                    </a:extLst>
                  </a:tr>
                  <a:tr h="379425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1200" dirty="0">
                              <a:solidFill>
                                <a:srgbClr val="001E5F"/>
                              </a:solidFill>
                            </a:rPr>
                            <a:t>Maximum energy gain</a:t>
                          </a:r>
                          <a:endParaRPr lang="en-US" sz="1200" b="0" dirty="0">
                            <a:solidFill>
                              <a:srgbClr val="001E5F"/>
                            </a:solidFill>
                          </a:endParaRPr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42949" t="-100000" r="-641" b="-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543325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2A86B175-191F-A912-D76D-FC5F0F881936}"/>
              </a:ext>
            </a:extLst>
          </p:cNvPr>
          <p:cNvSpPr txBox="1"/>
          <p:nvPr/>
        </p:nvSpPr>
        <p:spPr>
          <a:xfrm>
            <a:off x="9584145" y="2147318"/>
            <a:ext cx="116410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dirty="0"/>
              <a:t>Wakefield structure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ontent Placeholder 2">
                <a:extLst>
                  <a:ext uri="{FF2B5EF4-FFF2-40B4-BE49-F238E27FC236}">
                    <a16:creationId xmlns:a16="http://schemas.microsoft.com/office/drawing/2014/main" id="{266E5D2A-D6D0-88D5-0E0A-1701E43258F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139824" y="5826292"/>
                <a:ext cx="5353517" cy="69608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30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30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acc</m:t>
                          </m:r>
                        </m:sub>
                      </m:sSub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[</m:t>
                      </m:r>
                      <m:r>
                        <m:rPr>
                          <m:sty m:val="p"/>
                        </m:rPr>
                        <a:rPr lang="en-US" sz="130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13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0.7</m:t>
                      </m:r>
                      <m:d>
                        <m:d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3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max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100 </m:t>
                              </m:r>
                              <m:r>
                                <m:rPr>
                                  <m:sty m:val="p"/>
                                </m:rPr>
                                <a:rPr lang="en-US" sz="130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GeV</m:t>
                              </m:r>
                            </m:den>
                          </m:f>
                        </m:e>
                      </m:d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e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×10</m:t>
                                  </m:r>
                                  <m:r>
                                    <a:rPr lang="en-US" sz="1300" i="1" baseline="300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18</m:t>
                                  </m:r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sSup>
                                    <m:sSup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cm</m:t>
                                      </m:r>
                                    </m:e>
                                    <m:sup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−3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−1/2</m:t>
                          </m:r>
                        </m:sup>
                      </m:sSup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2.0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−1/2</m:t>
                          </m:r>
                        </m:sup>
                      </m:sSup>
                    </m:oMath>
                  </m:oMathPara>
                </a14:m>
                <a:endParaRPr lang="en-US" sz="13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25" name="Content Placeholder 2">
                <a:extLst>
                  <a:ext uri="{FF2B5EF4-FFF2-40B4-BE49-F238E27FC236}">
                    <a16:creationId xmlns:a16="http://schemas.microsoft.com/office/drawing/2014/main" id="{266E5D2A-D6D0-88D5-0E0A-1701E43258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39824" y="5826292"/>
                <a:ext cx="5353517" cy="696086"/>
              </a:xfr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ontent Placeholder 2">
                <a:extLst>
                  <a:ext uri="{FF2B5EF4-FFF2-40B4-BE49-F238E27FC236}">
                    <a16:creationId xmlns:a16="http://schemas.microsoft.com/office/drawing/2014/main" id="{15F5043E-4807-4F1E-8FEE-6A527DE1EE4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43187" y="5804545"/>
                <a:ext cx="5353517" cy="73771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01752" indent="-301752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4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1pPr>
                <a:lvl2pPr marL="768096" indent="-301752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20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2pPr>
                <a:lvl3pPr marL="1216152" indent="-246888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8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3pPr>
                <a:lvl4pPr marL="16824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4pPr>
                <a:lvl5pPr marL="2139696" indent="-310896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Clr>
                    <a:schemeClr val="accent2"/>
                  </a:buClr>
                  <a:buSzPct val="80000"/>
                  <a:buFont typeface="Wingdings" pitchFamily="2" charset="2"/>
                  <a:buChar char="§"/>
                  <a:defRPr sz="1600" b="0" i="0" kern="1200">
                    <a:solidFill>
                      <a:schemeClr val="tx1"/>
                    </a:solidFill>
                    <a:latin typeface="Aptos" panose="020B0004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30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30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acc</m:t>
                          </m:r>
                        </m:sub>
                      </m:sSub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[</m:t>
                      </m:r>
                      <m:r>
                        <m:rPr>
                          <m:sty m:val="p"/>
                        </m:rPr>
                        <a:rPr lang="en-US" sz="130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  <m:r>
                        <a:rPr lang="en-US" sz="1300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130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13.5</m:t>
                      </m:r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max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100 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sz="13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GeV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3/2</m:t>
                          </m:r>
                        </m:sup>
                      </m:sSup>
                      <m:d>
                        <m:d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1300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800 </m:t>
                              </m:r>
                              <m:r>
                                <m:rPr>
                                  <m:sty m:val="p"/>
                                </m:rPr>
                                <a:rPr lang="en-US" sz="130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nm</m:t>
                              </m:r>
                            </m:den>
                          </m:f>
                        </m:e>
                      </m:d>
                      <m:sSup>
                        <m:sSupPr>
                          <m:ctrlP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300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300" i="1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sz="1300">
                                          <a:solidFill>
                                            <a:schemeClr val="tx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300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2.0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3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−1/2</m:t>
                          </m:r>
                        </m:sup>
                      </m:sSup>
                    </m:oMath>
                  </m:oMathPara>
                </a14:m>
                <a:endParaRPr lang="en-US" sz="13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26" name="Content Placeholder 2">
                <a:extLst>
                  <a:ext uri="{FF2B5EF4-FFF2-40B4-BE49-F238E27FC236}">
                    <a16:creationId xmlns:a16="http://schemas.microsoft.com/office/drawing/2014/main" id="{15F5043E-4807-4F1E-8FEE-6A527DE1EE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187" y="5804545"/>
                <a:ext cx="5353517" cy="73771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813987B9-799A-92A3-2E5B-2543EA364161}"/>
              </a:ext>
            </a:extLst>
          </p:cNvPr>
          <p:cNvSpPr/>
          <p:nvPr/>
        </p:nvSpPr>
        <p:spPr>
          <a:xfrm>
            <a:off x="4059281" y="2112808"/>
            <a:ext cx="1219949" cy="461665"/>
          </a:xfrm>
          <a:prstGeom prst="roundRect">
            <a:avLst>
              <a:gd name="adj" fmla="val 18180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rgbClr val="001E5F"/>
                </a:solidFill>
              </a:rPr>
              <a:t>Blowout regime</a:t>
            </a:r>
          </a:p>
          <a:p>
            <a:pPr algn="ctr"/>
            <a:r>
              <a:rPr lang="en-US" sz="1000" dirty="0">
                <a:solidFill>
                  <a:srgbClr val="001E5F"/>
                </a:solidFill>
              </a:rPr>
              <a:t>(a</a:t>
            </a:r>
            <a:r>
              <a:rPr lang="en-US" sz="1000" baseline="-25000" dirty="0">
                <a:solidFill>
                  <a:srgbClr val="001E5F"/>
                </a:solidFill>
              </a:rPr>
              <a:t>0</a:t>
            </a:r>
            <a:r>
              <a:rPr lang="en-US" sz="1000" dirty="0">
                <a:solidFill>
                  <a:srgbClr val="001E5F"/>
                </a:solidFill>
              </a:rPr>
              <a:t> ≳ 2)</a:t>
            </a:r>
            <a:endParaRPr lang="en-US" sz="1000" dirty="0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B7BB7AD-9083-3C7F-456E-2FE7AC23CF21}"/>
              </a:ext>
            </a:extLst>
          </p:cNvPr>
          <p:cNvCxnSpPr>
            <a:cxnSpLocks/>
          </p:cNvCxnSpPr>
          <p:nvPr/>
        </p:nvCxnSpPr>
        <p:spPr>
          <a:xfrm flipH="1">
            <a:off x="10780377" y="2311964"/>
            <a:ext cx="192423" cy="2019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21A66C39-F3CC-4BD8-FD02-36485ED99C27}"/>
              </a:ext>
            </a:extLst>
          </p:cNvPr>
          <p:cNvSpPr txBox="1"/>
          <p:nvPr/>
        </p:nvSpPr>
        <p:spPr>
          <a:xfrm>
            <a:off x="10779780" y="1985223"/>
            <a:ext cx="675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dirty="0"/>
              <a:t>Ionization</a:t>
            </a:r>
          </a:p>
          <a:p>
            <a:pPr algn="ctr"/>
            <a:r>
              <a:rPr lang="en-US" sz="900" dirty="0"/>
              <a:t>front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314A155-5097-A43B-F74E-0E45A6E62FED}"/>
              </a:ext>
            </a:extLst>
          </p:cNvPr>
          <p:cNvSpPr txBox="1"/>
          <p:nvPr/>
        </p:nvSpPr>
        <p:spPr>
          <a:xfrm>
            <a:off x="9142518" y="2370671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Particle–in-cell simulation</a:t>
            </a:r>
          </a:p>
          <a:p>
            <a:r>
              <a:rPr lang="en-US" sz="900" dirty="0">
                <a:solidFill>
                  <a:schemeClr val="bg1"/>
                </a:solidFill>
              </a:rPr>
              <a:t>(laser not shown)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2F7E5A-BA68-F3F9-48C3-9BC455996674}"/>
              </a:ext>
            </a:extLst>
          </p:cNvPr>
          <p:cNvSpPr txBox="1"/>
          <p:nvPr/>
        </p:nvSpPr>
        <p:spPr>
          <a:xfrm>
            <a:off x="2900855" y="6531259"/>
            <a:ext cx="9053282" cy="246221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r>
              <a:rPr lang="en-US" sz="1000" dirty="0">
                <a:solidFill>
                  <a:srgbClr val="001E5F"/>
                </a:solidFill>
              </a:rPr>
              <a:t> W. Lu et al., </a:t>
            </a:r>
            <a:r>
              <a:rPr lang="en-US" sz="1000" i="1" dirty="0">
                <a:solidFill>
                  <a:srgbClr val="001E5F"/>
                </a:solidFill>
              </a:rPr>
              <a:t>Phys. Rev. ST Accel. Beams </a:t>
            </a:r>
            <a:r>
              <a:rPr lang="en-US" sz="1000" b="1" dirty="0">
                <a:solidFill>
                  <a:srgbClr val="001E5F"/>
                </a:solidFill>
              </a:rPr>
              <a:t>10</a:t>
            </a:r>
            <a:r>
              <a:rPr lang="en-US" sz="1000" dirty="0">
                <a:solidFill>
                  <a:srgbClr val="001E5F"/>
                </a:solidFill>
              </a:rPr>
              <a:t>, 061301 (2007).	J. P. </a:t>
            </a:r>
            <a:r>
              <a:rPr lang="en-US" sz="1000" dirty="0" err="1">
                <a:solidFill>
                  <a:srgbClr val="001E5F"/>
                </a:solidFill>
              </a:rPr>
              <a:t>Palastro</a:t>
            </a:r>
            <a:r>
              <a:rPr lang="en-US" sz="1000" dirty="0">
                <a:solidFill>
                  <a:srgbClr val="001E5F"/>
                </a:solidFill>
              </a:rPr>
              <a:t> et al., </a:t>
            </a:r>
            <a:r>
              <a:rPr lang="en-US" sz="1000" i="1" dirty="0">
                <a:solidFill>
                  <a:srgbClr val="001E5F"/>
                </a:solidFill>
              </a:rPr>
              <a:t>PRL </a:t>
            </a:r>
            <a:r>
              <a:rPr lang="en-US" sz="1000" b="1" dirty="0">
                <a:solidFill>
                  <a:srgbClr val="001E5F"/>
                </a:solidFill>
              </a:rPr>
              <a:t>124</a:t>
            </a:r>
            <a:r>
              <a:rPr lang="en-US" sz="1000" dirty="0">
                <a:solidFill>
                  <a:srgbClr val="001E5F"/>
                </a:solidFill>
              </a:rPr>
              <a:t>, 13 (2020).	K. G. Miller et al., </a:t>
            </a:r>
            <a:r>
              <a:rPr lang="en-US" sz="1000" i="1" dirty="0">
                <a:solidFill>
                  <a:srgbClr val="001E5F"/>
                </a:solidFill>
              </a:rPr>
              <a:t>Sci. Rep. </a:t>
            </a:r>
            <a:r>
              <a:rPr lang="en-US" sz="1000" b="1" dirty="0">
                <a:solidFill>
                  <a:srgbClr val="001E5F"/>
                </a:solidFill>
              </a:rPr>
              <a:t>13</a:t>
            </a:r>
            <a:r>
              <a:rPr lang="en-US" sz="1000" dirty="0">
                <a:solidFill>
                  <a:srgbClr val="001E5F"/>
                </a:solidFill>
              </a:rPr>
              <a:t>, 21306 (2023).</a:t>
            </a:r>
          </a:p>
        </p:txBody>
      </p:sp>
    </p:spTree>
    <p:extLst>
      <p:ext uri="{BB962C8B-B14F-4D97-AF65-F5344CB8AC3E}">
        <p14:creationId xmlns:p14="http://schemas.microsoft.com/office/powerpoint/2010/main" val="4093754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893CA-A349-AF82-41E1-5447D3E98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CDDD873-7A12-9634-3ECA-1D5ABB28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Shrinking multi-GeV laser-plasma accelerators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C4A2D-15DF-BBE5-F787-A26A77CAD31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id="{D6DB9A52-B0FC-2871-6853-7C17E4285BF7}"/>
              </a:ext>
            </a:extLst>
          </p:cNvPr>
          <p:cNvSpPr/>
          <p:nvPr/>
        </p:nvSpPr>
        <p:spPr>
          <a:xfrm>
            <a:off x="6056449" y="2153696"/>
            <a:ext cx="138789" cy="196887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CC18217-EC51-38C8-FF7B-F591F445FFAD}"/>
              </a:ext>
            </a:extLst>
          </p:cNvPr>
          <p:cNvSpPr txBox="1"/>
          <p:nvPr/>
        </p:nvSpPr>
        <p:spPr>
          <a:xfrm>
            <a:off x="6203789" y="2994263"/>
            <a:ext cx="6495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12”</a:t>
            </a:r>
          </a:p>
        </p:txBody>
      </p:sp>
      <p:sp>
        <p:nvSpPr>
          <p:cNvPr id="19" name="Right Brace 18">
            <a:extLst>
              <a:ext uri="{FF2B5EF4-FFF2-40B4-BE49-F238E27FC236}">
                <a16:creationId xmlns:a16="http://schemas.microsoft.com/office/drawing/2014/main" id="{D5F51581-517B-6AF3-446C-835DD578AB7C}"/>
              </a:ext>
            </a:extLst>
          </p:cNvPr>
          <p:cNvSpPr/>
          <p:nvPr/>
        </p:nvSpPr>
        <p:spPr>
          <a:xfrm>
            <a:off x="6056449" y="1778791"/>
            <a:ext cx="151690" cy="34051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2521B56-B1C0-8E79-BD98-7CAFDB242DF7}"/>
              </a:ext>
            </a:extLst>
          </p:cNvPr>
          <p:cNvSpPr txBox="1"/>
          <p:nvPr/>
        </p:nvSpPr>
        <p:spPr>
          <a:xfrm>
            <a:off x="6195162" y="1816315"/>
            <a:ext cx="567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4”</a:t>
            </a:r>
          </a:p>
        </p:txBody>
      </p:sp>
      <p:sp>
        <p:nvSpPr>
          <p:cNvPr id="21" name="Right Brace 20">
            <a:extLst>
              <a:ext uri="{FF2B5EF4-FFF2-40B4-BE49-F238E27FC236}">
                <a16:creationId xmlns:a16="http://schemas.microsoft.com/office/drawing/2014/main" id="{82C5E914-2211-38EC-0F5C-771E0FB0A9C1}"/>
              </a:ext>
            </a:extLst>
          </p:cNvPr>
          <p:cNvSpPr/>
          <p:nvPr/>
        </p:nvSpPr>
        <p:spPr>
          <a:xfrm>
            <a:off x="6056448" y="4177639"/>
            <a:ext cx="164591" cy="1155700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48FAF3-B1B6-B6DB-58F1-877AE2E82A34}"/>
              </a:ext>
            </a:extLst>
          </p:cNvPr>
          <p:cNvSpPr txBox="1"/>
          <p:nvPr/>
        </p:nvSpPr>
        <p:spPr>
          <a:xfrm>
            <a:off x="6203789" y="4615354"/>
            <a:ext cx="6495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24”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0C5CA25-DEC7-3CFF-4B0B-5A17BEF3CBA7}"/>
              </a:ext>
            </a:extLst>
          </p:cNvPr>
          <p:cNvSpPr txBox="1"/>
          <p:nvPr/>
        </p:nvSpPr>
        <p:spPr>
          <a:xfrm rot="16200000">
            <a:off x="192973" y="3171393"/>
            <a:ext cx="915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accent5"/>
                </a:solidFill>
              </a:rPr>
              <a:t>Next step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F58D47E-7A71-FF8E-6D0A-4E957D927286}"/>
              </a:ext>
            </a:extLst>
          </p:cNvPr>
          <p:cNvSpPr txBox="1"/>
          <p:nvPr/>
        </p:nvSpPr>
        <p:spPr>
          <a:xfrm rot="16200000">
            <a:off x="199175" y="4737823"/>
            <a:ext cx="9083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rgbClr val="00B050"/>
                </a:solidFill>
              </a:rPr>
              <a:t>Next gen.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E130C8F2-B5A8-55A7-3B6C-00D86995B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802444"/>
              </p:ext>
            </p:extLst>
          </p:nvPr>
        </p:nvGraphicFramePr>
        <p:xfrm>
          <a:off x="825014" y="1347751"/>
          <a:ext cx="5190957" cy="3991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095">
                  <a:extLst>
                    <a:ext uri="{9D8B030D-6E8A-4147-A177-3AD203B41FA5}">
                      <a16:colId xmlns:a16="http://schemas.microsoft.com/office/drawing/2014/main" val="2743982650"/>
                    </a:ext>
                  </a:extLst>
                </a:gridCol>
                <a:gridCol w="983411">
                  <a:extLst>
                    <a:ext uri="{9D8B030D-6E8A-4147-A177-3AD203B41FA5}">
                      <a16:colId xmlns:a16="http://schemas.microsoft.com/office/drawing/2014/main" val="3621284065"/>
                    </a:ext>
                  </a:extLst>
                </a:gridCol>
                <a:gridCol w="1017917">
                  <a:extLst>
                    <a:ext uri="{9D8B030D-6E8A-4147-A177-3AD203B41FA5}">
                      <a16:colId xmlns:a16="http://schemas.microsoft.com/office/drawing/2014/main" val="3531691368"/>
                    </a:ext>
                  </a:extLst>
                </a:gridCol>
                <a:gridCol w="1038534">
                  <a:extLst>
                    <a:ext uri="{9D8B030D-6E8A-4147-A177-3AD203B41FA5}">
                      <a16:colId xmlns:a16="http://schemas.microsoft.com/office/drawing/2014/main" val="2852369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Facility</a:t>
                      </a:r>
                    </a:p>
                    <a:p>
                      <a:r>
                        <a:rPr lang="en-US" sz="1100" b="0" dirty="0"/>
                        <a:t>(Pulse durations ≲ 25 fs)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Accelerator length (cm)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Predicted energy (GeV)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Shot cycle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147361"/>
                  </a:ext>
                </a:extLst>
              </a:tr>
              <a:tr h="356253">
                <a:tc>
                  <a:txBody>
                    <a:bodyPr/>
                    <a:lstStyle/>
                    <a:p>
                      <a:r>
                        <a:rPr lang="en-US" sz="1100" b="1" dirty="0"/>
                        <a:t>MTW-OPAL (0.24 PW)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0.7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0.9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20 mins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5091556"/>
                  </a:ext>
                </a:extLst>
              </a:tr>
              <a:tr h="390758">
                <a:tc>
                  <a:txBody>
                    <a:bodyPr/>
                    <a:lstStyle/>
                    <a:p>
                      <a:r>
                        <a:rPr lang="en-US" sz="1100" b="1" dirty="0"/>
                        <a:t>ELI-Beamlines HAPLS (0.5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1.5</a:t>
                      </a:r>
                    </a:p>
                  </a:txBody>
                  <a:tcP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3.3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54451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b="1" dirty="0"/>
                        <a:t>EPAC (1.5 PW)</a:t>
                      </a:r>
                    </a:p>
                    <a:p>
                      <a:r>
                        <a:rPr lang="en-US" sz="1100" b="0" dirty="0"/>
                        <a:t>Expected 2027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4.4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u="none" dirty="0">
                          <a:solidFill>
                            <a:schemeClr val="tx1"/>
                          </a:solidFill>
                        </a:rPr>
                        <a:t>0.1-10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828464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b="1" dirty="0"/>
                        <a:t>Apollon (2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min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31387225"/>
                  </a:ext>
                </a:extLst>
              </a:tr>
              <a:tr h="2245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/>
                        <a:t>ZEUS (3 PW)</a:t>
                      </a:r>
                    </a:p>
                    <a:p>
                      <a:r>
                        <a:rPr lang="en-US" sz="1100" dirty="0"/>
                        <a:t>Expected 2026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1 / min</a:t>
                      </a:r>
                    </a:p>
                    <a:p>
                      <a:endParaRPr lang="en-US" sz="1100" dirty="0"/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499407882"/>
                  </a:ext>
                </a:extLst>
              </a:tr>
              <a:tr h="377664">
                <a:tc>
                  <a:txBody>
                    <a:bodyPr/>
                    <a:lstStyle/>
                    <a:p>
                      <a:r>
                        <a:rPr lang="en-US" sz="1100" b="1" dirty="0" err="1"/>
                        <a:t>CoReLS</a:t>
                      </a:r>
                      <a:r>
                        <a:rPr lang="en-US" sz="1100" b="1" dirty="0"/>
                        <a:t> (4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12</a:t>
                      </a: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17</a:t>
                      </a: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0.1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8301028"/>
                  </a:ext>
                </a:extLst>
              </a:tr>
              <a:tr h="3623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/>
                        <a:t>ELI-NP HPLS (10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30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42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min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8644478"/>
                  </a:ext>
                </a:extLst>
              </a:tr>
              <a:tr h="336430">
                <a:tc>
                  <a:txBody>
                    <a:bodyPr/>
                    <a:lstStyle/>
                    <a:p>
                      <a:r>
                        <a:rPr lang="en-US" sz="1100" b="1" dirty="0"/>
                        <a:t>Vulcan 20-20 (8 PW, long focal length) </a:t>
                      </a:r>
                      <a:r>
                        <a:rPr lang="en-US" sz="1100" dirty="0"/>
                        <a:t>Expected 2030s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23</a:t>
                      </a:r>
                    </a:p>
                  </a:txBody>
                  <a:tcP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34</a:t>
                      </a:r>
                    </a:p>
                  </a:txBody>
                  <a:tcP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TBC</a:t>
                      </a: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0962897"/>
                  </a:ext>
                </a:extLst>
              </a:tr>
              <a:tr h="263393">
                <a:tc>
                  <a:txBody>
                    <a:bodyPr/>
                    <a:lstStyle/>
                    <a:p>
                      <a:r>
                        <a:rPr lang="en-US" sz="1100" b="1" dirty="0"/>
                        <a:t>NSF-OPAL (25 PW) </a:t>
                      </a:r>
                    </a:p>
                    <a:p>
                      <a:r>
                        <a:rPr lang="en-US" sz="1100" dirty="0"/>
                        <a:t>Expected 2040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</a:t>
                      </a:r>
                    </a:p>
                  </a:txBody>
                  <a:tcP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105</a:t>
                      </a:r>
                    </a:p>
                  </a:txBody>
                  <a:tcP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5 mins</a:t>
                      </a: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1158819"/>
                  </a:ext>
                </a:extLst>
              </a:tr>
            </a:tbl>
          </a:graphicData>
        </a:graphic>
      </p:graphicFrame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2A4BB22-023B-CCEC-9C6A-2E16D673EB8D}"/>
              </a:ext>
            </a:extLst>
          </p:cNvPr>
          <p:cNvSpPr/>
          <p:nvPr/>
        </p:nvSpPr>
        <p:spPr>
          <a:xfrm>
            <a:off x="453274" y="5443921"/>
            <a:ext cx="3066143" cy="786384"/>
          </a:xfrm>
          <a:prstGeom prst="roundRect">
            <a:avLst>
              <a:gd name="adj" fmla="val 17512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5 GeV in 3.5 cm (&gt;10 cm for LWFA)</a:t>
            </a:r>
          </a:p>
          <a:p>
            <a:pPr algn="ctr"/>
            <a:r>
              <a:rPr lang="en-US" sz="1400" dirty="0"/>
              <a:t>10 GeV in 7 cm (~30 cm for LWFA)</a:t>
            </a:r>
          </a:p>
          <a:p>
            <a:pPr algn="ctr"/>
            <a:r>
              <a:rPr lang="en-US" sz="1400" dirty="0"/>
              <a:t>40 GeV in 30 cm using 10 PW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73275B9F-69F9-A863-C15E-29FED216BB70}"/>
              </a:ext>
            </a:extLst>
          </p:cNvPr>
          <p:cNvSpPr/>
          <p:nvPr/>
        </p:nvSpPr>
        <p:spPr>
          <a:xfrm>
            <a:off x="3632959" y="5443921"/>
            <a:ext cx="3338782" cy="786384"/>
          </a:xfrm>
          <a:prstGeom prst="roundRect">
            <a:avLst>
              <a:gd name="adj" fmla="val 17512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dirty="0">
                <a:solidFill>
                  <a:srgbClr val="00B050"/>
                </a:solidFill>
              </a:rPr>
              <a:t>Pulse guiding not required (single beam)</a:t>
            </a:r>
          </a:p>
          <a:p>
            <a:pPr algn="ctr">
              <a:spcAft>
                <a:spcPts val="300"/>
              </a:spcAft>
            </a:pPr>
            <a:r>
              <a:rPr lang="en-US" sz="1400" dirty="0">
                <a:solidFill>
                  <a:srgbClr val="00B050"/>
                </a:solidFill>
              </a:rPr>
              <a:t>More compact focusing optics (~f/10)</a:t>
            </a:r>
          </a:p>
        </p:txBody>
      </p:sp>
    </p:spTree>
    <p:extLst>
      <p:ext uri="{BB962C8B-B14F-4D97-AF65-F5344CB8AC3E}">
        <p14:creationId xmlns:p14="http://schemas.microsoft.com/office/powerpoint/2010/main" val="299868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ADE835-F109-35B8-067D-09459DFA13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EBCB3BA-AC13-3CD7-9E19-B47345BC1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Shrinking multi-GeV laser-plasma accelerators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70CFA-C08F-3326-D86C-A235F1F78F7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7FE27B1-F987-3293-9DB4-CDE203A8E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830" y="1280093"/>
            <a:ext cx="4093093" cy="45239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id="{C9401A34-9D8E-8889-788A-A5DA69F336ED}"/>
                  </a:ext>
                </a:extLst>
              </p:cNvPr>
              <p:cNvSpPr/>
              <p:nvPr/>
            </p:nvSpPr>
            <p:spPr>
              <a:xfrm>
                <a:off x="9134794" y="4075744"/>
                <a:ext cx="2291065" cy="698655"/>
              </a:xfrm>
              <a:prstGeom prst="roundRect">
                <a:avLst/>
              </a:prstGeom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b="1" dirty="0"/>
                  <a:t>Ritus-Narozhny conjecture: </a:t>
                </a:r>
              </a:p>
              <a:p>
                <a:r>
                  <a:rPr lang="en-US" sz="1200" dirty="0"/>
                  <a:t>QED no longer perturbative </a:t>
                </a:r>
              </a:p>
              <a:p>
                <a:r>
                  <a:rPr lang="en-US" sz="1200" dirty="0"/>
                  <a:t>when </a:t>
                </a:r>
                <a:r>
                  <a:rPr lang="el-GR" sz="1200" dirty="0"/>
                  <a:t>αχ</a:t>
                </a:r>
                <a:r>
                  <a:rPr lang="en-US" sz="1200" baseline="30000" dirty="0"/>
                  <a:t>2/3</a:t>
                </a:r>
                <a:r>
                  <a:rPr lang="en-US" sz="1200" dirty="0"/>
                  <a:t> ≳1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𝜒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2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e</m:t>
                        </m:r>
                      </m:sub>
                    </m:sSub>
                    <m:r>
                      <a:rPr lang="en-US" sz="1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≈2</m:t>
                    </m:r>
                    <m:r>
                      <a:rPr lang="en-US" sz="1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sSub>
                      <m:sSubPr>
                        <m:ctrlPr>
                          <a:rPr lang="en-US" sz="1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2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sub>
                    </m:sSub>
                    <m:r>
                      <a:rPr lang="en-US" sz="1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sz="1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2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sub>
                    </m:sSub>
                  </m:oMath>
                </a14:m>
                <a:r>
                  <a:rPr lang="en-US" sz="1200" dirty="0"/>
                  <a:t>).</a:t>
                </a:r>
              </a:p>
            </p:txBody>
          </p:sp>
        </mc:Choice>
        <mc:Fallback xmlns=""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id="{C9401A34-9D8E-8889-788A-A5DA69F336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34794" y="4075744"/>
                <a:ext cx="2291065" cy="698655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E61EF5D9-3E30-A9CB-EA00-7F9E27BF660E}"/>
              </a:ext>
            </a:extLst>
          </p:cNvPr>
          <p:cNvSpPr/>
          <p:nvPr/>
        </p:nvSpPr>
        <p:spPr>
          <a:xfrm>
            <a:off x="7793816" y="5710568"/>
            <a:ext cx="3338782" cy="619763"/>
          </a:xfrm>
          <a:prstGeom prst="roundRect">
            <a:avLst>
              <a:gd name="adj" fmla="val 1050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A possible workhorse for 10’s of GeV electron beams for SF-QED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C90E9D2-D263-7037-F121-C98E475543E1}"/>
              </a:ext>
            </a:extLst>
          </p:cNvPr>
          <p:cNvSpPr/>
          <p:nvPr/>
        </p:nvSpPr>
        <p:spPr>
          <a:xfrm>
            <a:off x="10271464" y="2209891"/>
            <a:ext cx="594804" cy="2198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Brace 28">
            <a:extLst>
              <a:ext uri="{FF2B5EF4-FFF2-40B4-BE49-F238E27FC236}">
                <a16:creationId xmlns:a16="http://schemas.microsoft.com/office/drawing/2014/main" id="{33AFAEEE-7B16-1E3A-FACB-E7909FE09EF3}"/>
              </a:ext>
            </a:extLst>
          </p:cNvPr>
          <p:cNvSpPr/>
          <p:nvPr/>
        </p:nvSpPr>
        <p:spPr>
          <a:xfrm>
            <a:off x="6056449" y="2153696"/>
            <a:ext cx="138789" cy="196887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D7EC359-40F9-7CBD-EDDA-A237B3D2D250}"/>
              </a:ext>
            </a:extLst>
          </p:cNvPr>
          <p:cNvSpPr txBox="1"/>
          <p:nvPr/>
        </p:nvSpPr>
        <p:spPr>
          <a:xfrm>
            <a:off x="6203789" y="2994263"/>
            <a:ext cx="6495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12”</a:t>
            </a:r>
          </a:p>
        </p:txBody>
      </p:sp>
      <p:sp>
        <p:nvSpPr>
          <p:cNvPr id="31" name="Right Brace 30">
            <a:extLst>
              <a:ext uri="{FF2B5EF4-FFF2-40B4-BE49-F238E27FC236}">
                <a16:creationId xmlns:a16="http://schemas.microsoft.com/office/drawing/2014/main" id="{6667317D-5904-12F1-0FD9-A6B4FCE8953C}"/>
              </a:ext>
            </a:extLst>
          </p:cNvPr>
          <p:cNvSpPr/>
          <p:nvPr/>
        </p:nvSpPr>
        <p:spPr>
          <a:xfrm>
            <a:off x="6056449" y="1778791"/>
            <a:ext cx="151690" cy="34051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13F1A21-AC43-B1C7-386E-50F700AB5BCC}"/>
              </a:ext>
            </a:extLst>
          </p:cNvPr>
          <p:cNvSpPr txBox="1"/>
          <p:nvPr/>
        </p:nvSpPr>
        <p:spPr>
          <a:xfrm>
            <a:off x="6195162" y="1816315"/>
            <a:ext cx="567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4”</a:t>
            </a:r>
          </a:p>
        </p:txBody>
      </p:sp>
      <p:sp>
        <p:nvSpPr>
          <p:cNvPr id="33" name="Right Brace 32">
            <a:extLst>
              <a:ext uri="{FF2B5EF4-FFF2-40B4-BE49-F238E27FC236}">
                <a16:creationId xmlns:a16="http://schemas.microsoft.com/office/drawing/2014/main" id="{CDDCF86A-C2E7-945A-F48A-499E23E7683D}"/>
              </a:ext>
            </a:extLst>
          </p:cNvPr>
          <p:cNvSpPr/>
          <p:nvPr/>
        </p:nvSpPr>
        <p:spPr>
          <a:xfrm>
            <a:off x="6056448" y="4177639"/>
            <a:ext cx="164591" cy="1155700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3266DB0-8F00-78A0-4828-0E9B9C686B63}"/>
              </a:ext>
            </a:extLst>
          </p:cNvPr>
          <p:cNvSpPr txBox="1"/>
          <p:nvPr/>
        </p:nvSpPr>
        <p:spPr>
          <a:xfrm>
            <a:off x="6203789" y="4615354"/>
            <a:ext cx="6495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24”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6EA4A0A-283B-462E-48A5-B8E9E9A78123}"/>
              </a:ext>
            </a:extLst>
          </p:cNvPr>
          <p:cNvSpPr txBox="1"/>
          <p:nvPr/>
        </p:nvSpPr>
        <p:spPr>
          <a:xfrm rot="16200000">
            <a:off x="192973" y="3171393"/>
            <a:ext cx="915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accent5"/>
                </a:solidFill>
              </a:rPr>
              <a:t>Next step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0290FAF-A3E6-2838-8A13-98C322A72A7D}"/>
              </a:ext>
            </a:extLst>
          </p:cNvPr>
          <p:cNvSpPr txBox="1"/>
          <p:nvPr/>
        </p:nvSpPr>
        <p:spPr>
          <a:xfrm rot="16200000">
            <a:off x="199175" y="4737823"/>
            <a:ext cx="9083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rgbClr val="00B050"/>
                </a:solidFill>
              </a:rPr>
              <a:t>Next gen.</a:t>
            </a: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E5745924-EBE8-1010-9C54-D663C9A42A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714562"/>
              </p:ext>
            </p:extLst>
          </p:nvPr>
        </p:nvGraphicFramePr>
        <p:xfrm>
          <a:off x="825014" y="1347751"/>
          <a:ext cx="5190957" cy="3991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095">
                  <a:extLst>
                    <a:ext uri="{9D8B030D-6E8A-4147-A177-3AD203B41FA5}">
                      <a16:colId xmlns:a16="http://schemas.microsoft.com/office/drawing/2014/main" val="2743982650"/>
                    </a:ext>
                  </a:extLst>
                </a:gridCol>
                <a:gridCol w="983411">
                  <a:extLst>
                    <a:ext uri="{9D8B030D-6E8A-4147-A177-3AD203B41FA5}">
                      <a16:colId xmlns:a16="http://schemas.microsoft.com/office/drawing/2014/main" val="3621284065"/>
                    </a:ext>
                  </a:extLst>
                </a:gridCol>
                <a:gridCol w="1017917">
                  <a:extLst>
                    <a:ext uri="{9D8B030D-6E8A-4147-A177-3AD203B41FA5}">
                      <a16:colId xmlns:a16="http://schemas.microsoft.com/office/drawing/2014/main" val="3531691368"/>
                    </a:ext>
                  </a:extLst>
                </a:gridCol>
                <a:gridCol w="1038534">
                  <a:extLst>
                    <a:ext uri="{9D8B030D-6E8A-4147-A177-3AD203B41FA5}">
                      <a16:colId xmlns:a16="http://schemas.microsoft.com/office/drawing/2014/main" val="2852369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Facility</a:t>
                      </a:r>
                    </a:p>
                    <a:p>
                      <a:r>
                        <a:rPr lang="en-US" sz="1100" b="0" dirty="0"/>
                        <a:t>(Pulse durations ≲ 25 fs)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Accelerator length (cm)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Predicted energy (GeV)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Shot cycle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147361"/>
                  </a:ext>
                </a:extLst>
              </a:tr>
              <a:tr h="356253">
                <a:tc>
                  <a:txBody>
                    <a:bodyPr/>
                    <a:lstStyle/>
                    <a:p>
                      <a:r>
                        <a:rPr lang="en-US" sz="1100" b="1" dirty="0"/>
                        <a:t>MTW-OPAL (0.24 PW)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0.7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0.9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20 mins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5091556"/>
                  </a:ext>
                </a:extLst>
              </a:tr>
              <a:tr h="390758">
                <a:tc>
                  <a:txBody>
                    <a:bodyPr/>
                    <a:lstStyle/>
                    <a:p>
                      <a:r>
                        <a:rPr lang="en-US" sz="1100" b="1" dirty="0"/>
                        <a:t>ELI-Beamlines HAPLS (0.5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1.5</a:t>
                      </a:r>
                    </a:p>
                  </a:txBody>
                  <a:tcP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3.3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54451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b="1" dirty="0"/>
                        <a:t>EPAC (1.5 PW)</a:t>
                      </a:r>
                    </a:p>
                    <a:p>
                      <a:r>
                        <a:rPr lang="en-US" sz="1100" b="0" dirty="0"/>
                        <a:t>Expected 2027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4.4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u="none" dirty="0">
                          <a:solidFill>
                            <a:schemeClr val="tx1"/>
                          </a:solidFill>
                        </a:rPr>
                        <a:t>0.1-10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828464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b="1" dirty="0"/>
                        <a:t>Apollon (2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min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31387225"/>
                  </a:ext>
                </a:extLst>
              </a:tr>
              <a:tr h="2245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/>
                        <a:t>ZEUS (3 PW)</a:t>
                      </a:r>
                    </a:p>
                    <a:p>
                      <a:r>
                        <a:rPr lang="en-US" sz="1100" dirty="0"/>
                        <a:t>Expected 2026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1 / min</a:t>
                      </a:r>
                    </a:p>
                    <a:p>
                      <a:endParaRPr lang="en-US" sz="1100" dirty="0"/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499407882"/>
                  </a:ext>
                </a:extLst>
              </a:tr>
              <a:tr h="377664">
                <a:tc>
                  <a:txBody>
                    <a:bodyPr/>
                    <a:lstStyle/>
                    <a:p>
                      <a:r>
                        <a:rPr lang="en-US" sz="1100" b="1" dirty="0" err="1"/>
                        <a:t>CoReLS</a:t>
                      </a:r>
                      <a:r>
                        <a:rPr lang="en-US" sz="1100" b="1" dirty="0"/>
                        <a:t> (4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12</a:t>
                      </a: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17</a:t>
                      </a: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0.1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8301028"/>
                  </a:ext>
                </a:extLst>
              </a:tr>
              <a:tr h="3623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/>
                        <a:t>ELI-NP HPLS (10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30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42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min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8644478"/>
                  </a:ext>
                </a:extLst>
              </a:tr>
              <a:tr h="336430">
                <a:tc>
                  <a:txBody>
                    <a:bodyPr/>
                    <a:lstStyle/>
                    <a:p>
                      <a:r>
                        <a:rPr lang="en-US" sz="1100" b="1" dirty="0"/>
                        <a:t>Vulcan 20-20 (8 PW, long focal length) </a:t>
                      </a:r>
                      <a:r>
                        <a:rPr lang="en-US" sz="1100" dirty="0"/>
                        <a:t>Expected 2030s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23</a:t>
                      </a:r>
                    </a:p>
                  </a:txBody>
                  <a:tcP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34</a:t>
                      </a:r>
                    </a:p>
                  </a:txBody>
                  <a:tcP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TBC</a:t>
                      </a: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0962897"/>
                  </a:ext>
                </a:extLst>
              </a:tr>
              <a:tr h="263393">
                <a:tc>
                  <a:txBody>
                    <a:bodyPr/>
                    <a:lstStyle/>
                    <a:p>
                      <a:r>
                        <a:rPr lang="en-US" sz="1100" b="1" dirty="0"/>
                        <a:t>NSF-OPAL (25 PW) </a:t>
                      </a:r>
                    </a:p>
                    <a:p>
                      <a:r>
                        <a:rPr lang="en-US" sz="1100" dirty="0"/>
                        <a:t>Expected 2040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</a:t>
                      </a:r>
                    </a:p>
                  </a:txBody>
                  <a:tcP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105</a:t>
                      </a:r>
                    </a:p>
                  </a:txBody>
                  <a:tcP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5 mins</a:t>
                      </a: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1158819"/>
                  </a:ext>
                </a:extLst>
              </a:tr>
            </a:tbl>
          </a:graphicData>
        </a:graphic>
      </p:graphicFrame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290012F1-65D6-1F26-A4CE-CF57B734A98C}"/>
              </a:ext>
            </a:extLst>
          </p:cNvPr>
          <p:cNvSpPr/>
          <p:nvPr/>
        </p:nvSpPr>
        <p:spPr>
          <a:xfrm>
            <a:off x="453274" y="5443921"/>
            <a:ext cx="3066143" cy="786384"/>
          </a:xfrm>
          <a:prstGeom prst="roundRect">
            <a:avLst>
              <a:gd name="adj" fmla="val 17512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5 GeV in 3.5 cm (&gt;10 cm for LWFA)</a:t>
            </a:r>
          </a:p>
          <a:p>
            <a:pPr algn="ctr"/>
            <a:r>
              <a:rPr lang="en-US" sz="1400" dirty="0"/>
              <a:t>10 GeV in 7 cm (~30 cm for LWFA)</a:t>
            </a:r>
          </a:p>
          <a:p>
            <a:pPr algn="ctr"/>
            <a:r>
              <a:rPr lang="en-US" sz="1400" dirty="0"/>
              <a:t>40 GeV in 30 cm using 10 PW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F8FFD497-48CA-3F24-E766-348FC40EAF81}"/>
              </a:ext>
            </a:extLst>
          </p:cNvPr>
          <p:cNvSpPr/>
          <p:nvPr/>
        </p:nvSpPr>
        <p:spPr>
          <a:xfrm>
            <a:off x="3632959" y="5443921"/>
            <a:ext cx="3338782" cy="786384"/>
          </a:xfrm>
          <a:prstGeom prst="roundRect">
            <a:avLst>
              <a:gd name="adj" fmla="val 17512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dirty="0">
                <a:solidFill>
                  <a:srgbClr val="00B050"/>
                </a:solidFill>
              </a:rPr>
              <a:t>Pulse guiding not required (single beam)</a:t>
            </a:r>
          </a:p>
          <a:p>
            <a:pPr algn="ctr">
              <a:spcAft>
                <a:spcPts val="300"/>
              </a:spcAft>
            </a:pPr>
            <a:r>
              <a:rPr lang="en-US" sz="1400" dirty="0">
                <a:solidFill>
                  <a:srgbClr val="00B050"/>
                </a:solidFill>
              </a:rPr>
              <a:t>More compact focusing optics (~f/10)</a:t>
            </a:r>
          </a:p>
        </p:txBody>
      </p:sp>
    </p:spTree>
    <p:extLst>
      <p:ext uri="{BB962C8B-B14F-4D97-AF65-F5344CB8AC3E}">
        <p14:creationId xmlns:p14="http://schemas.microsoft.com/office/powerpoint/2010/main" val="1067751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DE1C4B-EB24-2BB9-4ADA-CF8D65B44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9FCC1A-0C3E-71BF-E3E3-DC9329A5D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Shrinking multi-GeV laser-plasma accelerators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96A02-6215-5DBB-0D21-2AB95CEC66F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5194599-9F51-860B-96E7-A677B2791A40}"/>
              </a:ext>
            </a:extLst>
          </p:cNvPr>
          <p:cNvGrpSpPr/>
          <p:nvPr/>
        </p:nvGrpSpPr>
        <p:grpSpPr>
          <a:xfrm>
            <a:off x="7594104" y="1483096"/>
            <a:ext cx="3867265" cy="4308978"/>
            <a:chOff x="933335" y="1531968"/>
            <a:chExt cx="3867265" cy="4308978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5225341-FBB6-1314-A677-846F84F1AECE}"/>
                </a:ext>
              </a:extLst>
            </p:cNvPr>
            <p:cNvSpPr/>
            <p:nvPr/>
          </p:nvSpPr>
          <p:spPr>
            <a:xfrm>
              <a:off x="933335" y="4794506"/>
              <a:ext cx="3867265" cy="1046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342900"/>
              <a:r>
                <a:rPr lang="en-US" sz="1400" b="1" dirty="0">
                  <a:solidFill>
                    <a:srgbClr val="FF0000"/>
                  </a:solidFill>
                </a:rPr>
                <a:t>Proposed NSF-OPAL Facility</a:t>
              </a:r>
              <a:endParaRPr lang="en-US" sz="1400" b="1" dirty="0">
                <a:solidFill>
                  <a:prstClr val="black"/>
                </a:solidFill>
              </a:endParaRPr>
            </a:p>
            <a:p>
              <a:pPr marL="214313" indent="-214313" defTabSz="342900">
                <a:buFont typeface="Arial" panose="020B0604020202020204" pitchFamily="34" charset="0"/>
                <a:buChar char="•"/>
              </a:pPr>
              <a:r>
                <a:rPr lang="en-US" sz="1200" i="1" dirty="0">
                  <a:solidFill>
                    <a:prstClr val="black"/>
                  </a:solidFill>
                </a:rPr>
                <a:t>“Alpha” beams: </a:t>
              </a:r>
              <a:r>
                <a:rPr lang="en-US" sz="1200" b="1" i="1" dirty="0">
                  <a:solidFill>
                    <a:prstClr val="black"/>
                  </a:solidFill>
                </a:rPr>
                <a:t>2× 25 PW / 5 mins</a:t>
              </a:r>
            </a:p>
            <a:p>
              <a:pPr marL="214313" indent="-214313" defTabSz="342900">
                <a:buFont typeface="Arial" panose="020B0604020202020204" pitchFamily="34" charset="0"/>
                <a:buChar char="•"/>
              </a:pPr>
              <a:r>
                <a:rPr lang="en-US" sz="1200" i="1" dirty="0">
                  <a:solidFill>
                    <a:prstClr val="black"/>
                  </a:solidFill>
                </a:rPr>
                <a:t>“Beta” beam: </a:t>
              </a:r>
              <a:r>
                <a:rPr lang="en-US" sz="1200" b="1" i="1" dirty="0">
                  <a:solidFill>
                    <a:prstClr val="black"/>
                  </a:solidFill>
                </a:rPr>
                <a:t>2 PW </a:t>
              </a:r>
            </a:p>
            <a:p>
              <a:pPr marL="214313" indent="-214313" defTabSz="342900">
                <a:buFont typeface="Arial" panose="020B0604020202020204" pitchFamily="34" charset="0"/>
                <a:buChar char="•"/>
              </a:pPr>
              <a:r>
                <a:rPr lang="en-US" sz="1200" i="1" dirty="0">
                  <a:solidFill>
                    <a:prstClr val="black"/>
                  </a:solidFill>
                </a:rPr>
                <a:t>Up to 4×</a:t>
              </a:r>
              <a:r>
                <a:rPr lang="en-US" sz="1200" b="1" i="1" dirty="0">
                  <a:solidFill>
                    <a:prstClr val="black"/>
                  </a:solidFill>
                </a:rPr>
                <a:t> </a:t>
              </a:r>
              <a:r>
                <a:rPr lang="en-US" sz="1200" i="1" dirty="0">
                  <a:solidFill>
                    <a:prstClr val="black"/>
                  </a:solidFill>
                </a:rPr>
                <a:t>multi-kJ long-pulse beams</a:t>
              </a:r>
            </a:p>
            <a:p>
              <a:pPr marL="214313" indent="-214313" defTabSz="342900">
                <a:buFont typeface="Arial" panose="020B0604020202020204" pitchFamily="34" charset="0"/>
                <a:buChar char="•"/>
              </a:pPr>
              <a:r>
                <a:rPr lang="en-US" sz="1200" i="1" dirty="0">
                  <a:solidFill>
                    <a:prstClr val="black"/>
                  </a:solidFill>
                </a:rPr>
                <a:t>Two target areas: highest intensity, </a:t>
              </a:r>
              <a:r>
                <a:rPr lang="en-US" sz="1200" b="1" i="1" dirty="0">
                  <a:solidFill>
                    <a:prstClr val="black"/>
                  </a:solidFill>
                </a:rPr>
                <a:t>flexible focus</a:t>
              </a:r>
              <a:endParaRPr lang="en-US" sz="1400" b="1" i="1" dirty="0">
                <a:solidFill>
                  <a:prstClr val="black"/>
                </a:solidFill>
              </a:endParaRP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0735677-202D-BAAE-5A69-EDEE46D228EC}"/>
                </a:ext>
              </a:extLst>
            </p:cNvPr>
            <p:cNvGrpSpPr/>
            <p:nvPr/>
          </p:nvGrpSpPr>
          <p:grpSpPr>
            <a:xfrm>
              <a:off x="933335" y="1531968"/>
              <a:ext cx="3753629" cy="3247437"/>
              <a:chOff x="659425" y="1379041"/>
              <a:chExt cx="3753629" cy="3247437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A8383C90-47B4-85BF-ACED-41FA2FB37F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59425" y="1379041"/>
                <a:ext cx="3753629" cy="3247437"/>
              </a:xfrm>
              <a:prstGeom prst="rect">
                <a:avLst/>
              </a:prstGeom>
            </p:spPr>
          </p:pic>
          <p:pic>
            <p:nvPicPr>
              <p:cNvPr id="25" name="Picture 14">
                <a:extLst>
                  <a:ext uri="{FF2B5EF4-FFF2-40B4-BE49-F238E27FC236}">
                    <a16:creationId xmlns:a16="http://schemas.microsoft.com/office/drawing/2014/main" id="{73FC0ADC-D886-F9B7-F7D1-41F6EF6475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99558" y="3246335"/>
                <a:ext cx="986769" cy="323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2E168AB-52E9-7DCC-6982-AEC052FBD541}"/>
                  </a:ext>
                </a:extLst>
              </p:cNvPr>
              <p:cNvSpPr txBox="1"/>
              <p:nvPr/>
            </p:nvSpPr>
            <p:spPr>
              <a:xfrm>
                <a:off x="690443" y="2356236"/>
                <a:ext cx="919663" cy="18866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 algn="ctr" defTabSz="1218864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333" b="1" dirty="0">
                    <a:solidFill>
                      <a:srgbClr val="3366FF"/>
                    </a:solidFill>
                    <a:latin typeface="Arial" charset="0"/>
                  </a:rPr>
                  <a:t>OMEGA EP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D864063-E923-FC45-4231-7C99FB1D7AA5}"/>
                  </a:ext>
                </a:extLst>
              </p:cNvPr>
              <p:cNvSpPr txBox="1"/>
              <p:nvPr/>
            </p:nvSpPr>
            <p:spPr>
              <a:xfrm>
                <a:off x="761623" y="1455270"/>
                <a:ext cx="723572" cy="18866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/>
              <a:p>
                <a:pPr algn="ctr" defTabSz="1218864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333" b="1" dirty="0">
                    <a:solidFill>
                      <a:srgbClr val="3366FF"/>
                    </a:solidFill>
                    <a:latin typeface="Arial" charset="0"/>
                  </a:rPr>
                  <a:t>OMEGA</a:t>
                </a:r>
              </a:p>
            </p:txBody>
          </p:sp>
        </p:grpSp>
      </p:grp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253A4AF-9B80-C95C-20BC-F946EFB9AAF1}"/>
              </a:ext>
            </a:extLst>
          </p:cNvPr>
          <p:cNvSpPr/>
          <p:nvPr/>
        </p:nvSpPr>
        <p:spPr>
          <a:xfrm>
            <a:off x="7818485" y="5868937"/>
            <a:ext cx="3296900" cy="349713"/>
          </a:xfrm>
          <a:prstGeom prst="roundRect">
            <a:avLst>
              <a:gd name="adj" fmla="val 1050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/>
              <a:t>100 GeV in 0.7 m at NSF-OPAL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4265610-6AFA-233B-3259-F32B577BE37D}"/>
              </a:ext>
            </a:extLst>
          </p:cNvPr>
          <p:cNvCxnSpPr/>
          <p:nvPr/>
        </p:nvCxnSpPr>
        <p:spPr>
          <a:xfrm flipH="1">
            <a:off x="7066214" y="4341181"/>
            <a:ext cx="527890" cy="38935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Right Brace 35">
            <a:extLst>
              <a:ext uri="{FF2B5EF4-FFF2-40B4-BE49-F238E27FC236}">
                <a16:creationId xmlns:a16="http://schemas.microsoft.com/office/drawing/2014/main" id="{3CB7C57C-4FFB-9786-E0FB-33F252C9B3CA}"/>
              </a:ext>
            </a:extLst>
          </p:cNvPr>
          <p:cNvSpPr/>
          <p:nvPr/>
        </p:nvSpPr>
        <p:spPr>
          <a:xfrm>
            <a:off x="6056449" y="2153696"/>
            <a:ext cx="138789" cy="196887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C904C48-593E-883B-E5FE-D9878D6F1D49}"/>
              </a:ext>
            </a:extLst>
          </p:cNvPr>
          <p:cNvSpPr txBox="1"/>
          <p:nvPr/>
        </p:nvSpPr>
        <p:spPr>
          <a:xfrm>
            <a:off x="6203789" y="2994263"/>
            <a:ext cx="6495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12”</a:t>
            </a:r>
          </a:p>
        </p:txBody>
      </p:sp>
      <p:sp>
        <p:nvSpPr>
          <p:cNvPr id="38" name="Right Brace 37">
            <a:extLst>
              <a:ext uri="{FF2B5EF4-FFF2-40B4-BE49-F238E27FC236}">
                <a16:creationId xmlns:a16="http://schemas.microsoft.com/office/drawing/2014/main" id="{19ADDF30-004B-526F-6C66-FFBCD40F7F31}"/>
              </a:ext>
            </a:extLst>
          </p:cNvPr>
          <p:cNvSpPr/>
          <p:nvPr/>
        </p:nvSpPr>
        <p:spPr>
          <a:xfrm>
            <a:off x="6056449" y="1778791"/>
            <a:ext cx="151690" cy="34051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D9B7486-A467-BCBA-5A1F-3899D136B9B8}"/>
              </a:ext>
            </a:extLst>
          </p:cNvPr>
          <p:cNvSpPr txBox="1"/>
          <p:nvPr/>
        </p:nvSpPr>
        <p:spPr>
          <a:xfrm>
            <a:off x="6195162" y="1816315"/>
            <a:ext cx="567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4”</a:t>
            </a:r>
          </a:p>
        </p:txBody>
      </p:sp>
      <p:sp>
        <p:nvSpPr>
          <p:cNvPr id="40" name="Right Brace 39">
            <a:extLst>
              <a:ext uri="{FF2B5EF4-FFF2-40B4-BE49-F238E27FC236}">
                <a16:creationId xmlns:a16="http://schemas.microsoft.com/office/drawing/2014/main" id="{ED9DB7AF-528A-7EE1-3DA4-F40A92C2DC0F}"/>
              </a:ext>
            </a:extLst>
          </p:cNvPr>
          <p:cNvSpPr/>
          <p:nvPr/>
        </p:nvSpPr>
        <p:spPr>
          <a:xfrm>
            <a:off x="6056448" y="4177639"/>
            <a:ext cx="164591" cy="1155700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BECAC60-71A0-BFAD-843A-B37F3B0915E9}"/>
              </a:ext>
            </a:extLst>
          </p:cNvPr>
          <p:cNvSpPr txBox="1"/>
          <p:nvPr/>
        </p:nvSpPr>
        <p:spPr>
          <a:xfrm>
            <a:off x="6203789" y="4615354"/>
            <a:ext cx="6495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 ~ 24”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E224FF4-C8E9-E5E3-C8E2-A9FF0CA54F48}"/>
              </a:ext>
            </a:extLst>
          </p:cNvPr>
          <p:cNvSpPr txBox="1"/>
          <p:nvPr/>
        </p:nvSpPr>
        <p:spPr>
          <a:xfrm rot="16200000">
            <a:off x="192973" y="3171393"/>
            <a:ext cx="915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accent5"/>
                </a:solidFill>
              </a:rPr>
              <a:t>Next step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99768DF-0CE2-722B-5307-855BDB366762}"/>
              </a:ext>
            </a:extLst>
          </p:cNvPr>
          <p:cNvSpPr txBox="1"/>
          <p:nvPr/>
        </p:nvSpPr>
        <p:spPr>
          <a:xfrm rot="16200000">
            <a:off x="199175" y="4737823"/>
            <a:ext cx="9083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rgbClr val="00B050"/>
                </a:solidFill>
              </a:rPr>
              <a:t>Next gen.</a:t>
            </a:r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2895AABF-3F91-1C18-3BDE-FA0207733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714562"/>
              </p:ext>
            </p:extLst>
          </p:nvPr>
        </p:nvGraphicFramePr>
        <p:xfrm>
          <a:off x="825014" y="1347751"/>
          <a:ext cx="5190957" cy="3991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095">
                  <a:extLst>
                    <a:ext uri="{9D8B030D-6E8A-4147-A177-3AD203B41FA5}">
                      <a16:colId xmlns:a16="http://schemas.microsoft.com/office/drawing/2014/main" val="2743982650"/>
                    </a:ext>
                  </a:extLst>
                </a:gridCol>
                <a:gridCol w="983411">
                  <a:extLst>
                    <a:ext uri="{9D8B030D-6E8A-4147-A177-3AD203B41FA5}">
                      <a16:colId xmlns:a16="http://schemas.microsoft.com/office/drawing/2014/main" val="3621284065"/>
                    </a:ext>
                  </a:extLst>
                </a:gridCol>
                <a:gridCol w="1017917">
                  <a:extLst>
                    <a:ext uri="{9D8B030D-6E8A-4147-A177-3AD203B41FA5}">
                      <a16:colId xmlns:a16="http://schemas.microsoft.com/office/drawing/2014/main" val="3531691368"/>
                    </a:ext>
                  </a:extLst>
                </a:gridCol>
                <a:gridCol w="1038534">
                  <a:extLst>
                    <a:ext uri="{9D8B030D-6E8A-4147-A177-3AD203B41FA5}">
                      <a16:colId xmlns:a16="http://schemas.microsoft.com/office/drawing/2014/main" val="28523691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Facility</a:t>
                      </a:r>
                    </a:p>
                    <a:p>
                      <a:r>
                        <a:rPr lang="en-US" sz="1100" b="0" dirty="0"/>
                        <a:t>(Pulse durations ≲ 25 fs)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Accelerator length (cm)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Predicted energy (GeV)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Shot cycle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147361"/>
                  </a:ext>
                </a:extLst>
              </a:tr>
              <a:tr h="356253">
                <a:tc>
                  <a:txBody>
                    <a:bodyPr/>
                    <a:lstStyle/>
                    <a:p>
                      <a:r>
                        <a:rPr lang="en-US" sz="1100" b="1" dirty="0"/>
                        <a:t>MTW-OPAL (0.24 PW)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0.7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0.9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20 mins</a:t>
                      </a:r>
                    </a:p>
                  </a:txBody>
                  <a:tcPr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5091556"/>
                  </a:ext>
                </a:extLst>
              </a:tr>
              <a:tr h="390758">
                <a:tc>
                  <a:txBody>
                    <a:bodyPr/>
                    <a:lstStyle/>
                    <a:p>
                      <a:r>
                        <a:rPr lang="en-US" sz="1100" b="1" dirty="0"/>
                        <a:t>ELI-Beamlines HAPLS (0.5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1.5</a:t>
                      </a:r>
                    </a:p>
                  </a:txBody>
                  <a:tcP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3.3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54451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b="1" dirty="0"/>
                        <a:t>EPAC (1.5 PW)</a:t>
                      </a:r>
                    </a:p>
                    <a:p>
                      <a:r>
                        <a:rPr lang="en-US" sz="1100" b="0" dirty="0"/>
                        <a:t>Expected 2027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4.4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u="none" dirty="0">
                          <a:solidFill>
                            <a:schemeClr val="tx1"/>
                          </a:solidFill>
                        </a:rPr>
                        <a:t>0.1-10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828464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b="1" dirty="0"/>
                        <a:t>Apollon (2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min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31387225"/>
                  </a:ext>
                </a:extLst>
              </a:tr>
              <a:tr h="2245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/>
                        <a:t>ZEUS (3 PW)</a:t>
                      </a:r>
                    </a:p>
                    <a:p>
                      <a:r>
                        <a:rPr lang="en-US" sz="1100" dirty="0"/>
                        <a:t>Expected 2026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1 / min</a:t>
                      </a:r>
                    </a:p>
                    <a:p>
                      <a:endParaRPr lang="en-US" sz="1100" dirty="0"/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499407882"/>
                  </a:ext>
                </a:extLst>
              </a:tr>
              <a:tr h="377664">
                <a:tc>
                  <a:txBody>
                    <a:bodyPr/>
                    <a:lstStyle/>
                    <a:p>
                      <a:r>
                        <a:rPr lang="en-US" sz="1100" b="1" dirty="0" err="1"/>
                        <a:t>CoReLS</a:t>
                      </a:r>
                      <a:r>
                        <a:rPr lang="en-US" sz="1100" b="1" dirty="0"/>
                        <a:t> (4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12</a:t>
                      </a: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17</a:t>
                      </a:r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0.1 Hz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8301028"/>
                  </a:ext>
                </a:extLst>
              </a:tr>
              <a:tr h="3623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/>
                        <a:t>ELI-NP HPLS (10 PW)</a:t>
                      </a:r>
                    </a:p>
                  </a:txBody>
                  <a:tcPr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30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/>
                        <a:t>42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min</a:t>
                      </a:r>
                    </a:p>
                  </a:txBody>
                  <a:tcPr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8644478"/>
                  </a:ext>
                </a:extLst>
              </a:tr>
              <a:tr h="336430">
                <a:tc>
                  <a:txBody>
                    <a:bodyPr/>
                    <a:lstStyle/>
                    <a:p>
                      <a:r>
                        <a:rPr lang="en-US" sz="1100" b="1" dirty="0"/>
                        <a:t>Vulcan 20-20 (8 PW, long focal length) </a:t>
                      </a:r>
                      <a:r>
                        <a:rPr lang="en-US" sz="1100" dirty="0"/>
                        <a:t>Expected 2030s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23</a:t>
                      </a:r>
                    </a:p>
                  </a:txBody>
                  <a:tcP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34</a:t>
                      </a:r>
                    </a:p>
                  </a:txBody>
                  <a:tcP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TBC</a:t>
                      </a: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0962897"/>
                  </a:ext>
                </a:extLst>
              </a:tr>
              <a:tr h="263393">
                <a:tc>
                  <a:txBody>
                    <a:bodyPr/>
                    <a:lstStyle/>
                    <a:p>
                      <a:r>
                        <a:rPr lang="en-US" sz="1100" b="1" dirty="0"/>
                        <a:t>NSF-OPAL (25 PW) </a:t>
                      </a:r>
                    </a:p>
                    <a:p>
                      <a:r>
                        <a:rPr lang="en-US" sz="1100" dirty="0"/>
                        <a:t>Expected 2040</a:t>
                      </a: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</a:t>
                      </a:r>
                    </a:p>
                  </a:txBody>
                  <a:tcP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105</a:t>
                      </a:r>
                    </a:p>
                  </a:txBody>
                  <a:tcP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 / 5 mins</a:t>
                      </a: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1158819"/>
                  </a:ext>
                </a:extLst>
              </a:tr>
            </a:tbl>
          </a:graphicData>
        </a:graphic>
      </p:graphicFrame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321B47F6-409E-F820-A50A-FF45C8112A45}"/>
              </a:ext>
            </a:extLst>
          </p:cNvPr>
          <p:cNvSpPr/>
          <p:nvPr/>
        </p:nvSpPr>
        <p:spPr>
          <a:xfrm>
            <a:off x="453274" y="5443921"/>
            <a:ext cx="3066143" cy="786384"/>
          </a:xfrm>
          <a:prstGeom prst="roundRect">
            <a:avLst>
              <a:gd name="adj" fmla="val 17512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/>
              <a:t>5 GeV in 3.5 cm (&gt;10 cm for LWFA)</a:t>
            </a:r>
          </a:p>
          <a:p>
            <a:pPr algn="ctr"/>
            <a:r>
              <a:rPr lang="en-US" sz="1400" dirty="0"/>
              <a:t>10 GeV in 7 cm (~30 cm for LWFA)</a:t>
            </a:r>
          </a:p>
          <a:p>
            <a:pPr algn="ctr"/>
            <a:r>
              <a:rPr lang="en-US" sz="1400" dirty="0"/>
              <a:t>40 GeV in 30 cm using 10 PW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31893628-F006-9B4F-B0BD-E0F976F576CA}"/>
              </a:ext>
            </a:extLst>
          </p:cNvPr>
          <p:cNvSpPr/>
          <p:nvPr/>
        </p:nvSpPr>
        <p:spPr>
          <a:xfrm>
            <a:off x="3632959" y="5443921"/>
            <a:ext cx="3338782" cy="786384"/>
          </a:xfrm>
          <a:prstGeom prst="roundRect">
            <a:avLst>
              <a:gd name="adj" fmla="val 17512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dirty="0">
                <a:solidFill>
                  <a:srgbClr val="00B050"/>
                </a:solidFill>
              </a:rPr>
              <a:t>Pulse guiding not required (single beam)</a:t>
            </a:r>
          </a:p>
          <a:p>
            <a:pPr algn="ctr">
              <a:spcAft>
                <a:spcPts val="300"/>
              </a:spcAft>
            </a:pPr>
            <a:r>
              <a:rPr lang="en-US" sz="1400" dirty="0">
                <a:solidFill>
                  <a:srgbClr val="00B050"/>
                </a:solidFill>
              </a:rPr>
              <a:t>More compact focusing optics (~f/10)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46390157-4C17-308A-4F30-D52278B6DB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814" y="3452075"/>
            <a:ext cx="1340997" cy="134099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89727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F3ECF-1F10-D71E-76BB-ACFF66689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0ECE8-10BF-FE94-872E-7E8979E82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Roadmap to 100 GeV electron acceleration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E1847A-21C5-F453-CBEE-8DD8F78D4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F8779B-037B-F8C3-E73F-19927BD49FAD}"/>
              </a:ext>
            </a:extLst>
          </p:cNvPr>
          <p:cNvSpPr txBox="1"/>
          <p:nvPr/>
        </p:nvSpPr>
        <p:spPr>
          <a:xfrm>
            <a:off x="3045547" y="6374530"/>
            <a:ext cx="85698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chemeClr val="tx2"/>
                </a:solidFill>
              </a:rPr>
              <a:t>J. P. </a:t>
            </a:r>
            <a:r>
              <a:rPr lang="en-US" sz="1000" dirty="0" err="1">
                <a:solidFill>
                  <a:schemeClr val="tx2"/>
                </a:solidFill>
              </a:rPr>
              <a:t>Palastro</a:t>
            </a:r>
            <a:r>
              <a:rPr lang="en-US" sz="1000" dirty="0">
                <a:solidFill>
                  <a:schemeClr val="tx2"/>
                </a:solidFill>
              </a:rPr>
              <a:t> et al., </a:t>
            </a:r>
            <a:r>
              <a:rPr lang="en-US" sz="1000" i="1" dirty="0">
                <a:solidFill>
                  <a:schemeClr val="tx2"/>
                </a:solidFill>
              </a:rPr>
              <a:t>Phys. Rev. Lett. </a:t>
            </a:r>
            <a:r>
              <a:rPr lang="en-US" sz="1000" b="1" dirty="0">
                <a:solidFill>
                  <a:schemeClr val="tx2"/>
                </a:solidFill>
              </a:rPr>
              <a:t>124</a:t>
            </a:r>
            <a:r>
              <a:rPr lang="en-US" sz="1000" dirty="0">
                <a:solidFill>
                  <a:schemeClr val="tx2"/>
                </a:solidFill>
              </a:rPr>
              <a:t>, 13 (2020).	            K. G. Miller et al., </a:t>
            </a:r>
            <a:r>
              <a:rPr lang="en-US" sz="1000" i="1" dirty="0">
                <a:solidFill>
                  <a:schemeClr val="tx2"/>
                </a:solidFill>
              </a:rPr>
              <a:t>Sci. Rep. </a:t>
            </a:r>
            <a:r>
              <a:rPr lang="en-US" sz="1000" b="1" dirty="0">
                <a:solidFill>
                  <a:schemeClr val="tx2"/>
                </a:solidFill>
              </a:rPr>
              <a:t>13</a:t>
            </a:r>
            <a:r>
              <a:rPr lang="en-US" sz="1000" dirty="0">
                <a:solidFill>
                  <a:schemeClr val="tx2"/>
                </a:solidFill>
              </a:rPr>
              <a:t>, 21306 (2023).            J. J. Pigeon et al., </a:t>
            </a:r>
            <a:r>
              <a:rPr lang="en-US" sz="1000" i="1" dirty="0">
                <a:solidFill>
                  <a:schemeClr val="tx2"/>
                </a:solidFill>
              </a:rPr>
              <a:t>Optics Express</a:t>
            </a:r>
            <a:r>
              <a:rPr lang="en-US" sz="1000" dirty="0">
                <a:solidFill>
                  <a:schemeClr val="tx2"/>
                </a:solidFill>
              </a:rPr>
              <a:t> </a:t>
            </a:r>
            <a:r>
              <a:rPr lang="en-US" sz="1000" b="1" dirty="0">
                <a:solidFill>
                  <a:schemeClr val="tx2"/>
                </a:solidFill>
              </a:rPr>
              <a:t>32</a:t>
            </a:r>
            <a:r>
              <a:rPr lang="en-US" sz="1000" dirty="0">
                <a:solidFill>
                  <a:schemeClr val="tx2"/>
                </a:solidFill>
              </a:rPr>
              <a:t>, 1 (2024).            C. D. Arrowsmith et al., </a:t>
            </a:r>
            <a:r>
              <a:rPr lang="en-US" sz="1000" i="1" dirty="0">
                <a:solidFill>
                  <a:schemeClr val="tx2"/>
                </a:solidFill>
              </a:rPr>
              <a:t>Nat. Physics, </a:t>
            </a:r>
            <a:r>
              <a:rPr lang="en-US" sz="1000" dirty="0">
                <a:solidFill>
                  <a:schemeClr val="tx2"/>
                </a:solidFill>
              </a:rPr>
              <a:t>1-6 (2026).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044FC4B-7764-A6F5-0931-91BEF48267A0}"/>
              </a:ext>
            </a:extLst>
          </p:cNvPr>
          <p:cNvGrpSpPr/>
          <p:nvPr/>
        </p:nvGrpSpPr>
        <p:grpSpPr>
          <a:xfrm>
            <a:off x="448065" y="2171394"/>
            <a:ext cx="11295870" cy="2996778"/>
            <a:chOff x="446233" y="1461180"/>
            <a:chExt cx="11295870" cy="299677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511069B-FF9E-77EC-DD91-96122F7EBE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46233" y="1605184"/>
              <a:ext cx="11295870" cy="2798977"/>
            </a:xfrm>
            <a:prstGeom prst="rect">
              <a:avLst/>
            </a:prstGeom>
          </p:spPr>
        </p:pic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96CE4984-569C-D6B9-9DA8-A67B6467C271}"/>
                </a:ext>
              </a:extLst>
            </p:cNvPr>
            <p:cNvSpPr/>
            <p:nvPr/>
          </p:nvSpPr>
          <p:spPr>
            <a:xfrm>
              <a:off x="4219662" y="1461180"/>
              <a:ext cx="1355666" cy="1075267"/>
            </a:xfrm>
            <a:prstGeom prst="roundRect">
              <a:avLst>
                <a:gd name="adj" fmla="val 11549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300" dirty="0">
                  <a:solidFill>
                    <a:srgbClr val="FF6300"/>
                  </a:solidFill>
                  <a:latin typeface="Helvetica Light" panose="020B0403020202020204" pitchFamily="34" charset="0"/>
                  <a:cs typeface="Arial" panose="020B0604020202020204" pitchFamily="34" charset="0"/>
                </a:rPr>
                <a:t>Optimized wake velocity matching</a:t>
              </a:r>
            </a:p>
            <a:p>
              <a:pPr algn="ctr"/>
              <a:r>
                <a:rPr lang="en-US" sz="1300" dirty="0">
                  <a:solidFill>
                    <a:srgbClr val="FF6300"/>
                  </a:solidFill>
                  <a:latin typeface="Helvetica Light" panose="020B0403020202020204" pitchFamily="34" charset="0"/>
                  <a:cs typeface="Arial" panose="020B0604020202020204" pitchFamily="34" charset="0"/>
                </a:rPr>
                <a:t> (5 J, 1 GeV)</a:t>
              </a:r>
            </a:p>
          </p:txBody>
        </p:sp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F2759C24-911D-F8BA-87BC-2FCF1B6DD95D}"/>
                </a:ext>
              </a:extLst>
            </p:cNvPr>
            <p:cNvSpPr/>
            <p:nvPr/>
          </p:nvSpPr>
          <p:spPr>
            <a:xfrm>
              <a:off x="2767974" y="3652373"/>
              <a:ext cx="1910559" cy="805585"/>
            </a:xfrm>
            <a:prstGeom prst="roundRect">
              <a:avLst>
                <a:gd name="adj" fmla="val 11549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300" dirty="0">
                  <a:solidFill>
                    <a:srgbClr val="008000"/>
                  </a:solidFill>
                  <a:latin typeface="Helvetica Light" panose="020B0403020202020204" pitchFamily="34" charset="0"/>
                  <a:cs typeface="Arial" panose="020B0604020202020204" pitchFamily="34" charset="0"/>
                </a:rPr>
                <a:t>Initial demonstrations of DLWFA</a:t>
              </a:r>
            </a:p>
            <a:p>
              <a:pPr algn="ctr"/>
              <a:r>
                <a:rPr lang="en-US" sz="1300" dirty="0">
                  <a:solidFill>
                    <a:srgbClr val="008000"/>
                  </a:solidFill>
                  <a:latin typeface="Helvetica Light" panose="020B0403020202020204" pitchFamily="34" charset="0"/>
                  <a:cs typeface="Arial" panose="020B0604020202020204" pitchFamily="34" charset="0"/>
                </a:rPr>
                <a:t>(5 J, 0.4 GeV)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2371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56752F-AC9F-DAB0-DC9B-0660B5CAD3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CB44A-8D7D-151D-A411-5BC02A72C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Design considerations for blowout-regime </a:t>
            </a:r>
            <a:r>
              <a:rPr lang="en-US" sz="2400" dirty="0" err="1"/>
              <a:t>dephasingless</a:t>
            </a:r>
            <a:r>
              <a:rPr lang="en-US" sz="2400" dirty="0"/>
              <a:t> laser </a:t>
            </a:r>
            <a:r>
              <a:rPr lang="en-US" sz="2400" dirty="0" err="1"/>
              <a:t>wakefield</a:t>
            </a:r>
            <a:r>
              <a:rPr lang="en-US" sz="2400" dirty="0"/>
              <a:t> acceleration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09BE5B-7EAC-B94A-FDBD-4801D2DB4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13</a:t>
            </a:fld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53BEA66-FECF-5809-D4C5-A13270D36766}"/>
              </a:ext>
            </a:extLst>
          </p:cNvPr>
          <p:cNvGrpSpPr/>
          <p:nvPr/>
        </p:nvGrpSpPr>
        <p:grpSpPr>
          <a:xfrm>
            <a:off x="735145" y="1395222"/>
            <a:ext cx="10653109" cy="1007358"/>
            <a:chOff x="735145" y="1491937"/>
            <a:chExt cx="10653109" cy="1007358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4926C3BF-4915-152E-3D99-182D7394FB1A}"/>
                </a:ext>
              </a:extLst>
            </p:cNvPr>
            <p:cNvSpPr/>
            <p:nvPr/>
          </p:nvSpPr>
          <p:spPr>
            <a:xfrm>
              <a:off x="735146" y="1491937"/>
              <a:ext cx="10653108" cy="383442"/>
            </a:xfrm>
            <a:prstGeom prst="roundRect">
              <a:avLst>
                <a:gd name="adj" fmla="val 10504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00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3BB75FA-3EBE-DB10-8BBA-DE3276D8AADA}"/>
                </a:ext>
              </a:extLst>
            </p:cNvPr>
            <p:cNvSpPr txBox="1"/>
            <p:nvPr/>
          </p:nvSpPr>
          <p:spPr>
            <a:xfrm>
              <a:off x="735145" y="1530701"/>
              <a:ext cx="10653109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/>
                <a:t>Objective: </a:t>
              </a:r>
              <a:r>
                <a:rPr lang="en-US" sz="1500" dirty="0"/>
                <a:t>Propagate a laser pulse with a</a:t>
              </a:r>
              <a:r>
                <a:rPr lang="en-US" sz="1500" baseline="-25000" dirty="0"/>
                <a:t>0</a:t>
              </a:r>
              <a:r>
                <a:rPr lang="en-US" sz="1500" dirty="0"/>
                <a:t> ~ 2 at v = c in a high-density plasma (</a:t>
              </a:r>
              <a:r>
                <a:rPr lang="en-US" sz="1500" dirty="0">
                  <a:solidFill>
                    <a:srgbClr val="00B050"/>
                  </a:solidFill>
                </a:rPr>
                <a:t>n</a:t>
              </a:r>
              <a:r>
                <a:rPr lang="en-US" sz="1500" baseline="-25000" dirty="0">
                  <a:solidFill>
                    <a:srgbClr val="00B050"/>
                  </a:solidFill>
                </a:rPr>
                <a:t>e</a:t>
              </a:r>
              <a:r>
                <a:rPr lang="en-US" sz="1500" dirty="0">
                  <a:solidFill>
                    <a:srgbClr val="00B050"/>
                  </a:solidFill>
                </a:rPr>
                <a:t> </a:t>
              </a:r>
              <a:r>
                <a:rPr lang="en-US" sz="1500" dirty="0"/>
                <a:t>&gt; 10</a:t>
              </a:r>
              <a:r>
                <a:rPr lang="en-US" sz="1500" baseline="30000" dirty="0"/>
                <a:t>18</a:t>
              </a:r>
              <a:r>
                <a:rPr lang="en-US" sz="1500" dirty="0"/>
                <a:t> cm</a:t>
              </a:r>
              <a:r>
                <a:rPr lang="en-US" sz="1500" baseline="30000" dirty="0"/>
                <a:t>-3</a:t>
              </a:r>
              <a:r>
                <a:rPr lang="en-US" sz="1500" dirty="0"/>
                <a:t>) for the </a:t>
              </a:r>
              <a:r>
                <a:rPr lang="en-US" sz="1500" dirty="0">
                  <a:solidFill>
                    <a:srgbClr val="00B050"/>
                  </a:solidFill>
                </a:rPr>
                <a:t>longest distance possible</a:t>
              </a:r>
              <a:r>
                <a:rPr lang="en-US" sz="1500" dirty="0"/>
                <a:t>.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9A1210B-F192-982F-CC81-673C55F00AED}"/>
                </a:ext>
              </a:extLst>
            </p:cNvPr>
            <p:cNvSpPr txBox="1"/>
            <p:nvPr/>
          </p:nvSpPr>
          <p:spPr>
            <a:xfrm>
              <a:off x="9311806" y="2006852"/>
              <a:ext cx="1828770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laser energy</a:t>
              </a:r>
              <a:endParaRPr lang="en-US" sz="1300" baseline="-25000" dirty="0">
                <a:solidFill>
                  <a:srgbClr val="00B050"/>
                </a:solidFill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5466D7E3-C02E-0DA7-322D-30516CB53B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29891" y="1874793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4CB0C81-864E-B020-0F84-FDEDA521102A}"/>
                </a:ext>
              </a:extLst>
            </p:cNvPr>
            <p:cNvSpPr txBox="1"/>
            <p:nvPr/>
          </p:nvSpPr>
          <p:spPr>
            <a:xfrm>
              <a:off x="5404754" y="2006852"/>
              <a:ext cx="362187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pulse duration to ensure c𝜏 &lt; </a:t>
              </a:r>
              <a:r>
                <a:rPr lang="el-GR" sz="1300" dirty="0">
                  <a:solidFill>
                    <a:srgbClr val="00B050"/>
                  </a:solidFill>
                </a:rPr>
                <a:t>λ</a:t>
              </a:r>
              <a:r>
                <a:rPr lang="en-US" sz="1300" baseline="-25000" dirty="0">
                  <a:solidFill>
                    <a:srgbClr val="00B050"/>
                  </a:solidFill>
                </a:rPr>
                <a:t>p</a:t>
              </a:r>
              <a:r>
                <a:rPr lang="en-US" sz="1300" dirty="0">
                  <a:solidFill>
                    <a:srgbClr val="00B050"/>
                  </a:solidFill>
                </a:rPr>
                <a:t>/2</a:t>
              </a:r>
            </a:p>
            <a:p>
              <a:pPr algn="ctr"/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𝜏 = 20 fs ⟶ n</a:t>
              </a:r>
              <a:r>
                <a:rPr lang="en-US" sz="1300" baseline="-25000" dirty="0">
                  <a:solidFill>
                    <a:schemeClr val="accent5">
                      <a:lumMod val="75000"/>
                    </a:schemeClr>
                  </a:solidFill>
                </a:rPr>
                <a:t>e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≲ 8×10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18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cm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−3</a:t>
              </a:r>
              <a:endParaRPr lang="en-US" sz="1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45E2DBBF-617B-B4CE-E9EB-1A2A51EEC63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425590" y="1877968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10102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CAC0F-1C6F-039F-89B4-E47D1BB99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ounded Rectangle 27">
                <a:extLst>
                  <a:ext uri="{FF2B5EF4-FFF2-40B4-BE49-F238E27FC236}">
                    <a16:creationId xmlns:a16="http://schemas.microsoft.com/office/drawing/2014/main" id="{CED653E3-A04B-9449-0AB3-5021A2CDE4E8}"/>
                  </a:ext>
                </a:extLst>
              </p:cNvPr>
              <p:cNvSpPr/>
              <p:nvPr/>
            </p:nvSpPr>
            <p:spPr>
              <a:xfrm>
                <a:off x="1352978" y="5827546"/>
                <a:ext cx="1737664" cy="349713"/>
              </a:xfrm>
              <a:prstGeom prst="roundRect">
                <a:avLst>
                  <a:gd name="adj" fmla="val 10504"/>
                </a:avLst>
              </a:prstGeom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#</m:t>
                        </m:r>
                      </m:sub>
                    </m:sSub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/2</m:t>
                    </m:r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1400" dirty="0">
                    <a:solidFill>
                      <a:srgbClr val="00B050"/>
                    </a:solidFill>
                  </a:rPr>
                  <a:t> &lt; 15</a:t>
                </a:r>
                <a:endParaRPr lang="en-US" sz="1400" dirty="0"/>
              </a:p>
            </p:txBody>
          </p:sp>
        </mc:Choice>
        <mc:Fallback xmlns="">
          <p:sp>
            <p:nvSpPr>
              <p:cNvPr id="28" name="Rounded Rectangle 27">
                <a:extLst>
                  <a:ext uri="{FF2B5EF4-FFF2-40B4-BE49-F238E27FC236}">
                    <a16:creationId xmlns:a16="http://schemas.microsoft.com/office/drawing/2014/main" id="{CED653E3-A04B-9449-0AB3-5021A2CDE4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2978" y="5827546"/>
                <a:ext cx="1737664" cy="349713"/>
              </a:xfrm>
              <a:prstGeom prst="roundRect">
                <a:avLst>
                  <a:gd name="adj" fmla="val 10504"/>
                </a:avLst>
              </a:prstGeom>
              <a:blipFill>
                <a:blip r:embed="rId3"/>
                <a:stretch>
                  <a:fillRect/>
                </a:stretch>
              </a:blipFill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4AF74460-F717-5465-6F69-0421BEBF7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Design considerations for blowout-regime </a:t>
            </a:r>
            <a:r>
              <a:rPr lang="en-US" sz="2400" dirty="0" err="1"/>
              <a:t>dephasingless</a:t>
            </a:r>
            <a:r>
              <a:rPr lang="en-US" sz="2400" dirty="0"/>
              <a:t> laser </a:t>
            </a:r>
            <a:r>
              <a:rPr lang="en-US" sz="2400" dirty="0" err="1"/>
              <a:t>wakefield</a:t>
            </a:r>
            <a:r>
              <a:rPr lang="en-US" sz="2400" dirty="0"/>
              <a:t> acceleration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9FB8A1-EE05-84BF-0D0F-F77098FCD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14</a:t>
            </a:fld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2C900A6-DF3B-6FC9-87A6-535BD32BF54E}"/>
              </a:ext>
            </a:extLst>
          </p:cNvPr>
          <p:cNvGrpSpPr/>
          <p:nvPr/>
        </p:nvGrpSpPr>
        <p:grpSpPr>
          <a:xfrm>
            <a:off x="735145" y="1395222"/>
            <a:ext cx="10653109" cy="1007358"/>
            <a:chOff x="735145" y="1491937"/>
            <a:chExt cx="10653109" cy="1007358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D22ADC31-DA9B-9F93-BDA8-9752161E1727}"/>
                </a:ext>
              </a:extLst>
            </p:cNvPr>
            <p:cNvSpPr/>
            <p:nvPr/>
          </p:nvSpPr>
          <p:spPr>
            <a:xfrm>
              <a:off x="735146" y="1491937"/>
              <a:ext cx="10653108" cy="383442"/>
            </a:xfrm>
            <a:prstGeom prst="roundRect">
              <a:avLst>
                <a:gd name="adj" fmla="val 10504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00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8F162A5-1750-C923-F84D-8204EB643B28}"/>
                </a:ext>
              </a:extLst>
            </p:cNvPr>
            <p:cNvSpPr txBox="1"/>
            <p:nvPr/>
          </p:nvSpPr>
          <p:spPr>
            <a:xfrm>
              <a:off x="735145" y="1530701"/>
              <a:ext cx="10653109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/>
                <a:t>Objective: </a:t>
              </a:r>
              <a:r>
                <a:rPr lang="en-US" sz="1500" dirty="0"/>
                <a:t>Propagate a laser pulse with a</a:t>
              </a:r>
              <a:r>
                <a:rPr lang="en-US" sz="1500" baseline="-25000" dirty="0"/>
                <a:t>0</a:t>
              </a:r>
              <a:r>
                <a:rPr lang="en-US" sz="1500" dirty="0"/>
                <a:t> ~ 2 at v = c in a high-density plasma (</a:t>
              </a:r>
              <a:r>
                <a:rPr lang="en-US" sz="1500" dirty="0">
                  <a:solidFill>
                    <a:srgbClr val="00B050"/>
                  </a:solidFill>
                </a:rPr>
                <a:t>n</a:t>
              </a:r>
              <a:r>
                <a:rPr lang="en-US" sz="1500" baseline="-25000" dirty="0">
                  <a:solidFill>
                    <a:srgbClr val="00B050"/>
                  </a:solidFill>
                </a:rPr>
                <a:t>e</a:t>
              </a:r>
              <a:r>
                <a:rPr lang="en-US" sz="1500" dirty="0">
                  <a:solidFill>
                    <a:srgbClr val="00B050"/>
                  </a:solidFill>
                </a:rPr>
                <a:t> </a:t>
              </a:r>
              <a:r>
                <a:rPr lang="en-US" sz="1500" dirty="0"/>
                <a:t>&gt; 10</a:t>
              </a:r>
              <a:r>
                <a:rPr lang="en-US" sz="1500" baseline="30000" dirty="0"/>
                <a:t>18</a:t>
              </a:r>
              <a:r>
                <a:rPr lang="en-US" sz="1500" dirty="0"/>
                <a:t> cm</a:t>
              </a:r>
              <a:r>
                <a:rPr lang="en-US" sz="1500" baseline="30000" dirty="0"/>
                <a:t>-3</a:t>
              </a:r>
              <a:r>
                <a:rPr lang="en-US" sz="1500" dirty="0"/>
                <a:t>) for the </a:t>
              </a:r>
              <a:r>
                <a:rPr lang="en-US" sz="1500" dirty="0">
                  <a:solidFill>
                    <a:srgbClr val="00B050"/>
                  </a:solidFill>
                </a:rPr>
                <a:t>longest distance possible</a:t>
              </a:r>
              <a:r>
                <a:rPr lang="en-US" sz="1500" dirty="0"/>
                <a:t>.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FE169552-13FA-0477-4748-FB864E5E09F4}"/>
                </a:ext>
              </a:extLst>
            </p:cNvPr>
            <p:cNvSpPr txBox="1"/>
            <p:nvPr/>
          </p:nvSpPr>
          <p:spPr>
            <a:xfrm>
              <a:off x="9698257" y="2006852"/>
              <a:ext cx="105586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P</a:t>
              </a:r>
              <a:endParaRPr lang="en-US" sz="1300" baseline="-25000" dirty="0">
                <a:solidFill>
                  <a:srgbClr val="00B050"/>
                </a:solidFill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64C888FF-38D1-8FFD-1CD3-88B9E20DB4C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29891" y="1874793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1ED25A5-505F-C3F3-58AB-A1CB805AAEB6}"/>
                </a:ext>
              </a:extLst>
            </p:cNvPr>
            <p:cNvSpPr txBox="1"/>
            <p:nvPr/>
          </p:nvSpPr>
          <p:spPr>
            <a:xfrm>
              <a:off x="5404754" y="2006852"/>
              <a:ext cx="362187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pulse duration to ensure c𝜏 &lt; </a:t>
              </a:r>
              <a:r>
                <a:rPr lang="el-GR" sz="1300" dirty="0">
                  <a:solidFill>
                    <a:srgbClr val="00B050"/>
                  </a:solidFill>
                </a:rPr>
                <a:t>λ</a:t>
              </a:r>
              <a:r>
                <a:rPr lang="en-US" sz="1300" baseline="-25000" dirty="0">
                  <a:solidFill>
                    <a:srgbClr val="00B050"/>
                  </a:solidFill>
                </a:rPr>
                <a:t>p</a:t>
              </a:r>
              <a:r>
                <a:rPr lang="en-US" sz="1300" dirty="0">
                  <a:solidFill>
                    <a:srgbClr val="00B050"/>
                  </a:solidFill>
                </a:rPr>
                <a:t>/2</a:t>
              </a:r>
            </a:p>
            <a:p>
              <a:pPr algn="ctr"/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𝜏 = 20 fs ⟶ n</a:t>
              </a:r>
              <a:r>
                <a:rPr lang="en-US" sz="1300" baseline="-25000" dirty="0">
                  <a:solidFill>
                    <a:schemeClr val="accent5">
                      <a:lumMod val="75000"/>
                    </a:schemeClr>
                  </a:solidFill>
                </a:rPr>
                <a:t>e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≲ 8×10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18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cm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−3</a:t>
              </a:r>
              <a:endParaRPr lang="en-US" sz="1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BE23F26-1556-9A84-7DCE-1EEB0296FF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425590" y="1877968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9084CD1-8011-CA27-A045-B5E691EFB046}"/>
              </a:ext>
            </a:extLst>
          </p:cNvPr>
          <p:cNvGrpSpPr/>
          <p:nvPr/>
        </p:nvGrpSpPr>
        <p:grpSpPr>
          <a:xfrm>
            <a:off x="442834" y="2383408"/>
            <a:ext cx="3776589" cy="2855265"/>
            <a:chOff x="671944" y="2689250"/>
            <a:chExt cx="3776589" cy="285526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6900FA0-2C69-E9C9-3F15-F48BA89F2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1944" y="2880093"/>
              <a:ext cx="3505091" cy="1397708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72BA5A6-98A3-2C2F-36B1-316A4A816BD8}"/>
                </a:ext>
              </a:extLst>
            </p:cNvPr>
            <p:cNvSpPr txBox="1"/>
            <p:nvPr/>
          </p:nvSpPr>
          <p:spPr>
            <a:xfrm>
              <a:off x="891163" y="2689250"/>
              <a:ext cx="3285872" cy="2616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en-US" sz="1100" dirty="0"/>
                <a:t>Frequency-domain Fresnel diffraction integral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ounded Rectangle 19">
                  <a:extLst>
                    <a:ext uri="{FF2B5EF4-FFF2-40B4-BE49-F238E27FC236}">
                      <a16:creationId xmlns:a16="http://schemas.microsoft.com/office/drawing/2014/main" id="{F51D2823-4AAF-0683-2FC6-5E44AE06FEBE}"/>
                    </a:ext>
                  </a:extLst>
                </p:cNvPr>
                <p:cNvSpPr/>
                <p:nvPr/>
              </p:nvSpPr>
              <p:spPr>
                <a:xfrm>
                  <a:off x="3220133" y="3013526"/>
                  <a:ext cx="1228400" cy="315984"/>
                </a:xfrm>
                <a:prstGeom prst="roundRect">
                  <a:avLst>
                    <a:gd name="adj" fmla="val 10504"/>
                  </a:avLst>
                </a:prstGeom>
                <a:ln w="9525"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1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100">
                                <a:latin typeface="Cambria Math" panose="02040503050406030204" pitchFamily="18" charset="0"/>
                              </a:rPr>
                              <m:t>mod</m:t>
                            </m:r>
                          </m:sub>
                        </m:sSub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∝</m:t>
                        </m:r>
                        <m:sSub>
                          <m:sSubPr>
                            <m:ctrlP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#</m:t>
                            </m:r>
                          </m:sub>
                        </m:sSub>
                        <m:rad>
                          <m:radPr>
                            <m:degHide m:val="on"/>
                            <m:ctrlP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  <m:sSub>
                              <m:sSubPr>
                                <m:ctrlP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</m:rad>
                      </m:oMath>
                    </m:oMathPara>
                  </a14:m>
                  <a:endParaRPr lang="en-US" sz="1000" dirty="0"/>
                </a:p>
              </p:txBody>
            </p:sp>
          </mc:Choice>
          <mc:Fallback xmlns="">
            <p:sp>
              <p:nvSpPr>
                <p:cNvPr id="20" name="Rounded Rectangle 19">
                  <a:extLst>
                    <a:ext uri="{FF2B5EF4-FFF2-40B4-BE49-F238E27FC236}">
                      <a16:creationId xmlns:a16="http://schemas.microsoft.com/office/drawing/2014/main" id="{F51D2823-4AAF-0683-2FC6-5E44AE06FEB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20133" y="3013526"/>
                  <a:ext cx="1228400" cy="315984"/>
                </a:xfrm>
                <a:prstGeom prst="roundRect">
                  <a:avLst>
                    <a:gd name="adj" fmla="val 10504"/>
                  </a:avLst>
                </a:prstGeom>
                <a:blipFill>
                  <a:blip r:embed="rId5"/>
                  <a:stretch>
                    <a:fillRect/>
                  </a:stretch>
                </a:blipFill>
                <a:ln w="9525"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4E8204A-F20B-DE45-FCCF-3979BDD6295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96915" y="4103600"/>
              <a:ext cx="3483295" cy="1440915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19D36FE-4067-BF74-A065-3D114BB49B1F}"/>
                </a:ext>
              </a:extLst>
            </p:cNvPr>
            <p:cNvSpPr txBox="1"/>
            <p:nvPr/>
          </p:nvSpPr>
          <p:spPr>
            <a:xfrm>
              <a:off x="1047154" y="2944919"/>
              <a:ext cx="3041512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000" dirty="0"/>
                <a:t>v = 1.002c, L = 10 mm, R = 50 mm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FB1F03E-B944-EB19-5DD8-C5B5C3AD5876}"/>
                </a:ext>
              </a:extLst>
            </p:cNvPr>
            <p:cNvSpPr txBox="1"/>
            <p:nvPr/>
          </p:nvSpPr>
          <p:spPr>
            <a:xfrm>
              <a:off x="2992510" y="4414647"/>
              <a:ext cx="40427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7BAB7C"/>
                  </a:solidFill>
                </a:rPr>
                <a:t>f/15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83A5556-C69F-4828-1884-E9B1D8C87FD4}"/>
                </a:ext>
              </a:extLst>
            </p:cNvPr>
            <p:cNvSpPr txBox="1"/>
            <p:nvPr/>
          </p:nvSpPr>
          <p:spPr>
            <a:xfrm>
              <a:off x="1960623" y="4610920"/>
              <a:ext cx="40427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8E8EFF"/>
                  </a:solidFill>
                </a:rPr>
                <a:t>f/10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9F80B80-4F34-1724-C17F-958F4FFB87F9}"/>
                </a:ext>
              </a:extLst>
            </p:cNvPr>
            <p:cNvSpPr txBox="1"/>
            <p:nvPr/>
          </p:nvSpPr>
          <p:spPr>
            <a:xfrm>
              <a:off x="1079354" y="4659373"/>
              <a:ext cx="335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accent5"/>
                  </a:solidFill>
                </a:rPr>
                <a:t>f/5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AB0E681C-06FE-C18D-25F3-8892C20577C1}"/>
              </a:ext>
            </a:extLst>
          </p:cNvPr>
          <p:cNvSpPr txBox="1"/>
          <p:nvPr/>
        </p:nvSpPr>
        <p:spPr>
          <a:xfrm>
            <a:off x="338594" y="5302052"/>
            <a:ext cx="3924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1. Focal length decided by minimizing intensity modulations and keeping pulse duration short</a:t>
            </a:r>
          </a:p>
        </p:txBody>
      </p:sp>
    </p:spTree>
    <p:extLst>
      <p:ext uri="{BB962C8B-B14F-4D97-AF65-F5344CB8AC3E}">
        <p14:creationId xmlns:p14="http://schemas.microsoft.com/office/powerpoint/2010/main" val="3580796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1B769-245E-786A-D529-B9F3938CE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24E5298F-1F30-40CF-647D-9A8D49F85E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687"/>
          <a:stretch>
            <a:fillRect/>
          </a:stretch>
        </p:blipFill>
        <p:spPr>
          <a:xfrm>
            <a:off x="4472013" y="2567766"/>
            <a:ext cx="3329049" cy="19653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ounded Rectangle 27">
                <a:extLst>
                  <a:ext uri="{FF2B5EF4-FFF2-40B4-BE49-F238E27FC236}">
                    <a16:creationId xmlns:a16="http://schemas.microsoft.com/office/drawing/2014/main" id="{840C895E-46F8-E0A8-CFD0-4E0526F79D90}"/>
                  </a:ext>
                </a:extLst>
              </p:cNvPr>
              <p:cNvSpPr/>
              <p:nvPr/>
            </p:nvSpPr>
            <p:spPr>
              <a:xfrm>
                <a:off x="1352978" y="5827546"/>
                <a:ext cx="1737664" cy="349713"/>
              </a:xfrm>
              <a:prstGeom prst="roundRect">
                <a:avLst>
                  <a:gd name="adj" fmla="val 10504"/>
                </a:avLst>
              </a:prstGeom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#</m:t>
                        </m:r>
                      </m:sub>
                    </m:sSub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/2</m:t>
                    </m:r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1400" dirty="0">
                    <a:solidFill>
                      <a:srgbClr val="00B050"/>
                    </a:solidFill>
                  </a:rPr>
                  <a:t> &lt; 15</a:t>
                </a:r>
                <a:endParaRPr lang="en-US" sz="1400" dirty="0"/>
              </a:p>
            </p:txBody>
          </p:sp>
        </mc:Choice>
        <mc:Fallback xmlns="">
          <p:sp>
            <p:nvSpPr>
              <p:cNvPr id="28" name="Rounded Rectangle 27">
                <a:extLst>
                  <a:ext uri="{FF2B5EF4-FFF2-40B4-BE49-F238E27FC236}">
                    <a16:creationId xmlns:a16="http://schemas.microsoft.com/office/drawing/2014/main" id="{840C895E-46F8-E0A8-CFD0-4E0526F79D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2978" y="5827546"/>
                <a:ext cx="1737664" cy="349713"/>
              </a:xfrm>
              <a:prstGeom prst="roundRect">
                <a:avLst>
                  <a:gd name="adj" fmla="val 10504"/>
                </a:avLst>
              </a:prstGeom>
              <a:blipFill>
                <a:blip r:embed="rId4"/>
                <a:stretch>
                  <a:fillRect/>
                </a:stretch>
              </a:blipFill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F73F1341-A09A-83A3-C54A-6B1955216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Design considerations for blowout-regime </a:t>
            </a:r>
            <a:r>
              <a:rPr lang="en-US" sz="2400" dirty="0" err="1"/>
              <a:t>dephasingless</a:t>
            </a:r>
            <a:r>
              <a:rPr lang="en-US" sz="2400" dirty="0"/>
              <a:t> laser </a:t>
            </a:r>
            <a:r>
              <a:rPr lang="en-US" sz="2400" dirty="0" err="1"/>
              <a:t>wakefield</a:t>
            </a:r>
            <a:r>
              <a:rPr lang="en-US" sz="2400" dirty="0"/>
              <a:t> acceleration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4193ED-E82E-2C79-6FAC-C4C68889C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15</a:t>
            </a:fld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A152A02-CD06-6933-3E5A-062E74B6E224}"/>
              </a:ext>
            </a:extLst>
          </p:cNvPr>
          <p:cNvGrpSpPr/>
          <p:nvPr/>
        </p:nvGrpSpPr>
        <p:grpSpPr>
          <a:xfrm>
            <a:off x="735145" y="1395222"/>
            <a:ext cx="10653109" cy="1007358"/>
            <a:chOff x="735145" y="1491937"/>
            <a:chExt cx="10653109" cy="1007358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9F8C0BB3-08AE-330B-9C4D-0563BCAD63A4}"/>
                </a:ext>
              </a:extLst>
            </p:cNvPr>
            <p:cNvSpPr/>
            <p:nvPr/>
          </p:nvSpPr>
          <p:spPr>
            <a:xfrm>
              <a:off x="735146" y="1491937"/>
              <a:ext cx="10653108" cy="383442"/>
            </a:xfrm>
            <a:prstGeom prst="roundRect">
              <a:avLst>
                <a:gd name="adj" fmla="val 10504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00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1CDA0DE-9EC7-9AEF-495E-1E5BD7402727}"/>
                </a:ext>
              </a:extLst>
            </p:cNvPr>
            <p:cNvSpPr txBox="1"/>
            <p:nvPr/>
          </p:nvSpPr>
          <p:spPr>
            <a:xfrm>
              <a:off x="735145" y="1530701"/>
              <a:ext cx="10653109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/>
                <a:t>Objective: </a:t>
              </a:r>
              <a:r>
                <a:rPr lang="en-US" sz="1500" dirty="0"/>
                <a:t>Propagate a laser pulse with a</a:t>
              </a:r>
              <a:r>
                <a:rPr lang="en-US" sz="1500" baseline="-25000" dirty="0"/>
                <a:t>0</a:t>
              </a:r>
              <a:r>
                <a:rPr lang="en-US" sz="1500" dirty="0"/>
                <a:t> ~ 2 at v = c in a high-density plasma (</a:t>
              </a:r>
              <a:r>
                <a:rPr lang="en-US" sz="1500" dirty="0">
                  <a:solidFill>
                    <a:srgbClr val="00B050"/>
                  </a:solidFill>
                </a:rPr>
                <a:t>n</a:t>
              </a:r>
              <a:r>
                <a:rPr lang="en-US" sz="1500" baseline="-25000" dirty="0">
                  <a:solidFill>
                    <a:srgbClr val="00B050"/>
                  </a:solidFill>
                </a:rPr>
                <a:t>e</a:t>
              </a:r>
              <a:r>
                <a:rPr lang="en-US" sz="1500" dirty="0">
                  <a:solidFill>
                    <a:srgbClr val="00B050"/>
                  </a:solidFill>
                </a:rPr>
                <a:t> </a:t>
              </a:r>
              <a:r>
                <a:rPr lang="en-US" sz="1500" dirty="0"/>
                <a:t>&gt; 10</a:t>
              </a:r>
              <a:r>
                <a:rPr lang="en-US" sz="1500" baseline="30000" dirty="0"/>
                <a:t>18</a:t>
              </a:r>
              <a:r>
                <a:rPr lang="en-US" sz="1500" dirty="0"/>
                <a:t> cm</a:t>
              </a:r>
              <a:r>
                <a:rPr lang="en-US" sz="1500" baseline="30000" dirty="0"/>
                <a:t>-3</a:t>
              </a:r>
              <a:r>
                <a:rPr lang="en-US" sz="1500" dirty="0"/>
                <a:t>) for the </a:t>
              </a:r>
              <a:r>
                <a:rPr lang="en-US" sz="1500" dirty="0">
                  <a:solidFill>
                    <a:srgbClr val="00B050"/>
                  </a:solidFill>
                </a:rPr>
                <a:t>longest distance possible</a:t>
              </a:r>
              <a:r>
                <a:rPr lang="en-US" sz="1500" dirty="0"/>
                <a:t>.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B97BBDFB-E797-3015-21EB-E659125890B3}"/>
                </a:ext>
              </a:extLst>
            </p:cNvPr>
            <p:cNvSpPr txBox="1"/>
            <p:nvPr/>
          </p:nvSpPr>
          <p:spPr>
            <a:xfrm>
              <a:off x="9698257" y="2006852"/>
              <a:ext cx="105586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P</a:t>
              </a:r>
              <a:endParaRPr lang="en-US" sz="1300" baseline="-25000" dirty="0">
                <a:solidFill>
                  <a:srgbClr val="00B050"/>
                </a:solidFill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210E8A9B-CC68-0304-D3FA-7452502E18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29891" y="1874793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8CCC807-6C5B-210B-EB7E-9ABAC19D87B7}"/>
                </a:ext>
              </a:extLst>
            </p:cNvPr>
            <p:cNvSpPr txBox="1"/>
            <p:nvPr/>
          </p:nvSpPr>
          <p:spPr>
            <a:xfrm>
              <a:off x="5404754" y="2006852"/>
              <a:ext cx="362187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pulse duration to ensure c𝜏 &lt; </a:t>
              </a:r>
              <a:r>
                <a:rPr lang="el-GR" sz="1300" dirty="0">
                  <a:solidFill>
                    <a:srgbClr val="00B050"/>
                  </a:solidFill>
                </a:rPr>
                <a:t>λ</a:t>
              </a:r>
              <a:r>
                <a:rPr lang="en-US" sz="1300" baseline="-25000" dirty="0">
                  <a:solidFill>
                    <a:srgbClr val="00B050"/>
                  </a:solidFill>
                </a:rPr>
                <a:t>p</a:t>
              </a:r>
              <a:r>
                <a:rPr lang="en-US" sz="1300" dirty="0">
                  <a:solidFill>
                    <a:srgbClr val="00B050"/>
                  </a:solidFill>
                </a:rPr>
                <a:t>/2</a:t>
              </a:r>
            </a:p>
            <a:p>
              <a:pPr algn="ctr"/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𝜏 = 20 fs ⟶ n</a:t>
              </a:r>
              <a:r>
                <a:rPr lang="en-US" sz="1300" baseline="-25000" dirty="0">
                  <a:solidFill>
                    <a:schemeClr val="accent5">
                      <a:lumMod val="75000"/>
                    </a:schemeClr>
                  </a:solidFill>
                </a:rPr>
                <a:t>e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≲ 8×10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18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cm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−3</a:t>
              </a:r>
              <a:endParaRPr lang="en-US" sz="1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C13341CC-D70B-8CAE-7C48-277999DBB6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425590" y="1877968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4D27A55-128A-D4B5-85FC-86CA4DEEFEC6}"/>
              </a:ext>
            </a:extLst>
          </p:cNvPr>
          <p:cNvGrpSpPr/>
          <p:nvPr/>
        </p:nvGrpSpPr>
        <p:grpSpPr>
          <a:xfrm>
            <a:off x="442834" y="2383408"/>
            <a:ext cx="3776589" cy="2855265"/>
            <a:chOff x="671944" y="2689250"/>
            <a:chExt cx="3776589" cy="285526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904B92F-7D5E-767C-9D96-5EFC921C41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1944" y="2880093"/>
              <a:ext cx="3505091" cy="1397708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BCD26C2-2348-94D2-98C4-3ACF4C27297B}"/>
                </a:ext>
              </a:extLst>
            </p:cNvPr>
            <p:cNvSpPr txBox="1"/>
            <p:nvPr/>
          </p:nvSpPr>
          <p:spPr>
            <a:xfrm>
              <a:off x="891163" y="2689250"/>
              <a:ext cx="3285872" cy="2616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en-US" sz="1100" dirty="0"/>
                <a:t>Frequency-domain Fresnel diffraction integral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ounded Rectangle 19">
                  <a:extLst>
                    <a:ext uri="{FF2B5EF4-FFF2-40B4-BE49-F238E27FC236}">
                      <a16:creationId xmlns:a16="http://schemas.microsoft.com/office/drawing/2014/main" id="{28684519-6C81-DB26-3340-8089DD0472A7}"/>
                    </a:ext>
                  </a:extLst>
                </p:cNvPr>
                <p:cNvSpPr/>
                <p:nvPr/>
              </p:nvSpPr>
              <p:spPr>
                <a:xfrm>
                  <a:off x="3220133" y="3013526"/>
                  <a:ext cx="1228400" cy="315984"/>
                </a:xfrm>
                <a:prstGeom prst="roundRect">
                  <a:avLst>
                    <a:gd name="adj" fmla="val 10504"/>
                  </a:avLst>
                </a:prstGeom>
                <a:ln w="9525"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1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100">
                                <a:latin typeface="Cambria Math" panose="02040503050406030204" pitchFamily="18" charset="0"/>
                              </a:rPr>
                              <m:t>mod</m:t>
                            </m:r>
                          </m:sub>
                        </m:sSub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∝</m:t>
                        </m:r>
                        <m:sSub>
                          <m:sSubPr>
                            <m:ctrlP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#</m:t>
                            </m:r>
                          </m:sub>
                        </m:sSub>
                        <m:rad>
                          <m:radPr>
                            <m:degHide m:val="on"/>
                            <m:ctrlP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  <m:sSub>
                              <m:sSubPr>
                                <m:ctrlP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</m:rad>
                      </m:oMath>
                    </m:oMathPara>
                  </a14:m>
                  <a:endParaRPr lang="en-US" sz="1000" dirty="0"/>
                </a:p>
              </p:txBody>
            </p:sp>
          </mc:Choice>
          <mc:Fallback xmlns="">
            <p:sp>
              <p:nvSpPr>
                <p:cNvPr id="20" name="Rounded Rectangle 19">
                  <a:extLst>
                    <a:ext uri="{FF2B5EF4-FFF2-40B4-BE49-F238E27FC236}">
                      <a16:creationId xmlns:a16="http://schemas.microsoft.com/office/drawing/2014/main" id="{28684519-6C81-DB26-3340-8089DD0472A7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20133" y="3013526"/>
                  <a:ext cx="1228400" cy="315984"/>
                </a:xfrm>
                <a:prstGeom prst="roundRect">
                  <a:avLst>
                    <a:gd name="adj" fmla="val 10504"/>
                  </a:avLst>
                </a:prstGeom>
                <a:blipFill>
                  <a:blip r:embed="rId6"/>
                  <a:stretch>
                    <a:fillRect/>
                  </a:stretch>
                </a:blipFill>
                <a:ln w="9525"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F50917CA-53D0-3B7A-77B8-946A6852BEA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96915" y="4103600"/>
              <a:ext cx="3483295" cy="1440915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A810100-7672-3F83-C711-7AEC2B38ED37}"/>
                </a:ext>
              </a:extLst>
            </p:cNvPr>
            <p:cNvSpPr txBox="1"/>
            <p:nvPr/>
          </p:nvSpPr>
          <p:spPr>
            <a:xfrm>
              <a:off x="1047154" y="2944919"/>
              <a:ext cx="3041512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000" dirty="0"/>
                <a:t>v = 1.002c, L = 10 mm, R = 50 mm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DD2D47D-65CC-6126-BFB5-171298727DB4}"/>
                </a:ext>
              </a:extLst>
            </p:cNvPr>
            <p:cNvSpPr txBox="1"/>
            <p:nvPr/>
          </p:nvSpPr>
          <p:spPr>
            <a:xfrm>
              <a:off x="2992510" y="4414647"/>
              <a:ext cx="40427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7BAB7C"/>
                  </a:solidFill>
                </a:rPr>
                <a:t>f/15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25C00EA-9F65-E690-995E-205BDE4DBF00}"/>
                </a:ext>
              </a:extLst>
            </p:cNvPr>
            <p:cNvSpPr txBox="1"/>
            <p:nvPr/>
          </p:nvSpPr>
          <p:spPr>
            <a:xfrm>
              <a:off x="1960623" y="4610920"/>
              <a:ext cx="40427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8E8EFF"/>
                  </a:solidFill>
                </a:rPr>
                <a:t>f/10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1968548-F77E-081E-47B8-358DFAD15B99}"/>
                </a:ext>
              </a:extLst>
            </p:cNvPr>
            <p:cNvSpPr txBox="1"/>
            <p:nvPr/>
          </p:nvSpPr>
          <p:spPr>
            <a:xfrm>
              <a:off x="1079354" y="4659373"/>
              <a:ext cx="335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accent5"/>
                  </a:solidFill>
                </a:rPr>
                <a:t>f/5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FC0B89E6-69AB-9DD4-32BD-534297E0A777}"/>
              </a:ext>
            </a:extLst>
          </p:cNvPr>
          <p:cNvSpPr txBox="1"/>
          <p:nvPr/>
        </p:nvSpPr>
        <p:spPr>
          <a:xfrm>
            <a:off x="4562126" y="5302050"/>
            <a:ext cx="303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2. Minimize non-linear propagation effects and relativistic self-focusing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97FBB8A-9102-5267-4A66-B7403161750C}"/>
              </a:ext>
            </a:extLst>
          </p:cNvPr>
          <p:cNvSpPr txBox="1"/>
          <p:nvPr/>
        </p:nvSpPr>
        <p:spPr>
          <a:xfrm>
            <a:off x="4390950" y="2377467"/>
            <a:ext cx="3285872" cy="2616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100" dirty="0"/>
              <a:t>OSIRIS Particle-in-cell simulations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01DE76AD-4695-E973-ECE5-1858748C86E1}"/>
              </a:ext>
            </a:extLst>
          </p:cNvPr>
          <p:cNvSpPr/>
          <p:nvPr/>
        </p:nvSpPr>
        <p:spPr>
          <a:xfrm>
            <a:off x="4539824" y="4692784"/>
            <a:ext cx="3112039" cy="374567"/>
          </a:xfrm>
          <a:prstGeom prst="roundRect">
            <a:avLst>
              <a:gd name="adj" fmla="val 1050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/>
              <a:t>Fluctuations in size and shape of bubble</a:t>
            </a:r>
          </a:p>
          <a:p>
            <a:pPr algn="ctr"/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More stable for 20 fs pulses when n</a:t>
            </a:r>
            <a:r>
              <a:rPr lang="en-US" sz="1000" baseline="-25000" dirty="0">
                <a:solidFill>
                  <a:schemeClr val="accent5">
                    <a:lumMod val="75000"/>
                  </a:schemeClr>
                </a:solidFill>
              </a:rPr>
              <a:t>e</a:t>
            </a:r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 ~ 5×10</a:t>
            </a:r>
            <a:r>
              <a:rPr lang="en-US" sz="1000" baseline="30000" dirty="0">
                <a:solidFill>
                  <a:schemeClr val="accent5">
                    <a:lumMod val="75000"/>
                  </a:schemeClr>
                </a:solidFill>
              </a:rPr>
              <a:t>18</a:t>
            </a:r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 cm</a:t>
            </a:r>
            <a:r>
              <a:rPr lang="en-US" sz="1000" baseline="30000" dirty="0">
                <a:solidFill>
                  <a:schemeClr val="accent5">
                    <a:lumMod val="75000"/>
                  </a:schemeClr>
                </a:solidFill>
              </a:rPr>
              <a:t>−3</a:t>
            </a:r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1000" dirty="0"/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BB577916-3FAD-8D4C-DBB8-49335C233180}"/>
              </a:ext>
            </a:extLst>
          </p:cNvPr>
          <p:cNvCxnSpPr/>
          <p:nvPr/>
        </p:nvCxnSpPr>
        <p:spPr>
          <a:xfrm flipV="1">
            <a:off x="5695661" y="4428188"/>
            <a:ext cx="59473" cy="26459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FBB463A6-3851-651B-4AC7-0CF42B087BCB}"/>
              </a:ext>
            </a:extLst>
          </p:cNvPr>
          <p:cNvSpPr/>
          <p:nvPr/>
        </p:nvSpPr>
        <p:spPr>
          <a:xfrm>
            <a:off x="4772967" y="5827545"/>
            <a:ext cx="2577464" cy="349713"/>
          </a:xfrm>
          <a:prstGeom prst="roundRect">
            <a:avLst>
              <a:gd name="adj" fmla="val 1050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0B050"/>
                </a:solidFill>
              </a:rPr>
              <a:t>P ≲ P</a:t>
            </a:r>
            <a:r>
              <a:rPr lang="en-US" sz="1400" baseline="-25000" dirty="0">
                <a:solidFill>
                  <a:srgbClr val="00B050"/>
                </a:solidFill>
              </a:rPr>
              <a:t>c</a:t>
            </a:r>
            <a:r>
              <a:rPr lang="en-US" sz="1400" dirty="0">
                <a:solidFill>
                  <a:srgbClr val="00B050"/>
                </a:solidFill>
              </a:rPr>
              <a:t>/2 ⟶ n</a:t>
            </a:r>
            <a:r>
              <a:rPr lang="en-US" sz="1400" baseline="-25000" dirty="0">
                <a:solidFill>
                  <a:srgbClr val="00B050"/>
                </a:solidFill>
              </a:rPr>
              <a:t>e</a:t>
            </a:r>
            <a:r>
              <a:rPr lang="en-US" sz="1400" dirty="0">
                <a:solidFill>
                  <a:srgbClr val="00B050"/>
                </a:solidFill>
              </a:rPr>
              <a:t> ≲ 5×10</a:t>
            </a:r>
            <a:r>
              <a:rPr lang="en-US" sz="1400" baseline="30000" dirty="0">
                <a:solidFill>
                  <a:srgbClr val="00B050"/>
                </a:solidFill>
              </a:rPr>
              <a:t>18</a:t>
            </a:r>
            <a:r>
              <a:rPr lang="en-US" sz="1400" dirty="0">
                <a:solidFill>
                  <a:srgbClr val="00B050"/>
                </a:solidFill>
              </a:rPr>
              <a:t> cm</a:t>
            </a:r>
            <a:r>
              <a:rPr lang="en-US" sz="1400" baseline="30000" dirty="0">
                <a:solidFill>
                  <a:srgbClr val="00B050"/>
                </a:solidFill>
              </a:rPr>
              <a:t>−3</a:t>
            </a:r>
            <a:endParaRPr lang="en-US" sz="1400" baseline="30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3D756-0B60-C795-A3D7-38E75B564C8C}"/>
              </a:ext>
            </a:extLst>
          </p:cNvPr>
          <p:cNvSpPr txBox="1"/>
          <p:nvPr/>
        </p:nvSpPr>
        <p:spPr>
          <a:xfrm>
            <a:off x="338594" y="5302052"/>
            <a:ext cx="3924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1. Focal length decided by minimizing intensity modulations and keeping pulse duration short</a:t>
            </a:r>
          </a:p>
        </p:txBody>
      </p:sp>
    </p:spTree>
    <p:extLst>
      <p:ext uri="{BB962C8B-B14F-4D97-AF65-F5344CB8AC3E}">
        <p14:creationId xmlns:p14="http://schemas.microsoft.com/office/powerpoint/2010/main" val="2855468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02E53-BF50-4CEC-16BC-B43D66E28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7">
            <a:extLst>
              <a:ext uri="{FF2B5EF4-FFF2-40B4-BE49-F238E27FC236}">
                <a16:creationId xmlns:a16="http://schemas.microsoft.com/office/drawing/2014/main" id="{0CA8A3BC-2D1B-FE20-76FE-DA2A31985F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1457" y="2579656"/>
            <a:ext cx="3610744" cy="139770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B3C2C34-975E-926E-9AEC-6E2174934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2024" y="3796982"/>
            <a:ext cx="3530177" cy="1393917"/>
          </a:xfrm>
          <a:prstGeom prst="rect">
            <a:avLst/>
          </a:prstGeom>
        </p:spPr>
      </p:pic>
      <p:grpSp>
        <p:nvGrpSpPr>
          <p:cNvPr id="61" name="Group 60">
            <a:extLst>
              <a:ext uri="{FF2B5EF4-FFF2-40B4-BE49-F238E27FC236}">
                <a16:creationId xmlns:a16="http://schemas.microsoft.com/office/drawing/2014/main" id="{33BD2B3F-0333-A5B1-A94A-350863CAC70C}"/>
              </a:ext>
            </a:extLst>
          </p:cNvPr>
          <p:cNvGrpSpPr/>
          <p:nvPr/>
        </p:nvGrpSpPr>
        <p:grpSpPr>
          <a:xfrm>
            <a:off x="4472013" y="2567766"/>
            <a:ext cx="3329049" cy="1997842"/>
            <a:chOff x="4393112" y="2539880"/>
            <a:chExt cx="3661954" cy="2197626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9E1878D0-99AC-0914-D859-72879B2929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b="1687"/>
            <a:stretch>
              <a:fillRect/>
            </a:stretch>
          </p:blipFill>
          <p:spPr>
            <a:xfrm>
              <a:off x="4393112" y="2539880"/>
              <a:ext cx="3661954" cy="2161864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8DEF5435-CEC5-E58F-C9B6-37C57762F6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alphaModFix/>
            </a:blip>
            <a:srcRect b="-154"/>
            <a:stretch>
              <a:fillRect/>
            </a:stretch>
          </p:blipFill>
          <p:spPr>
            <a:xfrm>
              <a:off x="4410028" y="2552959"/>
              <a:ext cx="3621869" cy="2184547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ounded Rectangle 27">
                <a:extLst>
                  <a:ext uri="{FF2B5EF4-FFF2-40B4-BE49-F238E27FC236}">
                    <a16:creationId xmlns:a16="http://schemas.microsoft.com/office/drawing/2014/main" id="{57BFE5F9-BA37-AA2D-EE4B-AEBBB180E65D}"/>
                  </a:ext>
                </a:extLst>
              </p:cNvPr>
              <p:cNvSpPr/>
              <p:nvPr/>
            </p:nvSpPr>
            <p:spPr>
              <a:xfrm>
                <a:off x="1352978" y="5827546"/>
                <a:ext cx="1737664" cy="349713"/>
              </a:xfrm>
              <a:prstGeom prst="roundRect">
                <a:avLst>
                  <a:gd name="adj" fmla="val 10504"/>
                </a:avLst>
              </a:prstGeom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#</m:t>
                        </m:r>
                      </m:sub>
                    </m:sSub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/2</m:t>
                    </m:r>
                    <m:r>
                      <a:rPr lang="en-US" sz="14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sz="1400" dirty="0">
                    <a:solidFill>
                      <a:srgbClr val="00B050"/>
                    </a:solidFill>
                  </a:rPr>
                  <a:t> &lt; 15</a:t>
                </a:r>
                <a:endParaRPr lang="en-US" sz="1400" dirty="0"/>
              </a:p>
            </p:txBody>
          </p:sp>
        </mc:Choice>
        <mc:Fallback xmlns="">
          <p:sp>
            <p:nvSpPr>
              <p:cNvPr id="28" name="Rounded Rectangle 27">
                <a:extLst>
                  <a:ext uri="{FF2B5EF4-FFF2-40B4-BE49-F238E27FC236}">
                    <a16:creationId xmlns:a16="http://schemas.microsoft.com/office/drawing/2014/main" id="{57BFE5F9-BA37-AA2D-EE4B-AEBBB180E6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2978" y="5827546"/>
                <a:ext cx="1737664" cy="349713"/>
              </a:xfrm>
              <a:prstGeom prst="roundRect">
                <a:avLst>
                  <a:gd name="adj" fmla="val 10504"/>
                </a:avLst>
              </a:prstGeom>
              <a:blipFill>
                <a:blip r:embed="rId7"/>
                <a:stretch>
                  <a:fillRect/>
                </a:stretch>
              </a:blipFill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DCF6EF2A-8DBA-8C62-B9FF-7F0901606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Design considerations for blowout-regime </a:t>
            </a:r>
            <a:r>
              <a:rPr lang="en-US" sz="2400" dirty="0" err="1"/>
              <a:t>dephasingless</a:t>
            </a:r>
            <a:r>
              <a:rPr lang="en-US" sz="2400" dirty="0"/>
              <a:t> laser </a:t>
            </a:r>
            <a:r>
              <a:rPr lang="en-US" sz="2400" dirty="0" err="1"/>
              <a:t>wakefield</a:t>
            </a:r>
            <a:r>
              <a:rPr lang="en-US" sz="2400" dirty="0"/>
              <a:t> acceleration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8B111A-6CDD-851F-9BE8-F54627253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16</a:t>
            </a:fld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E6A60B0-F508-5DA6-343B-8E1EFAD3E0A0}"/>
              </a:ext>
            </a:extLst>
          </p:cNvPr>
          <p:cNvGrpSpPr/>
          <p:nvPr/>
        </p:nvGrpSpPr>
        <p:grpSpPr>
          <a:xfrm>
            <a:off x="735145" y="1395222"/>
            <a:ext cx="10653109" cy="1007358"/>
            <a:chOff x="735145" y="1491937"/>
            <a:chExt cx="10653109" cy="1007358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73416225-2653-FAA6-AF57-5A8B2820D6DB}"/>
                </a:ext>
              </a:extLst>
            </p:cNvPr>
            <p:cNvSpPr/>
            <p:nvPr/>
          </p:nvSpPr>
          <p:spPr>
            <a:xfrm>
              <a:off x="735146" y="1491937"/>
              <a:ext cx="10653108" cy="383442"/>
            </a:xfrm>
            <a:prstGeom prst="roundRect">
              <a:avLst>
                <a:gd name="adj" fmla="val 10504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00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DF9B3A4-0819-4508-8239-089A0C1E2312}"/>
                </a:ext>
              </a:extLst>
            </p:cNvPr>
            <p:cNvSpPr txBox="1"/>
            <p:nvPr/>
          </p:nvSpPr>
          <p:spPr>
            <a:xfrm>
              <a:off x="735145" y="1530701"/>
              <a:ext cx="10653109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/>
                <a:t>Objective: </a:t>
              </a:r>
              <a:r>
                <a:rPr lang="en-US" sz="1500" dirty="0"/>
                <a:t>Propagate a laser pulse with a</a:t>
              </a:r>
              <a:r>
                <a:rPr lang="en-US" sz="1500" baseline="-25000" dirty="0"/>
                <a:t>0</a:t>
              </a:r>
              <a:r>
                <a:rPr lang="en-US" sz="1500" dirty="0"/>
                <a:t> ~ 2 at v = c in a high-density plasma (</a:t>
              </a:r>
              <a:r>
                <a:rPr lang="en-US" sz="1500" dirty="0">
                  <a:solidFill>
                    <a:srgbClr val="00B050"/>
                  </a:solidFill>
                </a:rPr>
                <a:t>n</a:t>
              </a:r>
              <a:r>
                <a:rPr lang="en-US" sz="1500" baseline="-25000" dirty="0">
                  <a:solidFill>
                    <a:srgbClr val="00B050"/>
                  </a:solidFill>
                </a:rPr>
                <a:t>e</a:t>
              </a:r>
              <a:r>
                <a:rPr lang="en-US" sz="1500" dirty="0">
                  <a:solidFill>
                    <a:srgbClr val="00B050"/>
                  </a:solidFill>
                </a:rPr>
                <a:t> </a:t>
              </a:r>
              <a:r>
                <a:rPr lang="en-US" sz="1500" dirty="0"/>
                <a:t>&gt; 10</a:t>
              </a:r>
              <a:r>
                <a:rPr lang="en-US" sz="1500" baseline="30000" dirty="0"/>
                <a:t>18</a:t>
              </a:r>
              <a:r>
                <a:rPr lang="en-US" sz="1500" dirty="0"/>
                <a:t> cm</a:t>
              </a:r>
              <a:r>
                <a:rPr lang="en-US" sz="1500" baseline="30000" dirty="0"/>
                <a:t>-3</a:t>
              </a:r>
              <a:r>
                <a:rPr lang="en-US" sz="1500" dirty="0"/>
                <a:t>) for the </a:t>
              </a:r>
              <a:r>
                <a:rPr lang="en-US" sz="1500" dirty="0">
                  <a:solidFill>
                    <a:srgbClr val="00B050"/>
                  </a:solidFill>
                </a:rPr>
                <a:t>longest distance possible</a:t>
              </a:r>
              <a:r>
                <a:rPr lang="en-US" sz="1500" dirty="0"/>
                <a:t>.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E4DC56EB-410F-F665-C77C-6000D0FF655F}"/>
                </a:ext>
              </a:extLst>
            </p:cNvPr>
            <p:cNvSpPr txBox="1"/>
            <p:nvPr/>
          </p:nvSpPr>
          <p:spPr>
            <a:xfrm>
              <a:off x="9698257" y="2006852"/>
              <a:ext cx="1055865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P</a:t>
              </a:r>
              <a:endParaRPr lang="en-US" sz="1300" baseline="-25000" dirty="0">
                <a:solidFill>
                  <a:srgbClr val="00B050"/>
                </a:solidFill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C6D85AF7-3DFD-73F0-C954-CB71FD54986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29891" y="1874793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F16C58D-BB58-1494-F75C-62BF4D05815A}"/>
                </a:ext>
              </a:extLst>
            </p:cNvPr>
            <p:cNvSpPr txBox="1"/>
            <p:nvPr/>
          </p:nvSpPr>
          <p:spPr>
            <a:xfrm>
              <a:off x="5404754" y="2006852"/>
              <a:ext cx="362187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00" dirty="0">
                  <a:solidFill>
                    <a:srgbClr val="00B050"/>
                  </a:solidFill>
                </a:rPr>
                <a:t>Limited by pulse duration to ensure c𝜏 &lt; </a:t>
              </a:r>
              <a:r>
                <a:rPr lang="el-GR" sz="1300" dirty="0">
                  <a:solidFill>
                    <a:srgbClr val="00B050"/>
                  </a:solidFill>
                </a:rPr>
                <a:t>λ</a:t>
              </a:r>
              <a:r>
                <a:rPr lang="en-US" sz="1300" baseline="-25000" dirty="0">
                  <a:solidFill>
                    <a:srgbClr val="00B050"/>
                  </a:solidFill>
                </a:rPr>
                <a:t>p</a:t>
              </a:r>
              <a:r>
                <a:rPr lang="en-US" sz="1300" dirty="0">
                  <a:solidFill>
                    <a:srgbClr val="00B050"/>
                  </a:solidFill>
                </a:rPr>
                <a:t>/2</a:t>
              </a:r>
            </a:p>
            <a:p>
              <a:pPr algn="ctr"/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𝜏 = 20 fs ⟶ n</a:t>
              </a:r>
              <a:r>
                <a:rPr lang="en-US" sz="1300" baseline="-25000" dirty="0">
                  <a:solidFill>
                    <a:schemeClr val="accent5">
                      <a:lumMod val="75000"/>
                    </a:schemeClr>
                  </a:solidFill>
                </a:rPr>
                <a:t>e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≲ 8×10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18</a:t>
              </a:r>
              <a:r>
                <a:rPr lang="en-US" sz="1300" dirty="0">
                  <a:solidFill>
                    <a:schemeClr val="accent5">
                      <a:lumMod val="75000"/>
                    </a:schemeClr>
                  </a:solidFill>
                </a:rPr>
                <a:t> cm</a:t>
              </a:r>
              <a:r>
                <a:rPr lang="en-US" sz="1300" baseline="30000" dirty="0">
                  <a:solidFill>
                    <a:schemeClr val="accent5">
                      <a:lumMod val="75000"/>
                    </a:schemeClr>
                  </a:solidFill>
                </a:rPr>
                <a:t>−3</a:t>
              </a:r>
              <a:endParaRPr lang="en-US" sz="1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4C64F1D-CA81-C2BE-2527-B790CCFAD94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425590" y="1877968"/>
              <a:ext cx="0" cy="151783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FF47065-5D86-95BE-0DA0-2BCC6F4E7F41}"/>
              </a:ext>
            </a:extLst>
          </p:cNvPr>
          <p:cNvGrpSpPr/>
          <p:nvPr/>
        </p:nvGrpSpPr>
        <p:grpSpPr>
          <a:xfrm>
            <a:off x="442834" y="2383408"/>
            <a:ext cx="3776589" cy="2855265"/>
            <a:chOff x="671944" y="2689250"/>
            <a:chExt cx="3776589" cy="285526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622225E-9B38-BA7B-0F4D-325189D4002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71944" y="2880093"/>
              <a:ext cx="3505091" cy="1397708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2217371-EC52-978E-69EF-1F1E27195FAD}"/>
                </a:ext>
              </a:extLst>
            </p:cNvPr>
            <p:cNvSpPr txBox="1"/>
            <p:nvPr/>
          </p:nvSpPr>
          <p:spPr>
            <a:xfrm>
              <a:off x="891163" y="2689250"/>
              <a:ext cx="3285872" cy="2616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en-US" sz="1100" dirty="0"/>
                <a:t>Frequency-domain Fresnel diffraction integral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ounded Rectangle 19">
                  <a:extLst>
                    <a:ext uri="{FF2B5EF4-FFF2-40B4-BE49-F238E27FC236}">
                      <a16:creationId xmlns:a16="http://schemas.microsoft.com/office/drawing/2014/main" id="{87320CB7-30F0-8161-81D4-C18BCD5B1F38}"/>
                    </a:ext>
                  </a:extLst>
                </p:cNvPr>
                <p:cNvSpPr/>
                <p:nvPr/>
              </p:nvSpPr>
              <p:spPr>
                <a:xfrm>
                  <a:off x="3220133" y="3013526"/>
                  <a:ext cx="1228400" cy="315984"/>
                </a:xfrm>
                <a:prstGeom prst="roundRect">
                  <a:avLst>
                    <a:gd name="adj" fmla="val 10504"/>
                  </a:avLst>
                </a:prstGeom>
                <a:ln w="9525"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1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100">
                                <a:latin typeface="Cambria Math" panose="02040503050406030204" pitchFamily="18" charset="0"/>
                              </a:rPr>
                              <m:t>mod</m:t>
                            </m:r>
                          </m:sub>
                        </m:sSub>
                        <m:r>
                          <a:rPr lang="en-US" sz="11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∝</m:t>
                        </m:r>
                        <m:sSub>
                          <m:sSubPr>
                            <m:ctrlP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#</m:t>
                            </m:r>
                          </m:sub>
                        </m:sSub>
                        <m:rad>
                          <m:radPr>
                            <m:degHide m:val="on"/>
                            <m:ctrlP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11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  <m:sSub>
                              <m:sSubPr>
                                <m:ctrlP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sz="11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</m:rad>
                      </m:oMath>
                    </m:oMathPara>
                  </a14:m>
                  <a:endParaRPr lang="en-US" sz="1000" dirty="0"/>
                </a:p>
              </p:txBody>
            </p:sp>
          </mc:Choice>
          <mc:Fallback xmlns="">
            <p:sp>
              <p:nvSpPr>
                <p:cNvPr id="20" name="Rounded Rectangle 19">
                  <a:extLst>
                    <a:ext uri="{FF2B5EF4-FFF2-40B4-BE49-F238E27FC236}">
                      <a16:creationId xmlns:a16="http://schemas.microsoft.com/office/drawing/2014/main" id="{87320CB7-30F0-8161-81D4-C18BCD5B1F3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20133" y="3013526"/>
                  <a:ext cx="1228400" cy="315984"/>
                </a:xfrm>
                <a:prstGeom prst="roundRect">
                  <a:avLst>
                    <a:gd name="adj" fmla="val 10504"/>
                  </a:avLst>
                </a:prstGeom>
                <a:blipFill>
                  <a:blip r:embed="rId9"/>
                  <a:stretch>
                    <a:fillRect/>
                  </a:stretch>
                </a:blipFill>
                <a:ln w="9525"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9FEAC20-1B4A-EF48-D54D-B5477DBA1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96915" y="4103600"/>
              <a:ext cx="3483295" cy="1440915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D628072-E7E2-7B33-0C3A-AD264D2AF62B}"/>
                </a:ext>
              </a:extLst>
            </p:cNvPr>
            <p:cNvSpPr txBox="1"/>
            <p:nvPr/>
          </p:nvSpPr>
          <p:spPr>
            <a:xfrm>
              <a:off x="1047154" y="2944919"/>
              <a:ext cx="3041512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000" dirty="0"/>
                <a:t>v = 1.002c, L = 10 mm, R = 50 mm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8EADCA3-1B9C-1716-3784-E87178652DC0}"/>
                </a:ext>
              </a:extLst>
            </p:cNvPr>
            <p:cNvSpPr txBox="1"/>
            <p:nvPr/>
          </p:nvSpPr>
          <p:spPr>
            <a:xfrm>
              <a:off x="2992510" y="4414647"/>
              <a:ext cx="40427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7BAB7C"/>
                  </a:solidFill>
                </a:rPr>
                <a:t>f/15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77A4715-B7E7-B861-6CF8-E712819FF57B}"/>
                </a:ext>
              </a:extLst>
            </p:cNvPr>
            <p:cNvSpPr txBox="1"/>
            <p:nvPr/>
          </p:nvSpPr>
          <p:spPr>
            <a:xfrm>
              <a:off x="1960623" y="4610920"/>
              <a:ext cx="40427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8E8EFF"/>
                  </a:solidFill>
                </a:rPr>
                <a:t>f/10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0B9B0D8-6BBB-147D-1C81-E04ED60ED390}"/>
                </a:ext>
              </a:extLst>
            </p:cNvPr>
            <p:cNvSpPr txBox="1"/>
            <p:nvPr/>
          </p:nvSpPr>
          <p:spPr>
            <a:xfrm>
              <a:off x="1079354" y="4659373"/>
              <a:ext cx="33534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accent5"/>
                  </a:solidFill>
                </a:rPr>
                <a:t>f/5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683841BB-F6F5-7955-C4A3-941EEBC6058E}"/>
              </a:ext>
            </a:extLst>
          </p:cNvPr>
          <p:cNvSpPr txBox="1"/>
          <p:nvPr/>
        </p:nvSpPr>
        <p:spPr>
          <a:xfrm>
            <a:off x="4562126" y="5302050"/>
            <a:ext cx="303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2. Minimize non-linear propagation effects and relativistic self-focusing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2ACA638-E34F-C117-8C3A-7D705AC293A0}"/>
              </a:ext>
            </a:extLst>
          </p:cNvPr>
          <p:cNvSpPr txBox="1"/>
          <p:nvPr/>
        </p:nvSpPr>
        <p:spPr>
          <a:xfrm>
            <a:off x="8395459" y="5321506"/>
            <a:ext cx="303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3. Match the desired </a:t>
            </a:r>
            <a:r>
              <a:rPr lang="en-US" sz="1200" dirty="0" err="1"/>
              <a:t>wakefield</a:t>
            </a:r>
            <a:r>
              <a:rPr lang="en-US" sz="1200" dirty="0"/>
              <a:t> velocity as closely as possible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87BBE32-C892-C0D9-1599-D5412F3A78D5}"/>
              </a:ext>
            </a:extLst>
          </p:cNvPr>
          <p:cNvSpPr txBox="1"/>
          <p:nvPr/>
        </p:nvSpPr>
        <p:spPr>
          <a:xfrm>
            <a:off x="4390950" y="2377467"/>
            <a:ext cx="3285872" cy="2616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100" dirty="0"/>
              <a:t>OSIRIS Particle-in-cell simulations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572A017-5634-34A3-25BC-30B442EACE83}"/>
              </a:ext>
            </a:extLst>
          </p:cNvPr>
          <p:cNvSpPr txBox="1"/>
          <p:nvPr/>
        </p:nvSpPr>
        <p:spPr>
          <a:xfrm>
            <a:off x="8266266" y="2396923"/>
            <a:ext cx="3482900" cy="26161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100" dirty="0"/>
              <a:t>Calculations of the </a:t>
            </a:r>
            <a:r>
              <a:rPr lang="en-US" sz="1100" dirty="0" err="1"/>
              <a:t>wakefield</a:t>
            </a:r>
            <a:r>
              <a:rPr lang="en-US" sz="1100" dirty="0"/>
              <a:t> velocity (f/8 </a:t>
            </a:r>
            <a:r>
              <a:rPr lang="en-US" sz="1100" dirty="0" err="1"/>
              <a:t>axiparabola</a:t>
            </a:r>
            <a:r>
              <a:rPr lang="en-US" sz="1100" dirty="0"/>
              <a:t>)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D59AE8D6-6142-66AA-0E1C-AF9A8EB8D7CF}"/>
              </a:ext>
            </a:extLst>
          </p:cNvPr>
          <p:cNvSpPr/>
          <p:nvPr/>
        </p:nvSpPr>
        <p:spPr>
          <a:xfrm>
            <a:off x="4539824" y="4692784"/>
            <a:ext cx="3112039" cy="374567"/>
          </a:xfrm>
          <a:prstGeom prst="roundRect">
            <a:avLst>
              <a:gd name="adj" fmla="val 1050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/>
              <a:t>Fluctuations in size and shape of bubble</a:t>
            </a:r>
          </a:p>
          <a:p>
            <a:pPr algn="ctr"/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More stable for 20 fs pulses when n</a:t>
            </a:r>
            <a:r>
              <a:rPr lang="en-US" sz="1000" baseline="-25000" dirty="0">
                <a:solidFill>
                  <a:schemeClr val="accent5">
                    <a:lumMod val="75000"/>
                  </a:schemeClr>
                </a:solidFill>
              </a:rPr>
              <a:t>e</a:t>
            </a:r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 ~ 5×10</a:t>
            </a:r>
            <a:r>
              <a:rPr lang="en-US" sz="1000" baseline="30000" dirty="0">
                <a:solidFill>
                  <a:schemeClr val="accent5">
                    <a:lumMod val="75000"/>
                  </a:schemeClr>
                </a:solidFill>
              </a:rPr>
              <a:t>18</a:t>
            </a:r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 cm</a:t>
            </a:r>
            <a:r>
              <a:rPr lang="en-US" sz="1000" baseline="30000" dirty="0">
                <a:solidFill>
                  <a:schemeClr val="accent5">
                    <a:lumMod val="75000"/>
                  </a:schemeClr>
                </a:solidFill>
              </a:rPr>
              <a:t>−3</a:t>
            </a:r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1000" dirty="0"/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7E0DCFD7-8AB7-95F3-67C9-7AD88116E254}"/>
              </a:ext>
            </a:extLst>
          </p:cNvPr>
          <p:cNvCxnSpPr/>
          <p:nvPr/>
        </p:nvCxnSpPr>
        <p:spPr>
          <a:xfrm flipV="1">
            <a:off x="5695661" y="4428188"/>
            <a:ext cx="59473" cy="26459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8699F2E5-0FBE-16A9-6D2E-D0122002F2E0}"/>
              </a:ext>
            </a:extLst>
          </p:cNvPr>
          <p:cNvSpPr/>
          <p:nvPr/>
        </p:nvSpPr>
        <p:spPr>
          <a:xfrm>
            <a:off x="4772967" y="5827545"/>
            <a:ext cx="2577464" cy="349713"/>
          </a:xfrm>
          <a:prstGeom prst="roundRect">
            <a:avLst>
              <a:gd name="adj" fmla="val 1050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00B050"/>
                </a:solidFill>
              </a:rPr>
              <a:t>P</a:t>
            </a:r>
            <a:r>
              <a:rPr lang="en-US" sz="1400" baseline="-25000" dirty="0">
                <a:solidFill>
                  <a:srgbClr val="00B050"/>
                </a:solidFill>
              </a:rPr>
              <a:t>0</a:t>
            </a:r>
            <a:r>
              <a:rPr lang="en-US" sz="1400" dirty="0">
                <a:solidFill>
                  <a:srgbClr val="00B050"/>
                </a:solidFill>
              </a:rPr>
              <a:t> ≲ P</a:t>
            </a:r>
            <a:r>
              <a:rPr lang="en-US" sz="1400" baseline="-25000" dirty="0">
                <a:solidFill>
                  <a:srgbClr val="00B050"/>
                </a:solidFill>
              </a:rPr>
              <a:t>c</a:t>
            </a:r>
            <a:r>
              <a:rPr lang="en-US" sz="1400" dirty="0">
                <a:solidFill>
                  <a:srgbClr val="00B050"/>
                </a:solidFill>
              </a:rPr>
              <a:t>/2 ⟶ n</a:t>
            </a:r>
            <a:r>
              <a:rPr lang="en-US" sz="1400" baseline="-25000" dirty="0">
                <a:solidFill>
                  <a:srgbClr val="00B050"/>
                </a:solidFill>
              </a:rPr>
              <a:t>e</a:t>
            </a:r>
            <a:r>
              <a:rPr lang="en-US" sz="1400" dirty="0">
                <a:solidFill>
                  <a:srgbClr val="00B050"/>
                </a:solidFill>
              </a:rPr>
              <a:t> ≲ 5×10</a:t>
            </a:r>
            <a:r>
              <a:rPr lang="en-US" sz="1400" baseline="30000" dirty="0">
                <a:solidFill>
                  <a:srgbClr val="00B050"/>
                </a:solidFill>
              </a:rPr>
              <a:t>18</a:t>
            </a:r>
            <a:r>
              <a:rPr lang="en-US" sz="1400" dirty="0">
                <a:solidFill>
                  <a:srgbClr val="00B050"/>
                </a:solidFill>
              </a:rPr>
              <a:t> cm</a:t>
            </a:r>
            <a:r>
              <a:rPr lang="en-US" sz="1400" baseline="30000" dirty="0">
                <a:solidFill>
                  <a:srgbClr val="00B050"/>
                </a:solidFill>
              </a:rPr>
              <a:t>−3</a:t>
            </a:r>
            <a:endParaRPr lang="en-US" sz="1400" baseline="3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Rounded Rectangle 58">
                <a:extLst>
                  <a:ext uri="{FF2B5EF4-FFF2-40B4-BE49-F238E27FC236}">
                    <a16:creationId xmlns:a16="http://schemas.microsoft.com/office/drawing/2014/main" id="{594DB3AA-4FE2-4A3E-F1E8-4A0EDE4BA1F5}"/>
                  </a:ext>
                </a:extLst>
              </p:cNvPr>
              <p:cNvSpPr/>
              <p:nvPr/>
            </p:nvSpPr>
            <p:spPr>
              <a:xfrm>
                <a:off x="9523723" y="5847001"/>
                <a:ext cx="855690" cy="349713"/>
              </a:xfrm>
              <a:prstGeom prst="roundRect">
                <a:avLst>
                  <a:gd name="adj" fmla="val 10504"/>
                </a:avLst>
              </a:prstGeom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14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#</m:t>
                        </m:r>
                      </m:sub>
                    </m:sSub>
                  </m:oMath>
                </a14:m>
                <a:r>
                  <a:rPr lang="en-US" sz="1400" dirty="0">
                    <a:solidFill>
                      <a:srgbClr val="00B050"/>
                    </a:solidFill>
                  </a:rPr>
                  <a:t> = 8</a:t>
                </a:r>
                <a:endParaRPr lang="en-US" sz="1400" dirty="0"/>
              </a:p>
            </p:txBody>
          </p:sp>
        </mc:Choice>
        <mc:Fallback xmlns="">
          <p:sp>
            <p:nvSpPr>
              <p:cNvPr id="59" name="Rounded Rectangle 58">
                <a:extLst>
                  <a:ext uri="{FF2B5EF4-FFF2-40B4-BE49-F238E27FC236}">
                    <a16:creationId xmlns:a16="http://schemas.microsoft.com/office/drawing/2014/main" id="{594DB3AA-4FE2-4A3E-F1E8-4A0EDE4BA1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3723" y="5847001"/>
                <a:ext cx="855690" cy="349713"/>
              </a:xfrm>
              <a:prstGeom prst="roundRect">
                <a:avLst>
                  <a:gd name="adj" fmla="val 10504"/>
                </a:avLst>
              </a:prstGeom>
              <a:blipFill>
                <a:blip r:embed="rId11"/>
                <a:stretch>
                  <a:fillRect/>
                </a:stretch>
              </a:blipFill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9167AD50-B28A-D709-390B-35EE43A7FE12}"/>
              </a:ext>
            </a:extLst>
          </p:cNvPr>
          <p:cNvCxnSpPr>
            <a:cxnSpLocks/>
          </p:cNvCxnSpPr>
          <p:nvPr/>
        </p:nvCxnSpPr>
        <p:spPr>
          <a:xfrm flipV="1">
            <a:off x="8591859" y="3972301"/>
            <a:ext cx="0" cy="227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5ED9C161-4393-D608-D237-F2EAED320550}"/>
              </a:ext>
            </a:extLst>
          </p:cNvPr>
          <p:cNvSpPr txBox="1"/>
          <p:nvPr/>
        </p:nvSpPr>
        <p:spPr>
          <a:xfrm>
            <a:off x="8541529" y="3901326"/>
            <a:ext cx="1082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Electrons catch up with laser</a:t>
            </a:r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9404E65E-A44A-DC44-B60D-3BF9A162E84B}"/>
              </a:ext>
            </a:extLst>
          </p:cNvPr>
          <p:cNvCxnSpPr>
            <a:cxnSpLocks/>
          </p:cNvCxnSpPr>
          <p:nvPr/>
        </p:nvCxnSpPr>
        <p:spPr>
          <a:xfrm>
            <a:off x="8591859" y="3251050"/>
            <a:ext cx="0" cy="23655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9AD64FA9-6660-BC22-8F2D-778B688423F8}"/>
              </a:ext>
            </a:extLst>
          </p:cNvPr>
          <p:cNvSpPr txBox="1"/>
          <p:nvPr/>
        </p:nvSpPr>
        <p:spPr>
          <a:xfrm>
            <a:off x="8548112" y="3170224"/>
            <a:ext cx="898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Wake velocity too slow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E0BEA01-D4E4-2D25-6C70-834727C19611}"/>
              </a:ext>
            </a:extLst>
          </p:cNvPr>
          <p:cNvSpPr txBox="1"/>
          <p:nvPr/>
        </p:nvSpPr>
        <p:spPr>
          <a:xfrm>
            <a:off x="10656670" y="2709697"/>
            <a:ext cx="841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0070C0"/>
                </a:solidFill>
              </a:rPr>
              <a:t>1×10</a:t>
            </a:r>
            <a:r>
              <a:rPr lang="en-US" sz="1000" baseline="30000" dirty="0">
                <a:solidFill>
                  <a:srgbClr val="0070C0"/>
                </a:solidFill>
              </a:rPr>
              <a:t>18</a:t>
            </a:r>
            <a:r>
              <a:rPr lang="en-US" sz="1000" dirty="0">
                <a:solidFill>
                  <a:srgbClr val="0070C0"/>
                </a:solidFill>
              </a:rPr>
              <a:t> cm</a:t>
            </a:r>
            <a:r>
              <a:rPr lang="en-US" sz="1000" baseline="30000" dirty="0">
                <a:solidFill>
                  <a:srgbClr val="0070C0"/>
                </a:solidFill>
              </a:rPr>
              <a:t>−3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0FA7091-C677-C321-C17D-26D3FD052C39}"/>
              </a:ext>
            </a:extLst>
          </p:cNvPr>
          <p:cNvSpPr txBox="1"/>
          <p:nvPr/>
        </p:nvSpPr>
        <p:spPr>
          <a:xfrm>
            <a:off x="10656669" y="2921927"/>
            <a:ext cx="841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0070C0"/>
                </a:solidFill>
              </a:rPr>
              <a:t>5×10</a:t>
            </a:r>
            <a:r>
              <a:rPr lang="en-US" sz="1000" baseline="30000" dirty="0">
                <a:solidFill>
                  <a:srgbClr val="0070C0"/>
                </a:solidFill>
              </a:rPr>
              <a:t>18</a:t>
            </a:r>
            <a:r>
              <a:rPr lang="en-US" sz="1000" dirty="0">
                <a:solidFill>
                  <a:srgbClr val="0070C0"/>
                </a:solidFill>
              </a:rPr>
              <a:t> cm</a:t>
            </a:r>
            <a:r>
              <a:rPr lang="en-US" sz="1000" baseline="30000" dirty="0">
                <a:solidFill>
                  <a:srgbClr val="0070C0"/>
                </a:solidFill>
              </a:rPr>
              <a:t>−3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9712A499-93BA-88A8-E2DD-D8C1AD70DDDA}"/>
              </a:ext>
            </a:extLst>
          </p:cNvPr>
          <p:cNvSpPr txBox="1"/>
          <p:nvPr/>
        </p:nvSpPr>
        <p:spPr>
          <a:xfrm>
            <a:off x="10656668" y="3262841"/>
            <a:ext cx="841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0070C0"/>
                </a:solidFill>
              </a:rPr>
              <a:t>1×10</a:t>
            </a:r>
            <a:r>
              <a:rPr lang="en-US" sz="1000" baseline="30000" dirty="0">
                <a:solidFill>
                  <a:srgbClr val="0070C0"/>
                </a:solidFill>
              </a:rPr>
              <a:t>19</a:t>
            </a:r>
            <a:r>
              <a:rPr lang="en-US" sz="1000" dirty="0">
                <a:solidFill>
                  <a:srgbClr val="0070C0"/>
                </a:solidFill>
              </a:rPr>
              <a:t> cm</a:t>
            </a:r>
            <a:r>
              <a:rPr lang="en-US" sz="1000" baseline="30000" dirty="0">
                <a:solidFill>
                  <a:srgbClr val="0070C0"/>
                </a:solidFill>
              </a:rPr>
              <a:t>−3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9B79AD25-A996-F62E-204D-F07287A1B5AE}"/>
              </a:ext>
            </a:extLst>
          </p:cNvPr>
          <p:cNvSpPr txBox="1"/>
          <p:nvPr/>
        </p:nvSpPr>
        <p:spPr>
          <a:xfrm>
            <a:off x="10656664" y="4562506"/>
            <a:ext cx="841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0070C0"/>
                </a:solidFill>
              </a:rPr>
              <a:t>1×10</a:t>
            </a:r>
            <a:r>
              <a:rPr lang="en-US" sz="1000" baseline="30000" dirty="0">
                <a:solidFill>
                  <a:srgbClr val="0070C0"/>
                </a:solidFill>
              </a:rPr>
              <a:t>18</a:t>
            </a:r>
            <a:r>
              <a:rPr lang="en-US" sz="1000" dirty="0">
                <a:solidFill>
                  <a:srgbClr val="0070C0"/>
                </a:solidFill>
              </a:rPr>
              <a:t> cm</a:t>
            </a:r>
            <a:r>
              <a:rPr lang="en-US" sz="1000" baseline="30000" dirty="0">
                <a:solidFill>
                  <a:srgbClr val="0070C0"/>
                </a:solidFill>
              </a:rPr>
              <a:t>−3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8773F8F-927F-18BE-7558-524E951E9686}"/>
              </a:ext>
            </a:extLst>
          </p:cNvPr>
          <p:cNvSpPr txBox="1"/>
          <p:nvPr/>
        </p:nvSpPr>
        <p:spPr>
          <a:xfrm>
            <a:off x="10656667" y="4174020"/>
            <a:ext cx="841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0070C0"/>
                </a:solidFill>
              </a:rPr>
              <a:t>5×10</a:t>
            </a:r>
            <a:r>
              <a:rPr lang="en-US" sz="1000" baseline="30000" dirty="0">
                <a:solidFill>
                  <a:srgbClr val="0070C0"/>
                </a:solidFill>
              </a:rPr>
              <a:t>18</a:t>
            </a:r>
            <a:r>
              <a:rPr lang="en-US" sz="1000" dirty="0">
                <a:solidFill>
                  <a:srgbClr val="0070C0"/>
                </a:solidFill>
              </a:rPr>
              <a:t> cm</a:t>
            </a:r>
            <a:r>
              <a:rPr lang="en-US" sz="1000" baseline="30000" dirty="0">
                <a:solidFill>
                  <a:srgbClr val="0070C0"/>
                </a:solidFill>
              </a:rPr>
              <a:t>−3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39911E0-3AF4-DE57-E49D-83746487D0BB}"/>
              </a:ext>
            </a:extLst>
          </p:cNvPr>
          <p:cNvSpPr txBox="1"/>
          <p:nvPr/>
        </p:nvSpPr>
        <p:spPr>
          <a:xfrm>
            <a:off x="10656664" y="3871504"/>
            <a:ext cx="8418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0070C0"/>
                </a:solidFill>
              </a:rPr>
              <a:t>1×10</a:t>
            </a:r>
            <a:r>
              <a:rPr lang="en-US" sz="1000" baseline="30000" dirty="0">
                <a:solidFill>
                  <a:srgbClr val="0070C0"/>
                </a:solidFill>
              </a:rPr>
              <a:t>19</a:t>
            </a:r>
            <a:r>
              <a:rPr lang="en-US" sz="1000" dirty="0">
                <a:solidFill>
                  <a:srgbClr val="0070C0"/>
                </a:solidFill>
              </a:rPr>
              <a:t> cm</a:t>
            </a:r>
            <a:r>
              <a:rPr lang="en-US" sz="1000" baseline="30000" dirty="0">
                <a:solidFill>
                  <a:srgbClr val="0070C0"/>
                </a:solidFill>
              </a:rPr>
              <a:t>−3</a:t>
            </a:r>
            <a:endParaRPr lang="en-US" sz="1000" dirty="0">
              <a:solidFill>
                <a:srgbClr val="0070C0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1B701EF-C6C7-2E60-074E-8D9058EB0A78}"/>
              </a:ext>
            </a:extLst>
          </p:cNvPr>
          <p:cNvSpPr txBox="1"/>
          <p:nvPr/>
        </p:nvSpPr>
        <p:spPr>
          <a:xfrm>
            <a:off x="8478524" y="2905093"/>
            <a:ext cx="4555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v = 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E236B4-D8FE-9411-22B1-13F2181FFE80}"/>
              </a:ext>
            </a:extLst>
          </p:cNvPr>
          <p:cNvSpPr txBox="1"/>
          <p:nvPr/>
        </p:nvSpPr>
        <p:spPr>
          <a:xfrm>
            <a:off x="338594" y="5302052"/>
            <a:ext cx="3924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1. Focal length decided by minimizing intensity modulations and keeping pulse duration short</a:t>
            </a:r>
          </a:p>
        </p:txBody>
      </p:sp>
    </p:spTree>
    <p:extLst>
      <p:ext uri="{BB962C8B-B14F-4D97-AF65-F5344CB8AC3E}">
        <p14:creationId xmlns:p14="http://schemas.microsoft.com/office/powerpoint/2010/main" val="1381997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053834-AD68-A1A0-61D6-7AB41CD7D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57DF8-5130-4480-4AAF-9ED08827F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740185" cy="1188425"/>
          </a:xfrm>
        </p:spPr>
        <p:txBody>
          <a:bodyPr>
            <a:normAutofit/>
          </a:bodyPr>
          <a:lstStyle/>
          <a:p>
            <a:r>
              <a:rPr lang="en-US" sz="2400" dirty="0"/>
              <a:t>Initial proof-of-concept experiments at LLE were performed last year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1CF6FD-0F76-D4FD-233B-5C104163D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B76E8C-911C-1B3C-5443-23383CBB9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055" y="1851830"/>
            <a:ext cx="9821890" cy="408772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547CCD8-A56F-309B-C268-B13B18595228}"/>
              </a:ext>
            </a:extLst>
          </p:cNvPr>
          <p:cNvSpPr txBox="1"/>
          <p:nvPr/>
        </p:nvSpPr>
        <p:spPr>
          <a:xfrm rot="662074">
            <a:off x="3482967" y="3374878"/>
            <a:ext cx="13304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E86367"/>
                </a:solidFill>
              </a:rPr>
              <a:t>E</a:t>
            </a:r>
            <a:r>
              <a:rPr lang="en-US" sz="1400" baseline="-25000" dirty="0">
                <a:solidFill>
                  <a:srgbClr val="E86367"/>
                </a:solidFill>
              </a:rPr>
              <a:t>L</a:t>
            </a:r>
            <a:r>
              <a:rPr lang="en-US" sz="1400" dirty="0">
                <a:solidFill>
                  <a:srgbClr val="E86367"/>
                </a:solidFill>
              </a:rPr>
              <a:t> = 4 J, 21 fs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6F8949D-752B-6287-88B6-7BDB40D6B3A8}"/>
              </a:ext>
            </a:extLst>
          </p:cNvPr>
          <p:cNvSpPr/>
          <p:nvPr/>
        </p:nvSpPr>
        <p:spPr>
          <a:xfrm>
            <a:off x="825624" y="1935949"/>
            <a:ext cx="213064" cy="2308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089DA3-E3C5-1863-8307-7D4B813C66DA}"/>
              </a:ext>
            </a:extLst>
          </p:cNvPr>
          <p:cNvSpPr txBox="1"/>
          <p:nvPr/>
        </p:nvSpPr>
        <p:spPr>
          <a:xfrm>
            <a:off x="3095223" y="6534071"/>
            <a:ext cx="35116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rgbClr val="001E5F"/>
                </a:solidFill>
              </a:rPr>
              <a:t>C. D. Arrowsmith et al., </a:t>
            </a:r>
            <a:r>
              <a:rPr lang="en-US" sz="1000" i="1" dirty="0">
                <a:solidFill>
                  <a:srgbClr val="001E5F"/>
                </a:solidFill>
              </a:rPr>
              <a:t>Nat. Physics</a:t>
            </a:r>
            <a:r>
              <a:rPr lang="en-US" sz="1000" dirty="0">
                <a:solidFill>
                  <a:srgbClr val="001E5F"/>
                </a:solidFill>
              </a:rPr>
              <a:t>, 1-6 (2026). </a:t>
            </a:r>
          </a:p>
        </p:txBody>
      </p:sp>
    </p:spTree>
    <p:extLst>
      <p:ext uri="{BB962C8B-B14F-4D97-AF65-F5344CB8AC3E}">
        <p14:creationId xmlns:p14="http://schemas.microsoft.com/office/powerpoint/2010/main" val="1998720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25C45-FADC-918B-5C15-06B6B5FA77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9F573F-18F4-DB4C-E4FC-D2FBC3726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18</a:t>
            </a:fld>
            <a:endParaRPr lang="en-US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C0EF781B-F86B-F71A-90D5-F47AA4219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740185" cy="1188425"/>
          </a:xfrm>
        </p:spPr>
        <p:txBody>
          <a:bodyPr>
            <a:normAutofit/>
          </a:bodyPr>
          <a:lstStyle/>
          <a:p>
            <a:r>
              <a:rPr lang="en-US" sz="2400" dirty="0"/>
              <a:t>Electrons at twice the dephasing-limited energy were observed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34BD480-DFDB-AAA9-BE6B-E8884CDD3CA6}"/>
              </a:ext>
            </a:extLst>
          </p:cNvPr>
          <p:cNvGrpSpPr/>
          <p:nvPr/>
        </p:nvGrpSpPr>
        <p:grpSpPr>
          <a:xfrm>
            <a:off x="6371781" y="1732033"/>
            <a:ext cx="5148348" cy="4032250"/>
            <a:chOff x="6371781" y="1732033"/>
            <a:chExt cx="5148348" cy="403225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1A4837B-ECBD-70C0-1362-3DC8211390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71781" y="1732033"/>
              <a:ext cx="4651977" cy="4032250"/>
            </a:xfrm>
            <a:prstGeom prst="rect">
              <a:avLst/>
            </a:prstGeom>
          </p:spPr>
        </p:pic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8AA5B5C-0FA0-D4D9-B7F5-9550922EC28F}"/>
                </a:ext>
              </a:extLst>
            </p:cNvPr>
            <p:cNvGrpSpPr/>
            <p:nvPr/>
          </p:nvGrpSpPr>
          <p:grpSpPr>
            <a:xfrm>
              <a:off x="9100636" y="2156112"/>
              <a:ext cx="2419493" cy="723397"/>
              <a:chOff x="9255906" y="2173364"/>
              <a:chExt cx="2419493" cy="723397"/>
            </a:xfrm>
          </p:grpSpPr>
          <p:cxnSp>
            <p:nvCxnSpPr>
              <p:cNvPr id="34" name="Straight Arrow Connector 33">
                <a:extLst>
                  <a:ext uri="{FF2B5EF4-FFF2-40B4-BE49-F238E27FC236}">
                    <a16:creationId xmlns:a16="http://schemas.microsoft.com/office/drawing/2014/main" id="{C656CEF0-7C0A-E18D-2F99-2ADB51B06D5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255906" y="2353794"/>
                <a:ext cx="27408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Rounded Rectangle 44">
                <a:extLst>
                  <a:ext uri="{FF2B5EF4-FFF2-40B4-BE49-F238E27FC236}">
                    <a16:creationId xmlns:a16="http://schemas.microsoft.com/office/drawing/2014/main" id="{2F984949-343B-7DEF-34FE-5EB7B9ABC67F}"/>
                  </a:ext>
                </a:extLst>
              </p:cNvPr>
              <p:cNvSpPr/>
              <p:nvPr/>
            </p:nvSpPr>
            <p:spPr>
              <a:xfrm>
                <a:off x="9529990" y="2173364"/>
                <a:ext cx="2145409" cy="723397"/>
              </a:xfrm>
              <a:prstGeom prst="roundRect">
                <a:avLst>
                  <a:gd name="adj" fmla="val 8063"/>
                </a:avLst>
              </a:prstGeom>
              <a:ln w="952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1000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0C817489-7FC0-C3A9-6B97-30A6D69632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796122" y="2266613"/>
                <a:ext cx="1603678" cy="207174"/>
              </a:xfrm>
              <a:prstGeom prst="rect">
                <a:avLst/>
              </a:prstGeom>
            </p:spPr>
          </p:pic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7F1D8179-03FA-A9C1-E296-0FBB3FFF20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621996" y="2579631"/>
                <a:ext cx="1944059" cy="239780"/>
              </a:xfrm>
              <a:prstGeom prst="rect">
                <a:avLst/>
              </a:prstGeom>
            </p:spPr>
          </p:pic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B799E178-31AF-A215-F133-B8EB5A793A09}"/>
                  </a:ext>
                </a:extLst>
              </p:cNvPr>
              <p:cNvSpPr txBox="1"/>
              <p:nvPr/>
            </p:nvSpPr>
            <p:spPr>
              <a:xfrm>
                <a:off x="8080181" y="3777093"/>
                <a:ext cx="717750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w</m:t>
                          </m:r>
                        </m:sub>
                      </m:sSub>
                      <m:r>
                        <a:rPr lang="en-US" sz="1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sz="1400" dirty="0">
                  <a:solidFill>
                    <a:srgbClr val="001E5F"/>
                  </a:solidFill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B799E178-31AF-A215-F133-B8EB5A793A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0181" y="3777093"/>
                <a:ext cx="717750" cy="30777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C80A208E-16C0-C3BE-1272-CC57B0F47B52}"/>
              </a:ext>
            </a:extLst>
          </p:cNvPr>
          <p:cNvSpPr txBox="1"/>
          <p:nvPr/>
        </p:nvSpPr>
        <p:spPr>
          <a:xfrm>
            <a:off x="3095223" y="6534071"/>
            <a:ext cx="35116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rgbClr val="001E5F"/>
                </a:solidFill>
              </a:rPr>
              <a:t>C. D. Arrowsmith et al., </a:t>
            </a:r>
            <a:r>
              <a:rPr lang="en-US" sz="1000" i="1" dirty="0">
                <a:solidFill>
                  <a:srgbClr val="001E5F"/>
                </a:solidFill>
              </a:rPr>
              <a:t>Nat. Physics</a:t>
            </a:r>
            <a:r>
              <a:rPr lang="en-US" sz="1000" dirty="0">
                <a:solidFill>
                  <a:srgbClr val="001E5F"/>
                </a:solidFill>
              </a:rPr>
              <a:t>, 1-6 (2026).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58C1527-6A98-1771-7944-1D9F9AA371A2}"/>
              </a:ext>
            </a:extLst>
          </p:cNvPr>
          <p:cNvGrpSpPr/>
          <p:nvPr/>
        </p:nvGrpSpPr>
        <p:grpSpPr>
          <a:xfrm>
            <a:off x="677160" y="1647130"/>
            <a:ext cx="5381168" cy="4032250"/>
            <a:chOff x="750312" y="1647130"/>
            <a:chExt cx="5381168" cy="4032250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FE0CABA8-1EA8-0FBB-4C17-04BCC3EFA3AA}"/>
                </a:ext>
              </a:extLst>
            </p:cNvPr>
            <p:cNvGrpSpPr/>
            <p:nvPr/>
          </p:nvGrpSpPr>
          <p:grpSpPr>
            <a:xfrm>
              <a:off x="750312" y="1647130"/>
              <a:ext cx="5381168" cy="4032250"/>
              <a:chOff x="721460" y="1647130"/>
              <a:chExt cx="5381168" cy="4032250"/>
            </a:xfrm>
          </p:grpSpPr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0F2B79F2-0BF7-3C10-C904-07E085493B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alphaModFix/>
              </a:blip>
              <a:stretch>
                <a:fillRect/>
              </a:stretch>
            </p:blipFill>
            <p:spPr>
              <a:xfrm>
                <a:off x="721460" y="1647130"/>
                <a:ext cx="5381168" cy="4032250"/>
              </a:xfrm>
              <a:prstGeom prst="rect">
                <a:avLst/>
              </a:prstGeom>
            </p:spPr>
          </p:pic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6" name="TextBox 15">
                    <a:extLst>
                      <a:ext uri="{FF2B5EF4-FFF2-40B4-BE49-F238E27FC236}">
                        <a16:creationId xmlns:a16="http://schemas.microsoft.com/office/drawing/2014/main" id="{DDF89E98-79BB-B62E-A935-8CCF3E107329}"/>
                      </a:ext>
                    </a:extLst>
                  </p:cNvPr>
                  <p:cNvSpPr txBox="1"/>
                  <p:nvPr/>
                </p:nvSpPr>
                <p:spPr>
                  <a:xfrm>
                    <a:off x="4087920" y="2210033"/>
                    <a:ext cx="753540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400" i="1" smtClean="0">
                                  <a:solidFill>
                                    <a:srgbClr val="001E5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b="0" i="1" smtClean="0">
                                  <a:solidFill>
                                    <a:srgbClr val="001E5F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solidFill>
                                    <a:srgbClr val="001E5F"/>
                                  </a:solidFill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sub>
                          </m:sSub>
                          <m:r>
                            <a:rPr lang="en-US" sz="1400" b="0" i="1" smtClean="0">
                              <a:solidFill>
                                <a:srgbClr val="001E5F"/>
                              </a:solidFill>
                              <a:latin typeface="Cambria Math" panose="02040503050406030204" pitchFamily="18" charset="0"/>
                            </a:rPr>
                            <m:t>&gt;</m:t>
                          </m:r>
                          <m:r>
                            <a:rPr lang="en-US" sz="1400" b="0" i="1" smtClean="0">
                              <a:solidFill>
                                <a:srgbClr val="001E5F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oMath>
                      </m:oMathPara>
                    </a14:m>
                    <a:endParaRPr lang="en-US" sz="1400" dirty="0">
                      <a:solidFill>
                        <a:srgbClr val="001E5F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6" name="TextBox 15">
                    <a:extLst>
                      <a:ext uri="{FF2B5EF4-FFF2-40B4-BE49-F238E27FC236}">
                        <a16:creationId xmlns:a16="http://schemas.microsoft.com/office/drawing/2014/main" id="{DDF89E98-79BB-B62E-A935-8CCF3E10732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87920" y="2210033"/>
                    <a:ext cx="753540" cy="307777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0" name="TextBox 19">
                    <a:extLst>
                      <a:ext uri="{FF2B5EF4-FFF2-40B4-BE49-F238E27FC236}">
                        <a16:creationId xmlns:a16="http://schemas.microsoft.com/office/drawing/2014/main" id="{FAB157AC-8995-09D9-9D70-FC29C574CB3D}"/>
                      </a:ext>
                    </a:extLst>
                  </p:cNvPr>
                  <p:cNvSpPr txBox="1"/>
                  <p:nvPr/>
                </p:nvSpPr>
                <p:spPr>
                  <a:xfrm>
                    <a:off x="4087920" y="4748373"/>
                    <a:ext cx="753540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40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sub>
                          </m:sSub>
                          <m:r>
                            <a:rPr lang="en-US" sz="1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&lt;</m:t>
                          </m:r>
                          <m:r>
                            <a:rPr lang="en-US" sz="1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oMath>
                      </m:oMathPara>
                    </a14:m>
                    <a:endParaRPr lang="en-US" sz="1400" dirty="0">
                      <a:solidFill>
                        <a:schemeClr val="bg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0" name="TextBox 19">
                    <a:extLst>
                      <a:ext uri="{FF2B5EF4-FFF2-40B4-BE49-F238E27FC236}">
                        <a16:creationId xmlns:a16="http://schemas.microsoft.com/office/drawing/2014/main" id="{FAB157AC-8995-09D9-9D70-FC29C574CB3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87920" y="4748373"/>
                    <a:ext cx="753540" cy="307777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EA7C06D-3429-A811-6AEC-DC4233746D16}"/>
                </a:ext>
              </a:extLst>
            </p:cNvPr>
            <p:cNvSpPr txBox="1"/>
            <p:nvPr/>
          </p:nvSpPr>
          <p:spPr>
            <a:xfrm>
              <a:off x="4956927" y="4161998"/>
              <a:ext cx="5725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13 </a:t>
              </a:r>
              <a:r>
                <a:rPr lang="en-US" sz="1200" dirty="0" err="1"/>
                <a:t>pC</a:t>
              </a:r>
              <a:endParaRPr lang="en-US" sz="12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96D0DA5-920C-92EA-BD97-D482ADF6D487}"/>
                </a:ext>
              </a:extLst>
            </p:cNvPr>
            <p:cNvSpPr txBox="1"/>
            <p:nvPr/>
          </p:nvSpPr>
          <p:spPr>
            <a:xfrm>
              <a:off x="4951911" y="3655060"/>
              <a:ext cx="5725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11 </a:t>
              </a:r>
              <a:r>
                <a:rPr lang="en-US" sz="1200" dirty="0" err="1"/>
                <a:t>pC</a:t>
              </a:r>
              <a:endParaRPr lang="en-US" sz="12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92234C-3932-2AEA-A19E-F805AD01B19B}"/>
                </a:ext>
              </a:extLst>
            </p:cNvPr>
            <p:cNvSpPr txBox="1"/>
            <p:nvPr/>
          </p:nvSpPr>
          <p:spPr>
            <a:xfrm>
              <a:off x="4939443" y="2634110"/>
              <a:ext cx="6158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4.4 </a:t>
              </a:r>
              <a:r>
                <a:rPr lang="en-US" sz="1200" dirty="0" err="1"/>
                <a:t>pC</a:t>
              </a:r>
              <a:endParaRPr lang="en-US" sz="12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05EFE01-BC41-DD5C-3BD7-098E02F3EDCC}"/>
                </a:ext>
              </a:extLst>
            </p:cNvPr>
            <p:cNvSpPr txBox="1"/>
            <p:nvPr/>
          </p:nvSpPr>
          <p:spPr>
            <a:xfrm>
              <a:off x="4935287" y="2119173"/>
              <a:ext cx="6158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0.1 </a:t>
              </a:r>
              <a:r>
                <a:rPr lang="en-US" sz="1200" dirty="0" err="1"/>
                <a:t>pC</a:t>
              </a:r>
              <a:endParaRPr lang="en-US" sz="12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698BA77-4B6C-C61A-3125-3D91335D6C35}"/>
                </a:ext>
              </a:extLst>
            </p:cNvPr>
            <p:cNvSpPr txBox="1"/>
            <p:nvPr/>
          </p:nvSpPr>
          <p:spPr>
            <a:xfrm>
              <a:off x="4956926" y="4672755"/>
              <a:ext cx="5725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12 </a:t>
              </a:r>
              <a:r>
                <a:rPr lang="en-US" sz="1200" dirty="0" err="1"/>
                <a:t>pC</a:t>
              </a:r>
              <a:endParaRPr lang="en-US" sz="12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CBA8F99-54A2-05C4-F92E-B8F1F0BC4E84}"/>
                </a:ext>
              </a:extLst>
            </p:cNvPr>
            <p:cNvSpPr txBox="1"/>
            <p:nvPr/>
          </p:nvSpPr>
          <p:spPr>
            <a:xfrm>
              <a:off x="4926975" y="3144585"/>
              <a:ext cx="6158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5.7 </a:t>
              </a:r>
              <a:r>
                <a:rPr lang="en-US" sz="1200" dirty="0" err="1"/>
                <a:t>pC</a:t>
              </a:r>
              <a:endParaRPr 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4602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2FE307A2-17C2-D71F-3EF6-0372E405748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45660" y="1490540"/>
            <a:ext cx="4156269" cy="422418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2F45AF-80E6-142F-4699-29976BB5A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19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DE61D7B-EE56-B788-1F4C-E39298E45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0995807" cy="1188425"/>
          </a:xfrm>
        </p:spPr>
        <p:txBody>
          <a:bodyPr>
            <a:normAutofit/>
          </a:bodyPr>
          <a:lstStyle/>
          <a:p>
            <a:r>
              <a:rPr lang="en-US" sz="2400" dirty="0"/>
              <a:t>Particle-in-cell simulations observed the same trend between plasma density and maximum electron energy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3AC4589-B8E7-03CD-9481-593DC4B0E8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0181" y="1437654"/>
            <a:ext cx="3831845" cy="4381264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EAF3785-1F1F-9906-882B-81EB08D9F867}"/>
              </a:ext>
            </a:extLst>
          </p:cNvPr>
          <p:cNvCxnSpPr>
            <a:cxnSpLocks/>
          </p:cNvCxnSpPr>
          <p:nvPr/>
        </p:nvCxnSpPr>
        <p:spPr>
          <a:xfrm flipH="1">
            <a:off x="5530716" y="3321284"/>
            <a:ext cx="421242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100DFC5-5FDF-3BFE-086A-45A261D42D60}"/>
              </a:ext>
            </a:extLst>
          </p:cNvPr>
          <p:cNvSpPr txBox="1"/>
          <p:nvPr/>
        </p:nvSpPr>
        <p:spPr>
          <a:xfrm>
            <a:off x="1950181" y="5834290"/>
            <a:ext cx="829163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The</a:t>
            </a:r>
            <a:r>
              <a:rPr lang="en-US" sz="1600" dirty="0">
                <a:solidFill>
                  <a:srgbClr val="FF0000"/>
                </a:solidFill>
              </a:rPr>
              <a:t> imperfect velocity matching </a:t>
            </a:r>
            <a:r>
              <a:rPr lang="en-US" sz="1600" dirty="0"/>
              <a:t>of the </a:t>
            </a:r>
            <a:r>
              <a:rPr lang="en-US" sz="1600" dirty="0" err="1"/>
              <a:t>axiparabola</a:t>
            </a:r>
            <a:r>
              <a:rPr lang="en-US" sz="1600" dirty="0"/>
              <a:t> caused periods of </a:t>
            </a:r>
            <a:r>
              <a:rPr lang="en-US" sz="1600" dirty="0">
                <a:solidFill>
                  <a:srgbClr val="FF0000"/>
                </a:solidFill>
              </a:rPr>
              <a:t>stalled acceleration</a:t>
            </a:r>
            <a:r>
              <a:rPr lang="en-US" sz="1600" dirty="0"/>
              <a:t>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0B2C5F-A586-D1C3-2DC4-FA932F35BC0E}"/>
              </a:ext>
            </a:extLst>
          </p:cNvPr>
          <p:cNvSpPr txBox="1"/>
          <p:nvPr/>
        </p:nvSpPr>
        <p:spPr>
          <a:xfrm>
            <a:off x="3095223" y="6534071"/>
            <a:ext cx="351160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rgbClr val="001E5F"/>
                </a:solidFill>
              </a:rPr>
              <a:t>C. D. Arrowsmith et al., </a:t>
            </a:r>
            <a:r>
              <a:rPr lang="en-US" sz="1000" i="1" dirty="0">
                <a:solidFill>
                  <a:srgbClr val="001E5F"/>
                </a:solidFill>
              </a:rPr>
              <a:t>Nat. Physics</a:t>
            </a:r>
            <a:r>
              <a:rPr lang="en-US" sz="1000" dirty="0">
                <a:solidFill>
                  <a:srgbClr val="001E5F"/>
                </a:solidFill>
              </a:rPr>
              <a:t>, 1-6 (2026). </a:t>
            </a:r>
          </a:p>
        </p:txBody>
      </p:sp>
    </p:spTree>
    <p:extLst>
      <p:ext uri="{BB962C8B-B14F-4D97-AF65-F5344CB8AC3E}">
        <p14:creationId xmlns:p14="http://schemas.microsoft.com/office/powerpoint/2010/main" val="1827672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D03E5-87C0-4664-5B36-47A5A3B3C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18255"/>
            <a:ext cx="11041961" cy="1188425"/>
          </a:xfrm>
        </p:spPr>
        <p:txBody>
          <a:bodyPr>
            <a:normAutofit/>
          </a:bodyPr>
          <a:lstStyle/>
          <a:p>
            <a:r>
              <a:rPr lang="en-US" sz="2400" dirty="0"/>
              <a:t>Control of the radial group delay is required to achieve perfect </a:t>
            </a:r>
            <a:r>
              <a:rPr lang="en-US" sz="2400" dirty="0" err="1"/>
              <a:t>wakefield</a:t>
            </a:r>
            <a:r>
              <a:rPr lang="en-US" sz="2400" dirty="0"/>
              <a:t> velocity matching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CE23A8-0A6D-52EA-E5E8-E772443EB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20</a:t>
            </a:fld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1F782FB-2E72-E135-1430-19F3C49C2DC2}"/>
              </a:ext>
            </a:extLst>
          </p:cNvPr>
          <p:cNvGrpSpPr/>
          <p:nvPr/>
        </p:nvGrpSpPr>
        <p:grpSpPr>
          <a:xfrm>
            <a:off x="7076721" y="1633147"/>
            <a:ext cx="4660768" cy="4424181"/>
            <a:chOff x="1123840" y="1628559"/>
            <a:chExt cx="4660768" cy="442418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BA6B959-EA08-AC9E-268E-E7A934E11D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23840" y="1628559"/>
              <a:ext cx="4660768" cy="4424181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EC29F99-390F-782B-2F4E-067BCDA72513}"/>
                </a:ext>
              </a:extLst>
            </p:cNvPr>
            <p:cNvSpPr txBox="1"/>
            <p:nvPr/>
          </p:nvSpPr>
          <p:spPr>
            <a:xfrm>
              <a:off x="2438400" y="3378984"/>
              <a:ext cx="48763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FF0000"/>
                  </a:solidFill>
                </a:rPr>
                <a:t>Aim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04BB401-5012-BEA1-3981-B53F7D6FA956}"/>
              </a:ext>
            </a:extLst>
          </p:cNvPr>
          <p:cNvGrpSpPr/>
          <p:nvPr/>
        </p:nvGrpSpPr>
        <p:grpSpPr>
          <a:xfrm>
            <a:off x="672378" y="2045044"/>
            <a:ext cx="6323251" cy="3604121"/>
            <a:chOff x="5331758" y="2186305"/>
            <a:chExt cx="6323251" cy="3604121"/>
          </a:xfrm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70BD45B6-E230-5BC9-1A92-181F41750D1F}"/>
                </a:ext>
              </a:extLst>
            </p:cNvPr>
            <p:cNvSpPr/>
            <p:nvPr/>
          </p:nvSpPr>
          <p:spPr>
            <a:xfrm>
              <a:off x="5411329" y="2186305"/>
              <a:ext cx="5654007" cy="905453"/>
            </a:xfrm>
            <a:prstGeom prst="roundRect">
              <a:avLst>
                <a:gd name="adj" fmla="val 10504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en-US" sz="1400" dirty="0"/>
                <a:t>Using an </a:t>
              </a:r>
              <a:r>
                <a:rPr lang="en-US" sz="1400" dirty="0" err="1"/>
                <a:t>axiparabola</a:t>
              </a:r>
              <a:r>
                <a:rPr lang="en-US" sz="1400" dirty="0"/>
                <a:t> without an echelon can only get you so far...</a:t>
              </a:r>
            </a:p>
            <a:p>
              <a:pPr algn="ctr">
                <a:spcBef>
                  <a:spcPts val="600"/>
                </a:spcBef>
              </a:pPr>
              <a:r>
                <a:rPr lang="en-US" sz="1400" dirty="0"/>
                <a:t>The longer the accelerator, the more necessary an echelon becomes.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4F782136-D005-F743-DFAE-53F9143F0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31758" y="3492938"/>
              <a:ext cx="5160810" cy="2297488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14F657E-EC53-5F68-639A-3035979C8B1F}"/>
                </a:ext>
              </a:extLst>
            </p:cNvPr>
            <p:cNvSpPr/>
            <p:nvPr/>
          </p:nvSpPr>
          <p:spPr>
            <a:xfrm>
              <a:off x="6757711" y="4107496"/>
              <a:ext cx="1480622" cy="202169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7ECD66D-017F-EC43-D9ED-2B152C3AEF8D}"/>
                </a:ext>
              </a:extLst>
            </p:cNvPr>
            <p:cNvSpPr txBox="1"/>
            <p:nvPr/>
          </p:nvSpPr>
          <p:spPr>
            <a:xfrm>
              <a:off x="9037434" y="3840546"/>
              <a:ext cx="13233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FFA500"/>
                  </a:solidFill>
                </a:rPr>
                <a:t>15 GeV projected</a:t>
              </a:r>
            </a:p>
            <a:p>
              <a:pPr algn="ctr"/>
              <a:r>
                <a:rPr lang="en-US" sz="1200" dirty="0">
                  <a:solidFill>
                    <a:srgbClr val="FFA500"/>
                  </a:solidFill>
                </a:rPr>
                <a:t>(if optimized)</a:t>
              </a:r>
            </a:p>
          </p:txBody>
        </p: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B5BDBF81-65C9-CC32-9142-38649E8BA69D}"/>
                </a:ext>
              </a:extLst>
            </p:cNvPr>
            <p:cNvCxnSpPr/>
            <p:nvPr/>
          </p:nvCxnSpPr>
          <p:spPr>
            <a:xfrm flipV="1">
              <a:off x="10492568" y="4057480"/>
              <a:ext cx="0" cy="52429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E7EA62FF-2A2D-D866-9D32-9C030CCBA205}"/>
                </a:ext>
              </a:extLst>
            </p:cNvPr>
            <p:cNvCxnSpPr>
              <a:cxnSpLocks/>
            </p:cNvCxnSpPr>
            <p:nvPr/>
          </p:nvCxnSpPr>
          <p:spPr>
            <a:xfrm>
              <a:off x="10492568" y="4734178"/>
              <a:ext cx="0" cy="51595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D54C5EC-3AD5-63BD-85E6-1337AF2BFE7A}"/>
                </a:ext>
              </a:extLst>
            </p:cNvPr>
            <p:cNvSpPr txBox="1"/>
            <p:nvPr/>
          </p:nvSpPr>
          <p:spPr>
            <a:xfrm>
              <a:off x="10466643" y="3986499"/>
              <a:ext cx="11843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Electrons catch up with laser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72CC535-137B-D3BB-100E-C0AC7DCCA45B}"/>
                </a:ext>
              </a:extLst>
            </p:cNvPr>
            <p:cNvSpPr txBox="1"/>
            <p:nvPr/>
          </p:nvSpPr>
          <p:spPr>
            <a:xfrm>
              <a:off x="10470643" y="4761320"/>
              <a:ext cx="11843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Electrons fall behind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05C16A3-655D-B01E-24FD-1E8FDFA0F57B}"/>
                </a:ext>
              </a:extLst>
            </p:cNvPr>
            <p:cNvSpPr txBox="1"/>
            <p:nvPr/>
          </p:nvSpPr>
          <p:spPr>
            <a:xfrm>
              <a:off x="7688521" y="4941405"/>
              <a:ext cx="22572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Typical bubble radius ≈ few </a:t>
              </a:r>
              <a:r>
                <a:rPr lang="el-GR" sz="1200" dirty="0"/>
                <a:t>μ</a:t>
              </a:r>
              <a:r>
                <a:rPr lang="en-US" sz="1200" dirty="0"/>
                <a:t>m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3224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890A0-288A-2902-B3C2-52ADDE4BD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5DDCE22D-193C-4913-D080-F33D9E87E628}"/>
              </a:ext>
            </a:extLst>
          </p:cNvPr>
          <p:cNvSpPr/>
          <p:nvPr/>
        </p:nvSpPr>
        <p:spPr>
          <a:xfrm>
            <a:off x="8217956" y="1394492"/>
            <a:ext cx="3261030" cy="4842963"/>
          </a:xfrm>
          <a:prstGeom prst="roundRect">
            <a:avLst>
              <a:gd name="adj" fmla="val 512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980839E-F4BB-F7BA-9A78-BB6A6B887780}"/>
              </a:ext>
            </a:extLst>
          </p:cNvPr>
          <p:cNvSpPr/>
          <p:nvPr/>
        </p:nvSpPr>
        <p:spPr>
          <a:xfrm>
            <a:off x="4489752" y="1394492"/>
            <a:ext cx="3261030" cy="4842963"/>
          </a:xfrm>
          <a:prstGeom prst="roundRect">
            <a:avLst>
              <a:gd name="adj" fmla="val 512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F3553E1-BA1C-E8F6-E877-A718905EE2AB}"/>
              </a:ext>
            </a:extLst>
          </p:cNvPr>
          <p:cNvSpPr/>
          <p:nvPr/>
        </p:nvSpPr>
        <p:spPr>
          <a:xfrm>
            <a:off x="668337" y="1394494"/>
            <a:ext cx="3261030" cy="4842963"/>
          </a:xfrm>
          <a:prstGeom prst="roundRect">
            <a:avLst>
              <a:gd name="adj" fmla="val 5124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F7946B-29F8-AAE9-1AB0-EDEECCD84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Fabricating flying focus optics in-house at LLE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F19BB-8D6C-20E8-BD6E-CE296EA0C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21</a:t>
            </a:fld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04F8A79-5872-0705-5A95-530E4731A0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943"/>
          <a:stretch>
            <a:fillRect/>
          </a:stretch>
        </p:blipFill>
        <p:spPr>
          <a:xfrm>
            <a:off x="4750236" y="1792231"/>
            <a:ext cx="2581294" cy="43446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939F07A-EB3B-9819-6683-5BE7ACBE8C55}"/>
              </a:ext>
            </a:extLst>
          </p:cNvPr>
          <p:cNvSpPr txBox="1"/>
          <p:nvPr/>
        </p:nvSpPr>
        <p:spPr>
          <a:xfrm>
            <a:off x="1831417" y="1469018"/>
            <a:ext cx="9348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001E5F"/>
                </a:solidFill>
              </a:rPr>
              <a:t>1. Design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6E72A6D-6F7A-CE5C-CA88-BCD2CF2F4EFF}"/>
              </a:ext>
            </a:extLst>
          </p:cNvPr>
          <p:cNvSpPr txBox="1"/>
          <p:nvPr/>
        </p:nvSpPr>
        <p:spPr>
          <a:xfrm>
            <a:off x="5411561" y="1469018"/>
            <a:ext cx="12978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001E5F"/>
                </a:solidFill>
              </a:rPr>
              <a:t>2. Fabrication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254686A-2B53-D46D-F3DC-AA217840BABA}"/>
              </a:ext>
            </a:extLst>
          </p:cNvPr>
          <p:cNvSpPr txBox="1"/>
          <p:nvPr/>
        </p:nvSpPr>
        <p:spPr>
          <a:xfrm>
            <a:off x="9212293" y="1469018"/>
            <a:ext cx="11862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001E5F"/>
                </a:solidFill>
              </a:rPr>
              <a:t>3. Metrology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7C18FD7-1B3B-A377-D918-A7061D7C9CF1}"/>
              </a:ext>
            </a:extLst>
          </p:cNvPr>
          <p:cNvCxnSpPr>
            <a:cxnSpLocks/>
          </p:cNvCxnSpPr>
          <p:nvPr/>
        </p:nvCxnSpPr>
        <p:spPr>
          <a:xfrm>
            <a:off x="3953247" y="3665420"/>
            <a:ext cx="48874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387672C-FF75-3971-8783-5AA1BE27AB1E}"/>
              </a:ext>
            </a:extLst>
          </p:cNvPr>
          <p:cNvCxnSpPr>
            <a:cxnSpLocks/>
          </p:cNvCxnSpPr>
          <p:nvPr/>
        </p:nvCxnSpPr>
        <p:spPr>
          <a:xfrm>
            <a:off x="7750782" y="3655717"/>
            <a:ext cx="488745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B4EDC1B2-843E-7481-A926-AE35048A89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644" t="4462" r="37788" b="13672"/>
          <a:stretch>
            <a:fillRect/>
          </a:stretch>
        </p:blipFill>
        <p:spPr>
          <a:xfrm>
            <a:off x="8887813" y="1854326"/>
            <a:ext cx="1910071" cy="19825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913CAA-AC1A-9EE1-8040-D2168F0EAD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233" t="4463" b="-1"/>
          <a:stretch>
            <a:fillRect/>
          </a:stretch>
        </p:blipFill>
        <p:spPr>
          <a:xfrm>
            <a:off x="8783739" y="3836899"/>
            <a:ext cx="2220366" cy="2055236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395EC2E9-0499-DB93-B76B-781225E64724}"/>
              </a:ext>
            </a:extLst>
          </p:cNvPr>
          <p:cNvGrpSpPr/>
          <p:nvPr/>
        </p:nvGrpSpPr>
        <p:grpSpPr>
          <a:xfrm>
            <a:off x="1242499" y="3910559"/>
            <a:ext cx="1988276" cy="1928027"/>
            <a:chOff x="1273751" y="4066915"/>
            <a:chExt cx="1988276" cy="1928027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714ABAAA-9B55-EDCE-C6EF-8CF927030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4615" r="66866"/>
            <a:stretch>
              <a:fillRect/>
            </a:stretch>
          </p:blipFill>
          <p:spPr>
            <a:xfrm>
              <a:off x="1273751" y="4066915"/>
              <a:ext cx="1988276" cy="1928027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28707C2-6F5D-35E9-9A57-7F9F67B3C41F}"/>
                </a:ext>
              </a:extLst>
            </p:cNvPr>
            <p:cNvSpPr/>
            <p:nvPr/>
          </p:nvSpPr>
          <p:spPr>
            <a:xfrm>
              <a:off x="1273751" y="5820454"/>
              <a:ext cx="420100" cy="1744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FE02F97B-9DBF-DA49-2B06-B384FDA7A7F7}"/>
              </a:ext>
            </a:extLst>
          </p:cNvPr>
          <p:cNvSpPr txBox="1"/>
          <p:nvPr/>
        </p:nvSpPr>
        <p:spPr>
          <a:xfrm>
            <a:off x="8497546" y="5867984"/>
            <a:ext cx="279275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J. J. Pigeon et al., </a:t>
            </a:r>
            <a:r>
              <a:rPr lang="en-US" sz="1050" i="1" dirty="0"/>
              <a:t>Optics Express</a:t>
            </a:r>
            <a:r>
              <a:rPr lang="en-US" sz="1050" dirty="0"/>
              <a:t> </a:t>
            </a:r>
            <a:r>
              <a:rPr lang="en-US" sz="1050" b="1" dirty="0"/>
              <a:t>32</a:t>
            </a:r>
            <a:r>
              <a:rPr lang="en-US" sz="1050" dirty="0"/>
              <a:t>, 1 (2024).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DE71111-8F6C-0D3D-03DB-6D23EE13B07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805"/>
          <a:stretch>
            <a:fillRect/>
          </a:stretch>
        </p:blipFill>
        <p:spPr>
          <a:xfrm>
            <a:off x="833659" y="2223750"/>
            <a:ext cx="2889734" cy="1259851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7C562DBA-AB87-457F-AFD6-C5A6A4CA57AF}"/>
              </a:ext>
            </a:extLst>
          </p:cNvPr>
          <p:cNvSpPr txBox="1"/>
          <p:nvPr/>
        </p:nvSpPr>
        <p:spPr>
          <a:xfrm>
            <a:off x="1242499" y="1989723"/>
            <a:ext cx="223811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Spherical substrate → </a:t>
            </a:r>
            <a:r>
              <a:rPr lang="en-US" sz="1100" dirty="0" err="1"/>
              <a:t>Axiparabola</a:t>
            </a:r>
            <a:endParaRPr lang="en-US" sz="11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3BC8836-E148-6898-CC0E-F3C2DB6A7577}"/>
              </a:ext>
            </a:extLst>
          </p:cNvPr>
          <p:cNvSpPr txBox="1"/>
          <p:nvPr/>
        </p:nvSpPr>
        <p:spPr>
          <a:xfrm>
            <a:off x="1542450" y="3655717"/>
            <a:ext cx="16658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Flat substrate → Echelon</a:t>
            </a:r>
          </a:p>
        </p:txBody>
      </p:sp>
    </p:spTree>
    <p:extLst>
      <p:ext uri="{BB962C8B-B14F-4D97-AF65-F5344CB8AC3E}">
        <p14:creationId xmlns:p14="http://schemas.microsoft.com/office/powerpoint/2010/main" val="1096175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BDB76D34-B55A-87FF-168A-EE63BA0B0525}"/>
              </a:ext>
            </a:extLst>
          </p:cNvPr>
          <p:cNvSpPr/>
          <p:nvPr/>
        </p:nvSpPr>
        <p:spPr>
          <a:xfrm>
            <a:off x="5362964" y="1549797"/>
            <a:ext cx="6171881" cy="4679554"/>
          </a:xfrm>
          <a:prstGeom prst="roundRect">
            <a:avLst>
              <a:gd name="adj" fmla="val 352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0A150A-1CD1-5ECD-15FF-1EED02FE0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Axiechelons</a:t>
            </a:r>
            <a:r>
              <a:rPr lang="en-US" sz="2400" dirty="0"/>
              <a:t> can be made using the same fabrication technique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DF1526-BF72-9119-1BC3-B8D12B69C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22</a:t>
            </a:fld>
            <a:endParaRPr lang="en-US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DF3F986-37E8-63A9-1446-AB4D4F37C6AD}"/>
              </a:ext>
            </a:extLst>
          </p:cNvPr>
          <p:cNvSpPr/>
          <p:nvPr/>
        </p:nvSpPr>
        <p:spPr>
          <a:xfrm>
            <a:off x="506186" y="1549797"/>
            <a:ext cx="4718957" cy="4679554"/>
          </a:xfrm>
          <a:prstGeom prst="roundRect">
            <a:avLst>
              <a:gd name="adj" fmla="val 352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972499-9B4F-75AB-104B-071167C93673}"/>
              </a:ext>
            </a:extLst>
          </p:cNvPr>
          <p:cNvSpPr txBox="1"/>
          <p:nvPr/>
        </p:nvSpPr>
        <p:spPr>
          <a:xfrm>
            <a:off x="568065" y="1621860"/>
            <a:ext cx="4477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</a:rPr>
              <a:t>Echelon</a:t>
            </a:r>
          </a:p>
          <a:p>
            <a:r>
              <a:rPr lang="en-US" sz="1200" dirty="0">
                <a:solidFill>
                  <a:schemeClr val="tx2"/>
                </a:solidFill>
              </a:rPr>
              <a:t>Adds radial group delay without tilting phase fronts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17B986-6077-150C-C69A-C2333252081E}"/>
              </a:ext>
            </a:extLst>
          </p:cNvPr>
          <p:cNvSpPr txBox="1"/>
          <p:nvPr/>
        </p:nvSpPr>
        <p:spPr>
          <a:xfrm>
            <a:off x="5412223" y="1617145"/>
            <a:ext cx="5927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tx2"/>
                </a:solidFill>
              </a:rPr>
              <a:t>Axiechelon</a:t>
            </a:r>
            <a:endParaRPr lang="en-US" sz="1600" b="1" dirty="0">
              <a:solidFill>
                <a:schemeClr val="tx2"/>
              </a:solidFill>
            </a:endParaRPr>
          </a:p>
          <a:p>
            <a:r>
              <a:rPr lang="en-US" sz="1200" dirty="0">
                <a:solidFill>
                  <a:schemeClr val="tx2"/>
                </a:solidFill>
              </a:rPr>
              <a:t>Combines an </a:t>
            </a:r>
            <a:r>
              <a:rPr lang="en-US" sz="1200" dirty="0" err="1">
                <a:solidFill>
                  <a:schemeClr val="tx2"/>
                </a:solidFill>
              </a:rPr>
              <a:t>axiparabola</a:t>
            </a:r>
            <a:r>
              <a:rPr lang="en-US" sz="1200" dirty="0">
                <a:solidFill>
                  <a:schemeClr val="tx2"/>
                </a:solidFill>
              </a:rPr>
              <a:t> and an echelon into a single optic </a:t>
            </a:r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8B6069-3B8E-5E78-D118-CD805DB49D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155"/>
          <a:stretch>
            <a:fillRect/>
          </a:stretch>
        </p:blipFill>
        <p:spPr>
          <a:xfrm>
            <a:off x="1404688" y="2330553"/>
            <a:ext cx="2986403" cy="2412193"/>
          </a:xfrm>
          <a:prstGeom prst="rect">
            <a:avLst/>
          </a:prstGeom>
        </p:spPr>
      </p:pic>
      <p:grpSp>
        <p:nvGrpSpPr>
          <p:cNvPr id="36" name="Group 35">
            <a:extLst>
              <a:ext uri="{FF2B5EF4-FFF2-40B4-BE49-F238E27FC236}">
                <a16:creationId xmlns:a16="http://schemas.microsoft.com/office/drawing/2014/main" id="{F66623F7-B4C2-CEF2-D6A8-DEDE07062C39}"/>
              </a:ext>
            </a:extLst>
          </p:cNvPr>
          <p:cNvGrpSpPr/>
          <p:nvPr/>
        </p:nvGrpSpPr>
        <p:grpSpPr>
          <a:xfrm>
            <a:off x="5586891" y="2404021"/>
            <a:ext cx="5670971" cy="2786559"/>
            <a:chOff x="5613018" y="2447981"/>
            <a:chExt cx="5670971" cy="2786559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CF9EAC8-C28A-8E5D-952A-4ABF49CEE8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13018" y="2582586"/>
              <a:ext cx="3246521" cy="2651954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26782D5-C16D-CBA9-3B16-378B11FE2FAE}"/>
                </a:ext>
              </a:extLst>
            </p:cNvPr>
            <p:cNvSpPr txBox="1"/>
            <p:nvPr/>
          </p:nvSpPr>
          <p:spPr>
            <a:xfrm>
              <a:off x="7473176" y="4558482"/>
              <a:ext cx="90922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 dirty="0" err="1"/>
                <a:t>Axiparabola</a:t>
              </a:r>
              <a:endParaRPr lang="en-US" sz="1050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39EA597-8E2F-FC80-21D3-65285EAB0248}"/>
                </a:ext>
              </a:extLst>
            </p:cNvPr>
            <p:cNvSpPr txBox="1"/>
            <p:nvPr/>
          </p:nvSpPr>
          <p:spPr>
            <a:xfrm>
              <a:off x="6607233" y="3933534"/>
              <a:ext cx="86594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dirty="0">
                  <a:solidFill>
                    <a:schemeClr val="accent5">
                      <a:lumMod val="50000"/>
                    </a:schemeClr>
                  </a:solidFill>
                </a:rPr>
                <a:t>Echelon</a:t>
              </a:r>
            </a:p>
            <a:p>
              <a:pPr algn="ctr"/>
              <a:r>
                <a:rPr lang="en-US" sz="1050" dirty="0">
                  <a:solidFill>
                    <a:schemeClr val="accent5">
                      <a:lumMod val="50000"/>
                    </a:schemeClr>
                  </a:solidFill>
                </a:rPr>
                <a:t>(n</a:t>
              </a:r>
              <a:r>
                <a:rPr lang="el-GR" sz="1050" dirty="0">
                  <a:solidFill>
                    <a:schemeClr val="accent5">
                      <a:lumMod val="50000"/>
                    </a:schemeClr>
                  </a:solidFill>
                </a:rPr>
                <a:t>λ</a:t>
              </a:r>
              <a:r>
                <a:rPr lang="en-US" sz="1050" dirty="0">
                  <a:solidFill>
                    <a:schemeClr val="accent5">
                      <a:lumMod val="50000"/>
                    </a:schemeClr>
                  </a:solidFill>
                </a:rPr>
                <a:t>/2 steps</a:t>
              </a:r>
              <a:r>
                <a:rPr lang="el-GR" sz="1050" dirty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en-US" sz="10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7D97C29-3BAE-61CD-55AD-5EFDB602C46F}"/>
                </a:ext>
              </a:extLst>
            </p:cNvPr>
            <p:cNvSpPr txBox="1"/>
            <p:nvPr/>
          </p:nvSpPr>
          <p:spPr>
            <a:xfrm>
              <a:off x="7748570" y="2974806"/>
              <a:ext cx="82426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dirty="0" err="1">
                  <a:solidFill>
                    <a:srgbClr val="FF0000"/>
                  </a:solidFill>
                </a:rPr>
                <a:t>Axiechelon</a:t>
              </a:r>
              <a:endParaRPr lang="en-US" sz="1050" dirty="0">
                <a:solidFill>
                  <a:srgbClr val="FF0000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F42ADCE-962D-F7F4-5280-68D9E73AFB02}"/>
                </a:ext>
              </a:extLst>
            </p:cNvPr>
            <p:cNvSpPr txBox="1"/>
            <p:nvPr/>
          </p:nvSpPr>
          <p:spPr>
            <a:xfrm>
              <a:off x="5796325" y="2447981"/>
              <a:ext cx="310694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900" dirty="0"/>
                <a:t>Coating to convert a spherical substrate into an </a:t>
              </a:r>
              <a:r>
                <a:rPr lang="en-US" sz="900" dirty="0" err="1"/>
                <a:t>axiechelon</a:t>
              </a:r>
              <a:endParaRPr lang="en-US" sz="900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294DA19-DB76-32E8-B23C-C7FDC84A2B3C}"/>
                </a:ext>
              </a:extLst>
            </p:cNvPr>
            <p:cNvSpPr txBox="1"/>
            <p:nvPr/>
          </p:nvSpPr>
          <p:spPr>
            <a:xfrm>
              <a:off x="5968929" y="2688210"/>
              <a:ext cx="193193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/>
                <a:t>Constant velocity flying focus (v = c), f/5</a:t>
              </a:r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C0B5FAFE-C46B-CB16-822F-4289E4B0D576}"/>
                </a:ext>
              </a:extLst>
            </p:cNvPr>
            <p:cNvGrpSpPr/>
            <p:nvPr/>
          </p:nvGrpSpPr>
          <p:grpSpPr>
            <a:xfrm>
              <a:off x="9023305" y="2640713"/>
              <a:ext cx="2260684" cy="2398798"/>
              <a:chOff x="9066850" y="2684258"/>
              <a:chExt cx="2260684" cy="2398798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0AFDE9D0-788A-8ED5-E760-CECCE0E8F9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66850" y="2838578"/>
                <a:ext cx="2260684" cy="2244478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96DA59F-F8EC-FE67-49D9-353F89F96457}"/>
                  </a:ext>
                </a:extLst>
              </p:cNvPr>
              <p:cNvSpPr txBox="1"/>
              <p:nvPr/>
            </p:nvSpPr>
            <p:spPr>
              <a:xfrm>
                <a:off x="9897080" y="2684258"/>
                <a:ext cx="81785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 dirty="0"/>
                  <a:t>Radial mask</a:t>
                </a:r>
              </a:p>
            </p:txBody>
          </p:sp>
        </p:grp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26A5C649-D414-60C1-04BE-C3F201AB6603}"/>
                </a:ext>
              </a:extLst>
            </p:cNvPr>
            <p:cNvCxnSpPr>
              <a:cxnSpLocks/>
            </p:cNvCxnSpPr>
            <p:nvPr/>
          </p:nvCxnSpPr>
          <p:spPr>
            <a:xfrm>
              <a:off x="8737353" y="3778632"/>
              <a:ext cx="24437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A0F05666-785B-96C2-702C-3F93F4C84354}"/>
              </a:ext>
            </a:extLst>
          </p:cNvPr>
          <p:cNvSpPr txBox="1"/>
          <p:nvPr/>
        </p:nvSpPr>
        <p:spPr>
          <a:xfrm>
            <a:off x="681647" y="4625740"/>
            <a:ext cx="4323057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200" dirty="0"/>
              <a:t>Oblique incidence makes the projection of steps elliptical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/>
              <a:t>Annuli of the beam may be split over multiple steps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/>
              <a:t>May have an effect of stretching the pulse</a:t>
            </a:r>
          </a:p>
          <a:p>
            <a:pPr marL="292100" lvl="1">
              <a:spcBef>
                <a:spcPts val="600"/>
              </a:spcBef>
              <a:buClr>
                <a:schemeClr val="accent2"/>
              </a:buClr>
            </a:pPr>
            <a:endParaRPr lang="en-US" sz="500" dirty="0"/>
          </a:p>
          <a:p>
            <a:pPr marL="325438" indent="-325438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200" dirty="0"/>
              <a:t>Precise alignment required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/>
              <a:t>Makes it difficult to swap out and try lots of configurations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6C6BBDE-7737-341E-A358-7AFA8E0FBB34}"/>
              </a:ext>
            </a:extLst>
          </p:cNvPr>
          <p:cNvSpPr txBox="1"/>
          <p:nvPr/>
        </p:nvSpPr>
        <p:spPr>
          <a:xfrm>
            <a:off x="5484919" y="5271351"/>
            <a:ext cx="5927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200" dirty="0"/>
              <a:t>Extended focal region and spatiotemporal couplings achieved with a </a:t>
            </a:r>
            <a:r>
              <a:rPr lang="en-US" sz="1200" dirty="0">
                <a:solidFill>
                  <a:srgbClr val="00B050"/>
                </a:solidFill>
              </a:rPr>
              <a:t>single optic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>
                <a:solidFill>
                  <a:srgbClr val="00B050"/>
                </a:solidFill>
              </a:rPr>
              <a:t>Easy to align </a:t>
            </a:r>
            <a:r>
              <a:rPr lang="en-US" sz="1100" dirty="0"/>
              <a:t>and swap in and out during experiments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861BA1E-F0EB-279A-F019-CB098A647776}"/>
                  </a:ext>
                </a:extLst>
              </p:cNvPr>
              <p:cNvSpPr txBox="1"/>
              <p:nvPr/>
            </p:nvSpPr>
            <p:spPr>
              <a:xfrm>
                <a:off x="9388179" y="2866460"/>
                <a:ext cx="1666354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600" b="0" i="0" smtClean="0">
                          <a:latin typeface="Cambria Math" panose="02040503050406030204" pitchFamily="18" charset="0"/>
                        </a:rPr>
                        <m:t>Thickness</m:t>
                      </m:r>
                      <m:r>
                        <a:rPr lang="en-US" sz="6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600" b="0" i="0" smtClean="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US" sz="6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600" b="0" i="0" smtClean="0">
                          <a:latin typeface="Cambria Math" panose="02040503050406030204" pitchFamily="18" charset="0"/>
                        </a:rPr>
                        <m:t>coating</m:t>
                      </m:r>
                      <m:r>
                        <a:rPr lang="en-US" sz="600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6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sz="6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600" b="0" i="0" smtClean="0">
                          <a:latin typeface="Cambria Math" panose="02040503050406030204" pitchFamily="18" charset="0"/>
                        </a:rPr>
                        <m:t>Angle</m:t>
                      </m:r>
                      <m:r>
                        <a:rPr lang="en-US" sz="6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600" b="0" i="0" smtClean="0">
                          <a:latin typeface="Cambria Math" panose="02040503050406030204" pitchFamily="18" charset="0"/>
                        </a:rPr>
                        <m:t>exposed</m:t>
                      </m:r>
                      <m:r>
                        <a:rPr lang="en-US" sz="600" b="0" i="0" smtClean="0">
                          <a:latin typeface="Cambria Math" panose="02040503050406030204" pitchFamily="18" charset="0"/>
                        </a:rPr>
                        <m:t> × </m:t>
                      </m:r>
                      <m:r>
                        <m:rPr>
                          <m:sty m:val="p"/>
                        </m:rPr>
                        <a:rPr lang="en-US" sz="600" b="0" i="0" smtClean="0">
                          <a:latin typeface="Cambria Math" panose="02040503050406030204" pitchFamily="18" charset="0"/>
                        </a:rPr>
                        <m:t>time</m:t>
                      </m:r>
                    </m:oMath>
                  </m:oMathPara>
                </a14:m>
                <a:endParaRPr lang="en-US" sz="600" dirty="0"/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861BA1E-F0EB-279A-F019-CB098A6477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8179" y="2866460"/>
                <a:ext cx="1666354" cy="92333"/>
              </a:xfrm>
              <a:prstGeom prst="rect">
                <a:avLst/>
              </a:prstGeom>
              <a:blipFill>
                <a:blip r:embed="rId5"/>
                <a:stretch>
                  <a:fillRect b="-5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4592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436B0-C169-DC43-B951-29B68E5EE5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CD32A161-C501-A0CE-59F5-3DC82B4C9826}"/>
              </a:ext>
            </a:extLst>
          </p:cNvPr>
          <p:cNvSpPr/>
          <p:nvPr/>
        </p:nvSpPr>
        <p:spPr>
          <a:xfrm>
            <a:off x="5362964" y="1549797"/>
            <a:ext cx="6171881" cy="4679554"/>
          </a:xfrm>
          <a:prstGeom prst="roundRect">
            <a:avLst>
              <a:gd name="adj" fmla="val 352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F017B8-AF7F-A349-07B6-47440CF27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Axiechelons</a:t>
            </a:r>
            <a:r>
              <a:rPr lang="en-US" sz="2400" dirty="0"/>
              <a:t> can be made using the same fabrication technique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633A3E-C366-D864-F3B0-7226E85FA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23</a:t>
            </a:fld>
            <a:endParaRPr lang="en-US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AEE2305-C870-BB29-1862-420317866D78}"/>
              </a:ext>
            </a:extLst>
          </p:cNvPr>
          <p:cNvSpPr/>
          <p:nvPr/>
        </p:nvSpPr>
        <p:spPr>
          <a:xfrm>
            <a:off x="506186" y="1549797"/>
            <a:ext cx="4718957" cy="4679554"/>
          </a:xfrm>
          <a:prstGeom prst="roundRect">
            <a:avLst>
              <a:gd name="adj" fmla="val 3527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835517-2DFC-2E19-E48F-E1BC592AEAEE}"/>
              </a:ext>
            </a:extLst>
          </p:cNvPr>
          <p:cNvSpPr txBox="1"/>
          <p:nvPr/>
        </p:nvSpPr>
        <p:spPr>
          <a:xfrm>
            <a:off x="568065" y="1621860"/>
            <a:ext cx="4477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</a:rPr>
              <a:t>Echelon</a:t>
            </a:r>
          </a:p>
          <a:p>
            <a:r>
              <a:rPr lang="en-US" sz="1200" dirty="0">
                <a:solidFill>
                  <a:schemeClr val="tx2"/>
                </a:solidFill>
              </a:rPr>
              <a:t>Adds radial group delay without tilting phase fronts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B7B795-188A-999B-AD3B-BB9BA869DA2E}"/>
              </a:ext>
            </a:extLst>
          </p:cNvPr>
          <p:cNvSpPr txBox="1"/>
          <p:nvPr/>
        </p:nvSpPr>
        <p:spPr>
          <a:xfrm>
            <a:off x="5412223" y="1617145"/>
            <a:ext cx="5927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tx2"/>
                </a:solidFill>
              </a:rPr>
              <a:t>Axiechelon</a:t>
            </a:r>
            <a:endParaRPr lang="en-US" sz="1600" b="1" dirty="0">
              <a:solidFill>
                <a:schemeClr val="tx2"/>
              </a:solidFill>
            </a:endParaRPr>
          </a:p>
          <a:p>
            <a:r>
              <a:rPr lang="en-US" sz="1200" dirty="0">
                <a:solidFill>
                  <a:schemeClr val="tx2"/>
                </a:solidFill>
              </a:rPr>
              <a:t>Combines an </a:t>
            </a:r>
            <a:r>
              <a:rPr lang="en-US" sz="1200" dirty="0" err="1">
                <a:solidFill>
                  <a:schemeClr val="tx2"/>
                </a:solidFill>
              </a:rPr>
              <a:t>axiparabola</a:t>
            </a:r>
            <a:r>
              <a:rPr lang="en-US" sz="1200" dirty="0">
                <a:solidFill>
                  <a:schemeClr val="tx2"/>
                </a:solidFill>
              </a:rPr>
              <a:t> and an echelon into a single optic </a:t>
            </a:r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15C45DB-A5CE-571F-5C64-7E29E927CA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155"/>
          <a:stretch>
            <a:fillRect/>
          </a:stretch>
        </p:blipFill>
        <p:spPr>
          <a:xfrm>
            <a:off x="1404688" y="2330553"/>
            <a:ext cx="2986403" cy="241219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7374972-6847-103D-3ACB-5329A363C66A}"/>
              </a:ext>
            </a:extLst>
          </p:cNvPr>
          <p:cNvSpPr txBox="1"/>
          <p:nvPr/>
        </p:nvSpPr>
        <p:spPr>
          <a:xfrm>
            <a:off x="681647" y="4625740"/>
            <a:ext cx="4323057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200" dirty="0"/>
              <a:t>Oblique incidence makes the projection of steps elliptical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/>
              <a:t>Annuli of the beam may be split over multiple steps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/>
              <a:t>May have an effect of stretching the pulse</a:t>
            </a:r>
          </a:p>
          <a:p>
            <a:pPr marL="292100" lvl="1">
              <a:spcBef>
                <a:spcPts val="600"/>
              </a:spcBef>
              <a:buClr>
                <a:schemeClr val="accent2"/>
              </a:buClr>
            </a:pPr>
            <a:endParaRPr lang="en-US" sz="500" dirty="0"/>
          </a:p>
          <a:p>
            <a:pPr marL="325438" indent="-325438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200" dirty="0"/>
              <a:t>Precise alignment required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/>
              <a:t>Makes it difficult to swap out and try lots of configurations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B4E919-3BC6-C338-A1CA-0035A262F4A4}"/>
              </a:ext>
            </a:extLst>
          </p:cNvPr>
          <p:cNvSpPr txBox="1"/>
          <p:nvPr/>
        </p:nvSpPr>
        <p:spPr>
          <a:xfrm>
            <a:off x="5484919" y="5271351"/>
            <a:ext cx="592797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200" dirty="0"/>
              <a:t>Extended focal region and spatiotemporal couplings achieved with a </a:t>
            </a:r>
            <a:r>
              <a:rPr lang="en-US" sz="1200" dirty="0">
                <a:solidFill>
                  <a:srgbClr val="00B050"/>
                </a:solidFill>
              </a:rPr>
              <a:t>single optic</a:t>
            </a:r>
          </a:p>
          <a:p>
            <a:pPr marL="520700" lvl="1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100" dirty="0">
                <a:solidFill>
                  <a:srgbClr val="00B050"/>
                </a:solidFill>
              </a:rPr>
              <a:t>Easy to align </a:t>
            </a:r>
            <a:r>
              <a:rPr lang="en-US" sz="1100" dirty="0"/>
              <a:t>and swap in and out during experiments</a:t>
            </a:r>
          </a:p>
          <a:p>
            <a:pPr marL="63500" indent="-22860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200" dirty="0"/>
              <a:t>The first </a:t>
            </a:r>
            <a:r>
              <a:rPr lang="en-US" sz="1200" dirty="0" err="1"/>
              <a:t>axiechelons</a:t>
            </a:r>
            <a:r>
              <a:rPr lang="en-US" sz="1200" dirty="0"/>
              <a:t> have been made and are being characterized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6C00444-C797-DB62-B638-11707BD6CBCD}"/>
              </a:ext>
            </a:extLst>
          </p:cNvPr>
          <p:cNvGrpSpPr/>
          <p:nvPr/>
        </p:nvGrpSpPr>
        <p:grpSpPr>
          <a:xfrm>
            <a:off x="5586891" y="2305986"/>
            <a:ext cx="5277503" cy="2884594"/>
            <a:chOff x="5586891" y="2305986"/>
            <a:chExt cx="5277503" cy="2884594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9E885BED-DFFA-98F5-A500-F28CC4F8E3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86891" y="2538626"/>
              <a:ext cx="3246521" cy="2651954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933DAA4-888F-F057-C5CF-29663C0D2872}"/>
                </a:ext>
              </a:extLst>
            </p:cNvPr>
            <p:cNvSpPr txBox="1"/>
            <p:nvPr/>
          </p:nvSpPr>
          <p:spPr>
            <a:xfrm>
              <a:off x="7447049" y="4514522"/>
              <a:ext cx="90922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 dirty="0" err="1"/>
                <a:t>Axiparabola</a:t>
              </a:r>
              <a:endParaRPr lang="en-US" sz="1050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4C46E2B-96EC-BBB4-5606-E191391C960E}"/>
                </a:ext>
              </a:extLst>
            </p:cNvPr>
            <p:cNvSpPr txBox="1"/>
            <p:nvPr/>
          </p:nvSpPr>
          <p:spPr>
            <a:xfrm>
              <a:off x="6581106" y="3889574"/>
              <a:ext cx="865943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dirty="0">
                  <a:solidFill>
                    <a:schemeClr val="accent5">
                      <a:lumMod val="50000"/>
                    </a:schemeClr>
                  </a:solidFill>
                </a:rPr>
                <a:t>Echelon</a:t>
              </a:r>
            </a:p>
            <a:p>
              <a:pPr algn="ctr"/>
              <a:r>
                <a:rPr lang="en-US" sz="1050" dirty="0">
                  <a:solidFill>
                    <a:schemeClr val="accent5">
                      <a:lumMod val="50000"/>
                    </a:schemeClr>
                  </a:solidFill>
                </a:rPr>
                <a:t>(n</a:t>
              </a:r>
              <a:r>
                <a:rPr lang="el-GR" sz="1050" dirty="0">
                  <a:solidFill>
                    <a:schemeClr val="accent5">
                      <a:lumMod val="50000"/>
                    </a:schemeClr>
                  </a:solidFill>
                </a:rPr>
                <a:t>λ</a:t>
              </a:r>
              <a:r>
                <a:rPr lang="en-US" sz="1050" dirty="0">
                  <a:solidFill>
                    <a:schemeClr val="accent5">
                      <a:lumMod val="50000"/>
                    </a:schemeClr>
                  </a:solidFill>
                </a:rPr>
                <a:t>/2 steps</a:t>
              </a:r>
              <a:r>
                <a:rPr lang="el-GR" sz="1050" dirty="0">
                  <a:solidFill>
                    <a:schemeClr val="accent5">
                      <a:lumMod val="50000"/>
                    </a:schemeClr>
                  </a:solidFill>
                </a:rPr>
                <a:t>)</a:t>
              </a:r>
              <a:endParaRPr lang="en-US" sz="105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79E3093-4764-D834-347F-B4CD8A9BBC80}"/>
                </a:ext>
              </a:extLst>
            </p:cNvPr>
            <p:cNvSpPr txBox="1"/>
            <p:nvPr/>
          </p:nvSpPr>
          <p:spPr>
            <a:xfrm>
              <a:off x="7722443" y="2930846"/>
              <a:ext cx="82426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dirty="0" err="1">
                  <a:solidFill>
                    <a:srgbClr val="FF0000"/>
                  </a:solidFill>
                </a:rPr>
                <a:t>Axiechelon</a:t>
              </a:r>
              <a:endParaRPr lang="en-US" sz="1050" dirty="0">
                <a:solidFill>
                  <a:srgbClr val="FF0000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116CD4E-E0DB-62DC-6777-64252388C253}"/>
                </a:ext>
              </a:extLst>
            </p:cNvPr>
            <p:cNvSpPr txBox="1"/>
            <p:nvPr/>
          </p:nvSpPr>
          <p:spPr>
            <a:xfrm>
              <a:off x="5770198" y="2404021"/>
              <a:ext cx="310694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900" dirty="0"/>
                <a:t>Coating to convert a spherical substrate into an </a:t>
              </a:r>
              <a:r>
                <a:rPr lang="en-US" sz="900" dirty="0" err="1"/>
                <a:t>axiechelon</a:t>
              </a:r>
              <a:endParaRPr lang="en-US" sz="900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138295C-655D-A02D-F103-204250A110AD}"/>
                </a:ext>
              </a:extLst>
            </p:cNvPr>
            <p:cNvSpPr txBox="1"/>
            <p:nvPr/>
          </p:nvSpPr>
          <p:spPr>
            <a:xfrm>
              <a:off x="5942802" y="2644250"/>
              <a:ext cx="193193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/>
                <a:t>Constant velocity flying focus (v = c), f/5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871CD39-E053-5076-E54C-8AEF189F5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3023" t="9368" r="62035" b="41577"/>
            <a:stretch>
              <a:fillRect/>
            </a:stretch>
          </p:blipFill>
          <p:spPr>
            <a:xfrm>
              <a:off x="9307207" y="3564316"/>
              <a:ext cx="1557187" cy="154670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5E84A60-F790-CB1C-C156-76B89B57CD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44712" b="36437"/>
            <a:stretch/>
          </p:blipFill>
          <p:spPr>
            <a:xfrm>
              <a:off x="9307207" y="2305986"/>
              <a:ext cx="1557187" cy="1193504"/>
            </a:xfrm>
            <a:prstGeom prst="rect">
              <a:avLst/>
            </a:prstGeom>
          </p:spPr>
        </p:pic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5CA9ABF4-B685-C875-2027-36A2897F94F0}"/>
                </a:ext>
              </a:extLst>
            </p:cNvPr>
            <p:cNvCxnSpPr>
              <a:cxnSpLocks/>
            </p:cNvCxnSpPr>
            <p:nvPr/>
          </p:nvCxnSpPr>
          <p:spPr>
            <a:xfrm>
              <a:off x="8711226" y="3734672"/>
              <a:ext cx="24437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96759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AABEC-CFCC-3CF5-61CC-41ABF6718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045" y="18255"/>
            <a:ext cx="11255277" cy="1188425"/>
          </a:xfrm>
        </p:spPr>
        <p:txBody>
          <a:bodyPr>
            <a:normAutofit/>
          </a:bodyPr>
          <a:lstStyle/>
          <a:p>
            <a:r>
              <a:rPr lang="en-US" sz="2400" dirty="0"/>
              <a:t>The </a:t>
            </a:r>
            <a:r>
              <a:rPr lang="en-US" sz="2400" dirty="0" err="1"/>
              <a:t>axiechelon</a:t>
            </a:r>
            <a:r>
              <a:rPr lang="en-US" sz="2400" dirty="0"/>
              <a:t> approach gives the fine control required to produce a perfectly luminal wake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C6CCD9-D6E5-7CEB-8D28-EBD7C7BC0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24</a:t>
            </a:fld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FA63E17-3EF7-E3FE-0ADC-9EDA28C01E90}"/>
              </a:ext>
            </a:extLst>
          </p:cNvPr>
          <p:cNvSpPr txBox="1"/>
          <p:nvPr/>
        </p:nvSpPr>
        <p:spPr>
          <a:xfrm>
            <a:off x="3114523" y="6534071"/>
            <a:ext cx="375206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rgbClr val="001E5F"/>
                </a:solidFill>
              </a:rPr>
              <a:t>K. G. Miller et al., </a:t>
            </a:r>
            <a:r>
              <a:rPr lang="en-US" sz="1000" i="1" dirty="0">
                <a:solidFill>
                  <a:srgbClr val="001E5F"/>
                </a:solidFill>
              </a:rPr>
              <a:t>Scientific Reports </a:t>
            </a:r>
            <a:r>
              <a:rPr lang="en-US" sz="1000" b="1" dirty="0">
                <a:solidFill>
                  <a:srgbClr val="001E5F"/>
                </a:solidFill>
              </a:rPr>
              <a:t>13</a:t>
            </a:r>
            <a:r>
              <a:rPr lang="en-US" sz="1000" dirty="0">
                <a:solidFill>
                  <a:srgbClr val="001E5F"/>
                </a:solidFill>
              </a:rPr>
              <a:t>, 21306 (2023).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3CD551D5-97EA-0701-CB5F-E6BCF16DDD0E}"/>
              </a:ext>
            </a:extLst>
          </p:cNvPr>
          <p:cNvGrpSpPr/>
          <p:nvPr/>
        </p:nvGrpSpPr>
        <p:grpSpPr>
          <a:xfrm>
            <a:off x="227756" y="1584608"/>
            <a:ext cx="11529690" cy="4850648"/>
            <a:chOff x="227756" y="1584608"/>
            <a:chExt cx="11529690" cy="485064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2355C08-68BF-DFFD-526C-FC2BB3594A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66329" r="52092"/>
            <a:stretch>
              <a:fillRect/>
            </a:stretch>
          </p:blipFill>
          <p:spPr>
            <a:xfrm>
              <a:off x="2639696" y="2773583"/>
              <a:ext cx="2492496" cy="2300879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BD36398-E912-8BD5-8648-4E1C1B8F78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52092" b="64951"/>
            <a:stretch>
              <a:fillRect/>
            </a:stretch>
          </p:blipFill>
          <p:spPr>
            <a:xfrm>
              <a:off x="5161261" y="2201316"/>
              <a:ext cx="2530609" cy="243166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62FE73C-381C-C0C4-0757-BB096C5D9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52092" b="91559"/>
            <a:stretch>
              <a:fillRect/>
            </a:stretch>
          </p:blipFill>
          <p:spPr>
            <a:xfrm>
              <a:off x="2684029" y="2221017"/>
              <a:ext cx="2441943" cy="565127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FBB440CE-236B-D257-533D-B1A81A6E0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94928" r="52092"/>
            <a:stretch>
              <a:fillRect/>
            </a:stretch>
          </p:blipFill>
          <p:spPr>
            <a:xfrm>
              <a:off x="5231742" y="4678431"/>
              <a:ext cx="2492496" cy="34662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2A0CD03-D8F2-3B7E-E2FF-2EC7A005C1F5}"/>
                </a:ext>
              </a:extLst>
            </p:cNvPr>
            <p:cNvSpPr txBox="1"/>
            <p:nvPr/>
          </p:nvSpPr>
          <p:spPr>
            <a:xfrm>
              <a:off x="5766135" y="5788925"/>
              <a:ext cx="11034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Desired </a:t>
              </a:r>
              <a:r>
                <a:rPr lang="en-US" sz="1200" dirty="0" err="1"/>
                <a:t>wakefield</a:t>
              </a:r>
              <a:r>
                <a:rPr lang="en-US" sz="1200" dirty="0"/>
                <a:t> velocity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531D978-D3DA-8299-1416-31D35CA0987D}"/>
                </a:ext>
              </a:extLst>
            </p:cNvPr>
            <p:cNvSpPr txBox="1"/>
            <p:nvPr/>
          </p:nvSpPr>
          <p:spPr>
            <a:xfrm>
              <a:off x="6743786" y="5788925"/>
              <a:ext cx="11034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Bubble shrinkage</a:t>
              </a:r>
            </a:p>
            <a:p>
              <a:pPr algn="ctr"/>
              <a:r>
                <a:rPr lang="en-US" sz="1200" dirty="0"/>
                <a:t>term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A8439DBC-8BAD-5CB6-D1DE-9C3A85E7F3D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70011" y="5592784"/>
              <a:ext cx="44414" cy="16718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58E8171C-6B02-ED9E-A278-FD5264C31FB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140328" y="5661444"/>
              <a:ext cx="63877" cy="159711"/>
            </a:xfrm>
            <a:prstGeom prst="straightConnector1">
              <a:avLst/>
            </a:prstGeom>
            <a:ln w="19050"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5433436D-282E-E3A4-C2EB-D979CF897BD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348978" y="5661444"/>
              <a:ext cx="41602" cy="159711"/>
            </a:xfrm>
            <a:prstGeom prst="straightConnector1">
              <a:avLst/>
            </a:prstGeom>
            <a:ln w="19050"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F1499465-470D-B47B-BBDA-F34723A1281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575714" y="4332390"/>
              <a:ext cx="750378" cy="11225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Rounded Rectangle 61">
              <a:extLst>
                <a:ext uri="{FF2B5EF4-FFF2-40B4-BE49-F238E27FC236}">
                  <a16:creationId xmlns:a16="http://schemas.microsoft.com/office/drawing/2014/main" id="{38DB911C-F151-E000-ABD6-6C93DCBBBBD1}"/>
                </a:ext>
              </a:extLst>
            </p:cNvPr>
            <p:cNvSpPr/>
            <p:nvPr/>
          </p:nvSpPr>
          <p:spPr>
            <a:xfrm>
              <a:off x="8138310" y="3932365"/>
              <a:ext cx="3619136" cy="2221730"/>
            </a:xfrm>
            <a:prstGeom prst="roundRect">
              <a:avLst>
                <a:gd name="adj" fmla="val 6090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000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3236E269-0A6E-3DB5-9873-72B481D03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301316" y="4250611"/>
              <a:ext cx="3217781" cy="174976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D1ED398F-EA6A-B31B-97B3-40A49D85EB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r="53735"/>
            <a:stretch>
              <a:fillRect/>
            </a:stretch>
          </p:blipFill>
          <p:spPr>
            <a:xfrm>
              <a:off x="9761395" y="4313678"/>
              <a:ext cx="1105294" cy="86696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F2B65EBA-7883-1CF7-48AA-6D8A9B4CB65A}"/>
                </a:ext>
              </a:extLst>
            </p:cNvPr>
            <p:cNvSpPr txBox="1"/>
            <p:nvPr/>
          </p:nvSpPr>
          <p:spPr>
            <a:xfrm>
              <a:off x="8659016" y="4015189"/>
              <a:ext cx="264300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Early time</a:t>
              </a:r>
              <a:endParaRPr lang="en-US" sz="105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7E3DAA0-77C2-FDC0-8D5E-0A07139A2627}"/>
                </a:ext>
              </a:extLst>
            </p:cNvPr>
            <p:cNvSpPr txBox="1"/>
            <p:nvPr/>
          </p:nvSpPr>
          <p:spPr>
            <a:xfrm>
              <a:off x="3222871" y="1789318"/>
              <a:ext cx="18100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 err="1"/>
                <a:t>Dephasingless</a:t>
              </a:r>
              <a:endParaRPr lang="en-US" sz="1600" dirty="0"/>
            </a:p>
            <a:p>
              <a:pPr algn="ctr"/>
              <a:r>
                <a:rPr lang="en-US" sz="1200" dirty="0"/>
                <a:t>(constant focus velocity)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115264B-F6EA-997C-6226-3B99FCD29DF4}"/>
                </a:ext>
              </a:extLst>
            </p:cNvPr>
            <p:cNvSpPr txBox="1"/>
            <p:nvPr/>
          </p:nvSpPr>
          <p:spPr>
            <a:xfrm>
              <a:off x="5345856" y="1788066"/>
              <a:ext cx="26430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 err="1"/>
                <a:t>Dephasingless</a:t>
              </a:r>
              <a:endParaRPr lang="en-US" sz="1600" dirty="0"/>
            </a:p>
            <a:p>
              <a:pPr algn="ctr"/>
              <a:r>
                <a:rPr lang="en-US" sz="1200" dirty="0"/>
                <a:t>(accounting for bubble shrinkage)</a:t>
              </a:r>
            </a:p>
          </p:txBody>
        </p: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8F44ED5F-B1A4-FAC9-CA34-BE54BF722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24474" t="29513" r="22718" b="45602"/>
            <a:stretch>
              <a:fillRect/>
            </a:stretch>
          </p:blipFill>
          <p:spPr>
            <a:xfrm>
              <a:off x="3576160" y="5168427"/>
              <a:ext cx="1006359" cy="381393"/>
            </a:xfrm>
            <a:prstGeom prst="rect">
              <a:avLst/>
            </a:prstGeom>
            <a:ln w="19050">
              <a:solidFill>
                <a:srgbClr val="FFC000"/>
              </a:solidFill>
            </a:ln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887DEBE8-3C36-58DA-D7BB-C70F752380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22239" r="22718" b="76523"/>
            <a:stretch>
              <a:fillRect/>
            </a:stretch>
          </p:blipFill>
          <p:spPr>
            <a:xfrm>
              <a:off x="1090706" y="5179220"/>
              <a:ext cx="1048959" cy="359805"/>
            </a:xfrm>
            <a:prstGeom prst="rect">
              <a:avLst/>
            </a:prstGeom>
            <a:ln w="19050">
              <a:solidFill>
                <a:srgbClr val="FFC000"/>
              </a:solidFill>
            </a:ln>
          </p:spPr>
        </p:pic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C8BD7A53-19F4-3B90-1DB3-B01B9A937D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575714" y="3053086"/>
              <a:ext cx="750378" cy="13053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ounded Rectangle 59">
              <a:extLst>
                <a:ext uri="{FF2B5EF4-FFF2-40B4-BE49-F238E27FC236}">
                  <a16:creationId xmlns:a16="http://schemas.microsoft.com/office/drawing/2014/main" id="{3E78D550-DD37-EF2A-49BE-7AB6A49D77E3}"/>
                </a:ext>
              </a:extLst>
            </p:cNvPr>
            <p:cNvSpPr/>
            <p:nvPr/>
          </p:nvSpPr>
          <p:spPr>
            <a:xfrm>
              <a:off x="8138310" y="1584608"/>
              <a:ext cx="3619136" cy="2221730"/>
            </a:xfrm>
            <a:prstGeom prst="roundRect">
              <a:avLst>
                <a:gd name="adj" fmla="val 6090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000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78D296F-D23A-AE11-3AD9-F4674EA3185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8233945" y="1844458"/>
              <a:ext cx="3395767" cy="1878837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E19A2D92-12BA-F362-A422-A6B7CE874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54373"/>
            <a:stretch>
              <a:fillRect/>
            </a:stretch>
          </p:blipFill>
          <p:spPr>
            <a:xfrm>
              <a:off x="9829094" y="1930000"/>
              <a:ext cx="1106371" cy="87995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328FF10-961F-B5B0-ACB5-685C22FF7E7A}"/>
                </a:ext>
              </a:extLst>
            </p:cNvPr>
            <p:cNvSpPr txBox="1"/>
            <p:nvPr/>
          </p:nvSpPr>
          <p:spPr>
            <a:xfrm>
              <a:off x="8659017" y="1629546"/>
              <a:ext cx="264300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Late time</a:t>
              </a:r>
              <a:endParaRPr lang="en-US" sz="1050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DA8CD27-1ECF-3B47-DB0D-1375A3DD784E}"/>
                </a:ext>
              </a:extLst>
            </p:cNvPr>
            <p:cNvSpPr txBox="1"/>
            <p:nvPr/>
          </p:nvSpPr>
          <p:spPr>
            <a:xfrm>
              <a:off x="497771" y="5732939"/>
              <a:ext cx="11034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Focus velocity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4BD56B59-0F50-6017-9F9C-03124003E628}"/>
                </a:ext>
              </a:extLst>
            </p:cNvPr>
            <p:cNvSpPr txBox="1"/>
            <p:nvPr/>
          </p:nvSpPr>
          <p:spPr>
            <a:xfrm>
              <a:off x="1561091" y="5731529"/>
              <a:ext cx="11034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/>
                <a:t>Plasma group velocity</a:t>
              </a:r>
            </a:p>
          </p:txBody>
        </p: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32D2581F-D062-02C7-0A98-E2451AB8773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88349" y="5591508"/>
              <a:ext cx="53896" cy="16718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E932E368-30F7-F1A6-7FC9-AFE103F75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52092" b="91559"/>
            <a:stretch>
              <a:fillRect/>
            </a:stretch>
          </p:blipFill>
          <p:spPr>
            <a:xfrm>
              <a:off x="227756" y="2224607"/>
              <a:ext cx="2441943" cy="565127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7482567B-C1B0-0468-BBB8-438EA3322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61187" y="2786144"/>
              <a:ext cx="2103663" cy="214477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942E6D0-04B1-9A04-0F12-DC0F86AB8692}"/>
                </a:ext>
              </a:extLst>
            </p:cNvPr>
            <p:cNvSpPr txBox="1"/>
            <p:nvPr/>
          </p:nvSpPr>
          <p:spPr>
            <a:xfrm>
              <a:off x="908145" y="1789318"/>
              <a:ext cx="15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/>
                <a:t>Traditional</a:t>
              </a:r>
            </a:p>
            <a:p>
              <a:pPr algn="ctr"/>
              <a:r>
                <a:rPr lang="en-US" sz="1200" dirty="0"/>
                <a:t>(electrons dephase)</a:t>
              </a:r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5054FFBD-6C5E-77C2-68C1-1AA4B48EA5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92975" r="52092"/>
            <a:stretch>
              <a:fillRect/>
            </a:stretch>
          </p:blipFill>
          <p:spPr>
            <a:xfrm>
              <a:off x="5199374" y="4613686"/>
              <a:ext cx="2492496" cy="480071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87FCDB0-4ECF-708E-BCCE-8DF3E27BFB1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59264" r="507"/>
            <a:stretch>
              <a:fillRect/>
            </a:stretch>
          </p:blipFill>
          <p:spPr>
            <a:xfrm>
              <a:off x="5712403" y="5009932"/>
              <a:ext cx="1896068" cy="624313"/>
            </a:xfrm>
            <a:prstGeom prst="rect">
              <a:avLst/>
            </a:prstGeom>
            <a:ln w="19050">
              <a:solidFill>
                <a:srgbClr val="00B05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221626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9D63A5-D388-4857-9C06-8662F578B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762F4-5C69-9E55-0E6F-6FCD2F9BA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Using adaptive optics for rapidly tunable flying-focus trajectories is a promising direction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7603B4-167A-D950-4BB6-B801021C1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25</a:t>
            </a:fld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07CF522-D413-BDDC-2A92-E1008A5430B9}"/>
              </a:ext>
            </a:extLst>
          </p:cNvPr>
          <p:cNvGrpSpPr/>
          <p:nvPr/>
        </p:nvGrpSpPr>
        <p:grpSpPr>
          <a:xfrm>
            <a:off x="3114683" y="5039605"/>
            <a:ext cx="5962634" cy="1188425"/>
            <a:chOff x="608171" y="5016521"/>
            <a:chExt cx="5825879" cy="1252887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AA430C56-D6F4-AE37-2308-5D1EAABE2D8D}"/>
                </a:ext>
              </a:extLst>
            </p:cNvPr>
            <p:cNvSpPr/>
            <p:nvPr/>
          </p:nvSpPr>
          <p:spPr>
            <a:xfrm>
              <a:off x="608171" y="5016521"/>
              <a:ext cx="5825879" cy="1252887"/>
            </a:xfrm>
            <a:prstGeom prst="roundRect">
              <a:avLst>
                <a:gd name="adj" fmla="val 10504"/>
              </a:avLst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000"/>
            </a:p>
          </p:txBody>
        </p:sp>
        <p:sp>
          <p:nvSpPr>
            <p:cNvPr id="5" name="Content Placeholder 2">
              <a:extLst>
                <a:ext uri="{FF2B5EF4-FFF2-40B4-BE49-F238E27FC236}">
                  <a16:creationId xmlns:a16="http://schemas.microsoft.com/office/drawing/2014/main" id="{DC37857A-A16F-52FE-CD92-A84350ECA643}"/>
                </a:ext>
              </a:extLst>
            </p:cNvPr>
            <p:cNvSpPr txBox="1">
              <a:spLocks/>
            </p:cNvSpPr>
            <p:nvPr/>
          </p:nvSpPr>
          <p:spPr>
            <a:xfrm>
              <a:off x="739214" y="5158712"/>
              <a:ext cx="5561833" cy="97408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01752" indent="-301752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§"/>
                <a:defRPr sz="2400" b="0" i="0" kern="1200">
                  <a:solidFill>
                    <a:schemeClr val="tx1"/>
                  </a:solidFill>
                  <a:latin typeface="Aptos" panose="020B0004020202020204" pitchFamily="34" charset="0"/>
                  <a:ea typeface="+mn-ea"/>
                  <a:cs typeface="+mn-cs"/>
                </a:defRPr>
              </a:lvl1pPr>
              <a:lvl2pPr marL="768096" indent="-301752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§"/>
                <a:defRPr sz="2000" b="0" i="0" kern="1200">
                  <a:solidFill>
                    <a:schemeClr val="tx1"/>
                  </a:solidFill>
                  <a:latin typeface="Aptos" panose="020B0004020202020204" pitchFamily="34" charset="0"/>
                  <a:ea typeface="+mn-ea"/>
                  <a:cs typeface="+mn-cs"/>
                </a:defRPr>
              </a:lvl2pPr>
              <a:lvl3pPr marL="1216152" indent="-246888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§"/>
                <a:defRPr sz="1800" b="0" i="0" kern="1200">
                  <a:solidFill>
                    <a:schemeClr val="tx1"/>
                  </a:solidFill>
                  <a:latin typeface="Aptos" panose="020B0004020202020204" pitchFamily="34" charset="0"/>
                  <a:ea typeface="+mn-ea"/>
                  <a:cs typeface="+mn-cs"/>
                </a:defRPr>
              </a:lvl3pPr>
              <a:lvl4pPr marL="1682496" indent="-310896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§"/>
                <a:defRPr sz="1600" b="0" i="0" kern="1200">
                  <a:solidFill>
                    <a:schemeClr val="tx1"/>
                  </a:solidFill>
                  <a:latin typeface="Aptos" panose="020B0004020202020204" pitchFamily="34" charset="0"/>
                  <a:ea typeface="+mn-ea"/>
                  <a:cs typeface="+mn-cs"/>
                </a:defRPr>
              </a:lvl4pPr>
              <a:lvl5pPr marL="2139696" indent="-310896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SzPct val="80000"/>
                <a:buFont typeface="Wingdings" pitchFamily="2" charset="2"/>
                <a:buChar char="§"/>
                <a:defRPr sz="1600" b="0" i="0" kern="1200">
                  <a:solidFill>
                    <a:schemeClr val="tx1"/>
                  </a:solidFill>
                  <a:latin typeface="Aptos" panose="020B0004020202020204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400" dirty="0"/>
                <a:t>Measuring flying focus velocities in real time remains a challenge</a:t>
              </a:r>
            </a:p>
            <a:p>
              <a:r>
                <a:rPr lang="en-US" sz="1400" dirty="0"/>
                <a:t>Optics can creep over time</a:t>
              </a:r>
            </a:p>
            <a:p>
              <a:r>
                <a:rPr lang="en-US" sz="1400" dirty="0"/>
                <a:t>Has not yet been implemented at high power</a:t>
              </a:r>
            </a:p>
            <a:p>
              <a:endParaRPr lang="en-US" sz="14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AF68FBC-382F-7C9F-1715-0E4EB2489478}"/>
              </a:ext>
            </a:extLst>
          </p:cNvPr>
          <p:cNvGrpSpPr/>
          <p:nvPr/>
        </p:nvGrpSpPr>
        <p:grpSpPr>
          <a:xfrm>
            <a:off x="533400" y="1634755"/>
            <a:ext cx="10917591" cy="3158260"/>
            <a:chOff x="533400" y="1834262"/>
            <a:chExt cx="10917591" cy="315826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B8DECFD-F700-0FA0-BCBD-06A2C3A42A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39644" y="1896794"/>
              <a:ext cx="3285029" cy="2593445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3EA2870-0FB4-26A8-884A-2632B1055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19520" y="1834262"/>
              <a:ext cx="2531471" cy="280738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E07D290-02B3-BF00-BEFA-AB1F043B70A4}"/>
                </a:ext>
              </a:extLst>
            </p:cNvPr>
            <p:cNvSpPr txBox="1"/>
            <p:nvPr/>
          </p:nvSpPr>
          <p:spPr>
            <a:xfrm>
              <a:off x="6914402" y="4738606"/>
              <a:ext cx="3254417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 dirty="0"/>
                <a:t>Markland, H. et al. </a:t>
              </a:r>
              <a:r>
                <a:rPr lang="en-US" sz="1050" i="1" dirty="0"/>
                <a:t>Optics Letters </a:t>
              </a:r>
              <a:r>
                <a:rPr lang="en-US" sz="1050" b="1" dirty="0"/>
                <a:t>51</a:t>
              </a:r>
              <a:r>
                <a:rPr lang="en-US" sz="1050" dirty="0"/>
                <a:t>, 676–679 (2026).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57C5442-000D-4B83-9528-B6CE6701A454}"/>
                </a:ext>
              </a:extLst>
            </p:cNvPr>
            <p:cNvSpPr txBox="1"/>
            <p:nvPr/>
          </p:nvSpPr>
          <p:spPr>
            <a:xfrm>
              <a:off x="1424251" y="4738606"/>
              <a:ext cx="275107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 dirty="0"/>
                <a:t>P. Blum et al., </a:t>
              </a:r>
              <a:r>
                <a:rPr lang="en-US" sz="1000" i="1" dirty="0"/>
                <a:t>Optics</a:t>
              </a:r>
              <a:r>
                <a:rPr lang="en-US" sz="1050" i="1" dirty="0"/>
                <a:t> letters </a:t>
              </a:r>
              <a:r>
                <a:rPr lang="en-US" sz="1050" b="1" dirty="0"/>
                <a:t>51</a:t>
              </a:r>
              <a:r>
                <a:rPr lang="en-US" sz="1050" dirty="0"/>
                <a:t>, 9–12 (2025).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08656D6-983D-29D7-1E34-A7F355EEB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3400" y="2048876"/>
              <a:ext cx="4325130" cy="23908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741178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918F6C-1851-BD3A-68BE-B047B20F78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A2F94A1-E219-F96F-4EE4-A4ADD31CC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017" y="1613131"/>
            <a:ext cx="5114921" cy="4583960"/>
          </a:xfrm>
          <a:prstGeom prst="rect">
            <a:avLst/>
          </a:prstGeom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8B0FC40F-73FB-71EC-EB8B-57B1EC1CB3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014" y="1570001"/>
            <a:ext cx="5973030" cy="2372271"/>
          </a:xfrm>
        </p:spPr>
        <p:txBody>
          <a:bodyPr>
            <a:normAutofit/>
          </a:bodyPr>
          <a:lstStyle/>
          <a:p>
            <a:pPr>
              <a:spcBef>
                <a:spcPts val="1600"/>
              </a:spcBef>
            </a:pPr>
            <a:r>
              <a:rPr lang="en-US" sz="1700" dirty="0"/>
              <a:t>Initial proof-of-concept experiments have showed that dephasing can be eliminated using a flying focus (published in Nature Physics).</a:t>
            </a:r>
          </a:p>
          <a:p>
            <a:pPr>
              <a:spcBef>
                <a:spcPts val="1600"/>
              </a:spcBef>
            </a:pPr>
            <a:r>
              <a:rPr lang="en-US" sz="1700" dirty="0"/>
              <a:t>May be possible to drastically shrink multi-GeV accelerators. No pulse guiding. Shorter focal length optics.</a:t>
            </a:r>
          </a:p>
          <a:p>
            <a:pPr>
              <a:spcBef>
                <a:spcPts val="1600"/>
              </a:spcBef>
            </a:pPr>
            <a:r>
              <a:rPr lang="en-US" sz="1700" dirty="0"/>
              <a:t>Future experiments are being planned to optimize the scheme in preparation to scale to the multi-GeV regime.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8B1094-1E71-B6AA-AFBA-2445AA235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26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5D084E-C91B-F587-8FD7-01B52061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172" y="27133"/>
            <a:ext cx="9956255" cy="1188425"/>
          </a:xfrm>
        </p:spPr>
        <p:txBody>
          <a:bodyPr>
            <a:normAutofit/>
          </a:bodyPr>
          <a:lstStyle/>
          <a:p>
            <a:r>
              <a:rPr lang="en-US" sz="2400" dirty="0" err="1"/>
              <a:t>Dephasingless</a:t>
            </a:r>
            <a:r>
              <a:rPr lang="en-US" sz="2400" dirty="0"/>
              <a:t> laser </a:t>
            </a:r>
            <a:r>
              <a:rPr lang="en-US" sz="2400" dirty="0" err="1"/>
              <a:t>wakefield</a:t>
            </a:r>
            <a:r>
              <a:rPr lang="en-US" sz="2400" dirty="0"/>
              <a:t> acceleration provides a credible path towards TeV-class electron beams in a single-stage, compact accelerator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77AC1B3-C40E-C423-D96E-809FD36EA3BD}"/>
              </a:ext>
            </a:extLst>
          </p:cNvPr>
          <p:cNvSpPr/>
          <p:nvPr/>
        </p:nvSpPr>
        <p:spPr>
          <a:xfrm>
            <a:off x="531287" y="4027203"/>
            <a:ext cx="5878392" cy="2131700"/>
          </a:xfrm>
          <a:prstGeom prst="roundRect">
            <a:avLst>
              <a:gd name="adj" fmla="val 9413"/>
            </a:avLst>
          </a:prstGeom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081D75C-881D-1A2A-99CC-9EA0061341F7}"/>
              </a:ext>
            </a:extLst>
          </p:cNvPr>
          <p:cNvSpPr txBox="1">
            <a:spLocks/>
          </p:cNvSpPr>
          <p:nvPr/>
        </p:nvSpPr>
        <p:spPr>
          <a:xfrm>
            <a:off x="704402" y="4143306"/>
            <a:ext cx="5634255" cy="20155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01752" indent="-301752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13DFF"/>
              </a:buClr>
              <a:buSzPct val="80000"/>
              <a:buFont typeface="Wingdings" pitchFamily="2" charset="2"/>
              <a:buChar char="§"/>
              <a:defRPr sz="24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768096" indent="-301752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13DFF"/>
              </a:buClr>
              <a:buSzPct val="80000"/>
              <a:buFont typeface="Wingdings" pitchFamily="2" charset="2"/>
              <a:buChar char="§"/>
              <a:defRPr sz="20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216152" indent="-2468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13DFF"/>
              </a:buClr>
              <a:buSzPct val="80000"/>
              <a:buFont typeface="Wingdings" pitchFamily="2" charset="2"/>
              <a:buChar char="§"/>
              <a:defRPr sz="18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824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13DFF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139696" indent="-310896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13DFF"/>
              </a:buClr>
              <a:buSzPct val="80000"/>
              <a:buFont typeface="Wingdings" pitchFamily="2" charset="2"/>
              <a:buChar char="§"/>
              <a:defRPr sz="1600" b="0" i="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800"/>
              </a:spcBef>
              <a:buFont typeface="Wingdings" pitchFamily="2" charset="2"/>
              <a:buNone/>
            </a:pPr>
            <a:r>
              <a:rPr lang="en-US" sz="1600" dirty="0"/>
              <a:t>Some outstanding experimental challenges:</a:t>
            </a:r>
          </a:p>
          <a:p>
            <a:pPr>
              <a:spcBef>
                <a:spcPts val="800"/>
              </a:spcBef>
            </a:pPr>
            <a:r>
              <a:rPr lang="en-US" sz="1400" dirty="0"/>
              <a:t>Demonstration of high-charge, narrow-energy-spread beams, ideally free of dark current</a:t>
            </a:r>
          </a:p>
          <a:p>
            <a:pPr>
              <a:spcBef>
                <a:spcPts val="800"/>
              </a:spcBef>
            </a:pPr>
            <a:r>
              <a:rPr lang="en-US" sz="1400" dirty="0"/>
              <a:t>Plasma source (~70 cm length required for 100 GeV flagship)</a:t>
            </a:r>
          </a:p>
          <a:p>
            <a:pPr>
              <a:spcBef>
                <a:spcPts val="800"/>
              </a:spcBef>
            </a:pPr>
            <a:r>
              <a:rPr lang="en-US" sz="1400" dirty="0"/>
              <a:t>Transport and diagnostics (for 10-100 GeV electron beams)</a:t>
            </a:r>
          </a:p>
          <a:p>
            <a:pPr>
              <a:spcBef>
                <a:spcPts val="800"/>
              </a:spcBef>
            </a:pPr>
            <a:r>
              <a:rPr lang="en-US" sz="1400" dirty="0"/>
              <a:t>Fabrication of large flying focus optics (12” diameter required for demonstrations at e.g. EPAC, ZEUS, </a:t>
            </a:r>
            <a:r>
              <a:rPr lang="en-US" sz="1400" dirty="0" err="1"/>
              <a:t>CoReLS</a:t>
            </a:r>
            <a:r>
              <a:rPr lang="en-US" sz="1400" dirty="0"/>
              <a:t>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CFEB2B-D9BF-C8E2-E393-A4DF84EE44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92" y="4038456"/>
            <a:ext cx="1303868" cy="130386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6581044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23AD38-C538-862F-F388-0FE1AFE2F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BF8DE-5F73-4E32-AA25-673E9FFCAA6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357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LETheme2025">
      <a:dk1>
        <a:srgbClr val="000000"/>
      </a:dk1>
      <a:lt1>
        <a:srgbClr val="FFFFFF"/>
      </a:lt1>
      <a:dk2>
        <a:srgbClr val="001E5F"/>
      </a:dk2>
      <a:lt2>
        <a:srgbClr val="B7D3FF"/>
      </a:lt2>
      <a:accent1>
        <a:srgbClr val="001E5F"/>
      </a:accent1>
      <a:accent2>
        <a:srgbClr val="013EFF"/>
      </a:accent2>
      <a:accent3>
        <a:srgbClr val="66A2FF"/>
      </a:accent3>
      <a:accent4>
        <a:srgbClr val="FFD82A"/>
      </a:accent4>
      <a:accent5>
        <a:srgbClr val="FFC100"/>
      </a:accent5>
      <a:accent6>
        <a:srgbClr val="BEBEBE"/>
      </a:accent6>
      <a:hlink>
        <a:srgbClr val="0066FD"/>
      </a:hlink>
      <a:folHlink>
        <a:srgbClr val="021BC3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57368160-B2A8-9C4C-921B-A8D34B49FB53}" vid="{E008D7CE-530C-8E48-A939-656029F849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62029</TotalTime>
  <Words>3458</Words>
  <Application>Microsoft Macintosh PowerPoint</Application>
  <PresentationFormat>Widescreen</PresentationFormat>
  <Paragraphs>505</Paragraphs>
  <Slides>27</Slides>
  <Notes>16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Aptos</vt:lpstr>
      <vt:lpstr>Aptos Display</vt:lpstr>
      <vt:lpstr>Arial</vt:lpstr>
      <vt:lpstr>Arial Black</vt:lpstr>
      <vt:lpstr>Cambria Math</vt:lpstr>
      <vt:lpstr>Georgia</vt:lpstr>
      <vt:lpstr>Helvetica Light</vt:lpstr>
      <vt:lpstr>Wingdings</vt:lpstr>
      <vt:lpstr>Office Theme</vt:lpstr>
      <vt:lpstr>Dephasingless laser wakefield acceleration of electrons using a flying focus</vt:lpstr>
      <vt:lpstr>Collaborators</vt:lpstr>
      <vt:lpstr>Moore’s law of laser-plasma accelerators</vt:lpstr>
      <vt:lpstr>Dephasingless laser wakefield acceleration provides a credible path towards TeV-class electron beams in a single-stage, compact accelerator</vt:lpstr>
      <vt:lpstr>Spatiotemporal pulse shaping is enabling a new generation of radiation sources, diagnostics, and laser–plasma interactions</vt:lpstr>
      <vt:lpstr>A flying focus can be used to eliminate dephasing in a laser-plasma accelerator</vt:lpstr>
      <vt:lpstr>A flying focus can be used to eliminate dephasing in a laser-plasma accelerator</vt:lpstr>
      <vt:lpstr>A flying focus can be used to eliminate dephasing in a laser-plasma accelerator</vt:lpstr>
      <vt:lpstr>Shrinking multi-GeV laser-plasma accelerators</vt:lpstr>
      <vt:lpstr>Shrinking multi-GeV laser-plasma accelerators</vt:lpstr>
      <vt:lpstr>Shrinking multi-GeV laser-plasma accelerators</vt:lpstr>
      <vt:lpstr>Roadmap to 100 GeV electron acceleration</vt:lpstr>
      <vt:lpstr>Design considerations for blowout-regime dephasingless laser wakefield acceleration</vt:lpstr>
      <vt:lpstr>Design considerations for blowout-regime dephasingless laser wakefield acceleration</vt:lpstr>
      <vt:lpstr>Design considerations for blowout-regime dephasingless laser wakefield acceleration</vt:lpstr>
      <vt:lpstr>Design considerations for blowout-regime dephasingless laser wakefield acceleration</vt:lpstr>
      <vt:lpstr>Initial proof-of-concept experiments at LLE were performed last year</vt:lpstr>
      <vt:lpstr>Electrons at twice the dephasing-limited energy were observed</vt:lpstr>
      <vt:lpstr>Particle-in-cell simulations observed the same trend between plasma density and maximum electron energy</vt:lpstr>
      <vt:lpstr>Control of the radial group delay is required to achieve perfect wakefield velocity matching</vt:lpstr>
      <vt:lpstr>Fabricating flying focus optics in-house at LLE</vt:lpstr>
      <vt:lpstr>Axiechelons can be made using the same fabrication technique</vt:lpstr>
      <vt:lpstr>Axiechelons can be made using the same fabrication technique</vt:lpstr>
      <vt:lpstr>The axiechelon approach gives the fine control required to produce a perfectly luminal wake</vt:lpstr>
      <vt:lpstr>Using adaptive optics for rapidly tunable flying-focus trajectories is a promising direction</vt:lpstr>
      <vt:lpstr>Dephasingless laser wakefield acceleration provides a credible path towards TeV-class electron beams in a single-stage, compact accelerator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Arrowsmith, Charles</dc:creator>
  <cp:keywords>University of Rochester</cp:keywords>
  <dc:description/>
  <cp:lastModifiedBy>Arrowsmith, Charles</cp:lastModifiedBy>
  <cp:revision>505</cp:revision>
  <dcterms:created xsi:type="dcterms:W3CDTF">2026-06-16T13:23:08Z</dcterms:created>
  <dcterms:modified xsi:type="dcterms:W3CDTF">2026-07-31T14:35:25Z</dcterms:modified>
  <cp:category/>
</cp:coreProperties>
</file>