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74" r:id="rId1"/>
  </p:sldMasterIdLst>
  <p:notesMasterIdLst>
    <p:notesMasterId r:id="rId29"/>
  </p:notesMasterIdLst>
  <p:sldIdLst>
    <p:sldId id="264" r:id="rId2"/>
    <p:sldId id="21729" r:id="rId3"/>
    <p:sldId id="21728" r:id="rId4"/>
    <p:sldId id="21727" r:id="rId5"/>
    <p:sldId id="21572" r:id="rId6"/>
    <p:sldId id="21726" r:id="rId7"/>
    <p:sldId id="21730" r:id="rId8"/>
    <p:sldId id="21732" r:id="rId9"/>
    <p:sldId id="21731" r:id="rId10"/>
    <p:sldId id="294" r:id="rId11"/>
    <p:sldId id="334" r:id="rId12"/>
    <p:sldId id="312" r:id="rId13"/>
    <p:sldId id="300" r:id="rId14"/>
    <p:sldId id="21741" r:id="rId15"/>
    <p:sldId id="321" r:id="rId16"/>
    <p:sldId id="297" r:id="rId17"/>
    <p:sldId id="21734" r:id="rId18"/>
    <p:sldId id="21733" r:id="rId19"/>
    <p:sldId id="21735" r:id="rId20"/>
    <p:sldId id="21736" r:id="rId21"/>
    <p:sldId id="476" r:id="rId22"/>
    <p:sldId id="21738" r:id="rId23"/>
    <p:sldId id="21737" r:id="rId24"/>
    <p:sldId id="21739" r:id="rId25"/>
    <p:sldId id="359" r:id="rId26"/>
    <p:sldId id="21740" r:id="rId27"/>
    <p:sldId id="267" r:id="rId28"/>
  </p:sldIdLst>
  <p:sldSz cx="9144000" cy="5143500" type="screen16x9"/>
  <p:notesSz cx="7772400" cy="100584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0C0"/>
    <a:srgbClr val="FDEADA"/>
    <a:srgbClr val="C8FCF4"/>
    <a:srgbClr val="A9D000"/>
    <a:srgbClr val="E7E9F7"/>
    <a:srgbClr val="87D100"/>
    <a:srgbClr val="98D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1"/>
    <p:restoredTop sz="93560"/>
  </p:normalViewPr>
  <p:slideViewPr>
    <p:cSldViewPr snapToGrid="0">
      <p:cViewPr varScale="1">
        <p:scale>
          <a:sx n="92" d="100"/>
          <a:sy n="92"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8DFC96A2-6385-3442-99DE-075984665CA1}" type="datetimeFigureOut">
              <a:rPr lang="en-CH" smtClean="0"/>
              <a:t>07/30/2026</a:t>
            </a:fld>
            <a:endParaRPr lang="en-CH"/>
          </a:p>
        </p:txBody>
      </p:sp>
      <p:sp>
        <p:nvSpPr>
          <p:cNvPr id="4" name="Slide Image Placeholder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874E300D-DBBF-3848-BA67-121F084FCDA6}" type="slidenum">
              <a:rPr lang="en-CH" smtClean="0"/>
              <a:t>‹#›</a:t>
            </a:fld>
            <a:endParaRPr lang="en-CH"/>
          </a:p>
        </p:txBody>
      </p:sp>
    </p:spTree>
    <p:extLst>
      <p:ext uri="{BB962C8B-B14F-4D97-AF65-F5344CB8AC3E}">
        <p14:creationId xmlns:p14="http://schemas.microsoft.com/office/powerpoint/2010/main" val="399468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E6C06-0D3E-7231-52D7-B4966A1AF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06826-0647-00DA-4909-315D15D7D2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84579FB-DD3C-E4BE-EB1C-15CEC20E32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7EC72A-8607-B7FD-54DC-8602311DE002}"/>
              </a:ext>
            </a:extLst>
          </p:cNvPr>
          <p:cNvSpPr>
            <a:spLocks noGrp="1"/>
          </p:cNvSpPr>
          <p:nvPr>
            <p:ph type="sldNum" sz="quarter" idx="5"/>
          </p:nvPr>
        </p:nvSpPr>
        <p:spPr/>
        <p:txBody>
          <a:bodyPr/>
          <a:lstStyle/>
          <a:p>
            <a:fld id="{E9393A5D-14D6-4646-84B9-A0E78F83D06C}" type="slidenum">
              <a:rPr lang="en-GB" smtClean="0"/>
              <a:pPr/>
              <a:t>21</a:t>
            </a:fld>
            <a:endParaRPr lang="en-GB"/>
          </a:p>
        </p:txBody>
      </p:sp>
    </p:spTree>
    <p:extLst>
      <p:ext uri="{BB962C8B-B14F-4D97-AF65-F5344CB8AC3E}">
        <p14:creationId xmlns:p14="http://schemas.microsoft.com/office/powerpoint/2010/main" val="598607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07"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08"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10"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1"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2"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3"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15"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6"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7"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8"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19"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20"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6" name="Espace réservé du contenu 5"/>
          <p:cNvSpPr>
            <a:spLocks noGrp="1"/>
          </p:cNvSpPr>
          <p:nvPr>
            <p:ph sz="quarter" idx="12"/>
          </p:nvPr>
        </p:nvSpPr>
        <p:spPr>
          <a:xfrm>
            <a:off x="457200" y="1276350"/>
            <a:ext cx="8305800" cy="3536156"/>
          </a:xfrm>
          <a:prstGeom prst="rect">
            <a:avLst/>
          </a:prstGeom>
        </p:spPr>
        <p:txBody>
          <a:bodyPr/>
          <a:lstStyle>
            <a:lvl1pPr marL="342900" indent="-342900">
              <a:buClr>
                <a:schemeClr val="tx1"/>
              </a:buClr>
              <a:buFont typeface="Arial"/>
              <a:buChar char="•"/>
              <a:defRPr sz="2000">
                <a:solidFill>
                  <a:srgbClr val="000000"/>
                </a:solidFill>
                <a:latin typeface="+mn-lt"/>
              </a:defRPr>
            </a:lvl1pPr>
            <a:lvl2pPr marL="742950" indent="-285750">
              <a:buClr>
                <a:schemeClr val="tx1"/>
              </a:buClr>
              <a:buFont typeface="Arial"/>
              <a:buChar char="•"/>
              <a:defRPr sz="2000">
                <a:solidFill>
                  <a:srgbClr val="000000"/>
                </a:solidFill>
                <a:latin typeface="+mn-lt"/>
              </a:defRPr>
            </a:lvl2pPr>
            <a:lvl3pPr marL="1143000" indent="-228600">
              <a:buClr>
                <a:schemeClr val="tx1"/>
              </a:buClr>
              <a:buFont typeface="Arial"/>
              <a:buChar char="•"/>
              <a:defRPr sz="2000">
                <a:solidFill>
                  <a:srgbClr val="000000"/>
                </a:solidFill>
                <a:latin typeface="+mn-lt"/>
              </a:defRPr>
            </a:lvl3pPr>
            <a:lvl4pPr marL="1600200" indent="-228600">
              <a:buClr>
                <a:schemeClr val="tx1"/>
              </a:buClr>
              <a:buFont typeface="Arial"/>
              <a:buChar char="•"/>
              <a:defRPr sz="2000">
                <a:solidFill>
                  <a:srgbClr val="000000"/>
                </a:solidFill>
                <a:latin typeface="+mn-lt"/>
              </a:defRPr>
            </a:lvl4pPr>
            <a:lvl5pPr marL="2057400" indent="-228600">
              <a:buClr>
                <a:schemeClr val="tx1"/>
              </a:buClr>
              <a:buFont typeface="Arial"/>
              <a:buChar char="•"/>
              <a:defRPr sz="2000">
                <a:solidFill>
                  <a:srgbClr val="000000"/>
                </a:solidFill>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
        <p:nvSpPr>
          <p:cNvPr id="8" name="Espace réservé du pied de page 4"/>
          <p:cNvSpPr>
            <a:spLocks noGrp="1"/>
          </p:cNvSpPr>
          <p:nvPr>
            <p:ph type="ftr" sz="quarter" idx="3"/>
          </p:nvPr>
        </p:nvSpPr>
        <p:spPr>
          <a:xfrm>
            <a:off x="179512" y="4948014"/>
            <a:ext cx="7516688" cy="230015"/>
          </a:xfrm>
          <a:prstGeom prst="rect">
            <a:avLst/>
          </a:prstGeom>
        </p:spPr>
        <p:txBody>
          <a:bodyPr lIns="0" tIns="0" rIns="0" bIns="0"/>
          <a:lstStyle>
            <a:lvl1pPr algn="ctr">
              <a:defRPr sz="1200">
                <a:latin typeface="Calibri"/>
                <a:cs typeface="Calibri"/>
              </a:defRPr>
            </a:lvl1pPr>
          </a:lstStyle>
          <a:p>
            <a:r>
              <a:rPr lang="en-GB"/>
              <a:t>A. Grudiev,  Recent R&amp;D on RF systems for muon collider ionization cooling complex,  AAC2026 </a:t>
            </a:r>
            <a:endParaRPr lang="en-GB" dirty="0"/>
          </a:p>
        </p:txBody>
      </p:sp>
      <p:sp>
        <p:nvSpPr>
          <p:cNvPr id="9" name="Espace réservé du numéro de diapositive 5"/>
          <p:cNvSpPr>
            <a:spLocks noGrp="1"/>
          </p:cNvSpPr>
          <p:nvPr>
            <p:ph type="sldNum" sz="quarter" idx="4"/>
          </p:nvPr>
        </p:nvSpPr>
        <p:spPr>
          <a:xfrm>
            <a:off x="7848600" y="4904185"/>
            <a:ext cx="457200" cy="273844"/>
          </a:xfrm>
          <a:prstGeom prst="rect">
            <a:avLst/>
          </a:prstGeom>
        </p:spPr>
        <p:txBody>
          <a:bodyPr vert="horz" lIns="91440" tIns="45720" rIns="91440" bIns="45720" rtlCol="0" anchor="ctr"/>
          <a:lstStyle>
            <a:lvl1pPr algn="r">
              <a:defRPr sz="1200" b="0">
                <a:solidFill>
                  <a:schemeClr val="bg1"/>
                </a:solidFill>
                <a:latin typeface="Calibri" panose="020F0502020204030204" pitchFamily="34" charset="0"/>
                <a:cs typeface="Calibri" panose="020F0502020204030204" pitchFamily="34" charset="0"/>
              </a:defRPr>
            </a:lvl1pPr>
          </a:lstStyle>
          <a:p>
            <a:fld id="{974172A1-1CBF-0B40-9234-7D4D80EC19EA}" type="slidenum">
              <a:rPr lang="en-GB" smtClean="0"/>
              <a:pPr/>
              <a:t>‹#›</a:t>
            </a:fld>
            <a:endParaRPr lang="en-GB" dirty="0"/>
          </a:p>
        </p:txBody>
      </p:sp>
      <p:sp>
        <p:nvSpPr>
          <p:cNvPr id="7" name="Titre 6"/>
          <p:cNvSpPr>
            <a:spLocks noGrp="1"/>
          </p:cNvSpPr>
          <p:nvPr>
            <p:ph type="title"/>
          </p:nvPr>
        </p:nvSpPr>
        <p:spPr>
          <a:xfrm>
            <a:off x="1295400" y="206375"/>
            <a:ext cx="6781800" cy="565175"/>
          </a:xfrm>
          <a:prstGeom prst="rect">
            <a:avLst/>
          </a:prstGeom>
        </p:spPr>
        <p:txBody>
          <a:bodyPr vert="horz" lIns="0" tIns="0" rIns="0" bIns="0"/>
          <a:lstStyle>
            <a:lvl1pPr>
              <a:defRPr sz="3600" b="0">
                <a:latin typeface="+mj-lt"/>
              </a:defRPr>
            </a:lvl1pPr>
          </a:lstStyle>
          <a:p>
            <a:r>
              <a:rPr lang="fr-FR" dirty="0"/>
              <a:t>Cliquez et modifiez le titre</a:t>
            </a:r>
            <a:endParaRPr lang="en-GB" dirty="0"/>
          </a:p>
        </p:txBody>
      </p:sp>
    </p:spTree>
    <p:extLst>
      <p:ext uri="{BB962C8B-B14F-4D97-AF65-F5344CB8AC3E}">
        <p14:creationId xmlns:p14="http://schemas.microsoft.com/office/powerpoint/2010/main" val="3290165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8" name="Espace réservé du pied de page 4"/>
          <p:cNvSpPr>
            <a:spLocks noGrp="1"/>
          </p:cNvSpPr>
          <p:nvPr>
            <p:ph type="ftr" sz="quarter" idx="3"/>
          </p:nvPr>
        </p:nvSpPr>
        <p:spPr>
          <a:xfrm>
            <a:off x="179512" y="4918374"/>
            <a:ext cx="7237312" cy="245664"/>
          </a:xfrm>
          <a:prstGeom prst="rect">
            <a:avLst/>
          </a:prstGeom>
        </p:spPr>
        <p:txBody>
          <a:bodyPr lIns="0" tIns="0" rIns="0" bIns="0"/>
          <a:lstStyle>
            <a:lvl1pPr algn="ctr">
              <a:defRPr sz="1200">
                <a:latin typeface="Calibri"/>
                <a:cs typeface="Calibri"/>
              </a:defRPr>
            </a:lvl1pPr>
          </a:lstStyle>
          <a:p>
            <a:pPr algn="l"/>
            <a:r>
              <a:rPr lang="en-GB"/>
              <a:t>A. Grudiev,  Recent R&amp;D on RF systems for muon collider ionization cooling complex,  AAC2026 </a:t>
            </a:r>
            <a:endParaRPr lang="en-GB" dirty="0"/>
          </a:p>
        </p:txBody>
      </p:sp>
      <p:sp>
        <p:nvSpPr>
          <p:cNvPr id="9" name="Espace réservé du numéro de diapositive 5"/>
          <p:cNvSpPr>
            <a:spLocks noGrp="1"/>
          </p:cNvSpPr>
          <p:nvPr>
            <p:ph type="sldNum" sz="quarter" idx="4"/>
          </p:nvPr>
        </p:nvSpPr>
        <p:spPr>
          <a:xfrm>
            <a:off x="7848600" y="4962202"/>
            <a:ext cx="457200" cy="273844"/>
          </a:xfrm>
          <a:prstGeom prst="rect">
            <a:avLst/>
          </a:prstGeom>
        </p:spPr>
        <p:txBody>
          <a:bodyPr vert="horz" lIns="91440" tIns="45720" rIns="91440" bIns="45720" rtlCol="0" anchor="ctr"/>
          <a:lstStyle>
            <a:lvl1pPr algn="r">
              <a:defRPr sz="1200" b="1">
                <a:solidFill>
                  <a:schemeClr val="bg1"/>
                </a:solidFill>
                <a:latin typeface="Arial Narrow"/>
                <a:cs typeface="Arial Narrow"/>
              </a:defRPr>
            </a:lvl1pPr>
          </a:lstStyle>
          <a:p>
            <a:fld id="{974172A1-1CBF-0B40-9234-7D4D80EC19EA}" type="slidenum">
              <a:rPr lang="en-GB" smtClean="0"/>
              <a:pPr/>
              <a:t>‹#›</a:t>
            </a:fld>
            <a:endParaRPr lang="en-GB" dirty="0"/>
          </a:p>
        </p:txBody>
      </p:sp>
      <p:sp>
        <p:nvSpPr>
          <p:cNvPr id="5" name="Titre 6"/>
          <p:cNvSpPr>
            <a:spLocks noGrp="1"/>
          </p:cNvSpPr>
          <p:nvPr>
            <p:ph type="title"/>
          </p:nvPr>
        </p:nvSpPr>
        <p:spPr>
          <a:xfrm>
            <a:off x="1295400" y="-20538"/>
            <a:ext cx="6781800" cy="432048"/>
          </a:xfrm>
          <a:prstGeom prst="rect">
            <a:avLst/>
          </a:prstGeom>
        </p:spPr>
        <p:txBody>
          <a:bodyPr vert="horz" lIns="0" tIns="0" rIns="0" bIns="0"/>
          <a:lstStyle>
            <a:lvl1pPr>
              <a:defRPr sz="3200" b="0">
                <a:latin typeface="Calibri" panose="020F0502020204030204" pitchFamily="34" charset="0"/>
                <a:cs typeface="Calibri" panose="020F0502020204030204" pitchFamily="34" charset="0"/>
              </a:defRPr>
            </a:lvl1pPr>
          </a:lstStyle>
          <a:p>
            <a:r>
              <a:rPr lang="fr-FR" dirty="0"/>
              <a:t>Cliquez et modifiez le titre</a:t>
            </a:r>
            <a:endParaRPr lang="en-GB" dirty="0"/>
          </a:p>
        </p:txBody>
      </p:sp>
    </p:spTree>
    <p:extLst>
      <p:ext uri="{BB962C8B-B14F-4D97-AF65-F5344CB8AC3E}">
        <p14:creationId xmlns:p14="http://schemas.microsoft.com/office/powerpoint/2010/main" val="419061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86"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88"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90"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91"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3"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95"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96"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97"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99"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00"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01"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03"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04"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105"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0" name="Image 8" descr="MUON-Slide-graphBase-pagebottom.jpg"/>
          <p:cNvPicPr/>
          <p:nvPr/>
        </p:nvPicPr>
        <p:blipFill>
          <a:blip r:embed="rId16"/>
          <a:stretch/>
        </p:blipFill>
        <p:spPr>
          <a:xfrm>
            <a:off x="0" y="4947840"/>
            <a:ext cx="9143280" cy="264600"/>
          </a:xfrm>
          <a:prstGeom prst="rect">
            <a:avLst/>
          </a:prstGeom>
          <a:ln w="0">
            <a:noFill/>
          </a:ln>
        </p:spPr>
      </p:pic>
      <p:pic>
        <p:nvPicPr>
          <p:cNvPr id="81" name="Image 6" descr="MCC-inernational-finalV01.png"/>
          <p:cNvPicPr/>
          <p:nvPr/>
        </p:nvPicPr>
        <p:blipFill>
          <a:blip r:embed="rId17" cstate="hqprint">
            <a:extLst>
              <a:ext uri="{28A0092B-C50C-407E-A947-70E740481C1C}">
                <a14:useLocalDpi xmlns:a14="http://schemas.microsoft.com/office/drawing/2010/main"/>
              </a:ext>
            </a:extLst>
          </a:blip>
          <a:stretch/>
        </p:blipFill>
        <p:spPr>
          <a:xfrm>
            <a:off x="8110800" y="36000"/>
            <a:ext cx="1013040" cy="1013040"/>
          </a:xfrm>
          <a:prstGeom prst="rect">
            <a:avLst/>
          </a:prstGeom>
          <a:ln w="0">
            <a:noFill/>
          </a:ln>
        </p:spPr>
      </p:pic>
      <p:pic>
        <p:nvPicPr>
          <p:cNvPr id="82" name="Image 8" descr="MUON-Slide-graphBase-pagebottom.jpg"/>
          <p:cNvPicPr/>
          <p:nvPr/>
        </p:nvPicPr>
        <p:blipFill>
          <a:blip r:embed="rId16"/>
          <a:stretch/>
        </p:blipFill>
        <p:spPr>
          <a:xfrm>
            <a:off x="-12600" y="4705200"/>
            <a:ext cx="9143280" cy="507240"/>
          </a:xfrm>
          <a:prstGeom prst="rect">
            <a:avLst/>
          </a:prstGeom>
          <a:ln w="0">
            <a:noFill/>
          </a:ln>
        </p:spPr>
      </p:pic>
      <p:sp>
        <p:nvSpPr>
          <p:cNvPr id="8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r>
              <a:rPr lang="en-US" sz="4400" b="0" strike="noStrike" spc="-1">
                <a:solidFill>
                  <a:srgbClr val="000000"/>
                </a:solidFill>
                <a:latin typeface="Arial"/>
              </a:rPr>
              <a:t>Click to edit the title text format</a:t>
            </a:r>
          </a:p>
        </p:txBody>
      </p:sp>
      <p:sp>
        <p:nvSpPr>
          <p:cNvPr id="8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8" r:id="rId13"/>
    <p:sldLayoutId id="2147483691"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0.png"/><Relationship Id="rId3" Type="http://schemas.openxmlformats.org/officeDocument/2006/relationships/image" Target="../media/image50.png"/><Relationship Id="rId7" Type="http://schemas.openxmlformats.org/officeDocument/2006/relationships/image" Target="../media/image510.png"/><Relationship Id="rId2" Type="http://schemas.openxmlformats.org/officeDocument/2006/relationships/image" Target="../media/image49.png"/><Relationship Id="rId1" Type="http://schemas.openxmlformats.org/officeDocument/2006/relationships/slideLayout" Target="../slideLayouts/slideLayout14.xml"/><Relationship Id="rId6" Type="http://schemas.openxmlformats.org/officeDocument/2006/relationships/image" Target="../media/image500.png"/><Relationship Id="rId11" Type="http://schemas.openxmlformats.org/officeDocument/2006/relationships/image" Target="../media/image55.png"/><Relationship Id="rId5" Type="http://schemas.openxmlformats.org/officeDocument/2006/relationships/image" Target="../media/image52.png"/><Relationship Id="rId10"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3.xml"/><Relationship Id="rId4" Type="http://schemas.openxmlformats.org/officeDocument/2006/relationships/image" Target="../media/image58.jpeg"/></Relationships>
</file>

<file path=ppt/slides/_rels/slide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103/PhysRevAccelBeams.28.041003" TargetMode="External"/><Relationship Id="rId2" Type="http://schemas.openxmlformats.org/officeDocument/2006/relationships/image" Target="../media/image62.png"/><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13.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77.png"/><Relationship Id="rId11" Type="http://schemas.openxmlformats.org/officeDocument/2006/relationships/image" Target="../media/image82.gif"/><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3.xml"/><Relationship Id="rId5" Type="http://schemas.openxmlformats.org/officeDocument/2006/relationships/image" Target="../media/image86.png"/><Relationship Id="rId4" Type="http://schemas.openxmlformats.org/officeDocument/2006/relationships/image" Target="../media/image85.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87.png"/><Relationship Id="rId1" Type="http://schemas.openxmlformats.org/officeDocument/2006/relationships/slideLayout" Target="../slideLayouts/slideLayout13.xml"/><Relationship Id="rId5" Type="http://schemas.openxmlformats.org/officeDocument/2006/relationships/image" Target="../media/image89.png"/><Relationship Id="rId4" Type="http://schemas.openxmlformats.org/officeDocument/2006/relationships/image" Target="../media/image88.png"/></Relationships>
</file>

<file path=ppt/slides/_rels/slide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28.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3.xml"/><Relationship Id="rId4" Type="http://schemas.openxmlformats.org/officeDocument/2006/relationships/hyperlink" Target="https://indico.cern.ch/event/1615465/overvie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MUON-SlideGraph-gradient.png"/>
          <p:cNvPicPr>
            <a:picLocks noChangeAspect="1"/>
          </p:cNvPicPr>
          <p:nvPr/>
        </p:nvPicPr>
        <p:blipFill>
          <a:blip r:embed="rId2">
            <a:alphaModFix amt="75000"/>
          </a:blip>
          <a:stretch>
            <a:fillRect/>
          </a:stretch>
        </p:blipFill>
        <p:spPr>
          <a:xfrm>
            <a:off x="0" y="3069829"/>
            <a:ext cx="9144000" cy="2108200"/>
          </a:xfrm>
          <a:prstGeom prst="rect">
            <a:avLst/>
          </a:prstGeom>
        </p:spPr>
      </p:pic>
      <p:pic>
        <p:nvPicPr>
          <p:cNvPr id="83" name="Image 82" descr="MUON-SlideGraph-LogoBkgnd2.png"/>
          <p:cNvPicPr>
            <a:picLocks noChangeAspect="1"/>
          </p:cNvPicPr>
          <p:nvPr/>
        </p:nvPicPr>
        <p:blipFill>
          <a:blip r:embed="rId3"/>
          <a:stretch>
            <a:fillRect/>
          </a:stretch>
        </p:blipFill>
        <p:spPr>
          <a:xfrm>
            <a:off x="0" y="0"/>
            <a:ext cx="9144000" cy="5140960"/>
          </a:xfrm>
          <a:prstGeom prst="rect">
            <a:avLst/>
          </a:prstGeom>
        </p:spPr>
      </p:pic>
      <p:pic>
        <p:nvPicPr>
          <p:cNvPr id="86" name="Image 85" descr="MCC-inernational-finalV01.png"/>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2503" y="57150"/>
            <a:ext cx="1391497" cy="1391497"/>
          </a:xfrm>
          <a:prstGeom prst="rect">
            <a:avLst/>
          </a:prstGeom>
        </p:spPr>
      </p:pic>
      <p:sp>
        <p:nvSpPr>
          <p:cNvPr id="87" name="ZoneTexte 86"/>
          <p:cNvSpPr txBox="1"/>
          <p:nvPr/>
        </p:nvSpPr>
        <p:spPr>
          <a:xfrm>
            <a:off x="4878139" y="3918256"/>
            <a:ext cx="4032448" cy="338554"/>
          </a:xfrm>
          <a:prstGeom prst="rect">
            <a:avLst/>
          </a:prstGeom>
          <a:noFill/>
        </p:spPr>
        <p:txBody>
          <a:bodyPr wrap="square" rtlCol="0">
            <a:spAutoFit/>
          </a:bodyPr>
          <a:lstStyle/>
          <a:p>
            <a:pPr algn="r"/>
            <a:r>
              <a:rPr lang="en-US" sz="1600" dirty="0">
                <a:solidFill>
                  <a:schemeClr val="bg1"/>
                </a:solidFill>
                <a:latin typeface="Calibri"/>
                <a:cs typeface="Calibri"/>
              </a:rPr>
              <a:t>Advanced Accelerator Concepts, 2026    </a:t>
            </a:r>
            <a:endParaRPr lang="en-GB" dirty="0">
              <a:latin typeface="Calibri"/>
              <a:cs typeface="Calibri"/>
            </a:endParaRPr>
          </a:p>
        </p:txBody>
      </p:sp>
      <p:sp>
        <p:nvSpPr>
          <p:cNvPr id="11" name="ZoneTexte 10"/>
          <p:cNvSpPr txBox="1"/>
          <p:nvPr/>
        </p:nvSpPr>
        <p:spPr>
          <a:xfrm>
            <a:off x="1983469" y="2083431"/>
            <a:ext cx="4888474" cy="646331"/>
          </a:xfrm>
          <a:prstGeom prst="rect">
            <a:avLst/>
          </a:prstGeom>
          <a:noFill/>
        </p:spPr>
        <p:txBody>
          <a:bodyPr wrap="square" rtlCol="0">
            <a:spAutoFit/>
          </a:bodyPr>
          <a:lstStyle/>
          <a:p>
            <a:pPr algn="ctr"/>
            <a:r>
              <a:rPr lang="en-GB" b="1" dirty="0"/>
              <a:t>Recent R&amp;D on RF systems for </a:t>
            </a:r>
          </a:p>
          <a:p>
            <a:pPr algn="ctr"/>
            <a:r>
              <a:rPr lang="en-GB" b="1" dirty="0"/>
              <a:t>muon collider ionization cooling complex</a:t>
            </a:r>
            <a:endParaRPr lang="en-GB" sz="2400" dirty="0">
              <a:latin typeface="Calibri" panose="020F0502020204030204" pitchFamily="34" charset="0"/>
              <a:cs typeface="Calibri" panose="020F0502020204030204" pitchFamily="34" charset="0"/>
            </a:endParaRPr>
          </a:p>
        </p:txBody>
      </p:sp>
      <p:sp>
        <p:nvSpPr>
          <p:cNvPr id="9" name="ZoneTexte 86"/>
          <p:cNvSpPr txBox="1"/>
          <p:nvPr/>
        </p:nvSpPr>
        <p:spPr>
          <a:xfrm>
            <a:off x="1438588" y="2730366"/>
            <a:ext cx="5978236" cy="584775"/>
          </a:xfrm>
          <a:prstGeom prst="rect">
            <a:avLst/>
          </a:prstGeom>
          <a:noFill/>
        </p:spPr>
        <p:txBody>
          <a:bodyPr wrap="square" rtlCol="0">
            <a:spAutoFit/>
          </a:bodyPr>
          <a:lstStyle/>
          <a:p>
            <a:pPr algn="ctr"/>
            <a:r>
              <a:rPr lang="en-US" sz="1600" b="1" dirty="0">
                <a:latin typeface="Calibri"/>
                <a:cs typeface="Calibri"/>
              </a:rPr>
              <a:t>Alexej Grudiev (CERN)</a:t>
            </a:r>
          </a:p>
          <a:p>
            <a:pPr algn="ctr"/>
            <a:r>
              <a:rPr lang="en-US" sz="1600" dirty="0">
                <a:latin typeface="Calibri"/>
                <a:cs typeface="Calibri"/>
              </a:rPr>
              <a:t>On behalf of the International Muon Collider Collaboration</a:t>
            </a:r>
          </a:p>
        </p:txBody>
      </p:sp>
      <p:pic>
        <p:nvPicPr>
          <p:cNvPr id="3" name="Picture 2" descr="A picture containing text, font, graphics, design&#10;&#10;Description automatically generated">
            <a:extLst>
              <a:ext uri="{FF2B5EF4-FFF2-40B4-BE49-F238E27FC236}">
                <a16:creationId xmlns:a16="http://schemas.microsoft.com/office/drawing/2014/main" id="{F240389E-9CEE-39F2-F307-4C292D9B113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939454" y="94454"/>
            <a:ext cx="1151732" cy="1323172"/>
          </a:xfrm>
          <a:prstGeom prst="rect">
            <a:avLst/>
          </a:prstGeom>
        </p:spPr>
      </p:pic>
      <p:pic>
        <p:nvPicPr>
          <p:cNvPr id="4" name="Picture 3">
            <a:extLst>
              <a:ext uri="{FF2B5EF4-FFF2-40B4-BE49-F238E27FC236}">
                <a16:creationId xmlns:a16="http://schemas.microsoft.com/office/drawing/2014/main" id="{E2F6C843-49F1-6D74-AF6B-BBBFA07D461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5495" y="4155926"/>
            <a:ext cx="1292030" cy="861354"/>
          </a:xfrm>
          <a:prstGeom prst="rect">
            <a:avLst/>
          </a:prstGeom>
        </p:spPr>
      </p:pic>
      <p:sp>
        <p:nvSpPr>
          <p:cNvPr id="5" name="Rectangle 4">
            <a:extLst>
              <a:ext uri="{FF2B5EF4-FFF2-40B4-BE49-F238E27FC236}">
                <a16:creationId xmlns:a16="http://schemas.microsoft.com/office/drawing/2014/main" id="{19D3C3A7-A2E6-0F03-03B3-3F83A51A2268}"/>
              </a:ext>
            </a:extLst>
          </p:cNvPr>
          <p:cNvSpPr/>
          <p:nvPr/>
        </p:nvSpPr>
        <p:spPr>
          <a:xfrm>
            <a:off x="1327525" y="4189729"/>
            <a:ext cx="5332707" cy="758285"/>
          </a:xfrm>
          <a:prstGeom prst="rect">
            <a:avLst/>
          </a:prstGeom>
        </p:spPr>
        <p:txBody>
          <a:bodyPr wrap="square" anchor="ctr">
            <a:spAutoFit/>
          </a:bodyPr>
          <a:lstStyle/>
          <a:p>
            <a:pPr algn="l">
              <a:lnSpc>
                <a:spcPct val="150000"/>
              </a:lnSpc>
            </a:pPr>
            <a:r>
              <a:rPr lang="en-US" sz="1000" dirty="0">
                <a:solidFill>
                  <a:schemeClr val="bg1"/>
                </a:solidFill>
              </a:rPr>
              <a:t>Funded by the European Union (EU). Views and opinions expressed are however those of the author(s) only and do not necessarily reflect those of the EU or European Research Executive Agency (REA). Neither the EU nor the REA can be held responsible for them.</a:t>
            </a:r>
            <a:endParaRPr lang="en-GB" sz="800" dirty="0">
              <a:solidFill>
                <a:schemeClr val="bg1"/>
              </a:solidFill>
              <a:latin typeface="Montserrat" panose="00000500000000000000" pitchFamily="2" charset="0"/>
              <a:cs typeface="Arial" panose="020B0604020202020204" pitchFamily="34" charset="0"/>
            </a:endParaRPr>
          </a:p>
        </p:txBody>
      </p:sp>
      <p:sp>
        <p:nvSpPr>
          <p:cNvPr id="6" name="Slide Number Placeholder 5">
            <a:extLst>
              <a:ext uri="{FF2B5EF4-FFF2-40B4-BE49-F238E27FC236}">
                <a16:creationId xmlns:a16="http://schemas.microsoft.com/office/drawing/2014/main" id="{232A0084-3AF4-DA66-FE48-90AF6B31D2F5}"/>
              </a:ext>
            </a:extLst>
          </p:cNvPr>
          <p:cNvSpPr>
            <a:spLocks noGrp="1"/>
          </p:cNvSpPr>
          <p:nvPr>
            <p:ph type="sldNum" sz="quarter" idx="4"/>
          </p:nvPr>
        </p:nvSpPr>
        <p:spPr/>
        <p:txBody>
          <a:bodyPr/>
          <a:lstStyle/>
          <a:p>
            <a:fld id="{974172A1-1CBF-0B40-9234-7D4D80EC19EA}" type="slidenum">
              <a:rPr lang="en-GB" smtClean="0"/>
              <a:pPr/>
              <a:t>1</a:t>
            </a:fld>
            <a:endParaRPr lang="en-GB" dirty="0"/>
          </a:p>
        </p:txBody>
      </p:sp>
      <p:sp>
        <p:nvSpPr>
          <p:cNvPr id="7" name="Footer Placeholder 6">
            <a:extLst>
              <a:ext uri="{FF2B5EF4-FFF2-40B4-BE49-F238E27FC236}">
                <a16:creationId xmlns:a16="http://schemas.microsoft.com/office/drawing/2014/main" id="{8C4BF212-6EA6-6693-5A27-02AFCAFBEF5B}"/>
              </a:ext>
            </a:extLst>
          </p:cNvPr>
          <p:cNvSpPr>
            <a:spLocks noGrp="1"/>
          </p:cNvSpPr>
          <p:nvPr>
            <p:ph type="ftr" sz="quarter" idx="3"/>
          </p:nvPr>
        </p:nvSpPr>
        <p:spPr/>
        <p:txBody>
          <a:bodyPr/>
          <a:lstStyle/>
          <a:p>
            <a:pPr algn="l"/>
            <a:r>
              <a:rPr lang="en-GB"/>
              <a:t>A. Grudiev,  Recent R&amp;D on RF systems for muon collider ionization cooling complex,  AAC2026 </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sz="quarter" idx="12"/>
              </p:nvPr>
            </p:nvSpPr>
            <p:spPr>
              <a:xfrm>
                <a:off x="4457404" y="876208"/>
                <a:ext cx="4686596" cy="1747236"/>
              </a:xfrm>
            </p:spPr>
            <p:txBody>
              <a:bodyPr>
                <a:normAutofit fontScale="92500"/>
              </a:bodyPr>
              <a:lstStyle/>
              <a:p>
                <a:r>
                  <a:rPr lang="en-US" sz="1900" dirty="0"/>
                  <a:t>Model developed by US labs, checked against measurements in high </a:t>
                </a:r>
                <a14:m>
                  <m:oMath xmlns:m="http://schemas.openxmlformats.org/officeDocument/2006/math">
                    <m:r>
                      <a:rPr lang="en-US" sz="1900" i="1">
                        <a:latin typeface="Cambria Math" panose="02040503050406030204" pitchFamily="18" charset="0"/>
                      </a:rPr>
                      <m:t>𝐵</m:t>
                    </m:r>
                  </m:oMath>
                </a14:m>
                <a:r>
                  <a:rPr lang="en-US" sz="1900" dirty="0"/>
                  <a:t>. papers: </a:t>
                </a:r>
                <a:r>
                  <a:rPr lang="en-US" sz="1425" dirty="0"/>
                  <a:t>Palmer et.al PRAB 2009, Stratakis et.al NIMPR 2010</a:t>
                </a:r>
              </a:p>
              <a:p>
                <a:r>
                  <a:rPr lang="en-US" sz="1900" dirty="0"/>
                  <a:t>Model predicts local temperature rise </a:t>
                </a:r>
                <a14:m>
                  <m:oMath xmlns:m="http://schemas.openxmlformats.org/officeDocument/2006/math">
                    <m:r>
                      <a:rPr lang="en-US" sz="1900" i="1">
                        <a:latin typeface="Cambria Math" panose="02040503050406030204" pitchFamily="18" charset="0"/>
                        <a:ea typeface="Cambria Math" panose="02040503050406030204" pitchFamily="18" charset="0"/>
                      </a:rPr>
                      <m:t>∆</m:t>
                    </m:r>
                    <m:r>
                      <a:rPr lang="en-US" sz="1900" i="1">
                        <a:latin typeface="Cambria Math" panose="02040503050406030204" pitchFamily="18" charset="0"/>
                        <a:ea typeface="Cambria Math" panose="02040503050406030204" pitchFamily="18" charset="0"/>
                      </a:rPr>
                      <m:t>𝑇</m:t>
                    </m:r>
                  </m:oMath>
                </a14:m>
                <a:r>
                  <a:rPr lang="en-US" sz="1900" dirty="0"/>
                  <a:t> due to electron bombardment</a:t>
                </a:r>
              </a:p>
              <a:p>
                <a:r>
                  <a:rPr lang="en-US" sz="1900" dirty="0"/>
                  <a:t>Breakdown occurs when </a:t>
                </a:r>
                <a14:m>
                  <m:oMath xmlns:m="http://schemas.openxmlformats.org/officeDocument/2006/math">
                    <m:r>
                      <a:rPr lang="en-US" sz="1900" i="1">
                        <a:latin typeface="Cambria Math" panose="02040503050406030204" pitchFamily="18" charset="0"/>
                        <a:ea typeface="Cambria Math" panose="02040503050406030204" pitchFamily="18" charset="0"/>
                      </a:rPr>
                      <m:t>∆</m:t>
                    </m:r>
                    <m:r>
                      <a:rPr lang="en-US" sz="1900" i="1">
                        <a:latin typeface="Cambria Math" panose="02040503050406030204" pitchFamily="18" charset="0"/>
                        <a:ea typeface="Cambria Math" panose="02040503050406030204" pitchFamily="18" charset="0"/>
                      </a:rPr>
                      <m:t>𝑇</m:t>
                    </m:r>
                    <m:r>
                      <a:rPr lang="en-US" sz="1900" i="1">
                        <a:latin typeface="Cambria Math" panose="02040503050406030204" pitchFamily="18" charset="0"/>
                        <a:ea typeface="Cambria Math" panose="02040503050406030204" pitchFamily="18" charset="0"/>
                      </a:rPr>
                      <m:t>&gt;∆</m:t>
                    </m:r>
                    <m:sSub>
                      <m:sSubPr>
                        <m:ctrlPr>
                          <a:rPr lang="en-US" sz="1900" i="1">
                            <a:latin typeface="Cambria Math" panose="02040503050406030204" pitchFamily="18" charset="0"/>
                            <a:ea typeface="Cambria Math" panose="02040503050406030204" pitchFamily="18" charset="0"/>
                          </a:rPr>
                        </m:ctrlPr>
                      </m:sSubPr>
                      <m:e>
                        <m:r>
                          <a:rPr lang="en-US" sz="1900" i="1">
                            <a:latin typeface="Cambria Math" panose="02040503050406030204" pitchFamily="18" charset="0"/>
                            <a:ea typeface="Cambria Math" panose="02040503050406030204" pitchFamily="18" charset="0"/>
                          </a:rPr>
                          <m:t>𝑇</m:t>
                        </m:r>
                      </m:e>
                      <m:sub>
                        <m:r>
                          <a:rPr lang="en-US" sz="1900" i="1">
                            <a:latin typeface="Cambria Math" panose="02040503050406030204" pitchFamily="18" charset="0"/>
                            <a:ea typeface="Cambria Math" panose="02040503050406030204" pitchFamily="18" charset="0"/>
                          </a:rPr>
                          <m:t>𝑝𝑙𝑎𝑠𝑡𝑖𝑐</m:t>
                        </m:r>
                      </m:sub>
                    </m:sSub>
                  </m:oMath>
                </a14:m>
                <a:endParaRPr lang="fr-FR" sz="1900" dirty="0"/>
              </a:p>
            </p:txBody>
          </p:sp>
        </mc:Choice>
        <mc:Fallback xmlns="">
          <p:sp>
            <p:nvSpPr>
              <p:cNvPr id="2" name="Content Placeholder 1"/>
              <p:cNvSpPr>
                <a:spLocks noGrp="1" noRot="1" noChangeAspect="1" noMove="1" noResize="1" noEditPoints="1" noAdjustHandles="1" noChangeArrowheads="1" noChangeShapeType="1" noTextEdit="1"/>
              </p:cNvSpPr>
              <p:nvPr>
                <p:ph sz="quarter" idx="12"/>
              </p:nvPr>
            </p:nvSpPr>
            <p:spPr>
              <a:xfrm>
                <a:off x="4457404" y="876208"/>
                <a:ext cx="4686596" cy="1747236"/>
              </a:xfrm>
              <a:blipFill>
                <a:blip r:embed="rId2"/>
                <a:stretch>
                  <a:fillRect l="-2731" t="-5944" r="-520" b="-3846"/>
                </a:stretch>
              </a:blipFill>
            </p:spPr>
            <p:txBody>
              <a:bodyPr/>
              <a:lstStyle/>
              <a:p>
                <a:r>
                  <a:rPr lang="en-GB">
                    <a:noFill/>
                  </a:rPr>
                  <a:t> </a:t>
                </a:r>
              </a:p>
            </p:txBody>
          </p:sp>
        </mc:Fallback>
      </mc:AlternateContent>
      <p:sp>
        <p:nvSpPr>
          <p:cNvPr id="4" name="Title 3"/>
          <p:cNvSpPr>
            <a:spLocks noGrp="1"/>
          </p:cNvSpPr>
          <p:nvPr>
            <p:ph type="title"/>
          </p:nvPr>
        </p:nvSpPr>
        <p:spPr>
          <a:xfrm>
            <a:off x="236411" y="174309"/>
            <a:ext cx="8134349" cy="581012"/>
          </a:xfrm>
        </p:spPr>
        <p:txBody>
          <a:bodyPr>
            <a:noAutofit/>
          </a:bodyPr>
          <a:lstStyle/>
          <a:p>
            <a:r>
              <a:rPr lang="en-US" sz="2400" dirty="0"/>
              <a:t>Breakdown model: beamlet focused by magnetic field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87" y="1214755"/>
            <a:ext cx="2200796" cy="3653052"/>
          </a:xfrm>
          <a:prstGeom prst="rect">
            <a:avLst/>
          </a:prstGeom>
        </p:spPr>
      </p:pic>
      <p:sp>
        <p:nvSpPr>
          <p:cNvPr id="6" name="TextBox 5"/>
          <p:cNvSpPr txBox="1"/>
          <p:nvPr/>
        </p:nvSpPr>
        <p:spPr>
          <a:xfrm>
            <a:off x="2225062" y="3908196"/>
            <a:ext cx="1349414" cy="646331"/>
          </a:xfrm>
          <a:prstGeom prst="rect">
            <a:avLst/>
          </a:prstGeom>
          <a:noFill/>
          <a:ln>
            <a:solidFill>
              <a:schemeClr val="bg1"/>
            </a:solidFill>
          </a:ln>
        </p:spPr>
        <p:txBody>
          <a:bodyPr wrap="square" rtlCol="0">
            <a:spAutoFit/>
          </a:bodyPr>
          <a:lstStyle/>
          <a:p>
            <a:pPr defTabSz="457189"/>
            <a:r>
              <a:rPr lang="en-US" sz="1200" dirty="0">
                <a:solidFill>
                  <a:prstClr val="black"/>
                </a:solidFill>
                <a:latin typeface="Arial"/>
              </a:rPr>
              <a:t>Heating due to electron bombardment</a:t>
            </a:r>
            <a:endParaRPr lang="fr-FR" sz="1200" dirty="0">
              <a:solidFill>
                <a:prstClr val="black"/>
              </a:solidFill>
              <a:latin typeface="Arial"/>
            </a:endParaRPr>
          </a:p>
        </p:txBody>
      </p:sp>
      <p:pic>
        <p:nvPicPr>
          <p:cNvPr id="7" name="Picture 10">
            <a:extLst>
              <a:ext uri="{FF2B5EF4-FFF2-40B4-BE49-F238E27FC236}">
                <a16:creationId xmlns:a16="http://schemas.microsoft.com/office/drawing/2014/main" id="{3792A42A-BCF4-3659-707C-4BCD0DE60F72}"/>
              </a:ext>
            </a:extLst>
          </p:cNvPr>
          <p:cNvPicPr>
            <a:picLocks noChangeAspect="1" noChangeArrowheads="1"/>
          </p:cNvPicPr>
          <p:nvPr/>
        </p:nvPicPr>
        <p:blipFill>
          <a:blip r:embed="rId4" cstate="screen">
            <a:alphaModFix amt="0"/>
          </a:blip>
          <a:srcRect/>
          <a:stretch>
            <a:fillRect/>
          </a:stretch>
        </p:blipFill>
        <p:spPr bwMode="auto">
          <a:xfrm>
            <a:off x="3335566" y="1386238"/>
            <a:ext cx="978884" cy="1441704"/>
          </a:xfrm>
          <a:prstGeom prst="rect">
            <a:avLst/>
          </a:prstGeom>
          <a:ln>
            <a:noFill/>
          </a:ln>
          <a:effectLst>
            <a:outerShdw blurRad="292100" dist="139700" dir="2700000" algn="tl" rotWithShape="0">
              <a:srgbClr val="333333">
                <a:alpha val="65000"/>
              </a:srgbClr>
            </a:outerShdw>
          </a:effectLst>
        </p:spPr>
      </p:pic>
      <p:pic>
        <p:nvPicPr>
          <p:cNvPr id="10" name="Picture 4">
            <a:extLst>
              <a:ext uri="{FF2B5EF4-FFF2-40B4-BE49-F238E27FC236}">
                <a16:creationId xmlns:a16="http://schemas.microsoft.com/office/drawing/2014/main" id="{616D6632-315E-C2A4-84F4-BB3ED2994613}"/>
              </a:ext>
            </a:extLst>
          </p:cNvPr>
          <p:cNvPicPr>
            <a:picLocks noChangeAspect="1" noChangeArrowheads="1"/>
          </p:cNvPicPr>
          <p:nvPr/>
        </p:nvPicPr>
        <p:blipFill rotWithShape="1">
          <a:blip r:embed="rId5" cstate="screen"/>
          <a:srcRect l="17465" t="14190" r="60055" b="33095"/>
          <a:stretch/>
        </p:blipFill>
        <p:spPr bwMode="auto">
          <a:xfrm>
            <a:off x="1711035" y="3122583"/>
            <a:ext cx="844057" cy="764150"/>
          </a:xfrm>
          <a:prstGeom prst="rect">
            <a:avLst/>
          </a:prstGeom>
          <a:ln>
            <a:noFill/>
          </a:ln>
          <a:effectLst/>
        </p:spPr>
      </p:pic>
      <p:pic>
        <p:nvPicPr>
          <p:cNvPr id="12" name="Picture 11">
            <a:extLst>
              <a:ext uri="{FF2B5EF4-FFF2-40B4-BE49-F238E27FC236}">
                <a16:creationId xmlns:a16="http://schemas.microsoft.com/office/drawing/2014/main" id="{E0FC09D9-1249-7CF4-1A50-86B1B8BE68DA}"/>
              </a:ext>
            </a:extLst>
          </p:cNvPr>
          <p:cNvPicPr>
            <a:picLocks noChangeAspect="1" noChangeArrowheads="1"/>
          </p:cNvPicPr>
          <p:nvPr/>
        </p:nvPicPr>
        <p:blipFill>
          <a:blip r:embed="rId6" cstate="screen">
            <a:alphaModFix amt="0"/>
          </a:blip>
          <a:srcRect/>
          <a:stretch>
            <a:fillRect/>
          </a:stretch>
        </p:blipFill>
        <p:spPr bwMode="auto">
          <a:xfrm>
            <a:off x="3343758" y="3189392"/>
            <a:ext cx="970693" cy="1437608"/>
          </a:xfrm>
          <a:prstGeom prst="rect">
            <a:avLst/>
          </a:prstGeom>
          <a:ln>
            <a:noFill/>
          </a:ln>
          <a:effectLst>
            <a:outerShdw blurRad="292100" dist="139700" dir="2700000" algn="tl" rotWithShape="0">
              <a:srgbClr val="333333">
                <a:alpha val="65000"/>
              </a:srgbClr>
            </a:outerShdw>
          </a:effectLst>
        </p:spPr>
      </p:pic>
      <p:sp>
        <p:nvSpPr>
          <p:cNvPr id="16" name="TextBox 13">
            <a:extLst>
              <a:ext uri="{FF2B5EF4-FFF2-40B4-BE49-F238E27FC236}">
                <a16:creationId xmlns:a16="http://schemas.microsoft.com/office/drawing/2014/main" id="{61F5FDD4-58BF-0873-D966-E8F5A45E657F}"/>
              </a:ext>
            </a:extLst>
          </p:cNvPr>
          <p:cNvSpPr txBox="1"/>
          <p:nvPr/>
        </p:nvSpPr>
        <p:spPr>
          <a:xfrm>
            <a:off x="343196" y="780579"/>
            <a:ext cx="3885873" cy="646331"/>
          </a:xfrm>
          <a:prstGeom prst="rect">
            <a:avLst/>
          </a:prstGeom>
          <a:noFill/>
        </p:spPr>
        <p:txBody>
          <a:bodyPr wrap="square" rtlCol="0">
            <a:spAutoFit/>
          </a:bodyPr>
          <a:lstStyle/>
          <a:p>
            <a:r>
              <a:rPr lang="en-US" sz="1200" b="1" dirty="0">
                <a:solidFill>
                  <a:schemeClr val="tx2"/>
                </a:solidFill>
              </a:rPr>
              <a:t>Numerical simulations showed trajectories of beamlets in the presence of the 805 MHz pillbox cavity</a:t>
            </a:r>
          </a:p>
        </p:txBody>
      </p:sp>
      <p:sp>
        <p:nvSpPr>
          <p:cNvPr id="17" name="TextBox 5">
            <a:extLst>
              <a:ext uri="{FF2B5EF4-FFF2-40B4-BE49-F238E27FC236}">
                <a16:creationId xmlns:a16="http://schemas.microsoft.com/office/drawing/2014/main" id="{3487F807-DF82-4C09-461A-5700C1A9D851}"/>
              </a:ext>
            </a:extLst>
          </p:cNvPr>
          <p:cNvSpPr txBox="1"/>
          <p:nvPr/>
        </p:nvSpPr>
        <p:spPr>
          <a:xfrm>
            <a:off x="2175055" y="2937406"/>
            <a:ext cx="1048817" cy="369332"/>
          </a:xfrm>
          <a:prstGeom prst="rect">
            <a:avLst/>
          </a:prstGeom>
          <a:noFill/>
          <a:ln>
            <a:solidFill>
              <a:schemeClr val="bg1"/>
            </a:solidFill>
          </a:ln>
        </p:spPr>
        <p:txBody>
          <a:bodyPr wrap="square" rtlCol="0">
            <a:spAutoFit/>
          </a:bodyPr>
          <a:lstStyle/>
          <a:p>
            <a:pPr defTabSz="457189"/>
            <a:r>
              <a:rPr lang="en-US" sz="900" dirty="0">
                <a:solidFill>
                  <a:prstClr val="black"/>
                </a:solidFill>
                <a:latin typeface="Arial"/>
              </a:rPr>
              <a:t>Thermal diffusion</a:t>
            </a:r>
            <a:endParaRPr lang="fr-FR" sz="900" dirty="0">
              <a:solidFill>
                <a:prstClr val="black"/>
              </a:solidFill>
              <a:latin typeface="Arial"/>
            </a:endParaRPr>
          </a:p>
        </p:txBody>
      </p:sp>
      <p:sp>
        <p:nvSpPr>
          <p:cNvPr id="18" name="TextBox 5">
            <a:extLst>
              <a:ext uri="{FF2B5EF4-FFF2-40B4-BE49-F238E27FC236}">
                <a16:creationId xmlns:a16="http://schemas.microsoft.com/office/drawing/2014/main" id="{CC7F7746-E378-CAC8-DCE3-BE56F78139E5}"/>
              </a:ext>
            </a:extLst>
          </p:cNvPr>
          <p:cNvSpPr txBox="1"/>
          <p:nvPr/>
        </p:nvSpPr>
        <p:spPr>
          <a:xfrm>
            <a:off x="928655" y="2985239"/>
            <a:ext cx="1048817" cy="230832"/>
          </a:xfrm>
          <a:prstGeom prst="rect">
            <a:avLst/>
          </a:prstGeom>
          <a:solidFill>
            <a:schemeClr val="bg1"/>
          </a:solidFill>
          <a:ln>
            <a:solidFill>
              <a:schemeClr val="bg1"/>
            </a:solidFill>
          </a:ln>
        </p:spPr>
        <p:txBody>
          <a:bodyPr wrap="square" rtlCol="0">
            <a:spAutoFit/>
          </a:bodyPr>
          <a:lstStyle/>
          <a:p>
            <a:pPr defTabSz="457189"/>
            <a:r>
              <a:rPr lang="en-US" sz="900" dirty="0">
                <a:solidFill>
                  <a:prstClr val="black"/>
                </a:solidFill>
                <a:latin typeface="Arial"/>
              </a:rPr>
              <a:t>Electron beamlet</a:t>
            </a:r>
            <a:endParaRPr lang="fr-FR" sz="900" dirty="0">
              <a:solidFill>
                <a:prstClr val="black"/>
              </a:solidFill>
              <a:latin typeface="Arial"/>
            </a:endParaRPr>
          </a:p>
        </p:txBody>
      </p:sp>
      <p:cxnSp>
        <p:nvCxnSpPr>
          <p:cNvPr id="20" name="Connecteur droit 19">
            <a:extLst>
              <a:ext uri="{FF2B5EF4-FFF2-40B4-BE49-F238E27FC236}">
                <a16:creationId xmlns:a16="http://schemas.microsoft.com/office/drawing/2014/main" id="{5EA63842-DCEA-ED13-2C29-A4BF65095023}"/>
              </a:ext>
            </a:extLst>
          </p:cNvPr>
          <p:cNvCxnSpPr>
            <a:cxnSpLocks/>
          </p:cNvCxnSpPr>
          <p:nvPr/>
        </p:nvCxnSpPr>
        <p:spPr>
          <a:xfrm flipH="1">
            <a:off x="1513452" y="3189391"/>
            <a:ext cx="171395" cy="677720"/>
          </a:xfrm>
          <a:prstGeom prst="line">
            <a:avLst/>
          </a:prstGeom>
          <a:ln w="12700">
            <a:solidFill>
              <a:srgbClr val="0FFF0D"/>
            </a:solidFill>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cxnSpLocks/>
          </p:cNvCxnSpPr>
          <p:nvPr/>
        </p:nvCxnSpPr>
        <p:spPr>
          <a:xfrm flipH="1" flipV="1">
            <a:off x="1684846" y="3867111"/>
            <a:ext cx="540215" cy="2508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Bouée 25">
            <a:extLst>
              <a:ext uri="{FF2B5EF4-FFF2-40B4-BE49-F238E27FC236}">
                <a16:creationId xmlns:a16="http://schemas.microsoft.com/office/drawing/2014/main" id="{296E07A0-A47F-1B0C-E1FB-4C024BB37C98}"/>
              </a:ext>
            </a:extLst>
          </p:cNvPr>
          <p:cNvSpPr/>
          <p:nvPr/>
        </p:nvSpPr>
        <p:spPr>
          <a:xfrm>
            <a:off x="1629956" y="3819877"/>
            <a:ext cx="83595" cy="81377"/>
          </a:xfrm>
          <a:prstGeom prst="donut">
            <a:avLst>
              <a:gd name="adj" fmla="val 0"/>
            </a:avLst>
          </a:prstGeom>
          <a:solidFill>
            <a:schemeClr val="bg1"/>
          </a:solidFill>
          <a:ln>
            <a:solidFill>
              <a:srgbClr val="0FFF0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solidFill>
                <a:schemeClr val="tx1"/>
              </a:solidFill>
            </a:endParaRPr>
          </a:p>
        </p:txBody>
      </p:sp>
      <p:pic>
        <p:nvPicPr>
          <p:cNvPr id="13" name="Image 12">
            <a:extLst>
              <a:ext uri="{FF2B5EF4-FFF2-40B4-BE49-F238E27FC236}">
                <a16:creationId xmlns:a16="http://schemas.microsoft.com/office/drawing/2014/main" id="{5662E4DA-A954-770D-4C53-20DE9003CE66}"/>
              </a:ext>
            </a:extLst>
          </p:cNvPr>
          <p:cNvPicPr>
            <a:picLocks noChangeAspect="1"/>
          </p:cNvPicPr>
          <p:nvPr/>
        </p:nvPicPr>
        <p:blipFill rotWithShape="1">
          <a:blip r:embed="rId7"/>
          <a:srcRect l="42538"/>
          <a:stretch/>
        </p:blipFill>
        <p:spPr>
          <a:xfrm>
            <a:off x="7197536" y="2797244"/>
            <a:ext cx="1870814" cy="792104"/>
          </a:xfrm>
          <a:prstGeom prst="rect">
            <a:avLst/>
          </a:prstGeom>
        </p:spPr>
      </p:pic>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80258F8F-89B2-D2D2-8E47-CF815F8CF5DE}"/>
                  </a:ext>
                </a:extLst>
              </p:cNvPr>
              <p:cNvSpPr txBox="1"/>
              <p:nvPr/>
            </p:nvSpPr>
            <p:spPr>
              <a:xfrm>
                <a:off x="7408578" y="3598184"/>
                <a:ext cx="1341717" cy="939296"/>
              </a:xfrm>
              <a:prstGeom prst="rect">
                <a:avLst/>
              </a:prstGeom>
              <a:noFill/>
            </p:spPr>
            <p:txBody>
              <a:bodyPr wrap="square">
                <a:spAutoFit/>
              </a:bodyPr>
              <a:lstStyle/>
              <a:p>
                <a14:m>
                  <m:oMath xmlns:m="http://schemas.openxmlformats.org/officeDocument/2006/math">
                    <m:r>
                      <a:rPr lang="en-US" sz="1350" i="1">
                        <a:latin typeface="Cambria Math" panose="02040503050406030204" pitchFamily="18" charset="0"/>
                        <a:ea typeface="Cambria Math" panose="02040503050406030204" pitchFamily="18" charset="0"/>
                      </a:rPr>
                      <m:t>∆</m:t>
                    </m:r>
                    <m:sSub>
                      <m:sSubPr>
                        <m:ctrlPr>
                          <a:rPr lang="en-US" sz="1350" i="1">
                            <a:latin typeface="Cambria Math" panose="02040503050406030204" pitchFamily="18" charset="0"/>
                            <a:ea typeface="Cambria Math" panose="02040503050406030204" pitchFamily="18" charset="0"/>
                          </a:rPr>
                        </m:ctrlPr>
                      </m:sSubPr>
                      <m:e>
                        <m:r>
                          <a:rPr lang="en-US" sz="1350" i="1">
                            <a:latin typeface="Cambria Math" panose="02040503050406030204" pitchFamily="18" charset="0"/>
                            <a:ea typeface="Cambria Math" panose="02040503050406030204" pitchFamily="18" charset="0"/>
                          </a:rPr>
                          <m:t>𝑇</m:t>
                        </m:r>
                      </m:e>
                      <m:sub>
                        <m:r>
                          <a:rPr lang="en-US" sz="1350" i="1">
                            <a:latin typeface="Cambria Math" panose="02040503050406030204" pitchFamily="18" charset="0"/>
                            <a:ea typeface="Cambria Math" panose="02040503050406030204" pitchFamily="18" charset="0"/>
                          </a:rPr>
                          <m:t>𝑝𝑙𝑎𝑠𝑡𝑖𝑐</m:t>
                        </m:r>
                      </m:sub>
                    </m:sSub>
                  </m:oMath>
                </a14:m>
                <a:r>
                  <a:rPr lang="fr-FR" sz="1350" dirty="0"/>
                  <a:t>: </a:t>
                </a:r>
              </a:p>
              <a:p>
                <a:r>
                  <a:rPr lang="fr-FR" sz="1350" dirty="0"/>
                  <a:t>38 °C for Cu, </a:t>
                </a:r>
              </a:p>
              <a:p>
                <a:r>
                  <a:rPr lang="fr-FR" sz="1350" dirty="0"/>
                  <a:t>129 °C for Be, </a:t>
                </a:r>
              </a:p>
              <a:p>
                <a:r>
                  <a:rPr lang="fr-FR" sz="1350" dirty="0"/>
                  <a:t>224 °C for Al  </a:t>
                </a:r>
              </a:p>
            </p:txBody>
          </p:sp>
        </mc:Choice>
        <mc:Fallback xmlns="">
          <p:sp>
            <p:nvSpPr>
              <p:cNvPr id="19" name="ZoneTexte 18">
                <a:extLst>
                  <a:ext uri="{FF2B5EF4-FFF2-40B4-BE49-F238E27FC236}">
                    <a16:creationId xmlns:a16="http://schemas.microsoft.com/office/drawing/2014/main" id="{80258F8F-89B2-D2D2-8E47-CF815F8CF5DE}"/>
                  </a:ext>
                </a:extLst>
              </p:cNvPr>
              <p:cNvSpPr txBox="1">
                <a:spLocks noRot="1" noChangeAspect="1" noMove="1" noResize="1" noEditPoints="1" noAdjustHandles="1" noChangeArrowheads="1" noChangeShapeType="1" noTextEdit="1"/>
              </p:cNvSpPr>
              <p:nvPr/>
            </p:nvSpPr>
            <p:spPr>
              <a:xfrm>
                <a:off x="7408578" y="3598184"/>
                <a:ext cx="1341717" cy="939296"/>
              </a:xfrm>
              <a:prstGeom prst="rect">
                <a:avLst/>
              </a:prstGeom>
              <a:blipFill>
                <a:blip r:embed="rId8"/>
                <a:stretch>
                  <a:fillRect l="-909" t="-649" r="-909" b="-5844"/>
                </a:stretch>
              </a:blipFill>
            </p:spPr>
            <p:txBody>
              <a:bodyPr/>
              <a:lstStyle/>
              <a:p>
                <a:r>
                  <a:rPr lang="en-GB">
                    <a:noFill/>
                  </a:rPr>
                  <a:t> </a:t>
                </a:r>
              </a:p>
            </p:txBody>
          </p:sp>
        </mc:Fallback>
      </mc:AlternateContent>
      <p:sp>
        <p:nvSpPr>
          <p:cNvPr id="21" name="Rectangle 20">
            <a:extLst>
              <a:ext uri="{FF2B5EF4-FFF2-40B4-BE49-F238E27FC236}">
                <a16:creationId xmlns:a16="http://schemas.microsoft.com/office/drawing/2014/main" id="{5860F42E-3D22-1E51-B65D-66DCDFE8C10C}"/>
              </a:ext>
            </a:extLst>
          </p:cNvPr>
          <p:cNvSpPr/>
          <p:nvPr/>
        </p:nvSpPr>
        <p:spPr>
          <a:xfrm>
            <a:off x="5279396" y="3344334"/>
            <a:ext cx="342900" cy="4656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dirty="0"/>
          </a:p>
        </p:txBody>
      </p:sp>
      <p:pic>
        <p:nvPicPr>
          <p:cNvPr id="8" name="Image 7">
            <a:extLst>
              <a:ext uri="{FF2B5EF4-FFF2-40B4-BE49-F238E27FC236}">
                <a16:creationId xmlns:a16="http://schemas.microsoft.com/office/drawing/2014/main" id="{3706DC7A-96CE-DDCD-450D-DD4011383904}"/>
              </a:ext>
            </a:extLst>
          </p:cNvPr>
          <p:cNvPicPr>
            <a:picLocks noChangeAspect="1"/>
          </p:cNvPicPr>
          <p:nvPr/>
        </p:nvPicPr>
        <p:blipFill>
          <a:blip r:embed="rId9"/>
          <a:stretch>
            <a:fillRect/>
          </a:stretch>
        </p:blipFill>
        <p:spPr>
          <a:xfrm rot="16200000">
            <a:off x="2107638" y="2571525"/>
            <a:ext cx="3470929" cy="731762"/>
          </a:xfrm>
          <a:prstGeom prst="rect">
            <a:avLst/>
          </a:prstGeom>
        </p:spPr>
      </p:pic>
      <p:pic>
        <p:nvPicPr>
          <p:cNvPr id="9" name="Picture 8">
            <a:extLst>
              <a:ext uri="{FF2B5EF4-FFF2-40B4-BE49-F238E27FC236}">
                <a16:creationId xmlns:a16="http://schemas.microsoft.com/office/drawing/2014/main" id="{F12BF024-9975-5D4A-F94F-B9BF3BF7AC65}"/>
              </a:ext>
            </a:extLst>
          </p:cNvPr>
          <p:cNvPicPr>
            <a:picLocks noChangeAspect="1"/>
          </p:cNvPicPr>
          <p:nvPr/>
        </p:nvPicPr>
        <p:blipFill>
          <a:blip r:embed="rId10"/>
          <a:stretch>
            <a:fillRect/>
          </a:stretch>
        </p:blipFill>
        <p:spPr>
          <a:xfrm>
            <a:off x="4515097" y="2527412"/>
            <a:ext cx="2692835" cy="2256486"/>
          </a:xfrm>
          <a:prstGeom prst="rect">
            <a:avLst/>
          </a:prstGeom>
        </p:spPr>
      </p:pic>
      <p:sp>
        <p:nvSpPr>
          <p:cNvPr id="14" name="Slide Number Placeholder 13">
            <a:extLst>
              <a:ext uri="{FF2B5EF4-FFF2-40B4-BE49-F238E27FC236}">
                <a16:creationId xmlns:a16="http://schemas.microsoft.com/office/drawing/2014/main" id="{BCD1060A-5274-2A21-9E1A-733EC27AE63F}"/>
              </a:ext>
            </a:extLst>
          </p:cNvPr>
          <p:cNvSpPr>
            <a:spLocks noGrp="1"/>
          </p:cNvSpPr>
          <p:nvPr>
            <p:ph type="sldNum" sz="quarter" idx="4"/>
          </p:nvPr>
        </p:nvSpPr>
        <p:spPr/>
        <p:txBody>
          <a:bodyPr/>
          <a:lstStyle/>
          <a:p>
            <a:fld id="{974172A1-1CBF-0B40-9234-7D4D80EC19EA}" type="slidenum">
              <a:rPr lang="en-GB" smtClean="0"/>
              <a:pPr/>
              <a:t>10</a:t>
            </a:fld>
            <a:endParaRPr lang="en-GB" dirty="0"/>
          </a:p>
        </p:txBody>
      </p:sp>
      <p:sp>
        <p:nvSpPr>
          <p:cNvPr id="24" name="TextBox 23">
            <a:extLst>
              <a:ext uri="{FF2B5EF4-FFF2-40B4-BE49-F238E27FC236}">
                <a16:creationId xmlns:a16="http://schemas.microsoft.com/office/drawing/2014/main" id="{4FE8AA33-ACC7-5834-8C84-3C23ED6F0FB5}"/>
              </a:ext>
            </a:extLst>
          </p:cNvPr>
          <p:cNvSpPr txBox="1"/>
          <p:nvPr/>
        </p:nvSpPr>
        <p:spPr>
          <a:xfrm>
            <a:off x="2115242" y="1432845"/>
            <a:ext cx="1069524" cy="369332"/>
          </a:xfrm>
          <a:prstGeom prst="rect">
            <a:avLst/>
          </a:prstGeom>
          <a:noFill/>
          <a:ln>
            <a:solidFill>
              <a:schemeClr val="accent5"/>
            </a:solidFill>
          </a:ln>
        </p:spPr>
        <p:txBody>
          <a:bodyPr wrap="none" rtlCol="0">
            <a:spAutoFit/>
          </a:bodyPr>
          <a:lstStyle/>
          <a:p>
            <a:r>
              <a:rPr lang="en-GB" dirty="0">
                <a:solidFill>
                  <a:schemeClr val="accent5"/>
                </a:solidFill>
              </a:rPr>
              <a:t>US MAP</a:t>
            </a:r>
          </a:p>
        </p:txBody>
      </p:sp>
      <p:sp>
        <p:nvSpPr>
          <p:cNvPr id="25" name="Footer Placeholder 24">
            <a:extLst>
              <a:ext uri="{FF2B5EF4-FFF2-40B4-BE49-F238E27FC236}">
                <a16:creationId xmlns:a16="http://schemas.microsoft.com/office/drawing/2014/main" id="{E7971EFE-97F9-ACCD-C960-F6A995BA1171}"/>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3873450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A8BDF83-1D73-5A06-2A9E-20175EB20207}"/>
              </a:ext>
            </a:extLst>
          </p:cNvPr>
          <p:cNvGrpSpPr/>
          <p:nvPr/>
        </p:nvGrpSpPr>
        <p:grpSpPr>
          <a:xfrm>
            <a:off x="1" y="0"/>
            <a:ext cx="9143999" cy="628651"/>
            <a:chOff x="1" y="0"/>
            <a:chExt cx="12191999" cy="838201"/>
          </a:xfrm>
        </p:grpSpPr>
        <p:pic>
          <p:nvPicPr>
            <p:cNvPr id="6" name="Image 85">
              <a:extLst>
                <a:ext uri="{FF2B5EF4-FFF2-40B4-BE49-F238E27FC236}">
                  <a16:creationId xmlns:a16="http://schemas.microsoft.com/office/drawing/2014/main" id="{AB59707B-8471-6DB3-B11F-133CA28FC4B8}"/>
                </a:ext>
              </a:extLst>
            </p:cNvPr>
            <p:cNvPicPr>
              <a:picLocks noChangeAspect="1"/>
            </p:cNvPicPr>
            <p:nvPr/>
          </p:nvPicPr>
          <p:blipFill>
            <a:blip r:embed="rId2"/>
            <a:stretch>
              <a:fillRect/>
            </a:stretch>
          </p:blipFill>
          <p:spPr>
            <a:xfrm>
              <a:off x="1" y="1"/>
              <a:ext cx="838200" cy="838200"/>
            </a:xfrm>
            <a:prstGeom prst="rect">
              <a:avLst/>
            </a:prstGeom>
          </p:spPr>
        </p:pic>
        <p:pic>
          <p:nvPicPr>
            <p:cNvPr id="7" name="Image 84">
              <a:extLst>
                <a:ext uri="{FF2B5EF4-FFF2-40B4-BE49-F238E27FC236}">
                  <a16:creationId xmlns:a16="http://schemas.microsoft.com/office/drawing/2014/main" id="{16D49FC3-11E4-D5DF-EE6C-F7C01771B97D}"/>
                </a:ext>
              </a:extLst>
            </p:cNvPr>
            <p:cNvPicPr>
              <a:picLocks noChangeAspect="1"/>
            </p:cNvPicPr>
            <p:nvPr/>
          </p:nvPicPr>
          <p:blipFill>
            <a:blip r:embed="rId3"/>
            <a:stretch>
              <a:fillRect/>
            </a:stretch>
          </p:blipFill>
          <p:spPr>
            <a:xfrm>
              <a:off x="11353800" y="0"/>
              <a:ext cx="838200" cy="838200"/>
            </a:xfrm>
            <a:prstGeom prst="rect">
              <a:avLst/>
            </a:prstGeom>
          </p:spPr>
        </p:pic>
      </p:grpSp>
      <p:sp>
        <p:nvSpPr>
          <p:cNvPr id="5" name="Titre 4"/>
          <p:cNvSpPr>
            <a:spLocks noGrp="1"/>
          </p:cNvSpPr>
          <p:nvPr>
            <p:ph type="title"/>
          </p:nvPr>
        </p:nvSpPr>
        <p:spPr>
          <a:xfrm>
            <a:off x="756139" y="206376"/>
            <a:ext cx="7883409" cy="565175"/>
          </a:xfrm>
        </p:spPr>
        <p:txBody>
          <a:bodyPr>
            <a:noAutofit/>
          </a:bodyPr>
          <a:lstStyle/>
          <a:p>
            <a:r>
              <a:rPr lang="en-GB" sz="2800" dirty="0" err="1"/>
              <a:t>MuCool</a:t>
            </a:r>
            <a:r>
              <a:rPr lang="en-GB" sz="2800" dirty="0"/>
              <a:t> 805 MHz cavity with modular plates</a:t>
            </a:r>
          </a:p>
        </p:txBody>
      </p:sp>
      <p:grpSp>
        <p:nvGrpSpPr>
          <p:cNvPr id="17" name="Groupe 16">
            <a:extLst>
              <a:ext uri="{FF2B5EF4-FFF2-40B4-BE49-F238E27FC236}">
                <a16:creationId xmlns:a16="http://schemas.microsoft.com/office/drawing/2014/main" id="{A715C2BF-45F9-0EB3-7AD2-15848E6CB1EC}"/>
              </a:ext>
            </a:extLst>
          </p:cNvPr>
          <p:cNvGrpSpPr/>
          <p:nvPr/>
        </p:nvGrpSpPr>
        <p:grpSpPr>
          <a:xfrm>
            <a:off x="124150" y="792549"/>
            <a:ext cx="8548532" cy="2015526"/>
            <a:chOff x="154381" y="4034108"/>
            <a:chExt cx="11398043" cy="2687368"/>
          </a:xfrm>
        </p:grpSpPr>
        <p:pic>
          <p:nvPicPr>
            <p:cNvPr id="32" name="Image 31">
              <a:extLst>
                <a:ext uri="{FF2B5EF4-FFF2-40B4-BE49-F238E27FC236}">
                  <a16:creationId xmlns:a16="http://schemas.microsoft.com/office/drawing/2014/main" id="{08A9BB05-37D4-BC3B-251A-66A0B971C4F4}"/>
                </a:ext>
              </a:extLst>
            </p:cNvPr>
            <p:cNvPicPr>
              <a:picLocks noChangeAspect="1"/>
            </p:cNvPicPr>
            <p:nvPr/>
          </p:nvPicPr>
          <p:blipFill rotWithShape="1">
            <a:blip r:embed="rId4"/>
            <a:srcRect b="33331"/>
            <a:stretch/>
          </p:blipFill>
          <p:spPr>
            <a:xfrm>
              <a:off x="154381" y="4034108"/>
              <a:ext cx="5422198" cy="2687368"/>
            </a:xfrm>
            <a:prstGeom prst="rect">
              <a:avLst/>
            </a:prstGeom>
          </p:spPr>
        </p:pic>
        <p:pic>
          <p:nvPicPr>
            <p:cNvPr id="43" name="Image 42">
              <a:extLst>
                <a:ext uri="{FF2B5EF4-FFF2-40B4-BE49-F238E27FC236}">
                  <a16:creationId xmlns:a16="http://schemas.microsoft.com/office/drawing/2014/main" id="{9E0F10B9-72DA-7949-8707-F1E51F6582CB}"/>
                </a:ext>
              </a:extLst>
            </p:cNvPr>
            <p:cNvPicPr>
              <a:picLocks noChangeAspect="1"/>
            </p:cNvPicPr>
            <p:nvPr/>
          </p:nvPicPr>
          <p:blipFill rotWithShape="1">
            <a:blip r:embed="rId4"/>
            <a:srcRect t="66243"/>
            <a:stretch/>
          </p:blipFill>
          <p:spPr>
            <a:xfrm>
              <a:off x="5576579" y="5080589"/>
              <a:ext cx="4791298" cy="1202364"/>
            </a:xfrm>
            <a:prstGeom prst="rect">
              <a:avLst/>
            </a:prstGeom>
          </p:spPr>
        </p:pic>
        <p:pic>
          <p:nvPicPr>
            <p:cNvPr id="45" name="Image 44">
              <a:extLst>
                <a:ext uri="{FF2B5EF4-FFF2-40B4-BE49-F238E27FC236}">
                  <a16:creationId xmlns:a16="http://schemas.microsoft.com/office/drawing/2014/main" id="{52370631-442F-B49F-7BD0-579AF5AE9D38}"/>
                </a:ext>
              </a:extLst>
            </p:cNvPr>
            <p:cNvPicPr>
              <a:picLocks noChangeAspect="1"/>
            </p:cNvPicPr>
            <p:nvPr/>
          </p:nvPicPr>
          <p:blipFill>
            <a:blip r:embed="rId5"/>
            <a:stretch>
              <a:fillRect/>
            </a:stretch>
          </p:blipFill>
          <p:spPr>
            <a:xfrm>
              <a:off x="5709971" y="4093853"/>
              <a:ext cx="5842453" cy="1040640"/>
            </a:xfrm>
            <a:prstGeom prst="rect">
              <a:avLst/>
            </a:prstGeom>
          </p:spPr>
        </p:pic>
      </p:grpSp>
      <p:grpSp>
        <p:nvGrpSpPr>
          <p:cNvPr id="39" name="Groupe 38">
            <a:extLst>
              <a:ext uri="{FF2B5EF4-FFF2-40B4-BE49-F238E27FC236}">
                <a16:creationId xmlns:a16="http://schemas.microsoft.com/office/drawing/2014/main" id="{A6BFF086-1024-87A5-22A4-8B4800F7A99D}"/>
              </a:ext>
            </a:extLst>
          </p:cNvPr>
          <p:cNvGrpSpPr/>
          <p:nvPr/>
        </p:nvGrpSpPr>
        <p:grpSpPr>
          <a:xfrm>
            <a:off x="6625625" y="2581576"/>
            <a:ext cx="2164068" cy="2288108"/>
            <a:chOff x="6248400" y="3459586"/>
            <a:chExt cx="2885424" cy="3050810"/>
          </a:xfrm>
        </p:grpSpPr>
        <p:pic>
          <p:nvPicPr>
            <p:cNvPr id="33" name="Image 32">
              <a:extLst>
                <a:ext uri="{FF2B5EF4-FFF2-40B4-BE49-F238E27FC236}">
                  <a16:creationId xmlns:a16="http://schemas.microsoft.com/office/drawing/2014/main" id="{D01F6285-D756-8187-1BCF-8B6C714074C9}"/>
                </a:ext>
              </a:extLst>
            </p:cNvPr>
            <p:cNvPicPr>
              <a:picLocks noChangeAspect="1"/>
            </p:cNvPicPr>
            <p:nvPr/>
          </p:nvPicPr>
          <p:blipFill rotWithShape="1">
            <a:blip r:embed="rId6"/>
            <a:srcRect b="12939"/>
            <a:stretch/>
          </p:blipFill>
          <p:spPr>
            <a:xfrm>
              <a:off x="6248400" y="3459586"/>
              <a:ext cx="2813685" cy="1420242"/>
            </a:xfrm>
            <a:prstGeom prst="rect">
              <a:avLst/>
            </a:prstGeom>
          </p:spPr>
        </p:pic>
        <p:grpSp>
          <p:nvGrpSpPr>
            <p:cNvPr id="38" name="Groupe 37">
              <a:extLst>
                <a:ext uri="{FF2B5EF4-FFF2-40B4-BE49-F238E27FC236}">
                  <a16:creationId xmlns:a16="http://schemas.microsoft.com/office/drawing/2014/main" id="{F554CB9A-FD0E-43FF-88DE-B914FF55A633}"/>
                </a:ext>
              </a:extLst>
            </p:cNvPr>
            <p:cNvGrpSpPr/>
            <p:nvPr/>
          </p:nvGrpSpPr>
          <p:grpSpPr>
            <a:xfrm>
              <a:off x="6422861" y="5086091"/>
              <a:ext cx="2710963" cy="1424305"/>
              <a:chOff x="6536231" y="5015164"/>
              <a:chExt cx="2710963" cy="1424305"/>
            </a:xfrm>
          </p:grpSpPr>
          <p:pic>
            <p:nvPicPr>
              <p:cNvPr id="35" name="Image 34">
                <a:extLst>
                  <a:ext uri="{FF2B5EF4-FFF2-40B4-BE49-F238E27FC236}">
                    <a16:creationId xmlns:a16="http://schemas.microsoft.com/office/drawing/2014/main" id="{63EFDD50-84DB-72D4-C327-2B03DE7ED594}"/>
                  </a:ext>
                </a:extLst>
              </p:cNvPr>
              <p:cNvPicPr>
                <a:picLocks noChangeAspect="1"/>
              </p:cNvPicPr>
              <p:nvPr/>
            </p:nvPicPr>
            <p:blipFill rotWithShape="1">
              <a:blip r:embed="rId7"/>
              <a:srcRect l="67428" r="3032"/>
              <a:stretch/>
            </p:blipFill>
            <p:spPr>
              <a:xfrm>
                <a:off x="7928901" y="5015164"/>
                <a:ext cx="1318293" cy="1420241"/>
              </a:xfrm>
              <a:prstGeom prst="rect">
                <a:avLst/>
              </a:prstGeom>
            </p:spPr>
          </p:pic>
          <p:pic>
            <p:nvPicPr>
              <p:cNvPr id="37" name="Image 36">
                <a:extLst>
                  <a:ext uri="{FF2B5EF4-FFF2-40B4-BE49-F238E27FC236}">
                    <a16:creationId xmlns:a16="http://schemas.microsoft.com/office/drawing/2014/main" id="{8A16B684-135E-5A55-E06C-356E2984A8D6}"/>
                  </a:ext>
                </a:extLst>
              </p:cNvPr>
              <p:cNvPicPr>
                <a:picLocks noChangeAspect="1"/>
              </p:cNvPicPr>
              <p:nvPr/>
            </p:nvPicPr>
            <p:blipFill rotWithShape="1">
              <a:blip r:embed="rId7"/>
              <a:srcRect r="68483"/>
              <a:stretch/>
            </p:blipFill>
            <p:spPr>
              <a:xfrm>
                <a:off x="6536231" y="5019228"/>
                <a:ext cx="1406483" cy="1420241"/>
              </a:xfrm>
              <a:prstGeom prst="rect">
                <a:avLst/>
              </a:prstGeom>
            </p:spPr>
          </p:pic>
        </p:grpSp>
      </p:grpSp>
      <p:grpSp>
        <p:nvGrpSpPr>
          <p:cNvPr id="48" name="Groupe 47">
            <a:extLst>
              <a:ext uri="{FF2B5EF4-FFF2-40B4-BE49-F238E27FC236}">
                <a16:creationId xmlns:a16="http://schemas.microsoft.com/office/drawing/2014/main" id="{BAA0B011-11BF-C71F-95FE-04E3FA5CB33F}"/>
              </a:ext>
            </a:extLst>
          </p:cNvPr>
          <p:cNvGrpSpPr/>
          <p:nvPr/>
        </p:nvGrpSpPr>
        <p:grpSpPr>
          <a:xfrm>
            <a:off x="5526620" y="2744681"/>
            <a:ext cx="1079142" cy="1277076"/>
            <a:chOff x="7152184" y="4106736"/>
            <a:chExt cx="1438856" cy="1702768"/>
          </a:xfrm>
        </p:grpSpPr>
        <p:pic>
          <p:nvPicPr>
            <p:cNvPr id="36" name="Image 35">
              <a:extLst>
                <a:ext uri="{FF2B5EF4-FFF2-40B4-BE49-F238E27FC236}">
                  <a16:creationId xmlns:a16="http://schemas.microsoft.com/office/drawing/2014/main" id="{BAD4B37A-4F77-21FA-4423-44D9620F146B}"/>
                </a:ext>
              </a:extLst>
            </p:cNvPr>
            <p:cNvPicPr>
              <a:picLocks noChangeAspect="1"/>
            </p:cNvPicPr>
            <p:nvPr/>
          </p:nvPicPr>
          <p:blipFill rotWithShape="1">
            <a:blip r:embed="rId7"/>
            <a:srcRect l="29968" t="2736" r="38729" b="-2736"/>
            <a:stretch/>
          </p:blipFill>
          <p:spPr>
            <a:xfrm>
              <a:off x="7179473" y="4106736"/>
              <a:ext cx="1397000" cy="1420241"/>
            </a:xfrm>
            <a:prstGeom prst="rect">
              <a:avLst/>
            </a:prstGeom>
          </p:spPr>
        </p:pic>
        <p:sp>
          <p:nvSpPr>
            <p:cNvPr id="40" name="ZoneTexte 39">
              <a:extLst>
                <a:ext uri="{FF2B5EF4-FFF2-40B4-BE49-F238E27FC236}">
                  <a16:creationId xmlns:a16="http://schemas.microsoft.com/office/drawing/2014/main" id="{980C8FB8-2944-A15B-8518-6015D7243B59}"/>
                </a:ext>
              </a:extLst>
            </p:cNvPr>
            <p:cNvSpPr txBox="1"/>
            <p:nvPr/>
          </p:nvSpPr>
          <p:spPr>
            <a:xfrm>
              <a:off x="7152184" y="5409395"/>
              <a:ext cx="1438856" cy="400109"/>
            </a:xfrm>
            <a:prstGeom prst="rect">
              <a:avLst/>
            </a:prstGeom>
            <a:noFill/>
          </p:spPr>
          <p:txBody>
            <a:bodyPr wrap="none" rtlCol="0">
              <a:spAutoFit/>
            </a:bodyPr>
            <a:lstStyle/>
            <a:p>
              <a:r>
                <a:rPr lang="fr-FR" sz="1350" b="1" dirty="0"/>
                <a:t>Be: 0 &amp; 3 </a:t>
              </a:r>
              <a:r>
                <a:rPr lang="fr-FR" sz="1350" b="1" dirty="0" err="1"/>
                <a:t>T</a:t>
              </a:r>
              <a:endParaRPr lang="fr-FR" sz="1350" b="1" dirty="0"/>
            </a:p>
          </p:txBody>
        </p:sp>
      </p:grpSp>
      <p:sp>
        <p:nvSpPr>
          <p:cNvPr id="41" name="ZoneTexte 40">
            <a:extLst>
              <a:ext uri="{FF2B5EF4-FFF2-40B4-BE49-F238E27FC236}">
                <a16:creationId xmlns:a16="http://schemas.microsoft.com/office/drawing/2014/main" id="{6D6799A1-AACC-A3D3-2BD4-C1F4A8570073}"/>
              </a:ext>
            </a:extLst>
          </p:cNvPr>
          <p:cNvSpPr txBox="1"/>
          <p:nvPr/>
        </p:nvSpPr>
        <p:spPr>
          <a:xfrm>
            <a:off x="6976881" y="3617296"/>
            <a:ext cx="771365" cy="300082"/>
          </a:xfrm>
          <a:prstGeom prst="rect">
            <a:avLst/>
          </a:prstGeom>
          <a:noFill/>
        </p:spPr>
        <p:txBody>
          <a:bodyPr wrap="none" rtlCol="0">
            <a:spAutoFit/>
          </a:bodyPr>
          <a:lstStyle/>
          <a:p>
            <a:r>
              <a:rPr lang="fr-FR" sz="1350" b="1" dirty="0"/>
              <a:t>Cu: 0 </a:t>
            </a:r>
            <a:r>
              <a:rPr lang="fr-FR" sz="1350" b="1" dirty="0" err="1"/>
              <a:t>T</a:t>
            </a:r>
            <a:endParaRPr lang="fr-FR" sz="1350" b="1" dirty="0"/>
          </a:p>
        </p:txBody>
      </p:sp>
      <p:sp>
        <p:nvSpPr>
          <p:cNvPr id="42" name="ZoneTexte 41">
            <a:extLst>
              <a:ext uri="{FF2B5EF4-FFF2-40B4-BE49-F238E27FC236}">
                <a16:creationId xmlns:a16="http://schemas.microsoft.com/office/drawing/2014/main" id="{645A9EC2-2B74-AC05-11E1-E49372223B97}"/>
              </a:ext>
            </a:extLst>
          </p:cNvPr>
          <p:cNvSpPr txBox="1"/>
          <p:nvPr/>
        </p:nvSpPr>
        <p:spPr>
          <a:xfrm>
            <a:off x="7914350" y="3602841"/>
            <a:ext cx="771365" cy="300082"/>
          </a:xfrm>
          <a:prstGeom prst="rect">
            <a:avLst/>
          </a:prstGeom>
          <a:noFill/>
        </p:spPr>
        <p:txBody>
          <a:bodyPr wrap="none" rtlCol="0">
            <a:spAutoFit/>
          </a:bodyPr>
          <a:lstStyle/>
          <a:p>
            <a:r>
              <a:rPr lang="fr-FR" sz="1350" b="1" dirty="0"/>
              <a:t>Cu: 3 </a:t>
            </a:r>
            <a:r>
              <a:rPr lang="fr-FR" sz="1350" b="1" dirty="0" err="1"/>
              <a:t>T</a:t>
            </a:r>
            <a:endParaRPr lang="fr-FR" sz="1350" b="1" dirty="0"/>
          </a:p>
        </p:txBody>
      </p:sp>
      <p:pic>
        <p:nvPicPr>
          <p:cNvPr id="47" name="Image 46">
            <a:extLst>
              <a:ext uri="{FF2B5EF4-FFF2-40B4-BE49-F238E27FC236}">
                <a16:creationId xmlns:a16="http://schemas.microsoft.com/office/drawing/2014/main" id="{5CFC1DFA-117D-2E25-2191-4586D34C8864}"/>
              </a:ext>
            </a:extLst>
          </p:cNvPr>
          <p:cNvPicPr>
            <a:picLocks noChangeAspect="1"/>
          </p:cNvPicPr>
          <p:nvPr/>
        </p:nvPicPr>
        <p:blipFill rotWithShape="1">
          <a:blip r:embed="rId8"/>
          <a:srcRect t="37805" r="27954"/>
          <a:stretch/>
        </p:blipFill>
        <p:spPr>
          <a:xfrm>
            <a:off x="3091026" y="2803535"/>
            <a:ext cx="2404810" cy="1276844"/>
          </a:xfrm>
          <a:prstGeom prst="rect">
            <a:avLst/>
          </a:prstGeom>
        </p:spPr>
      </p:pic>
      <p:sp>
        <p:nvSpPr>
          <p:cNvPr id="49" name="Rectangle : coins arrondis 48">
            <a:extLst>
              <a:ext uri="{FF2B5EF4-FFF2-40B4-BE49-F238E27FC236}">
                <a16:creationId xmlns:a16="http://schemas.microsoft.com/office/drawing/2014/main" id="{4D3416D6-C5CD-3350-AA8C-4051755828A0}"/>
              </a:ext>
            </a:extLst>
          </p:cNvPr>
          <p:cNvSpPr/>
          <p:nvPr/>
        </p:nvSpPr>
        <p:spPr>
          <a:xfrm flipV="1">
            <a:off x="3091025" y="3376525"/>
            <a:ext cx="2336702" cy="345149"/>
          </a:xfrm>
          <a:prstGeom prst="roundRect">
            <a:avLst/>
          </a:prstGeom>
          <a:noFill/>
          <a:ln w="158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pic>
        <p:nvPicPr>
          <p:cNvPr id="52" name="Image 51">
            <a:extLst>
              <a:ext uri="{FF2B5EF4-FFF2-40B4-BE49-F238E27FC236}">
                <a16:creationId xmlns:a16="http://schemas.microsoft.com/office/drawing/2014/main" id="{9A6EE8CE-D7CD-7389-0B2B-498500DB51C1}"/>
              </a:ext>
            </a:extLst>
          </p:cNvPr>
          <p:cNvPicPr>
            <a:picLocks noChangeAspect="1"/>
          </p:cNvPicPr>
          <p:nvPr/>
        </p:nvPicPr>
        <p:blipFill>
          <a:blip r:embed="rId9"/>
          <a:stretch>
            <a:fillRect/>
          </a:stretch>
        </p:blipFill>
        <p:spPr>
          <a:xfrm>
            <a:off x="2799917" y="4235937"/>
            <a:ext cx="3907107" cy="403271"/>
          </a:xfrm>
          <a:prstGeom prst="rect">
            <a:avLst/>
          </a:prstGeom>
        </p:spPr>
      </p:pic>
      <p:pic>
        <p:nvPicPr>
          <p:cNvPr id="30" name="Image 29">
            <a:extLst>
              <a:ext uri="{FF2B5EF4-FFF2-40B4-BE49-F238E27FC236}">
                <a16:creationId xmlns:a16="http://schemas.microsoft.com/office/drawing/2014/main" id="{314F63BC-EC29-0B7D-42EA-78F4463C6A5C}"/>
              </a:ext>
            </a:extLst>
          </p:cNvPr>
          <p:cNvPicPr>
            <a:picLocks noChangeAspect="1"/>
          </p:cNvPicPr>
          <p:nvPr/>
        </p:nvPicPr>
        <p:blipFill rotWithShape="1">
          <a:blip r:embed="rId10"/>
          <a:srcRect r="9406"/>
          <a:stretch/>
        </p:blipFill>
        <p:spPr>
          <a:xfrm>
            <a:off x="124149" y="2763520"/>
            <a:ext cx="2724198" cy="2173605"/>
          </a:xfrm>
          <a:prstGeom prst="rect">
            <a:avLst/>
          </a:prstGeom>
        </p:spPr>
      </p:pic>
      <p:cxnSp>
        <p:nvCxnSpPr>
          <p:cNvPr id="54" name="Connecteur droit avec flèche 53">
            <a:extLst>
              <a:ext uri="{FF2B5EF4-FFF2-40B4-BE49-F238E27FC236}">
                <a16:creationId xmlns:a16="http://schemas.microsoft.com/office/drawing/2014/main" id="{29FC64DF-36C0-14DE-7C48-755031AE45EC}"/>
              </a:ext>
            </a:extLst>
          </p:cNvPr>
          <p:cNvCxnSpPr>
            <a:cxnSpLocks/>
          </p:cNvCxnSpPr>
          <p:nvPr/>
        </p:nvCxnSpPr>
        <p:spPr>
          <a:xfrm flipH="1">
            <a:off x="1903998" y="3183837"/>
            <a:ext cx="144379" cy="2104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ZoneTexte 57">
            <a:extLst>
              <a:ext uri="{FF2B5EF4-FFF2-40B4-BE49-F238E27FC236}">
                <a16:creationId xmlns:a16="http://schemas.microsoft.com/office/drawing/2014/main" id="{70AF6A1F-41B4-0E27-E956-8FD43F1AF320}"/>
              </a:ext>
            </a:extLst>
          </p:cNvPr>
          <p:cNvSpPr txBox="1"/>
          <p:nvPr/>
        </p:nvSpPr>
        <p:spPr>
          <a:xfrm>
            <a:off x="1620645" y="2906838"/>
            <a:ext cx="1349041" cy="300082"/>
          </a:xfrm>
          <a:prstGeom prst="rect">
            <a:avLst/>
          </a:prstGeom>
          <a:noFill/>
        </p:spPr>
        <p:txBody>
          <a:bodyPr wrap="square">
            <a:spAutoFit/>
          </a:bodyPr>
          <a:lstStyle/>
          <a:p>
            <a:r>
              <a:rPr lang="en-GB" sz="1350" dirty="0"/>
              <a:t>modular plate</a:t>
            </a:r>
            <a:endParaRPr lang="fr-FR" sz="1350" dirty="0"/>
          </a:p>
        </p:txBody>
      </p:sp>
      <p:sp>
        <p:nvSpPr>
          <p:cNvPr id="3" name="Slide Number Placeholder 2">
            <a:extLst>
              <a:ext uri="{FF2B5EF4-FFF2-40B4-BE49-F238E27FC236}">
                <a16:creationId xmlns:a16="http://schemas.microsoft.com/office/drawing/2014/main" id="{4A61B02F-C944-0A5D-9E52-7C5BB6B10CEF}"/>
              </a:ext>
            </a:extLst>
          </p:cNvPr>
          <p:cNvSpPr>
            <a:spLocks noGrp="1"/>
          </p:cNvSpPr>
          <p:nvPr>
            <p:ph type="sldNum" sz="quarter" idx="4"/>
          </p:nvPr>
        </p:nvSpPr>
        <p:spPr/>
        <p:txBody>
          <a:bodyPr/>
          <a:lstStyle/>
          <a:p>
            <a:fld id="{974172A1-1CBF-0B40-9234-7D4D80EC19EA}" type="slidenum">
              <a:rPr lang="en-GB" smtClean="0"/>
              <a:pPr/>
              <a:t>11</a:t>
            </a:fld>
            <a:endParaRPr lang="en-GB" dirty="0"/>
          </a:p>
        </p:txBody>
      </p:sp>
      <p:sp>
        <p:nvSpPr>
          <p:cNvPr id="10" name="TextBox 9">
            <a:extLst>
              <a:ext uri="{FF2B5EF4-FFF2-40B4-BE49-F238E27FC236}">
                <a16:creationId xmlns:a16="http://schemas.microsoft.com/office/drawing/2014/main" id="{9AE04634-2626-4E87-16BD-48FC0076A9D9}"/>
              </a:ext>
            </a:extLst>
          </p:cNvPr>
          <p:cNvSpPr txBox="1"/>
          <p:nvPr/>
        </p:nvSpPr>
        <p:spPr>
          <a:xfrm>
            <a:off x="7886206" y="1658964"/>
            <a:ext cx="1069524" cy="369332"/>
          </a:xfrm>
          <a:prstGeom prst="rect">
            <a:avLst/>
          </a:prstGeom>
          <a:noFill/>
          <a:ln>
            <a:solidFill>
              <a:schemeClr val="accent5"/>
            </a:solidFill>
          </a:ln>
        </p:spPr>
        <p:txBody>
          <a:bodyPr wrap="none" rtlCol="0">
            <a:spAutoFit/>
          </a:bodyPr>
          <a:lstStyle/>
          <a:p>
            <a:r>
              <a:rPr lang="en-GB" dirty="0">
                <a:solidFill>
                  <a:schemeClr val="accent5"/>
                </a:solidFill>
              </a:rPr>
              <a:t>US MAP</a:t>
            </a:r>
          </a:p>
        </p:txBody>
      </p:sp>
      <p:sp>
        <p:nvSpPr>
          <p:cNvPr id="8" name="Footer Placeholder 7">
            <a:extLst>
              <a:ext uri="{FF2B5EF4-FFF2-40B4-BE49-F238E27FC236}">
                <a16:creationId xmlns:a16="http://schemas.microsoft.com/office/drawing/2014/main" id="{A90B9465-F96B-DE72-020A-136D022C9FFF}"/>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351666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392633" y="206375"/>
            <a:ext cx="7684567" cy="640648"/>
          </a:xfrm>
        </p:spPr>
        <p:txBody>
          <a:bodyPr>
            <a:normAutofit fontScale="90000"/>
          </a:bodyPr>
          <a:lstStyle/>
          <a:p>
            <a:r>
              <a:rPr lang="en-GB" dirty="0"/>
              <a:t>Scaling using no-diffusion beamlet model</a:t>
            </a:r>
          </a:p>
        </p:txBody>
      </p:sp>
      <p:cxnSp>
        <p:nvCxnSpPr>
          <p:cNvPr id="18" name="Straight Arrow Connector 17"/>
          <p:cNvCxnSpPr/>
          <p:nvPr/>
        </p:nvCxnSpPr>
        <p:spPr>
          <a:xfrm flipH="1" flipV="1">
            <a:off x="392633" y="1461597"/>
            <a:ext cx="6179" cy="13650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98812" y="2823889"/>
            <a:ext cx="1896761" cy="27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04991" y="2011603"/>
            <a:ext cx="759939" cy="81228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Arc 20"/>
          <p:cNvSpPr/>
          <p:nvPr/>
        </p:nvSpPr>
        <p:spPr>
          <a:xfrm rot="18792221">
            <a:off x="822793" y="1861865"/>
            <a:ext cx="1287815" cy="685800"/>
          </a:xfrm>
          <a:prstGeom prst="arc">
            <a:avLst>
              <a:gd name="adj1" fmla="val 16200000"/>
              <a:gd name="adj2" fmla="val 20528843"/>
            </a:avLst>
          </a:prstGeom>
          <a:ln w="28575">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350"/>
          </a:p>
        </p:txBody>
      </p:sp>
      <mc:AlternateContent xmlns:mc="http://schemas.openxmlformats.org/markup-compatibility/2006" xmlns:a14="http://schemas.microsoft.com/office/drawing/2010/main">
        <mc:Choice Requires="a14">
          <p:sp>
            <p:nvSpPr>
              <p:cNvPr id="22" name="TextBox 21"/>
              <p:cNvSpPr txBox="1"/>
              <p:nvPr/>
            </p:nvSpPr>
            <p:spPr>
              <a:xfrm>
                <a:off x="-18401" y="1419617"/>
                <a:ext cx="5295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i="1">
                          <a:latin typeface="Cambria Math" panose="02040503050406030204" pitchFamily="18" charset="0"/>
                          <a:ea typeface="Cambria Math" panose="02040503050406030204" pitchFamily="18" charset="0"/>
                        </a:rPr>
                        <m:t>Δ</m:t>
                      </m:r>
                      <m:r>
                        <a:rPr lang="en-US" i="1">
                          <a:latin typeface="Cambria Math" panose="02040503050406030204" pitchFamily="18" charset="0"/>
                          <a:ea typeface="Cambria Math" panose="02040503050406030204" pitchFamily="18" charset="0"/>
                        </a:rPr>
                        <m:t>𝑇</m:t>
                      </m:r>
                    </m:oMath>
                  </m:oMathPara>
                </a14:m>
                <a:endParaRPr lang="fr-FR" dirty="0"/>
              </a:p>
            </p:txBody>
          </p:sp>
        </mc:Choice>
        <mc:Fallback xmlns="">
          <p:sp>
            <p:nvSpPr>
              <p:cNvPr id="22" name="TextBox 21"/>
              <p:cNvSpPr txBox="1">
                <a:spLocks noRot="1" noChangeAspect="1" noMove="1" noResize="1" noEditPoints="1" noAdjustHandles="1" noChangeArrowheads="1" noChangeShapeType="1" noTextEdit="1"/>
              </p:cNvSpPr>
              <p:nvPr/>
            </p:nvSpPr>
            <p:spPr>
              <a:xfrm>
                <a:off x="-18401" y="1419617"/>
                <a:ext cx="529569" cy="369332"/>
              </a:xfrm>
              <a:prstGeom prst="rect">
                <a:avLst/>
              </a:prstGeom>
              <a:blipFill>
                <a:blip r:embed="rId2"/>
                <a:stretch>
                  <a:fillRect/>
                </a:stretch>
              </a:blipFill>
            </p:spPr>
            <p:txBody>
              <a:bodyPr/>
              <a:lstStyle/>
              <a:p>
                <a:r>
                  <a:rPr lang="en-GB">
                    <a:noFill/>
                  </a:rPr>
                  <a:t> </a:t>
                </a:r>
              </a:p>
            </p:txBody>
          </p:sp>
        </mc:Fallback>
      </mc:AlternateContent>
      <p:cxnSp>
        <p:nvCxnSpPr>
          <p:cNvPr id="23" name="Straight Connector 22"/>
          <p:cNvCxnSpPr/>
          <p:nvPr/>
        </p:nvCxnSpPr>
        <p:spPr>
          <a:xfrm>
            <a:off x="1164931" y="2090164"/>
            <a:ext cx="6179" cy="76079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1840190" y="2782453"/>
                <a:ext cx="613951" cy="2984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𝑝𝑢𝑙𝑠𝑒</m:t>
                          </m:r>
                        </m:sub>
                      </m:sSub>
                    </m:oMath>
                  </m:oMathPara>
                </a14:m>
                <a:endParaRPr lang="fr-FR" dirty="0">
                  <a:solidFill>
                    <a:schemeClr val="bg1"/>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840190" y="2782453"/>
                <a:ext cx="613951" cy="298415"/>
              </a:xfrm>
              <a:prstGeom prst="rect">
                <a:avLst/>
              </a:prstGeom>
              <a:blipFill>
                <a:blip r:embed="rId3"/>
                <a:stretch>
                  <a:fillRect l="-6931" r="-3960" b="-244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919337" y="2822559"/>
                <a:ext cx="77579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~10 </m:t>
                      </m:r>
                      <m:r>
                        <a:rPr lang="en-US" i="1">
                          <a:latin typeface="Cambria Math" panose="02040503050406030204" pitchFamily="18" charset="0"/>
                          <a:ea typeface="Cambria Math" panose="02040503050406030204" pitchFamily="18" charset="0"/>
                        </a:rPr>
                        <m:t>𝜇</m:t>
                      </m:r>
                      <m:r>
                        <a:rPr lang="en-US" i="1">
                          <a:latin typeface="Cambria Math" panose="02040503050406030204" pitchFamily="18" charset="0"/>
                          <a:ea typeface="Cambria Math" panose="02040503050406030204" pitchFamily="18" charset="0"/>
                        </a:rPr>
                        <m:t>𝑠</m:t>
                      </m:r>
                    </m:oMath>
                  </m:oMathPara>
                </a14:m>
                <a:endParaRPr lang="fr-FR" dirty="0"/>
              </a:p>
            </p:txBody>
          </p:sp>
        </mc:Choice>
        <mc:Fallback xmlns="">
          <p:sp>
            <p:nvSpPr>
              <p:cNvPr id="25" name="TextBox 24"/>
              <p:cNvSpPr txBox="1">
                <a:spLocks noRot="1" noChangeAspect="1" noMove="1" noResize="1" noEditPoints="1" noAdjustHandles="1" noChangeArrowheads="1" noChangeShapeType="1" noTextEdit="1"/>
              </p:cNvSpPr>
              <p:nvPr/>
            </p:nvSpPr>
            <p:spPr>
              <a:xfrm>
                <a:off x="919337" y="2822559"/>
                <a:ext cx="775790" cy="276999"/>
              </a:xfrm>
              <a:prstGeom prst="rect">
                <a:avLst/>
              </a:prstGeom>
              <a:blipFill>
                <a:blip r:embed="rId4"/>
                <a:stretch>
                  <a:fillRect l="-1575" r="-6299" b="-26667"/>
                </a:stretch>
              </a:blipFill>
            </p:spPr>
            <p:txBody>
              <a:bodyPr/>
              <a:lstStyle/>
              <a:p>
                <a:r>
                  <a:rPr lang="en-GB">
                    <a:noFill/>
                  </a:rPr>
                  <a:t> </a:t>
                </a:r>
              </a:p>
            </p:txBody>
          </p:sp>
        </mc:Fallback>
      </mc:AlternateContent>
      <p:sp>
        <p:nvSpPr>
          <p:cNvPr id="26" name="TextBox 25"/>
          <p:cNvSpPr txBox="1"/>
          <p:nvPr/>
        </p:nvSpPr>
        <p:spPr>
          <a:xfrm rot="18788122">
            <a:off x="237343" y="2120608"/>
            <a:ext cx="1095236" cy="300082"/>
          </a:xfrm>
          <a:prstGeom prst="rect">
            <a:avLst/>
          </a:prstGeom>
          <a:noFill/>
        </p:spPr>
        <p:txBody>
          <a:bodyPr wrap="none" rtlCol="0">
            <a:spAutoFit/>
          </a:bodyPr>
          <a:lstStyle/>
          <a:p>
            <a:r>
              <a:rPr lang="en-US" sz="1350" dirty="0"/>
              <a:t>No diffusion</a:t>
            </a:r>
            <a:endParaRPr lang="fr-FR" sz="1350" dirty="0"/>
          </a:p>
        </p:txBody>
      </p:sp>
      <p:sp>
        <p:nvSpPr>
          <p:cNvPr id="27" name="TextBox 26"/>
          <p:cNvSpPr txBox="1"/>
          <p:nvPr/>
        </p:nvSpPr>
        <p:spPr>
          <a:xfrm rot="20365765">
            <a:off x="1079304" y="1457508"/>
            <a:ext cx="854786" cy="300082"/>
          </a:xfrm>
          <a:prstGeom prst="rect">
            <a:avLst/>
          </a:prstGeom>
          <a:noFill/>
        </p:spPr>
        <p:txBody>
          <a:bodyPr wrap="none" rtlCol="0">
            <a:spAutoFit/>
          </a:bodyPr>
          <a:lstStyle/>
          <a:p>
            <a:r>
              <a:rPr lang="en-US" sz="1350" dirty="0"/>
              <a:t>Diffusion</a:t>
            </a:r>
            <a:endParaRPr lang="fr-FR" sz="1350" dirty="0"/>
          </a:p>
        </p:txBody>
      </p:sp>
      <mc:AlternateContent xmlns:mc="http://schemas.openxmlformats.org/markup-compatibility/2006" xmlns:a14="http://schemas.microsoft.com/office/drawing/2010/main">
        <mc:Choice Requires="a14">
          <p:sp>
            <p:nvSpPr>
              <p:cNvPr id="28" name="Rectangle 27"/>
              <p:cNvSpPr/>
              <p:nvPr/>
            </p:nvSpPr>
            <p:spPr>
              <a:xfrm>
                <a:off x="3150943" y="1886176"/>
                <a:ext cx="4526880" cy="1001493"/>
              </a:xfrm>
              <a:prstGeom prst="rect">
                <a:avLst/>
              </a:prstGeom>
            </p:spPr>
            <p:txBody>
              <a:bodyPr wrap="none">
                <a:spAutoFit/>
              </a:bodyPr>
              <a:lstStyle/>
              <a:p>
                <a:pPr defTabSz="457189"/>
                <a14:m>
                  <m:oMathPara xmlns:m="http://schemas.openxmlformats.org/officeDocument/2006/math">
                    <m:oMathParaPr>
                      <m:jc m:val="centerGroup"/>
                    </m:oMathParaPr>
                    <m:oMath xmlns:m="http://schemas.openxmlformats.org/officeDocument/2006/math">
                      <m:sSup>
                        <m:sSupPr>
                          <m:ctrlPr>
                            <a:rPr lang="en-US" i="1">
                              <a:solidFill>
                                <a:prstClr val="black"/>
                              </a:solidFill>
                              <a:latin typeface="Cambria Math" panose="02040503050406030204" pitchFamily="18" charset="0"/>
                            </a:rPr>
                          </m:ctrlPr>
                        </m:sSupPr>
                        <m:e>
                          <m:r>
                            <a:rPr lang="en-US" i="1">
                              <a:solidFill>
                                <a:prstClr val="black"/>
                              </a:solidFill>
                              <a:latin typeface="Cambria Math" panose="02040503050406030204" pitchFamily="18" charset="0"/>
                            </a:rPr>
                            <m:t>𝐵</m:t>
                          </m:r>
                        </m:e>
                        <m:sup>
                          <m:r>
                            <a:rPr lang="en-US" i="1">
                              <a:solidFill>
                                <a:prstClr val="black"/>
                              </a:solidFill>
                              <a:latin typeface="Cambria Math" panose="02040503050406030204" pitchFamily="18" charset="0"/>
                            </a:rPr>
                            <m:t>2</m:t>
                          </m:r>
                        </m:sup>
                      </m:sSup>
                      <m:r>
                        <a:rPr lang="en-US" i="1">
                          <a:solidFill>
                            <a:prstClr val="black"/>
                          </a:solidFill>
                          <a:latin typeface="Cambria Math" panose="02040503050406030204" pitchFamily="18" charset="0"/>
                        </a:rPr>
                        <m:t>=</m:t>
                      </m:r>
                      <m:r>
                        <a:rPr lang="en-US" i="1">
                          <a:solidFill>
                            <a:srgbClr val="00B0F0"/>
                          </a:solidFill>
                          <a:latin typeface="Cambria Math" panose="02040503050406030204" pitchFamily="18" charset="0"/>
                          <a:ea typeface="Cambria Math" panose="02040503050406030204" pitchFamily="18" charset="0"/>
                        </a:rPr>
                        <m:t>𝜌</m:t>
                      </m:r>
                      <m:sSub>
                        <m:sSubPr>
                          <m:ctrlPr>
                            <a:rPr lang="en-US" i="1">
                              <a:solidFill>
                                <a:srgbClr val="00B0F0"/>
                              </a:solidFill>
                              <a:latin typeface="Cambria Math" panose="02040503050406030204" pitchFamily="18" charset="0"/>
                              <a:ea typeface="Cambria Math" panose="02040503050406030204" pitchFamily="18" charset="0"/>
                            </a:rPr>
                          </m:ctrlPr>
                        </m:sSubPr>
                        <m:e>
                          <m:r>
                            <a:rPr lang="en-US" i="1">
                              <a:solidFill>
                                <a:srgbClr val="00B0F0"/>
                              </a:solidFill>
                              <a:latin typeface="Cambria Math" panose="02040503050406030204" pitchFamily="18" charset="0"/>
                              <a:ea typeface="Cambria Math" panose="02040503050406030204" pitchFamily="18" charset="0"/>
                            </a:rPr>
                            <m:t>𝐶</m:t>
                          </m:r>
                        </m:e>
                        <m:sub>
                          <m:r>
                            <a:rPr lang="en-US" i="1">
                              <a:solidFill>
                                <a:srgbClr val="00B0F0"/>
                              </a:solidFill>
                              <a:latin typeface="Cambria Math" panose="02040503050406030204" pitchFamily="18" charset="0"/>
                              <a:ea typeface="Cambria Math" panose="02040503050406030204" pitchFamily="18" charset="0"/>
                            </a:rPr>
                            <m:t>𝑠</m:t>
                          </m:r>
                        </m:sub>
                      </m:sSub>
                      <m:f>
                        <m:fPr>
                          <m:ctrlPr>
                            <a:rPr lang="en-US" i="1">
                              <a:solidFill>
                                <a:srgbClr val="00B0F0"/>
                              </a:solidFill>
                              <a:latin typeface="Cambria Math" panose="02040503050406030204" pitchFamily="18" charset="0"/>
                              <a:ea typeface="Cambria Math" panose="02040503050406030204" pitchFamily="18" charset="0"/>
                            </a:rPr>
                          </m:ctrlPr>
                        </m:fPr>
                        <m:num>
                          <m:r>
                            <a:rPr lang="en-US" i="1">
                              <a:solidFill>
                                <a:srgbClr val="00B0F0"/>
                              </a:solidFill>
                              <a:latin typeface="Cambria Math" panose="02040503050406030204" pitchFamily="18" charset="0"/>
                              <a:ea typeface="Cambria Math" panose="02040503050406030204" pitchFamily="18" charset="0"/>
                            </a:rPr>
                            <m:t>2</m:t>
                          </m:r>
                          <m:d>
                            <m:dPr>
                              <m:ctrlPr>
                                <a:rPr lang="en-US" i="1">
                                  <a:solidFill>
                                    <a:srgbClr val="00B0F0"/>
                                  </a:solidFill>
                                  <a:latin typeface="Cambria Math" panose="02040503050406030204" pitchFamily="18" charset="0"/>
                                  <a:ea typeface="Cambria Math" panose="02040503050406030204" pitchFamily="18" charset="0"/>
                                </a:rPr>
                              </m:ctrlPr>
                            </m:dPr>
                            <m:e>
                              <m:r>
                                <a:rPr lang="en-US" i="1">
                                  <a:solidFill>
                                    <a:srgbClr val="00B0F0"/>
                                  </a:solidFill>
                                  <a:latin typeface="Cambria Math" panose="02040503050406030204" pitchFamily="18" charset="0"/>
                                  <a:ea typeface="Cambria Math" panose="02040503050406030204" pitchFamily="18" charset="0"/>
                                </a:rPr>
                                <m:t>1−</m:t>
                              </m:r>
                              <m:r>
                                <a:rPr lang="en-US" i="1">
                                  <a:solidFill>
                                    <a:srgbClr val="00B0F0"/>
                                  </a:solidFill>
                                  <a:latin typeface="Cambria Math" panose="02040503050406030204" pitchFamily="18" charset="0"/>
                                  <a:ea typeface="Cambria Math" panose="02040503050406030204" pitchFamily="18" charset="0"/>
                                </a:rPr>
                                <m:t>𝜈</m:t>
                              </m:r>
                            </m:e>
                          </m:d>
                          <m:sSub>
                            <m:sSubPr>
                              <m:ctrlPr>
                                <a:rPr lang="en-US" i="1">
                                  <a:solidFill>
                                    <a:srgbClr val="00B0F0"/>
                                  </a:solidFill>
                                  <a:latin typeface="Cambria Math" panose="02040503050406030204" pitchFamily="18" charset="0"/>
                                  <a:ea typeface="Cambria Math" panose="02040503050406030204" pitchFamily="18" charset="0"/>
                                </a:rPr>
                              </m:ctrlPr>
                            </m:sSubPr>
                            <m:e>
                              <m:r>
                                <a:rPr lang="en-US" i="1">
                                  <a:solidFill>
                                    <a:srgbClr val="00B0F0"/>
                                  </a:solidFill>
                                  <a:latin typeface="Cambria Math" panose="02040503050406030204" pitchFamily="18" charset="0"/>
                                  <a:ea typeface="Cambria Math" panose="02040503050406030204" pitchFamily="18" charset="0"/>
                                </a:rPr>
                                <m:t>𝜎</m:t>
                              </m:r>
                            </m:e>
                            <m:sub>
                              <m:r>
                                <a:rPr lang="en-US" i="1">
                                  <a:solidFill>
                                    <a:srgbClr val="00B0F0"/>
                                  </a:solidFill>
                                  <a:latin typeface="Cambria Math" panose="02040503050406030204" pitchFamily="18" charset="0"/>
                                  <a:ea typeface="Cambria Math" panose="02040503050406030204" pitchFamily="18" charset="0"/>
                                </a:rPr>
                                <m:t>𝑡</m:t>
                              </m:r>
                            </m:sub>
                          </m:sSub>
                        </m:num>
                        <m:den>
                          <m:r>
                            <a:rPr lang="en-US" i="1">
                              <a:solidFill>
                                <a:srgbClr val="00B0F0"/>
                              </a:solidFill>
                              <a:latin typeface="Cambria Math" panose="02040503050406030204" pitchFamily="18" charset="0"/>
                              <a:ea typeface="Cambria Math" panose="02040503050406030204" pitchFamily="18" charset="0"/>
                            </a:rPr>
                            <m:t>𝐸</m:t>
                          </m:r>
                          <m:sSub>
                            <m:sSubPr>
                              <m:ctrlPr>
                                <a:rPr lang="en-US" i="1">
                                  <a:solidFill>
                                    <a:srgbClr val="00B0F0"/>
                                  </a:solidFill>
                                  <a:latin typeface="Cambria Math" panose="02040503050406030204" pitchFamily="18" charset="0"/>
                                  <a:ea typeface="Cambria Math" panose="02040503050406030204" pitchFamily="18" charset="0"/>
                                </a:rPr>
                              </m:ctrlPr>
                            </m:sSubPr>
                            <m:e>
                              <m:r>
                                <a:rPr lang="en-US" i="1">
                                  <a:solidFill>
                                    <a:srgbClr val="00B0F0"/>
                                  </a:solidFill>
                                  <a:latin typeface="Cambria Math" panose="02040503050406030204" pitchFamily="18" charset="0"/>
                                  <a:ea typeface="Cambria Math" panose="02040503050406030204" pitchFamily="18" charset="0"/>
                                </a:rPr>
                                <m:t>𝛼</m:t>
                              </m:r>
                            </m:e>
                            <m:sub>
                              <m:r>
                                <a:rPr lang="en-US" i="1">
                                  <a:solidFill>
                                    <a:srgbClr val="00B0F0"/>
                                  </a:solidFill>
                                  <a:latin typeface="Cambria Math" panose="02040503050406030204" pitchFamily="18" charset="0"/>
                                  <a:ea typeface="Cambria Math" panose="02040503050406030204" pitchFamily="18" charset="0"/>
                                </a:rPr>
                                <m:t>𝑡h</m:t>
                              </m:r>
                            </m:sub>
                          </m:sSub>
                        </m:den>
                      </m:f>
                      <m:r>
                        <a:rPr lang="en-US" i="1">
                          <a:solidFill>
                            <a:prstClr val="black"/>
                          </a:solidFill>
                          <a:latin typeface="Cambria Math" panose="02040503050406030204" pitchFamily="18" charset="0"/>
                          <a:ea typeface="Cambria Math" panose="02040503050406030204" pitchFamily="18" charset="0"/>
                        </a:rPr>
                        <m:t> ×  </m:t>
                      </m:r>
                      <m:f>
                        <m:fPr>
                          <m:ctrlPr>
                            <a:rPr lang="en-US" i="1">
                              <a:solidFill>
                                <a:schemeClr val="accent3">
                                  <a:lumMod val="75000"/>
                                </a:schemeClr>
                              </a:solidFill>
                              <a:latin typeface="Cambria Math" panose="02040503050406030204" pitchFamily="18" charset="0"/>
                            </a:rPr>
                          </m:ctrlPr>
                        </m:fPr>
                        <m:num>
                          <m:r>
                            <a:rPr lang="en-US" i="1">
                              <a:solidFill>
                                <a:schemeClr val="accent3">
                                  <a:lumMod val="75000"/>
                                </a:schemeClr>
                              </a:solidFill>
                              <a:latin typeface="Cambria Math" panose="02040503050406030204" pitchFamily="18" charset="0"/>
                            </a:rPr>
                            <m:t>𝑒</m:t>
                          </m:r>
                          <m:r>
                            <a:rPr lang="en-US" i="1">
                              <a:solidFill>
                                <a:schemeClr val="accent3">
                                  <a:lumMod val="75000"/>
                                </a:schemeClr>
                              </a:solidFill>
                              <a:latin typeface="Cambria Math" panose="02040503050406030204" pitchFamily="18" charset="0"/>
                              <a:ea typeface="Cambria Math" panose="02040503050406030204" pitchFamily="18" charset="0"/>
                            </a:rPr>
                            <m:t>𝜋</m:t>
                          </m:r>
                          <m:sSup>
                            <m:sSupPr>
                              <m:ctrlPr>
                                <a:rPr lang="en-US" i="1">
                                  <a:solidFill>
                                    <a:schemeClr val="accent3">
                                      <a:lumMod val="75000"/>
                                    </a:schemeClr>
                                  </a:solidFill>
                                  <a:latin typeface="Cambria Math" panose="02040503050406030204" pitchFamily="18" charset="0"/>
                                  <a:ea typeface="Cambria Math" panose="02040503050406030204" pitchFamily="18" charset="0"/>
                                </a:rPr>
                              </m:ctrlPr>
                            </m:sSupPr>
                            <m:e>
                              <m:r>
                                <a:rPr lang="en-US" i="1">
                                  <a:solidFill>
                                    <a:schemeClr val="accent3">
                                      <a:lumMod val="75000"/>
                                    </a:schemeClr>
                                  </a:solidFill>
                                  <a:latin typeface="Cambria Math" panose="02040503050406030204" pitchFamily="18" charset="0"/>
                                  <a:ea typeface="Cambria Math" panose="02040503050406030204" pitchFamily="18" charset="0"/>
                                </a:rPr>
                                <m:t>𝜉</m:t>
                              </m:r>
                            </m:e>
                            <m:sup>
                              <m:r>
                                <a:rPr lang="en-US" i="1">
                                  <a:solidFill>
                                    <a:schemeClr val="accent3">
                                      <a:lumMod val="75000"/>
                                    </a:schemeClr>
                                  </a:solidFill>
                                  <a:latin typeface="Cambria Math" panose="02040503050406030204" pitchFamily="18" charset="0"/>
                                  <a:ea typeface="Cambria Math" panose="02040503050406030204" pitchFamily="18" charset="0"/>
                                </a:rPr>
                                <m:t>2</m:t>
                              </m:r>
                            </m:sup>
                          </m:sSup>
                        </m:num>
                        <m:den>
                          <m:sSubSup>
                            <m:sSubSupPr>
                              <m:ctrlPr>
                                <a:rPr lang="en-US" i="1">
                                  <a:solidFill>
                                    <a:schemeClr val="accent3">
                                      <a:lumMod val="75000"/>
                                    </a:schemeClr>
                                  </a:solidFill>
                                  <a:latin typeface="Cambria Math" panose="02040503050406030204" pitchFamily="18" charset="0"/>
                                </a:rPr>
                              </m:ctrlPr>
                            </m:sSubSupPr>
                            <m:e>
                              <m:r>
                                <a:rPr lang="en-US" i="1">
                                  <a:solidFill>
                                    <a:schemeClr val="accent3">
                                      <a:lumMod val="75000"/>
                                    </a:schemeClr>
                                  </a:solidFill>
                                  <a:latin typeface="Cambria Math" panose="02040503050406030204" pitchFamily="18" charset="0"/>
                                </a:rPr>
                                <m:t>𝐼</m:t>
                              </m:r>
                            </m:e>
                            <m:sub>
                              <m:r>
                                <a:rPr lang="en-US" i="1">
                                  <a:solidFill>
                                    <a:schemeClr val="accent3">
                                      <a:lumMod val="75000"/>
                                    </a:schemeClr>
                                  </a:solidFill>
                                  <a:latin typeface="Cambria Math" panose="02040503050406030204" pitchFamily="18" charset="0"/>
                                </a:rPr>
                                <m:t>𝑒𝑚</m:t>
                              </m:r>
                            </m:sub>
                            <m:sup>
                              <m:f>
                                <m:fPr>
                                  <m:ctrlPr>
                                    <a:rPr lang="en-US" i="1">
                                      <a:solidFill>
                                        <a:schemeClr val="accent3">
                                          <a:lumMod val="75000"/>
                                        </a:schemeClr>
                                      </a:solidFill>
                                      <a:latin typeface="Cambria Math" panose="02040503050406030204" pitchFamily="18" charset="0"/>
                                    </a:rPr>
                                  </m:ctrlPr>
                                </m:fPr>
                                <m:num>
                                  <m:r>
                                    <a:rPr lang="en-US" i="1">
                                      <a:solidFill>
                                        <a:schemeClr val="accent3">
                                          <a:lumMod val="75000"/>
                                        </a:schemeClr>
                                      </a:solidFill>
                                      <a:latin typeface="Cambria Math" panose="02040503050406030204" pitchFamily="18" charset="0"/>
                                    </a:rPr>
                                    <m:t>1</m:t>
                                  </m:r>
                                </m:num>
                                <m:den>
                                  <m:r>
                                    <a:rPr lang="en-US" i="1">
                                      <a:solidFill>
                                        <a:schemeClr val="accent3">
                                          <a:lumMod val="75000"/>
                                        </a:schemeClr>
                                      </a:solidFill>
                                      <a:latin typeface="Cambria Math" panose="02040503050406030204" pitchFamily="18" charset="0"/>
                                    </a:rPr>
                                    <m:t>3</m:t>
                                  </m:r>
                                </m:den>
                              </m:f>
                            </m:sup>
                          </m:sSubSup>
                          <m:d>
                            <m:dPr>
                              <m:ctrlPr>
                                <a:rPr lang="en-US" i="1">
                                  <a:solidFill>
                                    <a:schemeClr val="accent3">
                                      <a:lumMod val="75000"/>
                                    </a:schemeClr>
                                  </a:solidFill>
                                  <a:latin typeface="Cambria Math" panose="02040503050406030204" pitchFamily="18" charset="0"/>
                                </a:rPr>
                              </m:ctrlPr>
                            </m:dPr>
                            <m:e>
                              <m:f>
                                <m:fPr>
                                  <m:ctrlPr>
                                    <a:rPr lang="en-US" i="1">
                                      <a:solidFill>
                                        <a:schemeClr val="accent3">
                                          <a:lumMod val="75000"/>
                                        </a:schemeClr>
                                      </a:solidFill>
                                      <a:latin typeface="Cambria Math" panose="02040503050406030204" pitchFamily="18" charset="0"/>
                                    </a:rPr>
                                  </m:ctrlPr>
                                </m:fPr>
                                <m:num>
                                  <m:r>
                                    <a:rPr lang="en-US" i="1">
                                      <a:solidFill>
                                        <a:schemeClr val="accent3">
                                          <a:lumMod val="75000"/>
                                        </a:schemeClr>
                                      </a:solidFill>
                                      <a:latin typeface="Cambria Math" panose="02040503050406030204" pitchFamily="18" charset="0"/>
                                    </a:rPr>
                                    <m:t>𝑑𝐸</m:t>
                                  </m:r>
                                </m:num>
                                <m:den>
                                  <m:r>
                                    <a:rPr lang="en-US" i="1">
                                      <a:solidFill>
                                        <a:schemeClr val="accent3">
                                          <a:lumMod val="75000"/>
                                        </a:schemeClr>
                                      </a:solidFill>
                                      <a:latin typeface="Cambria Math" panose="02040503050406030204" pitchFamily="18" charset="0"/>
                                    </a:rPr>
                                    <m:t>𝑑𝑧</m:t>
                                  </m:r>
                                </m:den>
                              </m:f>
                            </m:e>
                          </m:d>
                        </m:den>
                      </m:f>
                      <m:r>
                        <a:rPr lang="en-US" i="1">
                          <a:solidFill>
                            <a:prstClr val="black"/>
                          </a:solidFill>
                          <a:latin typeface="Cambria Math" panose="02040503050406030204" pitchFamily="18" charset="0"/>
                          <a:ea typeface="Cambria Math" panose="02040503050406030204" pitchFamily="18" charset="0"/>
                        </a:rPr>
                        <m:t>  × </m:t>
                      </m:r>
                      <m:f>
                        <m:fPr>
                          <m:ctrlPr>
                            <a:rPr lang="en-US" i="1">
                              <a:solidFill>
                                <a:srgbClr val="00B050"/>
                              </a:solidFill>
                              <a:latin typeface="Cambria Math" panose="02040503050406030204" pitchFamily="18" charset="0"/>
                              <a:ea typeface="Cambria Math" panose="02040503050406030204" pitchFamily="18" charset="0"/>
                            </a:rPr>
                          </m:ctrlPr>
                        </m:fPr>
                        <m:num>
                          <m:r>
                            <a:rPr lang="en-US" i="1">
                              <a:solidFill>
                                <a:srgbClr val="00B050"/>
                              </a:solidFill>
                              <a:latin typeface="Cambria Math" panose="02040503050406030204" pitchFamily="18" charset="0"/>
                              <a:ea typeface="Cambria Math" panose="02040503050406030204" pitchFamily="18" charset="0"/>
                            </a:rPr>
                            <m:t>1</m:t>
                          </m:r>
                        </m:num>
                        <m:den>
                          <m:sSub>
                            <m:sSubPr>
                              <m:ctrlPr>
                                <a:rPr lang="en-US" i="1">
                                  <a:solidFill>
                                    <a:srgbClr val="00B050"/>
                                  </a:solidFill>
                                  <a:latin typeface="Cambria Math" panose="02040503050406030204" pitchFamily="18" charset="0"/>
                                  <a:ea typeface="Cambria Math" panose="02040503050406030204" pitchFamily="18" charset="0"/>
                                </a:rPr>
                              </m:ctrlPr>
                            </m:sSubPr>
                            <m:e>
                              <m:r>
                                <m:rPr>
                                  <m:sty m:val="p"/>
                                </m:rPr>
                                <a:rPr lang="en-US">
                                  <a:solidFill>
                                    <a:srgbClr val="00B050"/>
                                  </a:solidFill>
                                  <a:latin typeface="Cambria Math" panose="02040503050406030204" pitchFamily="18" charset="0"/>
                                  <a:ea typeface="Cambria Math" panose="02040503050406030204" pitchFamily="18" charset="0"/>
                                </a:rPr>
                                <m:t>t</m:t>
                              </m:r>
                            </m:e>
                            <m:sub>
                              <m:r>
                                <m:rPr>
                                  <m:sty m:val="p"/>
                                </m:rPr>
                                <a:rPr lang="en-US">
                                  <a:solidFill>
                                    <a:srgbClr val="00B050"/>
                                  </a:solidFill>
                                  <a:latin typeface="Cambria Math" panose="02040503050406030204" pitchFamily="18" charset="0"/>
                                  <a:ea typeface="Cambria Math" panose="02040503050406030204" pitchFamily="18" charset="0"/>
                                </a:rPr>
                                <m:t>pulse</m:t>
                              </m:r>
                            </m:sub>
                          </m:sSub>
                        </m:den>
                      </m:f>
                    </m:oMath>
                  </m:oMathPara>
                </a14:m>
                <a:endParaRPr lang="fr-FR" dirty="0">
                  <a:solidFill>
                    <a:prstClr val="black"/>
                  </a:solidFill>
                  <a:latin typeface="Arial"/>
                </a:endParaRPr>
              </a:p>
            </p:txBody>
          </p:sp>
        </mc:Choice>
        <mc:Fallback xmlns="">
          <p:sp>
            <p:nvSpPr>
              <p:cNvPr id="28" name="Rectangle 27"/>
              <p:cNvSpPr>
                <a:spLocks noRot="1" noChangeAspect="1" noMove="1" noResize="1" noEditPoints="1" noAdjustHandles="1" noChangeArrowheads="1" noChangeShapeType="1" noTextEdit="1"/>
              </p:cNvSpPr>
              <p:nvPr/>
            </p:nvSpPr>
            <p:spPr>
              <a:xfrm>
                <a:off x="3150943" y="1886176"/>
                <a:ext cx="4526880" cy="100149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3150943" y="763497"/>
                <a:ext cx="5826737" cy="1057725"/>
              </a:xfrm>
              <a:prstGeom prst="rect">
                <a:avLst/>
              </a:prstGeom>
              <a:noFill/>
            </p:spPr>
            <p:txBody>
              <a:bodyPr wrap="square" rtlCol="0">
                <a:spAutoFit/>
              </a:bodyPr>
              <a:lstStyle/>
              <a:p>
                <a:r>
                  <a:rPr lang="en-US" sz="1600" dirty="0">
                    <a:latin typeface="Arial Narrow" panose="020B0606020202030204" pitchFamily="34" charset="0"/>
                  </a:rPr>
                  <a:t>The breakdown model can be simplified: for short pulses </a:t>
                </a:r>
                <a:endParaRPr lang="fr-FR" sz="1600" dirty="0">
                  <a:latin typeface="Cambria Math" panose="02040503050406030204" pitchFamily="18" charset="0"/>
                </a:endParaRPr>
              </a:p>
              <a:p>
                <a14:m>
                  <m:oMath xmlns:m="http://schemas.openxmlformats.org/officeDocument/2006/math">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𝑝𝑢𝑙𝑠𝑒</m:t>
                        </m:r>
                      </m:sub>
                    </m:sSub>
                    <m:r>
                      <a:rPr lang="en-US" sz="1600" i="1">
                        <a:latin typeface="Cambria Math" panose="02040503050406030204" pitchFamily="18" charset="0"/>
                      </a:rPr>
                      <m:t>&lt;10 </m:t>
                    </m:r>
                    <m:r>
                      <a:rPr lang="en-US" sz="1600" i="1">
                        <a:latin typeface="Cambria Math" panose="02040503050406030204" pitchFamily="18" charset="0"/>
                        <a:ea typeface="Cambria Math" panose="02040503050406030204" pitchFamily="18" charset="0"/>
                      </a:rPr>
                      <m:t>𝜇</m:t>
                    </m:r>
                    <m:r>
                      <a:rPr lang="en-US" sz="1600" i="1">
                        <a:latin typeface="Cambria Math" panose="02040503050406030204" pitchFamily="18" charset="0"/>
                        <a:ea typeface="Cambria Math" panose="02040503050406030204" pitchFamily="18" charset="0"/>
                      </a:rPr>
                      <m:t>𝑠</m:t>
                    </m:r>
                  </m:oMath>
                </a14:m>
                <a:r>
                  <a:rPr lang="en-US" sz="1600" dirty="0">
                    <a:latin typeface="Arial Narrow" panose="020B0606020202030204" pitchFamily="34" charset="0"/>
                    <a:ea typeface="Cambria Math" panose="02040503050406030204" pitchFamily="18" charset="0"/>
                  </a:rPr>
                  <a:t>) we can neglect heat diffusion in the wall. </a:t>
                </a:r>
              </a:p>
              <a:p>
                <a:r>
                  <a:rPr lang="en-US" sz="1600" dirty="0">
                    <a:latin typeface="Arial Narrow" panose="020B0606020202030204" pitchFamily="34" charset="0"/>
                    <a:ea typeface="Cambria Math" panose="02040503050406030204" pitchFamily="18" charset="0"/>
                  </a:rPr>
                  <a:t>Then the breakdown condition </a:t>
                </a:r>
                <a14:m>
                  <m:oMath xmlns:m="http://schemas.openxmlformats.org/officeDocument/2006/math">
                    <m:r>
                      <a:rPr lang="en-US" sz="1600" i="1">
                        <a:latin typeface="Cambria Math" panose="02040503050406030204" pitchFamily="18" charset="0"/>
                      </a:rPr>
                      <m:t>𝐵</m:t>
                    </m:r>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𝐸</m:t>
                        </m:r>
                      </m:e>
                      <m:sub>
                        <m:r>
                          <a:rPr lang="en-US" sz="1600" i="1">
                            <a:latin typeface="Cambria Math" panose="02040503050406030204" pitchFamily="18" charset="0"/>
                          </a:rPr>
                          <m:t>𝑎𝑐𝑐</m:t>
                        </m:r>
                      </m:sub>
                    </m:sSub>
                    <m:r>
                      <a:rPr lang="en-US" sz="1600" i="1">
                        <a:latin typeface="Cambria Math" panose="02040503050406030204" pitchFamily="18" charset="0"/>
                      </a:rPr>
                      <m:t>)</m:t>
                    </m:r>
                  </m:oMath>
                </a14:m>
                <a:r>
                  <a:rPr lang="en-US" sz="1600" dirty="0">
                    <a:latin typeface="Arial Narrow" panose="020B0606020202030204" pitchFamily="34" charset="0"/>
                    <a:ea typeface="Cambria Math" panose="02040503050406030204" pitchFamily="18" charset="0"/>
                  </a:rPr>
                  <a:t> is given by (S. Arsenyev, 2021):</a:t>
                </a:r>
              </a:p>
              <a:p>
                <a:endParaRPr lang="fr-FR" sz="1350" dirty="0">
                  <a:latin typeface="Arial Narrow" panose="020B0606020202030204" pitchFamily="34"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150943" y="763497"/>
                <a:ext cx="5826737" cy="1057725"/>
              </a:xfrm>
              <a:prstGeom prst="rect">
                <a:avLst/>
              </a:prstGeom>
              <a:blipFill>
                <a:blip r:embed="rId6"/>
                <a:stretch>
                  <a:fillRect l="-628" t="-1724"/>
                </a:stretch>
              </a:blipFill>
            </p:spPr>
            <p:txBody>
              <a:bodyPr/>
              <a:lstStyle/>
              <a:p>
                <a:r>
                  <a:rPr lang="en-GB">
                    <a:noFill/>
                  </a:rPr>
                  <a:t> </a:t>
                </a:r>
              </a:p>
            </p:txBody>
          </p:sp>
        </mc:Fallback>
      </mc:AlternateContent>
      <p:sp>
        <p:nvSpPr>
          <p:cNvPr id="30" name="TextBox 29"/>
          <p:cNvSpPr txBox="1"/>
          <p:nvPr/>
        </p:nvSpPr>
        <p:spPr>
          <a:xfrm>
            <a:off x="2684566" y="2584908"/>
            <a:ext cx="1144595" cy="461665"/>
          </a:xfrm>
          <a:prstGeom prst="rect">
            <a:avLst/>
          </a:prstGeom>
          <a:noFill/>
        </p:spPr>
        <p:txBody>
          <a:bodyPr wrap="square" rtlCol="0">
            <a:spAutoFit/>
          </a:bodyPr>
          <a:lstStyle/>
          <a:p>
            <a:r>
              <a:rPr lang="en-US" sz="1200" dirty="0"/>
              <a:t>Magnetic field at breakdown</a:t>
            </a:r>
            <a:endParaRPr lang="fr-FR" sz="1200" dirty="0"/>
          </a:p>
        </p:txBody>
      </p:sp>
      <p:cxnSp>
        <p:nvCxnSpPr>
          <p:cNvPr id="31" name="Straight Arrow Connector 30"/>
          <p:cNvCxnSpPr/>
          <p:nvPr/>
        </p:nvCxnSpPr>
        <p:spPr>
          <a:xfrm flipV="1">
            <a:off x="3316216" y="2375540"/>
            <a:ext cx="0" cy="2093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Left Brace 32"/>
          <p:cNvSpPr/>
          <p:nvPr/>
        </p:nvSpPr>
        <p:spPr>
          <a:xfrm rot="16200000">
            <a:off x="4432422" y="1838971"/>
            <a:ext cx="235305" cy="14899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350"/>
          </a:p>
        </p:txBody>
      </p:sp>
      <p:sp>
        <p:nvSpPr>
          <p:cNvPr id="34" name="TextBox 33"/>
          <p:cNvSpPr txBox="1"/>
          <p:nvPr/>
        </p:nvSpPr>
        <p:spPr>
          <a:xfrm>
            <a:off x="3721392" y="2669065"/>
            <a:ext cx="1764743" cy="461665"/>
          </a:xfrm>
          <a:prstGeom prst="rect">
            <a:avLst/>
          </a:prstGeom>
          <a:noFill/>
        </p:spPr>
        <p:txBody>
          <a:bodyPr wrap="square" rtlCol="0">
            <a:spAutoFit/>
          </a:bodyPr>
          <a:lstStyle/>
          <a:p>
            <a:r>
              <a:rPr lang="en-US" sz="1200" dirty="0"/>
              <a:t>Wall material properties</a:t>
            </a:r>
            <a:endParaRPr lang="fr-FR" sz="1200" dirty="0"/>
          </a:p>
        </p:txBody>
      </p:sp>
      <mc:AlternateContent xmlns:mc="http://schemas.openxmlformats.org/markup-compatibility/2006" xmlns:a14="http://schemas.microsoft.com/office/drawing/2010/main">
        <mc:Choice Requires="a14">
          <p:sp>
            <p:nvSpPr>
              <p:cNvPr id="35" name="TextBox 34"/>
              <p:cNvSpPr txBox="1"/>
              <p:nvPr/>
            </p:nvSpPr>
            <p:spPr>
              <a:xfrm>
                <a:off x="4596301" y="2947699"/>
                <a:ext cx="2215878" cy="276999"/>
              </a:xfrm>
              <a:prstGeom prst="rect">
                <a:avLst/>
              </a:prstGeom>
              <a:noFill/>
            </p:spPr>
            <p:txBody>
              <a:bodyPr wrap="square" rtlCol="0">
                <a:spAutoFit/>
              </a:bodyPr>
              <a:lstStyle/>
              <a:p>
                <a:r>
                  <a:rPr lang="en-US" sz="1200" dirty="0"/>
                  <a:t>Field Emission current </a:t>
                </a:r>
                <a14:m>
                  <m:oMath xmlns:m="http://schemas.openxmlformats.org/officeDocument/2006/math">
                    <m:r>
                      <a:rPr lang="en-US" sz="1200" i="1">
                        <a:latin typeface="Cambria Math" panose="02040503050406030204" pitchFamily="18" charset="0"/>
                      </a:rPr>
                      <m:t>𝐼</m:t>
                    </m:r>
                    <m:r>
                      <a:rPr lang="en-US" sz="1200" i="1">
                        <a:latin typeface="Cambria Math" panose="02040503050406030204" pitchFamily="18" charset="0"/>
                      </a:rPr>
                      <m:t>(</m:t>
                    </m:r>
                    <m:sSub>
                      <m:sSubPr>
                        <m:ctrlPr>
                          <a:rPr lang="en-US" sz="1200" i="1">
                            <a:solidFill>
                              <a:srgbClr val="FF0000"/>
                            </a:solidFill>
                            <a:latin typeface="Cambria Math" panose="02040503050406030204" pitchFamily="18" charset="0"/>
                          </a:rPr>
                        </m:ctrlPr>
                      </m:sSubPr>
                      <m:e>
                        <m:r>
                          <a:rPr lang="en-US" sz="1200" i="1">
                            <a:solidFill>
                              <a:srgbClr val="FF0000"/>
                            </a:solidFill>
                            <a:latin typeface="Cambria Math" panose="02040503050406030204" pitchFamily="18" charset="0"/>
                          </a:rPr>
                          <m:t>𝐸</m:t>
                        </m:r>
                      </m:e>
                      <m:sub>
                        <m:r>
                          <a:rPr lang="en-US" sz="1200" i="1">
                            <a:solidFill>
                              <a:srgbClr val="FF0000"/>
                            </a:solidFill>
                            <a:latin typeface="Cambria Math" panose="02040503050406030204" pitchFamily="18" charset="0"/>
                          </a:rPr>
                          <m:t>𝑎𝑐𝑐</m:t>
                        </m:r>
                      </m:sub>
                    </m:sSub>
                    <m:r>
                      <a:rPr lang="en-US" sz="1200" i="1">
                        <a:latin typeface="Cambria Math" panose="02040503050406030204" pitchFamily="18" charset="0"/>
                      </a:rPr>
                      <m:t>)</m:t>
                    </m:r>
                  </m:oMath>
                </a14:m>
                <a:endParaRPr lang="fr-FR"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596301" y="2947699"/>
                <a:ext cx="2215878" cy="276999"/>
              </a:xfrm>
              <a:prstGeom prst="rect">
                <a:avLst/>
              </a:prstGeom>
              <a:blipFill>
                <a:blip r:embed="rId7"/>
                <a:stretch>
                  <a:fillRect l="-275" t="-4444" b="-15556"/>
                </a:stretch>
              </a:blipFill>
            </p:spPr>
            <p:txBody>
              <a:bodyPr/>
              <a:lstStyle/>
              <a:p>
                <a:r>
                  <a:rPr lang="en-GB">
                    <a:noFill/>
                  </a:rPr>
                  <a:t> </a:t>
                </a:r>
              </a:p>
            </p:txBody>
          </p:sp>
        </mc:Fallback>
      </mc:AlternateContent>
      <p:cxnSp>
        <p:nvCxnSpPr>
          <p:cNvPr id="36" name="Straight Arrow Connector 35"/>
          <p:cNvCxnSpPr/>
          <p:nvPr/>
        </p:nvCxnSpPr>
        <p:spPr>
          <a:xfrm flipH="1" flipV="1">
            <a:off x="5704240" y="2744067"/>
            <a:ext cx="4628" cy="26991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720923" y="2782453"/>
            <a:ext cx="1736160" cy="276999"/>
          </a:xfrm>
          <a:prstGeom prst="rect">
            <a:avLst/>
          </a:prstGeom>
          <a:noFill/>
        </p:spPr>
        <p:txBody>
          <a:bodyPr wrap="square" rtlCol="0">
            <a:spAutoFit/>
          </a:bodyPr>
          <a:lstStyle/>
          <a:p>
            <a:r>
              <a:rPr lang="en-US" sz="1200" dirty="0"/>
              <a:t>Electron energy loss</a:t>
            </a:r>
            <a:endParaRPr lang="fr-FR" sz="1200" dirty="0"/>
          </a:p>
        </p:txBody>
      </p:sp>
      <p:cxnSp>
        <p:nvCxnSpPr>
          <p:cNvPr id="38" name="Straight Arrow Connector 37"/>
          <p:cNvCxnSpPr/>
          <p:nvPr/>
        </p:nvCxnSpPr>
        <p:spPr>
          <a:xfrm flipH="1" flipV="1">
            <a:off x="6609179" y="2791123"/>
            <a:ext cx="142176" cy="799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7632123" y="2445125"/>
            <a:ext cx="21647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848600" y="2317498"/>
            <a:ext cx="1004048" cy="461665"/>
          </a:xfrm>
          <a:prstGeom prst="rect">
            <a:avLst/>
          </a:prstGeom>
          <a:noFill/>
        </p:spPr>
        <p:txBody>
          <a:bodyPr wrap="square" rtlCol="0">
            <a:spAutoFit/>
          </a:bodyPr>
          <a:lstStyle/>
          <a:p>
            <a:r>
              <a:rPr lang="en-US" sz="1200" dirty="0"/>
              <a:t>Pulse length</a:t>
            </a:r>
            <a:endParaRPr lang="fr-FR" sz="1200" dirty="0"/>
          </a:p>
        </p:txBody>
      </p:sp>
      <p:cxnSp>
        <p:nvCxnSpPr>
          <p:cNvPr id="41" name="Straight Arrow Connector 40"/>
          <p:cNvCxnSpPr/>
          <p:nvPr/>
        </p:nvCxnSpPr>
        <p:spPr>
          <a:xfrm flipH="1">
            <a:off x="6409003" y="1933809"/>
            <a:ext cx="189509" cy="1475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574949" y="1698244"/>
            <a:ext cx="2097898" cy="276999"/>
          </a:xfrm>
          <a:prstGeom prst="rect">
            <a:avLst/>
          </a:prstGeom>
          <a:noFill/>
        </p:spPr>
        <p:txBody>
          <a:bodyPr wrap="square" rtlCol="0">
            <a:spAutoFit/>
          </a:bodyPr>
          <a:lstStyle/>
          <a:p>
            <a:r>
              <a:rPr lang="en-US" sz="1200" dirty="0"/>
              <a:t>Cavity-dependent constant</a:t>
            </a:r>
            <a:endParaRPr lang="fr-FR" sz="1200" dirty="0"/>
          </a:p>
        </p:txBody>
      </p:sp>
      <mc:AlternateContent xmlns:mc="http://schemas.openxmlformats.org/markup-compatibility/2006" xmlns:a14="http://schemas.microsoft.com/office/drawing/2010/main">
        <mc:Choice Requires="a14">
          <p:sp>
            <p:nvSpPr>
              <p:cNvPr id="49" name="TextBox 48"/>
              <p:cNvSpPr txBox="1"/>
              <p:nvPr/>
            </p:nvSpPr>
            <p:spPr>
              <a:xfrm>
                <a:off x="2783376" y="3334155"/>
                <a:ext cx="6135493" cy="1477328"/>
              </a:xfrm>
              <a:prstGeom prst="rect">
                <a:avLst/>
              </a:prstGeom>
              <a:noFill/>
            </p:spPr>
            <p:txBody>
              <a:bodyPr wrap="square" rtlCol="0">
                <a:spAutoFit/>
              </a:bodyPr>
              <a:lstStyle/>
              <a:p>
                <a:r>
                  <a:rPr lang="en-US" sz="1500" dirty="0">
                    <a:latin typeface="Arial Narrow" panose="020B0606020202030204" pitchFamily="34" charset="0"/>
                  </a:rPr>
                  <a:t>This equation provides scaling laws of </a:t>
                </a:r>
                <a14:m>
                  <m:oMath xmlns:m="http://schemas.openxmlformats.org/officeDocument/2006/math">
                    <m:r>
                      <a:rPr lang="en-US" sz="1500" i="1">
                        <a:latin typeface="Cambria Math" panose="02040503050406030204" pitchFamily="18" charset="0"/>
                      </a:rPr>
                      <m:t>𝐵</m:t>
                    </m:r>
                    <m:r>
                      <a:rPr lang="en-US" sz="1500" i="1">
                        <a:latin typeface="Cambria Math" panose="02040503050406030204" pitchFamily="18" charset="0"/>
                      </a:rPr>
                      <m:t>(</m:t>
                    </m:r>
                    <m:sSub>
                      <m:sSubPr>
                        <m:ctrlPr>
                          <a:rPr lang="en-US" sz="1500" i="1">
                            <a:latin typeface="Cambria Math" panose="02040503050406030204" pitchFamily="18" charset="0"/>
                          </a:rPr>
                        </m:ctrlPr>
                      </m:sSubPr>
                      <m:e>
                        <m:r>
                          <a:rPr lang="en-US" sz="1500" i="1">
                            <a:latin typeface="Cambria Math" panose="02040503050406030204" pitchFamily="18" charset="0"/>
                          </a:rPr>
                          <m:t>𝐸</m:t>
                        </m:r>
                      </m:e>
                      <m:sub>
                        <m:r>
                          <a:rPr lang="en-US" sz="1500" i="1">
                            <a:latin typeface="Cambria Math" panose="02040503050406030204" pitchFamily="18" charset="0"/>
                          </a:rPr>
                          <m:t>𝑎𝑐𝑐</m:t>
                        </m:r>
                      </m:sub>
                    </m:sSub>
                    <m:r>
                      <a:rPr lang="en-US" sz="1500" i="1">
                        <a:latin typeface="Cambria Math" panose="02040503050406030204" pitchFamily="18" charset="0"/>
                      </a:rPr>
                      <m:t>)</m:t>
                    </m:r>
                  </m:oMath>
                </a14:m>
                <a:r>
                  <a:rPr lang="en-US" sz="1500" dirty="0">
                    <a:latin typeface="Arial Narrow" panose="020B0606020202030204" pitchFamily="34" charset="0"/>
                  </a:rPr>
                  <a:t> on different parameters. Mitigation solutions that follow from this equation:</a:t>
                </a:r>
              </a:p>
              <a:p>
                <a:pPr marL="214313" indent="-214313">
                  <a:buFont typeface="Arial" panose="020B0604020202020204" pitchFamily="34" charset="0"/>
                  <a:buChar char="•"/>
                </a:pPr>
                <a:r>
                  <a:rPr lang="en-US" sz="1500" dirty="0">
                    <a:solidFill>
                      <a:srgbClr val="00B050"/>
                    </a:solidFill>
                    <a:latin typeface="Arial Narrow" panose="020B0606020202030204" pitchFamily="34" charset="0"/>
                  </a:rPr>
                  <a:t>Very short pulse (sub </a:t>
                </a:r>
                <a14:m>
                  <m:oMath xmlns:m="http://schemas.openxmlformats.org/officeDocument/2006/math">
                    <m:r>
                      <a:rPr lang="en-US" sz="1500" i="1">
                        <a:solidFill>
                          <a:srgbClr val="00B050"/>
                        </a:solidFill>
                        <a:latin typeface="Cambria Math" panose="02040503050406030204" pitchFamily="18" charset="0"/>
                        <a:ea typeface="Cambria Math" panose="02040503050406030204" pitchFamily="18" charset="0"/>
                      </a:rPr>
                      <m:t>𝜇</m:t>
                    </m:r>
                    <m:r>
                      <a:rPr lang="en-US" sz="1500" i="1">
                        <a:solidFill>
                          <a:srgbClr val="00B050"/>
                        </a:solidFill>
                        <a:latin typeface="Cambria Math" panose="02040503050406030204" pitchFamily="18" charset="0"/>
                        <a:ea typeface="Cambria Math" panose="02040503050406030204" pitchFamily="18" charset="0"/>
                      </a:rPr>
                      <m:t>𝑠</m:t>
                    </m:r>
                  </m:oMath>
                </a14:m>
                <a:r>
                  <a:rPr lang="fr-FR" sz="1500" dirty="0">
                    <a:solidFill>
                      <a:srgbClr val="00B050"/>
                    </a:solidFill>
                    <a:latin typeface="Arial Narrow" panose="020B0606020202030204" pitchFamily="34" charset="0"/>
                  </a:rPr>
                  <a:t>)</a:t>
                </a:r>
              </a:p>
              <a:p>
                <a:pPr marL="214313" indent="-214313">
                  <a:buFont typeface="Arial" panose="020B0604020202020204" pitchFamily="34" charset="0"/>
                  <a:buChar char="•"/>
                </a:pPr>
                <a:r>
                  <a:rPr lang="en-US" sz="1500" dirty="0">
                    <a:solidFill>
                      <a:srgbClr val="00B0F0"/>
                    </a:solidFill>
                    <a:latin typeface="Arial Narrow" panose="020B0606020202030204" pitchFamily="34" charset="0"/>
                  </a:rPr>
                  <a:t>Different wall materials (Al, hard copper alloys)</a:t>
                </a:r>
              </a:p>
              <a:p>
                <a:pPr marL="214313" indent="-214313">
                  <a:buFont typeface="Arial" panose="020B0604020202020204" pitchFamily="34" charset="0"/>
                  <a:buChar char="•"/>
                </a:pPr>
                <a:r>
                  <a:rPr lang="en-US" sz="1500" dirty="0">
                    <a:solidFill>
                      <a:srgbClr val="00B0F0"/>
                    </a:solidFill>
                    <a:latin typeface="Arial Narrow" panose="020B0606020202030204" pitchFamily="34" charset="0"/>
                  </a:rPr>
                  <a:t>Low temperature (nitrogen cooling 70 K)</a:t>
                </a:r>
              </a:p>
              <a:p>
                <a:pPr marL="214313" indent="-214313">
                  <a:buFont typeface="Arial" panose="020B0604020202020204" pitchFamily="34" charset="0"/>
                  <a:buChar char="•"/>
                </a:pPr>
                <a:r>
                  <a:rPr lang="en-US" sz="1500" dirty="0">
                    <a:solidFill>
                      <a:schemeClr val="accent3">
                        <a:lumMod val="75000"/>
                      </a:schemeClr>
                    </a:solidFill>
                    <a:latin typeface="Arial Narrow" panose="020B0606020202030204" pitchFamily="34" charset="0"/>
                  </a:rPr>
                  <a:t>Cavity shape optimization</a:t>
                </a:r>
                <a:endParaRPr lang="fr-FR" sz="1500" dirty="0">
                  <a:solidFill>
                    <a:schemeClr val="accent3">
                      <a:lumMod val="75000"/>
                    </a:schemeClr>
                  </a:solidFill>
                  <a:latin typeface="Arial Narrow" panose="020B0606020202030204" pitchFamily="34" charset="0"/>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2783376" y="3334155"/>
                <a:ext cx="6135493" cy="1477328"/>
              </a:xfrm>
              <a:prstGeom prst="rect">
                <a:avLst/>
              </a:prstGeom>
              <a:blipFill>
                <a:blip r:embed="rId8"/>
                <a:stretch>
                  <a:fillRect l="-398" t="-413" b="-3719"/>
                </a:stretch>
              </a:blipFill>
            </p:spPr>
            <p:txBody>
              <a:bodyPr/>
              <a:lstStyle/>
              <a:p>
                <a:r>
                  <a:rPr lang="en-GB">
                    <a:noFill/>
                  </a:rPr>
                  <a:t> </a:t>
                </a:r>
              </a:p>
            </p:txBody>
          </p:sp>
        </mc:Fallback>
      </mc:AlternateContent>
      <p:sp>
        <p:nvSpPr>
          <p:cNvPr id="50" name="Left Brace 49"/>
          <p:cNvSpPr/>
          <p:nvPr/>
        </p:nvSpPr>
        <p:spPr>
          <a:xfrm>
            <a:off x="2564130" y="3939642"/>
            <a:ext cx="263764" cy="798445"/>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350"/>
          </a:p>
        </p:txBody>
      </p:sp>
      <p:sp>
        <p:nvSpPr>
          <p:cNvPr id="51" name="TextBox 50"/>
          <p:cNvSpPr txBox="1"/>
          <p:nvPr/>
        </p:nvSpPr>
        <p:spPr>
          <a:xfrm>
            <a:off x="398812" y="3588035"/>
            <a:ext cx="2133991" cy="1200329"/>
          </a:xfrm>
          <a:prstGeom prst="rect">
            <a:avLst/>
          </a:prstGeom>
          <a:noFill/>
        </p:spPr>
        <p:txBody>
          <a:bodyPr wrap="square" rtlCol="0">
            <a:spAutoFit/>
          </a:bodyPr>
          <a:lstStyle/>
          <a:p>
            <a:pPr algn="r"/>
            <a:r>
              <a:rPr lang="en-US" dirty="0"/>
              <a:t>When combined, benefits from different solutions would multiply </a:t>
            </a:r>
            <a:endParaRPr lang="fr-FR" dirty="0"/>
          </a:p>
        </p:txBody>
      </p:sp>
      <p:sp>
        <p:nvSpPr>
          <p:cNvPr id="2" name="TextBox 36">
            <a:extLst>
              <a:ext uri="{FF2B5EF4-FFF2-40B4-BE49-F238E27FC236}">
                <a16:creationId xmlns:a16="http://schemas.microsoft.com/office/drawing/2014/main" id="{156EF6F2-276C-4EA6-2888-BDF6A0B1AF6C}"/>
              </a:ext>
            </a:extLst>
          </p:cNvPr>
          <p:cNvSpPr txBox="1"/>
          <p:nvPr/>
        </p:nvSpPr>
        <p:spPr>
          <a:xfrm>
            <a:off x="4366081" y="1629457"/>
            <a:ext cx="640439" cy="400110"/>
          </a:xfrm>
          <a:prstGeom prst="rect">
            <a:avLst/>
          </a:prstGeom>
          <a:noFill/>
        </p:spPr>
        <p:txBody>
          <a:bodyPr wrap="square" rtlCol="0">
            <a:spAutoFit/>
          </a:bodyPr>
          <a:lstStyle/>
          <a:p>
            <a:r>
              <a:rPr lang="en-US" sz="1200" dirty="0" err="1">
                <a:latin typeface="Symbol" pitchFamily="2" charset="2"/>
              </a:rPr>
              <a:t>D</a:t>
            </a:r>
            <a:r>
              <a:rPr lang="en-US" sz="1200" dirty="0" err="1"/>
              <a:t>T</a:t>
            </a:r>
            <a:r>
              <a:rPr lang="en-US" sz="1200" baseline="-25000" dirty="0" err="1"/>
              <a:t>plastic</a:t>
            </a:r>
            <a:endParaRPr lang="fr-FR" sz="1200" baseline="-25000" dirty="0"/>
          </a:p>
        </p:txBody>
      </p:sp>
      <p:sp>
        <p:nvSpPr>
          <p:cNvPr id="4" name="Left Brace 32">
            <a:extLst>
              <a:ext uri="{FF2B5EF4-FFF2-40B4-BE49-F238E27FC236}">
                <a16:creationId xmlns:a16="http://schemas.microsoft.com/office/drawing/2014/main" id="{96C9B673-E89B-1FAF-9927-625270D92A26}"/>
              </a:ext>
            </a:extLst>
          </p:cNvPr>
          <p:cNvSpPr/>
          <p:nvPr/>
        </p:nvSpPr>
        <p:spPr>
          <a:xfrm rot="5400000">
            <a:off x="4729994" y="1394333"/>
            <a:ext cx="73600" cy="104607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350"/>
          </a:p>
        </p:txBody>
      </p:sp>
      <p:sp>
        <p:nvSpPr>
          <p:cNvPr id="6" name="Slide Number Placeholder 5">
            <a:extLst>
              <a:ext uri="{FF2B5EF4-FFF2-40B4-BE49-F238E27FC236}">
                <a16:creationId xmlns:a16="http://schemas.microsoft.com/office/drawing/2014/main" id="{E877DC15-094A-44BE-CC12-261AA7D8B5A3}"/>
              </a:ext>
            </a:extLst>
          </p:cNvPr>
          <p:cNvSpPr>
            <a:spLocks noGrp="1"/>
          </p:cNvSpPr>
          <p:nvPr>
            <p:ph type="sldNum" sz="quarter" idx="4"/>
          </p:nvPr>
        </p:nvSpPr>
        <p:spPr/>
        <p:txBody>
          <a:bodyPr/>
          <a:lstStyle/>
          <a:p>
            <a:fld id="{974172A1-1CBF-0B40-9234-7D4D80EC19EA}" type="slidenum">
              <a:rPr lang="en-GB" smtClean="0"/>
              <a:pPr/>
              <a:t>12</a:t>
            </a:fld>
            <a:endParaRPr lang="en-GB" dirty="0"/>
          </a:p>
        </p:txBody>
      </p:sp>
      <p:sp>
        <p:nvSpPr>
          <p:cNvPr id="11" name="Footer Placeholder 10">
            <a:extLst>
              <a:ext uri="{FF2B5EF4-FFF2-40B4-BE49-F238E27FC236}">
                <a16:creationId xmlns:a16="http://schemas.microsoft.com/office/drawing/2014/main" id="{E3199950-1D7F-D915-F926-0FBC31A9B7A6}"/>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288105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4" grpId="0"/>
      <p:bldP spid="25" grpId="0"/>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70" y="1623079"/>
            <a:ext cx="6577943" cy="3275816"/>
          </a:xfrm>
          <a:prstGeom prst="rect">
            <a:avLst/>
          </a:prstGeom>
        </p:spPr>
      </p:pic>
      <p:sp>
        <p:nvSpPr>
          <p:cNvPr id="4" name="Title 3"/>
          <p:cNvSpPr>
            <a:spLocks noGrp="1"/>
          </p:cNvSpPr>
          <p:nvPr>
            <p:ph type="title"/>
          </p:nvPr>
        </p:nvSpPr>
        <p:spPr>
          <a:xfrm>
            <a:off x="700548" y="206375"/>
            <a:ext cx="7376652" cy="565175"/>
          </a:xfrm>
        </p:spPr>
        <p:txBody>
          <a:bodyPr>
            <a:normAutofit fontScale="90000"/>
          </a:bodyPr>
          <a:lstStyle/>
          <a:p>
            <a:r>
              <a:rPr lang="en-US" dirty="0"/>
              <a:t>Comparing breakdown mitigation ideas</a:t>
            </a:r>
            <a:endParaRPr lang="fr-FR" dirty="0"/>
          </a:p>
        </p:txBody>
      </p:sp>
      <p:cxnSp>
        <p:nvCxnSpPr>
          <p:cNvPr id="6" name="Straight Arrow Connector 5"/>
          <p:cNvCxnSpPr/>
          <p:nvPr/>
        </p:nvCxnSpPr>
        <p:spPr>
          <a:xfrm flipV="1">
            <a:off x="4150204" y="2540689"/>
            <a:ext cx="0" cy="139865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2465779" y="3805301"/>
            <a:ext cx="1890619" cy="507831"/>
          </a:xfrm>
          <a:prstGeom prst="rect">
            <a:avLst/>
          </a:prstGeom>
          <a:solidFill>
            <a:schemeClr val="bg1"/>
          </a:solidFill>
          <a:ln>
            <a:solidFill>
              <a:schemeClr val="tx1"/>
            </a:solidFill>
          </a:ln>
        </p:spPr>
        <p:txBody>
          <a:bodyPr wrap="square" rtlCol="0">
            <a:spAutoFit/>
          </a:bodyPr>
          <a:lstStyle/>
          <a:p>
            <a:pPr defTabSz="457189"/>
            <a:r>
              <a:rPr lang="en-US" sz="1350" dirty="0">
                <a:solidFill>
                  <a:prstClr val="black"/>
                </a:solidFill>
                <a:latin typeface="Arial"/>
              </a:rPr>
              <a:t>Benefits of </a:t>
            </a:r>
            <a:r>
              <a:rPr lang="en-US" sz="1350" dirty="0">
                <a:solidFill>
                  <a:srgbClr val="00B050"/>
                </a:solidFill>
                <a:latin typeface="Arial"/>
              </a:rPr>
              <a:t>short pulse </a:t>
            </a:r>
            <a:r>
              <a:rPr lang="en-US" sz="1350" dirty="0">
                <a:solidFill>
                  <a:prstClr val="black"/>
                </a:solidFill>
                <a:latin typeface="Arial"/>
              </a:rPr>
              <a:t>and </a:t>
            </a:r>
            <a:r>
              <a:rPr lang="en-US" sz="1350" dirty="0">
                <a:solidFill>
                  <a:srgbClr val="00B0F0"/>
                </a:solidFill>
                <a:latin typeface="Arial"/>
              </a:rPr>
              <a:t>aluminum</a:t>
            </a:r>
            <a:r>
              <a:rPr lang="en-US" sz="1350" dirty="0">
                <a:solidFill>
                  <a:prstClr val="black"/>
                </a:solidFill>
                <a:latin typeface="Arial"/>
              </a:rPr>
              <a:t> multiply</a:t>
            </a:r>
          </a:p>
        </p:txBody>
      </p:sp>
      <p:sp>
        <p:nvSpPr>
          <p:cNvPr id="2" name="TextBox 1"/>
          <p:cNvSpPr txBox="1"/>
          <p:nvPr/>
        </p:nvSpPr>
        <p:spPr>
          <a:xfrm>
            <a:off x="4852599" y="3216678"/>
            <a:ext cx="3716672" cy="1200329"/>
          </a:xfrm>
          <a:prstGeom prst="rect">
            <a:avLst/>
          </a:prstGeom>
          <a:noFill/>
        </p:spPr>
        <p:txBody>
          <a:bodyPr wrap="square" rtlCol="0">
            <a:spAutoFit/>
          </a:bodyPr>
          <a:lstStyle/>
          <a:p>
            <a:pPr marL="257175" indent="-257175" defTabSz="457189">
              <a:buFont typeface="Arial" panose="020B0604020202020204" pitchFamily="34" charset="0"/>
              <a:buChar char="•"/>
            </a:pPr>
            <a:r>
              <a:rPr lang="en-US" dirty="0">
                <a:solidFill>
                  <a:prstClr val="black"/>
                </a:solidFill>
                <a:latin typeface="Arial"/>
              </a:rPr>
              <a:t>Copper at short pulse and low temperature looks better</a:t>
            </a:r>
          </a:p>
          <a:p>
            <a:pPr marL="257175" indent="-257175" defTabSz="457189">
              <a:buFont typeface="Arial" panose="020B0604020202020204" pitchFamily="34" charset="0"/>
              <a:buChar char="•"/>
            </a:pPr>
            <a:r>
              <a:rPr lang="en-US" dirty="0">
                <a:solidFill>
                  <a:prstClr val="black"/>
                </a:solidFill>
                <a:latin typeface="Arial"/>
              </a:rPr>
              <a:t>Aluminum cavity with a short pulse looks very promising</a:t>
            </a:r>
            <a:endParaRPr lang="fr-FR" dirty="0">
              <a:solidFill>
                <a:prstClr val="black"/>
              </a:solidFill>
              <a:latin typeface="Arial"/>
            </a:endParaRPr>
          </a:p>
        </p:txBody>
      </p:sp>
      <mc:AlternateContent xmlns:mc="http://schemas.openxmlformats.org/markup-compatibility/2006" xmlns:a14="http://schemas.microsoft.com/office/drawing/2010/main">
        <mc:Choice Requires="a14">
          <p:sp>
            <p:nvSpPr>
              <p:cNvPr id="5" name="Rectangle 4"/>
              <p:cNvSpPr/>
              <p:nvPr/>
            </p:nvSpPr>
            <p:spPr>
              <a:xfrm>
                <a:off x="1644656" y="892954"/>
                <a:ext cx="7185019" cy="731547"/>
              </a:xfrm>
              <a:prstGeom prst="rect">
                <a:avLst/>
              </a:prstGeom>
            </p:spPr>
            <p:txBody>
              <a:bodyPr wrap="square">
                <a:spAutoFit/>
              </a:bodyPr>
              <a:lstStyle/>
              <a:p>
                <a:r>
                  <a:rPr lang="en-GB" sz="1350" dirty="0"/>
                  <a:t>This plot is not intended to give absolute values for breakdown threshold, but only a feeling of which solutions can be more promising. We scale curves from MUCOOL cavity study (</a:t>
                </a:r>
                <a14:m>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𝑡</m:t>
                        </m:r>
                      </m:e>
                      <m:sub>
                        <m:r>
                          <a:rPr lang="en-US" sz="1350" i="1">
                            <a:latin typeface="Cambria Math" panose="02040503050406030204" pitchFamily="18" charset="0"/>
                          </a:rPr>
                          <m:t>𝑝𝑢𝑙𝑠𝑒</m:t>
                        </m:r>
                      </m:sub>
                    </m:sSub>
                    <m:r>
                      <a:rPr lang="en-US" sz="1350" i="1">
                        <a:latin typeface="Cambria Math" panose="02040503050406030204" pitchFamily="18" charset="0"/>
                      </a:rPr>
                      <m:t>=20 </m:t>
                    </m:r>
                    <m:r>
                      <a:rPr lang="en-US" sz="1350" i="1">
                        <a:latin typeface="Cambria Math" panose="02040503050406030204" pitchFamily="18" charset="0"/>
                        <a:ea typeface="Cambria Math" panose="02040503050406030204" pitchFamily="18" charset="0"/>
                      </a:rPr>
                      <m:t>𝜇</m:t>
                    </m:r>
                    <m:r>
                      <a:rPr lang="en-US" sz="1350" i="1">
                        <a:latin typeface="Cambria Math" panose="02040503050406030204" pitchFamily="18" charset="0"/>
                        <a:ea typeface="Cambria Math" panose="02040503050406030204" pitchFamily="18" charset="0"/>
                      </a:rPr>
                      <m:t>𝑠</m:t>
                    </m:r>
                  </m:oMath>
                </a14:m>
                <a:r>
                  <a:rPr lang="fr-FR" sz="1350" dirty="0"/>
                  <a:t> </a:t>
                </a:r>
                <a14:m>
                  <m:oMath xmlns:m="http://schemas.openxmlformats.org/officeDocument/2006/math">
                    <m:r>
                      <a:rPr lang="en-US" sz="1350">
                        <a:latin typeface="Cambria Math" panose="02040503050406030204" pitchFamily="18" charset="0"/>
                      </a:rPr>
                      <m:t>&gt;1</m:t>
                    </m:r>
                    <m:r>
                      <a:rPr lang="en-US" sz="1350" i="1">
                        <a:latin typeface="Cambria Math" panose="02040503050406030204" pitchFamily="18" charset="0"/>
                      </a:rPr>
                      <m:t>0 </m:t>
                    </m:r>
                    <m:r>
                      <a:rPr lang="en-US" sz="1350" i="1">
                        <a:latin typeface="Cambria Math" panose="02040503050406030204" pitchFamily="18" charset="0"/>
                        <a:ea typeface="Cambria Math" panose="02040503050406030204" pitchFamily="18" charset="0"/>
                      </a:rPr>
                      <m:t>𝜇</m:t>
                    </m:r>
                    <m:r>
                      <a:rPr lang="en-US" sz="1350" i="1">
                        <a:latin typeface="Cambria Math" panose="02040503050406030204" pitchFamily="18" charset="0"/>
                        <a:ea typeface="Cambria Math" panose="02040503050406030204" pitchFamily="18" charset="0"/>
                      </a:rPr>
                      <m:t>𝑠</m:t>
                    </m:r>
                  </m:oMath>
                </a14:m>
                <a:r>
                  <a:rPr lang="fr-FR" sz="1350" dirty="0"/>
                  <a:t> so the no-diffusion model </a:t>
                </a:r>
                <a:r>
                  <a:rPr lang="fr-FR" sz="1350" dirty="0" err="1"/>
                  <a:t>applies</a:t>
                </a:r>
                <a:r>
                  <a:rPr lang="fr-FR" sz="1350" dirty="0"/>
                  <a:t> </a:t>
                </a:r>
                <a:r>
                  <a:rPr lang="fr-FR" sz="1350" dirty="0" err="1"/>
                  <a:t>only</a:t>
                </a:r>
                <a:r>
                  <a:rPr lang="fr-FR" sz="1350" dirty="0"/>
                  <a:t> </a:t>
                </a:r>
                <a:r>
                  <a:rPr lang="fr-FR" sz="1350" dirty="0" err="1"/>
                  <a:t>approximately</a:t>
                </a:r>
                <a:r>
                  <a:rPr lang="fr-FR" sz="1350" dirty="0"/>
                  <a:t>)</a:t>
                </a:r>
              </a:p>
            </p:txBody>
          </p:sp>
        </mc:Choice>
        <mc:Fallback xmlns="">
          <p:sp>
            <p:nvSpPr>
              <p:cNvPr id="5" name="Rectangle 4"/>
              <p:cNvSpPr>
                <a:spLocks noRot="1" noChangeAspect="1" noMove="1" noResize="1" noEditPoints="1" noAdjustHandles="1" noChangeArrowheads="1" noChangeShapeType="1" noTextEdit="1"/>
              </p:cNvSpPr>
              <p:nvPr/>
            </p:nvSpPr>
            <p:spPr>
              <a:xfrm>
                <a:off x="1644656" y="892954"/>
                <a:ext cx="7185019" cy="731547"/>
              </a:xfrm>
              <a:prstGeom prst="rect">
                <a:avLst/>
              </a:prstGeom>
              <a:blipFill>
                <a:blip r:embed="rId3"/>
                <a:stretch>
                  <a:fillRect l="-255" t="-833" b="-5000"/>
                </a:stretch>
              </a:blipFill>
            </p:spPr>
            <p:txBody>
              <a:bodyPr/>
              <a:lstStyle/>
              <a:p>
                <a:r>
                  <a:rPr lang="en-GB">
                    <a:noFill/>
                  </a:rPr>
                  <a:t> </a:t>
                </a:r>
              </a:p>
            </p:txBody>
          </p:sp>
        </mc:Fallback>
      </mc:AlternateContent>
      <p:sp>
        <p:nvSpPr>
          <p:cNvPr id="8" name="Right Brace 7"/>
          <p:cNvSpPr/>
          <p:nvPr/>
        </p:nvSpPr>
        <p:spPr>
          <a:xfrm>
            <a:off x="6648887" y="2300149"/>
            <a:ext cx="124097" cy="74458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350"/>
          </a:p>
        </p:txBody>
      </p:sp>
      <p:sp>
        <p:nvSpPr>
          <p:cNvPr id="10" name="Rectangle 9"/>
          <p:cNvSpPr/>
          <p:nvPr/>
        </p:nvSpPr>
        <p:spPr>
          <a:xfrm>
            <a:off x="6806413" y="2222316"/>
            <a:ext cx="1865987" cy="923330"/>
          </a:xfrm>
          <a:prstGeom prst="rect">
            <a:avLst/>
          </a:prstGeom>
        </p:spPr>
        <p:txBody>
          <a:bodyPr wrap="square">
            <a:spAutoFit/>
          </a:bodyPr>
          <a:lstStyle/>
          <a:p>
            <a:r>
              <a:rPr lang="en-GB" sz="1350" dirty="0"/>
              <a:t>Scaled from the first 3 curves using the scaling model (previous slide) </a:t>
            </a:r>
            <a:endParaRPr lang="fr-FR" sz="1350" dirty="0"/>
          </a:p>
        </p:txBody>
      </p:sp>
      <p:sp>
        <p:nvSpPr>
          <p:cNvPr id="9" name="Slide Number Placeholder 8">
            <a:extLst>
              <a:ext uri="{FF2B5EF4-FFF2-40B4-BE49-F238E27FC236}">
                <a16:creationId xmlns:a16="http://schemas.microsoft.com/office/drawing/2014/main" id="{D47148D5-CC85-DE01-BB26-60E54323ABF9}"/>
              </a:ext>
            </a:extLst>
          </p:cNvPr>
          <p:cNvSpPr>
            <a:spLocks noGrp="1"/>
          </p:cNvSpPr>
          <p:nvPr>
            <p:ph type="sldNum" sz="quarter" idx="4"/>
          </p:nvPr>
        </p:nvSpPr>
        <p:spPr/>
        <p:txBody>
          <a:bodyPr/>
          <a:lstStyle/>
          <a:p>
            <a:fld id="{974172A1-1CBF-0B40-9234-7D4D80EC19EA}" type="slidenum">
              <a:rPr lang="en-GB" smtClean="0"/>
              <a:pPr/>
              <a:t>13</a:t>
            </a:fld>
            <a:endParaRPr lang="en-GB" dirty="0"/>
          </a:p>
        </p:txBody>
      </p:sp>
      <p:sp>
        <p:nvSpPr>
          <p:cNvPr id="17" name="Footer Placeholder 16">
            <a:extLst>
              <a:ext uri="{FF2B5EF4-FFF2-40B4-BE49-F238E27FC236}">
                <a16:creationId xmlns:a16="http://schemas.microsoft.com/office/drawing/2014/main" id="{FB8A25FF-C316-245B-31C8-2C250823F0CC}"/>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3" name="TextBox 2">
            <a:extLst>
              <a:ext uri="{FF2B5EF4-FFF2-40B4-BE49-F238E27FC236}">
                <a16:creationId xmlns:a16="http://schemas.microsoft.com/office/drawing/2014/main" id="{AC07F00A-08BA-A4AD-E10C-EBDE67E2C072}"/>
              </a:ext>
            </a:extLst>
          </p:cNvPr>
          <p:cNvSpPr txBox="1"/>
          <p:nvPr/>
        </p:nvSpPr>
        <p:spPr>
          <a:xfrm>
            <a:off x="5119639" y="4466126"/>
            <a:ext cx="1712135" cy="369332"/>
          </a:xfrm>
          <a:prstGeom prst="rect">
            <a:avLst/>
          </a:prstGeom>
          <a:noFill/>
          <a:ln>
            <a:solidFill>
              <a:srgbClr val="FF0000"/>
            </a:solidFill>
          </a:ln>
        </p:spPr>
        <p:txBody>
          <a:bodyPr wrap="none" rtlCol="0">
            <a:spAutoFit/>
          </a:bodyPr>
          <a:lstStyle/>
          <a:p>
            <a:r>
              <a:rPr lang="en-US" dirty="0">
                <a:latin typeface="Arial Narrow" panose="020B0606020202030204" pitchFamily="34" charset="0"/>
                <a:ea typeface="Cambria Math" panose="02040503050406030204" pitchFamily="18" charset="0"/>
              </a:rPr>
              <a:t>S. Arsenyev, 2021</a:t>
            </a:r>
            <a:endParaRPr lang="en-GB" dirty="0"/>
          </a:p>
        </p:txBody>
      </p:sp>
    </p:spTree>
    <p:extLst>
      <p:ext uri="{BB962C8B-B14F-4D97-AF65-F5344CB8AC3E}">
        <p14:creationId xmlns:p14="http://schemas.microsoft.com/office/powerpoint/2010/main" val="1867913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1F7622D-F318-328C-8BC5-778C13E98ACF}"/>
              </a:ext>
            </a:extLst>
          </p:cNvPr>
          <p:cNvPicPr>
            <a:picLocks noGrp="1" noChangeAspect="1"/>
          </p:cNvPicPr>
          <p:nvPr>
            <p:ph sz="quarter" idx="12"/>
          </p:nvPr>
        </p:nvPicPr>
        <p:blipFill>
          <a:blip r:embed="rId2"/>
          <a:stretch>
            <a:fillRect/>
          </a:stretch>
        </p:blipFill>
        <p:spPr>
          <a:xfrm>
            <a:off x="228600" y="771551"/>
            <a:ext cx="7239000" cy="2221118"/>
          </a:xfrm>
          <a:prstGeom prst="rect">
            <a:avLst/>
          </a:prstGeom>
          <a:noFill/>
          <a:ln w="0">
            <a:noFill/>
          </a:ln>
        </p:spPr>
      </p:pic>
      <p:sp>
        <p:nvSpPr>
          <p:cNvPr id="3" name="Footer Placeholder 2">
            <a:extLst>
              <a:ext uri="{FF2B5EF4-FFF2-40B4-BE49-F238E27FC236}">
                <a16:creationId xmlns:a16="http://schemas.microsoft.com/office/drawing/2014/main" id="{6BB7DAA4-8C24-9D7A-6573-92152627FF2E}"/>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4" name="Slide Number Placeholder 3">
            <a:extLst>
              <a:ext uri="{FF2B5EF4-FFF2-40B4-BE49-F238E27FC236}">
                <a16:creationId xmlns:a16="http://schemas.microsoft.com/office/drawing/2014/main" id="{7F5F5ECE-820A-2CB8-9E2E-CF37F5D3262E}"/>
              </a:ext>
            </a:extLst>
          </p:cNvPr>
          <p:cNvSpPr>
            <a:spLocks noGrp="1"/>
          </p:cNvSpPr>
          <p:nvPr>
            <p:ph type="sldNum" sz="quarter" idx="4"/>
          </p:nvPr>
        </p:nvSpPr>
        <p:spPr/>
        <p:txBody>
          <a:bodyPr/>
          <a:lstStyle/>
          <a:p>
            <a:fld id="{974172A1-1CBF-0B40-9234-7D4D80EC19EA}" type="slidenum">
              <a:rPr lang="en-GB" smtClean="0"/>
              <a:pPr/>
              <a:t>14</a:t>
            </a:fld>
            <a:endParaRPr lang="en-GB" dirty="0"/>
          </a:p>
        </p:txBody>
      </p:sp>
      <p:sp>
        <p:nvSpPr>
          <p:cNvPr id="5" name="Title 4">
            <a:extLst>
              <a:ext uri="{FF2B5EF4-FFF2-40B4-BE49-F238E27FC236}">
                <a16:creationId xmlns:a16="http://schemas.microsoft.com/office/drawing/2014/main" id="{B73652E6-ECA2-9053-D5A0-75869338A68C}"/>
              </a:ext>
            </a:extLst>
          </p:cNvPr>
          <p:cNvSpPr>
            <a:spLocks noGrp="1"/>
          </p:cNvSpPr>
          <p:nvPr>
            <p:ph type="title"/>
          </p:nvPr>
        </p:nvSpPr>
        <p:spPr>
          <a:xfrm>
            <a:off x="179512" y="206375"/>
            <a:ext cx="7897688" cy="565175"/>
          </a:xfrm>
        </p:spPr>
        <p:txBody>
          <a:bodyPr/>
          <a:lstStyle/>
          <a:p>
            <a:r>
              <a:rPr lang="en-GB" dirty="0"/>
              <a:t>Breakdown Model in a Magnetic Field </a:t>
            </a:r>
          </a:p>
        </p:txBody>
      </p:sp>
      <p:sp>
        <p:nvSpPr>
          <p:cNvPr id="9" name="TextBox 8">
            <a:extLst>
              <a:ext uri="{FF2B5EF4-FFF2-40B4-BE49-F238E27FC236}">
                <a16:creationId xmlns:a16="http://schemas.microsoft.com/office/drawing/2014/main" id="{0CED1232-A54A-0C47-F44B-1B4690EB5B07}"/>
              </a:ext>
            </a:extLst>
          </p:cNvPr>
          <p:cNvSpPr txBox="1"/>
          <p:nvPr/>
        </p:nvSpPr>
        <p:spPr>
          <a:xfrm>
            <a:off x="7321402" y="2015405"/>
            <a:ext cx="1795613" cy="584775"/>
          </a:xfrm>
          <a:prstGeom prst="rect">
            <a:avLst/>
          </a:prstGeom>
          <a:noFill/>
          <a:ln>
            <a:solidFill>
              <a:srgbClr val="0000FF"/>
            </a:solidFill>
          </a:ln>
        </p:spPr>
        <p:txBody>
          <a:bodyPr wrap="square" rtlCol="0">
            <a:spAutoFit/>
          </a:bodyPr>
          <a:lstStyle/>
          <a:p>
            <a:r>
              <a:rPr lang="en-US" sz="1600" dirty="0"/>
              <a:t>See talk on Tue</a:t>
            </a:r>
          </a:p>
          <a:p>
            <a:r>
              <a:rPr lang="en-US" sz="1600" dirty="0"/>
              <a:t>D. Merenich, NIU</a:t>
            </a:r>
            <a:endParaRPr lang="en-GB" sz="1600" dirty="0"/>
          </a:p>
        </p:txBody>
      </p:sp>
      <p:pic>
        <p:nvPicPr>
          <p:cNvPr id="11" name="Picture 10">
            <a:extLst>
              <a:ext uri="{FF2B5EF4-FFF2-40B4-BE49-F238E27FC236}">
                <a16:creationId xmlns:a16="http://schemas.microsoft.com/office/drawing/2014/main" id="{82116D9B-85E4-E0CE-EDB8-36304851528E}"/>
              </a:ext>
            </a:extLst>
          </p:cNvPr>
          <p:cNvPicPr>
            <a:picLocks noChangeAspect="1"/>
          </p:cNvPicPr>
          <p:nvPr/>
        </p:nvPicPr>
        <p:blipFill>
          <a:blip r:embed="rId3"/>
          <a:stretch>
            <a:fillRect/>
          </a:stretch>
        </p:blipFill>
        <p:spPr>
          <a:xfrm>
            <a:off x="349978" y="2684014"/>
            <a:ext cx="2947403" cy="2263999"/>
          </a:xfrm>
          <a:prstGeom prst="rect">
            <a:avLst/>
          </a:prstGeom>
        </p:spPr>
      </p:pic>
      <p:pic>
        <p:nvPicPr>
          <p:cNvPr id="13" name="Picture 12">
            <a:extLst>
              <a:ext uri="{FF2B5EF4-FFF2-40B4-BE49-F238E27FC236}">
                <a16:creationId xmlns:a16="http://schemas.microsoft.com/office/drawing/2014/main" id="{70ECCE56-BEE3-6A43-E9B3-B410A3F24ABE}"/>
              </a:ext>
            </a:extLst>
          </p:cNvPr>
          <p:cNvPicPr>
            <a:picLocks noChangeAspect="1"/>
          </p:cNvPicPr>
          <p:nvPr/>
        </p:nvPicPr>
        <p:blipFill>
          <a:blip r:embed="rId4"/>
          <a:stretch>
            <a:fillRect/>
          </a:stretch>
        </p:blipFill>
        <p:spPr>
          <a:xfrm>
            <a:off x="3277528" y="2683679"/>
            <a:ext cx="4590925" cy="2196403"/>
          </a:xfrm>
          <a:prstGeom prst="rect">
            <a:avLst/>
          </a:prstGeom>
        </p:spPr>
      </p:pic>
      <p:sp>
        <p:nvSpPr>
          <p:cNvPr id="14" name="TextBox 13">
            <a:extLst>
              <a:ext uri="{FF2B5EF4-FFF2-40B4-BE49-F238E27FC236}">
                <a16:creationId xmlns:a16="http://schemas.microsoft.com/office/drawing/2014/main" id="{3D63C990-4E22-FA24-959A-4F7C5E0F0B4E}"/>
              </a:ext>
            </a:extLst>
          </p:cNvPr>
          <p:cNvSpPr txBox="1"/>
          <p:nvPr/>
        </p:nvSpPr>
        <p:spPr>
          <a:xfrm>
            <a:off x="7467600" y="1051113"/>
            <a:ext cx="1503219" cy="830997"/>
          </a:xfrm>
          <a:prstGeom prst="rect">
            <a:avLst/>
          </a:prstGeom>
          <a:noFill/>
        </p:spPr>
        <p:txBody>
          <a:bodyPr wrap="square" rtlCol="0">
            <a:spAutoFit/>
          </a:bodyPr>
          <a:lstStyle/>
          <a:p>
            <a:r>
              <a:rPr lang="en-US" sz="1600" dirty="0"/>
              <a:t>Realistic field maps used for “RF-</a:t>
            </a:r>
            <a:r>
              <a:rPr lang="en-US" sz="1600" dirty="0" err="1"/>
              <a:t>track”ing</a:t>
            </a:r>
            <a:endParaRPr lang="en-GB" sz="1600" dirty="0"/>
          </a:p>
        </p:txBody>
      </p:sp>
      <p:sp>
        <p:nvSpPr>
          <p:cNvPr id="15" name="TextBox 14">
            <a:extLst>
              <a:ext uri="{FF2B5EF4-FFF2-40B4-BE49-F238E27FC236}">
                <a16:creationId xmlns:a16="http://schemas.microsoft.com/office/drawing/2014/main" id="{AD7C5302-702A-B3FB-767B-9DAC1E8BB25D}"/>
              </a:ext>
            </a:extLst>
          </p:cNvPr>
          <p:cNvSpPr txBox="1"/>
          <p:nvPr/>
        </p:nvSpPr>
        <p:spPr>
          <a:xfrm>
            <a:off x="7822177" y="2911870"/>
            <a:ext cx="1294838" cy="1600438"/>
          </a:xfrm>
          <a:prstGeom prst="rect">
            <a:avLst/>
          </a:prstGeom>
          <a:noFill/>
        </p:spPr>
        <p:txBody>
          <a:bodyPr wrap="square" rtlCol="0">
            <a:spAutoFit/>
          </a:bodyPr>
          <a:lstStyle/>
          <a:p>
            <a:r>
              <a:rPr lang="en-US" sz="1400" dirty="0"/>
              <a:t>Low temperature</a:t>
            </a:r>
          </a:p>
          <a:p>
            <a:endParaRPr lang="en-US" sz="1400" dirty="0"/>
          </a:p>
          <a:p>
            <a:r>
              <a:rPr lang="en-US" sz="1400" dirty="0"/>
              <a:t>Short pulse</a:t>
            </a:r>
          </a:p>
          <a:p>
            <a:endParaRPr lang="en-US" sz="1400" dirty="0"/>
          </a:p>
          <a:p>
            <a:r>
              <a:rPr lang="en-US" sz="1400" dirty="0"/>
              <a:t>Different materials</a:t>
            </a:r>
            <a:endParaRPr lang="en-GB" sz="1400" dirty="0"/>
          </a:p>
        </p:txBody>
      </p:sp>
    </p:spTree>
    <p:extLst>
      <p:ext uri="{BB962C8B-B14F-4D97-AF65-F5344CB8AC3E}">
        <p14:creationId xmlns:p14="http://schemas.microsoft.com/office/powerpoint/2010/main" val="2517994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36DB442-5726-4641-8AFA-34D98DB2758C}"/>
              </a:ext>
            </a:extLst>
          </p:cNvPr>
          <p:cNvSpPr>
            <a:spLocks noGrp="1"/>
          </p:cNvSpPr>
          <p:nvPr>
            <p:ph type="title"/>
          </p:nvPr>
        </p:nvSpPr>
        <p:spPr>
          <a:xfrm>
            <a:off x="383016" y="-20539"/>
            <a:ext cx="7694184" cy="530223"/>
          </a:xfrm>
        </p:spPr>
        <p:txBody>
          <a:bodyPr/>
          <a:lstStyle/>
          <a:p>
            <a:r>
              <a:rPr lang="en-US" dirty="0"/>
              <a:t>Magneto-hydrodynamic model of breakdown</a:t>
            </a:r>
            <a:endParaRPr lang="fr-FR" dirty="0"/>
          </a:p>
        </p:txBody>
      </p:sp>
      <p:pic>
        <p:nvPicPr>
          <p:cNvPr id="5" name="Image 4">
            <a:extLst>
              <a:ext uri="{FF2B5EF4-FFF2-40B4-BE49-F238E27FC236}">
                <a16:creationId xmlns:a16="http://schemas.microsoft.com/office/drawing/2014/main" id="{17C7BD26-3854-46C8-B1A0-5F06FDFBA7A7}"/>
              </a:ext>
            </a:extLst>
          </p:cNvPr>
          <p:cNvPicPr>
            <a:picLocks noChangeAspect="1"/>
          </p:cNvPicPr>
          <p:nvPr/>
        </p:nvPicPr>
        <p:blipFill>
          <a:blip r:embed="rId2"/>
          <a:stretch>
            <a:fillRect/>
          </a:stretch>
        </p:blipFill>
        <p:spPr>
          <a:xfrm>
            <a:off x="383016" y="1887505"/>
            <a:ext cx="4152873" cy="2397639"/>
          </a:xfrm>
          <a:prstGeom prst="rect">
            <a:avLst/>
          </a:prstGeom>
        </p:spPr>
      </p:pic>
      <p:pic>
        <p:nvPicPr>
          <p:cNvPr id="6" name="Image 5">
            <a:extLst>
              <a:ext uri="{FF2B5EF4-FFF2-40B4-BE49-F238E27FC236}">
                <a16:creationId xmlns:a16="http://schemas.microsoft.com/office/drawing/2014/main" id="{5B2D2E00-673F-4018-8382-BA06308EA9A9}"/>
              </a:ext>
            </a:extLst>
          </p:cNvPr>
          <p:cNvPicPr>
            <a:picLocks noChangeAspect="1"/>
          </p:cNvPicPr>
          <p:nvPr/>
        </p:nvPicPr>
        <p:blipFill>
          <a:blip r:embed="rId3"/>
          <a:stretch>
            <a:fillRect/>
          </a:stretch>
        </p:blipFill>
        <p:spPr>
          <a:xfrm>
            <a:off x="4686300" y="1863436"/>
            <a:ext cx="4151514" cy="2397639"/>
          </a:xfrm>
          <a:prstGeom prst="rect">
            <a:avLst/>
          </a:prstGeom>
        </p:spPr>
      </p:pic>
      <p:pic>
        <p:nvPicPr>
          <p:cNvPr id="7" name="Image 6">
            <a:extLst>
              <a:ext uri="{FF2B5EF4-FFF2-40B4-BE49-F238E27FC236}">
                <a16:creationId xmlns:a16="http://schemas.microsoft.com/office/drawing/2014/main" id="{3B8D7523-4782-4A7A-9905-9F5F169C16D2}"/>
              </a:ext>
            </a:extLst>
          </p:cNvPr>
          <p:cNvPicPr>
            <a:picLocks noChangeAspect="1"/>
          </p:cNvPicPr>
          <p:nvPr/>
        </p:nvPicPr>
        <p:blipFill>
          <a:blip r:embed="rId4"/>
          <a:stretch>
            <a:fillRect/>
          </a:stretch>
        </p:blipFill>
        <p:spPr>
          <a:xfrm>
            <a:off x="6751972" y="975821"/>
            <a:ext cx="2395374" cy="1390957"/>
          </a:xfrm>
          <a:prstGeom prst="rect">
            <a:avLst/>
          </a:prstGeom>
        </p:spPr>
      </p:pic>
      <p:pic>
        <p:nvPicPr>
          <p:cNvPr id="8" name="Image 7">
            <a:extLst>
              <a:ext uri="{FF2B5EF4-FFF2-40B4-BE49-F238E27FC236}">
                <a16:creationId xmlns:a16="http://schemas.microsoft.com/office/drawing/2014/main" id="{9B35F6C4-CEE7-46B7-A661-8C614AACB55E}"/>
              </a:ext>
            </a:extLst>
          </p:cNvPr>
          <p:cNvPicPr>
            <a:picLocks noChangeAspect="1"/>
          </p:cNvPicPr>
          <p:nvPr/>
        </p:nvPicPr>
        <p:blipFill>
          <a:blip r:embed="rId5"/>
          <a:stretch>
            <a:fillRect/>
          </a:stretch>
        </p:blipFill>
        <p:spPr>
          <a:xfrm>
            <a:off x="112314" y="975819"/>
            <a:ext cx="2396681" cy="1390958"/>
          </a:xfrm>
          <a:prstGeom prst="rect">
            <a:avLst/>
          </a:prstGeom>
        </p:spPr>
      </p:pic>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C590AE85-07C3-4DBF-B6DF-12C5512BA544}"/>
                  </a:ext>
                </a:extLst>
              </p:cNvPr>
              <p:cNvSpPr txBox="1"/>
              <p:nvPr/>
            </p:nvSpPr>
            <p:spPr>
              <a:xfrm>
                <a:off x="713815" y="2552337"/>
                <a:ext cx="1163170" cy="533095"/>
              </a:xfrm>
              <a:prstGeom prst="rect">
                <a:avLst/>
              </a:prstGeom>
              <a:noFill/>
            </p:spPr>
            <p:txBody>
              <a:bodyPr wrap="square" rtlCol="0">
                <a:spAutoFit/>
              </a:bodyPr>
              <a:lstStyle/>
              <a:p>
                <a:r>
                  <a:rPr lang="en-US" sz="1350" dirty="0">
                    <a:solidFill>
                      <a:schemeClr val="accent3">
                        <a:lumMod val="60000"/>
                        <a:lumOff val="40000"/>
                      </a:schemeClr>
                    </a:solidFill>
                  </a:rPr>
                  <a:t>Without </a:t>
                </a:r>
                <a14:m>
                  <m:oMath xmlns:m="http://schemas.openxmlformats.org/officeDocument/2006/math">
                    <m:acc>
                      <m:accPr>
                        <m:chr m:val="⃑"/>
                        <m:ctrlPr>
                          <a:rPr lang="en-US" sz="1350" b="1" i="1">
                            <a:solidFill>
                              <a:schemeClr val="accent3">
                                <a:lumMod val="60000"/>
                                <a:lumOff val="40000"/>
                              </a:schemeClr>
                            </a:solidFill>
                            <a:latin typeface="Cambria Math" panose="02040503050406030204" pitchFamily="18" charset="0"/>
                          </a:rPr>
                        </m:ctrlPr>
                      </m:accPr>
                      <m:e>
                        <m:sSub>
                          <m:sSubPr>
                            <m:ctrlPr>
                              <a:rPr lang="en-US" sz="1350" b="1" i="1">
                                <a:solidFill>
                                  <a:schemeClr val="accent3">
                                    <a:lumMod val="60000"/>
                                    <a:lumOff val="40000"/>
                                  </a:schemeClr>
                                </a:solidFill>
                                <a:latin typeface="Cambria Math" panose="02040503050406030204" pitchFamily="18" charset="0"/>
                              </a:rPr>
                            </m:ctrlPr>
                          </m:sSubPr>
                          <m:e>
                            <m:r>
                              <a:rPr lang="en-US" sz="1350" b="1" i="1">
                                <a:solidFill>
                                  <a:schemeClr val="accent3">
                                    <a:lumMod val="60000"/>
                                    <a:lumOff val="40000"/>
                                  </a:schemeClr>
                                </a:solidFill>
                                <a:latin typeface="Cambria Math" panose="02040503050406030204" pitchFamily="18" charset="0"/>
                              </a:rPr>
                              <m:t>𝑩</m:t>
                            </m:r>
                          </m:e>
                          <m:sub>
                            <m:r>
                              <a:rPr lang="en-US" sz="1350" b="1" i="1">
                                <a:solidFill>
                                  <a:schemeClr val="accent3">
                                    <a:lumMod val="60000"/>
                                    <a:lumOff val="40000"/>
                                  </a:schemeClr>
                                </a:solidFill>
                                <a:latin typeface="Cambria Math" panose="02040503050406030204" pitchFamily="18" charset="0"/>
                              </a:rPr>
                              <m:t>𝑫𝑪</m:t>
                            </m:r>
                          </m:sub>
                        </m:sSub>
                      </m:e>
                    </m:acc>
                  </m:oMath>
                </a14:m>
                <a:r>
                  <a:rPr lang="fr-FR" sz="1350" dirty="0">
                    <a:solidFill>
                      <a:schemeClr val="accent3">
                        <a:lumMod val="60000"/>
                        <a:lumOff val="40000"/>
                      </a:schemeClr>
                    </a:solidFill>
                  </a:rPr>
                  <a:t> </a:t>
                </a:r>
              </a:p>
              <a:p>
                <a:endParaRPr lang="fr-FR" sz="1350" dirty="0">
                  <a:solidFill>
                    <a:schemeClr val="accent3">
                      <a:lumMod val="60000"/>
                      <a:lumOff val="40000"/>
                    </a:schemeClr>
                  </a:solidFill>
                </a:endParaRPr>
              </a:p>
            </p:txBody>
          </p:sp>
        </mc:Choice>
        <mc:Fallback xmlns="">
          <p:sp>
            <p:nvSpPr>
              <p:cNvPr id="9" name="ZoneTexte 8">
                <a:extLst>
                  <a:ext uri="{FF2B5EF4-FFF2-40B4-BE49-F238E27FC236}">
                    <a16:creationId xmlns:a16="http://schemas.microsoft.com/office/drawing/2014/main" id="{C590AE85-07C3-4DBF-B6DF-12C5512BA544}"/>
                  </a:ext>
                </a:extLst>
              </p:cNvPr>
              <p:cNvSpPr txBox="1">
                <a:spLocks noRot="1" noChangeAspect="1" noMove="1" noResize="1" noEditPoints="1" noAdjustHandles="1" noChangeArrowheads="1" noChangeShapeType="1" noTextEdit="1"/>
              </p:cNvSpPr>
              <p:nvPr/>
            </p:nvSpPr>
            <p:spPr>
              <a:xfrm>
                <a:off x="713815" y="2552337"/>
                <a:ext cx="1163170" cy="533095"/>
              </a:xfrm>
              <a:prstGeom prst="rect">
                <a:avLst/>
              </a:prstGeom>
              <a:blipFill>
                <a:blip r:embed="rId6"/>
                <a:stretch>
                  <a:fillRect l="-10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E3F72626-39ED-4B04-8025-2970F90C1B7C}"/>
                  </a:ext>
                </a:extLst>
              </p:cNvPr>
              <p:cNvSpPr txBox="1"/>
              <p:nvPr/>
            </p:nvSpPr>
            <p:spPr>
              <a:xfrm>
                <a:off x="7028282" y="2563378"/>
                <a:ext cx="1386729" cy="3253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fr-FR" sz="1350" b="1" i="1" dirty="0">
                              <a:solidFill>
                                <a:schemeClr val="accent3">
                                  <a:lumMod val="60000"/>
                                  <a:lumOff val="40000"/>
                                </a:schemeClr>
                              </a:solidFill>
                              <a:latin typeface="Cambria Math" panose="02040503050406030204" pitchFamily="18" charset="0"/>
                            </a:rPr>
                          </m:ctrlPr>
                        </m:accPr>
                        <m:e>
                          <m:sSub>
                            <m:sSubPr>
                              <m:ctrlPr>
                                <a:rPr lang="fr-FR" sz="1350" b="1" i="1" dirty="0">
                                  <a:solidFill>
                                    <a:schemeClr val="accent3">
                                      <a:lumMod val="60000"/>
                                      <a:lumOff val="40000"/>
                                    </a:schemeClr>
                                  </a:solidFill>
                                  <a:latin typeface="Cambria Math" panose="02040503050406030204" pitchFamily="18" charset="0"/>
                                </a:rPr>
                              </m:ctrlPr>
                            </m:sSubPr>
                            <m:e>
                              <m:r>
                                <a:rPr lang="fr-FR" sz="1350" b="1" i="1" dirty="0">
                                  <a:solidFill>
                                    <a:schemeClr val="accent3">
                                      <a:lumMod val="60000"/>
                                      <a:lumOff val="40000"/>
                                    </a:schemeClr>
                                  </a:solidFill>
                                  <a:latin typeface="Cambria Math" panose="02040503050406030204" pitchFamily="18" charset="0"/>
                                </a:rPr>
                                <m:t>𝑩</m:t>
                              </m:r>
                            </m:e>
                            <m:sub>
                              <m:r>
                                <a:rPr lang="fr-FR" sz="1350" b="1" i="1" dirty="0">
                                  <a:solidFill>
                                    <a:schemeClr val="accent3">
                                      <a:lumMod val="60000"/>
                                      <a:lumOff val="40000"/>
                                    </a:schemeClr>
                                  </a:solidFill>
                                  <a:latin typeface="Cambria Math" panose="02040503050406030204" pitchFamily="18" charset="0"/>
                                </a:rPr>
                                <m:t>𝑫𝑪</m:t>
                              </m:r>
                            </m:sub>
                          </m:sSub>
                        </m:e>
                      </m:acc>
                      <m:r>
                        <a:rPr lang="fr-FR" sz="1350" b="1" i="1" dirty="0">
                          <a:solidFill>
                            <a:schemeClr val="accent3">
                              <a:lumMod val="60000"/>
                              <a:lumOff val="40000"/>
                            </a:schemeClr>
                          </a:solidFill>
                          <a:latin typeface="Cambria Math" panose="02040503050406030204" pitchFamily="18" charset="0"/>
                        </a:rPr>
                        <m:t>=</m:t>
                      </m:r>
                      <m:r>
                        <a:rPr lang="fr-FR" sz="1350" b="1" i="1" dirty="0">
                          <a:solidFill>
                            <a:schemeClr val="accent3">
                              <a:lumMod val="60000"/>
                              <a:lumOff val="40000"/>
                            </a:schemeClr>
                          </a:solidFill>
                          <a:latin typeface="Cambria Math" panose="02040503050406030204" pitchFamily="18" charset="0"/>
                        </a:rPr>
                        <m:t>𝟑𝟎</m:t>
                      </m:r>
                      <m:r>
                        <a:rPr lang="fr-FR" sz="1350" b="1" i="1" dirty="0">
                          <a:solidFill>
                            <a:schemeClr val="accent3">
                              <a:lumMod val="60000"/>
                              <a:lumOff val="40000"/>
                            </a:schemeClr>
                          </a:solidFill>
                          <a:latin typeface="Cambria Math" panose="02040503050406030204" pitchFamily="18" charset="0"/>
                        </a:rPr>
                        <m:t> </m:t>
                      </m:r>
                      <m:r>
                        <a:rPr lang="fr-FR" sz="1350" b="1" i="1" dirty="0">
                          <a:solidFill>
                            <a:schemeClr val="accent3">
                              <a:lumMod val="60000"/>
                              <a:lumOff val="40000"/>
                            </a:schemeClr>
                          </a:solidFill>
                          <a:latin typeface="Cambria Math" panose="02040503050406030204" pitchFamily="18" charset="0"/>
                        </a:rPr>
                        <m:t>𝑻</m:t>
                      </m:r>
                    </m:oMath>
                  </m:oMathPara>
                </a14:m>
                <a:endParaRPr lang="fr-FR" sz="1350" dirty="0">
                  <a:solidFill>
                    <a:schemeClr val="accent3">
                      <a:lumMod val="60000"/>
                      <a:lumOff val="40000"/>
                    </a:schemeClr>
                  </a:solidFill>
                </a:endParaRPr>
              </a:p>
            </p:txBody>
          </p:sp>
        </mc:Choice>
        <mc:Fallback xmlns="">
          <p:sp>
            <p:nvSpPr>
              <p:cNvPr id="10" name="ZoneTexte 9">
                <a:extLst>
                  <a:ext uri="{FF2B5EF4-FFF2-40B4-BE49-F238E27FC236}">
                    <a16:creationId xmlns:a16="http://schemas.microsoft.com/office/drawing/2014/main" id="{E3F72626-39ED-4B04-8025-2970F90C1B7C}"/>
                  </a:ext>
                </a:extLst>
              </p:cNvPr>
              <p:cNvSpPr txBox="1">
                <a:spLocks noRot="1" noChangeAspect="1" noMove="1" noResize="1" noEditPoints="1" noAdjustHandles="1" noChangeArrowheads="1" noChangeShapeType="1" noTextEdit="1"/>
              </p:cNvSpPr>
              <p:nvPr/>
            </p:nvSpPr>
            <p:spPr>
              <a:xfrm>
                <a:off x="7028282" y="2563378"/>
                <a:ext cx="1386729" cy="325345"/>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128E405D-2982-43CB-81A9-85FEE964EAA7}"/>
                  </a:ext>
                </a:extLst>
              </p:cNvPr>
              <p:cNvSpPr txBox="1"/>
              <p:nvPr/>
            </p:nvSpPr>
            <p:spPr>
              <a:xfrm>
                <a:off x="985868" y="4237064"/>
                <a:ext cx="6781800" cy="533095"/>
              </a:xfrm>
              <a:prstGeom prst="rect">
                <a:avLst/>
              </a:prstGeom>
              <a:noFill/>
            </p:spPr>
            <p:txBody>
              <a:bodyPr wrap="square">
                <a:spAutoFit/>
              </a:bodyPr>
              <a:lstStyle/>
              <a:p>
                <a14:m>
                  <m:oMath xmlns:m="http://schemas.openxmlformats.org/officeDocument/2006/math">
                    <m:acc>
                      <m:accPr>
                        <m:chr m:val="⃑"/>
                        <m:ctrlPr>
                          <a:rPr lang="en-US" sz="1350" b="1" i="1">
                            <a:latin typeface="Cambria Math" panose="02040503050406030204" pitchFamily="18" charset="0"/>
                          </a:rPr>
                        </m:ctrlPr>
                      </m:accPr>
                      <m:e>
                        <m:sSub>
                          <m:sSubPr>
                            <m:ctrlPr>
                              <a:rPr lang="en-US" sz="1350" b="1" i="1">
                                <a:latin typeface="Cambria Math" panose="02040503050406030204" pitchFamily="18" charset="0"/>
                              </a:rPr>
                            </m:ctrlPr>
                          </m:sSubPr>
                          <m:e>
                            <m:r>
                              <a:rPr lang="en-US" sz="1350" b="1" i="1">
                                <a:latin typeface="Cambria Math" panose="02040503050406030204" pitchFamily="18" charset="0"/>
                              </a:rPr>
                              <m:t>𝑩</m:t>
                            </m:r>
                          </m:e>
                          <m:sub>
                            <m:r>
                              <a:rPr lang="en-US" sz="1350" b="1" i="1">
                                <a:latin typeface="Cambria Math" panose="02040503050406030204" pitchFamily="18" charset="0"/>
                              </a:rPr>
                              <m:t>𝑫𝑪</m:t>
                            </m:r>
                          </m:sub>
                        </m:sSub>
                      </m:e>
                    </m:acc>
                  </m:oMath>
                </a14:m>
                <a:r>
                  <a:rPr lang="fr-FR" sz="1350" dirty="0"/>
                  <a:t> </a:t>
                </a:r>
                <a:r>
                  <a:rPr lang="en-US" sz="1350" dirty="0"/>
                  <a:t>will probably affect the amount and dynamics of copper detached</a:t>
                </a:r>
              </a:p>
              <a:p>
                <a:r>
                  <a:rPr lang="en-US" sz="1350" dirty="0"/>
                  <a:t>To this point : </a:t>
                </a:r>
                <a:r>
                  <a:rPr lang="en-US" sz="1350" b="1" dirty="0"/>
                  <a:t>no evidence of breakdown increase due to B field</a:t>
                </a:r>
              </a:p>
            </p:txBody>
          </p:sp>
        </mc:Choice>
        <mc:Fallback xmlns="">
          <p:sp>
            <p:nvSpPr>
              <p:cNvPr id="11" name="ZoneTexte 10">
                <a:extLst>
                  <a:ext uri="{FF2B5EF4-FFF2-40B4-BE49-F238E27FC236}">
                    <a16:creationId xmlns:a16="http://schemas.microsoft.com/office/drawing/2014/main" id="{128E405D-2982-43CB-81A9-85FEE964EAA7}"/>
                  </a:ext>
                </a:extLst>
              </p:cNvPr>
              <p:cNvSpPr txBox="1">
                <a:spLocks noRot="1" noChangeAspect="1" noMove="1" noResize="1" noEditPoints="1" noAdjustHandles="1" noChangeArrowheads="1" noChangeShapeType="1" noTextEdit="1"/>
              </p:cNvSpPr>
              <p:nvPr/>
            </p:nvSpPr>
            <p:spPr>
              <a:xfrm>
                <a:off x="985868" y="4237064"/>
                <a:ext cx="6781800" cy="533095"/>
              </a:xfrm>
              <a:prstGeom prst="rect">
                <a:avLst/>
              </a:prstGeom>
              <a:blipFill>
                <a:blip r:embed="rId8"/>
                <a:stretch>
                  <a:fillRect l="-270" b="-10227"/>
                </a:stretch>
              </a:blipFill>
            </p:spPr>
            <p:txBody>
              <a:bodyPr/>
              <a:lstStyle/>
              <a:p>
                <a:r>
                  <a:rPr lang="en-GB">
                    <a:noFill/>
                  </a:rPr>
                  <a:t> </a:t>
                </a:r>
              </a:p>
            </p:txBody>
          </p:sp>
        </mc:Fallback>
      </mc:AlternateContent>
      <p:cxnSp>
        <p:nvCxnSpPr>
          <p:cNvPr id="13" name="Connecteur droit avec flèche 12">
            <a:extLst>
              <a:ext uri="{FF2B5EF4-FFF2-40B4-BE49-F238E27FC236}">
                <a16:creationId xmlns:a16="http://schemas.microsoft.com/office/drawing/2014/main" id="{B0AE32A8-4279-4EAA-9A1E-0B42AA92BDE6}"/>
              </a:ext>
            </a:extLst>
          </p:cNvPr>
          <p:cNvCxnSpPr/>
          <p:nvPr/>
        </p:nvCxnSpPr>
        <p:spPr>
          <a:xfrm>
            <a:off x="5644427" y="2160456"/>
            <a:ext cx="848532" cy="0"/>
          </a:xfrm>
          <a:prstGeom prst="straightConnector1">
            <a:avLst/>
          </a:prstGeom>
          <a:ln>
            <a:solidFill>
              <a:schemeClr val="accent3">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ZoneTexte 16">
            <a:extLst>
              <a:ext uri="{FF2B5EF4-FFF2-40B4-BE49-F238E27FC236}">
                <a16:creationId xmlns:a16="http://schemas.microsoft.com/office/drawing/2014/main" id="{1D18B9FE-8733-8B44-F3E9-F9271D177FE0}"/>
              </a:ext>
            </a:extLst>
          </p:cNvPr>
          <p:cNvSpPr txBox="1"/>
          <p:nvPr/>
        </p:nvSpPr>
        <p:spPr>
          <a:xfrm>
            <a:off x="486255" y="660314"/>
            <a:ext cx="2643939" cy="300082"/>
          </a:xfrm>
          <a:prstGeom prst="rect">
            <a:avLst/>
          </a:prstGeom>
          <a:noFill/>
        </p:spPr>
        <p:txBody>
          <a:bodyPr wrap="square" rtlCol="0">
            <a:spAutoFit/>
          </a:bodyPr>
          <a:lstStyle/>
          <a:p>
            <a:r>
              <a:rPr lang="fr-FR" sz="1350" dirty="0"/>
              <a:t>Navier Stokes </a:t>
            </a:r>
            <a:r>
              <a:rPr lang="fr-FR" sz="1350" dirty="0" err="1"/>
              <a:t>equation</a:t>
            </a:r>
            <a:endParaRPr lang="fr-FR" sz="1350" dirty="0"/>
          </a:p>
        </p:txBody>
      </p:sp>
      <p:grpSp>
        <p:nvGrpSpPr>
          <p:cNvPr id="21" name="Group 20">
            <a:extLst>
              <a:ext uri="{FF2B5EF4-FFF2-40B4-BE49-F238E27FC236}">
                <a16:creationId xmlns:a16="http://schemas.microsoft.com/office/drawing/2014/main" id="{95A4EC72-46B6-B057-22F9-6392E7E6A53B}"/>
              </a:ext>
            </a:extLst>
          </p:cNvPr>
          <p:cNvGrpSpPr/>
          <p:nvPr/>
        </p:nvGrpSpPr>
        <p:grpSpPr>
          <a:xfrm>
            <a:off x="2589493" y="535458"/>
            <a:ext cx="4020218" cy="1162817"/>
            <a:chOff x="2589493" y="638694"/>
            <a:chExt cx="4020218" cy="1162817"/>
          </a:xfrm>
        </p:grpSpPr>
        <mc:AlternateContent xmlns:mc="http://schemas.openxmlformats.org/markup-compatibility/2006" xmlns:a14="http://schemas.microsoft.com/office/drawing/2010/main">
          <mc:Choice Requires="a14">
            <p:sp>
              <p:nvSpPr>
                <p:cNvPr id="2" name="ZoneTexte 9">
                  <a:extLst>
                    <a:ext uri="{FF2B5EF4-FFF2-40B4-BE49-F238E27FC236}">
                      <a16:creationId xmlns:a16="http://schemas.microsoft.com/office/drawing/2014/main" id="{AB1ED7FC-5B88-B616-2ECA-96A442E2F751}"/>
                    </a:ext>
                  </a:extLst>
                </p:cNvPr>
                <p:cNvSpPr txBox="1"/>
                <p:nvPr/>
              </p:nvSpPr>
              <p:spPr>
                <a:xfrm>
                  <a:off x="5538007" y="1356180"/>
                  <a:ext cx="1071704" cy="388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350" i="1">
                                <a:solidFill>
                                  <a:srgbClr val="FF0000"/>
                                </a:solidFill>
                                <a:latin typeface="Cambria Math" panose="02040503050406030204" pitchFamily="18" charset="0"/>
                              </a:rPr>
                            </m:ctrlPr>
                          </m:sSubPr>
                          <m:e>
                            <m:r>
                              <a:rPr lang="fr-FR" sz="1350" i="1">
                                <a:solidFill>
                                  <a:srgbClr val="FF0000"/>
                                </a:solidFill>
                                <a:latin typeface="Cambria Math" panose="02040503050406030204" pitchFamily="18" charset="0"/>
                              </a:rPr>
                              <m:t>𝑃</m:t>
                            </m:r>
                          </m:e>
                          <m:sub>
                            <m:r>
                              <a:rPr lang="fr-FR" sz="1350" i="1">
                                <a:solidFill>
                                  <a:srgbClr val="FF0000"/>
                                </a:solidFill>
                                <a:latin typeface="Cambria Math" panose="02040503050406030204" pitchFamily="18" charset="0"/>
                              </a:rPr>
                              <m:t>𝑟𝑎𝑑</m:t>
                            </m:r>
                          </m:sub>
                        </m:sSub>
                        <m:r>
                          <a:rPr lang="fr-FR" sz="1350" i="1">
                            <a:solidFill>
                              <a:srgbClr val="FF0000"/>
                            </a:solidFill>
                            <a:latin typeface="Cambria Math" panose="02040503050406030204" pitchFamily="18" charset="0"/>
                          </a:rPr>
                          <m:t>=</m:t>
                        </m:r>
                        <m:f>
                          <m:fPr>
                            <m:ctrlPr>
                              <a:rPr lang="fr-FR" sz="1350" i="1">
                                <a:solidFill>
                                  <a:srgbClr val="FF0000"/>
                                </a:solidFill>
                                <a:latin typeface="Cambria Math" panose="02040503050406030204" pitchFamily="18" charset="0"/>
                              </a:rPr>
                            </m:ctrlPr>
                          </m:fPr>
                          <m:num>
                            <m:r>
                              <a:rPr lang="fr-FR" sz="1350" i="1">
                                <a:solidFill>
                                  <a:srgbClr val="FF0000"/>
                                </a:solidFill>
                                <a:latin typeface="Cambria Math" panose="02040503050406030204" pitchFamily="18" charset="0"/>
                              </a:rPr>
                              <m:t>1</m:t>
                            </m:r>
                          </m:num>
                          <m:den>
                            <m:r>
                              <a:rPr lang="fr-FR" sz="1350" i="1">
                                <a:solidFill>
                                  <a:srgbClr val="FF0000"/>
                                </a:solidFill>
                                <a:latin typeface="Cambria Math" panose="02040503050406030204" pitchFamily="18" charset="0"/>
                              </a:rPr>
                              <m:t>4</m:t>
                            </m:r>
                          </m:den>
                        </m:f>
                        <m:sSub>
                          <m:sSubPr>
                            <m:ctrlPr>
                              <a:rPr lang="fr-FR" sz="1350" i="1">
                                <a:solidFill>
                                  <a:srgbClr val="FF0000"/>
                                </a:solidFill>
                                <a:latin typeface="Cambria Math" panose="02040503050406030204" pitchFamily="18" charset="0"/>
                              </a:rPr>
                            </m:ctrlPr>
                          </m:sSubPr>
                          <m:e>
                            <m:r>
                              <a:rPr lang="fr-FR" sz="1350" i="1">
                                <a:solidFill>
                                  <a:srgbClr val="FF0000"/>
                                </a:solidFill>
                                <a:latin typeface="Cambria Math" panose="02040503050406030204" pitchFamily="18" charset="0"/>
                                <a:ea typeface="Cambria Math" panose="02040503050406030204" pitchFamily="18" charset="0"/>
                              </a:rPr>
                              <m:t>𝜖</m:t>
                            </m:r>
                          </m:e>
                          <m:sub>
                            <m:r>
                              <a:rPr lang="fr-FR" sz="1350" i="1">
                                <a:solidFill>
                                  <a:srgbClr val="FF0000"/>
                                </a:solidFill>
                                <a:latin typeface="Cambria Math" panose="02040503050406030204" pitchFamily="18" charset="0"/>
                              </a:rPr>
                              <m:t>0</m:t>
                            </m:r>
                          </m:sub>
                        </m:sSub>
                        <m:sSup>
                          <m:sSupPr>
                            <m:ctrlPr>
                              <a:rPr lang="fr-FR" sz="1350" i="1">
                                <a:solidFill>
                                  <a:srgbClr val="FF0000"/>
                                </a:solidFill>
                                <a:latin typeface="Cambria Math" panose="02040503050406030204" pitchFamily="18" charset="0"/>
                              </a:rPr>
                            </m:ctrlPr>
                          </m:sSupPr>
                          <m:e>
                            <m:r>
                              <a:rPr lang="fr-FR" sz="1350" i="1">
                                <a:solidFill>
                                  <a:srgbClr val="FF0000"/>
                                </a:solidFill>
                                <a:latin typeface="Cambria Math" panose="02040503050406030204" pitchFamily="18" charset="0"/>
                              </a:rPr>
                              <m:t>𝐸</m:t>
                            </m:r>
                          </m:e>
                          <m:sup>
                            <m:r>
                              <a:rPr lang="fr-FR" sz="1350" i="1">
                                <a:solidFill>
                                  <a:srgbClr val="FF0000"/>
                                </a:solidFill>
                                <a:latin typeface="Cambria Math" panose="02040503050406030204" pitchFamily="18" charset="0"/>
                              </a:rPr>
                              <m:t>2</m:t>
                            </m:r>
                          </m:sup>
                        </m:sSup>
                      </m:oMath>
                    </m:oMathPara>
                  </a14:m>
                  <a:endParaRPr lang="fr-FR" sz="1350" i="1" dirty="0">
                    <a:solidFill>
                      <a:srgbClr val="FF0000"/>
                    </a:solidFill>
                    <a:latin typeface="Cambria Math" panose="02040503050406030204" pitchFamily="18" charset="0"/>
                  </a:endParaRPr>
                </a:p>
              </p:txBody>
            </p:sp>
          </mc:Choice>
          <mc:Fallback xmlns="">
            <p:sp>
              <p:nvSpPr>
                <p:cNvPr id="2" name="ZoneTexte 9">
                  <a:extLst>
                    <a:ext uri="{FF2B5EF4-FFF2-40B4-BE49-F238E27FC236}">
                      <a16:creationId xmlns:a16="http://schemas.microsoft.com/office/drawing/2014/main" id="{AB1ED7FC-5B88-B616-2ECA-96A442E2F751}"/>
                    </a:ext>
                  </a:extLst>
                </p:cNvPr>
                <p:cNvSpPr txBox="1">
                  <a:spLocks noRot="1" noChangeAspect="1" noMove="1" noResize="1" noEditPoints="1" noAdjustHandles="1" noChangeArrowheads="1" noChangeShapeType="1" noTextEdit="1"/>
                </p:cNvSpPr>
                <p:nvPr/>
              </p:nvSpPr>
              <p:spPr>
                <a:xfrm>
                  <a:off x="5538007" y="1356180"/>
                  <a:ext cx="1071704" cy="388953"/>
                </a:xfrm>
                <a:prstGeom prst="rect">
                  <a:avLst/>
                </a:prstGeom>
                <a:blipFill>
                  <a:blip r:embed="rId9"/>
                  <a:stretch>
                    <a:fillRect l="-2809" t="-1538" b="-13846"/>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ZoneTexte 13">
                  <a:extLst>
                    <a:ext uri="{FF2B5EF4-FFF2-40B4-BE49-F238E27FC236}">
                      <a16:creationId xmlns:a16="http://schemas.microsoft.com/office/drawing/2014/main" id="{7302E1E1-8C47-9A26-8249-808E0BCC6B9A}"/>
                    </a:ext>
                  </a:extLst>
                </p:cNvPr>
                <p:cNvSpPr txBox="1"/>
                <p:nvPr/>
              </p:nvSpPr>
              <p:spPr>
                <a:xfrm>
                  <a:off x="4305317" y="1318430"/>
                  <a:ext cx="1082933" cy="483081"/>
                </a:xfrm>
                <a:prstGeom prst="rect">
                  <a:avLst/>
                </a:prstGeom>
                <a:noFill/>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fr-FR" sz="1350" i="1">
                                <a:solidFill>
                                  <a:srgbClr val="00B0F0"/>
                                </a:solidFill>
                                <a:latin typeface="Cambria Math" panose="02040503050406030204" pitchFamily="18" charset="0"/>
                              </a:rPr>
                            </m:ctrlPr>
                          </m:sSubPr>
                          <m:e>
                            <m:r>
                              <a:rPr lang="fr-FR" sz="1350" i="1">
                                <a:solidFill>
                                  <a:srgbClr val="00B0F0"/>
                                </a:solidFill>
                                <a:latin typeface="Cambria Math" panose="02040503050406030204" pitchFamily="18" charset="0"/>
                              </a:rPr>
                              <m:t>𝑃</m:t>
                            </m:r>
                          </m:e>
                          <m:sub>
                            <m:r>
                              <a:rPr lang="fr-FR" sz="1350" i="1">
                                <a:solidFill>
                                  <a:srgbClr val="00B0F0"/>
                                </a:solidFill>
                                <a:latin typeface="Cambria Math" panose="02040503050406030204" pitchFamily="18" charset="0"/>
                              </a:rPr>
                              <m:t>𝑡𝑠</m:t>
                            </m:r>
                          </m:sub>
                        </m:sSub>
                        <m:r>
                          <a:rPr lang="fr-FR" sz="1350" i="1">
                            <a:solidFill>
                              <a:srgbClr val="00B0F0"/>
                            </a:solidFill>
                            <a:latin typeface="Cambria Math" panose="02040503050406030204" pitchFamily="18" charset="0"/>
                          </a:rPr>
                          <m:t>= </m:t>
                        </m:r>
                        <m:f>
                          <m:fPr>
                            <m:ctrlPr>
                              <a:rPr lang="fr-FR" sz="1350" i="1">
                                <a:solidFill>
                                  <a:srgbClr val="00B0F0"/>
                                </a:solidFill>
                                <a:latin typeface="Cambria Math" panose="02040503050406030204" pitchFamily="18" charset="0"/>
                              </a:rPr>
                            </m:ctrlPr>
                          </m:fPr>
                          <m:num>
                            <m:r>
                              <a:rPr lang="fr-FR" sz="1350" i="1">
                                <a:solidFill>
                                  <a:srgbClr val="00B0F0"/>
                                </a:solidFill>
                                <a:latin typeface="Cambria Math" panose="02040503050406030204" pitchFamily="18" charset="0"/>
                                <a:ea typeface="Cambria Math" panose="02040503050406030204" pitchFamily="18" charset="0"/>
                              </a:rPr>
                              <m:t>𝛾</m:t>
                            </m:r>
                          </m:num>
                          <m:den>
                            <m:sSub>
                              <m:sSubPr>
                                <m:ctrlPr>
                                  <a:rPr lang="fr-FR" sz="1350" i="1">
                                    <a:solidFill>
                                      <a:srgbClr val="00B0F0"/>
                                    </a:solidFill>
                                    <a:latin typeface="Cambria Math" panose="02040503050406030204" pitchFamily="18" charset="0"/>
                                  </a:rPr>
                                </m:ctrlPr>
                              </m:sSubPr>
                              <m:e>
                                <m:r>
                                  <a:rPr lang="fr-FR" sz="1350" i="1">
                                    <a:solidFill>
                                      <a:srgbClr val="00B0F0"/>
                                    </a:solidFill>
                                    <a:latin typeface="Cambria Math" panose="02040503050406030204" pitchFamily="18" charset="0"/>
                                  </a:rPr>
                                  <m:t>2</m:t>
                                </m:r>
                                <m:r>
                                  <a:rPr lang="fr-FR" sz="1350" i="1">
                                    <a:solidFill>
                                      <a:srgbClr val="00B0F0"/>
                                    </a:solidFill>
                                    <a:latin typeface="Cambria Math" panose="02040503050406030204" pitchFamily="18" charset="0"/>
                                  </a:rPr>
                                  <m:t>𝑅</m:t>
                                </m:r>
                              </m:e>
                              <m:sub>
                                <m:r>
                                  <a:rPr lang="fr-FR" sz="1350" i="1">
                                    <a:solidFill>
                                      <a:srgbClr val="00B0F0"/>
                                    </a:solidFill>
                                    <a:latin typeface="Cambria Math" panose="02040503050406030204" pitchFamily="18" charset="0"/>
                                  </a:rPr>
                                  <m:t>𝑐</m:t>
                                </m:r>
                              </m:sub>
                            </m:sSub>
                          </m:den>
                        </m:f>
                      </m:oMath>
                    </m:oMathPara>
                  </a14:m>
                  <a:endParaRPr lang="fr-FR" sz="1350" dirty="0">
                    <a:solidFill>
                      <a:srgbClr val="00B0F0"/>
                    </a:solidFill>
                  </a:endParaRPr>
                </a:p>
              </p:txBody>
            </p:sp>
          </mc:Choice>
          <mc:Fallback xmlns="">
            <p:sp>
              <p:nvSpPr>
                <p:cNvPr id="3" name="ZoneTexte 13">
                  <a:extLst>
                    <a:ext uri="{FF2B5EF4-FFF2-40B4-BE49-F238E27FC236}">
                      <a16:creationId xmlns:a16="http://schemas.microsoft.com/office/drawing/2014/main" id="{7302E1E1-8C47-9A26-8249-808E0BCC6B9A}"/>
                    </a:ext>
                  </a:extLst>
                </p:cNvPr>
                <p:cNvSpPr txBox="1">
                  <a:spLocks noRot="1" noChangeAspect="1" noMove="1" noResize="1" noEditPoints="1" noAdjustHandles="1" noChangeArrowheads="1" noChangeShapeType="1" noTextEdit="1"/>
                </p:cNvSpPr>
                <p:nvPr/>
              </p:nvSpPr>
              <p:spPr>
                <a:xfrm>
                  <a:off x="4305317" y="1318430"/>
                  <a:ext cx="1082933" cy="483081"/>
                </a:xfrm>
                <a:prstGeom prst="rect">
                  <a:avLst/>
                </a:prstGeom>
                <a:blipFill>
                  <a:blip r:embed="rId10"/>
                  <a:stretch>
                    <a:fillRect/>
                  </a:stretch>
                </a:blipFill>
                <a:ln>
                  <a:solidFill>
                    <a:schemeClr val="tx1"/>
                  </a:solidFill>
                </a:ln>
              </p:spPr>
              <p:txBody>
                <a:bodyPr/>
                <a:lstStyle/>
                <a:p>
                  <a:r>
                    <a:rPr lang="en-GB">
                      <a:noFill/>
                    </a:rPr>
                    <a:t> </a:t>
                  </a:r>
                </a:p>
              </p:txBody>
            </p:sp>
          </mc:Fallback>
        </mc:AlternateContent>
        <p:pic>
          <p:nvPicPr>
            <p:cNvPr id="12" name="Image 14">
              <a:extLst>
                <a:ext uri="{FF2B5EF4-FFF2-40B4-BE49-F238E27FC236}">
                  <a16:creationId xmlns:a16="http://schemas.microsoft.com/office/drawing/2014/main" id="{87FFB993-3D22-3EBB-862F-650AA5BA525F}"/>
                </a:ext>
              </a:extLst>
            </p:cNvPr>
            <p:cNvPicPr>
              <a:picLocks noChangeAspect="1"/>
            </p:cNvPicPr>
            <p:nvPr/>
          </p:nvPicPr>
          <p:blipFill>
            <a:blip r:embed="rId11"/>
            <a:stretch>
              <a:fillRect/>
            </a:stretch>
          </p:blipFill>
          <p:spPr>
            <a:xfrm>
              <a:off x="2589493" y="638694"/>
              <a:ext cx="3814958" cy="542953"/>
            </a:xfrm>
            <a:prstGeom prst="rect">
              <a:avLst/>
            </a:prstGeom>
          </p:spPr>
        </p:pic>
        <p:sp>
          <p:nvSpPr>
            <p:cNvPr id="14" name="Rectangle 13">
              <a:extLst>
                <a:ext uri="{FF2B5EF4-FFF2-40B4-BE49-F238E27FC236}">
                  <a16:creationId xmlns:a16="http://schemas.microsoft.com/office/drawing/2014/main" id="{E1EAAE6B-8756-833C-1908-3E26D3C8A359}"/>
                </a:ext>
              </a:extLst>
            </p:cNvPr>
            <p:cNvSpPr/>
            <p:nvPr/>
          </p:nvSpPr>
          <p:spPr>
            <a:xfrm>
              <a:off x="5413580" y="708425"/>
              <a:ext cx="443236" cy="437975"/>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6" name="Rectangle 15">
              <a:extLst>
                <a:ext uri="{FF2B5EF4-FFF2-40B4-BE49-F238E27FC236}">
                  <a16:creationId xmlns:a16="http://schemas.microsoft.com/office/drawing/2014/main" id="{A9268990-E804-80BA-B924-1F2518B8169B}"/>
                </a:ext>
              </a:extLst>
            </p:cNvPr>
            <p:cNvSpPr/>
            <p:nvPr/>
          </p:nvSpPr>
          <p:spPr>
            <a:xfrm>
              <a:off x="6013414" y="701680"/>
              <a:ext cx="443236" cy="437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cxnSp>
          <p:nvCxnSpPr>
            <p:cNvPr id="17" name="Connecteur : en angle 19">
              <a:extLst>
                <a:ext uri="{FF2B5EF4-FFF2-40B4-BE49-F238E27FC236}">
                  <a16:creationId xmlns:a16="http://schemas.microsoft.com/office/drawing/2014/main" id="{F07EDE90-CC22-91ED-5FC2-37ECF31F2EE4}"/>
                </a:ext>
              </a:extLst>
            </p:cNvPr>
            <p:cNvCxnSpPr>
              <a:stCxn id="16" idx="2"/>
              <a:endCxn id="3" idx="0"/>
            </p:cNvCxnSpPr>
            <p:nvPr/>
          </p:nvCxnSpPr>
          <p:spPr>
            <a:xfrm rot="5400000">
              <a:off x="5451521" y="534918"/>
              <a:ext cx="178775" cy="1388248"/>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 en angle 20">
              <a:extLst>
                <a:ext uri="{FF2B5EF4-FFF2-40B4-BE49-F238E27FC236}">
                  <a16:creationId xmlns:a16="http://schemas.microsoft.com/office/drawing/2014/main" id="{0A508F93-C3EE-AA11-E66D-E6D7949C5CA6}"/>
                </a:ext>
              </a:extLst>
            </p:cNvPr>
            <p:cNvCxnSpPr>
              <a:endCxn id="2" idx="0"/>
            </p:cNvCxnSpPr>
            <p:nvPr/>
          </p:nvCxnSpPr>
          <p:spPr>
            <a:xfrm rot="5400000">
              <a:off x="6055620" y="1176767"/>
              <a:ext cx="197652" cy="161174"/>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9EC4CB35-85F0-8005-4697-F2465339FC35}"/>
              </a:ext>
            </a:extLst>
          </p:cNvPr>
          <p:cNvSpPr txBox="1"/>
          <p:nvPr/>
        </p:nvSpPr>
        <p:spPr>
          <a:xfrm>
            <a:off x="7028282" y="4401348"/>
            <a:ext cx="1672253" cy="369332"/>
          </a:xfrm>
          <a:prstGeom prst="rect">
            <a:avLst/>
          </a:prstGeom>
          <a:noFill/>
          <a:ln>
            <a:solidFill>
              <a:srgbClr val="0000FF"/>
            </a:solidFill>
          </a:ln>
        </p:spPr>
        <p:txBody>
          <a:bodyPr wrap="none" rtlCol="0">
            <a:spAutoFit/>
          </a:bodyPr>
          <a:lstStyle/>
          <a:p>
            <a:r>
              <a:rPr lang="en-US" dirty="0"/>
              <a:t>J. Plouin, CEA</a:t>
            </a:r>
            <a:endParaRPr lang="en-GB" dirty="0"/>
          </a:p>
        </p:txBody>
      </p:sp>
      <p:sp>
        <p:nvSpPr>
          <p:cNvPr id="22" name="Slide Number Placeholder 21">
            <a:extLst>
              <a:ext uri="{FF2B5EF4-FFF2-40B4-BE49-F238E27FC236}">
                <a16:creationId xmlns:a16="http://schemas.microsoft.com/office/drawing/2014/main" id="{5BC193B4-62D4-8B52-76BF-9D37338670E9}"/>
              </a:ext>
            </a:extLst>
          </p:cNvPr>
          <p:cNvSpPr>
            <a:spLocks noGrp="1"/>
          </p:cNvSpPr>
          <p:nvPr>
            <p:ph type="sldNum" sz="quarter" idx="4"/>
          </p:nvPr>
        </p:nvSpPr>
        <p:spPr/>
        <p:txBody>
          <a:bodyPr/>
          <a:lstStyle/>
          <a:p>
            <a:fld id="{974172A1-1CBF-0B40-9234-7D4D80EC19EA}" type="slidenum">
              <a:rPr lang="en-GB" smtClean="0"/>
              <a:pPr/>
              <a:t>15</a:t>
            </a:fld>
            <a:endParaRPr lang="en-GB" dirty="0"/>
          </a:p>
        </p:txBody>
      </p:sp>
      <p:sp>
        <p:nvSpPr>
          <p:cNvPr id="23" name="Footer Placeholder 22">
            <a:extLst>
              <a:ext uri="{FF2B5EF4-FFF2-40B4-BE49-F238E27FC236}">
                <a16:creationId xmlns:a16="http://schemas.microsoft.com/office/drawing/2014/main" id="{276F2B6C-3289-4F5A-10EA-B5267B993D1E}"/>
              </a:ext>
            </a:extLst>
          </p:cNvPr>
          <p:cNvSpPr>
            <a:spLocks noGrp="1"/>
          </p:cNvSpPr>
          <p:nvPr>
            <p:ph type="ftr" sz="quarter" idx="3"/>
          </p:nvPr>
        </p:nvSpPr>
        <p:spPr/>
        <p:txBody>
          <a:bodyPr/>
          <a:lstStyle/>
          <a:p>
            <a:pPr algn="l"/>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4197500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5E16C7-A9F5-5545-81CC-4C3AE30EC95E}"/>
              </a:ext>
            </a:extLst>
          </p:cNvPr>
          <p:cNvSpPr txBox="1">
            <a:spLocks/>
          </p:cNvSpPr>
          <p:nvPr/>
        </p:nvSpPr>
        <p:spPr>
          <a:xfrm>
            <a:off x="112922" y="1351545"/>
            <a:ext cx="8918157" cy="3263504"/>
          </a:xfrm>
          <a:prstGeom prst="rect">
            <a:avLst/>
          </a:prstGeom>
        </p:spPr>
        <p:txBody>
          <a:bodyPr>
            <a:normAutofit fontScale="77500" lnSpcReduction="20000"/>
          </a:bodyPr>
          <a:lstStyle>
            <a:lvl1pPr marL="457189" indent="-457189" algn="l" defTabSz="609585" rtl="0" eaLnBrk="1" latinLnBrk="0" hangingPunct="1">
              <a:spcBef>
                <a:spcPct val="20000"/>
              </a:spcBef>
              <a:buClr>
                <a:schemeClr val="accent1"/>
              </a:buClr>
              <a:buFont typeface="Wingdings" charset="2"/>
              <a:buChar char="§"/>
              <a:defRPr sz="3733" kern="1200">
                <a:solidFill>
                  <a:schemeClr val="tx1"/>
                </a:solidFill>
                <a:latin typeface="Arial Narrow"/>
                <a:ea typeface="+mn-ea"/>
                <a:cs typeface="Arial Narrow"/>
              </a:defRPr>
            </a:lvl1pPr>
            <a:lvl2pPr marL="990575" indent="-380990" algn="l" defTabSz="609585" rtl="0" eaLnBrk="1" latinLnBrk="0" hangingPunct="1">
              <a:spcBef>
                <a:spcPct val="20000"/>
              </a:spcBef>
              <a:buClr>
                <a:schemeClr val="accent1"/>
              </a:buClr>
              <a:buFont typeface="Wingdings" charset="2"/>
              <a:buChar char="§"/>
              <a:defRPr sz="3200" kern="1200">
                <a:solidFill>
                  <a:schemeClr val="tx1"/>
                </a:solidFill>
                <a:latin typeface="Arial Narrow"/>
                <a:ea typeface="+mn-ea"/>
                <a:cs typeface="Arial Narrow"/>
              </a:defRPr>
            </a:lvl2pPr>
            <a:lvl3pPr marL="1523962"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3pPr>
            <a:lvl4pPr marL="2133547"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4pPr>
            <a:lvl5pPr marL="2743131"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600075" lvl="1" indent="-257175"/>
            <a:r>
              <a:rPr lang="en-US" sz="2400" b="1" dirty="0">
                <a:latin typeface="Calibri" panose="020F0502020204030204" pitchFamily="34" charset="0"/>
                <a:cs typeface="Calibri" panose="020F0502020204030204" pitchFamily="34" charset="0"/>
              </a:rPr>
              <a:t>Strong need of high gradient RF test stand(s) with strong B-field</a:t>
            </a:r>
          </a:p>
          <a:p>
            <a:pPr marL="600075" lvl="1" indent="-257175"/>
            <a:r>
              <a:rPr lang="en-US" sz="2400" dirty="0">
                <a:latin typeface="Calibri" panose="020F0502020204030204" pitchFamily="34" charset="0"/>
                <a:cs typeface="Calibri" panose="020F0502020204030204" pitchFamily="34" charset="0"/>
              </a:rPr>
              <a:t>Frequency: ideally 300 to 700 MHz range, but</a:t>
            </a:r>
          </a:p>
          <a:p>
            <a:pPr marL="600075" lvl="1" indent="-257175"/>
            <a:r>
              <a:rPr lang="en-US" sz="2000" dirty="0">
                <a:latin typeface="Aptos" panose="020B0004020202020204" pitchFamily="34" charset="0"/>
                <a:ea typeface="Aptos" panose="020B0004020202020204" pitchFamily="34" charset="0"/>
                <a:cs typeface="Times New Roman" panose="02020603050405020304" pitchFamily="18" charset="0"/>
              </a:rPr>
              <a:t>RF tests at higher RF frequency in </a:t>
            </a:r>
            <a:r>
              <a:rPr lang="en-US" sz="2000" b="1" dirty="0">
                <a:latin typeface="Aptos" panose="020B0004020202020204" pitchFamily="34" charset="0"/>
                <a:ea typeface="Aptos" panose="020B0004020202020204" pitchFamily="34" charset="0"/>
                <a:cs typeface="Times New Roman" panose="02020603050405020304" pitchFamily="18" charset="0"/>
              </a:rPr>
              <a:t>L, S, C and X-bands as well as DC </a:t>
            </a:r>
            <a:r>
              <a:rPr lang="en-US" sz="2000" dirty="0">
                <a:latin typeface="Aptos" panose="020B0004020202020204" pitchFamily="34" charset="0"/>
                <a:ea typeface="Aptos" panose="020B0004020202020204" pitchFamily="34" charset="0"/>
                <a:cs typeface="Times New Roman" panose="02020603050405020304" pitchFamily="18" charset="0"/>
              </a:rPr>
              <a:t>tests are very useful in studying and understanding the RF breakdown phenomena in </a:t>
            </a:r>
            <a:r>
              <a:rPr lang="en-US" sz="2000" b="1" dirty="0">
                <a:latin typeface="Aptos" panose="020B0004020202020204" pitchFamily="34" charset="0"/>
                <a:ea typeface="Aptos" panose="020B0004020202020204" pitchFamily="34" charset="0"/>
                <a:cs typeface="Times New Roman" panose="02020603050405020304" pitchFamily="18" charset="0"/>
              </a:rPr>
              <a:t>strong magnetic field</a:t>
            </a:r>
            <a:r>
              <a:rPr lang="en-US" sz="2000" dirty="0">
                <a:latin typeface="Aptos" panose="020B0004020202020204" pitchFamily="34" charset="0"/>
                <a:ea typeface="Aptos" panose="020B0004020202020204" pitchFamily="34" charset="0"/>
                <a:cs typeface="Times New Roman" panose="02020603050405020304" pitchFamily="18" charset="0"/>
              </a:rPr>
              <a:t>. They provides </a:t>
            </a:r>
            <a:r>
              <a:rPr lang="en-US" sz="2000" b="1" dirty="0">
                <a:latin typeface="Aptos" panose="020B0004020202020204" pitchFamily="34" charset="0"/>
                <a:ea typeface="Aptos" panose="020B0004020202020204" pitchFamily="34" charset="0"/>
                <a:cs typeface="Times New Roman" panose="02020603050405020304" pitchFamily="18" charset="0"/>
              </a:rPr>
              <a:t>important insights </a:t>
            </a:r>
            <a:r>
              <a:rPr lang="en-US" sz="2000" dirty="0">
                <a:latin typeface="Aptos" panose="020B0004020202020204" pitchFamily="34" charset="0"/>
                <a:ea typeface="Aptos" panose="020B0004020202020204" pitchFamily="34" charset="0"/>
                <a:cs typeface="Times New Roman" panose="02020603050405020304" pitchFamily="18" charset="0"/>
              </a:rPr>
              <a:t>on the achievable gradients and its dependence on the material, cavity geometry, RF pulse length, among others. </a:t>
            </a:r>
            <a:endParaRPr lang="en-US" sz="2000" dirty="0">
              <a:latin typeface="Calibri" panose="020F0502020204030204" pitchFamily="34" charset="0"/>
              <a:cs typeface="Calibri" panose="020F0502020204030204" pitchFamily="34" charset="0"/>
            </a:endParaRPr>
          </a:p>
          <a:p>
            <a:pPr marL="600075" lvl="1" indent="-257175"/>
            <a:r>
              <a:rPr lang="en-US" sz="2400" b="1" dirty="0">
                <a:latin typeface="Calibri" panose="020F0502020204030204" pitchFamily="34" charset="0"/>
                <a:cs typeface="Calibri" panose="020F0502020204030204" pitchFamily="34" charset="0"/>
              </a:rPr>
              <a:t>Gradients from 25 to 50 MV/m</a:t>
            </a:r>
          </a:p>
          <a:p>
            <a:pPr marL="600075" lvl="1" indent="-257175"/>
            <a:r>
              <a:rPr lang="en-US" sz="2400" b="1" dirty="0">
                <a:latin typeface="Calibri" panose="020F0502020204030204" pitchFamily="34" charset="0"/>
                <a:cs typeface="Calibri" panose="020F0502020204030204" pitchFamily="34" charset="0"/>
              </a:rPr>
              <a:t>Magnetic field: ~10T, different field configurations</a:t>
            </a:r>
          </a:p>
          <a:p>
            <a:pPr marL="600075" lvl="1" indent="-257175"/>
            <a:r>
              <a:rPr lang="en-US" sz="2400" b="1" dirty="0">
                <a:solidFill>
                  <a:schemeClr val="accent1"/>
                </a:solidFill>
                <a:latin typeface="Calibri" panose="020F0502020204030204" pitchFamily="34" charset="0"/>
                <a:cs typeface="Calibri" panose="020F0502020204030204" pitchFamily="34" charset="0"/>
              </a:rPr>
              <a:t>Short RF pulses</a:t>
            </a:r>
            <a:r>
              <a:rPr lang="en-US" sz="2400" dirty="0">
                <a:latin typeface="Calibri" panose="020F0502020204030204" pitchFamily="34" charset="0"/>
                <a:cs typeface="Calibri" panose="020F0502020204030204" pitchFamily="34" charset="0"/>
              </a:rPr>
              <a:t> (~10</a:t>
            </a:r>
            <a:r>
              <a:rPr lang="en-US" sz="2400" dirty="0">
                <a:latin typeface="Symbol" pitchFamily="2" charset="2"/>
                <a:cs typeface="Calibri" panose="020F0502020204030204" pitchFamily="34" charset="0"/>
              </a:rPr>
              <a:t>m</a:t>
            </a:r>
            <a:r>
              <a:rPr lang="en-US" sz="2400" dirty="0">
                <a:latin typeface="Calibri" panose="020F0502020204030204" pitchFamily="34" charset="0"/>
                <a:cs typeface="Calibri" panose="020F0502020204030204" pitchFamily="34" charset="0"/>
              </a:rPr>
              <a:t>s)</a:t>
            </a:r>
            <a:endParaRPr lang="en-US" sz="2400" b="1" dirty="0">
              <a:latin typeface="Calibri" panose="020F0502020204030204" pitchFamily="34" charset="0"/>
              <a:cs typeface="Calibri" panose="020F0502020204030204" pitchFamily="34" charset="0"/>
            </a:endParaRPr>
          </a:p>
          <a:p>
            <a:pPr marL="600075" lvl="1" indent="-257175">
              <a:buFont typeface="Arial" panose="020B0604020202020204" pitchFamily="34" charset="0"/>
              <a:buChar char="•"/>
            </a:pPr>
            <a:r>
              <a:rPr lang="en-US" sz="2400" dirty="0">
                <a:latin typeface="Calibri" panose="020F0502020204030204" pitchFamily="34" charset="0"/>
                <a:cs typeface="Calibri" panose="020F0502020204030204" pitchFamily="34" charset="0"/>
              </a:rPr>
              <a:t>Different materials and </a:t>
            </a:r>
            <a:r>
              <a:rPr lang="en-US" sz="2400" b="1" dirty="0">
                <a:solidFill>
                  <a:schemeClr val="accent5"/>
                </a:solidFill>
                <a:latin typeface="Calibri" panose="020F0502020204030204" pitchFamily="34" charset="0"/>
                <a:cs typeface="Calibri" panose="020F0502020204030204" pitchFamily="34" charset="0"/>
              </a:rPr>
              <a:t>Coatings</a:t>
            </a:r>
            <a:r>
              <a:rPr lang="en-US" sz="2400" dirty="0">
                <a:latin typeface="Calibri" panose="020F0502020204030204" pitchFamily="34" charset="0"/>
                <a:cs typeface="Calibri" panose="020F0502020204030204" pitchFamily="34" charset="0"/>
              </a:rPr>
              <a:t>: Cu, Be, </a:t>
            </a:r>
            <a:r>
              <a:rPr lang="en-US" sz="2400" b="1" dirty="0">
                <a:solidFill>
                  <a:srgbClr val="FF0000"/>
                </a:solidFill>
                <a:latin typeface="Calibri" panose="020F0502020204030204" pitchFamily="34" charset="0"/>
                <a:cs typeface="Calibri" panose="020F0502020204030204" pitchFamily="34" charset="0"/>
              </a:rPr>
              <a:t>Al</a:t>
            </a:r>
            <a:r>
              <a:rPr lang="en-US" sz="2400" dirty="0">
                <a:latin typeface="Calibri" panose="020F0502020204030204" pitchFamily="34" charset="0"/>
                <a:cs typeface="Calibri" panose="020F0502020204030204" pitchFamily="34" charset="0"/>
              </a:rPr>
              <a:t>, Cu-alloys, </a:t>
            </a:r>
            <a:r>
              <a:rPr lang="en-US" sz="2400" b="1" dirty="0">
                <a:solidFill>
                  <a:schemeClr val="accent5"/>
                </a:solidFill>
                <a:latin typeface="Calibri" panose="020F0502020204030204" pitchFamily="34" charset="0"/>
                <a:cs typeface="Calibri" panose="020F0502020204030204" pitchFamily="34" charset="0"/>
              </a:rPr>
              <a:t>HTS(REBCO)</a:t>
            </a:r>
            <a:r>
              <a:rPr lang="en-US" sz="2400" dirty="0">
                <a:latin typeface="Calibri" panose="020F0502020204030204" pitchFamily="34" charset="0"/>
                <a:cs typeface="Calibri" panose="020F0502020204030204" pitchFamily="34" charset="0"/>
              </a:rPr>
              <a:t>…</a:t>
            </a:r>
          </a:p>
          <a:p>
            <a:pPr marL="600075" lvl="1" indent="-257175">
              <a:buFont typeface="Arial" panose="020B0604020202020204" pitchFamily="34" charset="0"/>
              <a:buChar char="•"/>
            </a:pPr>
            <a:r>
              <a:rPr lang="en-US" sz="2400" dirty="0">
                <a:latin typeface="Calibri" panose="020F0502020204030204" pitchFamily="34" charset="0"/>
                <a:cs typeface="Calibri" panose="020F0502020204030204" pitchFamily="34" charset="0"/>
              </a:rPr>
              <a:t>Different temperatures: 300K -&gt; </a:t>
            </a:r>
            <a:r>
              <a:rPr lang="en-US" sz="2400" b="1" dirty="0">
                <a:solidFill>
                  <a:srgbClr val="FF0000"/>
                </a:solidFill>
                <a:latin typeface="Calibri" panose="020F0502020204030204" pitchFamily="34" charset="0"/>
                <a:cs typeface="Calibri" panose="020F0502020204030204" pitchFamily="34" charset="0"/>
              </a:rPr>
              <a:t>70K</a:t>
            </a:r>
            <a:r>
              <a:rPr lang="en-US" sz="2400" dirty="0">
                <a:latin typeface="Calibri" panose="020F0502020204030204" pitchFamily="34" charset="0"/>
                <a:cs typeface="Calibri" panose="020F0502020204030204" pitchFamily="34" charset="0"/>
              </a:rPr>
              <a:t> -&gt;…</a:t>
            </a:r>
          </a:p>
          <a:p>
            <a:pPr marL="600075" lvl="1" indent="-257175">
              <a:buFont typeface="Arial" panose="020B0604020202020204" pitchFamily="34" charset="0"/>
              <a:buChar char="•"/>
            </a:pPr>
            <a:r>
              <a:rPr lang="en-US" sz="2400" b="1" dirty="0">
                <a:solidFill>
                  <a:schemeClr val="accent5"/>
                </a:solidFill>
                <a:latin typeface="Calibri" panose="020F0502020204030204" pitchFamily="34" charset="0"/>
                <a:cs typeface="Calibri" panose="020F0502020204030204" pitchFamily="34" charset="0"/>
              </a:rPr>
              <a:t>Dielectric-loaded cavities</a:t>
            </a:r>
          </a:p>
        </p:txBody>
      </p:sp>
      <p:sp>
        <p:nvSpPr>
          <p:cNvPr id="6" name="Title 3">
            <a:extLst>
              <a:ext uri="{FF2B5EF4-FFF2-40B4-BE49-F238E27FC236}">
                <a16:creationId xmlns:a16="http://schemas.microsoft.com/office/drawing/2014/main" id="{AEE81A3A-A506-B146-93E3-EAFCC5CB2FB8}"/>
              </a:ext>
            </a:extLst>
          </p:cNvPr>
          <p:cNvSpPr>
            <a:spLocks noGrp="1"/>
          </p:cNvSpPr>
          <p:nvPr>
            <p:ph type="title"/>
          </p:nvPr>
        </p:nvSpPr>
        <p:spPr>
          <a:xfrm>
            <a:off x="268810" y="392869"/>
            <a:ext cx="8606379" cy="546944"/>
          </a:xfrm>
        </p:spPr>
        <p:txBody>
          <a:bodyPr>
            <a:normAutofit fontScale="90000"/>
          </a:bodyPr>
          <a:lstStyle/>
          <a:p>
            <a:r>
              <a:rPr lang="en-US" dirty="0"/>
              <a:t>R&amp;D directions for cavity tests in high B field</a:t>
            </a:r>
          </a:p>
        </p:txBody>
      </p:sp>
      <p:sp>
        <p:nvSpPr>
          <p:cNvPr id="3" name="Slide Number Placeholder 2">
            <a:extLst>
              <a:ext uri="{FF2B5EF4-FFF2-40B4-BE49-F238E27FC236}">
                <a16:creationId xmlns:a16="http://schemas.microsoft.com/office/drawing/2014/main" id="{E8C2D794-5D0C-3F24-A8FC-7B16E0BFF1E9}"/>
              </a:ext>
            </a:extLst>
          </p:cNvPr>
          <p:cNvSpPr>
            <a:spLocks noGrp="1"/>
          </p:cNvSpPr>
          <p:nvPr>
            <p:ph type="sldNum" sz="quarter" idx="4"/>
          </p:nvPr>
        </p:nvSpPr>
        <p:spPr/>
        <p:txBody>
          <a:bodyPr/>
          <a:lstStyle/>
          <a:p>
            <a:fld id="{974172A1-1CBF-0B40-9234-7D4D80EC19EA}" type="slidenum">
              <a:rPr lang="en-GB" smtClean="0"/>
              <a:pPr/>
              <a:t>16</a:t>
            </a:fld>
            <a:endParaRPr lang="en-GB" dirty="0"/>
          </a:p>
        </p:txBody>
      </p:sp>
      <p:sp>
        <p:nvSpPr>
          <p:cNvPr id="9" name="Footer Placeholder 8">
            <a:extLst>
              <a:ext uri="{FF2B5EF4-FFF2-40B4-BE49-F238E27FC236}">
                <a16:creationId xmlns:a16="http://schemas.microsoft.com/office/drawing/2014/main" id="{BA4F643D-7C07-8722-751C-E400517CF0E8}"/>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3513084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0246AF-23F6-C6F2-202B-E8A421E5A1DD}"/>
              </a:ext>
            </a:extLst>
          </p:cNvPr>
          <p:cNvSpPr>
            <a:spLocks noGrp="1"/>
          </p:cNvSpPr>
          <p:nvPr>
            <p:ph type="sldNum" sz="quarter" idx="4"/>
          </p:nvPr>
        </p:nvSpPr>
        <p:spPr/>
        <p:txBody>
          <a:bodyPr/>
          <a:lstStyle/>
          <a:p>
            <a:fld id="{974172A1-1CBF-0B40-9234-7D4D80EC19EA}" type="slidenum">
              <a:rPr lang="en-GB" smtClean="0"/>
              <a:pPr/>
              <a:t>17</a:t>
            </a:fld>
            <a:endParaRPr lang="en-GB" dirty="0"/>
          </a:p>
        </p:txBody>
      </p:sp>
      <p:sp>
        <p:nvSpPr>
          <p:cNvPr id="5" name="Title 4">
            <a:extLst>
              <a:ext uri="{FF2B5EF4-FFF2-40B4-BE49-F238E27FC236}">
                <a16:creationId xmlns:a16="http://schemas.microsoft.com/office/drawing/2014/main" id="{9AF4F8A8-1676-854F-533F-15200F3FB886}"/>
              </a:ext>
            </a:extLst>
          </p:cNvPr>
          <p:cNvSpPr>
            <a:spLocks noGrp="1"/>
          </p:cNvSpPr>
          <p:nvPr>
            <p:ph type="title"/>
          </p:nvPr>
        </p:nvSpPr>
        <p:spPr>
          <a:xfrm>
            <a:off x="302341" y="206375"/>
            <a:ext cx="8067367" cy="565175"/>
          </a:xfrm>
        </p:spPr>
        <p:txBody>
          <a:bodyPr/>
          <a:lstStyle/>
          <a:p>
            <a:r>
              <a:rPr lang="it-IT" dirty="0">
                <a:solidFill>
                  <a:srgbClr val="000080"/>
                </a:solidFill>
                <a:latin typeface="Calibri"/>
              </a:rPr>
              <a:t>INFN LASA RF in Magnetic Field Test Facility</a:t>
            </a:r>
            <a:endParaRPr lang="en-GB" dirty="0"/>
          </a:p>
        </p:txBody>
      </p:sp>
      <p:grpSp>
        <p:nvGrpSpPr>
          <p:cNvPr id="18" name="Group 17">
            <a:extLst>
              <a:ext uri="{FF2B5EF4-FFF2-40B4-BE49-F238E27FC236}">
                <a16:creationId xmlns:a16="http://schemas.microsoft.com/office/drawing/2014/main" id="{1F824DD4-B219-D94C-3C0C-B3F6B4F590ED}"/>
              </a:ext>
            </a:extLst>
          </p:cNvPr>
          <p:cNvGrpSpPr/>
          <p:nvPr/>
        </p:nvGrpSpPr>
        <p:grpSpPr>
          <a:xfrm>
            <a:off x="596644" y="912518"/>
            <a:ext cx="3083078" cy="1742192"/>
            <a:chOff x="2344328" y="1288665"/>
            <a:chExt cx="5657620" cy="3001795"/>
          </a:xfrm>
        </p:grpSpPr>
        <p:pic>
          <p:nvPicPr>
            <p:cNvPr id="6" name="object 2">
              <a:extLst>
                <a:ext uri="{FF2B5EF4-FFF2-40B4-BE49-F238E27FC236}">
                  <a16:creationId xmlns:a16="http://schemas.microsoft.com/office/drawing/2014/main" id="{9DADF184-2F0A-7455-42E6-D1AAE6DADA7D}"/>
                </a:ext>
              </a:extLst>
            </p:cNvPr>
            <p:cNvPicPr/>
            <p:nvPr/>
          </p:nvPicPr>
          <p:blipFill>
            <a:blip r:embed="rId2" cstate="screen">
              <a:extLst>
                <a:ext uri="{28A0092B-C50C-407E-A947-70E740481C1C}">
                  <a14:useLocalDpi xmlns:a14="http://schemas.microsoft.com/office/drawing/2010/main"/>
                </a:ext>
              </a:extLst>
            </a:blip>
            <a:stretch>
              <a:fillRect/>
            </a:stretch>
          </p:blipFill>
          <p:spPr>
            <a:xfrm>
              <a:off x="2516372" y="1751885"/>
              <a:ext cx="5464619" cy="2538575"/>
            </a:xfrm>
            <a:prstGeom prst="rect">
              <a:avLst/>
            </a:prstGeom>
          </p:spPr>
        </p:pic>
        <p:grpSp>
          <p:nvGrpSpPr>
            <p:cNvPr id="7" name="object 13">
              <a:extLst>
                <a:ext uri="{FF2B5EF4-FFF2-40B4-BE49-F238E27FC236}">
                  <a16:creationId xmlns:a16="http://schemas.microsoft.com/office/drawing/2014/main" id="{009C2929-7791-F50F-4CC1-8B89F269124E}"/>
                </a:ext>
              </a:extLst>
            </p:cNvPr>
            <p:cNvGrpSpPr/>
            <p:nvPr/>
          </p:nvGrpSpPr>
          <p:grpSpPr>
            <a:xfrm>
              <a:off x="2504752" y="1522854"/>
              <a:ext cx="5487671" cy="392431"/>
              <a:chOff x="5805296" y="3429761"/>
              <a:chExt cx="5487670" cy="392430"/>
            </a:xfrm>
          </p:grpSpPr>
          <p:sp>
            <p:nvSpPr>
              <p:cNvPr id="8" name="object 14">
                <a:extLst>
                  <a:ext uri="{FF2B5EF4-FFF2-40B4-BE49-F238E27FC236}">
                    <a16:creationId xmlns:a16="http://schemas.microsoft.com/office/drawing/2014/main" id="{28E33D3D-07B6-8074-6C66-A5DDAC953077}"/>
                  </a:ext>
                </a:extLst>
              </p:cNvPr>
              <p:cNvSpPr/>
              <p:nvPr/>
            </p:nvSpPr>
            <p:spPr>
              <a:xfrm>
                <a:off x="5814821" y="3429761"/>
                <a:ext cx="5468620" cy="392430"/>
              </a:xfrm>
              <a:custGeom>
                <a:avLst/>
                <a:gdLst/>
                <a:ahLst/>
                <a:cxnLst/>
                <a:rect l="l" t="t" r="r" b="b"/>
                <a:pathLst>
                  <a:path w="5468620" h="392429">
                    <a:moveTo>
                      <a:pt x="0" y="391921"/>
                    </a:moveTo>
                    <a:lnTo>
                      <a:pt x="0" y="0"/>
                    </a:lnTo>
                  </a:path>
                  <a:path w="5468620" h="392429">
                    <a:moveTo>
                      <a:pt x="5468111" y="391921"/>
                    </a:moveTo>
                    <a:lnTo>
                      <a:pt x="5468111" y="0"/>
                    </a:lnTo>
                  </a:path>
                </a:pathLst>
              </a:custGeom>
              <a:ln w="19050">
                <a:solidFill>
                  <a:srgbClr val="000000"/>
                </a:solidFill>
                <a:prstDash val="sysDash"/>
              </a:ln>
            </p:spPr>
            <p:txBody>
              <a:bodyPr wrap="square" lIns="0" tIns="0" rIns="0" bIns="0" rtlCol="0"/>
              <a:lstStyle/>
              <a:p>
                <a:endParaRPr sz="1800"/>
              </a:p>
            </p:txBody>
          </p:sp>
          <p:sp>
            <p:nvSpPr>
              <p:cNvPr id="9" name="object 15">
                <a:extLst>
                  <a:ext uri="{FF2B5EF4-FFF2-40B4-BE49-F238E27FC236}">
                    <a16:creationId xmlns:a16="http://schemas.microsoft.com/office/drawing/2014/main" id="{49B3240B-DF1C-1478-8C33-18B214253C5D}"/>
                  </a:ext>
                </a:extLst>
              </p:cNvPr>
              <p:cNvSpPr/>
              <p:nvPr/>
            </p:nvSpPr>
            <p:spPr>
              <a:xfrm>
                <a:off x="5814821" y="3656837"/>
                <a:ext cx="5466715" cy="76200"/>
              </a:xfrm>
              <a:custGeom>
                <a:avLst/>
                <a:gdLst/>
                <a:ahLst/>
                <a:cxnLst/>
                <a:rect l="l" t="t" r="r" b="b"/>
                <a:pathLst>
                  <a:path w="5466715" h="76200">
                    <a:moveTo>
                      <a:pt x="76200" y="0"/>
                    </a:moveTo>
                    <a:lnTo>
                      <a:pt x="0" y="38100"/>
                    </a:lnTo>
                    <a:lnTo>
                      <a:pt x="76200" y="76200"/>
                    </a:lnTo>
                    <a:lnTo>
                      <a:pt x="76200" y="47625"/>
                    </a:lnTo>
                    <a:lnTo>
                      <a:pt x="63500" y="47625"/>
                    </a:lnTo>
                    <a:lnTo>
                      <a:pt x="63500" y="28575"/>
                    </a:lnTo>
                    <a:lnTo>
                      <a:pt x="76200" y="28575"/>
                    </a:lnTo>
                    <a:lnTo>
                      <a:pt x="76200" y="0"/>
                    </a:lnTo>
                    <a:close/>
                  </a:path>
                  <a:path w="5466715" h="76200">
                    <a:moveTo>
                      <a:pt x="5390514" y="0"/>
                    </a:moveTo>
                    <a:lnTo>
                      <a:pt x="5390514" y="76200"/>
                    </a:lnTo>
                    <a:lnTo>
                      <a:pt x="5447664" y="47625"/>
                    </a:lnTo>
                    <a:lnTo>
                      <a:pt x="5403214" y="47625"/>
                    </a:lnTo>
                    <a:lnTo>
                      <a:pt x="5403214" y="28575"/>
                    </a:lnTo>
                    <a:lnTo>
                      <a:pt x="5447664" y="28575"/>
                    </a:lnTo>
                    <a:lnTo>
                      <a:pt x="5390514" y="0"/>
                    </a:lnTo>
                    <a:close/>
                  </a:path>
                  <a:path w="5466715" h="76200">
                    <a:moveTo>
                      <a:pt x="76200" y="28575"/>
                    </a:moveTo>
                    <a:lnTo>
                      <a:pt x="63500" y="28575"/>
                    </a:lnTo>
                    <a:lnTo>
                      <a:pt x="63500" y="47625"/>
                    </a:lnTo>
                    <a:lnTo>
                      <a:pt x="76200" y="47625"/>
                    </a:lnTo>
                    <a:lnTo>
                      <a:pt x="76200" y="28575"/>
                    </a:lnTo>
                    <a:close/>
                  </a:path>
                  <a:path w="5466715" h="76200">
                    <a:moveTo>
                      <a:pt x="5390514" y="28575"/>
                    </a:moveTo>
                    <a:lnTo>
                      <a:pt x="76200" y="28575"/>
                    </a:lnTo>
                    <a:lnTo>
                      <a:pt x="76200" y="47625"/>
                    </a:lnTo>
                    <a:lnTo>
                      <a:pt x="5390514" y="47625"/>
                    </a:lnTo>
                    <a:lnTo>
                      <a:pt x="5390514" y="28575"/>
                    </a:lnTo>
                    <a:close/>
                  </a:path>
                  <a:path w="5466715" h="76200">
                    <a:moveTo>
                      <a:pt x="5447664" y="28575"/>
                    </a:moveTo>
                    <a:lnTo>
                      <a:pt x="5403214" y="28575"/>
                    </a:lnTo>
                    <a:lnTo>
                      <a:pt x="5403214" y="47625"/>
                    </a:lnTo>
                    <a:lnTo>
                      <a:pt x="5447664" y="47625"/>
                    </a:lnTo>
                    <a:lnTo>
                      <a:pt x="5466714" y="38100"/>
                    </a:lnTo>
                    <a:lnTo>
                      <a:pt x="5447664" y="28575"/>
                    </a:lnTo>
                    <a:close/>
                  </a:path>
                </a:pathLst>
              </a:custGeom>
              <a:solidFill>
                <a:srgbClr val="000000"/>
              </a:solidFill>
            </p:spPr>
            <p:txBody>
              <a:bodyPr wrap="square" lIns="0" tIns="0" rIns="0" bIns="0" rtlCol="0"/>
              <a:lstStyle/>
              <a:p>
                <a:endParaRPr sz="1800"/>
              </a:p>
            </p:txBody>
          </p:sp>
        </p:grpSp>
        <p:grpSp>
          <p:nvGrpSpPr>
            <p:cNvPr id="10" name="object 13">
              <a:extLst>
                <a:ext uri="{FF2B5EF4-FFF2-40B4-BE49-F238E27FC236}">
                  <a16:creationId xmlns:a16="http://schemas.microsoft.com/office/drawing/2014/main" id="{7B2BCFB7-91E7-14AE-A2DD-6E7BF814C996}"/>
                </a:ext>
              </a:extLst>
            </p:cNvPr>
            <p:cNvGrpSpPr/>
            <p:nvPr/>
          </p:nvGrpSpPr>
          <p:grpSpPr>
            <a:xfrm>
              <a:off x="2514277" y="1513557"/>
              <a:ext cx="5487671" cy="392431"/>
              <a:chOff x="5805296" y="3429761"/>
              <a:chExt cx="5487670" cy="392430"/>
            </a:xfrm>
          </p:grpSpPr>
          <p:sp>
            <p:nvSpPr>
              <p:cNvPr id="11" name="object 14">
                <a:extLst>
                  <a:ext uri="{FF2B5EF4-FFF2-40B4-BE49-F238E27FC236}">
                    <a16:creationId xmlns:a16="http://schemas.microsoft.com/office/drawing/2014/main" id="{5AFC6818-68F7-41D2-BDD7-D2DEFB448035}"/>
                  </a:ext>
                </a:extLst>
              </p:cNvPr>
              <p:cNvSpPr/>
              <p:nvPr/>
            </p:nvSpPr>
            <p:spPr>
              <a:xfrm>
                <a:off x="5814821" y="3429761"/>
                <a:ext cx="5468620" cy="392430"/>
              </a:xfrm>
              <a:custGeom>
                <a:avLst/>
                <a:gdLst/>
                <a:ahLst/>
                <a:cxnLst/>
                <a:rect l="l" t="t" r="r" b="b"/>
                <a:pathLst>
                  <a:path w="5468620" h="392429">
                    <a:moveTo>
                      <a:pt x="0" y="391921"/>
                    </a:moveTo>
                    <a:lnTo>
                      <a:pt x="0" y="0"/>
                    </a:lnTo>
                  </a:path>
                  <a:path w="5468620" h="392429">
                    <a:moveTo>
                      <a:pt x="5468111" y="391921"/>
                    </a:moveTo>
                    <a:lnTo>
                      <a:pt x="5468111" y="0"/>
                    </a:lnTo>
                  </a:path>
                </a:pathLst>
              </a:custGeom>
              <a:ln w="19050">
                <a:solidFill>
                  <a:srgbClr val="000000"/>
                </a:solidFill>
                <a:prstDash val="sysDash"/>
              </a:ln>
            </p:spPr>
            <p:txBody>
              <a:bodyPr wrap="square" lIns="0" tIns="0" rIns="0" bIns="0" rtlCol="0"/>
              <a:lstStyle/>
              <a:p>
                <a:endParaRPr sz="1800"/>
              </a:p>
            </p:txBody>
          </p:sp>
          <p:sp>
            <p:nvSpPr>
              <p:cNvPr id="12" name="object 15">
                <a:extLst>
                  <a:ext uri="{FF2B5EF4-FFF2-40B4-BE49-F238E27FC236}">
                    <a16:creationId xmlns:a16="http://schemas.microsoft.com/office/drawing/2014/main" id="{A204C9CB-796E-2353-58B5-ED48236E585C}"/>
                  </a:ext>
                </a:extLst>
              </p:cNvPr>
              <p:cNvSpPr/>
              <p:nvPr/>
            </p:nvSpPr>
            <p:spPr>
              <a:xfrm>
                <a:off x="5814821" y="3656837"/>
                <a:ext cx="5466715" cy="76200"/>
              </a:xfrm>
              <a:custGeom>
                <a:avLst/>
                <a:gdLst/>
                <a:ahLst/>
                <a:cxnLst/>
                <a:rect l="l" t="t" r="r" b="b"/>
                <a:pathLst>
                  <a:path w="5466715" h="76200">
                    <a:moveTo>
                      <a:pt x="76200" y="0"/>
                    </a:moveTo>
                    <a:lnTo>
                      <a:pt x="0" y="38100"/>
                    </a:lnTo>
                    <a:lnTo>
                      <a:pt x="76200" y="76200"/>
                    </a:lnTo>
                    <a:lnTo>
                      <a:pt x="76200" y="47625"/>
                    </a:lnTo>
                    <a:lnTo>
                      <a:pt x="63500" y="47625"/>
                    </a:lnTo>
                    <a:lnTo>
                      <a:pt x="63500" y="28575"/>
                    </a:lnTo>
                    <a:lnTo>
                      <a:pt x="76200" y="28575"/>
                    </a:lnTo>
                    <a:lnTo>
                      <a:pt x="76200" y="0"/>
                    </a:lnTo>
                    <a:close/>
                  </a:path>
                  <a:path w="5466715" h="76200">
                    <a:moveTo>
                      <a:pt x="5390514" y="0"/>
                    </a:moveTo>
                    <a:lnTo>
                      <a:pt x="5390514" y="76200"/>
                    </a:lnTo>
                    <a:lnTo>
                      <a:pt x="5447664" y="47625"/>
                    </a:lnTo>
                    <a:lnTo>
                      <a:pt x="5403214" y="47625"/>
                    </a:lnTo>
                    <a:lnTo>
                      <a:pt x="5403214" y="28575"/>
                    </a:lnTo>
                    <a:lnTo>
                      <a:pt x="5447664" y="28575"/>
                    </a:lnTo>
                    <a:lnTo>
                      <a:pt x="5390514" y="0"/>
                    </a:lnTo>
                    <a:close/>
                  </a:path>
                  <a:path w="5466715" h="76200">
                    <a:moveTo>
                      <a:pt x="76200" y="28575"/>
                    </a:moveTo>
                    <a:lnTo>
                      <a:pt x="63500" y="28575"/>
                    </a:lnTo>
                    <a:lnTo>
                      <a:pt x="63500" y="47625"/>
                    </a:lnTo>
                    <a:lnTo>
                      <a:pt x="76200" y="47625"/>
                    </a:lnTo>
                    <a:lnTo>
                      <a:pt x="76200" y="28575"/>
                    </a:lnTo>
                    <a:close/>
                  </a:path>
                  <a:path w="5466715" h="76200">
                    <a:moveTo>
                      <a:pt x="5390514" y="28575"/>
                    </a:moveTo>
                    <a:lnTo>
                      <a:pt x="76200" y="28575"/>
                    </a:lnTo>
                    <a:lnTo>
                      <a:pt x="76200" y="47625"/>
                    </a:lnTo>
                    <a:lnTo>
                      <a:pt x="5390514" y="47625"/>
                    </a:lnTo>
                    <a:lnTo>
                      <a:pt x="5390514" y="28575"/>
                    </a:lnTo>
                    <a:close/>
                  </a:path>
                  <a:path w="5466715" h="76200">
                    <a:moveTo>
                      <a:pt x="5447664" y="28575"/>
                    </a:moveTo>
                    <a:lnTo>
                      <a:pt x="5403214" y="28575"/>
                    </a:lnTo>
                    <a:lnTo>
                      <a:pt x="5403214" y="47625"/>
                    </a:lnTo>
                    <a:lnTo>
                      <a:pt x="5447664" y="47625"/>
                    </a:lnTo>
                    <a:lnTo>
                      <a:pt x="5466714" y="38100"/>
                    </a:lnTo>
                    <a:lnTo>
                      <a:pt x="5447664" y="28575"/>
                    </a:lnTo>
                    <a:close/>
                  </a:path>
                </a:pathLst>
              </a:custGeom>
              <a:solidFill>
                <a:srgbClr val="000000"/>
              </a:solidFill>
            </p:spPr>
            <p:txBody>
              <a:bodyPr wrap="square" lIns="0" tIns="0" rIns="0" bIns="0" rtlCol="0"/>
              <a:lstStyle/>
              <a:p>
                <a:endParaRPr sz="1800"/>
              </a:p>
            </p:txBody>
          </p:sp>
        </p:grpSp>
        <p:sp>
          <p:nvSpPr>
            <p:cNvPr id="13" name="object 16">
              <a:extLst>
                <a:ext uri="{FF2B5EF4-FFF2-40B4-BE49-F238E27FC236}">
                  <a16:creationId xmlns:a16="http://schemas.microsoft.com/office/drawing/2014/main" id="{D0584161-D0AD-5663-5DC7-9A1B356137A3}"/>
                </a:ext>
              </a:extLst>
            </p:cNvPr>
            <p:cNvSpPr txBox="1"/>
            <p:nvPr/>
          </p:nvSpPr>
          <p:spPr>
            <a:xfrm>
              <a:off x="4654639" y="1288665"/>
              <a:ext cx="1723462" cy="499365"/>
            </a:xfrm>
            <a:prstGeom prst="rect">
              <a:avLst/>
            </a:prstGeom>
          </p:spPr>
          <p:txBody>
            <a:bodyPr vert="horz" wrap="square" lIns="0" tIns="12700" rIns="0" bIns="0" rtlCol="0">
              <a:spAutoFit/>
            </a:bodyPr>
            <a:lstStyle/>
            <a:p>
              <a:pPr marL="12700">
                <a:spcBef>
                  <a:spcPts val="100"/>
                </a:spcBef>
              </a:pPr>
              <a:r>
                <a:rPr sz="1800" dirty="0">
                  <a:latin typeface="Times New Roman"/>
                  <a:cs typeface="Times New Roman"/>
                </a:rPr>
                <a:t>364</a:t>
              </a:r>
              <a:r>
                <a:rPr sz="1800" spc="-5" dirty="0">
                  <a:latin typeface="Times New Roman"/>
                  <a:cs typeface="Times New Roman"/>
                </a:rPr>
                <a:t> </a:t>
              </a:r>
              <a:r>
                <a:rPr sz="1800" spc="-25" dirty="0">
                  <a:latin typeface="Times New Roman"/>
                  <a:cs typeface="Times New Roman"/>
                </a:rPr>
                <a:t>mm</a:t>
              </a:r>
              <a:endParaRPr sz="1800" dirty="0">
                <a:latin typeface="Times New Roman"/>
                <a:cs typeface="Times New Roman"/>
              </a:endParaRPr>
            </a:p>
          </p:txBody>
        </p:sp>
        <p:cxnSp>
          <p:nvCxnSpPr>
            <p:cNvPr id="14" name="Connettore 2 17">
              <a:extLst>
                <a:ext uri="{FF2B5EF4-FFF2-40B4-BE49-F238E27FC236}">
                  <a16:creationId xmlns:a16="http://schemas.microsoft.com/office/drawing/2014/main" id="{8AEC0DC4-E5F9-5204-67E8-7733A67E001A}"/>
                </a:ext>
              </a:extLst>
            </p:cNvPr>
            <p:cNvCxnSpPr>
              <a:cxnSpLocks/>
            </p:cNvCxnSpPr>
            <p:nvPr/>
          </p:nvCxnSpPr>
          <p:spPr>
            <a:xfrm>
              <a:off x="4461359" y="3240106"/>
              <a:ext cx="0" cy="99295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CasellaDiTesto 19">
              <a:extLst>
                <a:ext uri="{FF2B5EF4-FFF2-40B4-BE49-F238E27FC236}">
                  <a16:creationId xmlns:a16="http://schemas.microsoft.com/office/drawing/2014/main" id="{5F3EBE64-755C-CB1D-0F43-DE82BEF9D1BA}"/>
                </a:ext>
              </a:extLst>
            </p:cNvPr>
            <p:cNvSpPr txBox="1"/>
            <p:nvPr/>
          </p:nvSpPr>
          <p:spPr>
            <a:xfrm>
              <a:off x="4462776" y="3493001"/>
              <a:ext cx="813043" cy="338554"/>
            </a:xfrm>
            <a:prstGeom prst="rect">
              <a:avLst/>
            </a:prstGeom>
            <a:noFill/>
          </p:spPr>
          <p:txBody>
            <a:bodyPr wrap="none" rtlCol="0">
              <a:spAutoFit/>
            </a:bodyPr>
            <a:lstStyle/>
            <a:p>
              <a:r>
                <a:rPr lang="en-US" sz="1600" dirty="0"/>
                <a:t>68 mm</a:t>
              </a:r>
            </a:p>
          </p:txBody>
        </p:sp>
        <p:cxnSp>
          <p:nvCxnSpPr>
            <p:cNvPr id="16" name="Connettore 2 20">
              <a:extLst>
                <a:ext uri="{FF2B5EF4-FFF2-40B4-BE49-F238E27FC236}">
                  <a16:creationId xmlns:a16="http://schemas.microsoft.com/office/drawing/2014/main" id="{A83AA7CB-EAF5-28CA-844F-D542B148C2DB}"/>
                </a:ext>
              </a:extLst>
            </p:cNvPr>
            <p:cNvCxnSpPr>
              <a:cxnSpLocks/>
            </p:cNvCxnSpPr>
            <p:nvPr/>
          </p:nvCxnSpPr>
          <p:spPr>
            <a:xfrm>
              <a:off x="2344328" y="1749931"/>
              <a:ext cx="0" cy="252526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CasellaDiTesto 22">
              <a:extLst>
                <a:ext uri="{FF2B5EF4-FFF2-40B4-BE49-F238E27FC236}">
                  <a16:creationId xmlns:a16="http://schemas.microsoft.com/office/drawing/2014/main" id="{64606183-0E57-E4DD-3D6A-AC5E9E395386}"/>
                </a:ext>
              </a:extLst>
            </p:cNvPr>
            <p:cNvSpPr txBox="1"/>
            <p:nvPr/>
          </p:nvSpPr>
          <p:spPr>
            <a:xfrm>
              <a:off x="2459271" y="1952342"/>
              <a:ext cx="926857" cy="338554"/>
            </a:xfrm>
            <a:prstGeom prst="rect">
              <a:avLst/>
            </a:prstGeom>
            <a:noFill/>
          </p:spPr>
          <p:txBody>
            <a:bodyPr wrap="none" rtlCol="0">
              <a:spAutoFit/>
            </a:bodyPr>
            <a:lstStyle/>
            <a:p>
              <a:r>
                <a:rPr lang="en-US" sz="1600" dirty="0"/>
                <a:t>170 mm</a:t>
              </a:r>
            </a:p>
          </p:txBody>
        </p:sp>
      </p:grpSp>
      <p:pic>
        <p:nvPicPr>
          <p:cNvPr id="19" name="Picture 6" descr="A machine with pipes and a black background&#10;&#10;AI-generated content may be incorrect.">
            <a:extLst>
              <a:ext uri="{FF2B5EF4-FFF2-40B4-BE49-F238E27FC236}">
                <a16:creationId xmlns:a16="http://schemas.microsoft.com/office/drawing/2014/main" id="{7095C1F6-5DCE-C8D6-D93F-4AF17F8952EA}"/>
              </a:ext>
            </a:extLst>
          </p:cNvPr>
          <p:cNvPicPr>
            <a:picLocks noChangeAspect="1"/>
          </p:cNvPicPr>
          <p:nvPr/>
        </p:nvPicPr>
        <p:blipFill>
          <a:blip r:embed="rId3" cstate="print">
            <a:extLst>
              <a:ext uri="{28A0092B-C50C-407E-A947-70E740481C1C}">
                <a14:useLocalDpi xmlns:a14="http://schemas.microsoft.com/office/drawing/2010/main" val="0"/>
              </a:ext>
            </a:extLst>
          </a:blip>
          <a:srcRect l="28808" r="45818"/>
          <a:stretch>
            <a:fillRect/>
          </a:stretch>
        </p:blipFill>
        <p:spPr>
          <a:xfrm>
            <a:off x="6578632" y="600040"/>
            <a:ext cx="2118514" cy="4441067"/>
          </a:xfrm>
          <a:prstGeom prst="rect">
            <a:avLst/>
          </a:prstGeom>
        </p:spPr>
      </p:pic>
      <p:sp>
        <p:nvSpPr>
          <p:cNvPr id="20" name="Text Placeholder 4">
            <a:extLst>
              <a:ext uri="{FF2B5EF4-FFF2-40B4-BE49-F238E27FC236}">
                <a16:creationId xmlns:a16="http://schemas.microsoft.com/office/drawing/2014/main" id="{B60A0AD5-1958-84E3-D016-C3A39F58B9D9}"/>
              </a:ext>
            </a:extLst>
          </p:cNvPr>
          <p:cNvSpPr txBox="1">
            <a:spLocks/>
          </p:cNvSpPr>
          <p:nvPr/>
        </p:nvSpPr>
        <p:spPr>
          <a:xfrm>
            <a:off x="3760916" y="724540"/>
            <a:ext cx="3002270" cy="4212585"/>
          </a:xfrm>
          <a:prstGeom prst="rect">
            <a:avLst/>
          </a:prstGeom>
        </p:spPr>
        <p:txBody>
          <a:bodyPr>
            <a:noAutofit/>
          </a:bodyPr>
          <a:lstStyle>
            <a:lvl1pPr marL="457189" indent="-457189" algn="l" defTabSz="609585" rtl="0" eaLnBrk="1" latinLnBrk="0" hangingPunct="1">
              <a:spcBef>
                <a:spcPct val="20000"/>
              </a:spcBef>
              <a:buClr>
                <a:schemeClr val="accent1"/>
              </a:buClr>
              <a:buFont typeface="Wingdings" charset="2"/>
              <a:buChar char="§"/>
              <a:defRPr sz="3733" kern="1200">
                <a:solidFill>
                  <a:schemeClr val="tx1"/>
                </a:solidFill>
                <a:latin typeface="Arial Narrow"/>
                <a:ea typeface="+mn-ea"/>
                <a:cs typeface="Arial Narrow"/>
              </a:defRPr>
            </a:lvl1pPr>
            <a:lvl2pPr marL="990575" indent="-380990" algn="l" defTabSz="609585" rtl="0" eaLnBrk="1" latinLnBrk="0" hangingPunct="1">
              <a:spcBef>
                <a:spcPct val="20000"/>
              </a:spcBef>
              <a:buClr>
                <a:schemeClr val="accent1"/>
              </a:buClr>
              <a:buFont typeface="Wingdings" charset="2"/>
              <a:buChar char="§"/>
              <a:defRPr sz="3200" kern="1200">
                <a:solidFill>
                  <a:schemeClr val="tx1"/>
                </a:solidFill>
                <a:latin typeface="Arial Narrow"/>
                <a:ea typeface="+mn-ea"/>
                <a:cs typeface="Arial Narrow"/>
              </a:defRPr>
            </a:lvl2pPr>
            <a:lvl3pPr marL="1523962"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3pPr>
            <a:lvl4pPr marL="2133547"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4pPr>
            <a:lvl5pPr marL="2743131" indent="-304792" algn="l" defTabSz="609585" rtl="0" eaLnBrk="1" latinLnBrk="0" hangingPunct="1">
              <a:spcBef>
                <a:spcPct val="20000"/>
              </a:spcBef>
              <a:buClr>
                <a:schemeClr val="accent1"/>
              </a:buClr>
              <a:buFont typeface="Wingdings" charset="2"/>
              <a:buChar char="§"/>
              <a:defRPr sz="2667" kern="1200">
                <a:solidFill>
                  <a:schemeClr val="tx1"/>
                </a:solidFill>
                <a:latin typeface="Arial Narrow"/>
                <a:ea typeface="+mn-ea"/>
                <a:cs typeface="Arial Narrow"/>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charset="2"/>
              <a:buNone/>
            </a:pPr>
            <a:r>
              <a:rPr lang="it-IT" sz="3200" b="1" dirty="0"/>
              <a:t>RFMFTF</a:t>
            </a:r>
          </a:p>
          <a:p>
            <a:r>
              <a:rPr lang="it-IT" sz="1800" b="1" dirty="0"/>
              <a:t>HTS split coils, </a:t>
            </a:r>
          </a:p>
          <a:p>
            <a:r>
              <a:rPr lang="it-IT" sz="1800" b="1" dirty="0"/>
              <a:t>250 mm coil aperture, </a:t>
            </a:r>
          </a:p>
          <a:p>
            <a:r>
              <a:rPr lang="it-IT" sz="1800" b="1" dirty="0"/>
              <a:t>170 mm room temperature  free bore </a:t>
            </a:r>
          </a:p>
          <a:p>
            <a:r>
              <a:rPr lang="it-IT" sz="1800" b="1" dirty="0"/>
              <a:t>Axial B-field configuration: homogeneus + +              or  gradient  + - </a:t>
            </a:r>
          </a:p>
          <a:p>
            <a:r>
              <a:rPr lang="it-IT" sz="1800" b="1" dirty="0"/>
              <a:t>Bz= 7 T to 10 T  </a:t>
            </a:r>
          </a:p>
          <a:p>
            <a:r>
              <a:rPr lang="it-IT" sz="1800" b="1" dirty="0"/>
              <a:t>Gz = 68 T/m to 97 T/m</a:t>
            </a:r>
          </a:p>
          <a:p>
            <a:r>
              <a:rPr lang="it-IT" sz="1800" b="1" dirty="0"/>
              <a:t>S-band RF</a:t>
            </a:r>
          </a:p>
        </p:txBody>
      </p:sp>
      <p:pic>
        <p:nvPicPr>
          <p:cNvPr id="21" name="object 3">
            <a:extLst>
              <a:ext uri="{FF2B5EF4-FFF2-40B4-BE49-F238E27FC236}">
                <a16:creationId xmlns:a16="http://schemas.microsoft.com/office/drawing/2014/main" id="{3DEFC6BC-9148-4153-FF4C-C6C86E3445EF}"/>
              </a:ext>
            </a:extLst>
          </p:cNvPr>
          <p:cNvPicPr/>
          <p:nvPr/>
        </p:nvPicPr>
        <p:blipFill>
          <a:blip r:embed="rId4" cstate="screen">
            <a:extLst>
              <a:ext uri="{28A0092B-C50C-407E-A947-70E740481C1C}">
                <a14:useLocalDpi xmlns:a14="http://schemas.microsoft.com/office/drawing/2010/main"/>
              </a:ext>
            </a:extLst>
          </a:blip>
          <a:stretch>
            <a:fillRect/>
          </a:stretch>
        </p:blipFill>
        <p:spPr>
          <a:xfrm flipH="1">
            <a:off x="670354" y="2645852"/>
            <a:ext cx="2977904" cy="2169495"/>
          </a:xfrm>
          <a:prstGeom prst="rect">
            <a:avLst/>
          </a:prstGeom>
        </p:spPr>
      </p:pic>
      <p:sp>
        <p:nvSpPr>
          <p:cNvPr id="22" name="TextBox 21">
            <a:extLst>
              <a:ext uri="{FF2B5EF4-FFF2-40B4-BE49-F238E27FC236}">
                <a16:creationId xmlns:a16="http://schemas.microsoft.com/office/drawing/2014/main" id="{91063313-DAB6-D54A-73C1-71B012C449FB}"/>
              </a:ext>
            </a:extLst>
          </p:cNvPr>
          <p:cNvSpPr txBox="1"/>
          <p:nvPr/>
        </p:nvSpPr>
        <p:spPr>
          <a:xfrm>
            <a:off x="446854" y="4225368"/>
            <a:ext cx="1749197" cy="369332"/>
          </a:xfrm>
          <a:prstGeom prst="rect">
            <a:avLst/>
          </a:prstGeom>
          <a:noFill/>
          <a:ln>
            <a:solidFill>
              <a:srgbClr val="0000FF"/>
            </a:solidFill>
          </a:ln>
        </p:spPr>
        <p:txBody>
          <a:bodyPr wrap="none" rtlCol="0">
            <a:spAutoFit/>
          </a:bodyPr>
          <a:lstStyle/>
          <a:p>
            <a:r>
              <a:rPr lang="en-US" dirty="0"/>
              <a:t>D. Giove, INFN</a:t>
            </a:r>
            <a:endParaRPr lang="en-GB" dirty="0"/>
          </a:p>
        </p:txBody>
      </p:sp>
      <p:sp>
        <p:nvSpPr>
          <p:cNvPr id="23" name="Footer Placeholder 2">
            <a:extLst>
              <a:ext uri="{FF2B5EF4-FFF2-40B4-BE49-F238E27FC236}">
                <a16:creationId xmlns:a16="http://schemas.microsoft.com/office/drawing/2014/main" id="{7DA336EB-BF9E-BB1A-712E-E239325FA830}"/>
              </a:ext>
            </a:extLst>
          </p:cNvPr>
          <p:cNvSpPr txBox="1">
            <a:spLocks/>
          </p:cNvSpPr>
          <p:nvPr/>
        </p:nvSpPr>
        <p:spPr>
          <a:xfrm rot="16200000">
            <a:off x="6868668" y="2776207"/>
            <a:ext cx="3977431" cy="366183"/>
          </a:xfrm>
          <a:prstGeom prst="rect">
            <a:avLst/>
          </a:prstGeom>
          <a:noFill/>
          <a:ln w="0">
            <a:noFill/>
          </a:ln>
        </p:spPr>
        <p:txBody>
          <a:bodyPr lIns="0" tIns="0" rIns="0" bIns="0" anchor="t">
            <a:normAutofit/>
          </a:bodyPr>
          <a:lstStyle>
            <a:lvl1pPr marL="342900" indent="-342900" algn="l" defTabSz="914400" rtl="0" eaLnBrk="1" latinLnBrk="0" hangingPunct="1">
              <a:lnSpc>
                <a:spcPct val="90000"/>
              </a:lnSpc>
              <a:spcBef>
                <a:spcPts val="1000"/>
              </a:spcBef>
              <a:buClr>
                <a:schemeClr val="tx1"/>
              </a:buClr>
              <a:buFont typeface="Arial"/>
              <a:buChar char="•"/>
              <a:defRPr sz="2000" kern="1200">
                <a:solidFill>
                  <a:srgbClr val="000000"/>
                </a:solidFill>
                <a:latin typeface="+mn-lt"/>
                <a:ea typeface="+mn-ea"/>
                <a:cs typeface="+mn-cs"/>
              </a:defRPr>
            </a:lvl1pPr>
            <a:lvl2pPr marL="742950" indent="-285750" algn="l" defTabSz="914400" rtl="0" eaLnBrk="1" latinLnBrk="0" hangingPunct="1">
              <a:lnSpc>
                <a:spcPct val="90000"/>
              </a:lnSpc>
              <a:spcBef>
                <a:spcPts val="500"/>
              </a:spcBef>
              <a:buClr>
                <a:schemeClr val="tx1"/>
              </a:buClr>
              <a:buFont typeface="Arial"/>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a:buChar char="•"/>
              <a:defRPr sz="20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solidFill>
                  <a:schemeClr val="tx2"/>
                </a:solidFill>
              </a:rPr>
              <a:t>Courtesy M. </a:t>
            </a:r>
            <a:r>
              <a:rPr lang="en-GB" sz="1800" dirty="0" err="1">
                <a:solidFill>
                  <a:schemeClr val="tx2"/>
                </a:solidFill>
              </a:rPr>
              <a:t>Statera</a:t>
            </a:r>
            <a:r>
              <a:rPr lang="en-GB" sz="1800" dirty="0">
                <a:solidFill>
                  <a:schemeClr val="tx2"/>
                </a:solidFill>
              </a:rPr>
              <a:t> and E. De Matteis</a:t>
            </a:r>
          </a:p>
        </p:txBody>
      </p:sp>
      <p:sp>
        <p:nvSpPr>
          <p:cNvPr id="24" name="Footer Placeholder 23">
            <a:extLst>
              <a:ext uri="{FF2B5EF4-FFF2-40B4-BE49-F238E27FC236}">
                <a16:creationId xmlns:a16="http://schemas.microsoft.com/office/drawing/2014/main" id="{0A74295B-C59E-FC40-B0B2-866CD2482BAC}"/>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686647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D7906F6A-D341-FCFE-CD72-68778A456FF1}"/>
              </a:ext>
            </a:extLst>
          </p:cNvPr>
          <p:cNvPicPr>
            <a:picLocks noChangeAspect="1"/>
          </p:cNvPicPr>
          <p:nvPr/>
        </p:nvPicPr>
        <p:blipFill>
          <a:blip r:embed="rId2"/>
          <a:stretch>
            <a:fillRect/>
          </a:stretch>
        </p:blipFill>
        <p:spPr>
          <a:xfrm>
            <a:off x="0" y="616598"/>
            <a:ext cx="6311017" cy="3624327"/>
          </a:xfrm>
          <a:prstGeom prst="rect">
            <a:avLst/>
          </a:prstGeom>
        </p:spPr>
      </p:pic>
      <p:sp>
        <p:nvSpPr>
          <p:cNvPr id="4" name="Slide Number Placeholder 3">
            <a:extLst>
              <a:ext uri="{FF2B5EF4-FFF2-40B4-BE49-F238E27FC236}">
                <a16:creationId xmlns:a16="http://schemas.microsoft.com/office/drawing/2014/main" id="{978F290E-EED1-805E-0A32-56B9D626BDA0}"/>
              </a:ext>
            </a:extLst>
          </p:cNvPr>
          <p:cNvSpPr>
            <a:spLocks noGrp="1"/>
          </p:cNvSpPr>
          <p:nvPr>
            <p:ph type="sldNum" sz="quarter" idx="4"/>
          </p:nvPr>
        </p:nvSpPr>
        <p:spPr/>
        <p:txBody>
          <a:bodyPr/>
          <a:lstStyle/>
          <a:p>
            <a:fld id="{974172A1-1CBF-0B40-9234-7D4D80EC19EA}" type="slidenum">
              <a:rPr lang="en-GB" smtClean="0"/>
              <a:pPr/>
              <a:t>18</a:t>
            </a:fld>
            <a:endParaRPr lang="en-GB" dirty="0"/>
          </a:p>
        </p:txBody>
      </p:sp>
      <p:sp>
        <p:nvSpPr>
          <p:cNvPr id="5" name="Title 4">
            <a:extLst>
              <a:ext uri="{FF2B5EF4-FFF2-40B4-BE49-F238E27FC236}">
                <a16:creationId xmlns:a16="http://schemas.microsoft.com/office/drawing/2014/main" id="{AC244027-E89E-DE8C-0DF6-A73B8F2D034E}"/>
              </a:ext>
            </a:extLst>
          </p:cNvPr>
          <p:cNvSpPr>
            <a:spLocks noGrp="1"/>
          </p:cNvSpPr>
          <p:nvPr>
            <p:ph type="title"/>
          </p:nvPr>
        </p:nvSpPr>
        <p:spPr/>
        <p:txBody>
          <a:bodyPr/>
          <a:lstStyle/>
          <a:p>
            <a:r>
              <a:rPr lang="it-IT" dirty="0">
                <a:solidFill>
                  <a:srgbClr val="000080"/>
                </a:solidFill>
                <a:latin typeface="Calibri"/>
              </a:rPr>
              <a:t>NLCTA-SLAC Test Facility</a:t>
            </a:r>
            <a:endParaRPr lang="en-GB" dirty="0"/>
          </a:p>
        </p:txBody>
      </p:sp>
      <p:sp>
        <p:nvSpPr>
          <p:cNvPr id="7" name="CasellaDiTesto 1">
            <a:extLst>
              <a:ext uri="{FF2B5EF4-FFF2-40B4-BE49-F238E27FC236}">
                <a16:creationId xmlns:a16="http://schemas.microsoft.com/office/drawing/2014/main" id="{2C371C70-9652-58BD-366F-4F01B3D303B0}"/>
              </a:ext>
            </a:extLst>
          </p:cNvPr>
          <p:cNvSpPr txBox="1"/>
          <p:nvPr/>
        </p:nvSpPr>
        <p:spPr>
          <a:xfrm>
            <a:off x="1664533" y="3134781"/>
            <a:ext cx="1600438" cy="338554"/>
          </a:xfrm>
          <a:prstGeom prst="rect">
            <a:avLst/>
          </a:prstGeom>
          <a:noFill/>
        </p:spPr>
        <p:txBody>
          <a:bodyPr wrap="none" rtlCol="0">
            <a:spAutoFit/>
          </a:bodyPr>
          <a:lstStyle/>
          <a:p>
            <a:r>
              <a:rPr lang="it-IT" sz="1600" dirty="0" err="1">
                <a:latin typeface="Cambria" panose="02040503050406030204" pitchFamily="18" charset="0"/>
              </a:rPr>
              <a:t>S</a:t>
            </a:r>
            <a:r>
              <a:rPr lang="it-IT" sz="1600" dirty="0">
                <a:latin typeface="Cambria" panose="02040503050406030204" pitchFamily="18" charset="0"/>
              </a:rPr>
              <a:t>-Band Klystron</a:t>
            </a:r>
          </a:p>
        </p:txBody>
      </p:sp>
      <p:sp>
        <p:nvSpPr>
          <p:cNvPr id="8" name="TextBox 19">
            <a:extLst>
              <a:ext uri="{FF2B5EF4-FFF2-40B4-BE49-F238E27FC236}">
                <a16:creationId xmlns:a16="http://schemas.microsoft.com/office/drawing/2014/main" id="{05E52CB0-6DEE-5976-6132-356FB4CE822A}"/>
              </a:ext>
            </a:extLst>
          </p:cNvPr>
          <p:cNvSpPr txBox="1">
            <a:spLocks noGrp="1"/>
          </p:cNvSpPr>
          <p:nvPr>
            <p:ph sz="quarter" idx="12"/>
          </p:nvPr>
        </p:nvSpPr>
        <p:spPr>
          <a:xfrm>
            <a:off x="6311018" y="933335"/>
            <a:ext cx="2832982" cy="254326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US" sz="1400" dirty="0">
                <a:latin typeface="Lato" panose="020F0502020204030203" pitchFamily="34" charset="0"/>
                <a:ea typeface="Lato" panose="020F0502020204030203" pitchFamily="34" charset="0"/>
                <a:cs typeface="Lato" panose="020F0502020204030203" pitchFamily="34" charset="0"/>
              </a:rPr>
              <a:t>5 T Solenoid from </a:t>
            </a:r>
            <a:r>
              <a:rPr lang="en-US" sz="1400" dirty="0" err="1">
                <a:latin typeface="Lato" panose="020F0502020204030203" pitchFamily="34" charset="0"/>
                <a:ea typeface="Lato" panose="020F0502020204030203" pitchFamily="34" charset="0"/>
                <a:cs typeface="Lato" panose="020F0502020204030203" pitchFamily="34" charset="0"/>
              </a:rPr>
              <a:t>Cryomagnetics</a:t>
            </a:r>
            <a:r>
              <a:rPr lang="en-US" sz="1400" dirty="0">
                <a:latin typeface="Lato" panose="020F0502020204030203" pitchFamily="34" charset="0"/>
                <a:ea typeface="Lato" panose="020F0502020204030203" pitchFamily="34" charset="0"/>
                <a:cs typeface="Lato" panose="020F0502020204030203" pitchFamily="34" charset="0"/>
              </a:rPr>
              <a:t> with 9.5” diameter horizontal bore at room temperature</a:t>
            </a:r>
          </a:p>
          <a:p>
            <a:pPr marL="285750" indent="-285750">
              <a:spcAft>
                <a:spcPts val="600"/>
              </a:spcAft>
              <a:buFont typeface="Arial" panose="020B0604020202020204" pitchFamily="34" charset="0"/>
              <a:buChar char="•"/>
            </a:pPr>
            <a:r>
              <a:rPr lang="en-US" sz="1400" dirty="0">
                <a:latin typeface="Lato" panose="020F0502020204030203" pitchFamily="34" charset="0"/>
                <a:ea typeface="Lato" panose="020F0502020204030203" pitchFamily="34" charset="0"/>
                <a:cs typeface="Lato" panose="020F0502020204030203" pitchFamily="34" charset="0"/>
              </a:rPr>
              <a:t>First measurements planned with a single-cell S-band cavity in the fringe field</a:t>
            </a:r>
          </a:p>
          <a:p>
            <a:pPr marL="285750" indent="-285750">
              <a:spcAft>
                <a:spcPts val="600"/>
              </a:spcAft>
              <a:buFont typeface="Arial" panose="020B0604020202020204" pitchFamily="34" charset="0"/>
              <a:buChar char="•"/>
            </a:pPr>
            <a:r>
              <a:rPr lang="en-US" sz="1400" dirty="0">
                <a:latin typeface="Lato" panose="020F0502020204030203" pitchFamily="34" charset="0"/>
                <a:ea typeface="Lato" panose="020F0502020204030203" pitchFamily="34" charset="0"/>
                <a:cs typeface="Lato" panose="020F0502020204030203" pitchFamily="34" charset="0"/>
              </a:rPr>
              <a:t>Benchmark high gradient results for frequency scaling with measurements at S-band and L-band </a:t>
            </a:r>
          </a:p>
        </p:txBody>
      </p:sp>
      <p:pic>
        <p:nvPicPr>
          <p:cNvPr id="9" name="Picture 8">
            <a:extLst>
              <a:ext uri="{FF2B5EF4-FFF2-40B4-BE49-F238E27FC236}">
                <a16:creationId xmlns:a16="http://schemas.microsoft.com/office/drawing/2014/main" id="{499CB14F-E59D-D8E4-A363-4FBCAB6C4800}"/>
              </a:ext>
            </a:extLst>
          </p:cNvPr>
          <p:cNvPicPr>
            <a:picLocks noChangeAspect="1"/>
          </p:cNvPicPr>
          <p:nvPr/>
        </p:nvPicPr>
        <p:blipFill>
          <a:blip r:embed="rId3" cstate="screen">
            <a:extLst>
              <a:ext uri="{28A0092B-C50C-407E-A947-70E740481C1C}">
                <a14:useLocalDpi xmlns:a14="http://schemas.microsoft.com/office/drawing/2010/main"/>
              </a:ext>
            </a:extLst>
          </a:blip>
          <a:srcRect b="17342"/>
          <a:stretch>
            <a:fillRect/>
          </a:stretch>
        </p:blipFill>
        <p:spPr>
          <a:xfrm>
            <a:off x="4106258" y="3384844"/>
            <a:ext cx="2204759" cy="1428173"/>
          </a:xfrm>
          <a:prstGeom prst="rect">
            <a:avLst/>
          </a:prstGeom>
        </p:spPr>
      </p:pic>
      <p:pic>
        <p:nvPicPr>
          <p:cNvPr id="10" name="Google Shape;896;p109">
            <a:extLst>
              <a:ext uri="{FF2B5EF4-FFF2-40B4-BE49-F238E27FC236}">
                <a16:creationId xmlns:a16="http://schemas.microsoft.com/office/drawing/2014/main" id="{F0461C3A-A9E3-52B6-BC03-BC62E3062C2B}"/>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311017" y="3473335"/>
            <a:ext cx="2736094" cy="1310949"/>
          </a:xfrm>
          <a:prstGeom prst="rect">
            <a:avLst/>
          </a:prstGeom>
          <a:noFill/>
          <a:ln w="19050" cap="flat" cmpd="sng">
            <a:solidFill>
              <a:schemeClr val="dk2"/>
            </a:solidFill>
            <a:prstDash val="solid"/>
            <a:round/>
            <a:headEnd type="none" w="sm" len="sm"/>
            <a:tailEnd type="none" w="sm" len="sm"/>
          </a:ln>
        </p:spPr>
      </p:pic>
      <p:sp>
        <p:nvSpPr>
          <p:cNvPr id="11" name="TextBox 10">
            <a:extLst>
              <a:ext uri="{FF2B5EF4-FFF2-40B4-BE49-F238E27FC236}">
                <a16:creationId xmlns:a16="http://schemas.microsoft.com/office/drawing/2014/main" id="{9100EC37-7BFE-72EF-F717-36CB794F69D4}"/>
              </a:ext>
            </a:extLst>
          </p:cNvPr>
          <p:cNvSpPr txBox="1"/>
          <p:nvPr/>
        </p:nvSpPr>
        <p:spPr>
          <a:xfrm>
            <a:off x="179512" y="4440054"/>
            <a:ext cx="1800493" cy="369332"/>
          </a:xfrm>
          <a:prstGeom prst="rect">
            <a:avLst/>
          </a:prstGeom>
          <a:noFill/>
          <a:ln>
            <a:solidFill>
              <a:srgbClr val="0000FF"/>
            </a:solidFill>
          </a:ln>
        </p:spPr>
        <p:txBody>
          <a:bodyPr wrap="none" rtlCol="0">
            <a:spAutoFit/>
          </a:bodyPr>
          <a:lstStyle/>
          <a:p>
            <a:r>
              <a:rPr lang="en-US" dirty="0"/>
              <a:t>E. Nanni, SLAC</a:t>
            </a:r>
            <a:endParaRPr lang="en-GB" dirty="0"/>
          </a:p>
        </p:txBody>
      </p:sp>
      <p:sp>
        <p:nvSpPr>
          <p:cNvPr id="12" name="Footer Placeholder 11">
            <a:extLst>
              <a:ext uri="{FF2B5EF4-FFF2-40B4-BE49-F238E27FC236}">
                <a16:creationId xmlns:a16="http://schemas.microsoft.com/office/drawing/2014/main" id="{E4E81D29-1AA5-B3A7-84B6-4B568B47012B}"/>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243398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6DE67E-BDBF-BB22-8A09-7068E27DEDD9}"/>
              </a:ext>
            </a:extLst>
          </p:cNvPr>
          <p:cNvSpPr>
            <a:spLocks noGrp="1"/>
          </p:cNvSpPr>
          <p:nvPr>
            <p:ph sz="quarter" idx="12"/>
          </p:nvPr>
        </p:nvSpPr>
        <p:spPr>
          <a:xfrm>
            <a:off x="318356" y="2701315"/>
            <a:ext cx="3480619" cy="2316756"/>
          </a:xfrm>
        </p:spPr>
        <p:txBody>
          <a:bodyPr>
            <a:normAutofit fontScale="92500" lnSpcReduction="20000"/>
          </a:bodyPr>
          <a:lstStyle/>
          <a:p>
            <a:r>
              <a:rPr lang="en-US" dirty="0"/>
              <a:t>Several cavity designs. Different parameters for each stage</a:t>
            </a:r>
          </a:p>
          <a:p>
            <a:r>
              <a:rPr lang="en-US" dirty="0"/>
              <a:t>High gradient in strong B-field. Current baseline is Be-window closing each RF cell</a:t>
            </a:r>
          </a:p>
          <a:p>
            <a:r>
              <a:rPr lang="en-US" dirty="0"/>
              <a:t>RF cavities are inside solenoids. Strong motivation for compact cavities </a:t>
            </a:r>
            <a:endParaRPr lang="en-GB" dirty="0"/>
          </a:p>
        </p:txBody>
      </p:sp>
      <p:sp>
        <p:nvSpPr>
          <p:cNvPr id="4" name="Slide Number Placeholder 3">
            <a:extLst>
              <a:ext uri="{FF2B5EF4-FFF2-40B4-BE49-F238E27FC236}">
                <a16:creationId xmlns:a16="http://schemas.microsoft.com/office/drawing/2014/main" id="{06A22F3F-E6DE-DFD3-CC47-3959154A53AE}"/>
              </a:ext>
            </a:extLst>
          </p:cNvPr>
          <p:cNvSpPr>
            <a:spLocks noGrp="1"/>
          </p:cNvSpPr>
          <p:nvPr>
            <p:ph type="sldNum" sz="quarter" idx="4"/>
          </p:nvPr>
        </p:nvSpPr>
        <p:spPr/>
        <p:txBody>
          <a:bodyPr/>
          <a:lstStyle/>
          <a:p>
            <a:fld id="{974172A1-1CBF-0B40-9234-7D4D80EC19EA}" type="slidenum">
              <a:rPr lang="en-GB" smtClean="0"/>
              <a:pPr/>
              <a:t>19</a:t>
            </a:fld>
            <a:endParaRPr lang="en-GB" dirty="0"/>
          </a:p>
        </p:txBody>
      </p:sp>
      <p:sp>
        <p:nvSpPr>
          <p:cNvPr id="5" name="Title 4">
            <a:extLst>
              <a:ext uri="{FF2B5EF4-FFF2-40B4-BE49-F238E27FC236}">
                <a16:creationId xmlns:a16="http://schemas.microsoft.com/office/drawing/2014/main" id="{ED40D956-E3DC-8971-7963-A6D1738CE3DD}"/>
              </a:ext>
            </a:extLst>
          </p:cNvPr>
          <p:cNvSpPr>
            <a:spLocks noGrp="1"/>
          </p:cNvSpPr>
          <p:nvPr>
            <p:ph type="title"/>
          </p:nvPr>
        </p:nvSpPr>
        <p:spPr/>
        <p:txBody>
          <a:bodyPr/>
          <a:lstStyle/>
          <a:p>
            <a:r>
              <a:rPr lang="en-US" dirty="0"/>
              <a:t>RF cavities for 6D-cooling</a:t>
            </a:r>
            <a:endParaRPr lang="en-GB" dirty="0"/>
          </a:p>
        </p:txBody>
      </p:sp>
      <p:grpSp>
        <p:nvGrpSpPr>
          <p:cNvPr id="8" name="Group 7">
            <a:extLst>
              <a:ext uri="{FF2B5EF4-FFF2-40B4-BE49-F238E27FC236}">
                <a16:creationId xmlns:a16="http://schemas.microsoft.com/office/drawing/2014/main" id="{225ADB91-B1DC-C24C-845F-9ED4E73B5D43}"/>
              </a:ext>
            </a:extLst>
          </p:cNvPr>
          <p:cNvGrpSpPr/>
          <p:nvPr/>
        </p:nvGrpSpPr>
        <p:grpSpPr>
          <a:xfrm>
            <a:off x="251673" y="993362"/>
            <a:ext cx="8640653" cy="1594067"/>
            <a:chOff x="251673" y="1140842"/>
            <a:chExt cx="8640653" cy="1594067"/>
          </a:xfrm>
        </p:grpSpPr>
        <p:pic>
          <p:nvPicPr>
            <p:cNvPr id="6" name="Picture 5">
              <a:extLst>
                <a:ext uri="{FF2B5EF4-FFF2-40B4-BE49-F238E27FC236}">
                  <a16:creationId xmlns:a16="http://schemas.microsoft.com/office/drawing/2014/main" id="{3F3E63EE-F42F-3683-4CA7-2F4D443D4DC8}"/>
                </a:ext>
              </a:extLst>
            </p:cNvPr>
            <p:cNvPicPr>
              <a:picLocks noChangeAspect="1"/>
            </p:cNvPicPr>
            <p:nvPr/>
          </p:nvPicPr>
          <p:blipFill>
            <a:blip r:embed="rId2"/>
            <a:stretch>
              <a:fillRect/>
            </a:stretch>
          </p:blipFill>
          <p:spPr>
            <a:xfrm>
              <a:off x="251673" y="1140842"/>
              <a:ext cx="8640653" cy="1594067"/>
            </a:xfrm>
            <a:prstGeom prst="rect">
              <a:avLst/>
            </a:prstGeom>
          </p:spPr>
        </p:pic>
        <p:sp>
          <p:nvSpPr>
            <p:cNvPr id="7" name="TextBox 6">
              <a:extLst>
                <a:ext uri="{FF2B5EF4-FFF2-40B4-BE49-F238E27FC236}">
                  <a16:creationId xmlns:a16="http://schemas.microsoft.com/office/drawing/2014/main" id="{7DD29294-C37E-BAB6-4307-C26E3C52BD60}"/>
                </a:ext>
              </a:extLst>
            </p:cNvPr>
            <p:cNvSpPr txBox="1"/>
            <p:nvPr/>
          </p:nvSpPr>
          <p:spPr>
            <a:xfrm>
              <a:off x="513016" y="2205488"/>
              <a:ext cx="2448106" cy="307777"/>
            </a:xfrm>
            <a:prstGeom prst="rect">
              <a:avLst/>
            </a:prstGeom>
            <a:noFill/>
          </p:spPr>
          <p:txBody>
            <a:bodyPr wrap="none" rtlCol="0">
              <a:spAutoFit/>
            </a:bodyPr>
            <a:lstStyle/>
            <a:p>
              <a:r>
                <a:rPr lang="it-IT" sz="1400" b="1" dirty="0">
                  <a:solidFill>
                    <a:schemeClr val="tx1">
                      <a:lumMod val="75000"/>
                      <a:lumOff val="25000"/>
                    </a:schemeClr>
                  </a:solidFill>
                  <a:latin typeface="Grandview Display" panose="020B0502040204020203" pitchFamily="34" charset="0"/>
                </a:rPr>
                <a:t>Cortesy Giuseppe</a:t>
              </a:r>
              <a:r>
                <a:rPr lang="en-GB" sz="1400" b="1" dirty="0">
                  <a:solidFill>
                    <a:schemeClr val="tx1">
                      <a:lumMod val="75000"/>
                      <a:lumOff val="25000"/>
                    </a:schemeClr>
                  </a:solidFill>
                  <a:latin typeface="Grandview Display" panose="020B0502040204020203" pitchFamily="34" charset="0"/>
                </a:rPr>
                <a:t> Scarantino</a:t>
              </a:r>
              <a:endParaRPr lang="en-GB" sz="1400" b="1" dirty="0"/>
            </a:p>
          </p:txBody>
        </p:sp>
      </p:grpSp>
      <p:grpSp>
        <p:nvGrpSpPr>
          <p:cNvPr id="13" name="Group 12">
            <a:extLst>
              <a:ext uri="{FF2B5EF4-FFF2-40B4-BE49-F238E27FC236}">
                <a16:creationId xmlns:a16="http://schemas.microsoft.com/office/drawing/2014/main" id="{75E7735E-4F95-4E5B-2E30-812F1065CBCE}"/>
              </a:ext>
            </a:extLst>
          </p:cNvPr>
          <p:cNvGrpSpPr/>
          <p:nvPr/>
        </p:nvGrpSpPr>
        <p:grpSpPr>
          <a:xfrm>
            <a:off x="3937819" y="2694768"/>
            <a:ext cx="5871500" cy="2267614"/>
            <a:chOff x="1909477" y="2400560"/>
            <a:chExt cx="7343082" cy="2835951"/>
          </a:xfrm>
        </p:grpSpPr>
        <p:sp>
          <p:nvSpPr>
            <p:cNvPr id="14" name="Footer Placeholder 4">
              <a:extLst>
                <a:ext uri="{FF2B5EF4-FFF2-40B4-BE49-F238E27FC236}">
                  <a16:creationId xmlns:a16="http://schemas.microsoft.com/office/drawing/2014/main" id="{4A139764-F633-F119-B3E4-350476612D4A}"/>
                </a:ext>
              </a:extLst>
            </p:cNvPr>
            <p:cNvSpPr txBox="1">
              <a:spLocks/>
            </p:cNvSpPr>
            <p:nvPr/>
          </p:nvSpPr>
          <p:spPr>
            <a:xfrm>
              <a:off x="4976124" y="2400560"/>
              <a:ext cx="4276435" cy="234834"/>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1" dirty="0"/>
                <a:t>R. Zhu, </a:t>
              </a:r>
              <a:r>
                <a:rPr lang="en-GB" sz="900" b="0" i="0" u="sng" dirty="0">
                  <a:effectLst/>
                  <a:latin typeface="Arial Narrow" panose="020B0606020202030204" pitchFamily="34" charset="0"/>
                  <a:hlinkClick r:id="rId3" tooltip="https://doi.org/10.1103/PhysRevAccelBeams.28.041003">
                    <a:extLst>
                      <a:ext uri="{A12FA001-AC4F-418D-AE19-62706E023703}">
                        <ahyp:hlinkClr xmlns:ahyp="http://schemas.microsoft.com/office/drawing/2018/hyperlinkcolor" val="tx"/>
                      </a:ext>
                    </a:extLst>
                  </a:hlinkClick>
                </a:rPr>
                <a:t>https://doi.org/10.1103/PhysRevAccelBeams.28.041003</a:t>
              </a:r>
              <a:r>
                <a:rPr lang="en-US" sz="900" b="1" dirty="0">
                  <a:latin typeface="Arial Narrow" panose="020B0606020202030204" pitchFamily="34" charset="0"/>
                </a:rPr>
                <a:t> </a:t>
              </a:r>
              <a:endParaRPr lang="en-GB" sz="900" b="1" dirty="0">
                <a:latin typeface="Arial Narrow" panose="020B0606020202030204" pitchFamily="34" charset="0"/>
              </a:endParaRPr>
            </a:p>
          </p:txBody>
        </p:sp>
        <p:pic>
          <p:nvPicPr>
            <p:cNvPr id="15" name="Picture 14" descr="A screenshot of a computer screen&#10;&#10;Description automatically generated">
              <a:extLst>
                <a:ext uri="{FF2B5EF4-FFF2-40B4-BE49-F238E27FC236}">
                  <a16:creationId xmlns:a16="http://schemas.microsoft.com/office/drawing/2014/main" id="{E128E69D-3BF5-D127-CB27-857634C22ABC}"/>
                </a:ext>
              </a:extLst>
            </p:cNvPr>
            <p:cNvPicPr>
              <a:picLocks noChangeAspect="1"/>
            </p:cNvPicPr>
            <p:nvPr/>
          </p:nvPicPr>
          <p:blipFill>
            <a:blip r:embed="rId4"/>
            <a:stretch>
              <a:fillRect/>
            </a:stretch>
          </p:blipFill>
          <p:spPr>
            <a:xfrm>
              <a:off x="1909477" y="2617143"/>
              <a:ext cx="6509827" cy="2619368"/>
            </a:xfrm>
            <a:prstGeom prst="rect">
              <a:avLst/>
            </a:prstGeom>
          </p:spPr>
        </p:pic>
      </p:grpSp>
      <p:sp>
        <p:nvSpPr>
          <p:cNvPr id="16" name="Footer Placeholder 15">
            <a:extLst>
              <a:ext uri="{FF2B5EF4-FFF2-40B4-BE49-F238E27FC236}">
                <a16:creationId xmlns:a16="http://schemas.microsoft.com/office/drawing/2014/main" id="{8D2187EF-04BC-8489-4769-18A30C9D8A84}"/>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822911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631A52-AD5E-4D62-8DFE-3B54BD470C14}"/>
              </a:ext>
            </a:extLst>
          </p:cNvPr>
          <p:cNvSpPr>
            <a:spLocks noGrp="1"/>
          </p:cNvSpPr>
          <p:nvPr>
            <p:ph sz="quarter" idx="12"/>
          </p:nvPr>
        </p:nvSpPr>
        <p:spPr>
          <a:xfrm>
            <a:off x="419100" y="1091704"/>
            <a:ext cx="8305800" cy="3536156"/>
          </a:xfrm>
        </p:spPr>
        <p:txBody>
          <a:bodyPr>
            <a:normAutofit fontScale="92500" lnSpcReduction="20000"/>
          </a:bodyPr>
          <a:lstStyle/>
          <a:p>
            <a:r>
              <a:rPr lang="en-US" dirty="0"/>
              <a:t>Introduction</a:t>
            </a:r>
          </a:p>
          <a:p>
            <a:pPr lvl="1"/>
            <a:r>
              <a:rPr lang="en-US" dirty="0"/>
              <a:t>IMCC</a:t>
            </a:r>
          </a:p>
          <a:p>
            <a:pPr lvl="1"/>
            <a:r>
              <a:rPr lang="en-US" dirty="0"/>
              <a:t>ESPPU 2026</a:t>
            </a:r>
          </a:p>
          <a:p>
            <a:pPr lvl="1"/>
            <a:r>
              <a:rPr lang="en-US" dirty="0"/>
              <a:t>MC R&amp;D program</a:t>
            </a:r>
          </a:p>
          <a:p>
            <a:r>
              <a:rPr lang="en-US" dirty="0"/>
              <a:t>High Gradient RF in strong Magnetic field</a:t>
            </a:r>
          </a:p>
          <a:p>
            <a:pPr lvl="1"/>
            <a:r>
              <a:rPr lang="en-US" dirty="0"/>
              <a:t>Reminder of the State-of-the-Art from US MAP</a:t>
            </a:r>
          </a:p>
          <a:p>
            <a:pPr lvl="1"/>
            <a:r>
              <a:rPr lang="en-US" dirty="0"/>
              <a:t>Some new ideas on the breakdown model</a:t>
            </a:r>
          </a:p>
          <a:p>
            <a:pPr lvl="1"/>
            <a:r>
              <a:rPr lang="en-US" dirty="0"/>
              <a:t>Recent plans on the RF test stands in strong magnetic field</a:t>
            </a:r>
          </a:p>
          <a:p>
            <a:r>
              <a:rPr lang="en-US" dirty="0"/>
              <a:t>Design of RF cavities for Muon Cooling</a:t>
            </a:r>
          </a:p>
          <a:p>
            <a:pPr lvl="1"/>
            <a:r>
              <a:rPr lang="en-US" dirty="0"/>
              <a:t>Comparison of Be-window and Dielectric-loaded cavities for 6D-cooling</a:t>
            </a:r>
          </a:p>
          <a:p>
            <a:pPr lvl="1"/>
            <a:r>
              <a:rPr lang="en-US" dirty="0"/>
              <a:t>Very low frequency Dielectric-loaded cavities for the Final cooling</a:t>
            </a:r>
          </a:p>
          <a:p>
            <a:r>
              <a:rPr lang="en-US" dirty="0"/>
              <a:t>Conclusions and Outlook</a:t>
            </a:r>
            <a:endParaRPr lang="en-GB" dirty="0"/>
          </a:p>
        </p:txBody>
      </p:sp>
      <p:sp>
        <p:nvSpPr>
          <p:cNvPr id="4" name="Slide Number Placeholder 3">
            <a:extLst>
              <a:ext uri="{FF2B5EF4-FFF2-40B4-BE49-F238E27FC236}">
                <a16:creationId xmlns:a16="http://schemas.microsoft.com/office/drawing/2014/main" id="{F76DF5E5-A2A6-B029-3B0C-DA43906E9925}"/>
              </a:ext>
            </a:extLst>
          </p:cNvPr>
          <p:cNvSpPr>
            <a:spLocks noGrp="1"/>
          </p:cNvSpPr>
          <p:nvPr>
            <p:ph type="sldNum" sz="quarter" idx="4"/>
          </p:nvPr>
        </p:nvSpPr>
        <p:spPr/>
        <p:txBody>
          <a:bodyPr/>
          <a:lstStyle/>
          <a:p>
            <a:fld id="{974172A1-1CBF-0B40-9234-7D4D80EC19EA}" type="slidenum">
              <a:rPr lang="en-GB" smtClean="0"/>
              <a:pPr/>
              <a:t>2</a:t>
            </a:fld>
            <a:endParaRPr lang="en-GB" dirty="0"/>
          </a:p>
        </p:txBody>
      </p:sp>
      <p:sp>
        <p:nvSpPr>
          <p:cNvPr id="5" name="Title 4">
            <a:extLst>
              <a:ext uri="{FF2B5EF4-FFF2-40B4-BE49-F238E27FC236}">
                <a16:creationId xmlns:a16="http://schemas.microsoft.com/office/drawing/2014/main" id="{FE4671E5-1C23-2C02-3419-F9A6F079BDE2}"/>
              </a:ext>
            </a:extLst>
          </p:cNvPr>
          <p:cNvSpPr>
            <a:spLocks noGrp="1"/>
          </p:cNvSpPr>
          <p:nvPr>
            <p:ph type="title"/>
          </p:nvPr>
        </p:nvSpPr>
        <p:spPr/>
        <p:txBody>
          <a:bodyPr/>
          <a:lstStyle/>
          <a:p>
            <a:r>
              <a:rPr lang="en-US" dirty="0"/>
              <a:t>Outline</a:t>
            </a:r>
            <a:endParaRPr lang="en-GB" dirty="0"/>
          </a:p>
        </p:txBody>
      </p:sp>
      <p:sp>
        <p:nvSpPr>
          <p:cNvPr id="6" name="Footer Placeholder 5">
            <a:extLst>
              <a:ext uri="{FF2B5EF4-FFF2-40B4-BE49-F238E27FC236}">
                <a16:creationId xmlns:a16="http://schemas.microsoft.com/office/drawing/2014/main" id="{5BA38249-6219-5291-5891-B1ADBDA7391C}"/>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093699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1" name="Table 49">
            <a:extLst>
              <a:ext uri="{FF2B5EF4-FFF2-40B4-BE49-F238E27FC236}">
                <a16:creationId xmlns:a16="http://schemas.microsoft.com/office/drawing/2014/main" id="{86367CE6-EB36-DFCD-F267-2F96077632C8}"/>
              </a:ext>
            </a:extLst>
          </p:cNvPr>
          <p:cNvGraphicFramePr>
            <a:graphicFrameLocks noGrp="1"/>
          </p:cNvGraphicFramePr>
          <p:nvPr>
            <p:extLst>
              <p:ext uri="{D42A27DB-BD31-4B8C-83A1-F6EECF244321}">
                <p14:modId xmlns:p14="http://schemas.microsoft.com/office/powerpoint/2010/main" val="2275946482"/>
              </p:ext>
            </p:extLst>
          </p:nvPr>
        </p:nvGraphicFramePr>
        <p:xfrm>
          <a:off x="4304605" y="3667918"/>
          <a:ext cx="3750887" cy="914400"/>
        </p:xfrm>
        <a:graphic>
          <a:graphicData uri="http://schemas.openxmlformats.org/drawingml/2006/table">
            <a:tbl>
              <a:tblPr firstRow="1" bandRow="1"/>
              <a:tblGrid>
                <a:gridCol w="879475">
                  <a:extLst>
                    <a:ext uri="{9D8B030D-6E8A-4147-A177-3AD203B41FA5}">
                      <a16:colId xmlns:a16="http://schemas.microsoft.com/office/drawing/2014/main" val="380244461"/>
                    </a:ext>
                  </a:extLst>
                </a:gridCol>
                <a:gridCol w="717853">
                  <a:extLst>
                    <a:ext uri="{9D8B030D-6E8A-4147-A177-3AD203B41FA5}">
                      <a16:colId xmlns:a16="http://schemas.microsoft.com/office/drawing/2014/main" val="2794159579"/>
                    </a:ext>
                  </a:extLst>
                </a:gridCol>
                <a:gridCol w="717853">
                  <a:extLst>
                    <a:ext uri="{9D8B030D-6E8A-4147-A177-3AD203B41FA5}">
                      <a16:colId xmlns:a16="http://schemas.microsoft.com/office/drawing/2014/main" val="1239554426"/>
                    </a:ext>
                  </a:extLst>
                </a:gridCol>
                <a:gridCol w="717853">
                  <a:extLst>
                    <a:ext uri="{9D8B030D-6E8A-4147-A177-3AD203B41FA5}">
                      <a16:colId xmlns:a16="http://schemas.microsoft.com/office/drawing/2014/main" val="2228957657"/>
                    </a:ext>
                  </a:extLst>
                </a:gridCol>
                <a:gridCol w="717853">
                  <a:extLst>
                    <a:ext uri="{9D8B030D-6E8A-4147-A177-3AD203B41FA5}">
                      <a16:colId xmlns:a16="http://schemas.microsoft.com/office/drawing/2014/main" val="1157265565"/>
                    </a:ext>
                  </a:extLst>
                </a:gridCol>
              </a:tblGrid>
              <a:tr h="135607">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Parameter</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Unit</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without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Dielectric cavity</a:t>
                      </a:r>
                      <a:endParaRPr lang="en-GB" sz="1000" b="1" i="1" u="none" strike="noStrike" dirty="0">
                        <a:solidFill>
                          <a:schemeClr val="bg1"/>
                        </a:solidFill>
                        <a:effectLst/>
                        <a:latin typeface="Arial Narrow" panose="020B0606020202030204" pitchFamily="34" charset="0"/>
                      </a:endParaRP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extLst>
                  <a:ext uri="{0D108BD9-81ED-4DB2-BD59-A6C34878D82A}">
                    <a16:rowId xmlns:a16="http://schemas.microsoft.com/office/drawing/2014/main" val="3127706722"/>
                  </a:ext>
                </a:extLst>
              </a:tr>
              <a:tr h="135607">
                <a:tc>
                  <a:txBody>
                    <a:bodyPr/>
                    <a:lstStyle/>
                    <a:p>
                      <a:pPr algn="ctr" fontAlgn="ctr"/>
                      <a:r>
                        <a:rPr lang="en-GB" sz="1000" b="0" i="0" u="none" strike="noStrike">
                          <a:solidFill>
                            <a:srgbClr val="000000"/>
                          </a:solidFill>
                          <a:effectLst/>
                          <a:latin typeface="Arial Narrow" panose="020B0606020202030204" pitchFamily="34" charset="0"/>
                        </a:rPr>
                        <a:t>P</a:t>
                      </a:r>
                      <a:r>
                        <a:rPr lang="en-GB" sz="1000" b="0" i="0" u="none" strike="noStrike" baseline="-25000">
                          <a:solidFill>
                            <a:srgbClr val="000000"/>
                          </a:solidFill>
                          <a:effectLst/>
                          <a:latin typeface="Arial Narrow" panose="020B0606020202030204" pitchFamily="34" charset="0"/>
                        </a:rPr>
                        <a:t>g</a:t>
                      </a:r>
                      <a:endParaRPr lang="en-GB" sz="1000" b="0" i="0" u="none" strike="noStrike">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MW</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FF"/>
                          </a:solidFill>
                          <a:effectLst/>
                          <a:latin typeface="Arial Narrow" panose="020B0606020202030204" pitchFamily="34" charset="0"/>
                        </a:rPr>
                        <a:t>4.51</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7.37</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FF0000"/>
                          </a:solidFill>
                          <a:effectLst/>
                          <a:latin typeface="Arial Narrow" panose="020B0606020202030204" pitchFamily="34" charset="0"/>
                        </a:rPr>
                        <a:t>87.60</a:t>
                      </a:r>
                      <a:endParaRPr lang="en-GB" sz="1000" b="1" i="0" u="none" strike="noStrike" dirty="0">
                        <a:solidFill>
                          <a:srgbClr val="FF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98473574"/>
                  </a:ext>
                </a:extLst>
              </a:tr>
              <a:tr h="135607">
                <a:tc>
                  <a:txBody>
                    <a:bodyPr/>
                    <a:lstStyle/>
                    <a:p>
                      <a:pPr algn="ctr" fontAlgn="ctr"/>
                      <a:r>
                        <a:rPr lang="en-GB" sz="1000" b="0" i="0" u="none" strike="noStrike">
                          <a:solidFill>
                            <a:srgbClr val="000000"/>
                          </a:solidFill>
                          <a:effectLst/>
                          <a:latin typeface="Arial Narrow" panose="020B0606020202030204" pitchFamily="34" charset="0"/>
                        </a:rPr>
                        <a:t>DFg</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9.88E-05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1.01E-04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1.84E-05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extLst>
                  <a:ext uri="{0D108BD9-81ED-4DB2-BD59-A6C34878D82A}">
                    <a16:rowId xmlns:a16="http://schemas.microsoft.com/office/drawing/2014/main" val="447240271"/>
                  </a:ext>
                </a:extLst>
              </a:tr>
              <a:tr h="135607">
                <a:tc>
                  <a:txBody>
                    <a:bodyPr/>
                    <a:lstStyle/>
                    <a:p>
                      <a:pPr algn="ctr" fontAlgn="ctr"/>
                      <a:r>
                        <a:rPr lang="en-GB" sz="1000" b="0" i="0" u="none" strike="noStrike" dirty="0" err="1">
                          <a:solidFill>
                            <a:srgbClr val="000000"/>
                          </a:solidFill>
                          <a:effectLst/>
                          <a:latin typeface="Arial Narrow" panose="020B0606020202030204" pitchFamily="34" charset="0"/>
                        </a:rPr>
                        <a:t>P</a:t>
                      </a:r>
                      <a:r>
                        <a:rPr lang="en-GB" sz="1000" b="0" i="0" u="none" strike="noStrike" baseline="-25000" dirty="0" err="1">
                          <a:solidFill>
                            <a:srgbClr val="000000"/>
                          </a:solidFill>
                          <a:effectLst/>
                          <a:latin typeface="Arial Narrow" panose="020B0606020202030204" pitchFamily="34" charset="0"/>
                        </a:rPr>
                        <a:t>ave,g</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W</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445.99</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740.50</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2297.29</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35679494"/>
                  </a:ext>
                </a:extLst>
              </a:tr>
              <a:tr h="135607">
                <a:tc>
                  <a:txBody>
                    <a:bodyPr/>
                    <a:lstStyle/>
                    <a:p>
                      <a:pPr algn="ctr" fontAlgn="ctr"/>
                      <a:r>
                        <a:rPr lang="nl-NL" sz="1000" b="0" i="0" u="none" strike="noStrike" dirty="0">
                          <a:solidFill>
                            <a:srgbClr val="000000"/>
                          </a:solidFill>
                          <a:effectLst/>
                          <a:latin typeface="Arial Narrow" panose="020B0606020202030204" pitchFamily="34" charset="0"/>
                        </a:rPr>
                        <a:t>P</a:t>
                      </a:r>
                      <a:r>
                        <a:rPr lang="nl-NL" sz="1000" b="0" i="0" u="none" strike="noStrike" baseline="-25000" dirty="0">
                          <a:solidFill>
                            <a:srgbClr val="000000"/>
                          </a:solidFill>
                          <a:effectLst/>
                          <a:latin typeface="Arial Narrow" panose="020B0606020202030204" pitchFamily="34" charset="0"/>
                        </a:rPr>
                        <a:t>plug,</a:t>
                      </a:r>
                      <a:r>
                        <a:rPr lang="nl-NL" sz="1000" b="0" i="0" u="none" strike="noStrike" dirty="0">
                          <a:solidFill>
                            <a:srgbClr val="000000"/>
                          </a:solidFill>
                          <a:effectLst/>
                          <a:latin typeface="Arial Narrow" panose="020B0606020202030204" pitchFamily="34" charset="0"/>
                        </a:rPr>
                        <a:t> = P</a:t>
                      </a:r>
                      <a:r>
                        <a:rPr lang="nl-NL" sz="1000" b="0" i="0" u="none" strike="noStrike" baseline="-25000" dirty="0">
                          <a:solidFill>
                            <a:srgbClr val="000000"/>
                          </a:solidFill>
                          <a:effectLst/>
                          <a:latin typeface="Arial Narrow" panose="020B0606020202030204" pitchFamily="34" charset="0"/>
                        </a:rPr>
                        <a:t>ave,g</a:t>
                      </a:r>
                      <a:r>
                        <a:rPr lang="nl-NL" sz="1000" b="0" i="0" u="none" strike="noStrike" dirty="0">
                          <a:solidFill>
                            <a:srgbClr val="000000"/>
                          </a:solidFill>
                          <a:effectLst/>
                          <a:latin typeface="Arial Narrow" panose="020B0606020202030204" pitchFamily="34" charset="0"/>
                        </a:rPr>
                        <a:t>/ƞ</a:t>
                      </a:r>
                      <a:r>
                        <a:rPr lang="nl-NL" sz="1000" b="0" i="0" u="none" strike="noStrike" baseline="-25000" dirty="0">
                          <a:solidFill>
                            <a:srgbClr val="000000"/>
                          </a:solidFill>
                          <a:effectLst/>
                          <a:latin typeface="Arial Narrow" panose="020B0606020202030204" pitchFamily="34" charset="0"/>
                        </a:rPr>
                        <a:t>G</a:t>
                      </a:r>
                      <a:r>
                        <a:rPr lang="nl-NL" sz="1000" b="0" i="0" u="none" strike="noStrike" dirty="0">
                          <a:solidFill>
                            <a:srgbClr val="000000"/>
                          </a:solidFill>
                          <a:effectLst/>
                          <a:latin typeface="Arial Narrow" panose="020B0606020202030204" pitchFamily="34" charset="0"/>
                        </a:rPr>
                        <a:t>ƞ</a:t>
                      </a:r>
                      <a:r>
                        <a:rPr lang="nl-NL" sz="1000" b="0" i="0" u="none" strike="noStrike" baseline="-25000" dirty="0">
                          <a:solidFill>
                            <a:srgbClr val="000000"/>
                          </a:solidFill>
                          <a:effectLst/>
                          <a:latin typeface="Arial Narrow" panose="020B0606020202030204" pitchFamily="34" charset="0"/>
                        </a:rPr>
                        <a:t>M</a:t>
                      </a:r>
                      <a:endParaRPr lang="nl-NL"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GB" sz="1000" b="0" i="0" u="none" strike="noStrike" dirty="0">
                          <a:solidFill>
                            <a:srgbClr val="000000"/>
                          </a:solidFill>
                          <a:effectLst/>
                          <a:latin typeface="Arial Narrow" panose="020B0606020202030204" pitchFamily="34" charset="0"/>
                        </a:rPr>
                        <a:t>W</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707.92</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1175.40</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2552.54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extLst>
                  <a:ext uri="{0D108BD9-81ED-4DB2-BD59-A6C34878D82A}">
                    <a16:rowId xmlns:a16="http://schemas.microsoft.com/office/drawing/2014/main" val="3625010979"/>
                  </a:ext>
                </a:extLst>
              </a:tr>
            </a:tbl>
          </a:graphicData>
        </a:graphic>
      </p:graphicFrame>
      <p:graphicFrame>
        <p:nvGraphicFramePr>
          <p:cNvPr id="250" name="Table 49">
            <a:extLst>
              <a:ext uri="{FF2B5EF4-FFF2-40B4-BE49-F238E27FC236}">
                <a16:creationId xmlns:a16="http://schemas.microsoft.com/office/drawing/2014/main" id="{2919BD15-B585-0B43-87D6-0B44B5F38811}"/>
              </a:ext>
            </a:extLst>
          </p:cNvPr>
          <p:cNvGraphicFramePr>
            <a:graphicFrameLocks noGrp="1"/>
          </p:cNvGraphicFramePr>
          <p:nvPr>
            <p:extLst>
              <p:ext uri="{D42A27DB-BD31-4B8C-83A1-F6EECF244321}">
                <p14:modId xmlns:p14="http://schemas.microsoft.com/office/powerpoint/2010/main" val="2459581762"/>
              </p:ext>
            </p:extLst>
          </p:nvPr>
        </p:nvGraphicFramePr>
        <p:xfrm>
          <a:off x="4304605" y="2132064"/>
          <a:ext cx="3750888" cy="1828800"/>
        </p:xfrm>
        <a:graphic>
          <a:graphicData uri="http://schemas.openxmlformats.org/drawingml/2006/table">
            <a:tbl>
              <a:tblPr firstRow="1" bandRow="1"/>
              <a:tblGrid>
                <a:gridCol w="890320">
                  <a:extLst>
                    <a:ext uri="{9D8B030D-6E8A-4147-A177-3AD203B41FA5}">
                      <a16:colId xmlns:a16="http://schemas.microsoft.com/office/drawing/2014/main" val="380244461"/>
                    </a:ext>
                  </a:extLst>
                </a:gridCol>
                <a:gridCol w="596320">
                  <a:extLst>
                    <a:ext uri="{9D8B030D-6E8A-4147-A177-3AD203B41FA5}">
                      <a16:colId xmlns:a16="http://schemas.microsoft.com/office/drawing/2014/main" val="2794159579"/>
                    </a:ext>
                  </a:extLst>
                </a:gridCol>
                <a:gridCol w="624056">
                  <a:extLst>
                    <a:ext uri="{9D8B030D-6E8A-4147-A177-3AD203B41FA5}">
                      <a16:colId xmlns:a16="http://schemas.microsoft.com/office/drawing/2014/main" val="1239554426"/>
                    </a:ext>
                  </a:extLst>
                </a:gridCol>
                <a:gridCol w="820096">
                  <a:extLst>
                    <a:ext uri="{9D8B030D-6E8A-4147-A177-3AD203B41FA5}">
                      <a16:colId xmlns:a16="http://schemas.microsoft.com/office/drawing/2014/main" val="2228957657"/>
                    </a:ext>
                  </a:extLst>
                </a:gridCol>
                <a:gridCol w="820096">
                  <a:extLst>
                    <a:ext uri="{9D8B030D-6E8A-4147-A177-3AD203B41FA5}">
                      <a16:colId xmlns:a16="http://schemas.microsoft.com/office/drawing/2014/main" val="1157265565"/>
                    </a:ext>
                  </a:extLst>
                </a:gridCol>
              </a:tblGrid>
              <a:tr h="135607">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Parameter</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Unit</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without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Dielectric cavity</a:t>
                      </a:r>
                      <a:endParaRPr lang="en-GB" sz="1000" b="1" i="1" u="none" strike="noStrike" dirty="0">
                        <a:solidFill>
                          <a:schemeClr val="bg1"/>
                        </a:solidFill>
                        <a:effectLst/>
                        <a:latin typeface="Arial Narrow" panose="020B0606020202030204" pitchFamily="34" charset="0"/>
                      </a:endParaRP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extLst>
                  <a:ext uri="{0D108BD9-81ED-4DB2-BD59-A6C34878D82A}">
                    <a16:rowId xmlns:a16="http://schemas.microsoft.com/office/drawing/2014/main" val="3127706722"/>
                  </a:ext>
                </a:extLst>
              </a:tr>
              <a:tr h="135607">
                <a:tc>
                  <a:txBody>
                    <a:bodyPr/>
                    <a:lstStyle/>
                    <a:p>
                      <a:pPr algn="ctr" fontAlgn="ctr"/>
                      <a:r>
                        <a:rPr lang="en-GB" sz="1000" b="0" i="0" u="none" strike="noStrike">
                          <a:solidFill>
                            <a:srgbClr val="000000"/>
                          </a:solidFill>
                          <a:effectLst/>
                          <a:latin typeface="Arial Narrow" panose="020B0606020202030204" pitchFamily="34" charset="0"/>
                        </a:rPr>
                        <a:t>Q</a:t>
                      </a:r>
                      <a:r>
                        <a:rPr lang="en-GB" sz="1000" b="0" i="0" u="none" strike="noStrike" baseline="-25000">
                          <a:solidFill>
                            <a:srgbClr val="000000"/>
                          </a:solidFill>
                          <a:effectLst/>
                          <a:latin typeface="Arial Narrow" panose="020B0606020202030204" pitchFamily="34" charset="0"/>
                        </a:rPr>
                        <a:t>0 </a:t>
                      </a:r>
                      <a:endParaRPr lang="en-GB" sz="1000" b="0" i="0" u="none" strike="noStrike">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a:solidFill>
                            <a:srgbClr val="000000"/>
                          </a:solidFill>
                          <a:effectLst/>
                          <a:latin typeface="Arial Narrow" panose="020B0606020202030204" pitchFamily="34" charset="0"/>
                        </a:rPr>
                        <a:t>-</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3.84E+04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3.92E+04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FF0000"/>
                          </a:solidFill>
                          <a:effectLst/>
                          <a:latin typeface="Arial Narrow" panose="020B0606020202030204" pitchFamily="34" charset="0"/>
                        </a:rPr>
                        <a:t>6.98E+03</a:t>
                      </a:r>
                      <a:endParaRPr lang="en-GB" sz="1000" b="1" i="0" u="none" strike="noStrike" dirty="0">
                        <a:solidFill>
                          <a:srgbClr val="FF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98473574"/>
                  </a:ext>
                </a:extLst>
              </a:tr>
              <a:tr h="135607">
                <a:tc>
                  <a:txBody>
                    <a:bodyPr/>
                    <a:lstStyle/>
                    <a:p>
                      <a:pPr algn="ctr" fontAlgn="ctr"/>
                      <a:r>
                        <a:rPr lang="en-GB" sz="1000" b="0" i="0" u="none" strike="noStrike">
                          <a:solidFill>
                            <a:srgbClr val="000000"/>
                          </a:solidFill>
                          <a:effectLst/>
                          <a:latin typeface="Arial Narrow" panose="020B0606020202030204" pitchFamily="34" charset="0"/>
                        </a:rPr>
                        <a:t>t</a:t>
                      </a:r>
                      <a:r>
                        <a:rPr lang="en-GB" sz="1000" b="0" i="0" u="none" strike="noStrike" baseline="-25000">
                          <a:solidFill>
                            <a:srgbClr val="000000"/>
                          </a:solidFill>
                          <a:effectLst/>
                          <a:latin typeface="Arial Narrow" panose="020B0606020202030204" pitchFamily="34" charset="0"/>
                        </a:rPr>
                        <a:t>f</a:t>
                      </a:r>
                      <a:endParaRPr lang="en-GB" sz="1000" b="0" i="0" u="none" strike="noStrike">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GB" sz="1000" b="0" i="0" u="none" strike="noStrike" dirty="0">
                          <a:solidFill>
                            <a:srgbClr val="000000"/>
                          </a:solidFill>
                          <a:effectLst/>
                          <a:latin typeface="Arial Narrow" panose="020B0606020202030204" pitchFamily="34" charset="0"/>
                        </a:rPr>
                        <a:t>us</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19.63</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20.02</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3.57</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extLst>
                  <a:ext uri="{0D108BD9-81ED-4DB2-BD59-A6C34878D82A}">
                    <a16:rowId xmlns:a16="http://schemas.microsoft.com/office/drawing/2014/main" val="447240271"/>
                  </a:ext>
                </a:extLst>
              </a:tr>
              <a:tr h="135607">
                <a:tc>
                  <a:txBody>
                    <a:bodyPr/>
                    <a:lstStyle/>
                    <a:p>
                      <a:pPr algn="ctr" fontAlgn="ctr"/>
                      <a:r>
                        <a:rPr lang="en-GB" sz="1000" b="0" i="0" u="none" strike="noStrike">
                          <a:solidFill>
                            <a:srgbClr val="000000"/>
                          </a:solidFill>
                          <a:effectLst/>
                          <a:latin typeface="Arial Narrow" panose="020B0606020202030204" pitchFamily="34" charset="0"/>
                        </a:rPr>
                        <a:t>DF</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a:solidFill>
                            <a:srgbClr val="000000"/>
                          </a:solidFill>
                          <a:effectLst/>
                          <a:latin typeface="Arial Narrow" panose="020B0606020202030204" pitchFamily="34" charset="0"/>
                        </a:rPr>
                        <a:t>-</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7.41E-05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7.57E-05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1.39E-05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94483261"/>
                  </a:ext>
                </a:extLst>
              </a:tr>
              <a:tr h="135607">
                <a:tc>
                  <a:txBody>
                    <a:bodyPr/>
                    <a:lstStyle/>
                    <a:p>
                      <a:pPr algn="ctr" fontAlgn="ctr"/>
                      <a:r>
                        <a:rPr lang="en-US" sz="1000" b="0" i="0" u="none" strike="noStrike" dirty="0">
                          <a:solidFill>
                            <a:srgbClr val="000000"/>
                          </a:solidFill>
                          <a:effectLst/>
                          <a:latin typeface="Arial Narrow" panose="020B0606020202030204" pitchFamily="34" charset="0"/>
                        </a:rPr>
                        <a:t>TTF</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0.65</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0.68</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0.60</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2290764313"/>
                  </a:ext>
                </a:extLst>
              </a:tr>
              <a:tr h="135607">
                <a:tc>
                  <a:txBody>
                    <a:bodyPr/>
                    <a:lstStyle/>
                    <a:p>
                      <a:pPr algn="ctr" fontAlgn="ctr"/>
                      <a:r>
                        <a:rPr lang="en-GB" sz="1000" b="0" i="0" u="none" strike="noStrike" dirty="0">
                          <a:solidFill>
                            <a:srgbClr val="000000"/>
                          </a:solidFill>
                          <a:effectLst/>
                          <a:latin typeface="Arial Narrow" panose="020B0606020202030204" pitchFamily="34" charset="0"/>
                        </a:rPr>
                        <a:t>R/Q (</a:t>
                      </a:r>
                      <a:r>
                        <a:rPr lang="el-GR" sz="1000" b="0" i="0" u="none" strike="noStrike" dirty="0">
                          <a:solidFill>
                            <a:srgbClr val="000000"/>
                          </a:solidFill>
                          <a:effectLst/>
                          <a:latin typeface="Arial Narrow" panose="020B0606020202030204" pitchFamily="34" charset="0"/>
                        </a:rPr>
                        <a:t>β)</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l-GR" sz="1000" b="0" i="0" u="none" strike="noStrike" dirty="0">
                          <a:solidFill>
                            <a:srgbClr val="000000"/>
                          </a:solidFill>
                          <a:effectLst/>
                          <a:latin typeface="Arial Narrow" panose="020B0606020202030204" pitchFamily="34" charset="0"/>
                        </a:rPr>
                        <a:t>Ω</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478.00</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294.42</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00"/>
                          </a:solidFill>
                          <a:effectLst/>
                          <a:latin typeface="Arial Narrow" panose="020B0606020202030204" pitchFamily="34" charset="0"/>
                        </a:rPr>
                        <a:t>113.97</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2257431"/>
                  </a:ext>
                </a:extLst>
              </a:tr>
              <a:tr h="135607">
                <a:tc>
                  <a:txBody>
                    <a:bodyPr/>
                    <a:lstStyle/>
                    <a:p>
                      <a:pPr algn="ctr" fontAlgn="ctr"/>
                      <a:r>
                        <a:rPr lang="en-GB" sz="1000" b="0" i="0" u="none" strike="noStrike" dirty="0" err="1">
                          <a:solidFill>
                            <a:srgbClr val="000000"/>
                          </a:solidFill>
                          <a:effectLst/>
                          <a:latin typeface="Arial Narrow" panose="020B0606020202030204" pitchFamily="34" charset="0"/>
                        </a:rPr>
                        <a:t>P</a:t>
                      </a:r>
                      <a:r>
                        <a:rPr lang="en-GB" sz="1000" b="0" i="0" u="none" strike="noStrike" baseline="-25000" dirty="0" err="1">
                          <a:solidFill>
                            <a:srgbClr val="000000"/>
                          </a:solidFill>
                          <a:effectLst/>
                          <a:latin typeface="Arial Narrow" panose="020B0606020202030204" pitchFamily="34" charset="0"/>
                        </a:rPr>
                        <a:t>diss</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GB" sz="1000" b="0" i="0" u="none" strike="noStrike" dirty="0">
                          <a:solidFill>
                            <a:srgbClr val="000000"/>
                          </a:solidFill>
                          <a:effectLst/>
                          <a:latin typeface="Arial Narrow" panose="020B0606020202030204" pitchFamily="34" charset="0"/>
                        </a:rPr>
                        <a:t>MW</a:t>
                      </a: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1" i="0" u="none" strike="noStrike" dirty="0">
                          <a:solidFill>
                            <a:srgbClr val="0000FF"/>
                          </a:solidFill>
                          <a:effectLst/>
                          <a:latin typeface="Arial Narrow" panose="020B0606020202030204" pitchFamily="34" charset="0"/>
                        </a:rPr>
                        <a:t>3.76</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6.14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1" i="0" u="none" strike="noStrike" dirty="0">
                          <a:solidFill>
                            <a:srgbClr val="FF0000"/>
                          </a:solidFill>
                          <a:effectLst/>
                          <a:latin typeface="Arial Narrow" panose="020B0606020202030204" pitchFamily="34" charset="0"/>
                        </a:rPr>
                        <a:t>73</a:t>
                      </a:r>
                      <a:endParaRPr lang="en-GB" sz="1000" b="1" i="0" u="none" strike="noStrike" dirty="0">
                        <a:solidFill>
                          <a:srgbClr val="FF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835679494"/>
                  </a:ext>
                </a:extLst>
              </a:tr>
              <a:tr h="0">
                <a:tc>
                  <a:txBody>
                    <a:bodyPr/>
                    <a:lstStyle/>
                    <a:p>
                      <a:pPr algn="ctr" fontAlgn="ctr"/>
                      <a:r>
                        <a:rPr lang="en-GB" sz="1000" b="0" i="0" u="none" strike="noStrike" dirty="0" err="1">
                          <a:solidFill>
                            <a:srgbClr val="000000"/>
                          </a:solidFill>
                          <a:effectLst/>
                          <a:latin typeface="Arial Narrow" panose="020B0606020202030204" pitchFamily="34" charset="0"/>
                        </a:rPr>
                        <a:t>P</a:t>
                      </a:r>
                      <a:r>
                        <a:rPr lang="en-GB" sz="1000" b="0" i="0" u="none" strike="noStrike" baseline="-25000" dirty="0" err="1">
                          <a:solidFill>
                            <a:srgbClr val="000000"/>
                          </a:solidFill>
                          <a:effectLst/>
                          <a:latin typeface="Arial Narrow" panose="020B0606020202030204" pitchFamily="34" charset="0"/>
                        </a:rPr>
                        <a:t>diss,Be</a:t>
                      </a:r>
                      <a:r>
                        <a:rPr lang="en-GB" sz="1000" b="0" i="0" u="none" strike="noStrike" baseline="-25000" dirty="0">
                          <a:solidFill>
                            <a:srgbClr val="000000"/>
                          </a:solidFill>
                          <a:effectLst/>
                          <a:latin typeface="Arial Narrow" panose="020B0606020202030204" pitchFamily="34" charset="0"/>
                        </a:rPr>
                        <a:t>/Diel</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MW</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0.08</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43.87</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25010979"/>
                  </a:ext>
                </a:extLst>
              </a:tr>
              <a:tr h="135607">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GB" sz="1000" b="0" i="0" u="none" strike="noStrike" dirty="0" err="1">
                          <a:solidFill>
                            <a:srgbClr val="000000"/>
                          </a:solidFill>
                          <a:effectLst/>
                          <a:latin typeface="Arial Narrow" panose="020B0606020202030204" pitchFamily="34" charset="0"/>
                        </a:rPr>
                        <a:t>E</a:t>
                      </a:r>
                      <a:r>
                        <a:rPr lang="en-GB" sz="1000" b="0" i="0" u="none" strike="noStrike" baseline="-25000" dirty="0" err="1">
                          <a:solidFill>
                            <a:srgbClr val="000000"/>
                          </a:solidFill>
                          <a:effectLst/>
                          <a:latin typeface="Arial Narrow" panose="020B0606020202030204" pitchFamily="34" charset="0"/>
                        </a:rPr>
                        <a:t>peak</a:t>
                      </a:r>
                      <a:r>
                        <a:rPr lang="en-GB" sz="1000" b="0" i="0" u="none" strike="noStrike" baseline="0" dirty="0">
                          <a:solidFill>
                            <a:srgbClr val="000000"/>
                          </a:solidFill>
                          <a:effectLst/>
                          <a:latin typeface="Arial Narrow" panose="020B0606020202030204" pitchFamily="34" charset="0"/>
                        </a:rPr>
                        <a:t>/</a:t>
                      </a:r>
                      <a:r>
                        <a:rPr lang="en-GB" sz="1000" b="0" i="0" u="none" strike="noStrike" dirty="0" err="1">
                          <a:solidFill>
                            <a:srgbClr val="000000"/>
                          </a:solidFill>
                          <a:effectLst/>
                          <a:latin typeface="Arial Narrow" panose="020B0606020202030204" pitchFamily="34" charset="0"/>
                        </a:rPr>
                        <a:t>E</a:t>
                      </a:r>
                      <a:r>
                        <a:rPr lang="en-GB" sz="1000" b="0" i="0" u="none" strike="noStrike" baseline="-25000" dirty="0" err="1">
                          <a:solidFill>
                            <a:srgbClr val="000000"/>
                          </a:solidFill>
                          <a:effectLst/>
                          <a:latin typeface="Arial Narrow" panose="020B0606020202030204" pitchFamily="34" charset="0"/>
                        </a:rPr>
                        <a:t>acc</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1.63</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3.82</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2.34</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3322764410"/>
                  </a:ext>
                </a:extLst>
              </a:tr>
              <a:tr h="135607">
                <a:tc>
                  <a:txBody>
                    <a:bodyPr/>
                    <a:lstStyle/>
                    <a:p>
                      <a:pPr algn="ctr" fontAlgn="ctr"/>
                      <a:r>
                        <a:rPr lang="en-GB" sz="1000" b="0" i="0" u="none" strike="noStrike" dirty="0" err="1">
                          <a:solidFill>
                            <a:srgbClr val="000000"/>
                          </a:solidFill>
                          <a:effectLst/>
                          <a:latin typeface="Arial Narrow" panose="020B0606020202030204" pitchFamily="34" charset="0"/>
                        </a:rPr>
                        <a:t>E</a:t>
                      </a:r>
                      <a:r>
                        <a:rPr lang="en-GB" sz="1000" b="0" i="0" u="none" strike="noStrike" baseline="-25000" dirty="0" err="1">
                          <a:solidFill>
                            <a:srgbClr val="000000"/>
                          </a:solidFill>
                          <a:effectLst/>
                          <a:latin typeface="Arial Narrow" panose="020B0606020202030204" pitchFamily="34" charset="0"/>
                        </a:rPr>
                        <a:t>peak,Cu</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MV/m</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FF"/>
                          </a:solidFill>
                          <a:effectLst/>
                          <a:latin typeface="Arial Narrow" panose="020B0606020202030204" pitchFamily="34" charset="0"/>
                        </a:rPr>
                        <a:t>23.80</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FF0000"/>
                          </a:solidFill>
                          <a:effectLst/>
                          <a:latin typeface="Arial Narrow" panose="020B0606020202030204" pitchFamily="34" charset="0"/>
                        </a:rPr>
                        <a:t>58.34</a:t>
                      </a:r>
                      <a:endParaRPr lang="en-GB" sz="1000" b="1" i="0" u="none" strike="noStrike" dirty="0">
                        <a:solidFill>
                          <a:srgbClr val="FF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1" i="0" u="none" strike="noStrike" dirty="0">
                          <a:solidFill>
                            <a:srgbClr val="0000FF"/>
                          </a:solidFill>
                          <a:effectLst/>
                          <a:latin typeface="Arial Narrow" panose="020B0606020202030204" pitchFamily="34" charset="0"/>
                        </a:rPr>
                        <a:t>7.10</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82950395"/>
                  </a:ext>
                </a:extLst>
              </a:tr>
              <a:tr h="135607">
                <a:tc>
                  <a:txBody>
                    <a:bodyPr/>
                    <a:lstStyle/>
                    <a:p>
                      <a:pPr algn="ctr" fontAlgn="ctr"/>
                      <a:r>
                        <a:rPr lang="en-GB" sz="1000" b="0" i="0" u="none" strike="noStrike" dirty="0" err="1">
                          <a:solidFill>
                            <a:srgbClr val="000000"/>
                          </a:solidFill>
                          <a:effectLst/>
                          <a:latin typeface="Arial Narrow" panose="020B0606020202030204" pitchFamily="34" charset="0"/>
                        </a:rPr>
                        <a:t>E</a:t>
                      </a:r>
                      <a:r>
                        <a:rPr lang="en-GB" sz="1000" b="0" i="0" u="none" strike="noStrike" baseline="-25000" dirty="0" err="1">
                          <a:solidFill>
                            <a:srgbClr val="000000"/>
                          </a:solidFill>
                          <a:effectLst/>
                          <a:latin typeface="Arial Narrow" panose="020B0606020202030204" pitchFamily="34" charset="0"/>
                        </a:rPr>
                        <a:t>peak,Be</a:t>
                      </a:r>
                      <a:r>
                        <a:rPr lang="en-GB" sz="1000" b="0" i="0" u="none" strike="noStrike" baseline="-25000" dirty="0">
                          <a:solidFill>
                            <a:srgbClr val="000000"/>
                          </a:solidFill>
                          <a:effectLst/>
                          <a:latin typeface="Arial Narrow" panose="020B0606020202030204" pitchFamily="34" charset="0"/>
                        </a:rPr>
                        <a:t>/Diel</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GB" sz="1000" b="0" i="0" u="none" strike="noStrike" dirty="0">
                          <a:solidFill>
                            <a:srgbClr val="000000"/>
                          </a:solidFill>
                          <a:effectLst/>
                          <a:latin typeface="Arial Narrow" panose="020B0606020202030204" pitchFamily="34" charset="0"/>
                        </a:rPr>
                        <a:t>MV/m</a:t>
                      </a: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1" i="0" u="none" strike="noStrike" dirty="0">
                          <a:solidFill>
                            <a:srgbClr val="0000FF"/>
                          </a:solidFill>
                          <a:effectLst/>
                          <a:latin typeface="Arial Narrow" panose="020B0606020202030204" pitchFamily="34" charset="0"/>
                        </a:rPr>
                        <a:t>20.79</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1" i="0" u="none" strike="noStrike" dirty="0">
                          <a:solidFill>
                            <a:srgbClr val="000000"/>
                          </a:solidFill>
                          <a:effectLst/>
                          <a:latin typeface="Arial Narrow" panose="020B0606020202030204" pitchFamily="34" charset="0"/>
                        </a:rPr>
                        <a:t>31.44</a:t>
                      </a:r>
                      <a:endParaRPr lang="en-GB" sz="1000" b="1"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3965850995"/>
                  </a:ext>
                </a:extLst>
              </a:tr>
            </a:tbl>
          </a:graphicData>
        </a:graphic>
      </p:graphicFrame>
      <p:sp>
        <p:nvSpPr>
          <p:cNvPr id="4" name="Slide Number Placeholder 3">
            <a:extLst>
              <a:ext uri="{FF2B5EF4-FFF2-40B4-BE49-F238E27FC236}">
                <a16:creationId xmlns:a16="http://schemas.microsoft.com/office/drawing/2014/main" id="{584783CA-5248-E5AD-81FA-67BADE127F36}"/>
              </a:ext>
            </a:extLst>
          </p:cNvPr>
          <p:cNvSpPr>
            <a:spLocks noGrp="1"/>
          </p:cNvSpPr>
          <p:nvPr>
            <p:ph type="sldNum" sz="quarter" idx="4"/>
          </p:nvPr>
        </p:nvSpPr>
        <p:spPr/>
        <p:txBody>
          <a:bodyPr/>
          <a:lstStyle/>
          <a:p>
            <a:fld id="{974172A1-1CBF-0B40-9234-7D4D80EC19EA}" type="slidenum">
              <a:rPr lang="en-GB" smtClean="0"/>
              <a:pPr/>
              <a:t>20</a:t>
            </a:fld>
            <a:endParaRPr lang="en-GB" dirty="0"/>
          </a:p>
        </p:txBody>
      </p:sp>
      <p:sp>
        <p:nvSpPr>
          <p:cNvPr id="5" name="Title 4">
            <a:extLst>
              <a:ext uri="{FF2B5EF4-FFF2-40B4-BE49-F238E27FC236}">
                <a16:creationId xmlns:a16="http://schemas.microsoft.com/office/drawing/2014/main" id="{17EFCE35-3A56-EA42-6FCD-9A9E80993B04}"/>
              </a:ext>
            </a:extLst>
          </p:cNvPr>
          <p:cNvSpPr>
            <a:spLocks noGrp="1"/>
          </p:cNvSpPr>
          <p:nvPr>
            <p:ph type="title"/>
          </p:nvPr>
        </p:nvSpPr>
        <p:spPr>
          <a:xfrm>
            <a:off x="371682" y="87367"/>
            <a:ext cx="7476917" cy="565175"/>
          </a:xfrm>
        </p:spPr>
        <p:txBody>
          <a:bodyPr/>
          <a:lstStyle/>
          <a:p>
            <a:r>
              <a:rPr lang="en-US" dirty="0"/>
              <a:t>Comparison of different cavities: FM</a:t>
            </a:r>
            <a:endParaRPr lang="en-GB" dirty="0"/>
          </a:p>
        </p:txBody>
      </p:sp>
      <p:pic>
        <p:nvPicPr>
          <p:cNvPr id="93" name="Picture 92">
            <a:extLst>
              <a:ext uri="{FF2B5EF4-FFF2-40B4-BE49-F238E27FC236}">
                <a16:creationId xmlns:a16="http://schemas.microsoft.com/office/drawing/2014/main" id="{52A90A38-8598-E845-EF32-CA4FDAAC06D4}"/>
              </a:ext>
            </a:extLst>
          </p:cNvPr>
          <p:cNvPicPr>
            <a:picLocks noChangeAspect="1"/>
          </p:cNvPicPr>
          <p:nvPr/>
        </p:nvPicPr>
        <p:blipFill>
          <a:blip r:embed="rId2"/>
          <a:stretch>
            <a:fillRect/>
          </a:stretch>
        </p:blipFill>
        <p:spPr>
          <a:xfrm>
            <a:off x="0" y="771550"/>
            <a:ext cx="1813607" cy="1493170"/>
          </a:xfrm>
          <a:prstGeom prst="rect">
            <a:avLst/>
          </a:prstGeom>
        </p:spPr>
      </p:pic>
      <p:pic>
        <p:nvPicPr>
          <p:cNvPr id="139" name="Picture 138">
            <a:extLst>
              <a:ext uri="{FF2B5EF4-FFF2-40B4-BE49-F238E27FC236}">
                <a16:creationId xmlns:a16="http://schemas.microsoft.com/office/drawing/2014/main" id="{C78F9E5E-983C-A8B7-464A-F9ED2456E3F6}"/>
              </a:ext>
            </a:extLst>
          </p:cNvPr>
          <p:cNvPicPr>
            <a:picLocks noChangeAspect="1"/>
          </p:cNvPicPr>
          <p:nvPr/>
        </p:nvPicPr>
        <p:blipFill>
          <a:blip r:embed="rId3"/>
          <a:stretch>
            <a:fillRect/>
          </a:stretch>
        </p:blipFill>
        <p:spPr>
          <a:xfrm>
            <a:off x="1621147" y="771550"/>
            <a:ext cx="1136749" cy="1341108"/>
          </a:xfrm>
          <a:prstGeom prst="rect">
            <a:avLst/>
          </a:prstGeom>
        </p:spPr>
      </p:pic>
      <p:grpSp>
        <p:nvGrpSpPr>
          <p:cNvPr id="140" name="Group 139">
            <a:extLst>
              <a:ext uri="{FF2B5EF4-FFF2-40B4-BE49-F238E27FC236}">
                <a16:creationId xmlns:a16="http://schemas.microsoft.com/office/drawing/2014/main" id="{C762A856-24C5-618E-6754-E3CE616352C9}"/>
              </a:ext>
            </a:extLst>
          </p:cNvPr>
          <p:cNvGrpSpPr>
            <a:grpSpLocks noChangeAspect="1"/>
          </p:cNvGrpSpPr>
          <p:nvPr/>
        </p:nvGrpSpPr>
        <p:grpSpPr>
          <a:xfrm>
            <a:off x="2955929" y="814561"/>
            <a:ext cx="919040" cy="1350544"/>
            <a:chOff x="27401028" y="7582345"/>
            <a:chExt cx="3641911" cy="5351829"/>
          </a:xfrm>
        </p:grpSpPr>
        <p:pic>
          <p:nvPicPr>
            <p:cNvPr id="141" name="Picture 140">
              <a:extLst>
                <a:ext uri="{FF2B5EF4-FFF2-40B4-BE49-F238E27FC236}">
                  <a16:creationId xmlns:a16="http://schemas.microsoft.com/office/drawing/2014/main" id="{1F50F458-9875-B243-FBE5-E039BB07E8C0}"/>
                </a:ext>
              </a:extLst>
            </p:cNvPr>
            <p:cNvPicPr>
              <a:picLocks noChangeAspect="1"/>
            </p:cNvPicPr>
            <p:nvPr/>
          </p:nvPicPr>
          <p:blipFill>
            <a:blip r:embed="rId4">
              <a:clrChange>
                <a:clrFrom>
                  <a:srgbClr val="FFFFFF"/>
                </a:clrFrom>
                <a:clrTo>
                  <a:srgbClr val="FFFFFF">
                    <a:alpha val="0"/>
                  </a:srgbClr>
                </a:clrTo>
              </a:clrChange>
            </a:blip>
            <a:srcRect l="32476" r="43885"/>
            <a:stretch>
              <a:fillRect/>
            </a:stretch>
          </p:blipFill>
          <p:spPr>
            <a:xfrm>
              <a:off x="27401028" y="7722094"/>
              <a:ext cx="2573266" cy="5212080"/>
            </a:xfrm>
            <a:prstGeom prst="rect">
              <a:avLst/>
            </a:prstGeom>
          </p:spPr>
        </p:pic>
        <p:pic>
          <p:nvPicPr>
            <p:cNvPr id="142" name="Picture 141">
              <a:extLst>
                <a:ext uri="{FF2B5EF4-FFF2-40B4-BE49-F238E27FC236}">
                  <a16:creationId xmlns:a16="http://schemas.microsoft.com/office/drawing/2014/main" id="{1DC9F292-B34F-DD36-1FE9-7CD00D7F804F}"/>
                </a:ext>
              </a:extLst>
            </p:cNvPr>
            <p:cNvPicPr>
              <a:picLocks noChangeAspect="1"/>
            </p:cNvPicPr>
            <p:nvPr/>
          </p:nvPicPr>
          <p:blipFill>
            <a:blip r:embed="rId5">
              <a:clrChange>
                <a:clrFrom>
                  <a:srgbClr val="FFFFFF"/>
                </a:clrFrom>
                <a:clrTo>
                  <a:srgbClr val="FFFFFF">
                    <a:alpha val="0"/>
                  </a:srgbClr>
                </a:clrTo>
              </a:clrChange>
            </a:blip>
            <a:srcRect l="23652" r="53553" b="91632"/>
            <a:stretch>
              <a:fillRect/>
            </a:stretch>
          </p:blipFill>
          <p:spPr>
            <a:xfrm>
              <a:off x="28398751" y="7611562"/>
              <a:ext cx="1930985" cy="501942"/>
            </a:xfrm>
            <a:prstGeom prst="rect">
              <a:avLst/>
            </a:prstGeom>
          </p:spPr>
        </p:pic>
        <p:pic>
          <p:nvPicPr>
            <p:cNvPr id="143" name="Picture 142">
              <a:extLst>
                <a:ext uri="{FF2B5EF4-FFF2-40B4-BE49-F238E27FC236}">
                  <a16:creationId xmlns:a16="http://schemas.microsoft.com/office/drawing/2014/main" id="{53F7BE3A-CA9A-0850-9B29-332DFB77E5F4}"/>
                </a:ext>
              </a:extLst>
            </p:cNvPr>
            <p:cNvPicPr>
              <a:picLocks noChangeAspect="1"/>
            </p:cNvPicPr>
            <p:nvPr/>
          </p:nvPicPr>
          <p:blipFill>
            <a:blip r:embed="rId5">
              <a:clrChange>
                <a:clrFrom>
                  <a:srgbClr val="FFFFFF"/>
                </a:clrFrom>
                <a:clrTo>
                  <a:srgbClr val="FFFFFF">
                    <a:alpha val="0"/>
                  </a:srgbClr>
                </a:clrTo>
              </a:clrChange>
            </a:blip>
            <a:srcRect l="35919" t="7835" r="53553" b="45127"/>
            <a:stretch>
              <a:fillRect/>
            </a:stretch>
          </p:blipFill>
          <p:spPr>
            <a:xfrm>
              <a:off x="30151130" y="7582345"/>
              <a:ext cx="891809" cy="2821473"/>
            </a:xfrm>
            <a:prstGeom prst="rect">
              <a:avLst/>
            </a:prstGeom>
          </p:spPr>
        </p:pic>
      </p:grpSp>
      <p:pic>
        <p:nvPicPr>
          <p:cNvPr id="165" name="Picture 164">
            <a:extLst>
              <a:ext uri="{FF2B5EF4-FFF2-40B4-BE49-F238E27FC236}">
                <a16:creationId xmlns:a16="http://schemas.microsoft.com/office/drawing/2014/main" id="{240B83D2-406B-CD0D-FC65-0AB083D33598}"/>
              </a:ext>
            </a:extLst>
          </p:cNvPr>
          <p:cNvPicPr>
            <a:picLocks noChangeAspect="1"/>
          </p:cNvPicPr>
          <p:nvPr/>
        </p:nvPicPr>
        <p:blipFill>
          <a:blip r:embed="rId6"/>
          <a:stretch>
            <a:fillRect/>
          </a:stretch>
        </p:blipFill>
        <p:spPr>
          <a:xfrm>
            <a:off x="58994" y="2124612"/>
            <a:ext cx="1754613" cy="1589894"/>
          </a:xfrm>
          <a:prstGeom prst="rect">
            <a:avLst/>
          </a:prstGeom>
        </p:spPr>
      </p:pic>
      <p:pic>
        <p:nvPicPr>
          <p:cNvPr id="201" name="Picture 200">
            <a:extLst>
              <a:ext uri="{FF2B5EF4-FFF2-40B4-BE49-F238E27FC236}">
                <a16:creationId xmlns:a16="http://schemas.microsoft.com/office/drawing/2014/main" id="{C26CD131-985D-AAB4-0482-E876B69DD839}"/>
              </a:ext>
            </a:extLst>
          </p:cNvPr>
          <p:cNvPicPr>
            <a:picLocks noChangeAspect="1"/>
          </p:cNvPicPr>
          <p:nvPr/>
        </p:nvPicPr>
        <p:blipFill>
          <a:blip r:embed="rId7"/>
          <a:stretch>
            <a:fillRect/>
          </a:stretch>
        </p:blipFill>
        <p:spPr>
          <a:xfrm>
            <a:off x="1621147" y="2230622"/>
            <a:ext cx="1085082" cy="1200220"/>
          </a:xfrm>
          <a:prstGeom prst="rect">
            <a:avLst/>
          </a:prstGeom>
        </p:spPr>
      </p:pic>
      <p:grpSp>
        <p:nvGrpSpPr>
          <p:cNvPr id="202" name="Group 201">
            <a:extLst>
              <a:ext uri="{FF2B5EF4-FFF2-40B4-BE49-F238E27FC236}">
                <a16:creationId xmlns:a16="http://schemas.microsoft.com/office/drawing/2014/main" id="{AD83A2B2-9376-EF5A-7D98-B0ED9EBD6694}"/>
              </a:ext>
            </a:extLst>
          </p:cNvPr>
          <p:cNvGrpSpPr>
            <a:grpSpLocks noChangeAspect="1"/>
          </p:cNvGrpSpPr>
          <p:nvPr/>
        </p:nvGrpSpPr>
        <p:grpSpPr>
          <a:xfrm>
            <a:off x="2538615" y="2092819"/>
            <a:ext cx="1663261" cy="1315278"/>
            <a:chOff x="9386265" y="17970733"/>
            <a:chExt cx="5929553" cy="4689014"/>
          </a:xfrm>
        </p:grpSpPr>
        <p:pic>
          <p:nvPicPr>
            <p:cNvPr id="203" name="Picture 202">
              <a:extLst>
                <a:ext uri="{FF2B5EF4-FFF2-40B4-BE49-F238E27FC236}">
                  <a16:creationId xmlns:a16="http://schemas.microsoft.com/office/drawing/2014/main" id="{817422F0-9418-AD91-CC6B-DEBFDD035988}"/>
                </a:ext>
              </a:extLst>
            </p:cNvPr>
            <p:cNvPicPr>
              <a:picLocks noChangeAspect="1"/>
            </p:cNvPicPr>
            <p:nvPr/>
          </p:nvPicPr>
          <p:blipFill>
            <a:blip r:embed="rId8">
              <a:clrChange>
                <a:clrFrom>
                  <a:srgbClr val="FFFFFF"/>
                </a:clrFrom>
                <a:clrTo>
                  <a:srgbClr val="FFFFFF">
                    <a:alpha val="0"/>
                  </a:srgbClr>
                </a:clrTo>
              </a:clrChange>
            </a:blip>
            <a:srcRect l="29277" t="15503" r="30463" b="18149"/>
            <a:stretch>
              <a:fillRect/>
            </a:stretch>
          </p:blipFill>
          <p:spPr>
            <a:xfrm>
              <a:off x="9386265" y="18544947"/>
              <a:ext cx="5214968" cy="4114800"/>
            </a:xfrm>
            <a:prstGeom prst="rect">
              <a:avLst/>
            </a:prstGeom>
          </p:spPr>
        </p:pic>
        <p:pic>
          <p:nvPicPr>
            <p:cNvPr id="204" name="Picture 203">
              <a:extLst>
                <a:ext uri="{FF2B5EF4-FFF2-40B4-BE49-F238E27FC236}">
                  <a16:creationId xmlns:a16="http://schemas.microsoft.com/office/drawing/2014/main" id="{C6E4A080-DC87-65BE-E9B8-87E183348A50}"/>
                </a:ext>
              </a:extLst>
            </p:cNvPr>
            <p:cNvPicPr>
              <a:picLocks noChangeAspect="1"/>
            </p:cNvPicPr>
            <p:nvPr/>
          </p:nvPicPr>
          <p:blipFill>
            <a:blip r:embed="rId5">
              <a:clrChange>
                <a:clrFrom>
                  <a:srgbClr val="FFFFFF"/>
                </a:clrFrom>
                <a:clrTo>
                  <a:srgbClr val="FFFFFF">
                    <a:alpha val="0"/>
                  </a:srgbClr>
                </a:clrTo>
              </a:clrChange>
            </a:blip>
            <a:srcRect l="23652" r="53553" b="91632"/>
            <a:stretch>
              <a:fillRect/>
            </a:stretch>
          </p:blipFill>
          <p:spPr>
            <a:xfrm>
              <a:off x="12671630" y="17999950"/>
              <a:ext cx="1930985" cy="501942"/>
            </a:xfrm>
            <a:prstGeom prst="rect">
              <a:avLst/>
            </a:prstGeom>
          </p:spPr>
        </p:pic>
        <p:pic>
          <p:nvPicPr>
            <p:cNvPr id="205" name="Picture 204">
              <a:extLst>
                <a:ext uri="{FF2B5EF4-FFF2-40B4-BE49-F238E27FC236}">
                  <a16:creationId xmlns:a16="http://schemas.microsoft.com/office/drawing/2014/main" id="{3AF06068-64E3-ED8F-461C-01C5C38168D1}"/>
                </a:ext>
              </a:extLst>
            </p:cNvPr>
            <p:cNvPicPr>
              <a:picLocks noChangeAspect="1"/>
            </p:cNvPicPr>
            <p:nvPr/>
          </p:nvPicPr>
          <p:blipFill>
            <a:blip r:embed="rId5">
              <a:clrChange>
                <a:clrFrom>
                  <a:srgbClr val="FFFFFF"/>
                </a:clrFrom>
                <a:clrTo>
                  <a:srgbClr val="FFFFFF">
                    <a:alpha val="0"/>
                  </a:srgbClr>
                </a:clrTo>
              </a:clrChange>
            </a:blip>
            <a:srcRect l="35919" t="7835" r="53553" b="45127"/>
            <a:stretch>
              <a:fillRect/>
            </a:stretch>
          </p:blipFill>
          <p:spPr>
            <a:xfrm>
              <a:off x="14424009" y="17970733"/>
              <a:ext cx="891809" cy="2821473"/>
            </a:xfrm>
            <a:prstGeom prst="rect">
              <a:avLst/>
            </a:prstGeom>
          </p:spPr>
        </p:pic>
        <p:pic>
          <p:nvPicPr>
            <p:cNvPr id="206" name="Picture 205">
              <a:extLst>
                <a:ext uri="{FF2B5EF4-FFF2-40B4-BE49-F238E27FC236}">
                  <a16:creationId xmlns:a16="http://schemas.microsoft.com/office/drawing/2014/main" id="{6C1384E4-CBCF-2FB7-44A0-31453C2CE54E}"/>
                </a:ext>
              </a:extLst>
            </p:cNvPr>
            <p:cNvPicPr>
              <a:picLocks noChangeAspect="1"/>
            </p:cNvPicPr>
            <p:nvPr/>
          </p:nvPicPr>
          <p:blipFill>
            <a:blip r:embed="rId9"/>
            <a:srcRect l="90858" t="70954"/>
            <a:stretch>
              <a:fillRect/>
            </a:stretch>
          </p:blipFill>
          <p:spPr>
            <a:xfrm>
              <a:off x="13048532" y="21331842"/>
              <a:ext cx="1080910" cy="1145370"/>
            </a:xfrm>
            <a:prstGeom prst="rect">
              <a:avLst/>
            </a:prstGeom>
          </p:spPr>
        </p:pic>
      </p:grpSp>
      <p:pic>
        <p:nvPicPr>
          <p:cNvPr id="242" name="Picture 241">
            <a:extLst>
              <a:ext uri="{FF2B5EF4-FFF2-40B4-BE49-F238E27FC236}">
                <a16:creationId xmlns:a16="http://schemas.microsoft.com/office/drawing/2014/main" id="{CE47303F-0C2C-D88B-BA35-44C252AE55FF}"/>
              </a:ext>
            </a:extLst>
          </p:cNvPr>
          <p:cNvPicPr>
            <a:picLocks noChangeAspect="1"/>
          </p:cNvPicPr>
          <p:nvPr/>
        </p:nvPicPr>
        <p:blipFill>
          <a:blip r:embed="rId10"/>
          <a:stretch>
            <a:fillRect/>
          </a:stretch>
        </p:blipFill>
        <p:spPr>
          <a:xfrm>
            <a:off x="65554" y="3562077"/>
            <a:ext cx="2227586" cy="1479030"/>
          </a:xfrm>
          <a:prstGeom prst="rect">
            <a:avLst/>
          </a:prstGeom>
        </p:spPr>
      </p:pic>
      <p:grpSp>
        <p:nvGrpSpPr>
          <p:cNvPr id="243" name="Group 242">
            <a:extLst>
              <a:ext uri="{FF2B5EF4-FFF2-40B4-BE49-F238E27FC236}">
                <a16:creationId xmlns:a16="http://schemas.microsoft.com/office/drawing/2014/main" id="{67F2D944-8D2D-A1A4-EBDD-BD0A0B72218C}"/>
              </a:ext>
            </a:extLst>
          </p:cNvPr>
          <p:cNvGrpSpPr>
            <a:grpSpLocks noChangeAspect="1"/>
          </p:cNvGrpSpPr>
          <p:nvPr/>
        </p:nvGrpSpPr>
        <p:grpSpPr>
          <a:xfrm>
            <a:off x="2474515" y="3387255"/>
            <a:ext cx="1727362" cy="1355578"/>
            <a:chOff x="24087046" y="17852640"/>
            <a:chExt cx="6808408" cy="5343001"/>
          </a:xfrm>
        </p:grpSpPr>
        <p:grpSp>
          <p:nvGrpSpPr>
            <p:cNvPr id="244" name="Group 243">
              <a:extLst>
                <a:ext uri="{FF2B5EF4-FFF2-40B4-BE49-F238E27FC236}">
                  <a16:creationId xmlns:a16="http://schemas.microsoft.com/office/drawing/2014/main" id="{321F5138-79BD-7CD8-0626-0012776C1EEF}"/>
                </a:ext>
              </a:extLst>
            </p:cNvPr>
            <p:cNvGrpSpPr/>
            <p:nvPr/>
          </p:nvGrpSpPr>
          <p:grpSpPr>
            <a:xfrm>
              <a:off x="24087046" y="18806521"/>
              <a:ext cx="5820454" cy="4389120"/>
              <a:chOff x="24853966" y="18806521"/>
              <a:chExt cx="5820454" cy="4389120"/>
            </a:xfrm>
          </p:grpSpPr>
          <p:pic>
            <p:nvPicPr>
              <p:cNvPr id="247" name="Picture 246">
                <a:extLst>
                  <a:ext uri="{FF2B5EF4-FFF2-40B4-BE49-F238E27FC236}">
                    <a16:creationId xmlns:a16="http://schemas.microsoft.com/office/drawing/2014/main" id="{DB023BDF-0E5B-BFBA-3AD8-C9F14DDD3871}"/>
                  </a:ext>
                </a:extLst>
              </p:cNvPr>
              <p:cNvPicPr>
                <a:picLocks noChangeAspect="1"/>
              </p:cNvPicPr>
              <p:nvPr/>
            </p:nvPicPr>
            <p:blipFill>
              <a:blip r:embed="rId11">
                <a:clrChange>
                  <a:clrFrom>
                    <a:srgbClr val="FFFFFF"/>
                  </a:clrFrom>
                  <a:clrTo>
                    <a:srgbClr val="FFFFFF">
                      <a:alpha val="0"/>
                    </a:srgbClr>
                  </a:clrTo>
                </a:clrChange>
              </a:blip>
              <a:srcRect l="22282" t="9099" r="25787" b="9099"/>
              <a:stretch>
                <a:fillRect/>
              </a:stretch>
            </p:blipFill>
            <p:spPr>
              <a:xfrm>
                <a:off x="24853966" y="18806521"/>
                <a:ext cx="5819672" cy="4389120"/>
              </a:xfrm>
              <a:prstGeom prst="rect">
                <a:avLst/>
              </a:prstGeom>
            </p:spPr>
          </p:pic>
          <p:pic>
            <p:nvPicPr>
              <p:cNvPr id="248" name="Picture 247">
                <a:extLst>
                  <a:ext uri="{FF2B5EF4-FFF2-40B4-BE49-F238E27FC236}">
                    <a16:creationId xmlns:a16="http://schemas.microsoft.com/office/drawing/2014/main" id="{93FBCEF4-759E-5532-6DCB-74BF54A4C4AF}"/>
                  </a:ext>
                </a:extLst>
              </p:cNvPr>
              <p:cNvPicPr>
                <a:picLocks noChangeAspect="1"/>
              </p:cNvPicPr>
              <p:nvPr/>
            </p:nvPicPr>
            <p:blipFill>
              <a:blip r:embed="rId9"/>
              <a:srcRect l="90858" t="70954"/>
              <a:stretch>
                <a:fillRect/>
              </a:stretch>
            </p:blipFill>
            <p:spPr>
              <a:xfrm>
                <a:off x="29593510" y="21202710"/>
                <a:ext cx="1080910" cy="1145370"/>
              </a:xfrm>
              <a:prstGeom prst="rect">
                <a:avLst/>
              </a:prstGeom>
            </p:spPr>
          </p:pic>
        </p:grpSp>
        <p:pic>
          <p:nvPicPr>
            <p:cNvPr id="245" name="Picture 244">
              <a:extLst>
                <a:ext uri="{FF2B5EF4-FFF2-40B4-BE49-F238E27FC236}">
                  <a16:creationId xmlns:a16="http://schemas.microsoft.com/office/drawing/2014/main" id="{9E6E14D5-15B4-76CF-C323-B3BD07B34D81}"/>
                </a:ext>
              </a:extLst>
            </p:cNvPr>
            <p:cNvPicPr>
              <a:picLocks noChangeAspect="1"/>
            </p:cNvPicPr>
            <p:nvPr/>
          </p:nvPicPr>
          <p:blipFill>
            <a:blip r:embed="rId5">
              <a:clrChange>
                <a:clrFrom>
                  <a:srgbClr val="FFFFFF"/>
                </a:clrFrom>
                <a:clrTo>
                  <a:srgbClr val="FFFFFF">
                    <a:alpha val="0"/>
                  </a:srgbClr>
                </a:clrTo>
              </a:clrChange>
            </a:blip>
            <a:srcRect l="23652" r="53553" b="91632"/>
            <a:stretch>
              <a:fillRect/>
            </a:stretch>
          </p:blipFill>
          <p:spPr>
            <a:xfrm>
              <a:off x="28251266" y="17881857"/>
              <a:ext cx="1930985" cy="501942"/>
            </a:xfrm>
            <a:prstGeom prst="rect">
              <a:avLst/>
            </a:prstGeom>
          </p:spPr>
        </p:pic>
        <p:pic>
          <p:nvPicPr>
            <p:cNvPr id="246" name="Picture 245">
              <a:extLst>
                <a:ext uri="{FF2B5EF4-FFF2-40B4-BE49-F238E27FC236}">
                  <a16:creationId xmlns:a16="http://schemas.microsoft.com/office/drawing/2014/main" id="{F15D69B2-5435-737E-22C8-F47B55658102}"/>
                </a:ext>
              </a:extLst>
            </p:cNvPr>
            <p:cNvPicPr>
              <a:picLocks noChangeAspect="1"/>
            </p:cNvPicPr>
            <p:nvPr/>
          </p:nvPicPr>
          <p:blipFill>
            <a:blip r:embed="rId5">
              <a:clrChange>
                <a:clrFrom>
                  <a:srgbClr val="FFFFFF"/>
                </a:clrFrom>
                <a:clrTo>
                  <a:srgbClr val="FFFFFF">
                    <a:alpha val="0"/>
                  </a:srgbClr>
                </a:clrTo>
              </a:clrChange>
            </a:blip>
            <a:srcRect l="35919" t="7835" r="53553" b="45127"/>
            <a:stretch>
              <a:fillRect/>
            </a:stretch>
          </p:blipFill>
          <p:spPr>
            <a:xfrm>
              <a:off x="30003645" y="17852640"/>
              <a:ext cx="891809" cy="2821473"/>
            </a:xfrm>
            <a:prstGeom prst="rect">
              <a:avLst/>
            </a:prstGeom>
          </p:spPr>
        </p:pic>
      </p:grpSp>
      <p:graphicFrame>
        <p:nvGraphicFramePr>
          <p:cNvPr id="249" name="Table 49">
            <a:extLst>
              <a:ext uri="{FF2B5EF4-FFF2-40B4-BE49-F238E27FC236}">
                <a16:creationId xmlns:a16="http://schemas.microsoft.com/office/drawing/2014/main" id="{45AA2879-BAB9-6601-4D6A-9820B294AFB9}"/>
              </a:ext>
            </a:extLst>
          </p:cNvPr>
          <p:cNvGraphicFramePr>
            <a:graphicFrameLocks noGrp="1"/>
          </p:cNvGraphicFramePr>
          <p:nvPr>
            <p:extLst>
              <p:ext uri="{D42A27DB-BD31-4B8C-83A1-F6EECF244321}">
                <p14:modId xmlns:p14="http://schemas.microsoft.com/office/powerpoint/2010/main" val="1425261799"/>
              </p:ext>
            </p:extLst>
          </p:nvPr>
        </p:nvGraphicFramePr>
        <p:xfrm>
          <a:off x="4298189" y="894016"/>
          <a:ext cx="3750889" cy="1524000"/>
        </p:xfrm>
        <a:graphic>
          <a:graphicData uri="http://schemas.openxmlformats.org/drawingml/2006/table">
            <a:tbl>
              <a:tblPr firstRow="1" bandRow="1"/>
              <a:tblGrid>
                <a:gridCol w="800701">
                  <a:extLst>
                    <a:ext uri="{9D8B030D-6E8A-4147-A177-3AD203B41FA5}">
                      <a16:colId xmlns:a16="http://schemas.microsoft.com/office/drawing/2014/main" val="380244461"/>
                    </a:ext>
                  </a:extLst>
                </a:gridCol>
                <a:gridCol w="737547">
                  <a:extLst>
                    <a:ext uri="{9D8B030D-6E8A-4147-A177-3AD203B41FA5}">
                      <a16:colId xmlns:a16="http://schemas.microsoft.com/office/drawing/2014/main" val="2794159579"/>
                    </a:ext>
                  </a:extLst>
                </a:gridCol>
                <a:gridCol w="737547">
                  <a:extLst>
                    <a:ext uri="{9D8B030D-6E8A-4147-A177-3AD203B41FA5}">
                      <a16:colId xmlns:a16="http://schemas.microsoft.com/office/drawing/2014/main" val="1239554426"/>
                    </a:ext>
                  </a:extLst>
                </a:gridCol>
                <a:gridCol w="737547">
                  <a:extLst>
                    <a:ext uri="{9D8B030D-6E8A-4147-A177-3AD203B41FA5}">
                      <a16:colId xmlns:a16="http://schemas.microsoft.com/office/drawing/2014/main" val="2228957657"/>
                    </a:ext>
                  </a:extLst>
                </a:gridCol>
                <a:gridCol w="737547">
                  <a:extLst>
                    <a:ext uri="{9D8B030D-6E8A-4147-A177-3AD203B41FA5}">
                      <a16:colId xmlns:a16="http://schemas.microsoft.com/office/drawing/2014/main" val="1157265565"/>
                    </a:ext>
                  </a:extLst>
                </a:gridCol>
              </a:tblGrid>
              <a:tr h="135607">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Parameter</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000" b="1" dirty="0">
                          <a:solidFill>
                            <a:schemeClr val="bg1"/>
                          </a:solidFill>
                          <a:latin typeface="Arial Narrow" panose="020B0606020202030204" pitchFamily="34" charset="0"/>
                        </a:rPr>
                        <a:t>Unit</a:t>
                      </a:r>
                      <a:endParaRPr lang="en-GB" sz="1000" b="1" dirty="0">
                        <a:solidFill>
                          <a:schemeClr val="bg1"/>
                        </a:solidFill>
                        <a:latin typeface="Arial Narrow" panose="020B0606020202030204" pitchFamily="34" charset="0"/>
                      </a:endParaRPr>
                    </a:p>
                  </a:txBody>
                  <a:tcP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C</a:t>
                      </a:r>
                      <a:r>
                        <a:rPr lang="en-GB" sz="1000" b="1" i="1" u="none" strike="noStrike" dirty="0">
                          <a:solidFill>
                            <a:schemeClr val="bg1"/>
                          </a:solidFill>
                          <a:effectLst/>
                          <a:latin typeface="Arial Narrow" panose="020B0606020202030204" pitchFamily="34" charset="0"/>
                        </a:rPr>
                        <a:t>avity without windows</a:t>
                      </a: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tc>
                  <a:txBody>
                    <a:bodyPr/>
                    <a:lstStyle/>
                    <a:p>
                      <a:pPr algn="ctr" fontAlgn="ctr"/>
                      <a:r>
                        <a:rPr lang="en-US" sz="1000" b="1" i="1" u="none" strike="noStrike" dirty="0">
                          <a:solidFill>
                            <a:schemeClr val="bg1"/>
                          </a:solidFill>
                          <a:effectLst/>
                          <a:latin typeface="Arial Narrow" panose="020B0606020202030204" pitchFamily="34" charset="0"/>
                        </a:rPr>
                        <a:t>Dielectric cavity</a:t>
                      </a:r>
                      <a:endParaRPr lang="en-GB" sz="1000" b="1" i="1" u="none" strike="noStrike" dirty="0">
                        <a:solidFill>
                          <a:schemeClr val="bg1"/>
                        </a:solidFill>
                        <a:effectLst/>
                        <a:latin typeface="Arial Narrow" panose="020B0606020202030204" pitchFamily="34" charset="0"/>
                      </a:endParaRPr>
                    </a:p>
                  </a:txBody>
                  <a:tcPr marL="0" marR="0" marT="0" marB="0" anchor="ctr">
                    <a:lnL>
                      <a:noFill/>
                    </a:lnL>
                    <a:lnR>
                      <a:noFill/>
                    </a:lnR>
                    <a:lnT w="25400" cmpd="sng">
                      <a:solidFill>
                        <a:srgbClr val="0033A0"/>
                      </a:solidFill>
                    </a:lnT>
                    <a:lnB w="25400" cap="flat" cmpd="sng" algn="ctr">
                      <a:solidFill>
                        <a:srgbClr val="0033A0"/>
                      </a:solidFill>
                      <a:prstDash val="solid"/>
                      <a:round/>
                      <a:headEnd type="none" w="med" len="med"/>
                      <a:tailEnd type="none" w="med" len="med"/>
                    </a:lnB>
                    <a:lnTlToBr w="12700" cmpd="sng">
                      <a:noFill/>
                      <a:prstDash val="solid"/>
                    </a:lnTlToBr>
                    <a:lnBlToTr w="12700" cmpd="sng">
                      <a:noFill/>
                      <a:prstDash val="solid"/>
                    </a:lnBlToTr>
                    <a:solidFill>
                      <a:srgbClr val="0033A0"/>
                    </a:solidFill>
                  </a:tcPr>
                </a:tc>
                <a:extLst>
                  <a:ext uri="{0D108BD9-81ED-4DB2-BD59-A6C34878D82A}">
                    <a16:rowId xmlns:a16="http://schemas.microsoft.com/office/drawing/2014/main" val="3127706722"/>
                  </a:ext>
                </a:extLst>
              </a:tr>
              <a:tr h="135607">
                <a:tc>
                  <a:txBody>
                    <a:bodyPr/>
                    <a:lstStyle/>
                    <a:p>
                      <a:pPr algn="ctr" fontAlgn="ctr"/>
                      <a:r>
                        <a:rPr lang="en-GB" sz="1000" b="0" i="0" u="none" strike="noStrike">
                          <a:solidFill>
                            <a:srgbClr val="000000"/>
                          </a:solidFill>
                          <a:effectLst/>
                          <a:latin typeface="Arial Narrow" panose="020B0606020202030204" pitchFamily="34" charset="0"/>
                        </a:rPr>
                        <a:t>f</a:t>
                      </a:r>
                      <a:r>
                        <a:rPr lang="en-GB" sz="1000" b="0" i="0" u="none" strike="noStrike" baseline="-25000">
                          <a:solidFill>
                            <a:srgbClr val="000000"/>
                          </a:solidFill>
                          <a:effectLst/>
                          <a:latin typeface="Arial Narrow" panose="020B0606020202030204" pitchFamily="34" charset="0"/>
                        </a:rPr>
                        <a:t>0</a:t>
                      </a:r>
                      <a:endParaRPr lang="en-GB" sz="1000" b="0" i="0" u="none" strike="noStrike">
                        <a:solidFill>
                          <a:srgbClr val="000000"/>
                        </a:solidFill>
                        <a:effectLst/>
                        <a:latin typeface="Arial Narrow" panose="020B0606020202030204" pitchFamily="34" charset="0"/>
                      </a:endParaRP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MHz</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704</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704</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704</a:t>
                      </a:r>
                    </a:p>
                  </a:txBody>
                  <a:tcPr marL="0" marR="0" marT="0" marB="0" anchor="ctr">
                    <a:lnL>
                      <a:noFill/>
                    </a:lnL>
                    <a:lnR>
                      <a:noFill/>
                    </a:lnR>
                    <a:lnT w="25400" cap="flat" cmpd="sng" algn="ctr">
                      <a:solidFill>
                        <a:srgbClr val="0033A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98473574"/>
                  </a:ext>
                </a:extLst>
              </a:tr>
              <a:tr h="135607">
                <a:tc>
                  <a:txBody>
                    <a:bodyPr/>
                    <a:lstStyle/>
                    <a:p>
                      <a:pPr algn="ctr" fontAlgn="ctr"/>
                      <a:r>
                        <a:rPr lang="en-GB" sz="1000" b="0" i="0" u="none" strike="noStrike" dirty="0">
                          <a:solidFill>
                            <a:srgbClr val="000000"/>
                          </a:solidFill>
                          <a:effectLst/>
                          <a:latin typeface="Arial Narrow" panose="020B0606020202030204" pitchFamily="34" charset="0"/>
                        </a:rPr>
                        <a:t>L</a:t>
                      </a:r>
                      <a:r>
                        <a:rPr lang="en-GB" sz="1000" b="0" i="0" u="none" strike="noStrike" baseline="-25000" dirty="0">
                          <a:solidFill>
                            <a:srgbClr val="000000"/>
                          </a:solidFill>
                          <a:effectLst/>
                          <a:latin typeface="Arial Narrow" panose="020B0606020202030204" pitchFamily="34" charset="0"/>
                        </a:rPr>
                        <a:t>acc</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GB" sz="1000" b="0" i="0" u="none" strike="noStrike" dirty="0">
                          <a:solidFill>
                            <a:srgbClr val="000000"/>
                          </a:solidFill>
                          <a:effectLst/>
                          <a:latin typeface="Arial Narrow" panose="020B0606020202030204" pitchFamily="34" charset="0"/>
                        </a:rPr>
                        <a:t>mm</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5</a:t>
                      </a:r>
                      <a:r>
                        <a:rPr lang="en-GB" sz="1000" b="0" i="0" u="none" strike="noStrike" dirty="0">
                          <a:solidFill>
                            <a:srgbClr val="000000"/>
                          </a:solidFill>
                          <a:effectLst/>
                          <a:latin typeface="Arial Narrow" panose="020B0606020202030204" pitchFamily="34" charset="0"/>
                        </a:rPr>
                        <a:t>67.86</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551.07</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567.79</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extLst>
                  <a:ext uri="{0D108BD9-81ED-4DB2-BD59-A6C34878D82A}">
                    <a16:rowId xmlns:a16="http://schemas.microsoft.com/office/drawing/2014/main" val="447240271"/>
                  </a:ext>
                </a:extLst>
              </a:tr>
              <a:tr h="135607">
                <a:tc>
                  <a:txBody>
                    <a:bodyPr/>
                    <a:lstStyle/>
                    <a:p>
                      <a:pPr algn="ctr" fontAlgn="ctr"/>
                      <a:r>
                        <a:rPr lang="en-GB" sz="1000" b="0" i="0" u="none" strike="noStrike" dirty="0">
                          <a:solidFill>
                            <a:srgbClr val="000000"/>
                          </a:solidFill>
                          <a:effectLst/>
                          <a:latin typeface="Arial Narrow" panose="020B0606020202030204" pitchFamily="34" charset="0"/>
                        </a:rPr>
                        <a:t>R</a:t>
                      </a:r>
                      <a:r>
                        <a:rPr lang="en-GB" sz="1000" b="0" i="0" u="none" strike="noStrike" baseline="-25000" dirty="0">
                          <a:solidFill>
                            <a:srgbClr val="000000"/>
                          </a:solidFill>
                          <a:effectLst/>
                          <a:latin typeface="Arial Narrow" panose="020B0606020202030204" pitchFamily="34" charset="0"/>
                        </a:rPr>
                        <a:t>i</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mm</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60</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60</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60</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94483261"/>
                  </a:ext>
                </a:extLst>
              </a:tr>
              <a:tr h="135607">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Narrow" panose="020B0606020202030204" pitchFamily="34" charset="0"/>
                        </a:rPr>
                        <a:t>R</a:t>
                      </a:r>
                      <a:r>
                        <a:rPr lang="en-GB" sz="1000" b="0" i="0" u="none" strike="noStrike" baseline="-25000" dirty="0">
                          <a:solidFill>
                            <a:srgbClr val="000000"/>
                          </a:solidFill>
                          <a:effectLst/>
                          <a:latin typeface="Arial Narrow" panose="020B0606020202030204" pitchFamily="34" charset="0"/>
                        </a:rPr>
                        <a:t>c</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mm</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192.63</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195.59</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1" i="0" u="none" strike="noStrike" dirty="0">
                          <a:solidFill>
                            <a:srgbClr val="0000FF"/>
                          </a:solidFill>
                          <a:effectLst/>
                          <a:latin typeface="Arial Narrow" panose="020B0606020202030204" pitchFamily="34" charset="0"/>
                        </a:rPr>
                        <a:t>103.53</a:t>
                      </a:r>
                      <a:endParaRPr lang="en-GB" sz="1000" b="1" i="0" u="none" strike="noStrike" dirty="0">
                        <a:solidFill>
                          <a:srgbClr val="0000FF"/>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4078298004"/>
                  </a:ext>
                </a:extLst>
              </a:tr>
              <a:tr h="135607">
                <a:tc>
                  <a:txBody>
                    <a:bodyPr/>
                    <a:lstStyle/>
                    <a:p>
                      <a:pPr algn="ctr" fontAlgn="ctr"/>
                      <a:r>
                        <a:rPr lang="el-GR" sz="1000" b="0" i="0" u="none" strike="noStrike" dirty="0">
                          <a:solidFill>
                            <a:srgbClr val="000000"/>
                          </a:solidFill>
                          <a:effectLst/>
                          <a:latin typeface="Arial Narrow" panose="020B0606020202030204" pitchFamily="34" charset="0"/>
                        </a:rPr>
                        <a:t>β</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0.8889</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0.8889</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0.8889</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2257431"/>
                  </a:ext>
                </a:extLst>
              </a:tr>
              <a:tr h="135607">
                <a:tc>
                  <a:txBody>
                    <a:bodyPr/>
                    <a:lstStyle/>
                    <a:p>
                      <a:pPr algn="ctr" fontAlgn="ctr"/>
                      <a:r>
                        <a:rPr lang="en-GB" sz="1000" b="0" i="0" u="none" strike="noStrike" dirty="0" err="1">
                          <a:solidFill>
                            <a:srgbClr val="000000"/>
                          </a:solidFill>
                          <a:effectLst/>
                          <a:latin typeface="Arial Narrow" panose="020B0606020202030204" pitchFamily="34" charset="0"/>
                        </a:rPr>
                        <a:t>t</a:t>
                      </a:r>
                      <a:r>
                        <a:rPr lang="en-GB" sz="1000" b="0" i="0" u="none" strike="noStrike" baseline="-25000" dirty="0" err="1">
                          <a:solidFill>
                            <a:srgbClr val="000000"/>
                          </a:solidFill>
                          <a:effectLst/>
                          <a:latin typeface="Arial Narrow" panose="020B0606020202030204" pitchFamily="34" charset="0"/>
                        </a:rPr>
                        <a:t>w</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um</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chemeClr val="tx1"/>
                          </a:solidFill>
                          <a:effectLst/>
                          <a:latin typeface="Arial Narrow" panose="020B0606020202030204" pitchFamily="34" charset="0"/>
                        </a:rPr>
                        <a:t>30</a:t>
                      </a:r>
                      <a:endParaRPr lang="en-GB" sz="1000" b="0" i="0" u="none" strike="noStrike" dirty="0">
                        <a:solidFill>
                          <a:schemeClr val="tx1"/>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tc>
                  <a:txBody>
                    <a:bodyPr/>
                    <a:lstStyle/>
                    <a:p>
                      <a:pPr algn="ctr" fontAlgn="ctr"/>
                      <a:r>
                        <a:rPr lang="en-US" sz="1000" b="0" i="0" u="none" strike="noStrike" dirty="0">
                          <a:solidFill>
                            <a:srgbClr val="000000"/>
                          </a:solidFill>
                          <a:effectLst/>
                          <a:latin typeface="Arial Narrow" panose="020B0606020202030204" pitchFamily="34" charset="0"/>
                        </a:rPr>
                        <a:t>-</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835679494"/>
                  </a:ext>
                </a:extLst>
              </a:tr>
              <a:tr h="135607">
                <a:tc>
                  <a:txBody>
                    <a:bodyPr/>
                    <a:lstStyle/>
                    <a:p>
                      <a:pPr algn="ctr" fontAlgn="ctr"/>
                      <a:r>
                        <a:rPr lang="en-GB" sz="1000" b="0" i="0" u="none" strike="noStrike" dirty="0">
                          <a:solidFill>
                            <a:srgbClr val="000000"/>
                          </a:solidFill>
                          <a:effectLst/>
                          <a:latin typeface="Arial Narrow" panose="020B0606020202030204" pitchFamily="34" charset="0"/>
                        </a:rPr>
                        <a:t>t</a:t>
                      </a:r>
                      <a:r>
                        <a:rPr lang="en-GB" sz="1000" b="0" i="0" u="none" strike="noStrike" baseline="-25000" dirty="0">
                          <a:solidFill>
                            <a:srgbClr val="000000"/>
                          </a:solidFill>
                          <a:effectLst/>
                          <a:latin typeface="Arial Narrow" panose="020B0606020202030204" pitchFamily="34" charset="0"/>
                        </a:rPr>
                        <a:t>d</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mm</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GB" sz="1000" b="0" i="0" u="none" strike="noStrike" dirty="0">
                          <a:solidFill>
                            <a:srgbClr val="000000"/>
                          </a:solidFill>
                          <a:effectLst/>
                          <a:latin typeface="Arial Narrow" panose="020B0606020202030204" pitchFamily="34" charset="0"/>
                        </a:rPr>
                        <a:t>-</a:t>
                      </a: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p>
                      <a:pPr algn="ctr" fontAlgn="ctr"/>
                      <a:r>
                        <a:rPr lang="en-US" sz="1000" b="0" i="0" u="none" strike="noStrike" dirty="0">
                          <a:solidFill>
                            <a:srgbClr val="000000"/>
                          </a:solidFill>
                          <a:effectLst/>
                          <a:latin typeface="Arial Narrow" panose="020B0606020202030204" pitchFamily="34" charset="0"/>
                        </a:rPr>
                        <a:t>36.28</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25010979"/>
                  </a:ext>
                </a:extLst>
              </a:tr>
              <a:tr h="135607">
                <a:tc>
                  <a:txBody>
                    <a:bodyPr/>
                    <a:lstStyle/>
                    <a:p>
                      <a:pPr algn="ctr" fontAlgn="ctr"/>
                      <a:r>
                        <a:rPr lang="en-GB" sz="1000" b="0" i="0" u="none" strike="noStrike" dirty="0">
                          <a:solidFill>
                            <a:srgbClr val="000000"/>
                          </a:solidFill>
                          <a:effectLst/>
                          <a:latin typeface="Arial Narrow" panose="020B0606020202030204" pitchFamily="34" charset="0"/>
                        </a:rPr>
                        <a:t>E</a:t>
                      </a:r>
                      <a:r>
                        <a:rPr lang="en-GB" sz="1000" b="0" i="0" u="none" strike="noStrike" baseline="-25000" dirty="0">
                          <a:solidFill>
                            <a:srgbClr val="000000"/>
                          </a:solidFill>
                          <a:effectLst/>
                          <a:latin typeface="Arial Narrow" panose="020B0606020202030204" pitchFamily="34" charset="0"/>
                        </a:rPr>
                        <a:t>nom</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GB" sz="1000" b="0" i="0" u="none" strike="noStrike" dirty="0">
                          <a:solidFill>
                            <a:srgbClr val="000000"/>
                          </a:solidFill>
                          <a:effectLst/>
                          <a:latin typeface="Arial Narrow" panose="020B0606020202030204" pitchFamily="34" charset="0"/>
                        </a:rPr>
                        <a:t>MV/m</a:t>
                      </a: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22.50</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22.50</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tc>
                  <a:txBody>
                    <a:bodyPr/>
                    <a:lstStyle/>
                    <a:p>
                      <a:pPr algn="ctr" fontAlgn="ctr"/>
                      <a:r>
                        <a:rPr lang="en-US" sz="1000" b="0" i="0" u="none" strike="noStrike" dirty="0">
                          <a:solidFill>
                            <a:srgbClr val="000000"/>
                          </a:solidFill>
                          <a:effectLst/>
                          <a:latin typeface="Arial Narrow" panose="020B0606020202030204" pitchFamily="34" charset="0"/>
                        </a:rPr>
                        <a:t>22.50</a:t>
                      </a:r>
                      <a:endParaRPr lang="en-GB" sz="1000" b="0" i="0" u="none" strike="noStrike" dirty="0">
                        <a:solidFill>
                          <a:srgbClr val="000000"/>
                        </a:solidFill>
                        <a:effectLst/>
                        <a:latin typeface="Arial Narrow" panose="020B0606020202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0033A0">
                        <a:tint val="20000"/>
                      </a:srgbClr>
                    </a:solidFill>
                  </a:tcPr>
                </a:tc>
                <a:extLst>
                  <a:ext uri="{0D108BD9-81ED-4DB2-BD59-A6C34878D82A}">
                    <a16:rowId xmlns:a16="http://schemas.microsoft.com/office/drawing/2014/main" val="1719632214"/>
                  </a:ext>
                </a:extLst>
              </a:tr>
            </a:tbl>
          </a:graphicData>
        </a:graphic>
      </p:graphicFrame>
      <p:sp>
        <p:nvSpPr>
          <p:cNvPr id="252" name="TextBox 251">
            <a:extLst>
              <a:ext uri="{FF2B5EF4-FFF2-40B4-BE49-F238E27FC236}">
                <a16:creationId xmlns:a16="http://schemas.microsoft.com/office/drawing/2014/main" id="{E6F8E17C-2498-1A53-8561-C201FBCB10D2}"/>
              </a:ext>
            </a:extLst>
          </p:cNvPr>
          <p:cNvSpPr txBox="1"/>
          <p:nvPr/>
        </p:nvSpPr>
        <p:spPr>
          <a:xfrm>
            <a:off x="8055492" y="1486186"/>
            <a:ext cx="877529" cy="523220"/>
          </a:xfrm>
          <a:prstGeom prst="rect">
            <a:avLst/>
          </a:prstGeom>
          <a:noFill/>
        </p:spPr>
        <p:txBody>
          <a:bodyPr wrap="square" rtlCol="0">
            <a:spAutoFit/>
          </a:bodyPr>
          <a:lstStyle/>
          <a:p>
            <a:r>
              <a:rPr lang="en-US" sz="1400" dirty="0"/>
              <a:t>Cavity radius</a:t>
            </a:r>
            <a:endParaRPr lang="en-GB" sz="1400" dirty="0"/>
          </a:p>
        </p:txBody>
      </p:sp>
      <p:sp>
        <p:nvSpPr>
          <p:cNvPr id="253" name="TextBox 252">
            <a:extLst>
              <a:ext uri="{FF2B5EF4-FFF2-40B4-BE49-F238E27FC236}">
                <a16:creationId xmlns:a16="http://schemas.microsoft.com/office/drawing/2014/main" id="{B274A1D8-59BB-06AC-C3AE-D55880A6A4D4}"/>
              </a:ext>
            </a:extLst>
          </p:cNvPr>
          <p:cNvSpPr txBox="1"/>
          <p:nvPr/>
        </p:nvSpPr>
        <p:spPr>
          <a:xfrm>
            <a:off x="8055491" y="2336031"/>
            <a:ext cx="877529" cy="307777"/>
          </a:xfrm>
          <a:prstGeom prst="rect">
            <a:avLst/>
          </a:prstGeom>
          <a:noFill/>
        </p:spPr>
        <p:txBody>
          <a:bodyPr wrap="square" rtlCol="0">
            <a:spAutoFit/>
          </a:bodyPr>
          <a:lstStyle/>
          <a:p>
            <a:r>
              <a:rPr lang="en-US" sz="1400" dirty="0"/>
              <a:t>Q-factor</a:t>
            </a:r>
            <a:endParaRPr lang="en-GB" sz="1400" dirty="0"/>
          </a:p>
        </p:txBody>
      </p:sp>
      <p:sp>
        <p:nvSpPr>
          <p:cNvPr id="254" name="TextBox 253">
            <a:extLst>
              <a:ext uri="{FF2B5EF4-FFF2-40B4-BE49-F238E27FC236}">
                <a16:creationId xmlns:a16="http://schemas.microsoft.com/office/drawing/2014/main" id="{7A27E84A-229B-343B-90F4-7CE57B605BE1}"/>
              </a:ext>
            </a:extLst>
          </p:cNvPr>
          <p:cNvSpPr txBox="1"/>
          <p:nvPr/>
        </p:nvSpPr>
        <p:spPr>
          <a:xfrm>
            <a:off x="7978877" y="3132652"/>
            <a:ext cx="1165123" cy="307777"/>
          </a:xfrm>
          <a:prstGeom prst="rect">
            <a:avLst/>
          </a:prstGeom>
          <a:noFill/>
        </p:spPr>
        <p:txBody>
          <a:bodyPr wrap="square" rtlCol="0">
            <a:spAutoFit/>
          </a:bodyPr>
          <a:lstStyle/>
          <a:p>
            <a:r>
              <a:rPr lang="en-US" sz="1400" dirty="0"/>
              <a:t>Peak power</a:t>
            </a:r>
            <a:endParaRPr lang="en-GB" sz="1400" dirty="0"/>
          </a:p>
        </p:txBody>
      </p:sp>
      <p:sp>
        <p:nvSpPr>
          <p:cNvPr id="255" name="TextBox 254">
            <a:extLst>
              <a:ext uri="{FF2B5EF4-FFF2-40B4-BE49-F238E27FC236}">
                <a16:creationId xmlns:a16="http://schemas.microsoft.com/office/drawing/2014/main" id="{B1A99683-DB0F-69AC-5859-7CFA537805E6}"/>
              </a:ext>
            </a:extLst>
          </p:cNvPr>
          <p:cNvSpPr txBox="1"/>
          <p:nvPr/>
        </p:nvSpPr>
        <p:spPr>
          <a:xfrm>
            <a:off x="7978877" y="3573995"/>
            <a:ext cx="1165123" cy="307777"/>
          </a:xfrm>
          <a:prstGeom prst="rect">
            <a:avLst/>
          </a:prstGeom>
          <a:noFill/>
        </p:spPr>
        <p:txBody>
          <a:bodyPr wrap="square" rtlCol="0">
            <a:spAutoFit/>
          </a:bodyPr>
          <a:lstStyle/>
          <a:p>
            <a:r>
              <a:rPr lang="en-US" sz="1400" dirty="0"/>
              <a:t>E-fields</a:t>
            </a:r>
            <a:endParaRPr lang="en-GB" sz="1400" dirty="0"/>
          </a:p>
        </p:txBody>
      </p:sp>
      <p:sp>
        <p:nvSpPr>
          <p:cNvPr id="256" name="TextBox 255">
            <a:extLst>
              <a:ext uri="{FF2B5EF4-FFF2-40B4-BE49-F238E27FC236}">
                <a16:creationId xmlns:a16="http://schemas.microsoft.com/office/drawing/2014/main" id="{15987B25-0B5D-6343-B935-501D45AB3219}"/>
              </a:ext>
            </a:extLst>
          </p:cNvPr>
          <p:cNvSpPr txBox="1"/>
          <p:nvPr/>
        </p:nvSpPr>
        <p:spPr>
          <a:xfrm>
            <a:off x="7978877" y="3905097"/>
            <a:ext cx="1165123" cy="307777"/>
          </a:xfrm>
          <a:prstGeom prst="rect">
            <a:avLst/>
          </a:prstGeom>
          <a:noFill/>
        </p:spPr>
        <p:txBody>
          <a:bodyPr wrap="square" rtlCol="0">
            <a:spAutoFit/>
          </a:bodyPr>
          <a:lstStyle/>
          <a:p>
            <a:r>
              <a:rPr lang="en-US" sz="1400" dirty="0"/>
              <a:t>Peak power</a:t>
            </a:r>
            <a:endParaRPr lang="en-GB" sz="1400" dirty="0"/>
          </a:p>
        </p:txBody>
      </p:sp>
      <p:sp>
        <p:nvSpPr>
          <p:cNvPr id="257" name="TextBox 256">
            <a:extLst>
              <a:ext uri="{FF2B5EF4-FFF2-40B4-BE49-F238E27FC236}">
                <a16:creationId xmlns:a16="http://schemas.microsoft.com/office/drawing/2014/main" id="{AD7423BE-A37F-DAC9-4472-BBABAC9B6B22}"/>
              </a:ext>
            </a:extLst>
          </p:cNvPr>
          <p:cNvSpPr txBox="1"/>
          <p:nvPr/>
        </p:nvSpPr>
        <p:spPr>
          <a:xfrm>
            <a:off x="7978877" y="4203011"/>
            <a:ext cx="1165123" cy="523220"/>
          </a:xfrm>
          <a:prstGeom prst="rect">
            <a:avLst/>
          </a:prstGeom>
          <a:noFill/>
        </p:spPr>
        <p:txBody>
          <a:bodyPr wrap="square" rtlCol="0">
            <a:spAutoFit/>
          </a:bodyPr>
          <a:lstStyle/>
          <a:p>
            <a:r>
              <a:rPr lang="en-US" sz="1400" dirty="0"/>
              <a:t>Average power</a:t>
            </a:r>
            <a:endParaRPr lang="en-GB" sz="1400" dirty="0"/>
          </a:p>
        </p:txBody>
      </p:sp>
      <p:sp>
        <p:nvSpPr>
          <p:cNvPr id="258" name="TextBox 257">
            <a:extLst>
              <a:ext uri="{FF2B5EF4-FFF2-40B4-BE49-F238E27FC236}">
                <a16:creationId xmlns:a16="http://schemas.microsoft.com/office/drawing/2014/main" id="{0DE6ACD5-6980-3795-B78B-03E4C3F03018}"/>
              </a:ext>
            </a:extLst>
          </p:cNvPr>
          <p:cNvSpPr txBox="1"/>
          <p:nvPr/>
        </p:nvSpPr>
        <p:spPr>
          <a:xfrm>
            <a:off x="4760202" y="4614033"/>
            <a:ext cx="2364750" cy="369332"/>
          </a:xfrm>
          <a:prstGeom prst="rect">
            <a:avLst/>
          </a:prstGeom>
          <a:noFill/>
          <a:ln>
            <a:solidFill>
              <a:srgbClr val="0000FF"/>
            </a:solidFill>
          </a:ln>
        </p:spPr>
        <p:txBody>
          <a:bodyPr wrap="none" rtlCol="0">
            <a:spAutoFit/>
          </a:bodyPr>
          <a:lstStyle/>
          <a:p>
            <a:r>
              <a:rPr lang="en-US" dirty="0"/>
              <a:t>C. Barbagallo, CERN</a:t>
            </a:r>
            <a:endParaRPr lang="en-GB" dirty="0"/>
          </a:p>
        </p:txBody>
      </p:sp>
      <p:sp>
        <p:nvSpPr>
          <p:cNvPr id="260" name="Footer Placeholder 259">
            <a:extLst>
              <a:ext uri="{FF2B5EF4-FFF2-40B4-BE49-F238E27FC236}">
                <a16:creationId xmlns:a16="http://schemas.microsoft.com/office/drawing/2014/main" id="{B4BAC09F-B243-5328-6FBE-257721649363}"/>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4248924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0FCA-F87B-30A9-5F95-0F7E4B1FA4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579479-C593-C274-E48F-59513E2425F2}"/>
              </a:ext>
            </a:extLst>
          </p:cNvPr>
          <p:cNvSpPr>
            <a:spLocks noGrp="1"/>
          </p:cNvSpPr>
          <p:nvPr>
            <p:ph type="sldNum" sz="quarter" idx="4"/>
          </p:nvPr>
        </p:nvSpPr>
        <p:spPr/>
        <p:txBody>
          <a:bodyPr/>
          <a:lstStyle/>
          <a:p>
            <a:fld id="{974172A1-1CBF-0B40-9234-7D4D80EC19EA}" type="slidenum">
              <a:rPr lang="en-GB" smtClean="0"/>
              <a:pPr/>
              <a:t>21</a:t>
            </a:fld>
            <a:endParaRPr lang="en-GB" dirty="0"/>
          </a:p>
        </p:txBody>
      </p:sp>
      <p:sp>
        <p:nvSpPr>
          <p:cNvPr id="11" name="Rectangle 10">
            <a:extLst>
              <a:ext uri="{FF2B5EF4-FFF2-40B4-BE49-F238E27FC236}">
                <a16:creationId xmlns:a16="http://schemas.microsoft.com/office/drawing/2014/main" id="{7B602F3E-304B-EA75-A456-97AB5E6DC3E7}"/>
              </a:ext>
            </a:extLst>
          </p:cNvPr>
          <p:cNvSpPr/>
          <p:nvPr/>
        </p:nvSpPr>
        <p:spPr>
          <a:xfrm>
            <a:off x="35495" y="123478"/>
            <a:ext cx="1227025" cy="1088321"/>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 name="Title 4">
            <a:extLst>
              <a:ext uri="{FF2B5EF4-FFF2-40B4-BE49-F238E27FC236}">
                <a16:creationId xmlns:a16="http://schemas.microsoft.com/office/drawing/2014/main" id="{39AEBC93-A83F-D170-A1B4-392F6A1DD4BA}"/>
              </a:ext>
            </a:extLst>
          </p:cNvPr>
          <p:cNvSpPr txBox="1">
            <a:spLocks/>
          </p:cNvSpPr>
          <p:nvPr/>
        </p:nvSpPr>
        <p:spPr>
          <a:xfrm>
            <a:off x="0" y="58316"/>
            <a:ext cx="9144000" cy="497210"/>
          </a:xfrm>
          <a:prstGeom prst="rect">
            <a:avLst/>
          </a:prstGeom>
        </p:spPr>
        <p:txBody>
          <a:bodyPr vert="horz" lIns="0" tIns="0" rIns="0" bIns="0"/>
          <a:lstStyle>
            <a:lvl1pPr algn="ctr" defTabSz="457200" rtl="0" eaLnBrk="1" latinLnBrk="0" hangingPunct="1">
              <a:spcBef>
                <a:spcPct val="0"/>
              </a:spcBef>
              <a:buNone/>
              <a:defRPr sz="2800" b="1" kern="1200">
                <a:solidFill>
                  <a:schemeClr val="tx1"/>
                </a:solidFill>
                <a:latin typeface="Arial Narrow"/>
                <a:ea typeface="+mj-ea"/>
                <a:cs typeface="Arial Narrow"/>
              </a:defRPr>
            </a:lvl1pPr>
          </a:lstStyle>
          <a:p>
            <a:r>
              <a:rPr lang="en-US" sz="2400" dirty="0"/>
              <a:t>Comparison of different cavities: </a:t>
            </a:r>
            <a:r>
              <a:rPr lang="en-GB" sz="2400" dirty="0" err="1"/>
              <a:t>Wakefields</a:t>
            </a:r>
            <a:endParaRPr lang="en-GB" sz="2400" b="0" i="1" dirty="0"/>
          </a:p>
        </p:txBody>
      </p:sp>
      <p:pic>
        <p:nvPicPr>
          <p:cNvPr id="5" name="Picture 4">
            <a:extLst>
              <a:ext uri="{FF2B5EF4-FFF2-40B4-BE49-F238E27FC236}">
                <a16:creationId xmlns:a16="http://schemas.microsoft.com/office/drawing/2014/main" id="{BCD443D8-D06F-63E0-6C61-3A78678A6A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7128" y="627534"/>
            <a:ext cx="2999008" cy="2011680"/>
          </a:xfrm>
          <a:prstGeom prst="rect">
            <a:avLst/>
          </a:prstGeom>
        </p:spPr>
      </p:pic>
      <p:grpSp>
        <p:nvGrpSpPr>
          <p:cNvPr id="23" name="Group 22">
            <a:extLst>
              <a:ext uri="{FF2B5EF4-FFF2-40B4-BE49-F238E27FC236}">
                <a16:creationId xmlns:a16="http://schemas.microsoft.com/office/drawing/2014/main" id="{EAB6BFC6-372F-6C7E-80B8-90F6C3286582}"/>
              </a:ext>
            </a:extLst>
          </p:cNvPr>
          <p:cNvGrpSpPr/>
          <p:nvPr/>
        </p:nvGrpSpPr>
        <p:grpSpPr>
          <a:xfrm>
            <a:off x="5868144" y="610103"/>
            <a:ext cx="3220123" cy="2011680"/>
            <a:chOff x="5796136" y="610103"/>
            <a:chExt cx="3220123" cy="2160000"/>
          </a:xfrm>
        </p:grpSpPr>
        <p:pic>
          <p:nvPicPr>
            <p:cNvPr id="10" name="Picture 9">
              <a:extLst>
                <a:ext uri="{FF2B5EF4-FFF2-40B4-BE49-F238E27FC236}">
                  <a16:creationId xmlns:a16="http://schemas.microsoft.com/office/drawing/2014/main" id="{97BCA2EC-512D-0345-0F3F-378C12D891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6136" y="610103"/>
              <a:ext cx="3220123" cy="2160000"/>
            </a:xfrm>
            <a:prstGeom prst="rect">
              <a:avLst/>
            </a:prstGeom>
          </p:spPr>
        </p:pic>
        <p:sp>
          <p:nvSpPr>
            <p:cNvPr id="18" name="Right Brace 17">
              <a:extLst>
                <a:ext uri="{FF2B5EF4-FFF2-40B4-BE49-F238E27FC236}">
                  <a16:creationId xmlns:a16="http://schemas.microsoft.com/office/drawing/2014/main" id="{5323B394-6999-C6DC-44FC-694712AB9FFD}"/>
                </a:ext>
              </a:extLst>
            </p:cNvPr>
            <p:cNvSpPr/>
            <p:nvPr/>
          </p:nvSpPr>
          <p:spPr>
            <a:xfrm rot="5400000">
              <a:off x="6758232" y="1814364"/>
              <a:ext cx="70282" cy="1594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9" name="Right Brace 18">
              <a:extLst>
                <a:ext uri="{FF2B5EF4-FFF2-40B4-BE49-F238E27FC236}">
                  <a16:creationId xmlns:a16="http://schemas.microsoft.com/office/drawing/2014/main" id="{8E653B79-20C9-EA9C-A81D-50543E2D415D}"/>
                </a:ext>
              </a:extLst>
            </p:cNvPr>
            <p:cNvSpPr/>
            <p:nvPr/>
          </p:nvSpPr>
          <p:spPr>
            <a:xfrm rot="5400000">
              <a:off x="7869873" y="850071"/>
              <a:ext cx="96429" cy="2088000"/>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0" name="Footer Placeholder 4">
              <a:extLst>
                <a:ext uri="{FF2B5EF4-FFF2-40B4-BE49-F238E27FC236}">
                  <a16:creationId xmlns:a16="http://schemas.microsoft.com/office/drawing/2014/main" id="{4A36A514-CAC5-F2B0-4529-06952D96AD56}"/>
                </a:ext>
              </a:extLst>
            </p:cNvPr>
            <p:cNvSpPr txBox="1">
              <a:spLocks/>
            </p:cNvSpPr>
            <p:nvPr/>
          </p:nvSpPr>
          <p:spPr>
            <a:xfrm>
              <a:off x="5829536" y="1951958"/>
              <a:ext cx="1929179" cy="218375"/>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700" b="1" dirty="0"/>
                <a:t>Short-range</a:t>
              </a:r>
              <a:r>
                <a:rPr lang="en-US" sz="700" dirty="0"/>
                <a:t> </a:t>
              </a:r>
              <a:r>
                <a:rPr lang="en-US" sz="700" b="1" dirty="0"/>
                <a:t>wake</a:t>
              </a:r>
            </a:p>
            <a:p>
              <a:pPr algn="ctr"/>
              <a:endParaRPr lang="en-GB" sz="700" b="1" dirty="0"/>
            </a:p>
          </p:txBody>
        </p:sp>
        <p:sp>
          <p:nvSpPr>
            <p:cNvPr id="21" name="Footer Placeholder 4">
              <a:extLst>
                <a:ext uri="{FF2B5EF4-FFF2-40B4-BE49-F238E27FC236}">
                  <a16:creationId xmlns:a16="http://schemas.microsoft.com/office/drawing/2014/main" id="{2774FB96-D0F9-6168-7F9D-437D47EAAD4C}"/>
                </a:ext>
              </a:extLst>
            </p:cNvPr>
            <p:cNvSpPr txBox="1">
              <a:spLocks/>
            </p:cNvSpPr>
            <p:nvPr/>
          </p:nvSpPr>
          <p:spPr>
            <a:xfrm>
              <a:off x="6998027" y="1946802"/>
              <a:ext cx="1929179" cy="218375"/>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700" b="1" dirty="0"/>
                <a:t>Long-range wake</a:t>
              </a:r>
            </a:p>
          </p:txBody>
        </p:sp>
      </p:grpSp>
      <p:sp>
        <p:nvSpPr>
          <p:cNvPr id="22" name="Content Placeholder 1">
            <a:extLst>
              <a:ext uri="{FF2B5EF4-FFF2-40B4-BE49-F238E27FC236}">
                <a16:creationId xmlns:a16="http://schemas.microsoft.com/office/drawing/2014/main" id="{683A816F-095F-1723-8364-23AB0AF4DEFF}"/>
              </a:ext>
            </a:extLst>
          </p:cNvPr>
          <p:cNvSpPr txBox="1">
            <a:spLocks/>
          </p:cNvSpPr>
          <p:nvPr/>
        </p:nvSpPr>
        <p:spPr>
          <a:xfrm>
            <a:off x="5718512" y="2761945"/>
            <a:ext cx="3245976" cy="1852088"/>
          </a:xfrm>
          <a:prstGeom prst="rect">
            <a:avLst/>
          </a:prstGeom>
        </p:spPr>
        <p:txBody>
          <a:bodyPr/>
          <a:lstStyle>
            <a:lvl1pPr marL="342900" indent="-342900" algn="l" defTabSz="457200" rtl="0" eaLnBrk="1" latinLnBrk="0" hangingPunct="1">
              <a:spcBef>
                <a:spcPct val="20000"/>
              </a:spcBef>
              <a:buClr>
                <a:schemeClr val="accent1"/>
              </a:buClr>
              <a:buFont typeface="Wingdings" charset="2"/>
              <a:buChar char="§"/>
              <a:defRPr sz="2800" kern="1200">
                <a:solidFill>
                  <a:schemeClr val="tx1"/>
                </a:solidFill>
                <a:latin typeface="Arial Narrow"/>
                <a:ea typeface="+mn-ea"/>
                <a:cs typeface="Arial Narrow"/>
              </a:defRPr>
            </a:lvl1pPr>
            <a:lvl2pPr marL="742950" indent="-285750" algn="l" defTabSz="457200" rtl="0" eaLnBrk="1" latinLnBrk="0" hangingPunct="1">
              <a:spcBef>
                <a:spcPct val="20000"/>
              </a:spcBef>
              <a:buClr>
                <a:schemeClr val="accent1"/>
              </a:buClr>
              <a:buFont typeface="Wingdings" charset="2"/>
              <a:buChar char="§"/>
              <a:defRPr sz="2400" kern="1200">
                <a:solidFill>
                  <a:schemeClr val="tx1"/>
                </a:solidFill>
                <a:latin typeface="Arial Narrow"/>
                <a:ea typeface="+mn-ea"/>
                <a:cs typeface="Arial Narrow"/>
              </a:defRPr>
            </a:lvl2pPr>
            <a:lvl3pPr marL="1143000" indent="-228600" algn="l" defTabSz="457200" rtl="0" eaLnBrk="1" latinLnBrk="0" hangingPunct="1">
              <a:spcBef>
                <a:spcPct val="20000"/>
              </a:spcBef>
              <a:buClr>
                <a:schemeClr val="accent1"/>
              </a:buClr>
              <a:buFont typeface="Wingdings" charset="2"/>
              <a:buChar char="§"/>
              <a:defRPr sz="2000" kern="1200">
                <a:solidFill>
                  <a:schemeClr val="tx1"/>
                </a:solidFill>
                <a:latin typeface="Arial Narrow"/>
                <a:ea typeface="+mn-ea"/>
                <a:cs typeface="Arial Narrow"/>
              </a:defRPr>
            </a:lvl3pPr>
            <a:lvl4pPr marL="1600200" indent="-228600" algn="l" defTabSz="457200" rtl="0" eaLnBrk="1" latinLnBrk="0" hangingPunct="1">
              <a:spcBef>
                <a:spcPct val="20000"/>
              </a:spcBef>
              <a:buClr>
                <a:schemeClr val="accent1"/>
              </a:buClr>
              <a:buFont typeface="Wingdings" charset="2"/>
              <a:buChar char="§"/>
              <a:defRPr sz="2000" kern="1200">
                <a:solidFill>
                  <a:schemeClr val="tx1"/>
                </a:solidFill>
                <a:latin typeface="Arial Narrow"/>
                <a:ea typeface="+mn-ea"/>
                <a:cs typeface="Arial Narrow"/>
              </a:defRPr>
            </a:lvl4pPr>
            <a:lvl5pPr marL="2057400" indent="-228600" algn="l" defTabSz="457200" rtl="0" eaLnBrk="1" latinLnBrk="0" hangingPunct="1">
              <a:spcBef>
                <a:spcPct val="20000"/>
              </a:spcBef>
              <a:buClr>
                <a:schemeClr val="accent1"/>
              </a:buClr>
              <a:buFont typeface="Wingdings" charset="2"/>
              <a:buChar char="§"/>
              <a:defRPr sz="2000" kern="1200">
                <a:solidFill>
                  <a:schemeClr val="tx1"/>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100" b="1" dirty="0"/>
              <a:t>Be-windowed design: </a:t>
            </a:r>
            <a:r>
              <a:rPr lang="en-US" sz="1100" dirty="0"/>
              <a:t>Exhibits the highest mode excitation. This is due to the high field confinement introduced by Be windows</a:t>
            </a:r>
          </a:p>
          <a:p>
            <a:r>
              <a:rPr lang="en-US" sz="1100" b="1" dirty="0"/>
              <a:t>Windowless design: </a:t>
            </a:r>
            <a:r>
              <a:rPr lang="en-US" sz="1100" dirty="0"/>
              <a:t>Shows reduced wakefield excitation compared to the Be-windowed version, as the open iris allows a large fraction of long-range wakefields to escape the cavity </a:t>
            </a:r>
          </a:p>
          <a:p>
            <a:r>
              <a:rPr lang="en-US" sz="1100" b="1" dirty="0"/>
              <a:t>Dielectric cavities: </a:t>
            </a:r>
            <a:r>
              <a:rPr lang="en-US" sz="1100" dirty="0"/>
              <a:t>Achieves the lowest overall </a:t>
            </a:r>
            <a:r>
              <a:rPr lang="en-US" sz="1100" dirty="0" err="1"/>
              <a:t>wakefield</a:t>
            </a:r>
            <a:r>
              <a:rPr lang="en-US" sz="1100" dirty="0"/>
              <a:t> due to the lowest R/Q</a:t>
            </a:r>
          </a:p>
          <a:p>
            <a:endParaRPr lang="en-US" sz="1100" dirty="0"/>
          </a:p>
          <a:p>
            <a:endParaRPr lang="en-US" sz="1100" dirty="0"/>
          </a:p>
        </p:txBody>
      </p:sp>
      <p:grpSp>
        <p:nvGrpSpPr>
          <p:cNvPr id="29" name="Group 28">
            <a:extLst>
              <a:ext uri="{FF2B5EF4-FFF2-40B4-BE49-F238E27FC236}">
                <a16:creationId xmlns:a16="http://schemas.microsoft.com/office/drawing/2014/main" id="{3D75B5C6-8B80-33BD-D6CD-7DEBF6DC68F3}"/>
              </a:ext>
            </a:extLst>
          </p:cNvPr>
          <p:cNvGrpSpPr/>
          <p:nvPr/>
        </p:nvGrpSpPr>
        <p:grpSpPr>
          <a:xfrm>
            <a:off x="179512" y="2878359"/>
            <a:ext cx="5488380" cy="1212867"/>
            <a:chOff x="179512" y="3145059"/>
            <a:chExt cx="5488380" cy="1212867"/>
          </a:xfrm>
        </p:grpSpPr>
        <p:grpSp>
          <p:nvGrpSpPr>
            <p:cNvPr id="63" name="Group 62">
              <a:extLst>
                <a:ext uri="{FF2B5EF4-FFF2-40B4-BE49-F238E27FC236}">
                  <a16:creationId xmlns:a16="http://schemas.microsoft.com/office/drawing/2014/main" id="{8052EBCE-3584-376C-40A4-6A9B748B4906}"/>
                </a:ext>
              </a:extLst>
            </p:cNvPr>
            <p:cNvGrpSpPr/>
            <p:nvPr/>
          </p:nvGrpSpPr>
          <p:grpSpPr>
            <a:xfrm>
              <a:off x="305857" y="3145059"/>
              <a:ext cx="5362035" cy="1212867"/>
              <a:chOff x="332897" y="3385377"/>
              <a:chExt cx="5362035" cy="1212867"/>
            </a:xfrm>
          </p:grpSpPr>
          <p:sp>
            <p:nvSpPr>
              <p:cNvPr id="26" name="Footer Placeholder 4">
                <a:extLst>
                  <a:ext uri="{FF2B5EF4-FFF2-40B4-BE49-F238E27FC236}">
                    <a16:creationId xmlns:a16="http://schemas.microsoft.com/office/drawing/2014/main" id="{EC6685A8-5BD9-1A6D-6D61-6B7553D4D722}"/>
                  </a:ext>
                </a:extLst>
              </p:cNvPr>
              <p:cNvSpPr txBox="1">
                <a:spLocks/>
              </p:cNvSpPr>
              <p:nvPr/>
            </p:nvSpPr>
            <p:spPr>
              <a:xfrm>
                <a:off x="332897" y="3385377"/>
                <a:ext cx="2614342" cy="189638"/>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b="1" dirty="0">
                    <a:solidFill>
                      <a:srgbClr val="FE0000"/>
                    </a:solidFill>
                  </a:rPr>
                  <a:t>Total longitudinal wake potential (CST wakefield solver)*</a:t>
                </a:r>
                <a:endParaRPr lang="en-GB" sz="900" b="1" dirty="0">
                  <a:solidFill>
                    <a:srgbClr val="FE0000"/>
                  </a:solidFill>
                </a:endParaRPr>
              </a:p>
            </p:txBody>
          </p:sp>
          <p:pic>
            <p:nvPicPr>
              <p:cNvPr id="38" name="Picture 37">
                <a:extLst>
                  <a:ext uri="{FF2B5EF4-FFF2-40B4-BE49-F238E27FC236}">
                    <a16:creationId xmlns:a16="http://schemas.microsoft.com/office/drawing/2014/main" id="{8E3DE202-1E3A-6847-5F72-B15CFCC32D8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92841" y="3525436"/>
                <a:ext cx="2554398" cy="457200"/>
              </a:xfrm>
              <a:prstGeom prst="rect">
                <a:avLst/>
              </a:prstGeom>
            </p:spPr>
          </p:pic>
          <p:sp>
            <p:nvSpPr>
              <p:cNvPr id="39" name="Footer Placeholder 4">
                <a:extLst>
                  <a:ext uri="{FF2B5EF4-FFF2-40B4-BE49-F238E27FC236}">
                    <a16:creationId xmlns:a16="http://schemas.microsoft.com/office/drawing/2014/main" id="{C44D148F-8A07-BFAA-E82F-BC625E0B33E3}"/>
                  </a:ext>
                </a:extLst>
              </p:cNvPr>
              <p:cNvSpPr txBox="1">
                <a:spLocks/>
              </p:cNvSpPr>
              <p:nvPr/>
            </p:nvSpPr>
            <p:spPr>
              <a:xfrm>
                <a:off x="350568" y="4036809"/>
                <a:ext cx="2898172" cy="189638"/>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b="1" dirty="0">
                    <a:solidFill>
                      <a:srgbClr val="00B050"/>
                    </a:solidFill>
                  </a:rPr>
                  <a:t>Finite-beam eigenmode wake potential (CST eigenmode solver)</a:t>
                </a:r>
                <a:endParaRPr lang="en-GB" sz="900" b="1" dirty="0">
                  <a:solidFill>
                    <a:srgbClr val="00B050"/>
                  </a:solidFill>
                </a:endParaRPr>
              </a:p>
            </p:txBody>
          </p:sp>
          <p:pic>
            <p:nvPicPr>
              <p:cNvPr id="42" name="Picture 41">
                <a:extLst>
                  <a:ext uri="{FF2B5EF4-FFF2-40B4-BE49-F238E27FC236}">
                    <a16:creationId xmlns:a16="http://schemas.microsoft.com/office/drawing/2014/main" id="{86CAF0E0-4D07-7B33-67A1-17211321C96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077162" y="4232484"/>
                <a:ext cx="2617770" cy="365760"/>
              </a:xfrm>
              <a:prstGeom prst="rect">
                <a:avLst/>
              </a:prstGeom>
            </p:spPr>
          </p:pic>
        </p:grpSp>
        <p:pic>
          <p:nvPicPr>
            <p:cNvPr id="24" name="Picture 23">
              <a:extLst>
                <a:ext uri="{FF2B5EF4-FFF2-40B4-BE49-F238E27FC236}">
                  <a16:creationId xmlns:a16="http://schemas.microsoft.com/office/drawing/2014/main" id="{168F3579-D648-DE56-7FDC-F97FE9D87A6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79512" y="3928148"/>
              <a:ext cx="2747972" cy="378000"/>
            </a:xfrm>
            <a:prstGeom prst="rect">
              <a:avLst/>
            </a:prstGeom>
          </p:spPr>
        </p:pic>
        <p:pic>
          <p:nvPicPr>
            <p:cNvPr id="28" name="Picture 27">
              <a:extLst>
                <a:ext uri="{FF2B5EF4-FFF2-40B4-BE49-F238E27FC236}">
                  <a16:creationId xmlns:a16="http://schemas.microsoft.com/office/drawing/2014/main" id="{94402281-BADA-871D-20AC-8A8C0472577D}"/>
                </a:ext>
              </a:extLst>
            </p:cNvPr>
            <p:cNvPicPr>
              <a:picLocks noChangeAspect="1"/>
            </p:cNvPicPr>
            <p:nvPr/>
          </p:nvPicPr>
          <p:blipFill>
            <a:blip r:embed="rId8"/>
            <a:stretch>
              <a:fillRect/>
            </a:stretch>
          </p:blipFill>
          <p:spPr>
            <a:xfrm>
              <a:off x="1475656" y="3623923"/>
              <a:ext cx="468052" cy="132781"/>
            </a:xfrm>
            <a:prstGeom prst="rect">
              <a:avLst/>
            </a:prstGeom>
          </p:spPr>
        </p:pic>
      </p:grpSp>
      <p:pic>
        <p:nvPicPr>
          <p:cNvPr id="30" name="Picture 29">
            <a:extLst>
              <a:ext uri="{FF2B5EF4-FFF2-40B4-BE49-F238E27FC236}">
                <a16:creationId xmlns:a16="http://schemas.microsoft.com/office/drawing/2014/main" id="{5B06D48A-B16B-2EAB-7689-EF3E4BC82AB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44667" y="4255879"/>
            <a:ext cx="2216473" cy="365760"/>
          </a:xfrm>
          <a:prstGeom prst="rect">
            <a:avLst/>
          </a:prstGeom>
        </p:spPr>
      </p:pic>
      <p:sp>
        <p:nvSpPr>
          <p:cNvPr id="31" name="Footer Placeholder 4">
            <a:extLst>
              <a:ext uri="{FF2B5EF4-FFF2-40B4-BE49-F238E27FC236}">
                <a16:creationId xmlns:a16="http://schemas.microsoft.com/office/drawing/2014/main" id="{0F8889F7-6A66-DE5F-91B6-9C68D5E71BDE}"/>
              </a:ext>
            </a:extLst>
          </p:cNvPr>
          <p:cNvSpPr txBox="1">
            <a:spLocks/>
          </p:cNvSpPr>
          <p:nvPr/>
        </p:nvSpPr>
        <p:spPr>
          <a:xfrm>
            <a:off x="244667" y="4140526"/>
            <a:ext cx="2192616" cy="162313"/>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700" b="1" dirty="0"/>
              <a:t>Transverse form factor</a:t>
            </a:r>
            <a:endParaRPr lang="en-GB" sz="900" b="1" baseline="-25000" dirty="0"/>
          </a:p>
        </p:txBody>
      </p:sp>
      <p:pic>
        <p:nvPicPr>
          <p:cNvPr id="32" name="Picture 31">
            <a:extLst>
              <a:ext uri="{FF2B5EF4-FFF2-40B4-BE49-F238E27FC236}">
                <a16:creationId xmlns:a16="http://schemas.microsoft.com/office/drawing/2014/main" id="{923E7227-E729-2110-1C9A-B2DE21EDD263}"/>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2590149" y="4180782"/>
            <a:ext cx="2316710" cy="640080"/>
          </a:xfrm>
          <a:prstGeom prst="rect">
            <a:avLst/>
          </a:prstGeom>
        </p:spPr>
      </p:pic>
      <p:sp>
        <p:nvSpPr>
          <p:cNvPr id="33" name="Footer Placeholder 4">
            <a:extLst>
              <a:ext uri="{FF2B5EF4-FFF2-40B4-BE49-F238E27FC236}">
                <a16:creationId xmlns:a16="http://schemas.microsoft.com/office/drawing/2014/main" id="{3664F293-B4C4-6B1E-40C2-876D40C819CF}"/>
              </a:ext>
            </a:extLst>
          </p:cNvPr>
          <p:cNvSpPr txBox="1">
            <a:spLocks/>
          </p:cNvSpPr>
          <p:nvPr/>
        </p:nvSpPr>
        <p:spPr>
          <a:xfrm>
            <a:off x="2671715" y="4142513"/>
            <a:ext cx="2192616" cy="162313"/>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700" dirty="0"/>
              <a:t>Normalized transverse charge density</a:t>
            </a:r>
            <a:endParaRPr lang="en-GB" sz="900" baseline="-25000" dirty="0"/>
          </a:p>
        </p:txBody>
      </p:sp>
      <p:grpSp>
        <p:nvGrpSpPr>
          <p:cNvPr id="8" name="Group 7">
            <a:extLst>
              <a:ext uri="{FF2B5EF4-FFF2-40B4-BE49-F238E27FC236}">
                <a16:creationId xmlns:a16="http://schemas.microsoft.com/office/drawing/2014/main" id="{F0E8581A-EDCD-99E0-C85B-1F8FF1C525AB}"/>
              </a:ext>
            </a:extLst>
          </p:cNvPr>
          <p:cNvGrpSpPr/>
          <p:nvPr/>
        </p:nvGrpSpPr>
        <p:grpSpPr>
          <a:xfrm>
            <a:off x="333815" y="515987"/>
            <a:ext cx="2243187" cy="2286000"/>
            <a:chOff x="307454" y="515987"/>
            <a:chExt cx="2243187" cy="2286000"/>
          </a:xfrm>
        </p:grpSpPr>
        <p:pic>
          <p:nvPicPr>
            <p:cNvPr id="3" name="Picture 2">
              <a:extLst>
                <a:ext uri="{FF2B5EF4-FFF2-40B4-BE49-F238E27FC236}">
                  <a16:creationId xmlns:a16="http://schemas.microsoft.com/office/drawing/2014/main" id="{5A69A97A-1504-3DA1-FEFC-CBA63851A150}"/>
                </a:ext>
              </a:extLst>
            </p:cNvPr>
            <p:cNvPicPr>
              <a:picLocks noChangeAspect="1"/>
            </p:cNvPicPr>
            <p:nvPr/>
          </p:nvPicPr>
          <p:blipFill>
            <a:blip r:embed="rId11"/>
            <a:srcRect l="30660" r="40550"/>
            <a:stretch>
              <a:fillRect/>
            </a:stretch>
          </p:blipFill>
          <p:spPr>
            <a:xfrm>
              <a:off x="307454" y="593214"/>
              <a:ext cx="1717905" cy="2194560"/>
            </a:xfrm>
            <a:prstGeom prst="rect">
              <a:avLst/>
            </a:prstGeom>
          </p:spPr>
        </p:pic>
        <p:pic>
          <p:nvPicPr>
            <p:cNvPr id="6" name="Picture 5">
              <a:extLst>
                <a:ext uri="{FF2B5EF4-FFF2-40B4-BE49-F238E27FC236}">
                  <a16:creationId xmlns:a16="http://schemas.microsoft.com/office/drawing/2014/main" id="{0F5ABCC2-8355-14D3-D69A-14489152200E}"/>
                </a:ext>
              </a:extLst>
            </p:cNvPr>
            <p:cNvPicPr>
              <a:picLocks noChangeAspect="1"/>
            </p:cNvPicPr>
            <p:nvPr/>
          </p:nvPicPr>
          <p:blipFill>
            <a:blip r:embed="rId11"/>
            <a:srcRect l="92652" r="480"/>
            <a:stretch>
              <a:fillRect/>
            </a:stretch>
          </p:blipFill>
          <p:spPr>
            <a:xfrm>
              <a:off x="2123728" y="515987"/>
              <a:ext cx="426913" cy="2286000"/>
            </a:xfrm>
            <a:prstGeom prst="rect">
              <a:avLst/>
            </a:prstGeom>
          </p:spPr>
        </p:pic>
      </p:grpSp>
      <p:sp>
        <p:nvSpPr>
          <p:cNvPr id="9" name="Footer Placeholder 4">
            <a:extLst>
              <a:ext uri="{FF2B5EF4-FFF2-40B4-BE49-F238E27FC236}">
                <a16:creationId xmlns:a16="http://schemas.microsoft.com/office/drawing/2014/main" id="{6DFCDFAA-6025-6CF2-5500-71A5336B33C0}"/>
              </a:ext>
            </a:extLst>
          </p:cNvPr>
          <p:cNvSpPr txBox="1">
            <a:spLocks/>
          </p:cNvSpPr>
          <p:nvPr/>
        </p:nvSpPr>
        <p:spPr>
          <a:xfrm>
            <a:off x="53248" y="457062"/>
            <a:ext cx="2614342" cy="189638"/>
          </a:xfrm>
          <a:prstGeom prst="rect">
            <a:avLst/>
          </a:prstGeom>
        </p:spPr>
        <p:txBody>
          <a:bodyPr lIns="0" tIns="0" rIns="0" bIns="0"/>
          <a:lstStyle>
            <a:defPPr>
              <a:defRPr lang="fr-FR"/>
            </a:defPPr>
            <a:lvl1pPr marL="0" algn="l" defTabSz="457200" rtl="0" eaLnBrk="1" latinLnBrk="0" hangingPunct="1">
              <a:defRPr sz="12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b="1" dirty="0"/>
              <a:t>5-cell cavity with Be windows</a:t>
            </a:r>
            <a:endParaRPr lang="en-GB" sz="900" b="1" dirty="0"/>
          </a:p>
        </p:txBody>
      </p:sp>
      <p:sp>
        <p:nvSpPr>
          <p:cNvPr id="2" name="TextBox 1">
            <a:extLst>
              <a:ext uri="{FF2B5EF4-FFF2-40B4-BE49-F238E27FC236}">
                <a16:creationId xmlns:a16="http://schemas.microsoft.com/office/drawing/2014/main" id="{555FBCAB-C9BC-0B6B-82B3-C3693149B790}"/>
              </a:ext>
            </a:extLst>
          </p:cNvPr>
          <p:cNvSpPr txBox="1"/>
          <p:nvPr/>
        </p:nvSpPr>
        <p:spPr>
          <a:xfrm>
            <a:off x="5113455" y="4474145"/>
            <a:ext cx="2364750" cy="369332"/>
          </a:xfrm>
          <a:prstGeom prst="rect">
            <a:avLst/>
          </a:prstGeom>
          <a:noFill/>
          <a:ln>
            <a:solidFill>
              <a:srgbClr val="0000FF"/>
            </a:solidFill>
          </a:ln>
        </p:spPr>
        <p:txBody>
          <a:bodyPr wrap="none" rtlCol="0">
            <a:spAutoFit/>
          </a:bodyPr>
          <a:lstStyle/>
          <a:p>
            <a:r>
              <a:rPr lang="en-US" dirty="0"/>
              <a:t>C. Barbagallo, CERN</a:t>
            </a:r>
            <a:endParaRPr lang="en-GB" dirty="0"/>
          </a:p>
        </p:txBody>
      </p:sp>
      <p:sp>
        <p:nvSpPr>
          <p:cNvPr id="12" name="Footer Placeholder 11">
            <a:extLst>
              <a:ext uri="{FF2B5EF4-FFF2-40B4-BE49-F238E27FC236}">
                <a16:creationId xmlns:a16="http://schemas.microsoft.com/office/drawing/2014/main" id="{3C18432F-A07F-C9E0-59C5-9AD45D4960FB}"/>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2648583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9A723-2FD2-C990-8875-45FB03220FB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E432297-A7D0-0D78-B233-8C6A53A52DC2}"/>
              </a:ext>
            </a:extLst>
          </p:cNvPr>
          <p:cNvPicPr>
            <a:picLocks noChangeAspect="1"/>
          </p:cNvPicPr>
          <p:nvPr/>
        </p:nvPicPr>
        <p:blipFill>
          <a:blip r:embed="rId2"/>
          <a:stretch>
            <a:fillRect/>
          </a:stretch>
        </p:blipFill>
        <p:spPr>
          <a:xfrm>
            <a:off x="3231436" y="749954"/>
            <a:ext cx="3184066" cy="2733104"/>
          </a:xfrm>
          <a:prstGeom prst="rect">
            <a:avLst/>
          </a:prstGeom>
        </p:spPr>
      </p:pic>
      <p:sp>
        <p:nvSpPr>
          <p:cNvPr id="3" name="Slide Number Placeholder 2">
            <a:extLst>
              <a:ext uri="{FF2B5EF4-FFF2-40B4-BE49-F238E27FC236}">
                <a16:creationId xmlns:a16="http://schemas.microsoft.com/office/drawing/2014/main" id="{2E3424CF-CD72-953C-8D3E-EF16B35BF3BC}"/>
              </a:ext>
            </a:extLst>
          </p:cNvPr>
          <p:cNvSpPr>
            <a:spLocks noGrp="1"/>
          </p:cNvSpPr>
          <p:nvPr>
            <p:ph type="sldNum" sz="quarter" idx="4"/>
          </p:nvPr>
        </p:nvSpPr>
        <p:spPr/>
        <p:txBody>
          <a:bodyPr/>
          <a:lstStyle/>
          <a:p>
            <a:fld id="{974172A1-1CBF-0B40-9234-7D4D80EC19EA}" type="slidenum">
              <a:rPr lang="en-GB" smtClean="0"/>
              <a:pPr/>
              <a:t>22</a:t>
            </a:fld>
            <a:endParaRPr lang="en-GB" dirty="0"/>
          </a:p>
        </p:txBody>
      </p:sp>
      <p:sp>
        <p:nvSpPr>
          <p:cNvPr id="4" name="Title 3">
            <a:extLst>
              <a:ext uri="{FF2B5EF4-FFF2-40B4-BE49-F238E27FC236}">
                <a16:creationId xmlns:a16="http://schemas.microsoft.com/office/drawing/2014/main" id="{789E547D-1DE7-A7AD-DEBD-7845EB1DB742}"/>
              </a:ext>
            </a:extLst>
          </p:cNvPr>
          <p:cNvSpPr>
            <a:spLocks noGrp="1"/>
          </p:cNvSpPr>
          <p:nvPr>
            <p:ph type="title"/>
          </p:nvPr>
        </p:nvSpPr>
        <p:spPr>
          <a:xfrm>
            <a:off x="140110" y="206375"/>
            <a:ext cx="8487698" cy="565175"/>
          </a:xfrm>
        </p:spPr>
        <p:txBody>
          <a:bodyPr/>
          <a:lstStyle/>
          <a:p>
            <a:r>
              <a:rPr lang="en-US" sz="3200" dirty="0"/>
              <a:t>Integration study for 6D-cooling demonstrator</a:t>
            </a:r>
            <a:endParaRPr lang="en-GB" sz="3200" dirty="0"/>
          </a:p>
        </p:txBody>
      </p:sp>
      <p:pic>
        <p:nvPicPr>
          <p:cNvPr id="5" name="Picture 4">
            <a:extLst>
              <a:ext uri="{FF2B5EF4-FFF2-40B4-BE49-F238E27FC236}">
                <a16:creationId xmlns:a16="http://schemas.microsoft.com/office/drawing/2014/main" id="{A33A4419-2A8F-6D84-4E06-02058A6BC3BC}"/>
              </a:ext>
            </a:extLst>
          </p:cNvPr>
          <p:cNvPicPr>
            <a:picLocks noChangeAspect="1"/>
          </p:cNvPicPr>
          <p:nvPr/>
        </p:nvPicPr>
        <p:blipFill>
          <a:blip r:embed="rId3"/>
          <a:stretch>
            <a:fillRect/>
          </a:stretch>
        </p:blipFill>
        <p:spPr>
          <a:xfrm>
            <a:off x="133380" y="771550"/>
            <a:ext cx="3645221" cy="3800733"/>
          </a:xfrm>
          <a:prstGeom prst="rect">
            <a:avLst/>
          </a:prstGeom>
        </p:spPr>
      </p:pic>
      <p:sp>
        <p:nvSpPr>
          <p:cNvPr id="6" name="TextBox 5">
            <a:extLst>
              <a:ext uri="{FF2B5EF4-FFF2-40B4-BE49-F238E27FC236}">
                <a16:creationId xmlns:a16="http://schemas.microsoft.com/office/drawing/2014/main" id="{1BA35586-6878-9CD8-E121-C8C0E1366F18}"/>
              </a:ext>
            </a:extLst>
          </p:cNvPr>
          <p:cNvSpPr txBox="1"/>
          <p:nvPr/>
        </p:nvSpPr>
        <p:spPr>
          <a:xfrm>
            <a:off x="272844" y="1184671"/>
            <a:ext cx="1486967" cy="1323439"/>
          </a:xfrm>
          <a:prstGeom prst="rect">
            <a:avLst/>
          </a:prstGeom>
          <a:noFill/>
        </p:spPr>
        <p:txBody>
          <a:bodyPr wrap="square" rtlCol="0">
            <a:spAutoFit/>
          </a:bodyPr>
          <a:lstStyle/>
          <a:p>
            <a:r>
              <a:rPr lang="en-US" sz="1600" dirty="0"/>
              <a:t>704 MHz 3-cell </a:t>
            </a:r>
          </a:p>
          <a:p>
            <a:r>
              <a:rPr lang="en-US" sz="1600" dirty="0"/>
              <a:t>RF cavity with Be- or Al-windows</a:t>
            </a:r>
            <a:endParaRPr lang="en-GB" sz="1600" dirty="0"/>
          </a:p>
        </p:txBody>
      </p:sp>
      <p:pic>
        <p:nvPicPr>
          <p:cNvPr id="7" name="Picture 6" descr="A computer screen shot of a machine&#10;&#10;AI-generated content may be incorrect.">
            <a:extLst>
              <a:ext uri="{FF2B5EF4-FFF2-40B4-BE49-F238E27FC236}">
                <a16:creationId xmlns:a16="http://schemas.microsoft.com/office/drawing/2014/main" id="{318C0460-BC47-7A56-9B79-98CD62798719}"/>
              </a:ext>
            </a:extLst>
          </p:cNvPr>
          <p:cNvPicPr>
            <a:picLocks noChangeAspect="1"/>
          </p:cNvPicPr>
          <p:nvPr/>
        </p:nvPicPr>
        <p:blipFill>
          <a:blip r:embed="rId4" cstate="print">
            <a:extLst>
              <a:ext uri="{28A0092B-C50C-407E-A947-70E740481C1C}">
                <a14:useLocalDpi xmlns:a14="http://schemas.microsoft.com/office/drawing/2010/main" val="0"/>
              </a:ext>
            </a:extLst>
          </a:blip>
          <a:srcRect l="19278" t="7515" r="37729" b="11256"/>
          <a:stretch>
            <a:fillRect/>
          </a:stretch>
        </p:blipFill>
        <p:spPr>
          <a:xfrm>
            <a:off x="5912565" y="710644"/>
            <a:ext cx="2774235" cy="2811724"/>
          </a:xfrm>
          <a:prstGeom prst="rect">
            <a:avLst/>
          </a:prstGeom>
        </p:spPr>
      </p:pic>
      <p:pic>
        <p:nvPicPr>
          <p:cNvPr id="10" name="Picture 9">
            <a:extLst>
              <a:ext uri="{FF2B5EF4-FFF2-40B4-BE49-F238E27FC236}">
                <a16:creationId xmlns:a16="http://schemas.microsoft.com/office/drawing/2014/main" id="{CB4699E0-C313-4434-CC77-09930DEBDECD}"/>
              </a:ext>
            </a:extLst>
          </p:cNvPr>
          <p:cNvPicPr>
            <a:picLocks noChangeAspect="1"/>
          </p:cNvPicPr>
          <p:nvPr/>
        </p:nvPicPr>
        <p:blipFill>
          <a:blip r:embed="rId5"/>
          <a:srcRect l="4680" t="9858" b="12089"/>
          <a:stretch>
            <a:fillRect/>
          </a:stretch>
        </p:blipFill>
        <p:spPr>
          <a:xfrm>
            <a:off x="3459099" y="3293852"/>
            <a:ext cx="5627721" cy="1676789"/>
          </a:xfrm>
          <a:prstGeom prst="rect">
            <a:avLst/>
          </a:prstGeom>
        </p:spPr>
      </p:pic>
      <p:sp>
        <p:nvSpPr>
          <p:cNvPr id="11" name="TextBox 10">
            <a:extLst>
              <a:ext uri="{FF2B5EF4-FFF2-40B4-BE49-F238E27FC236}">
                <a16:creationId xmlns:a16="http://schemas.microsoft.com/office/drawing/2014/main" id="{DF034BC9-5EFD-F926-ADE6-63FF0EA9C00D}"/>
              </a:ext>
            </a:extLst>
          </p:cNvPr>
          <p:cNvSpPr txBox="1"/>
          <p:nvPr/>
        </p:nvSpPr>
        <p:spPr>
          <a:xfrm>
            <a:off x="459426" y="4593879"/>
            <a:ext cx="2993127" cy="369332"/>
          </a:xfrm>
          <a:prstGeom prst="rect">
            <a:avLst/>
          </a:prstGeom>
          <a:noFill/>
          <a:ln>
            <a:solidFill>
              <a:srgbClr val="0000FF"/>
            </a:solidFill>
          </a:ln>
        </p:spPr>
        <p:txBody>
          <a:bodyPr wrap="none" rtlCol="0">
            <a:spAutoFit/>
          </a:bodyPr>
          <a:lstStyle/>
          <a:p>
            <a:r>
              <a:rPr lang="en-US" dirty="0"/>
              <a:t>L. Rossi, Uni. Milan &amp; INFN</a:t>
            </a:r>
            <a:endParaRPr lang="en-GB" dirty="0"/>
          </a:p>
        </p:txBody>
      </p:sp>
      <p:sp>
        <p:nvSpPr>
          <p:cNvPr id="12" name="Footer Placeholder 11">
            <a:extLst>
              <a:ext uri="{FF2B5EF4-FFF2-40B4-BE49-F238E27FC236}">
                <a16:creationId xmlns:a16="http://schemas.microsoft.com/office/drawing/2014/main" id="{B04DC8BD-2242-D0C6-ACBD-4CA7533C9D24}"/>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263917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1690F10-AAE4-DF1C-A7C3-4A0E0D46B31E}"/>
              </a:ext>
            </a:extLst>
          </p:cNvPr>
          <p:cNvGrpSpPr/>
          <p:nvPr/>
        </p:nvGrpSpPr>
        <p:grpSpPr>
          <a:xfrm>
            <a:off x="2974490" y="3051542"/>
            <a:ext cx="3221003" cy="1729991"/>
            <a:chOff x="261290" y="2908618"/>
            <a:chExt cx="3221003" cy="1729991"/>
          </a:xfrm>
        </p:grpSpPr>
        <p:pic>
          <p:nvPicPr>
            <p:cNvPr id="16" name="Picture 15">
              <a:extLst>
                <a:ext uri="{FF2B5EF4-FFF2-40B4-BE49-F238E27FC236}">
                  <a16:creationId xmlns:a16="http://schemas.microsoft.com/office/drawing/2014/main" id="{0D6A7710-F7DD-26D9-C2F7-C02BBEE37E4C}"/>
                </a:ext>
              </a:extLst>
            </p:cNvPr>
            <p:cNvPicPr>
              <a:picLocks noChangeAspect="1"/>
            </p:cNvPicPr>
            <p:nvPr/>
          </p:nvPicPr>
          <p:blipFill>
            <a:blip r:embed="rId2"/>
            <a:stretch>
              <a:fillRect/>
            </a:stretch>
          </p:blipFill>
          <p:spPr>
            <a:xfrm>
              <a:off x="261290" y="2908618"/>
              <a:ext cx="3221003" cy="1729991"/>
            </a:xfrm>
            <a:prstGeom prst="rect">
              <a:avLst/>
            </a:prstGeom>
          </p:spPr>
        </p:pic>
        <p:sp>
          <p:nvSpPr>
            <p:cNvPr id="18" name="TextBox 17">
              <a:extLst>
                <a:ext uri="{FF2B5EF4-FFF2-40B4-BE49-F238E27FC236}">
                  <a16:creationId xmlns:a16="http://schemas.microsoft.com/office/drawing/2014/main" id="{CADCE417-7BD4-A6A6-42F4-A777B1D7DC71}"/>
                </a:ext>
              </a:extLst>
            </p:cNvPr>
            <p:cNvSpPr txBox="1"/>
            <p:nvPr/>
          </p:nvSpPr>
          <p:spPr>
            <a:xfrm>
              <a:off x="587649" y="3352893"/>
              <a:ext cx="1189749" cy="430887"/>
            </a:xfrm>
            <a:prstGeom prst="rect">
              <a:avLst/>
            </a:prstGeom>
            <a:noFill/>
          </p:spPr>
          <p:txBody>
            <a:bodyPr wrap="none" rtlCol="0">
              <a:spAutoFit/>
            </a:bodyPr>
            <a:lstStyle/>
            <a:p>
              <a:r>
                <a:rPr lang="en-US" sz="1100" b="1" dirty="0"/>
                <a:t>1GHz &lt;- 10GHz</a:t>
              </a:r>
            </a:p>
            <a:p>
              <a:r>
                <a:rPr lang="en-US" sz="1100" b="1" dirty="0"/>
                <a:t>          x10</a:t>
              </a:r>
              <a:endParaRPr lang="en-GB" sz="1100" b="1" dirty="0"/>
            </a:p>
          </p:txBody>
        </p:sp>
        <p:sp>
          <p:nvSpPr>
            <p:cNvPr id="19" name="TextBox 18">
              <a:extLst>
                <a:ext uri="{FF2B5EF4-FFF2-40B4-BE49-F238E27FC236}">
                  <a16:creationId xmlns:a16="http://schemas.microsoft.com/office/drawing/2014/main" id="{0F606C27-9E80-DFAB-ABE7-A5D6BB580A22}"/>
                </a:ext>
              </a:extLst>
            </p:cNvPr>
            <p:cNvSpPr txBox="1"/>
            <p:nvPr/>
          </p:nvSpPr>
          <p:spPr>
            <a:xfrm>
              <a:off x="583424" y="3167225"/>
              <a:ext cx="522900" cy="261610"/>
            </a:xfrm>
            <a:prstGeom prst="rect">
              <a:avLst/>
            </a:prstGeom>
            <a:noFill/>
          </p:spPr>
          <p:txBody>
            <a:bodyPr wrap="none" rtlCol="0">
              <a:spAutoFit/>
            </a:bodyPr>
            <a:lstStyle/>
            <a:p>
              <a:r>
                <a:rPr lang="en-US" sz="1100" b="1" dirty="0">
                  <a:solidFill>
                    <a:srgbClr val="FF0000"/>
                  </a:solidFill>
                </a:rPr>
                <a:t>300K</a:t>
              </a:r>
              <a:endParaRPr lang="en-GB" sz="1100" b="1" dirty="0">
                <a:solidFill>
                  <a:srgbClr val="FF0000"/>
                </a:solidFill>
              </a:endParaRPr>
            </a:p>
          </p:txBody>
        </p:sp>
      </p:grpSp>
      <p:sp>
        <p:nvSpPr>
          <p:cNvPr id="3" name="Slide Number Placeholder 2">
            <a:extLst>
              <a:ext uri="{FF2B5EF4-FFF2-40B4-BE49-F238E27FC236}">
                <a16:creationId xmlns:a16="http://schemas.microsoft.com/office/drawing/2014/main" id="{ECCEF54A-807C-AE60-0987-C89B36123B67}"/>
              </a:ext>
            </a:extLst>
          </p:cNvPr>
          <p:cNvSpPr>
            <a:spLocks noGrp="1"/>
          </p:cNvSpPr>
          <p:nvPr>
            <p:ph type="sldNum" sz="quarter" idx="4"/>
          </p:nvPr>
        </p:nvSpPr>
        <p:spPr/>
        <p:txBody>
          <a:bodyPr/>
          <a:lstStyle/>
          <a:p>
            <a:fld id="{974172A1-1CBF-0B40-9234-7D4D80EC19EA}" type="slidenum">
              <a:rPr lang="en-GB" smtClean="0"/>
              <a:pPr/>
              <a:t>23</a:t>
            </a:fld>
            <a:endParaRPr lang="en-GB" dirty="0"/>
          </a:p>
        </p:txBody>
      </p:sp>
      <p:sp>
        <p:nvSpPr>
          <p:cNvPr id="4" name="Title 3">
            <a:extLst>
              <a:ext uri="{FF2B5EF4-FFF2-40B4-BE49-F238E27FC236}">
                <a16:creationId xmlns:a16="http://schemas.microsoft.com/office/drawing/2014/main" id="{4C4120AD-9F93-CCC0-3EAF-B0E91055EDCC}"/>
              </a:ext>
            </a:extLst>
          </p:cNvPr>
          <p:cNvSpPr>
            <a:spLocks noGrp="1"/>
          </p:cNvSpPr>
          <p:nvPr>
            <p:ph type="title"/>
          </p:nvPr>
        </p:nvSpPr>
        <p:spPr/>
        <p:txBody>
          <a:bodyPr/>
          <a:lstStyle/>
          <a:p>
            <a:r>
              <a:rPr lang="en-US" dirty="0"/>
              <a:t>The ultimate cavity for 6D-cooling</a:t>
            </a:r>
            <a:endParaRPr lang="en-GB" dirty="0"/>
          </a:p>
        </p:txBody>
      </p:sp>
      <p:sp>
        <p:nvSpPr>
          <p:cNvPr id="5" name="Footer Placeholder 4">
            <a:extLst>
              <a:ext uri="{FF2B5EF4-FFF2-40B4-BE49-F238E27FC236}">
                <a16:creationId xmlns:a16="http://schemas.microsoft.com/office/drawing/2014/main" id="{F36F8486-3AB9-9797-7B64-C22FECAB14A3}"/>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pic>
        <p:nvPicPr>
          <p:cNvPr id="6" name="Content Placeholder 5">
            <a:extLst>
              <a:ext uri="{FF2B5EF4-FFF2-40B4-BE49-F238E27FC236}">
                <a16:creationId xmlns:a16="http://schemas.microsoft.com/office/drawing/2014/main" id="{1772640B-934A-90EC-ACA3-D1D56DD29898}"/>
              </a:ext>
            </a:extLst>
          </p:cNvPr>
          <p:cNvPicPr>
            <a:picLocks noGrp="1" noChangeAspect="1"/>
          </p:cNvPicPr>
          <p:nvPr>
            <p:ph sz="quarter" idx="12"/>
          </p:nvPr>
        </p:nvPicPr>
        <p:blipFill>
          <a:blip r:embed="rId3"/>
          <a:stretch>
            <a:fillRect/>
          </a:stretch>
        </p:blipFill>
        <p:spPr>
          <a:xfrm>
            <a:off x="5661708" y="990218"/>
            <a:ext cx="3755461" cy="2493480"/>
          </a:xfrm>
          <a:prstGeom prst="rect">
            <a:avLst/>
          </a:prstGeom>
        </p:spPr>
      </p:pic>
      <p:sp>
        <p:nvSpPr>
          <p:cNvPr id="7" name="TextBox 6">
            <a:extLst>
              <a:ext uri="{FF2B5EF4-FFF2-40B4-BE49-F238E27FC236}">
                <a16:creationId xmlns:a16="http://schemas.microsoft.com/office/drawing/2014/main" id="{694DE7DF-48B8-D1ED-C319-CF370F5E1846}"/>
              </a:ext>
            </a:extLst>
          </p:cNvPr>
          <p:cNvSpPr txBox="1"/>
          <p:nvPr/>
        </p:nvSpPr>
        <p:spPr>
          <a:xfrm>
            <a:off x="6169511" y="3428835"/>
            <a:ext cx="2739853" cy="1323439"/>
          </a:xfrm>
          <a:prstGeom prst="rect">
            <a:avLst/>
          </a:prstGeom>
          <a:noFill/>
        </p:spPr>
        <p:txBody>
          <a:bodyPr wrap="none" rtlCol="0">
            <a:spAutoFit/>
          </a:bodyPr>
          <a:lstStyle/>
          <a:p>
            <a:r>
              <a:rPr lang="en-US" sz="1600" u="sng" dirty="0">
                <a:solidFill>
                  <a:srgbClr val="FF0000"/>
                </a:solidFill>
              </a:rPr>
              <a:t>300K</a:t>
            </a:r>
          </a:p>
          <a:p>
            <a:r>
              <a:rPr lang="en-US" sz="1600" dirty="0">
                <a:solidFill>
                  <a:srgbClr val="FF0000"/>
                </a:solidFill>
              </a:rPr>
              <a:t>Peak power loss:    	</a:t>
            </a:r>
            <a:r>
              <a:rPr lang="en-US" sz="1600" b="1" dirty="0">
                <a:solidFill>
                  <a:srgbClr val="FF0000"/>
                </a:solidFill>
              </a:rPr>
              <a:t>73 MW</a:t>
            </a:r>
          </a:p>
          <a:p>
            <a:r>
              <a:rPr lang="en-US" sz="1600" dirty="0">
                <a:solidFill>
                  <a:srgbClr val="FF0000"/>
                </a:solidFill>
              </a:rPr>
              <a:t>-------------------------------------</a:t>
            </a:r>
          </a:p>
          <a:p>
            <a:r>
              <a:rPr lang="en-US" sz="1600" dirty="0">
                <a:solidFill>
                  <a:srgbClr val="FF0000"/>
                </a:solidFill>
              </a:rPr>
              <a:t>Al2O3(</a:t>
            </a:r>
            <a:r>
              <a:rPr lang="en-US" sz="1600" dirty="0" err="1">
                <a:solidFill>
                  <a:srgbClr val="FF0000"/>
                </a:solidFill>
              </a:rPr>
              <a:t>tanD</a:t>
            </a:r>
            <a:r>
              <a:rPr lang="en-US" sz="1600" dirty="0">
                <a:solidFill>
                  <a:srgbClr val="FF0000"/>
                </a:solidFill>
              </a:rPr>
              <a:t>=1e-4): 	44 MW</a:t>
            </a:r>
          </a:p>
          <a:p>
            <a:r>
              <a:rPr lang="en-US" sz="1600" dirty="0">
                <a:solidFill>
                  <a:srgbClr val="FF0000"/>
                </a:solidFill>
              </a:rPr>
              <a:t>Copper walls:         	29 MW </a:t>
            </a:r>
            <a:endParaRPr lang="en-GB" sz="1600" dirty="0">
              <a:solidFill>
                <a:srgbClr val="FF0000"/>
              </a:solidFill>
            </a:endParaRPr>
          </a:p>
        </p:txBody>
      </p:sp>
      <p:pic>
        <p:nvPicPr>
          <p:cNvPr id="9" name="Picture 8">
            <a:extLst>
              <a:ext uri="{FF2B5EF4-FFF2-40B4-BE49-F238E27FC236}">
                <a16:creationId xmlns:a16="http://schemas.microsoft.com/office/drawing/2014/main" id="{01816FF5-5266-06DA-9C46-697A768E1F71}"/>
              </a:ext>
            </a:extLst>
          </p:cNvPr>
          <p:cNvPicPr>
            <a:picLocks noChangeAspect="1"/>
          </p:cNvPicPr>
          <p:nvPr/>
        </p:nvPicPr>
        <p:blipFill>
          <a:blip r:embed="rId4"/>
          <a:stretch>
            <a:fillRect/>
          </a:stretch>
        </p:blipFill>
        <p:spPr>
          <a:xfrm>
            <a:off x="3557588" y="771550"/>
            <a:ext cx="2260651" cy="1984032"/>
          </a:xfrm>
          <a:prstGeom prst="rect">
            <a:avLst/>
          </a:prstGeom>
        </p:spPr>
      </p:pic>
      <p:sp>
        <p:nvSpPr>
          <p:cNvPr id="10" name="TextBox 9">
            <a:extLst>
              <a:ext uri="{FF2B5EF4-FFF2-40B4-BE49-F238E27FC236}">
                <a16:creationId xmlns:a16="http://schemas.microsoft.com/office/drawing/2014/main" id="{4889984E-8619-D546-E7A8-45D704C54471}"/>
              </a:ext>
            </a:extLst>
          </p:cNvPr>
          <p:cNvSpPr txBox="1"/>
          <p:nvPr/>
        </p:nvSpPr>
        <p:spPr>
          <a:xfrm>
            <a:off x="4393570" y="682441"/>
            <a:ext cx="771365" cy="307777"/>
          </a:xfrm>
          <a:prstGeom prst="rect">
            <a:avLst/>
          </a:prstGeom>
          <a:noFill/>
        </p:spPr>
        <p:txBody>
          <a:bodyPr wrap="none" rtlCol="0">
            <a:spAutoFit/>
          </a:bodyPr>
          <a:lstStyle/>
          <a:p>
            <a:r>
              <a:rPr lang="en-US" sz="1400" dirty="0"/>
              <a:t>Copper</a:t>
            </a:r>
            <a:endParaRPr lang="en-GB" sz="1400" dirty="0"/>
          </a:p>
        </p:txBody>
      </p:sp>
      <p:sp>
        <p:nvSpPr>
          <p:cNvPr id="13" name="Arrow: Right 12">
            <a:extLst>
              <a:ext uri="{FF2B5EF4-FFF2-40B4-BE49-F238E27FC236}">
                <a16:creationId xmlns:a16="http://schemas.microsoft.com/office/drawing/2014/main" id="{E63C0933-182C-AB0B-5599-540F9212C6E3}"/>
              </a:ext>
            </a:extLst>
          </p:cNvPr>
          <p:cNvSpPr/>
          <p:nvPr/>
        </p:nvSpPr>
        <p:spPr>
          <a:xfrm flipH="1">
            <a:off x="3410408" y="2618444"/>
            <a:ext cx="2472220" cy="484632"/>
          </a:xfrm>
          <a:prstGeom prst="rightArrow">
            <a:avLst/>
          </a:prstGeom>
          <a:gradFill flip="none" rotWithShape="1">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25AC8E4E-F46E-5777-57F2-98AB4A9587F5}"/>
              </a:ext>
            </a:extLst>
          </p:cNvPr>
          <p:cNvGrpSpPr/>
          <p:nvPr/>
        </p:nvGrpSpPr>
        <p:grpSpPr>
          <a:xfrm>
            <a:off x="361060" y="3082829"/>
            <a:ext cx="2367391" cy="1821356"/>
            <a:chOff x="3558493" y="3035072"/>
            <a:chExt cx="2184816" cy="1620992"/>
          </a:xfrm>
        </p:grpSpPr>
        <p:pic>
          <p:nvPicPr>
            <p:cNvPr id="12" name="Picture 11">
              <a:extLst>
                <a:ext uri="{FF2B5EF4-FFF2-40B4-BE49-F238E27FC236}">
                  <a16:creationId xmlns:a16="http://schemas.microsoft.com/office/drawing/2014/main" id="{12E26A89-95D3-F141-C632-CD900E165454}"/>
                </a:ext>
              </a:extLst>
            </p:cNvPr>
            <p:cNvPicPr>
              <a:picLocks noChangeAspect="1"/>
            </p:cNvPicPr>
            <p:nvPr/>
          </p:nvPicPr>
          <p:blipFill>
            <a:blip r:embed="rId5"/>
            <a:stretch>
              <a:fillRect/>
            </a:stretch>
          </p:blipFill>
          <p:spPr>
            <a:xfrm>
              <a:off x="3558493" y="3035072"/>
              <a:ext cx="2184816" cy="1620992"/>
            </a:xfrm>
            <a:prstGeom prst="rect">
              <a:avLst/>
            </a:prstGeom>
          </p:spPr>
        </p:pic>
        <p:sp>
          <p:nvSpPr>
            <p:cNvPr id="17" name="TextBox 16">
              <a:extLst>
                <a:ext uri="{FF2B5EF4-FFF2-40B4-BE49-F238E27FC236}">
                  <a16:creationId xmlns:a16="http://schemas.microsoft.com/office/drawing/2014/main" id="{CCF0B306-3804-FEEC-6C68-1286B180A84C}"/>
                </a:ext>
              </a:extLst>
            </p:cNvPr>
            <p:cNvSpPr txBox="1"/>
            <p:nvPr/>
          </p:nvSpPr>
          <p:spPr>
            <a:xfrm>
              <a:off x="4021181" y="3329534"/>
              <a:ext cx="876088" cy="534141"/>
            </a:xfrm>
            <a:prstGeom prst="rect">
              <a:avLst/>
            </a:prstGeom>
            <a:noFill/>
          </p:spPr>
          <p:txBody>
            <a:bodyPr wrap="none" rtlCol="0">
              <a:spAutoFit/>
            </a:bodyPr>
            <a:lstStyle/>
            <a:p>
              <a:r>
                <a:rPr lang="en-US" sz="1100" b="1" dirty="0"/>
                <a:t>10GHz</a:t>
              </a:r>
            </a:p>
            <a:p>
              <a:r>
                <a:rPr lang="en-US" sz="1100" b="1" dirty="0">
                  <a:solidFill>
                    <a:srgbClr val="FF0000"/>
                  </a:solidFill>
                </a:rPr>
                <a:t>300K</a:t>
              </a:r>
              <a:r>
                <a:rPr lang="en-US" sz="1100" b="1" dirty="0"/>
                <a:t> -&gt;</a:t>
              </a:r>
              <a:r>
                <a:rPr lang="en-US" sz="1100" b="1" dirty="0">
                  <a:solidFill>
                    <a:srgbClr val="0000FF"/>
                  </a:solidFill>
                </a:rPr>
                <a:t>70K</a:t>
              </a:r>
            </a:p>
            <a:p>
              <a:r>
                <a:rPr lang="en-US" sz="1100" b="1" dirty="0"/>
                <a:t>       x100</a:t>
              </a:r>
              <a:endParaRPr lang="en-GB" sz="1100" b="1" dirty="0"/>
            </a:p>
          </p:txBody>
        </p:sp>
      </p:grpSp>
      <p:grpSp>
        <p:nvGrpSpPr>
          <p:cNvPr id="21" name="Group 20">
            <a:extLst>
              <a:ext uri="{FF2B5EF4-FFF2-40B4-BE49-F238E27FC236}">
                <a16:creationId xmlns:a16="http://schemas.microsoft.com/office/drawing/2014/main" id="{EDEC6002-424A-652F-F212-113024BBBCCF}"/>
              </a:ext>
            </a:extLst>
          </p:cNvPr>
          <p:cNvGrpSpPr/>
          <p:nvPr/>
        </p:nvGrpSpPr>
        <p:grpSpPr>
          <a:xfrm>
            <a:off x="498567" y="702254"/>
            <a:ext cx="2904954" cy="2400657"/>
            <a:chOff x="498567" y="798116"/>
            <a:chExt cx="2904954" cy="2400657"/>
          </a:xfrm>
        </p:grpSpPr>
        <p:sp>
          <p:nvSpPr>
            <p:cNvPr id="14" name="TextBox 13">
              <a:extLst>
                <a:ext uri="{FF2B5EF4-FFF2-40B4-BE49-F238E27FC236}">
                  <a16:creationId xmlns:a16="http://schemas.microsoft.com/office/drawing/2014/main" id="{BE2A11A8-11AB-F610-6F5D-21EC4DA5B6BD}"/>
                </a:ext>
              </a:extLst>
            </p:cNvPr>
            <p:cNvSpPr txBox="1"/>
            <p:nvPr/>
          </p:nvSpPr>
          <p:spPr>
            <a:xfrm>
              <a:off x="498567" y="798116"/>
              <a:ext cx="2904954" cy="2400657"/>
            </a:xfrm>
            <a:prstGeom prst="rect">
              <a:avLst/>
            </a:prstGeom>
            <a:noFill/>
          </p:spPr>
          <p:txBody>
            <a:bodyPr wrap="square" rtlCol="0">
              <a:spAutoFit/>
            </a:bodyPr>
            <a:lstStyle/>
            <a:p>
              <a:r>
                <a:rPr lang="en-US" sz="1600" u="sng" dirty="0">
                  <a:solidFill>
                    <a:srgbClr val="0000FF"/>
                  </a:solidFill>
                </a:rPr>
                <a:t>70K</a:t>
              </a:r>
            </a:p>
            <a:p>
              <a:r>
                <a:rPr lang="en-US" sz="1600" b="1" dirty="0">
                  <a:solidFill>
                    <a:srgbClr val="0000FF"/>
                  </a:solidFill>
                </a:rPr>
                <a:t>Sapphire</a:t>
              </a:r>
              <a:r>
                <a:rPr lang="en-US" sz="1600" dirty="0">
                  <a:solidFill>
                    <a:srgbClr val="0000FF"/>
                  </a:solidFill>
                </a:rPr>
                <a:t>(</a:t>
              </a:r>
              <a:r>
                <a:rPr lang="en-US" sz="1600" dirty="0" err="1">
                  <a:solidFill>
                    <a:srgbClr val="0000FF"/>
                  </a:solidFill>
                </a:rPr>
                <a:t>tanD</a:t>
              </a:r>
              <a:r>
                <a:rPr lang="en-US" sz="1600" dirty="0">
                  <a:solidFill>
                    <a:srgbClr val="0000FF"/>
                  </a:solidFill>
                </a:rPr>
                <a:t>=1e-8):  4 kW </a:t>
              </a:r>
            </a:p>
            <a:p>
              <a:r>
                <a:rPr lang="en-US" sz="1600" dirty="0">
                  <a:solidFill>
                    <a:srgbClr val="0000FF"/>
                  </a:solidFill>
                </a:rPr>
                <a:t>Copper walls:             10 MW</a:t>
              </a:r>
            </a:p>
            <a:p>
              <a:endParaRPr lang="en-US" sz="1600" dirty="0">
                <a:solidFill>
                  <a:srgbClr val="0000FF"/>
                </a:solidFill>
              </a:endParaRPr>
            </a:p>
            <a:p>
              <a:r>
                <a:rPr lang="en-US" sz="1600" b="1" dirty="0">
                  <a:solidFill>
                    <a:srgbClr val="0000FF"/>
                  </a:solidFill>
                </a:rPr>
                <a:t>HTS</a:t>
              </a:r>
              <a:r>
                <a:rPr lang="en-US" sz="1600" dirty="0">
                  <a:solidFill>
                    <a:srgbClr val="0000FF"/>
                  </a:solidFill>
                </a:rPr>
                <a:t> walls:             	  </a:t>
              </a:r>
              <a:r>
                <a:rPr lang="en-US" sz="1600" b="1" dirty="0">
                  <a:solidFill>
                    <a:srgbClr val="0000FF"/>
                  </a:solidFill>
                </a:rPr>
                <a:t>~1 MW</a:t>
              </a:r>
            </a:p>
            <a:p>
              <a:endParaRPr lang="en-GB" sz="1600" dirty="0">
                <a:solidFill>
                  <a:srgbClr val="0000FF"/>
                </a:solidFill>
              </a:endParaRPr>
            </a:p>
            <a:p>
              <a:r>
                <a:rPr lang="en-GB" dirty="0">
                  <a:solidFill>
                    <a:srgbClr val="0000FF"/>
                  </a:solidFill>
                </a:rPr>
                <a:t>Sapphire-loaded cavity with HTS walls in common cryostat with HTS solenoid</a:t>
              </a:r>
            </a:p>
          </p:txBody>
        </p:sp>
        <p:sp>
          <p:nvSpPr>
            <p:cNvPr id="20" name="Arrow: Down 19">
              <a:extLst>
                <a:ext uri="{FF2B5EF4-FFF2-40B4-BE49-F238E27FC236}">
                  <a16:creationId xmlns:a16="http://schemas.microsoft.com/office/drawing/2014/main" id="{C0DB45DA-E325-1FE9-E02B-2FD520741DF2}"/>
                </a:ext>
              </a:extLst>
            </p:cNvPr>
            <p:cNvSpPr/>
            <p:nvPr/>
          </p:nvSpPr>
          <p:spPr>
            <a:xfrm>
              <a:off x="968837" y="1586383"/>
              <a:ext cx="484632" cy="22492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Oval 21">
            <a:extLst>
              <a:ext uri="{FF2B5EF4-FFF2-40B4-BE49-F238E27FC236}">
                <a16:creationId xmlns:a16="http://schemas.microsoft.com/office/drawing/2014/main" id="{5B3B8749-468B-E7B4-B0B4-584033D699C7}"/>
              </a:ext>
            </a:extLst>
          </p:cNvPr>
          <p:cNvSpPr/>
          <p:nvPr/>
        </p:nvSpPr>
        <p:spPr>
          <a:xfrm>
            <a:off x="7968310" y="3650226"/>
            <a:ext cx="914400" cy="353187"/>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239E6867-25E5-3FEC-DF7D-76B320E1F826}"/>
              </a:ext>
            </a:extLst>
          </p:cNvPr>
          <p:cNvSpPr/>
          <p:nvPr/>
        </p:nvSpPr>
        <p:spPr>
          <a:xfrm>
            <a:off x="2470107" y="1663490"/>
            <a:ext cx="914400" cy="353187"/>
          </a:xfrm>
          <a:prstGeom prst="ellipse">
            <a:avLst/>
          </a:prstGeom>
          <a:noFill/>
          <a:ln w="254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CF22B7A-8C6A-3F5D-E7FF-80151BCEFE8E}"/>
              </a:ext>
            </a:extLst>
          </p:cNvPr>
          <p:cNvSpPr/>
          <p:nvPr/>
        </p:nvSpPr>
        <p:spPr>
          <a:xfrm>
            <a:off x="483332" y="2138937"/>
            <a:ext cx="2904954" cy="964744"/>
          </a:xfrm>
          <a:prstGeom prst="rect">
            <a:avLst/>
          </a:prstGeom>
          <a:noFill/>
          <a:ln w="254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A367985-A3B8-F059-F228-387FE8947B8A}"/>
              </a:ext>
            </a:extLst>
          </p:cNvPr>
          <p:cNvSpPr txBox="1"/>
          <p:nvPr/>
        </p:nvSpPr>
        <p:spPr>
          <a:xfrm>
            <a:off x="4186318" y="3222713"/>
            <a:ext cx="901209" cy="307777"/>
          </a:xfrm>
          <a:prstGeom prst="rect">
            <a:avLst/>
          </a:prstGeom>
          <a:noFill/>
        </p:spPr>
        <p:txBody>
          <a:bodyPr wrap="none" rtlCol="0">
            <a:spAutoFit/>
          </a:bodyPr>
          <a:lstStyle/>
          <a:p>
            <a:r>
              <a:rPr lang="en-US" sz="1400" dirty="0"/>
              <a:t>Sapphire</a:t>
            </a:r>
            <a:endParaRPr lang="en-GB" sz="1400" dirty="0"/>
          </a:p>
        </p:txBody>
      </p:sp>
    </p:spTree>
    <p:extLst>
      <p:ext uri="{BB962C8B-B14F-4D97-AF65-F5344CB8AC3E}">
        <p14:creationId xmlns:p14="http://schemas.microsoft.com/office/powerpoint/2010/main" val="2273561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9516E9-CA90-8069-C369-70836E95ABC4}"/>
              </a:ext>
            </a:extLst>
          </p:cNvPr>
          <p:cNvSpPr>
            <a:spLocks noGrp="1"/>
          </p:cNvSpPr>
          <p:nvPr>
            <p:ph sz="quarter" idx="12"/>
          </p:nvPr>
        </p:nvSpPr>
        <p:spPr>
          <a:xfrm>
            <a:off x="4572000" y="1047875"/>
            <a:ext cx="4191000" cy="3536156"/>
          </a:xfrm>
        </p:spPr>
        <p:txBody>
          <a:bodyPr/>
          <a:lstStyle/>
          <a:p>
            <a:r>
              <a:rPr lang="en-US" dirty="0"/>
              <a:t>Very long bunches result in the use of very low RF frequencies</a:t>
            </a:r>
            <a:endParaRPr lang="en-GB" dirty="0"/>
          </a:p>
        </p:txBody>
      </p:sp>
      <p:sp>
        <p:nvSpPr>
          <p:cNvPr id="3" name="Footer Placeholder 2">
            <a:extLst>
              <a:ext uri="{FF2B5EF4-FFF2-40B4-BE49-F238E27FC236}">
                <a16:creationId xmlns:a16="http://schemas.microsoft.com/office/drawing/2014/main" id="{62BC95DF-3B7A-9F5C-298C-437A4C7561D4}"/>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4" name="Slide Number Placeholder 3">
            <a:extLst>
              <a:ext uri="{FF2B5EF4-FFF2-40B4-BE49-F238E27FC236}">
                <a16:creationId xmlns:a16="http://schemas.microsoft.com/office/drawing/2014/main" id="{A146903F-B302-6F55-BABF-1A79C09CADF3}"/>
              </a:ext>
            </a:extLst>
          </p:cNvPr>
          <p:cNvSpPr>
            <a:spLocks noGrp="1"/>
          </p:cNvSpPr>
          <p:nvPr>
            <p:ph type="sldNum" sz="quarter" idx="4"/>
          </p:nvPr>
        </p:nvSpPr>
        <p:spPr/>
        <p:txBody>
          <a:bodyPr/>
          <a:lstStyle/>
          <a:p>
            <a:fld id="{974172A1-1CBF-0B40-9234-7D4D80EC19EA}" type="slidenum">
              <a:rPr lang="en-GB" smtClean="0"/>
              <a:pPr/>
              <a:t>24</a:t>
            </a:fld>
            <a:endParaRPr lang="en-GB" dirty="0"/>
          </a:p>
        </p:txBody>
      </p:sp>
      <p:sp>
        <p:nvSpPr>
          <p:cNvPr id="5" name="Title 4">
            <a:extLst>
              <a:ext uri="{FF2B5EF4-FFF2-40B4-BE49-F238E27FC236}">
                <a16:creationId xmlns:a16="http://schemas.microsoft.com/office/drawing/2014/main" id="{3627CEE2-6236-E7D8-E445-C6A89AAB39F2}"/>
              </a:ext>
            </a:extLst>
          </p:cNvPr>
          <p:cNvSpPr>
            <a:spLocks noGrp="1"/>
          </p:cNvSpPr>
          <p:nvPr>
            <p:ph type="title"/>
          </p:nvPr>
        </p:nvSpPr>
        <p:spPr/>
        <p:txBody>
          <a:bodyPr/>
          <a:lstStyle/>
          <a:p>
            <a:r>
              <a:rPr lang="en-US" dirty="0"/>
              <a:t>RF cavities for Final Cooling</a:t>
            </a:r>
            <a:endParaRPr lang="en-GB" dirty="0"/>
          </a:p>
        </p:txBody>
      </p:sp>
      <p:grpSp>
        <p:nvGrpSpPr>
          <p:cNvPr id="8" name="Group 7">
            <a:extLst>
              <a:ext uri="{FF2B5EF4-FFF2-40B4-BE49-F238E27FC236}">
                <a16:creationId xmlns:a16="http://schemas.microsoft.com/office/drawing/2014/main" id="{EECD7B0C-AFA1-1866-56C3-B216DF733116}"/>
              </a:ext>
            </a:extLst>
          </p:cNvPr>
          <p:cNvGrpSpPr/>
          <p:nvPr/>
        </p:nvGrpSpPr>
        <p:grpSpPr>
          <a:xfrm>
            <a:off x="260555" y="907058"/>
            <a:ext cx="3909664" cy="3676973"/>
            <a:chOff x="304800" y="781598"/>
            <a:chExt cx="4215581" cy="3625399"/>
          </a:xfrm>
        </p:grpSpPr>
        <p:pic>
          <p:nvPicPr>
            <p:cNvPr id="6" name="Image 5">
              <a:extLst>
                <a:ext uri="{FF2B5EF4-FFF2-40B4-BE49-F238E27FC236}">
                  <a16:creationId xmlns:a16="http://schemas.microsoft.com/office/drawing/2014/main" id="{79A34598-44FF-1E2F-F1EB-58A2363130B3}"/>
                </a:ext>
              </a:extLst>
            </p:cNvPr>
            <p:cNvPicPr>
              <a:picLocks noChangeAspect="1"/>
            </p:cNvPicPr>
            <p:nvPr/>
          </p:nvPicPr>
          <p:blipFill>
            <a:blip r:embed="rId2"/>
            <a:stretch/>
          </p:blipFill>
          <p:spPr>
            <a:xfrm>
              <a:off x="304800" y="781598"/>
              <a:ext cx="4215581" cy="3625399"/>
            </a:xfrm>
            <a:prstGeom prst="rect">
              <a:avLst/>
            </a:prstGeom>
            <a:noFill/>
          </p:spPr>
        </p:pic>
        <p:sp>
          <p:nvSpPr>
            <p:cNvPr id="7" name="TextBox 6">
              <a:extLst>
                <a:ext uri="{FF2B5EF4-FFF2-40B4-BE49-F238E27FC236}">
                  <a16:creationId xmlns:a16="http://schemas.microsoft.com/office/drawing/2014/main" id="{CEFEAA49-BE5D-5316-47BA-AE2863E54DAE}"/>
                </a:ext>
              </a:extLst>
            </p:cNvPr>
            <p:cNvSpPr txBox="1"/>
            <p:nvPr/>
          </p:nvSpPr>
          <p:spPr>
            <a:xfrm>
              <a:off x="896474" y="3407486"/>
              <a:ext cx="976570" cy="523220"/>
            </a:xfrm>
            <a:prstGeom prst="rect">
              <a:avLst/>
            </a:prstGeom>
            <a:noFill/>
          </p:spPr>
          <p:txBody>
            <a:bodyPr wrap="square" rtlCol="0">
              <a:spAutoFit/>
            </a:bodyPr>
            <a:lstStyle/>
            <a:p>
              <a:r>
                <a:rPr lang="it-IT" sz="1400" b="1" dirty="0">
                  <a:solidFill>
                    <a:schemeClr val="tx1">
                      <a:lumMod val="75000"/>
                      <a:lumOff val="25000"/>
                    </a:schemeClr>
                  </a:solidFill>
                  <a:latin typeface="Grandview Display" panose="020B0502040204020203" pitchFamily="34" charset="0"/>
                </a:rPr>
                <a:t>Cortesy </a:t>
              </a:r>
              <a:r>
                <a:rPr lang="en-US" sz="1400" b="1" dirty="0" err="1">
                  <a:solidFill>
                    <a:schemeClr val="tx1">
                      <a:lumMod val="75000"/>
                      <a:lumOff val="25000"/>
                    </a:schemeClr>
                  </a:solidFill>
                  <a:latin typeface="Grandview Display" panose="020B0502040204020203" pitchFamily="34" charset="0"/>
                </a:rPr>
                <a:t>R.Taylor</a:t>
              </a:r>
              <a:endParaRPr lang="en-GB" sz="1400" b="1" dirty="0"/>
            </a:p>
          </p:txBody>
        </p:sp>
      </p:grpSp>
      <p:pic>
        <p:nvPicPr>
          <p:cNvPr id="10" name="Picture 9">
            <a:extLst>
              <a:ext uri="{FF2B5EF4-FFF2-40B4-BE49-F238E27FC236}">
                <a16:creationId xmlns:a16="http://schemas.microsoft.com/office/drawing/2014/main" id="{B4AD60A8-C811-776B-9DD6-F7D3EF1FC749}"/>
              </a:ext>
            </a:extLst>
          </p:cNvPr>
          <p:cNvPicPr>
            <a:picLocks noChangeAspect="1"/>
          </p:cNvPicPr>
          <p:nvPr/>
        </p:nvPicPr>
        <p:blipFill>
          <a:blip r:embed="rId3"/>
          <a:stretch>
            <a:fillRect/>
          </a:stretch>
        </p:blipFill>
        <p:spPr>
          <a:xfrm>
            <a:off x="4253345" y="1643712"/>
            <a:ext cx="4720569" cy="2850231"/>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228600">
              <a:schemeClr val="accent5">
                <a:satMod val="175000"/>
                <a:alpha val="40000"/>
              </a:schemeClr>
            </a:glow>
          </a:effectLst>
        </p:spPr>
      </p:pic>
      <p:sp>
        <p:nvSpPr>
          <p:cNvPr id="11" name="TextBox 10">
            <a:extLst>
              <a:ext uri="{FF2B5EF4-FFF2-40B4-BE49-F238E27FC236}">
                <a16:creationId xmlns:a16="http://schemas.microsoft.com/office/drawing/2014/main" id="{6133590D-B59C-CF8A-ABCD-6525F983DBD2}"/>
              </a:ext>
            </a:extLst>
          </p:cNvPr>
          <p:cNvSpPr txBox="1"/>
          <p:nvPr/>
        </p:nvSpPr>
        <p:spPr>
          <a:xfrm>
            <a:off x="7297993" y="4186166"/>
            <a:ext cx="1465007" cy="307777"/>
          </a:xfrm>
          <a:prstGeom prst="rect">
            <a:avLst/>
          </a:prstGeom>
          <a:noFill/>
        </p:spPr>
        <p:txBody>
          <a:bodyPr wrap="square" rtlCol="0">
            <a:spAutoFit/>
          </a:bodyPr>
          <a:lstStyle/>
          <a:p>
            <a:r>
              <a:rPr lang="it-IT" sz="1400" b="1" dirty="0">
                <a:solidFill>
                  <a:schemeClr val="tx1">
                    <a:lumMod val="75000"/>
                    <a:lumOff val="25000"/>
                  </a:schemeClr>
                </a:solidFill>
                <a:latin typeface="Grandview Display" panose="020B0502040204020203" pitchFamily="34" charset="0"/>
              </a:rPr>
              <a:t>Cortesy </a:t>
            </a:r>
            <a:r>
              <a:rPr lang="en-US" sz="1400" b="1" dirty="0" err="1">
                <a:solidFill>
                  <a:schemeClr val="tx1">
                    <a:lumMod val="75000"/>
                    <a:lumOff val="25000"/>
                  </a:schemeClr>
                </a:solidFill>
                <a:latin typeface="Grandview Display" panose="020B0502040204020203" pitchFamily="34" charset="0"/>
              </a:rPr>
              <a:t>R.Zhu</a:t>
            </a:r>
            <a:endParaRPr lang="en-GB" sz="1400" b="1" dirty="0"/>
          </a:p>
        </p:txBody>
      </p:sp>
    </p:spTree>
    <p:extLst>
      <p:ext uri="{BB962C8B-B14F-4D97-AF65-F5344CB8AC3E}">
        <p14:creationId xmlns:p14="http://schemas.microsoft.com/office/powerpoint/2010/main" val="1897000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83B87-354F-1979-DE5B-60B57090C729}"/>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810F1302-295C-607D-B878-FF693DFA100D}"/>
              </a:ext>
            </a:extLst>
          </p:cNvPr>
          <p:cNvGraphicFramePr>
            <a:graphicFrameLocks noGrp="1"/>
          </p:cNvGraphicFramePr>
          <p:nvPr>
            <p:extLst>
              <p:ext uri="{D42A27DB-BD31-4B8C-83A1-F6EECF244321}">
                <p14:modId xmlns:p14="http://schemas.microsoft.com/office/powerpoint/2010/main" val="1683155650"/>
              </p:ext>
            </p:extLst>
          </p:nvPr>
        </p:nvGraphicFramePr>
        <p:xfrm>
          <a:off x="181385" y="3470330"/>
          <a:ext cx="3756305" cy="685800"/>
        </p:xfrm>
        <a:graphic>
          <a:graphicData uri="http://schemas.openxmlformats.org/drawingml/2006/table">
            <a:tbl>
              <a:tblPr/>
              <a:tblGrid>
                <a:gridCol w="977598">
                  <a:extLst>
                    <a:ext uri="{9D8B030D-6E8A-4147-A177-3AD203B41FA5}">
                      <a16:colId xmlns:a16="http://schemas.microsoft.com/office/drawing/2014/main" val="256646545"/>
                    </a:ext>
                  </a:extLst>
                </a:gridCol>
                <a:gridCol w="477685">
                  <a:extLst>
                    <a:ext uri="{9D8B030D-6E8A-4147-A177-3AD203B41FA5}">
                      <a16:colId xmlns:a16="http://schemas.microsoft.com/office/drawing/2014/main" val="3435124576"/>
                    </a:ext>
                  </a:extLst>
                </a:gridCol>
                <a:gridCol w="835885">
                  <a:extLst>
                    <a:ext uri="{9D8B030D-6E8A-4147-A177-3AD203B41FA5}">
                      <a16:colId xmlns:a16="http://schemas.microsoft.com/office/drawing/2014/main" val="3986258440"/>
                    </a:ext>
                  </a:extLst>
                </a:gridCol>
                <a:gridCol w="737494">
                  <a:extLst>
                    <a:ext uri="{9D8B030D-6E8A-4147-A177-3AD203B41FA5}">
                      <a16:colId xmlns:a16="http://schemas.microsoft.com/office/drawing/2014/main" val="2634386993"/>
                    </a:ext>
                  </a:extLst>
                </a:gridCol>
                <a:gridCol w="727643">
                  <a:extLst>
                    <a:ext uri="{9D8B030D-6E8A-4147-A177-3AD203B41FA5}">
                      <a16:colId xmlns:a16="http://schemas.microsoft.com/office/drawing/2014/main" val="1218666620"/>
                    </a:ext>
                  </a:extLst>
                </a:gridCol>
              </a:tblGrid>
              <a:tr h="0">
                <a:tc>
                  <a:txBody>
                    <a:bodyPr/>
                    <a:lstStyle/>
                    <a:p>
                      <a:pPr algn="ctr">
                        <a:buNone/>
                      </a:pPr>
                      <a:r>
                        <a:rPr lang="en-GB" sz="900" b="0">
                          <a:latin typeface="Arial Narrow" panose="020B0606020202030204" pitchFamily="34" charset="0"/>
                        </a:rPr>
                        <a:t>Pg</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MW</a:t>
                      </a:r>
                    </a:p>
                  </a:txBody>
                  <a:tcPr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a:latin typeface="Arial Narrow" panose="020B0606020202030204" pitchFamily="34" charset="0"/>
                        </a:rPr>
                        <a:t>1.55</a:t>
                      </a:r>
                    </a:p>
                  </a:txBody>
                  <a:tcPr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11.52</a:t>
                      </a:r>
                    </a:p>
                  </a:txBody>
                  <a:tcPr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44.76</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1070513090"/>
                  </a:ext>
                </a:extLst>
              </a:tr>
              <a:tr h="0">
                <a:tc>
                  <a:txBody>
                    <a:bodyPr/>
                    <a:lstStyle/>
                    <a:p>
                      <a:pPr algn="ctr">
                        <a:buNone/>
                      </a:pPr>
                      <a:r>
                        <a:rPr lang="en-GB" sz="900" b="0">
                          <a:latin typeface="Arial Narrow" panose="020B0606020202030204" pitchFamily="34" charset="0"/>
                        </a:rPr>
                        <a:t>DFg</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buNone/>
                      </a:pPr>
                      <a:r>
                        <a:rPr lang="en-GB" sz="900" b="0" dirty="0">
                          <a:latin typeface="Arial Narrow" panose="020B0606020202030204" pitchFamily="34" charset="0"/>
                        </a:rPr>
                        <a:t>-</a:t>
                      </a: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buNone/>
                      </a:pPr>
                      <a:r>
                        <a:rPr lang="en-GB" sz="900" b="0" dirty="0">
                          <a:latin typeface="Arial Narrow" panose="020B0606020202030204" pitchFamily="34" charset="0"/>
                        </a:rPr>
                        <a:t>7.36e-4</a:t>
                      </a: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buNone/>
                      </a:pPr>
                      <a:r>
                        <a:rPr lang="en-GB" sz="900" b="0" dirty="0">
                          <a:latin typeface="Arial Narrow" panose="020B0606020202030204" pitchFamily="34" charset="0"/>
                        </a:rPr>
                        <a:t>4.37e-4</a:t>
                      </a: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buNone/>
                      </a:pPr>
                      <a:r>
                        <a:rPr lang="en-GB" sz="900" b="0">
                          <a:latin typeface="Arial Narrow" panose="020B0606020202030204" pitchFamily="34" charset="0"/>
                        </a:rPr>
                        <a:t>3.13e-4</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34840719"/>
                  </a:ext>
                </a:extLst>
              </a:tr>
              <a:tr h="0">
                <a:tc>
                  <a:txBody>
                    <a:bodyPr/>
                    <a:lstStyle/>
                    <a:p>
                      <a:pPr algn="ctr">
                        <a:buNone/>
                      </a:pPr>
                      <a:r>
                        <a:rPr lang="en-GB" sz="900" b="0" dirty="0" err="1">
                          <a:latin typeface="Arial Narrow" panose="020B0606020202030204" pitchFamily="34" charset="0"/>
                        </a:rPr>
                        <a:t>Pave,g</a:t>
                      </a:r>
                      <a:endParaRPr lang="en-GB" sz="900" b="0" dirty="0">
                        <a:latin typeface="Arial Narrow" panose="020B0606020202030204" pitchFamily="34" charset="0"/>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a:latin typeface="Arial Narrow" panose="020B0606020202030204" pitchFamily="34" charset="0"/>
                        </a:rPr>
                        <a:t>kW</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1.14</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5.03</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a:buNone/>
                      </a:pPr>
                      <a:r>
                        <a:rPr lang="en-GB" sz="900" b="0" dirty="0">
                          <a:latin typeface="Arial Narrow" panose="020B0606020202030204" pitchFamily="34" charset="0"/>
                        </a:rPr>
                        <a:t>14.0</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4212449005"/>
                  </a:ext>
                </a:extLst>
              </a:tr>
            </a:tbl>
          </a:graphicData>
        </a:graphic>
      </p:graphicFrame>
      <p:graphicFrame>
        <p:nvGraphicFramePr>
          <p:cNvPr id="9" name="Tableau 23">
            <a:extLst>
              <a:ext uri="{FF2B5EF4-FFF2-40B4-BE49-F238E27FC236}">
                <a16:creationId xmlns:a16="http://schemas.microsoft.com/office/drawing/2014/main" id="{83B0BC40-A2B9-C834-3DDB-3702D183B346}"/>
              </a:ext>
            </a:extLst>
          </p:cNvPr>
          <p:cNvGraphicFramePr>
            <a:graphicFrameLocks noGrp="1"/>
          </p:cNvGraphicFramePr>
          <p:nvPr>
            <p:extLst>
              <p:ext uri="{D42A27DB-BD31-4B8C-83A1-F6EECF244321}">
                <p14:modId xmlns:p14="http://schemas.microsoft.com/office/powerpoint/2010/main" val="2978721619"/>
              </p:ext>
            </p:extLst>
          </p:nvPr>
        </p:nvGraphicFramePr>
        <p:xfrm>
          <a:off x="181385" y="2154149"/>
          <a:ext cx="3772442" cy="1303710"/>
        </p:xfrm>
        <a:graphic>
          <a:graphicData uri="http://schemas.openxmlformats.org/drawingml/2006/table">
            <a:tbl>
              <a:tblPr/>
              <a:tblGrid>
                <a:gridCol w="870257">
                  <a:extLst>
                    <a:ext uri="{9D8B030D-6E8A-4147-A177-3AD203B41FA5}">
                      <a16:colId xmlns:a16="http://schemas.microsoft.com/office/drawing/2014/main" val="2694734662"/>
                    </a:ext>
                  </a:extLst>
                </a:gridCol>
                <a:gridCol w="591279">
                  <a:extLst>
                    <a:ext uri="{9D8B030D-6E8A-4147-A177-3AD203B41FA5}">
                      <a16:colId xmlns:a16="http://schemas.microsoft.com/office/drawing/2014/main" val="95953603"/>
                    </a:ext>
                  </a:extLst>
                </a:gridCol>
                <a:gridCol w="730768">
                  <a:extLst>
                    <a:ext uri="{9D8B030D-6E8A-4147-A177-3AD203B41FA5}">
                      <a16:colId xmlns:a16="http://schemas.microsoft.com/office/drawing/2014/main" val="3551859523"/>
                    </a:ext>
                  </a:extLst>
                </a:gridCol>
                <a:gridCol w="849370">
                  <a:extLst>
                    <a:ext uri="{9D8B030D-6E8A-4147-A177-3AD203B41FA5}">
                      <a16:colId xmlns:a16="http://schemas.microsoft.com/office/drawing/2014/main" val="1177317992"/>
                    </a:ext>
                  </a:extLst>
                </a:gridCol>
                <a:gridCol w="730768">
                  <a:extLst>
                    <a:ext uri="{9D8B030D-6E8A-4147-A177-3AD203B41FA5}">
                      <a16:colId xmlns:a16="http://schemas.microsoft.com/office/drawing/2014/main" val="3851867972"/>
                    </a:ext>
                  </a:extLst>
                </a:gridCol>
              </a:tblGrid>
              <a:tr h="126591">
                <a:tc>
                  <a:txBody>
                    <a:bodyPr/>
                    <a:lstStyle/>
                    <a:p>
                      <a:pPr algn="ctr" rtl="0" fontAlgn="ctr">
                        <a:buNone/>
                      </a:pPr>
                      <a:r>
                        <a:rPr lang="fr-FR" sz="800" b="1" i="0" u="none" strike="noStrike" dirty="0" err="1">
                          <a:solidFill>
                            <a:srgbClr val="FFFFFF"/>
                          </a:solidFill>
                          <a:effectLst/>
                          <a:latin typeface="Arial Narrow" panose="020B0606020202030204" pitchFamily="34" charset="0"/>
                        </a:rPr>
                        <a:t>Parameter</a:t>
                      </a:r>
                      <a:endParaRPr lang="fr-FR" sz="800" b="1" i="0" u="none" strike="noStrike" dirty="0">
                        <a:solidFill>
                          <a:srgbClr val="FFFFFF"/>
                        </a:solidFill>
                        <a:effectLst/>
                        <a:latin typeface="Arial Narrow" panose="020B0606020202030204" pitchFamily="34" charset="0"/>
                      </a:endParaRPr>
                    </a:p>
                  </a:txBody>
                  <a:tcPr marL="6927" marR="6927" marT="6927"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Unit</a:t>
                      </a:r>
                    </a:p>
                  </a:txBody>
                  <a:tcPr marL="6927" marR="6927" marT="6927"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100 MHz </a:t>
                      </a:r>
                    </a:p>
                  </a:txBody>
                  <a:tcPr marL="6927" marR="6927" marT="6927"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30 MHz </a:t>
                      </a:r>
                    </a:p>
                  </a:txBody>
                  <a:tcPr marL="6927" marR="6927" marT="6927"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10 MHz</a:t>
                      </a:r>
                    </a:p>
                  </a:txBody>
                  <a:tcPr marL="6927" marR="6927" marT="6927"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extLst>
                  <a:ext uri="{0D108BD9-81ED-4DB2-BD59-A6C34878D82A}">
                    <a16:rowId xmlns:a16="http://schemas.microsoft.com/office/drawing/2014/main" val="4031236405"/>
                  </a:ext>
                </a:extLst>
              </a:tr>
              <a:tr h="126591">
                <a:tc>
                  <a:txBody>
                    <a:bodyPr/>
                    <a:lstStyle/>
                    <a:p>
                      <a:pPr algn="ctr" rtl="0" fontAlgn="ctr">
                        <a:buNone/>
                      </a:pPr>
                      <a:r>
                        <a:rPr lang="fr-FR" sz="800" b="1" i="1" u="none" strike="noStrike" dirty="0" err="1">
                          <a:solidFill>
                            <a:srgbClr val="000000"/>
                          </a:solidFill>
                          <a:effectLst/>
                          <a:latin typeface="Arial Narrow" panose="020B0606020202030204" pitchFamily="34" charset="0"/>
                        </a:rPr>
                        <a:t>R</a:t>
                      </a:r>
                      <a:r>
                        <a:rPr lang="fr-FR" sz="800" b="1" i="1" u="none" strike="noStrike" baseline="-25000" dirty="0" err="1">
                          <a:solidFill>
                            <a:srgbClr val="000000"/>
                          </a:solidFill>
                          <a:effectLst/>
                          <a:latin typeface="Arial Narrow" panose="020B0606020202030204" pitchFamily="34" charset="0"/>
                        </a:rPr>
                        <a:t>cav</a:t>
                      </a:r>
                      <a:endParaRPr lang="fr-FR" sz="800" b="1"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[mm]</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880.00</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880.00</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889.7</a:t>
                      </a: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530003710"/>
                  </a:ext>
                </a:extLst>
              </a:tr>
              <a:tr h="126591">
                <a:tc>
                  <a:txBody>
                    <a:bodyPr/>
                    <a:lstStyle/>
                    <a:p>
                      <a:pPr algn="ctr" rtl="0" fontAlgn="ctr">
                        <a:buNone/>
                      </a:pPr>
                      <a:r>
                        <a:rPr lang="fr-FR" sz="800" b="1" i="1" u="none" strike="noStrike" dirty="0">
                          <a:solidFill>
                            <a:srgbClr val="000000"/>
                          </a:solidFill>
                          <a:effectLst/>
                          <a:latin typeface="Arial Narrow" panose="020B0606020202030204" pitchFamily="34" charset="0"/>
                        </a:rPr>
                        <a:t>Q</a:t>
                      </a:r>
                      <a:r>
                        <a:rPr lang="fr-FR" sz="800" b="1" i="1" u="none" strike="noStrike" baseline="-25000" dirty="0">
                          <a:solidFill>
                            <a:srgbClr val="000000"/>
                          </a:solidFill>
                          <a:effectLst/>
                          <a:latin typeface="Arial Narrow" panose="020B0606020202030204" pitchFamily="34" charset="0"/>
                        </a:rPr>
                        <a:t>0</a:t>
                      </a:r>
                      <a:endParaRPr lang="fr-FR" sz="800" b="1"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a:t>
                      </a:r>
                    </a:p>
                  </a:txBody>
                  <a:tcPr marL="6927" marR="6927" marT="692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4.09e4</a:t>
                      </a:r>
                    </a:p>
                  </a:txBody>
                  <a:tcPr marL="6927" marR="6927" marT="692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7293</a:t>
                      </a:r>
                    </a:p>
                  </a:txBody>
                  <a:tcPr marL="6927" marR="6927" marT="692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en-US" sz="800" b="1" i="0" u="none" strike="noStrike" dirty="0">
                          <a:solidFill>
                            <a:srgbClr val="000000"/>
                          </a:solidFill>
                          <a:effectLst/>
                          <a:latin typeface="Arial Narrow" panose="020B0606020202030204" pitchFamily="34" charset="0"/>
                        </a:rPr>
                        <a:t>1742</a:t>
                      </a: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08055446"/>
                  </a:ext>
                </a:extLst>
              </a:tr>
              <a:tr h="126591">
                <a:tc>
                  <a:txBody>
                    <a:bodyPr/>
                    <a:lstStyle/>
                    <a:p>
                      <a:pPr algn="ctr" rtl="0" fontAlgn="ctr">
                        <a:buNone/>
                      </a:pPr>
                      <a:r>
                        <a:rPr lang="fr-FR" sz="800" b="0" i="1" u="none" strike="noStrike" dirty="0" err="1">
                          <a:solidFill>
                            <a:srgbClr val="000000"/>
                          </a:solidFill>
                          <a:effectLst/>
                          <a:latin typeface="Arial Narrow" panose="020B0606020202030204" pitchFamily="34" charset="0"/>
                        </a:rPr>
                        <a:t>tf</a:t>
                      </a:r>
                      <a:endParaRPr lang="fr-FR" sz="800" b="0"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[µs]</a:t>
                      </a:r>
                    </a:p>
                  </a:txBody>
                  <a:tcPr marL="6927" marR="6927" marT="6927"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147.12</a:t>
                      </a:r>
                    </a:p>
                  </a:txBody>
                  <a:tcPr marL="6927" marR="6927" marT="6927"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87.40</a:t>
                      </a:r>
                    </a:p>
                  </a:txBody>
                  <a:tcPr marL="6927" marR="6927" marT="6927"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62.64</a:t>
                      </a:r>
                    </a:p>
                  </a:txBody>
                  <a:tcPr marL="6927" marR="6927" marT="692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1187476963"/>
                  </a:ext>
                </a:extLst>
              </a:tr>
              <a:tr h="126591">
                <a:tc>
                  <a:txBody>
                    <a:bodyPr/>
                    <a:lstStyle/>
                    <a:p>
                      <a:pPr algn="ctr" rtl="0" fontAlgn="ctr">
                        <a:buNone/>
                      </a:pPr>
                      <a:r>
                        <a:rPr lang="fr-FR" sz="800" b="0" i="1" u="none" strike="noStrike" dirty="0">
                          <a:solidFill>
                            <a:srgbClr val="000000"/>
                          </a:solidFill>
                          <a:effectLst/>
                          <a:latin typeface="Arial Narrow" panose="020B0606020202030204" pitchFamily="34" charset="0"/>
                        </a:rPr>
                        <a:t>DF</a:t>
                      </a: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55.30e-5</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32.87e-5</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23.58e-5</a:t>
                      </a: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9637968"/>
                  </a:ext>
                </a:extLst>
              </a:tr>
              <a:tr h="126591">
                <a:tc>
                  <a:txBody>
                    <a:bodyPr/>
                    <a:lstStyle/>
                    <a:p>
                      <a:pPr algn="ctr" rtl="0" fontAlgn="ctr">
                        <a:buNone/>
                      </a:pPr>
                      <a:r>
                        <a:rPr lang="fr-FR" sz="800" b="0" i="1" u="none" strike="noStrike" dirty="0">
                          <a:solidFill>
                            <a:srgbClr val="000000"/>
                          </a:solidFill>
                          <a:effectLst/>
                          <a:latin typeface="Arial Narrow" panose="020B0606020202030204" pitchFamily="34" charset="0"/>
                        </a:rPr>
                        <a:t>TTF</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fr-FR" sz="800" b="0" i="0" u="none" strike="noStrike" dirty="0">
                          <a:solidFill>
                            <a:srgbClr val="000000"/>
                          </a:solidFill>
                          <a:effectLst/>
                          <a:latin typeface="Arial Narrow" panose="020B0606020202030204" pitchFamily="34" charset="0"/>
                        </a:rPr>
                        <a:t>0.970</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0.999</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en-US" sz="800" b="0" i="0" u="none" strike="noStrike" dirty="0">
                          <a:solidFill>
                            <a:srgbClr val="000000"/>
                          </a:solidFill>
                          <a:effectLst/>
                          <a:latin typeface="Arial Narrow" panose="020B0606020202030204" pitchFamily="34" charset="0"/>
                        </a:rPr>
                        <a:t>0.999</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1749610090"/>
                  </a:ext>
                </a:extLst>
              </a:tr>
              <a:tr h="126591">
                <a:tc>
                  <a:txBody>
                    <a:bodyPr/>
                    <a:lstStyle/>
                    <a:p>
                      <a:pPr algn="ctr" rtl="0" fontAlgn="ctr">
                        <a:buNone/>
                      </a:pPr>
                      <a:r>
                        <a:rPr lang="fr-FR" sz="800" b="0" i="1" u="none" strike="noStrike" dirty="0">
                          <a:solidFill>
                            <a:srgbClr val="000000"/>
                          </a:solidFill>
                          <a:effectLst/>
                          <a:latin typeface="Arial Narrow" panose="020B0606020202030204" pitchFamily="34" charset="0"/>
                        </a:rPr>
                        <a:t>R/Q</a:t>
                      </a: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l-GR" sz="800" b="0" i="0" u="none" strike="noStrike" dirty="0">
                          <a:solidFill>
                            <a:srgbClr val="000000"/>
                          </a:solidFill>
                          <a:effectLst/>
                          <a:latin typeface="Arial Narrow" panose="020B0606020202030204" pitchFamily="34" charset="0"/>
                        </a:rPr>
                        <a:t>[Ω]</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111.78</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36.47</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dirty="0">
                          <a:solidFill>
                            <a:srgbClr val="000000"/>
                          </a:solidFill>
                          <a:latin typeface="Arial Narrow" panose="020B0606020202030204" pitchFamily="34" charset="0"/>
                        </a:rPr>
                        <a:t>13.13</a:t>
                      </a:r>
                      <a:endParaRPr lang="en-GB" sz="800" b="0" dirty="0">
                        <a:solidFill>
                          <a:srgbClr val="000000"/>
                        </a:solidFill>
                        <a:latin typeface="Arial Narrow" panose="020B0606020202030204" pitchFamily="34" charset="0"/>
                      </a:endParaRP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4760099"/>
                  </a:ext>
                </a:extLst>
              </a:tr>
              <a:tr h="126591">
                <a:tc>
                  <a:txBody>
                    <a:bodyPr/>
                    <a:lstStyle/>
                    <a:p>
                      <a:pPr algn="ctr" rtl="0" fontAlgn="ctr">
                        <a:buNone/>
                      </a:pPr>
                      <a:r>
                        <a:rPr lang="fr-FR" sz="800" b="1" i="1" u="none" strike="noStrike" dirty="0">
                          <a:solidFill>
                            <a:srgbClr val="000000"/>
                          </a:solidFill>
                          <a:effectLst/>
                          <a:latin typeface="Arial Narrow" panose="020B0606020202030204" pitchFamily="34" charset="0"/>
                        </a:rPr>
                        <a:t>P</a:t>
                      </a:r>
                      <a:r>
                        <a:rPr lang="fr-FR" sz="800" b="1" i="1" u="none" strike="noStrike" baseline="-25000" dirty="0">
                          <a:solidFill>
                            <a:srgbClr val="000000"/>
                          </a:solidFill>
                          <a:effectLst/>
                          <a:latin typeface="Arial Narrow" panose="020B0606020202030204" pitchFamily="34" charset="0"/>
                        </a:rPr>
                        <a:t>diss,tot</a:t>
                      </a:r>
                      <a:endParaRPr lang="fr-FR" sz="800" b="1"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[MW]</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a:solidFill>
                            <a:srgbClr val="000000"/>
                          </a:solidFill>
                          <a:effectLst/>
                          <a:latin typeface="Arial Narrow" panose="020B0606020202030204" pitchFamily="34" charset="0"/>
                        </a:rPr>
                        <a:t>1.29</a:t>
                      </a:r>
                      <a:endParaRPr lang="fr-FR" sz="800" b="1" i="0" u="none" strike="noStrike" dirty="0">
                        <a:solidFill>
                          <a:srgbClr val="000000"/>
                        </a:solidFill>
                        <a:effectLst/>
                        <a:latin typeface="Arial Narrow" panose="020B0606020202030204" pitchFamily="34" charset="0"/>
                      </a:endParaRP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9.6</a:t>
                      </a:r>
                    </a:p>
                  </a:txBody>
                  <a:tcPr marL="6927" marR="6927" marT="692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FF0000"/>
                          </a:solidFill>
                          <a:effectLst/>
                          <a:latin typeface="Arial Narrow" panose="020B0606020202030204" pitchFamily="34" charset="0"/>
                        </a:rPr>
                        <a:t>37.3</a:t>
                      </a: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2676410253"/>
                  </a:ext>
                </a:extLst>
              </a:tr>
              <a:tr h="126591">
                <a:tc>
                  <a:txBody>
                    <a:bodyPr/>
                    <a:lstStyle/>
                    <a:p>
                      <a:pPr algn="ctr" rtl="0" fontAlgn="ctr">
                        <a:buNone/>
                      </a:pPr>
                      <a:r>
                        <a:rPr lang="fr-FR" sz="800" b="1" i="1" u="none" strike="noStrike" dirty="0">
                          <a:solidFill>
                            <a:srgbClr val="000000"/>
                          </a:solidFill>
                          <a:effectLst/>
                          <a:latin typeface="Arial Narrow" panose="020B0606020202030204" pitchFamily="34" charset="0"/>
                        </a:rPr>
                        <a:t>P</a:t>
                      </a:r>
                      <a:r>
                        <a:rPr lang="fr-FR" sz="800" b="1" i="1" u="none" strike="noStrike" baseline="-25000" dirty="0">
                          <a:solidFill>
                            <a:srgbClr val="000000"/>
                          </a:solidFill>
                          <a:effectLst/>
                          <a:latin typeface="Arial Narrow" panose="020B0606020202030204" pitchFamily="34" charset="0"/>
                        </a:rPr>
                        <a:t>ave,tot</a:t>
                      </a:r>
                      <a:endParaRPr lang="fr-FR" sz="800" b="1"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[W]</a:t>
                      </a:r>
                    </a:p>
                  </a:txBody>
                  <a:tcPr marL="6927" marR="6927" marT="6927" marB="0" anchor="ctr">
                    <a:lnL>
                      <a:noFill/>
                    </a:lnL>
                    <a:lnR>
                      <a:noFill/>
                    </a:lnR>
                    <a:lnT w="1270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713</a:t>
                      </a:r>
                    </a:p>
                  </a:txBody>
                  <a:tcPr marL="6927" marR="6927" marT="6927" marB="0" anchor="ctr">
                    <a:lnL>
                      <a:noFill/>
                    </a:lnL>
                    <a:lnR>
                      <a:noFill/>
                    </a:lnR>
                    <a:lnT w="1270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3146</a:t>
                      </a:r>
                    </a:p>
                  </a:txBody>
                  <a:tcPr marL="6927" marR="6927" marT="6927" marB="0" anchor="ctr">
                    <a:lnL>
                      <a:noFill/>
                    </a:lnL>
                    <a:lnR>
                      <a:noFill/>
                    </a:lnR>
                    <a:lnT w="1270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fr-FR" sz="800" b="1" i="0" u="none" strike="noStrike" dirty="0">
                          <a:solidFill>
                            <a:srgbClr val="FF0000"/>
                          </a:solidFill>
                          <a:effectLst/>
                          <a:latin typeface="Arial Narrow" panose="020B0606020202030204" pitchFamily="34" charset="0"/>
                        </a:rPr>
                        <a:t>8798</a:t>
                      </a:r>
                    </a:p>
                  </a:txBody>
                  <a:tcPr marL="6927" marR="6927" marT="6927"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2061010"/>
                  </a:ext>
                </a:extLst>
              </a:tr>
              <a:tr h="137643">
                <a:tc>
                  <a:txBody>
                    <a:bodyPr/>
                    <a:lstStyle/>
                    <a:p>
                      <a:pPr algn="ctr" rtl="0" fontAlgn="ctr">
                        <a:buNone/>
                      </a:pPr>
                      <a:r>
                        <a:rPr lang="fr-FR" sz="900" b="1" i="1" u="none" strike="noStrike" dirty="0">
                          <a:solidFill>
                            <a:srgbClr val="000000"/>
                          </a:solidFill>
                          <a:effectLst/>
                          <a:latin typeface="Arial Narrow" panose="020B0606020202030204" pitchFamily="34" charset="0"/>
                        </a:rPr>
                        <a:t>P</a:t>
                      </a:r>
                      <a:r>
                        <a:rPr lang="fr-FR" sz="900" b="1" i="1" u="none" strike="noStrike" baseline="-25000" dirty="0">
                          <a:solidFill>
                            <a:srgbClr val="000000"/>
                          </a:solidFill>
                          <a:effectLst/>
                          <a:latin typeface="Arial Narrow" panose="020B0606020202030204" pitchFamily="34" charset="0"/>
                        </a:rPr>
                        <a:t>loss%dielectric</a:t>
                      </a:r>
                      <a:endParaRPr lang="fr-FR" sz="900" b="1" i="1" u="none" strike="noStrike" dirty="0">
                        <a:solidFill>
                          <a:srgbClr val="000000"/>
                        </a:solidFill>
                        <a:effectLst/>
                        <a:latin typeface="Arial Narrow" panose="020B0606020202030204" pitchFamily="34" charset="0"/>
                      </a:endParaRPr>
                    </a:p>
                  </a:txBody>
                  <a:tcPr marL="6927" marR="6927" marT="6927" marB="0" anchor="ctr">
                    <a:lnL w="19050" cap="flat" cmpd="sng" algn="ctr">
                      <a:solidFill>
                        <a:schemeClr val="accent1"/>
                      </a:solidFill>
                      <a:prstDash val="solid"/>
                      <a:round/>
                      <a:headEnd type="none" w="med" len="med"/>
                      <a:tailEnd type="none" w="med" len="med"/>
                    </a:lnL>
                    <a:lnR>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1" i="0" u="none" strike="noStrike" dirty="0">
                          <a:solidFill>
                            <a:srgbClr val="000000"/>
                          </a:solidFill>
                          <a:effectLst/>
                          <a:latin typeface="Arial Narrow" panose="020B0606020202030204" pitchFamily="34" charset="0"/>
                        </a:rPr>
                        <a:t>[-]</a:t>
                      </a:r>
                    </a:p>
                  </a:txBody>
                  <a:tcPr marL="6927" marR="6927" marT="6927" marB="0" anchor="ctr">
                    <a:lnL>
                      <a:noFill/>
                    </a:lnL>
                    <a:lnR>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1" i="0" u="none" strike="noStrike" dirty="0">
                          <a:solidFill>
                            <a:srgbClr val="000000"/>
                          </a:solidFill>
                          <a:effectLst/>
                          <a:latin typeface="Arial Narrow" panose="020B0606020202030204" pitchFamily="34" charset="0"/>
                        </a:rPr>
                        <a:t>[-]</a:t>
                      </a:r>
                    </a:p>
                  </a:txBody>
                  <a:tcPr marL="6927" marR="6927" marT="6927" marB="0" anchor="ctr">
                    <a:lnL>
                      <a:noFill/>
                    </a:lnL>
                    <a:lnR>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1" i="0" u="none" strike="noStrike" dirty="0">
                          <a:solidFill>
                            <a:srgbClr val="000000"/>
                          </a:solidFill>
                          <a:effectLst/>
                          <a:latin typeface="Arial Narrow" panose="020B0606020202030204" pitchFamily="34" charset="0"/>
                        </a:rPr>
                        <a:t>68%</a:t>
                      </a:r>
                    </a:p>
                  </a:txBody>
                  <a:tcPr marL="6927" marR="6927" marT="6927" marB="0" anchor="ctr">
                    <a:lnL>
                      <a:noFill/>
                    </a:lnL>
                    <a:lnR>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en-US" sz="800" b="1" i="0" u="none" strike="noStrike" dirty="0">
                          <a:solidFill>
                            <a:srgbClr val="000000"/>
                          </a:solidFill>
                          <a:effectLst/>
                          <a:latin typeface="Arial Narrow" panose="020B0606020202030204" pitchFamily="34" charset="0"/>
                        </a:rPr>
                        <a:t>87%</a:t>
                      </a:r>
                    </a:p>
                  </a:txBody>
                  <a:tcPr marL="6927" marR="6927" marT="6927" marB="0" anchor="ctr">
                    <a:lnL>
                      <a:noFill/>
                    </a:lnL>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1484406541"/>
                  </a:ext>
                </a:extLst>
              </a:tr>
            </a:tbl>
          </a:graphicData>
        </a:graphic>
      </p:graphicFrame>
      <p:graphicFrame>
        <p:nvGraphicFramePr>
          <p:cNvPr id="18" name="Table 17">
            <a:extLst>
              <a:ext uri="{FF2B5EF4-FFF2-40B4-BE49-F238E27FC236}">
                <a16:creationId xmlns:a16="http://schemas.microsoft.com/office/drawing/2014/main" id="{DE933B28-4B07-3251-2CCB-96E0278649C1}"/>
              </a:ext>
            </a:extLst>
          </p:cNvPr>
          <p:cNvGraphicFramePr>
            <a:graphicFrameLocks noGrp="1"/>
          </p:cNvGraphicFramePr>
          <p:nvPr>
            <p:extLst>
              <p:ext uri="{D42A27DB-BD31-4B8C-83A1-F6EECF244321}">
                <p14:modId xmlns:p14="http://schemas.microsoft.com/office/powerpoint/2010/main" val="3515395533"/>
              </p:ext>
            </p:extLst>
          </p:nvPr>
        </p:nvGraphicFramePr>
        <p:xfrm>
          <a:off x="165246" y="1582862"/>
          <a:ext cx="3772443" cy="691341"/>
        </p:xfrm>
        <a:graphic>
          <a:graphicData uri="http://schemas.openxmlformats.org/drawingml/2006/table">
            <a:tbl>
              <a:tblPr/>
              <a:tblGrid>
                <a:gridCol w="931956">
                  <a:extLst>
                    <a:ext uri="{9D8B030D-6E8A-4147-A177-3AD203B41FA5}">
                      <a16:colId xmlns:a16="http://schemas.microsoft.com/office/drawing/2014/main" val="325119617"/>
                    </a:ext>
                  </a:extLst>
                </a:gridCol>
                <a:gridCol w="633198">
                  <a:extLst>
                    <a:ext uri="{9D8B030D-6E8A-4147-A177-3AD203B41FA5}">
                      <a16:colId xmlns:a16="http://schemas.microsoft.com/office/drawing/2014/main" val="584995504"/>
                    </a:ext>
                  </a:extLst>
                </a:gridCol>
                <a:gridCol w="782576">
                  <a:extLst>
                    <a:ext uri="{9D8B030D-6E8A-4147-A177-3AD203B41FA5}">
                      <a16:colId xmlns:a16="http://schemas.microsoft.com/office/drawing/2014/main" val="3853974986"/>
                    </a:ext>
                  </a:extLst>
                </a:gridCol>
                <a:gridCol w="782576">
                  <a:extLst>
                    <a:ext uri="{9D8B030D-6E8A-4147-A177-3AD203B41FA5}">
                      <a16:colId xmlns:a16="http://schemas.microsoft.com/office/drawing/2014/main" val="4062645692"/>
                    </a:ext>
                  </a:extLst>
                </a:gridCol>
                <a:gridCol w="642137">
                  <a:extLst>
                    <a:ext uri="{9D8B030D-6E8A-4147-A177-3AD203B41FA5}">
                      <a16:colId xmlns:a16="http://schemas.microsoft.com/office/drawing/2014/main" val="3724024042"/>
                    </a:ext>
                  </a:extLst>
                </a:gridCol>
              </a:tblGrid>
              <a:tr h="208801">
                <a:tc>
                  <a:txBody>
                    <a:bodyPr/>
                    <a:lstStyle/>
                    <a:p>
                      <a:pPr algn="ctr">
                        <a:buNone/>
                      </a:pPr>
                      <a:r>
                        <a:rPr lang="en-GB" sz="900" b="1" dirty="0">
                          <a:solidFill>
                            <a:schemeClr val="bg1"/>
                          </a:solidFill>
                          <a:latin typeface="Arial Narrow" panose="020B0606020202030204" pitchFamily="34" charset="0"/>
                        </a:rPr>
                        <a:t>Parameter</a:t>
                      </a:r>
                    </a:p>
                  </a:txBody>
                  <a:tcPr anchor="ctr">
                    <a:lnL>
                      <a:noFill/>
                    </a:lnL>
                    <a:lnR>
                      <a:noFill/>
                    </a:lnR>
                    <a:lnT w="19050" cap="flat" cmpd="sng" algn="ctr">
                      <a:solidFill>
                        <a:srgbClr val="0033A0"/>
                      </a:solidFill>
                      <a:prstDash val="solid"/>
                      <a:round/>
                      <a:headEnd type="none" w="med" len="med"/>
                      <a:tailEnd type="none" w="med" len="med"/>
                    </a:lnT>
                    <a:lnB w="19050" cap="flat" cmpd="sng" algn="ctr">
                      <a:noFill/>
                      <a:prstDash val="solid"/>
                      <a:round/>
                      <a:headEnd type="none" w="med" len="med"/>
                      <a:tailEnd type="none" w="med" len="med"/>
                    </a:lnB>
                    <a:solidFill>
                      <a:srgbClr val="0033A0"/>
                    </a:solidFill>
                  </a:tcPr>
                </a:tc>
                <a:tc>
                  <a:txBody>
                    <a:bodyPr/>
                    <a:lstStyle/>
                    <a:p>
                      <a:pPr algn="ctr">
                        <a:buNone/>
                      </a:pPr>
                      <a:r>
                        <a:rPr lang="en-GB" sz="900" b="1" dirty="0">
                          <a:solidFill>
                            <a:schemeClr val="bg1"/>
                          </a:solidFill>
                          <a:latin typeface="Arial Narrow" panose="020B0606020202030204" pitchFamily="34" charset="0"/>
                        </a:rPr>
                        <a:t>Unit</a:t>
                      </a:r>
                    </a:p>
                  </a:txBody>
                  <a:tcPr anchor="ctr">
                    <a:lnL>
                      <a:noFill/>
                    </a:lnL>
                    <a:lnR>
                      <a:noFill/>
                    </a:lnR>
                    <a:lnT w="19050" cap="flat" cmpd="sng" algn="ctr">
                      <a:solidFill>
                        <a:srgbClr val="0033A0"/>
                      </a:solidFill>
                      <a:prstDash val="solid"/>
                      <a:round/>
                      <a:headEnd type="none" w="med" len="med"/>
                      <a:tailEnd type="none" w="med" len="med"/>
                    </a:lnT>
                    <a:lnB w="19050" cap="flat" cmpd="sng" algn="ctr">
                      <a:noFill/>
                      <a:prstDash val="solid"/>
                      <a:round/>
                      <a:headEnd type="none" w="med" len="med"/>
                      <a:tailEnd type="none" w="med" len="med"/>
                    </a:lnB>
                    <a:solidFill>
                      <a:srgbClr val="0033A0"/>
                    </a:solidFill>
                  </a:tcPr>
                </a:tc>
                <a:tc>
                  <a:txBody>
                    <a:bodyPr/>
                    <a:lstStyle/>
                    <a:p>
                      <a:pPr algn="ctr">
                        <a:buNone/>
                      </a:pPr>
                      <a:r>
                        <a:rPr lang="en-GB" sz="900" b="1" dirty="0">
                          <a:solidFill>
                            <a:schemeClr val="bg1"/>
                          </a:solidFill>
                          <a:latin typeface="Arial Narrow" panose="020B0606020202030204" pitchFamily="34" charset="0"/>
                        </a:rPr>
                        <a:t>100 MHz</a:t>
                      </a:r>
                    </a:p>
                  </a:txBody>
                  <a:tcPr anchor="ctr">
                    <a:lnL>
                      <a:noFill/>
                    </a:lnL>
                    <a:lnR>
                      <a:noFill/>
                    </a:lnR>
                    <a:lnT w="19050" cap="flat" cmpd="sng" algn="ctr">
                      <a:solidFill>
                        <a:srgbClr val="0033A0"/>
                      </a:solidFill>
                      <a:prstDash val="solid"/>
                      <a:round/>
                      <a:headEnd type="none" w="med" len="med"/>
                      <a:tailEnd type="none" w="med" len="med"/>
                    </a:lnT>
                    <a:lnB w="19050" cap="flat" cmpd="sng" algn="ctr">
                      <a:noFill/>
                      <a:prstDash val="solid"/>
                      <a:round/>
                      <a:headEnd type="none" w="med" len="med"/>
                      <a:tailEnd type="none" w="med" len="med"/>
                    </a:lnB>
                    <a:solidFill>
                      <a:srgbClr val="0033A0"/>
                    </a:solidFill>
                  </a:tcPr>
                </a:tc>
                <a:tc>
                  <a:txBody>
                    <a:bodyPr/>
                    <a:lstStyle/>
                    <a:p>
                      <a:pPr algn="ctr">
                        <a:buNone/>
                      </a:pPr>
                      <a:r>
                        <a:rPr lang="en-GB" sz="900" b="1" dirty="0">
                          <a:solidFill>
                            <a:schemeClr val="bg1"/>
                          </a:solidFill>
                          <a:latin typeface="Arial Narrow" panose="020B0606020202030204" pitchFamily="34" charset="0"/>
                        </a:rPr>
                        <a:t>30 MHz</a:t>
                      </a:r>
                    </a:p>
                  </a:txBody>
                  <a:tcPr anchor="ctr">
                    <a:lnL>
                      <a:noFill/>
                    </a:lnL>
                    <a:lnR>
                      <a:noFill/>
                    </a:lnR>
                    <a:lnT w="19050" cap="flat" cmpd="sng" algn="ctr">
                      <a:solidFill>
                        <a:srgbClr val="0033A0"/>
                      </a:solidFill>
                      <a:prstDash val="solid"/>
                      <a:round/>
                      <a:headEnd type="none" w="med" len="med"/>
                      <a:tailEnd type="none" w="med" len="med"/>
                    </a:lnT>
                    <a:lnB w="19050" cap="flat" cmpd="sng" algn="ctr">
                      <a:noFill/>
                      <a:prstDash val="solid"/>
                      <a:round/>
                      <a:headEnd type="none" w="med" len="med"/>
                      <a:tailEnd type="none" w="med" len="med"/>
                    </a:lnB>
                    <a:solidFill>
                      <a:srgbClr val="0033A0"/>
                    </a:solidFill>
                  </a:tcPr>
                </a:tc>
                <a:tc>
                  <a:txBody>
                    <a:bodyPr/>
                    <a:lstStyle/>
                    <a:p>
                      <a:pPr algn="ctr">
                        <a:buNone/>
                      </a:pPr>
                      <a:r>
                        <a:rPr lang="en-GB" sz="900" b="1" dirty="0">
                          <a:solidFill>
                            <a:schemeClr val="bg1"/>
                          </a:solidFill>
                          <a:latin typeface="Arial Narrow" panose="020B0606020202030204" pitchFamily="34" charset="0"/>
                        </a:rPr>
                        <a:t>10 MHz</a:t>
                      </a:r>
                    </a:p>
                  </a:txBody>
                  <a:tcPr anchor="ctr">
                    <a:lnL>
                      <a:noFill/>
                    </a:lnL>
                    <a:lnR>
                      <a:noFill/>
                    </a:lnR>
                    <a:lnT w="19050" cap="flat" cmpd="sng" algn="ctr">
                      <a:solidFill>
                        <a:srgbClr val="0033A0"/>
                      </a:solidFill>
                      <a:prstDash val="solid"/>
                      <a:round/>
                      <a:headEnd type="none" w="med" len="med"/>
                      <a:tailEnd type="none" w="med" len="med"/>
                    </a:lnT>
                    <a:lnB w="19050" cap="flat" cmpd="sng" algn="ctr">
                      <a:noFill/>
                      <a:prstDash val="solid"/>
                      <a:round/>
                      <a:headEnd type="none" w="med" len="med"/>
                      <a:tailEnd type="none" w="med" len="med"/>
                    </a:lnB>
                    <a:solidFill>
                      <a:srgbClr val="0033A0"/>
                    </a:solidFill>
                  </a:tcPr>
                </a:tc>
                <a:extLst>
                  <a:ext uri="{0D108BD9-81ED-4DB2-BD59-A6C34878D82A}">
                    <a16:rowId xmlns:a16="http://schemas.microsoft.com/office/drawing/2014/main" val="3103019062"/>
                  </a:ext>
                </a:extLst>
              </a:tr>
              <a:tr h="152972">
                <a:tc>
                  <a:txBody>
                    <a:bodyPr/>
                    <a:lstStyle/>
                    <a:p>
                      <a:pPr algn="ctr" rtl="0" fontAlgn="ctr">
                        <a:buNone/>
                      </a:pPr>
                      <a:r>
                        <a:rPr lang="fr-FR" sz="900" b="0" i="1" u="none" strike="noStrike" dirty="0" err="1">
                          <a:solidFill>
                            <a:srgbClr val="000000"/>
                          </a:solidFill>
                          <a:effectLst/>
                          <a:latin typeface="Arial Narrow" panose="020B0606020202030204" pitchFamily="34" charset="0"/>
                        </a:rPr>
                        <a:t>E</a:t>
                      </a:r>
                      <a:r>
                        <a:rPr lang="fr-FR" sz="900" b="0" i="1" u="none" strike="noStrike" baseline="-25000" dirty="0" err="1">
                          <a:solidFill>
                            <a:srgbClr val="000000"/>
                          </a:solidFill>
                          <a:effectLst/>
                          <a:latin typeface="Arial Narrow" panose="020B0606020202030204" pitchFamily="34" charset="0"/>
                        </a:rPr>
                        <a:t>nom</a:t>
                      </a:r>
                      <a:endParaRPr lang="fr-FR" sz="900" b="0" i="1" u="none" strike="noStrike" dirty="0">
                        <a:solidFill>
                          <a:srgbClr val="000000"/>
                        </a:solidFill>
                        <a:effectLst/>
                        <a:latin typeface="Arial Narrow" panose="020B0606020202030204" pitchFamily="34" charset="0"/>
                      </a:endParaRPr>
                    </a:p>
                  </a:txBody>
                  <a:tcPr marL="6927" marR="6927" marT="6927" marB="0" anchor="ctr">
                    <a:lnL w="19050" cap="flat" cmpd="sng" algn="ctr">
                      <a:noFill/>
                      <a:prstDash val="solid"/>
                      <a:round/>
                      <a:headEnd type="none" w="med" len="med"/>
                      <a:tailEnd type="none" w="med" len="med"/>
                    </a:lnL>
                    <a:lnR>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[MV/m]</a:t>
                      </a:r>
                    </a:p>
                  </a:txBody>
                  <a:tcPr marL="6927" marR="6927" marT="6927" marB="0" anchor="ctr">
                    <a:lnL>
                      <a:noFill/>
                    </a:lnL>
                    <a:lnR>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1000" b="0" i="0" u="none" strike="noStrike" dirty="0">
                          <a:solidFill>
                            <a:srgbClr val="000000"/>
                          </a:solidFill>
                          <a:effectLst/>
                          <a:latin typeface="Arial Narrow" panose="020B0606020202030204" pitchFamily="34" charset="0"/>
                        </a:rPr>
                        <a:t>10</a:t>
                      </a:r>
                    </a:p>
                  </a:txBody>
                  <a:tcPr marL="6927" marR="6927" marT="6927" marB="0" anchor="ctr">
                    <a:lnL>
                      <a:noFill/>
                    </a:lnL>
                    <a:lnR>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6.4</a:t>
                      </a:r>
                    </a:p>
                  </a:txBody>
                  <a:tcPr marL="6927" marR="6927" marT="6927" marB="0" anchor="ctr">
                    <a:lnL>
                      <a:noFill/>
                    </a:lnL>
                    <a:lnR>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3.71</a:t>
                      </a:r>
                    </a:p>
                  </a:txBody>
                  <a:tcPr marL="6927" marR="6927" marT="6927" marB="0" anchor="ctr">
                    <a:lnL>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561374301"/>
                  </a:ext>
                </a:extLst>
              </a:tr>
              <a:tr h="152972">
                <a:tc>
                  <a:txBody>
                    <a:bodyPr/>
                    <a:lstStyle/>
                    <a:p>
                      <a:pPr algn="ctr" rtl="0" fontAlgn="ctr">
                        <a:buNone/>
                      </a:pPr>
                      <a:r>
                        <a:rPr lang="fr-FR" sz="900" b="0" i="1" u="none" strike="noStrike" baseline="0" dirty="0">
                          <a:solidFill>
                            <a:srgbClr val="000000"/>
                          </a:solidFill>
                          <a:effectLst/>
                          <a:latin typeface="Arial Narrow" panose="020B0606020202030204" pitchFamily="34" charset="0"/>
                        </a:rPr>
                        <a:t>E</a:t>
                      </a:r>
                      <a:r>
                        <a:rPr lang="fr-FR" sz="900" b="0" i="1" u="none" strike="noStrike" baseline="-25000" dirty="0">
                          <a:solidFill>
                            <a:srgbClr val="000000"/>
                          </a:solidFill>
                          <a:effectLst/>
                          <a:latin typeface="Arial Narrow" panose="020B0606020202030204" pitchFamily="34" charset="0"/>
                        </a:rPr>
                        <a:t>acc</a:t>
                      </a:r>
                      <a:endParaRPr lang="fr-FR" sz="900" b="0"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[MV/m]</a:t>
                      </a:r>
                    </a:p>
                  </a:txBody>
                  <a:tcPr marL="6927" marR="6927" marT="6927" marB="0" anchor="ctr">
                    <a:lnL>
                      <a:noFill/>
                    </a:lnL>
                    <a:lnR>
                      <a:noFill/>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1000" b="0" i="0" u="none" strike="noStrike" dirty="0">
                          <a:solidFill>
                            <a:srgbClr val="000000"/>
                          </a:solidFill>
                          <a:effectLst/>
                          <a:latin typeface="Arial Narrow" panose="020B0606020202030204" pitchFamily="34" charset="0"/>
                        </a:rPr>
                        <a:t>9.7</a:t>
                      </a:r>
                    </a:p>
                  </a:txBody>
                  <a:tcPr marL="6927" marR="6927" marT="6927" marB="0" anchor="ctr">
                    <a:lnL>
                      <a:noFill/>
                    </a:lnL>
                    <a:lnR>
                      <a:noFill/>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6.4</a:t>
                      </a:r>
                    </a:p>
                  </a:txBody>
                  <a:tcPr marL="6927" marR="6927" marT="6927" marB="0" anchor="ctr">
                    <a:lnL>
                      <a:noFill/>
                    </a:lnL>
                    <a:lnR>
                      <a:noFill/>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3.71</a:t>
                      </a:r>
                    </a:p>
                  </a:txBody>
                  <a:tcPr marL="6927" marR="6927" marT="6927" marB="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27172494"/>
                  </a:ext>
                </a:extLst>
              </a:tr>
              <a:tr h="140689">
                <a:tc>
                  <a:txBody>
                    <a:bodyPr/>
                    <a:lstStyle/>
                    <a:p>
                      <a:pPr algn="ctr" rtl="0" fontAlgn="ctr">
                        <a:buNone/>
                      </a:pPr>
                      <a:r>
                        <a:rPr lang="fr-FR" sz="900" b="0" i="1" u="none" strike="noStrike" baseline="0" dirty="0">
                          <a:solidFill>
                            <a:srgbClr val="000000"/>
                          </a:solidFill>
                          <a:effectLst/>
                          <a:latin typeface="Arial Narrow" panose="020B0606020202030204" pitchFamily="34" charset="0"/>
                        </a:rPr>
                        <a:t>V</a:t>
                      </a:r>
                      <a:r>
                        <a:rPr lang="fr-FR" sz="900" b="0" i="1" u="none" strike="noStrike" baseline="-25000" dirty="0">
                          <a:solidFill>
                            <a:srgbClr val="000000"/>
                          </a:solidFill>
                          <a:effectLst/>
                          <a:latin typeface="Arial Narrow" panose="020B0606020202030204" pitchFamily="34" charset="0"/>
                        </a:rPr>
                        <a:t>acc</a:t>
                      </a:r>
                      <a:endParaRPr lang="fr-FR" sz="900" b="0" i="1" u="none" strike="noStrike" dirty="0">
                        <a:solidFill>
                          <a:srgbClr val="000000"/>
                        </a:solidFill>
                        <a:effectLst/>
                        <a:latin typeface="Arial Narrow" panose="020B0606020202030204" pitchFamily="34" charset="0"/>
                      </a:endParaRPr>
                    </a:p>
                  </a:txBody>
                  <a:tcPr marL="6927" marR="6927" marT="6927" marB="0" anchor="ctr">
                    <a:lnL w="12700" cap="flat" cmpd="sng" algn="ctr">
                      <a:noFill/>
                      <a:prstDash val="solid"/>
                      <a:round/>
                      <a:headEnd type="none" w="med" len="med"/>
                      <a:tailEnd type="none" w="med" len="med"/>
                    </a:lnL>
                    <a:lnR>
                      <a:noFill/>
                    </a:lnR>
                    <a:lnT>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i="0" u="none" strike="noStrike" dirty="0">
                          <a:solidFill>
                            <a:srgbClr val="000000"/>
                          </a:solidFill>
                          <a:effectLst/>
                          <a:latin typeface="Arial Narrow" panose="020B0606020202030204" pitchFamily="34" charset="0"/>
                        </a:rPr>
                        <a:t>[MV]</a:t>
                      </a:r>
                    </a:p>
                  </a:txBody>
                  <a:tcPr marL="6927" marR="6927" marT="6927" marB="0" anchor="ctr">
                    <a:lnL>
                      <a:noFill/>
                    </a:lnL>
                    <a:lnR>
                      <a:noFill/>
                    </a:lnR>
                    <a:lnT>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dirty="0">
                          <a:latin typeface="Arial Narrow" panose="020B0606020202030204" pitchFamily="34" charset="0"/>
                        </a:rPr>
                        <a:t>2.42</a:t>
                      </a:r>
                      <a:endParaRPr lang="fr-FR" sz="900" b="0" i="0" u="none" strike="noStrike" dirty="0">
                        <a:solidFill>
                          <a:srgbClr val="000000"/>
                        </a:solidFill>
                        <a:effectLst/>
                        <a:latin typeface="Arial Narrow" panose="020B0606020202030204" pitchFamily="34" charset="0"/>
                      </a:endParaRPr>
                    </a:p>
                  </a:txBody>
                  <a:tcPr marL="6927" marR="6927" marT="6927" marB="0" anchor="ctr">
                    <a:lnL>
                      <a:noFill/>
                    </a:lnL>
                    <a:lnR>
                      <a:noFill/>
                    </a:lnR>
                    <a:lnT>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dirty="0">
                          <a:latin typeface="Arial Narrow" panose="020B0606020202030204" pitchFamily="34" charset="0"/>
                        </a:rPr>
                        <a:t>1.6</a:t>
                      </a:r>
                      <a:endParaRPr lang="fr-FR" sz="900" b="0" i="0" u="none" strike="noStrike" dirty="0">
                        <a:solidFill>
                          <a:srgbClr val="000000"/>
                        </a:solidFill>
                        <a:effectLst/>
                        <a:latin typeface="Arial Narrow" panose="020B0606020202030204" pitchFamily="34" charset="0"/>
                      </a:endParaRPr>
                    </a:p>
                  </a:txBody>
                  <a:tcPr marL="6927" marR="6927" marT="6927" marB="0" anchor="ctr">
                    <a:lnL>
                      <a:noFill/>
                    </a:lnL>
                    <a:lnR>
                      <a:noFill/>
                    </a:lnR>
                    <a:lnT>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900" b="0" dirty="0">
                          <a:latin typeface="Arial Narrow" panose="020B0606020202030204" pitchFamily="34" charset="0"/>
                        </a:rPr>
                        <a:t>0.927</a:t>
                      </a:r>
                      <a:endParaRPr lang="fr-FR" sz="900" b="0" i="0" u="none" strike="noStrike" dirty="0">
                        <a:solidFill>
                          <a:srgbClr val="000000"/>
                        </a:solidFill>
                        <a:effectLst/>
                        <a:latin typeface="Arial Narrow" panose="020B0606020202030204" pitchFamily="34" charset="0"/>
                      </a:endParaRPr>
                    </a:p>
                  </a:txBody>
                  <a:tcPr marL="6927" marR="6927" marT="6927" marB="0" anchor="ctr">
                    <a:lnL>
                      <a:noFill/>
                    </a:lnL>
                    <a:lnR w="12700" cap="flat" cmpd="sng" algn="ctr">
                      <a:noFill/>
                      <a:prstDash val="solid"/>
                      <a:round/>
                      <a:headEnd type="none" w="med" len="med"/>
                      <a:tailEnd type="none" w="med" len="med"/>
                    </a:lnR>
                    <a:lnT>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71486632"/>
                  </a:ext>
                </a:extLst>
              </a:tr>
            </a:tbl>
          </a:graphicData>
        </a:graphic>
      </p:graphicFrame>
      <p:pic>
        <p:nvPicPr>
          <p:cNvPr id="41" name="Picture 40">
            <a:extLst>
              <a:ext uri="{FF2B5EF4-FFF2-40B4-BE49-F238E27FC236}">
                <a16:creationId xmlns:a16="http://schemas.microsoft.com/office/drawing/2014/main" id="{373B1EB6-63EE-FD57-7555-C58FD0EE8E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6933" y="3764922"/>
            <a:ext cx="1037654" cy="693359"/>
          </a:xfrm>
          <a:prstGeom prst="rect">
            <a:avLst/>
          </a:prstGeom>
        </p:spPr>
      </p:pic>
      <p:pic>
        <p:nvPicPr>
          <p:cNvPr id="2" name="Picture 1">
            <a:extLst>
              <a:ext uri="{FF2B5EF4-FFF2-40B4-BE49-F238E27FC236}">
                <a16:creationId xmlns:a16="http://schemas.microsoft.com/office/drawing/2014/main" id="{873E8D2A-30B7-5D33-972E-60A08898F531}"/>
              </a:ext>
            </a:extLst>
          </p:cNvPr>
          <p:cNvPicPr>
            <a:picLocks noChangeAspect="1"/>
          </p:cNvPicPr>
          <p:nvPr/>
        </p:nvPicPr>
        <p:blipFill>
          <a:blip r:embed="rId3">
            <a:extLst>
              <a:ext uri="{28A0092B-C50C-407E-A947-70E740481C1C}">
                <a14:useLocalDpi xmlns:a14="http://schemas.microsoft.com/office/drawing/2010/main" val="0"/>
              </a:ext>
            </a:extLst>
          </a:blip>
          <a:srcRect l="34433" t="11398" r="31242" b="11396"/>
          <a:stretch>
            <a:fillRect/>
          </a:stretch>
        </p:blipFill>
        <p:spPr>
          <a:xfrm>
            <a:off x="4691395" y="1083549"/>
            <a:ext cx="1567140" cy="1973438"/>
          </a:xfrm>
          <a:prstGeom prst="rect">
            <a:avLst/>
          </a:prstGeom>
        </p:spPr>
      </p:pic>
      <p:sp>
        <p:nvSpPr>
          <p:cNvPr id="23" name="TextBox 22">
            <a:extLst>
              <a:ext uri="{FF2B5EF4-FFF2-40B4-BE49-F238E27FC236}">
                <a16:creationId xmlns:a16="http://schemas.microsoft.com/office/drawing/2014/main" id="{B402DBDC-F8C3-A143-D151-4240307A49CC}"/>
              </a:ext>
            </a:extLst>
          </p:cNvPr>
          <p:cNvSpPr txBox="1"/>
          <p:nvPr/>
        </p:nvSpPr>
        <p:spPr>
          <a:xfrm>
            <a:off x="4398304" y="3157556"/>
            <a:ext cx="2102182" cy="415498"/>
          </a:xfrm>
          <a:prstGeom prst="rect">
            <a:avLst/>
          </a:prstGeom>
          <a:noFill/>
        </p:spPr>
        <p:txBody>
          <a:bodyPr wrap="square">
            <a:spAutoFit/>
          </a:bodyPr>
          <a:lstStyle/>
          <a:p>
            <a:pPr algn="ctr"/>
            <a:r>
              <a:rPr lang="fr-FR" sz="1050" b="1" u="sng" dirty="0" err="1">
                <a:solidFill>
                  <a:prstClr val="black"/>
                </a:solidFill>
                <a:latin typeface="Arial"/>
              </a:rPr>
              <a:t>Reentrant</a:t>
            </a:r>
            <a:r>
              <a:rPr lang="fr-FR" sz="1050" b="1" u="sng" dirty="0">
                <a:solidFill>
                  <a:prstClr val="black"/>
                </a:solidFill>
                <a:latin typeface="Arial"/>
              </a:rPr>
              <a:t> </a:t>
            </a:r>
            <a:r>
              <a:rPr lang="fr-FR" sz="1050" u="sng" dirty="0" err="1">
                <a:solidFill>
                  <a:prstClr val="black"/>
                </a:solidFill>
                <a:latin typeface="Arial"/>
              </a:rPr>
              <a:t>geometry</a:t>
            </a:r>
            <a:endParaRPr lang="fr-FR" sz="1050" u="sng" dirty="0">
              <a:solidFill>
                <a:prstClr val="black"/>
              </a:solidFill>
              <a:latin typeface="Arial"/>
            </a:endParaRPr>
          </a:p>
          <a:p>
            <a:pPr algn="ctr"/>
            <a:r>
              <a:rPr lang="fr-FR" sz="1050" u="sng" dirty="0">
                <a:solidFill>
                  <a:prstClr val="black"/>
                </a:solidFill>
                <a:latin typeface="Arial"/>
              </a:rPr>
              <a:t>Vacuum at 100MHz </a:t>
            </a:r>
            <a:endParaRPr lang="en-GB" sz="1050" dirty="0"/>
          </a:p>
        </p:txBody>
      </p:sp>
      <p:cxnSp>
        <p:nvCxnSpPr>
          <p:cNvPr id="24" name="Straight Connector 18">
            <a:extLst>
              <a:ext uri="{FF2B5EF4-FFF2-40B4-BE49-F238E27FC236}">
                <a16:creationId xmlns:a16="http://schemas.microsoft.com/office/drawing/2014/main" id="{64152A0A-3416-9EE5-4C00-F78FEA09E4C6}"/>
              </a:ext>
            </a:extLst>
          </p:cNvPr>
          <p:cNvCxnSpPr>
            <a:cxnSpLocks/>
          </p:cNvCxnSpPr>
          <p:nvPr/>
        </p:nvCxnSpPr>
        <p:spPr>
          <a:xfrm>
            <a:off x="4826191" y="1171796"/>
            <a:ext cx="0" cy="865845"/>
          </a:xfrm>
          <a:prstGeom prst="line">
            <a:avLst/>
          </a:prstGeom>
          <a:ln w="63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16">
            <a:extLst>
              <a:ext uri="{FF2B5EF4-FFF2-40B4-BE49-F238E27FC236}">
                <a16:creationId xmlns:a16="http://schemas.microsoft.com/office/drawing/2014/main" id="{56262756-553C-35B5-1891-C6992D673EB5}"/>
              </a:ext>
            </a:extLst>
          </p:cNvPr>
          <p:cNvCxnSpPr>
            <a:cxnSpLocks/>
          </p:cNvCxnSpPr>
          <p:nvPr/>
        </p:nvCxnSpPr>
        <p:spPr>
          <a:xfrm flipH="1">
            <a:off x="4826191" y="1171796"/>
            <a:ext cx="43505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6290153-533B-7BD1-AE10-8AF073697F80}"/>
              </a:ext>
            </a:extLst>
          </p:cNvPr>
          <p:cNvSpPr>
            <a:spLocks noGrp="1"/>
          </p:cNvSpPr>
          <p:nvPr>
            <p:ph type="sldNum" sz="quarter" idx="4"/>
          </p:nvPr>
        </p:nvSpPr>
        <p:spPr/>
        <p:txBody>
          <a:bodyPr/>
          <a:lstStyle/>
          <a:p>
            <a:pPr defTabSz="457189"/>
            <a:fld id="{974172A1-1CBF-0B40-9234-7D4D80EC19EA}" type="slidenum">
              <a:rPr lang="en-GB">
                <a:solidFill>
                  <a:prstClr val="white"/>
                </a:solidFill>
              </a:rPr>
              <a:pPr defTabSz="457189"/>
              <a:t>25</a:t>
            </a:fld>
            <a:endParaRPr lang="en-GB" dirty="0">
              <a:solidFill>
                <a:prstClr val="white"/>
              </a:solidFill>
            </a:endParaRPr>
          </a:p>
        </p:txBody>
      </p:sp>
      <p:sp>
        <p:nvSpPr>
          <p:cNvPr id="5" name="Title 4">
            <a:extLst>
              <a:ext uri="{FF2B5EF4-FFF2-40B4-BE49-F238E27FC236}">
                <a16:creationId xmlns:a16="http://schemas.microsoft.com/office/drawing/2014/main" id="{3BA16423-9636-EAEB-D75F-0380A75160B1}"/>
              </a:ext>
            </a:extLst>
          </p:cNvPr>
          <p:cNvSpPr>
            <a:spLocks noGrp="1"/>
          </p:cNvSpPr>
          <p:nvPr>
            <p:ph type="title"/>
          </p:nvPr>
        </p:nvSpPr>
        <p:spPr>
          <a:xfrm>
            <a:off x="839337" y="206375"/>
            <a:ext cx="7466463" cy="857250"/>
          </a:xfrm>
        </p:spPr>
        <p:txBody>
          <a:bodyPr/>
          <a:lstStyle/>
          <a:p>
            <a:r>
              <a:rPr lang="en-GB" dirty="0"/>
              <a:t>“Compact” cavities for final cooling at 100, 30 and 10 MHz, </a:t>
            </a:r>
            <a:r>
              <a:rPr lang="en-GB" dirty="0" err="1"/>
              <a:t>Rcav</a:t>
            </a:r>
            <a:r>
              <a:rPr lang="en-GB" dirty="0"/>
              <a:t>&lt;1m</a:t>
            </a:r>
          </a:p>
        </p:txBody>
      </p:sp>
      <p:graphicFrame>
        <p:nvGraphicFramePr>
          <p:cNvPr id="11" name="Tableau 23">
            <a:extLst>
              <a:ext uri="{FF2B5EF4-FFF2-40B4-BE49-F238E27FC236}">
                <a16:creationId xmlns:a16="http://schemas.microsoft.com/office/drawing/2014/main" id="{21FEC29D-F4B5-DB52-D34A-C401D8601BC3}"/>
              </a:ext>
            </a:extLst>
          </p:cNvPr>
          <p:cNvGraphicFramePr>
            <a:graphicFrameLocks noGrp="1"/>
          </p:cNvGraphicFramePr>
          <p:nvPr>
            <p:extLst>
              <p:ext uri="{D42A27DB-BD31-4B8C-83A1-F6EECF244321}">
                <p14:modId xmlns:p14="http://schemas.microsoft.com/office/powerpoint/2010/main" val="2494812394"/>
              </p:ext>
            </p:extLst>
          </p:nvPr>
        </p:nvGraphicFramePr>
        <p:xfrm>
          <a:off x="165248" y="1164240"/>
          <a:ext cx="4369320" cy="634538"/>
        </p:xfrm>
        <a:graphic>
          <a:graphicData uri="http://schemas.openxmlformats.org/drawingml/2006/table">
            <a:tbl>
              <a:tblPr/>
              <a:tblGrid>
                <a:gridCol w="646767">
                  <a:extLst>
                    <a:ext uri="{9D8B030D-6E8A-4147-A177-3AD203B41FA5}">
                      <a16:colId xmlns:a16="http://schemas.microsoft.com/office/drawing/2014/main" val="2694734662"/>
                    </a:ext>
                  </a:extLst>
                </a:gridCol>
                <a:gridCol w="646767">
                  <a:extLst>
                    <a:ext uri="{9D8B030D-6E8A-4147-A177-3AD203B41FA5}">
                      <a16:colId xmlns:a16="http://schemas.microsoft.com/office/drawing/2014/main" val="95953603"/>
                    </a:ext>
                  </a:extLst>
                </a:gridCol>
                <a:gridCol w="734991">
                  <a:extLst>
                    <a:ext uri="{9D8B030D-6E8A-4147-A177-3AD203B41FA5}">
                      <a16:colId xmlns:a16="http://schemas.microsoft.com/office/drawing/2014/main" val="912373456"/>
                    </a:ext>
                  </a:extLst>
                </a:gridCol>
                <a:gridCol w="746581">
                  <a:extLst>
                    <a:ext uri="{9D8B030D-6E8A-4147-A177-3AD203B41FA5}">
                      <a16:colId xmlns:a16="http://schemas.microsoft.com/office/drawing/2014/main" val="82726011"/>
                    </a:ext>
                  </a:extLst>
                </a:gridCol>
                <a:gridCol w="1076789">
                  <a:extLst>
                    <a:ext uri="{9D8B030D-6E8A-4147-A177-3AD203B41FA5}">
                      <a16:colId xmlns:a16="http://schemas.microsoft.com/office/drawing/2014/main" val="1763884522"/>
                    </a:ext>
                  </a:extLst>
                </a:gridCol>
                <a:gridCol w="517425">
                  <a:extLst>
                    <a:ext uri="{9D8B030D-6E8A-4147-A177-3AD203B41FA5}">
                      <a16:colId xmlns:a16="http://schemas.microsoft.com/office/drawing/2014/main" val="3851867972"/>
                    </a:ext>
                  </a:extLst>
                </a:gridCol>
              </a:tblGrid>
              <a:tr h="408045">
                <a:tc>
                  <a:txBody>
                    <a:bodyPr/>
                    <a:lstStyle/>
                    <a:p>
                      <a:pPr algn="ctr" rtl="0" fontAlgn="ctr">
                        <a:buNone/>
                      </a:pPr>
                      <a:r>
                        <a:rPr lang="fr-FR" sz="800" b="1" i="0" u="none" strike="noStrike" dirty="0" err="1">
                          <a:solidFill>
                            <a:srgbClr val="FFFFFF"/>
                          </a:solidFill>
                          <a:effectLst/>
                          <a:latin typeface="Arial Narrow" panose="020B0606020202030204" pitchFamily="34" charset="0"/>
                        </a:rPr>
                        <a:t>Parameter</a:t>
                      </a:r>
                      <a:endParaRPr lang="fr-FR" sz="800" b="1" i="0" u="none" strike="noStrike" dirty="0">
                        <a:solidFill>
                          <a:srgbClr val="FFFFFF"/>
                        </a:solidFill>
                        <a:effectLst/>
                        <a:latin typeface="Arial Narrow" panose="020B0606020202030204" pitchFamily="34" charset="0"/>
                      </a:endParaRP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Unit</a:t>
                      </a: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100 MHz </a:t>
                      </a:r>
                      <a:r>
                        <a:rPr lang="fr-FR" sz="800" b="1" i="0" u="none" strike="noStrike" dirty="0" err="1">
                          <a:solidFill>
                            <a:srgbClr val="FFFFFF"/>
                          </a:solidFill>
                          <a:effectLst/>
                          <a:latin typeface="Arial Narrow" panose="020B0606020202030204" pitchFamily="34" charset="0"/>
                        </a:rPr>
                        <a:t>Reentrant</a:t>
                      </a:r>
                      <a:r>
                        <a:rPr lang="fr-FR" sz="800" b="1" i="0" u="none" strike="noStrike" dirty="0">
                          <a:solidFill>
                            <a:srgbClr val="FFFFFF"/>
                          </a:solidFill>
                          <a:effectLst/>
                          <a:latin typeface="Arial Narrow" panose="020B0606020202030204" pitchFamily="34" charset="0"/>
                        </a:rPr>
                        <a:t> - Cu</a:t>
                      </a: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fr-FR" sz="800" b="1" i="0" u="none" strike="noStrike" dirty="0">
                          <a:solidFill>
                            <a:srgbClr val="FFFFFF"/>
                          </a:solidFill>
                          <a:effectLst/>
                          <a:latin typeface="Arial Narrow" panose="020B0606020202030204" pitchFamily="34" charset="0"/>
                        </a:rPr>
                        <a:t>30 MHz AL</a:t>
                      </a:r>
                      <a:r>
                        <a:rPr lang="fr-FR" sz="800" b="1" i="0" u="none" strike="noStrike" baseline="-25000" dirty="0">
                          <a:solidFill>
                            <a:srgbClr val="FFFFFF"/>
                          </a:solidFill>
                          <a:effectLst/>
                          <a:latin typeface="Arial Narrow" panose="020B0606020202030204" pitchFamily="34" charset="0"/>
                        </a:rPr>
                        <a:t>2</a:t>
                      </a:r>
                      <a:r>
                        <a:rPr lang="fr-FR" sz="800" b="1" i="0" u="none" strike="noStrike" dirty="0">
                          <a:solidFill>
                            <a:srgbClr val="FFFFFF"/>
                          </a:solidFill>
                          <a:effectLst/>
                          <a:latin typeface="Arial Narrow" panose="020B0606020202030204" pitchFamily="34" charset="0"/>
                        </a:rPr>
                        <a:t>O</a:t>
                      </a:r>
                      <a:r>
                        <a:rPr lang="fr-FR" sz="800" b="1" i="0" u="none" strike="noStrike" baseline="-25000" dirty="0">
                          <a:solidFill>
                            <a:srgbClr val="FFFFFF"/>
                          </a:solidFill>
                          <a:effectLst/>
                          <a:latin typeface="Arial Narrow" panose="020B0606020202030204" pitchFamily="34" charset="0"/>
                        </a:rPr>
                        <a:t>3</a:t>
                      </a:r>
                      <a:r>
                        <a:rPr lang="fr-FR" sz="800" b="1" i="0" u="none" strike="noStrike" dirty="0">
                          <a:solidFill>
                            <a:srgbClr val="FFFFFF"/>
                          </a:solidFill>
                          <a:effectLst/>
                          <a:latin typeface="Arial Narrow" panose="020B0606020202030204" pitchFamily="34" charset="0"/>
                        </a:rPr>
                        <a:t> insert - Cu</a:t>
                      </a:r>
                    </a:p>
                    <a:p>
                      <a:pPr marL="0" marR="0" lvl="0" indent="0" algn="ctr" defTabSz="457200" rtl="0" eaLnBrk="1" fontAlgn="ctr" latinLnBrk="0" hangingPunct="1">
                        <a:lnSpc>
                          <a:spcPct val="100000"/>
                        </a:lnSpc>
                        <a:spcBef>
                          <a:spcPts val="0"/>
                        </a:spcBef>
                        <a:spcAft>
                          <a:spcPts val="0"/>
                        </a:spcAft>
                        <a:buClrTx/>
                        <a:buSzTx/>
                        <a:buFontTx/>
                        <a:buNone/>
                        <a:tabLst/>
                        <a:defRPr/>
                      </a:pPr>
                      <a:r>
                        <a:rPr lang="fr-FR" sz="800" b="1" i="0" u="none" strike="noStrike" dirty="0" err="1">
                          <a:solidFill>
                            <a:srgbClr val="FFFFFF"/>
                          </a:solidFill>
                          <a:effectLst/>
                          <a:latin typeface="Arial Narrow" panose="020B0606020202030204" pitchFamily="34" charset="0"/>
                        </a:rPr>
                        <a:t>Reentrant</a:t>
                      </a:r>
                      <a:r>
                        <a:rPr lang="fr-FR" sz="800" b="1" i="0" u="none" strike="noStrike" dirty="0">
                          <a:solidFill>
                            <a:srgbClr val="FFFFFF"/>
                          </a:solidFill>
                          <a:effectLst/>
                          <a:latin typeface="Arial Narrow" panose="020B0606020202030204" pitchFamily="34" charset="0"/>
                        </a:rPr>
                        <a:t> - water</a:t>
                      </a: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fr-FR" sz="800" b="1" i="0" u="none" strike="noStrike" dirty="0">
                          <a:solidFill>
                            <a:srgbClr val="FFFFFF"/>
                          </a:solidFill>
                          <a:effectLst/>
                          <a:latin typeface="Arial Narrow" panose="020B0606020202030204" pitchFamily="34" charset="0"/>
                        </a:rPr>
                        <a:t>10 MHz Al</a:t>
                      </a:r>
                      <a:r>
                        <a:rPr lang="fr-FR" sz="800" b="1" i="0" u="none" strike="noStrike" baseline="-25000" dirty="0">
                          <a:solidFill>
                            <a:srgbClr val="FFFFFF"/>
                          </a:solidFill>
                          <a:effectLst/>
                          <a:latin typeface="Arial Narrow" panose="020B0606020202030204" pitchFamily="34" charset="0"/>
                        </a:rPr>
                        <a:t>2</a:t>
                      </a:r>
                      <a:r>
                        <a:rPr lang="fr-FR" sz="800" b="1" i="0" u="none" strike="noStrike" dirty="0">
                          <a:solidFill>
                            <a:srgbClr val="FFFFFF"/>
                          </a:solidFill>
                          <a:effectLst/>
                          <a:latin typeface="Arial Narrow" panose="020B0606020202030204" pitchFamily="34" charset="0"/>
                        </a:rPr>
                        <a:t>O</a:t>
                      </a:r>
                      <a:r>
                        <a:rPr lang="fr-FR" sz="800" b="1" i="0" u="none" strike="noStrike" baseline="-25000" dirty="0">
                          <a:solidFill>
                            <a:srgbClr val="FFFFFF"/>
                          </a:solidFill>
                          <a:effectLst/>
                          <a:latin typeface="Arial Narrow" panose="020B0606020202030204" pitchFamily="34" charset="0"/>
                        </a:rPr>
                        <a:t>3</a:t>
                      </a:r>
                      <a:r>
                        <a:rPr lang="fr-FR" sz="800" b="1" i="0" u="none" strike="noStrike" dirty="0">
                          <a:solidFill>
                            <a:srgbClr val="FFFFFF"/>
                          </a:solidFill>
                          <a:effectLst/>
                          <a:latin typeface="Arial Narrow" panose="020B0606020202030204" pitchFamily="34" charset="0"/>
                        </a:rPr>
                        <a:t> 2.5cm ring /water </a:t>
                      </a:r>
                      <a:r>
                        <a:rPr lang="fr-FR" sz="800" b="1" i="0" u="none" strike="noStrike" dirty="0" err="1">
                          <a:solidFill>
                            <a:srgbClr val="FFFFFF"/>
                          </a:solidFill>
                          <a:effectLst/>
                          <a:latin typeface="Arial Narrow" panose="020B0606020202030204" pitchFamily="34" charset="0"/>
                        </a:rPr>
                        <a:t>loaded</a:t>
                      </a:r>
                      <a:endParaRPr lang="fr-FR" sz="800" b="1" i="0" u="none" strike="noStrike" dirty="0">
                        <a:solidFill>
                          <a:srgbClr val="FFFFFF"/>
                        </a:solidFill>
                        <a:effectLst/>
                        <a:latin typeface="Arial Narrow" panose="020B0606020202030204" pitchFamily="34" charset="0"/>
                      </a:endParaRPr>
                    </a:p>
                    <a:p>
                      <a:pPr marL="0" marR="0" lvl="0" indent="0" algn="ctr" defTabSz="457200" rtl="0" eaLnBrk="1" fontAlgn="ctr" latinLnBrk="0" hangingPunct="1">
                        <a:lnSpc>
                          <a:spcPct val="100000"/>
                        </a:lnSpc>
                        <a:spcBef>
                          <a:spcPts val="0"/>
                        </a:spcBef>
                        <a:spcAft>
                          <a:spcPts val="0"/>
                        </a:spcAft>
                        <a:buClrTx/>
                        <a:buSzTx/>
                        <a:buFontTx/>
                        <a:buNone/>
                        <a:tabLst/>
                        <a:defRPr/>
                      </a:pPr>
                      <a:r>
                        <a:rPr lang="fr-FR" sz="800" b="1" i="0" u="none" strike="noStrike" dirty="0" err="1">
                          <a:solidFill>
                            <a:srgbClr val="FFFFFF"/>
                          </a:solidFill>
                          <a:effectLst/>
                          <a:latin typeface="Arial Narrow" panose="020B0606020202030204" pitchFamily="34" charset="0"/>
                        </a:rPr>
                        <a:t>Reentrant</a:t>
                      </a:r>
                      <a:endParaRPr lang="fr-FR" sz="800" b="1" i="0" u="none" strike="noStrike" dirty="0">
                        <a:solidFill>
                          <a:srgbClr val="FFFFFF"/>
                        </a:solidFill>
                        <a:effectLst/>
                        <a:latin typeface="Arial Narrow" panose="020B0606020202030204" pitchFamily="34" charset="0"/>
                      </a:endParaRP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tc>
                  <a:txBody>
                    <a:bodyPr/>
                    <a:lstStyle/>
                    <a:p>
                      <a:pPr algn="ctr" rtl="0" fontAlgn="ctr">
                        <a:buNone/>
                      </a:pPr>
                      <a:r>
                        <a:rPr lang="fr-FR" sz="800" b="1" i="0" u="none" strike="noStrike" dirty="0">
                          <a:solidFill>
                            <a:srgbClr val="FFFFFF"/>
                          </a:solidFill>
                          <a:effectLst/>
                          <a:latin typeface="Arial Narrow" panose="020B0606020202030204" pitchFamily="34" charset="0"/>
                        </a:rPr>
                        <a:t>Description</a:t>
                      </a:r>
                    </a:p>
                  </a:txBody>
                  <a:tcPr marL="5195" marR="5195" marT="5195" marB="0" anchor="ctr">
                    <a:lnL>
                      <a:noFill/>
                    </a:lnL>
                    <a:lnR>
                      <a:noFill/>
                    </a:lnR>
                    <a:lnT w="19050" cap="flat" cmpd="sng" algn="ctr">
                      <a:solidFill>
                        <a:srgbClr val="0033A0"/>
                      </a:solidFill>
                      <a:prstDash val="solid"/>
                      <a:round/>
                      <a:headEnd type="none" w="med" len="med"/>
                      <a:tailEnd type="none" w="med" len="med"/>
                    </a:lnT>
                    <a:lnB w="12700" cap="flat" cmpd="sng" algn="ctr">
                      <a:noFill/>
                      <a:prstDash val="solid"/>
                      <a:round/>
                      <a:headEnd type="none" w="med" len="med"/>
                      <a:tailEnd type="none" w="med" len="med"/>
                    </a:lnB>
                    <a:solidFill>
                      <a:srgbClr val="0033A0"/>
                    </a:solidFill>
                  </a:tcPr>
                </a:tc>
                <a:extLst>
                  <a:ext uri="{0D108BD9-81ED-4DB2-BD59-A6C34878D82A}">
                    <a16:rowId xmlns:a16="http://schemas.microsoft.com/office/drawing/2014/main" val="4031236405"/>
                  </a:ext>
                </a:extLst>
              </a:tr>
              <a:tr h="226493">
                <a:tc>
                  <a:txBody>
                    <a:bodyPr/>
                    <a:lstStyle/>
                    <a:p>
                      <a:pPr algn="ctr" rtl="0" fontAlgn="ctr">
                        <a:buNone/>
                      </a:pPr>
                      <a:r>
                        <a:rPr lang="fr-FR" sz="800" b="0" i="1" u="none" strike="noStrike" dirty="0" err="1">
                          <a:solidFill>
                            <a:srgbClr val="000000"/>
                          </a:solidFill>
                          <a:effectLst/>
                          <a:latin typeface="Arial Narrow" panose="020B0606020202030204" pitchFamily="34" charset="0"/>
                        </a:rPr>
                        <a:t>R</a:t>
                      </a:r>
                      <a:r>
                        <a:rPr lang="fr-FR" sz="800" b="0" i="1" u="none" strike="noStrike" baseline="-25000" dirty="0" err="1">
                          <a:solidFill>
                            <a:srgbClr val="000000"/>
                          </a:solidFill>
                          <a:effectLst/>
                          <a:latin typeface="Arial Narrow" panose="020B0606020202030204" pitchFamily="34" charset="0"/>
                        </a:rPr>
                        <a:t>cav</a:t>
                      </a:r>
                      <a:endParaRPr lang="fr-FR" sz="800" b="0" i="1" u="none" strike="noStrike" dirty="0">
                        <a:solidFill>
                          <a:srgbClr val="000000"/>
                        </a:solidFill>
                        <a:effectLst/>
                        <a:latin typeface="Arial Narrow" panose="020B0606020202030204" pitchFamily="34" charset="0"/>
                      </a:endParaRPr>
                    </a:p>
                  </a:txBody>
                  <a:tcPr marL="5195" marR="5195" marT="5195"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a:solidFill>
                            <a:srgbClr val="000000"/>
                          </a:solidFill>
                          <a:effectLst/>
                          <a:latin typeface="Arial Narrow" panose="020B0606020202030204" pitchFamily="34" charset="0"/>
                        </a:rPr>
                        <a:t>[mm]</a:t>
                      </a:r>
                    </a:p>
                  </a:txBody>
                  <a:tcPr marL="5195" marR="5195" marT="5195"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880.00</a:t>
                      </a:r>
                    </a:p>
                  </a:txBody>
                  <a:tcPr marL="5195" marR="5195" marT="5195"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880.00</a:t>
                      </a:r>
                    </a:p>
                  </a:txBody>
                  <a:tcPr marL="5195" marR="5195" marT="5195"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1" i="0" u="none" strike="noStrike" dirty="0">
                          <a:solidFill>
                            <a:srgbClr val="000000"/>
                          </a:solidFill>
                          <a:effectLst/>
                          <a:latin typeface="Arial Narrow" panose="020B0606020202030204" pitchFamily="34" charset="0"/>
                        </a:rPr>
                        <a:t>889.7</a:t>
                      </a:r>
                    </a:p>
                  </a:txBody>
                  <a:tcPr marL="5195" marR="5195" marT="5195"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tc>
                  <a:txBody>
                    <a:bodyPr/>
                    <a:lstStyle/>
                    <a:p>
                      <a:pPr algn="ctr" rtl="0" fontAlgn="ctr">
                        <a:buNone/>
                      </a:pPr>
                      <a:r>
                        <a:rPr lang="fr-FR" sz="800" b="0" i="0" u="none" strike="noStrike" dirty="0" err="1">
                          <a:solidFill>
                            <a:srgbClr val="000000"/>
                          </a:solidFill>
                          <a:effectLst/>
                          <a:latin typeface="Arial Narrow" panose="020B0606020202030204" pitchFamily="34" charset="0"/>
                        </a:rPr>
                        <a:t>Cavity</a:t>
                      </a:r>
                      <a:r>
                        <a:rPr lang="fr-FR" sz="800" b="0" i="0" u="none" strike="noStrike" dirty="0">
                          <a:solidFill>
                            <a:srgbClr val="000000"/>
                          </a:solidFill>
                          <a:effectLst/>
                          <a:latin typeface="Arial Narrow" panose="020B0606020202030204" pitchFamily="34" charset="0"/>
                        </a:rPr>
                        <a:t> radius</a:t>
                      </a:r>
                    </a:p>
                  </a:txBody>
                  <a:tcPr marL="5195" marR="5195" marT="5195"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8F0"/>
                    </a:solidFill>
                  </a:tcPr>
                </a:tc>
                <a:extLst>
                  <a:ext uri="{0D108BD9-81ED-4DB2-BD59-A6C34878D82A}">
                    <a16:rowId xmlns:a16="http://schemas.microsoft.com/office/drawing/2014/main" val="530003710"/>
                  </a:ext>
                </a:extLst>
              </a:tr>
            </a:tbl>
          </a:graphicData>
        </a:graphic>
      </p:graphicFrame>
      <p:sp>
        <p:nvSpPr>
          <p:cNvPr id="29" name="TextBox 28">
            <a:extLst>
              <a:ext uri="{FF2B5EF4-FFF2-40B4-BE49-F238E27FC236}">
                <a16:creationId xmlns:a16="http://schemas.microsoft.com/office/drawing/2014/main" id="{DDC8DC2A-FEB3-1D9C-8CEC-DA9B7D156A2D}"/>
              </a:ext>
            </a:extLst>
          </p:cNvPr>
          <p:cNvSpPr txBox="1"/>
          <p:nvPr/>
        </p:nvSpPr>
        <p:spPr>
          <a:xfrm>
            <a:off x="6082138" y="3155448"/>
            <a:ext cx="1550410" cy="623248"/>
          </a:xfrm>
          <a:prstGeom prst="rect">
            <a:avLst/>
          </a:prstGeom>
          <a:noFill/>
        </p:spPr>
        <p:txBody>
          <a:bodyPr wrap="square">
            <a:spAutoFit/>
          </a:bodyPr>
          <a:lstStyle/>
          <a:p>
            <a:pPr algn="ctr"/>
            <a:r>
              <a:rPr lang="fr-FR" sz="1050" b="1" u="sng" dirty="0">
                <a:solidFill>
                  <a:prstClr val="black"/>
                </a:solidFill>
                <a:latin typeface="Arial"/>
              </a:rPr>
              <a:t>AL</a:t>
            </a:r>
            <a:r>
              <a:rPr lang="fr-FR" sz="1050" b="1" u="sng" baseline="-25000" dirty="0">
                <a:solidFill>
                  <a:prstClr val="black"/>
                </a:solidFill>
                <a:latin typeface="Arial"/>
              </a:rPr>
              <a:t>2</a:t>
            </a:r>
            <a:r>
              <a:rPr lang="fr-FR" sz="1050" b="1" u="sng" dirty="0">
                <a:solidFill>
                  <a:prstClr val="black"/>
                </a:solidFill>
                <a:latin typeface="Arial"/>
              </a:rPr>
              <a:t>O</a:t>
            </a:r>
            <a:r>
              <a:rPr lang="fr-FR" sz="1050" b="1" u="sng" baseline="-25000" dirty="0">
                <a:solidFill>
                  <a:prstClr val="black"/>
                </a:solidFill>
                <a:latin typeface="Arial"/>
              </a:rPr>
              <a:t>3</a:t>
            </a:r>
            <a:r>
              <a:rPr lang="fr-FR" sz="1050" u="sng" dirty="0">
                <a:solidFill>
                  <a:prstClr val="black"/>
                </a:solidFill>
                <a:latin typeface="Arial"/>
              </a:rPr>
              <a:t> </a:t>
            </a:r>
            <a:r>
              <a:rPr lang="fr-FR" sz="1050" u="sng" dirty="0" err="1">
                <a:solidFill>
                  <a:prstClr val="black"/>
                </a:solidFill>
                <a:latin typeface="Arial"/>
              </a:rPr>
              <a:t>Reentrant</a:t>
            </a:r>
            <a:endParaRPr lang="fr-FR" sz="1050" u="sng" dirty="0">
              <a:solidFill>
                <a:prstClr val="black"/>
              </a:solidFill>
              <a:latin typeface="Arial"/>
            </a:endParaRPr>
          </a:p>
          <a:p>
            <a:pPr algn="ctr"/>
            <a:r>
              <a:rPr lang="fr-FR" sz="1050" u="sng" dirty="0">
                <a:solidFill>
                  <a:prstClr val="black"/>
                </a:solidFill>
                <a:latin typeface="Arial"/>
              </a:rPr>
              <a:t>30MHz</a:t>
            </a:r>
          </a:p>
          <a:p>
            <a:endParaRPr lang="en-GB" sz="1350" dirty="0"/>
          </a:p>
        </p:txBody>
      </p:sp>
      <p:sp>
        <p:nvSpPr>
          <p:cNvPr id="31" name="ZoneTexte 26">
            <a:extLst>
              <a:ext uri="{FF2B5EF4-FFF2-40B4-BE49-F238E27FC236}">
                <a16:creationId xmlns:a16="http://schemas.microsoft.com/office/drawing/2014/main" id="{092A7E16-D892-6FA4-C2A6-A7B357010CFC}"/>
              </a:ext>
            </a:extLst>
          </p:cNvPr>
          <p:cNvSpPr txBox="1"/>
          <p:nvPr/>
        </p:nvSpPr>
        <p:spPr>
          <a:xfrm>
            <a:off x="6779612" y="3752574"/>
            <a:ext cx="540060" cy="230832"/>
          </a:xfrm>
          <a:prstGeom prst="rect">
            <a:avLst/>
          </a:prstGeom>
          <a:noFill/>
        </p:spPr>
        <p:txBody>
          <a:bodyPr wrap="square" rtlCol="0">
            <a:spAutoFit/>
          </a:bodyPr>
          <a:lstStyle/>
          <a:p>
            <a:r>
              <a:rPr lang="en-US" sz="900" dirty="0">
                <a:solidFill>
                  <a:schemeClr val="accent5"/>
                </a:solidFill>
              </a:rPr>
              <a:t>Water</a:t>
            </a:r>
            <a:endParaRPr lang="fr-FR" sz="900" dirty="0">
              <a:solidFill>
                <a:schemeClr val="accent5"/>
              </a:solidFill>
            </a:endParaRPr>
          </a:p>
        </p:txBody>
      </p:sp>
      <p:sp>
        <p:nvSpPr>
          <p:cNvPr id="32" name="ZoneTexte 36">
            <a:extLst>
              <a:ext uri="{FF2B5EF4-FFF2-40B4-BE49-F238E27FC236}">
                <a16:creationId xmlns:a16="http://schemas.microsoft.com/office/drawing/2014/main" id="{6D02E6C8-BFE2-4593-E5BF-D1F5D3774866}"/>
              </a:ext>
            </a:extLst>
          </p:cNvPr>
          <p:cNvSpPr txBox="1"/>
          <p:nvPr/>
        </p:nvSpPr>
        <p:spPr>
          <a:xfrm flipH="1">
            <a:off x="6474817" y="3939529"/>
            <a:ext cx="1037654" cy="507831"/>
          </a:xfrm>
          <a:prstGeom prst="rect">
            <a:avLst/>
          </a:prstGeom>
          <a:noFill/>
        </p:spPr>
        <p:txBody>
          <a:bodyPr wrap="square" rtlCol="0">
            <a:spAutoFit/>
          </a:bodyPr>
          <a:lstStyle/>
          <a:p>
            <a:r>
              <a:rPr lang="fr-FR" sz="900" i="1" dirty="0">
                <a:solidFill>
                  <a:schemeClr val="tx2"/>
                </a:solidFill>
              </a:rPr>
              <a:t>Alumina ring holding water</a:t>
            </a:r>
          </a:p>
          <a:p>
            <a:endParaRPr lang="fr-FR" sz="900" dirty="0"/>
          </a:p>
        </p:txBody>
      </p:sp>
      <p:cxnSp>
        <p:nvCxnSpPr>
          <p:cNvPr id="33" name="Straight Arrow Connector 9">
            <a:extLst>
              <a:ext uri="{FF2B5EF4-FFF2-40B4-BE49-F238E27FC236}">
                <a16:creationId xmlns:a16="http://schemas.microsoft.com/office/drawing/2014/main" id="{2788BB1F-0E71-DBDA-71C0-D2094010C344}"/>
              </a:ext>
            </a:extLst>
          </p:cNvPr>
          <p:cNvCxnSpPr>
            <a:cxnSpLocks/>
          </p:cNvCxnSpPr>
          <p:nvPr/>
        </p:nvCxnSpPr>
        <p:spPr>
          <a:xfrm flipV="1">
            <a:off x="7235607" y="3849875"/>
            <a:ext cx="431326" cy="803"/>
          </a:xfrm>
          <a:prstGeom prst="straightConnector1">
            <a:avLst/>
          </a:prstGeom>
          <a:ln>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9">
            <a:extLst>
              <a:ext uri="{FF2B5EF4-FFF2-40B4-BE49-F238E27FC236}">
                <a16:creationId xmlns:a16="http://schemas.microsoft.com/office/drawing/2014/main" id="{38C07F5C-4D86-F88D-FC24-4EC7C4CDF524}"/>
              </a:ext>
            </a:extLst>
          </p:cNvPr>
          <p:cNvCxnSpPr>
            <a:cxnSpLocks/>
          </p:cNvCxnSpPr>
          <p:nvPr/>
        </p:nvCxnSpPr>
        <p:spPr>
          <a:xfrm flipV="1">
            <a:off x="7235606" y="4129066"/>
            <a:ext cx="513026" cy="4717"/>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F7133C80-EE71-89BE-9905-4BF152950410}"/>
              </a:ext>
            </a:extLst>
          </p:cNvPr>
          <p:cNvSpPr txBox="1"/>
          <p:nvPr/>
        </p:nvSpPr>
        <p:spPr>
          <a:xfrm>
            <a:off x="7557274" y="3150182"/>
            <a:ext cx="1354367" cy="784830"/>
          </a:xfrm>
          <a:prstGeom prst="rect">
            <a:avLst/>
          </a:prstGeom>
          <a:noFill/>
        </p:spPr>
        <p:txBody>
          <a:bodyPr wrap="square">
            <a:spAutoFit/>
          </a:bodyPr>
          <a:lstStyle/>
          <a:p>
            <a:pPr algn="ctr"/>
            <a:r>
              <a:rPr lang="fr-FR" sz="1050" u="sng" dirty="0">
                <a:solidFill>
                  <a:prstClr val="black"/>
                </a:solidFill>
                <a:latin typeface="Arial"/>
              </a:rPr>
              <a:t>AL</a:t>
            </a:r>
            <a:r>
              <a:rPr lang="fr-FR" sz="1050" u="sng" baseline="-25000" dirty="0">
                <a:solidFill>
                  <a:prstClr val="black"/>
                </a:solidFill>
                <a:latin typeface="Arial"/>
              </a:rPr>
              <a:t>2</a:t>
            </a:r>
            <a:r>
              <a:rPr lang="fr-FR" sz="1050" u="sng" dirty="0">
                <a:solidFill>
                  <a:prstClr val="black"/>
                </a:solidFill>
                <a:latin typeface="Arial"/>
              </a:rPr>
              <a:t>O</a:t>
            </a:r>
            <a:r>
              <a:rPr lang="fr-FR" sz="1050" u="sng" baseline="-25000" dirty="0">
                <a:solidFill>
                  <a:prstClr val="black"/>
                </a:solidFill>
                <a:latin typeface="Arial"/>
              </a:rPr>
              <a:t>3</a:t>
            </a:r>
            <a:r>
              <a:rPr lang="fr-FR" sz="1050" u="sng" dirty="0">
                <a:solidFill>
                  <a:prstClr val="black"/>
                </a:solidFill>
                <a:latin typeface="Arial"/>
              </a:rPr>
              <a:t> ring + </a:t>
            </a:r>
            <a:r>
              <a:rPr lang="fr-FR" sz="1050" b="1" u="sng" dirty="0">
                <a:solidFill>
                  <a:prstClr val="black"/>
                </a:solidFill>
                <a:latin typeface="Arial"/>
              </a:rPr>
              <a:t>water </a:t>
            </a:r>
            <a:r>
              <a:rPr lang="fr-FR" sz="1050" u="sng" dirty="0" err="1">
                <a:solidFill>
                  <a:prstClr val="black"/>
                </a:solidFill>
                <a:latin typeface="Arial"/>
              </a:rPr>
              <a:t>loaded</a:t>
            </a:r>
            <a:r>
              <a:rPr lang="fr-FR" sz="1050" u="sng" dirty="0">
                <a:solidFill>
                  <a:prstClr val="black"/>
                </a:solidFill>
                <a:latin typeface="Arial"/>
              </a:rPr>
              <a:t> + </a:t>
            </a:r>
            <a:r>
              <a:rPr lang="fr-FR" sz="1050" u="sng" dirty="0" err="1">
                <a:solidFill>
                  <a:prstClr val="black"/>
                </a:solidFill>
                <a:latin typeface="Arial"/>
              </a:rPr>
              <a:t>reentrant</a:t>
            </a:r>
            <a:r>
              <a:rPr lang="fr-FR" sz="1050" u="sng" dirty="0">
                <a:solidFill>
                  <a:prstClr val="black"/>
                </a:solidFill>
                <a:latin typeface="Arial"/>
              </a:rPr>
              <a:t> at 10 MHz</a:t>
            </a:r>
          </a:p>
          <a:p>
            <a:endParaRPr lang="en-GB" sz="1350" dirty="0"/>
          </a:p>
        </p:txBody>
      </p:sp>
      <p:pic>
        <p:nvPicPr>
          <p:cNvPr id="12" name="Picture 11">
            <a:extLst>
              <a:ext uri="{FF2B5EF4-FFF2-40B4-BE49-F238E27FC236}">
                <a16:creationId xmlns:a16="http://schemas.microsoft.com/office/drawing/2014/main" id="{AE524ABC-BF7D-BC0A-1514-F30AFE52F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530" y="1060415"/>
            <a:ext cx="1408477" cy="1907348"/>
          </a:xfrm>
          <a:prstGeom prst="rect">
            <a:avLst/>
          </a:prstGeom>
        </p:spPr>
      </p:pic>
      <p:pic>
        <p:nvPicPr>
          <p:cNvPr id="13" name="Picture 12">
            <a:extLst>
              <a:ext uri="{FF2B5EF4-FFF2-40B4-BE49-F238E27FC236}">
                <a16:creationId xmlns:a16="http://schemas.microsoft.com/office/drawing/2014/main" id="{62FA7DAB-299B-5980-66B6-1437E9047E73}"/>
              </a:ext>
            </a:extLst>
          </p:cNvPr>
          <p:cNvPicPr>
            <a:picLocks noChangeAspect="1"/>
          </p:cNvPicPr>
          <p:nvPr/>
        </p:nvPicPr>
        <p:blipFill>
          <a:blip r:embed="rId5">
            <a:extLst>
              <a:ext uri="{28A0092B-C50C-407E-A947-70E740481C1C}">
                <a14:useLocalDpi xmlns:a14="http://schemas.microsoft.com/office/drawing/2010/main" val="0"/>
              </a:ext>
            </a:extLst>
          </a:blip>
          <a:srcRect l="36747" t="11397" r="34519" b="13068"/>
          <a:stretch>
            <a:fillRect/>
          </a:stretch>
        </p:blipFill>
        <p:spPr>
          <a:xfrm>
            <a:off x="7580180" y="1088816"/>
            <a:ext cx="1302633" cy="1973438"/>
          </a:xfrm>
          <a:prstGeom prst="rect">
            <a:avLst/>
          </a:prstGeom>
        </p:spPr>
      </p:pic>
      <p:pic>
        <p:nvPicPr>
          <p:cNvPr id="14" name="Picture 13">
            <a:extLst>
              <a:ext uri="{FF2B5EF4-FFF2-40B4-BE49-F238E27FC236}">
                <a16:creationId xmlns:a16="http://schemas.microsoft.com/office/drawing/2014/main" id="{212FF435-6E8B-EE49-6D82-79EFAE91E1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8723" y="3673983"/>
            <a:ext cx="278645" cy="157184"/>
          </a:xfrm>
          <a:prstGeom prst="rect">
            <a:avLst/>
          </a:prstGeom>
          <a:ln>
            <a:solidFill>
              <a:schemeClr val="tx1"/>
            </a:solidFill>
          </a:ln>
        </p:spPr>
      </p:pic>
      <p:pic>
        <p:nvPicPr>
          <p:cNvPr id="15" name="Picture 14">
            <a:extLst>
              <a:ext uri="{FF2B5EF4-FFF2-40B4-BE49-F238E27FC236}">
                <a16:creationId xmlns:a16="http://schemas.microsoft.com/office/drawing/2014/main" id="{37F50932-62B2-5F28-77E4-194EB5F6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78724" y="4022930"/>
            <a:ext cx="278645" cy="157184"/>
          </a:xfrm>
          <a:prstGeom prst="rect">
            <a:avLst/>
          </a:prstGeom>
        </p:spPr>
      </p:pic>
      <p:sp>
        <p:nvSpPr>
          <p:cNvPr id="16" name="TextBox 15">
            <a:extLst>
              <a:ext uri="{FF2B5EF4-FFF2-40B4-BE49-F238E27FC236}">
                <a16:creationId xmlns:a16="http://schemas.microsoft.com/office/drawing/2014/main" id="{17A8D51C-B53A-C648-A2F2-B4CCC6F8C90A}"/>
              </a:ext>
            </a:extLst>
          </p:cNvPr>
          <p:cNvSpPr txBox="1"/>
          <p:nvPr/>
        </p:nvSpPr>
        <p:spPr>
          <a:xfrm>
            <a:off x="5157368" y="3654471"/>
            <a:ext cx="570488" cy="219291"/>
          </a:xfrm>
          <a:prstGeom prst="rect">
            <a:avLst/>
          </a:prstGeom>
          <a:noFill/>
        </p:spPr>
        <p:txBody>
          <a:bodyPr wrap="square" rtlCol="0">
            <a:spAutoFit/>
          </a:bodyPr>
          <a:lstStyle/>
          <a:p>
            <a:pPr algn="ctr"/>
            <a:r>
              <a:rPr lang="fr-FR" sz="825" dirty="0"/>
              <a:t>Vacuum</a:t>
            </a:r>
            <a:endParaRPr lang="en-GB" sz="825" dirty="0"/>
          </a:p>
        </p:txBody>
      </p:sp>
      <p:sp>
        <p:nvSpPr>
          <p:cNvPr id="17" name="TextBox 16">
            <a:extLst>
              <a:ext uri="{FF2B5EF4-FFF2-40B4-BE49-F238E27FC236}">
                <a16:creationId xmlns:a16="http://schemas.microsoft.com/office/drawing/2014/main" id="{92FBDA49-BF91-448C-F829-52B4CA78CD8D}"/>
              </a:ext>
            </a:extLst>
          </p:cNvPr>
          <p:cNvSpPr txBox="1"/>
          <p:nvPr/>
        </p:nvSpPr>
        <p:spPr>
          <a:xfrm>
            <a:off x="5157368" y="4003418"/>
            <a:ext cx="570488" cy="219291"/>
          </a:xfrm>
          <a:prstGeom prst="rect">
            <a:avLst/>
          </a:prstGeom>
          <a:noFill/>
        </p:spPr>
        <p:txBody>
          <a:bodyPr wrap="square" rtlCol="0">
            <a:spAutoFit/>
          </a:bodyPr>
          <a:lstStyle/>
          <a:p>
            <a:pPr algn="ctr"/>
            <a:r>
              <a:rPr lang="fr-FR" sz="825" dirty="0"/>
              <a:t>Water</a:t>
            </a:r>
            <a:endParaRPr lang="en-GB" sz="825" dirty="0"/>
          </a:p>
        </p:txBody>
      </p:sp>
      <p:pic>
        <p:nvPicPr>
          <p:cNvPr id="37" name="Picture 36">
            <a:extLst>
              <a:ext uri="{FF2B5EF4-FFF2-40B4-BE49-F238E27FC236}">
                <a16:creationId xmlns:a16="http://schemas.microsoft.com/office/drawing/2014/main" id="{948D75F0-6CE1-3ED2-9D0C-BA93A79E11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78722" y="4352366"/>
            <a:ext cx="278645" cy="157184"/>
          </a:xfrm>
          <a:prstGeom prst="rect">
            <a:avLst/>
          </a:prstGeom>
        </p:spPr>
      </p:pic>
      <p:sp>
        <p:nvSpPr>
          <p:cNvPr id="38" name="TextBox 37">
            <a:extLst>
              <a:ext uri="{FF2B5EF4-FFF2-40B4-BE49-F238E27FC236}">
                <a16:creationId xmlns:a16="http://schemas.microsoft.com/office/drawing/2014/main" id="{81A4CCB4-66A7-6029-781D-67B6C89B948F}"/>
              </a:ext>
            </a:extLst>
          </p:cNvPr>
          <p:cNvSpPr txBox="1"/>
          <p:nvPr/>
        </p:nvSpPr>
        <p:spPr>
          <a:xfrm>
            <a:off x="5157368" y="4332854"/>
            <a:ext cx="570488" cy="219291"/>
          </a:xfrm>
          <a:prstGeom prst="rect">
            <a:avLst/>
          </a:prstGeom>
          <a:noFill/>
        </p:spPr>
        <p:txBody>
          <a:bodyPr wrap="square" rtlCol="0">
            <a:spAutoFit/>
          </a:bodyPr>
          <a:lstStyle/>
          <a:p>
            <a:pPr algn="ctr"/>
            <a:r>
              <a:rPr lang="fr-FR" sz="825" dirty="0"/>
              <a:t>Al</a:t>
            </a:r>
            <a:r>
              <a:rPr lang="fr-FR" sz="825" baseline="-25000" dirty="0"/>
              <a:t>2</a:t>
            </a:r>
            <a:r>
              <a:rPr lang="fr-FR" sz="825" dirty="0"/>
              <a:t>O</a:t>
            </a:r>
            <a:r>
              <a:rPr lang="fr-FR" sz="825" baseline="-25000" dirty="0"/>
              <a:t>3</a:t>
            </a:r>
            <a:endParaRPr lang="en-GB" sz="825" dirty="0"/>
          </a:p>
        </p:txBody>
      </p:sp>
      <p:cxnSp>
        <p:nvCxnSpPr>
          <p:cNvPr id="44" name="Straight Arrow Connector 9">
            <a:extLst>
              <a:ext uri="{FF2B5EF4-FFF2-40B4-BE49-F238E27FC236}">
                <a16:creationId xmlns:a16="http://schemas.microsoft.com/office/drawing/2014/main" id="{6B6CBB01-D8B6-B152-4204-2703794BDE20}"/>
              </a:ext>
            </a:extLst>
          </p:cNvPr>
          <p:cNvCxnSpPr>
            <a:cxnSpLocks/>
          </p:cNvCxnSpPr>
          <p:nvPr/>
        </p:nvCxnSpPr>
        <p:spPr>
          <a:xfrm>
            <a:off x="7235607" y="4405602"/>
            <a:ext cx="431326" cy="0"/>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9">
            <a:extLst>
              <a:ext uri="{FF2B5EF4-FFF2-40B4-BE49-F238E27FC236}">
                <a16:creationId xmlns:a16="http://schemas.microsoft.com/office/drawing/2014/main" id="{99DA5DB7-6461-EBFA-EECE-0C5E82DBD2AE}"/>
              </a:ext>
            </a:extLst>
          </p:cNvPr>
          <p:cNvCxnSpPr>
            <a:cxnSpLocks/>
          </p:cNvCxnSpPr>
          <p:nvPr/>
        </p:nvCxnSpPr>
        <p:spPr>
          <a:xfrm>
            <a:off x="7235606" y="4127214"/>
            <a:ext cx="513026" cy="1851"/>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782930A7-2FA6-84C7-26D4-33124B3C7D8B}"/>
              </a:ext>
            </a:extLst>
          </p:cNvPr>
          <p:cNvSpPr txBox="1"/>
          <p:nvPr/>
        </p:nvSpPr>
        <p:spPr>
          <a:xfrm>
            <a:off x="6733969" y="4285829"/>
            <a:ext cx="570488" cy="219291"/>
          </a:xfrm>
          <a:prstGeom prst="rect">
            <a:avLst/>
          </a:prstGeom>
          <a:noFill/>
        </p:spPr>
        <p:txBody>
          <a:bodyPr wrap="square" rtlCol="0">
            <a:spAutoFit/>
          </a:bodyPr>
          <a:lstStyle/>
          <a:p>
            <a:pPr algn="ctr"/>
            <a:r>
              <a:rPr lang="fr-FR" sz="825" dirty="0"/>
              <a:t>Vacuum</a:t>
            </a:r>
            <a:endParaRPr lang="en-GB" sz="825" dirty="0"/>
          </a:p>
        </p:txBody>
      </p:sp>
      <p:sp>
        <p:nvSpPr>
          <p:cNvPr id="55" name="Rectangle 54">
            <a:extLst>
              <a:ext uri="{FF2B5EF4-FFF2-40B4-BE49-F238E27FC236}">
                <a16:creationId xmlns:a16="http://schemas.microsoft.com/office/drawing/2014/main" id="{3BDB9246-53AC-838A-5E59-CF0B0C8F075F}"/>
              </a:ext>
            </a:extLst>
          </p:cNvPr>
          <p:cNvSpPr/>
          <p:nvPr/>
        </p:nvSpPr>
        <p:spPr>
          <a:xfrm>
            <a:off x="7995213" y="1834497"/>
            <a:ext cx="371547" cy="166079"/>
          </a:xfrm>
          <a:prstGeom prst="rect">
            <a:avLst/>
          </a:prstGeom>
          <a:noFill/>
          <a:ln w="190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cxnSp>
        <p:nvCxnSpPr>
          <p:cNvPr id="56" name="Straight Connector 16">
            <a:extLst>
              <a:ext uri="{FF2B5EF4-FFF2-40B4-BE49-F238E27FC236}">
                <a16:creationId xmlns:a16="http://schemas.microsoft.com/office/drawing/2014/main" id="{A5BD5B0A-8DEF-B958-EF92-126CECD0466E}"/>
              </a:ext>
            </a:extLst>
          </p:cNvPr>
          <p:cNvCxnSpPr>
            <a:cxnSpLocks/>
          </p:cNvCxnSpPr>
          <p:nvPr/>
        </p:nvCxnSpPr>
        <p:spPr>
          <a:xfrm flipH="1">
            <a:off x="8366760" y="1837726"/>
            <a:ext cx="64008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16">
            <a:extLst>
              <a:ext uri="{FF2B5EF4-FFF2-40B4-BE49-F238E27FC236}">
                <a16:creationId xmlns:a16="http://schemas.microsoft.com/office/drawing/2014/main" id="{A25EEB72-65A0-94A5-5CF9-E493E2B78388}"/>
              </a:ext>
            </a:extLst>
          </p:cNvPr>
          <p:cNvCxnSpPr>
            <a:cxnSpLocks/>
          </p:cNvCxnSpPr>
          <p:nvPr/>
        </p:nvCxnSpPr>
        <p:spPr>
          <a:xfrm flipV="1">
            <a:off x="9006840" y="1834498"/>
            <a:ext cx="0" cy="2141329"/>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1" name="Straight Arrow Connector 9">
            <a:extLst>
              <a:ext uri="{FF2B5EF4-FFF2-40B4-BE49-F238E27FC236}">
                <a16:creationId xmlns:a16="http://schemas.microsoft.com/office/drawing/2014/main" id="{180F7554-5F74-FA66-82B4-E92212E845E6}"/>
              </a:ext>
            </a:extLst>
          </p:cNvPr>
          <p:cNvCxnSpPr>
            <a:cxnSpLocks/>
          </p:cNvCxnSpPr>
          <p:nvPr/>
        </p:nvCxnSpPr>
        <p:spPr>
          <a:xfrm flipH="1">
            <a:off x="8686800" y="3975826"/>
            <a:ext cx="320040"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5" name="ZoneTexte 36">
            <a:extLst>
              <a:ext uri="{FF2B5EF4-FFF2-40B4-BE49-F238E27FC236}">
                <a16:creationId xmlns:a16="http://schemas.microsoft.com/office/drawing/2014/main" id="{6E57034F-4425-A623-D03C-D03421D32B86}"/>
              </a:ext>
            </a:extLst>
          </p:cNvPr>
          <p:cNvSpPr txBox="1"/>
          <p:nvPr/>
        </p:nvSpPr>
        <p:spPr>
          <a:xfrm flipH="1">
            <a:off x="4562654" y="1389155"/>
            <a:ext cx="391311" cy="369332"/>
          </a:xfrm>
          <a:prstGeom prst="rect">
            <a:avLst/>
          </a:prstGeom>
          <a:noFill/>
        </p:spPr>
        <p:txBody>
          <a:bodyPr wrap="square" rtlCol="0">
            <a:spAutoFit/>
          </a:bodyPr>
          <a:lstStyle/>
          <a:p>
            <a:r>
              <a:rPr lang="fr-FR" sz="900" i="1" dirty="0" err="1">
                <a:solidFill>
                  <a:srgbClr val="000000"/>
                </a:solidFill>
                <a:latin typeface="Arial Narrow" panose="020B0606020202030204" pitchFamily="34" charset="0"/>
              </a:rPr>
              <a:t>R</a:t>
            </a:r>
            <a:r>
              <a:rPr lang="fr-FR" sz="900" i="1" baseline="-25000" dirty="0" err="1">
                <a:solidFill>
                  <a:srgbClr val="000000"/>
                </a:solidFill>
                <a:latin typeface="Arial Narrow" panose="020B0606020202030204" pitchFamily="34" charset="0"/>
              </a:rPr>
              <a:t>cav</a:t>
            </a:r>
            <a:endParaRPr lang="fr-FR" sz="900" i="1" dirty="0">
              <a:solidFill>
                <a:srgbClr val="000000"/>
              </a:solidFill>
              <a:latin typeface="Arial Narrow" panose="020B0606020202030204" pitchFamily="34" charset="0"/>
            </a:endParaRPr>
          </a:p>
          <a:p>
            <a:endParaRPr lang="fr-FR" sz="900" dirty="0"/>
          </a:p>
        </p:txBody>
      </p:sp>
      <p:pic>
        <p:nvPicPr>
          <p:cNvPr id="7" name="Picture 6">
            <a:extLst>
              <a:ext uri="{FF2B5EF4-FFF2-40B4-BE49-F238E27FC236}">
                <a16:creationId xmlns:a16="http://schemas.microsoft.com/office/drawing/2014/main" id="{3129E44F-5F82-22C7-7FC4-3833499B0156}"/>
              </a:ext>
            </a:extLst>
          </p:cNvPr>
          <p:cNvPicPr>
            <a:picLocks noChangeAspect="1"/>
          </p:cNvPicPr>
          <p:nvPr/>
        </p:nvPicPr>
        <p:blipFill rotWithShape="1">
          <a:blip r:embed="rId9"/>
          <a:srcRect l="91737" t="80150" r="1652" b="5532"/>
          <a:stretch>
            <a:fillRect/>
          </a:stretch>
        </p:blipFill>
        <p:spPr>
          <a:xfrm>
            <a:off x="8696487" y="1125087"/>
            <a:ext cx="430307" cy="437192"/>
          </a:xfrm>
          <a:prstGeom prst="rect">
            <a:avLst/>
          </a:prstGeom>
        </p:spPr>
      </p:pic>
      <p:sp>
        <p:nvSpPr>
          <p:cNvPr id="8" name="TextBox 7">
            <a:extLst>
              <a:ext uri="{FF2B5EF4-FFF2-40B4-BE49-F238E27FC236}">
                <a16:creationId xmlns:a16="http://schemas.microsoft.com/office/drawing/2014/main" id="{310BF2C0-B13F-1E6D-AFA7-FD3F0091BC6B}"/>
              </a:ext>
            </a:extLst>
          </p:cNvPr>
          <p:cNvSpPr txBox="1"/>
          <p:nvPr/>
        </p:nvSpPr>
        <p:spPr>
          <a:xfrm>
            <a:off x="5660598" y="4538087"/>
            <a:ext cx="2146742" cy="369332"/>
          </a:xfrm>
          <a:prstGeom prst="rect">
            <a:avLst/>
          </a:prstGeom>
          <a:noFill/>
          <a:ln>
            <a:solidFill>
              <a:srgbClr val="0000FF"/>
            </a:solidFill>
          </a:ln>
        </p:spPr>
        <p:txBody>
          <a:bodyPr wrap="none" rtlCol="0">
            <a:spAutoFit/>
          </a:bodyPr>
          <a:lstStyle/>
          <a:p>
            <a:r>
              <a:rPr lang="en-US" dirty="0"/>
              <a:t>E. </a:t>
            </a:r>
            <a:r>
              <a:rPr lang="fr-FR" dirty="0"/>
              <a:t>Mortreuil, CERN</a:t>
            </a:r>
            <a:endParaRPr lang="en-GB" dirty="0"/>
          </a:p>
        </p:txBody>
      </p:sp>
      <p:pic>
        <p:nvPicPr>
          <p:cNvPr id="20" name="Picture 19">
            <a:extLst>
              <a:ext uri="{FF2B5EF4-FFF2-40B4-BE49-F238E27FC236}">
                <a16:creationId xmlns:a16="http://schemas.microsoft.com/office/drawing/2014/main" id="{1401622B-E5C0-80FC-8987-6B41F99D2B9E}"/>
              </a:ext>
            </a:extLst>
          </p:cNvPr>
          <p:cNvPicPr>
            <a:picLocks noChangeAspect="1"/>
          </p:cNvPicPr>
          <p:nvPr/>
        </p:nvPicPr>
        <p:blipFill>
          <a:blip r:embed="rId10"/>
          <a:stretch>
            <a:fillRect/>
          </a:stretch>
        </p:blipFill>
        <p:spPr>
          <a:xfrm>
            <a:off x="134237" y="1798778"/>
            <a:ext cx="4564181" cy="3149236"/>
          </a:xfrm>
          <a:prstGeom prst="rect">
            <a:avLst/>
          </a:prstGeom>
        </p:spPr>
      </p:pic>
      <p:sp>
        <p:nvSpPr>
          <p:cNvPr id="21" name="Footer Placeholder 20">
            <a:extLst>
              <a:ext uri="{FF2B5EF4-FFF2-40B4-BE49-F238E27FC236}">
                <a16:creationId xmlns:a16="http://schemas.microsoft.com/office/drawing/2014/main" id="{8633FC98-5ADA-A260-DB15-2083F22E9B1A}"/>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22" name="TextBox 21">
            <a:extLst>
              <a:ext uri="{FF2B5EF4-FFF2-40B4-BE49-F238E27FC236}">
                <a16:creationId xmlns:a16="http://schemas.microsoft.com/office/drawing/2014/main" id="{9C80FC10-DF77-07E8-769E-B6FA489E8720}"/>
              </a:ext>
            </a:extLst>
          </p:cNvPr>
          <p:cNvSpPr txBox="1"/>
          <p:nvPr/>
        </p:nvSpPr>
        <p:spPr>
          <a:xfrm>
            <a:off x="3292115" y="3060205"/>
            <a:ext cx="1386349" cy="1200329"/>
          </a:xfrm>
          <a:prstGeom prst="rect">
            <a:avLst/>
          </a:prstGeom>
          <a:noFill/>
        </p:spPr>
        <p:txBody>
          <a:bodyPr wrap="square" rtlCol="0">
            <a:spAutoFit/>
          </a:bodyPr>
          <a:lstStyle/>
          <a:p>
            <a:r>
              <a:rPr lang="en-US" dirty="0">
                <a:solidFill>
                  <a:srgbClr val="FF0000"/>
                </a:solidFill>
              </a:rPr>
              <a:t>Very high peak power</a:t>
            </a:r>
          </a:p>
          <a:p>
            <a:r>
              <a:rPr lang="en-US" dirty="0">
                <a:solidFill>
                  <a:srgbClr val="FF0000"/>
                </a:solidFill>
              </a:rPr>
              <a:t>due to loss in dielectric</a:t>
            </a:r>
            <a:endParaRPr lang="en-GB" dirty="0">
              <a:solidFill>
                <a:srgbClr val="FF0000"/>
              </a:solidFill>
            </a:endParaRPr>
          </a:p>
        </p:txBody>
      </p:sp>
    </p:spTree>
    <p:extLst>
      <p:ext uri="{BB962C8B-B14F-4D97-AF65-F5344CB8AC3E}">
        <p14:creationId xmlns:p14="http://schemas.microsoft.com/office/powerpoint/2010/main" val="2374104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14E22A-1FF0-8DD5-EDD2-7C0A58E22B10}"/>
              </a:ext>
            </a:extLst>
          </p:cNvPr>
          <p:cNvSpPr>
            <a:spLocks noGrp="1"/>
          </p:cNvSpPr>
          <p:nvPr>
            <p:ph sz="quarter" idx="12"/>
          </p:nvPr>
        </p:nvSpPr>
        <p:spPr>
          <a:xfrm>
            <a:off x="419100" y="1091704"/>
            <a:ext cx="8305800" cy="3536156"/>
          </a:xfrm>
        </p:spPr>
        <p:txBody>
          <a:bodyPr>
            <a:normAutofit fontScale="92500" lnSpcReduction="20000"/>
          </a:bodyPr>
          <a:lstStyle/>
          <a:p>
            <a:r>
              <a:rPr lang="en-GB" dirty="0"/>
              <a:t>The MC promises a potentially energy-efficient path toward high-luminosity collisions at a parton centre-of-momentum energy of 10 TeV</a:t>
            </a:r>
          </a:p>
          <a:p>
            <a:r>
              <a:rPr lang="en-GB" dirty="0"/>
              <a:t>10-year resource loaded R&amp;D plan towards CDR developed by IMCC</a:t>
            </a:r>
          </a:p>
          <a:p>
            <a:r>
              <a:rPr lang="en-GB" dirty="0"/>
              <a:t>High gradient RF in strong magnetic field test stand are extremely important to understand the limitations and develop RF technology for muon cooling</a:t>
            </a:r>
          </a:p>
          <a:p>
            <a:r>
              <a:rPr lang="en-GB" dirty="0"/>
              <a:t>Dielectric-loaded RF cavities for muon cooling offer several advantages: compactness, no Beryllium, high gradient potential</a:t>
            </a:r>
          </a:p>
          <a:p>
            <a:r>
              <a:rPr lang="en-GB" dirty="0"/>
              <a:t>Low loss dielectric materials and low temperature operation are promising directions to mitigate the high peak power required by dielectric loaded cavities</a:t>
            </a:r>
          </a:p>
          <a:p>
            <a:r>
              <a:rPr lang="en-GB" dirty="0"/>
              <a:t>R&amp;D on high </a:t>
            </a:r>
            <a:r>
              <a:rPr lang="en-GB"/>
              <a:t>gradient RF and </a:t>
            </a:r>
            <a:r>
              <a:rPr lang="en-GB" dirty="0"/>
              <a:t>dielectric cavities has synergies between MC and AA communities</a:t>
            </a:r>
          </a:p>
        </p:txBody>
      </p:sp>
      <p:sp>
        <p:nvSpPr>
          <p:cNvPr id="3" name="Footer Placeholder 2">
            <a:extLst>
              <a:ext uri="{FF2B5EF4-FFF2-40B4-BE49-F238E27FC236}">
                <a16:creationId xmlns:a16="http://schemas.microsoft.com/office/drawing/2014/main" id="{22E11D88-C166-E01C-F2ED-C0E3C94F33F0}"/>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4" name="Slide Number Placeholder 3">
            <a:extLst>
              <a:ext uri="{FF2B5EF4-FFF2-40B4-BE49-F238E27FC236}">
                <a16:creationId xmlns:a16="http://schemas.microsoft.com/office/drawing/2014/main" id="{AB4E7726-B26B-BA45-1935-B5FA244C2E7C}"/>
              </a:ext>
            </a:extLst>
          </p:cNvPr>
          <p:cNvSpPr>
            <a:spLocks noGrp="1"/>
          </p:cNvSpPr>
          <p:nvPr>
            <p:ph type="sldNum" sz="quarter" idx="4"/>
          </p:nvPr>
        </p:nvSpPr>
        <p:spPr/>
        <p:txBody>
          <a:bodyPr/>
          <a:lstStyle/>
          <a:p>
            <a:fld id="{974172A1-1CBF-0B40-9234-7D4D80EC19EA}" type="slidenum">
              <a:rPr lang="en-GB" smtClean="0"/>
              <a:pPr/>
              <a:t>26</a:t>
            </a:fld>
            <a:endParaRPr lang="en-GB" dirty="0"/>
          </a:p>
        </p:txBody>
      </p:sp>
      <p:sp>
        <p:nvSpPr>
          <p:cNvPr id="5" name="Title 4">
            <a:extLst>
              <a:ext uri="{FF2B5EF4-FFF2-40B4-BE49-F238E27FC236}">
                <a16:creationId xmlns:a16="http://schemas.microsoft.com/office/drawing/2014/main" id="{7451D627-330A-8B49-5E18-204C9DC06F3C}"/>
              </a:ext>
            </a:extLst>
          </p:cNvPr>
          <p:cNvSpPr>
            <a:spLocks noGrp="1"/>
          </p:cNvSpPr>
          <p:nvPr>
            <p:ph type="title"/>
          </p:nvPr>
        </p:nvSpPr>
        <p:spPr/>
        <p:txBody>
          <a:bodyPr/>
          <a:lstStyle/>
          <a:p>
            <a:r>
              <a:rPr lang="en-US" dirty="0"/>
              <a:t>Conclusions and Outlook</a:t>
            </a:r>
            <a:endParaRPr lang="en-GB" dirty="0"/>
          </a:p>
        </p:txBody>
      </p:sp>
    </p:spTree>
    <p:extLst>
      <p:ext uri="{BB962C8B-B14F-4D97-AF65-F5344CB8AC3E}">
        <p14:creationId xmlns:p14="http://schemas.microsoft.com/office/powerpoint/2010/main" val="3487316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MUON-SlideGraph-gradient.png"/>
          <p:cNvPicPr>
            <a:picLocks noChangeAspect="1"/>
          </p:cNvPicPr>
          <p:nvPr/>
        </p:nvPicPr>
        <p:blipFill>
          <a:blip r:embed="rId2">
            <a:alphaModFix/>
          </a:blip>
          <a:stretch>
            <a:fillRect/>
          </a:stretch>
        </p:blipFill>
        <p:spPr>
          <a:xfrm>
            <a:off x="0" y="1448649"/>
            <a:ext cx="9144000" cy="3764702"/>
          </a:xfrm>
          <a:prstGeom prst="rect">
            <a:avLst/>
          </a:prstGeom>
        </p:spPr>
      </p:pic>
      <p:pic>
        <p:nvPicPr>
          <p:cNvPr id="83" name="Image 82" descr="MUON-SlideGraph-LogoBkgnd2.png"/>
          <p:cNvPicPr>
            <a:picLocks noChangeAspect="1"/>
          </p:cNvPicPr>
          <p:nvPr/>
        </p:nvPicPr>
        <p:blipFill>
          <a:blip r:embed="rId3"/>
          <a:stretch>
            <a:fillRect/>
          </a:stretch>
        </p:blipFill>
        <p:spPr>
          <a:xfrm>
            <a:off x="0" y="57150"/>
            <a:ext cx="9144000" cy="5140960"/>
          </a:xfrm>
          <a:prstGeom prst="rect">
            <a:avLst/>
          </a:prstGeom>
        </p:spPr>
      </p:pic>
      <p:pic>
        <p:nvPicPr>
          <p:cNvPr id="85" name="Image 84" descr="MCC-LogoCERN.jpg"/>
          <p:cNvPicPr>
            <a:picLocks noChangeAspect="1"/>
          </p:cNvPicPr>
          <p:nvPr/>
        </p:nvPicPr>
        <p:blipFill>
          <a:blip r:embed="rId4"/>
          <a:stretch>
            <a:fillRect/>
          </a:stretch>
        </p:blipFill>
        <p:spPr>
          <a:xfrm>
            <a:off x="8077200" y="255900"/>
            <a:ext cx="838200" cy="838200"/>
          </a:xfrm>
          <a:prstGeom prst="rect">
            <a:avLst/>
          </a:prstGeom>
        </p:spPr>
      </p:pic>
      <p:pic>
        <p:nvPicPr>
          <p:cNvPr id="86" name="Image 85" descr="MCC-inernational-finalV01.png"/>
          <p:cNvPicPr>
            <a:picLocks noChangeAspect="1"/>
          </p:cNvPicPr>
          <p:nvPr/>
        </p:nvPicPr>
        <p:blipFill>
          <a:blip r:embed="rId5"/>
          <a:stretch>
            <a:fillRect/>
          </a:stretch>
        </p:blipFill>
        <p:spPr>
          <a:xfrm>
            <a:off x="132504" y="57151"/>
            <a:ext cx="1391497" cy="1391497"/>
          </a:xfrm>
          <a:prstGeom prst="rect">
            <a:avLst/>
          </a:prstGeom>
        </p:spPr>
      </p:pic>
      <p:sp>
        <p:nvSpPr>
          <p:cNvPr id="11" name="ZoneTexte 10"/>
          <p:cNvSpPr txBox="1"/>
          <p:nvPr/>
        </p:nvSpPr>
        <p:spPr>
          <a:xfrm>
            <a:off x="2535767" y="2571751"/>
            <a:ext cx="4377267" cy="1077218"/>
          </a:xfrm>
          <a:prstGeom prst="rect">
            <a:avLst/>
          </a:prstGeom>
          <a:noFill/>
        </p:spPr>
        <p:txBody>
          <a:bodyPr wrap="square" rtlCol="0">
            <a:spAutoFit/>
          </a:bodyPr>
          <a:lstStyle/>
          <a:p>
            <a:pPr algn="ctr"/>
            <a:r>
              <a:rPr lang="en-US" sz="3200" b="1" i="1" dirty="0">
                <a:solidFill>
                  <a:schemeClr val="bg1"/>
                </a:solidFill>
                <a:latin typeface="Arial Narrow"/>
                <a:cs typeface="Arial Narrow"/>
              </a:rPr>
              <a:t>Thank</a:t>
            </a:r>
            <a:r>
              <a:rPr lang="fr-FR" sz="3200" b="1" i="1" dirty="0">
                <a:solidFill>
                  <a:schemeClr val="bg1"/>
                </a:solidFill>
                <a:latin typeface="Arial Narrow"/>
                <a:cs typeface="Arial Narrow"/>
              </a:rPr>
              <a:t> </a:t>
            </a:r>
            <a:r>
              <a:rPr lang="en-GB" sz="3200" b="1" i="1" dirty="0">
                <a:solidFill>
                  <a:schemeClr val="bg1"/>
                </a:solidFill>
                <a:latin typeface="Arial Narrow"/>
                <a:cs typeface="Arial Narrow"/>
              </a:rPr>
              <a:t>you</a:t>
            </a:r>
          </a:p>
          <a:p>
            <a:pPr algn="ctr"/>
            <a:r>
              <a:rPr lang="fr-FR" sz="3200" b="1" i="1" dirty="0">
                <a:solidFill>
                  <a:schemeClr val="bg1"/>
                </a:solidFill>
                <a:latin typeface="Arial Narrow"/>
                <a:cs typeface="Arial Narrow"/>
              </a:rPr>
              <a:t>for </a:t>
            </a:r>
            <a:r>
              <a:rPr lang="en-US" sz="3200" b="1" i="1" dirty="0">
                <a:solidFill>
                  <a:schemeClr val="bg1"/>
                </a:solidFill>
                <a:latin typeface="Arial Narrow"/>
                <a:cs typeface="Arial Narrow"/>
              </a:rPr>
              <a:t>your</a:t>
            </a:r>
            <a:r>
              <a:rPr lang="fr-FR" sz="3200" b="1" i="1" dirty="0">
                <a:solidFill>
                  <a:schemeClr val="bg1"/>
                </a:solidFill>
                <a:latin typeface="Arial Narrow"/>
                <a:cs typeface="Arial Narrow"/>
              </a:rPr>
              <a:t> attention</a:t>
            </a:r>
            <a:endParaRPr lang="en-GB" sz="3200" b="1" i="1" dirty="0">
              <a:solidFill>
                <a:schemeClr val="bg1"/>
              </a:solidFill>
            </a:endParaRPr>
          </a:p>
        </p:txBody>
      </p:sp>
      <p:pic>
        <p:nvPicPr>
          <p:cNvPr id="2" name="Picture 1">
            <a:extLst>
              <a:ext uri="{FF2B5EF4-FFF2-40B4-BE49-F238E27FC236}">
                <a16:creationId xmlns:a16="http://schemas.microsoft.com/office/drawing/2014/main" id="{C7A180DE-883E-ADD5-E7B0-8E126E0CE30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5495" y="4155926"/>
            <a:ext cx="1292030" cy="861354"/>
          </a:xfrm>
          <a:prstGeom prst="rect">
            <a:avLst/>
          </a:prstGeom>
        </p:spPr>
      </p:pic>
      <p:sp>
        <p:nvSpPr>
          <p:cNvPr id="3" name="Rectangle 2">
            <a:extLst>
              <a:ext uri="{FF2B5EF4-FFF2-40B4-BE49-F238E27FC236}">
                <a16:creationId xmlns:a16="http://schemas.microsoft.com/office/drawing/2014/main" id="{9882D1CA-4118-29B2-37A5-C230D0A9062E}"/>
              </a:ext>
            </a:extLst>
          </p:cNvPr>
          <p:cNvSpPr/>
          <p:nvPr/>
        </p:nvSpPr>
        <p:spPr>
          <a:xfrm>
            <a:off x="1327525" y="4189729"/>
            <a:ext cx="5332707" cy="758285"/>
          </a:xfrm>
          <a:prstGeom prst="rect">
            <a:avLst/>
          </a:prstGeom>
        </p:spPr>
        <p:txBody>
          <a:bodyPr wrap="square" anchor="ctr">
            <a:spAutoFit/>
          </a:bodyPr>
          <a:lstStyle/>
          <a:p>
            <a:pPr algn="l">
              <a:lnSpc>
                <a:spcPct val="150000"/>
              </a:lnSpc>
            </a:pPr>
            <a:r>
              <a:rPr lang="en-US" sz="1000" dirty="0">
                <a:solidFill>
                  <a:schemeClr val="bg1"/>
                </a:solidFill>
              </a:rPr>
              <a:t>Funded by the European Union (EU). Views and opinions expressed are however those of the author(s) only and do not necessarily reflect those of the EU or European Research Executive Agency (REA). Neither the EU nor the REA can be held responsible for them.</a:t>
            </a:r>
            <a:endParaRPr lang="en-GB" sz="800" dirty="0">
              <a:solidFill>
                <a:schemeClr val="bg1"/>
              </a:solidFill>
              <a:latin typeface="Montserrat" panose="00000500000000000000" pitchFamily="2"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DBBA6-166F-9842-BD68-C91C7E708041}"/>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E69BC6B2-0890-EE96-98E2-4BCF2CC259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76247" y="2945043"/>
            <a:ext cx="1708392" cy="170839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69211FE-0C52-3A9D-19FA-E82D6E11AB2C}"/>
              </a:ext>
            </a:extLst>
          </p:cNvPr>
          <p:cNvSpPr>
            <a:spLocks noGrp="1"/>
          </p:cNvSpPr>
          <p:nvPr>
            <p:ph type="sldNum" sz="quarter" idx="4"/>
          </p:nvPr>
        </p:nvSpPr>
        <p:spPr/>
        <p:txBody>
          <a:bodyPr/>
          <a:lstStyle/>
          <a:p>
            <a:fld id="{974172A1-1CBF-0B40-9234-7D4D80EC19EA}" type="slidenum">
              <a:rPr lang="en-GB" smtClean="0"/>
              <a:pPr/>
              <a:t>3</a:t>
            </a:fld>
            <a:endParaRPr lang="en-GB" dirty="0"/>
          </a:p>
        </p:txBody>
      </p:sp>
      <p:sp>
        <p:nvSpPr>
          <p:cNvPr id="5" name="Title 4">
            <a:extLst>
              <a:ext uri="{FF2B5EF4-FFF2-40B4-BE49-F238E27FC236}">
                <a16:creationId xmlns:a16="http://schemas.microsoft.com/office/drawing/2014/main" id="{CBA9D8A5-D27A-6362-E1F2-EEFEC152A58D}"/>
              </a:ext>
            </a:extLst>
          </p:cNvPr>
          <p:cNvSpPr>
            <a:spLocks noGrp="1"/>
          </p:cNvSpPr>
          <p:nvPr>
            <p:ph type="title"/>
          </p:nvPr>
        </p:nvSpPr>
        <p:spPr>
          <a:xfrm>
            <a:off x="179511" y="94944"/>
            <a:ext cx="8218177" cy="565175"/>
          </a:xfrm>
        </p:spPr>
        <p:txBody>
          <a:bodyPr/>
          <a:lstStyle/>
          <a:p>
            <a:pPr algn="ctr"/>
            <a:r>
              <a:rPr lang="en-US" sz="3200" dirty="0">
                <a:latin typeface="Calibri" panose="020F0502020204030204" pitchFamily="34" charset="0"/>
                <a:cs typeface="Calibri" panose="020F0502020204030204" pitchFamily="34" charset="0"/>
              </a:rPr>
              <a:t>International Muon Collider Collaboration (IMCC)</a:t>
            </a:r>
          </a:p>
        </p:txBody>
      </p:sp>
      <p:pic>
        <p:nvPicPr>
          <p:cNvPr id="8" name="Picture 7">
            <a:extLst>
              <a:ext uri="{FF2B5EF4-FFF2-40B4-BE49-F238E27FC236}">
                <a16:creationId xmlns:a16="http://schemas.microsoft.com/office/drawing/2014/main" id="{510CF6C3-D8E1-BADB-5AC3-312F74F36E20}"/>
              </a:ext>
            </a:extLst>
          </p:cNvPr>
          <p:cNvPicPr>
            <a:picLocks noChangeAspect="1"/>
          </p:cNvPicPr>
          <p:nvPr/>
        </p:nvPicPr>
        <p:blipFill>
          <a:blip r:embed="rId3"/>
          <a:stretch>
            <a:fillRect/>
          </a:stretch>
        </p:blipFill>
        <p:spPr>
          <a:xfrm>
            <a:off x="179513" y="812924"/>
            <a:ext cx="6827575" cy="3840511"/>
          </a:xfrm>
          <a:prstGeom prst="rect">
            <a:avLst/>
          </a:prstGeom>
        </p:spPr>
      </p:pic>
      <p:sp>
        <p:nvSpPr>
          <p:cNvPr id="9" name="TextBox 8">
            <a:extLst>
              <a:ext uri="{FF2B5EF4-FFF2-40B4-BE49-F238E27FC236}">
                <a16:creationId xmlns:a16="http://schemas.microsoft.com/office/drawing/2014/main" id="{E1543EAD-BA6B-67AC-F6EC-BF106A266DBD}"/>
              </a:ext>
            </a:extLst>
          </p:cNvPr>
          <p:cNvSpPr txBox="1"/>
          <p:nvPr/>
        </p:nvSpPr>
        <p:spPr>
          <a:xfrm>
            <a:off x="179513" y="812924"/>
            <a:ext cx="6917343" cy="369332"/>
          </a:xfrm>
          <a:prstGeom prst="rect">
            <a:avLst/>
          </a:prstGeom>
          <a:noFill/>
        </p:spPr>
        <p:txBody>
          <a:bodyPr wrap="none" rtlCol="0">
            <a:spAutoFit/>
          </a:bodyPr>
          <a:lstStyle/>
          <a:p>
            <a:r>
              <a:rPr lang="en-GB" dirty="0">
                <a:solidFill>
                  <a:schemeClr val="bg1"/>
                </a:solidFill>
                <a:hlinkClick r:id="rId4">
                  <a:extLst>
                    <a:ext uri="{A12FA001-AC4F-418D-AE19-62706E023703}">
                      <ahyp:hlinkClr xmlns:ahyp="http://schemas.microsoft.com/office/drawing/2018/hyperlinkcolor" val="tx"/>
                    </a:ext>
                  </a:extLst>
                </a:hlinkClick>
              </a:rPr>
              <a:t>IMCC and MuCol Annual Meeting 2026 (22-25 June 2026), CERN</a:t>
            </a:r>
            <a:endParaRPr lang="en-GB" dirty="0">
              <a:solidFill>
                <a:schemeClr val="bg1"/>
              </a:solidFill>
            </a:endParaRPr>
          </a:p>
        </p:txBody>
      </p:sp>
      <p:sp>
        <p:nvSpPr>
          <p:cNvPr id="10" name="TextBox 9">
            <a:extLst>
              <a:ext uri="{FF2B5EF4-FFF2-40B4-BE49-F238E27FC236}">
                <a16:creationId xmlns:a16="http://schemas.microsoft.com/office/drawing/2014/main" id="{5D3EE242-430B-8644-8ADE-57FA4D7CF7CF}"/>
              </a:ext>
            </a:extLst>
          </p:cNvPr>
          <p:cNvSpPr txBox="1"/>
          <p:nvPr/>
        </p:nvSpPr>
        <p:spPr>
          <a:xfrm>
            <a:off x="7162581" y="837120"/>
            <a:ext cx="1801906" cy="3785652"/>
          </a:xfrm>
          <a:prstGeom prst="rect">
            <a:avLst/>
          </a:prstGeom>
          <a:noFill/>
        </p:spPr>
        <p:txBody>
          <a:bodyPr wrap="square" rtlCol="0">
            <a:spAutoFit/>
          </a:bodyPr>
          <a:lstStyle/>
          <a:p>
            <a:r>
              <a:rPr lang="en-US" sz="1600" dirty="0"/>
              <a:t>IMCC:</a:t>
            </a:r>
          </a:p>
          <a:p>
            <a:r>
              <a:rPr lang="en-US" sz="1600" dirty="0"/>
              <a:t>68 institutes </a:t>
            </a:r>
          </a:p>
          <a:p>
            <a:r>
              <a:rPr lang="en-US" sz="1600" dirty="0"/>
              <a:t>from </a:t>
            </a:r>
          </a:p>
          <a:p>
            <a:r>
              <a:rPr lang="en-US" sz="1600" dirty="0"/>
              <a:t>18 countries</a:t>
            </a:r>
          </a:p>
          <a:p>
            <a:r>
              <a:rPr lang="en-US" sz="1600" dirty="0"/>
              <a:t>+ </a:t>
            </a:r>
          </a:p>
          <a:p>
            <a:r>
              <a:rPr lang="en-US" sz="1600" dirty="0"/>
              <a:t>30 partners </a:t>
            </a:r>
          </a:p>
          <a:p>
            <a:r>
              <a:rPr lang="en-US" sz="1600" dirty="0"/>
              <a:t>from </a:t>
            </a:r>
          </a:p>
          <a:p>
            <a:r>
              <a:rPr lang="en-US" sz="1600" dirty="0"/>
              <a:t>4 countries</a:t>
            </a:r>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solidFill>
                  <a:srgbClr val="FFFF00"/>
                </a:solidFill>
              </a:rPr>
              <a:t>199 participants</a:t>
            </a:r>
            <a:endParaRPr lang="en-GB" sz="1600" dirty="0">
              <a:solidFill>
                <a:srgbClr val="FFFF00"/>
              </a:solidFill>
            </a:endParaRPr>
          </a:p>
        </p:txBody>
      </p:sp>
      <p:sp>
        <p:nvSpPr>
          <p:cNvPr id="6" name="Footer Placeholder 5">
            <a:extLst>
              <a:ext uri="{FF2B5EF4-FFF2-40B4-BE49-F238E27FC236}">
                <a16:creationId xmlns:a16="http://schemas.microsoft.com/office/drawing/2014/main" id="{32E69642-B2F7-B989-610F-68D16AE918D7}"/>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3211608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AA52F-9DBA-D068-2053-0F3AC71CAFE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D5120D-0D63-7DFF-C79F-652AD7AAAA6E}"/>
              </a:ext>
            </a:extLst>
          </p:cNvPr>
          <p:cNvSpPr>
            <a:spLocks noGrp="1"/>
          </p:cNvSpPr>
          <p:nvPr>
            <p:ph type="sldNum" sz="quarter" idx="4"/>
          </p:nvPr>
        </p:nvSpPr>
        <p:spPr/>
        <p:txBody>
          <a:bodyPr/>
          <a:lstStyle/>
          <a:p>
            <a:fld id="{974172A1-1CBF-0B40-9234-7D4D80EC19EA}" type="slidenum">
              <a:rPr lang="en-GB" smtClean="0"/>
              <a:pPr/>
              <a:t>4</a:t>
            </a:fld>
            <a:endParaRPr lang="en-GB" dirty="0"/>
          </a:p>
        </p:txBody>
      </p:sp>
      <p:sp>
        <p:nvSpPr>
          <p:cNvPr id="5" name="Title 4">
            <a:extLst>
              <a:ext uri="{FF2B5EF4-FFF2-40B4-BE49-F238E27FC236}">
                <a16:creationId xmlns:a16="http://schemas.microsoft.com/office/drawing/2014/main" id="{2FECA255-8ED4-15F1-58EF-65D8095C0285}"/>
              </a:ext>
            </a:extLst>
          </p:cNvPr>
          <p:cNvSpPr>
            <a:spLocks noGrp="1"/>
          </p:cNvSpPr>
          <p:nvPr>
            <p:ph type="title"/>
          </p:nvPr>
        </p:nvSpPr>
        <p:spPr>
          <a:xfrm>
            <a:off x="430306" y="0"/>
            <a:ext cx="7646894" cy="887506"/>
          </a:xfrm>
        </p:spPr>
        <p:txBody>
          <a:bodyPr/>
          <a:lstStyle/>
          <a:p>
            <a:pPr algn="ctr"/>
            <a:r>
              <a:rPr lang="en-US" sz="3200" dirty="0">
                <a:latin typeface="Calibri" panose="020F0502020204030204" pitchFamily="34" charset="0"/>
                <a:cs typeface="Calibri" panose="020F0502020204030204" pitchFamily="34" charset="0"/>
              </a:rPr>
              <a:t>European Strategy Particle Physics Update (ESPPU) 2026 Recommendation</a:t>
            </a:r>
          </a:p>
        </p:txBody>
      </p:sp>
      <p:sp>
        <p:nvSpPr>
          <p:cNvPr id="13" name="TextBox 12">
            <a:extLst>
              <a:ext uri="{FF2B5EF4-FFF2-40B4-BE49-F238E27FC236}">
                <a16:creationId xmlns:a16="http://schemas.microsoft.com/office/drawing/2014/main" id="{A3F04193-CD89-3C3B-8F2F-5E385FFDFB2E}"/>
              </a:ext>
            </a:extLst>
          </p:cNvPr>
          <p:cNvSpPr txBox="1"/>
          <p:nvPr/>
        </p:nvSpPr>
        <p:spPr>
          <a:xfrm>
            <a:off x="150956" y="3113187"/>
            <a:ext cx="8842087" cy="830997"/>
          </a:xfrm>
          <a:prstGeom prst="rect">
            <a:avLst/>
          </a:prstGeom>
          <a:noFill/>
        </p:spPr>
        <p:txBody>
          <a:bodyPr wrap="square" rtlCol="0">
            <a:spAutoFit/>
          </a:bodyPr>
          <a:lstStyle/>
          <a:p>
            <a:pPr marL="285750" indent="-285750">
              <a:buFont typeface="Arial" panose="020B0604020202020204" pitchFamily="34" charset="0"/>
              <a:buChar char="•"/>
            </a:pPr>
            <a:r>
              <a:rPr lang="en-US" sz="1600" i="1" dirty="0">
                <a:latin typeface="Calibri" panose="020F0502020204030204" pitchFamily="34" charset="0"/>
                <a:ea typeface="Calibri"/>
                <a:cs typeface="Calibri" panose="020F0502020204030204" pitchFamily="34" charset="0"/>
              </a:rPr>
              <a:t>The </a:t>
            </a:r>
            <a:r>
              <a:rPr lang="en-US" sz="1600" i="1" dirty="0">
                <a:solidFill>
                  <a:srgbClr val="0000FF"/>
                </a:solidFill>
                <a:latin typeface="Calibri" panose="020F0502020204030204" pitchFamily="34" charset="0"/>
                <a:ea typeface="Calibri"/>
                <a:cs typeface="Calibri" panose="020F0502020204030204" pitchFamily="34" charset="0"/>
              </a:rPr>
              <a:t>longer-term development </a:t>
            </a:r>
            <a:r>
              <a:rPr lang="en-US" sz="1600" i="1" dirty="0">
                <a:latin typeface="Calibri" panose="020F0502020204030204" pitchFamily="34" charset="0"/>
                <a:ea typeface="Calibri"/>
                <a:cs typeface="Calibri" panose="020F0502020204030204" pitchFamily="34" charset="0"/>
              </a:rPr>
              <a:t>of advanced technologies, such as high-gradient </a:t>
            </a:r>
            <a:r>
              <a:rPr lang="en-US" sz="1600" i="1" dirty="0" err="1">
                <a:latin typeface="Calibri" panose="020F0502020204030204" pitchFamily="34" charset="0"/>
                <a:ea typeface="Calibri"/>
                <a:cs typeface="Calibri" panose="020F0502020204030204" pitchFamily="34" charset="0"/>
              </a:rPr>
              <a:t>wakefield</a:t>
            </a:r>
            <a:r>
              <a:rPr lang="en-US" sz="1600" i="1" dirty="0">
                <a:latin typeface="Calibri" panose="020F0502020204030204" pitchFamily="34" charset="0"/>
                <a:ea typeface="Calibri"/>
                <a:cs typeface="Calibri" panose="020F0502020204030204" pitchFamily="34" charset="0"/>
              </a:rPr>
              <a:t> acceleration and those underpinning </a:t>
            </a:r>
            <a:r>
              <a:rPr lang="en-US" sz="1600" i="1" dirty="0">
                <a:solidFill>
                  <a:srgbClr val="0000FF"/>
                </a:solidFill>
                <a:latin typeface="Calibri" panose="020F0502020204030204" pitchFamily="34" charset="0"/>
                <a:ea typeface="Calibri"/>
                <a:cs typeface="Calibri" panose="020F0502020204030204" pitchFamily="34" charset="0"/>
              </a:rPr>
              <a:t>bright muon beams, should be supported at an appropriate level. Synergies with the US initiative on muon collider R&amp;D should be exploited.</a:t>
            </a:r>
          </a:p>
        </p:txBody>
      </p:sp>
      <p:sp>
        <p:nvSpPr>
          <p:cNvPr id="2" name="TextBox 1">
            <a:extLst>
              <a:ext uri="{FF2B5EF4-FFF2-40B4-BE49-F238E27FC236}">
                <a16:creationId xmlns:a16="http://schemas.microsoft.com/office/drawing/2014/main" id="{8D04BC22-0D59-888C-DB94-E90235761CC6}"/>
              </a:ext>
            </a:extLst>
          </p:cNvPr>
          <p:cNvSpPr txBox="1"/>
          <p:nvPr/>
        </p:nvSpPr>
        <p:spPr>
          <a:xfrm>
            <a:off x="179512" y="922081"/>
            <a:ext cx="7897688"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The full exploitation of the physics potential of the LHC and the </a:t>
            </a:r>
            <a:r>
              <a:rPr lang="en-US" sz="1600" b="1" dirty="0">
                <a:latin typeface="Calibri" panose="020F0502020204030204" pitchFamily="34" charset="0"/>
                <a:cs typeface="Calibri" panose="020F0502020204030204" pitchFamily="34" charset="0"/>
              </a:rPr>
              <a:t>HL-LHC </a:t>
            </a:r>
            <a:r>
              <a:rPr lang="en-US" sz="1600" dirty="0">
                <a:latin typeface="Calibri" panose="020F0502020204030204" pitchFamily="34" charset="0"/>
                <a:cs typeface="Calibri" panose="020F0502020204030204" pitchFamily="34" charset="0"/>
              </a:rPr>
              <a:t>[..] remain the highest priorities of European particle physics.</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The electron–positron Future Circular Collider (</a:t>
            </a:r>
            <a:r>
              <a:rPr lang="en-US" sz="1600" b="1" dirty="0">
                <a:latin typeface="Calibri" panose="020F0502020204030204" pitchFamily="34" charset="0"/>
                <a:cs typeface="Calibri" panose="020F0502020204030204" pitchFamily="34" charset="0"/>
              </a:rPr>
              <a:t>FCC-ee</a:t>
            </a:r>
            <a:r>
              <a:rPr lang="en-US" sz="1600" dirty="0">
                <a:latin typeface="Calibri" panose="020F0502020204030204" pitchFamily="34" charset="0"/>
                <a:cs typeface="Calibri" panose="020F0502020204030204" pitchFamily="34" charset="0"/>
              </a:rPr>
              <a:t>) is recommended as the preferred option for the next flagship collider at CERN.</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 </a:t>
            </a:r>
            <a:r>
              <a:rPr lang="en-US" sz="1600" b="1" dirty="0">
                <a:latin typeface="Calibri" panose="020F0502020204030204" pitchFamily="34" charset="0"/>
                <a:cs typeface="Calibri" panose="020F0502020204030204" pitchFamily="34" charset="0"/>
              </a:rPr>
              <a:t>descoped FCC-ee </a:t>
            </a:r>
            <a:r>
              <a:rPr lang="en-US" sz="1600" dirty="0">
                <a:latin typeface="Calibri" panose="020F0502020204030204" pitchFamily="34" charset="0"/>
                <a:cs typeface="Calibri" panose="020F0502020204030204" pitchFamily="34" charset="0"/>
              </a:rPr>
              <a:t>is the preferred alternative option for the next flagship collider at CERN.</a:t>
            </a:r>
          </a:p>
        </p:txBody>
      </p:sp>
      <p:sp>
        <p:nvSpPr>
          <p:cNvPr id="6" name="TextBox 5">
            <a:extLst>
              <a:ext uri="{FF2B5EF4-FFF2-40B4-BE49-F238E27FC236}">
                <a16:creationId xmlns:a16="http://schemas.microsoft.com/office/drawing/2014/main" id="{CA9C9F4A-4B98-73BF-E8C4-07687AD4035A}"/>
              </a:ext>
            </a:extLst>
          </p:cNvPr>
          <p:cNvSpPr txBox="1"/>
          <p:nvPr/>
        </p:nvSpPr>
        <p:spPr>
          <a:xfrm>
            <a:off x="179512" y="4096800"/>
            <a:ext cx="6699343" cy="584775"/>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Note: CERN wants a </a:t>
            </a:r>
            <a:r>
              <a:rPr lang="en-US" sz="1600" b="1" dirty="0">
                <a:latin typeface="Calibri" panose="020F0502020204030204" pitchFamily="34" charset="0"/>
                <a:cs typeface="Calibri" panose="020F0502020204030204" pitchFamily="34" charset="0"/>
              </a:rPr>
              <a:t>go/no-go decision on FCC-ee</a:t>
            </a:r>
          </a:p>
          <a:p>
            <a:r>
              <a:rPr lang="en-US" sz="1600" dirty="0">
                <a:latin typeface="Calibri" panose="020F0502020204030204" pitchFamily="34" charset="0"/>
                <a:cs typeface="Calibri" panose="020F0502020204030204" pitchFamily="34" charset="0"/>
              </a:rPr>
              <a:t>Documentation on </a:t>
            </a:r>
            <a:r>
              <a:rPr lang="en-US" sz="1600" b="1" dirty="0">
                <a:latin typeface="Calibri" panose="020F0502020204030204" pitchFamily="34" charset="0"/>
                <a:cs typeface="Calibri" panose="020F0502020204030204" pitchFamily="34" charset="0"/>
              </a:rPr>
              <a:t>LEP3</a:t>
            </a:r>
            <a:r>
              <a:rPr lang="en-US" sz="1600" dirty="0">
                <a:latin typeface="Calibri" panose="020F0502020204030204" pitchFamily="34" charset="0"/>
                <a:cs typeface="Calibri" panose="020F0502020204030204" pitchFamily="34" charset="0"/>
              </a:rPr>
              <a:t> and </a:t>
            </a:r>
            <a:r>
              <a:rPr lang="en-US" sz="1600" b="1" dirty="0">
                <a:latin typeface="Calibri" panose="020F0502020204030204" pitchFamily="34" charset="0"/>
                <a:cs typeface="Calibri" panose="020F0502020204030204" pitchFamily="34" charset="0"/>
              </a:rPr>
              <a:t>LCF380</a:t>
            </a:r>
            <a:r>
              <a:rPr lang="en-US" sz="1600" dirty="0">
                <a:latin typeface="Calibri" panose="020F0502020204030204" pitchFamily="34" charset="0"/>
                <a:cs typeface="Calibri" panose="020F0502020204030204" pitchFamily="34" charset="0"/>
              </a:rPr>
              <a:t> will also be provided</a:t>
            </a:r>
          </a:p>
        </p:txBody>
      </p:sp>
      <p:sp>
        <p:nvSpPr>
          <p:cNvPr id="7" name="Footer Placeholder 6">
            <a:extLst>
              <a:ext uri="{FF2B5EF4-FFF2-40B4-BE49-F238E27FC236}">
                <a16:creationId xmlns:a16="http://schemas.microsoft.com/office/drawing/2014/main" id="{16BE8093-FB25-4B16-32BA-530C98C4BE8D}"/>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8" name="TextBox 7">
            <a:extLst>
              <a:ext uri="{FF2B5EF4-FFF2-40B4-BE49-F238E27FC236}">
                <a16:creationId xmlns:a16="http://schemas.microsoft.com/office/drawing/2014/main" id="{E5984072-976A-34BC-D4ED-E7F0F1323228}"/>
              </a:ext>
            </a:extLst>
          </p:cNvPr>
          <p:cNvSpPr txBox="1"/>
          <p:nvPr/>
        </p:nvSpPr>
        <p:spPr>
          <a:xfrm>
            <a:off x="6494882" y="4312243"/>
            <a:ext cx="2031325" cy="369332"/>
          </a:xfrm>
          <a:prstGeom prst="rect">
            <a:avLst/>
          </a:prstGeom>
          <a:noFill/>
          <a:ln>
            <a:solidFill>
              <a:srgbClr val="0000FF"/>
            </a:solidFill>
          </a:ln>
        </p:spPr>
        <p:txBody>
          <a:bodyPr wrap="none" rtlCol="0">
            <a:spAutoFit/>
          </a:bodyPr>
          <a:lstStyle/>
          <a:p>
            <a:r>
              <a:rPr lang="en-US" dirty="0"/>
              <a:t>D. Schulte, CERN</a:t>
            </a:r>
            <a:endParaRPr lang="en-GB" dirty="0"/>
          </a:p>
        </p:txBody>
      </p:sp>
    </p:spTree>
    <p:extLst>
      <p:ext uri="{BB962C8B-B14F-4D97-AF65-F5344CB8AC3E}">
        <p14:creationId xmlns:p14="http://schemas.microsoft.com/office/powerpoint/2010/main" val="4288133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075D0-CB53-E656-08DD-BEA45CFF5A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D46F73C-40B0-D52B-2708-6078D0F230AB}"/>
              </a:ext>
            </a:extLst>
          </p:cNvPr>
          <p:cNvSpPr>
            <a:spLocks noGrp="1"/>
          </p:cNvSpPr>
          <p:nvPr>
            <p:ph type="title"/>
          </p:nvPr>
        </p:nvSpPr>
        <p:spPr>
          <a:xfrm>
            <a:off x="342028" y="-20538"/>
            <a:ext cx="7735172" cy="565175"/>
          </a:xfrm>
        </p:spPr>
        <p:txBody>
          <a:bodyPr/>
          <a:lstStyle/>
          <a:p>
            <a:pPr algn="ctr"/>
            <a:r>
              <a:rPr lang="en-US" sz="3200" dirty="0">
                <a:latin typeface="Calibri"/>
                <a:cs typeface="Calibri"/>
              </a:rPr>
              <a:t>Collider landscape in Europe. ESPPU view</a:t>
            </a:r>
          </a:p>
        </p:txBody>
      </p:sp>
      <p:sp>
        <p:nvSpPr>
          <p:cNvPr id="4" name="Slide Number Placeholder 3">
            <a:extLst>
              <a:ext uri="{FF2B5EF4-FFF2-40B4-BE49-F238E27FC236}">
                <a16:creationId xmlns:a16="http://schemas.microsoft.com/office/drawing/2014/main" id="{9F3ECEF9-98AE-CA5A-7820-E7462ADB97F3}"/>
              </a:ext>
            </a:extLst>
          </p:cNvPr>
          <p:cNvSpPr>
            <a:spLocks noGrp="1"/>
          </p:cNvSpPr>
          <p:nvPr>
            <p:ph type="sldNum" sz="quarter" idx="4"/>
          </p:nvPr>
        </p:nvSpPr>
        <p:spPr/>
        <p:txBody>
          <a:bodyPr/>
          <a:lstStyle/>
          <a:p>
            <a:fld id="{974172A1-1CBF-0B40-9234-7D4D80EC19EA}" type="slidenum">
              <a:rPr lang="en-GB" smtClean="0"/>
              <a:pPr/>
              <a:t>5</a:t>
            </a:fld>
            <a:endParaRPr lang="en-GB" dirty="0"/>
          </a:p>
        </p:txBody>
      </p:sp>
      <p:pic>
        <p:nvPicPr>
          <p:cNvPr id="6" name="Picture 5">
            <a:extLst>
              <a:ext uri="{FF2B5EF4-FFF2-40B4-BE49-F238E27FC236}">
                <a16:creationId xmlns:a16="http://schemas.microsoft.com/office/drawing/2014/main" id="{C8A20A02-73F1-16D0-1680-3D96F007B9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769" y="401441"/>
            <a:ext cx="7175690" cy="4502744"/>
          </a:xfrm>
          <a:prstGeom prst="rect">
            <a:avLst/>
          </a:prstGeom>
          <a:effectLst>
            <a:outerShdw blurRad="50800" dist="50800" dir="5400000" algn="ctr" rotWithShape="0">
              <a:schemeClr val="accent5"/>
            </a:outerShdw>
          </a:effectLst>
        </p:spPr>
      </p:pic>
      <p:sp>
        <p:nvSpPr>
          <p:cNvPr id="11" name="TextBox 10">
            <a:extLst>
              <a:ext uri="{FF2B5EF4-FFF2-40B4-BE49-F238E27FC236}">
                <a16:creationId xmlns:a16="http://schemas.microsoft.com/office/drawing/2014/main" id="{39D2E2A9-A9DF-2D1D-D05D-597D0D714776}"/>
              </a:ext>
            </a:extLst>
          </p:cNvPr>
          <p:cNvSpPr txBox="1"/>
          <p:nvPr/>
        </p:nvSpPr>
        <p:spPr>
          <a:xfrm>
            <a:off x="7850840" y="1376302"/>
            <a:ext cx="1039906" cy="369332"/>
          </a:xfrm>
          <a:prstGeom prst="rect">
            <a:avLst/>
          </a:prstGeom>
          <a:noFill/>
        </p:spPr>
        <p:txBody>
          <a:bodyPr wrap="square" rtlCol="0">
            <a:spAutoFit/>
          </a:bodyPr>
          <a:lstStyle/>
          <a:p>
            <a:r>
              <a:rPr lang="en-US" dirty="0"/>
              <a:t>~2045</a:t>
            </a:r>
            <a:endParaRPr lang="en-GB" dirty="0"/>
          </a:p>
        </p:txBody>
      </p:sp>
      <p:sp>
        <p:nvSpPr>
          <p:cNvPr id="12" name="TextBox 11">
            <a:extLst>
              <a:ext uri="{FF2B5EF4-FFF2-40B4-BE49-F238E27FC236}">
                <a16:creationId xmlns:a16="http://schemas.microsoft.com/office/drawing/2014/main" id="{79B9A2F7-17D7-8D50-02D0-B319BABBFCE7}"/>
              </a:ext>
            </a:extLst>
          </p:cNvPr>
          <p:cNvSpPr txBox="1"/>
          <p:nvPr/>
        </p:nvSpPr>
        <p:spPr>
          <a:xfrm>
            <a:off x="7848600" y="3397867"/>
            <a:ext cx="1039906" cy="369332"/>
          </a:xfrm>
          <a:prstGeom prst="rect">
            <a:avLst/>
          </a:prstGeom>
          <a:noFill/>
        </p:spPr>
        <p:txBody>
          <a:bodyPr wrap="square" rtlCol="0">
            <a:spAutoFit/>
          </a:bodyPr>
          <a:lstStyle/>
          <a:p>
            <a:r>
              <a:rPr lang="en-US" dirty="0"/>
              <a:t>~2065</a:t>
            </a:r>
            <a:endParaRPr lang="en-GB" dirty="0"/>
          </a:p>
        </p:txBody>
      </p:sp>
      <p:sp>
        <p:nvSpPr>
          <p:cNvPr id="13" name="Footer Placeholder 12">
            <a:extLst>
              <a:ext uri="{FF2B5EF4-FFF2-40B4-BE49-F238E27FC236}">
                <a16:creationId xmlns:a16="http://schemas.microsoft.com/office/drawing/2014/main" id="{8ECE724C-49C7-0606-7633-4324D77BC502}"/>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41149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5FC7-86C9-BD71-4B4C-8E22BC68F37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2E87512-B8B0-E416-2BDA-4AF2B3DFB576}"/>
              </a:ext>
            </a:extLst>
          </p:cNvPr>
          <p:cNvSpPr>
            <a:spLocks noGrp="1"/>
          </p:cNvSpPr>
          <p:nvPr>
            <p:ph type="title"/>
          </p:nvPr>
        </p:nvSpPr>
        <p:spPr>
          <a:xfrm>
            <a:off x="1295400" y="11821"/>
            <a:ext cx="6781800" cy="565175"/>
          </a:xfrm>
        </p:spPr>
        <p:txBody>
          <a:bodyPr/>
          <a:lstStyle/>
          <a:p>
            <a:pPr algn="ctr"/>
            <a:r>
              <a:rPr lang="en-US" sz="3200" dirty="0">
                <a:latin typeface="Calibri"/>
                <a:cs typeface="Calibri"/>
              </a:rPr>
              <a:t>IMCC R&amp;D Program</a:t>
            </a:r>
          </a:p>
        </p:txBody>
      </p:sp>
      <p:sp>
        <p:nvSpPr>
          <p:cNvPr id="8" name="TextBox 4">
            <a:extLst>
              <a:ext uri="{FF2B5EF4-FFF2-40B4-BE49-F238E27FC236}">
                <a16:creationId xmlns:a16="http://schemas.microsoft.com/office/drawing/2014/main" id="{A858B8A5-BFDA-8517-155B-7A525E780AB7}"/>
              </a:ext>
            </a:extLst>
          </p:cNvPr>
          <p:cNvSpPr/>
          <p:nvPr/>
        </p:nvSpPr>
        <p:spPr>
          <a:xfrm>
            <a:off x="128600" y="544637"/>
            <a:ext cx="3449940" cy="4383756"/>
          </a:xfrm>
          <a:prstGeom prst="rect">
            <a:avLst/>
          </a:prstGeom>
          <a:noFill/>
          <a:ln w="0">
            <a:noFill/>
          </a:ln>
        </p:spPr>
        <p:style>
          <a:lnRef idx="0">
            <a:scrgbClr r="0" g="0" b="0"/>
          </a:lnRef>
          <a:fillRef idx="0">
            <a:scrgbClr r="0" g="0" b="0"/>
          </a:fillRef>
          <a:effectRef idx="0">
            <a:scrgbClr r="0" g="0" b="0"/>
          </a:effectRef>
          <a:fontRef idx="minor"/>
        </p:style>
        <p:txBody>
          <a:bodyPr wrap="square" lIns="74160" tIns="37080" rIns="74160" bIns="37080" anchor="t">
            <a:spAutoFit/>
          </a:bodyPr>
          <a:lstStyle/>
          <a:p>
            <a:r>
              <a:rPr lang="en-US" sz="1400" b="1" spc="-1" dirty="0">
                <a:solidFill>
                  <a:srgbClr val="000000"/>
                </a:solidFill>
                <a:latin typeface="Calibri" panose="020F0502020204030204" pitchFamily="34" charset="0"/>
                <a:cs typeface="Calibri" panose="020F0502020204030204" pitchFamily="34" charset="0"/>
              </a:rPr>
              <a:t>Accelerator design</a:t>
            </a:r>
          </a:p>
          <a:p>
            <a:pPr marL="285750"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Complete </a:t>
            </a:r>
            <a:r>
              <a:rPr lang="en-US" sz="1400" spc="-1" dirty="0">
                <a:solidFill>
                  <a:srgbClr val="0070C0"/>
                </a:solidFill>
                <a:latin typeface="Calibri" panose="020F0502020204030204" pitchFamily="34" charset="0"/>
                <a:cs typeface="Calibri" panose="020F0502020204030204" pitchFamily="34" charset="0"/>
              </a:rPr>
              <a:t>start-to-end design</a:t>
            </a:r>
          </a:p>
          <a:p>
            <a:endParaRPr lang="en-US" sz="1400" b="1" spc="-1" dirty="0">
              <a:solidFill>
                <a:srgbClr val="0070C0"/>
              </a:solidFill>
              <a:latin typeface="Calibri" panose="020F0502020204030204" pitchFamily="34" charset="0"/>
              <a:cs typeface="Calibri" panose="020F0502020204030204" pitchFamily="34" charset="0"/>
            </a:endParaRPr>
          </a:p>
          <a:p>
            <a:r>
              <a:rPr lang="en-US" sz="1400" b="1" spc="-1" dirty="0">
                <a:solidFill>
                  <a:srgbClr val="000000"/>
                </a:solidFill>
                <a:latin typeface="Calibri" panose="020F0502020204030204" pitchFamily="34" charset="0"/>
                <a:cs typeface="Calibri" panose="020F0502020204030204" pitchFamily="34" charset="0"/>
              </a:rPr>
              <a:t>Muon cooling technology</a:t>
            </a:r>
          </a:p>
          <a:p>
            <a:pPr marL="285750"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Staged implementation</a:t>
            </a:r>
          </a:p>
          <a:p>
            <a:pPr marL="742950" lvl="1" indent="-285750">
              <a:buFont typeface="Arial" panose="020B0604020202020204" pitchFamily="34" charset="0"/>
              <a:buChar char="•"/>
            </a:pPr>
            <a:r>
              <a:rPr lang="en-US" sz="1400" spc="-1" dirty="0">
                <a:solidFill>
                  <a:srgbClr val="0070C0"/>
                </a:solidFill>
                <a:latin typeface="Calibri" panose="020F0502020204030204" pitchFamily="34" charset="0"/>
                <a:cs typeface="Calibri" panose="020F0502020204030204" pitchFamily="34" charset="0"/>
              </a:rPr>
              <a:t>RF test stands</a:t>
            </a:r>
          </a:p>
          <a:p>
            <a:pPr marL="742950" lvl="1" indent="-285750">
              <a:buFont typeface="Arial" panose="020B0604020202020204" pitchFamily="34" charset="0"/>
              <a:buChar char="•"/>
            </a:pPr>
            <a:r>
              <a:rPr lang="en-US" sz="1400" spc="-1" dirty="0">
                <a:solidFill>
                  <a:srgbClr val="0070C0"/>
                </a:solidFill>
                <a:latin typeface="Calibri" panose="020F0502020204030204" pitchFamily="34" charset="0"/>
                <a:cs typeface="Calibri" panose="020F0502020204030204" pitchFamily="34" charset="0"/>
              </a:rPr>
              <a:t>Cooling cell prototype</a:t>
            </a:r>
          </a:p>
          <a:p>
            <a:pPr marL="742950" lvl="1" indent="-285750">
              <a:buFont typeface="Arial" panose="020B0604020202020204" pitchFamily="34" charset="0"/>
              <a:buChar char="•"/>
            </a:pPr>
            <a:r>
              <a:rPr lang="en-US" sz="1400" spc="-1" dirty="0">
                <a:solidFill>
                  <a:srgbClr val="0070C0"/>
                </a:solidFill>
                <a:latin typeface="Calibri" panose="020F0502020204030204" pitchFamily="34" charset="0"/>
                <a:cs typeface="Calibri" panose="020F0502020204030204" pitchFamily="34" charset="0"/>
              </a:rPr>
              <a:t>Demonstrator</a:t>
            </a:r>
          </a:p>
          <a:p>
            <a:endParaRPr lang="en-US" sz="1400" spc="-1" dirty="0">
              <a:solidFill>
                <a:srgbClr val="000000"/>
              </a:solidFill>
              <a:latin typeface="Calibri" panose="020F0502020204030204" pitchFamily="34" charset="0"/>
              <a:cs typeface="Calibri" panose="020F0502020204030204" pitchFamily="34" charset="0"/>
            </a:endParaRPr>
          </a:p>
          <a:p>
            <a:r>
              <a:rPr lang="en-US" sz="1400" b="1" spc="-1" dirty="0">
                <a:solidFill>
                  <a:srgbClr val="000000"/>
                </a:solidFill>
                <a:latin typeface="Calibri" panose="020F0502020204030204" pitchFamily="34" charset="0"/>
                <a:cs typeface="Calibri" panose="020F0502020204030204" pitchFamily="34" charset="0"/>
              </a:rPr>
              <a:t>Detector</a:t>
            </a:r>
          </a:p>
          <a:p>
            <a:pPr marL="285750"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Strong potential for further </a:t>
            </a:r>
            <a:r>
              <a:rPr lang="en-US" sz="1400" spc="-1" dirty="0">
                <a:solidFill>
                  <a:srgbClr val="0070C0"/>
                </a:solidFill>
                <a:latin typeface="Calibri" panose="020F0502020204030204" pitchFamily="34" charset="0"/>
                <a:cs typeface="Calibri" panose="020F0502020204030204" pitchFamily="34" charset="0"/>
              </a:rPr>
              <a:t>improve physics potential</a:t>
            </a:r>
            <a:r>
              <a:rPr lang="en-US" sz="1400" spc="-1" dirty="0">
                <a:solidFill>
                  <a:srgbClr val="000000"/>
                </a:solidFill>
                <a:latin typeface="Calibri" panose="020F0502020204030204" pitchFamily="34" charset="0"/>
                <a:cs typeface="Calibri" panose="020F0502020204030204" pitchFamily="34" charset="0"/>
              </a:rPr>
              <a:t> with </a:t>
            </a:r>
            <a:r>
              <a:rPr lang="en-US" sz="1400" spc="-1" dirty="0">
                <a:solidFill>
                  <a:srgbClr val="0070C0"/>
                </a:solidFill>
                <a:latin typeface="Calibri" panose="020F0502020204030204" pitchFamily="34" charset="0"/>
                <a:cs typeface="Calibri" panose="020F0502020204030204" pitchFamily="34" charset="0"/>
              </a:rPr>
              <a:t>technologies, AI and ML</a:t>
            </a:r>
          </a:p>
          <a:p>
            <a:endParaRPr lang="en-US" sz="1400" spc="-1" dirty="0">
              <a:solidFill>
                <a:srgbClr val="000000"/>
              </a:solidFill>
              <a:latin typeface="Calibri" panose="020F0502020204030204" pitchFamily="34" charset="0"/>
              <a:cs typeface="Calibri" panose="020F0502020204030204" pitchFamily="34" charset="0"/>
            </a:endParaRPr>
          </a:p>
          <a:p>
            <a:r>
              <a:rPr lang="en-US" sz="1400" b="1" spc="-1" dirty="0">
                <a:solidFill>
                  <a:srgbClr val="000000"/>
                </a:solidFill>
                <a:latin typeface="Calibri" panose="020F0502020204030204" pitchFamily="34" charset="0"/>
                <a:cs typeface="Calibri" panose="020F0502020204030204" pitchFamily="34" charset="0"/>
              </a:rPr>
              <a:t>Magnet </a:t>
            </a:r>
            <a:r>
              <a:rPr lang="en-US" sz="1400" b="1" spc="-1" dirty="0" err="1">
                <a:solidFill>
                  <a:srgbClr val="000000"/>
                </a:solidFill>
                <a:latin typeface="Calibri" panose="020F0502020204030204" pitchFamily="34" charset="0"/>
                <a:cs typeface="Calibri" panose="020F0502020204030204" pitchFamily="34" charset="0"/>
              </a:rPr>
              <a:t>programme</a:t>
            </a:r>
            <a:endParaRPr lang="en-US" sz="1400" b="1" spc="-1"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Have conceptual designs, need hardware</a:t>
            </a:r>
          </a:p>
          <a:p>
            <a:pPr marL="285750"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HTS solenoids have important </a:t>
            </a:r>
            <a:r>
              <a:rPr lang="en-US" sz="1400" spc="-1" dirty="0">
                <a:solidFill>
                  <a:srgbClr val="0070C0"/>
                </a:solidFill>
                <a:latin typeface="Calibri" panose="020F0502020204030204" pitchFamily="34" charset="0"/>
                <a:cs typeface="Calibri" panose="020F0502020204030204" pitchFamily="34" charset="0"/>
              </a:rPr>
              <a:t>synergy with society </a:t>
            </a:r>
            <a:r>
              <a:rPr lang="en-US" sz="1400" spc="-1" dirty="0">
                <a:solidFill>
                  <a:srgbClr val="000000"/>
                </a:solidFill>
                <a:latin typeface="Calibri" panose="020F0502020204030204" pitchFamily="34" charset="0"/>
                <a:cs typeface="Calibri" panose="020F0502020204030204" pitchFamily="34" charset="0"/>
              </a:rPr>
              <a:t>(also power converter)</a:t>
            </a:r>
          </a:p>
          <a:p>
            <a:pPr marL="742950" lvl="1" indent="-285750">
              <a:buFont typeface="Arial" panose="020B0604020202020204" pitchFamily="34" charset="0"/>
              <a:buChar char="•"/>
            </a:pPr>
            <a:r>
              <a:rPr lang="en-US" sz="1400" spc="-1" dirty="0">
                <a:solidFill>
                  <a:srgbClr val="0070C0"/>
                </a:solidFill>
                <a:latin typeface="Calibri" panose="020F0502020204030204" pitchFamily="34" charset="0"/>
                <a:cs typeface="Calibri" panose="020F0502020204030204" pitchFamily="34" charset="0"/>
              </a:rPr>
              <a:t>Industry</a:t>
            </a:r>
            <a:r>
              <a:rPr lang="en-US" sz="1400" spc="-1" dirty="0">
                <a:solidFill>
                  <a:srgbClr val="000000"/>
                </a:solidFill>
                <a:latin typeface="Calibri" panose="020F0502020204030204" pitchFamily="34" charset="0"/>
                <a:cs typeface="Calibri" panose="020F0502020204030204" pitchFamily="34" charset="0"/>
              </a:rPr>
              <a:t> is ready to invest</a:t>
            </a:r>
          </a:p>
          <a:p>
            <a:pPr marL="742950" lvl="1" indent="-285750">
              <a:buFont typeface="Arial" panose="020B0604020202020204" pitchFamily="34" charset="0"/>
              <a:buChar char="•"/>
            </a:pPr>
            <a:r>
              <a:rPr lang="en-US" sz="1400" spc="-1" dirty="0">
                <a:solidFill>
                  <a:srgbClr val="000000"/>
                </a:solidFill>
                <a:latin typeface="Calibri" panose="020F0502020204030204" pitchFamily="34" charset="0"/>
                <a:cs typeface="Calibri" panose="020F0502020204030204" pitchFamily="34" charset="0"/>
              </a:rPr>
              <a:t>Must not miss the </a:t>
            </a:r>
            <a:r>
              <a:rPr lang="en-US" sz="1400" spc="-1" dirty="0">
                <a:solidFill>
                  <a:srgbClr val="0070C0"/>
                </a:solidFill>
                <a:latin typeface="Calibri" panose="020F0502020204030204" pitchFamily="34" charset="0"/>
                <a:cs typeface="Calibri" panose="020F0502020204030204" pitchFamily="34" charset="0"/>
              </a:rPr>
              <a:t>opportunity</a:t>
            </a:r>
          </a:p>
        </p:txBody>
      </p:sp>
      <p:sp>
        <p:nvSpPr>
          <p:cNvPr id="4" name="Slide Number Placeholder 3">
            <a:extLst>
              <a:ext uri="{FF2B5EF4-FFF2-40B4-BE49-F238E27FC236}">
                <a16:creationId xmlns:a16="http://schemas.microsoft.com/office/drawing/2014/main" id="{04926753-516B-C8F6-FC1F-9AA6001355C9}"/>
              </a:ext>
            </a:extLst>
          </p:cNvPr>
          <p:cNvSpPr>
            <a:spLocks noGrp="1"/>
          </p:cNvSpPr>
          <p:nvPr>
            <p:ph type="sldNum" sz="quarter" idx="4"/>
          </p:nvPr>
        </p:nvSpPr>
        <p:spPr/>
        <p:txBody>
          <a:bodyPr/>
          <a:lstStyle/>
          <a:p>
            <a:fld id="{974172A1-1CBF-0B40-9234-7D4D80EC19EA}" type="slidenum">
              <a:rPr lang="en-GB" smtClean="0"/>
              <a:pPr/>
              <a:t>6</a:t>
            </a:fld>
            <a:endParaRPr lang="en-GB" dirty="0"/>
          </a:p>
        </p:txBody>
      </p:sp>
      <p:pic>
        <p:nvPicPr>
          <p:cNvPr id="2" name="Picture 1" descr="A table with numbers and numbers&#10;&#10;Description automatically generated">
            <a:extLst>
              <a:ext uri="{FF2B5EF4-FFF2-40B4-BE49-F238E27FC236}">
                <a16:creationId xmlns:a16="http://schemas.microsoft.com/office/drawing/2014/main" id="{ED2D22F5-D5F2-32C8-DFD9-4896585D33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4168" y="2126561"/>
            <a:ext cx="5249216" cy="2584806"/>
          </a:xfrm>
          <a:prstGeom prst="rect">
            <a:avLst/>
          </a:prstGeom>
        </p:spPr>
      </p:pic>
      <p:sp>
        <p:nvSpPr>
          <p:cNvPr id="9" name="TextBox 8">
            <a:extLst>
              <a:ext uri="{FF2B5EF4-FFF2-40B4-BE49-F238E27FC236}">
                <a16:creationId xmlns:a16="http://schemas.microsoft.com/office/drawing/2014/main" id="{64D63048-7671-D61B-F03E-B4D8AD50927A}"/>
              </a:ext>
            </a:extLst>
          </p:cNvPr>
          <p:cNvSpPr txBox="1"/>
          <p:nvPr/>
        </p:nvSpPr>
        <p:spPr>
          <a:xfrm>
            <a:off x="3732087" y="1839434"/>
            <a:ext cx="5313378" cy="307777"/>
          </a:xfrm>
          <a:prstGeom prst="rect">
            <a:avLst/>
          </a:prstGeom>
          <a:noFill/>
        </p:spPr>
        <p:txBody>
          <a:bodyPr wrap="none" rtlCol="0">
            <a:spAutoFit/>
          </a:bodyPr>
          <a:lstStyle/>
          <a:p>
            <a:r>
              <a:rPr lang="en-US" sz="1400" spc="-1" dirty="0">
                <a:solidFill>
                  <a:srgbClr val="000000"/>
                </a:solidFill>
                <a:latin typeface="Calibri" panose="020F0502020204030204" pitchFamily="34" charset="0"/>
                <a:cs typeface="Calibri" panose="020F0502020204030204" pitchFamily="34" charset="0"/>
              </a:rPr>
              <a:t>Detailed R&amp;D program proposal towards CDR with deliverables defined</a:t>
            </a:r>
          </a:p>
        </p:txBody>
      </p:sp>
      <p:sp>
        <p:nvSpPr>
          <p:cNvPr id="6" name="TextBox 5">
            <a:extLst>
              <a:ext uri="{FF2B5EF4-FFF2-40B4-BE49-F238E27FC236}">
                <a16:creationId xmlns:a16="http://schemas.microsoft.com/office/drawing/2014/main" id="{59651059-D60C-B4D3-2013-D8499DAB7879}"/>
              </a:ext>
            </a:extLst>
          </p:cNvPr>
          <p:cNvSpPr txBox="1"/>
          <p:nvPr/>
        </p:nvSpPr>
        <p:spPr>
          <a:xfrm>
            <a:off x="3764168" y="769814"/>
            <a:ext cx="5251232" cy="1015663"/>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ESPPU: </a:t>
            </a:r>
            <a:r>
              <a:rPr lang="en-US" sz="1200" spc="-1" dirty="0">
                <a:solidFill>
                  <a:srgbClr val="000000"/>
                </a:solidFill>
                <a:latin typeface="Calibri" panose="020F0502020204030204" pitchFamily="34" charset="0"/>
                <a:cs typeface="Calibri" panose="020F0502020204030204" pitchFamily="34" charset="0"/>
              </a:rPr>
              <a:t>Accelerator </a:t>
            </a:r>
            <a:r>
              <a:rPr lang="en-US" sz="1200" dirty="0">
                <a:latin typeface="Calibri" panose="020F0502020204030204" pitchFamily="34" charset="0"/>
                <a:cs typeface="Calibri" panose="020F0502020204030204" pitchFamily="34" charset="0"/>
              </a:rPr>
              <a:t>WG2a concluded on the muon collider:</a:t>
            </a:r>
          </a:p>
          <a:p>
            <a:r>
              <a:rPr lang="en-US" sz="1200" i="1" dirty="0">
                <a:latin typeface="Calibri" panose="020F0502020204030204" pitchFamily="34" charset="0"/>
                <a:cs typeface="Calibri" panose="020F0502020204030204" pitchFamily="34" charset="0"/>
              </a:rPr>
              <a:t>[…] the Muon Collider (MC), together with the FCC-</a:t>
            </a:r>
            <a:r>
              <a:rPr lang="en-US" sz="1200" i="1" dirty="0" err="1">
                <a:latin typeface="Calibri" panose="020F0502020204030204" pitchFamily="34" charset="0"/>
                <a:cs typeface="Calibri" panose="020F0502020204030204" pitchFamily="34" charset="0"/>
              </a:rPr>
              <a:t>hh</a:t>
            </a:r>
            <a:r>
              <a:rPr lang="en-US" sz="1200" i="1" dirty="0">
                <a:latin typeface="Calibri" panose="020F0502020204030204" pitchFamily="34" charset="0"/>
                <a:cs typeface="Calibri" panose="020F0502020204030204" pitchFamily="34" charset="0"/>
              </a:rPr>
              <a:t>, </a:t>
            </a:r>
            <a:r>
              <a:rPr lang="en-US" sz="1200" i="1" dirty="0">
                <a:solidFill>
                  <a:srgbClr val="0000FF"/>
                </a:solidFill>
                <a:latin typeface="Calibri" panose="020F0502020204030204" pitchFamily="34" charset="0"/>
                <a:cs typeface="Calibri" panose="020F0502020204030204" pitchFamily="34" charset="0"/>
              </a:rPr>
              <a:t>promises a potentially energy-efficient path toward high-luminosity collisions at a </a:t>
            </a:r>
            <a:r>
              <a:rPr lang="en-US" sz="1200" i="1" dirty="0" err="1">
                <a:solidFill>
                  <a:srgbClr val="0000FF"/>
                </a:solidFill>
                <a:latin typeface="Calibri" panose="020F0502020204030204" pitchFamily="34" charset="0"/>
                <a:cs typeface="Calibri" panose="020F0502020204030204" pitchFamily="34" charset="0"/>
              </a:rPr>
              <a:t>parton</a:t>
            </a:r>
            <a:r>
              <a:rPr lang="en-US" sz="1200" i="1" dirty="0">
                <a:solidFill>
                  <a:srgbClr val="0000FF"/>
                </a:solidFill>
                <a:latin typeface="Calibri" panose="020F0502020204030204" pitchFamily="34" charset="0"/>
                <a:cs typeface="Calibri" panose="020F0502020204030204" pitchFamily="34" charset="0"/>
              </a:rPr>
              <a:t> </a:t>
            </a:r>
            <a:r>
              <a:rPr lang="en-US" sz="1200" i="1" dirty="0" err="1">
                <a:solidFill>
                  <a:srgbClr val="0000FF"/>
                </a:solidFill>
                <a:latin typeface="Calibri" panose="020F0502020204030204" pitchFamily="34" charset="0"/>
                <a:cs typeface="Calibri" panose="020F0502020204030204" pitchFamily="34" charset="0"/>
              </a:rPr>
              <a:t>centre</a:t>
            </a:r>
            <a:r>
              <a:rPr lang="en-US" sz="1200" i="1" dirty="0">
                <a:solidFill>
                  <a:srgbClr val="0000FF"/>
                </a:solidFill>
                <a:latin typeface="Calibri" panose="020F0502020204030204" pitchFamily="34" charset="0"/>
                <a:cs typeface="Calibri" panose="020F0502020204030204" pitchFamily="34" charset="0"/>
              </a:rPr>
              <a:t>-of-momentum energy of 10 TeV. </a:t>
            </a:r>
            <a:r>
              <a:rPr lang="en-US" sz="1200" i="1" dirty="0">
                <a:latin typeface="Calibri" panose="020F0502020204030204" pitchFamily="34" charset="0"/>
                <a:cs typeface="Calibri" panose="020F0502020204030204" pitchFamily="34" charset="0"/>
              </a:rPr>
              <a:t>However, the MC </a:t>
            </a:r>
            <a:r>
              <a:rPr lang="en-US" sz="1200" i="1" dirty="0">
                <a:solidFill>
                  <a:srgbClr val="0000FF"/>
                </a:solidFill>
                <a:latin typeface="Calibri" panose="020F0502020204030204" pitchFamily="34" charset="0"/>
                <a:cs typeface="Calibri" panose="020F0502020204030204" pitchFamily="34" charset="0"/>
              </a:rPr>
              <a:t>has not yet reached the level of maturity of the other proposals discussed here</a:t>
            </a:r>
            <a:r>
              <a:rPr lang="en-US" sz="1200" i="1" dirty="0">
                <a:latin typeface="Calibri" panose="020F0502020204030204" pitchFamily="34" charset="0"/>
                <a:cs typeface="Calibri" panose="020F0502020204030204" pitchFamily="34" charset="0"/>
              </a:rPr>
              <a:t>. [..]</a:t>
            </a:r>
          </a:p>
        </p:txBody>
      </p:sp>
      <p:sp>
        <p:nvSpPr>
          <p:cNvPr id="7" name="TextBox 6">
            <a:extLst>
              <a:ext uri="{FF2B5EF4-FFF2-40B4-BE49-F238E27FC236}">
                <a16:creationId xmlns:a16="http://schemas.microsoft.com/office/drawing/2014/main" id="{D7090168-E852-A758-3689-EE2CD511806D}"/>
              </a:ext>
            </a:extLst>
          </p:cNvPr>
          <p:cNvSpPr txBox="1"/>
          <p:nvPr/>
        </p:nvSpPr>
        <p:spPr>
          <a:xfrm>
            <a:off x="3054018" y="1321405"/>
            <a:ext cx="492443" cy="369332"/>
          </a:xfrm>
          <a:prstGeom prst="rect">
            <a:avLst/>
          </a:prstGeom>
          <a:noFill/>
        </p:spPr>
        <p:txBody>
          <a:bodyPr wrap="none" rtlCol="0">
            <a:spAutoFit/>
          </a:bodyPr>
          <a:lstStyle/>
          <a:p>
            <a:r>
              <a:rPr lang="en-US" b="1" dirty="0">
                <a:solidFill>
                  <a:schemeClr val="accent1"/>
                </a:solidFill>
              </a:rPr>
              <a:t>RF</a:t>
            </a:r>
            <a:endParaRPr lang="en-GB" b="1" dirty="0">
              <a:solidFill>
                <a:schemeClr val="accent1"/>
              </a:solidFill>
            </a:endParaRPr>
          </a:p>
        </p:txBody>
      </p:sp>
      <p:sp>
        <p:nvSpPr>
          <p:cNvPr id="11" name="Right Brace 10">
            <a:extLst>
              <a:ext uri="{FF2B5EF4-FFF2-40B4-BE49-F238E27FC236}">
                <a16:creationId xmlns:a16="http://schemas.microsoft.com/office/drawing/2014/main" id="{FFE07815-F04C-DAB4-7F0D-653F055AF008}"/>
              </a:ext>
            </a:extLst>
          </p:cNvPr>
          <p:cNvSpPr/>
          <p:nvPr/>
        </p:nvSpPr>
        <p:spPr>
          <a:xfrm>
            <a:off x="2831545" y="705971"/>
            <a:ext cx="222473" cy="16002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Right Brace 11">
            <a:extLst>
              <a:ext uri="{FF2B5EF4-FFF2-40B4-BE49-F238E27FC236}">
                <a16:creationId xmlns:a16="http://schemas.microsoft.com/office/drawing/2014/main" id="{741A1245-16EC-640C-1825-4EDE89E7B96B}"/>
              </a:ext>
            </a:extLst>
          </p:cNvPr>
          <p:cNvSpPr/>
          <p:nvPr/>
        </p:nvSpPr>
        <p:spPr>
          <a:xfrm rot="10800000">
            <a:off x="3578541" y="2311568"/>
            <a:ext cx="217707" cy="94815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4" name="Connector: Elbow 13">
            <a:extLst>
              <a:ext uri="{FF2B5EF4-FFF2-40B4-BE49-F238E27FC236}">
                <a16:creationId xmlns:a16="http://schemas.microsoft.com/office/drawing/2014/main" id="{B4F89A37-EEF2-A165-01EB-8A0722FB6713}"/>
              </a:ext>
            </a:extLst>
          </p:cNvPr>
          <p:cNvCxnSpPr>
            <a:cxnSpLocks/>
          </p:cNvCxnSpPr>
          <p:nvPr/>
        </p:nvCxnSpPr>
        <p:spPr>
          <a:xfrm flipH="1" flipV="1">
            <a:off x="3247465" y="1690737"/>
            <a:ext cx="331076" cy="1101632"/>
          </a:xfrm>
          <a:prstGeom prst="bentConnector4">
            <a:avLst>
              <a:gd name="adj1" fmla="val 99509"/>
              <a:gd name="adj2" fmla="val 71517"/>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Footer Placeholder 17">
            <a:extLst>
              <a:ext uri="{FF2B5EF4-FFF2-40B4-BE49-F238E27FC236}">
                <a16:creationId xmlns:a16="http://schemas.microsoft.com/office/drawing/2014/main" id="{4B14A1CA-1171-7E85-B3AA-3F339F7A80A3}"/>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
        <p:nvSpPr>
          <p:cNvPr id="10" name="TextBox 9">
            <a:extLst>
              <a:ext uri="{FF2B5EF4-FFF2-40B4-BE49-F238E27FC236}">
                <a16:creationId xmlns:a16="http://schemas.microsoft.com/office/drawing/2014/main" id="{ECDB57B5-D3DC-78A4-506E-D8DC882BD5EC}"/>
              </a:ext>
            </a:extLst>
          </p:cNvPr>
          <p:cNvSpPr txBox="1"/>
          <p:nvPr/>
        </p:nvSpPr>
        <p:spPr>
          <a:xfrm>
            <a:off x="5171773" y="4645025"/>
            <a:ext cx="2031325" cy="369332"/>
          </a:xfrm>
          <a:prstGeom prst="rect">
            <a:avLst/>
          </a:prstGeom>
          <a:noFill/>
          <a:ln>
            <a:solidFill>
              <a:srgbClr val="0000FF"/>
            </a:solidFill>
          </a:ln>
        </p:spPr>
        <p:txBody>
          <a:bodyPr wrap="none" rtlCol="0">
            <a:spAutoFit/>
          </a:bodyPr>
          <a:lstStyle/>
          <a:p>
            <a:r>
              <a:rPr lang="en-US" dirty="0"/>
              <a:t>D. Schulte, CERN</a:t>
            </a:r>
            <a:endParaRPr lang="en-GB" dirty="0"/>
          </a:p>
        </p:txBody>
      </p:sp>
    </p:spTree>
    <p:extLst>
      <p:ext uri="{BB962C8B-B14F-4D97-AF65-F5344CB8AC3E}">
        <p14:creationId xmlns:p14="http://schemas.microsoft.com/office/powerpoint/2010/main" val="726977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F5F7-0DB7-2282-0A63-C4D8CB2545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697A9F2-CD68-BC91-3B53-3F34BA1FB211}"/>
              </a:ext>
            </a:extLst>
          </p:cNvPr>
          <p:cNvSpPr>
            <a:spLocks noGrp="1"/>
          </p:cNvSpPr>
          <p:nvPr>
            <p:ph type="title"/>
          </p:nvPr>
        </p:nvSpPr>
        <p:spPr>
          <a:xfrm>
            <a:off x="1295400" y="11821"/>
            <a:ext cx="6781800" cy="565175"/>
          </a:xfrm>
        </p:spPr>
        <p:txBody>
          <a:bodyPr/>
          <a:lstStyle/>
          <a:p>
            <a:pPr algn="ctr"/>
            <a:r>
              <a:rPr lang="en-US" sz="3200" dirty="0">
                <a:latin typeface="Calibri"/>
                <a:cs typeface="Calibri"/>
              </a:rPr>
              <a:t>MC RF systems R&amp;D Program</a:t>
            </a:r>
          </a:p>
        </p:txBody>
      </p:sp>
      <p:sp>
        <p:nvSpPr>
          <p:cNvPr id="4" name="Slide Number Placeholder 3">
            <a:extLst>
              <a:ext uri="{FF2B5EF4-FFF2-40B4-BE49-F238E27FC236}">
                <a16:creationId xmlns:a16="http://schemas.microsoft.com/office/drawing/2014/main" id="{53808878-21E7-A18B-F823-D4F936947076}"/>
              </a:ext>
            </a:extLst>
          </p:cNvPr>
          <p:cNvSpPr>
            <a:spLocks noGrp="1"/>
          </p:cNvSpPr>
          <p:nvPr>
            <p:ph type="sldNum" sz="quarter" idx="4"/>
          </p:nvPr>
        </p:nvSpPr>
        <p:spPr/>
        <p:txBody>
          <a:bodyPr/>
          <a:lstStyle/>
          <a:p>
            <a:fld id="{974172A1-1CBF-0B40-9234-7D4D80EC19EA}" type="slidenum">
              <a:rPr lang="en-GB" smtClean="0"/>
              <a:pPr/>
              <a:t>7</a:t>
            </a:fld>
            <a:endParaRPr lang="en-GB" dirty="0"/>
          </a:p>
        </p:txBody>
      </p:sp>
      <p:sp>
        <p:nvSpPr>
          <p:cNvPr id="9" name="TextBox 8">
            <a:extLst>
              <a:ext uri="{FF2B5EF4-FFF2-40B4-BE49-F238E27FC236}">
                <a16:creationId xmlns:a16="http://schemas.microsoft.com/office/drawing/2014/main" id="{A0524136-1D53-2EAD-22B1-41D3ABB02E88}"/>
              </a:ext>
            </a:extLst>
          </p:cNvPr>
          <p:cNvSpPr txBox="1"/>
          <p:nvPr/>
        </p:nvSpPr>
        <p:spPr>
          <a:xfrm>
            <a:off x="3732087" y="1839434"/>
            <a:ext cx="3199979" cy="307777"/>
          </a:xfrm>
          <a:prstGeom prst="rect">
            <a:avLst/>
          </a:prstGeom>
          <a:noFill/>
        </p:spPr>
        <p:txBody>
          <a:bodyPr wrap="none" rtlCol="0">
            <a:spAutoFit/>
          </a:bodyPr>
          <a:lstStyle/>
          <a:p>
            <a:r>
              <a:rPr lang="en-US" sz="1400" spc="-1" dirty="0">
                <a:solidFill>
                  <a:srgbClr val="000000"/>
                </a:solidFill>
                <a:latin typeface="Calibri" panose="020F0502020204030204" pitchFamily="34" charset="0"/>
                <a:cs typeface="Calibri" panose="020F0502020204030204" pitchFamily="34" charset="0"/>
              </a:rPr>
              <a:t>Detailed R&amp;D program for MC RF systems</a:t>
            </a:r>
          </a:p>
        </p:txBody>
      </p:sp>
      <p:pic>
        <p:nvPicPr>
          <p:cNvPr id="10" name="Content Placeholder 4">
            <a:extLst>
              <a:ext uri="{FF2B5EF4-FFF2-40B4-BE49-F238E27FC236}">
                <a16:creationId xmlns:a16="http://schemas.microsoft.com/office/drawing/2014/main" id="{788F63FA-8AFE-581F-3ACE-4FB8228073C1}"/>
              </a:ext>
            </a:extLst>
          </p:cNvPr>
          <p:cNvPicPr>
            <a:picLocks noChangeAspect="1"/>
          </p:cNvPicPr>
          <p:nvPr/>
        </p:nvPicPr>
        <p:blipFill>
          <a:blip r:embed="rId2"/>
          <a:srcRect l="5557" t="27999" r="5504" b="39295"/>
          <a:stretch>
            <a:fillRect/>
          </a:stretch>
        </p:blipFill>
        <p:spPr>
          <a:xfrm>
            <a:off x="129402" y="638598"/>
            <a:ext cx="8767326" cy="1508613"/>
          </a:xfrm>
          <a:prstGeom prst="rect">
            <a:avLst/>
          </a:prstGeom>
        </p:spPr>
      </p:pic>
      <p:graphicFrame>
        <p:nvGraphicFramePr>
          <p:cNvPr id="33" name="Table 32">
            <a:extLst>
              <a:ext uri="{FF2B5EF4-FFF2-40B4-BE49-F238E27FC236}">
                <a16:creationId xmlns:a16="http://schemas.microsoft.com/office/drawing/2014/main" id="{D0419000-86B8-4C7D-D53C-7E4BA462895D}"/>
              </a:ext>
            </a:extLst>
          </p:cNvPr>
          <p:cNvGraphicFramePr>
            <a:graphicFrameLocks noGrp="1"/>
          </p:cNvGraphicFramePr>
          <p:nvPr>
            <p:extLst>
              <p:ext uri="{D42A27DB-BD31-4B8C-83A1-F6EECF244321}">
                <p14:modId xmlns:p14="http://schemas.microsoft.com/office/powerpoint/2010/main" val="505007363"/>
              </p:ext>
            </p:extLst>
          </p:nvPr>
        </p:nvGraphicFramePr>
        <p:xfrm>
          <a:off x="223019" y="2359529"/>
          <a:ext cx="2839682" cy="2514600"/>
        </p:xfrm>
        <a:graphic>
          <a:graphicData uri="http://schemas.openxmlformats.org/drawingml/2006/table">
            <a:tbl>
              <a:tblPr firstRow="1" bandRow="1"/>
              <a:tblGrid>
                <a:gridCol w="1921787">
                  <a:extLst>
                    <a:ext uri="{9D8B030D-6E8A-4147-A177-3AD203B41FA5}">
                      <a16:colId xmlns:a16="http://schemas.microsoft.com/office/drawing/2014/main" val="3401857947"/>
                    </a:ext>
                  </a:extLst>
                </a:gridCol>
                <a:gridCol w="228600">
                  <a:extLst>
                    <a:ext uri="{9D8B030D-6E8A-4147-A177-3AD203B41FA5}">
                      <a16:colId xmlns:a16="http://schemas.microsoft.com/office/drawing/2014/main" val="1300659924"/>
                    </a:ext>
                  </a:extLst>
                </a:gridCol>
                <a:gridCol w="248770">
                  <a:extLst>
                    <a:ext uri="{9D8B030D-6E8A-4147-A177-3AD203B41FA5}">
                      <a16:colId xmlns:a16="http://schemas.microsoft.com/office/drawing/2014/main" val="1544818282"/>
                    </a:ext>
                  </a:extLst>
                </a:gridCol>
                <a:gridCol w="221877">
                  <a:extLst>
                    <a:ext uri="{9D8B030D-6E8A-4147-A177-3AD203B41FA5}">
                      <a16:colId xmlns:a16="http://schemas.microsoft.com/office/drawing/2014/main" val="2842703784"/>
                    </a:ext>
                  </a:extLst>
                </a:gridCol>
                <a:gridCol w="218648">
                  <a:extLst>
                    <a:ext uri="{9D8B030D-6E8A-4147-A177-3AD203B41FA5}">
                      <a16:colId xmlns:a16="http://schemas.microsoft.com/office/drawing/2014/main" val="883932284"/>
                    </a:ext>
                  </a:extLst>
                </a:gridCol>
              </a:tblGrid>
              <a:tr h="14911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US" sz="1200" dirty="0"/>
                        <a:t>Collaborators          \     Tasks</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200" dirty="0"/>
                        <a:t>1</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200" dirty="0"/>
                        <a:t>2</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200" dirty="0"/>
                        <a:t>3</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200" dirty="0"/>
                        <a:t>4</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895442525"/>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CERN, CH</a:t>
                      </a:r>
                      <a:endParaRPr lang="en-GB" sz="12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71183292"/>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INFN, IT</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9350107"/>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University of Rostock, DE</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17709690"/>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University of Lancaster, UK</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416604293"/>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CEA, FR</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180519948"/>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LBNL, USA</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624597024"/>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FNAL, USA</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136523709"/>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SLAC, USA</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780055137"/>
                  </a:ext>
                </a:extLst>
              </a:tr>
              <a:tr h="1491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University of Helsinki, FI</a:t>
                      </a:r>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576054787"/>
                  </a:ext>
                </a:extLst>
              </a:tr>
            </a:tbl>
          </a:graphicData>
        </a:graphic>
      </p:graphicFrame>
      <p:sp>
        <p:nvSpPr>
          <p:cNvPr id="34" name="Star: 5 Points 33">
            <a:extLst>
              <a:ext uri="{FF2B5EF4-FFF2-40B4-BE49-F238E27FC236}">
                <a16:creationId xmlns:a16="http://schemas.microsoft.com/office/drawing/2014/main" id="{10DB1F03-7D16-EDFC-BC55-E39F12E2E9BA}"/>
              </a:ext>
            </a:extLst>
          </p:cNvPr>
          <p:cNvSpPr/>
          <p:nvPr/>
        </p:nvSpPr>
        <p:spPr>
          <a:xfrm>
            <a:off x="2123358" y="2613806"/>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Star: 5 Points 34">
            <a:extLst>
              <a:ext uri="{FF2B5EF4-FFF2-40B4-BE49-F238E27FC236}">
                <a16:creationId xmlns:a16="http://schemas.microsoft.com/office/drawing/2014/main" id="{77ECA5C4-3460-E6F5-4106-5134F824FAB1}"/>
              </a:ext>
            </a:extLst>
          </p:cNvPr>
          <p:cNvSpPr/>
          <p:nvPr/>
        </p:nvSpPr>
        <p:spPr>
          <a:xfrm>
            <a:off x="2618738" y="2615962"/>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Star: 5 Points 35">
            <a:extLst>
              <a:ext uri="{FF2B5EF4-FFF2-40B4-BE49-F238E27FC236}">
                <a16:creationId xmlns:a16="http://schemas.microsoft.com/office/drawing/2014/main" id="{D12F0271-E239-DCCB-D560-E0A35A86A16F}"/>
              </a:ext>
            </a:extLst>
          </p:cNvPr>
          <p:cNvSpPr/>
          <p:nvPr/>
        </p:nvSpPr>
        <p:spPr>
          <a:xfrm>
            <a:off x="2129828" y="286829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Star: 5 Points 36">
            <a:extLst>
              <a:ext uri="{FF2B5EF4-FFF2-40B4-BE49-F238E27FC236}">
                <a16:creationId xmlns:a16="http://schemas.microsoft.com/office/drawing/2014/main" id="{DC9AFFA0-75F5-90ED-08B7-781A2B6910F5}"/>
              </a:ext>
            </a:extLst>
          </p:cNvPr>
          <p:cNvSpPr/>
          <p:nvPr/>
        </p:nvSpPr>
        <p:spPr>
          <a:xfrm>
            <a:off x="2387130" y="2874767"/>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Star: 5 Points 37">
            <a:extLst>
              <a:ext uri="{FF2B5EF4-FFF2-40B4-BE49-F238E27FC236}">
                <a16:creationId xmlns:a16="http://schemas.microsoft.com/office/drawing/2014/main" id="{1B20E16B-14B6-732F-6AE3-4A6E9F4ECFB1}"/>
              </a:ext>
            </a:extLst>
          </p:cNvPr>
          <p:cNvSpPr/>
          <p:nvPr/>
        </p:nvSpPr>
        <p:spPr>
          <a:xfrm>
            <a:off x="2835717" y="3357871"/>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Star: 5 Points 38">
            <a:extLst>
              <a:ext uri="{FF2B5EF4-FFF2-40B4-BE49-F238E27FC236}">
                <a16:creationId xmlns:a16="http://schemas.microsoft.com/office/drawing/2014/main" id="{3D69316C-F7ED-5DC8-4302-60FFEBF702ED}"/>
              </a:ext>
            </a:extLst>
          </p:cNvPr>
          <p:cNvSpPr/>
          <p:nvPr/>
        </p:nvSpPr>
        <p:spPr>
          <a:xfrm>
            <a:off x="2618738" y="312134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Star: 5 Points 39">
            <a:extLst>
              <a:ext uri="{FF2B5EF4-FFF2-40B4-BE49-F238E27FC236}">
                <a16:creationId xmlns:a16="http://schemas.microsoft.com/office/drawing/2014/main" id="{DEF3F05F-FD79-4343-7D71-7D88EC59A1CC}"/>
              </a:ext>
            </a:extLst>
          </p:cNvPr>
          <p:cNvSpPr/>
          <p:nvPr/>
        </p:nvSpPr>
        <p:spPr>
          <a:xfrm>
            <a:off x="2835718" y="261811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Star: 5 Points 40">
            <a:extLst>
              <a:ext uri="{FF2B5EF4-FFF2-40B4-BE49-F238E27FC236}">
                <a16:creationId xmlns:a16="http://schemas.microsoft.com/office/drawing/2014/main" id="{8C10B490-03C7-0009-FF2D-7178A2654EBE}"/>
              </a:ext>
            </a:extLst>
          </p:cNvPr>
          <p:cNvSpPr/>
          <p:nvPr/>
        </p:nvSpPr>
        <p:spPr>
          <a:xfrm>
            <a:off x="2129827" y="362611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Star: 5 Points 41">
            <a:extLst>
              <a:ext uri="{FF2B5EF4-FFF2-40B4-BE49-F238E27FC236}">
                <a16:creationId xmlns:a16="http://schemas.microsoft.com/office/drawing/2014/main" id="{8055F365-9527-8D3A-94D4-799717ECD2B6}"/>
              </a:ext>
            </a:extLst>
          </p:cNvPr>
          <p:cNvSpPr/>
          <p:nvPr/>
        </p:nvSpPr>
        <p:spPr>
          <a:xfrm>
            <a:off x="2387129" y="362611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Star: 5 Points 42">
            <a:extLst>
              <a:ext uri="{FF2B5EF4-FFF2-40B4-BE49-F238E27FC236}">
                <a16:creationId xmlns:a16="http://schemas.microsoft.com/office/drawing/2014/main" id="{4454BDBC-A6BE-D48E-7EA7-1E4A0CCC9F6B}"/>
              </a:ext>
            </a:extLst>
          </p:cNvPr>
          <p:cNvSpPr/>
          <p:nvPr/>
        </p:nvSpPr>
        <p:spPr>
          <a:xfrm>
            <a:off x="2125881" y="3850659"/>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Star: 5 Points 43">
            <a:extLst>
              <a:ext uri="{FF2B5EF4-FFF2-40B4-BE49-F238E27FC236}">
                <a16:creationId xmlns:a16="http://schemas.microsoft.com/office/drawing/2014/main" id="{2C198A9D-8B1E-9249-2C84-511273FBAE0A}"/>
              </a:ext>
            </a:extLst>
          </p:cNvPr>
          <p:cNvSpPr/>
          <p:nvPr/>
        </p:nvSpPr>
        <p:spPr>
          <a:xfrm>
            <a:off x="2385506" y="3850659"/>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Star: 5 Points 44">
            <a:extLst>
              <a:ext uri="{FF2B5EF4-FFF2-40B4-BE49-F238E27FC236}">
                <a16:creationId xmlns:a16="http://schemas.microsoft.com/office/drawing/2014/main" id="{F409E72C-78B4-401E-855F-02932CA062BB}"/>
              </a:ext>
            </a:extLst>
          </p:cNvPr>
          <p:cNvSpPr/>
          <p:nvPr/>
        </p:nvSpPr>
        <p:spPr>
          <a:xfrm>
            <a:off x="2385506" y="4364059"/>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Star: 5 Points 45">
            <a:extLst>
              <a:ext uri="{FF2B5EF4-FFF2-40B4-BE49-F238E27FC236}">
                <a16:creationId xmlns:a16="http://schemas.microsoft.com/office/drawing/2014/main" id="{A6F459FE-12C3-2C1A-571B-ABE3BFD3DE40}"/>
              </a:ext>
            </a:extLst>
          </p:cNvPr>
          <p:cNvSpPr/>
          <p:nvPr/>
        </p:nvSpPr>
        <p:spPr>
          <a:xfrm>
            <a:off x="2608839" y="4123655"/>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Star: 5 Points 46">
            <a:extLst>
              <a:ext uri="{FF2B5EF4-FFF2-40B4-BE49-F238E27FC236}">
                <a16:creationId xmlns:a16="http://schemas.microsoft.com/office/drawing/2014/main" id="{A1BAD102-0E97-4DB0-ADCA-8EC0BE4368A0}"/>
              </a:ext>
            </a:extLst>
          </p:cNvPr>
          <p:cNvSpPr/>
          <p:nvPr/>
        </p:nvSpPr>
        <p:spPr>
          <a:xfrm>
            <a:off x="2835716" y="4364059"/>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Star: 5 Points 47">
            <a:extLst>
              <a:ext uri="{FF2B5EF4-FFF2-40B4-BE49-F238E27FC236}">
                <a16:creationId xmlns:a16="http://schemas.microsoft.com/office/drawing/2014/main" id="{B9F16B97-0124-18FA-251E-C5CA30E2E9DF}"/>
              </a:ext>
            </a:extLst>
          </p:cNvPr>
          <p:cNvSpPr/>
          <p:nvPr/>
        </p:nvSpPr>
        <p:spPr>
          <a:xfrm>
            <a:off x="2386934" y="4646148"/>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Star: 5 Points 48">
            <a:extLst>
              <a:ext uri="{FF2B5EF4-FFF2-40B4-BE49-F238E27FC236}">
                <a16:creationId xmlns:a16="http://schemas.microsoft.com/office/drawing/2014/main" id="{B7C9F735-2BE1-B2DE-7C62-81C37C8304D5}"/>
              </a:ext>
            </a:extLst>
          </p:cNvPr>
          <p:cNvSpPr/>
          <p:nvPr/>
        </p:nvSpPr>
        <p:spPr>
          <a:xfrm>
            <a:off x="2608839" y="2874767"/>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Star: 5 Points 49">
            <a:extLst>
              <a:ext uri="{FF2B5EF4-FFF2-40B4-BE49-F238E27FC236}">
                <a16:creationId xmlns:a16="http://schemas.microsoft.com/office/drawing/2014/main" id="{749F7357-FDCC-7DDB-1364-5A8C3A528F52}"/>
              </a:ext>
            </a:extLst>
          </p:cNvPr>
          <p:cNvSpPr/>
          <p:nvPr/>
        </p:nvSpPr>
        <p:spPr>
          <a:xfrm>
            <a:off x="2385506" y="3357173"/>
            <a:ext cx="226444" cy="213504"/>
          </a:xfrm>
          <a:prstGeom prst="star5">
            <a:avLst/>
          </a:prstGeom>
          <a:solidFill>
            <a:srgbClr val="FF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1" name="Content Placeholder 8">
            <a:extLst>
              <a:ext uri="{FF2B5EF4-FFF2-40B4-BE49-F238E27FC236}">
                <a16:creationId xmlns:a16="http://schemas.microsoft.com/office/drawing/2014/main" id="{47D54922-973D-CB5C-2F90-17BD8F5E833B}"/>
              </a:ext>
            </a:extLst>
          </p:cNvPr>
          <p:cNvGraphicFramePr>
            <a:graphicFrameLocks/>
          </p:cNvGraphicFramePr>
          <p:nvPr>
            <p:extLst>
              <p:ext uri="{D42A27DB-BD31-4B8C-83A1-F6EECF244321}">
                <p14:modId xmlns:p14="http://schemas.microsoft.com/office/powerpoint/2010/main" val="398180699"/>
              </p:ext>
            </p:extLst>
          </p:nvPr>
        </p:nvGraphicFramePr>
        <p:xfrm>
          <a:off x="3462490" y="2371803"/>
          <a:ext cx="4446563" cy="2493580"/>
        </p:xfrm>
        <a:graphic>
          <a:graphicData uri="http://schemas.openxmlformats.org/drawingml/2006/table">
            <a:tbl>
              <a:tblPr>
                <a:tableStyleId>{5C22544A-7EE6-4342-B048-85BDC9FD1C3A}</a:tableStyleId>
              </a:tblPr>
              <a:tblGrid>
                <a:gridCol w="153323">
                  <a:extLst>
                    <a:ext uri="{9D8B030D-6E8A-4147-A177-3AD203B41FA5}">
                      <a16:colId xmlns:a16="http://schemas.microsoft.com/office/drawing/2014/main" val="3325650101"/>
                    </a:ext>
                  </a:extLst>
                </a:gridCol>
                <a:gridCol w="1226211">
                  <a:extLst>
                    <a:ext uri="{9D8B030D-6E8A-4147-A177-3AD203B41FA5}">
                      <a16:colId xmlns:a16="http://schemas.microsoft.com/office/drawing/2014/main" val="1549571540"/>
                    </a:ext>
                  </a:extLst>
                </a:gridCol>
                <a:gridCol w="102762">
                  <a:extLst>
                    <a:ext uri="{9D8B030D-6E8A-4147-A177-3AD203B41FA5}">
                      <a16:colId xmlns:a16="http://schemas.microsoft.com/office/drawing/2014/main" val="2315341875"/>
                    </a:ext>
                  </a:extLst>
                </a:gridCol>
                <a:gridCol w="247971">
                  <a:extLst>
                    <a:ext uri="{9D8B030D-6E8A-4147-A177-3AD203B41FA5}">
                      <a16:colId xmlns:a16="http://schemas.microsoft.com/office/drawing/2014/main" val="2111205714"/>
                    </a:ext>
                  </a:extLst>
                </a:gridCol>
                <a:gridCol w="182045">
                  <a:extLst>
                    <a:ext uri="{9D8B030D-6E8A-4147-A177-3AD203B41FA5}">
                      <a16:colId xmlns:a16="http://schemas.microsoft.com/office/drawing/2014/main" val="2556926045"/>
                    </a:ext>
                  </a:extLst>
                </a:gridCol>
                <a:gridCol w="223200">
                  <a:extLst>
                    <a:ext uri="{9D8B030D-6E8A-4147-A177-3AD203B41FA5}">
                      <a16:colId xmlns:a16="http://schemas.microsoft.com/office/drawing/2014/main" val="1183065177"/>
                    </a:ext>
                  </a:extLst>
                </a:gridCol>
                <a:gridCol w="223200">
                  <a:extLst>
                    <a:ext uri="{9D8B030D-6E8A-4147-A177-3AD203B41FA5}">
                      <a16:colId xmlns:a16="http://schemas.microsoft.com/office/drawing/2014/main" val="1719153828"/>
                    </a:ext>
                  </a:extLst>
                </a:gridCol>
                <a:gridCol w="223200">
                  <a:extLst>
                    <a:ext uri="{9D8B030D-6E8A-4147-A177-3AD203B41FA5}">
                      <a16:colId xmlns:a16="http://schemas.microsoft.com/office/drawing/2014/main" val="3295398156"/>
                    </a:ext>
                  </a:extLst>
                </a:gridCol>
                <a:gridCol w="223200">
                  <a:extLst>
                    <a:ext uri="{9D8B030D-6E8A-4147-A177-3AD203B41FA5}">
                      <a16:colId xmlns:a16="http://schemas.microsoft.com/office/drawing/2014/main" val="2568972880"/>
                    </a:ext>
                  </a:extLst>
                </a:gridCol>
                <a:gridCol w="223200">
                  <a:extLst>
                    <a:ext uri="{9D8B030D-6E8A-4147-A177-3AD203B41FA5}">
                      <a16:colId xmlns:a16="http://schemas.microsoft.com/office/drawing/2014/main" val="3069092236"/>
                    </a:ext>
                  </a:extLst>
                </a:gridCol>
                <a:gridCol w="223200">
                  <a:extLst>
                    <a:ext uri="{9D8B030D-6E8A-4147-A177-3AD203B41FA5}">
                      <a16:colId xmlns:a16="http://schemas.microsoft.com/office/drawing/2014/main" val="2433404385"/>
                    </a:ext>
                  </a:extLst>
                </a:gridCol>
                <a:gridCol w="223200">
                  <a:extLst>
                    <a:ext uri="{9D8B030D-6E8A-4147-A177-3AD203B41FA5}">
                      <a16:colId xmlns:a16="http://schemas.microsoft.com/office/drawing/2014/main" val="1229018157"/>
                    </a:ext>
                  </a:extLst>
                </a:gridCol>
                <a:gridCol w="223200">
                  <a:extLst>
                    <a:ext uri="{9D8B030D-6E8A-4147-A177-3AD203B41FA5}">
                      <a16:colId xmlns:a16="http://schemas.microsoft.com/office/drawing/2014/main" val="2651372249"/>
                    </a:ext>
                  </a:extLst>
                </a:gridCol>
                <a:gridCol w="223200">
                  <a:extLst>
                    <a:ext uri="{9D8B030D-6E8A-4147-A177-3AD203B41FA5}">
                      <a16:colId xmlns:a16="http://schemas.microsoft.com/office/drawing/2014/main" val="2955961128"/>
                    </a:ext>
                  </a:extLst>
                </a:gridCol>
                <a:gridCol w="44155">
                  <a:extLst>
                    <a:ext uri="{9D8B030D-6E8A-4147-A177-3AD203B41FA5}">
                      <a16:colId xmlns:a16="http://schemas.microsoft.com/office/drawing/2014/main" val="2323519611"/>
                    </a:ext>
                  </a:extLst>
                </a:gridCol>
                <a:gridCol w="258096">
                  <a:extLst>
                    <a:ext uri="{9D8B030D-6E8A-4147-A177-3AD203B41FA5}">
                      <a16:colId xmlns:a16="http://schemas.microsoft.com/office/drawing/2014/main" val="202284677"/>
                    </a:ext>
                  </a:extLst>
                </a:gridCol>
                <a:gridCol w="223200">
                  <a:extLst>
                    <a:ext uri="{9D8B030D-6E8A-4147-A177-3AD203B41FA5}">
                      <a16:colId xmlns:a16="http://schemas.microsoft.com/office/drawing/2014/main" val="37345560"/>
                    </a:ext>
                  </a:extLst>
                </a:gridCol>
              </a:tblGrid>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US" sz="1050" b="1" i="0" u="none" strike="noStrike" dirty="0">
                          <a:solidFill>
                            <a:srgbClr val="000000"/>
                          </a:solidFill>
                          <a:effectLst/>
                          <a:latin typeface="Calibri" panose="020F0502020204030204" pitchFamily="34" charset="0"/>
                        </a:rPr>
                        <a:t>Tasks</a:t>
                      </a:r>
                      <a:endParaRPr lang="en-GB" sz="1050" b="1"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105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year</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6</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7</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9</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10</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US" sz="700" b="1" i="0" u="none" strike="noStrike" dirty="0">
                          <a:solidFill>
                            <a:srgbClr val="000000"/>
                          </a:solidFill>
                          <a:effectLst/>
                          <a:latin typeface="Calibri" panose="020F0502020204030204" pitchFamily="34" charset="0"/>
                        </a:rPr>
                        <a:t>A</a:t>
                      </a:r>
                      <a:r>
                        <a:rPr lang="en-GB" sz="700" b="1" i="0" u="none" strike="noStrike" dirty="0" err="1">
                          <a:solidFill>
                            <a:srgbClr val="000000"/>
                          </a:solidFill>
                          <a:effectLst/>
                          <a:latin typeface="Calibri" panose="020F0502020204030204" pitchFamily="34" charset="0"/>
                        </a:rPr>
                        <a:t>ll</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2013010382"/>
                  </a:ext>
                </a:extLst>
              </a:tr>
              <a:tr h="109058">
                <a:tc>
                  <a:txBody>
                    <a:bodyPr/>
                    <a:lstStyle/>
                    <a:p>
                      <a:pPr algn="l" fontAlgn="t"/>
                      <a:r>
                        <a:rPr lang="en-GB" sz="1000" b="1" u="none" strike="noStrike" dirty="0">
                          <a:effectLst/>
                        </a:rPr>
                        <a:t>1</a:t>
                      </a:r>
                      <a:endParaRPr lang="en-GB" sz="1000" b="1" i="0" u="none" strike="noStrike" dirty="0">
                        <a:solidFill>
                          <a:srgbClr val="000000"/>
                        </a:solidFill>
                        <a:effectLst/>
                        <a:latin typeface="Calibri" panose="020F0502020204030204" pitchFamily="34" charset="0"/>
                      </a:endParaRPr>
                    </a:p>
                  </a:txBody>
                  <a:tcPr marL="6188" marR="6188" marT="6188" marB="0"/>
                </a:tc>
                <a:tc gridSpan="16">
                  <a:txBody>
                    <a:bodyPr/>
                    <a:lstStyle/>
                    <a:p>
                      <a:pPr algn="l" fontAlgn="b"/>
                      <a:r>
                        <a:rPr lang="en-GB" sz="1000" b="1" u="none" strike="noStrike" dirty="0">
                          <a:effectLst/>
                        </a:rPr>
                        <a:t>Muon Cooling Design Effort</a:t>
                      </a:r>
                      <a:endParaRPr lang="en-GB" sz="1000" b="1" i="0" u="none" strike="noStrike" dirty="0">
                        <a:solidFill>
                          <a:srgbClr val="000000"/>
                        </a:solidFill>
                        <a:effectLst/>
                        <a:latin typeface="Calibri" panose="020F0502020204030204" pitchFamily="34" charset="0"/>
                      </a:endParaRPr>
                    </a:p>
                  </a:txBody>
                  <a:tcPr marL="6188" marR="6188" marT="6188" marB="0" anchor="b"/>
                </a:tc>
                <a:tc hMerge="1">
                  <a:txBody>
                    <a:bodyPr/>
                    <a:lstStyle/>
                    <a:p>
                      <a:endParaRPr lang="en-GB"/>
                    </a:p>
                  </a:txBody>
                  <a:tcPr/>
                </a:tc>
                <a:tc hMerge="1">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205490032"/>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Staff</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15</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403366219"/>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Postdoc/Student</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8</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8</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8</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8</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8</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60</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983190583"/>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Material</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152360583"/>
                  </a:ext>
                </a:extLst>
              </a:tr>
              <a:tr h="109058">
                <a:tc>
                  <a:txBody>
                    <a:bodyPr/>
                    <a:lstStyle/>
                    <a:p>
                      <a:pPr algn="l" fontAlgn="t"/>
                      <a:r>
                        <a:rPr lang="en-GB" sz="1000" b="1" u="none" strike="noStrike" dirty="0">
                          <a:effectLst/>
                        </a:rPr>
                        <a:t>2</a:t>
                      </a:r>
                      <a:endParaRPr lang="en-GB" sz="1000" b="1" i="0" u="none" strike="noStrike" dirty="0">
                        <a:solidFill>
                          <a:srgbClr val="000000"/>
                        </a:solidFill>
                        <a:effectLst/>
                        <a:latin typeface="Calibri" panose="020F0502020204030204" pitchFamily="34" charset="0"/>
                      </a:endParaRPr>
                    </a:p>
                  </a:txBody>
                  <a:tcPr marL="6188" marR="6188" marT="6188" marB="0"/>
                </a:tc>
                <a:tc gridSpan="16">
                  <a:txBody>
                    <a:bodyPr/>
                    <a:lstStyle/>
                    <a:p>
                      <a:pPr algn="l" fontAlgn="b"/>
                      <a:r>
                        <a:rPr lang="en-GB" sz="1000" b="1" u="none" strike="noStrike" dirty="0">
                          <a:effectLst/>
                        </a:rPr>
                        <a:t>Muon Cooling RF Tests &amp; Theory</a:t>
                      </a:r>
                      <a:endParaRPr lang="en-GB" sz="1000" b="1" i="0" u="none" strike="noStrike" dirty="0">
                        <a:solidFill>
                          <a:srgbClr val="000000"/>
                        </a:solidFill>
                        <a:effectLst/>
                        <a:latin typeface="Calibri" panose="020F0502020204030204" pitchFamily="34" charset="0"/>
                      </a:endParaRPr>
                    </a:p>
                  </a:txBody>
                  <a:tcPr marL="6188" marR="6188" marT="6188" marB="0" anchor="b"/>
                </a:tc>
                <a:tc hMerge="1">
                  <a:txBody>
                    <a:bodyPr/>
                    <a:lstStyle/>
                    <a:p>
                      <a:endParaRPr lang="en-GB"/>
                    </a:p>
                  </a:txBody>
                  <a:tcPr/>
                </a:tc>
                <a:tc hMerge="1">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2781086653"/>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Staff</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5.3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20</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1646646655"/>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Postdoc/Student</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3.5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6</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25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486820544"/>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Material</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2.2</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462107604"/>
                  </a:ext>
                </a:extLst>
              </a:tr>
              <a:tr h="109058">
                <a:tc>
                  <a:txBody>
                    <a:bodyPr/>
                    <a:lstStyle/>
                    <a:p>
                      <a:pPr algn="l" fontAlgn="t"/>
                      <a:r>
                        <a:rPr lang="en-GB" sz="1000" b="1" u="none" strike="noStrike" dirty="0">
                          <a:effectLst/>
                        </a:rPr>
                        <a:t>3</a:t>
                      </a:r>
                      <a:endParaRPr lang="en-GB" sz="1000" b="1" i="0" u="none" strike="noStrike" dirty="0">
                        <a:solidFill>
                          <a:srgbClr val="000000"/>
                        </a:solidFill>
                        <a:effectLst/>
                        <a:latin typeface="Calibri" panose="020F0502020204030204" pitchFamily="34" charset="0"/>
                      </a:endParaRPr>
                    </a:p>
                  </a:txBody>
                  <a:tcPr marL="6188" marR="6188" marT="6188" marB="0"/>
                </a:tc>
                <a:tc gridSpan="16">
                  <a:txBody>
                    <a:bodyPr/>
                    <a:lstStyle/>
                    <a:p>
                      <a:pPr algn="l" fontAlgn="b"/>
                      <a:r>
                        <a:rPr lang="en-GB" sz="1000" u="none" strike="noStrike" dirty="0">
                          <a:effectLst/>
                        </a:rPr>
                        <a:t> </a:t>
                      </a:r>
                      <a:r>
                        <a:rPr lang="en-GB" sz="1000" b="1" u="none" strike="noStrike" dirty="0">
                          <a:effectLst/>
                        </a:rPr>
                        <a:t>RF systems for Accelerators</a:t>
                      </a:r>
                      <a:endParaRPr lang="en-GB" sz="1000" b="1" i="0" u="none" strike="noStrike" dirty="0">
                        <a:solidFill>
                          <a:srgbClr val="000000"/>
                        </a:solidFill>
                        <a:effectLst/>
                        <a:latin typeface="Calibri" panose="020F0502020204030204" pitchFamily="34" charset="0"/>
                      </a:endParaRPr>
                    </a:p>
                  </a:txBody>
                  <a:tcPr marL="6188" marR="6188" marT="6188" marB="0" anchor="b"/>
                </a:tc>
                <a:tc hMerge="1">
                  <a:txBody>
                    <a:bodyPr/>
                    <a:lstStyle/>
                    <a:p>
                      <a:endParaRPr lang="en-GB"/>
                    </a:p>
                  </a:txBody>
                  <a:tcPr/>
                </a:tc>
                <a:tc hMerge="1">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346437399"/>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Staff</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27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1731897517"/>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Postdoc/Student</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35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2165986380"/>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Material</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MCHF</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0.6</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0.6</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3.7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210208788"/>
                  </a:ext>
                </a:extLst>
              </a:tr>
              <a:tr h="109058">
                <a:tc>
                  <a:txBody>
                    <a:bodyPr/>
                    <a:lstStyle/>
                    <a:p>
                      <a:pPr algn="l" fontAlgn="t"/>
                      <a:r>
                        <a:rPr lang="en-GB" sz="1000" u="none" strike="noStrike" dirty="0">
                          <a:effectLst/>
                        </a:rPr>
                        <a:t> </a:t>
                      </a:r>
                      <a:r>
                        <a:rPr lang="en-GB" sz="1000" b="1" u="none" strike="noStrike" dirty="0">
                          <a:effectLst/>
                        </a:rPr>
                        <a:t>4</a:t>
                      </a:r>
                      <a:endParaRPr lang="en-GB" sz="1000" b="1" i="0" u="none" strike="noStrike" dirty="0">
                        <a:solidFill>
                          <a:srgbClr val="000000"/>
                        </a:solidFill>
                        <a:effectLst/>
                        <a:latin typeface="Calibri" panose="020F0502020204030204" pitchFamily="34" charset="0"/>
                      </a:endParaRPr>
                    </a:p>
                  </a:txBody>
                  <a:tcPr marL="6188" marR="6188" marT="6188" marB="0"/>
                </a:tc>
                <a:tc gridSpan="16">
                  <a:txBody>
                    <a:bodyPr/>
                    <a:lstStyle/>
                    <a:p>
                      <a:pPr algn="l" fontAlgn="b"/>
                      <a:r>
                        <a:rPr lang="en-GB" sz="1000" b="1" u="none" strike="noStrike" dirty="0">
                          <a:effectLst/>
                        </a:rPr>
                        <a:t>RF power sources</a:t>
                      </a:r>
                      <a:endParaRPr lang="en-GB" sz="1000" b="1" i="0" u="none" strike="noStrike" dirty="0">
                        <a:solidFill>
                          <a:srgbClr val="000000"/>
                        </a:solidFill>
                        <a:effectLst/>
                        <a:latin typeface="Calibri" panose="020F0502020204030204" pitchFamily="34" charset="0"/>
                      </a:endParaRPr>
                    </a:p>
                  </a:txBody>
                  <a:tcPr marL="6188" marR="6188" marT="6188" marB="0" anchor="b"/>
                </a:tc>
                <a:tc hMerge="1">
                  <a:txBody>
                    <a:bodyPr/>
                    <a:lstStyle/>
                    <a:p>
                      <a:endParaRPr lang="en-GB"/>
                    </a:p>
                  </a:txBody>
                  <a:tcPr/>
                </a:tc>
                <a:tc hMerge="1">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664005205"/>
                  </a:ext>
                </a:extLst>
              </a:tr>
              <a:tr h="109058">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a:effectLst/>
                        </a:rPr>
                        <a:t>Staff</a:t>
                      </a:r>
                      <a:endParaRPr lang="en-GB" sz="700" b="0" i="0" u="none" strike="noStrike">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a:effectLst/>
                        </a:rPr>
                        <a:t>0.25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0.3</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3.05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3.05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2.7</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0.45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0.45</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2.5</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19</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FTE</a:t>
                      </a:r>
                      <a:endParaRPr lang="en-GB" sz="700" b="1" i="0" u="none" strike="noStrike">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4283711085"/>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dirty="0">
                          <a:effectLst/>
                        </a:rPr>
                        <a:t>Postdoc/Student</a:t>
                      </a:r>
                      <a:endParaRPr lang="en-GB" sz="700" b="0"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FTE/y</a:t>
                      </a:r>
                      <a:endParaRPr lang="en-GB" sz="700" b="0"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a:effectLst/>
                        </a:rPr>
                        <a:t>1.1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1.1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2.2</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3.6</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2.1</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3.1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4</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a:effectLst/>
                        </a:rPr>
                        <a:t>3</a:t>
                      </a:r>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31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dirty="0">
                          <a:effectLst/>
                        </a:rPr>
                        <a:t>FTE</a:t>
                      </a:r>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108899625"/>
                  </a:ext>
                </a:extLst>
              </a:tr>
              <a:tr h="109058">
                <a:tc>
                  <a:txBody>
                    <a:bodyPr/>
                    <a:lstStyle/>
                    <a:p>
                      <a:pPr algn="l" fontAlgn="b"/>
                      <a:endParaRPr lang="en-GB" sz="700" b="0"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u="none" strike="noStrike">
                          <a:effectLst/>
                        </a:rPr>
                        <a:t>Material</a:t>
                      </a:r>
                      <a:endParaRPr lang="en-GB" sz="700" b="0" i="0" u="none" strike="noStrike">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u="none" strike="noStrike">
                          <a:effectLst/>
                        </a:rPr>
                        <a:t>MCHF</a:t>
                      </a:r>
                      <a:endParaRPr lang="en-GB" sz="700" b="0"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u="none" strike="noStrike" dirty="0">
                          <a:effectLst/>
                        </a:rPr>
                        <a:t>0.01</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0.02</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1.8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US" sz="700" b="0" i="0" u="none" strike="noStrike" dirty="0">
                          <a:solidFill>
                            <a:srgbClr val="000000"/>
                          </a:solidFill>
                          <a:effectLst/>
                          <a:latin typeface="Calibri" panose="020F0502020204030204" pitchFamily="34" charset="0"/>
                        </a:rPr>
                        <a:t>0</a:t>
                      </a:r>
                      <a:r>
                        <a:rPr lang="en-GB" sz="700" b="0" i="0" u="none" strike="noStrike" dirty="0">
                          <a:solidFill>
                            <a:srgbClr val="000000"/>
                          </a:solidFill>
                          <a:effectLst/>
                          <a:latin typeface="Calibri" panose="020F0502020204030204" pitchFamily="34" charset="0"/>
                        </a:rPr>
                        <a:t>.03</a:t>
                      </a:r>
                    </a:p>
                  </a:txBody>
                  <a:tcPr marL="6188" marR="6188" marT="6188" marB="0" anchor="b"/>
                </a:tc>
                <a:tc>
                  <a:txBody>
                    <a:bodyPr/>
                    <a:lstStyle/>
                    <a:p>
                      <a:pPr algn="r" fontAlgn="b"/>
                      <a:r>
                        <a:rPr lang="en-US" sz="700" b="0" i="0" u="none" strike="noStrike" dirty="0">
                          <a:solidFill>
                            <a:srgbClr val="000000"/>
                          </a:solidFill>
                          <a:effectLst/>
                          <a:latin typeface="Calibri" panose="020F0502020204030204" pitchFamily="34" charset="0"/>
                        </a:rPr>
                        <a:t>0.03</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0.8</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u="none" strike="noStrike" dirty="0">
                          <a:effectLst/>
                        </a:rPr>
                        <a:t>0.4</a:t>
                      </a:r>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0"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5.1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690377563"/>
                  </a:ext>
                </a:extLst>
              </a:tr>
              <a:tr h="109058">
                <a:tc>
                  <a:txBody>
                    <a:bodyPr/>
                    <a:lstStyle/>
                    <a:p>
                      <a:pPr algn="l" fontAlgn="b"/>
                      <a:r>
                        <a:rPr lang="en-GB" sz="700" b="1" u="none" strike="noStrike" dirty="0">
                          <a:effectLst/>
                        </a:rPr>
                        <a:t>Tot</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a:effectLst/>
                        </a:rPr>
                        <a:t>Staff</a:t>
                      </a:r>
                      <a:endParaRPr lang="en-GB" sz="700" b="1" i="0" u="none" strike="noStrike">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b="1" u="none" strike="noStrike">
                          <a:effectLst/>
                        </a:rPr>
                        <a:t>FTE/y</a:t>
                      </a:r>
                      <a:endParaRPr lang="en-GB" sz="700" b="1" i="0" u="none" strike="noStrike">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b="1" u="none" strike="noStrike">
                          <a:effectLst/>
                        </a:rPr>
                        <a:t>4.5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4.5</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5.1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9.6</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9.3</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8.7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US" sz="700" b="1" i="0" u="none" strike="noStrike" dirty="0">
                          <a:solidFill>
                            <a:srgbClr val="000000"/>
                          </a:solidFill>
                          <a:effectLst/>
                          <a:latin typeface="Calibri" panose="020F0502020204030204" pitchFamily="34" charset="0"/>
                        </a:rPr>
                        <a:t>8</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US" sz="700" b="1" i="0" u="none" strike="noStrike" dirty="0">
                          <a:solidFill>
                            <a:srgbClr val="000000"/>
                          </a:solidFill>
                          <a:effectLst/>
                          <a:latin typeface="Calibri" panose="020F0502020204030204" pitchFamily="34" charset="0"/>
                        </a:rPr>
                        <a:t>8</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10.5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9.5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8</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81</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dirty="0">
                          <a:effectLst/>
                        </a:rPr>
                        <a:t>FTE</a:t>
                      </a:r>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2608932158"/>
                  </a:ext>
                </a:extLst>
              </a:tr>
              <a:tr h="109058">
                <a:tc>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dirty="0">
                          <a:effectLst/>
                        </a:rPr>
                        <a:t>Postdoc/Student</a:t>
                      </a:r>
                      <a:endParaRPr lang="en-GB" sz="700" b="1"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b="1" u="none" strike="noStrike">
                          <a:effectLst/>
                        </a:rPr>
                        <a:t>FTE/y</a:t>
                      </a:r>
                      <a:endParaRPr lang="en-GB" sz="700" b="1"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b="1" u="none" strike="noStrike">
                          <a:effectLst/>
                        </a:rPr>
                        <a:t>10.6</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a:effectLst/>
                        </a:rPr>
                        <a:t>13.2</a:t>
                      </a:r>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15.6</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16</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16.1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dirty="0">
                          <a:effectLst/>
                        </a:rPr>
                        <a:t>FTE</a:t>
                      </a:r>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3416948880"/>
                  </a:ext>
                </a:extLst>
              </a:tr>
              <a:tr h="109058">
                <a:tc>
                  <a:txBody>
                    <a:bodyPr/>
                    <a:lstStyle/>
                    <a:p>
                      <a:pPr algn="l" fontAlgn="b"/>
                      <a:endParaRPr lang="en-GB" sz="700" b="1" i="0" u="none" strike="noStrike">
                        <a:solidFill>
                          <a:srgbClr val="000000"/>
                        </a:solidFill>
                        <a:effectLst/>
                        <a:latin typeface="Calibri" panose="020F0502020204030204" pitchFamily="34" charset="0"/>
                      </a:endParaRPr>
                    </a:p>
                  </a:txBody>
                  <a:tcPr marL="6188" marR="6188" marT="6188" marB="0" anchor="b"/>
                </a:tc>
                <a:tc>
                  <a:txBody>
                    <a:bodyPr/>
                    <a:lstStyle/>
                    <a:p>
                      <a:pPr algn="l" fontAlgn="b"/>
                      <a:r>
                        <a:rPr lang="en-GB" sz="700" b="1" u="none" strike="noStrike" dirty="0">
                          <a:effectLst/>
                        </a:rPr>
                        <a:t>Material</a:t>
                      </a:r>
                      <a:endParaRPr lang="en-GB" sz="700" b="1" i="0" u="none" strike="noStrike" dirty="0">
                        <a:solidFill>
                          <a:srgbClr val="000000"/>
                        </a:solidFill>
                        <a:effectLst/>
                        <a:latin typeface="Calibri" panose="020F0502020204030204" pitchFamily="34" charset="0"/>
                      </a:endParaRPr>
                    </a:p>
                  </a:txBody>
                  <a:tcPr marL="6188" marR="6188" marT="6188" marB="0" anchor="b"/>
                </a:tc>
                <a:tc gridSpan="2">
                  <a:txBody>
                    <a:bodyPr/>
                    <a:lstStyle/>
                    <a:p>
                      <a:pPr algn="l" fontAlgn="b"/>
                      <a:r>
                        <a:rPr lang="en-GB" sz="700" b="1" u="none" strike="noStrike" dirty="0">
                          <a:effectLst/>
                        </a:rPr>
                        <a:t>MCHF</a:t>
                      </a:r>
                      <a:endParaRPr lang="en-GB" sz="700" b="1" i="0" u="none" strike="noStrike" dirty="0">
                        <a:solidFill>
                          <a:srgbClr val="000000"/>
                        </a:solidFill>
                        <a:effectLst/>
                        <a:latin typeface="Calibri" panose="020F0502020204030204" pitchFamily="34" charset="0"/>
                      </a:endParaRPr>
                    </a:p>
                  </a:txBody>
                  <a:tcPr marL="6188" marR="6188" marT="6188" marB="0" anchor="b"/>
                </a:tc>
                <a:tc hMerge="1">
                  <a:txBody>
                    <a:bodyPr/>
                    <a:lstStyle/>
                    <a:p>
                      <a:pPr algn="l" fontAlgn="b"/>
                      <a:r>
                        <a:rPr lang="en-GB" sz="700" b="1" u="none" strike="noStrike" dirty="0">
                          <a:effectLst/>
                        </a:rPr>
                        <a:t>286</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US" sz="700" b="1" i="0" u="none" strike="noStrike" dirty="0">
                          <a:solidFill>
                            <a:srgbClr val="000000"/>
                          </a:solidFill>
                          <a:effectLst/>
                          <a:latin typeface="Calibri" panose="020F0502020204030204" pitchFamily="34" charset="0"/>
                        </a:rPr>
                        <a:t>0</a:t>
                      </a:r>
                      <a:r>
                        <a:rPr lang="en-GB" sz="700" b="1" i="0" u="none" strike="noStrike" dirty="0">
                          <a:solidFill>
                            <a:srgbClr val="000000"/>
                          </a:solidFill>
                          <a:effectLst/>
                          <a:latin typeface="Calibri" panose="020F0502020204030204" pitchFamily="34" charset="0"/>
                        </a:rPr>
                        <a:t>.3</a:t>
                      </a:r>
                    </a:p>
                  </a:txBody>
                  <a:tcPr marL="6188" marR="6188" marT="6188" marB="0" anchor="b"/>
                </a:tc>
                <a:tc>
                  <a:txBody>
                    <a:bodyPr/>
                    <a:lstStyle/>
                    <a:p>
                      <a:pPr algn="r" fontAlgn="b"/>
                      <a:r>
                        <a:rPr lang="en-GB" sz="700" b="1" u="none" strike="noStrike" dirty="0">
                          <a:effectLst/>
                        </a:rPr>
                        <a:t>0.53</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2.7</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1.4</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0.83</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0.83</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1.8</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1.5</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r" fontAlgn="b"/>
                      <a:r>
                        <a:rPr lang="en-GB" sz="700" b="1" u="none" strike="noStrike" dirty="0">
                          <a:effectLst/>
                        </a:rPr>
                        <a:t>12.4</a:t>
                      </a:r>
                      <a:endParaRPr lang="en-GB" sz="700" b="1" i="0" u="none" strike="noStrike" dirty="0">
                        <a:solidFill>
                          <a:srgbClr val="000000"/>
                        </a:solidFill>
                        <a:effectLst/>
                        <a:latin typeface="Calibri" panose="020F0502020204030204" pitchFamily="34" charset="0"/>
                      </a:endParaRPr>
                    </a:p>
                  </a:txBody>
                  <a:tcPr marL="6188" marR="6188" marT="6188" marB="0" anchor="b"/>
                </a:tc>
                <a:tc>
                  <a:txBody>
                    <a:bodyPr/>
                    <a:lstStyle/>
                    <a:p>
                      <a:pPr algn="l" fontAlgn="b"/>
                      <a:endParaRPr lang="en-GB" sz="700" b="1" i="0" u="none" strike="noStrike" dirty="0">
                        <a:solidFill>
                          <a:srgbClr val="000000"/>
                        </a:solidFill>
                        <a:effectLst/>
                        <a:latin typeface="Calibri" panose="020F0502020204030204" pitchFamily="34" charset="0"/>
                      </a:endParaRPr>
                    </a:p>
                  </a:txBody>
                  <a:tcPr marL="6188" marR="6188" marT="6188" marB="0" anchor="b"/>
                </a:tc>
                <a:extLst>
                  <a:ext uri="{0D108BD9-81ED-4DB2-BD59-A6C34878D82A}">
                    <a16:rowId xmlns:a16="http://schemas.microsoft.com/office/drawing/2014/main" val="1726386543"/>
                  </a:ext>
                </a:extLst>
              </a:tr>
            </a:tbl>
          </a:graphicData>
        </a:graphic>
      </p:graphicFrame>
      <p:sp>
        <p:nvSpPr>
          <p:cNvPr id="52" name="Right Brace 51">
            <a:extLst>
              <a:ext uri="{FF2B5EF4-FFF2-40B4-BE49-F238E27FC236}">
                <a16:creationId xmlns:a16="http://schemas.microsoft.com/office/drawing/2014/main" id="{A8E55D37-6E06-A718-6524-25CF390CB371}"/>
              </a:ext>
            </a:extLst>
          </p:cNvPr>
          <p:cNvSpPr/>
          <p:nvPr/>
        </p:nvSpPr>
        <p:spPr>
          <a:xfrm rot="5400000">
            <a:off x="4011599" y="-66532"/>
            <a:ext cx="231174" cy="4278291"/>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 name="TextBox 52">
            <a:extLst>
              <a:ext uri="{FF2B5EF4-FFF2-40B4-BE49-F238E27FC236}">
                <a16:creationId xmlns:a16="http://schemas.microsoft.com/office/drawing/2014/main" id="{5D523779-647C-3635-55AB-F5368283D7D6}"/>
              </a:ext>
            </a:extLst>
          </p:cNvPr>
          <p:cNvSpPr txBox="1"/>
          <p:nvPr/>
        </p:nvSpPr>
        <p:spPr>
          <a:xfrm>
            <a:off x="1944258" y="2097038"/>
            <a:ext cx="3175869" cy="307777"/>
          </a:xfrm>
          <a:prstGeom prst="rect">
            <a:avLst/>
          </a:prstGeom>
          <a:noFill/>
        </p:spPr>
        <p:txBody>
          <a:bodyPr wrap="none" rtlCol="0">
            <a:spAutoFit/>
          </a:bodyPr>
          <a:lstStyle/>
          <a:p>
            <a:r>
              <a:rPr lang="en-US" sz="1400" b="1" dirty="0">
                <a:solidFill>
                  <a:schemeClr val="accent1"/>
                </a:solidFill>
              </a:rPr>
              <a:t>Moun cooling complex RF systems</a:t>
            </a:r>
            <a:endParaRPr lang="en-GB" sz="1400" b="1" dirty="0">
              <a:solidFill>
                <a:schemeClr val="accent1"/>
              </a:solidFill>
            </a:endParaRPr>
          </a:p>
        </p:txBody>
      </p:sp>
      <p:sp>
        <p:nvSpPr>
          <p:cNvPr id="54" name="Right Brace 53">
            <a:extLst>
              <a:ext uri="{FF2B5EF4-FFF2-40B4-BE49-F238E27FC236}">
                <a16:creationId xmlns:a16="http://schemas.microsoft.com/office/drawing/2014/main" id="{169C015D-9497-3B17-9423-8E0FC017B679}"/>
              </a:ext>
            </a:extLst>
          </p:cNvPr>
          <p:cNvSpPr/>
          <p:nvPr/>
        </p:nvSpPr>
        <p:spPr>
          <a:xfrm rot="10800000">
            <a:off x="3316321" y="2520004"/>
            <a:ext cx="231755" cy="986624"/>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55" name="Connector: Elbow 54">
            <a:extLst>
              <a:ext uri="{FF2B5EF4-FFF2-40B4-BE49-F238E27FC236}">
                <a16:creationId xmlns:a16="http://schemas.microsoft.com/office/drawing/2014/main" id="{73AE1877-1A70-CFE5-3EF3-921F9CDBFCB7}"/>
              </a:ext>
            </a:extLst>
          </p:cNvPr>
          <p:cNvCxnSpPr>
            <a:cxnSpLocks/>
            <a:stCxn id="54" idx="1"/>
          </p:cNvCxnSpPr>
          <p:nvPr/>
        </p:nvCxnSpPr>
        <p:spPr>
          <a:xfrm flipH="1" flipV="1">
            <a:off x="3260362" y="2359529"/>
            <a:ext cx="55959" cy="653787"/>
          </a:xfrm>
          <a:prstGeom prst="bentConnector4">
            <a:avLst>
              <a:gd name="adj1" fmla="val 96120"/>
              <a:gd name="adj2" fmla="val 87727"/>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1F321DA5-D161-8960-345B-2733CFBD9EEA}"/>
              </a:ext>
            </a:extLst>
          </p:cNvPr>
          <p:cNvCxnSpPr>
            <a:cxnSpLocks/>
          </p:cNvCxnSpPr>
          <p:nvPr/>
        </p:nvCxnSpPr>
        <p:spPr>
          <a:xfrm rot="16200000" flipV="1">
            <a:off x="2823466" y="3503007"/>
            <a:ext cx="1044553" cy="172913"/>
          </a:xfrm>
          <a:prstGeom prst="bentConnector3">
            <a:avLst>
              <a:gd name="adj1" fmla="val 437"/>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3799C48-5C1F-ECF2-8288-54D651EE3E9D}"/>
              </a:ext>
            </a:extLst>
          </p:cNvPr>
          <p:cNvSpPr txBox="1"/>
          <p:nvPr/>
        </p:nvSpPr>
        <p:spPr>
          <a:xfrm>
            <a:off x="7917747" y="1983135"/>
            <a:ext cx="1234947" cy="3046988"/>
          </a:xfrm>
          <a:prstGeom prst="rect">
            <a:avLst/>
          </a:prstGeom>
          <a:noFill/>
        </p:spPr>
        <p:txBody>
          <a:bodyPr wrap="square" rtlCol="0">
            <a:spAutoFit/>
          </a:bodyPr>
          <a:lstStyle/>
          <a:p>
            <a:r>
              <a:rPr lang="en-US" sz="1000" b="1" dirty="0"/>
              <a:t>Task force on R&amp;D for MC RF </a:t>
            </a:r>
            <a:r>
              <a:rPr lang="en-US" sz="1000" dirty="0"/>
              <a:t>systems: </a:t>
            </a:r>
          </a:p>
          <a:p>
            <a:r>
              <a:rPr lang="en-GB" sz="1000" dirty="0"/>
              <a:t>S. Belomestnykh (FNAL), </a:t>
            </a:r>
          </a:p>
          <a:p>
            <a:r>
              <a:rPr lang="en-GB" sz="1000" dirty="0"/>
              <a:t>G. Burt (ULAN), R. Calaga (CERN), </a:t>
            </a:r>
          </a:p>
          <a:p>
            <a:r>
              <a:rPr lang="en-GB" sz="1000" dirty="0"/>
              <a:t>D. Giove (INFN), </a:t>
            </a:r>
            <a:r>
              <a:rPr lang="en-GB" sz="1000" u="sng" dirty="0"/>
              <a:t>A. Grudiev </a:t>
            </a:r>
            <a:r>
              <a:rPr lang="en-GB" sz="1000" dirty="0"/>
              <a:t>(CERN), </a:t>
            </a:r>
          </a:p>
          <a:p>
            <a:r>
              <a:rPr lang="en-GB" sz="1000" dirty="0"/>
              <a:t>T. Luo (LBNL), </a:t>
            </a:r>
          </a:p>
          <a:p>
            <a:r>
              <a:rPr lang="en-GB" sz="1000" dirty="0"/>
              <a:t>E. Nanni (SLAC), </a:t>
            </a:r>
          </a:p>
          <a:p>
            <a:r>
              <a:rPr lang="en-GB" sz="1000" dirty="0"/>
              <a:t>J. Plouin (CEA), U. van Rienen (UROS), </a:t>
            </a:r>
          </a:p>
          <a:p>
            <a:r>
              <a:rPr lang="en-GB" sz="1000" dirty="0"/>
              <a:t>I. </a:t>
            </a:r>
            <a:r>
              <a:rPr lang="en-GB" sz="1000" dirty="0" err="1"/>
              <a:t>Syratchev</a:t>
            </a:r>
            <a:r>
              <a:rPr lang="en-GB" sz="1000" dirty="0"/>
              <a:t> (CERN)</a:t>
            </a:r>
          </a:p>
          <a:p>
            <a:endParaRPr lang="en-GB" sz="1200" dirty="0"/>
          </a:p>
        </p:txBody>
      </p:sp>
      <p:sp>
        <p:nvSpPr>
          <p:cNvPr id="65" name="TextBox 64">
            <a:extLst>
              <a:ext uri="{FF2B5EF4-FFF2-40B4-BE49-F238E27FC236}">
                <a16:creationId xmlns:a16="http://schemas.microsoft.com/office/drawing/2014/main" id="{C4CBA680-5595-566F-2862-92268ECDDFD2}"/>
              </a:ext>
            </a:extLst>
          </p:cNvPr>
          <p:cNvSpPr txBox="1"/>
          <p:nvPr/>
        </p:nvSpPr>
        <p:spPr>
          <a:xfrm>
            <a:off x="5001997" y="2125822"/>
            <a:ext cx="3055645" cy="307777"/>
          </a:xfrm>
          <a:prstGeom prst="rect">
            <a:avLst/>
          </a:prstGeom>
          <a:noFill/>
        </p:spPr>
        <p:txBody>
          <a:bodyPr wrap="none" rtlCol="0">
            <a:spAutoFit/>
          </a:bodyPr>
          <a:lstStyle/>
          <a:p>
            <a:r>
              <a:rPr lang="en-US" sz="1400" spc="-1" dirty="0">
                <a:solidFill>
                  <a:srgbClr val="000000"/>
                </a:solidFill>
                <a:latin typeface="Calibri" panose="020F0502020204030204" pitchFamily="34" charset="0"/>
                <a:cs typeface="Calibri" panose="020F0502020204030204" pitchFamily="34" charset="0"/>
              </a:rPr>
              <a:t>Detailed R&amp;D program </a:t>
            </a:r>
            <a:r>
              <a:rPr lang="en-US" sz="1400" b="1" spc="-1" dirty="0">
                <a:solidFill>
                  <a:srgbClr val="000000"/>
                </a:solidFill>
                <a:latin typeface="Calibri" panose="020F0502020204030204" pitchFamily="34" charset="0"/>
                <a:cs typeface="Calibri" panose="020F0502020204030204" pitchFamily="34" charset="0"/>
              </a:rPr>
              <a:t>partially</a:t>
            </a:r>
            <a:r>
              <a:rPr lang="en-US" sz="1400" spc="-1" dirty="0">
                <a:solidFill>
                  <a:srgbClr val="000000"/>
                </a:solidFill>
                <a:latin typeface="Calibri" panose="020F0502020204030204" pitchFamily="34" charset="0"/>
                <a:cs typeface="Calibri" panose="020F0502020204030204" pitchFamily="34" charset="0"/>
              </a:rPr>
              <a:t> funded</a:t>
            </a:r>
          </a:p>
        </p:txBody>
      </p:sp>
      <p:sp>
        <p:nvSpPr>
          <p:cNvPr id="66" name="Footer Placeholder 65">
            <a:extLst>
              <a:ext uri="{FF2B5EF4-FFF2-40B4-BE49-F238E27FC236}">
                <a16:creationId xmlns:a16="http://schemas.microsoft.com/office/drawing/2014/main" id="{31C48614-C5F9-C52C-589C-1A74D0CA7015}"/>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3712407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D6161A-F53C-0AB7-D4EE-C96BA46D62ED}"/>
              </a:ext>
            </a:extLst>
          </p:cNvPr>
          <p:cNvSpPr>
            <a:spLocks noGrp="1"/>
          </p:cNvSpPr>
          <p:nvPr>
            <p:ph type="sldNum" sz="quarter" idx="4"/>
          </p:nvPr>
        </p:nvSpPr>
        <p:spPr/>
        <p:txBody>
          <a:bodyPr/>
          <a:lstStyle/>
          <a:p>
            <a:fld id="{974172A1-1CBF-0B40-9234-7D4D80EC19EA}" type="slidenum">
              <a:rPr lang="en-GB" smtClean="0"/>
              <a:pPr/>
              <a:t>8</a:t>
            </a:fld>
            <a:endParaRPr lang="en-GB" dirty="0"/>
          </a:p>
        </p:txBody>
      </p:sp>
      <p:sp>
        <p:nvSpPr>
          <p:cNvPr id="5" name="Title 4">
            <a:extLst>
              <a:ext uri="{FF2B5EF4-FFF2-40B4-BE49-F238E27FC236}">
                <a16:creationId xmlns:a16="http://schemas.microsoft.com/office/drawing/2014/main" id="{BB2D7CC9-62F9-7926-8135-769DC78A0B13}"/>
              </a:ext>
            </a:extLst>
          </p:cNvPr>
          <p:cNvSpPr>
            <a:spLocks noGrp="1"/>
          </p:cNvSpPr>
          <p:nvPr>
            <p:ph type="title"/>
          </p:nvPr>
        </p:nvSpPr>
        <p:spPr/>
        <p:txBody>
          <a:bodyPr/>
          <a:lstStyle/>
          <a:p>
            <a:r>
              <a:rPr lang="en-US" dirty="0"/>
              <a:t>RF system for muon cooling</a:t>
            </a:r>
            <a:endParaRPr lang="en-GB" dirty="0"/>
          </a:p>
        </p:txBody>
      </p:sp>
      <p:pic>
        <p:nvPicPr>
          <p:cNvPr id="31" name="Picture 30">
            <a:extLst>
              <a:ext uri="{FF2B5EF4-FFF2-40B4-BE49-F238E27FC236}">
                <a16:creationId xmlns:a16="http://schemas.microsoft.com/office/drawing/2014/main" id="{082EDE05-AADB-D72C-5386-EA01D3B26844}"/>
              </a:ext>
            </a:extLst>
          </p:cNvPr>
          <p:cNvPicPr>
            <a:picLocks noChangeAspect="1"/>
          </p:cNvPicPr>
          <p:nvPr/>
        </p:nvPicPr>
        <p:blipFill>
          <a:blip r:embed="rId2"/>
          <a:stretch>
            <a:fillRect/>
          </a:stretch>
        </p:blipFill>
        <p:spPr>
          <a:xfrm>
            <a:off x="306029" y="748889"/>
            <a:ext cx="8579874" cy="4056425"/>
          </a:xfrm>
          <a:prstGeom prst="rect">
            <a:avLst/>
          </a:prstGeom>
        </p:spPr>
      </p:pic>
      <p:sp>
        <p:nvSpPr>
          <p:cNvPr id="32" name="Footer Placeholder 31">
            <a:extLst>
              <a:ext uri="{FF2B5EF4-FFF2-40B4-BE49-F238E27FC236}">
                <a16:creationId xmlns:a16="http://schemas.microsoft.com/office/drawing/2014/main" id="{9E2FCE18-2E9A-3903-8F22-4EFC7B29F779}"/>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359918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F0C38-7B0E-9F63-8B14-E3F155C3089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AD4EDC-0081-2BED-D11C-4C71B609BB90}"/>
              </a:ext>
            </a:extLst>
          </p:cNvPr>
          <p:cNvSpPr>
            <a:spLocks noGrp="1"/>
          </p:cNvSpPr>
          <p:nvPr>
            <p:ph type="title"/>
          </p:nvPr>
        </p:nvSpPr>
        <p:spPr>
          <a:xfrm>
            <a:off x="390832" y="11821"/>
            <a:ext cx="7914968" cy="868026"/>
          </a:xfrm>
        </p:spPr>
        <p:txBody>
          <a:bodyPr/>
          <a:lstStyle/>
          <a:p>
            <a:r>
              <a:rPr lang="en-US" sz="3200" dirty="0"/>
              <a:t>RF cavities for muon cooling from US MAP</a:t>
            </a:r>
            <a:endParaRPr lang="en-US" sz="3200" dirty="0">
              <a:latin typeface="Calibri"/>
              <a:cs typeface="Calibri"/>
            </a:endParaRPr>
          </a:p>
        </p:txBody>
      </p:sp>
      <p:sp>
        <p:nvSpPr>
          <p:cNvPr id="4" name="Slide Number Placeholder 3">
            <a:extLst>
              <a:ext uri="{FF2B5EF4-FFF2-40B4-BE49-F238E27FC236}">
                <a16:creationId xmlns:a16="http://schemas.microsoft.com/office/drawing/2014/main" id="{E7D3DB5B-002E-44AF-B50E-6105669406D5}"/>
              </a:ext>
            </a:extLst>
          </p:cNvPr>
          <p:cNvSpPr>
            <a:spLocks noGrp="1"/>
          </p:cNvSpPr>
          <p:nvPr>
            <p:ph type="sldNum" sz="quarter" idx="4"/>
          </p:nvPr>
        </p:nvSpPr>
        <p:spPr/>
        <p:txBody>
          <a:bodyPr/>
          <a:lstStyle/>
          <a:p>
            <a:fld id="{974172A1-1CBF-0B40-9234-7D4D80EC19EA}" type="slidenum">
              <a:rPr lang="en-GB" smtClean="0"/>
              <a:pPr/>
              <a:t>9</a:t>
            </a:fld>
            <a:endParaRPr lang="en-GB" dirty="0"/>
          </a:p>
        </p:txBody>
      </p:sp>
      <p:sp>
        <p:nvSpPr>
          <p:cNvPr id="2" name="TextBox 1">
            <a:extLst>
              <a:ext uri="{FF2B5EF4-FFF2-40B4-BE49-F238E27FC236}">
                <a16:creationId xmlns:a16="http://schemas.microsoft.com/office/drawing/2014/main" id="{E0DDE3C9-F054-1417-428C-2454F7DEAACC}"/>
              </a:ext>
            </a:extLst>
          </p:cNvPr>
          <p:cNvSpPr txBox="1"/>
          <p:nvPr/>
        </p:nvSpPr>
        <p:spPr>
          <a:xfrm>
            <a:off x="292933" y="879847"/>
            <a:ext cx="3227416" cy="4293483"/>
          </a:xfrm>
          <a:prstGeom prst="rect">
            <a:avLst/>
          </a:prstGeom>
          <a:noFill/>
        </p:spPr>
        <p:txBody>
          <a:bodyPr wrap="square" rtlCol="0">
            <a:spAutoFit/>
          </a:bodyPr>
          <a:lstStyle/>
          <a:p>
            <a:r>
              <a:rPr lang="en-US" sz="1500" b="1" dirty="0"/>
              <a:t>Challenges:</a:t>
            </a:r>
          </a:p>
          <a:p>
            <a:pPr marL="257175" indent="-257175">
              <a:buFont typeface="Arial" panose="020B0604020202020204" pitchFamily="34" charset="0"/>
              <a:buChar char="•"/>
            </a:pPr>
            <a:r>
              <a:rPr lang="en-US" sz="1500" dirty="0"/>
              <a:t>High Gradient </a:t>
            </a:r>
          </a:p>
          <a:p>
            <a:pPr marL="257175" indent="-257175">
              <a:buFont typeface="Arial" panose="020B0604020202020204" pitchFamily="34" charset="0"/>
              <a:buChar char="•"/>
            </a:pPr>
            <a:r>
              <a:rPr lang="en-US" sz="1500" dirty="0"/>
              <a:t>High magnetic field</a:t>
            </a:r>
          </a:p>
          <a:p>
            <a:pPr marL="257175" indent="-257175">
              <a:buFont typeface="Arial" panose="020B0604020202020204" pitchFamily="34" charset="0"/>
              <a:buChar char="•"/>
            </a:pPr>
            <a:r>
              <a:rPr lang="en-US" sz="1500" dirty="0"/>
              <a:t>High radiation</a:t>
            </a:r>
          </a:p>
          <a:p>
            <a:pPr marL="257175" indent="-257175">
              <a:buFont typeface="Arial" panose="020B0604020202020204" pitchFamily="34" charset="0"/>
              <a:buChar char="•"/>
            </a:pPr>
            <a:r>
              <a:rPr lang="en-US" sz="1500" dirty="0"/>
              <a:t>No synergy with other projects</a:t>
            </a:r>
          </a:p>
          <a:p>
            <a:pPr marL="257175" indent="-257175">
              <a:buFont typeface="Arial" panose="020B0604020202020204" pitchFamily="34" charset="0"/>
              <a:buChar char="•"/>
            </a:pPr>
            <a:endParaRPr lang="en-US" sz="1500" dirty="0"/>
          </a:p>
          <a:p>
            <a:r>
              <a:rPr lang="en-US" sz="1500" dirty="0"/>
              <a:t>---------------------</a:t>
            </a:r>
          </a:p>
          <a:p>
            <a:r>
              <a:rPr lang="en-US" sz="1500" b="1" dirty="0"/>
              <a:t>State of the art (not complete):</a:t>
            </a:r>
          </a:p>
          <a:p>
            <a:pPr marL="257175" indent="-257175">
              <a:buFont typeface="Arial" panose="020B0604020202020204" pitchFamily="34" charset="0"/>
              <a:buChar char="•"/>
            </a:pPr>
            <a:r>
              <a:rPr lang="en-US" sz="1500" dirty="0"/>
              <a:t>MICE 200 MHz RF module prototype: 4T, 10 MV/m, 1ms@1Hz</a:t>
            </a:r>
          </a:p>
          <a:p>
            <a:pPr marL="257175" indent="-257175">
              <a:buFont typeface="Arial" panose="020B0604020202020204" pitchFamily="34" charset="0"/>
              <a:buChar char="•"/>
            </a:pPr>
            <a:endParaRPr lang="en-US" sz="1500" dirty="0"/>
          </a:p>
          <a:p>
            <a:pPr marL="257175" indent="-257175">
              <a:buFont typeface="Arial" panose="020B0604020202020204" pitchFamily="34" charset="0"/>
              <a:buChar char="•"/>
            </a:pPr>
            <a:r>
              <a:rPr lang="en-US" sz="1500" dirty="0"/>
              <a:t>800 MHz </a:t>
            </a:r>
            <a:r>
              <a:rPr lang="en-US" sz="1500" b="1" dirty="0">
                <a:solidFill>
                  <a:srgbClr val="FF0000"/>
                </a:solidFill>
              </a:rPr>
              <a:t>beryllium</a:t>
            </a:r>
            <a:r>
              <a:rPr lang="en-US" sz="1500" dirty="0"/>
              <a:t> cavity: </a:t>
            </a:r>
          </a:p>
          <a:p>
            <a:r>
              <a:rPr lang="en-US" sz="1500" dirty="0"/>
              <a:t>      3T, </a:t>
            </a:r>
            <a:r>
              <a:rPr lang="en-US" sz="1500" b="1" dirty="0"/>
              <a:t>50 MV/m</a:t>
            </a:r>
            <a:r>
              <a:rPr lang="en-US" sz="1500" dirty="0"/>
              <a:t>, 30us@10Hz</a:t>
            </a:r>
          </a:p>
          <a:p>
            <a:pPr marL="257175" indent="-257175">
              <a:buFont typeface="Arial" panose="020B0604020202020204" pitchFamily="34" charset="0"/>
              <a:buChar char="•"/>
            </a:pPr>
            <a:endParaRPr lang="en-US" sz="1500" b="1" dirty="0"/>
          </a:p>
          <a:p>
            <a:pPr marL="257175" indent="-257175">
              <a:buFont typeface="Arial" panose="020B0604020202020204" pitchFamily="34" charset="0"/>
              <a:buChar char="•"/>
            </a:pPr>
            <a:r>
              <a:rPr lang="en-US" sz="1500" b="1" dirty="0"/>
              <a:t>Gas</a:t>
            </a:r>
            <a:r>
              <a:rPr lang="en-US" sz="1500" dirty="0"/>
              <a:t> filled RF cavity: </a:t>
            </a:r>
          </a:p>
          <a:p>
            <a:r>
              <a:rPr lang="en-US" sz="1500" dirty="0"/>
              <a:t>      Small gap, 800 MHz, &gt;50 MV/m</a:t>
            </a:r>
          </a:p>
          <a:p>
            <a:pPr marL="257175" indent="-257175">
              <a:buFont typeface="Arial" panose="020B0604020202020204" pitchFamily="34" charset="0"/>
              <a:buChar char="•"/>
            </a:pPr>
            <a:endParaRPr lang="en-GB" dirty="0"/>
          </a:p>
        </p:txBody>
      </p:sp>
      <p:pic>
        <p:nvPicPr>
          <p:cNvPr id="6" name="Picture 5">
            <a:extLst>
              <a:ext uri="{FF2B5EF4-FFF2-40B4-BE49-F238E27FC236}">
                <a16:creationId xmlns:a16="http://schemas.microsoft.com/office/drawing/2014/main" id="{17808A1D-4917-8835-37AD-3B866D018658}"/>
              </a:ext>
            </a:extLst>
          </p:cNvPr>
          <p:cNvPicPr>
            <a:picLocks noChangeAspect="1"/>
          </p:cNvPicPr>
          <p:nvPr/>
        </p:nvPicPr>
        <p:blipFill>
          <a:blip r:embed="rId2"/>
          <a:stretch>
            <a:fillRect/>
          </a:stretch>
        </p:blipFill>
        <p:spPr>
          <a:xfrm>
            <a:off x="3525043" y="2154648"/>
            <a:ext cx="2937002" cy="2655487"/>
          </a:xfrm>
          <a:prstGeom prst="rect">
            <a:avLst/>
          </a:prstGeom>
        </p:spPr>
      </p:pic>
      <p:pic>
        <p:nvPicPr>
          <p:cNvPr id="7" name="Picture 6">
            <a:extLst>
              <a:ext uri="{FF2B5EF4-FFF2-40B4-BE49-F238E27FC236}">
                <a16:creationId xmlns:a16="http://schemas.microsoft.com/office/drawing/2014/main" id="{56BE7882-1160-F798-1DFB-0781834B863C}"/>
              </a:ext>
            </a:extLst>
          </p:cNvPr>
          <p:cNvPicPr>
            <a:picLocks noChangeAspect="1"/>
          </p:cNvPicPr>
          <p:nvPr/>
        </p:nvPicPr>
        <p:blipFill rotWithShape="1">
          <a:blip r:embed="rId3"/>
          <a:srcRect l="2633" r="38537" b="28149"/>
          <a:stretch/>
        </p:blipFill>
        <p:spPr>
          <a:xfrm>
            <a:off x="6264880" y="898251"/>
            <a:ext cx="2789669" cy="2106445"/>
          </a:xfrm>
          <a:prstGeom prst="rect">
            <a:avLst/>
          </a:prstGeom>
        </p:spPr>
      </p:pic>
      <p:pic>
        <p:nvPicPr>
          <p:cNvPr id="8" name="Picture 7">
            <a:extLst>
              <a:ext uri="{FF2B5EF4-FFF2-40B4-BE49-F238E27FC236}">
                <a16:creationId xmlns:a16="http://schemas.microsoft.com/office/drawing/2014/main" id="{B6EE54BC-4290-F7CE-701E-DA63AD1DCE6C}"/>
              </a:ext>
            </a:extLst>
          </p:cNvPr>
          <p:cNvPicPr>
            <a:picLocks noChangeAspect="1"/>
          </p:cNvPicPr>
          <p:nvPr/>
        </p:nvPicPr>
        <p:blipFill rotWithShape="1">
          <a:blip r:embed="rId4"/>
          <a:srcRect b="29666"/>
          <a:stretch/>
        </p:blipFill>
        <p:spPr>
          <a:xfrm>
            <a:off x="3504088" y="998134"/>
            <a:ext cx="2884889" cy="1975189"/>
          </a:xfrm>
          <a:prstGeom prst="rect">
            <a:avLst/>
          </a:prstGeom>
        </p:spPr>
      </p:pic>
      <p:pic>
        <p:nvPicPr>
          <p:cNvPr id="11" name="Picture 10">
            <a:extLst>
              <a:ext uri="{FF2B5EF4-FFF2-40B4-BE49-F238E27FC236}">
                <a16:creationId xmlns:a16="http://schemas.microsoft.com/office/drawing/2014/main" id="{0B6363FF-BC5E-5C47-C00A-66097E47AD28}"/>
              </a:ext>
            </a:extLst>
          </p:cNvPr>
          <p:cNvPicPr>
            <a:picLocks noChangeAspect="1"/>
          </p:cNvPicPr>
          <p:nvPr/>
        </p:nvPicPr>
        <p:blipFill>
          <a:blip r:embed="rId5"/>
          <a:stretch>
            <a:fillRect/>
          </a:stretch>
        </p:blipFill>
        <p:spPr>
          <a:xfrm>
            <a:off x="6264880" y="3695770"/>
            <a:ext cx="2834933" cy="1144538"/>
          </a:xfrm>
          <a:prstGeom prst="rect">
            <a:avLst/>
          </a:prstGeom>
        </p:spPr>
      </p:pic>
      <p:pic>
        <p:nvPicPr>
          <p:cNvPr id="12" name="Picture 11">
            <a:extLst>
              <a:ext uri="{FF2B5EF4-FFF2-40B4-BE49-F238E27FC236}">
                <a16:creationId xmlns:a16="http://schemas.microsoft.com/office/drawing/2014/main" id="{765A4322-63E9-7302-D191-2AF61D498FB9}"/>
              </a:ext>
            </a:extLst>
          </p:cNvPr>
          <p:cNvPicPr>
            <a:picLocks noChangeAspect="1"/>
          </p:cNvPicPr>
          <p:nvPr/>
        </p:nvPicPr>
        <p:blipFill rotWithShape="1">
          <a:blip r:embed="rId6"/>
          <a:srcRect l="6258" r="4037"/>
          <a:stretch/>
        </p:blipFill>
        <p:spPr>
          <a:xfrm>
            <a:off x="6340223" y="2722687"/>
            <a:ext cx="2763080" cy="1073752"/>
          </a:xfrm>
          <a:prstGeom prst="rect">
            <a:avLst/>
          </a:prstGeom>
        </p:spPr>
      </p:pic>
      <p:cxnSp>
        <p:nvCxnSpPr>
          <p:cNvPr id="13" name="Straight Arrow Connector 12">
            <a:extLst>
              <a:ext uri="{FF2B5EF4-FFF2-40B4-BE49-F238E27FC236}">
                <a16:creationId xmlns:a16="http://schemas.microsoft.com/office/drawing/2014/main" id="{C5FA222D-B0D5-BAE8-C3B9-AB1C1E5D06CE}"/>
              </a:ext>
            </a:extLst>
          </p:cNvPr>
          <p:cNvCxnSpPr>
            <a:cxnSpLocks/>
          </p:cNvCxnSpPr>
          <p:nvPr/>
        </p:nvCxnSpPr>
        <p:spPr>
          <a:xfrm flipV="1">
            <a:off x="2455138" y="4366516"/>
            <a:ext cx="1529710" cy="11049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7A90FC-B30B-A48E-BA8A-AFD308EE70AF}"/>
              </a:ext>
            </a:extLst>
          </p:cNvPr>
          <p:cNvCxnSpPr>
            <a:cxnSpLocks/>
          </p:cNvCxnSpPr>
          <p:nvPr/>
        </p:nvCxnSpPr>
        <p:spPr>
          <a:xfrm flipV="1">
            <a:off x="2937918" y="2719782"/>
            <a:ext cx="582431" cy="16065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72351FB-E16E-CBC2-152A-B43E095EB69C}"/>
              </a:ext>
            </a:extLst>
          </p:cNvPr>
          <p:cNvCxnSpPr>
            <a:cxnSpLocks/>
          </p:cNvCxnSpPr>
          <p:nvPr/>
        </p:nvCxnSpPr>
        <p:spPr>
          <a:xfrm flipV="1">
            <a:off x="2922245" y="2719782"/>
            <a:ext cx="3933664" cy="107665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56CB316-598F-4158-1C97-C8628C8B941A}"/>
              </a:ext>
            </a:extLst>
          </p:cNvPr>
          <p:cNvSpPr txBox="1"/>
          <p:nvPr/>
        </p:nvSpPr>
        <p:spPr>
          <a:xfrm>
            <a:off x="2355423" y="1032449"/>
            <a:ext cx="1069524" cy="369332"/>
          </a:xfrm>
          <a:prstGeom prst="rect">
            <a:avLst/>
          </a:prstGeom>
          <a:noFill/>
          <a:ln>
            <a:solidFill>
              <a:schemeClr val="accent5"/>
            </a:solidFill>
          </a:ln>
        </p:spPr>
        <p:txBody>
          <a:bodyPr wrap="none" rtlCol="0">
            <a:spAutoFit/>
          </a:bodyPr>
          <a:lstStyle/>
          <a:p>
            <a:r>
              <a:rPr lang="en-GB" dirty="0">
                <a:solidFill>
                  <a:schemeClr val="accent5"/>
                </a:solidFill>
              </a:rPr>
              <a:t>US MAP</a:t>
            </a:r>
          </a:p>
        </p:txBody>
      </p:sp>
      <p:sp>
        <p:nvSpPr>
          <p:cNvPr id="18" name="Footer Placeholder 17">
            <a:extLst>
              <a:ext uri="{FF2B5EF4-FFF2-40B4-BE49-F238E27FC236}">
                <a16:creationId xmlns:a16="http://schemas.microsoft.com/office/drawing/2014/main" id="{E465258E-01F7-3A78-9A95-B62322255802}"/>
              </a:ext>
            </a:extLst>
          </p:cNvPr>
          <p:cNvSpPr>
            <a:spLocks noGrp="1"/>
          </p:cNvSpPr>
          <p:nvPr>
            <p:ph type="ftr" sz="quarter" idx="3"/>
          </p:nvPr>
        </p:nvSpPr>
        <p:spPr/>
        <p:txBody>
          <a:bodyPr/>
          <a:lstStyle/>
          <a:p>
            <a:r>
              <a:rPr lang="en-GB"/>
              <a:t>A. Grudiev,  Recent R&amp;D on RF systems for muon collider ionization cooling complex,  AAC2026 </a:t>
            </a:r>
            <a:endParaRPr lang="en-GB" dirty="0"/>
          </a:p>
        </p:txBody>
      </p:sp>
    </p:spTree>
    <p:extLst>
      <p:ext uri="{BB962C8B-B14F-4D97-AF65-F5344CB8AC3E}">
        <p14:creationId xmlns:p14="http://schemas.microsoft.com/office/powerpoint/2010/main" val="141691653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666666"/>
      </a:dk2>
      <a:lt2>
        <a:srgbClr val="D2D2D2"/>
      </a:lt2>
      <a:accent1>
        <a:srgbClr val="FF3645"/>
      </a:accent1>
      <a:accent2>
        <a:srgbClr val="BF3A68"/>
      </a:accent2>
      <a:accent3>
        <a:srgbClr val="803E8B"/>
      </a:accent3>
      <a:accent4>
        <a:srgbClr val="4042AD"/>
      </a:accent4>
      <a:accent5>
        <a:srgbClr val="0046D0"/>
      </a:accent5>
      <a:accent6>
        <a:srgbClr val="003296"/>
      </a:accent6>
      <a:hlink>
        <a:srgbClr val="FF5A73"/>
      </a:hlink>
      <a:folHlink>
        <a:srgbClr val="87AFE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251747</TotalTime>
  <Words>3103</Words>
  <Application>Microsoft Office PowerPoint</Application>
  <PresentationFormat>On-screen Show (16:9)</PresentationFormat>
  <Paragraphs>798</Paragraphs>
  <Slides>27</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Aptos</vt:lpstr>
      <vt:lpstr>Arial</vt:lpstr>
      <vt:lpstr>Arial Narrow</vt:lpstr>
      <vt:lpstr>Calibri</vt:lpstr>
      <vt:lpstr>Cambria</vt:lpstr>
      <vt:lpstr>Cambria Math</vt:lpstr>
      <vt:lpstr>Grandview Display</vt:lpstr>
      <vt:lpstr>Lato</vt:lpstr>
      <vt:lpstr>Montserrat</vt:lpstr>
      <vt:lpstr>Symbol</vt:lpstr>
      <vt:lpstr>Times New Roman</vt:lpstr>
      <vt:lpstr>Wingdings</vt:lpstr>
      <vt:lpstr>Office Theme</vt:lpstr>
      <vt:lpstr>PowerPoint Presentation</vt:lpstr>
      <vt:lpstr>Outline</vt:lpstr>
      <vt:lpstr>International Muon Collider Collaboration (IMCC)</vt:lpstr>
      <vt:lpstr>European Strategy Particle Physics Update (ESPPU) 2026 Recommendation</vt:lpstr>
      <vt:lpstr>Collider landscape in Europe. ESPPU view</vt:lpstr>
      <vt:lpstr>IMCC R&amp;D Program</vt:lpstr>
      <vt:lpstr>MC RF systems R&amp;D Program</vt:lpstr>
      <vt:lpstr>RF system for muon cooling</vt:lpstr>
      <vt:lpstr>RF cavities for muon cooling from US MAP</vt:lpstr>
      <vt:lpstr>Breakdown model: beamlet focused by magnetic field</vt:lpstr>
      <vt:lpstr>MuCool 805 MHz cavity with modular plates</vt:lpstr>
      <vt:lpstr>Scaling using no-diffusion beamlet model</vt:lpstr>
      <vt:lpstr>Comparing breakdown mitigation ideas</vt:lpstr>
      <vt:lpstr>Breakdown Model in a Magnetic Field </vt:lpstr>
      <vt:lpstr>Magneto-hydrodynamic model of breakdown</vt:lpstr>
      <vt:lpstr>R&amp;D directions for cavity tests in high B field</vt:lpstr>
      <vt:lpstr>INFN LASA RF in Magnetic Field Test Facility</vt:lpstr>
      <vt:lpstr>NLCTA-SLAC Test Facility</vt:lpstr>
      <vt:lpstr>RF cavities for 6D-cooling</vt:lpstr>
      <vt:lpstr>Comparison of different cavities: FM</vt:lpstr>
      <vt:lpstr>PowerPoint Presentation</vt:lpstr>
      <vt:lpstr>Integration study for 6D-cooling demonstrator</vt:lpstr>
      <vt:lpstr>The ultimate cavity for 6D-cooling</vt:lpstr>
      <vt:lpstr>RF cavities for Final Cooling</vt:lpstr>
      <vt:lpstr>“Compact” cavities for final cooling at 100, 30 and 10 MHz, Rcav&lt;1m</vt:lpstr>
      <vt:lpstr>Conclusions and Outlook</vt:lpstr>
      <vt:lpstr>PowerPoint Presentation</vt:lpstr>
    </vt:vector>
  </TitlesOfParts>
  <Company>APO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MuCol_template</dc:title>
  <dc:subject/>
  <dc:creator/>
  <dc:description/>
  <cp:lastModifiedBy>Alexej Grudiev</cp:lastModifiedBy>
  <cp:revision>392</cp:revision>
  <cp:lastPrinted>2026-06-20T10:05:46Z</cp:lastPrinted>
  <dcterms:created xsi:type="dcterms:W3CDTF">2023-06-08T13:19:21Z</dcterms:created>
  <dcterms:modified xsi:type="dcterms:W3CDTF">2026-07-30T15:10:54Z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(16:9)</vt:lpwstr>
  </property>
  <property fmtid="{D5CDD505-2E9C-101B-9397-08002B2CF9AE}" pid="3" name="Slides">
    <vt:r8>23</vt:r8>
  </property>
</Properties>
</file>