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1"/>
  </p:notesMasterIdLst>
  <p:sldIdLst>
    <p:sldId id="256" r:id="rId2"/>
    <p:sldId id="476" r:id="rId3"/>
    <p:sldId id="486" r:id="rId4"/>
    <p:sldId id="487" r:id="rId5"/>
    <p:sldId id="467" r:id="rId6"/>
    <p:sldId id="260" r:id="rId7"/>
    <p:sldId id="477" r:id="rId8"/>
    <p:sldId id="305" r:id="rId9"/>
    <p:sldId id="478" r:id="rId10"/>
    <p:sldId id="380" r:id="rId11"/>
    <p:sldId id="381" r:id="rId12"/>
    <p:sldId id="382" r:id="rId13"/>
    <p:sldId id="479" r:id="rId14"/>
    <p:sldId id="320" r:id="rId15"/>
    <p:sldId id="396" r:id="rId16"/>
    <p:sldId id="480" r:id="rId17"/>
    <p:sldId id="482" r:id="rId18"/>
    <p:sldId id="351" r:id="rId19"/>
    <p:sldId id="347" r:id="rId20"/>
    <p:sldId id="352" r:id="rId21"/>
    <p:sldId id="353" r:id="rId22"/>
    <p:sldId id="481" r:id="rId23"/>
    <p:sldId id="372" r:id="rId24"/>
    <p:sldId id="395" r:id="rId25"/>
    <p:sldId id="483" r:id="rId26"/>
    <p:sldId id="489" r:id="rId27"/>
    <p:sldId id="488" r:id="rId28"/>
    <p:sldId id="367" r:id="rId29"/>
    <p:sldId id="461" r:id="rId30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32"/>
    </p:embeddedFont>
    <p:embeddedFont>
      <p:font typeface="Century Gothic" panose="020B0502020202020204" pitchFamily="34" charset="0"/>
      <p:regular r:id="rId33"/>
      <p:bold r:id="rId34"/>
      <p:italic r:id="rId35"/>
      <p:boldItalic r:id="rId36"/>
    </p:embeddedFont>
    <p:embeddedFont>
      <p:font typeface="Roboto" panose="02000000000000000000" pitchFamily="2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CFFB"/>
    <a:srgbClr val="B3CEFB"/>
    <a:srgbClr val="FFFFFF"/>
    <a:srgbClr val="BDBDBD"/>
    <a:srgbClr val="8EB6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4E60A3-8E9B-AC4A-9A7A-62DB5E12DA14}" v="488" dt="2026-06-30T08:43:46.1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93630"/>
  </p:normalViewPr>
  <p:slideViewPr>
    <p:cSldViewPr snapToGrid="0" snapToObjects="1">
      <p:cViewPr>
        <p:scale>
          <a:sx n="137" d="100"/>
          <a:sy n="137" d="100"/>
        </p:scale>
        <p:origin x="144" y="5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0a697f9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30a697f9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0a697f9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30a697f9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05295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532e154972_0_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532e154972_0_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9718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1157154baf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1157154baf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5927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0a697f9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30a697f9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77876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1157154baf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1157154baf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8517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1157154baf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1157154baf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1157154baf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1157154baf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38428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1157154baf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1157154baf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90520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1157154baf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1157154baf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98041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0a697f9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30a697f9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0343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0a697f9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30a697f9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49299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1157154baf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1157154baf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73624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1157154baf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1157154baf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62741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1157154baf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1157154baf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44674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>
          <a:extLst>
            <a:ext uri="{FF2B5EF4-FFF2-40B4-BE49-F238E27FC236}">
              <a16:creationId xmlns:a16="http://schemas.microsoft.com/office/drawing/2014/main" id="{1E612FF3-AF4E-FC2D-DE25-D550C0D72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1157154baf_0_67:notes">
            <a:extLst>
              <a:ext uri="{FF2B5EF4-FFF2-40B4-BE49-F238E27FC236}">
                <a16:creationId xmlns:a16="http://schemas.microsoft.com/office/drawing/2014/main" id="{C4EDBE17-53BF-D8F1-8274-D307F888FB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1157154baf_0_67:notes">
            <a:extLst>
              <a:ext uri="{FF2B5EF4-FFF2-40B4-BE49-F238E27FC236}">
                <a16:creationId xmlns:a16="http://schemas.microsoft.com/office/drawing/2014/main" id="{E0A0E5D2-85D2-F70B-D40D-FB3B9AAD20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2305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>
          <a:extLst>
            <a:ext uri="{FF2B5EF4-FFF2-40B4-BE49-F238E27FC236}">
              <a16:creationId xmlns:a16="http://schemas.microsoft.com/office/drawing/2014/main" id="{F268361F-6EFA-DE24-CBAE-3F3B220A6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532e154972_0_768:notes">
            <a:extLst>
              <a:ext uri="{FF2B5EF4-FFF2-40B4-BE49-F238E27FC236}">
                <a16:creationId xmlns:a16="http://schemas.microsoft.com/office/drawing/2014/main" id="{961E01E1-E422-EA7A-1DAE-259C7C95D1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532e154972_0_768:notes">
            <a:extLst>
              <a:ext uri="{FF2B5EF4-FFF2-40B4-BE49-F238E27FC236}">
                <a16:creationId xmlns:a16="http://schemas.microsoft.com/office/drawing/2014/main" id="{640AA073-8224-8AE6-8B0C-16B4284B60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61727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532e154972_0_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532e154972_0_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96793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9db136a520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9db136a520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8673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315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224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0a697f9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30a697f9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648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a4cdc122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a4cdc122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9078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0a697f9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30a697f9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3784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398E73-9E93-490E-B719-589A5B3458E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661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0a697f9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30a697f9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6527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6.svg"/><Relationship Id="rId7" Type="http://schemas.openxmlformats.org/officeDocument/2006/relationships/image" Target="../media/image38.svg"/><Relationship Id="rId2" Type="http://schemas.openxmlformats.org/officeDocument/2006/relationships/image" Target="../media/image35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37.svg"/><Relationship Id="rId9" Type="http://schemas.openxmlformats.org/officeDocument/2006/relationships/image" Target="../media/image4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7" Type="http://schemas.openxmlformats.org/officeDocument/2006/relationships/image" Target="../media/image44.png"/><Relationship Id="rId2" Type="http://schemas.openxmlformats.org/officeDocument/2006/relationships/image" Target="../media/image41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4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4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2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emf"/><Relationship Id="rId5" Type="http://schemas.openxmlformats.org/officeDocument/2006/relationships/image" Target="../media/image1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3" Type="http://schemas.openxmlformats.org/officeDocument/2006/relationships/image" Target="../media/image56.emf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2.png"/><Relationship Id="rId9" Type="http://schemas.openxmlformats.org/officeDocument/2006/relationships/image" Target="../media/image6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emf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emf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2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13" Type="http://schemas.openxmlformats.org/officeDocument/2006/relationships/image" Target="../media/image82.sv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jpeg"/><Relationship Id="rId11" Type="http://schemas.openxmlformats.org/officeDocument/2006/relationships/image" Target="../media/image81.jpeg"/><Relationship Id="rId5" Type="http://schemas.openxmlformats.org/officeDocument/2006/relationships/image" Target="../media/image75.gif"/><Relationship Id="rId10" Type="http://schemas.openxmlformats.org/officeDocument/2006/relationships/image" Target="../media/image80.png"/><Relationship Id="rId4" Type="http://schemas.openxmlformats.org/officeDocument/2006/relationships/image" Target="../media/image74.jpeg"/><Relationship Id="rId9" Type="http://schemas.openxmlformats.org/officeDocument/2006/relationships/image" Target="../media/image7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26" Type="http://schemas.openxmlformats.org/officeDocument/2006/relationships/image" Target="../media/image2.png"/><Relationship Id="rId3" Type="http://schemas.openxmlformats.org/officeDocument/2006/relationships/image" Target="../media/image24.svg"/><Relationship Id="rId21" Type="http://schemas.openxmlformats.org/officeDocument/2006/relationships/image" Target="../media/image33.svg"/><Relationship Id="rId7" Type="http://schemas.openxmlformats.org/officeDocument/2006/relationships/image" Target="../media/image28.svg"/><Relationship Id="rId25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20" Type="http://schemas.openxmlformats.org/officeDocument/2006/relationships/image" Target="../media/image3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svg"/><Relationship Id="rId24" Type="http://schemas.openxmlformats.org/officeDocument/2006/relationships/image" Target="../media/image91.png"/><Relationship Id="rId5" Type="http://schemas.openxmlformats.org/officeDocument/2006/relationships/image" Target="../media/image26.svg"/><Relationship Id="rId10" Type="http://schemas.openxmlformats.org/officeDocument/2006/relationships/image" Target="../media/image31.svg"/><Relationship Id="rId19" Type="http://schemas.openxmlformats.org/officeDocument/2006/relationships/image" Target="../media/image86.png"/><Relationship Id="rId4" Type="http://schemas.openxmlformats.org/officeDocument/2006/relationships/image" Target="../media/image25.svg"/><Relationship Id="rId9" Type="http://schemas.openxmlformats.org/officeDocument/2006/relationships/image" Target="../media/image30.svg"/><Relationship Id="rId27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lang="en-US" sz="30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pPr algn="ctr">
              <a:buClr>
                <a:srgbClr val="FFFFFF"/>
              </a:buClr>
              <a:buSzPts val="1100"/>
            </a:pPr>
            <a:r>
              <a:rPr lang="en-US" sz="48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Towards </a:t>
            </a:r>
            <a:r>
              <a:rPr lang="en-US" sz="4800" dirty="0" err="1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Dephasingless</a:t>
            </a:r>
            <a:r>
              <a:rPr lang="en-US" sz="48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 LWFA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30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40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AAC 2026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12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Aaron Liberman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pic>
        <p:nvPicPr>
          <p:cNvPr id="6" name="Google Shape;167;p21">
            <a:extLst>
              <a:ext uri="{FF2B5EF4-FFF2-40B4-BE49-F238E27FC236}">
                <a16:creationId xmlns:a16="http://schemas.microsoft.com/office/drawing/2014/main" id="{C3D43528-2C83-3448-9245-5B785BAC982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-1"/>
            <a:ext cx="2477147" cy="5588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57;p21">
            <a:extLst>
              <a:ext uri="{FF2B5EF4-FFF2-40B4-BE49-F238E27FC236}">
                <a16:creationId xmlns:a16="http://schemas.microsoft.com/office/drawing/2014/main" id="{6A9FC0EB-8FF6-E14F-AFFC-FA086A388943}"/>
              </a:ext>
            </a:extLst>
          </p:cNvPr>
          <p:cNvSpPr txBox="1">
            <a:spLocks/>
          </p:cNvSpPr>
          <p:nvPr/>
        </p:nvSpPr>
        <p:spPr>
          <a:xfrm>
            <a:off x="8620599" y="48261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>
                <a:latin typeface="Roboto" panose="02000000000000000000" pitchFamily="2" charset="0"/>
                <a:ea typeface="Roboto" panose="02000000000000000000" pitchFamily="2" charset="0"/>
              </a:rPr>
              <a:pPr/>
              <a:t>1</a:t>
            </a:fld>
            <a:endParaRPr lang="en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9CAD77-390E-B144-ADD5-FF4D86F11096}"/>
              </a:ext>
            </a:extLst>
          </p:cNvPr>
          <p:cNvSpPr txBox="1"/>
          <p:nvPr/>
        </p:nvSpPr>
        <p:spPr>
          <a:xfrm>
            <a:off x="687150" y="3124572"/>
            <a:ext cx="776969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18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Anton </a:t>
            </a:r>
            <a:r>
              <a:rPr lang="en" sz="18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Golovanov</a:t>
            </a:r>
            <a:r>
              <a:rPr lang="en" sz="18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, Slava </a:t>
            </a:r>
            <a:r>
              <a:rPr lang="en" sz="18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Smartsev</a:t>
            </a:r>
            <a:r>
              <a:rPr lang="en" sz="18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, Anda-Maria </a:t>
            </a:r>
            <a:r>
              <a:rPr lang="en" sz="18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Talposi</a:t>
            </a:r>
            <a:r>
              <a:rPr lang="en" sz="18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, </a:t>
            </a:r>
            <a:r>
              <a:rPr lang="en" sz="18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Sheroy</a:t>
            </a:r>
            <a:r>
              <a:rPr lang="en" sz="18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 Tata, Ronan </a:t>
            </a:r>
            <a:r>
              <a:rPr lang="en" sz="18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Lahaye</a:t>
            </a:r>
            <a:r>
              <a:rPr lang="en" sz="18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, Igor </a:t>
            </a:r>
            <a:r>
              <a:rPr lang="en" sz="18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Andriyash</a:t>
            </a:r>
            <a:r>
              <a:rPr lang="en" sz="18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, Eitan Levine, Salome </a:t>
            </a:r>
            <a:r>
              <a:rPr lang="en" sz="18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Benracassa</a:t>
            </a:r>
            <a:r>
              <a:rPr lang="en" sz="18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, </a:t>
            </a:r>
            <a:r>
              <a:rPr lang="en" sz="18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Eyal</a:t>
            </a:r>
            <a:r>
              <a:rPr lang="en" sz="18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 </a:t>
            </a:r>
            <a:r>
              <a:rPr lang="en" sz="18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Kroupp</a:t>
            </a:r>
            <a:r>
              <a:rPr lang="en" sz="18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, Cedric </a:t>
            </a:r>
            <a:r>
              <a:rPr lang="en" sz="18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Thaury</a:t>
            </a:r>
            <a:r>
              <a:rPr lang="en" sz="18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, and </a:t>
            </a:r>
            <a:r>
              <a:rPr lang="en-US" sz="18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Victor Malka</a:t>
            </a:r>
            <a:endParaRPr lang="en-US" sz="18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endParaRPr lang="en-US" dirty="0"/>
          </a:p>
        </p:txBody>
      </p:sp>
      <p:pic>
        <p:nvPicPr>
          <p:cNvPr id="10" name="Google Shape;65;p14">
            <a:extLst>
              <a:ext uri="{FF2B5EF4-FFF2-40B4-BE49-F238E27FC236}">
                <a16:creationId xmlns:a16="http://schemas.microsoft.com/office/drawing/2014/main" id="{C692EE07-E01D-2946-A82C-971AC01BF80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1049" y="4281726"/>
            <a:ext cx="2501899" cy="861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3044643" y="4582352"/>
            <a:ext cx="3074902" cy="265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25" dirty="0">
                <a:latin typeface="Century Gothic" panose="020B0502020202020204" pitchFamily="34" charset="0"/>
              </a:rPr>
              <a:t>Smartsev et. al., </a:t>
            </a:r>
            <a:r>
              <a:rPr lang="en-US" sz="1125" i="1" dirty="0">
                <a:latin typeface="Century Gothic" panose="020B0502020202020204" pitchFamily="34" charset="0"/>
              </a:rPr>
              <a:t>Opt. Lett. </a:t>
            </a:r>
            <a:r>
              <a:rPr lang="en-US" sz="1125" b="1" dirty="0">
                <a:latin typeface="Century Gothic" panose="020B0502020202020204" pitchFamily="34" charset="0"/>
              </a:rPr>
              <a:t>44</a:t>
            </a:r>
            <a:r>
              <a:rPr lang="en-US" sz="1125" dirty="0">
                <a:latin typeface="Century Gothic" panose="020B0502020202020204" pitchFamily="34" charset="0"/>
              </a:rPr>
              <a:t>, 14 (2019)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7BDFA80-4DD0-49D4-A919-5D2D8ED7A5D3}"/>
              </a:ext>
            </a:extLst>
          </p:cNvPr>
          <p:cNvGrpSpPr>
            <a:grpSpLocks noChangeAspect="1"/>
          </p:cNvGrpSpPr>
          <p:nvPr/>
        </p:nvGrpSpPr>
        <p:grpSpPr>
          <a:xfrm>
            <a:off x="272875" y="1185605"/>
            <a:ext cx="3550705" cy="2341518"/>
            <a:chOff x="283087" y="847123"/>
            <a:chExt cx="4734273" cy="3122024"/>
          </a:xfrm>
        </p:grpSpPr>
        <p:sp>
          <p:nvSpPr>
            <p:cNvPr id="78" name="Rectangle 77"/>
            <p:cNvSpPr/>
            <p:nvPr/>
          </p:nvSpPr>
          <p:spPr>
            <a:xfrm>
              <a:off x="283087" y="1065064"/>
              <a:ext cx="2021453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b="1" dirty="0">
                  <a:latin typeface="Century Gothic" panose="020B0502020202020204" pitchFamily="34" charset="0"/>
                </a:rPr>
                <a:t>parabola</a:t>
              </a:r>
            </a:p>
          </p:txBody>
        </p:sp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23D3AD14-DBC7-47AD-AE6D-96B4DD43D51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47048" y="847123"/>
              <a:ext cx="4270312" cy="3122024"/>
            </a:xfrm>
            <a:prstGeom prst="rect">
              <a:avLst/>
            </a:prstGeom>
          </p:spPr>
        </p:pic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5D324646-1149-4ADC-9B3F-2A7308E151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43839">
            <a:off x="3334831" y="2714888"/>
            <a:ext cx="173169" cy="33092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D5701CB-077F-4FAD-ACC0-2E943F08DE5A}"/>
              </a:ext>
            </a:extLst>
          </p:cNvPr>
          <p:cNvGrpSpPr>
            <a:grpSpLocks noChangeAspect="1"/>
          </p:cNvGrpSpPr>
          <p:nvPr/>
        </p:nvGrpSpPr>
        <p:grpSpPr>
          <a:xfrm>
            <a:off x="4171551" y="1079023"/>
            <a:ext cx="3673837" cy="2341517"/>
            <a:chOff x="5481322" y="705012"/>
            <a:chExt cx="4898449" cy="3122023"/>
          </a:xfrm>
        </p:grpSpPr>
        <p:sp>
          <p:nvSpPr>
            <p:cNvPr id="76" name="Rectangle 75"/>
            <p:cNvSpPr/>
            <p:nvPr/>
          </p:nvSpPr>
          <p:spPr>
            <a:xfrm>
              <a:off x="5481322" y="1127949"/>
              <a:ext cx="2154129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b="1" dirty="0" err="1">
                  <a:latin typeface="Century Gothic" panose="020B0502020202020204" pitchFamily="34" charset="0"/>
                </a:rPr>
                <a:t>axiparabola</a:t>
              </a:r>
              <a:endParaRPr lang="en-US" sz="18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83D2CDD8-E0E1-4743-8C7B-4DCE9C568B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109459" y="705012"/>
              <a:ext cx="4270312" cy="3122023"/>
            </a:xfrm>
            <a:prstGeom prst="rect">
              <a:avLst/>
            </a:prstGeom>
          </p:spPr>
        </p:pic>
      </p:grpSp>
      <p:pic>
        <p:nvPicPr>
          <p:cNvPr id="44" name="Graphic 43">
            <a:extLst>
              <a:ext uri="{FF2B5EF4-FFF2-40B4-BE49-F238E27FC236}">
                <a16:creationId xmlns:a16="http://schemas.microsoft.com/office/drawing/2014/main" id="{1791CF3A-E604-4AA2-833A-E91735BDB0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43839">
            <a:off x="6629696" y="2575177"/>
            <a:ext cx="138035" cy="263784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A279B270-4775-45EB-A52C-7A7A89731A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43839">
            <a:off x="7083134" y="2610192"/>
            <a:ext cx="138035" cy="263784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5092DE1B-4010-425E-B8B4-660ABF4A62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43839">
            <a:off x="7612456" y="2658510"/>
            <a:ext cx="138035" cy="263784"/>
          </a:xfrm>
          <a:prstGeom prst="rect">
            <a:avLst/>
          </a:prstGeom>
        </p:spPr>
      </p:pic>
      <p:sp>
        <p:nvSpPr>
          <p:cNvPr id="19" name="Google Shape;64;p14">
            <a:extLst>
              <a:ext uri="{FF2B5EF4-FFF2-40B4-BE49-F238E27FC236}">
                <a16:creationId xmlns:a16="http://schemas.microsoft.com/office/drawing/2014/main" id="{FE354820-00F7-C049-BB75-B673E47D2C20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The </a:t>
            </a:r>
            <a:r>
              <a:rPr lang="en-US" sz="2400" dirty="0" err="1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Axiparabola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20" name="Google Shape;65;p14">
            <a:extLst>
              <a:ext uri="{FF2B5EF4-FFF2-40B4-BE49-F238E27FC236}">
                <a16:creationId xmlns:a16="http://schemas.microsoft.com/office/drawing/2014/main" id="{64CCB1F9-5C61-B94E-B448-5DD5FC0423D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157;p21">
            <a:extLst>
              <a:ext uri="{FF2B5EF4-FFF2-40B4-BE49-F238E27FC236}">
                <a16:creationId xmlns:a16="http://schemas.microsoft.com/office/drawing/2014/main" id="{5181610E-B6C7-8A46-B56C-41463871D44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20599" y="48261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/>
          </a:bodyPr>
          <a:lstStyle/>
          <a:p>
            <a:fld id="{00000000-1234-1234-1234-123412341234}" type="slidenum">
              <a:rPr lang="en">
                <a:latin typeface="Roboto" panose="02000000000000000000" pitchFamily="2" charset="0"/>
                <a:ea typeface="Roboto" panose="02000000000000000000" pitchFamily="2" charset="0"/>
              </a:rPr>
              <a:pPr/>
              <a:t>10</a:t>
            </a:fld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2" name="Google Shape;167;p21">
            <a:extLst>
              <a:ext uri="{FF2B5EF4-FFF2-40B4-BE49-F238E27FC236}">
                <a16:creationId xmlns:a16="http://schemas.microsoft.com/office/drawing/2014/main" id="{9D720007-226A-CA48-A97E-AE5961C5D8B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" name="Google Shape;81;p14">
            <a:extLst>
              <a:ext uri="{FF2B5EF4-FFF2-40B4-BE49-F238E27FC236}">
                <a16:creationId xmlns:a16="http://schemas.microsoft.com/office/drawing/2014/main" id="{7F9AE0E5-CC2C-1F4B-9F54-E63C638C773B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6" name="Graphic 25">
            <a:extLst>
              <a:ext uri="{FF2B5EF4-FFF2-40B4-BE49-F238E27FC236}">
                <a16:creationId xmlns:a16="http://schemas.microsoft.com/office/drawing/2014/main" id="{40336143-A090-4F41-AC7F-C13A1A8B69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1122854">
            <a:off x="1021808" y="2758732"/>
            <a:ext cx="2359224" cy="14120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3A7226C6-C888-1046-96C5-894C58470D38}"/>
              </a:ext>
            </a:extLst>
          </p:cNvPr>
          <p:cNvSpPr>
            <a:spLocks noChangeAspect="1"/>
          </p:cNvSpPr>
          <p:nvPr/>
        </p:nvSpPr>
        <p:spPr>
          <a:xfrm rot="405711">
            <a:off x="2077198" y="2878151"/>
            <a:ext cx="1847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r>
              <a:rPr lang="en-US" sz="1600" b="1" dirty="0">
                <a:latin typeface="APPLE CHANCERY" panose="03020702040506060504" pitchFamily="66" charset="-79"/>
                <a:ea typeface="Cambria Math" panose="02040503050406030204" pitchFamily="18" charset="0"/>
                <a:cs typeface="APPLE CHANCERY" panose="03020702040506060504" pitchFamily="66" charset="-79"/>
              </a:rPr>
              <a:t>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335D4F-BD4A-AB41-930C-0156CF4DB1C0}"/>
              </a:ext>
            </a:extLst>
          </p:cNvPr>
          <p:cNvSpPr txBox="1"/>
          <p:nvPr/>
        </p:nvSpPr>
        <p:spPr>
          <a:xfrm>
            <a:off x="1876926" y="-593558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3A4CC5EF-8E45-1447-BF0F-9A3D45072D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1122854">
            <a:off x="5014432" y="2617634"/>
            <a:ext cx="1689221" cy="101104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CD93AFD7-145B-4B4B-91DD-35010DD6A876}"/>
              </a:ext>
            </a:extLst>
          </p:cNvPr>
          <p:cNvSpPr>
            <a:spLocks noChangeAspect="1"/>
          </p:cNvSpPr>
          <p:nvPr/>
        </p:nvSpPr>
        <p:spPr>
          <a:xfrm rot="405711">
            <a:off x="5747726" y="2733577"/>
            <a:ext cx="1847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r>
              <a:rPr lang="en-US" sz="1600" b="1" dirty="0">
                <a:latin typeface="APPLE CHANCERY" panose="03020702040506060504" pitchFamily="66" charset="-79"/>
                <a:ea typeface="Cambria Math" panose="02040503050406030204" pitchFamily="18" charset="0"/>
                <a:cs typeface="APPLE CHANCERY" panose="03020702040506060504" pitchFamily="66" charset="-79"/>
              </a:rPr>
              <a:t>f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E39E8F9C-30A7-7340-B840-69ADD4906E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1122854">
            <a:off x="6699316" y="2753367"/>
            <a:ext cx="999191" cy="59804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D4A49526-D317-134C-BABD-6D7E1157EF8A}"/>
              </a:ext>
            </a:extLst>
          </p:cNvPr>
          <p:cNvSpPr>
            <a:spLocks noChangeAspect="1"/>
          </p:cNvSpPr>
          <p:nvPr/>
        </p:nvSpPr>
        <p:spPr>
          <a:xfrm rot="405711">
            <a:off x="7022128" y="2782530"/>
            <a:ext cx="1847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r>
              <a:rPr lang="el-GR" sz="1600" dirty="0">
                <a:latin typeface="Apple Chancery" panose="03020702040506060504" pitchFamily="66" charset="-79"/>
                <a:ea typeface="Cambria Math" panose="02040503050406030204" pitchFamily="18" charset="0"/>
                <a:cs typeface="Apple Chancery" panose="03020702040506060504" pitchFamily="66" charset="-79"/>
              </a:rPr>
              <a:t>δ</a:t>
            </a:r>
            <a:endParaRPr lang="en-US" sz="1600" dirty="0">
              <a:latin typeface="Apple Chancery" panose="03020702040506060504" pitchFamily="66" charset="-79"/>
              <a:ea typeface="Cambria Math" panose="02040503050406030204" pitchFamily="18" charset="0"/>
              <a:cs typeface="Apple Chancery" panose="03020702040506060504" pitchFamily="66" charset="-79"/>
            </a:endParaRPr>
          </a:p>
        </p:txBody>
      </p:sp>
      <p:sp>
        <p:nvSpPr>
          <p:cNvPr id="34" name="Google Shape;83;p14">
            <a:extLst>
              <a:ext uri="{FF2B5EF4-FFF2-40B4-BE49-F238E27FC236}">
                <a16:creationId xmlns:a16="http://schemas.microsoft.com/office/drawing/2014/main" id="{972B2ECD-83A3-3346-8A6D-3A4B6CB9C678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</p:spTree>
    <p:extLst>
      <p:ext uri="{BB962C8B-B14F-4D97-AF65-F5344CB8AC3E}">
        <p14:creationId xmlns:p14="http://schemas.microsoft.com/office/powerpoint/2010/main" val="28640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8CAB47F-5DE4-49E7-951C-4D7599EB9E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22605" y="1055593"/>
            <a:ext cx="4208789" cy="298934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8BA922D-520E-41FD-8160-EDB50E6F06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22605" y="1055593"/>
            <a:ext cx="4208789" cy="29893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E730FE3A-3589-4747-A21D-5B38F9AB0D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2604" y="1055593"/>
            <a:ext cx="4246712" cy="2989349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2755239" y="4556893"/>
            <a:ext cx="3633521" cy="265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25" dirty="0">
                <a:latin typeface="Century Gothic" panose="020B0502020202020204" pitchFamily="34" charset="0"/>
              </a:rPr>
              <a:t>Caizergues et. al., </a:t>
            </a:r>
            <a:r>
              <a:rPr lang="en-US" sz="1125" i="1" dirty="0">
                <a:latin typeface="Century Gothic" panose="020B0502020202020204" pitchFamily="34" charset="0"/>
              </a:rPr>
              <a:t>Nat. Phot.</a:t>
            </a:r>
            <a:r>
              <a:rPr lang="en-US" sz="1125" dirty="0">
                <a:latin typeface="Century Gothic" panose="020B0502020202020204" pitchFamily="34" charset="0"/>
              </a:rPr>
              <a:t> </a:t>
            </a:r>
            <a:r>
              <a:rPr lang="en-US" sz="1125" b="1" dirty="0">
                <a:latin typeface="Century Gothic" panose="020B0502020202020204" pitchFamily="34" charset="0"/>
              </a:rPr>
              <a:t>14</a:t>
            </a:r>
            <a:r>
              <a:rPr lang="en-US" sz="1125" dirty="0">
                <a:latin typeface="Century Gothic" panose="020B0502020202020204" pitchFamily="34" charset="0"/>
              </a:rPr>
              <a:t>, 475–479 (2020)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DBE1B2-A9A4-4539-A568-C16CBCAEC311}"/>
              </a:ext>
            </a:extLst>
          </p:cNvPr>
          <p:cNvSpPr/>
          <p:nvPr/>
        </p:nvSpPr>
        <p:spPr>
          <a:xfrm>
            <a:off x="1908810" y="4087907"/>
            <a:ext cx="16044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err="1">
                <a:latin typeface="Century Gothic" panose="020B0502020202020204" pitchFamily="34" charset="0"/>
              </a:rPr>
              <a:t>axiparabola</a:t>
            </a:r>
            <a:endParaRPr lang="en-US" sz="1800" b="1" dirty="0"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15D692-F69E-4DC6-8BFE-CD6F86AA598A}"/>
              </a:ext>
            </a:extLst>
          </p:cNvPr>
          <p:cNvSpPr/>
          <p:nvPr/>
        </p:nvSpPr>
        <p:spPr>
          <a:xfrm>
            <a:off x="5946929" y="3949407"/>
            <a:ext cx="32766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entury Gothic" panose="020B0502020202020204" pitchFamily="34" charset="0"/>
              </a:rPr>
              <a:t>“Appearance” velocity is superluminal</a:t>
            </a:r>
          </a:p>
        </p:txBody>
      </p:sp>
      <p:sp>
        <p:nvSpPr>
          <p:cNvPr id="15" name="Google Shape;64;p14">
            <a:extLst>
              <a:ext uri="{FF2B5EF4-FFF2-40B4-BE49-F238E27FC236}">
                <a16:creationId xmlns:a16="http://schemas.microsoft.com/office/drawing/2014/main" id="{D1494AF1-B4DA-9742-9A35-B6120D87A272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Intensity Propagation Dynamics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16" name="Google Shape;65;p14">
            <a:extLst>
              <a:ext uri="{FF2B5EF4-FFF2-40B4-BE49-F238E27FC236}">
                <a16:creationId xmlns:a16="http://schemas.microsoft.com/office/drawing/2014/main" id="{D03B4460-A000-E440-B8E6-21AFB770D18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57;p21">
            <a:extLst>
              <a:ext uri="{FF2B5EF4-FFF2-40B4-BE49-F238E27FC236}">
                <a16:creationId xmlns:a16="http://schemas.microsoft.com/office/drawing/2014/main" id="{8BDD1F7D-E3E0-AD4A-919B-D854273CFE7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20599" y="48261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/>
          </a:bodyPr>
          <a:lstStyle/>
          <a:p>
            <a:fld id="{00000000-1234-1234-1234-123412341234}" type="slidenum">
              <a:rPr lang="en">
                <a:latin typeface="Roboto" panose="02000000000000000000" pitchFamily="2" charset="0"/>
                <a:ea typeface="Roboto" panose="02000000000000000000" pitchFamily="2" charset="0"/>
              </a:rPr>
              <a:pPr/>
              <a:t>11</a:t>
            </a:fld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8" name="Google Shape;167;p21">
            <a:extLst>
              <a:ext uri="{FF2B5EF4-FFF2-40B4-BE49-F238E27FC236}">
                <a16:creationId xmlns:a16="http://schemas.microsoft.com/office/drawing/2014/main" id="{53DCD155-9B81-9D4F-B34E-3838D835B8A2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" name="Google Shape;81;p14">
            <a:extLst>
              <a:ext uri="{FF2B5EF4-FFF2-40B4-BE49-F238E27FC236}">
                <a16:creationId xmlns:a16="http://schemas.microsoft.com/office/drawing/2014/main" id="{4544A055-8E07-5243-9FDF-E7168F9850CC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 descr="A black numbers and symbols&#10;&#10;Description automatically generated with medium confidence">
            <a:extLst>
              <a:ext uri="{FF2B5EF4-FFF2-40B4-BE49-F238E27FC236}">
                <a16:creationId xmlns:a16="http://schemas.microsoft.com/office/drawing/2014/main" id="{7BF33267-887A-C94D-87D5-3F234F557B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1395" y="2867416"/>
            <a:ext cx="1783634" cy="983260"/>
          </a:xfrm>
          <a:prstGeom prst="rect">
            <a:avLst/>
          </a:prstGeom>
        </p:spPr>
      </p:pic>
      <p:sp>
        <p:nvSpPr>
          <p:cNvPr id="21" name="Google Shape;313;p29">
            <a:extLst>
              <a:ext uri="{FF2B5EF4-FFF2-40B4-BE49-F238E27FC236}">
                <a16:creationId xmlns:a16="http://schemas.microsoft.com/office/drawing/2014/main" id="{8749E2AD-2DD7-B94A-B941-F0D71772362F}"/>
              </a:ext>
            </a:extLst>
          </p:cNvPr>
          <p:cNvSpPr/>
          <p:nvPr/>
        </p:nvSpPr>
        <p:spPr>
          <a:xfrm>
            <a:off x="7902112" y="2863004"/>
            <a:ext cx="891817" cy="1005804"/>
          </a:xfrm>
          <a:prstGeom prst="rect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/>
          </a:p>
        </p:txBody>
      </p:sp>
      <p:sp>
        <p:nvSpPr>
          <p:cNvPr id="22" name="Google Shape;83;p14">
            <a:extLst>
              <a:ext uri="{FF2B5EF4-FFF2-40B4-BE49-F238E27FC236}">
                <a16:creationId xmlns:a16="http://schemas.microsoft.com/office/drawing/2014/main" id="{05872D6A-571F-C440-B25A-B314BB3824C0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</p:spTree>
    <p:extLst>
      <p:ext uri="{BB962C8B-B14F-4D97-AF65-F5344CB8AC3E}">
        <p14:creationId xmlns:p14="http://schemas.microsoft.com/office/powerpoint/2010/main" val="384911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FFE225B7-9215-48C9-881C-0F63646CA6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042" y="1009148"/>
            <a:ext cx="7672293" cy="354814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1714900-F892-4943-B15E-88BBC3A55B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143" y="3039510"/>
            <a:ext cx="953627" cy="140423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CD50D330-04E7-4F74-9E8B-E393A58E66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896" y="1238208"/>
            <a:ext cx="1042122" cy="134302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C2CE139-C099-4DFC-95B0-00B5A93F3753}"/>
              </a:ext>
            </a:extLst>
          </p:cNvPr>
          <p:cNvSpPr/>
          <p:nvPr/>
        </p:nvSpPr>
        <p:spPr>
          <a:xfrm>
            <a:off x="1082386" y="2810294"/>
            <a:ext cx="7445598" cy="19563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9" name="Rectangle 58"/>
          <p:cNvSpPr/>
          <p:nvPr/>
        </p:nvSpPr>
        <p:spPr>
          <a:xfrm>
            <a:off x="2647892" y="4564302"/>
            <a:ext cx="3633521" cy="265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25" dirty="0">
                <a:latin typeface="Century Gothic" panose="020B0502020202020204" pitchFamily="34" charset="0"/>
              </a:rPr>
              <a:t>Caizergues et. al., </a:t>
            </a:r>
            <a:r>
              <a:rPr lang="en-US" sz="1125" i="1" dirty="0">
                <a:latin typeface="Century Gothic" panose="020B0502020202020204" pitchFamily="34" charset="0"/>
              </a:rPr>
              <a:t>Nat. Phot. </a:t>
            </a:r>
            <a:r>
              <a:rPr lang="en-US" sz="1125" b="1" dirty="0">
                <a:latin typeface="Century Gothic" panose="020B0502020202020204" pitchFamily="34" charset="0"/>
              </a:rPr>
              <a:t>14</a:t>
            </a:r>
            <a:r>
              <a:rPr lang="en-US" sz="1125" dirty="0">
                <a:latin typeface="Century Gothic" panose="020B0502020202020204" pitchFamily="34" charset="0"/>
              </a:rPr>
              <a:t>, 475–479 (2020)</a:t>
            </a:r>
          </a:p>
        </p:txBody>
      </p:sp>
      <p:sp>
        <p:nvSpPr>
          <p:cNvPr id="11" name="Google Shape;157;p21">
            <a:extLst>
              <a:ext uri="{FF2B5EF4-FFF2-40B4-BE49-F238E27FC236}">
                <a16:creationId xmlns:a16="http://schemas.microsoft.com/office/drawing/2014/main" id="{DD6B2C71-8527-0E42-9F44-63A0184D6D3A}"/>
              </a:ext>
            </a:extLst>
          </p:cNvPr>
          <p:cNvSpPr txBox="1">
            <a:spLocks/>
          </p:cNvSpPr>
          <p:nvPr/>
        </p:nvSpPr>
        <p:spPr>
          <a:xfrm>
            <a:off x="8620599" y="48261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>
                <a:latin typeface="Roboto" panose="02000000000000000000" pitchFamily="2" charset="0"/>
                <a:ea typeface="Roboto" panose="02000000000000000000" pitchFamily="2" charset="0"/>
              </a:rPr>
              <a:pPr/>
              <a:t>12</a:t>
            </a:fld>
            <a:endParaRPr lang="en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2" name="Google Shape;167;p21">
            <a:extLst>
              <a:ext uri="{FF2B5EF4-FFF2-40B4-BE49-F238E27FC236}">
                <a16:creationId xmlns:a16="http://schemas.microsoft.com/office/drawing/2014/main" id="{4B1702E0-7E28-9944-88CF-09A5BB14C50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Google Shape;81;p14">
            <a:extLst>
              <a:ext uri="{FF2B5EF4-FFF2-40B4-BE49-F238E27FC236}">
                <a16:creationId xmlns:a16="http://schemas.microsoft.com/office/drawing/2014/main" id="{0BE77BDD-BEA8-3342-B149-20A09CDB618A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Google Shape;64;p14">
            <a:extLst>
              <a:ext uri="{FF2B5EF4-FFF2-40B4-BE49-F238E27FC236}">
                <a16:creationId xmlns:a16="http://schemas.microsoft.com/office/drawing/2014/main" id="{3A6F5970-20B6-634B-B382-8C89224488D1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 err="1">
                <a:solidFill>
                  <a:srgbClr val="FFFFFF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Axiparabola</a:t>
            </a: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 + STCs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" name="Google Shape;65;p14">
            <a:extLst>
              <a:ext uri="{FF2B5EF4-FFF2-40B4-BE49-F238E27FC236}">
                <a16:creationId xmlns:a16="http://schemas.microsoft.com/office/drawing/2014/main" id="{DDBDDD7D-C1ED-1C45-92EC-24794512263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2E6F01-68D3-B947-B79A-0481C41480D5}"/>
              </a:ext>
            </a:extLst>
          </p:cNvPr>
          <p:cNvSpPr txBox="1"/>
          <p:nvPr/>
        </p:nvSpPr>
        <p:spPr>
          <a:xfrm>
            <a:off x="1876930" y="1002141"/>
            <a:ext cx="48910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0</a:t>
            </a:r>
            <a:r>
              <a:rPr lang="en-US" dirty="0"/>
              <a:t>                                            t</a:t>
            </a:r>
            <a:r>
              <a:rPr lang="en-US" baseline="-25000" dirty="0"/>
              <a:t>1</a:t>
            </a:r>
            <a:r>
              <a:rPr lang="en-US" dirty="0"/>
              <a:t>                                          t</a:t>
            </a:r>
            <a:r>
              <a:rPr lang="en-US" baseline="-25000" dirty="0"/>
              <a:t>2</a:t>
            </a:r>
          </a:p>
        </p:txBody>
      </p:sp>
      <p:sp>
        <p:nvSpPr>
          <p:cNvPr id="4" name="Google Shape;83;p14">
            <a:extLst>
              <a:ext uri="{FF2B5EF4-FFF2-40B4-BE49-F238E27FC236}">
                <a16:creationId xmlns:a16="http://schemas.microsoft.com/office/drawing/2014/main" id="{87C9554A-7FC3-910C-0E61-5D56502F6341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</p:spTree>
    <p:extLst>
      <p:ext uri="{BB962C8B-B14F-4D97-AF65-F5344CB8AC3E}">
        <p14:creationId xmlns:p14="http://schemas.microsoft.com/office/powerpoint/2010/main" val="3886697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pic>
        <p:nvPicPr>
          <p:cNvPr id="5" name="Google Shape;167;p21">
            <a:extLst>
              <a:ext uri="{FF2B5EF4-FFF2-40B4-BE49-F238E27FC236}">
                <a16:creationId xmlns:a16="http://schemas.microsoft.com/office/drawing/2014/main" id="{50FE3BBB-2457-DE40-9B9D-22E2D66B286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81;p14">
            <a:extLst>
              <a:ext uri="{FF2B5EF4-FFF2-40B4-BE49-F238E27FC236}">
                <a16:creationId xmlns:a16="http://schemas.microsoft.com/office/drawing/2014/main" id="{DE3E1FC0-9CE0-E045-907C-2BC8A9F0CB63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1F818EC0-9E1C-AD49-949D-58236F8A4D5F}"/>
              </a:ext>
            </a:extLst>
          </p:cNvPr>
          <p:cNvSpPr/>
          <p:nvPr/>
        </p:nvSpPr>
        <p:spPr>
          <a:xfrm>
            <a:off x="91103" y="2625540"/>
            <a:ext cx="5827097" cy="400765"/>
          </a:xfrm>
          <a:prstGeom prst="rect">
            <a:avLst/>
          </a:prstGeom>
          <a:solidFill>
            <a:schemeClr val="accent1">
              <a:alpha val="4913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Google Shape;157;p21">
            <a:extLst>
              <a:ext uri="{FF2B5EF4-FFF2-40B4-BE49-F238E27FC236}">
                <a16:creationId xmlns:a16="http://schemas.microsoft.com/office/drawing/2014/main" id="{5397565F-5F89-214D-B115-77A64EE3B713}"/>
              </a:ext>
            </a:extLst>
          </p:cNvPr>
          <p:cNvSpPr txBox="1">
            <a:spLocks/>
          </p:cNvSpPr>
          <p:nvPr/>
        </p:nvSpPr>
        <p:spPr>
          <a:xfrm>
            <a:off x="8620599" y="48261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>
                <a:latin typeface="Roboto" panose="02000000000000000000" pitchFamily="2" charset="0"/>
                <a:ea typeface="Roboto" panose="02000000000000000000" pitchFamily="2" charset="0"/>
              </a:rPr>
              <a:pPr/>
              <a:t>13</a:t>
            </a:fld>
            <a:endParaRPr lang="en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Google Shape;83;p14">
            <a:extLst>
              <a:ext uri="{FF2B5EF4-FFF2-40B4-BE49-F238E27FC236}">
                <a16:creationId xmlns:a16="http://schemas.microsoft.com/office/drawing/2014/main" id="{C51F0EE4-4BA9-FF4C-8269-B6403D373CDA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4B8F32-D948-4647-AF07-1143D8263BED}"/>
              </a:ext>
            </a:extLst>
          </p:cNvPr>
          <p:cNvSpPr txBox="1"/>
          <p:nvPr/>
        </p:nvSpPr>
        <p:spPr>
          <a:xfrm>
            <a:off x="91103" y="279674"/>
            <a:ext cx="8545929" cy="390010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The Need for High Energy Electron Beams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The Dephasing Limit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Near-Field: </a:t>
            </a: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Spatio</a:t>
            </a: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-Temporal Couplings (STCs)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Font typeface="Arial"/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Far Field: </a:t>
            </a: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Axiparabola</a:t>
            </a:r>
            <a:endParaRPr lang="en-US" sz="2400" dirty="0">
              <a:solidFill>
                <a:schemeClr val="bg2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Axiparabola</a:t>
            </a: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Velocity Measurement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Femtosecond Relativistic Electron Microscopy (FREM)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First Electrons + Partial Mitigation of Dephasing</a:t>
            </a:r>
          </a:p>
        </p:txBody>
      </p:sp>
    </p:spTree>
    <p:extLst>
      <p:ext uri="{BB962C8B-B14F-4D97-AF65-F5344CB8AC3E}">
        <p14:creationId xmlns:p14="http://schemas.microsoft.com/office/powerpoint/2010/main" val="2708919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6"/>
          <p:cNvSpPr/>
          <p:nvPr/>
        </p:nvSpPr>
        <p:spPr>
          <a:xfrm>
            <a:off x="5543450" y="1909925"/>
            <a:ext cx="2400300" cy="51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1800">
                <a:latin typeface="Century Gothic" panose="020B0502020202020204" pitchFamily="34" charset="0"/>
                <a:ea typeface="Roboto" panose="02000000000000000000" pitchFamily="2" charset="0"/>
              </a:rPr>
              <a:t> </a:t>
            </a:r>
            <a:endParaRPr sz="1800"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sp>
        <p:nvSpPr>
          <p:cNvPr id="267" name="Google Shape;267;p26"/>
          <p:cNvSpPr txBox="1"/>
          <p:nvPr/>
        </p:nvSpPr>
        <p:spPr>
          <a:xfrm>
            <a:off x="55573" y="1365100"/>
            <a:ext cx="3833990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Clr>
                <a:srgbClr val="000000"/>
              </a:buClr>
              <a:buSzPts val="1100"/>
            </a:pPr>
            <a:r>
              <a:rPr lang="en" dirty="0">
                <a:latin typeface="Century Gothic" panose="020B0502020202020204" pitchFamily="34" charset="0"/>
                <a:ea typeface="Roboto" panose="02000000000000000000" pitchFamily="2" charset="0"/>
              </a:rPr>
              <a:t>Refractive doublet for PFC Control:</a:t>
            </a:r>
            <a:endParaRPr sz="1800" dirty="0"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pic>
        <p:nvPicPr>
          <p:cNvPr id="271" name="Google Shape;27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448" y="2963953"/>
            <a:ext cx="2658999" cy="188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6"/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6694" r="1088" b="62776"/>
          <a:stretch/>
        </p:blipFill>
        <p:spPr>
          <a:xfrm>
            <a:off x="55574" y="1641008"/>
            <a:ext cx="3238587" cy="125294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64;p14">
            <a:extLst>
              <a:ext uri="{FF2B5EF4-FFF2-40B4-BE49-F238E27FC236}">
                <a16:creationId xmlns:a16="http://schemas.microsoft.com/office/drawing/2014/main" id="{6704EEC4-F391-BE41-BCCF-2AF569A659F5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 err="1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Axiparabola</a:t>
            </a: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 Velocity Measurement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\</a:t>
            </a:r>
          </a:p>
        </p:txBody>
      </p:sp>
      <p:pic>
        <p:nvPicPr>
          <p:cNvPr id="24" name="Google Shape;65;p14">
            <a:extLst>
              <a:ext uri="{FF2B5EF4-FFF2-40B4-BE49-F238E27FC236}">
                <a16:creationId xmlns:a16="http://schemas.microsoft.com/office/drawing/2014/main" id="{48FB7BE2-D740-7347-A04B-8C0ABFED605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67;p26">
            <a:extLst>
              <a:ext uri="{FF2B5EF4-FFF2-40B4-BE49-F238E27FC236}">
                <a16:creationId xmlns:a16="http://schemas.microsoft.com/office/drawing/2014/main" id="{5C8090E4-DB1A-EF4E-8119-7CEFB121CC8C}"/>
              </a:ext>
            </a:extLst>
          </p:cNvPr>
          <p:cNvSpPr txBox="1"/>
          <p:nvPr/>
        </p:nvSpPr>
        <p:spPr>
          <a:xfrm>
            <a:off x="5105213" y="409066"/>
            <a:ext cx="4291500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Clr>
                <a:srgbClr val="000000"/>
              </a:buClr>
              <a:buSzPts val="1100"/>
            </a:pPr>
            <a:r>
              <a:rPr lang="en" dirty="0">
                <a:latin typeface="Century Gothic" panose="020B0502020202020204" pitchFamily="34" charset="0"/>
                <a:ea typeface="Roboto" panose="02000000000000000000" pitchFamily="2" charset="0"/>
              </a:rPr>
              <a:t>Doublet + </a:t>
            </a:r>
            <a:r>
              <a:rPr lang="en" dirty="0" err="1">
                <a:latin typeface="Century Gothic" panose="020B0502020202020204" pitchFamily="34" charset="0"/>
                <a:ea typeface="Roboto" panose="02000000000000000000" pitchFamily="2" charset="0"/>
              </a:rPr>
              <a:t>Axiparabola</a:t>
            </a:r>
            <a:r>
              <a:rPr lang="en" dirty="0">
                <a:latin typeface="Century Gothic" panose="020B0502020202020204" pitchFamily="34" charset="0"/>
                <a:ea typeface="Roboto" panose="02000000000000000000" pitchFamily="2" charset="0"/>
              </a:rPr>
              <a:t> – Tunable Velocity</a:t>
            </a:r>
            <a:endParaRPr dirty="0"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sp>
        <p:nvSpPr>
          <p:cNvPr id="16" name="Google Shape;267;p26">
            <a:extLst>
              <a:ext uri="{FF2B5EF4-FFF2-40B4-BE49-F238E27FC236}">
                <a16:creationId xmlns:a16="http://schemas.microsoft.com/office/drawing/2014/main" id="{EE40B3D9-C46B-BF47-9782-43A1B2EDE698}"/>
              </a:ext>
            </a:extLst>
          </p:cNvPr>
          <p:cNvSpPr txBox="1"/>
          <p:nvPr/>
        </p:nvSpPr>
        <p:spPr>
          <a:xfrm>
            <a:off x="889255" y="2763913"/>
            <a:ext cx="3833990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Clr>
                <a:srgbClr val="000000"/>
              </a:buClr>
              <a:buSzPts val="1100"/>
            </a:pPr>
            <a:r>
              <a:rPr lang="en" dirty="0">
                <a:latin typeface="Century Gothic" panose="020B0502020202020204" pitchFamily="34" charset="0"/>
                <a:ea typeface="Roboto" panose="02000000000000000000" pitchFamily="2" charset="0"/>
              </a:rPr>
              <a:t>PFC Values</a:t>
            </a:r>
            <a:endParaRPr sz="1800" dirty="0"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sp>
        <p:nvSpPr>
          <p:cNvPr id="18" name="Google Shape;267;p26">
            <a:extLst>
              <a:ext uri="{FF2B5EF4-FFF2-40B4-BE49-F238E27FC236}">
                <a16:creationId xmlns:a16="http://schemas.microsoft.com/office/drawing/2014/main" id="{EDDA0D18-0393-C248-842A-F7B6C0EAE045}"/>
              </a:ext>
            </a:extLst>
          </p:cNvPr>
          <p:cNvSpPr txBox="1"/>
          <p:nvPr/>
        </p:nvSpPr>
        <p:spPr>
          <a:xfrm>
            <a:off x="55573" y="391564"/>
            <a:ext cx="42915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Clr>
                <a:srgbClr val="000000"/>
              </a:buClr>
              <a:buSzPts val="1100"/>
            </a:pPr>
            <a:r>
              <a:rPr lang="en" dirty="0">
                <a:latin typeface="Century Gothic" panose="020B0502020202020204" pitchFamily="34" charset="0"/>
                <a:ea typeface="Roboto" panose="02000000000000000000" pitchFamily="2" charset="0"/>
              </a:rPr>
              <a:t>Measurement:  </a:t>
            </a:r>
            <a:r>
              <a:rPr lang="en-US" sz="1000" dirty="0" err="1">
                <a:latin typeface="Century Gothic" panose="020B0502020202020204" pitchFamily="34" charset="0"/>
              </a:rPr>
              <a:t>Smartsev</a:t>
            </a:r>
            <a:r>
              <a:rPr lang="en-US" sz="1000" dirty="0">
                <a:latin typeface="Century Gothic" panose="020B0502020202020204" pitchFamily="34" charset="0"/>
              </a:rPr>
              <a:t> et al., J. Opt. 24 115503 (202	2)</a:t>
            </a:r>
          </a:p>
          <a:p>
            <a:pPr>
              <a:buSzPts val="1100"/>
            </a:pPr>
            <a:r>
              <a:rPr lang="en-US" sz="100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                                       Liberman et al.,  Opt. Let. 49 (2024)</a:t>
            </a:r>
            <a:endParaRPr lang="en" dirty="0"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r>
              <a:rPr lang="en-US" dirty="0">
                <a:latin typeface="Century Gothic" panose="020B0502020202020204" pitchFamily="34" charset="0"/>
                <a:ea typeface="Roboto" panose="02000000000000000000" pitchFamily="2" charset="0"/>
              </a:rPr>
              <a:t>One Shot: </a:t>
            </a:r>
            <a:r>
              <a:rPr lang="nb-NO" sz="1000" dirty="0">
                <a:solidFill>
                  <a:srgbClr val="222222"/>
                </a:solidFill>
                <a:latin typeface="Century Gothic" panose="020B0502020202020204" pitchFamily="34" charset="0"/>
              </a:rPr>
              <a:t>S. </a:t>
            </a:r>
            <a:r>
              <a:rPr lang="nb-NO" sz="1000" dirty="0" err="1">
                <a:solidFill>
                  <a:srgbClr val="222222"/>
                </a:solidFill>
                <a:latin typeface="Century Gothic" panose="020B0502020202020204" pitchFamily="34" charset="0"/>
              </a:rPr>
              <a:t>Smartsev</a:t>
            </a:r>
            <a:r>
              <a:rPr lang="nb-NO" sz="1000" dirty="0">
                <a:solidFill>
                  <a:srgbClr val="222222"/>
                </a:solidFill>
                <a:latin typeface="Century Gothic" panose="020B0502020202020204" pitchFamily="34" charset="0"/>
              </a:rPr>
              <a:t>*, A. Liberman* et al., </a:t>
            </a:r>
            <a:r>
              <a:rPr lang="nb-NO" sz="1000" dirty="0" err="1">
                <a:solidFill>
                  <a:srgbClr val="222222"/>
                </a:solidFill>
                <a:latin typeface="Century Gothic" panose="020B0502020202020204" pitchFamily="34" charset="0"/>
              </a:rPr>
              <a:t>Opt</a:t>
            </a:r>
            <a:r>
              <a:rPr lang="nb-NO" sz="1000" dirty="0">
                <a:solidFill>
                  <a:srgbClr val="222222"/>
                </a:solidFill>
                <a:latin typeface="Century Gothic" panose="020B0502020202020204" pitchFamily="34" charset="0"/>
              </a:rPr>
              <a:t>. Lett. 49 (2024)</a:t>
            </a:r>
          </a:p>
          <a:p>
            <a:r>
              <a:rPr lang="nb-NO" sz="1000" dirty="0">
                <a:solidFill>
                  <a:srgbClr val="222222"/>
                </a:solidFill>
                <a:latin typeface="Century Gothic" panose="020B0502020202020204" pitchFamily="34" charset="0"/>
              </a:rPr>
              <a:t>A. Liberman and S. </a:t>
            </a:r>
            <a:r>
              <a:rPr lang="nb-NO" sz="1000" dirty="0" err="1">
                <a:solidFill>
                  <a:srgbClr val="222222"/>
                </a:solidFill>
                <a:latin typeface="Century Gothic" panose="020B0502020202020204" pitchFamily="34" charset="0"/>
              </a:rPr>
              <a:t>Smartsev</a:t>
            </a:r>
            <a:r>
              <a:rPr lang="nb-NO" sz="1000" dirty="0">
                <a:solidFill>
                  <a:srgbClr val="222222"/>
                </a:solidFill>
                <a:latin typeface="Century Gothic" panose="020B0502020202020204" pitchFamily="34" charset="0"/>
              </a:rPr>
              <a:t>, OPN </a:t>
            </a:r>
            <a:r>
              <a:rPr lang="nb-NO" sz="1000" dirty="0" err="1">
                <a:solidFill>
                  <a:srgbClr val="222222"/>
                </a:solidFill>
                <a:latin typeface="Century Gothic" panose="020B0502020202020204" pitchFamily="34" charset="0"/>
              </a:rPr>
              <a:t>Optics</a:t>
            </a:r>
            <a:r>
              <a:rPr lang="nb-NO" sz="1000" dirty="0">
                <a:solidFill>
                  <a:srgbClr val="222222"/>
                </a:solidFill>
                <a:latin typeface="Century Gothic" panose="020B0502020202020204" pitchFamily="34" charset="0"/>
              </a:rPr>
              <a:t> in 2024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5BE351E-79A7-0E4B-9F9C-FFB2792766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7285" y="1278337"/>
            <a:ext cx="1256277" cy="168147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37965DB-8A38-5C47-83CB-5E04D9F9FFCB}"/>
              </a:ext>
            </a:extLst>
          </p:cNvPr>
          <p:cNvSpPr/>
          <p:nvPr/>
        </p:nvSpPr>
        <p:spPr>
          <a:xfrm>
            <a:off x="55573" y="865834"/>
            <a:ext cx="4275625" cy="471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2AA719C-52DF-B847-A49C-A2902B981A9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2090" t="66945" r="1"/>
          <a:stretch/>
        </p:blipFill>
        <p:spPr>
          <a:xfrm>
            <a:off x="4497099" y="957986"/>
            <a:ext cx="4591327" cy="3470947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4E97B1FF-FAD5-E74A-9725-A0831C228E50}"/>
              </a:ext>
            </a:extLst>
          </p:cNvPr>
          <p:cNvSpPr/>
          <p:nvPr/>
        </p:nvSpPr>
        <p:spPr>
          <a:xfrm>
            <a:off x="4497099" y="729444"/>
            <a:ext cx="434229" cy="457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B8F66A8-5EBE-F244-8E3F-62BE00F85878}"/>
              </a:ext>
            </a:extLst>
          </p:cNvPr>
          <p:cNvSpPr/>
          <p:nvPr/>
        </p:nvSpPr>
        <p:spPr>
          <a:xfrm>
            <a:off x="5761064" y="829512"/>
            <a:ext cx="1974877" cy="457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35" name="Google Shape;157;p21">
            <a:extLst>
              <a:ext uri="{FF2B5EF4-FFF2-40B4-BE49-F238E27FC236}">
                <a16:creationId xmlns:a16="http://schemas.microsoft.com/office/drawing/2014/main" id="{A350A59D-7866-F746-B46B-DF807C069EC7}"/>
              </a:ext>
            </a:extLst>
          </p:cNvPr>
          <p:cNvSpPr txBox="1">
            <a:spLocks/>
          </p:cNvSpPr>
          <p:nvPr/>
        </p:nvSpPr>
        <p:spPr>
          <a:xfrm>
            <a:off x="8620599" y="48261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>
                <a:latin typeface="Roboto" panose="02000000000000000000" pitchFamily="2" charset="0"/>
                <a:ea typeface="Roboto" panose="02000000000000000000" pitchFamily="2" charset="0"/>
              </a:rPr>
              <a:pPr/>
              <a:t>14</a:t>
            </a:fld>
            <a:endParaRPr lang="en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6" name="Google Shape;167;p21">
            <a:extLst>
              <a:ext uri="{FF2B5EF4-FFF2-40B4-BE49-F238E27FC236}">
                <a16:creationId xmlns:a16="http://schemas.microsoft.com/office/drawing/2014/main" id="{630B8ADC-1F7B-E84D-8D15-5F752B5CA7B4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" name="Google Shape;81;p14">
            <a:extLst>
              <a:ext uri="{FF2B5EF4-FFF2-40B4-BE49-F238E27FC236}">
                <a16:creationId xmlns:a16="http://schemas.microsoft.com/office/drawing/2014/main" id="{73D506DB-D5E5-F542-952A-2F64C604A037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Google Shape;83;p14">
            <a:extLst>
              <a:ext uri="{FF2B5EF4-FFF2-40B4-BE49-F238E27FC236}">
                <a16:creationId xmlns:a16="http://schemas.microsoft.com/office/drawing/2014/main" id="{8B4AE702-E738-1C46-842A-03A21185E2F4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  <p:sp>
        <p:nvSpPr>
          <p:cNvPr id="22" name="Google Shape;313;p29">
            <a:extLst>
              <a:ext uri="{FF2B5EF4-FFF2-40B4-BE49-F238E27FC236}">
                <a16:creationId xmlns:a16="http://schemas.microsoft.com/office/drawing/2014/main" id="{47C463CE-7273-664F-BE8A-B3D030DE0F01}"/>
              </a:ext>
            </a:extLst>
          </p:cNvPr>
          <p:cNvSpPr/>
          <p:nvPr/>
        </p:nvSpPr>
        <p:spPr>
          <a:xfrm>
            <a:off x="666090" y="1674349"/>
            <a:ext cx="1256277" cy="1237129"/>
          </a:xfrm>
          <a:prstGeom prst="rect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4F42FD8-277F-2548-B6F1-351B5B25B41F}"/>
              </a:ext>
            </a:extLst>
          </p:cNvPr>
          <p:cNvSpPr/>
          <p:nvPr/>
        </p:nvSpPr>
        <p:spPr>
          <a:xfrm>
            <a:off x="-1" y="430085"/>
            <a:ext cx="4572001" cy="4402287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33" name="Google Shape;272;p26">
            <a:extLst>
              <a:ext uri="{FF2B5EF4-FFF2-40B4-BE49-F238E27FC236}">
                <a16:creationId xmlns:a16="http://schemas.microsoft.com/office/drawing/2014/main" id="{E462E8E4-9C9B-C247-B099-638846257168}"/>
              </a:ext>
            </a:extLst>
          </p:cNvPr>
          <p:cNvSpPr txBox="1"/>
          <p:nvPr/>
        </p:nvSpPr>
        <p:spPr>
          <a:xfrm>
            <a:off x="3781894" y="4513540"/>
            <a:ext cx="2167866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" sz="90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Liberman et al.,  Opt. Let. 49 (2024)</a:t>
            </a:r>
            <a:endParaRPr sz="900" dirty="0"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sp>
        <p:nvSpPr>
          <p:cNvPr id="2" name="Google Shape;272;p26">
            <a:extLst>
              <a:ext uri="{FF2B5EF4-FFF2-40B4-BE49-F238E27FC236}">
                <a16:creationId xmlns:a16="http://schemas.microsoft.com/office/drawing/2014/main" id="{8EA5E322-8919-360B-2C94-42DE33CE3F57}"/>
              </a:ext>
            </a:extLst>
          </p:cNvPr>
          <p:cNvSpPr txBox="1"/>
          <p:nvPr/>
        </p:nvSpPr>
        <p:spPr>
          <a:xfrm>
            <a:off x="55573" y="1186530"/>
            <a:ext cx="56280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" sz="1600" dirty="0">
                <a:solidFill>
                  <a:srgbClr val="333333"/>
                </a:solidFill>
                <a:highlight>
                  <a:srgbClr val="00FFFF"/>
                </a:highlight>
                <a:latin typeface="Century Gothic" panose="020B0502020202020204" pitchFamily="34" charset="0"/>
                <a:ea typeface="Roboto" panose="02000000000000000000" pitchFamily="2" charset="0"/>
              </a:rPr>
              <a:t>See also: Pigeon et al. Opt. Exp. 32 (2024)</a:t>
            </a:r>
            <a:endParaRPr sz="1600" dirty="0">
              <a:highlight>
                <a:srgbClr val="00FFFF"/>
              </a:highlight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80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" grpId="0"/>
      <p:bldP spid="29" grpId="0"/>
      <p:bldP spid="16" grpId="0"/>
      <p:bldP spid="26" grpId="0" animBg="1"/>
      <p:bldP spid="22" grpId="0" animBg="1"/>
      <p:bldP spid="23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64;p14">
            <a:extLst>
              <a:ext uri="{FF2B5EF4-FFF2-40B4-BE49-F238E27FC236}">
                <a16:creationId xmlns:a16="http://schemas.microsoft.com/office/drawing/2014/main" id="{9FAFEC16-6E14-7B45-9C7E-05F9F57B99DD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Velocity Measurement – The Challenge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26" name="Google Shape;65;p14">
            <a:extLst>
              <a:ext uri="{FF2B5EF4-FFF2-40B4-BE49-F238E27FC236}">
                <a16:creationId xmlns:a16="http://schemas.microsoft.com/office/drawing/2014/main" id="{29CEDDCC-35CB-EA4E-8D42-1432EB3F0EF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18A59E8-810B-0D41-B955-85A3F40251ED}"/>
              </a:ext>
            </a:extLst>
          </p:cNvPr>
          <p:cNvSpPr txBox="1"/>
          <p:nvPr/>
        </p:nvSpPr>
        <p:spPr>
          <a:xfrm>
            <a:off x="1010653" y="709863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Google Shape;55;p13">
            <a:extLst>
              <a:ext uri="{FF2B5EF4-FFF2-40B4-BE49-F238E27FC236}">
                <a16:creationId xmlns:a16="http://schemas.microsoft.com/office/drawing/2014/main" id="{4915B1CF-5FE8-D84B-8515-C5A13FE0AFB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95300" y="478223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tx1"/>
                </a:solidFill>
              </a:rPr>
              <a:t>15</a:t>
            </a:fld>
            <a:endParaRPr dirty="0">
              <a:solidFill>
                <a:schemeClr val="tx1"/>
              </a:solidFill>
            </a:endParaRPr>
          </a:p>
        </p:txBody>
      </p:sp>
      <p:pic>
        <p:nvPicPr>
          <p:cNvPr id="23" name="Google Shape;167;p21">
            <a:extLst>
              <a:ext uri="{FF2B5EF4-FFF2-40B4-BE49-F238E27FC236}">
                <a16:creationId xmlns:a16="http://schemas.microsoft.com/office/drawing/2014/main" id="{23C93A4D-3404-3144-9E1F-CE1CD9513F9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81;p14">
            <a:extLst>
              <a:ext uri="{FF2B5EF4-FFF2-40B4-BE49-F238E27FC236}">
                <a16:creationId xmlns:a16="http://schemas.microsoft.com/office/drawing/2014/main" id="{0AEF611F-08B0-CE4C-822E-F63CE02E4557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Google Shape;297;p27">
            <a:extLst>
              <a:ext uri="{FF2B5EF4-FFF2-40B4-BE49-F238E27FC236}">
                <a16:creationId xmlns:a16="http://schemas.microsoft.com/office/drawing/2014/main" id="{B22E5ACB-C7F7-9F41-989A-167DC783AAFD}"/>
              </a:ext>
            </a:extLst>
          </p:cNvPr>
          <p:cNvSpPr txBox="1"/>
          <p:nvPr/>
        </p:nvSpPr>
        <p:spPr>
          <a:xfrm>
            <a:off x="0" y="4488883"/>
            <a:ext cx="7705898" cy="39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980" dirty="0">
                <a:solidFill>
                  <a:srgbClr val="333333"/>
                </a:solidFill>
                <a:latin typeface="Century Gothic" panose="020B0502020202020204" pitchFamily="34" charset="0"/>
              </a:rPr>
              <a:t>Liberman et al., “First Electron Acceleration in a Tunable-Velocity Laser Wakefield,” </a:t>
            </a:r>
            <a:r>
              <a:rPr lang="en-US" sz="980" i="1" dirty="0">
                <a:solidFill>
                  <a:srgbClr val="333333"/>
                </a:solidFill>
                <a:latin typeface="Century Gothic" panose="020B0502020202020204" pitchFamily="34" charset="0"/>
              </a:rPr>
              <a:t>Phys. Rev. Res.</a:t>
            </a:r>
            <a:r>
              <a:rPr lang="en-US" sz="980" dirty="0">
                <a:solidFill>
                  <a:srgbClr val="333333"/>
                </a:solidFill>
                <a:latin typeface="Century Gothic" panose="020B0502020202020204" pitchFamily="34" charset="0"/>
              </a:rPr>
              <a:t> 8(2) L022001 (2026)</a:t>
            </a:r>
          </a:p>
          <a:p>
            <a:r>
              <a:rPr lang="en-US" sz="980" dirty="0">
                <a:solidFill>
                  <a:srgbClr val="333333"/>
                </a:solidFill>
                <a:latin typeface="Century Gothic" panose="020B0502020202020204" pitchFamily="34" charset="0"/>
              </a:rPr>
              <a:t>Liberman et al, “Electron Acceleration in a Flying-Focus Generated Laser Wakefield Accelerator,” (under review)</a:t>
            </a:r>
            <a:endParaRPr lang="en-US" sz="980" dirty="0">
              <a:latin typeface="Century Gothic" panose="020B0502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4DB24C8-0785-4B4E-91BB-66FAD6650FB7}"/>
              </a:ext>
            </a:extLst>
          </p:cNvPr>
          <p:cNvSpPr/>
          <p:nvPr/>
        </p:nvSpPr>
        <p:spPr>
          <a:xfrm>
            <a:off x="1937334" y="672735"/>
            <a:ext cx="477588" cy="393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7837C8-4C9E-D444-BA93-1415B04811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7008" y="429768"/>
            <a:ext cx="5304171" cy="39319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3DE009-CDA0-BA47-9661-545F2CBCC6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7008" y="431225"/>
            <a:ext cx="5304172" cy="3931920"/>
          </a:xfrm>
          <a:prstGeom prst="rect">
            <a:avLst/>
          </a:prstGeom>
        </p:spPr>
      </p:pic>
      <p:sp>
        <p:nvSpPr>
          <p:cNvPr id="2" name="Google Shape;83;p14">
            <a:extLst>
              <a:ext uri="{FF2B5EF4-FFF2-40B4-BE49-F238E27FC236}">
                <a16:creationId xmlns:a16="http://schemas.microsoft.com/office/drawing/2014/main" id="{A5F86641-F952-CB2C-B154-F8B565F65174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</p:spTree>
    <p:extLst>
      <p:ext uri="{BB962C8B-B14F-4D97-AF65-F5344CB8AC3E}">
        <p14:creationId xmlns:p14="http://schemas.microsoft.com/office/powerpoint/2010/main" val="284803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pic>
        <p:nvPicPr>
          <p:cNvPr id="5" name="Google Shape;167;p21">
            <a:extLst>
              <a:ext uri="{FF2B5EF4-FFF2-40B4-BE49-F238E27FC236}">
                <a16:creationId xmlns:a16="http://schemas.microsoft.com/office/drawing/2014/main" id="{50FE3BBB-2457-DE40-9B9D-22E2D66B286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81;p14">
            <a:extLst>
              <a:ext uri="{FF2B5EF4-FFF2-40B4-BE49-F238E27FC236}">
                <a16:creationId xmlns:a16="http://schemas.microsoft.com/office/drawing/2014/main" id="{DE3E1FC0-9CE0-E045-907C-2BC8A9F0CB63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1F818EC0-9E1C-AD49-949D-58236F8A4D5F}"/>
              </a:ext>
            </a:extLst>
          </p:cNvPr>
          <p:cNvSpPr/>
          <p:nvPr/>
        </p:nvSpPr>
        <p:spPr>
          <a:xfrm>
            <a:off x="91103" y="3148119"/>
            <a:ext cx="8367097" cy="400765"/>
          </a:xfrm>
          <a:prstGeom prst="rect">
            <a:avLst/>
          </a:prstGeom>
          <a:solidFill>
            <a:schemeClr val="accent1">
              <a:alpha val="4913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Google Shape;157;p21">
            <a:extLst>
              <a:ext uri="{FF2B5EF4-FFF2-40B4-BE49-F238E27FC236}">
                <a16:creationId xmlns:a16="http://schemas.microsoft.com/office/drawing/2014/main" id="{5397565F-5F89-214D-B115-77A64EE3B713}"/>
              </a:ext>
            </a:extLst>
          </p:cNvPr>
          <p:cNvSpPr txBox="1">
            <a:spLocks/>
          </p:cNvSpPr>
          <p:nvPr/>
        </p:nvSpPr>
        <p:spPr>
          <a:xfrm>
            <a:off x="8620599" y="48261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>
                <a:latin typeface="Roboto" panose="02000000000000000000" pitchFamily="2" charset="0"/>
                <a:ea typeface="Roboto" panose="02000000000000000000" pitchFamily="2" charset="0"/>
              </a:rPr>
              <a:pPr/>
              <a:t>16</a:t>
            </a:fld>
            <a:endParaRPr lang="en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Google Shape;83;p14">
            <a:extLst>
              <a:ext uri="{FF2B5EF4-FFF2-40B4-BE49-F238E27FC236}">
                <a16:creationId xmlns:a16="http://schemas.microsoft.com/office/drawing/2014/main" id="{790F613A-68E6-9C48-A209-1C9C5CA48498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4B8F32-D948-4647-AF07-1143D8263BED}"/>
              </a:ext>
            </a:extLst>
          </p:cNvPr>
          <p:cNvSpPr txBox="1"/>
          <p:nvPr/>
        </p:nvSpPr>
        <p:spPr>
          <a:xfrm>
            <a:off x="91103" y="279674"/>
            <a:ext cx="8545929" cy="390010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The Need for High Energy Electron Beams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The Dephasing Limit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Near-Field: </a:t>
            </a: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Spatio</a:t>
            </a: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-Temporal Couplings (STCs)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Font typeface="Arial"/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Far Field: </a:t>
            </a: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Axiparabola</a:t>
            </a:r>
            <a:endParaRPr lang="en-US" sz="2400" dirty="0">
              <a:solidFill>
                <a:schemeClr val="bg2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Axiparabola</a:t>
            </a: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Velocity Measurement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Femtosecond Relativistic Electron Microscopy (FREM)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First Electrons + Partial Mitigation of Dephasing</a:t>
            </a:r>
          </a:p>
        </p:txBody>
      </p:sp>
    </p:spTree>
    <p:extLst>
      <p:ext uri="{BB962C8B-B14F-4D97-AF65-F5344CB8AC3E}">
        <p14:creationId xmlns:p14="http://schemas.microsoft.com/office/powerpoint/2010/main" val="14759152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64;p14">
            <a:extLst>
              <a:ext uri="{FF2B5EF4-FFF2-40B4-BE49-F238E27FC236}">
                <a16:creationId xmlns:a16="http://schemas.microsoft.com/office/drawing/2014/main" id="{9FAFEC16-6E14-7B45-9C7E-05F9F57B99DD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Femtosecond Relativistic Electron Microscopy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26" name="Google Shape;65;p14">
            <a:extLst>
              <a:ext uri="{FF2B5EF4-FFF2-40B4-BE49-F238E27FC236}">
                <a16:creationId xmlns:a16="http://schemas.microsoft.com/office/drawing/2014/main" id="{29CEDDCC-35CB-EA4E-8D42-1432EB3F0EF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screenshot of a computer generated image&#10;&#10;Description automatically generated">
            <a:extLst>
              <a:ext uri="{FF2B5EF4-FFF2-40B4-BE49-F238E27FC236}">
                <a16:creationId xmlns:a16="http://schemas.microsoft.com/office/drawing/2014/main" id="{A7A97B9D-CF0C-C54F-AB49-B031E807BC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8777"/>
          <a:stretch/>
        </p:blipFill>
        <p:spPr>
          <a:xfrm>
            <a:off x="838400" y="579461"/>
            <a:ext cx="7782199" cy="3996523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236E4EFC-1347-8D41-BC63-238B623B8B05}"/>
              </a:ext>
            </a:extLst>
          </p:cNvPr>
          <p:cNvSpPr/>
          <p:nvPr/>
        </p:nvSpPr>
        <p:spPr>
          <a:xfrm>
            <a:off x="838400" y="505304"/>
            <a:ext cx="447409" cy="719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28" name="Google Shape;55;p13">
            <a:extLst>
              <a:ext uri="{FF2B5EF4-FFF2-40B4-BE49-F238E27FC236}">
                <a16:creationId xmlns:a16="http://schemas.microsoft.com/office/drawing/2014/main" id="{092C496B-9F46-0542-9CEE-46B2FBD8F07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95300" y="478223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tx1"/>
                </a:solidFill>
              </a:rPr>
              <a:t>17</a:t>
            </a:fld>
            <a:endParaRPr dirty="0">
              <a:solidFill>
                <a:schemeClr val="tx1"/>
              </a:solidFill>
            </a:endParaRPr>
          </a:p>
        </p:txBody>
      </p:sp>
      <p:pic>
        <p:nvPicPr>
          <p:cNvPr id="29" name="Google Shape;167;p21">
            <a:extLst>
              <a:ext uri="{FF2B5EF4-FFF2-40B4-BE49-F238E27FC236}">
                <a16:creationId xmlns:a16="http://schemas.microsoft.com/office/drawing/2014/main" id="{77035AEB-C8EF-6F43-B3B9-0910A644D6C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" name="Google Shape;81;p14">
            <a:extLst>
              <a:ext uri="{FF2B5EF4-FFF2-40B4-BE49-F238E27FC236}">
                <a16:creationId xmlns:a16="http://schemas.microsoft.com/office/drawing/2014/main" id="{F3E4069C-C422-4E48-B690-74867BD25203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Google Shape;83;p14">
            <a:extLst>
              <a:ext uri="{FF2B5EF4-FFF2-40B4-BE49-F238E27FC236}">
                <a16:creationId xmlns:a16="http://schemas.microsoft.com/office/drawing/2014/main" id="{247F4C5C-59F1-C042-A2F1-D1E2D6163308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D6F47EF-280D-3945-92C3-302FB011D6C0}"/>
              </a:ext>
            </a:extLst>
          </p:cNvPr>
          <p:cNvSpPr/>
          <p:nvPr/>
        </p:nvSpPr>
        <p:spPr>
          <a:xfrm>
            <a:off x="1513490" y="667568"/>
            <a:ext cx="1965434" cy="1213711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06AD61-B64A-5042-9F81-328E6D47B394}"/>
              </a:ext>
            </a:extLst>
          </p:cNvPr>
          <p:cNvSpPr/>
          <p:nvPr/>
        </p:nvSpPr>
        <p:spPr>
          <a:xfrm>
            <a:off x="1429407" y="766060"/>
            <a:ext cx="1475228" cy="337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163214B-588F-B44D-9D98-E0A7BE771429}"/>
              </a:ext>
            </a:extLst>
          </p:cNvPr>
          <p:cNvSpPr/>
          <p:nvPr/>
        </p:nvSpPr>
        <p:spPr>
          <a:xfrm>
            <a:off x="4644063" y="1702837"/>
            <a:ext cx="1210199" cy="1734046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9E6BDEB-F51F-4347-AD6D-271C1547669E}"/>
              </a:ext>
            </a:extLst>
          </p:cNvPr>
          <p:cNvSpPr/>
          <p:nvPr/>
        </p:nvSpPr>
        <p:spPr>
          <a:xfrm>
            <a:off x="5484759" y="3386292"/>
            <a:ext cx="632262" cy="337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6B56B54-4734-9C4E-9980-1EE89CA81FD1}"/>
              </a:ext>
            </a:extLst>
          </p:cNvPr>
          <p:cNvSpPr/>
          <p:nvPr/>
        </p:nvSpPr>
        <p:spPr>
          <a:xfrm>
            <a:off x="1475971" y="3086100"/>
            <a:ext cx="1210199" cy="1477939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B8D6482-ED34-9B4D-95D7-D2E71E1F23E8}"/>
              </a:ext>
            </a:extLst>
          </p:cNvPr>
          <p:cNvSpPr/>
          <p:nvPr/>
        </p:nvSpPr>
        <p:spPr>
          <a:xfrm>
            <a:off x="1517368" y="4321762"/>
            <a:ext cx="1021646" cy="337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E80F681-71A0-9D48-854A-F34DF73F3C96}"/>
              </a:ext>
            </a:extLst>
          </p:cNvPr>
          <p:cNvSpPr/>
          <p:nvPr/>
        </p:nvSpPr>
        <p:spPr>
          <a:xfrm>
            <a:off x="265772" y="2621245"/>
            <a:ext cx="1210199" cy="1477939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39B1CE5-338F-5548-9423-CFEC04843A71}"/>
              </a:ext>
            </a:extLst>
          </p:cNvPr>
          <p:cNvSpPr/>
          <p:nvPr/>
        </p:nvSpPr>
        <p:spPr>
          <a:xfrm>
            <a:off x="864869" y="2554062"/>
            <a:ext cx="1021646" cy="337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77C7625-366F-5E47-B76B-8A7F9B0D3443}"/>
              </a:ext>
            </a:extLst>
          </p:cNvPr>
          <p:cNvSpPr/>
          <p:nvPr/>
        </p:nvSpPr>
        <p:spPr>
          <a:xfrm>
            <a:off x="2574795" y="2308407"/>
            <a:ext cx="1526688" cy="1881853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CBDBF1F-08FF-D846-B048-C298366D0FDF}"/>
              </a:ext>
            </a:extLst>
          </p:cNvPr>
          <p:cNvSpPr/>
          <p:nvPr/>
        </p:nvSpPr>
        <p:spPr>
          <a:xfrm>
            <a:off x="3421539" y="3984236"/>
            <a:ext cx="1021646" cy="337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7F73084-BE93-944B-B3C8-CB20ADB404C8}"/>
              </a:ext>
            </a:extLst>
          </p:cNvPr>
          <p:cNvSpPr/>
          <p:nvPr/>
        </p:nvSpPr>
        <p:spPr>
          <a:xfrm>
            <a:off x="1540124" y="2008142"/>
            <a:ext cx="1771977" cy="337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FBC2EF2-CDF0-C245-A16C-B226AA8F8D5D}"/>
              </a:ext>
            </a:extLst>
          </p:cNvPr>
          <p:cNvSpPr/>
          <p:nvPr/>
        </p:nvSpPr>
        <p:spPr>
          <a:xfrm>
            <a:off x="3835028" y="2024696"/>
            <a:ext cx="1021646" cy="596550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10D7395-4797-6044-97A4-25668C972D7F}"/>
              </a:ext>
            </a:extLst>
          </p:cNvPr>
          <p:cNvSpPr/>
          <p:nvPr/>
        </p:nvSpPr>
        <p:spPr>
          <a:xfrm>
            <a:off x="5886019" y="1225120"/>
            <a:ext cx="1021646" cy="783022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50A64CC-FE71-2441-8901-534E840621EB}"/>
              </a:ext>
            </a:extLst>
          </p:cNvPr>
          <p:cNvSpPr/>
          <p:nvPr/>
        </p:nvSpPr>
        <p:spPr>
          <a:xfrm>
            <a:off x="5800890" y="1982846"/>
            <a:ext cx="1646832" cy="551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689A1B9-0D8B-C34C-A030-F4CF3606B33F}"/>
              </a:ext>
            </a:extLst>
          </p:cNvPr>
          <p:cNvSpPr/>
          <p:nvPr/>
        </p:nvSpPr>
        <p:spPr>
          <a:xfrm>
            <a:off x="7173381" y="587983"/>
            <a:ext cx="1281505" cy="1077061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1CF89D3-66EF-C448-B194-E40183B0E577}"/>
              </a:ext>
            </a:extLst>
          </p:cNvPr>
          <p:cNvSpPr/>
          <p:nvPr/>
        </p:nvSpPr>
        <p:spPr>
          <a:xfrm>
            <a:off x="7402893" y="1665045"/>
            <a:ext cx="1480009" cy="234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105416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7" grpId="0" animBg="1"/>
      <p:bldP spid="31" grpId="0" animBg="1"/>
      <p:bldP spid="32" grpId="0" animBg="1"/>
      <p:bldP spid="36" grpId="0" animBg="1"/>
      <p:bldP spid="37" grpId="0" animBg="1"/>
      <p:bldP spid="38" grpId="0" animBg="1"/>
      <p:bldP spid="43" grpId="0" animBg="1"/>
      <p:bldP spid="44" grpId="0" animBg="1"/>
      <p:bldP spid="45" grpId="0" animBg="1"/>
      <p:bldP spid="47" grpId="0" animBg="1"/>
      <p:bldP spid="48" grpId="0" animBg="1"/>
      <p:bldP spid="49" grpId="0" animBg="1"/>
      <p:bldP spid="50" grpId="0" animBg="1"/>
      <p:bldP spid="5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64;p14">
            <a:extLst>
              <a:ext uri="{FF2B5EF4-FFF2-40B4-BE49-F238E27FC236}">
                <a16:creationId xmlns:a16="http://schemas.microsoft.com/office/drawing/2014/main" id="{9FAFEC16-6E14-7B45-9C7E-05F9F57B99DD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Femtosecond Relativistic Electron Microscopy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26" name="Google Shape;65;p14">
            <a:extLst>
              <a:ext uri="{FF2B5EF4-FFF2-40B4-BE49-F238E27FC236}">
                <a16:creationId xmlns:a16="http://schemas.microsoft.com/office/drawing/2014/main" id="{29CEDDCC-35CB-EA4E-8D42-1432EB3F0EF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screenshot of a computer generated image&#10;&#10;Description automatically generated">
            <a:extLst>
              <a:ext uri="{FF2B5EF4-FFF2-40B4-BE49-F238E27FC236}">
                <a16:creationId xmlns:a16="http://schemas.microsoft.com/office/drawing/2014/main" id="{A7A97B9D-CF0C-C54F-AB49-B031E807BC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8777"/>
          <a:stretch/>
        </p:blipFill>
        <p:spPr>
          <a:xfrm>
            <a:off x="838400" y="579461"/>
            <a:ext cx="7782199" cy="3996523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236E4EFC-1347-8D41-BC63-238B623B8B05}"/>
              </a:ext>
            </a:extLst>
          </p:cNvPr>
          <p:cNvSpPr/>
          <p:nvPr/>
        </p:nvSpPr>
        <p:spPr>
          <a:xfrm>
            <a:off x="838400" y="505304"/>
            <a:ext cx="447409" cy="719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40" name="Google Shape;313;p29">
            <a:extLst>
              <a:ext uri="{FF2B5EF4-FFF2-40B4-BE49-F238E27FC236}">
                <a16:creationId xmlns:a16="http://schemas.microsoft.com/office/drawing/2014/main" id="{0CD34577-F361-3141-AC72-7F9F7AD41D5D}"/>
              </a:ext>
            </a:extLst>
          </p:cNvPr>
          <p:cNvSpPr/>
          <p:nvPr/>
        </p:nvSpPr>
        <p:spPr>
          <a:xfrm>
            <a:off x="4896569" y="505304"/>
            <a:ext cx="1291167" cy="1048288"/>
          </a:xfrm>
          <a:prstGeom prst="rect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R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</a:pPr>
            <a:endParaRPr/>
          </a:p>
        </p:txBody>
      </p:sp>
      <p:sp>
        <p:nvSpPr>
          <p:cNvPr id="41" name="Google Shape;313;p29">
            <a:extLst>
              <a:ext uri="{FF2B5EF4-FFF2-40B4-BE49-F238E27FC236}">
                <a16:creationId xmlns:a16="http://schemas.microsoft.com/office/drawing/2014/main" id="{8AAC8340-26C7-CA4B-853D-4F7BF64DCCA2}"/>
              </a:ext>
            </a:extLst>
          </p:cNvPr>
          <p:cNvSpPr/>
          <p:nvPr/>
        </p:nvSpPr>
        <p:spPr>
          <a:xfrm>
            <a:off x="1473699" y="700976"/>
            <a:ext cx="2133797" cy="1177928"/>
          </a:xfrm>
          <a:prstGeom prst="rect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R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</a:pPr>
            <a:endParaRPr/>
          </a:p>
        </p:txBody>
      </p:sp>
      <p:sp>
        <p:nvSpPr>
          <p:cNvPr id="42" name="Google Shape;313;p29">
            <a:extLst>
              <a:ext uri="{FF2B5EF4-FFF2-40B4-BE49-F238E27FC236}">
                <a16:creationId xmlns:a16="http://schemas.microsoft.com/office/drawing/2014/main" id="{A3B5672F-2A7A-EC40-822A-7334FEB48909}"/>
              </a:ext>
            </a:extLst>
          </p:cNvPr>
          <p:cNvSpPr/>
          <p:nvPr/>
        </p:nvSpPr>
        <p:spPr>
          <a:xfrm>
            <a:off x="4729499" y="1674700"/>
            <a:ext cx="1291167" cy="2033004"/>
          </a:xfrm>
          <a:prstGeom prst="rect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R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</a:pPr>
            <a:endParaRPr/>
          </a:p>
        </p:txBody>
      </p:sp>
      <p:sp>
        <p:nvSpPr>
          <p:cNvPr id="46" name="Google Shape;313;p29">
            <a:extLst>
              <a:ext uri="{FF2B5EF4-FFF2-40B4-BE49-F238E27FC236}">
                <a16:creationId xmlns:a16="http://schemas.microsoft.com/office/drawing/2014/main" id="{3D3EBF38-2D27-7B4C-AF7E-59304A8257DB}"/>
              </a:ext>
            </a:extLst>
          </p:cNvPr>
          <p:cNvSpPr/>
          <p:nvPr/>
        </p:nvSpPr>
        <p:spPr>
          <a:xfrm>
            <a:off x="640225" y="2542979"/>
            <a:ext cx="1802350" cy="2107161"/>
          </a:xfrm>
          <a:prstGeom prst="rect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R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</a:pPr>
            <a:endParaRPr/>
          </a:p>
        </p:txBody>
      </p:sp>
      <p:sp>
        <p:nvSpPr>
          <p:cNvPr id="51" name="Google Shape;313;p29">
            <a:extLst>
              <a:ext uri="{FF2B5EF4-FFF2-40B4-BE49-F238E27FC236}">
                <a16:creationId xmlns:a16="http://schemas.microsoft.com/office/drawing/2014/main" id="{C0273379-EBF6-6942-BC37-C816711EE905}"/>
              </a:ext>
            </a:extLst>
          </p:cNvPr>
          <p:cNvSpPr/>
          <p:nvPr/>
        </p:nvSpPr>
        <p:spPr>
          <a:xfrm>
            <a:off x="2434520" y="2124146"/>
            <a:ext cx="1802350" cy="2107161"/>
          </a:xfrm>
          <a:prstGeom prst="rect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R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</a:pPr>
            <a:endParaRPr/>
          </a:p>
        </p:txBody>
      </p:sp>
      <p:sp>
        <p:nvSpPr>
          <p:cNvPr id="52" name="Google Shape;313;p29">
            <a:extLst>
              <a:ext uri="{FF2B5EF4-FFF2-40B4-BE49-F238E27FC236}">
                <a16:creationId xmlns:a16="http://schemas.microsoft.com/office/drawing/2014/main" id="{A3EFCCD5-351B-CB45-B6AF-81F54E8295FC}"/>
              </a:ext>
            </a:extLst>
          </p:cNvPr>
          <p:cNvSpPr/>
          <p:nvPr/>
        </p:nvSpPr>
        <p:spPr>
          <a:xfrm>
            <a:off x="4206147" y="1463723"/>
            <a:ext cx="1802350" cy="2107161"/>
          </a:xfrm>
          <a:prstGeom prst="rect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R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</a:pPr>
            <a:endParaRPr/>
          </a:p>
        </p:txBody>
      </p:sp>
      <p:sp>
        <p:nvSpPr>
          <p:cNvPr id="53" name="Google Shape;313;p29">
            <a:extLst>
              <a:ext uri="{FF2B5EF4-FFF2-40B4-BE49-F238E27FC236}">
                <a16:creationId xmlns:a16="http://schemas.microsoft.com/office/drawing/2014/main" id="{C0D3223C-3CFF-DC40-A1B0-3C7B740EEC3C}"/>
              </a:ext>
            </a:extLst>
          </p:cNvPr>
          <p:cNvSpPr/>
          <p:nvPr/>
        </p:nvSpPr>
        <p:spPr>
          <a:xfrm>
            <a:off x="5867951" y="489784"/>
            <a:ext cx="2940538" cy="2107161"/>
          </a:xfrm>
          <a:prstGeom prst="rect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R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</a:pPr>
            <a:endParaRPr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86CF389-FE21-6849-AE60-7A0CA54E6663}"/>
              </a:ext>
            </a:extLst>
          </p:cNvPr>
          <p:cNvSpPr/>
          <p:nvPr/>
        </p:nvSpPr>
        <p:spPr>
          <a:xfrm>
            <a:off x="131930" y="468896"/>
            <a:ext cx="8763019" cy="4367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28" name="Google Shape;55;p13">
            <a:extLst>
              <a:ext uri="{FF2B5EF4-FFF2-40B4-BE49-F238E27FC236}">
                <a16:creationId xmlns:a16="http://schemas.microsoft.com/office/drawing/2014/main" id="{092C496B-9F46-0542-9CEE-46B2FBD8F07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95300" y="478223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tx1"/>
                </a:solidFill>
              </a:rPr>
              <a:t>18</a:t>
            </a:fld>
            <a:endParaRPr dirty="0">
              <a:solidFill>
                <a:schemeClr val="tx1"/>
              </a:solidFill>
            </a:endParaRPr>
          </a:p>
        </p:txBody>
      </p:sp>
      <p:pic>
        <p:nvPicPr>
          <p:cNvPr id="29" name="Google Shape;167;p21">
            <a:extLst>
              <a:ext uri="{FF2B5EF4-FFF2-40B4-BE49-F238E27FC236}">
                <a16:creationId xmlns:a16="http://schemas.microsoft.com/office/drawing/2014/main" id="{77035AEB-C8EF-6F43-B3B9-0910A644D6C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875EF4-7D45-EE40-B43D-065F7C399E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7835" y="450646"/>
            <a:ext cx="6079802" cy="4077043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D1F7DB8B-FD05-2047-A58C-026F8B2F0FBF}"/>
              </a:ext>
            </a:extLst>
          </p:cNvPr>
          <p:cNvSpPr/>
          <p:nvPr/>
        </p:nvSpPr>
        <p:spPr>
          <a:xfrm>
            <a:off x="3311574" y="461100"/>
            <a:ext cx="1904022" cy="4029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C2481A6-DA62-D041-B5B2-C8934B6C8068}"/>
              </a:ext>
            </a:extLst>
          </p:cNvPr>
          <p:cNvSpPr/>
          <p:nvPr/>
        </p:nvSpPr>
        <p:spPr>
          <a:xfrm>
            <a:off x="5105869" y="458537"/>
            <a:ext cx="2318133" cy="4056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cxnSp>
        <p:nvCxnSpPr>
          <p:cNvPr id="33" name="Google Shape;81;p14">
            <a:extLst>
              <a:ext uri="{FF2B5EF4-FFF2-40B4-BE49-F238E27FC236}">
                <a16:creationId xmlns:a16="http://schemas.microsoft.com/office/drawing/2014/main" id="{F3E4069C-C422-4E48-B690-74867BD25203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Google Shape;272;p26">
            <a:extLst>
              <a:ext uri="{FF2B5EF4-FFF2-40B4-BE49-F238E27FC236}">
                <a16:creationId xmlns:a16="http://schemas.microsoft.com/office/drawing/2014/main" id="{C6C17AEB-081C-0047-A4E5-A967EB76AF44}"/>
              </a:ext>
            </a:extLst>
          </p:cNvPr>
          <p:cNvSpPr txBox="1"/>
          <p:nvPr/>
        </p:nvSpPr>
        <p:spPr>
          <a:xfrm>
            <a:off x="0" y="4474116"/>
            <a:ext cx="834624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Liberman et al., “Direct Observation of a wakefield generated with structured light,”</a:t>
            </a:r>
            <a:r>
              <a:rPr lang="en-US" sz="960" b="1" dirty="0">
                <a:latin typeface="Lucida Grande" panose="020B0600040502020204" pitchFamily="34" charset="0"/>
                <a:ea typeface="Roboto" panose="02000000000000000000" pitchFamily="2" charset="0"/>
              </a:rPr>
              <a:t> </a:t>
            </a:r>
            <a:r>
              <a:rPr lang="en-US" sz="960" i="1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Nature Comm</a:t>
            </a:r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. 16, 10957 (2025)</a:t>
            </a:r>
          </a:p>
          <a:p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Liberman et al., “Probing Flying-Focus </a:t>
            </a:r>
            <a:r>
              <a:rPr lang="en-US" sz="960" dirty="0" err="1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Wakefields</a:t>
            </a:r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,” </a:t>
            </a:r>
            <a:r>
              <a:rPr lang="en-US" sz="960" i="1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Reports on Progress in Physics 89(3) 038501 </a:t>
            </a:r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(2026)</a:t>
            </a:r>
            <a:endParaRPr lang="en-US" sz="960" i="1" dirty="0"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sp>
        <p:nvSpPr>
          <p:cNvPr id="24" name="Google Shape;83;p14">
            <a:extLst>
              <a:ext uri="{FF2B5EF4-FFF2-40B4-BE49-F238E27FC236}">
                <a16:creationId xmlns:a16="http://schemas.microsoft.com/office/drawing/2014/main" id="{247F4C5C-59F1-C042-A2F1-D1E2D6163308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20BF1DB-CCE8-D84B-A773-4706A0E1900C}"/>
              </a:ext>
            </a:extLst>
          </p:cNvPr>
          <p:cNvSpPr/>
          <p:nvPr/>
        </p:nvSpPr>
        <p:spPr>
          <a:xfrm>
            <a:off x="1199349" y="1723848"/>
            <a:ext cx="2162712" cy="1378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6F78D0F-DDE6-DB49-92FE-7685F8DD3923}"/>
              </a:ext>
            </a:extLst>
          </p:cNvPr>
          <p:cNvSpPr txBox="1"/>
          <p:nvPr/>
        </p:nvSpPr>
        <p:spPr>
          <a:xfrm>
            <a:off x="181891" y="970812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entury Gothic" panose="020B0502020202020204" pitchFamily="34" charset="0"/>
              </a:rPr>
              <a:t>Data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7F34AF-33FE-6048-8512-D16877685E5B}"/>
              </a:ext>
            </a:extLst>
          </p:cNvPr>
          <p:cNvSpPr/>
          <p:nvPr/>
        </p:nvSpPr>
        <p:spPr>
          <a:xfrm>
            <a:off x="1229052" y="3096358"/>
            <a:ext cx="2082522" cy="1422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B5D3EA-9A45-B04B-8DD7-676D44EBBFBD}"/>
              </a:ext>
            </a:extLst>
          </p:cNvPr>
          <p:cNvSpPr txBox="1"/>
          <p:nvPr/>
        </p:nvSpPr>
        <p:spPr>
          <a:xfrm>
            <a:off x="241570" y="2245831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entury Gothic" panose="020B0502020202020204" pitchFamily="34" charset="0"/>
              </a:rPr>
              <a:t>Sim.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0ECEF07-6646-F94A-91A5-BEF14D2382F9}"/>
              </a:ext>
            </a:extLst>
          </p:cNvPr>
          <p:cNvSpPr txBox="1"/>
          <p:nvPr/>
        </p:nvSpPr>
        <p:spPr>
          <a:xfrm>
            <a:off x="-17999" y="3536912"/>
            <a:ext cx="13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entury Gothic" panose="020B0502020202020204" pitchFamily="34" charset="0"/>
              </a:rPr>
              <a:t>Wakefield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74EE3B7-6BC8-F548-8F80-ACA74138DF71}"/>
              </a:ext>
            </a:extLst>
          </p:cNvPr>
          <p:cNvCxnSpPr>
            <a:cxnSpLocks/>
          </p:cNvCxnSpPr>
          <p:nvPr/>
        </p:nvCxnSpPr>
        <p:spPr>
          <a:xfrm flipH="1">
            <a:off x="6387548" y="667568"/>
            <a:ext cx="1126951" cy="4229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CD74A23A-C90C-4944-93CD-1B7760EF58A5}"/>
              </a:ext>
            </a:extLst>
          </p:cNvPr>
          <p:cNvSpPr txBox="1"/>
          <p:nvPr/>
        </p:nvSpPr>
        <p:spPr>
          <a:xfrm>
            <a:off x="7546915" y="439021"/>
            <a:ext cx="1208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entury Gothic" panose="020B0502020202020204" pitchFamily="34" charset="0"/>
              </a:rPr>
              <a:t>V-Shape </a:t>
            </a:r>
          </a:p>
          <a:p>
            <a:pPr algn="ctr"/>
            <a:r>
              <a:rPr lang="en-US" sz="1800" dirty="0">
                <a:latin typeface="Century Gothic" panose="020B0502020202020204" pitchFamily="34" charset="0"/>
              </a:rPr>
              <a:t>Structure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B0CA5FF-8EF9-3349-8B4A-9328E6B538A2}"/>
              </a:ext>
            </a:extLst>
          </p:cNvPr>
          <p:cNvCxnSpPr>
            <a:cxnSpLocks/>
          </p:cNvCxnSpPr>
          <p:nvPr/>
        </p:nvCxnSpPr>
        <p:spPr>
          <a:xfrm flipH="1">
            <a:off x="6657913" y="3689587"/>
            <a:ext cx="68030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716C04D-72EC-524D-B737-1A2CEEE2779D}"/>
              </a:ext>
            </a:extLst>
          </p:cNvPr>
          <p:cNvSpPr txBox="1"/>
          <p:nvPr/>
        </p:nvSpPr>
        <p:spPr>
          <a:xfrm>
            <a:off x="7296958" y="3468502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entury Gothic" panose="020B0502020202020204" pitchFamily="34" charset="0"/>
              </a:rPr>
              <a:t>Shrinking Wake 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990C223-EBB3-5740-A4A0-0516156C53D3}"/>
              </a:ext>
            </a:extLst>
          </p:cNvPr>
          <p:cNvCxnSpPr>
            <a:cxnSpLocks/>
          </p:cNvCxnSpPr>
          <p:nvPr/>
        </p:nvCxnSpPr>
        <p:spPr>
          <a:xfrm flipH="1">
            <a:off x="6610869" y="3177726"/>
            <a:ext cx="686089" cy="33900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99EF9000-FED3-274A-A06C-79D1E4A43CC8}"/>
              </a:ext>
            </a:extLst>
          </p:cNvPr>
          <p:cNvSpPr txBox="1"/>
          <p:nvPr/>
        </p:nvSpPr>
        <p:spPr>
          <a:xfrm>
            <a:off x="7276201" y="2971832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entury Gothic" panose="020B0502020202020204" pitchFamily="34" charset="0"/>
              </a:rPr>
              <a:t>Offset Wakes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8" grpId="0" animBg="1"/>
      <p:bldP spid="58" grpId="1" animBg="1"/>
      <p:bldP spid="59" grpId="0" animBg="1"/>
      <p:bldP spid="59" grpId="1" animBg="1"/>
      <p:bldP spid="23" grpId="0" animBg="1"/>
      <p:bldP spid="23" grpId="1" animBg="1"/>
      <p:bldP spid="31" grpId="0" animBg="1"/>
      <p:bldP spid="32" grpId="0"/>
      <p:bldP spid="34" grpId="0"/>
      <p:bldP spid="35" grpId="0"/>
      <p:bldP spid="37" grpId="0"/>
      <p:bldP spid="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385B0AAC-0EB1-AC46-B9B6-9F224F8DF0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70" t="33566" r="20136" b="35684"/>
          <a:stretch/>
        </p:blipFill>
        <p:spPr>
          <a:xfrm rot="16200000">
            <a:off x="825723" y="1588266"/>
            <a:ext cx="1474237" cy="354124"/>
          </a:xfrm>
          <a:prstGeom prst="rect">
            <a:avLst/>
          </a:prstGeom>
        </p:spPr>
      </p:pic>
      <p:sp>
        <p:nvSpPr>
          <p:cNvPr id="54" name="Google Shape;64;p14">
            <a:extLst>
              <a:ext uri="{FF2B5EF4-FFF2-40B4-BE49-F238E27FC236}">
                <a16:creationId xmlns:a16="http://schemas.microsoft.com/office/drawing/2014/main" id="{96B14F3E-F726-3245-B51F-2A51C6EB0790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FREM PFC Comparison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55" name="Google Shape;65;p14">
            <a:extLst>
              <a:ext uri="{FF2B5EF4-FFF2-40B4-BE49-F238E27FC236}">
                <a16:creationId xmlns:a16="http://schemas.microsoft.com/office/drawing/2014/main" id="{72A63CF4-0428-F64F-9324-7F2D459F82F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267;p26">
            <a:extLst>
              <a:ext uri="{FF2B5EF4-FFF2-40B4-BE49-F238E27FC236}">
                <a16:creationId xmlns:a16="http://schemas.microsoft.com/office/drawing/2014/main" id="{9F4336BB-C49E-C74F-AA3F-7B341096E9EA}"/>
              </a:ext>
            </a:extLst>
          </p:cNvPr>
          <p:cNvSpPr txBox="1"/>
          <p:nvPr/>
        </p:nvSpPr>
        <p:spPr>
          <a:xfrm>
            <a:off x="605099" y="551206"/>
            <a:ext cx="2049201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Clr>
                <a:srgbClr val="000000"/>
              </a:buClr>
              <a:buSzPts val="1100"/>
            </a:pPr>
            <a:r>
              <a:rPr lang="en" dirty="0">
                <a:latin typeface="Century Gothic" panose="020B0502020202020204" pitchFamily="34" charset="0"/>
                <a:ea typeface="Roboto" panose="02000000000000000000" pitchFamily="2" charset="0"/>
              </a:rPr>
              <a:t>PFC = -0.0019 fs/mm</a:t>
            </a:r>
            <a:r>
              <a:rPr lang="en" baseline="30000" dirty="0">
                <a:latin typeface="Century Gothic" panose="020B0502020202020204" pitchFamily="34" charset="0"/>
                <a:ea typeface="Roboto" panose="02000000000000000000" pitchFamily="2" charset="0"/>
              </a:rPr>
              <a:t>2</a:t>
            </a:r>
            <a:r>
              <a:rPr lang="en" dirty="0">
                <a:latin typeface="Century Gothic" panose="020B0502020202020204" pitchFamily="34" charset="0"/>
                <a:ea typeface="Roboto" panose="02000000000000000000" pitchFamily="2" charset="0"/>
              </a:rPr>
              <a:t> </a:t>
            </a:r>
            <a:endParaRPr dirty="0"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7995EFE-805E-AC49-8295-147DC1112E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70" t="33566" r="20136" b="35684"/>
          <a:stretch/>
        </p:blipFill>
        <p:spPr>
          <a:xfrm rot="5400000">
            <a:off x="3560573" y="1205386"/>
            <a:ext cx="1474237" cy="1082538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id="{CF843C75-4AF5-C449-B2D7-F992C1E1B409}"/>
              </a:ext>
            </a:extLst>
          </p:cNvPr>
          <p:cNvSpPr/>
          <p:nvPr/>
        </p:nvSpPr>
        <p:spPr>
          <a:xfrm>
            <a:off x="1407721" y="1700874"/>
            <a:ext cx="439142" cy="152137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1" name="Right Arrow 30">
            <a:extLst>
              <a:ext uri="{FF2B5EF4-FFF2-40B4-BE49-F238E27FC236}">
                <a16:creationId xmlns:a16="http://schemas.microsoft.com/office/drawing/2014/main" id="{F4A73C59-A814-E54E-BF79-82CCD9A214B2}"/>
              </a:ext>
            </a:extLst>
          </p:cNvPr>
          <p:cNvSpPr/>
          <p:nvPr/>
        </p:nvSpPr>
        <p:spPr>
          <a:xfrm>
            <a:off x="3863380" y="1662695"/>
            <a:ext cx="647033" cy="13803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947E7F9E-B623-C041-B149-C8B725674D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9423" b="53133"/>
          <a:stretch/>
        </p:blipFill>
        <p:spPr>
          <a:xfrm>
            <a:off x="0" y="2583019"/>
            <a:ext cx="3065929" cy="17324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326816-0FF2-3F40-BD07-EA8E254EDF2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1226" b="53603"/>
          <a:stretch/>
        </p:blipFill>
        <p:spPr>
          <a:xfrm>
            <a:off x="3065929" y="2584663"/>
            <a:ext cx="2980944" cy="1729197"/>
          </a:xfrm>
          <a:prstGeom prst="rect">
            <a:avLst/>
          </a:prstGeom>
        </p:spPr>
      </p:pic>
      <p:sp>
        <p:nvSpPr>
          <p:cNvPr id="50" name="Google Shape;267;p26">
            <a:extLst>
              <a:ext uri="{FF2B5EF4-FFF2-40B4-BE49-F238E27FC236}">
                <a16:creationId xmlns:a16="http://schemas.microsoft.com/office/drawing/2014/main" id="{50656EFB-A8C0-944D-ABBB-9BA742CCEC3B}"/>
              </a:ext>
            </a:extLst>
          </p:cNvPr>
          <p:cNvSpPr txBox="1"/>
          <p:nvPr/>
        </p:nvSpPr>
        <p:spPr>
          <a:xfrm>
            <a:off x="3558927" y="551206"/>
            <a:ext cx="208622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Clr>
                <a:srgbClr val="000000"/>
              </a:buClr>
              <a:buSzPts val="1100"/>
            </a:pPr>
            <a:r>
              <a:rPr lang="en" dirty="0">
                <a:latin typeface="Century Gothic" panose="020B0502020202020204" pitchFamily="34" charset="0"/>
                <a:ea typeface="Roboto" panose="02000000000000000000" pitchFamily="2" charset="0"/>
              </a:rPr>
              <a:t>PFC = 0.02 fs/mm</a:t>
            </a:r>
            <a:r>
              <a:rPr lang="en" baseline="30000" dirty="0">
                <a:latin typeface="Century Gothic" panose="020B0502020202020204" pitchFamily="34" charset="0"/>
                <a:ea typeface="Roboto" panose="02000000000000000000" pitchFamily="2" charset="0"/>
              </a:rPr>
              <a:t>2</a:t>
            </a:r>
            <a:r>
              <a:rPr lang="en" dirty="0">
                <a:latin typeface="Century Gothic" panose="020B0502020202020204" pitchFamily="34" charset="0"/>
                <a:ea typeface="Roboto" panose="02000000000000000000" pitchFamily="2" charset="0"/>
              </a:rPr>
              <a:t> </a:t>
            </a:r>
            <a:endParaRPr dirty="0"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sp>
        <p:nvSpPr>
          <p:cNvPr id="24" name="Google Shape;55;p13">
            <a:extLst>
              <a:ext uri="{FF2B5EF4-FFF2-40B4-BE49-F238E27FC236}">
                <a16:creationId xmlns:a16="http://schemas.microsoft.com/office/drawing/2014/main" id="{EB35F4CF-5639-0144-9665-46328423F49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95300" y="478223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tx1"/>
                </a:solidFill>
              </a:rPr>
              <a:t>19</a:t>
            </a:fld>
            <a:endParaRPr dirty="0">
              <a:solidFill>
                <a:schemeClr val="tx1"/>
              </a:solidFill>
            </a:endParaRPr>
          </a:p>
        </p:txBody>
      </p:sp>
      <p:pic>
        <p:nvPicPr>
          <p:cNvPr id="25" name="Google Shape;167;p21">
            <a:extLst>
              <a:ext uri="{FF2B5EF4-FFF2-40B4-BE49-F238E27FC236}">
                <a16:creationId xmlns:a16="http://schemas.microsoft.com/office/drawing/2014/main" id="{F8CB0855-306E-D548-B201-4FC6E271286D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9CC9AF-D922-DB45-BA0C-A952B43A06B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2665" t="47842" r="1312" b="674"/>
          <a:stretch/>
        </p:blipFill>
        <p:spPr>
          <a:xfrm>
            <a:off x="6131858" y="2600698"/>
            <a:ext cx="2980944" cy="203345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04BA771-1657-C045-950C-2CFE42D98BC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83" t="46904" r="50000"/>
          <a:stretch/>
        </p:blipFill>
        <p:spPr>
          <a:xfrm>
            <a:off x="5810804" y="437095"/>
            <a:ext cx="3226642" cy="2097123"/>
          </a:xfrm>
          <a:prstGeom prst="rect">
            <a:avLst/>
          </a:prstGeom>
        </p:spPr>
      </p:pic>
      <p:cxnSp>
        <p:nvCxnSpPr>
          <p:cNvPr id="23" name="Google Shape;81;p14">
            <a:extLst>
              <a:ext uri="{FF2B5EF4-FFF2-40B4-BE49-F238E27FC236}">
                <a16:creationId xmlns:a16="http://schemas.microsoft.com/office/drawing/2014/main" id="{40207B51-78E7-594D-BE8A-4085698AF2D2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Google Shape;272;p26">
            <a:extLst>
              <a:ext uri="{FF2B5EF4-FFF2-40B4-BE49-F238E27FC236}">
                <a16:creationId xmlns:a16="http://schemas.microsoft.com/office/drawing/2014/main" id="{574951B7-39F8-5346-8804-B01ECBF135B3}"/>
              </a:ext>
            </a:extLst>
          </p:cNvPr>
          <p:cNvSpPr txBox="1"/>
          <p:nvPr/>
        </p:nvSpPr>
        <p:spPr>
          <a:xfrm>
            <a:off x="0" y="4474116"/>
            <a:ext cx="834624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Liberman et al., “Direct Observation of a wakefield generated with structured light,”</a:t>
            </a:r>
            <a:r>
              <a:rPr lang="en-US" sz="960" b="1" dirty="0">
                <a:latin typeface="Lucida Grande" panose="020B0600040502020204" pitchFamily="34" charset="0"/>
                <a:ea typeface="Roboto" panose="02000000000000000000" pitchFamily="2" charset="0"/>
              </a:rPr>
              <a:t> </a:t>
            </a:r>
            <a:r>
              <a:rPr lang="en-US" sz="960" i="1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Nature Comm</a:t>
            </a:r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. 16, 10957 (2025)</a:t>
            </a:r>
          </a:p>
          <a:p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Liberman et al., “Probing Flying-Focus </a:t>
            </a:r>
            <a:r>
              <a:rPr lang="en-US" sz="960" dirty="0" err="1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Wakefields</a:t>
            </a:r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,” </a:t>
            </a:r>
            <a:r>
              <a:rPr lang="en-US" sz="960" i="1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Reports on Progress in Physics 89(3) 038501 </a:t>
            </a:r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(2026)</a:t>
            </a:r>
            <a:endParaRPr lang="en-US" sz="960" i="1" dirty="0"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sp>
        <p:nvSpPr>
          <p:cNvPr id="2" name="Google Shape;83;p14">
            <a:extLst>
              <a:ext uri="{FF2B5EF4-FFF2-40B4-BE49-F238E27FC236}">
                <a16:creationId xmlns:a16="http://schemas.microsoft.com/office/drawing/2014/main" id="{7E11CF86-4E28-3E96-062A-D262D45B569F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</p:spTree>
    <p:extLst>
      <p:ext uri="{BB962C8B-B14F-4D97-AF65-F5344CB8AC3E}">
        <p14:creationId xmlns:p14="http://schemas.microsoft.com/office/powerpoint/2010/main" val="107272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pic>
        <p:nvPicPr>
          <p:cNvPr id="5" name="Google Shape;167;p21">
            <a:extLst>
              <a:ext uri="{FF2B5EF4-FFF2-40B4-BE49-F238E27FC236}">
                <a16:creationId xmlns:a16="http://schemas.microsoft.com/office/drawing/2014/main" id="{50FE3BBB-2457-DE40-9B9D-22E2D66B286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81;p14">
            <a:extLst>
              <a:ext uri="{FF2B5EF4-FFF2-40B4-BE49-F238E27FC236}">
                <a16:creationId xmlns:a16="http://schemas.microsoft.com/office/drawing/2014/main" id="{DE3E1FC0-9CE0-E045-907C-2BC8A9F0CB63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Google Shape;157;p21">
            <a:extLst>
              <a:ext uri="{FF2B5EF4-FFF2-40B4-BE49-F238E27FC236}">
                <a16:creationId xmlns:a16="http://schemas.microsoft.com/office/drawing/2014/main" id="{5397565F-5F89-214D-B115-77A64EE3B713}"/>
              </a:ext>
            </a:extLst>
          </p:cNvPr>
          <p:cNvSpPr txBox="1">
            <a:spLocks/>
          </p:cNvSpPr>
          <p:nvPr/>
        </p:nvSpPr>
        <p:spPr>
          <a:xfrm>
            <a:off x="8620599" y="48261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>
                <a:latin typeface="Roboto" panose="02000000000000000000" pitchFamily="2" charset="0"/>
                <a:ea typeface="Roboto" panose="02000000000000000000" pitchFamily="2" charset="0"/>
              </a:rPr>
              <a:pPr/>
              <a:t>2</a:t>
            </a:fld>
            <a:endParaRPr lang="en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Google Shape;83;p14">
            <a:extLst>
              <a:ext uri="{FF2B5EF4-FFF2-40B4-BE49-F238E27FC236}">
                <a16:creationId xmlns:a16="http://schemas.microsoft.com/office/drawing/2014/main" id="{5B2D4A55-FDE9-1247-B4D8-82053D51FF44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5280B3-D875-C348-A1DF-3CC28CB4F112}"/>
              </a:ext>
            </a:extLst>
          </p:cNvPr>
          <p:cNvSpPr/>
          <p:nvPr/>
        </p:nvSpPr>
        <p:spPr>
          <a:xfrm>
            <a:off x="91102" y="435082"/>
            <a:ext cx="6689259" cy="400765"/>
          </a:xfrm>
          <a:prstGeom prst="rect">
            <a:avLst/>
          </a:prstGeom>
          <a:solidFill>
            <a:srgbClr val="81CFFB">
              <a:alpha val="2156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4B8F32-D948-4647-AF07-1143D8263BED}"/>
              </a:ext>
            </a:extLst>
          </p:cNvPr>
          <p:cNvSpPr txBox="1"/>
          <p:nvPr/>
        </p:nvSpPr>
        <p:spPr>
          <a:xfrm>
            <a:off x="91103" y="279674"/>
            <a:ext cx="8545929" cy="390010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The Need for High Energy Electron Beams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The Dephasing Limit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Near-Field: </a:t>
            </a:r>
            <a:r>
              <a:rPr lang="en-US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Spatio</a:t>
            </a: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-Temporal Couplings (STCs)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Font typeface="Arial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Far Field: </a:t>
            </a:r>
            <a:r>
              <a:rPr lang="en-US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Axiparabola</a:t>
            </a: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Axiparabola</a:t>
            </a: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Velocity Measurement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Femtosecond Relativistic Electron Microscopy (FREM)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First Electrons + Partial Mitigation of Dephasing</a:t>
            </a:r>
          </a:p>
        </p:txBody>
      </p:sp>
    </p:spTree>
    <p:extLst>
      <p:ext uri="{BB962C8B-B14F-4D97-AF65-F5344CB8AC3E}">
        <p14:creationId xmlns:p14="http://schemas.microsoft.com/office/powerpoint/2010/main" val="410933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E7E7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64;p14">
            <a:extLst>
              <a:ext uri="{FF2B5EF4-FFF2-40B4-BE49-F238E27FC236}">
                <a16:creationId xmlns:a16="http://schemas.microsoft.com/office/drawing/2014/main" id="{96B14F3E-F726-3245-B51F-2A51C6EB0790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FREM Linear and Nonlinear Fields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55" name="Google Shape;65;p14">
            <a:extLst>
              <a:ext uri="{FF2B5EF4-FFF2-40B4-BE49-F238E27FC236}">
                <a16:creationId xmlns:a16="http://schemas.microsoft.com/office/drawing/2014/main" id="{72A63CF4-0428-F64F-9324-7F2D459F82F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55;p13">
            <a:extLst>
              <a:ext uri="{FF2B5EF4-FFF2-40B4-BE49-F238E27FC236}">
                <a16:creationId xmlns:a16="http://schemas.microsoft.com/office/drawing/2014/main" id="{300D5800-8A49-0C4C-A24A-2879F2D62E0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95300" y="478223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tx1"/>
                </a:solidFill>
              </a:rPr>
              <a:t>20</a:t>
            </a:fld>
            <a:endParaRPr dirty="0">
              <a:solidFill>
                <a:schemeClr val="tx1"/>
              </a:solidFill>
            </a:endParaRPr>
          </a:p>
        </p:txBody>
      </p:sp>
      <p:pic>
        <p:nvPicPr>
          <p:cNvPr id="15" name="Google Shape;167;p21">
            <a:extLst>
              <a:ext uri="{FF2B5EF4-FFF2-40B4-BE49-F238E27FC236}">
                <a16:creationId xmlns:a16="http://schemas.microsoft.com/office/drawing/2014/main" id="{734B966C-61FD-084A-BA5F-E60C3C439CD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Google Shape;81;p14">
            <a:extLst>
              <a:ext uri="{FF2B5EF4-FFF2-40B4-BE49-F238E27FC236}">
                <a16:creationId xmlns:a16="http://schemas.microsoft.com/office/drawing/2014/main" id="{DF53F9FF-110A-1C43-BF32-C681CD34354D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5E4DD263-2097-D141-850F-6A6CA6F14C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700" y="602315"/>
            <a:ext cx="7906414" cy="3953207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201F8D06-1702-9A44-8B09-A226C921DC6C}"/>
              </a:ext>
            </a:extLst>
          </p:cNvPr>
          <p:cNvSpPr/>
          <p:nvPr/>
        </p:nvSpPr>
        <p:spPr>
          <a:xfrm>
            <a:off x="234555" y="2610620"/>
            <a:ext cx="5184112" cy="1941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DEC2F91-47B9-CF4E-BCE9-7D86F8A8883B}"/>
              </a:ext>
            </a:extLst>
          </p:cNvPr>
          <p:cNvSpPr/>
          <p:nvPr/>
        </p:nvSpPr>
        <p:spPr>
          <a:xfrm>
            <a:off x="5791201" y="2571750"/>
            <a:ext cx="2895326" cy="2000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486752F-3F7C-644D-86D3-220C0DB4AD79}"/>
              </a:ext>
            </a:extLst>
          </p:cNvPr>
          <p:cNvSpPr/>
          <p:nvPr/>
        </p:nvSpPr>
        <p:spPr>
          <a:xfrm>
            <a:off x="5728847" y="432677"/>
            <a:ext cx="2723181" cy="21779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18" name="Google Shape;272;p26">
            <a:extLst>
              <a:ext uri="{FF2B5EF4-FFF2-40B4-BE49-F238E27FC236}">
                <a16:creationId xmlns:a16="http://schemas.microsoft.com/office/drawing/2014/main" id="{5DDAAAE7-0295-D747-A2E1-44D27D47529B}"/>
              </a:ext>
            </a:extLst>
          </p:cNvPr>
          <p:cNvSpPr txBox="1"/>
          <p:nvPr/>
        </p:nvSpPr>
        <p:spPr>
          <a:xfrm>
            <a:off x="0" y="4474116"/>
            <a:ext cx="834624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Liberman et al., “Direct Observation of a wakefield generated with structured light,”</a:t>
            </a:r>
            <a:r>
              <a:rPr lang="en-US" sz="960" b="1" dirty="0">
                <a:latin typeface="Lucida Grande" panose="020B0600040502020204" pitchFamily="34" charset="0"/>
                <a:ea typeface="Roboto" panose="02000000000000000000" pitchFamily="2" charset="0"/>
              </a:rPr>
              <a:t> </a:t>
            </a:r>
            <a:r>
              <a:rPr lang="en-US" sz="960" i="1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Nature Comm</a:t>
            </a:r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. 16, 10957 (2025)</a:t>
            </a:r>
          </a:p>
          <a:p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Liberman et al., “Probing Flying-Focus </a:t>
            </a:r>
            <a:r>
              <a:rPr lang="en-US" sz="960" dirty="0" err="1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Wakefields</a:t>
            </a:r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,” </a:t>
            </a:r>
            <a:r>
              <a:rPr lang="en-US" sz="960" i="1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Reports on Progress in Physics 89(3) 038501 </a:t>
            </a:r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(2026)</a:t>
            </a:r>
            <a:endParaRPr lang="en-US" sz="960" i="1" dirty="0"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sp>
        <p:nvSpPr>
          <p:cNvPr id="2" name="Google Shape;83;p14">
            <a:extLst>
              <a:ext uri="{FF2B5EF4-FFF2-40B4-BE49-F238E27FC236}">
                <a16:creationId xmlns:a16="http://schemas.microsoft.com/office/drawing/2014/main" id="{6519F89E-F977-ED49-694C-73CD395ADC52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</p:spTree>
    <p:extLst>
      <p:ext uri="{BB962C8B-B14F-4D97-AF65-F5344CB8AC3E}">
        <p14:creationId xmlns:p14="http://schemas.microsoft.com/office/powerpoint/2010/main" val="22284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64;p14">
            <a:extLst>
              <a:ext uri="{FF2B5EF4-FFF2-40B4-BE49-F238E27FC236}">
                <a16:creationId xmlns:a16="http://schemas.microsoft.com/office/drawing/2014/main" id="{96B14F3E-F726-3245-B51F-2A51C6EB0790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FREM Comparison to Parabola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55" name="Google Shape;65;p14">
            <a:extLst>
              <a:ext uri="{FF2B5EF4-FFF2-40B4-BE49-F238E27FC236}">
                <a16:creationId xmlns:a16="http://schemas.microsoft.com/office/drawing/2014/main" id="{72A63CF4-0428-F64F-9324-7F2D459F82F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9C1FC21-9BBB-6D49-86B4-873A7D69D8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44" y="594360"/>
            <a:ext cx="7900416" cy="3950208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E4B13A1E-2D93-8940-B5C3-E3569B5D0180}"/>
              </a:ext>
            </a:extLst>
          </p:cNvPr>
          <p:cNvSpPr/>
          <p:nvPr/>
        </p:nvSpPr>
        <p:spPr>
          <a:xfrm>
            <a:off x="98942" y="554559"/>
            <a:ext cx="8267818" cy="3950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5872907-3F39-2642-8F72-088BA2C6CF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4730"/>
          <a:stretch/>
        </p:blipFill>
        <p:spPr>
          <a:xfrm>
            <a:off x="98942" y="599631"/>
            <a:ext cx="5156598" cy="395020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30F24C4-DA07-1343-87DE-E87177A1B13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3535"/>
          <a:stretch/>
        </p:blipFill>
        <p:spPr>
          <a:xfrm>
            <a:off x="4567922" y="896112"/>
            <a:ext cx="4477136" cy="3368040"/>
          </a:xfrm>
          <a:prstGeom prst="rect">
            <a:avLst/>
          </a:prstGeom>
        </p:spPr>
      </p:pic>
      <p:sp>
        <p:nvSpPr>
          <p:cNvPr id="32" name="Google Shape;272;p26">
            <a:extLst>
              <a:ext uri="{FF2B5EF4-FFF2-40B4-BE49-F238E27FC236}">
                <a16:creationId xmlns:a16="http://schemas.microsoft.com/office/drawing/2014/main" id="{0EB5E972-0E93-4349-BD1B-E34002EEB31B}"/>
              </a:ext>
            </a:extLst>
          </p:cNvPr>
          <p:cNvSpPr txBox="1"/>
          <p:nvPr/>
        </p:nvSpPr>
        <p:spPr>
          <a:xfrm>
            <a:off x="1608891" y="468277"/>
            <a:ext cx="3261649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" sz="120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Parabolic</a:t>
            </a:r>
            <a:endParaRPr sz="1200" dirty="0"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sp>
        <p:nvSpPr>
          <p:cNvPr id="33" name="Google Shape;272;p26">
            <a:extLst>
              <a:ext uri="{FF2B5EF4-FFF2-40B4-BE49-F238E27FC236}">
                <a16:creationId xmlns:a16="http://schemas.microsoft.com/office/drawing/2014/main" id="{63FE1561-B018-FA40-B806-47ABD4FF7993}"/>
              </a:ext>
            </a:extLst>
          </p:cNvPr>
          <p:cNvSpPr txBox="1"/>
          <p:nvPr/>
        </p:nvSpPr>
        <p:spPr>
          <a:xfrm>
            <a:off x="6121371" y="470393"/>
            <a:ext cx="3261649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" sz="1200" dirty="0" err="1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Axiparabolic</a:t>
            </a:r>
            <a:endParaRPr sz="1200" dirty="0"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sp>
        <p:nvSpPr>
          <p:cNvPr id="16" name="Google Shape;55;p13">
            <a:extLst>
              <a:ext uri="{FF2B5EF4-FFF2-40B4-BE49-F238E27FC236}">
                <a16:creationId xmlns:a16="http://schemas.microsoft.com/office/drawing/2014/main" id="{833C4CEE-1046-6349-9D42-62F8E3C9687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95300" y="478223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tx1"/>
                </a:solidFill>
              </a:rPr>
              <a:t>21</a:t>
            </a:fld>
            <a:endParaRPr dirty="0">
              <a:solidFill>
                <a:schemeClr val="tx1"/>
              </a:solidFill>
            </a:endParaRPr>
          </a:p>
        </p:txBody>
      </p:sp>
      <p:pic>
        <p:nvPicPr>
          <p:cNvPr id="24" name="Google Shape;167;p21">
            <a:extLst>
              <a:ext uri="{FF2B5EF4-FFF2-40B4-BE49-F238E27FC236}">
                <a16:creationId xmlns:a16="http://schemas.microsoft.com/office/drawing/2014/main" id="{DE6A4EDE-63CB-FF45-93BA-BEF139E0EAE5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81;p14">
            <a:extLst>
              <a:ext uri="{FF2B5EF4-FFF2-40B4-BE49-F238E27FC236}">
                <a16:creationId xmlns:a16="http://schemas.microsoft.com/office/drawing/2014/main" id="{C738A2C0-E6E0-B645-9332-48AB7655D9F4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Google Shape;272;p26">
            <a:extLst>
              <a:ext uri="{FF2B5EF4-FFF2-40B4-BE49-F238E27FC236}">
                <a16:creationId xmlns:a16="http://schemas.microsoft.com/office/drawing/2014/main" id="{E16E6077-DB38-4D4D-A67A-CA2733C89215}"/>
              </a:ext>
            </a:extLst>
          </p:cNvPr>
          <p:cNvSpPr txBox="1"/>
          <p:nvPr/>
        </p:nvSpPr>
        <p:spPr>
          <a:xfrm>
            <a:off x="0" y="4474116"/>
            <a:ext cx="834624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Liberman et al., “Direct Observation of a wakefield generated with structured light,”</a:t>
            </a:r>
            <a:r>
              <a:rPr lang="en-US" sz="960" b="1" dirty="0">
                <a:latin typeface="Lucida Grande" panose="020B0600040502020204" pitchFamily="34" charset="0"/>
                <a:ea typeface="Roboto" panose="02000000000000000000" pitchFamily="2" charset="0"/>
              </a:rPr>
              <a:t> </a:t>
            </a:r>
            <a:r>
              <a:rPr lang="en-US" sz="960" i="1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Nature Comm</a:t>
            </a:r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. 16, 10957 (2025)</a:t>
            </a:r>
          </a:p>
          <a:p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Liberman et al., “Probing Flying-Focus </a:t>
            </a:r>
            <a:r>
              <a:rPr lang="en-US" sz="960" dirty="0" err="1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Wakefields</a:t>
            </a:r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,” </a:t>
            </a:r>
            <a:r>
              <a:rPr lang="en-US" sz="960" i="1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Reports on Progress in Physics 89(3) 038501 </a:t>
            </a:r>
            <a:r>
              <a:rPr lang="en-US" sz="960" dirty="0">
                <a:solidFill>
                  <a:srgbClr val="333333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(2026)</a:t>
            </a:r>
            <a:endParaRPr lang="en-US" sz="960" i="1" dirty="0"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sp>
        <p:nvSpPr>
          <p:cNvPr id="2" name="Google Shape;83;p14">
            <a:extLst>
              <a:ext uri="{FF2B5EF4-FFF2-40B4-BE49-F238E27FC236}">
                <a16:creationId xmlns:a16="http://schemas.microsoft.com/office/drawing/2014/main" id="{DD9E28CE-20FB-36ED-52F8-A5E1433010C6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</p:spTree>
    <p:extLst>
      <p:ext uri="{BB962C8B-B14F-4D97-AF65-F5344CB8AC3E}">
        <p14:creationId xmlns:p14="http://schemas.microsoft.com/office/powerpoint/2010/main" val="347314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76 2.71605E-6 L -0.0375 -0.000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3" y="-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2" grpId="0"/>
      <p:bldP spid="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pic>
        <p:nvPicPr>
          <p:cNvPr id="5" name="Google Shape;167;p21">
            <a:extLst>
              <a:ext uri="{FF2B5EF4-FFF2-40B4-BE49-F238E27FC236}">
                <a16:creationId xmlns:a16="http://schemas.microsoft.com/office/drawing/2014/main" id="{50FE3BBB-2457-DE40-9B9D-22E2D66B286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81;p14">
            <a:extLst>
              <a:ext uri="{FF2B5EF4-FFF2-40B4-BE49-F238E27FC236}">
                <a16:creationId xmlns:a16="http://schemas.microsoft.com/office/drawing/2014/main" id="{DE3E1FC0-9CE0-E045-907C-2BC8A9F0CB63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1F818EC0-9E1C-AD49-949D-58236F8A4D5F}"/>
              </a:ext>
            </a:extLst>
          </p:cNvPr>
          <p:cNvSpPr/>
          <p:nvPr/>
        </p:nvSpPr>
        <p:spPr>
          <a:xfrm>
            <a:off x="65804" y="3756598"/>
            <a:ext cx="7465296" cy="400765"/>
          </a:xfrm>
          <a:prstGeom prst="rect">
            <a:avLst/>
          </a:prstGeom>
          <a:solidFill>
            <a:schemeClr val="accent1">
              <a:alpha val="4913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Google Shape;157;p21">
            <a:extLst>
              <a:ext uri="{FF2B5EF4-FFF2-40B4-BE49-F238E27FC236}">
                <a16:creationId xmlns:a16="http://schemas.microsoft.com/office/drawing/2014/main" id="{5397565F-5F89-214D-B115-77A64EE3B713}"/>
              </a:ext>
            </a:extLst>
          </p:cNvPr>
          <p:cNvSpPr txBox="1">
            <a:spLocks/>
          </p:cNvSpPr>
          <p:nvPr/>
        </p:nvSpPr>
        <p:spPr>
          <a:xfrm>
            <a:off x="8620599" y="48261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>
                <a:latin typeface="Roboto" panose="02000000000000000000" pitchFamily="2" charset="0"/>
                <a:ea typeface="Roboto" panose="02000000000000000000" pitchFamily="2" charset="0"/>
              </a:rPr>
              <a:pPr/>
              <a:t>22</a:t>
            </a:fld>
            <a:endParaRPr lang="en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Google Shape;83;p14">
            <a:extLst>
              <a:ext uri="{FF2B5EF4-FFF2-40B4-BE49-F238E27FC236}">
                <a16:creationId xmlns:a16="http://schemas.microsoft.com/office/drawing/2014/main" id="{6DEABF81-242F-404D-985D-3486D2F0A0DF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4B8F32-D948-4647-AF07-1143D8263BED}"/>
              </a:ext>
            </a:extLst>
          </p:cNvPr>
          <p:cNvSpPr txBox="1"/>
          <p:nvPr/>
        </p:nvSpPr>
        <p:spPr>
          <a:xfrm>
            <a:off x="91103" y="279674"/>
            <a:ext cx="8545929" cy="390010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The Need for High Energy Electron Beams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The Dephasing Limit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Near-Field: </a:t>
            </a: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Spatio</a:t>
            </a: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-Temporal Couplings (STCs)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Font typeface="Arial"/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Far Field: </a:t>
            </a: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Axiparabola</a:t>
            </a:r>
            <a:endParaRPr lang="en-US" sz="2400" dirty="0">
              <a:solidFill>
                <a:schemeClr val="bg2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Axiparabola</a:t>
            </a: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Velocity Measurement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Femtosecond Relativistic Electron Microscopy (FREM)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First Electrons + Partial Mitigation of Dephasing</a:t>
            </a:r>
          </a:p>
        </p:txBody>
      </p:sp>
    </p:spTree>
    <p:extLst>
      <p:ext uri="{BB962C8B-B14F-4D97-AF65-F5344CB8AC3E}">
        <p14:creationId xmlns:p14="http://schemas.microsoft.com/office/powerpoint/2010/main" val="233663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64;p14">
            <a:extLst>
              <a:ext uri="{FF2B5EF4-FFF2-40B4-BE49-F238E27FC236}">
                <a16:creationId xmlns:a16="http://schemas.microsoft.com/office/drawing/2014/main" id="{9FAFEC16-6E14-7B45-9C7E-05F9F57B99DD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Electron Acceleration - Setup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26" name="Google Shape;65;p14">
            <a:extLst>
              <a:ext uri="{FF2B5EF4-FFF2-40B4-BE49-F238E27FC236}">
                <a16:creationId xmlns:a16="http://schemas.microsoft.com/office/drawing/2014/main" id="{29CEDDCC-35CB-EA4E-8D42-1432EB3F0EF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18A59E8-810B-0D41-B955-85A3F40251ED}"/>
              </a:ext>
            </a:extLst>
          </p:cNvPr>
          <p:cNvSpPr txBox="1"/>
          <p:nvPr/>
        </p:nvSpPr>
        <p:spPr>
          <a:xfrm>
            <a:off x="1010653" y="709863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8" name="Google Shape;297;p27">
            <a:extLst>
              <a:ext uri="{FF2B5EF4-FFF2-40B4-BE49-F238E27FC236}">
                <a16:creationId xmlns:a16="http://schemas.microsoft.com/office/drawing/2014/main" id="{93D7DB62-BB85-AA49-91B0-B80CAA2CA102}"/>
              </a:ext>
            </a:extLst>
          </p:cNvPr>
          <p:cNvSpPr txBox="1"/>
          <p:nvPr/>
        </p:nvSpPr>
        <p:spPr>
          <a:xfrm>
            <a:off x="0" y="4488883"/>
            <a:ext cx="7705898" cy="39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980" dirty="0">
                <a:solidFill>
                  <a:srgbClr val="333333"/>
                </a:solidFill>
                <a:latin typeface="Century Gothic" panose="020B0502020202020204" pitchFamily="34" charset="0"/>
              </a:rPr>
              <a:t>Liberman et al., “First Electron Acceleration in a Tunable-Velocity Laser Wakefield,” </a:t>
            </a:r>
            <a:r>
              <a:rPr lang="en-US" sz="980" i="1" dirty="0">
                <a:solidFill>
                  <a:srgbClr val="333333"/>
                </a:solidFill>
                <a:latin typeface="Century Gothic" panose="020B0502020202020204" pitchFamily="34" charset="0"/>
              </a:rPr>
              <a:t>Phys. Rev. Res.</a:t>
            </a:r>
            <a:r>
              <a:rPr lang="en-US" sz="980" dirty="0">
                <a:solidFill>
                  <a:srgbClr val="333333"/>
                </a:solidFill>
                <a:latin typeface="Century Gothic" panose="020B0502020202020204" pitchFamily="34" charset="0"/>
              </a:rPr>
              <a:t> 8(2) L022001 (2026)</a:t>
            </a:r>
          </a:p>
          <a:p>
            <a:r>
              <a:rPr lang="en-US" sz="980" dirty="0">
                <a:solidFill>
                  <a:srgbClr val="333333"/>
                </a:solidFill>
                <a:latin typeface="Century Gothic" panose="020B0502020202020204" pitchFamily="34" charset="0"/>
              </a:rPr>
              <a:t>Liberman et al, “Electron Acceleration in a Flying-Focus Generated Laser Wakefield Accelerator,” (under review)</a:t>
            </a:r>
            <a:endParaRPr lang="en-US" sz="980" dirty="0">
              <a:latin typeface="Century Gothic" panose="020B0502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490ACE8-4B47-1346-8F5B-8DC8DD323F9F}"/>
              </a:ext>
            </a:extLst>
          </p:cNvPr>
          <p:cNvSpPr/>
          <p:nvPr/>
        </p:nvSpPr>
        <p:spPr>
          <a:xfrm>
            <a:off x="3684911" y="1854114"/>
            <a:ext cx="1131628" cy="453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FCA186D-BD50-4944-B43F-C8D972560958}"/>
              </a:ext>
            </a:extLst>
          </p:cNvPr>
          <p:cNvSpPr/>
          <p:nvPr/>
        </p:nvSpPr>
        <p:spPr>
          <a:xfrm>
            <a:off x="3639828" y="2906799"/>
            <a:ext cx="1047203" cy="988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0" name="Google Shape;55;p13">
            <a:extLst>
              <a:ext uri="{FF2B5EF4-FFF2-40B4-BE49-F238E27FC236}">
                <a16:creationId xmlns:a16="http://schemas.microsoft.com/office/drawing/2014/main" id="{4915B1CF-5FE8-D84B-8515-C5A13FE0AFB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95300" y="478223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tx1"/>
                </a:solidFill>
              </a:rPr>
              <a:t>23</a:t>
            </a:fld>
            <a:endParaRPr dirty="0">
              <a:solidFill>
                <a:schemeClr val="tx1"/>
              </a:solidFill>
            </a:endParaRPr>
          </a:p>
        </p:txBody>
      </p:sp>
      <p:pic>
        <p:nvPicPr>
          <p:cNvPr id="23" name="Google Shape;167;p21">
            <a:extLst>
              <a:ext uri="{FF2B5EF4-FFF2-40B4-BE49-F238E27FC236}">
                <a16:creationId xmlns:a16="http://schemas.microsoft.com/office/drawing/2014/main" id="{23C93A4D-3404-3144-9E1F-CE1CD9513F9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81;p14">
            <a:extLst>
              <a:ext uri="{FF2B5EF4-FFF2-40B4-BE49-F238E27FC236}">
                <a16:creationId xmlns:a16="http://schemas.microsoft.com/office/drawing/2014/main" id="{0AEF611F-08B0-CE4C-822E-F63CE02E4557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39BAE9D3-B98D-AB46-AE4C-8914A12EDC8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9320"/>
          <a:stretch/>
        </p:blipFill>
        <p:spPr>
          <a:xfrm>
            <a:off x="371147" y="951667"/>
            <a:ext cx="8631767" cy="241597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50CBCA8-3CA9-4E4E-B785-7D4CF6453125}"/>
              </a:ext>
            </a:extLst>
          </p:cNvPr>
          <p:cNvSpPr/>
          <p:nvPr/>
        </p:nvSpPr>
        <p:spPr>
          <a:xfrm>
            <a:off x="5631746" y="3082608"/>
            <a:ext cx="619002" cy="570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2FA5E82-0D31-AC4C-9AA1-EEDD7BAD2361}"/>
              </a:ext>
            </a:extLst>
          </p:cNvPr>
          <p:cNvSpPr/>
          <p:nvPr/>
        </p:nvSpPr>
        <p:spPr>
          <a:xfrm>
            <a:off x="239914" y="3195952"/>
            <a:ext cx="2639666" cy="570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1A7211D-9B51-DF44-AFEC-720E723903AC}"/>
              </a:ext>
            </a:extLst>
          </p:cNvPr>
          <p:cNvSpPr/>
          <p:nvPr/>
        </p:nvSpPr>
        <p:spPr>
          <a:xfrm>
            <a:off x="199274" y="648296"/>
            <a:ext cx="382617" cy="570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49BC213-6577-774C-8D3E-904EBF4872B6}"/>
              </a:ext>
            </a:extLst>
          </p:cNvPr>
          <p:cNvSpPr/>
          <p:nvPr/>
        </p:nvSpPr>
        <p:spPr>
          <a:xfrm>
            <a:off x="220429" y="592443"/>
            <a:ext cx="382617" cy="570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B64CEE-3EDF-F043-BB1D-25A689FA3A72}"/>
              </a:ext>
            </a:extLst>
          </p:cNvPr>
          <p:cNvSpPr/>
          <p:nvPr/>
        </p:nvSpPr>
        <p:spPr>
          <a:xfrm>
            <a:off x="239914" y="541485"/>
            <a:ext cx="382617" cy="570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9" name="Google Shape;83;p14">
            <a:extLst>
              <a:ext uri="{FF2B5EF4-FFF2-40B4-BE49-F238E27FC236}">
                <a16:creationId xmlns:a16="http://schemas.microsoft.com/office/drawing/2014/main" id="{FC55A80F-55EB-4545-85B0-BFBA0D0FD041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BDD4494-E040-4E43-BFEF-B4162821B64E}"/>
              </a:ext>
            </a:extLst>
          </p:cNvPr>
          <p:cNvSpPr/>
          <p:nvPr/>
        </p:nvSpPr>
        <p:spPr>
          <a:xfrm>
            <a:off x="326095" y="734597"/>
            <a:ext cx="1047204" cy="2420342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CC3950-3F6D-B440-A5A0-F25F857D238E}"/>
              </a:ext>
            </a:extLst>
          </p:cNvPr>
          <p:cNvSpPr/>
          <p:nvPr/>
        </p:nvSpPr>
        <p:spPr>
          <a:xfrm>
            <a:off x="199274" y="3027189"/>
            <a:ext cx="1475228" cy="337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12DA6F8-DC14-B942-BDA0-605491D67B63}"/>
              </a:ext>
            </a:extLst>
          </p:cNvPr>
          <p:cNvSpPr/>
          <p:nvPr/>
        </p:nvSpPr>
        <p:spPr>
          <a:xfrm>
            <a:off x="2619217" y="1331466"/>
            <a:ext cx="1544212" cy="1823473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E014C06-F5F2-9245-8370-E2638201A426}"/>
              </a:ext>
            </a:extLst>
          </p:cNvPr>
          <p:cNvSpPr/>
          <p:nvPr/>
        </p:nvSpPr>
        <p:spPr>
          <a:xfrm>
            <a:off x="2879580" y="2900789"/>
            <a:ext cx="1475228" cy="337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AB20A9F-0FC1-E441-BBA5-98EA979F48E7}"/>
              </a:ext>
            </a:extLst>
          </p:cNvPr>
          <p:cNvSpPr/>
          <p:nvPr/>
        </p:nvSpPr>
        <p:spPr>
          <a:xfrm>
            <a:off x="4041912" y="1324792"/>
            <a:ext cx="1199923" cy="1201414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CC14F5D-0541-3247-800E-E6C0E0F19E16}"/>
              </a:ext>
            </a:extLst>
          </p:cNvPr>
          <p:cNvSpPr/>
          <p:nvPr/>
        </p:nvSpPr>
        <p:spPr>
          <a:xfrm>
            <a:off x="4041913" y="1380738"/>
            <a:ext cx="1007778" cy="473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61B67B5-3C37-7149-876E-CEEEA36955BB}"/>
              </a:ext>
            </a:extLst>
          </p:cNvPr>
          <p:cNvSpPr/>
          <p:nvPr/>
        </p:nvSpPr>
        <p:spPr>
          <a:xfrm>
            <a:off x="5241835" y="1194715"/>
            <a:ext cx="1047205" cy="1113124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3888DDE-6CB9-4449-A46A-5B78AC649F3B}"/>
              </a:ext>
            </a:extLst>
          </p:cNvPr>
          <p:cNvSpPr/>
          <p:nvPr/>
        </p:nvSpPr>
        <p:spPr>
          <a:xfrm>
            <a:off x="5286887" y="2133327"/>
            <a:ext cx="963162" cy="337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0614422-F466-BF4F-A08D-048BF6628CDC}"/>
              </a:ext>
            </a:extLst>
          </p:cNvPr>
          <p:cNvSpPr/>
          <p:nvPr/>
        </p:nvSpPr>
        <p:spPr>
          <a:xfrm>
            <a:off x="5940341" y="2379911"/>
            <a:ext cx="963162" cy="437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endParaRPr lang="en-US" sz="105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1BE0B7C-6B18-FE43-9532-025E52CEA0C6}"/>
              </a:ext>
            </a:extLst>
          </p:cNvPr>
          <p:cNvSpPr/>
          <p:nvPr/>
        </p:nvSpPr>
        <p:spPr>
          <a:xfrm>
            <a:off x="6448743" y="1576765"/>
            <a:ext cx="2554171" cy="2075916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02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4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64;p14">
            <a:extLst>
              <a:ext uri="{FF2B5EF4-FFF2-40B4-BE49-F238E27FC236}">
                <a16:creationId xmlns:a16="http://schemas.microsoft.com/office/drawing/2014/main" id="{9FAFEC16-6E14-7B45-9C7E-05F9F57B99DD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Electron Acceleration – Laser Params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26" name="Google Shape;65;p14">
            <a:extLst>
              <a:ext uri="{FF2B5EF4-FFF2-40B4-BE49-F238E27FC236}">
                <a16:creationId xmlns:a16="http://schemas.microsoft.com/office/drawing/2014/main" id="{29CEDDCC-35CB-EA4E-8D42-1432EB3F0EF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18A59E8-810B-0D41-B955-85A3F40251ED}"/>
              </a:ext>
            </a:extLst>
          </p:cNvPr>
          <p:cNvSpPr txBox="1"/>
          <p:nvPr/>
        </p:nvSpPr>
        <p:spPr>
          <a:xfrm>
            <a:off x="1010653" y="709863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Google Shape;55;p13">
            <a:extLst>
              <a:ext uri="{FF2B5EF4-FFF2-40B4-BE49-F238E27FC236}">
                <a16:creationId xmlns:a16="http://schemas.microsoft.com/office/drawing/2014/main" id="{4915B1CF-5FE8-D84B-8515-C5A13FE0AFB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95300" y="478223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tx1"/>
                </a:solidFill>
              </a:rPr>
              <a:t>24</a:t>
            </a:fld>
            <a:endParaRPr dirty="0">
              <a:solidFill>
                <a:schemeClr val="tx1"/>
              </a:solidFill>
            </a:endParaRPr>
          </a:p>
        </p:txBody>
      </p:sp>
      <p:pic>
        <p:nvPicPr>
          <p:cNvPr id="23" name="Google Shape;167;p21">
            <a:extLst>
              <a:ext uri="{FF2B5EF4-FFF2-40B4-BE49-F238E27FC236}">
                <a16:creationId xmlns:a16="http://schemas.microsoft.com/office/drawing/2014/main" id="{23C93A4D-3404-3144-9E1F-CE1CD9513F9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81;p14">
            <a:extLst>
              <a:ext uri="{FF2B5EF4-FFF2-40B4-BE49-F238E27FC236}">
                <a16:creationId xmlns:a16="http://schemas.microsoft.com/office/drawing/2014/main" id="{0AEF611F-08B0-CE4C-822E-F63CE02E4557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" name="Picture 3" descr="A collage of images of red circles&#10;&#10;Description automatically generated">
            <a:extLst>
              <a:ext uri="{FF2B5EF4-FFF2-40B4-BE49-F238E27FC236}">
                <a16:creationId xmlns:a16="http://schemas.microsoft.com/office/drawing/2014/main" id="{D246F32E-580A-3A48-8BEE-6F14DAF97B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0417"/>
          <a:stretch/>
        </p:blipFill>
        <p:spPr>
          <a:xfrm>
            <a:off x="48170" y="1170502"/>
            <a:ext cx="9079383" cy="2726497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E5B34E90-BEB9-604B-BC62-D37418E8461F}"/>
              </a:ext>
            </a:extLst>
          </p:cNvPr>
          <p:cNvSpPr/>
          <p:nvPr/>
        </p:nvSpPr>
        <p:spPr>
          <a:xfrm>
            <a:off x="2642050" y="1151531"/>
            <a:ext cx="1929950" cy="2506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5" name="Google Shape;297;p27">
            <a:extLst>
              <a:ext uri="{FF2B5EF4-FFF2-40B4-BE49-F238E27FC236}">
                <a16:creationId xmlns:a16="http://schemas.microsoft.com/office/drawing/2014/main" id="{CD09E015-0720-B84E-8B7B-B0D803234336}"/>
              </a:ext>
            </a:extLst>
          </p:cNvPr>
          <p:cNvSpPr txBox="1"/>
          <p:nvPr/>
        </p:nvSpPr>
        <p:spPr>
          <a:xfrm>
            <a:off x="0" y="4488883"/>
            <a:ext cx="7705898" cy="39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980" dirty="0">
                <a:solidFill>
                  <a:srgbClr val="333333"/>
                </a:solidFill>
                <a:latin typeface="Century Gothic" panose="020B0502020202020204" pitchFamily="34" charset="0"/>
              </a:rPr>
              <a:t>Liberman et al., “First Electron Acceleration in a Tunable-Velocity Laser Wakefield,” </a:t>
            </a:r>
            <a:r>
              <a:rPr lang="en-US" sz="980" i="1" dirty="0">
                <a:solidFill>
                  <a:srgbClr val="333333"/>
                </a:solidFill>
                <a:latin typeface="Century Gothic" panose="020B0502020202020204" pitchFamily="34" charset="0"/>
              </a:rPr>
              <a:t>Phys. Rev. Res.</a:t>
            </a:r>
            <a:r>
              <a:rPr lang="en-US" sz="980" dirty="0">
                <a:solidFill>
                  <a:srgbClr val="333333"/>
                </a:solidFill>
                <a:latin typeface="Century Gothic" panose="020B0502020202020204" pitchFamily="34" charset="0"/>
              </a:rPr>
              <a:t> 8(2) L022001 (2026)</a:t>
            </a:r>
          </a:p>
          <a:p>
            <a:r>
              <a:rPr lang="en-US" sz="980" dirty="0">
                <a:solidFill>
                  <a:srgbClr val="333333"/>
                </a:solidFill>
                <a:latin typeface="Century Gothic" panose="020B0502020202020204" pitchFamily="34" charset="0"/>
              </a:rPr>
              <a:t>Liberman et al, “Electron Acceleration in a Flying-Focus Generated Laser Wakefield Accelerator,” (under review)</a:t>
            </a:r>
            <a:endParaRPr lang="en-US" sz="980" dirty="0">
              <a:latin typeface="Century Gothic" panose="020B0502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56C03F-37C5-3A4D-AE2C-3390D8447780}"/>
              </a:ext>
            </a:extLst>
          </p:cNvPr>
          <p:cNvSpPr/>
          <p:nvPr/>
        </p:nvSpPr>
        <p:spPr>
          <a:xfrm>
            <a:off x="16447" y="1153891"/>
            <a:ext cx="526892" cy="397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08613C-15DF-6A44-BBEC-E9AA61BE4406}"/>
              </a:ext>
            </a:extLst>
          </p:cNvPr>
          <p:cNvSpPr/>
          <p:nvPr/>
        </p:nvSpPr>
        <p:spPr>
          <a:xfrm>
            <a:off x="4603723" y="1216411"/>
            <a:ext cx="1929950" cy="2450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A78681-D90B-874F-B8B1-C2A2A1A67C91}"/>
              </a:ext>
            </a:extLst>
          </p:cNvPr>
          <p:cNvSpPr/>
          <p:nvPr/>
        </p:nvSpPr>
        <p:spPr>
          <a:xfrm>
            <a:off x="6533673" y="1170502"/>
            <a:ext cx="2593880" cy="2450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8065F5E-A403-464C-9FE9-C7C4F809F9DA}"/>
              </a:ext>
            </a:extLst>
          </p:cNvPr>
          <p:cNvSpPr/>
          <p:nvPr/>
        </p:nvSpPr>
        <p:spPr>
          <a:xfrm>
            <a:off x="3244992" y="3597059"/>
            <a:ext cx="2877512" cy="4354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" name="Google Shape;83;p14">
            <a:extLst>
              <a:ext uri="{FF2B5EF4-FFF2-40B4-BE49-F238E27FC236}">
                <a16:creationId xmlns:a16="http://schemas.microsoft.com/office/drawing/2014/main" id="{207C1DFB-5088-0174-2EF2-2E3737D23F3B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</p:spTree>
    <p:extLst>
      <p:ext uri="{BB962C8B-B14F-4D97-AF65-F5344CB8AC3E}">
        <p14:creationId xmlns:p14="http://schemas.microsoft.com/office/powerpoint/2010/main" val="10920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16" grpId="0" animBg="1"/>
      <p:bldP spid="17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64;p14">
            <a:extLst>
              <a:ext uri="{FF2B5EF4-FFF2-40B4-BE49-F238E27FC236}">
                <a16:creationId xmlns:a16="http://schemas.microsoft.com/office/drawing/2014/main" id="{9FAFEC16-6E14-7B45-9C7E-05F9F57B99DD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First Acceleration of Electrons!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26" name="Google Shape;65;p14">
            <a:extLst>
              <a:ext uri="{FF2B5EF4-FFF2-40B4-BE49-F238E27FC236}">
                <a16:creationId xmlns:a16="http://schemas.microsoft.com/office/drawing/2014/main" id="{29CEDDCC-35CB-EA4E-8D42-1432EB3F0EF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18A59E8-810B-0D41-B955-85A3F40251ED}"/>
              </a:ext>
            </a:extLst>
          </p:cNvPr>
          <p:cNvSpPr txBox="1"/>
          <p:nvPr/>
        </p:nvSpPr>
        <p:spPr>
          <a:xfrm>
            <a:off x="1010653" y="709863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490ACE8-4B47-1346-8F5B-8DC8DD323F9F}"/>
              </a:ext>
            </a:extLst>
          </p:cNvPr>
          <p:cNvSpPr/>
          <p:nvPr/>
        </p:nvSpPr>
        <p:spPr>
          <a:xfrm>
            <a:off x="3504264" y="1386054"/>
            <a:ext cx="1131628" cy="453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FCA186D-BD50-4944-B43F-C8D972560958}"/>
              </a:ext>
            </a:extLst>
          </p:cNvPr>
          <p:cNvSpPr/>
          <p:nvPr/>
        </p:nvSpPr>
        <p:spPr>
          <a:xfrm>
            <a:off x="3639828" y="2906799"/>
            <a:ext cx="1047203" cy="988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0" name="Google Shape;55;p13">
            <a:extLst>
              <a:ext uri="{FF2B5EF4-FFF2-40B4-BE49-F238E27FC236}">
                <a16:creationId xmlns:a16="http://schemas.microsoft.com/office/drawing/2014/main" id="{4915B1CF-5FE8-D84B-8515-C5A13FE0AFB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95300" y="478223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tx1"/>
                </a:solidFill>
              </a:rPr>
              <a:t>25</a:t>
            </a:fld>
            <a:endParaRPr dirty="0">
              <a:solidFill>
                <a:schemeClr val="tx1"/>
              </a:solidFill>
            </a:endParaRPr>
          </a:p>
        </p:txBody>
      </p:sp>
      <p:pic>
        <p:nvPicPr>
          <p:cNvPr id="23" name="Google Shape;167;p21">
            <a:extLst>
              <a:ext uri="{FF2B5EF4-FFF2-40B4-BE49-F238E27FC236}">
                <a16:creationId xmlns:a16="http://schemas.microsoft.com/office/drawing/2014/main" id="{23C93A4D-3404-3144-9E1F-CE1CD9513F9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81;p14">
            <a:extLst>
              <a:ext uri="{FF2B5EF4-FFF2-40B4-BE49-F238E27FC236}">
                <a16:creationId xmlns:a16="http://schemas.microsoft.com/office/drawing/2014/main" id="{0AEF611F-08B0-CE4C-822E-F63CE02E4557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 descr="A collage of graphs and diagrams&#10;&#10;Description automatically generated">
            <a:extLst>
              <a:ext uri="{FF2B5EF4-FFF2-40B4-BE49-F238E27FC236}">
                <a16:creationId xmlns:a16="http://schemas.microsoft.com/office/drawing/2014/main" id="{100AF538-B1EF-AD41-A999-B071232B64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6772"/>
          <a:stretch/>
        </p:blipFill>
        <p:spPr>
          <a:xfrm>
            <a:off x="605099" y="464847"/>
            <a:ext cx="4996915" cy="410314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D39049A-1498-7449-816C-1F7212A139D9}"/>
              </a:ext>
            </a:extLst>
          </p:cNvPr>
          <p:cNvSpPr/>
          <p:nvPr/>
        </p:nvSpPr>
        <p:spPr>
          <a:xfrm>
            <a:off x="2666259" y="445876"/>
            <a:ext cx="2966529" cy="2058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x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DB70D00-955E-EB4C-AE6C-6D22B1498124}"/>
              </a:ext>
            </a:extLst>
          </p:cNvPr>
          <p:cNvSpPr/>
          <p:nvPr/>
        </p:nvSpPr>
        <p:spPr>
          <a:xfrm>
            <a:off x="2666259" y="2566371"/>
            <a:ext cx="3040274" cy="198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4" name="Google Shape;297;p27">
            <a:extLst>
              <a:ext uri="{FF2B5EF4-FFF2-40B4-BE49-F238E27FC236}">
                <a16:creationId xmlns:a16="http://schemas.microsoft.com/office/drawing/2014/main" id="{A9B17DBE-D629-974C-9819-11907CFB9AA7}"/>
              </a:ext>
            </a:extLst>
          </p:cNvPr>
          <p:cNvSpPr txBox="1"/>
          <p:nvPr/>
        </p:nvSpPr>
        <p:spPr>
          <a:xfrm>
            <a:off x="0" y="4488883"/>
            <a:ext cx="7705898" cy="39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980" dirty="0">
                <a:solidFill>
                  <a:srgbClr val="333333"/>
                </a:solidFill>
                <a:latin typeface="Century Gothic" panose="020B0502020202020204" pitchFamily="34" charset="0"/>
              </a:rPr>
              <a:t>Liberman et al., “First Electron Acceleration in a Tunable-Velocity Laser Wakefield,” </a:t>
            </a:r>
            <a:r>
              <a:rPr lang="en-US" sz="980" i="1" dirty="0">
                <a:solidFill>
                  <a:srgbClr val="333333"/>
                </a:solidFill>
                <a:latin typeface="Century Gothic" panose="020B0502020202020204" pitchFamily="34" charset="0"/>
              </a:rPr>
              <a:t>Phys. Rev. Res.</a:t>
            </a:r>
            <a:r>
              <a:rPr lang="en-US" sz="980" dirty="0">
                <a:solidFill>
                  <a:srgbClr val="333333"/>
                </a:solidFill>
                <a:latin typeface="Century Gothic" panose="020B0502020202020204" pitchFamily="34" charset="0"/>
              </a:rPr>
              <a:t> 8(2) L022001 (2026)</a:t>
            </a:r>
          </a:p>
          <a:p>
            <a:r>
              <a:rPr lang="en-US" sz="980" dirty="0">
                <a:solidFill>
                  <a:srgbClr val="333333"/>
                </a:solidFill>
                <a:latin typeface="Century Gothic" panose="020B0502020202020204" pitchFamily="34" charset="0"/>
              </a:rPr>
              <a:t>Liberman et al, “Electron Acceleration in a Flying-Focus Generated Laser Wakefield Accelerator,” (under review)</a:t>
            </a:r>
            <a:endParaRPr lang="en-US" sz="980" dirty="0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117896-82B1-9049-88E8-2514F8DD7C69}"/>
              </a:ext>
            </a:extLst>
          </p:cNvPr>
          <p:cNvSpPr txBox="1"/>
          <p:nvPr/>
        </p:nvSpPr>
        <p:spPr>
          <a:xfrm>
            <a:off x="1724417" y="828778"/>
            <a:ext cx="8210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" dirty="0">
                <a:latin typeface="Roboto" panose="02000000000000000000" pitchFamily="2" charset="0"/>
                <a:ea typeface="Roboto" panose="02000000000000000000" pitchFamily="2" charset="0"/>
              </a:rPr>
              <a:t>α</a:t>
            </a:r>
            <a:r>
              <a:rPr lang="en-US" sz="1000" dirty="0">
                <a:latin typeface="Roboto" panose="02000000000000000000" pitchFamily="2" charset="0"/>
                <a:ea typeface="Roboto" panose="02000000000000000000" pitchFamily="2" charset="0"/>
              </a:rPr>
              <a:t> = </a:t>
            </a:r>
            <a:r>
              <a:rPr lang="el-GR" sz="1000" dirty="0">
                <a:latin typeface="Roboto" panose="02000000000000000000" pitchFamily="2" charset="0"/>
                <a:ea typeface="Roboto" panose="02000000000000000000" pitchFamily="2" charset="0"/>
              </a:rPr>
              <a:t>-</a:t>
            </a:r>
            <a:r>
              <a:rPr lang="en-US" sz="1000" dirty="0">
                <a:latin typeface="Roboto" panose="02000000000000000000" pitchFamily="2" charset="0"/>
                <a:ea typeface="Roboto" panose="02000000000000000000" pitchFamily="2" charset="0"/>
              </a:rPr>
              <a:t>0.0045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C08BB97-AD18-284A-93BB-57DBB3550CCA}"/>
              </a:ext>
            </a:extLst>
          </p:cNvPr>
          <p:cNvSpPr txBox="1"/>
          <p:nvPr/>
        </p:nvSpPr>
        <p:spPr>
          <a:xfrm>
            <a:off x="1724417" y="2311443"/>
            <a:ext cx="7857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" dirty="0">
                <a:latin typeface="Roboto" panose="02000000000000000000" pitchFamily="2" charset="0"/>
                <a:ea typeface="Roboto" panose="02000000000000000000" pitchFamily="2" charset="0"/>
              </a:rPr>
              <a:t>α</a:t>
            </a:r>
            <a:r>
              <a:rPr lang="en-US" sz="1000" dirty="0">
                <a:latin typeface="Roboto" panose="02000000000000000000" pitchFamily="2" charset="0"/>
                <a:ea typeface="Roboto" panose="02000000000000000000" pitchFamily="2" charset="0"/>
              </a:rPr>
              <a:t> = </a:t>
            </a:r>
            <a:r>
              <a:rPr lang="el-GR" sz="1000" dirty="0">
                <a:latin typeface="Roboto" panose="02000000000000000000" pitchFamily="2" charset="0"/>
                <a:ea typeface="Roboto" panose="02000000000000000000" pitchFamily="2" charset="0"/>
              </a:rPr>
              <a:t>0.0055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44A447C-2DA3-D04F-865A-47AE78291EF9}"/>
              </a:ext>
            </a:extLst>
          </p:cNvPr>
          <p:cNvSpPr txBox="1"/>
          <p:nvPr/>
        </p:nvSpPr>
        <p:spPr>
          <a:xfrm>
            <a:off x="1747790" y="3610631"/>
            <a:ext cx="7857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" dirty="0">
                <a:latin typeface="Roboto" panose="02000000000000000000" pitchFamily="2" charset="0"/>
                <a:ea typeface="Roboto" panose="02000000000000000000" pitchFamily="2" charset="0"/>
              </a:rPr>
              <a:t>α</a:t>
            </a:r>
            <a:r>
              <a:rPr lang="en-US" sz="1000" dirty="0">
                <a:latin typeface="Roboto" panose="02000000000000000000" pitchFamily="2" charset="0"/>
                <a:ea typeface="Roboto" panose="02000000000000000000" pitchFamily="2" charset="0"/>
              </a:rPr>
              <a:t> = </a:t>
            </a:r>
            <a:r>
              <a:rPr lang="el-GR" sz="1000" dirty="0">
                <a:latin typeface="Roboto" panose="02000000000000000000" pitchFamily="2" charset="0"/>
                <a:ea typeface="Roboto" panose="02000000000000000000" pitchFamily="2" charset="0"/>
              </a:rPr>
              <a:t>0.0190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B3ECC19-206E-024F-B829-DFB82129FD65}"/>
              </a:ext>
            </a:extLst>
          </p:cNvPr>
          <p:cNvSpPr/>
          <p:nvPr/>
        </p:nvSpPr>
        <p:spPr>
          <a:xfrm>
            <a:off x="311965" y="3188020"/>
            <a:ext cx="2525635" cy="1354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x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D3757D3-2009-AC44-BC80-905A6DC2694D}"/>
              </a:ext>
            </a:extLst>
          </p:cNvPr>
          <p:cNvSpPr/>
          <p:nvPr/>
        </p:nvSpPr>
        <p:spPr>
          <a:xfrm>
            <a:off x="635874" y="1781532"/>
            <a:ext cx="2113136" cy="1406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x</a:t>
            </a:r>
          </a:p>
        </p:txBody>
      </p:sp>
      <p:pic>
        <p:nvPicPr>
          <p:cNvPr id="32" name="Picture 31" descr="A collage of graphs and diagrams&#10;&#10;Description automatically generated">
            <a:extLst>
              <a:ext uri="{FF2B5EF4-FFF2-40B4-BE49-F238E27FC236}">
                <a16:creationId xmlns:a16="http://schemas.microsoft.com/office/drawing/2014/main" id="{B3E31BE5-8D91-9047-99D2-91F523FA839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3553" r="-44" b="50544"/>
          <a:stretch/>
        </p:blipFill>
        <p:spPr>
          <a:xfrm>
            <a:off x="5977626" y="1506031"/>
            <a:ext cx="2883913" cy="2029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6523A58-EF61-0F4F-A766-69B211405404}"/>
              </a:ext>
            </a:extLst>
          </p:cNvPr>
          <p:cNvSpPr/>
          <p:nvPr/>
        </p:nvSpPr>
        <p:spPr>
          <a:xfrm>
            <a:off x="5951138" y="1515518"/>
            <a:ext cx="2936887" cy="2029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A66C2C-CEA9-2349-91AD-CDD46C5EDFA8}"/>
              </a:ext>
            </a:extLst>
          </p:cNvPr>
          <p:cNvSpPr txBox="1"/>
          <p:nvPr/>
        </p:nvSpPr>
        <p:spPr>
          <a:xfrm>
            <a:off x="5602014" y="862660"/>
            <a:ext cx="27671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Cutoff energy dependent on </a:t>
            </a:r>
          </a:p>
          <a:p>
            <a:pPr algn="ctr"/>
            <a:r>
              <a:rPr lang="en-US" dirty="0">
                <a:latin typeface="Century Gothic" panose="020B0502020202020204" pitchFamily="34" charset="0"/>
              </a:rPr>
              <a:t>wakefield velocity!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3A3ECF0-A61B-E747-984C-5EF08E63621E}"/>
              </a:ext>
            </a:extLst>
          </p:cNvPr>
          <p:cNvSpPr txBox="1"/>
          <p:nvPr/>
        </p:nvSpPr>
        <p:spPr>
          <a:xfrm>
            <a:off x="5902184" y="3674388"/>
            <a:ext cx="2062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Energy dependence reconstructed!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23E2795-D943-7B41-A3A5-2D34FB852A5A}"/>
              </a:ext>
            </a:extLst>
          </p:cNvPr>
          <p:cNvSpPr/>
          <p:nvPr/>
        </p:nvSpPr>
        <p:spPr>
          <a:xfrm>
            <a:off x="227639" y="470695"/>
            <a:ext cx="2407846" cy="4018188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B3BA255-5593-B349-84CA-B4F877E66F65}"/>
              </a:ext>
            </a:extLst>
          </p:cNvPr>
          <p:cNvSpPr/>
          <p:nvPr/>
        </p:nvSpPr>
        <p:spPr>
          <a:xfrm>
            <a:off x="2700443" y="461684"/>
            <a:ext cx="3006089" cy="4018188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AAC0B9B-3CB0-4F4C-8C28-D80E5ED782B0}"/>
              </a:ext>
            </a:extLst>
          </p:cNvPr>
          <p:cNvSpPr/>
          <p:nvPr/>
        </p:nvSpPr>
        <p:spPr>
          <a:xfrm>
            <a:off x="5691752" y="845637"/>
            <a:ext cx="2677365" cy="529721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1058740-0409-4C4C-B4BA-8BF463006C9A}"/>
              </a:ext>
            </a:extLst>
          </p:cNvPr>
          <p:cNvSpPr/>
          <p:nvPr/>
        </p:nvSpPr>
        <p:spPr>
          <a:xfrm>
            <a:off x="5706532" y="3658862"/>
            <a:ext cx="2497206" cy="559492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0" name="Google Shape;83;p14">
            <a:extLst>
              <a:ext uri="{FF2B5EF4-FFF2-40B4-BE49-F238E27FC236}">
                <a16:creationId xmlns:a16="http://schemas.microsoft.com/office/drawing/2014/main" id="{AD5C7005-8334-2D4B-A1EC-877BC328EA19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</p:spTree>
    <p:extLst>
      <p:ext uri="{BB962C8B-B14F-4D97-AF65-F5344CB8AC3E}">
        <p14:creationId xmlns:p14="http://schemas.microsoft.com/office/powerpoint/2010/main" val="112246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9" grpId="0" animBg="1"/>
      <p:bldP spid="27" grpId="0" animBg="1"/>
      <p:bldP spid="17" grpId="0" animBg="1"/>
      <p:bldP spid="2" grpId="0"/>
      <p:bldP spid="35" grpId="0"/>
      <p:bldP spid="36" grpId="0" animBg="1"/>
      <p:bldP spid="37" grpId="0" animBg="1"/>
      <p:bldP spid="38" grpId="0" animBg="1"/>
      <p:bldP spid="3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>
          <a:extLst>
            <a:ext uri="{FF2B5EF4-FFF2-40B4-BE49-F238E27FC236}">
              <a16:creationId xmlns:a16="http://schemas.microsoft.com/office/drawing/2014/main" id="{26DEB738-A099-92AD-224A-634070A94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64;p14">
            <a:extLst>
              <a:ext uri="{FF2B5EF4-FFF2-40B4-BE49-F238E27FC236}">
                <a16:creationId xmlns:a16="http://schemas.microsoft.com/office/drawing/2014/main" id="{6FABD0BB-5200-6E45-2918-922859C6A953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Partial Mitigation of Dephasing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26" name="Google Shape;65;p14">
            <a:extLst>
              <a:ext uri="{FF2B5EF4-FFF2-40B4-BE49-F238E27FC236}">
                <a16:creationId xmlns:a16="http://schemas.microsoft.com/office/drawing/2014/main" id="{393767F6-89E3-635A-9FDD-3626BDB877D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CA7F2D8-33A4-07A6-445C-A9121E8098E2}"/>
              </a:ext>
            </a:extLst>
          </p:cNvPr>
          <p:cNvSpPr txBox="1"/>
          <p:nvPr/>
        </p:nvSpPr>
        <p:spPr>
          <a:xfrm>
            <a:off x="1010653" y="709863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Google Shape;55;p13">
            <a:extLst>
              <a:ext uri="{FF2B5EF4-FFF2-40B4-BE49-F238E27FC236}">
                <a16:creationId xmlns:a16="http://schemas.microsoft.com/office/drawing/2014/main" id="{A3FB6B76-A8F6-2697-7999-EF93588D944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95300" y="478223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tx1"/>
                </a:solidFill>
              </a:rPr>
              <a:t>26</a:t>
            </a:fld>
            <a:endParaRPr dirty="0">
              <a:solidFill>
                <a:schemeClr val="tx1"/>
              </a:solidFill>
            </a:endParaRPr>
          </a:p>
        </p:txBody>
      </p:sp>
      <p:pic>
        <p:nvPicPr>
          <p:cNvPr id="23" name="Google Shape;167;p21">
            <a:extLst>
              <a:ext uri="{FF2B5EF4-FFF2-40B4-BE49-F238E27FC236}">
                <a16:creationId xmlns:a16="http://schemas.microsoft.com/office/drawing/2014/main" id="{8CAE701A-A1B8-4ED3-6CA8-0BC70A62E3A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81;p14">
            <a:extLst>
              <a:ext uri="{FF2B5EF4-FFF2-40B4-BE49-F238E27FC236}">
                <a16:creationId xmlns:a16="http://schemas.microsoft.com/office/drawing/2014/main" id="{492501AA-C4FD-66D2-05AE-ACA742FE3DBB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Google Shape;297;p27">
            <a:extLst>
              <a:ext uri="{FF2B5EF4-FFF2-40B4-BE49-F238E27FC236}">
                <a16:creationId xmlns:a16="http://schemas.microsoft.com/office/drawing/2014/main" id="{76B098A5-C77D-BFA4-4936-8A90E4D3F151}"/>
              </a:ext>
            </a:extLst>
          </p:cNvPr>
          <p:cNvSpPr txBox="1"/>
          <p:nvPr/>
        </p:nvSpPr>
        <p:spPr>
          <a:xfrm>
            <a:off x="0" y="4488883"/>
            <a:ext cx="7705898" cy="39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980" dirty="0">
                <a:solidFill>
                  <a:srgbClr val="333333"/>
                </a:solidFill>
                <a:latin typeface="Century Gothic" panose="020B0502020202020204" pitchFamily="34" charset="0"/>
              </a:rPr>
              <a:t>Liberman et al., “First Electron Acceleration in a Tunable-Velocity Laser Wakefield,” </a:t>
            </a:r>
            <a:r>
              <a:rPr lang="en-US" sz="980" i="1" dirty="0">
                <a:solidFill>
                  <a:srgbClr val="333333"/>
                </a:solidFill>
                <a:latin typeface="Century Gothic" panose="020B0502020202020204" pitchFamily="34" charset="0"/>
              </a:rPr>
              <a:t>Phys. Rev. Res.</a:t>
            </a:r>
            <a:r>
              <a:rPr lang="en-US" sz="980" dirty="0">
                <a:solidFill>
                  <a:srgbClr val="333333"/>
                </a:solidFill>
                <a:latin typeface="Century Gothic" panose="020B0502020202020204" pitchFamily="34" charset="0"/>
              </a:rPr>
              <a:t> 8(2) L022001 (2026)</a:t>
            </a:r>
          </a:p>
          <a:p>
            <a:r>
              <a:rPr lang="en-US" sz="980" dirty="0">
                <a:solidFill>
                  <a:srgbClr val="333333"/>
                </a:solidFill>
                <a:latin typeface="Century Gothic" panose="020B0502020202020204" pitchFamily="34" charset="0"/>
              </a:rPr>
              <a:t>Liberman et al, “Electron Acceleration in a Flying-Focus Generated Laser Wakefield Accelerator,” (under review)</a:t>
            </a:r>
            <a:endParaRPr lang="en-US" sz="980" dirty="0">
              <a:latin typeface="Century Gothic" panose="020B0502020202020204" pitchFamily="34" charset="0"/>
            </a:endParaRPr>
          </a:p>
        </p:txBody>
      </p:sp>
      <p:sp>
        <p:nvSpPr>
          <p:cNvPr id="37" name="Google Shape;83;p14">
            <a:extLst>
              <a:ext uri="{FF2B5EF4-FFF2-40B4-BE49-F238E27FC236}">
                <a16:creationId xmlns:a16="http://schemas.microsoft.com/office/drawing/2014/main" id="{044F32B0-41DF-466E-2757-A4134328F809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  <p:sp>
        <p:nvSpPr>
          <p:cNvPr id="5" name="Google Shape;272;p26">
            <a:extLst>
              <a:ext uri="{FF2B5EF4-FFF2-40B4-BE49-F238E27FC236}">
                <a16:creationId xmlns:a16="http://schemas.microsoft.com/office/drawing/2014/main" id="{BFAE80EE-ECD1-4072-FAB6-713A12057CB8}"/>
              </a:ext>
            </a:extLst>
          </p:cNvPr>
          <p:cNvSpPr txBox="1"/>
          <p:nvPr/>
        </p:nvSpPr>
        <p:spPr>
          <a:xfrm>
            <a:off x="0" y="1841654"/>
            <a:ext cx="1686643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" sz="1600" dirty="0">
                <a:solidFill>
                  <a:srgbClr val="333333"/>
                </a:solidFill>
                <a:highlight>
                  <a:srgbClr val="00FFFF"/>
                </a:highlight>
                <a:latin typeface="Century Gothic" panose="020B0502020202020204" pitchFamily="34" charset="0"/>
                <a:ea typeface="Roboto" panose="02000000000000000000" pitchFamily="2" charset="0"/>
              </a:rPr>
              <a:t>See also: Arrowsmith et al. Nat. Phys. (2026)</a:t>
            </a:r>
            <a:endParaRPr sz="1600" dirty="0">
              <a:highlight>
                <a:srgbClr val="00FFFF"/>
              </a:highlight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2967E2-ECE4-6CED-327F-FFB846B8D3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0240" y="487908"/>
            <a:ext cx="7483018" cy="40408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2311C3-1A43-EB87-3810-9271F21D4299}"/>
              </a:ext>
            </a:extLst>
          </p:cNvPr>
          <p:cNvSpPr txBox="1"/>
          <p:nvPr/>
        </p:nvSpPr>
        <p:spPr>
          <a:xfrm>
            <a:off x="0" y="700742"/>
            <a:ext cx="1813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--- Dephased Electron </a:t>
            </a:r>
            <a:r>
              <a:rPr lang="en-US" sz="1200" dirty="0">
                <a:solidFill>
                  <a:schemeClr val="accent4"/>
                </a:solidFill>
                <a:latin typeface="Century Gothic" panose="020B0502020202020204" pitchFamily="34" charset="0"/>
              </a:rPr>
              <a:t>--- Zero-point E-Field</a:t>
            </a:r>
          </a:p>
          <a:p>
            <a:r>
              <a:rPr lang="en-US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--- Laser Centroid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B69B56-E984-1A44-2320-501D191CD25E}"/>
              </a:ext>
            </a:extLst>
          </p:cNvPr>
          <p:cNvSpPr/>
          <p:nvPr/>
        </p:nvSpPr>
        <p:spPr>
          <a:xfrm>
            <a:off x="1352351" y="2425959"/>
            <a:ext cx="2703524" cy="208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F120C19-3708-5066-C0A4-46DDDFA67B55}"/>
              </a:ext>
            </a:extLst>
          </p:cNvPr>
          <p:cNvSpPr/>
          <p:nvPr/>
        </p:nvSpPr>
        <p:spPr>
          <a:xfrm>
            <a:off x="4056464" y="461321"/>
            <a:ext cx="2167054" cy="4052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892E00-F4F6-AFB5-C538-6C2932DAABB8}"/>
              </a:ext>
            </a:extLst>
          </p:cNvPr>
          <p:cNvSpPr/>
          <p:nvPr/>
        </p:nvSpPr>
        <p:spPr>
          <a:xfrm>
            <a:off x="6223517" y="431224"/>
            <a:ext cx="2834731" cy="4097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379351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>
          <a:extLst>
            <a:ext uri="{FF2B5EF4-FFF2-40B4-BE49-F238E27FC236}">
              <a16:creationId xmlns:a16="http://schemas.microsoft.com/office/drawing/2014/main" id="{9F05C0EA-574B-516C-DE50-A576FFCF2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64;p14">
            <a:extLst>
              <a:ext uri="{FF2B5EF4-FFF2-40B4-BE49-F238E27FC236}">
                <a16:creationId xmlns:a16="http://schemas.microsoft.com/office/drawing/2014/main" id="{ACDD2BCB-DD09-373F-A46E-627AF069B140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Summary</a:t>
            </a:r>
          </a:p>
          <a:p>
            <a:pPr marL="3429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AutoNum type="arabicPeriod"/>
            </a:pPr>
            <a:endParaRPr lang="en-US" sz="900" dirty="0">
              <a:solidFill>
                <a:schemeClr val="tx1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3429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Dephasing limits the achievable electron energy – hurts potential applications</a:t>
            </a:r>
          </a:p>
          <a:p>
            <a:pPr marL="3429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AutoNum type="arabicPeriod"/>
            </a:pPr>
            <a:endParaRPr lang="en-US" sz="800" dirty="0">
              <a:solidFill>
                <a:schemeClr val="tx1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3429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Structuring light using STCs and an </a:t>
            </a:r>
            <a:r>
              <a:rPr lang="en-US" sz="1600" dirty="0" err="1">
                <a:solidFill>
                  <a:schemeClr val="tx1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axiparabola</a:t>
            </a:r>
            <a:r>
              <a:rPr lang="en-US" sz="1600" dirty="0">
                <a:solidFill>
                  <a:schemeClr val="tx1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 – possible solution </a:t>
            </a:r>
          </a:p>
          <a:p>
            <a:pPr marL="3429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AutoNum type="arabicPeriod"/>
            </a:pPr>
            <a:endParaRPr lang="en-US" sz="800" dirty="0">
              <a:solidFill>
                <a:schemeClr val="tx1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3429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Experimentally demonstrated ability to tune propagation velocity</a:t>
            </a:r>
          </a:p>
          <a:p>
            <a:pPr marL="3429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AutoNum type="arabicPeriod"/>
            </a:pPr>
            <a:endParaRPr lang="en-US" sz="800" dirty="0">
              <a:solidFill>
                <a:schemeClr val="tx1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3429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Used FREM to probe the structure of this novel wakefield</a:t>
            </a:r>
          </a:p>
          <a:p>
            <a:pPr marL="3429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AutoNum type="arabicPeriod"/>
            </a:pPr>
            <a:endParaRPr lang="en-US" sz="800" dirty="0">
              <a:solidFill>
                <a:schemeClr val="tx1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3429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Experimentally demonstrated electron acceleration </a:t>
            </a:r>
          </a:p>
          <a:p>
            <a:pPr marL="3429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AutoNum type="arabicPeriod"/>
            </a:pPr>
            <a:endParaRPr lang="en-US" sz="800" dirty="0">
              <a:solidFill>
                <a:schemeClr val="tx1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3429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Experimentally demonstrated electron energy dependence on wakefield velocity</a:t>
            </a: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tx1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endParaRPr lang="en-US" sz="900" dirty="0">
              <a:latin typeface="Century Gothic" panose="020B0502020202020204" pitchFamily="34" charset="0"/>
            </a:endParaRPr>
          </a:p>
          <a:p>
            <a:pPr marL="228600" indent="-228600">
              <a:buFont typeface="Arial"/>
              <a:buAutoNum type="arabicPeriod"/>
            </a:pPr>
            <a:endParaRPr lang="en-US" sz="1000" dirty="0"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  <a:p>
            <a:pPr marL="228600" indent="-228600">
              <a:buFont typeface="Arial"/>
              <a:buAutoNum type="arabicPeriod"/>
            </a:pPr>
            <a:endParaRPr lang="en-US" sz="1000" dirty="0"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  <a:p>
            <a:pPr marL="228600" indent="-228600">
              <a:buAutoNum type="arabicPeriod"/>
            </a:pPr>
            <a:endParaRPr lang="en-US" sz="10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228600" indent="-228600">
              <a:buAutoNum type="arabicPeriod"/>
            </a:pPr>
            <a:endParaRPr lang="en-US" sz="10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sz="10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228600" indent="-228600">
              <a:buAutoNum type="arabicPeriod"/>
            </a:pPr>
            <a:endParaRPr lang="en-US" sz="10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</a:pPr>
            <a:endParaRPr lang="en-US" sz="1100" dirty="0">
              <a:solidFill>
                <a:schemeClr val="tx1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AutoNum type="arabicPeriod"/>
            </a:pPr>
            <a:endParaRPr lang="en-US" sz="1600" dirty="0">
              <a:solidFill>
                <a:schemeClr val="tx1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100"/>
              <a:buFont typeface="Arial"/>
              <a:buAutoNum type="arabicPeriod"/>
            </a:pPr>
            <a:endParaRPr sz="1600" dirty="0">
              <a:solidFill>
                <a:schemeClr val="tx1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24" name="Google Shape;65;p14">
            <a:extLst>
              <a:ext uri="{FF2B5EF4-FFF2-40B4-BE49-F238E27FC236}">
                <a16:creationId xmlns:a16="http://schemas.microsoft.com/office/drawing/2014/main" id="{BD7714CF-FC65-8658-4437-28DE05BC41A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55;p13">
            <a:extLst>
              <a:ext uri="{FF2B5EF4-FFF2-40B4-BE49-F238E27FC236}">
                <a16:creationId xmlns:a16="http://schemas.microsoft.com/office/drawing/2014/main" id="{DF681228-A54C-DA3B-F4B4-C6071ED061C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95300" y="478223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tx1"/>
                </a:solidFill>
              </a:rPr>
              <a:t>27</a:t>
            </a:fld>
            <a:endParaRPr dirty="0">
              <a:solidFill>
                <a:schemeClr val="tx1"/>
              </a:solidFill>
            </a:endParaRPr>
          </a:p>
        </p:txBody>
      </p:sp>
      <p:pic>
        <p:nvPicPr>
          <p:cNvPr id="11" name="Google Shape;167;p21">
            <a:extLst>
              <a:ext uri="{FF2B5EF4-FFF2-40B4-BE49-F238E27FC236}">
                <a16:creationId xmlns:a16="http://schemas.microsoft.com/office/drawing/2014/main" id="{84D001FB-5B16-86A8-667F-060CDD88F5D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oogle Shape;81;p14">
            <a:extLst>
              <a:ext uri="{FF2B5EF4-FFF2-40B4-BE49-F238E27FC236}">
                <a16:creationId xmlns:a16="http://schemas.microsoft.com/office/drawing/2014/main" id="{B50C0F84-FE5D-49EA-97DF-05330D404E09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83;p14">
            <a:extLst>
              <a:ext uri="{FF2B5EF4-FFF2-40B4-BE49-F238E27FC236}">
                <a16:creationId xmlns:a16="http://schemas.microsoft.com/office/drawing/2014/main" id="{B75FD638-C175-1450-4FB2-1C25339BE675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</p:spTree>
    <p:extLst>
      <p:ext uri="{BB962C8B-B14F-4D97-AF65-F5344CB8AC3E}">
        <p14:creationId xmlns:p14="http://schemas.microsoft.com/office/powerpoint/2010/main" val="239005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64;p14">
            <a:extLst>
              <a:ext uri="{FF2B5EF4-FFF2-40B4-BE49-F238E27FC236}">
                <a16:creationId xmlns:a16="http://schemas.microsoft.com/office/drawing/2014/main" id="{6704EEC4-F391-BE41-BCCF-2AF569A659F5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Related Talks to Check Out</a:t>
            </a:r>
          </a:p>
          <a:p>
            <a:pPr marL="3429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AutoNum type="arabicPeriod"/>
            </a:pPr>
            <a:endParaRPr lang="en-US" sz="900" dirty="0">
              <a:solidFill>
                <a:schemeClr val="tx1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228600" indent="-228600">
              <a:buFont typeface="Arial"/>
              <a:buAutoNum type="arabicPeriod"/>
            </a:pPr>
            <a:endParaRPr lang="en-US" sz="1000" dirty="0"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  <a:p>
            <a:pPr marL="228600" indent="-228600">
              <a:buAutoNum type="arabicPeriod"/>
            </a:pPr>
            <a:endParaRPr lang="en-US" sz="10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228600" indent="-228600">
              <a:buAutoNum type="arabicPeriod"/>
            </a:pPr>
            <a:endParaRPr lang="en-US" sz="10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sz="10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228600" indent="-228600">
              <a:buAutoNum type="arabicPeriod"/>
            </a:pPr>
            <a:endParaRPr lang="en-US" sz="10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</a:pPr>
            <a:endParaRPr lang="en-US" sz="1100" dirty="0">
              <a:solidFill>
                <a:schemeClr val="tx1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AutoNum type="arabicPeriod"/>
            </a:pPr>
            <a:endParaRPr lang="en-US" sz="1600" dirty="0">
              <a:solidFill>
                <a:schemeClr val="tx1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100"/>
              <a:buFont typeface="Arial"/>
              <a:buAutoNum type="arabicPeriod"/>
            </a:pPr>
            <a:endParaRPr sz="1600" dirty="0">
              <a:solidFill>
                <a:schemeClr val="tx1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24" name="Google Shape;65;p14">
            <a:extLst>
              <a:ext uri="{FF2B5EF4-FFF2-40B4-BE49-F238E27FC236}">
                <a16:creationId xmlns:a16="http://schemas.microsoft.com/office/drawing/2014/main" id="{48FB7BE2-D740-7347-A04B-8C0ABFED605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55;p13">
            <a:extLst>
              <a:ext uri="{FF2B5EF4-FFF2-40B4-BE49-F238E27FC236}">
                <a16:creationId xmlns:a16="http://schemas.microsoft.com/office/drawing/2014/main" id="{942551B0-8A7F-7149-84F0-06DFF8E8430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95300" y="478223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tx1"/>
                </a:solidFill>
              </a:rPr>
              <a:t>28</a:t>
            </a:fld>
            <a:endParaRPr dirty="0">
              <a:solidFill>
                <a:schemeClr val="tx1"/>
              </a:solidFill>
            </a:endParaRPr>
          </a:p>
        </p:txBody>
      </p:sp>
      <p:pic>
        <p:nvPicPr>
          <p:cNvPr id="11" name="Google Shape;167;p21">
            <a:extLst>
              <a:ext uri="{FF2B5EF4-FFF2-40B4-BE49-F238E27FC236}">
                <a16:creationId xmlns:a16="http://schemas.microsoft.com/office/drawing/2014/main" id="{717BACBA-2765-6543-B5E9-B6B4405BA34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oogle Shape;81;p14">
            <a:extLst>
              <a:ext uri="{FF2B5EF4-FFF2-40B4-BE49-F238E27FC236}">
                <a16:creationId xmlns:a16="http://schemas.microsoft.com/office/drawing/2014/main" id="{AA1E4FD9-C73C-8A4B-8F7E-276191D24F25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83;p14">
            <a:extLst>
              <a:ext uri="{FF2B5EF4-FFF2-40B4-BE49-F238E27FC236}">
                <a16:creationId xmlns:a16="http://schemas.microsoft.com/office/drawing/2014/main" id="{141D47C6-CA7D-5141-8896-3A0C1A23AA8C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B45AEE-DB82-0FC1-42A7-C26EF2F8F5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028" y="1692327"/>
            <a:ext cx="1645347" cy="1828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FB4CFD-F65F-0B0A-0BE8-972C5A4E9A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7076" y="1676299"/>
            <a:ext cx="1619955" cy="1828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04CD9A-C488-6FE3-F9B6-80729F7237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7377" y="1669625"/>
            <a:ext cx="1751106" cy="18288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315A388-D3CE-ECA1-5B73-441582783F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7283" y="1644248"/>
            <a:ext cx="1639229" cy="18288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8D42A89-3D26-3328-C6C3-DEEED1B334C5}"/>
              </a:ext>
            </a:extLst>
          </p:cNvPr>
          <p:cNvSpPr txBox="1"/>
          <p:nvPr/>
        </p:nvSpPr>
        <p:spPr>
          <a:xfrm>
            <a:off x="1313027" y="1207327"/>
            <a:ext cx="1405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entury Gothic" panose="020B0502020202020204" pitchFamily="34" charset="0"/>
              </a:rPr>
              <a:t>Today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71AE258-63EB-9B2C-2486-620D2024AA1F}"/>
              </a:ext>
            </a:extLst>
          </p:cNvPr>
          <p:cNvSpPr txBox="1"/>
          <p:nvPr/>
        </p:nvSpPr>
        <p:spPr>
          <a:xfrm>
            <a:off x="4885472" y="1207327"/>
            <a:ext cx="1405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entury Gothic" panose="020B0502020202020204" pitchFamily="34" charset="0"/>
              </a:rPr>
              <a:t>Tuesday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E24F88-E872-50B3-15D9-A52A3853B51A}"/>
              </a:ext>
            </a:extLst>
          </p:cNvPr>
          <p:cNvSpPr txBox="1"/>
          <p:nvPr/>
        </p:nvSpPr>
        <p:spPr>
          <a:xfrm>
            <a:off x="7459321" y="1207327"/>
            <a:ext cx="1405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entury Gothic" panose="020B0502020202020204" pitchFamily="34" charset="0"/>
              </a:rPr>
              <a:t>Friday</a:t>
            </a:r>
          </a:p>
        </p:txBody>
      </p:sp>
    </p:spTree>
    <p:extLst>
      <p:ext uri="{BB962C8B-B14F-4D97-AF65-F5344CB8AC3E}">
        <p14:creationId xmlns:p14="http://schemas.microsoft.com/office/powerpoint/2010/main" val="142426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5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lang="en" sz="3200" dirty="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lang="en" sz="5900" dirty="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lang="en" sz="4800" dirty="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" sz="5900" dirty="0">
                <a:solidFill>
                  <a:srgbClr val="FFFFFF"/>
                </a:solidFill>
              </a:rPr>
              <a:t>Thank You</a:t>
            </a:r>
            <a:endParaRPr sz="5900" dirty="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5900" dirty="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5900" dirty="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5300" dirty="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53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53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300" dirty="0">
              <a:solidFill>
                <a:srgbClr val="FFFFFF"/>
              </a:solidFill>
            </a:endParaRPr>
          </a:p>
        </p:txBody>
      </p:sp>
      <p:sp>
        <p:nvSpPr>
          <p:cNvPr id="303" name="Google Shape;303;p25"/>
          <p:cNvSpPr txBox="1">
            <a:spLocks noGrp="1"/>
          </p:cNvSpPr>
          <p:nvPr>
            <p:ph type="sldNum" idx="12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2877C0B-388C-6540-BE9E-1B2D2A736D40}"/>
              </a:ext>
            </a:extLst>
          </p:cNvPr>
          <p:cNvGrpSpPr/>
          <p:nvPr/>
        </p:nvGrpSpPr>
        <p:grpSpPr>
          <a:xfrm>
            <a:off x="1245438" y="3153300"/>
            <a:ext cx="1365095" cy="836311"/>
            <a:chOff x="10262604" y="727178"/>
            <a:chExt cx="1555032" cy="952674"/>
          </a:xfrm>
        </p:grpSpPr>
        <p:pic>
          <p:nvPicPr>
            <p:cNvPr id="17" name="Picture 4" descr="European Research Council - Wikipedia">
              <a:extLst>
                <a:ext uri="{FF2B5EF4-FFF2-40B4-BE49-F238E27FC236}">
                  <a16:creationId xmlns:a16="http://schemas.microsoft.com/office/drawing/2014/main" id="{3AE862B4-A69D-E04D-BEF9-595EED1E8F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2604" y="727178"/>
              <a:ext cx="949586" cy="95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ZoneTexte 8">
              <a:extLst>
                <a:ext uri="{FF2B5EF4-FFF2-40B4-BE49-F238E27FC236}">
                  <a16:creationId xmlns:a16="http://schemas.microsoft.com/office/drawing/2014/main" id="{7EDBC925-F5E8-FD4B-8B15-D08F34AF58E5}"/>
                </a:ext>
              </a:extLst>
            </p:cNvPr>
            <p:cNvSpPr txBox="1"/>
            <p:nvPr/>
          </p:nvSpPr>
          <p:spPr>
            <a:xfrm>
              <a:off x="10970631" y="1245084"/>
              <a:ext cx="8470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b="1" dirty="0" err="1">
                  <a:solidFill>
                    <a:srgbClr val="E95D0F"/>
                  </a:solidFill>
                  <a:latin typeface="Century Gothic" panose="020B0502020202020204" pitchFamily="34" charset="0"/>
                </a:rPr>
                <a:t>ExCoMet</a:t>
              </a:r>
              <a:r>
                <a:rPr lang="fr-FR" sz="1400" b="1" dirty="0">
                  <a:solidFill>
                    <a:srgbClr val="E95D0F"/>
                  </a:solidFill>
                </a:rPr>
                <a:t> </a:t>
              </a:r>
            </a:p>
          </p:txBody>
        </p:sp>
      </p:grpSp>
      <p:pic>
        <p:nvPicPr>
          <p:cNvPr id="19" name="Picture 2" descr="Israel Science Foundation | LinkedIn">
            <a:extLst>
              <a:ext uri="{FF2B5EF4-FFF2-40B4-BE49-F238E27FC236}">
                <a16:creationId xmlns:a16="http://schemas.microsoft.com/office/drawing/2014/main" id="{0255BC1F-0C0C-1345-A09D-25FEBCC89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1" y="3056675"/>
            <a:ext cx="978408" cy="97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F190248E-8EE3-D04B-897B-A92C064D1037}"/>
              </a:ext>
            </a:extLst>
          </p:cNvPr>
          <p:cNvGrpSpPr/>
          <p:nvPr/>
        </p:nvGrpSpPr>
        <p:grpSpPr>
          <a:xfrm>
            <a:off x="2888668" y="3244772"/>
            <a:ext cx="1558873" cy="887871"/>
            <a:chOff x="9909109" y="5875919"/>
            <a:chExt cx="1536146" cy="858281"/>
          </a:xfrm>
        </p:grpSpPr>
        <p:pic>
          <p:nvPicPr>
            <p:cNvPr id="21" name="Picture 14" descr="Logos - PHYMATH / Documentation utilisateurs des ressources informatiques">
              <a:extLst>
                <a:ext uri="{FF2B5EF4-FFF2-40B4-BE49-F238E27FC236}">
                  <a16:creationId xmlns:a16="http://schemas.microsoft.com/office/drawing/2014/main" id="{F622DA86-A4E0-6D4E-8FC8-42CFA3EDF8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5998" y="5902559"/>
              <a:ext cx="555451" cy="555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E2B05C3-75ED-8F4E-90B6-DF754A614C27}"/>
                </a:ext>
              </a:extLst>
            </p:cNvPr>
            <p:cNvGrpSpPr/>
            <p:nvPr/>
          </p:nvGrpSpPr>
          <p:grpSpPr>
            <a:xfrm>
              <a:off x="10065038" y="5875919"/>
              <a:ext cx="499743" cy="600484"/>
              <a:chOff x="8083522" y="2187539"/>
              <a:chExt cx="891878" cy="1071669"/>
            </a:xfrm>
          </p:grpSpPr>
          <p:pic>
            <p:nvPicPr>
              <p:cNvPr id="24" name="Picture 2" descr="https://external-content.duckduckgo.com/iu/?u=https%3A%2F%2Ftse1.mm.bing.net%2Fth%3Fid%3DOIP.Ip8TotgUpYzH62zjpxZkmwHaBq%26pid%3DApi&amp;f=1&amp;ipt=82caaec4f75c6ab7c7659e71b621f69113a1bbb3aa939a9ad6674b9a84430cb7&amp;ipo=images">
                <a:extLst>
                  <a:ext uri="{FF2B5EF4-FFF2-40B4-BE49-F238E27FC236}">
                    <a16:creationId xmlns:a16="http://schemas.microsoft.com/office/drawing/2014/main" id="{235115B3-7127-1B44-B225-A74B9CB04AA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87" t="8490" r="73629" b="8490"/>
              <a:stretch/>
            </p:blipFill>
            <p:spPr bwMode="auto">
              <a:xfrm>
                <a:off x="8083522" y="2187539"/>
                <a:ext cx="891878" cy="6708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s://external-content.duckduckgo.com/iu/?u=https%3A%2F%2Ftse1.mm.bing.net%2Fth%3Fid%3DOIP.Ip8TotgUpYzH62zjpxZkmwHaBq%26pid%3DApi&amp;f=1&amp;ipt=82caaec4f75c6ab7c7659e71b621f69113a1bbb3aa939a9ad6674b9a84430cb7&amp;ipo=images">
                <a:extLst>
                  <a:ext uri="{FF2B5EF4-FFF2-40B4-BE49-F238E27FC236}">
                    <a16:creationId xmlns:a16="http://schemas.microsoft.com/office/drawing/2014/main" id="{C06527EA-3572-C84F-B237-2590BA4D14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110" t="8490" r="10970" b="7548"/>
              <a:stretch/>
            </p:blipFill>
            <p:spPr bwMode="auto">
              <a:xfrm>
                <a:off x="8157926" y="2881305"/>
                <a:ext cx="743068" cy="3779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E685D2D-5D55-D84B-A4A8-D5D5D952261B}"/>
                </a:ext>
              </a:extLst>
            </p:cNvPr>
            <p:cNvSpPr txBox="1"/>
            <p:nvPr/>
          </p:nvSpPr>
          <p:spPr>
            <a:xfrm>
              <a:off x="9909109" y="6487979"/>
              <a:ext cx="1536146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00" b="0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highlight>
                    <a:srgbClr val="FFFFFF"/>
                  </a:highlight>
                  <a:latin typeface="Century Gothic" panose="020B0502020202020204" pitchFamily="34" charset="0"/>
                </a:rPr>
                <a:t>WIS-CNRS (IPR LAMA) </a:t>
              </a:r>
              <a:endPara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6" name="Picture 6" descr="Downloads | Minerva Stiftung Gesellschaft für die Forschung mbH">
            <a:extLst>
              <a:ext uri="{FF2B5EF4-FFF2-40B4-BE49-F238E27FC236}">
                <a16:creationId xmlns:a16="http://schemas.microsoft.com/office/drawing/2014/main" id="{9C55BBFA-3CD2-6346-9861-40B5B0D15F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3"/>
          <a:stretch/>
        </p:blipFill>
        <p:spPr bwMode="auto">
          <a:xfrm>
            <a:off x="4572000" y="3319547"/>
            <a:ext cx="1644430" cy="71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C:\Users\Haessler\ownCloud\confs\logos\Laserlab-Europe.jpg">
            <a:extLst>
              <a:ext uri="{FF2B5EF4-FFF2-40B4-BE49-F238E27FC236}">
                <a16:creationId xmlns:a16="http://schemas.microsoft.com/office/drawing/2014/main" id="{D0D09308-6655-F14A-93D3-55B9948D8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8532" y="4312458"/>
            <a:ext cx="1416270" cy="747028"/>
          </a:xfrm>
          <a:prstGeom prst="rect">
            <a:avLst/>
          </a:prstGeom>
          <a:noFill/>
        </p:spPr>
      </p:pic>
      <p:pic>
        <p:nvPicPr>
          <p:cNvPr id="28" name="Picture 4" descr="The Wolfson Foundation">
            <a:extLst>
              <a:ext uri="{FF2B5EF4-FFF2-40B4-BE49-F238E27FC236}">
                <a16:creationId xmlns:a16="http://schemas.microsoft.com/office/drawing/2014/main" id="{FCB9FB11-FF50-E14C-9E5C-8995A9E54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560" y="4377405"/>
            <a:ext cx="1292382" cy="64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orizon Europe - European Commission">
            <a:extLst>
              <a:ext uri="{FF2B5EF4-FFF2-40B4-BE49-F238E27FC236}">
                <a16:creationId xmlns:a16="http://schemas.microsoft.com/office/drawing/2014/main" id="{911361D1-4AF0-D54A-B37A-222698980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77" y="4216095"/>
            <a:ext cx="1644430" cy="863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6E0B3C5-86A3-7A4D-8252-FBB6C2134C5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0633" t="18080"/>
          <a:stretch/>
        </p:blipFill>
        <p:spPr>
          <a:xfrm>
            <a:off x="6209469" y="3050777"/>
            <a:ext cx="2718631" cy="186787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70633F0-1E7B-FB4D-B24E-48D8F7DF04EF}"/>
              </a:ext>
            </a:extLst>
          </p:cNvPr>
          <p:cNvSpPr txBox="1"/>
          <p:nvPr/>
        </p:nvSpPr>
        <p:spPr>
          <a:xfrm>
            <a:off x="335280" y="-146304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4" name="Google Shape;167;p21">
            <a:extLst>
              <a:ext uri="{FF2B5EF4-FFF2-40B4-BE49-F238E27FC236}">
                <a16:creationId xmlns:a16="http://schemas.microsoft.com/office/drawing/2014/main" id="{AEED0842-DA9C-1D4F-971C-FFC68FFF21B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373510" y="23936"/>
            <a:ext cx="2986481" cy="67369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C0F534C-26CA-5C4A-A9F9-92F9BC3CD839}"/>
              </a:ext>
            </a:extLst>
          </p:cNvPr>
          <p:cNvSpPr txBox="1"/>
          <p:nvPr/>
        </p:nvSpPr>
        <p:spPr>
          <a:xfrm>
            <a:off x="2052872" y="730207"/>
            <a:ext cx="190148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4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Anton </a:t>
            </a:r>
            <a:r>
              <a:rPr lang="en" sz="14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Golovanov</a:t>
            </a:r>
            <a:endParaRPr lang="en" dirty="0">
              <a:solidFill>
                <a:schemeClr val="lt1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r>
              <a:rPr lang="en" sz="14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Anda-Maria </a:t>
            </a:r>
            <a:r>
              <a:rPr lang="en" sz="14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Talposi</a:t>
            </a:r>
            <a:endParaRPr lang="en" sz="1400" dirty="0">
              <a:solidFill>
                <a:schemeClr val="lt1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r>
              <a:rPr lang="en" sz="14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Sheroy</a:t>
            </a:r>
            <a:r>
              <a:rPr lang="en" sz="14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 Tata</a:t>
            </a:r>
          </a:p>
          <a:p>
            <a:r>
              <a:rPr lang="en" sz="14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Eitan Levine</a:t>
            </a:r>
          </a:p>
          <a:p>
            <a:r>
              <a:rPr lang="en" sz="14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Salome </a:t>
            </a:r>
            <a:r>
              <a:rPr lang="en" sz="14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Benracassa</a:t>
            </a:r>
            <a:endParaRPr lang="en" dirty="0">
              <a:solidFill>
                <a:schemeClr val="lt1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r>
              <a:rPr lang="en" sz="14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Eyal</a:t>
            </a:r>
            <a:r>
              <a:rPr lang="en" sz="14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 </a:t>
            </a:r>
            <a:r>
              <a:rPr lang="en" sz="14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Kroupp</a:t>
            </a:r>
            <a:endParaRPr lang="en" dirty="0">
              <a:solidFill>
                <a:schemeClr val="lt1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r>
              <a:rPr lang="en-US" sz="14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Victor Malka</a:t>
            </a:r>
            <a:endParaRPr lang="en-US"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endParaRPr lang="en-US" dirty="0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31845FBF-F500-DB4D-B134-C23CA63E12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481707" y="31477"/>
            <a:ext cx="911086" cy="65861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E47ECCD9-A3CD-9F46-897B-7765D05AC960}"/>
              </a:ext>
            </a:extLst>
          </p:cNvPr>
          <p:cNvSpPr txBox="1"/>
          <p:nvPr/>
        </p:nvSpPr>
        <p:spPr>
          <a:xfrm>
            <a:off x="5259266" y="871104"/>
            <a:ext cx="149592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400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Slava </a:t>
            </a:r>
            <a:r>
              <a:rPr lang="en" sz="1400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Smartsev</a:t>
            </a:r>
            <a:endParaRPr lang="en" sz="1400" dirty="0">
              <a:solidFill>
                <a:schemeClr val="lt1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r>
              <a:rPr lang="en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Igor </a:t>
            </a:r>
            <a:r>
              <a:rPr lang="en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Andriyash</a:t>
            </a:r>
            <a:endParaRPr lang="en" dirty="0">
              <a:solidFill>
                <a:schemeClr val="lt1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r>
              <a:rPr lang="en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Ronan </a:t>
            </a:r>
            <a:r>
              <a:rPr lang="en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Lahaye</a:t>
            </a:r>
            <a:endParaRPr lang="en" dirty="0">
              <a:solidFill>
                <a:schemeClr val="lt1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r>
              <a:rPr lang="en-US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Cedric </a:t>
            </a:r>
            <a:r>
              <a:rPr lang="en-US" dirty="0" err="1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Thaury</a:t>
            </a:r>
            <a:endParaRPr lang="en-US" dirty="0">
              <a:solidFill>
                <a:schemeClr val="lt1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r>
              <a:rPr lang="en-US" dirty="0">
                <a:solidFill>
                  <a:schemeClr val="lt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Jerome Faure</a:t>
            </a:r>
            <a:endParaRPr lang="en" dirty="0">
              <a:solidFill>
                <a:schemeClr val="lt1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758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64;p14">
            <a:extLst>
              <a:ext uri="{FF2B5EF4-FFF2-40B4-BE49-F238E27FC236}">
                <a16:creationId xmlns:a16="http://schemas.microsoft.com/office/drawing/2014/main" id="{14DF6F5B-04EA-004F-8073-4285C5F4138E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The Breakdown Issue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lang="en-US"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15" name="Google Shape;65;p14">
            <a:extLst>
              <a:ext uri="{FF2B5EF4-FFF2-40B4-BE49-F238E27FC236}">
                <a16:creationId xmlns:a16="http://schemas.microsoft.com/office/drawing/2014/main" id="{09D66E34-E59B-D54F-A3C8-48AA0154E22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64;p14">
            <a:extLst>
              <a:ext uri="{FF2B5EF4-FFF2-40B4-BE49-F238E27FC236}">
                <a16:creationId xmlns:a16="http://schemas.microsoft.com/office/drawing/2014/main" id="{73E0D305-5AF0-C44A-ADD4-95D462CB99E9}"/>
              </a:ext>
            </a:extLst>
          </p:cNvPr>
          <p:cNvSpPr txBox="1"/>
          <p:nvPr/>
        </p:nvSpPr>
        <p:spPr>
          <a:xfrm>
            <a:off x="-1" y="-12362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The Need for High Energy Electron Beams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lang="en-US"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44" name="Google Shape;65;p14">
            <a:extLst>
              <a:ext uri="{FF2B5EF4-FFF2-40B4-BE49-F238E27FC236}">
                <a16:creationId xmlns:a16="http://schemas.microsoft.com/office/drawing/2014/main" id="{08C04EDC-23C1-3B47-90C3-1BD125DBD44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167;p21">
            <a:extLst>
              <a:ext uri="{FF2B5EF4-FFF2-40B4-BE49-F238E27FC236}">
                <a16:creationId xmlns:a16="http://schemas.microsoft.com/office/drawing/2014/main" id="{803712C2-CF21-C743-8F21-E5FB4BBBB72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" name="Google Shape;81;p14">
            <a:extLst>
              <a:ext uri="{FF2B5EF4-FFF2-40B4-BE49-F238E27FC236}">
                <a16:creationId xmlns:a16="http://schemas.microsoft.com/office/drawing/2014/main" id="{F93A769D-78DC-7240-A384-8839A159FA74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Google Shape;157;p21">
            <a:extLst>
              <a:ext uri="{FF2B5EF4-FFF2-40B4-BE49-F238E27FC236}">
                <a16:creationId xmlns:a16="http://schemas.microsoft.com/office/drawing/2014/main" id="{34E81F89-77FE-FB4F-908A-4EA49EA40E47}"/>
              </a:ext>
            </a:extLst>
          </p:cNvPr>
          <p:cNvSpPr txBox="1">
            <a:spLocks/>
          </p:cNvSpPr>
          <p:nvPr/>
        </p:nvSpPr>
        <p:spPr>
          <a:xfrm>
            <a:off x="8620599" y="48261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>
                <a:latin typeface="Roboto" panose="02000000000000000000" pitchFamily="2" charset="0"/>
                <a:ea typeface="Roboto" panose="02000000000000000000" pitchFamily="2" charset="0"/>
              </a:rPr>
              <a:pPr/>
              <a:t>3</a:t>
            </a:fld>
            <a:endParaRPr lang="en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 descr="A close-up of a newspaper&#10;&#10;Description automatically generated">
            <a:extLst>
              <a:ext uri="{FF2B5EF4-FFF2-40B4-BE49-F238E27FC236}">
                <a16:creationId xmlns:a16="http://schemas.microsoft.com/office/drawing/2014/main" id="{06BB348E-323C-8148-87EA-917098248B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17" y="546848"/>
            <a:ext cx="4386580" cy="15111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3E96956-D5CB-1B44-8E9C-67308112575C}"/>
                  </a:ext>
                </a:extLst>
              </p:cNvPr>
              <p:cNvSpPr txBox="1"/>
              <p:nvPr/>
            </p:nvSpPr>
            <p:spPr>
              <a:xfrm>
                <a:off x="297579" y="2295090"/>
                <a:ext cx="3934855" cy="4145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800" dirty="0">
                    <a:latin typeface="Century Gothic" panose="020B0502020202020204" pitchFamily="34" charset="0"/>
                    <a:ea typeface="Cambria Math" panose="02040503050406030204" pitchFamily="18" charset="0"/>
                  </a:rPr>
                  <a:t>FEL Wavelength: </a:t>
                </a:r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𝐾</m:t>
                            </m:r>
                          </m:num>
                          <m:den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/2</m:t>
                    </m:r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800" dirty="0">
                  <a:latin typeface="Century Gothic" panose="020B0502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3E96956-D5CB-1B44-8E9C-6730811257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579" y="2295090"/>
                <a:ext cx="3934855" cy="414537"/>
              </a:xfrm>
              <a:prstGeom prst="rect">
                <a:avLst/>
              </a:prstGeom>
              <a:blipFill>
                <a:blip r:embed="rId6"/>
                <a:stretch>
                  <a:fillRect l="-3537" b="-147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A blue square with numbers and a blue rectangle&#10;&#10;Description automatically generated">
            <a:extLst>
              <a:ext uri="{FF2B5EF4-FFF2-40B4-BE49-F238E27FC236}">
                <a16:creationId xmlns:a16="http://schemas.microsoft.com/office/drawing/2014/main" id="{668C4074-F774-834F-9BF9-2C51B980FEB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8980"/>
          <a:stretch/>
        </p:blipFill>
        <p:spPr>
          <a:xfrm>
            <a:off x="624915" y="2845189"/>
            <a:ext cx="2860527" cy="193579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490CEF0-C77F-144A-AAFA-935297FDD7A7}"/>
              </a:ext>
            </a:extLst>
          </p:cNvPr>
          <p:cNvSpPr/>
          <p:nvPr/>
        </p:nvSpPr>
        <p:spPr>
          <a:xfrm>
            <a:off x="720444" y="2730365"/>
            <a:ext cx="375456" cy="299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9" name="Picture 8" descr="A screenshot of a news article&#10;&#10;Description automatically generated">
            <a:extLst>
              <a:ext uri="{FF2B5EF4-FFF2-40B4-BE49-F238E27FC236}">
                <a16:creationId xmlns:a16="http://schemas.microsoft.com/office/drawing/2014/main" id="{FC63B375-BF0E-614D-A383-06DE1E9DB4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1915" y="546848"/>
            <a:ext cx="3758684" cy="16793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4CF512C-A392-C347-8269-94A28BE69E3B}"/>
                  </a:ext>
                </a:extLst>
              </p:cNvPr>
              <p:cNvSpPr txBox="1"/>
              <p:nvPr/>
            </p:nvSpPr>
            <p:spPr>
              <a:xfrm>
                <a:off x="4936942" y="2338545"/>
                <a:ext cx="6128117" cy="4664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800" dirty="0">
                    <a:latin typeface="Century Gothic" panose="020B0502020202020204" pitchFamily="34" charset="0"/>
                    <a:ea typeface="Cambria Math" panose="02040503050406030204" pitchFamily="18" charset="0"/>
                  </a:rPr>
                  <a:t>Quantum Nonlinearity: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∼</m:t>
                    </m:r>
                    <m:f>
                      <m:fPr>
                        <m:ctrlP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1800" dirty="0">
                    <a:latin typeface="Century Gothic" panose="020B0502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4CF512C-A392-C347-8269-94A28BE69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6942" y="2338545"/>
                <a:ext cx="6128117" cy="466410"/>
              </a:xfrm>
              <a:prstGeom prst="rect">
                <a:avLst/>
              </a:prstGeom>
              <a:blipFill>
                <a:blip r:embed="rId9"/>
                <a:stretch>
                  <a:fillRect l="-2273" b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 descr="A close-up of a colorful light&#10;&#10;Description automatically generated">
            <a:extLst>
              <a:ext uri="{FF2B5EF4-FFF2-40B4-BE49-F238E27FC236}">
                <a16:creationId xmlns:a16="http://schemas.microsoft.com/office/drawing/2014/main" id="{7EBC3336-6D5A-F549-A420-80A05D1B27F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4789" t="15202" r="1998"/>
          <a:stretch/>
        </p:blipFill>
        <p:spPr>
          <a:xfrm>
            <a:off x="6489270" y="2980544"/>
            <a:ext cx="2654730" cy="14678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93EA9FC-175E-8440-B7EE-75E738ED725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5863" r="67681"/>
          <a:stretch/>
        </p:blipFill>
        <p:spPr>
          <a:xfrm>
            <a:off x="3659991" y="2990654"/>
            <a:ext cx="2654729" cy="14968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FAA6B91-D9D8-A740-8BBC-96CE96FBB3E8}"/>
                  </a:ext>
                </a:extLst>
              </p:cNvPr>
              <p:cNvSpPr txBox="1"/>
              <p:nvPr/>
            </p:nvSpPr>
            <p:spPr>
              <a:xfrm>
                <a:off x="3723207" y="4407138"/>
                <a:ext cx="61281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≈0.32</m:t>
                      </m:r>
                    </m:oMath>
                  </m:oMathPara>
                </a14:m>
                <a:endParaRPr lang="en-US" sz="1800" dirty="0">
                  <a:latin typeface="Century Gothic" panose="020B0502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FAA6B91-D9D8-A740-8BBC-96CE96FBB3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3207" y="4407138"/>
                <a:ext cx="6128117" cy="276999"/>
              </a:xfrm>
              <a:prstGeom prst="rect">
                <a:avLst/>
              </a:prstGeom>
              <a:blipFill>
                <a:blip r:embed="rId11"/>
                <a:stretch>
                  <a:fillRect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533C01FC-C4CA-A448-BD7E-3A0DEFECCF1B}"/>
              </a:ext>
            </a:extLst>
          </p:cNvPr>
          <p:cNvSpPr/>
          <p:nvPr/>
        </p:nvSpPr>
        <p:spPr>
          <a:xfrm>
            <a:off x="3659991" y="2747298"/>
            <a:ext cx="375456" cy="299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E06C262-582C-FF43-8EEF-C0C854DCD46A}"/>
              </a:ext>
            </a:extLst>
          </p:cNvPr>
          <p:cNvSpPr/>
          <p:nvPr/>
        </p:nvSpPr>
        <p:spPr>
          <a:xfrm>
            <a:off x="6411810" y="2756002"/>
            <a:ext cx="375456" cy="299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" name="Google Shape;83;p14">
            <a:extLst>
              <a:ext uri="{FF2B5EF4-FFF2-40B4-BE49-F238E27FC236}">
                <a16:creationId xmlns:a16="http://schemas.microsoft.com/office/drawing/2014/main" id="{66B9C0AE-0E82-2FB0-94AF-C3987AA2B760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</p:spTree>
    <p:extLst>
      <p:ext uri="{BB962C8B-B14F-4D97-AF65-F5344CB8AC3E}">
        <p14:creationId xmlns:p14="http://schemas.microsoft.com/office/powerpoint/2010/main" val="407197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64;p14">
            <a:extLst>
              <a:ext uri="{FF2B5EF4-FFF2-40B4-BE49-F238E27FC236}">
                <a16:creationId xmlns:a16="http://schemas.microsoft.com/office/drawing/2014/main" id="{14DF6F5B-04EA-004F-8073-4285C5F4138E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The Breakdown Issue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lang="en-US"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15" name="Google Shape;65;p14">
            <a:extLst>
              <a:ext uri="{FF2B5EF4-FFF2-40B4-BE49-F238E27FC236}">
                <a16:creationId xmlns:a16="http://schemas.microsoft.com/office/drawing/2014/main" id="{09D66E34-E59B-D54F-A3C8-48AA0154E22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64;p14">
            <a:extLst>
              <a:ext uri="{FF2B5EF4-FFF2-40B4-BE49-F238E27FC236}">
                <a16:creationId xmlns:a16="http://schemas.microsoft.com/office/drawing/2014/main" id="{73E0D305-5AF0-C44A-ADD4-95D462CB99E9}"/>
              </a:ext>
            </a:extLst>
          </p:cNvPr>
          <p:cNvSpPr txBox="1"/>
          <p:nvPr/>
        </p:nvSpPr>
        <p:spPr>
          <a:xfrm>
            <a:off x="25299" y="-27866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State of the Art – Guiding in HOFI Channel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lang="en-US"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44" name="Google Shape;65;p14">
            <a:extLst>
              <a:ext uri="{FF2B5EF4-FFF2-40B4-BE49-F238E27FC236}">
                <a16:creationId xmlns:a16="http://schemas.microsoft.com/office/drawing/2014/main" id="{08C04EDC-23C1-3B47-90C3-1BD125DBD44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167;p21">
            <a:extLst>
              <a:ext uri="{FF2B5EF4-FFF2-40B4-BE49-F238E27FC236}">
                <a16:creationId xmlns:a16="http://schemas.microsoft.com/office/drawing/2014/main" id="{803712C2-CF21-C743-8F21-E5FB4BBBB72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" name="Google Shape;81;p14">
            <a:extLst>
              <a:ext uri="{FF2B5EF4-FFF2-40B4-BE49-F238E27FC236}">
                <a16:creationId xmlns:a16="http://schemas.microsoft.com/office/drawing/2014/main" id="{F93A769D-78DC-7240-A384-8839A159FA74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Google Shape;157;p21">
            <a:extLst>
              <a:ext uri="{FF2B5EF4-FFF2-40B4-BE49-F238E27FC236}">
                <a16:creationId xmlns:a16="http://schemas.microsoft.com/office/drawing/2014/main" id="{34E81F89-77FE-FB4F-908A-4EA49EA40E47}"/>
              </a:ext>
            </a:extLst>
          </p:cNvPr>
          <p:cNvSpPr txBox="1">
            <a:spLocks/>
          </p:cNvSpPr>
          <p:nvPr/>
        </p:nvSpPr>
        <p:spPr>
          <a:xfrm>
            <a:off x="8620599" y="48261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>
                <a:latin typeface="Roboto" panose="02000000000000000000" pitchFamily="2" charset="0"/>
                <a:ea typeface="Roboto" panose="02000000000000000000" pitchFamily="2" charset="0"/>
              </a:rPr>
              <a:pPr/>
              <a:t>4</a:t>
            </a:fld>
            <a:endParaRPr lang="en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0EDD27D7-BC19-4E47-8D55-08F34C7507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70676"/>
            <a:ext cx="4324210" cy="1662208"/>
          </a:xfrm>
          <a:prstGeom prst="rect">
            <a:avLst/>
          </a:prstGeom>
        </p:spPr>
      </p:pic>
      <p:pic>
        <p:nvPicPr>
          <p:cNvPr id="5" name="Picture 4" descr="A diagram of a plasma channel&#10;&#10;Description automatically generated">
            <a:extLst>
              <a:ext uri="{FF2B5EF4-FFF2-40B4-BE49-F238E27FC236}">
                <a16:creationId xmlns:a16="http://schemas.microsoft.com/office/drawing/2014/main" id="{8F8BD090-5145-9248-A34A-031B13E71BB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6837"/>
          <a:stretch/>
        </p:blipFill>
        <p:spPr>
          <a:xfrm>
            <a:off x="4572000" y="675048"/>
            <a:ext cx="4427406" cy="1457836"/>
          </a:xfrm>
          <a:prstGeom prst="rect">
            <a:avLst/>
          </a:prstGeom>
        </p:spPr>
      </p:pic>
      <p:pic>
        <p:nvPicPr>
          <p:cNvPr id="7" name="Picture 6" descr="A screenshot of a graph&#10;&#10;Description automatically generated">
            <a:extLst>
              <a:ext uri="{FF2B5EF4-FFF2-40B4-BE49-F238E27FC236}">
                <a16:creationId xmlns:a16="http://schemas.microsoft.com/office/drawing/2014/main" id="{908D5AE7-7AD5-994F-822F-F5D606DEE8A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205" t="22650" r="-148" b="41401"/>
          <a:stretch/>
        </p:blipFill>
        <p:spPr>
          <a:xfrm>
            <a:off x="1473933" y="2464162"/>
            <a:ext cx="6015730" cy="20269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C9BA313-016C-1F42-B4B3-994ACDBEFF98}"/>
              </a:ext>
            </a:extLst>
          </p:cNvPr>
          <p:cNvSpPr/>
          <p:nvPr/>
        </p:nvSpPr>
        <p:spPr>
          <a:xfrm flipH="1">
            <a:off x="4481798" y="678124"/>
            <a:ext cx="656298" cy="299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0C52EB5-CA7E-C149-8FC5-40E9A78593D9}"/>
              </a:ext>
            </a:extLst>
          </p:cNvPr>
          <p:cNvSpPr/>
          <p:nvPr/>
        </p:nvSpPr>
        <p:spPr>
          <a:xfrm flipH="1">
            <a:off x="8489068" y="1618839"/>
            <a:ext cx="1020676" cy="299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D9EBE3C-2FA7-3849-BF78-8583B1A0C5BB}"/>
              </a:ext>
            </a:extLst>
          </p:cNvPr>
          <p:cNvSpPr/>
          <p:nvPr/>
        </p:nvSpPr>
        <p:spPr>
          <a:xfrm flipH="1">
            <a:off x="8465933" y="1833178"/>
            <a:ext cx="656298" cy="299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" name="Google Shape;83;p14">
            <a:extLst>
              <a:ext uri="{FF2B5EF4-FFF2-40B4-BE49-F238E27FC236}">
                <a16:creationId xmlns:a16="http://schemas.microsoft.com/office/drawing/2014/main" id="{03E25FEA-0392-8607-B0C6-8DF0F76AC53F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</p:spTree>
    <p:extLst>
      <p:ext uri="{BB962C8B-B14F-4D97-AF65-F5344CB8AC3E}">
        <p14:creationId xmlns:p14="http://schemas.microsoft.com/office/powerpoint/2010/main" val="220159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pic>
        <p:nvPicPr>
          <p:cNvPr id="5" name="Google Shape;167;p21">
            <a:extLst>
              <a:ext uri="{FF2B5EF4-FFF2-40B4-BE49-F238E27FC236}">
                <a16:creationId xmlns:a16="http://schemas.microsoft.com/office/drawing/2014/main" id="{50FE3BBB-2457-DE40-9B9D-22E2D66B286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81;p14">
            <a:extLst>
              <a:ext uri="{FF2B5EF4-FFF2-40B4-BE49-F238E27FC236}">
                <a16:creationId xmlns:a16="http://schemas.microsoft.com/office/drawing/2014/main" id="{DE3E1FC0-9CE0-E045-907C-2BC8A9F0CB63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1F818EC0-9E1C-AD49-949D-58236F8A4D5F}"/>
              </a:ext>
            </a:extLst>
          </p:cNvPr>
          <p:cNvSpPr/>
          <p:nvPr/>
        </p:nvSpPr>
        <p:spPr>
          <a:xfrm>
            <a:off x="91103" y="963719"/>
            <a:ext cx="3477045" cy="400765"/>
          </a:xfrm>
          <a:prstGeom prst="rect">
            <a:avLst/>
          </a:prstGeom>
          <a:solidFill>
            <a:schemeClr val="accent1">
              <a:alpha val="4913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Google Shape;157;p21">
            <a:extLst>
              <a:ext uri="{FF2B5EF4-FFF2-40B4-BE49-F238E27FC236}">
                <a16:creationId xmlns:a16="http://schemas.microsoft.com/office/drawing/2014/main" id="{5397565F-5F89-214D-B115-77A64EE3B713}"/>
              </a:ext>
            </a:extLst>
          </p:cNvPr>
          <p:cNvSpPr txBox="1">
            <a:spLocks/>
          </p:cNvSpPr>
          <p:nvPr/>
        </p:nvSpPr>
        <p:spPr>
          <a:xfrm>
            <a:off x="8620599" y="48261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>
                <a:latin typeface="Roboto" panose="02000000000000000000" pitchFamily="2" charset="0"/>
                <a:ea typeface="Roboto" panose="02000000000000000000" pitchFamily="2" charset="0"/>
              </a:rPr>
              <a:pPr/>
              <a:t>5</a:t>
            </a:fld>
            <a:endParaRPr lang="en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Google Shape;83;p14">
            <a:extLst>
              <a:ext uri="{FF2B5EF4-FFF2-40B4-BE49-F238E27FC236}">
                <a16:creationId xmlns:a16="http://schemas.microsoft.com/office/drawing/2014/main" id="{AE8BA5AF-36D6-9449-869A-C9B0486564DB}"/>
              </a:ext>
            </a:extLst>
          </p:cNvPr>
          <p:cNvSpPr txBox="1"/>
          <p:nvPr/>
        </p:nvSpPr>
        <p:spPr>
          <a:xfrm>
            <a:off x="91103" y="4822553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4B8F32-D948-4647-AF07-1143D8263BED}"/>
              </a:ext>
            </a:extLst>
          </p:cNvPr>
          <p:cNvSpPr txBox="1"/>
          <p:nvPr/>
        </p:nvSpPr>
        <p:spPr>
          <a:xfrm>
            <a:off x="91103" y="279674"/>
            <a:ext cx="8545929" cy="390010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The Need for High Energy Electron Beams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The Dephasing Limit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Near-Field: </a:t>
            </a: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Spatio</a:t>
            </a: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-Temporal Couplings (STCs)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Font typeface="Arial"/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Far Field: </a:t>
            </a: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Axiparabola</a:t>
            </a:r>
            <a:endParaRPr lang="en-US" sz="2400" dirty="0">
              <a:solidFill>
                <a:schemeClr val="bg2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Axiparabola</a:t>
            </a: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Velocity Measurement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Femtosecond Relativistic Electron Microscopy (FREM)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First Electrons + Partial Mitigation of Dephasing</a:t>
            </a:r>
          </a:p>
        </p:txBody>
      </p:sp>
    </p:spTree>
    <p:extLst>
      <p:ext uri="{BB962C8B-B14F-4D97-AF65-F5344CB8AC3E}">
        <p14:creationId xmlns:p14="http://schemas.microsoft.com/office/powerpoint/2010/main" val="3653901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64;p14">
            <a:extLst>
              <a:ext uri="{FF2B5EF4-FFF2-40B4-BE49-F238E27FC236}">
                <a16:creationId xmlns:a16="http://schemas.microsoft.com/office/drawing/2014/main" id="{F7D7166F-1748-4A46-AF56-931709282C45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/>
                <a:sym typeface="Roboto"/>
              </a:rPr>
              <a:t>The Dephasing Limit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  <a:sym typeface="Roboto"/>
            </a:endParaRPr>
          </a:p>
        </p:txBody>
      </p:sp>
      <p:pic>
        <p:nvPicPr>
          <p:cNvPr id="24" name="Google Shape;65;p14">
            <a:extLst>
              <a:ext uri="{FF2B5EF4-FFF2-40B4-BE49-F238E27FC236}">
                <a16:creationId xmlns:a16="http://schemas.microsoft.com/office/drawing/2014/main" id="{0EE08FF9-5937-1843-B7FE-BFC00E71C1F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157;p21">
            <a:extLst>
              <a:ext uri="{FF2B5EF4-FFF2-40B4-BE49-F238E27FC236}">
                <a16:creationId xmlns:a16="http://schemas.microsoft.com/office/drawing/2014/main" id="{363F1898-6F5D-5B48-BF9D-E86C74C9DB9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20599" y="48261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/>
          </a:bodyPr>
          <a:lstStyle/>
          <a:p>
            <a:fld id="{00000000-1234-1234-1234-123412341234}" type="slidenum">
              <a:rPr lang="en">
                <a:latin typeface="Roboto" panose="02000000000000000000" pitchFamily="2" charset="0"/>
                <a:ea typeface="Roboto" panose="02000000000000000000" pitchFamily="2" charset="0"/>
              </a:rPr>
              <a:pPr/>
              <a:t>6</a:t>
            </a:fld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6" name="Google Shape;167;p21">
            <a:extLst>
              <a:ext uri="{FF2B5EF4-FFF2-40B4-BE49-F238E27FC236}">
                <a16:creationId xmlns:a16="http://schemas.microsoft.com/office/drawing/2014/main" id="{DBFA3EE2-A944-7D49-A64B-FC6EB5137F9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" name="Google Shape;81;p14">
            <a:extLst>
              <a:ext uri="{FF2B5EF4-FFF2-40B4-BE49-F238E27FC236}">
                <a16:creationId xmlns:a16="http://schemas.microsoft.com/office/drawing/2014/main" id="{1B07B6F6-9A25-774D-804C-12CF66BCFF25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 descr="A red blue and purple oval&#10;&#10;Description automatically generated">
            <a:extLst>
              <a:ext uri="{FF2B5EF4-FFF2-40B4-BE49-F238E27FC236}">
                <a16:creationId xmlns:a16="http://schemas.microsoft.com/office/drawing/2014/main" id="{74C71652-4312-AF4C-AA82-9F9A4E2432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546" y="1711546"/>
            <a:ext cx="2387600" cy="1587500"/>
          </a:xfrm>
          <a:prstGeom prst="rect">
            <a:avLst/>
          </a:prstGeom>
        </p:spPr>
      </p:pic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BC6315D-694F-F847-A204-0A9572770A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155" y="2371946"/>
            <a:ext cx="419100" cy="266700"/>
          </a:xfrm>
          <a:prstGeom prst="rect">
            <a:avLst/>
          </a:prstGeom>
        </p:spPr>
      </p:pic>
      <p:pic>
        <p:nvPicPr>
          <p:cNvPr id="7" name="Picture 6" descr="A red and blue stripe on a black background&#10;&#10;Description automatically generated">
            <a:extLst>
              <a:ext uri="{FF2B5EF4-FFF2-40B4-BE49-F238E27FC236}">
                <a16:creationId xmlns:a16="http://schemas.microsoft.com/office/drawing/2014/main" id="{844313C9-FDF5-184B-8A51-33FD51D1C4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3266" y="1354523"/>
            <a:ext cx="1549400" cy="2501900"/>
          </a:xfrm>
          <a:prstGeom prst="rect">
            <a:avLst/>
          </a:prstGeom>
        </p:spPr>
      </p:pic>
      <p:pic>
        <p:nvPicPr>
          <p:cNvPr id="4" name="Picture 3" descr="A blue and black rectangle&#10;&#10;Description automatically generated">
            <a:extLst>
              <a:ext uri="{FF2B5EF4-FFF2-40B4-BE49-F238E27FC236}">
                <a16:creationId xmlns:a16="http://schemas.microsoft.com/office/drawing/2014/main" id="{7E2CEE97-37FC-5E43-9979-60AE742412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5746" y="3371988"/>
            <a:ext cx="1473200" cy="469900"/>
          </a:xfrm>
          <a:prstGeom prst="rect">
            <a:avLst/>
          </a:prstGeom>
        </p:spPr>
      </p:pic>
      <p:pic>
        <p:nvPicPr>
          <p:cNvPr id="8" name="Picture 7" descr="A red and black rectangle&#10;&#10;Description automatically generated">
            <a:extLst>
              <a:ext uri="{FF2B5EF4-FFF2-40B4-BE49-F238E27FC236}">
                <a16:creationId xmlns:a16="http://schemas.microsoft.com/office/drawing/2014/main" id="{50480F79-8DFA-FD4F-94DB-EC1E502AE8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99072" y="3549729"/>
            <a:ext cx="364689" cy="116323"/>
          </a:xfrm>
          <a:prstGeom prst="rect">
            <a:avLst/>
          </a:prstGeom>
        </p:spPr>
      </p:pic>
      <p:sp>
        <p:nvSpPr>
          <p:cNvPr id="15" name="Google Shape;130;p17">
            <a:extLst>
              <a:ext uri="{FF2B5EF4-FFF2-40B4-BE49-F238E27FC236}">
                <a16:creationId xmlns:a16="http://schemas.microsoft.com/office/drawing/2014/main" id="{BC273C73-37F6-3F41-A16B-8FC29AEF3289}"/>
              </a:ext>
            </a:extLst>
          </p:cNvPr>
          <p:cNvSpPr txBox="1"/>
          <p:nvPr/>
        </p:nvSpPr>
        <p:spPr>
          <a:xfrm>
            <a:off x="-1" y="207668"/>
            <a:ext cx="8160328" cy="969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                                                   </a:t>
            </a:r>
            <a:endParaRPr dirty="0">
              <a:solidFill>
                <a:schemeClr val="dk1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u="sng" dirty="0">
                <a:solidFill>
                  <a:schemeClr val="dk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Problem:</a:t>
            </a:r>
            <a:r>
              <a:rPr lang="en" sz="2000" dirty="0">
                <a:solidFill>
                  <a:schemeClr val="dk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 Relativistic electrons outpace laser in plasma</a:t>
            </a:r>
            <a:endParaRPr sz="2000" dirty="0">
              <a:solidFill>
                <a:schemeClr val="dk1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sp>
        <p:nvSpPr>
          <p:cNvPr id="17" name="Google Shape;130;p17">
            <a:extLst>
              <a:ext uri="{FF2B5EF4-FFF2-40B4-BE49-F238E27FC236}">
                <a16:creationId xmlns:a16="http://schemas.microsoft.com/office/drawing/2014/main" id="{31D6B922-9F41-E641-AD04-E0BF6C803576}"/>
              </a:ext>
            </a:extLst>
          </p:cNvPr>
          <p:cNvSpPr txBox="1"/>
          <p:nvPr/>
        </p:nvSpPr>
        <p:spPr>
          <a:xfrm>
            <a:off x="-41566" y="3712779"/>
            <a:ext cx="9014231" cy="969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                                                   </a:t>
            </a:r>
            <a:endParaRPr dirty="0">
              <a:solidFill>
                <a:schemeClr val="dk1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u="sng" dirty="0">
                <a:solidFill>
                  <a:schemeClr val="dk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Solution:</a:t>
            </a:r>
            <a:r>
              <a:rPr lang="en" sz="2000" dirty="0">
                <a:solidFill>
                  <a:schemeClr val="dk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 Need to speed up the bubble (and therefore the laser driver)</a:t>
            </a:r>
            <a:endParaRPr sz="2000" dirty="0">
              <a:solidFill>
                <a:schemeClr val="dk1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pic>
        <p:nvPicPr>
          <p:cNvPr id="18" name="Picture 17" descr="A red blue and purple oval&#10;&#10;Description automatically generated">
            <a:extLst>
              <a:ext uri="{FF2B5EF4-FFF2-40B4-BE49-F238E27FC236}">
                <a16:creationId xmlns:a16="http://schemas.microsoft.com/office/drawing/2014/main" id="{C8572958-6BFB-314D-BD50-85C25B6ED1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767" y="1711546"/>
            <a:ext cx="2387600" cy="1587500"/>
          </a:xfrm>
          <a:prstGeom prst="rect">
            <a:avLst/>
          </a:prstGeom>
        </p:spPr>
      </p:pic>
      <p:pic>
        <p:nvPicPr>
          <p:cNvPr id="19" name="Picture 1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2E65A47-1223-0C4C-B388-F07043CBDB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376" y="2371946"/>
            <a:ext cx="419100" cy="266700"/>
          </a:xfrm>
          <a:prstGeom prst="rect">
            <a:avLst/>
          </a:prstGeom>
        </p:spPr>
      </p:pic>
      <p:pic>
        <p:nvPicPr>
          <p:cNvPr id="20" name="Picture 19" descr="A blue and black rectangle&#10;&#10;Description automatically generated">
            <a:extLst>
              <a:ext uri="{FF2B5EF4-FFF2-40B4-BE49-F238E27FC236}">
                <a16:creationId xmlns:a16="http://schemas.microsoft.com/office/drawing/2014/main" id="{4E611314-88EF-4D44-8DB5-F52EF2E8E4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967" y="3371988"/>
            <a:ext cx="1473200" cy="469900"/>
          </a:xfrm>
          <a:prstGeom prst="rect">
            <a:avLst/>
          </a:prstGeom>
        </p:spPr>
      </p:pic>
      <p:sp>
        <p:nvSpPr>
          <p:cNvPr id="31" name="Google Shape;132;p17">
            <a:extLst>
              <a:ext uri="{FF2B5EF4-FFF2-40B4-BE49-F238E27FC236}">
                <a16:creationId xmlns:a16="http://schemas.microsoft.com/office/drawing/2014/main" id="{711BDFD2-3CF5-CE4F-B752-39CA9437AFCF}"/>
              </a:ext>
            </a:extLst>
          </p:cNvPr>
          <p:cNvSpPr/>
          <p:nvPr/>
        </p:nvSpPr>
        <p:spPr>
          <a:xfrm>
            <a:off x="49122" y="1127657"/>
            <a:ext cx="9012675" cy="303997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2" name="Google Shape;136;p17">
            <a:extLst>
              <a:ext uri="{FF2B5EF4-FFF2-40B4-BE49-F238E27FC236}">
                <a16:creationId xmlns:a16="http://schemas.microsoft.com/office/drawing/2014/main" id="{E1C204EE-E8F9-774A-9AC2-ABC536268FB3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974394" y="2268002"/>
            <a:ext cx="2728202" cy="2044827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137;p17">
            <a:extLst>
              <a:ext uri="{FF2B5EF4-FFF2-40B4-BE49-F238E27FC236}">
                <a16:creationId xmlns:a16="http://schemas.microsoft.com/office/drawing/2014/main" id="{D17C22B0-8BA6-BE47-9BB9-DF9049245F06}"/>
              </a:ext>
            </a:extLst>
          </p:cNvPr>
          <p:cNvSpPr txBox="1"/>
          <p:nvPr/>
        </p:nvSpPr>
        <p:spPr>
          <a:xfrm>
            <a:off x="3741049" y="4202480"/>
            <a:ext cx="1449000" cy="3078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dirty="0">
                <a:solidFill>
                  <a:schemeClr val="dk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J. P. </a:t>
            </a:r>
            <a:r>
              <a:rPr lang="en" sz="800" dirty="0" err="1">
                <a:solidFill>
                  <a:schemeClr val="dk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Palastro</a:t>
            </a:r>
            <a:r>
              <a:rPr lang="en" sz="800" dirty="0">
                <a:solidFill>
                  <a:schemeClr val="dk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 et al., 2020.</a:t>
            </a:r>
            <a:endParaRPr sz="1100" dirty="0">
              <a:solidFill>
                <a:schemeClr val="dk1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AF4CE4F-7CF6-E649-A756-0AFC28B46946}"/>
              </a:ext>
            </a:extLst>
          </p:cNvPr>
          <p:cNvSpPr/>
          <p:nvPr/>
        </p:nvSpPr>
        <p:spPr>
          <a:xfrm rot="2044290">
            <a:off x="4760740" y="2136766"/>
            <a:ext cx="263644" cy="2060385"/>
          </a:xfrm>
          <a:prstGeom prst="ellipse">
            <a:avLst/>
          </a:prstGeom>
          <a:solidFill>
            <a:schemeClr val="accent1">
              <a:alpha val="2865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Google Shape;141;p17">
            <a:extLst>
              <a:ext uri="{FF2B5EF4-FFF2-40B4-BE49-F238E27FC236}">
                <a16:creationId xmlns:a16="http://schemas.microsoft.com/office/drawing/2014/main" id="{42B79F8A-31F7-FE48-86C9-E7B407D2A75B}"/>
              </a:ext>
            </a:extLst>
          </p:cNvPr>
          <p:cNvSpPr txBox="1"/>
          <p:nvPr/>
        </p:nvSpPr>
        <p:spPr>
          <a:xfrm>
            <a:off x="5176798" y="1944245"/>
            <a:ext cx="11133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10,000 m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502F198-01AE-B64E-B38B-C830628A66CE}"/>
              </a:ext>
            </a:extLst>
          </p:cNvPr>
          <p:cNvSpPr/>
          <p:nvPr/>
        </p:nvSpPr>
        <p:spPr>
          <a:xfrm rot="2728854">
            <a:off x="4038658" y="2002015"/>
            <a:ext cx="263644" cy="2311814"/>
          </a:xfrm>
          <a:prstGeom prst="ellipse">
            <a:avLst/>
          </a:prstGeom>
          <a:solidFill>
            <a:srgbClr val="FF0000">
              <a:alpha val="286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Google Shape;141;p17">
            <a:extLst>
              <a:ext uri="{FF2B5EF4-FFF2-40B4-BE49-F238E27FC236}">
                <a16:creationId xmlns:a16="http://schemas.microsoft.com/office/drawing/2014/main" id="{F6171F89-53D1-244D-98E9-88C22893EADB}"/>
              </a:ext>
            </a:extLst>
          </p:cNvPr>
          <p:cNvSpPr txBox="1"/>
          <p:nvPr/>
        </p:nvSpPr>
        <p:spPr>
          <a:xfrm>
            <a:off x="4669693" y="1937644"/>
            <a:ext cx="11133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FF0000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200 m</a:t>
            </a:r>
            <a:endParaRPr sz="1200" dirty="0">
              <a:solidFill>
                <a:srgbClr val="FF0000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FF5D5E6-B90F-E84F-9D14-AE8C5CEE2892}"/>
              </a:ext>
            </a:extLst>
          </p:cNvPr>
          <p:cNvSpPr/>
          <p:nvPr/>
        </p:nvSpPr>
        <p:spPr>
          <a:xfrm rot="2098366">
            <a:off x="3748015" y="2174335"/>
            <a:ext cx="263644" cy="1980521"/>
          </a:xfrm>
          <a:prstGeom prst="ellipse">
            <a:avLst/>
          </a:prstGeom>
          <a:solidFill>
            <a:srgbClr val="00B050">
              <a:alpha val="286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Google Shape;141;p17">
            <a:extLst>
              <a:ext uri="{FF2B5EF4-FFF2-40B4-BE49-F238E27FC236}">
                <a16:creationId xmlns:a16="http://schemas.microsoft.com/office/drawing/2014/main" id="{798DFE88-8BE3-9F48-82AA-778417797FC1}"/>
              </a:ext>
            </a:extLst>
          </p:cNvPr>
          <p:cNvSpPr txBox="1"/>
          <p:nvPr/>
        </p:nvSpPr>
        <p:spPr>
          <a:xfrm>
            <a:off x="4207681" y="1936482"/>
            <a:ext cx="11133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00B050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4 m</a:t>
            </a:r>
            <a:endParaRPr sz="1200" dirty="0">
              <a:solidFill>
                <a:srgbClr val="00B050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pic>
        <p:nvPicPr>
          <p:cNvPr id="49" name="Picture 48" descr="A screenshot of a computer&#10;&#10;Description automatically generated">
            <a:extLst>
              <a:ext uri="{FF2B5EF4-FFF2-40B4-BE49-F238E27FC236}">
                <a16:creationId xmlns:a16="http://schemas.microsoft.com/office/drawing/2014/main" id="{40D182C1-63F7-A840-8AFD-0800A22FA6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695" y="2508307"/>
            <a:ext cx="2915013" cy="1423363"/>
          </a:xfrm>
          <a:prstGeom prst="rect">
            <a:avLst/>
          </a:prstGeom>
        </p:spPr>
      </p:pic>
      <p:sp>
        <p:nvSpPr>
          <p:cNvPr id="34" name="Google Shape;83;p14">
            <a:extLst>
              <a:ext uri="{FF2B5EF4-FFF2-40B4-BE49-F238E27FC236}">
                <a16:creationId xmlns:a16="http://schemas.microsoft.com/office/drawing/2014/main" id="{DA5EC619-F65B-BF4C-85F3-F3EAA720E60C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68553D7-825B-104C-AE8C-9E46E9C1BDBA}"/>
              </a:ext>
            </a:extLst>
          </p:cNvPr>
          <p:cNvSpPr txBox="1"/>
          <p:nvPr/>
        </p:nvSpPr>
        <p:spPr>
          <a:xfrm>
            <a:off x="5771213" y="-1319134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E1F592-FCD4-6D0C-87DA-373A3C347E63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6731" r="9468"/>
          <a:stretch>
            <a:fillRect/>
          </a:stretch>
        </p:blipFill>
        <p:spPr>
          <a:xfrm>
            <a:off x="5555782" y="2478525"/>
            <a:ext cx="1734638" cy="13754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ADAF30A-2EE7-B785-3434-06EEE560F7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43075" y="2195232"/>
            <a:ext cx="1800925" cy="192537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5656918-0288-BC4C-5DE8-62E55D4BF922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12539" r="16483"/>
          <a:stretch>
            <a:fillRect/>
          </a:stretch>
        </p:blipFill>
        <p:spPr>
          <a:xfrm>
            <a:off x="4264232" y="471991"/>
            <a:ext cx="1577550" cy="155295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DE3542C-4866-E6F6-326E-B8C7F036929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58639" y="440668"/>
            <a:ext cx="2898246" cy="175126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6AF4E04-2CF7-8BE0-CE59-820633A73D0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8654" y="490009"/>
            <a:ext cx="2877547" cy="189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1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96296E-6 L 0.29479 2.96296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4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96296E-6 L 0.37396 2.96296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98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5679E-6 L 0.31372 -4.5679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77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0" y="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479 2.96296E-6 L 0.57431 2.96296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76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7483 0.00185 L 0.72934 0.0018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26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8 -4.5679E-6 L 0.25399 -4.5679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6296E-6 L 0.57639 0.0052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19" y="247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57882 0.0052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41" y="24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5679E-6 L 0.58073 0.00649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28" y="3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0" grpId="0" animBg="1"/>
      <p:bldP spid="38" grpId="0"/>
      <p:bldP spid="39" grpId="0" animBg="1"/>
      <p:bldP spid="40" grpId="0"/>
      <p:bldP spid="41" grpId="0" animBg="1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pic>
        <p:nvPicPr>
          <p:cNvPr id="5" name="Google Shape;167;p21">
            <a:extLst>
              <a:ext uri="{FF2B5EF4-FFF2-40B4-BE49-F238E27FC236}">
                <a16:creationId xmlns:a16="http://schemas.microsoft.com/office/drawing/2014/main" id="{50FE3BBB-2457-DE40-9B9D-22E2D66B286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81;p14">
            <a:extLst>
              <a:ext uri="{FF2B5EF4-FFF2-40B4-BE49-F238E27FC236}">
                <a16:creationId xmlns:a16="http://schemas.microsoft.com/office/drawing/2014/main" id="{DE3E1FC0-9CE0-E045-907C-2BC8A9F0CB63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1F818EC0-9E1C-AD49-949D-58236F8A4D5F}"/>
              </a:ext>
            </a:extLst>
          </p:cNvPr>
          <p:cNvSpPr/>
          <p:nvPr/>
        </p:nvSpPr>
        <p:spPr>
          <a:xfrm>
            <a:off x="91103" y="1522519"/>
            <a:ext cx="7185997" cy="400765"/>
          </a:xfrm>
          <a:prstGeom prst="rect">
            <a:avLst/>
          </a:prstGeom>
          <a:solidFill>
            <a:schemeClr val="accent1">
              <a:alpha val="4913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Google Shape;157;p21">
            <a:extLst>
              <a:ext uri="{FF2B5EF4-FFF2-40B4-BE49-F238E27FC236}">
                <a16:creationId xmlns:a16="http://schemas.microsoft.com/office/drawing/2014/main" id="{5397565F-5F89-214D-B115-77A64EE3B713}"/>
              </a:ext>
            </a:extLst>
          </p:cNvPr>
          <p:cNvSpPr txBox="1">
            <a:spLocks/>
          </p:cNvSpPr>
          <p:nvPr/>
        </p:nvSpPr>
        <p:spPr>
          <a:xfrm>
            <a:off x="8620599" y="48261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>
                <a:latin typeface="Roboto" panose="02000000000000000000" pitchFamily="2" charset="0"/>
                <a:ea typeface="Roboto" panose="02000000000000000000" pitchFamily="2" charset="0"/>
              </a:rPr>
              <a:pPr/>
              <a:t>7</a:t>
            </a:fld>
            <a:endParaRPr lang="en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Google Shape;83;p14">
            <a:extLst>
              <a:ext uri="{FF2B5EF4-FFF2-40B4-BE49-F238E27FC236}">
                <a16:creationId xmlns:a16="http://schemas.microsoft.com/office/drawing/2014/main" id="{E2E574E0-6360-714E-AD94-A27B7B5A95AE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4B8F32-D948-4647-AF07-1143D8263BED}"/>
              </a:ext>
            </a:extLst>
          </p:cNvPr>
          <p:cNvSpPr txBox="1"/>
          <p:nvPr/>
        </p:nvSpPr>
        <p:spPr>
          <a:xfrm>
            <a:off x="91103" y="279674"/>
            <a:ext cx="8545929" cy="390010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The Need for High Energy Electron Beams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The Dephasing Limit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Near-Field: </a:t>
            </a:r>
            <a:r>
              <a:rPr lang="en-US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Spatio</a:t>
            </a: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-Temporal Couplings (STCs)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Font typeface="Arial"/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Far Field: </a:t>
            </a: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Axiparabola</a:t>
            </a:r>
            <a:endParaRPr lang="en-US" sz="2400" dirty="0">
              <a:solidFill>
                <a:schemeClr val="bg2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Axiparabola</a:t>
            </a: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Velocity Measurement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Femtosecond Relativistic Electron Microscopy (FREM)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First Electrons + Partial Mitigation of Dephasing</a:t>
            </a:r>
          </a:p>
        </p:txBody>
      </p:sp>
    </p:spTree>
    <p:extLst>
      <p:ext uri="{BB962C8B-B14F-4D97-AF65-F5344CB8AC3E}">
        <p14:creationId xmlns:p14="http://schemas.microsoft.com/office/powerpoint/2010/main" val="681342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BAFA16A0-4E1B-4524-AFA0-018E535849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18705" y="2400822"/>
            <a:ext cx="328225" cy="75942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878623A-2F69-4BFB-B992-8CDEA984E313}"/>
              </a:ext>
            </a:extLst>
          </p:cNvPr>
          <p:cNvSpPr txBox="1">
            <a:spLocks noChangeAspect="1"/>
          </p:cNvSpPr>
          <p:nvPr/>
        </p:nvSpPr>
        <p:spPr>
          <a:xfrm>
            <a:off x="4571999" y="3713863"/>
            <a:ext cx="3450128" cy="58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>
                <a:latin typeface="Century Gothic" panose="020B0502020202020204" pitchFamily="34" charset="0"/>
              </a:rPr>
              <a:t>PFC – Pulse Front Curvature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8F028E-81A7-4C4F-BE38-5F0629D6E9B9}"/>
              </a:ext>
            </a:extLst>
          </p:cNvPr>
          <p:cNvGrpSpPr>
            <a:grpSpLocks noChangeAspect="1"/>
          </p:cNvGrpSpPr>
          <p:nvPr/>
        </p:nvGrpSpPr>
        <p:grpSpPr>
          <a:xfrm>
            <a:off x="4783482" y="1898060"/>
            <a:ext cx="2930171" cy="1606442"/>
            <a:chOff x="6953964" y="1693028"/>
            <a:chExt cx="3906895" cy="237991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6682980-EE20-4406-98DA-C5C83ABA02F1}"/>
                </a:ext>
              </a:extLst>
            </p:cNvPr>
            <p:cNvGrpSpPr/>
            <p:nvPr/>
          </p:nvGrpSpPr>
          <p:grpSpPr>
            <a:xfrm>
              <a:off x="6953964" y="1693028"/>
              <a:ext cx="3906895" cy="2379915"/>
              <a:chOff x="6953964" y="1693028"/>
              <a:chExt cx="3906895" cy="2379915"/>
            </a:xfrm>
          </p:grpSpPr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3C14B978-5151-4BB6-B32E-17FEB7675F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953964" y="1829273"/>
                <a:ext cx="3906895" cy="2243670"/>
              </a:xfrm>
              <a:prstGeom prst="rect">
                <a:avLst/>
              </a:prstGeom>
            </p:spPr>
          </p:pic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CC3B72E5-2544-4D04-A90B-F85382157E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596272" y="1693028"/>
                <a:ext cx="180841" cy="2379915"/>
              </a:xfrm>
              <a:prstGeom prst="rect">
                <a:avLst/>
              </a:prstGeom>
            </p:spPr>
          </p:pic>
        </p:grpSp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8A97DF48-0010-4565-8CE5-C5AB1044540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544498" y="2371507"/>
              <a:ext cx="582952" cy="1125068"/>
            </a:xfrm>
            <a:prstGeom prst="rect">
              <a:avLst/>
            </a:prstGeom>
          </p:spPr>
        </p:pic>
      </p:grpSp>
      <p:pic>
        <p:nvPicPr>
          <p:cNvPr id="10" name="Graphic 9">
            <a:extLst>
              <a:ext uri="{FF2B5EF4-FFF2-40B4-BE49-F238E27FC236}">
                <a16:creationId xmlns:a16="http://schemas.microsoft.com/office/drawing/2014/main" id="{DB69CC56-2CB0-4893-BD68-785C360842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19144" y="2622574"/>
            <a:ext cx="389018" cy="225806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CFC2F26A-1ECA-4F1B-9D29-6EA0D7FEC4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2947" y="3850632"/>
            <a:ext cx="1476891" cy="805712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64F66DBE-42FD-462F-8DA2-FCB04A1413BC}"/>
              </a:ext>
            </a:extLst>
          </p:cNvPr>
          <p:cNvGrpSpPr>
            <a:grpSpLocks noChangeAspect="1"/>
          </p:cNvGrpSpPr>
          <p:nvPr/>
        </p:nvGrpSpPr>
        <p:grpSpPr>
          <a:xfrm>
            <a:off x="119888" y="3381036"/>
            <a:ext cx="1315043" cy="332399"/>
            <a:chOff x="626115" y="4482171"/>
            <a:chExt cx="1753391" cy="492443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CB5F39AF-EB28-4C65-A93E-C1CC1AB5CA3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083594" y="4718764"/>
              <a:ext cx="295912" cy="83692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ED2FAC95-B58D-411F-815D-F7E757997A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255111" y="4665300"/>
              <a:ext cx="724590" cy="20702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F771A65-E9AE-4D32-9A29-21A7066E19B4}"/>
                    </a:ext>
                  </a:extLst>
                </p:cNvPr>
                <p:cNvSpPr txBox="1"/>
                <p:nvPr/>
              </p:nvSpPr>
              <p:spPr>
                <a:xfrm>
                  <a:off x="626115" y="4482171"/>
                  <a:ext cx="628996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1800" dirty="0">
                    <a:latin typeface="Century Gothic" panose="020B0502020202020204" pitchFamily="34" charset="0"/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F771A65-E9AE-4D32-9A29-21A7066E19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6115" y="4482171"/>
                  <a:ext cx="628996" cy="492443"/>
                </a:xfrm>
                <a:prstGeom prst="rect">
                  <a:avLst/>
                </a:prstGeom>
                <a:blipFill>
                  <a:blip r:embed="rId19"/>
                  <a:stretch>
                    <a:fillRect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D3EF680-F445-405A-858B-EE7BB683A1A3}"/>
              </a:ext>
            </a:extLst>
          </p:cNvPr>
          <p:cNvGrpSpPr>
            <a:grpSpLocks noChangeAspect="1"/>
          </p:cNvGrpSpPr>
          <p:nvPr/>
        </p:nvGrpSpPr>
        <p:grpSpPr>
          <a:xfrm>
            <a:off x="-13545" y="1733057"/>
            <a:ext cx="1395698" cy="1743070"/>
            <a:chOff x="456344" y="1481154"/>
            <a:chExt cx="1860931" cy="2582325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8E8210F4-74C9-47A6-9EFF-175F2C0D357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113712" y="1879229"/>
              <a:ext cx="203563" cy="2143759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94F976BC-B947-4A77-B66F-EDCD3171BB6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16200000" flipV="1">
              <a:off x="-73240" y="2809396"/>
              <a:ext cx="2317162" cy="19100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BC6F893-8360-49EA-A9E3-091259D42568}"/>
                    </a:ext>
                  </a:extLst>
                </p:cNvPr>
                <p:cNvSpPr txBox="1"/>
                <p:nvPr/>
              </p:nvSpPr>
              <p:spPr>
                <a:xfrm>
                  <a:off x="456344" y="1481154"/>
                  <a:ext cx="628996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1800" dirty="0">
                    <a:latin typeface="Century Gothic" panose="020B0502020202020204" pitchFamily="34" charset="0"/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BC6F893-8360-49EA-A9E3-091259D425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344" y="1481154"/>
                  <a:ext cx="628996" cy="492443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1E6A031-EEED-4998-988D-AE429140C27A}"/>
              </a:ext>
            </a:extLst>
          </p:cNvPr>
          <p:cNvSpPr txBox="1"/>
          <p:nvPr/>
        </p:nvSpPr>
        <p:spPr>
          <a:xfrm>
            <a:off x="777813" y="1606370"/>
            <a:ext cx="1365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latin typeface="Century Gothic" panose="020B0502020202020204" pitchFamily="34" charset="0"/>
              </a:rPr>
              <a:t>wavefront</a:t>
            </a:r>
            <a:endParaRPr lang="en-US" sz="1800" dirty="0">
              <a:latin typeface="Century Gothic" panose="020B0502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39E862F-6925-4186-9F8E-F2D6D620312C}"/>
              </a:ext>
            </a:extLst>
          </p:cNvPr>
          <p:cNvSpPr txBox="1"/>
          <p:nvPr/>
        </p:nvSpPr>
        <p:spPr>
          <a:xfrm>
            <a:off x="4650564" y="1596982"/>
            <a:ext cx="150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entury Gothic" panose="020B0502020202020204" pitchFamily="34" charset="0"/>
              </a:rPr>
              <a:t>pulse front</a:t>
            </a:r>
          </a:p>
        </p:txBody>
      </p:sp>
      <p:sp>
        <p:nvSpPr>
          <p:cNvPr id="37" name="Google Shape;55;p13">
            <a:extLst>
              <a:ext uri="{FF2B5EF4-FFF2-40B4-BE49-F238E27FC236}">
                <a16:creationId xmlns:a16="http://schemas.microsoft.com/office/drawing/2014/main" id="{ABBA55C1-CBB4-E14E-93CB-BAB75A725811}"/>
              </a:ext>
            </a:extLst>
          </p:cNvPr>
          <p:cNvSpPr txBox="1">
            <a:spLocks/>
          </p:cNvSpPr>
          <p:nvPr/>
        </p:nvSpPr>
        <p:spPr>
          <a:xfrm>
            <a:off x="8595300" y="478223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>
                <a:solidFill>
                  <a:schemeClr val="tx1"/>
                </a:solidFill>
              </a:rPr>
              <a:pPr/>
              <a:t>8</a:t>
            </a:fld>
            <a:endParaRPr lang="en" dirty="0">
              <a:solidFill>
                <a:schemeClr val="tx1"/>
              </a:solidFill>
            </a:endParaRPr>
          </a:p>
        </p:txBody>
      </p:sp>
      <p:pic>
        <p:nvPicPr>
          <p:cNvPr id="38" name="Google Shape;167;p21">
            <a:extLst>
              <a:ext uri="{FF2B5EF4-FFF2-40B4-BE49-F238E27FC236}">
                <a16:creationId xmlns:a16="http://schemas.microsoft.com/office/drawing/2014/main" id="{4B086653-A9B1-234E-B82F-6563CEBAC9AE}"/>
              </a:ext>
            </a:extLst>
          </p:cNvPr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" name="Google Shape;81;p14">
            <a:extLst>
              <a:ext uri="{FF2B5EF4-FFF2-40B4-BE49-F238E27FC236}">
                <a16:creationId xmlns:a16="http://schemas.microsoft.com/office/drawing/2014/main" id="{0B1E69A2-7BFC-EE4B-A810-DA3A94E55D03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" name="Google Shape;64;p14">
            <a:extLst>
              <a:ext uri="{FF2B5EF4-FFF2-40B4-BE49-F238E27FC236}">
                <a16:creationId xmlns:a16="http://schemas.microsoft.com/office/drawing/2014/main" id="{FEF85469-F85D-634C-AE3F-B397AF3CE523}"/>
              </a:ext>
            </a:extLst>
          </p:cNvPr>
          <p:cNvSpPr txBox="1"/>
          <p:nvPr/>
        </p:nvSpPr>
        <p:spPr>
          <a:xfrm>
            <a:off x="0" y="-40500"/>
            <a:ext cx="9144000" cy="471725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 err="1">
                <a:solidFill>
                  <a:srgbClr val="FFFFFF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Spatio</a:t>
            </a:r>
            <a:r>
              <a:rPr lang="en-US" sz="2400" dirty="0">
                <a:solidFill>
                  <a:srgbClr val="FFFFFF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-Temporal Couplings (STCs)</a:t>
            </a: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-</a:t>
            </a:r>
            <a:endParaRPr sz="24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6" name="Google Shape;65;p14">
            <a:extLst>
              <a:ext uri="{FF2B5EF4-FFF2-40B4-BE49-F238E27FC236}">
                <a16:creationId xmlns:a16="http://schemas.microsoft.com/office/drawing/2014/main" id="{0F79DF48-579E-244C-B5C2-DBD55FFDB526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8001001" y="-40500"/>
            <a:ext cx="1143000" cy="47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1FF8537-C440-4AC5-BADD-E389373E23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2689" y="1987048"/>
            <a:ext cx="2637154" cy="1514478"/>
          </a:xfrm>
          <a:prstGeom prst="rect">
            <a:avLst/>
          </a:prstGeom>
        </p:spPr>
      </p:pic>
      <p:sp>
        <p:nvSpPr>
          <p:cNvPr id="47" name="Google Shape;121;p16">
            <a:extLst>
              <a:ext uri="{FF2B5EF4-FFF2-40B4-BE49-F238E27FC236}">
                <a16:creationId xmlns:a16="http://schemas.microsoft.com/office/drawing/2014/main" id="{444C34D7-C664-AF44-9C51-8B027A80D171}"/>
              </a:ext>
            </a:extLst>
          </p:cNvPr>
          <p:cNvSpPr txBox="1"/>
          <p:nvPr/>
        </p:nvSpPr>
        <p:spPr>
          <a:xfrm>
            <a:off x="-13545" y="431225"/>
            <a:ext cx="9386604" cy="1500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endParaRPr lang="en" sz="1050" b="1" dirty="0">
              <a:latin typeface="Century Gothic" panose="020B0502020202020204" pitchFamily="34" charset="0"/>
            </a:endParaRPr>
          </a:p>
          <a:p>
            <a:r>
              <a:rPr lang="en" sz="2100" b="1" dirty="0" err="1">
                <a:latin typeface="Century Gothic" panose="020B0502020202020204" pitchFamily="34" charset="0"/>
              </a:rPr>
              <a:t>Spatio</a:t>
            </a:r>
            <a:r>
              <a:rPr lang="en" sz="2100" b="1" dirty="0">
                <a:latin typeface="Century Gothic" panose="020B0502020202020204" pitchFamily="34" charset="0"/>
              </a:rPr>
              <a:t>-Temporal couplings      </a:t>
            </a:r>
            <a:r>
              <a:rPr lang="en" sz="2100" dirty="0">
                <a:latin typeface="Century Gothic" panose="020B0502020202020204" pitchFamily="34" charset="0"/>
              </a:rPr>
              <a:t> spatially-dependent chromatic effects</a:t>
            </a:r>
            <a:endParaRPr sz="1800" dirty="0">
              <a:latin typeface="Century Gothic" panose="020B0502020202020204" pitchFamily="34" charset="0"/>
            </a:endParaRPr>
          </a:p>
          <a:p>
            <a:pPr marL="596885">
              <a:lnSpc>
                <a:spcPct val="200000"/>
              </a:lnSpc>
              <a:buSzPts val="1400"/>
            </a:pPr>
            <a:r>
              <a:rPr lang="en" sz="1800" dirty="0">
                <a:latin typeface="Century Gothic" panose="020B0502020202020204" pitchFamily="34" charset="0"/>
              </a:rPr>
              <a:t>For Gaussian: </a:t>
            </a:r>
            <a:endParaRPr sz="1800" dirty="0">
              <a:latin typeface="Century Gothic" panose="020B0502020202020204" pitchFamily="34" charset="0"/>
            </a:endParaRPr>
          </a:p>
          <a:p>
            <a:endParaRPr sz="600" dirty="0">
              <a:latin typeface="Century Gothic" panose="020B0502020202020204" pitchFamily="34" charset="0"/>
            </a:endParaRPr>
          </a:p>
          <a:p>
            <a:endParaRPr sz="600" dirty="0">
              <a:latin typeface="Century Gothic" panose="020B0502020202020204" pitchFamily="34" charset="0"/>
            </a:endParaRPr>
          </a:p>
          <a:p>
            <a:endParaRPr sz="600" dirty="0">
              <a:latin typeface="Century Gothic" panose="020B0502020202020204" pitchFamily="34" charset="0"/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93750B4-A0C4-0640-9D14-8A0521E4C7F7}"/>
              </a:ext>
            </a:extLst>
          </p:cNvPr>
          <p:cNvCxnSpPr/>
          <p:nvPr/>
        </p:nvCxnSpPr>
        <p:spPr>
          <a:xfrm>
            <a:off x="3641630" y="848007"/>
            <a:ext cx="35187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Google Shape;125;p16">
            <a:extLst>
              <a:ext uri="{FF2B5EF4-FFF2-40B4-BE49-F238E27FC236}">
                <a16:creationId xmlns:a16="http://schemas.microsoft.com/office/drawing/2014/main" id="{AE87CD8A-848F-8542-A5D1-1B0332E6CC01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2531042" y="1009860"/>
            <a:ext cx="4597128" cy="6219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C34EB8F2-1012-6A47-98BB-89B18BDA91C9}"/>
              </a:ext>
            </a:extLst>
          </p:cNvPr>
          <p:cNvSpPr/>
          <p:nvPr/>
        </p:nvSpPr>
        <p:spPr>
          <a:xfrm>
            <a:off x="655863" y="1090483"/>
            <a:ext cx="5168341" cy="519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  <a:highlight>
                <a:srgbClr val="F8F8F8"/>
              </a:highlight>
              <a:latin typeface="Century Gothic" panose="020B0502020202020204" pitchFamily="34" charset="0"/>
            </a:endParaRPr>
          </a:p>
        </p:txBody>
      </p:sp>
      <p:sp>
        <p:nvSpPr>
          <p:cNvPr id="33" name="Google Shape;83;p14">
            <a:extLst>
              <a:ext uri="{FF2B5EF4-FFF2-40B4-BE49-F238E27FC236}">
                <a16:creationId xmlns:a16="http://schemas.microsoft.com/office/drawing/2014/main" id="{D06B108F-F045-E940-B42D-541D888ECF37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FB3B305-2092-9C44-AE3C-3C6D693AD8B5}"/>
              </a:ext>
            </a:extLst>
          </p:cNvPr>
          <p:cNvSpPr/>
          <p:nvPr/>
        </p:nvSpPr>
        <p:spPr>
          <a:xfrm>
            <a:off x="5824204" y="1207934"/>
            <a:ext cx="1303966" cy="265325"/>
          </a:xfrm>
          <a:prstGeom prst="rect">
            <a:avLst/>
          </a:prstGeom>
          <a:solidFill>
            <a:srgbClr val="8EB6F8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  <a:highlight>
                <a:srgbClr val="FFFF00"/>
              </a:highlight>
              <a:latin typeface="Century Gothic" panose="020B0502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28E204F-B60C-9148-8EC3-8A600EE95D0C}"/>
              </a:ext>
            </a:extLst>
          </p:cNvPr>
          <p:cNvSpPr/>
          <p:nvPr/>
        </p:nvSpPr>
        <p:spPr>
          <a:xfrm>
            <a:off x="5823916" y="1077754"/>
            <a:ext cx="1339392" cy="5540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  <a:highlight>
                <a:srgbClr val="F8F8F8"/>
              </a:highligh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15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1" grpId="0"/>
      <p:bldP spid="32" grpId="0"/>
      <p:bldP spid="51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pic>
        <p:nvPicPr>
          <p:cNvPr id="5" name="Google Shape;167;p21">
            <a:extLst>
              <a:ext uri="{FF2B5EF4-FFF2-40B4-BE49-F238E27FC236}">
                <a16:creationId xmlns:a16="http://schemas.microsoft.com/office/drawing/2014/main" id="{50FE3BBB-2457-DE40-9B9D-22E2D66B286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870500"/>
            <a:ext cx="1210199" cy="27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81;p14">
            <a:extLst>
              <a:ext uri="{FF2B5EF4-FFF2-40B4-BE49-F238E27FC236}">
                <a16:creationId xmlns:a16="http://schemas.microsoft.com/office/drawing/2014/main" id="{DE3E1FC0-9CE0-E045-907C-2BC8A9F0CB63}"/>
              </a:ext>
            </a:extLst>
          </p:cNvPr>
          <p:cNvCxnSpPr>
            <a:cxnSpLocks/>
          </p:cNvCxnSpPr>
          <p:nvPr/>
        </p:nvCxnSpPr>
        <p:spPr>
          <a:xfrm>
            <a:off x="0" y="4863825"/>
            <a:ext cx="9169299" cy="0"/>
          </a:xfrm>
          <a:prstGeom prst="straightConnector1">
            <a:avLst/>
          </a:prstGeom>
          <a:noFill/>
          <a:ln w="158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1F818EC0-9E1C-AD49-949D-58236F8A4D5F}"/>
              </a:ext>
            </a:extLst>
          </p:cNvPr>
          <p:cNvSpPr/>
          <p:nvPr/>
        </p:nvSpPr>
        <p:spPr>
          <a:xfrm>
            <a:off x="91103" y="2074169"/>
            <a:ext cx="3820497" cy="400765"/>
          </a:xfrm>
          <a:prstGeom prst="rect">
            <a:avLst/>
          </a:prstGeom>
          <a:solidFill>
            <a:schemeClr val="accent1">
              <a:alpha val="4913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Google Shape;157;p21">
            <a:extLst>
              <a:ext uri="{FF2B5EF4-FFF2-40B4-BE49-F238E27FC236}">
                <a16:creationId xmlns:a16="http://schemas.microsoft.com/office/drawing/2014/main" id="{5397565F-5F89-214D-B115-77A64EE3B713}"/>
              </a:ext>
            </a:extLst>
          </p:cNvPr>
          <p:cNvSpPr txBox="1">
            <a:spLocks/>
          </p:cNvSpPr>
          <p:nvPr/>
        </p:nvSpPr>
        <p:spPr>
          <a:xfrm>
            <a:off x="8620599" y="48261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>
                <a:latin typeface="Roboto" panose="02000000000000000000" pitchFamily="2" charset="0"/>
                <a:ea typeface="Roboto" panose="02000000000000000000" pitchFamily="2" charset="0"/>
              </a:rPr>
              <a:pPr/>
              <a:t>9</a:t>
            </a:fld>
            <a:endParaRPr lang="en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Google Shape;83;p14">
            <a:extLst>
              <a:ext uri="{FF2B5EF4-FFF2-40B4-BE49-F238E27FC236}">
                <a16:creationId xmlns:a16="http://schemas.microsoft.com/office/drawing/2014/main" id="{E39C0008-5948-6344-AA9F-7FDB67571407}"/>
              </a:ext>
            </a:extLst>
          </p:cNvPr>
          <p:cNvSpPr txBox="1"/>
          <p:nvPr/>
        </p:nvSpPr>
        <p:spPr>
          <a:xfrm>
            <a:off x="0" y="4812327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AAC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4B8F32-D948-4647-AF07-1143D8263BED}"/>
              </a:ext>
            </a:extLst>
          </p:cNvPr>
          <p:cNvSpPr txBox="1"/>
          <p:nvPr/>
        </p:nvSpPr>
        <p:spPr>
          <a:xfrm>
            <a:off x="91103" y="279674"/>
            <a:ext cx="8545929" cy="390010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The Need for High Energy Electron Beams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The Dephasing Limit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Near-Field: </a:t>
            </a: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Spatio</a:t>
            </a: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-Temporal Couplings (STCs)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Font typeface="Arial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Far Field: </a:t>
            </a:r>
            <a:r>
              <a:rPr lang="en-US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Axiparabola</a:t>
            </a: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Axiparabola</a:t>
            </a: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Velocity Measurement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Femtosecond Relativistic Electron Microscopy (FREM)</a:t>
            </a:r>
          </a:p>
          <a:p>
            <a:pPr marL="457200" indent="-457200">
              <a:lnSpc>
                <a:spcPct val="150000"/>
              </a:lnSpc>
              <a:buClr>
                <a:schemeClr val="bg1"/>
              </a:buClr>
              <a:buAutoNum type="arabicPeriod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First Electrons + Partial Mitigation of Dephasing</a:t>
            </a:r>
          </a:p>
        </p:txBody>
      </p:sp>
    </p:spTree>
    <p:extLst>
      <p:ext uri="{BB962C8B-B14F-4D97-AF65-F5344CB8AC3E}">
        <p14:creationId xmlns:p14="http://schemas.microsoft.com/office/powerpoint/2010/main" val="354349583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116304</TotalTime>
  <Words>1282</Words>
  <Application>Microsoft Macintosh PowerPoint</Application>
  <PresentationFormat>On-screen Show (16:9)</PresentationFormat>
  <Paragraphs>276</Paragraphs>
  <Slides>29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Century Gothic</vt:lpstr>
      <vt:lpstr>Arial</vt:lpstr>
      <vt:lpstr>APPLE CHANCERY</vt:lpstr>
      <vt:lpstr>Roboto</vt:lpstr>
      <vt:lpstr>Helvetica</vt:lpstr>
      <vt:lpstr>Lucida Grande</vt:lpstr>
      <vt:lpstr>APPLE CHANCERY</vt:lpstr>
      <vt:lpstr>Cambria Math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Aaron Liberman</cp:lastModifiedBy>
  <cp:revision>268</cp:revision>
  <dcterms:modified xsi:type="dcterms:W3CDTF">2026-07-24T21:05:17Z</dcterms:modified>
</cp:coreProperties>
</file>