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5"/>
  </p:notesMasterIdLst>
  <p:sldIdLst>
    <p:sldId id="256" r:id="rId3"/>
    <p:sldId id="257" r:id="rId4"/>
    <p:sldId id="259" r:id="rId5"/>
    <p:sldId id="271" r:id="rId6"/>
    <p:sldId id="258" r:id="rId7"/>
    <p:sldId id="283" r:id="rId8"/>
    <p:sldId id="284" r:id="rId9"/>
    <p:sldId id="260" r:id="rId10"/>
    <p:sldId id="261" r:id="rId11"/>
    <p:sldId id="269" r:id="rId12"/>
    <p:sldId id="262" r:id="rId13"/>
    <p:sldId id="273" r:id="rId14"/>
    <p:sldId id="272" r:id="rId15"/>
    <p:sldId id="270" r:id="rId16"/>
    <p:sldId id="268" r:id="rId17"/>
    <p:sldId id="264" r:id="rId18"/>
    <p:sldId id="276" r:id="rId19"/>
    <p:sldId id="280" r:id="rId20"/>
    <p:sldId id="282" r:id="rId21"/>
    <p:sldId id="274" r:id="rId22"/>
    <p:sldId id="277" r:id="rId23"/>
    <p:sldId id="279" r:id="rId24"/>
  </p:sldIdLst>
  <p:sldSz cx="9144000" cy="5143500" type="screen16x9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270AFC"/>
    <a:srgbClr val="FF6600"/>
    <a:srgbClr val="DCE6F2"/>
    <a:srgbClr val="000000"/>
    <a:srgbClr val="4F81BD"/>
    <a:srgbClr val="7B7795"/>
    <a:srgbClr val="3B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0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2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42C58E93-0057-446D-8C01-48609997F0D3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sldNum" idx="4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Arial"/>
                <a:ea typeface="ヒラギノ角ゴ Pro W3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CE7B3C6-2051-4777-93B8-FE0CFD4739B1}" type="slidenum">
              <a:rPr lang="en-US" sz="1200" b="0" strike="noStrike" spc="-1">
                <a:solidFill>
                  <a:srgbClr val="000000"/>
                </a:solidFill>
                <a:latin typeface="Arial"/>
                <a:ea typeface="ヒラギノ角ゴ Pro W3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96A6D-F9B6-F045-4212-8E2AD07FB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>
            <a:extLst>
              <a:ext uri="{FF2B5EF4-FFF2-40B4-BE49-F238E27FC236}">
                <a16:creationId xmlns:a16="http://schemas.microsoft.com/office/drawing/2014/main" id="{CE31261E-8ED6-41B8-BD48-3ACBA21CF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>
            <a:extLst>
              <a:ext uri="{FF2B5EF4-FFF2-40B4-BE49-F238E27FC236}">
                <a16:creationId xmlns:a16="http://schemas.microsoft.com/office/drawing/2014/main" id="{DD483655-9731-AA1D-4AB7-FC561600FA16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214" name="PlaceHolder 3">
            <a:extLst>
              <a:ext uri="{FF2B5EF4-FFF2-40B4-BE49-F238E27FC236}">
                <a16:creationId xmlns:a16="http://schemas.microsoft.com/office/drawing/2014/main" id="{3500D04A-0500-CD19-6B77-F2EF7EAA83B1}"/>
              </a:ext>
            </a:extLst>
          </p:cNvPr>
          <p:cNvSpPr>
            <a:spLocks noGrp="1"/>
          </p:cNvSpPr>
          <p:nvPr>
            <p:ph type="sldNum" idx="6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6069805-E5A9-494D-9516-451938B2497F}" type="slidenum">
              <a:rPr lang="en-US" sz="1200" b="0" strike="noStrike" spc="-1">
                <a:latin typeface="Times New Roman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26639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003A7-3DA7-EEC7-41F3-853EE907D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>
            <a:extLst>
              <a:ext uri="{FF2B5EF4-FFF2-40B4-BE49-F238E27FC236}">
                <a16:creationId xmlns:a16="http://schemas.microsoft.com/office/drawing/2014/main" id="{36974BEE-E71B-A33C-C9CA-B9A803F2F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>
            <a:extLst>
              <a:ext uri="{FF2B5EF4-FFF2-40B4-BE49-F238E27FC236}">
                <a16:creationId xmlns:a16="http://schemas.microsoft.com/office/drawing/2014/main" id="{DE9E4715-55D3-194E-F110-87A4EF0FCCC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214" name="PlaceHolder 3">
            <a:extLst>
              <a:ext uri="{FF2B5EF4-FFF2-40B4-BE49-F238E27FC236}">
                <a16:creationId xmlns:a16="http://schemas.microsoft.com/office/drawing/2014/main" id="{7D73759B-EB35-B357-85F2-A7BD3D81ABE8}"/>
              </a:ext>
            </a:extLst>
          </p:cNvPr>
          <p:cNvSpPr>
            <a:spLocks noGrp="1"/>
          </p:cNvSpPr>
          <p:nvPr>
            <p:ph type="sldNum" idx="6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6069805-E5A9-494D-9516-451938B2497F}" type="slidenum">
              <a:rPr lang="en-US" sz="1200" b="0" strike="noStrike" spc="-1">
                <a:latin typeface="Times New Roman"/>
              </a:rPr>
              <a:t>14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2104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15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912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sldNum" idx="7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AEF8F69-E21D-437E-9AF8-54EC4AE523C7}" type="slidenum">
              <a:rPr lang="en-US" sz="1200" b="0" strike="noStrike" spc="-1">
                <a:latin typeface="Times New Roman"/>
              </a:rPr>
              <a:t>16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18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4802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19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8433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20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7039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7296D-0812-379F-9FCE-8D54D4F98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A67E3-BEAC-0342-9E95-0E653F24D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1768FC-10E4-9A44-1441-CA72FC14E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56D02-316F-11FE-767A-6F487314BEB9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21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5600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7F48A-A4EB-E6E2-149E-A0C690CD1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043FBA-29E7-0861-3385-E805AD898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B9032-68FE-18CE-DC1B-A75EB4B4DB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5CF3B-8EFA-E071-7577-B59182164D76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22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6026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3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3478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75686-A8E9-5CD6-F56C-0635935D7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87DDD4-1224-1709-08E5-386E14093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76972-2392-0794-E413-4877ED614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64E0B-E0A0-CF4F-25AE-715E11DB81BE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6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308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F2C51-9105-B218-B454-45D24BAEE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54B3E8-E1BC-C602-B2A0-A20AE660E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8712E-CBD0-56A7-CEC4-56D330DC7D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D5832-7E99-82B3-2872-72E82D4E0EC0}"/>
              </a:ext>
            </a:extLst>
          </p:cNvPr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7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8322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 dirty="0"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sldNum" idx="5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6D7983D-1F50-498A-B0B0-E1B0E08B6CA2}" type="slidenum">
              <a:rPr lang="en-US" sz="1200" b="0" strike="noStrike" spc="-1">
                <a:latin typeface="Times New Roman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pPr algn="r">
              <a:buNone/>
            </a:pPr>
            <a:fld id="{42C58E93-0057-446D-8C01-48609997F0D3}" type="slidenum">
              <a:rPr lang="en-US" sz="1400" b="0" strike="noStrike" spc="-1" smtClean="0">
                <a:latin typeface="Times New Roman"/>
              </a:rPr>
              <a:t>9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2989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32809-FBE4-6FF7-1BE8-BB57B280B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>
            <a:extLst>
              <a:ext uri="{FF2B5EF4-FFF2-40B4-BE49-F238E27FC236}">
                <a16:creationId xmlns:a16="http://schemas.microsoft.com/office/drawing/2014/main" id="{24271E25-EA63-B537-E524-A3B70B797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>
            <a:extLst>
              <a:ext uri="{FF2B5EF4-FFF2-40B4-BE49-F238E27FC236}">
                <a16:creationId xmlns:a16="http://schemas.microsoft.com/office/drawing/2014/main" id="{E5E68D61-FFC2-A6EC-DC46-B7FB490C2D1E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14" name="PlaceHolder 3">
            <a:extLst>
              <a:ext uri="{FF2B5EF4-FFF2-40B4-BE49-F238E27FC236}">
                <a16:creationId xmlns:a16="http://schemas.microsoft.com/office/drawing/2014/main" id="{489CB19D-16E1-EC5E-A396-86FA21989DC5}"/>
              </a:ext>
            </a:extLst>
          </p:cNvPr>
          <p:cNvSpPr>
            <a:spLocks noGrp="1"/>
          </p:cNvSpPr>
          <p:nvPr>
            <p:ph type="sldNum" idx="6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6069805-E5A9-494D-9516-451938B2497F}" type="slidenum">
              <a:rPr lang="en-US" sz="1200" b="0" strike="noStrike" spc="-1">
                <a:latin typeface="Times New Roman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34400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sldNum" idx="6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6069805-E5A9-494D-9516-451938B2497F}" type="slidenum">
              <a:rPr lang="en-US" sz="1200" b="0" strike="noStrike" spc="-1">
                <a:latin typeface="Times New Roman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FFDA5-05A5-5CD8-0970-D3DB2A234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>
            <a:extLst>
              <a:ext uri="{FF2B5EF4-FFF2-40B4-BE49-F238E27FC236}">
                <a16:creationId xmlns:a16="http://schemas.microsoft.com/office/drawing/2014/main" id="{3961A878-E834-508D-C96E-D3234BD0E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27025" y="700088"/>
            <a:ext cx="6203950" cy="3490912"/>
          </a:xfrm>
          <a:prstGeom prst="rect">
            <a:avLst/>
          </a:prstGeom>
          <a:ln w="0">
            <a:noFill/>
          </a:ln>
        </p:spPr>
      </p:sp>
      <p:sp>
        <p:nvSpPr>
          <p:cNvPr id="213" name="PlaceHolder 2">
            <a:extLst>
              <a:ext uri="{FF2B5EF4-FFF2-40B4-BE49-F238E27FC236}">
                <a16:creationId xmlns:a16="http://schemas.microsoft.com/office/drawing/2014/main" id="{86D07A5A-1B53-008E-A17C-CDDA4367BF91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24040"/>
            <a:ext cx="5486040" cy="419076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14" name="PlaceHolder 3">
            <a:extLst>
              <a:ext uri="{FF2B5EF4-FFF2-40B4-BE49-F238E27FC236}">
                <a16:creationId xmlns:a16="http://schemas.microsoft.com/office/drawing/2014/main" id="{C619604C-CCE5-19C7-26D0-FAB7D5B43A4C}"/>
              </a:ext>
            </a:extLst>
          </p:cNvPr>
          <p:cNvSpPr>
            <a:spLocks noGrp="1"/>
          </p:cNvSpPr>
          <p:nvPr>
            <p:ph type="sldNum" idx="6"/>
          </p:nvPr>
        </p:nvSpPr>
        <p:spPr>
          <a:xfrm>
            <a:off x="3884760" y="8846640"/>
            <a:ext cx="2971440" cy="4654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6069805-E5A9-494D-9516-451938B2497F}" type="slidenum">
              <a:rPr lang="en-US" sz="1200" b="0" strike="noStrike" spc="-1">
                <a:latin typeface="Times New Roman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106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822924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294000"/>
            <a:ext cx="822924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77156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77156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29400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29400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29400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771560"/>
            <a:ext cx="822924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822924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777600"/>
            <a:ext cx="8229240" cy="397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771560"/>
            <a:ext cx="822924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294000"/>
            <a:ext cx="822924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822924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294000"/>
            <a:ext cx="822924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77156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77156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29400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29400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294000"/>
            <a:ext cx="26496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822924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777600"/>
            <a:ext cx="8229240" cy="397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2914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29400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771560"/>
            <a:ext cx="401580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294000"/>
            <a:ext cx="8229240" cy="13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722160" y="3305160"/>
            <a:ext cx="7772040" cy="102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4000" b="1" strike="noStrike" cap="all" spc="-1">
                <a:solidFill>
                  <a:srgbClr val="404040"/>
                </a:solidFill>
                <a:latin typeface="Arial"/>
              </a:rPr>
              <a:t>Click to edit Master title style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22160" y="2180160"/>
            <a:ext cx="7772040" cy="1124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rgbClr val="8B8B8B"/>
                </a:solidFill>
                <a:latin typeface="Arial"/>
              </a:rPr>
              <a:t>Click to edit Master text styles</a:t>
            </a:r>
            <a:endParaRPr lang="en-US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77760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404040"/>
                </a:solidFill>
                <a:latin typeface="Arial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771560"/>
            <a:ext cx="8229240" cy="2914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40404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404040"/>
                </a:solidFill>
                <a:latin typeface="Calibri"/>
              </a:rPr>
              <a:t>Click to edit Master text styles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40404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404040"/>
                </a:solidFill>
                <a:latin typeface="Calibri"/>
              </a:rPr>
              <a:t>Second level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40404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404040"/>
                </a:solidFill>
                <a:latin typeface="Calibri"/>
              </a:rPr>
              <a:t>Third level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40404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404040"/>
                </a:solidFill>
                <a:latin typeface="Calibri"/>
              </a:rPr>
              <a:t>Fourth level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40404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404040"/>
                </a:solidFill>
                <a:latin typeface="Calibri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30.png"/><Relationship Id="rId4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9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11" Type="http://schemas.openxmlformats.org/officeDocument/2006/relationships/image" Target="../media/image113.png"/><Relationship Id="rId5" Type="http://schemas.openxmlformats.org/officeDocument/2006/relationships/image" Target="../media/image1090.png"/><Relationship Id="rId10" Type="http://schemas.openxmlformats.org/officeDocument/2006/relationships/image" Target="../media/image112.png"/><Relationship Id="rId4" Type="http://schemas.openxmlformats.org/officeDocument/2006/relationships/image" Target="../media/image75.png"/><Relationship Id="rId9" Type="http://schemas.openxmlformats.org/officeDocument/2006/relationships/image" Target="../media/image1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jpeg"/><Relationship Id="rId18" Type="http://schemas.openxmlformats.org/officeDocument/2006/relationships/image" Target="../media/image138.png"/><Relationship Id="rId3" Type="http://schemas.openxmlformats.org/officeDocument/2006/relationships/image" Target="../media/image124.jpeg"/><Relationship Id="rId21" Type="http://schemas.openxmlformats.org/officeDocument/2006/relationships/image" Target="../media/image141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17" Type="http://schemas.openxmlformats.org/officeDocument/2006/relationships/image" Target="../media/image13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36.png"/><Relationship Id="rId20" Type="http://schemas.openxmlformats.org/officeDocument/2006/relationships/image" Target="../media/image1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5.png"/><Relationship Id="rId23" Type="http://schemas.openxmlformats.org/officeDocument/2006/relationships/image" Target="../media/image139.png"/><Relationship Id="rId10" Type="http://schemas.openxmlformats.org/officeDocument/2006/relationships/image" Target="../media/image131.png"/><Relationship Id="rId19" Type="http://schemas.openxmlformats.org/officeDocument/2006/relationships/image" Target="../media/image139.jpe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21.png"/><Relationship Id="rId22" Type="http://schemas.openxmlformats.org/officeDocument/2006/relationships/image" Target="../media/image1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emf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5" Type="http://schemas.openxmlformats.org/officeDocument/2006/relationships/image" Target="../media/image35.jpeg"/><Relationship Id="rId10" Type="http://schemas.openxmlformats.org/officeDocument/2006/relationships/image" Target="../media/image30.png"/><Relationship Id="rId4" Type="http://schemas.microsoft.com/office/2007/relationships/hdphoto" Target="../media/hdphoto1.wdp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5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traight Connector 9"/>
          <p:cNvSpPr/>
          <p:nvPr/>
        </p:nvSpPr>
        <p:spPr>
          <a:xfrm>
            <a:off x="628560" y="3105000"/>
            <a:ext cx="5619600" cy="360"/>
          </a:xfrm>
          <a:prstGeom prst="line">
            <a:avLst/>
          </a:prstGeom>
          <a:ln w="19050"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83" name="Text Placeholder 9"/>
          <p:cNvSpPr/>
          <p:nvPr/>
        </p:nvSpPr>
        <p:spPr>
          <a:xfrm>
            <a:off x="548640" y="4114800"/>
            <a:ext cx="78865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Autofit/>
          </a:bodyPr>
          <a:lstStyle/>
          <a:p>
            <a:pPr>
              <a:lnSpc>
                <a:spcPct val="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050" b="0" strike="noStrike" cap="all" spc="-1">
                <a:solidFill>
                  <a:srgbClr val="FFFFFF"/>
                </a:solidFill>
                <a:latin typeface="Arial Black"/>
                <a:ea typeface="Arial"/>
              </a:rPr>
              <a:t>Calin ioan hojbota</a:t>
            </a:r>
            <a:endParaRPr lang="en-US" sz="1050" b="0" strike="noStrike" spc="-1">
              <a:latin typeface="Arial"/>
            </a:endParaRPr>
          </a:p>
          <a:p>
            <a:pPr>
              <a:lnSpc>
                <a:spcPct val="3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050" b="0" strike="noStrike" spc="-1">
                <a:solidFill>
                  <a:srgbClr val="FFFFFF"/>
                </a:solidFill>
                <a:latin typeface="Arial"/>
                <a:ea typeface="Arial"/>
              </a:rPr>
              <a:t>Principal Investigator &amp; Research Associate, </a:t>
            </a:r>
            <a:endParaRPr lang="en-US" sz="1050" b="0" strike="noStrike" spc="-1">
              <a:latin typeface="Arial"/>
            </a:endParaRPr>
          </a:p>
          <a:p>
            <a:pPr>
              <a:lnSpc>
                <a:spcPct val="3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050" b="0" strike="noStrike" spc="-1">
                <a:solidFill>
                  <a:srgbClr val="FFFFFF"/>
                </a:solidFill>
                <a:latin typeface="Arial"/>
                <a:ea typeface="Arial"/>
              </a:rPr>
              <a:t>The University of Texas at Austin</a:t>
            </a:r>
            <a:endParaRPr lang="en-US" sz="1050" b="0" strike="noStrike" spc="-1" dirty="0">
              <a:latin typeface="Arial"/>
            </a:endParaRPr>
          </a:p>
        </p:txBody>
      </p:sp>
      <p:sp>
        <p:nvSpPr>
          <p:cNvPr id="84" name="Text Placeholder 9"/>
          <p:cNvSpPr/>
          <p:nvPr/>
        </p:nvSpPr>
        <p:spPr>
          <a:xfrm>
            <a:off x="186176" y="487080"/>
            <a:ext cx="5137040" cy="38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strike="noStrike" cap="all" spc="-1" dirty="0">
                <a:solidFill>
                  <a:srgbClr val="FFFFFF"/>
                </a:solidFill>
                <a:latin typeface="Arial Black"/>
                <a:ea typeface="Arial"/>
              </a:rPr>
              <a:t>Advanced Accelerator Concepts (AAC)</a:t>
            </a: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strike="noStrike" cap="all" spc="-1" dirty="0">
                <a:solidFill>
                  <a:srgbClr val="FFFFFF"/>
                </a:solidFill>
                <a:latin typeface="Arial Black"/>
                <a:ea typeface="Arial"/>
              </a:rPr>
              <a:t>Jul 26 – 31, 2026 </a:t>
            </a: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strike="noStrike" cap="all" spc="-1" dirty="0">
                <a:solidFill>
                  <a:srgbClr val="FFFFFF"/>
                </a:solidFill>
                <a:latin typeface="Arial Black"/>
                <a:ea typeface="Arial"/>
              </a:rPr>
              <a:t>  </a:t>
            </a:r>
          </a:p>
        </p:txBody>
      </p:sp>
      <p:sp>
        <p:nvSpPr>
          <p:cNvPr id="85" name="Title Placeholder 7"/>
          <p:cNvSpPr/>
          <p:nvPr/>
        </p:nvSpPr>
        <p:spPr>
          <a:xfrm>
            <a:off x="186176" y="1437462"/>
            <a:ext cx="8611447" cy="10354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Autofit/>
          </a:bodyPr>
          <a:lstStyle/>
          <a:p>
            <a:pPr algn="ctr">
              <a:lnSpc>
                <a:spcPts val="400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Very high energy electrons from multi-Petawatt LWFA in a transitional regime</a:t>
            </a:r>
          </a:p>
        </p:txBody>
      </p:sp>
      <p:sp>
        <p:nvSpPr>
          <p:cNvPr id="86" name="Text Placeholder 9"/>
          <p:cNvSpPr/>
          <p:nvPr/>
        </p:nvSpPr>
        <p:spPr>
          <a:xfrm>
            <a:off x="548640" y="3333600"/>
            <a:ext cx="788652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On behalf of </a:t>
            </a:r>
            <a:r>
              <a:rPr lang="en-US" sz="1400" b="1" strike="noStrike" spc="-1" dirty="0">
                <a:solidFill>
                  <a:srgbClr val="FFFFFF"/>
                </a:solidFill>
                <a:latin typeface="Arial"/>
                <a:ea typeface="Arial"/>
              </a:rPr>
              <a:t>E50122</a:t>
            </a:r>
            <a:r>
              <a:rPr lang="en-US" sz="1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beamtime / collaboration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87" name="Picture 15"/>
          <p:cNvPicPr/>
          <p:nvPr/>
        </p:nvPicPr>
        <p:blipFill>
          <a:blip r:embed="rId3"/>
          <a:stretch/>
        </p:blipFill>
        <p:spPr>
          <a:xfrm>
            <a:off x="7042100" y="3886200"/>
            <a:ext cx="1877040" cy="914040"/>
          </a:xfrm>
          <a:prstGeom prst="rect">
            <a:avLst/>
          </a:prstGeom>
          <a:ln w="0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6C292F-BB60-5330-B60A-68824CE4A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750" y="-356"/>
            <a:ext cx="3397250" cy="11444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090BA1-BB26-5190-24DE-4D35F97E6B99}"/>
              </a:ext>
            </a:extLst>
          </p:cNvPr>
          <p:cNvSpPr txBox="1"/>
          <p:nvPr/>
        </p:nvSpPr>
        <p:spPr>
          <a:xfrm>
            <a:off x="3962160" y="4343220"/>
            <a:ext cx="457200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200" b="0" strike="noStrike" cap="all" spc="-1" dirty="0">
                <a:solidFill>
                  <a:srgbClr val="FFFFFF"/>
                </a:solidFill>
                <a:latin typeface="Arial Black"/>
                <a:ea typeface="Arial"/>
              </a:rPr>
              <a:t>26/07/2026</a:t>
            </a:r>
            <a:endParaRPr lang="en-US" sz="1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FDF0-C576-1FB2-6278-1F98B9AA0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ntent Placeholder 2">
            <a:extLst>
              <a:ext uri="{FF2B5EF4-FFF2-40B4-BE49-F238E27FC236}">
                <a16:creationId xmlns:a16="http://schemas.microsoft.com/office/drawing/2014/main" id="{673DF1F6-DA64-2301-07CD-1617C704595F}"/>
              </a:ext>
            </a:extLst>
          </p:cNvPr>
          <p:cNvSpPr/>
          <p:nvPr/>
        </p:nvSpPr>
        <p:spPr>
          <a:xfrm>
            <a:off x="1371600" y="57240"/>
            <a:ext cx="41907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3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3.1 Results - overview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2A712E-B239-8143-AAD7-75F9B76F3CA5}"/>
              </a:ext>
            </a:extLst>
          </p:cNvPr>
          <p:cNvGrpSpPr/>
          <p:nvPr/>
        </p:nvGrpSpPr>
        <p:grpSpPr>
          <a:xfrm>
            <a:off x="121833" y="851075"/>
            <a:ext cx="1787752" cy="2292316"/>
            <a:chOff x="200027" y="942700"/>
            <a:chExt cx="3058231" cy="3921367"/>
          </a:xfrm>
        </p:grpSpPr>
        <p:pic>
          <p:nvPicPr>
            <p:cNvPr id="2" name="Picture 1" descr="A graph showing a number of energy&#10;&#10;AI-generated content may be incorrect.">
              <a:extLst>
                <a:ext uri="{FF2B5EF4-FFF2-40B4-BE49-F238E27FC236}">
                  <a16:creationId xmlns:a16="http://schemas.microsoft.com/office/drawing/2014/main" id="{45F18AA0-3E3D-EE64-A431-125C00290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3201" y="942700"/>
              <a:ext cx="3041780" cy="1328611"/>
            </a:xfrm>
            <a:prstGeom prst="rect">
              <a:avLst/>
            </a:prstGeom>
          </p:spPr>
        </p:pic>
        <p:pic>
          <p:nvPicPr>
            <p:cNvPr id="4" name="Picture 3" descr="A graph showing a number of energy&#10;&#10;AI-generated content may be incorrect.">
              <a:extLst>
                <a:ext uri="{FF2B5EF4-FFF2-40B4-BE49-F238E27FC236}">
                  <a16:creationId xmlns:a16="http://schemas.microsoft.com/office/drawing/2014/main" id="{14CE51E4-4C6C-8094-8B38-D94B282C6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3201" y="2288922"/>
              <a:ext cx="3055057" cy="1282912"/>
            </a:xfrm>
            <a:prstGeom prst="rect">
              <a:avLst/>
            </a:prstGeom>
          </p:spPr>
        </p:pic>
        <p:pic>
          <p:nvPicPr>
            <p:cNvPr id="6" name="Picture 5" descr="A graph showing a number of red and blue dots&#10;&#10;AI-generated content may be incorrect.">
              <a:extLst>
                <a:ext uri="{FF2B5EF4-FFF2-40B4-BE49-F238E27FC236}">
                  <a16:creationId xmlns:a16="http://schemas.microsoft.com/office/drawing/2014/main" id="{AB01FAA2-C824-9C1B-2F83-29B8DBAD7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027" y="3517463"/>
              <a:ext cx="3044952" cy="1346604"/>
            </a:xfrm>
            <a:prstGeom prst="rect">
              <a:avLst/>
            </a:prstGeom>
          </p:spPr>
        </p:pic>
      </p:grpSp>
      <p:pic>
        <p:nvPicPr>
          <p:cNvPr id="28" name="Picture 27" descr="A graph of energy&#10;&#10;AI-generated content may be incorrect.">
            <a:extLst>
              <a:ext uri="{FF2B5EF4-FFF2-40B4-BE49-F238E27FC236}">
                <a16:creationId xmlns:a16="http://schemas.microsoft.com/office/drawing/2014/main" id="{5D816735-90C1-1F66-35C0-E6317E9E0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0023" y="851075"/>
            <a:ext cx="1894243" cy="776667"/>
          </a:xfrm>
          <a:prstGeom prst="rect">
            <a:avLst/>
          </a:prstGeom>
        </p:spPr>
      </p:pic>
      <p:pic>
        <p:nvPicPr>
          <p:cNvPr id="29" name="Picture 28" descr="A graph showing a number of energy&#10;&#10;AI-generated content may be incorrect.">
            <a:extLst>
              <a:ext uri="{FF2B5EF4-FFF2-40B4-BE49-F238E27FC236}">
                <a16:creationId xmlns:a16="http://schemas.microsoft.com/office/drawing/2014/main" id="{4A7896D7-423C-B9EB-18A9-EED8930217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3677" y="1595646"/>
            <a:ext cx="1894242" cy="794511"/>
          </a:xfrm>
          <a:prstGeom prst="rect">
            <a:avLst/>
          </a:prstGeom>
        </p:spPr>
      </p:pic>
      <p:pic>
        <p:nvPicPr>
          <p:cNvPr id="30" name="Picture 29" descr="A graph showing a number of energy&#10;&#10;AI-generated content may be incorrect.">
            <a:extLst>
              <a:ext uri="{FF2B5EF4-FFF2-40B4-BE49-F238E27FC236}">
                <a16:creationId xmlns:a16="http://schemas.microsoft.com/office/drawing/2014/main" id="{E9381214-CF08-B0F4-8552-503C8F0BC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3677" y="2401058"/>
            <a:ext cx="1894242" cy="7888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CE7183A-6529-322E-A3AF-327D57B25B4B}"/>
              </a:ext>
            </a:extLst>
          </p:cNvPr>
          <p:cNvSpPr txBox="1"/>
          <p:nvPr/>
        </p:nvSpPr>
        <p:spPr>
          <a:xfrm>
            <a:off x="258702" y="453354"/>
            <a:ext cx="3565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800" b="1" strike="noStrike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1800" b="1" strike="noStrike" spc="-1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</a:t>
            </a:r>
            <a:r>
              <a:rPr lang="en-US" sz="1800" b="1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15.5 cm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38B13A-8C76-7BEF-5124-63972ED401E3}"/>
              </a:ext>
            </a:extLst>
          </p:cNvPr>
          <p:cNvSpPr txBox="1"/>
          <p:nvPr/>
        </p:nvSpPr>
        <p:spPr>
          <a:xfrm>
            <a:off x="151231" y="3290167"/>
            <a:ext cx="4475559" cy="69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15.5 cm we regularly obtained 5-10 GeV</a:t>
            </a:r>
          </a:p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Very hard to go beyond 10 GeV </a:t>
            </a:r>
            <a:r>
              <a:rPr lang="en-US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1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2275417-27DA-A337-4A01-FC22F944C4C7}"/>
              </a:ext>
            </a:extLst>
          </p:cNvPr>
          <p:cNvGrpSpPr/>
          <p:nvPr/>
        </p:nvGrpSpPr>
        <p:grpSpPr>
          <a:xfrm>
            <a:off x="121833" y="461405"/>
            <a:ext cx="8839720" cy="4523346"/>
            <a:chOff x="121833" y="461405"/>
            <a:chExt cx="8839720" cy="452334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5A550F0-42C3-8ACD-E946-1926F99391B4}"/>
                </a:ext>
              </a:extLst>
            </p:cNvPr>
            <p:cNvGrpSpPr/>
            <p:nvPr/>
          </p:nvGrpSpPr>
          <p:grpSpPr>
            <a:xfrm>
              <a:off x="5285846" y="3189933"/>
              <a:ext cx="3396209" cy="1794817"/>
              <a:chOff x="538886" y="1610777"/>
              <a:chExt cx="7816297" cy="432879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3531063-1B61-0D50-C9AA-68EA275270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6867" y="1610777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E0D0E3DC-2470-D7FC-EB54-78E50F069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12294" y="1610777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31830E6-9A7B-AB2E-EE62-567BB1190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4648" y="1610777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2918D7B-3AED-DB9D-9CED-E8F8155D84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886" y="3775172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F43C9D9-69C6-0DD0-AFF4-70A3AB33AA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6867" y="3775172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6680062E-5793-4BDA-5738-194E2B88C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12294" y="3775172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15E55443-BEAB-6189-5CDD-32CA38085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2829" y="3775172"/>
                <a:ext cx="1970535" cy="216439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19A12F4-E375-AA5F-B272-763029CD77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1440" y="1635549"/>
                <a:ext cx="1947980" cy="2139623"/>
              </a:xfrm>
              <a:prstGeom prst="rect">
                <a:avLst/>
              </a:prstGeom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B8E27B0-5260-9B84-6EFF-FD7D85DFF96F}"/>
                </a:ext>
              </a:extLst>
            </p:cNvPr>
            <p:cNvGrpSpPr/>
            <p:nvPr/>
          </p:nvGrpSpPr>
          <p:grpSpPr>
            <a:xfrm>
              <a:off x="5311083" y="853449"/>
              <a:ext cx="3456542" cy="2284464"/>
              <a:chOff x="122220" y="3067292"/>
              <a:chExt cx="3933518" cy="2599703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7B84D64-F7DB-E044-7709-02C7C00890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2067" y="3806402"/>
                <a:ext cx="1868966" cy="946993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B285FCF-C7DF-7C30-CDBF-EBAEAD0ADF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32067" y="4753396"/>
                <a:ext cx="1893864" cy="913599"/>
              </a:xfrm>
              <a:prstGeom prst="rect">
                <a:avLst/>
              </a:prstGeom>
            </p:spPr>
          </p:pic>
          <p:pic>
            <p:nvPicPr>
              <p:cNvPr id="22" name="Picture 21" descr="A graph of energy&#10;&#10;AI-generated content may be incorrect.">
                <a:extLst>
                  <a:ext uri="{FF2B5EF4-FFF2-40B4-BE49-F238E27FC236}">
                    <a16:creationId xmlns:a16="http://schemas.microsoft.com/office/drawing/2014/main" id="{2F546E8F-3414-9EA4-B883-BBAB6AFB8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2220" y="3079231"/>
                <a:ext cx="1868966" cy="721328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341F2CE6-9C48-F79B-E498-C66CF1803F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172226" y="3815353"/>
                <a:ext cx="1716934" cy="894644"/>
              </a:xfrm>
              <a:prstGeom prst="rect">
                <a:avLst/>
              </a:prstGeom>
            </p:spPr>
          </p:pic>
          <p:pic>
            <p:nvPicPr>
              <p:cNvPr id="25" name="Picture 24" descr="A graph of a gas explosion&#10;&#10;AI-generated content may be incorrect.">
                <a:extLst>
                  <a:ext uri="{FF2B5EF4-FFF2-40B4-BE49-F238E27FC236}">
                    <a16:creationId xmlns:a16="http://schemas.microsoft.com/office/drawing/2014/main" id="{1A06FBAD-5020-7644-4918-3BA4F82266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7483" y="3067292"/>
                <a:ext cx="1918255" cy="721328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196D5F78-D6DF-E680-DB5B-7C23C911DD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172226" y="4760734"/>
                <a:ext cx="1753320" cy="837536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8AEE990-B324-CD9C-6F05-BD7C6A3B1C8F}"/>
                </a:ext>
              </a:extLst>
            </p:cNvPr>
            <p:cNvSpPr txBox="1"/>
            <p:nvPr/>
          </p:nvSpPr>
          <p:spPr>
            <a:xfrm>
              <a:off x="5395989" y="461405"/>
              <a:ext cx="35655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ts val="400"/>
                </a:spcBef>
                <a:buNone/>
                <a:tabLst>
                  <a:tab pos="0" algn="l"/>
                </a:tabLst>
              </a:pPr>
              <a:r>
                <a:rPr lang="en-US" sz="1800" b="1" strike="noStrike" spc="-1" dirty="0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lang="en-US" sz="1800" b="1" strike="noStrike" spc="-1" baseline="-25000" dirty="0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</a:t>
              </a:r>
              <a:r>
                <a:rPr lang="en-US" sz="1800" b="1" strike="noStrike" spc="-1" baseline="-250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800" b="1" strike="noStrike" spc="-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= 28.0 cm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2BA07C5-F0B4-70B8-A42A-03921CFCB16C}"/>
                </a:ext>
              </a:extLst>
            </p:cNvPr>
            <p:cNvSpPr txBox="1"/>
            <p:nvPr/>
          </p:nvSpPr>
          <p:spPr>
            <a:xfrm>
              <a:off x="121833" y="4246087"/>
              <a:ext cx="4307809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  <a:spcBef>
                  <a:spcPts val="400"/>
                </a:spcBef>
                <a:buNone/>
                <a:tabLst>
                  <a:tab pos="0" algn="l"/>
                </a:tabLst>
              </a:pPr>
              <a:r>
                <a:rPr lang="en-US" sz="14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When switching to </a:t>
              </a:r>
              <a:r>
                <a:rPr lang="en-US" sz="1400" b="0" strike="noStrike" spc="-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</a:t>
              </a:r>
              <a:r>
                <a:rPr lang="en-US" sz="1400" b="0" strike="noStrike" spc="-1" baseline="-250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acc</a:t>
              </a:r>
              <a:r>
                <a:rPr lang="en-US" sz="1400" spc="-1" baseline="-25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4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= 28 cm, electron beam structure becomes more complex and the energies go beyond 10 GeV, surpassing 15 GeV multiple times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0424E25-A6F2-7A05-2AB6-9B20AED3798D}"/>
                </a:ext>
              </a:extLst>
            </p:cNvPr>
            <p:cNvSpPr/>
            <p:nvPr/>
          </p:nvSpPr>
          <p:spPr>
            <a:xfrm>
              <a:off x="6132251" y="2374133"/>
              <a:ext cx="886128" cy="53830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6A64290-4ADD-031F-8380-E20AABB5A7CB}"/>
                </a:ext>
              </a:extLst>
            </p:cNvPr>
            <p:cNvSpPr/>
            <p:nvPr/>
          </p:nvSpPr>
          <p:spPr>
            <a:xfrm>
              <a:off x="7796466" y="2415870"/>
              <a:ext cx="886128" cy="53830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EACEA9E-CD52-F2A7-7E69-2A5760398B38}"/>
                </a:ext>
              </a:extLst>
            </p:cNvPr>
            <p:cNvSpPr/>
            <p:nvPr/>
          </p:nvSpPr>
          <p:spPr>
            <a:xfrm>
              <a:off x="7885554" y="1590251"/>
              <a:ext cx="886128" cy="53830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22B554A-D4A3-7833-7A03-BC237E9A08CF}"/>
                </a:ext>
              </a:extLst>
            </p:cNvPr>
            <p:cNvSpPr/>
            <p:nvPr/>
          </p:nvSpPr>
          <p:spPr>
            <a:xfrm>
              <a:off x="8023592" y="955235"/>
              <a:ext cx="696652" cy="42320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1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ntent Placeholder 2"/>
          <p:cNvSpPr/>
          <p:nvPr/>
        </p:nvSpPr>
        <p:spPr>
          <a:xfrm>
            <a:off x="1370259" y="7299"/>
            <a:ext cx="5237018" cy="405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8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7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3.2 Results - experimental highlight: beyond 10 GeV </a:t>
            </a:r>
            <a:endParaRPr lang="en-US" sz="1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1" name="Picture 2"/>
          <p:cNvPicPr/>
          <p:nvPr/>
        </p:nvPicPr>
        <p:blipFill>
          <a:blip r:embed="rId3"/>
          <a:stretch/>
        </p:blipFill>
        <p:spPr>
          <a:xfrm>
            <a:off x="5632920" y="485280"/>
            <a:ext cx="3179880" cy="4095360"/>
          </a:xfrm>
          <a:prstGeom prst="rect">
            <a:avLst/>
          </a:prstGeom>
          <a:ln w="0">
            <a:noFill/>
          </a:ln>
        </p:spPr>
      </p:pic>
      <p:sp>
        <p:nvSpPr>
          <p:cNvPr id="122" name="TextBox 5"/>
          <p:cNvSpPr/>
          <p:nvPr/>
        </p:nvSpPr>
        <p:spPr>
          <a:xfrm>
            <a:off x="5993640" y="4035420"/>
            <a:ext cx="3497040" cy="2293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Blumenfeld et al., Nature </a:t>
            </a:r>
            <a:r>
              <a:rPr lang="fr-FR" sz="9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445</a:t>
            </a:r>
            <a:r>
              <a:rPr lang="fr-FR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 741 (2007)</a:t>
            </a:r>
            <a:endParaRPr lang="en-U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4" name="Picture 6"/>
          <p:cNvPicPr/>
          <p:nvPr/>
        </p:nvPicPr>
        <p:blipFill>
          <a:blip r:embed="rId4"/>
          <a:srcRect t="9014"/>
          <a:stretch>
            <a:fillRect/>
          </a:stretch>
        </p:blipFill>
        <p:spPr>
          <a:xfrm>
            <a:off x="1608480" y="880888"/>
            <a:ext cx="3149280" cy="1623992"/>
          </a:xfrm>
          <a:prstGeom prst="rect">
            <a:avLst/>
          </a:prstGeom>
          <a:ln w="0">
            <a:noFill/>
          </a:ln>
        </p:spPr>
      </p:pic>
      <p:pic>
        <p:nvPicPr>
          <p:cNvPr id="125" name="Picture 9"/>
          <p:cNvPicPr/>
          <p:nvPr/>
        </p:nvPicPr>
        <p:blipFill>
          <a:blip r:embed="rId5"/>
          <a:stretch/>
        </p:blipFill>
        <p:spPr>
          <a:xfrm>
            <a:off x="1391040" y="2505600"/>
            <a:ext cx="3431880" cy="1797120"/>
          </a:xfrm>
          <a:prstGeom prst="rect">
            <a:avLst/>
          </a:prstGeom>
          <a:ln w="0">
            <a:noFill/>
          </a:ln>
        </p:spPr>
      </p:pic>
      <p:sp>
        <p:nvSpPr>
          <p:cNvPr id="126" name="Rectangle 12"/>
          <p:cNvSpPr/>
          <p:nvPr/>
        </p:nvSpPr>
        <p:spPr>
          <a:xfrm>
            <a:off x="3742560" y="1440720"/>
            <a:ext cx="664560" cy="285120"/>
          </a:xfrm>
          <a:prstGeom prst="rect">
            <a:avLst/>
          </a:prstGeom>
          <a:noFill/>
          <a:ln w="9525">
            <a:solidFill>
              <a:srgbClr val="27435D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Straight Arrow Connector 14"/>
          <p:cNvSpPr/>
          <p:nvPr/>
        </p:nvSpPr>
        <p:spPr>
          <a:xfrm>
            <a:off x="4096800" y="1726560"/>
            <a:ext cx="360" cy="931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0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8"/>
              <p:cNvSpPr/>
              <p:nvPr/>
            </p:nvSpPr>
            <p:spPr>
              <a:xfrm>
                <a:off x="3247560" y="2904120"/>
                <a:ext cx="1324440" cy="252462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marL="1440">
                  <a:lnSpc>
                    <a:spcPct val="100000"/>
                  </a:lnSpc>
                  <a:buNone/>
                  <a:tabLst>
                    <a:tab pos="415080" algn="l"/>
                    <a:tab pos="830520" algn="l"/>
                    <a:tab pos="1245600" algn="l"/>
                    <a:tab pos="1660680" algn="l"/>
                    <a:tab pos="2075760" algn="l"/>
                    <a:tab pos="2491200" algn="l"/>
                    <a:tab pos="2906280" algn="l"/>
                    <a:tab pos="3321360" algn="l"/>
                    <a:tab pos="3736800" algn="l"/>
                    <a:tab pos="4151880" algn="l"/>
                    <a:tab pos="4566960" algn="l"/>
                    <a:tab pos="4982040" algn="l"/>
                    <a:tab pos="5397480" algn="l"/>
                    <a:tab pos="5812560" algn="l"/>
                    <a:tab pos="6227640" algn="l"/>
                    <a:tab pos="6643080" algn="l"/>
                    <a:tab pos="7058160" algn="l"/>
                    <a:tab pos="7473240" algn="l"/>
                    <a:tab pos="7888320" algn="l"/>
                    <a:tab pos="8303760" algn="l"/>
                    <a:tab pos="8718840" algn="l"/>
                    <a:tab pos="9133920" algn="l"/>
                    <a:tab pos="9549360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sz="1050" b="0" i="1" strike="noStrike" spc="-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𝑄</m:t>
                      </m:r>
                      <m:r>
                        <a:rPr lang="en-US" sz="1050" b="0" i="1" strike="noStrike" spc="-1" baseline="-25000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𝑝𝑒𝑎𝑘</m:t>
                      </m:r>
                      <m:r>
                        <a:rPr lang="en-US" sz="1050" b="0" i="1" strike="noStrike" spc="-1" baseline="-25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 </m:t>
                      </m:r>
                      <m:r>
                        <a:rPr lang="en-US" sz="1050" b="0" i="1" strike="noStrike" spc="-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≈22.1 </m:t>
                      </m:r>
                      <m:r>
                        <m:rPr>
                          <m:sty m:val="p"/>
                        </m:rPr>
                        <a:rPr lang="en-US" sz="1050" b="0" i="0" strike="noStrike" spc="-1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pC</m:t>
                      </m:r>
                    </m:oMath>
                  </m:oMathPara>
                </a14:m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8" name="TextBox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560" y="2904120"/>
                <a:ext cx="1324440" cy="252462"/>
              </a:xfrm>
              <a:prstGeom prst="rect">
                <a:avLst/>
              </a:prstGeom>
              <a:blipFill>
                <a:blip r:embed="rId6"/>
                <a:stretch>
                  <a:fillRect b="-4762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22"/>
              <p:cNvSpPr/>
              <p:nvPr/>
            </p:nvSpPr>
            <p:spPr>
              <a:xfrm>
                <a:off x="3341700" y="2695581"/>
                <a:ext cx="1466280" cy="252462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marL="1440">
                  <a:lnSpc>
                    <a:spcPct val="100000"/>
                  </a:lnSpc>
                  <a:buNone/>
                  <a:tabLst>
                    <a:tab pos="415080" algn="l"/>
                    <a:tab pos="830520" algn="l"/>
                    <a:tab pos="1245600" algn="l"/>
                    <a:tab pos="1660680" algn="l"/>
                    <a:tab pos="2075760" algn="l"/>
                    <a:tab pos="2491200" algn="l"/>
                    <a:tab pos="2906280" algn="l"/>
                    <a:tab pos="3321360" algn="l"/>
                    <a:tab pos="3736800" algn="l"/>
                    <a:tab pos="4151880" algn="l"/>
                    <a:tab pos="4566960" algn="l"/>
                    <a:tab pos="4982040" algn="l"/>
                    <a:tab pos="5397480" algn="l"/>
                    <a:tab pos="5812560" algn="l"/>
                    <a:tab pos="6227640" algn="l"/>
                    <a:tab pos="6643080" algn="l"/>
                    <a:tab pos="7058160" algn="l"/>
                    <a:tab pos="7473240" algn="l"/>
                    <a:tab pos="7888320" algn="l"/>
                    <a:tab pos="8303760" algn="l"/>
                    <a:tab pos="8718840" algn="l"/>
                    <a:tab pos="9133920" algn="l"/>
                    <a:tab pos="9549360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sz="1050" b="0" i="1" strike="noStrike" spc="-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𝐸</m:t>
                      </m:r>
                      <m:r>
                        <a:rPr lang="en-US" sz="1050" b="0" i="1" strike="noStrike" spc="-1" baseline="-25000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𝑝𝑒𝑎𝑘</m:t>
                      </m:r>
                      <m:r>
                        <a:rPr lang="en-US" sz="1050" b="0" i="1" strike="noStrike" spc="-1" baseline="-25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 </m:t>
                      </m:r>
                      <m:r>
                        <a:rPr lang="en-US" sz="1050" b="0" i="1" strike="noStrike" spc="-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≈17.1±2 </m:t>
                      </m:r>
                      <m:r>
                        <m:rPr>
                          <m:sty m:val="p"/>
                        </m:rPr>
                        <a:rPr lang="en-US" sz="1050" b="0" i="0" strike="noStrike" spc="-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GeV</m:t>
                      </m:r>
                      <m:r>
                        <a:rPr lang="en-US" sz="1050" b="0" i="1" strike="noStrike" spc="-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 </m:t>
                      </m:r>
                    </m:oMath>
                  </m:oMathPara>
                </a14:m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9" name="TextBox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700" y="2695581"/>
                <a:ext cx="1466280" cy="252462"/>
              </a:xfrm>
              <a:prstGeom prst="rect">
                <a:avLst/>
              </a:prstGeom>
              <a:blipFill>
                <a:blip r:embed="rId7"/>
                <a:stretch>
                  <a:fillRect b="-2381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29"/>
          <p:cNvSpPr/>
          <p:nvPr/>
        </p:nvSpPr>
        <p:spPr>
          <a:xfrm>
            <a:off x="27720" y="4457880"/>
            <a:ext cx="508608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440">
              <a:lnSpc>
                <a:spcPct val="100000"/>
              </a:lnSpc>
              <a:buNone/>
              <a:tabLst>
                <a:tab pos="415080" algn="l"/>
                <a:tab pos="830520" algn="l"/>
                <a:tab pos="1245600" algn="l"/>
                <a:tab pos="1660680" algn="l"/>
                <a:tab pos="2075760" algn="l"/>
                <a:tab pos="2491200" algn="l"/>
                <a:tab pos="2906280" algn="l"/>
                <a:tab pos="3321360" algn="l"/>
                <a:tab pos="3736800" algn="l"/>
                <a:tab pos="4151880" algn="l"/>
                <a:tab pos="4566960" algn="l"/>
                <a:tab pos="4982040" algn="l"/>
                <a:tab pos="5397480" algn="l"/>
                <a:tab pos="5812560" algn="l"/>
                <a:tab pos="6227640" algn="l"/>
                <a:tab pos="6643080" algn="l"/>
                <a:tab pos="7058160" algn="l"/>
                <a:tab pos="7473240" algn="l"/>
                <a:tab pos="7888320" algn="l"/>
                <a:tab pos="8303760" algn="l"/>
                <a:tab pos="8718840" algn="l"/>
                <a:tab pos="9133920" algn="l"/>
                <a:tab pos="9549360" algn="l"/>
              </a:tabLst>
            </a:pPr>
            <a:r>
              <a:rPr lang="en-US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Highest energy shot – peaking at </a:t>
            </a:r>
            <a:r>
              <a:rPr lang="en-US" sz="1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~17 GeV </a:t>
            </a:r>
            <a:r>
              <a:rPr lang="en-US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electron energy extending </a:t>
            </a:r>
            <a:r>
              <a:rPr lang="en-US" sz="1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beyond 20 GeV</a:t>
            </a:r>
            <a:endParaRPr lang="en-US" sz="12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1" name="TextBox 30"/>
          <p:cNvSpPr/>
          <p:nvPr/>
        </p:nvSpPr>
        <p:spPr>
          <a:xfrm>
            <a:off x="5767920" y="4524840"/>
            <a:ext cx="367488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1440">
              <a:lnSpc>
                <a:spcPct val="100000"/>
              </a:lnSpc>
              <a:buNone/>
              <a:tabLst>
                <a:tab pos="415080" algn="l"/>
                <a:tab pos="830520" algn="l"/>
                <a:tab pos="1245600" algn="l"/>
                <a:tab pos="1660680" algn="l"/>
                <a:tab pos="2075760" algn="l"/>
                <a:tab pos="2491200" algn="l"/>
                <a:tab pos="2906280" algn="l"/>
                <a:tab pos="3321360" algn="l"/>
                <a:tab pos="3736800" algn="l"/>
                <a:tab pos="4151880" algn="l"/>
                <a:tab pos="4566960" algn="l"/>
                <a:tab pos="4982040" algn="l"/>
                <a:tab pos="5397480" algn="l"/>
                <a:tab pos="5812560" algn="l"/>
                <a:tab pos="6227640" algn="l"/>
                <a:tab pos="6643080" algn="l"/>
                <a:tab pos="7058160" algn="l"/>
                <a:tab pos="7473240" algn="l"/>
                <a:tab pos="7888320" algn="l"/>
                <a:tab pos="8303760" algn="l"/>
                <a:tab pos="8718840" algn="l"/>
                <a:tab pos="9133920" algn="l"/>
                <a:tab pos="9549360" algn="l"/>
              </a:tabLst>
            </a:pPr>
            <a:r>
              <a:rPr lang="en-US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 comparison with a previous PWFA demonstration! </a:t>
            </a:r>
            <a:endParaRPr lang="en-US" sz="12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2" name="Arrow: Right 31"/>
          <p:cNvSpPr/>
          <p:nvPr/>
        </p:nvSpPr>
        <p:spPr>
          <a:xfrm>
            <a:off x="4979160" y="2418840"/>
            <a:ext cx="659880" cy="248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33"/>
              <p:cNvSpPr/>
              <p:nvPr/>
            </p:nvSpPr>
            <p:spPr>
              <a:xfrm>
                <a:off x="3303000" y="3112659"/>
                <a:ext cx="1324440" cy="252462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marL="1440">
                  <a:lnSpc>
                    <a:spcPct val="100000"/>
                  </a:lnSpc>
                  <a:buNone/>
                  <a:tabLst>
                    <a:tab pos="415080" algn="l"/>
                    <a:tab pos="830520" algn="l"/>
                    <a:tab pos="1245600" algn="l"/>
                    <a:tab pos="1660680" algn="l"/>
                    <a:tab pos="2075760" algn="l"/>
                    <a:tab pos="2491200" algn="l"/>
                    <a:tab pos="2906280" algn="l"/>
                    <a:tab pos="3321360" algn="l"/>
                    <a:tab pos="3736800" algn="l"/>
                    <a:tab pos="4151880" algn="l"/>
                    <a:tab pos="4566960" algn="l"/>
                    <a:tab pos="4982040" algn="l"/>
                    <a:tab pos="5397480" algn="l"/>
                    <a:tab pos="5812560" algn="l"/>
                    <a:tab pos="6227640" algn="l"/>
                    <a:tab pos="6643080" algn="l"/>
                    <a:tab pos="7058160" algn="l"/>
                    <a:tab pos="7473240" algn="l"/>
                    <a:tab pos="7888320" algn="l"/>
                    <a:tab pos="8303760" algn="l"/>
                    <a:tab pos="8718840" algn="l"/>
                    <a:tab pos="9133920" algn="l"/>
                    <a:tab pos="9549360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l-GR" sz="1050" b="0" i="1" strike="noStrike" spc="-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𝜃</m:t>
                      </m:r>
                      <m:r>
                        <a:rPr lang="en-US" sz="1050" b="0" i="1" strike="noStrike" spc="-1" baseline="-25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𝑝𝑒𝑎𝑘</m:t>
                      </m:r>
                      <m:r>
                        <a:rPr lang="en-US" sz="1050" b="0" i="1" strike="noStrike" spc="-1" baseline="-25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  ≈0.6 </m:t>
                      </m:r>
                      <m:r>
                        <m:rPr>
                          <m:sty m:val="p"/>
                        </m:rPr>
                        <a:rPr lang="en-US" sz="1050" b="0" i="0" strike="noStrike" spc="-1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mrad</m:t>
                      </m:r>
                    </m:oMath>
                  </m:oMathPara>
                </a14:m>
                <a:endParaRPr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3" name="TextBox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000" y="3112659"/>
                <a:ext cx="1324440" cy="252462"/>
              </a:xfrm>
              <a:prstGeom prst="rect">
                <a:avLst/>
              </a:prstGeom>
              <a:blipFill>
                <a:blip r:embed="rId8"/>
                <a:stretch>
                  <a:fillRect b="-2439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4" name="Group 105"/>
          <p:cNvGrpSpPr/>
          <p:nvPr/>
        </p:nvGrpSpPr>
        <p:grpSpPr>
          <a:xfrm>
            <a:off x="87120" y="973080"/>
            <a:ext cx="1432440" cy="2327862"/>
            <a:chOff x="87120" y="973080"/>
            <a:chExt cx="1432440" cy="2327862"/>
          </a:xfrm>
        </p:grpSpPr>
        <p:pic>
          <p:nvPicPr>
            <p:cNvPr id="135" name="Picture 32" descr="A screen shot of a blue background&#10;&#10;AI-generated content may be incorrect."/>
            <p:cNvPicPr/>
            <p:nvPr/>
          </p:nvPicPr>
          <p:blipFill>
            <a:blip r:embed="rId9"/>
            <a:stretch/>
          </p:blipFill>
          <p:spPr>
            <a:xfrm>
              <a:off x="87120" y="973080"/>
              <a:ext cx="1275480" cy="1401120"/>
            </a:xfrm>
            <a:prstGeom prst="rect">
              <a:avLst/>
            </a:prstGeom>
            <a:ln w="0"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35"/>
                <p:cNvSpPr/>
                <p:nvPr/>
              </p:nvSpPr>
              <p:spPr>
                <a:xfrm>
                  <a:off x="97560" y="2820240"/>
                  <a:ext cx="1324440" cy="252462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 marL="1440">
                    <a:lnSpc>
                      <a:spcPct val="100000"/>
                    </a:lnSpc>
                    <a:buNone/>
                    <a:tabLst>
                      <a:tab pos="415080" algn="l"/>
                      <a:tab pos="830520" algn="l"/>
                      <a:tab pos="1245600" algn="l"/>
                      <a:tab pos="1660680" algn="l"/>
                      <a:tab pos="2075760" algn="l"/>
                      <a:tab pos="2491200" algn="l"/>
                      <a:tab pos="2906280" algn="l"/>
                      <a:tab pos="3321360" algn="l"/>
                      <a:tab pos="3736800" algn="l"/>
                      <a:tab pos="4151880" algn="l"/>
                      <a:tab pos="4566960" algn="l"/>
                      <a:tab pos="4982040" algn="l"/>
                      <a:tab pos="5397480" algn="l"/>
                      <a:tab pos="5812560" algn="l"/>
                      <a:tab pos="6227640" algn="l"/>
                      <a:tab pos="6643080" algn="l"/>
                      <a:tab pos="7058160" algn="l"/>
                      <a:tab pos="7473240" algn="l"/>
                      <a:tab pos="7888320" algn="l"/>
                      <a:tab pos="8303760" algn="l"/>
                      <a:tab pos="8718840" algn="l"/>
                      <a:tab pos="9133920" algn="l"/>
                      <a:tab pos="9549360" algn="l"/>
                    </a:tabLst>
                  </a:pPr>
                  <a14:m>
                    <m:oMathPara xmlns:m="http://schemas.openxmlformats.org/officeDocument/2006/math">
                      <m:oMath>
                        <m:r>
                          <a:rPr lang="el-GR" sz="1050" b="0" i="1" strike="noStrike" spc="-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𝜃</m:t>
                        </m:r>
                        <m:r>
                          <a:rPr lang="en-US" sz="1050" b="0" i="1" strike="noStrike" spc="-1" baseline="-25000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𝑓𝑤ℎ𝑚</m:t>
                        </m:r>
                        <m:r>
                          <a:rPr lang="en-US" sz="1050" b="0" i="1" strike="noStrike" spc="-1" baseline="-2500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  </m:t>
                        </m:r>
                        <m:r>
                          <a:rPr lang="en-US" sz="1050" b="0" i="1" strike="noStrike" spc="-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≈3.8 </m:t>
                        </m:r>
                        <m:r>
                          <a:rPr lang="en-US" sz="1050" b="0" i="1" strike="noStrike" spc="-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𝑚𝑟𝑎𝑑</m:t>
                        </m:r>
                      </m:oMath>
                    </m:oMathPara>
                  </a14:m>
                  <a:endParaRPr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36" name="TextBox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560" y="2820240"/>
                  <a:ext cx="1324440" cy="252462"/>
                </a:xfrm>
                <a:prstGeom prst="rect">
                  <a:avLst/>
                </a:prstGeom>
                <a:blipFill>
                  <a:blip r:embed="rId10"/>
                  <a:stretch>
                    <a:fillRect b="-2439"/>
                  </a:stretch>
                </a:blipFill>
                <a:ln w="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Box 36"/>
                <p:cNvSpPr/>
                <p:nvPr/>
              </p:nvSpPr>
              <p:spPr>
                <a:xfrm>
                  <a:off x="108000" y="3048480"/>
                  <a:ext cx="1324440" cy="252462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 marL="1440">
                    <a:lnSpc>
                      <a:spcPct val="100000"/>
                    </a:lnSpc>
                    <a:buNone/>
                    <a:tabLst>
                      <a:tab pos="415080" algn="l"/>
                      <a:tab pos="830520" algn="l"/>
                      <a:tab pos="1245600" algn="l"/>
                      <a:tab pos="1660680" algn="l"/>
                      <a:tab pos="2075760" algn="l"/>
                      <a:tab pos="2491200" algn="l"/>
                      <a:tab pos="2906280" algn="l"/>
                      <a:tab pos="3321360" algn="l"/>
                      <a:tab pos="3736800" algn="l"/>
                      <a:tab pos="4151880" algn="l"/>
                      <a:tab pos="4566960" algn="l"/>
                      <a:tab pos="4982040" algn="l"/>
                      <a:tab pos="5397480" algn="l"/>
                      <a:tab pos="5812560" algn="l"/>
                      <a:tab pos="6227640" algn="l"/>
                      <a:tab pos="6643080" algn="l"/>
                      <a:tab pos="7058160" algn="l"/>
                      <a:tab pos="7473240" algn="l"/>
                      <a:tab pos="7888320" algn="l"/>
                      <a:tab pos="8303760" algn="l"/>
                      <a:tab pos="8718840" algn="l"/>
                      <a:tab pos="9133920" algn="l"/>
                      <a:tab pos="9549360" algn="l"/>
                    </a:tabLst>
                  </a:pPr>
                  <a14:m>
                    <m:oMathPara xmlns:m="http://schemas.openxmlformats.org/officeDocument/2006/math">
                      <m:oMath>
                        <m:r>
                          <a:rPr lang="el-GR" sz="1050" b="0" i="1" strike="noStrike" spc="-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𝜃</m:t>
                        </m:r>
                        <m:r>
                          <a:rPr lang="en-US" sz="1050" b="0" i="1" strike="noStrike" spc="-1" baseline="-2500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𝑦</m:t>
                        </m:r>
                        <m:r>
                          <a:rPr lang="en-US" sz="1050" b="0" i="1" strike="noStrike" spc="-1" baseline="-2500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         ≈0.8 </m:t>
                        </m:r>
                        <m:r>
                          <a:rPr lang="en-US" sz="1050" b="0" i="1" strike="noStrike" spc="-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𝑚𝑟𝑎𝑑</m:t>
                        </m:r>
                      </m:oMath>
                    </m:oMathPara>
                  </a14:m>
                  <a:endParaRPr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37" name="TextBox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000" y="3048480"/>
                  <a:ext cx="1324440" cy="25246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8" name="TextBox 38"/>
            <p:cNvSpPr/>
            <p:nvPr/>
          </p:nvSpPr>
          <p:spPr>
            <a:xfrm>
              <a:off x="87120" y="2628720"/>
              <a:ext cx="1262520" cy="24476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0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Beam profile at S1</a:t>
              </a:r>
              <a:endParaRPr lang="en-US" sz="10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9" name="TextBox 39"/>
            <p:cNvSpPr/>
            <p:nvPr/>
          </p:nvSpPr>
          <p:spPr>
            <a:xfrm>
              <a:off x="87120" y="2425320"/>
              <a:ext cx="1432440" cy="244767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0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 pointing offset!</a:t>
              </a:r>
              <a:endParaRPr lang="en-US" sz="10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0" name="Straight Arrow Connector 40"/>
            <p:cNvSpPr/>
            <p:nvPr/>
          </p:nvSpPr>
          <p:spPr>
            <a:xfrm>
              <a:off x="574560" y="1816560"/>
              <a:ext cx="360" cy="69660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000000"/>
              </a:solidFill>
              <a:rou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1" name="TextBox 45"/>
          <p:cNvSpPr/>
          <p:nvPr/>
        </p:nvSpPr>
        <p:spPr>
          <a:xfrm>
            <a:off x="3648960" y="1131120"/>
            <a:ext cx="1029240" cy="2447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000" b="0" strike="noStrike" spc="-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Witness bunch</a:t>
            </a:r>
            <a:endParaRPr lang="en-US" sz="1000" b="0" strike="noStrike" spc="-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TextBox 46"/>
          <p:cNvSpPr/>
          <p:nvPr/>
        </p:nvSpPr>
        <p:spPr>
          <a:xfrm>
            <a:off x="2066760" y="857741"/>
            <a:ext cx="1007280" cy="260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Driver bunch</a:t>
            </a:r>
            <a:endParaRPr lang="en-US" sz="11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49"/>
              <p:cNvSpPr/>
              <p:nvPr/>
            </p:nvSpPr>
            <p:spPr>
              <a:xfrm>
                <a:off x="1726200" y="2033949"/>
                <a:ext cx="1498320" cy="252462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spAutoFit/>
              </a:bodyPr>
              <a:lstStyle/>
              <a:p>
                <a:pPr marL="1440">
                  <a:lnSpc>
                    <a:spcPct val="100000"/>
                  </a:lnSpc>
                  <a:buNone/>
                  <a:tabLst>
                    <a:tab pos="415080" algn="l"/>
                    <a:tab pos="830520" algn="l"/>
                    <a:tab pos="1245600" algn="l"/>
                    <a:tab pos="1660680" algn="l"/>
                    <a:tab pos="2075760" algn="l"/>
                    <a:tab pos="2491200" algn="l"/>
                    <a:tab pos="2906280" algn="l"/>
                    <a:tab pos="3321360" algn="l"/>
                    <a:tab pos="3736800" algn="l"/>
                    <a:tab pos="4151880" algn="l"/>
                    <a:tab pos="4566960" algn="l"/>
                    <a:tab pos="4982040" algn="l"/>
                    <a:tab pos="5397480" algn="l"/>
                    <a:tab pos="5812560" algn="l"/>
                    <a:tab pos="6227640" algn="l"/>
                    <a:tab pos="6643080" algn="l"/>
                    <a:tab pos="7058160" algn="l"/>
                    <a:tab pos="7473240" algn="l"/>
                    <a:tab pos="7888320" algn="l"/>
                    <a:tab pos="8303760" algn="l"/>
                    <a:tab pos="8718840" algn="l"/>
                    <a:tab pos="9133920" algn="l"/>
                    <a:tab pos="9549360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sz="1050" b="0" i="1" strike="noStrike" spc="-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𝑄</m:t>
                      </m:r>
                      <m:r>
                        <a:rPr lang="en-US" sz="1050" b="0" i="1" strike="noStrike" spc="-1" baseline="-25000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𝑡𝑜𝑡𝑎𝑙</m:t>
                      </m:r>
                      <m:r>
                        <a:rPr lang="en-US" sz="1050" b="0" i="1" strike="noStrike" spc="-1" baseline="-25000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 </m:t>
                      </m:r>
                      <m:r>
                        <a:rPr lang="en-US" sz="1050" b="0" i="1" strike="noStrike" spc="-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≈0.8−0.9 </m:t>
                      </m:r>
                      <m:r>
                        <m:rPr>
                          <m:sty m:val="p"/>
                        </m:rPr>
                        <a:rPr lang="en-US" sz="1050" b="0" i="0" strike="noStrike" spc="-1" dirty="0" err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DejaVu Sans"/>
                        </a:rPr>
                        <m:t>nC</m:t>
                      </m:r>
                    </m:oMath>
                  </m:oMathPara>
                </a14:m>
                <a:endParaRPr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3" name="TextBox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200" y="2033949"/>
                <a:ext cx="1498320" cy="252462"/>
              </a:xfrm>
              <a:prstGeom prst="rect">
                <a:avLst/>
              </a:prstGeom>
              <a:blipFill>
                <a:blip r:embed="rId12"/>
                <a:stretch>
                  <a:fillRect b="-2439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4" name="Rectangle 56"/>
          <p:cNvSpPr/>
          <p:nvPr/>
        </p:nvSpPr>
        <p:spPr>
          <a:xfrm>
            <a:off x="1692000" y="1063620"/>
            <a:ext cx="1966680" cy="997380"/>
          </a:xfrm>
          <a:prstGeom prst="rect">
            <a:avLst/>
          </a:prstGeom>
          <a:noFill/>
          <a:ln w="9525">
            <a:solidFill>
              <a:srgbClr val="27435D"/>
            </a:solidFill>
            <a:prstDash val="sysDash"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5" name="Rectangle 110"/>
          <p:cNvSpPr/>
          <p:nvPr/>
        </p:nvSpPr>
        <p:spPr>
          <a:xfrm>
            <a:off x="-3600" y="568178"/>
            <a:ext cx="4875840" cy="3759381"/>
          </a:xfrm>
          <a:prstGeom prst="rect">
            <a:avLst/>
          </a:prstGeom>
          <a:noFill/>
          <a:ln w="12700">
            <a:solidFill>
              <a:srgbClr val="27435D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6" name="TextBox 34"/>
          <p:cNvSpPr/>
          <p:nvPr/>
        </p:nvSpPr>
        <p:spPr>
          <a:xfrm>
            <a:off x="2695680" y="2581200"/>
            <a:ext cx="580680" cy="260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>
                <a:solidFill>
                  <a:srgbClr val="0099C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Peak</a:t>
            </a:r>
            <a:endParaRPr lang="en-US" sz="1100" b="0" strike="noStrike" spc="-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7" name="TextBox 35"/>
          <p:cNvSpPr/>
          <p:nvPr/>
        </p:nvSpPr>
        <p:spPr>
          <a:xfrm>
            <a:off x="388440" y="3934440"/>
            <a:ext cx="1239120" cy="260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100" b="0" strike="noStrike" spc="-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Detection limit</a:t>
            </a:r>
            <a:endParaRPr lang="en-US" sz="11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8" name="Straight Arrow Connector 37"/>
          <p:cNvSpPr/>
          <p:nvPr/>
        </p:nvSpPr>
        <p:spPr>
          <a:xfrm flipV="1">
            <a:off x="1401840" y="3882240"/>
            <a:ext cx="547920" cy="197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0000FF"/>
            </a:solidFill>
            <a:round/>
            <a:tailEnd type="triangle" w="med" len="med"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9" name="Oval 43"/>
          <p:cNvSpPr/>
          <p:nvPr/>
        </p:nvSpPr>
        <p:spPr>
          <a:xfrm>
            <a:off x="3105720" y="3399480"/>
            <a:ext cx="45360" cy="45360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0" name="Group 55"/>
          <p:cNvGrpSpPr/>
          <p:nvPr/>
        </p:nvGrpSpPr>
        <p:grpSpPr>
          <a:xfrm>
            <a:off x="2922480" y="3345840"/>
            <a:ext cx="412560" cy="152640"/>
            <a:chOff x="2922480" y="3345840"/>
            <a:chExt cx="412560" cy="152640"/>
          </a:xfrm>
        </p:grpSpPr>
        <p:sp>
          <p:nvSpPr>
            <p:cNvPr id="151" name="Straight Connector 51"/>
            <p:cNvSpPr/>
            <p:nvPr/>
          </p:nvSpPr>
          <p:spPr>
            <a:xfrm>
              <a:off x="2922480" y="3422160"/>
              <a:ext cx="412200" cy="36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2" name="Straight Connector 52"/>
            <p:cNvSpPr/>
            <p:nvPr/>
          </p:nvSpPr>
          <p:spPr>
            <a:xfrm flipV="1">
              <a:off x="2922480" y="3345840"/>
              <a:ext cx="360" cy="15264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3" name="Straight Connector 54"/>
            <p:cNvSpPr/>
            <p:nvPr/>
          </p:nvSpPr>
          <p:spPr>
            <a:xfrm flipV="1">
              <a:off x="3334680" y="3345840"/>
              <a:ext cx="360" cy="152640"/>
            </a:xfrm>
            <a:prstGeom prst="line">
              <a:avLst/>
            </a:prstGeom>
            <a:ln w="9525">
              <a:solidFill>
                <a:srgbClr val="0000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63"/>
              <p:cNvSpPr txBox="1"/>
              <p:nvPr/>
            </p:nvSpPr>
            <p:spPr>
              <a:xfrm>
                <a:off x="2591100" y="3095641"/>
                <a:ext cx="580680" cy="26136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</m:oMath>
                  </m:oMathPara>
                </a14:m>
                <a:endParaRPr lang="en-US" sz="1050" b="0" dirty="0">
                  <a:latin typeface="Calibri" panose="020F0502020204030204" pitchFamily="34" charset="0"/>
                </a:endParaRPr>
              </a:p>
              <a:p>
                <a:endParaRPr lang="en-US" sz="1050" b="0" dirty="0">
                  <a:latin typeface="Calibri" panose="020F0502020204030204" pitchFamily="34" charset="0"/>
                </a:endParaRPr>
              </a:p>
              <a:p>
                <a:endParaRPr sz="10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00" y="3095641"/>
                <a:ext cx="580680" cy="26136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B37481B-AAE6-9E93-E3ED-CE143F509F3E}"/>
              </a:ext>
            </a:extLst>
          </p:cNvPr>
          <p:cNvSpPr txBox="1"/>
          <p:nvPr/>
        </p:nvSpPr>
        <p:spPr>
          <a:xfrm>
            <a:off x="2365772" y="2382321"/>
            <a:ext cx="4750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1E6F76-C451-3220-4729-5BDE2D1052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63"/>
          <a:stretch>
            <a:fillRect/>
          </a:stretch>
        </p:blipFill>
        <p:spPr>
          <a:xfrm flipV="1">
            <a:off x="1672920" y="880888"/>
            <a:ext cx="3149280" cy="697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9BADD6-1630-2491-ED3D-C21D09ADA0F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29"/>
          <a:stretch>
            <a:fillRect/>
          </a:stretch>
        </p:blipFill>
        <p:spPr>
          <a:xfrm>
            <a:off x="1663184" y="802217"/>
            <a:ext cx="3065979" cy="183049"/>
          </a:xfrm>
          <a:prstGeom prst="rect">
            <a:avLst/>
          </a:prstGeom>
        </p:spPr>
      </p:pic>
      <p:sp>
        <p:nvSpPr>
          <p:cNvPr id="15" name="TextBox 46">
            <a:extLst>
              <a:ext uri="{FF2B5EF4-FFF2-40B4-BE49-F238E27FC236}">
                <a16:creationId xmlns:a16="http://schemas.microsoft.com/office/drawing/2014/main" id="{A3B0C066-AFC4-D559-A5CA-5BE42E73FEEF}"/>
              </a:ext>
            </a:extLst>
          </p:cNvPr>
          <p:cNvSpPr/>
          <p:nvPr/>
        </p:nvSpPr>
        <p:spPr>
          <a:xfrm>
            <a:off x="2824477" y="577100"/>
            <a:ext cx="1250363" cy="2293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Dispersion (cm)</a:t>
            </a:r>
            <a:endParaRPr lang="en-U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31" grpId="0"/>
      <p:bldP spid="1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88E79-C29A-7B27-0D7D-3A013086B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ntent Placeholder 2">
            <a:extLst>
              <a:ext uri="{FF2B5EF4-FFF2-40B4-BE49-F238E27FC236}">
                <a16:creationId xmlns:a16="http://schemas.microsoft.com/office/drawing/2014/main" id="{FF0FAFFF-F0B4-F6DB-A653-AAFDF96A2D36}"/>
              </a:ext>
            </a:extLst>
          </p:cNvPr>
          <p:cNvSpPr/>
          <p:nvPr/>
        </p:nvSpPr>
        <p:spPr>
          <a:xfrm>
            <a:off x="1371600" y="57240"/>
            <a:ext cx="41907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3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3.3 Results – boosting electron beam energy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21F1F0-A2F0-C4F3-6D6E-505C6A9BBE11}"/>
              </a:ext>
            </a:extLst>
          </p:cNvPr>
          <p:cNvGrpSpPr/>
          <p:nvPr/>
        </p:nvGrpSpPr>
        <p:grpSpPr>
          <a:xfrm>
            <a:off x="333668" y="1026597"/>
            <a:ext cx="3426092" cy="3613728"/>
            <a:chOff x="104245" y="903285"/>
            <a:chExt cx="4467755" cy="47124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FBD098C-6512-FC29-90C6-AE0349A8D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245" y="903285"/>
              <a:ext cx="4467755" cy="233517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22201FE-78B1-9F07-58E6-885412E8F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245" y="3280556"/>
              <a:ext cx="4467755" cy="233516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134EC3-EF32-587F-33EB-66CB194BE5DF}"/>
                </a:ext>
              </a:extLst>
            </p:cNvPr>
            <p:cNvSpPr txBox="1"/>
            <p:nvPr/>
          </p:nvSpPr>
          <p:spPr>
            <a:xfrm>
              <a:off x="1073151" y="1145893"/>
              <a:ext cx="1005403" cy="361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15.5 cm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C94167-4E44-B9C3-28DE-6D78E8C7FFF9}"/>
                </a:ext>
              </a:extLst>
            </p:cNvPr>
            <p:cNvSpPr txBox="1"/>
            <p:nvPr/>
          </p:nvSpPr>
          <p:spPr>
            <a:xfrm>
              <a:off x="1073151" y="1447622"/>
              <a:ext cx="1005403" cy="361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28.0 cm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2E2992C-0761-C651-F83E-5F3E71577D0C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 flipV="1">
              <a:off x="749301" y="1326503"/>
              <a:ext cx="323850" cy="405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D8C798C-B0CD-7E12-0C10-7131F41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749300" y="1618383"/>
              <a:ext cx="32385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529AD1D9-F941-6FEF-26BE-E38840AD3DE0}"/>
                </a:ext>
              </a:extLst>
            </p:cNvPr>
            <p:cNvCxnSpPr>
              <a:cxnSpLocks/>
            </p:cNvCxnSpPr>
            <p:nvPr/>
          </p:nvCxnSpPr>
          <p:spPr>
            <a:xfrm>
              <a:off x="647966" y="2507471"/>
              <a:ext cx="221013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9411E78-50DC-679B-A923-2503A27FFB17}"/>
              </a:ext>
            </a:extLst>
          </p:cNvPr>
          <p:cNvSpPr txBox="1"/>
          <p:nvPr/>
        </p:nvSpPr>
        <p:spPr>
          <a:xfrm>
            <a:off x="540016" y="502118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Maximum energy vs. acceleration distance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1AEE54B-F6BB-DC18-7273-BE35D4C3FE09}"/>
              </a:ext>
            </a:extLst>
          </p:cNvPr>
          <p:cNvGrpSpPr/>
          <p:nvPr/>
        </p:nvGrpSpPr>
        <p:grpSpPr>
          <a:xfrm>
            <a:off x="2510676" y="1092201"/>
            <a:ext cx="6633324" cy="3960784"/>
            <a:chOff x="2510676" y="1092201"/>
            <a:chExt cx="6633324" cy="39607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CCD64F2-8F1B-F749-E425-D1DBEC2EBDCB}"/>
                </a:ext>
              </a:extLst>
            </p:cNvPr>
            <p:cNvGrpSpPr/>
            <p:nvPr/>
          </p:nvGrpSpPr>
          <p:grpSpPr>
            <a:xfrm>
              <a:off x="2510676" y="1092201"/>
              <a:ext cx="6633324" cy="3960784"/>
              <a:chOff x="2510676" y="1092201"/>
              <a:chExt cx="6633324" cy="3960784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3EC944-3447-1096-0AB9-5080A8F14DD4}"/>
                  </a:ext>
                </a:extLst>
              </p:cNvPr>
              <p:cNvSpPr txBox="1"/>
              <p:nvPr/>
            </p:nvSpPr>
            <p:spPr>
              <a:xfrm>
                <a:off x="4391318" y="4545154"/>
                <a:ext cx="3504201" cy="5078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9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Magnetic spectrometer</a:t>
                </a:r>
              </a:p>
              <a:p>
                <a:r>
                  <a:rPr lang="en-US" sz="9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 = 0.9 – 1.0 T</a:t>
                </a:r>
              </a:p>
              <a:p>
                <a:r>
                  <a:rPr lang="en-US" sz="9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 = 0.8 m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E9345C-D25A-BEE6-AB47-30733283D687}"/>
                  </a:ext>
                </a:extLst>
              </p:cNvPr>
              <p:cNvSpPr txBox="1"/>
              <p:nvPr/>
            </p:nvSpPr>
            <p:spPr>
              <a:xfrm>
                <a:off x="5836961" y="4574907"/>
                <a:ext cx="3307039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8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See reports of 8 GeV measurements on  </a:t>
                </a:r>
              </a:p>
              <a:p>
                <a:r>
                  <a:rPr lang="en-US" sz="8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D. Catana et al., Plasma Physics and Controlled Fusion 68 (4), 045001 (2026)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44050A3-8C11-8615-D76D-8635D39FB3DE}"/>
                  </a:ext>
                </a:extLst>
              </p:cNvPr>
              <p:cNvSpPr/>
              <p:nvPr/>
            </p:nvSpPr>
            <p:spPr>
              <a:xfrm>
                <a:off x="2510676" y="1092201"/>
                <a:ext cx="1172324" cy="332116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9644082-4376-0D0C-EE83-D6FE359C86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44602" y="2705550"/>
                <a:ext cx="4348778" cy="1358699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312930F-B1FD-27F5-B582-103E421662A6}"/>
                  </a:ext>
                </a:extLst>
              </p:cNvPr>
              <p:cNvSpPr txBox="1"/>
              <p:nvPr/>
            </p:nvSpPr>
            <p:spPr>
              <a:xfrm>
                <a:off x="4262516" y="2230391"/>
                <a:ext cx="187504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Stage1:</a:t>
                </a:r>
              </a:p>
              <a:p>
                <a:r>
                  <a:rPr lang="en-US" sz="1600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Acceleration (LWFA)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E18D9EF-FE87-C3E6-9B7F-928052EBD89C}"/>
                  </a:ext>
                </a:extLst>
              </p:cNvPr>
              <p:cNvSpPr txBox="1"/>
              <p:nvPr/>
            </p:nvSpPr>
            <p:spPr>
              <a:xfrm>
                <a:off x="6643256" y="2224644"/>
                <a:ext cx="19396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spc="-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Stage2:</a:t>
                </a:r>
              </a:p>
              <a:p>
                <a:r>
                  <a:rPr lang="en-US" sz="1600" spc="-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Self-Boosting (PWFA)</a:t>
                </a:r>
                <a:endParaRPr lang="en-US" sz="14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DFF15EA-10C4-279B-26B2-3DE8D554B3C1}"/>
                  </a:ext>
                </a:extLst>
              </p:cNvPr>
              <p:cNvSpPr txBox="1"/>
              <p:nvPr/>
            </p:nvSpPr>
            <p:spPr>
              <a:xfrm>
                <a:off x="4095935" y="1223498"/>
                <a:ext cx="478903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b="0" strike="noStrike" spc="-1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energy is basically doubled when the 2</a:t>
                </a:r>
                <a:r>
                  <a:rPr lang="en-US" sz="1400" b="0" strike="noStrike" spc="-1" baseline="30000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nd</a:t>
                </a:r>
                <a:r>
                  <a:rPr lang="en-US" sz="1400" b="0" strike="noStrike" spc="-1" dirty="0">
                    <a:solidFill>
                      <a:schemeClr val="accent6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cell is used</a:t>
                </a:r>
                <a:endParaRPr lang="en-US" sz="12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D29C29B-6995-4878-3DA2-45BB6CE76435}"/>
                  </a:ext>
                </a:extLst>
              </p:cNvPr>
              <p:cNvSpPr txBox="1"/>
              <p:nvPr/>
            </p:nvSpPr>
            <p:spPr>
              <a:xfrm>
                <a:off x="4143582" y="1804515"/>
                <a:ext cx="478903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b="0" strike="noStrike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This is consistent with the following model: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id="{8ED4179B-A532-98A1-27B2-F6E99D1D64E8}"/>
                  </a:ext>
                </a:extLst>
              </p:cNvPr>
              <p:cNvCxnSpPr/>
              <p:nvPr/>
            </p:nvCxnSpPr>
            <p:spPr>
              <a:xfrm>
                <a:off x="3264085" y="1394384"/>
                <a:ext cx="831850" cy="0"/>
              </a:xfrm>
              <a:prstGeom prst="straightConnector1">
                <a:avLst/>
              </a:prstGeom>
              <a:ln>
                <a:solidFill>
                  <a:srgbClr val="FF66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20EEEB1-30D1-7305-0C9F-7D16AB68A2CA}"/>
                </a:ext>
              </a:extLst>
            </p:cNvPr>
            <p:cNvSpPr/>
            <p:nvPr/>
          </p:nvSpPr>
          <p:spPr>
            <a:xfrm>
              <a:off x="4262515" y="2224645"/>
              <a:ext cx="2236651" cy="17949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ADD0169-A94D-A8D4-92BE-7F85BFB6D885}"/>
                </a:ext>
              </a:extLst>
            </p:cNvPr>
            <p:cNvSpPr/>
            <p:nvPr/>
          </p:nvSpPr>
          <p:spPr>
            <a:xfrm>
              <a:off x="6560471" y="2224644"/>
              <a:ext cx="1939658" cy="179490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301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646D2-71D1-B7CD-04EA-8ACCBBDB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ntent Placeholder 2">
            <a:extLst>
              <a:ext uri="{FF2B5EF4-FFF2-40B4-BE49-F238E27FC236}">
                <a16:creationId xmlns:a16="http://schemas.microsoft.com/office/drawing/2014/main" id="{124AC4F6-C8CF-AB91-AA10-D0C97FD4077E}"/>
              </a:ext>
            </a:extLst>
          </p:cNvPr>
          <p:cNvSpPr/>
          <p:nvPr/>
        </p:nvSpPr>
        <p:spPr>
          <a:xfrm>
            <a:off x="1371600" y="57240"/>
            <a:ext cx="5237018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3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3.4 Results – 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charge enhancement 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D44EAA-F2D2-A5A5-BEC9-6F89B74E76B7}"/>
              </a:ext>
            </a:extLst>
          </p:cNvPr>
          <p:cNvGrpSpPr/>
          <p:nvPr/>
        </p:nvGrpSpPr>
        <p:grpSpPr>
          <a:xfrm>
            <a:off x="128069" y="966566"/>
            <a:ext cx="3626514" cy="2538634"/>
            <a:chOff x="-260992" y="715211"/>
            <a:chExt cx="7048893" cy="49343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7F3463-6836-A5F4-2908-B8E7D632DE3A}"/>
                </a:ext>
              </a:extLst>
            </p:cNvPr>
            <p:cNvSpPr txBox="1"/>
            <p:nvPr/>
          </p:nvSpPr>
          <p:spPr>
            <a:xfrm>
              <a:off x="2383098" y="2302881"/>
              <a:ext cx="1739277" cy="8973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spc="-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Measurement range</a:t>
              </a:r>
              <a:endPara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BD78F8F-928E-266E-8056-D79EE553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126" t="14382" r="31227"/>
            <a:stretch>
              <a:fillRect/>
            </a:stretch>
          </p:blipFill>
          <p:spPr>
            <a:xfrm>
              <a:off x="-260992" y="715211"/>
              <a:ext cx="7048893" cy="493437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CFEF5E-CB1D-13E2-31EA-3971185278F9}"/>
              </a:ext>
            </a:extLst>
          </p:cNvPr>
          <p:cNvSpPr txBox="1"/>
          <p:nvPr/>
        </p:nvSpPr>
        <p:spPr>
          <a:xfrm>
            <a:off x="4236116" y="2617744"/>
            <a:ext cx="4437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Indication that charge injection still occurs after 15.5. cm! (i.e. in the second stage)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20AD7F1-87EF-A095-10AB-1210A181F8A8}"/>
              </a:ext>
            </a:extLst>
          </p:cNvPr>
          <p:cNvGrpSpPr/>
          <p:nvPr/>
        </p:nvGrpSpPr>
        <p:grpSpPr>
          <a:xfrm>
            <a:off x="609602" y="949036"/>
            <a:ext cx="7308271" cy="2556163"/>
            <a:chOff x="674965" y="681138"/>
            <a:chExt cx="14205167" cy="4968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51908E4-AB5C-40CF-1327-50B666520FBD}"/>
                </a:ext>
              </a:extLst>
            </p:cNvPr>
            <p:cNvSpPr txBox="1"/>
            <p:nvPr/>
          </p:nvSpPr>
          <p:spPr>
            <a:xfrm>
              <a:off x="2383097" y="2302881"/>
              <a:ext cx="1739277" cy="5384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n-US" sz="120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7A35D1-B626-3B38-923B-33711DD06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8149" t="14384"/>
            <a:stretch>
              <a:fillRect/>
            </a:stretch>
          </p:blipFill>
          <p:spPr>
            <a:xfrm>
              <a:off x="674965" y="715211"/>
              <a:ext cx="6744174" cy="493436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193F426-20C3-517C-3D55-08116F4B6CF8}"/>
                    </a:ext>
                  </a:extLst>
                </p:cNvPr>
                <p:cNvSpPr txBox="1"/>
                <p:nvPr/>
              </p:nvSpPr>
              <p:spPr>
                <a:xfrm>
                  <a:off x="7723860" y="681138"/>
                  <a:ext cx="7156272" cy="35295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4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Charge injected for the two stages:</a:t>
                  </a:r>
                </a:p>
                <a:p>
                  <a:endParaRPr lang="en-US" sz="1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r>
                    <a:rPr lang="en-US" sz="1400" b="1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Single gas cell: </a:t>
                  </a:r>
                  <a:endParaRPr lang="en-US" sz="1400" b="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14:m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≈0.65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𝑛𝐶</m:t>
                      </m:r>
                    </m:oMath>
                  </a14:m>
                  <a:r>
                    <a:rPr lang="en-US" sz="14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1.6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endParaRPr lang="en-US" sz="14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endParaRPr lang="en-US" sz="14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endPara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193F426-20C3-517C-3D55-08116F4B6C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3860" y="681138"/>
                  <a:ext cx="7156272" cy="3529549"/>
                </a:xfrm>
                <a:prstGeom prst="rect">
                  <a:avLst/>
                </a:prstGeom>
                <a:blipFill>
                  <a:blip r:embed="rId4"/>
                  <a:stretch>
                    <a:fillRect l="-497" t="-6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072B854-AA90-E302-CC15-13EBC17D018B}"/>
              </a:ext>
            </a:extLst>
          </p:cNvPr>
          <p:cNvSpPr txBox="1"/>
          <p:nvPr/>
        </p:nvSpPr>
        <p:spPr>
          <a:xfrm>
            <a:off x="2527847" y="658788"/>
            <a:ext cx="13739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1400" baseline="-25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28 cm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3CF469-1A38-5583-ADA9-2AA88CED6A57}"/>
              </a:ext>
            </a:extLst>
          </p:cNvPr>
          <p:cNvSpPr txBox="1"/>
          <p:nvPr/>
        </p:nvSpPr>
        <p:spPr>
          <a:xfrm>
            <a:off x="819578" y="658788"/>
            <a:ext cx="13739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14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15.5 cm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151EB3-C0D2-A2B5-7100-5B61DBDBC464}"/>
                  </a:ext>
                </a:extLst>
              </p:cNvPr>
              <p:cNvSpPr txBox="1"/>
              <p:nvPr/>
            </p:nvSpPr>
            <p:spPr>
              <a:xfrm>
                <a:off x="6248398" y="1414058"/>
                <a:ext cx="2151008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Double gas cell: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  <m:r>
                      <a:rPr lang="en-US" sz="1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≈0.</m:t>
                    </m:r>
                    <m:r>
                      <a:rPr lang="en-US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1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𝑛𝐶</m:t>
                    </m:r>
                  </m:oMath>
                </a14:m>
                <a:r>
                  <a:rPr lang="en-US" sz="14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1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1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𝑛𝐶</m:t>
                      </m:r>
                    </m:oMath>
                  </m:oMathPara>
                </a14:m>
                <a:endParaRPr lang="en-US" sz="140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151EB3-C0D2-A2B5-7100-5B61DBDBC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398" y="1414058"/>
                <a:ext cx="2151008" cy="738664"/>
              </a:xfrm>
              <a:prstGeom prst="rect">
                <a:avLst/>
              </a:prstGeom>
              <a:blipFill>
                <a:blip r:embed="rId5"/>
                <a:stretch>
                  <a:fillRect l="-850" t="-1653" b="-1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FC42EC8E-F84F-4860-2D9C-811EA68238F3}"/>
              </a:ext>
            </a:extLst>
          </p:cNvPr>
          <p:cNvSpPr txBox="1"/>
          <p:nvPr/>
        </p:nvSpPr>
        <p:spPr>
          <a:xfrm>
            <a:off x="128069" y="4109965"/>
            <a:ext cx="89708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Likeliest scenario: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additional witness beam gets injected into th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wake and accelerated by the driver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CADFDD-4071-18DD-224B-5FBDC315FFAD}"/>
              </a:ext>
            </a:extLst>
          </p:cNvPr>
          <p:cNvSpPr/>
          <p:nvPr/>
        </p:nvSpPr>
        <p:spPr>
          <a:xfrm>
            <a:off x="4236116" y="1014317"/>
            <a:ext cx="4437626" cy="1418594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76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EF9A9-6AD4-78F4-2081-1916350F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ontent Placeholder 2">
            <a:extLst>
              <a:ext uri="{FF2B5EF4-FFF2-40B4-BE49-F238E27FC236}">
                <a16:creationId xmlns:a16="http://schemas.microsoft.com/office/drawing/2014/main" id="{E2ABBA5F-6F8B-DCA6-3062-DE45391E4050}"/>
              </a:ext>
            </a:extLst>
          </p:cNvPr>
          <p:cNvSpPr/>
          <p:nvPr/>
        </p:nvSpPr>
        <p:spPr>
          <a:xfrm>
            <a:off x="1371599" y="57240"/>
            <a:ext cx="5403273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3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3.5 Results – gas species’ 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 on beam </a:t>
            </a: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charge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9AFE4B-19F8-3061-DBF9-B5CE607A4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76" y="677619"/>
            <a:ext cx="4244903" cy="20772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764478-2344-AFC2-DBE3-A95A9A6C0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9" y="2809664"/>
            <a:ext cx="4524031" cy="2210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2E47D1-9F3A-F231-ED01-A0561F0AC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0687" y="2207129"/>
            <a:ext cx="3872525" cy="269496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FAFD0E-AE9E-40F4-454E-315B98DFD66E}"/>
              </a:ext>
            </a:extLst>
          </p:cNvPr>
          <p:cNvCxnSpPr>
            <a:cxnSpLocks/>
          </p:cNvCxnSpPr>
          <p:nvPr/>
        </p:nvCxnSpPr>
        <p:spPr>
          <a:xfrm>
            <a:off x="2987843" y="3794028"/>
            <a:ext cx="0" cy="7955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03FD2B1-7B17-1418-6006-ACF6F22FD40D}"/>
              </a:ext>
            </a:extLst>
          </p:cNvPr>
          <p:cNvCxnSpPr>
            <a:cxnSpLocks/>
          </p:cNvCxnSpPr>
          <p:nvPr/>
        </p:nvCxnSpPr>
        <p:spPr>
          <a:xfrm flipH="1">
            <a:off x="2562383" y="3794028"/>
            <a:ext cx="229308" cy="6718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2E35FD8-7851-51FD-C812-BEBCD86D2B07}"/>
              </a:ext>
            </a:extLst>
          </p:cNvPr>
          <p:cNvCxnSpPr>
            <a:cxnSpLocks/>
          </p:cNvCxnSpPr>
          <p:nvPr/>
        </p:nvCxnSpPr>
        <p:spPr>
          <a:xfrm flipH="1">
            <a:off x="2068475" y="3739276"/>
            <a:ext cx="493908" cy="4987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6FD61F4-CAD9-0170-D138-33453118B805}"/>
              </a:ext>
            </a:extLst>
          </p:cNvPr>
          <p:cNvSpPr txBox="1"/>
          <p:nvPr/>
        </p:nvSpPr>
        <p:spPr>
          <a:xfrm>
            <a:off x="2529935" y="3369944"/>
            <a:ext cx="797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“tail”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C8E10D9-352D-ECC9-745C-3FF5C3462A3C}"/>
              </a:ext>
            </a:extLst>
          </p:cNvPr>
          <p:cNvCxnSpPr>
            <a:cxnSpLocks/>
          </p:cNvCxnSpPr>
          <p:nvPr/>
        </p:nvCxnSpPr>
        <p:spPr>
          <a:xfrm>
            <a:off x="6492156" y="2739121"/>
            <a:ext cx="1062303" cy="1296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D310052-D599-70FE-7846-4FF6EBD2BEA5}"/>
              </a:ext>
            </a:extLst>
          </p:cNvPr>
          <p:cNvSpPr txBox="1"/>
          <p:nvPr/>
        </p:nvSpPr>
        <p:spPr>
          <a:xfrm>
            <a:off x="4677123" y="846325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 species have a clear effect on charge (3% N</a:t>
            </a:r>
            <a:r>
              <a:rPr lang="en-US" sz="1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produces highest charge)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5EEDF2-48C3-79BA-F70F-4751D6134B3A}"/>
              </a:ext>
            </a:extLst>
          </p:cNvPr>
          <p:cNvSpPr txBox="1"/>
          <p:nvPr/>
        </p:nvSpPr>
        <p:spPr>
          <a:xfrm>
            <a:off x="4677123" y="1526727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Scaling law is exceeded by measurements (instead of acting like an upper bound)</a:t>
            </a:r>
          </a:p>
        </p:txBody>
      </p:sp>
    </p:spTree>
    <p:extLst>
      <p:ext uri="{BB962C8B-B14F-4D97-AF65-F5344CB8AC3E}">
        <p14:creationId xmlns:p14="http://schemas.microsoft.com/office/powerpoint/2010/main" val="329238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0156E-48C6-944B-7E30-1ED0C949C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3A31A95-E6FD-A202-C447-8BF884BA47EE}"/>
              </a:ext>
            </a:extLst>
          </p:cNvPr>
          <p:cNvSpPr txBox="1"/>
          <p:nvPr/>
        </p:nvSpPr>
        <p:spPr>
          <a:xfrm>
            <a:off x="1441262" y="1179707"/>
            <a:ext cx="23016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L= </a:t>
            </a:r>
            <a:r>
              <a:rPr lang="en-US" sz="1400" b="1" spc="-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 cm </a:t>
            </a:r>
            <a:r>
              <a:rPr lang="en-US" sz="14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1400" b="1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15.5 cm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0110FE-7D38-13C0-040B-40BBCE867586}"/>
              </a:ext>
            </a:extLst>
          </p:cNvPr>
          <p:cNvGrpSpPr/>
          <p:nvPr/>
        </p:nvGrpSpPr>
        <p:grpSpPr>
          <a:xfrm>
            <a:off x="2941833" y="701555"/>
            <a:ext cx="3019995" cy="350619"/>
            <a:chOff x="2427120" y="3802680"/>
            <a:chExt cx="5338800" cy="53028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7D14E40-8723-27D2-4543-678D505ADF35}"/>
                </a:ext>
              </a:extLst>
            </p:cNvPr>
            <p:cNvGrpSpPr/>
            <p:nvPr/>
          </p:nvGrpSpPr>
          <p:grpSpPr>
            <a:xfrm>
              <a:off x="2427120" y="3802680"/>
              <a:ext cx="5338800" cy="530280"/>
              <a:chOff x="2427120" y="3802680"/>
              <a:chExt cx="5338800" cy="530280"/>
            </a:xfrm>
          </p:grpSpPr>
          <p:sp>
            <p:nvSpPr>
              <p:cNvPr id="11" name="Freeform 813">
                <a:extLst>
                  <a:ext uri="{FF2B5EF4-FFF2-40B4-BE49-F238E27FC236}">
                    <a16:creationId xmlns:a16="http://schemas.microsoft.com/office/drawing/2014/main" id="{BB7F2270-C13F-57FF-C952-561BF65A5E27}"/>
                  </a:ext>
                </a:extLst>
              </p:cNvPr>
              <p:cNvSpPr/>
              <p:nvPr/>
            </p:nvSpPr>
            <p:spPr>
              <a:xfrm>
                <a:off x="2427120" y="3997800"/>
                <a:ext cx="181800" cy="176040"/>
              </a:xfrm>
              <a:custGeom>
                <a:avLst/>
                <a:gdLst/>
                <a:ahLst/>
                <a:cxnLst/>
                <a:rect l="0" t="0" r="r" b="b"/>
                <a:pathLst>
                  <a:path w="505" h="489">
                    <a:moveTo>
                      <a:pt x="270" y="12"/>
                    </a:moveTo>
                    <a:cubicBezTo>
                      <a:pt x="265" y="4"/>
                      <a:pt x="263" y="0"/>
                      <a:pt x="251" y="0"/>
                    </a:cubicBezTo>
                    <a:cubicBezTo>
                      <a:pt x="239" y="0"/>
                      <a:pt x="239" y="4"/>
                      <a:pt x="233" y="12"/>
                    </a:cubicBezTo>
                    <a:cubicBezTo>
                      <a:pt x="156" y="166"/>
                      <a:pt x="79" y="320"/>
                      <a:pt x="2" y="474"/>
                    </a:cubicBezTo>
                    <a:cubicBezTo>
                      <a:pt x="0" y="480"/>
                      <a:pt x="1" y="479"/>
                      <a:pt x="0" y="482"/>
                    </a:cubicBezTo>
                    <a:cubicBezTo>
                      <a:pt x="0" y="488"/>
                      <a:pt x="4" y="488"/>
                      <a:pt x="14" y="488"/>
                    </a:cubicBezTo>
                    <a:cubicBezTo>
                      <a:pt x="172" y="488"/>
                      <a:pt x="330" y="488"/>
                      <a:pt x="488" y="488"/>
                    </a:cubicBezTo>
                    <a:cubicBezTo>
                      <a:pt x="500" y="488"/>
                      <a:pt x="504" y="488"/>
                      <a:pt x="504" y="482"/>
                    </a:cubicBezTo>
                    <a:cubicBezTo>
                      <a:pt x="503" y="479"/>
                      <a:pt x="504" y="480"/>
                      <a:pt x="500" y="474"/>
                    </a:cubicBezTo>
                    <a:cubicBezTo>
                      <a:pt x="424" y="320"/>
                      <a:pt x="347" y="166"/>
                      <a:pt x="270" y="12"/>
                    </a:cubicBezTo>
                    <a:moveTo>
                      <a:pt x="230" y="68"/>
                    </a:moveTo>
                    <a:cubicBezTo>
                      <a:pt x="291" y="190"/>
                      <a:pt x="353" y="313"/>
                      <a:pt x="414" y="435"/>
                    </a:cubicBezTo>
                    <a:cubicBezTo>
                      <a:pt x="291" y="435"/>
                      <a:pt x="168" y="435"/>
                      <a:pt x="45" y="435"/>
                    </a:cubicBezTo>
                    <a:cubicBezTo>
                      <a:pt x="106" y="313"/>
                      <a:pt x="168" y="190"/>
                      <a:pt x="230" y="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814">
                <a:extLst>
                  <a:ext uri="{FF2B5EF4-FFF2-40B4-BE49-F238E27FC236}">
                    <a16:creationId xmlns:a16="http://schemas.microsoft.com/office/drawing/2014/main" id="{76548D40-1DFD-EEB0-19AD-CB06E8277AA6}"/>
                  </a:ext>
                </a:extLst>
              </p:cNvPr>
              <p:cNvSpPr/>
              <p:nvPr/>
            </p:nvSpPr>
            <p:spPr>
              <a:xfrm>
                <a:off x="2629440" y="4006080"/>
                <a:ext cx="179640" cy="167760"/>
              </a:xfrm>
              <a:custGeom>
                <a:avLst/>
                <a:gdLst/>
                <a:ahLst/>
                <a:cxnLst/>
                <a:rect l="0" t="0" r="r" b="b"/>
                <a:pathLst>
                  <a:path w="499" h="466">
                    <a:moveTo>
                      <a:pt x="459" y="305"/>
                    </a:moveTo>
                    <a:cubicBezTo>
                      <a:pt x="461" y="303"/>
                      <a:pt x="463" y="297"/>
                      <a:pt x="463" y="295"/>
                    </a:cubicBezTo>
                    <a:cubicBezTo>
                      <a:pt x="460" y="293"/>
                      <a:pt x="463" y="290"/>
                      <a:pt x="453" y="290"/>
                    </a:cubicBezTo>
                    <a:cubicBezTo>
                      <a:pt x="448" y="290"/>
                      <a:pt x="448" y="293"/>
                      <a:pt x="446" y="297"/>
                    </a:cubicBezTo>
                    <a:cubicBezTo>
                      <a:pt x="401" y="398"/>
                      <a:pt x="376" y="443"/>
                      <a:pt x="259" y="443"/>
                    </a:cubicBezTo>
                    <a:cubicBezTo>
                      <a:pt x="226" y="443"/>
                      <a:pt x="193" y="443"/>
                      <a:pt x="160" y="443"/>
                    </a:cubicBezTo>
                    <a:cubicBezTo>
                      <a:pt x="150" y="443"/>
                      <a:pt x="148" y="443"/>
                      <a:pt x="144" y="443"/>
                    </a:cubicBezTo>
                    <a:cubicBezTo>
                      <a:pt x="136" y="441"/>
                      <a:pt x="134" y="441"/>
                      <a:pt x="134" y="435"/>
                    </a:cubicBezTo>
                    <a:cubicBezTo>
                      <a:pt x="134" y="433"/>
                      <a:pt x="134" y="433"/>
                      <a:pt x="138" y="420"/>
                    </a:cubicBezTo>
                    <a:cubicBezTo>
                      <a:pt x="154" y="358"/>
                      <a:pt x="169" y="295"/>
                      <a:pt x="185" y="233"/>
                    </a:cubicBezTo>
                    <a:cubicBezTo>
                      <a:pt x="208" y="233"/>
                      <a:pt x="230" y="233"/>
                      <a:pt x="253" y="233"/>
                    </a:cubicBezTo>
                    <a:cubicBezTo>
                      <a:pt x="311" y="233"/>
                      <a:pt x="311" y="249"/>
                      <a:pt x="311" y="266"/>
                    </a:cubicBezTo>
                    <a:cubicBezTo>
                      <a:pt x="311" y="270"/>
                      <a:pt x="311" y="278"/>
                      <a:pt x="305" y="299"/>
                    </a:cubicBezTo>
                    <a:cubicBezTo>
                      <a:pt x="304" y="303"/>
                      <a:pt x="304" y="305"/>
                      <a:pt x="304" y="307"/>
                    </a:cubicBezTo>
                    <a:cubicBezTo>
                      <a:pt x="304" y="309"/>
                      <a:pt x="305" y="315"/>
                      <a:pt x="313" y="315"/>
                    </a:cubicBezTo>
                    <a:cubicBezTo>
                      <a:pt x="317" y="315"/>
                      <a:pt x="321" y="311"/>
                      <a:pt x="323" y="299"/>
                    </a:cubicBezTo>
                    <a:cubicBezTo>
                      <a:pt x="336" y="246"/>
                      <a:pt x="349" y="193"/>
                      <a:pt x="362" y="140"/>
                    </a:cubicBezTo>
                    <a:cubicBezTo>
                      <a:pt x="362" y="136"/>
                      <a:pt x="358" y="134"/>
                      <a:pt x="354" y="134"/>
                    </a:cubicBezTo>
                    <a:cubicBezTo>
                      <a:pt x="348" y="134"/>
                      <a:pt x="346" y="138"/>
                      <a:pt x="344" y="146"/>
                    </a:cubicBezTo>
                    <a:cubicBezTo>
                      <a:pt x="329" y="198"/>
                      <a:pt x="317" y="214"/>
                      <a:pt x="255" y="214"/>
                    </a:cubicBezTo>
                    <a:cubicBezTo>
                      <a:pt x="233" y="214"/>
                      <a:pt x="212" y="214"/>
                      <a:pt x="191" y="214"/>
                    </a:cubicBezTo>
                    <a:cubicBezTo>
                      <a:pt x="204" y="159"/>
                      <a:pt x="218" y="104"/>
                      <a:pt x="232" y="49"/>
                    </a:cubicBezTo>
                    <a:cubicBezTo>
                      <a:pt x="237" y="25"/>
                      <a:pt x="237" y="21"/>
                      <a:pt x="269" y="21"/>
                    </a:cubicBezTo>
                    <a:cubicBezTo>
                      <a:pt x="300" y="21"/>
                      <a:pt x="332" y="21"/>
                      <a:pt x="364" y="21"/>
                    </a:cubicBezTo>
                    <a:cubicBezTo>
                      <a:pt x="448" y="21"/>
                      <a:pt x="469" y="43"/>
                      <a:pt x="469" y="97"/>
                    </a:cubicBezTo>
                    <a:cubicBezTo>
                      <a:pt x="469" y="115"/>
                      <a:pt x="469" y="115"/>
                      <a:pt x="465" y="134"/>
                    </a:cubicBezTo>
                    <a:cubicBezTo>
                      <a:pt x="465" y="138"/>
                      <a:pt x="465" y="142"/>
                      <a:pt x="465" y="146"/>
                    </a:cubicBezTo>
                    <a:cubicBezTo>
                      <a:pt x="465" y="150"/>
                      <a:pt x="467" y="154"/>
                      <a:pt x="473" y="154"/>
                    </a:cubicBezTo>
                    <a:cubicBezTo>
                      <a:pt x="481" y="154"/>
                      <a:pt x="481" y="150"/>
                      <a:pt x="483" y="138"/>
                    </a:cubicBezTo>
                    <a:cubicBezTo>
                      <a:pt x="487" y="98"/>
                      <a:pt x="492" y="59"/>
                      <a:pt x="496" y="19"/>
                    </a:cubicBezTo>
                    <a:cubicBezTo>
                      <a:pt x="498" y="0"/>
                      <a:pt x="494" y="0"/>
                      <a:pt x="479" y="0"/>
                    </a:cubicBezTo>
                    <a:cubicBezTo>
                      <a:pt x="363" y="0"/>
                      <a:pt x="248" y="0"/>
                      <a:pt x="132" y="0"/>
                    </a:cubicBezTo>
                    <a:cubicBezTo>
                      <a:pt x="119" y="0"/>
                      <a:pt x="113" y="0"/>
                      <a:pt x="113" y="14"/>
                    </a:cubicBezTo>
                    <a:cubicBezTo>
                      <a:pt x="113" y="21"/>
                      <a:pt x="119" y="21"/>
                      <a:pt x="132" y="21"/>
                    </a:cubicBezTo>
                    <a:cubicBezTo>
                      <a:pt x="158" y="21"/>
                      <a:pt x="175" y="21"/>
                      <a:pt x="175" y="35"/>
                    </a:cubicBezTo>
                    <a:cubicBezTo>
                      <a:pt x="175" y="37"/>
                      <a:pt x="175" y="39"/>
                      <a:pt x="173" y="51"/>
                    </a:cubicBezTo>
                    <a:cubicBezTo>
                      <a:pt x="143" y="171"/>
                      <a:pt x="112" y="292"/>
                      <a:pt x="82" y="412"/>
                    </a:cubicBezTo>
                    <a:cubicBezTo>
                      <a:pt x="76" y="437"/>
                      <a:pt x="74" y="443"/>
                      <a:pt x="19" y="443"/>
                    </a:cubicBezTo>
                    <a:cubicBezTo>
                      <a:pt x="8" y="443"/>
                      <a:pt x="0" y="443"/>
                      <a:pt x="0" y="457"/>
                    </a:cubicBezTo>
                    <a:cubicBezTo>
                      <a:pt x="0" y="465"/>
                      <a:pt x="8" y="465"/>
                      <a:pt x="19" y="465"/>
                    </a:cubicBezTo>
                    <a:cubicBezTo>
                      <a:pt x="138" y="465"/>
                      <a:pt x="257" y="465"/>
                      <a:pt x="376" y="465"/>
                    </a:cubicBezTo>
                    <a:cubicBezTo>
                      <a:pt x="391" y="465"/>
                      <a:pt x="391" y="465"/>
                      <a:pt x="397" y="453"/>
                    </a:cubicBezTo>
                    <a:cubicBezTo>
                      <a:pt x="418" y="404"/>
                      <a:pt x="438" y="354"/>
                      <a:pt x="459" y="3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815">
                <a:extLst>
                  <a:ext uri="{FF2B5EF4-FFF2-40B4-BE49-F238E27FC236}">
                    <a16:creationId xmlns:a16="http://schemas.microsoft.com/office/drawing/2014/main" id="{CFBE5E75-0103-9F7E-2097-A77ADD2A828B}"/>
                  </a:ext>
                </a:extLst>
              </p:cNvPr>
              <p:cNvSpPr/>
              <p:nvPr/>
            </p:nvSpPr>
            <p:spPr>
              <a:xfrm>
                <a:off x="2845440" y="3989520"/>
                <a:ext cx="33840" cy="245880"/>
              </a:xfrm>
              <a:custGeom>
                <a:avLst/>
                <a:gdLst/>
                <a:ahLst/>
                <a:cxnLst/>
                <a:rect l="0" t="0" r="r" b="b"/>
                <a:pathLst>
                  <a:path w="94" h="683">
                    <a:moveTo>
                      <a:pt x="93" y="682"/>
                    </a:moveTo>
                    <a:cubicBezTo>
                      <a:pt x="93" y="673"/>
                      <a:pt x="93" y="664"/>
                      <a:pt x="93" y="655"/>
                    </a:cubicBezTo>
                    <a:cubicBezTo>
                      <a:pt x="71" y="655"/>
                      <a:pt x="49" y="655"/>
                      <a:pt x="27" y="655"/>
                    </a:cubicBezTo>
                    <a:cubicBezTo>
                      <a:pt x="27" y="446"/>
                      <a:pt x="27" y="236"/>
                      <a:pt x="27" y="27"/>
                    </a:cubicBezTo>
                    <a:cubicBezTo>
                      <a:pt x="49" y="27"/>
                      <a:pt x="71" y="27"/>
                      <a:pt x="93" y="27"/>
                    </a:cubicBezTo>
                    <a:cubicBezTo>
                      <a:pt x="93" y="18"/>
                      <a:pt x="93" y="9"/>
                      <a:pt x="93" y="0"/>
                    </a:cubicBezTo>
                    <a:cubicBezTo>
                      <a:pt x="62" y="0"/>
                      <a:pt x="31" y="0"/>
                      <a:pt x="0" y="0"/>
                    </a:cubicBezTo>
                    <a:cubicBezTo>
                      <a:pt x="0" y="227"/>
                      <a:pt x="0" y="455"/>
                      <a:pt x="0" y="682"/>
                    </a:cubicBezTo>
                    <a:cubicBezTo>
                      <a:pt x="31" y="682"/>
                      <a:pt x="62" y="682"/>
                      <a:pt x="93" y="68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816">
                <a:extLst>
                  <a:ext uri="{FF2B5EF4-FFF2-40B4-BE49-F238E27FC236}">
                    <a16:creationId xmlns:a16="http://schemas.microsoft.com/office/drawing/2014/main" id="{369244B6-8CCD-F974-6D54-6541E4AB68CF}"/>
                  </a:ext>
                </a:extLst>
              </p:cNvPr>
              <p:cNvSpPr/>
              <p:nvPr/>
            </p:nvSpPr>
            <p:spPr>
              <a:xfrm>
                <a:off x="2897280" y="4000680"/>
                <a:ext cx="174960" cy="178920"/>
              </a:xfrm>
              <a:custGeom>
                <a:avLst/>
                <a:gdLst/>
                <a:ahLst/>
                <a:cxnLst/>
                <a:rect l="0" t="0" r="r" b="b"/>
                <a:pathLst>
                  <a:path w="486" h="497">
                    <a:moveTo>
                      <a:pt x="485" y="6"/>
                    </a:moveTo>
                    <a:cubicBezTo>
                      <a:pt x="485" y="4"/>
                      <a:pt x="485" y="0"/>
                      <a:pt x="479" y="0"/>
                    </a:cubicBezTo>
                    <a:cubicBezTo>
                      <a:pt x="475" y="0"/>
                      <a:pt x="475" y="0"/>
                      <a:pt x="467" y="8"/>
                    </a:cubicBezTo>
                    <a:cubicBezTo>
                      <a:pt x="451" y="25"/>
                      <a:pt x="436" y="43"/>
                      <a:pt x="420" y="60"/>
                    </a:cubicBezTo>
                    <a:cubicBezTo>
                      <a:pt x="414" y="51"/>
                      <a:pt x="381" y="0"/>
                      <a:pt x="305" y="0"/>
                    </a:cubicBezTo>
                    <a:cubicBezTo>
                      <a:pt x="154" y="0"/>
                      <a:pt x="0" y="150"/>
                      <a:pt x="0" y="309"/>
                    </a:cubicBezTo>
                    <a:cubicBezTo>
                      <a:pt x="0" y="416"/>
                      <a:pt x="76" y="496"/>
                      <a:pt x="187" y="496"/>
                    </a:cubicBezTo>
                    <a:cubicBezTo>
                      <a:pt x="216" y="496"/>
                      <a:pt x="247" y="490"/>
                      <a:pt x="272" y="478"/>
                    </a:cubicBezTo>
                    <a:cubicBezTo>
                      <a:pt x="305" y="465"/>
                      <a:pt x="319" y="451"/>
                      <a:pt x="331" y="437"/>
                    </a:cubicBezTo>
                    <a:cubicBezTo>
                      <a:pt x="337" y="455"/>
                      <a:pt x="356" y="480"/>
                      <a:pt x="362" y="480"/>
                    </a:cubicBezTo>
                    <a:cubicBezTo>
                      <a:pt x="366" y="480"/>
                      <a:pt x="368" y="478"/>
                      <a:pt x="368" y="476"/>
                    </a:cubicBezTo>
                    <a:cubicBezTo>
                      <a:pt x="372" y="463"/>
                      <a:pt x="376" y="449"/>
                      <a:pt x="379" y="435"/>
                    </a:cubicBezTo>
                    <a:cubicBezTo>
                      <a:pt x="383" y="418"/>
                      <a:pt x="387" y="400"/>
                      <a:pt x="391" y="383"/>
                    </a:cubicBezTo>
                    <a:cubicBezTo>
                      <a:pt x="395" y="371"/>
                      <a:pt x="397" y="360"/>
                      <a:pt x="401" y="348"/>
                    </a:cubicBezTo>
                    <a:cubicBezTo>
                      <a:pt x="409" y="317"/>
                      <a:pt x="409" y="315"/>
                      <a:pt x="448" y="315"/>
                    </a:cubicBezTo>
                    <a:cubicBezTo>
                      <a:pt x="451" y="315"/>
                      <a:pt x="459" y="315"/>
                      <a:pt x="459" y="301"/>
                    </a:cubicBezTo>
                    <a:cubicBezTo>
                      <a:pt x="459" y="297"/>
                      <a:pt x="455" y="293"/>
                      <a:pt x="449" y="293"/>
                    </a:cubicBezTo>
                    <a:cubicBezTo>
                      <a:pt x="434" y="293"/>
                      <a:pt x="393" y="295"/>
                      <a:pt x="377" y="295"/>
                    </a:cubicBezTo>
                    <a:cubicBezTo>
                      <a:pt x="356" y="295"/>
                      <a:pt x="304" y="293"/>
                      <a:pt x="282" y="293"/>
                    </a:cubicBezTo>
                    <a:cubicBezTo>
                      <a:pt x="276" y="293"/>
                      <a:pt x="269" y="293"/>
                      <a:pt x="269" y="307"/>
                    </a:cubicBezTo>
                    <a:cubicBezTo>
                      <a:pt x="269" y="315"/>
                      <a:pt x="272" y="315"/>
                      <a:pt x="288" y="315"/>
                    </a:cubicBezTo>
                    <a:cubicBezTo>
                      <a:pt x="290" y="315"/>
                      <a:pt x="309" y="315"/>
                      <a:pt x="325" y="317"/>
                    </a:cubicBezTo>
                    <a:cubicBezTo>
                      <a:pt x="342" y="319"/>
                      <a:pt x="346" y="321"/>
                      <a:pt x="346" y="330"/>
                    </a:cubicBezTo>
                    <a:cubicBezTo>
                      <a:pt x="346" y="336"/>
                      <a:pt x="339" y="365"/>
                      <a:pt x="331" y="391"/>
                    </a:cubicBezTo>
                    <a:cubicBezTo>
                      <a:pt x="311" y="466"/>
                      <a:pt x="224" y="474"/>
                      <a:pt x="200" y="474"/>
                    </a:cubicBezTo>
                    <a:cubicBezTo>
                      <a:pt x="134" y="474"/>
                      <a:pt x="62" y="435"/>
                      <a:pt x="62" y="330"/>
                    </a:cubicBezTo>
                    <a:cubicBezTo>
                      <a:pt x="62" y="309"/>
                      <a:pt x="68" y="196"/>
                      <a:pt x="140" y="109"/>
                    </a:cubicBezTo>
                    <a:cubicBezTo>
                      <a:pt x="177" y="62"/>
                      <a:pt x="243" y="21"/>
                      <a:pt x="311" y="21"/>
                    </a:cubicBezTo>
                    <a:cubicBezTo>
                      <a:pt x="381" y="21"/>
                      <a:pt x="422" y="74"/>
                      <a:pt x="422" y="152"/>
                    </a:cubicBezTo>
                    <a:cubicBezTo>
                      <a:pt x="422" y="179"/>
                      <a:pt x="420" y="180"/>
                      <a:pt x="420" y="187"/>
                    </a:cubicBezTo>
                    <a:cubicBezTo>
                      <a:pt x="420" y="193"/>
                      <a:pt x="428" y="194"/>
                      <a:pt x="430" y="194"/>
                    </a:cubicBezTo>
                    <a:cubicBezTo>
                      <a:pt x="440" y="194"/>
                      <a:pt x="440" y="192"/>
                      <a:pt x="442" y="181"/>
                    </a:cubicBezTo>
                    <a:cubicBezTo>
                      <a:pt x="456" y="122"/>
                      <a:pt x="470" y="64"/>
                      <a:pt x="485" y="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817">
                <a:extLst>
                  <a:ext uri="{FF2B5EF4-FFF2-40B4-BE49-F238E27FC236}">
                    <a16:creationId xmlns:a16="http://schemas.microsoft.com/office/drawing/2014/main" id="{FF714A1C-36DC-C548-6155-2645AFF8DFF8}"/>
                  </a:ext>
                </a:extLst>
              </p:cNvPr>
              <p:cNvSpPr/>
              <p:nvPr/>
            </p:nvSpPr>
            <p:spPr>
              <a:xfrm>
                <a:off x="3089880" y="4064760"/>
                <a:ext cx="95040" cy="111600"/>
              </a:xfrm>
              <a:custGeom>
                <a:avLst/>
                <a:gdLst/>
                <a:ahLst/>
                <a:cxnLst/>
                <a:rect l="0" t="0" r="r" b="b"/>
                <a:pathLst>
                  <a:path w="264" h="310">
                    <a:moveTo>
                      <a:pt x="95" y="144"/>
                    </a:moveTo>
                    <a:cubicBezTo>
                      <a:pt x="117" y="144"/>
                      <a:pt x="167" y="142"/>
                      <a:pt x="200" y="128"/>
                    </a:cubicBezTo>
                    <a:cubicBezTo>
                      <a:pt x="249" y="107"/>
                      <a:pt x="251" y="68"/>
                      <a:pt x="251" y="58"/>
                    </a:cubicBezTo>
                    <a:cubicBezTo>
                      <a:pt x="251" y="27"/>
                      <a:pt x="226" y="0"/>
                      <a:pt x="179" y="0"/>
                    </a:cubicBezTo>
                    <a:cubicBezTo>
                      <a:pt x="103" y="0"/>
                      <a:pt x="0" y="66"/>
                      <a:pt x="0" y="185"/>
                    </a:cubicBezTo>
                    <a:cubicBezTo>
                      <a:pt x="0" y="255"/>
                      <a:pt x="41" y="309"/>
                      <a:pt x="107" y="309"/>
                    </a:cubicBezTo>
                    <a:cubicBezTo>
                      <a:pt x="204" y="309"/>
                      <a:pt x="263" y="237"/>
                      <a:pt x="263" y="229"/>
                    </a:cubicBezTo>
                    <a:cubicBezTo>
                      <a:pt x="263" y="224"/>
                      <a:pt x="259" y="220"/>
                      <a:pt x="255" y="220"/>
                    </a:cubicBezTo>
                    <a:cubicBezTo>
                      <a:pt x="251" y="220"/>
                      <a:pt x="249" y="222"/>
                      <a:pt x="245" y="225"/>
                    </a:cubicBezTo>
                    <a:cubicBezTo>
                      <a:pt x="191" y="293"/>
                      <a:pt x="117" y="293"/>
                      <a:pt x="109" y="293"/>
                    </a:cubicBezTo>
                    <a:cubicBezTo>
                      <a:pt x="54" y="293"/>
                      <a:pt x="49" y="237"/>
                      <a:pt x="49" y="216"/>
                    </a:cubicBezTo>
                    <a:cubicBezTo>
                      <a:pt x="49" y="206"/>
                      <a:pt x="49" y="185"/>
                      <a:pt x="60" y="144"/>
                    </a:cubicBezTo>
                    <a:cubicBezTo>
                      <a:pt x="72" y="144"/>
                      <a:pt x="84" y="144"/>
                      <a:pt x="95" y="144"/>
                    </a:cubicBezTo>
                    <a:moveTo>
                      <a:pt x="64" y="128"/>
                    </a:moveTo>
                    <a:cubicBezTo>
                      <a:pt x="91" y="25"/>
                      <a:pt x="162" y="16"/>
                      <a:pt x="179" y="16"/>
                    </a:cubicBezTo>
                    <a:cubicBezTo>
                      <a:pt x="210" y="16"/>
                      <a:pt x="230" y="35"/>
                      <a:pt x="230" y="58"/>
                    </a:cubicBezTo>
                    <a:cubicBezTo>
                      <a:pt x="230" y="128"/>
                      <a:pt x="121" y="128"/>
                      <a:pt x="91" y="128"/>
                    </a:cubicBezTo>
                    <a:cubicBezTo>
                      <a:pt x="82" y="128"/>
                      <a:pt x="73" y="128"/>
                      <a:pt x="64" y="1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Freeform 818">
                <a:extLst>
                  <a:ext uri="{FF2B5EF4-FFF2-40B4-BE49-F238E27FC236}">
                    <a16:creationId xmlns:a16="http://schemas.microsoft.com/office/drawing/2014/main" id="{184F9998-2CA7-2081-B39A-0636A475FE9F}"/>
                  </a:ext>
                </a:extLst>
              </p:cNvPr>
              <p:cNvSpPr/>
              <p:nvPr/>
            </p:nvSpPr>
            <p:spPr>
              <a:xfrm>
                <a:off x="3206880" y="4005360"/>
                <a:ext cx="175320" cy="173880"/>
              </a:xfrm>
              <a:custGeom>
                <a:avLst/>
                <a:gdLst/>
                <a:ahLst/>
                <a:cxnLst/>
                <a:rect l="0" t="0" r="r" b="b"/>
                <a:pathLst>
                  <a:path w="487" h="483">
                    <a:moveTo>
                      <a:pt x="391" y="78"/>
                    </a:moveTo>
                    <a:cubicBezTo>
                      <a:pt x="424" y="25"/>
                      <a:pt x="453" y="23"/>
                      <a:pt x="479" y="21"/>
                    </a:cubicBezTo>
                    <a:cubicBezTo>
                      <a:pt x="486" y="21"/>
                      <a:pt x="484" y="14"/>
                      <a:pt x="486" y="10"/>
                    </a:cubicBezTo>
                    <a:cubicBezTo>
                      <a:pt x="486" y="4"/>
                      <a:pt x="485" y="0"/>
                      <a:pt x="479" y="0"/>
                    </a:cubicBezTo>
                    <a:cubicBezTo>
                      <a:pt x="461" y="0"/>
                      <a:pt x="442" y="2"/>
                      <a:pt x="422" y="2"/>
                    </a:cubicBezTo>
                    <a:cubicBezTo>
                      <a:pt x="399" y="2"/>
                      <a:pt x="377" y="0"/>
                      <a:pt x="354" y="0"/>
                    </a:cubicBezTo>
                    <a:cubicBezTo>
                      <a:pt x="350" y="0"/>
                      <a:pt x="342" y="0"/>
                      <a:pt x="342" y="14"/>
                    </a:cubicBezTo>
                    <a:cubicBezTo>
                      <a:pt x="342" y="21"/>
                      <a:pt x="348" y="21"/>
                      <a:pt x="352" y="21"/>
                    </a:cubicBezTo>
                    <a:cubicBezTo>
                      <a:pt x="372" y="23"/>
                      <a:pt x="383" y="29"/>
                      <a:pt x="383" y="45"/>
                    </a:cubicBezTo>
                    <a:cubicBezTo>
                      <a:pt x="383" y="54"/>
                      <a:pt x="377" y="62"/>
                      <a:pt x="374" y="70"/>
                    </a:cubicBezTo>
                    <a:cubicBezTo>
                      <a:pt x="304" y="181"/>
                      <a:pt x="233" y="292"/>
                      <a:pt x="163" y="402"/>
                    </a:cubicBezTo>
                    <a:cubicBezTo>
                      <a:pt x="148" y="282"/>
                      <a:pt x="132" y="163"/>
                      <a:pt x="117" y="43"/>
                    </a:cubicBezTo>
                    <a:cubicBezTo>
                      <a:pt x="117" y="31"/>
                      <a:pt x="132" y="21"/>
                      <a:pt x="165" y="21"/>
                    </a:cubicBezTo>
                    <a:cubicBezTo>
                      <a:pt x="175" y="21"/>
                      <a:pt x="181" y="21"/>
                      <a:pt x="181" y="8"/>
                    </a:cubicBezTo>
                    <a:cubicBezTo>
                      <a:pt x="181" y="2"/>
                      <a:pt x="177" y="0"/>
                      <a:pt x="171" y="0"/>
                    </a:cubicBezTo>
                    <a:cubicBezTo>
                      <a:pt x="144" y="0"/>
                      <a:pt x="115" y="2"/>
                      <a:pt x="88" y="2"/>
                    </a:cubicBezTo>
                    <a:cubicBezTo>
                      <a:pt x="76" y="2"/>
                      <a:pt x="63" y="2"/>
                      <a:pt x="51" y="2"/>
                    </a:cubicBezTo>
                    <a:cubicBezTo>
                      <a:pt x="38" y="2"/>
                      <a:pt x="25" y="0"/>
                      <a:pt x="14" y="0"/>
                    </a:cubicBezTo>
                    <a:cubicBezTo>
                      <a:pt x="8" y="0"/>
                      <a:pt x="0" y="0"/>
                      <a:pt x="0" y="14"/>
                    </a:cubicBezTo>
                    <a:cubicBezTo>
                      <a:pt x="0" y="21"/>
                      <a:pt x="6" y="21"/>
                      <a:pt x="18" y="21"/>
                    </a:cubicBezTo>
                    <a:cubicBezTo>
                      <a:pt x="54" y="21"/>
                      <a:pt x="56" y="27"/>
                      <a:pt x="58" y="45"/>
                    </a:cubicBezTo>
                    <a:cubicBezTo>
                      <a:pt x="77" y="185"/>
                      <a:pt x="95" y="326"/>
                      <a:pt x="113" y="466"/>
                    </a:cubicBezTo>
                    <a:cubicBezTo>
                      <a:pt x="115" y="480"/>
                      <a:pt x="117" y="482"/>
                      <a:pt x="126" y="482"/>
                    </a:cubicBezTo>
                    <a:cubicBezTo>
                      <a:pt x="136" y="482"/>
                      <a:pt x="140" y="478"/>
                      <a:pt x="144" y="468"/>
                    </a:cubicBezTo>
                    <a:cubicBezTo>
                      <a:pt x="226" y="338"/>
                      <a:pt x="309" y="208"/>
                      <a:pt x="391" y="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Freeform 819">
                <a:extLst>
                  <a:ext uri="{FF2B5EF4-FFF2-40B4-BE49-F238E27FC236}">
                    <a16:creationId xmlns:a16="http://schemas.microsoft.com/office/drawing/2014/main" id="{9D5BD242-DB37-481C-9E07-0AF7A7FF83D8}"/>
                  </a:ext>
                </a:extLst>
              </p:cNvPr>
              <p:cNvSpPr/>
              <p:nvPr/>
            </p:nvSpPr>
            <p:spPr>
              <a:xfrm>
                <a:off x="3396600" y="3989520"/>
                <a:ext cx="33840" cy="245880"/>
              </a:xfrm>
              <a:custGeom>
                <a:avLst/>
                <a:gdLst/>
                <a:ahLst/>
                <a:cxnLst/>
                <a:rect l="0" t="0" r="r" b="b"/>
                <a:pathLst>
                  <a:path w="94" h="683">
                    <a:moveTo>
                      <a:pt x="93" y="0"/>
                    </a:moveTo>
                    <a:cubicBezTo>
                      <a:pt x="62" y="0"/>
                      <a:pt x="31" y="0"/>
                      <a:pt x="0" y="0"/>
                    </a:cubicBezTo>
                    <a:cubicBezTo>
                      <a:pt x="0" y="9"/>
                      <a:pt x="0" y="18"/>
                      <a:pt x="0" y="27"/>
                    </a:cubicBezTo>
                    <a:cubicBezTo>
                      <a:pt x="22" y="27"/>
                      <a:pt x="44" y="27"/>
                      <a:pt x="66" y="27"/>
                    </a:cubicBezTo>
                    <a:cubicBezTo>
                      <a:pt x="66" y="236"/>
                      <a:pt x="66" y="446"/>
                      <a:pt x="66" y="655"/>
                    </a:cubicBezTo>
                    <a:cubicBezTo>
                      <a:pt x="44" y="655"/>
                      <a:pt x="22" y="655"/>
                      <a:pt x="0" y="655"/>
                    </a:cubicBezTo>
                    <a:cubicBezTo>
                      <a:pt x="0" y="664"/>
                      <a:pt x="0" y="673"/>
                      <a:pt x="0" y="682"/>
                    </a:cubicBezTo>
                    <a:cubicBezTo>
                      <a:pt x="31" y="682"/>
                      <a:pt x="62" y="682"/>
                      <a:pt x="93" y="682"/>
                    </a:cubicBezTo>
                    <a:cubicBezTo>
                      <a:pt x="93" y="455"/>
                      <a:pt x="93" y="227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Freeform 820">
                <a:extLst>
                  <a:ext uri="{FF2B5EF4-FFF2-40B4-BE49-F238E27FC236}">
                    <a16:creationId xmlns:a16="http://schemas.microsoft.com/office/drawing/2014/main" id="{A883FB12-C221-14D1-F709-57E7101B7DAE}"/>
                  </a:ext>
                </a:extLst>
              </p:cNvPr>
              <p:cNvSpPr/>
              <p:nvPr/>
            </p:nvSpPr>
            <p:spPr>
              <a:xfrm>
                <a:off x="3541680" y="4055040"/>
                <a:ext cx="164160" cy="104760"/>
              </a:xfrm>
              <a:custGeom>
                <a:avLst/>
                <a:gdLst/>
                <a:ahLst/>
                <a:cxnLst/>
                <a:rect l="0" t="0" r="r" b="b"/>
                <a:pathLst>
                  <a:path w="456" h="291">
                    <a:moveTo>
                      <a:pt x="455" y="19"/>
                    </a:moveTo>
                    <a:cubicBezTo>
                      <a:pt x="455" y="6"/>
                      <a:pt x="451" y="0"/>
                      <a:pt x="446" y="0"/>
                    </a:cubicBezTo>
                    <a:cubicBezTo>
                      <a:pt x="444" y="0"/>
                      <a:pt x="438" y="2"/>
                      <a:pt x="436" y="17"/>
                    </a:cubicBezTo>
                    <a:cubicBezTo>
                      <a:pt x="434" y="66"/>
                      <a:pt x="385" y="93"/>
                      <a:pt x="342" y="93"/>
                    </a:cubicBezTo>
                    <a:cubicBezTo>
                      <a:pt x="302" y="93"/>
                      <a:pt x="269" y="72"/>
                      <a:pt x="232" y="49"/>
                    </a:cubicBezTo>
                    <a:cubicBezTo>
                      <a:pt x="195" y="23"/>
                      <a:pt x="158" y="0"/>
                      <a:pt x="115" y="0"/>
                    </a:cubicBezTo>
                    <a:cubicBezTo>
                      <a:pt x="51" y="0"/>
                      <a:pt x="0" y="47"/>
                      <a:pt x="0" y="111"/>
                    </a:cubicBezTo>
                    <a:cubicBezTo>
                      <a:pt x="0" y="124"/>
                      <a:pt x="6" y="130"/>
                      <a:pt x="10" y="130"/>
                    </a:cubicBezTo>
                    <a:cubicBezTo>
                      <a:pt x="16" y="130"/>
                      <a:pt x="19" y="119"/>
                      <a:pt x="19" y="115"/>
                    </a:cubicBezTo>
                    <a:cubicBezTo>
                      <a:pt x="21" y="58"/>
                      <a:pt x="78" y="37"/>
                      <a:pt x="115" y="37"/>
                    </a:cubicBezTo>
                    <a:cubicBezTo>
                      <a:pt x="154" y="37"/>
                      <a:pt x="189" y="58"/>
                      <a:pt x="224" y="82"/>
                    </a:cubicBezTo>
                    <a:cubicBezTo>
                      <a:pt x="261" y="107"/>
                      <a:pt x="298" y="132"/>
                      <a:pt x="342" y="132"/>
                    </a:cubicBezTo>
                    <a:cubicBezTo>
                      <a:pt x="405" y="132"/>
                      <a:pt x="455" y="84"/>
                      <a:pt x="455" y="19"/>
                    </a:cubicBezTo>
                    <a:moveTo>
                      <a:pt x="455" y="181"/>
                    </a:moveTo>
                    <a:cubicBezTo>
                      <a:pt x="455" y="159"/>
                      <a:pt x="448" y="159"/>
                      <a:pt x="446" y="159"/>
                    </a:cubicBezTo>
                    <a:cubicBezTo>
                      <a:pt x="444" y="159"/>
                      <a:pt x="438" y="161"/>
                      <a:pt x="436" y="177"/>
                    </a:cubicBezTo>
                    <a:cubicBezTo>
                      <a:pt x="434" y="224"/>
                      <a:pt x="385" y="253"/>
                      <a:pt x="342" y="253"/>
                    </a:cubicBezTo>
                    <a:cubicBezTo>
                      <a:pt x="302" y="253"/>
                      <a:pt x="269" y="231"/>
                      <a:pt x="232" y="208"/>
                    </a:cubicBezTo>
                    <a:cubicBezTo>
                      <a:pt x="195" y="183"/>
                      <a:pt x="158" y="157"/>
                      <a:pt x="115" y="157"/>
                    </a:cubicBezTo>
                    <a:cubicBezTo>
                      <a:pt x="51" y="157"/>
                      <a:pt x="0" y="206"/>
                      <a:pt x="0" y="270"/>
                    </a:cubicBezTo>
                    <a:cubicBezTo>
                      <a:pt x="0" y="284"/>
                      <a:pt x="6" y="290"/>
                      <a:pt x="10" y="290"/>
                    </a:cubicBezTo>
                    <a:cubicBezTo>
                      <a:pt x="16" y="290"/>
                      <a:pt x="19" y="276"/>
                      <a:pt x="19" y="274"/>
                    </a:cubicBezTo>
                    <a:cubicBezTo>
                      <a:pt x="21" y="218"/>
                      <a:pt x="78" y="196"/>
                      <a:pt x="115" y="196"/>
                    </a:cubicBezTo>
                    <a:cubicBezTo>
                      <a:pt x="154" y="196"/>
                      <a:pt x="189" y="218"/>
                      <a:pt x="224" y="241"/>
                    </a:cubicBezTo>
                    <a:cubicBezTo>
                      <a:pt x="261" y="266"/>
                      <a:pt x="298" y="290"/>
                      <a:pt x="342" y="290"/>
                    </a:cubicBezTo>
                    <a:cubicBezTo>
                      <a:pt x="407" y="290"/>
                      <a:pt x="455" y="239"/>
                      <a:pt x="455" y="1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821">
                <a:extLst>
                  <a:ext uri="{FF2B5EF4-FFF2-40B4-BE49-F238E27FC236}">
                    <a16:creationId xmlns:a16="http://schemas.microsoft.com/office/drawing/2014/main" id="{61DDCA7A-242B-BE91-DD39-4D557E4645C0}"/>
                  </a:ext>
                </a:extLst>
              </p:cNvPr>
              <p:cNvSpPr/>
              <p:nvPr/>
            </p:nvSpPr>
            <p:spPr>
              <a:xfrm>
                <a:off x="3809880" y="4009680"/>
                <a:ext cx="81720" cy="164160"/>
              </a:xfrm>
              <a:custGeom>
                <a:avLst/>
                <a:gdLst/>
                <a:ahLst/>
                <a:cxnLst/>
                <a:rect l="0" t="0" r="r" b="b"/>
                <a:pathLst>
                  <a:path w="227" h="456">
                    <a:moveTo>
                      <a:pt x="140" y="17"/>
                    </a:moveTo>
                    <a:cubicBezTo>
                      <a:pt x="140" y="2"/>
                      <a:pt x="140" y="0"/>
                      <a:pt x="125" y="0"/>
                    </a:cubicBezTo>
                    <a:cubicBezTo>
                      <a:pt x="82" y="45"/>
                      <a:pt x="21" y="45"/>
                      <a:pt x="0" y="45"/>
                    </a:cubicBezTo>
                    <a:cubicBezTo>
                      <a:pt x="0" y="52"/>
                      <a:pt x="0" y="59"/>
                      <a:pt x="0" y="66"/>
                    </a:cubicBezTo>
                    <a:cubicBezTo>
                      <a:pt x="14" y="66"/>
                      <a:pt x="54" y="66"/>
                      <a:pt x="90" y="49"/>
                    </a:cubicBezTo>
                    <a:cubicBezTo>
                      <a:pt x="90" y="166"/>
                      <a:pt x="90" y="283"/>
                      <a:pt x="90" y="400"/>
                    </a:cubicBezTo>
                    <a:cubicBezTo>
                      <a:pt x="90" y="426"/>
                      <a:pt x="88" y="433"/>
                      <a:pt x="25" y="433"/>
                    </a:cubicBezTo>
                    <a:cubicBezTo>
                      <a:pt x="18" y="433"/>
                      <a:pt x="11" y="433"/>
                      <a:pt x="4" y="433"/>
                    </a:cubicBezTo>
                    <a:cubicBezTo>
                      <a:pt x="4" y="441"/>
                      <a:pt x="4" y="448"/>
                      <a:pt x="4" y="455"/>
                    </a:cubicBezTo>
                    <a:cubicBezTo>
                      <a:pt x="27" y="453"/>
                      <a:pt x="88" y="453"/>
                      <a:pt x="115" y="453"/>
                    </a:cubicBezTo>
                    <a:cubicBezTo>
                      <a:pt x="142" y="453"/>
                      <a:pt x="200" y="453"/>
                      <a:pt x="226" y="455"/>
                    </a:cubicBezTo>
                    <a:cubicBezTo>
                      <a:pt x="226" y="448"/>
                      <a:pt x="226" y="441"/>
                      <a:pt x="226" y="433"/>
                    </a:cubicBezTo>
                    <a:cubicBezTo>
                      <a:pt x="218" y="433"/>
                      <a:pt x="210" y="433"/>
                      <a:pt x="202" y="433"/>
                    </a:cubicBezTo>
                    <a:cubicBezTo>
                      <a:pt x="142" y="433"/>
                      <a:pt x="140" y="426"/>
                      <a:pt x="140" y="400"/>
                    </a:cubicBezTo>
                    <a:cubicBezTo>
                      <a:pt x="140" y="273"/>
                      <a:pt x="140" y="145"/>
                      <a:pt x="140" y="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822">
                <a:extLst>
                  <a:ext uri="{FF2B5EF4-FFF2-40B4-BE49-F238E27FC236}">
                    <a16:creationId xmlns:a16="http://schemas.microsoft.com/office/drawing/2014/main" id="{3E397DB1-84B6-99B8-43CF-8EE8468DF2CC}"/>
                  </a:ext>
                </a:extLst>
              </p:cNvPr>
              <p:cNvSpPr/>
              <p:nvPr/>
            </p:nvSpPr>
            <p:spPr>
              <a:xfrm>
                <a:off x="3931920" y="4147560"/>
                <a:ext cx="27000" cy="26280"/>
              </a:xfrm>
              <a:custGeom>
                <a:avLst/>
                <a:gdLst/>
                <a:ahLst/>
                <a:cxnLst/>
                <a:rect l="0" t="0" r="r" b="b"/>
                <a:pathLst>
                  <a:path w="75" h="73">
                    <a:moveTo>
                      <a:pt x="74" y="35"/>
                    </a:moveTo>
                    <a:cubicBezTo>
                      <a:pt x="74" y="16"/>
                      <a:pt x="56" y="0"/>
                      <a:pt x="37" y="0"/>
                    </a:cubicBezTo>
                    <a:cubicBezTo>
                      <a:pt x="18" y="0"/>
                      <a:pt x="0" y="15"/>
                      <a:pt x="0" y="35"/>
                    </a:cubicBezTo>
                    <a:cubicBezTo>
                      <a:pt x="0" y="55"/>
                      <a:pt x="18" y="72"/>
                      <a:pt x="37" y="72"/>
                    </a:cubicBezTo>
                    <a:cubicBezTo>
                      <a:pt x="56" y="72"/>
                      <a:pt x="74" y="56"/>
                      <a:pt x="74" y="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823">
                <a:extLst>
                  <a:ext uri="{FF2B5EF4-FFF2-40B4-BE49-F238E27FC236}">
                    <a16:creationId xmlns:a16="http://schemas.microsoft.com/office/drawing/2014/main" id="{3A54DD37-5AA8-8BAF-EEA4-12BFF32C22E3}"/>
                  </a:ext>
                </a:extLst>
              </p:cNvPr>
              <p:cNvSpPr/>
              <p:nvPr/>
            </p:nvSpPr>
            <p:spPr>
              <a:xfrm>
                <a:off x="3992760" y="4007520"/>
                <a:ext cx="1062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295" h="477">
                    <a:moveTo>
                      <a:pt x="288" y="45"/>
                    </a:moveTo>
                    <a:cubicBezTo>
                      <a:pt x="294" y="37"/>
                      <a:pt x="294" y="35"/>
                      <a:pt x="294" y="21"/>
                    </a:cubicBezTo>
                    <a:cubicBezTo>
                      <a:pt x="239" y="21"/>
                      <a:pt x="184" y="21"/>
                      <a:pt x="128" y="21"/>
                    </a:cubicBezTo>
                    <a:cubicBezTo>
                      <a:pt x="45" y="21"/>
                      <a:pt x="43" y="14"/>
                      <a:pt x="41" y="0"/>
                    </a:cubicBezTo>
                    <a:cubicBezTo>
                      <a:pt x="35" y="0"/>
                      <a:pt x="29" y="0"/>
                      <a:pt x="23" y="0"/>
                    </a:cubicBezTo>
                    <a:cubicBezTo>
                      <a:pt x="16" y="47"/>
                      <a:pt x="8" y="93"/>
                      <a:pt x="0" y="140"/>
                    </a:cubicBezTo>
                    <a:cubicBezTo>
                      <a:pt x="6" y="140"/>
                      <a:pt x="12" y="140"/>
                      <a:pt x="18" y="140"/>
                    </a:cubicBezTo>
                    <a:cubicBezTo>
                      <a:pt x="19" y="130"/>
                      <a:pt x="25" y="86"/>
                      <a:pt x="35" y="78"/>
                    </a:cubicBezTo>
                    <a:cubicBezTo>
                      <a:pt x="39" y="74"/>
                      <a:pt x="93" y="74"/>
                      <a:pt x="101" y="74"/>
                    </a:cubicBezTo>
                    <a:cubicBezTo>
                      <a:pt x="149" y="74"/>
                      <a:pt x="196" y="74"/>
                      <a:pt x="243" y="74"/>
                    </a:cubicBezTo>
                    <a:cubicBezTo>
                      <a:pt x="235" y="86"/>
                      <a:pt x="183" y="159"/>
                      <a:pt x="167" y="183"/>
                    </a:cubicBezTo>
                    <a:cubicBezTo>
                      <a:pt x="105" y="274"/>
                      <a:pt x="84" y="369"/>
                      <a:pt x="84" y="437"/>
                    </a:cubicBezTo>
                    <a:cubicBezTo>
                      <a:pt x="84" y="445"/>
                      <a:pt x="84" y="476"/>
                      <a:pt x="115" y="476"/>
                    </a:cubicBezTo>
                    <a:cubicBezTo>
                      <a:pt x="146" y="476"/>
                      <a:pt x="146" y="445"/>
                      <a:pt x="146" y="437"/>
                    </a:cubicBezTo>
                    <a:cubicBezTo>
                      <a:pt x="146" y="426"/>
                      <a:pt x="146" y="415"/>
                      <a:pt x="146" y="404"/>
                    </a:cubicBezTo>
                    <a:cubicBezTo>
                      <a:pt x="146" y="365"/>
                      <a:pt x="148" y="328"/>
                      <a:pt x="154" y="292"/>
                    </a:cubicBezTo>
                    <a:cubicBezTo>
                      <a:pt x="156" y="276"/>
                      <a:pt x="165" y="218"/>
                      <a:pt x="197" y="175"/>
                    </a:cubicBezTo>
                    <a:cubicBezTo>
                      <a:pt x="227" y="132"/>
                      <a:pt x="257" y="88"/>
                      <a:pt x="288" y="4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Freeform 824">
                <a:extLst>
                  <a:ext uri="{FF2B5EF4-FFF2-40B4-BE49-F238E27FC236}">
                    <a16:creationId xmlns:a16="http://schemas.microsoft.com/office/drawing/2014/main" id="{94C99B25-68B2-12CB-B676-7E8441913675}"/>
                  </a:ext>
                </a:extLst>
              </p:cNvPr>
              <p:cNvSpPr/>
              <p:nvPr/>
            </p:nvSpPr>
            <p:spPr>
              <a:xfrm>
                <a:off x="4187520" y="3891240"/>
                <a:ext cx="9432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1227">
                    <a:moveTo>
                      <a:pt x="230" y="1219"/>
                    </a:moveTo>
                    <a:cubicBezTo>
                      <a:pt x="232" y="1219"/>
                      <a:pt x="235" y="1224"/>
                      <a:pt x="237" y="1226"/>
                    </a:cubicBezTo>
                    <a:cubicBezTo>
                      <a:pt x="243" y="1226"/>
                      <a:pt x="248" y="1226"/>
                      <a:pt x="253" y="1226"/>
                    </a:cubicBezTo>
                    <a:cubicBezTo>
                      <a:pt x="255" y="1226"/>
                      <a:pt x="261" y="1224"/>
                      <a:pt x="261" y="1219"/>
                    </a:cubicBezTo>
                    <a:cubicBezTo>
                      <a:pt x="261" y="1217"/>
                      <a:pt x="259" y="1215"/>
                      <a:pt x="257" y="1213"/>
                    </a:cubicBezTo>
                    <a:cubicBezTo>
                      <a:pt x="233" y="1188"/>
                      <a:pt x="197" y="1151"/>
                      <a:pt x="154" y="1077"/>
                    </a:cubicBezTo>
                    <a:cubicBezTo>
                      <a:pt x="80" y="945"/>
                      <a:pt x="53" y="777"/>
                      <a:pt x="53" y="612"/>
                    </a:cubicBezTo>
                    <a:cubicBezTo>
                      <a:pt x="53" y="311"/>
                      <a:pt x="138" y="132"/>
                      <a:pt x="259" y="12"/>
                    </a:cubicBezTo>
                    <a:cubicBezTo>
                      <a:pt x="261" y="10"/>
                      <a:pt x="261" y="8"/>
                      <a:pt x="261" y="6"/>
                    </a:cubicBezTo>
                    <a:cubicBezTo>
                      <a:pt x="261" y="0"/>
                      <a:pt x="255" y="0"/>
                      <a:pt x="247" y="0"/>
                    </a:cubicBezTo>
                    <a:cubicBezTo>
                      <a:pt x="239" y="0"/>
                      <a:pt x="237" y="0"/>
                      <a:pt x="232" y="4"/>
                    </a:cubicBezTo>
                    <a:cubicBezTo>
                      <a:pt x="165" y="60"/>
                      <a:pt x="93" y="155"/>
                      <a:pt x="45" y="299"/>
                    </a:cubicBezTo>
                    <a:cubicBezTo>
                      <a:pt x="16" y="389"/>
                      <a:pt x="0" y="500"/>
                      <a:pt x="0" y="612"/>
                    </a:cubicBezTo>
                    <a:cubicBezTo>
                      <a:pt x="0" y="774"/>
                      <a:pt x="29" y="956"/>
                      <a:pt x="138" y="1116"/>
                    </a:cubicBezTo>
                    <a:cubicBezTo>
                      <a:pt x="156" y="1141"/>
                      <a:pt x="167" y="1152"/>
                      <a:pt x="181" y="1170"/>
                    </a:cubicBezTo>
                    <a:cubicBezTo>
                      <a:pt x="189" y="1178"/>
                      <a:pt x="198" y="1189"/>
                      <a:pt x="202" y="1193"/>
                    </a:cubicBezTo>
                    <a:cubicBezTo>
                      <a:pt x="211" y="1202"/>
                      <a:pt x="221" y="1210"/>
                      <a:pt x="230" y="12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Freeform 825">
                <a:extLst>
                  <a:ext uri="{FF2B5EF4-FFF2-40B4-BE49-F238E27FC236}">
                    <a16:creationId xmlns:a16="http://schemas.microsoft.com/office/drawing/2014/main" id="{1C27A9F6-97EC-5CFF-3DD7-53E068504250}"/>
                  </a:ext>
                </a:extLst>
              </p:cNvPr>
              <p:cNvSpPr/>
              <p:nvPr/>
            </p:nvSpPr>
            <p:spPr>
              <a:xfrm>
                <a:off x="4332600" y="3936960"/>
                <a:ext cx="13140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365" h="328">
                    <a:moveTo>
                      <a:pt x="128" y="179"/>
                    </a:moveTo>
                    <a:cubicBezTo>
                      <a:pt x="157" y="179"/>
                      <a:pt x="186" y="179"/>
                      <a:pt x="214" y="179"/>
                    </a:cubicBezTo>
                    <a:cubicBezTo>
                      <a:pt x="296" y="179"/>
                      <a:pt x="364" y="126"/>
                      <a:pt x="364" y="74"/>
                    </a:cubicBezTo>
                    <a:cubicBezTo>
                      <a:pt x="364" y="35"/>
                      <a:pt x="325" y="0"/>
                      <a:pt x="259" y="0"/>
                    </a:cubicBezTo>
                    <a:cubicBezTo>
                      <a:pt x="203" y="0"/>
                      <a:pt x="147" y="0"/>
                      <a:pt x="91" y="0"/>
                    </a:cubicBezTo>
                    <a:cubicBezTo>
                      <a:pt x="82" y="0"/>
                      <a:pt x="76" y="0"/>
                      <a:pt x="76" y="12"/>
                    </a:cubicBezTo>
                    <a:cubicBezTo>
                      <a:pt x="76" y="17"/>
                      <a:pt x="82" y="17"/>
                      <a:pt x="93" y="17"/>
                    </a:cubicBezTo>
                    <a:cubicBezTo>
                      <a:pt x="99" y="17"/>
                      <a:pt x="101" y="17"/>
                      <a:pt x="111" y="17"/>
                    </a:cubicBezTo>
                    <a:cubicBezTo>
                      <a:pt x="121" y="19"/>
                      <a:pt x="121" y="19"/>
                      <a:pt x="121" y="25"/>
                    </a:cubicBezTo>
                    <a:cubicBezTo>
                      <a:pt x="120" y="29"/>
                      <a:pt x="121" y="29"/>
                      <a:pt x="119" y="35"/>
                    </a:cubicBezTo>
                    <a:cubicBezTo>
                      <a:pt x="98" y="119"/>
                      <a:pt x="77" y="203"/>
                      <a:pt x="56" y="288"/>
                    </a:cubicBezTo>
                    <a:cubicBezTo>
                      <a:pt x="51" y="305"/>
                      <a:pt x="51" y="309"/>
                      <a:pt x="14" y="309"/>
                    </a:cubicBezTo>
                    <a:cubicBezTo>
                      <a:pt x="4" y="309"/>
                      <a:pt x="0" y="309"/>
                      <a:pt x="0" y="319"/>
                    </a:cubicBezTo>
                    <a:cubicBezTo>
                      <a:pt x="0" y="321"/>
                      <a:pt x="0" y="327"/>
                      <a:pt x="6" y="327"/>
                    </a:cubicBezTo>
                    <a:cubicBezTo>
                      <a:pt x="21" y="327"/>
                      <a:pt x="54" y="325"/>
                      <a:pt x="68" y="325"/>
                    </a:cubicBezTo>
                    <a:cubicBezTo>
                      <a:pt x="78" y="325"/>
                      <a:pt x="93" y="325"/>
                      <a:pt x="101" y="325"/>
                    </a:cubicBezTo>
                    <a:cubicBezTo>
                      <a:pt x="111" y="325"/>
                      <a:pt x="125" y="327"/>
                      <a:pt x="132" y="327"/>
                    </a:cubicBezTo>
                    <a:cubicBezTo>
                      <a:pt x="136" y="327"/>
                      <a:pt x="142" y="327"/>
                      <a:pt x="142" y="315"/>
                    </a:cubicBezTo>
                    <a:cubicBezTo>
                      <a:pt x="142" y="309"/>
                      <a:pt x="136" y="309"/>
                      <a:pt x="126" y="309"/>
                    </a:cubicBezTo>
                    <a:cubicBezTo>
                      <a:pt x="121" y="309"/>
                      <a:pt x="119" y="309"/>
                      <a:pt x="109" y="309"/>
                    </a:cubicBezTo>
                    <a:cubicBezTo>
                      <a:pt x="97" y="307"/>
                      <a:pt x="97" y="305"/>
                      <a:pt x="97" y="301"/>
                    </a:cubicBezTo>
                    <a:cubicBezTo>
                      <a:pt x="98" y="297"/>
                      <a:pt x="97" y="297"/>
                      <a:pt x="99" y="290"/>
                    </a:cubicBezTo>
                    <a:cubicBezTo>
                      <a:pt x="109" y="253"/>
                      <a:pt x="119" y="216"/>
                      <a:pt x="128" y="179"/>
                    </a:cubicBezTo>
                    <a:moveTo>
                      <a:pt x="163" y="33"/>
                    </a:moveTo>
                    <a:cubicBezTo>
                      <a:pt x="167" y="19"/>
                      <a:pt x="167" y="17"/>
                      <a:pt x="187" y="17"/>
                    </a:cubicBezTo>
                    <a:cubicBezTo>
                      <a:pt x="206" y="17"/>
                      <a:pt x="224" y="17"/>
                      <a:pt x="243" y="17"/>
                    </a:cubicBezTo>
                    <a:cubicBezTo>
                      <a:pt x="288" y="17"/>
                      <a:pt x="315" y="31"/>
                      <a:pt x="315" y="64"/>
                    </a:cubicBezTo>
                    <a:cubicBezTo>
                      <a:pt x="315" y="80"/>
                      <a:pt x="309" y="117"/>
                      <a:pt x="286" y="138"/>
                    </a:cubicBezTo>
                    <a:cubicBezTo>
                      <a:pt x="269" y="154"/>
                      <a:pt x="241" y="163"/>
                      <a:pt x="206" y="163"/>
                    </a:cubicBezTo>
                    <a:cubicBezTo>
                      <a:pt x="181" y="163"/>
                      <a:pt x="156" y="163"/>
                      <a:pt x="130" y="163"/>
                    </a:cubicBezTo>
                    <a:cubicBezTo>
                      <a:pt x="141" y="120"/>
                      <a:pt x="152" y="76"/>
                      <a:pt x="163" y="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826">
                <a:extLst>
                  <a:ext uri="{FF2B5EF4-FFF2-40B4-BE49-F238E27FC236}">
                    <a16:creationId xmlns:a16="http://schemas.microsoft.com/office/drawing/2014/main" id="{46E5F585-C95F-78DB-46CA-B7FA2A41925F}"/>
                  </a:ext>
                </a:extLst>
              </p:cNvPr>
              <p:cNvSpPr/>
              <p:nvPr/>
            </p:nvSpPr>
            <p:spPr>
              <a:xfrm>
                <a:off x="4494960" y="39258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476"/>
                    </a:moveTo>
                    <a:cubicBezTo>
                      <a:pt x="74" y="468"/>
                      <a:pt x="74" y="461"/>
                      <a:pt x="74" y="453"/>
                    </a:cubicBezTo>
                    <a:cubicBezTo>
                      <a:pt x="57" y="453"/>
                      <a:pt x="40" y="453"/>
                      <a:pt x="23" y="453"/>
                    </a:cubicBezTo>
                    <a:cubicBezTo>
                      <a:pt x="23" y="310"/>
                      <a:pt x="23" y="167"/>
                      <a:pt x="23" y="23"/>
                    </a:cubicBezTo>
                    <a:cubicBezTo>
                      <a:pt x="40" y="23"/>
                      <a:pt x="57" y="23"/>
                      <a:pt x="74" y="23"/>
                    </a:cubicBezTo>
                    <a:cubicBezTo>
                      <a:pt x="74" y="16"/>
                      <a:pt x="74" y="8"/>
                      <a:pt x="74" y="0"/>
                    </a:cubicBezTo>
                    <a:cubicBezTo>
                      <a:pt x="49" y="0"/>
                      <a:pt x="25" y="0"/>
                      <a:pt x="0" y="0"/>
                    </a:cubicBezTo>
                    <a:cubicBezTo>
                      <a:pt x="0" y="159"/>
                      <a:pt x="0" y="317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827">
                <a:extLst>
                  <a:ext uri="{FF2B5EF4-FFF2-40B4-BE49-F238E27FC236}">
                    <a16:creationId xmlns:a16="http://schemas.microsoft.com/office/drawing/2014/main" id="{28081549-7B88-2B03-8308-001B3CBCD825}"/>
                  </a:ext>
                </a:extLst>
              </p:cNvPr>
              <p:cNvSpPr/>
              <p:nvPr/>
            </p:nvSpPr>
            <p:spPr>
              <a:xfrm>
                <a:off x="4534920" y="3938400"/>
                <a:ext cx="129240" cy="116640"/>
              </a:xfrm>
              <a:custGeom>
                <a:avLst/>
                <a:gdLst/>
                <a:ahLst/>
                <a:cxnLst/>
                <a:rect l="0" t="0" r="r" b="b"/>
                <a:pathLst>
                  <a:path w="359" h="324">
                    <a:moveTo>
                      <a:pt x="212" y="33"/>
                    </a:moveTo>
                    <a:cubicBezTo>
                      <a:pt x="216" y="19"/>
                      <a:pt x="216" y="17"/>
                      <a:pt x="228" y="17"/>
                    </a:cubicBezTo>
                    <a:cubicBezTo>
                      <a:pt x="230" y="17"/>
                      <a:pt x="245" y="17"/>
                      <a:pt x="255" y="17"/>
                    </a:cubicBezTo>
                    <a:cubicBezTo>
                      <a:pt x="284" y="17"/>
                      <a:pt x="298" y="17"/>
                      <a:pt x="309" y="21"/>
                    </a:cubicBezTo>
                    <a:cubicBezTo>
                      <a:pt x="331" y="27"/>
                      <a:pt x="331" y="41"/>
                      <a:pt x="331" y="58"/>
                    </a:cubicBezTo>
                    <a:cubicBezTo>
                      <a:pt x="331" y="66"/>
                      <a:pt x="331" y="72"/>
                      <a:pt x="329" y="97"/>
                    </a:cubicBezTo>
                    <a:cubicBezTo>
                      <a:pt x="328" y="99"/>
                      <a:pt x="328" y="101"/>
                      <a:pt x="327" y="103"/>
                    </a:cubicBezTo>
                    <a:cubicBezTo>
                      <a:pt x="327" y="107"/>
                      <a:pt x="331" y="109"/>
                      <a:pt x="335" y="109"/>
                    </a:cubicBezTo>
                    <a:cubicBezTo>
                      <a:pt x="342" y="109"/>
                      <a:pt x="344" y="105"/>
                      <a:pt x="344" y="97"/>
                    </a:cubicBezTo>
                    <a:cubicBezTo>
                      <a:pt x="349" y="67"/>
                      <a:pt x="353" y="36"/>
                      <a:pt x="358" y="6"/>
                    </a:cubicBezTo>
                    <a:cubicBezTo>
                      <a:pt x="358" y="0"/>
                      <a:pt x="352" y="0"/>
                      <a:pt x="342" y="0"/>
                    </a:cubicBezTo>
                    <a:cubicBezTo>
                      <a:pt x="245" y="0"/>
                      <a:pt x="147" y="0"/>
                      <a:pt x="49" y="0"/>
                    </a:cubicBezTo>
                    <a:cubicBezTo>
                      <a:pt x="37" y="0"/>
                      <a:pt x="35" y="0"/>
                      <a:pt x="33" y="10"/>
                    </a:cubicBezTo>
                    <a:cubicBezTo>
                      <a:pt x="23" y="38"/>
                      <a:pt x="12" y="65"/>
                      <a:pt x="2" y="93"/>
                    </a:cubicBezTo>
                    <a:cubicBezTo>
                      <a:pt x="2" y="95"/>
                      <a:pt x="0" y="101"/>
                      <a:pt x="0" y="103"/>
                    </a:cubicBezTo>
                    <a:cubicBezTo>
                      <a:pt x="0" y="105"/>
                      <a:pt x="0" y="109"/>
                      <a:pt x="8" y="109"/>
                    </a:cubicBezTo>
                    <a:cubicBezTo>
                      <a:pt x="14" y="109"/>
                      <a:pt x="16" y="107"/>
                      <a:pt x="18" y="97"/>
                    </a:cubicBezTo>
                    <a:cubicBezTo>
                      <a:pt x="47" y="21"/>
                      <a:pt x="62" y="17"/>
                      <a:pt x="134" y="17"/>
                    </a:cubicBezTo>
                    <a:cubicBezTo>
                      <a:pt x="141" y="17"/>
                      <a:pt x="147" y="17"/>
                      <a:pt x="154" y="17"/>
                    </a:cubicBezTo>
                    <a:cubicBezTo>
                      <a:pt x="169" y="17"/>
                      <a:pt x="169" y="17"/>
                      <a:pt x="169" y="21"/>
                    </a:cubicBezTo>
                    <a:cubicBezTo>
                      <a:pt x="169" y="25"/>
                      <a:pt x="169" y="25"/>
                      <a:pt x="167" y="31"/>
                    </a:cubicBezTo>
                    <a:cubicBezTo>
                      <a:pt x="147" y="115"/>
                      <a:pt x="126" y="198"/>
                      <a:pt x="105" y="282"/>
                    </a:cubicBezTo>
                    <a:cubicBezTo>
                      <a:pt x="99" y="301"/>
                      <a:pt x="99" y="305"/>
                      <a:pt x="49" y="305"/>
                    </a:cubicBezTo>
                    <a:cubicBezTo>
                      <a:pt x="31" y="305"/>
                      <a:pt x="27" y="305"/>
                      <a:pt x="27" y="315"/>
                    </a:cubicBezTo>
                    <a:cubicBezTo>
                      <a:pt x="27" y="317"/>
                      <a:pt x="27" y="323"/>
                      <a:pt x="35" y="323"/>
                    </a:cubicBezTo>
                    <a:cubicBezTo>
                      <a:pt x="49" y="323"/>
                      <a:pt x="62" y="321"/>
                      <a:pt x="76" y="321"/>
                    </a:cubicBezTo>
                    <a:cubicBezTo>
                      <a:pt x="90" y="321"/>
                      <a:pt x="103" y="321"/>
                      <a:pt x="117" y="321"/>
                    </a:cubicBezTo>
                    <a:cubicBezTo>
                      <a:pt x="130" y="321"/>
                      <a:pt x="146" y="321"/>
                      <a:pt x="160" y="321"/>
                    </a:cubicBezTo>
                    <a:cubicBezTo>
                      <a:pt x="173" y="321"/>
                      <a:pt x="187" y="323"/>
                      <a:pt x="200" y="323"/>
                    </a:cubicBezTo>
                    <a:cubicBezTo>
                      <a:pt x="204" y="323"/>
                      <a:pt x="212" y="323"/>
                      <a:pt x="212" y="311"/>
                    </a:cubicBezTo>
                    <a:cubicBezTo>
                      <a:pt x="212" y="305"/>
                      <a:pt x="206" y="305"/>
                      <a:pt x="193" y="305"/>
                    </a:cubicBezTo>
                    <a:cubicBezTo>
                      <a:pt x="183" y="305"/>
                      <a:pt x="173" y="305"/>
                      <a:pt x="163" y="305"/>
                    </a:cubicBezTo>
                    <a:cubicBezTo>
                      <a:pt x="148" y="303"/>
                      <a:pt x="146" y="301"/>
                      <a:pt x="146" y="295"/>
                    </a:cubicBezTo>
                    <a:cubicBezTo>
                      <a:pt x="146" y="292"/>
                      <a:pt x="146" y="292"/>
                      <a:pt x="148" y="284"/>
                    </a:cubicBezTo>
                    <a:cubicBezTo>
                      <a:pt x="169" y="200"/>
                      <a:pt x="191" y="117"/>
                      <a:pt x="212" y="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Freeform 828">
                <a:extLst>
                  <a:ext uri="{FF2B5EF4-FFF2-40B4-BE49-F238E27FC236}">
                    <a16:creationId xmlns:a16="http://schemas.microsoft.com/office/drawing/2014/main" id="{6D114F32-ED7C-F163-FB66-FEBD3263514E}"/>
                  </a:ext>
                </a:extLst>
              </p:cNvPr>
              <p:cNvSpPr/>
              <p:nvPr/>
            </p:nvSpPr>
            <p:spPr>
              <a:xfrm>
                <a:off x="4683240" y="3936960"/>
                <a:ext cx="188640" cy="121320"/>
              </a:xfrm>
              <a:custGeom>
                <a:avLst/>
                <a:gdLst/>
                <a:ahLst/>
                <a:cxnLst/>
                <a:rect l="0" t="0" r="r" b="b"/>
                <a:pathLst>
                  <a:path w="524" h="337">
                    <a:moveTo>
                      <a:pt x="459" y="56"/>
                    </a:moveTo>
                    <a:cubicBezTo>
                      <a:pt x="462" y="52"/>
                      <a:pt x="464" y="49"/>
                      <a:pt x="467" y="45"/>
                    </a:cubicBezTo>
                    <a:cubicBezTo>
                      <a:pt x="479" y="31"/>
                      <a:pt x="490" y="19"/>
                      <a:pt x="514" y="17"/>
                    </a:cubicBezTo>
                    <a:cubicBezTo>
                      <a:pt x="518" y="17"/>
                      <a:pt x="523" y="16"/>
                      <a:pt x="523" y="8"/>
                    </a:cubicBezTo>
                    <a:cubicBezTo>
                      <a:pt x="523" y="4"/>
                      <a:pt x="521" y="0"/>
                      <a:pt x="518" y="0"/>
                    </a:cubicBezTo>
                    <a:cubicBezTo>
                      <a:pt x="506" y="0"/>
                      <a:pt x="492" y="2"/>
                      <a:pt x="481" y="2"/>
                    </a:cubicBezTo>
                    <a:cubicBezTo>
                      <a:pt x="463" y="2"/>
                      <a:pt x="444" y="0"/>
                      <a:pt x="428" y="0"/>
                    </a:cubicBezTo>
                    <a:cubicBezTo>
                      <a:pt x="426" y="0"/>
                      <a:pt x="418" y="0"/>
                      <a:pt x="418" y="12"/>
                    </a:cubicBezTo>
                    <a:cubicBezTo>
                      <a:pt x="418" y="17"/>
                      <a:pt x="424" y="17"/>
                      <a:pt x="426" y="17"/>
                    </a:cubicBezTo>
                    <a:cubicBezTo>
                      <a:pt x="436" y="17"/>
                      <a:pt x="453" y="21"/>
                      <a:pt x="453" y="35"/>
                    </a:cubicBezTo>
                    <a:cubicBezTo>
                      <a:pt x="453" y="39"/>
                      <a:pt x="448" y="49"/>
                      <a:pt x="446" y="51"/>
                    </a:cubicBezTo>
                    <a:cubicBezTo>
                      <a:pt x="401" y="124"/>
                      <a:pt x="356" y="198"/>
                      <a:pt x="311" y="272"/>
                    </a:cubicBezTo>
                    <a:cubicBezTo>
                      <a:pt x="302" y="192"/>
                      <a:pt x="293" y="111"/>
                      <a:pt x="284" y="31"/>
                    </a:cubicBezTo>
                    <a:cubicBezTo>
                      <a:pt x="284" y="17"/>
                      <a:pt x="311" y="17"/>
                      <a:pt x="317" y="17"/>
                    </a:cubicBezTo>
                    <a:cubicBezTo>
                      <a:pt x="323" y="17"/>
                      <a:pt x="331" y="17"/>
                      <a:pt x="331" y="8"/>
                    </a:cubicBezTo>
                    <a:cubicBezTo>
                      <a:pt x="331" y="6"/>
                      <a:pt x="331" y="0"/>
                      <a:pt x="323" y="0"/>
                    </a:cubicBezTo>
                    <a:cubicBezTo>
                      <a:pt x="313" y="0"/>
                      <a:pt x="302" y="2"/>
                      <a:pt x="292" y="2"/>
                    </a:cubicBezTo>
                    <a:cubicBezTo>
                      <a:pt x="282" y="2"/>
                      <a:pt x="270" y="2"/>
                      <a:pt x="261" y="2"/>
                    </a:cubicBezTo>
                    <a:cubicBezTo>
                      <a:pt x="251" y="2"/>
                      <a:pt x="222" y="0"/>
                      <a:pt x="210" y="0"/>
                    </a:cubicBezTo>
                    <a:cubicBezTo>
                      <a:pt x="208" y="0"/>
                      <a:pt x="200" y="0"/>
                      <a:pt x="200" y="12"/>
                    </a:cubicBezTo>
                    <a:cubicBezTo>
                      <a:pt x="200" y="17"/>
                      <a:pt x="208" y="17"/>
                      <a:pt x="214" y="17"/>
                    </a:cubicBezTo>
                    <a:cubicBezTo>
                      <a:pt x="233" y="17"/>
                      <a:pt x="237" y="21"/>
                      <a:pt x="237" y="25"/>
                    </a:cubicBezTo>
                    <a:cubicBezTo>
                      <a:pt x="239" y="29"/>
                      <a:pt x="239" y="41"/>
                      <a:pt x="241" y="56"/>
                    </a:cubicBezTo>
                    <a:cubicBezTo>
                      <a:pt x="197" y="128"/>
                      <a:pt x="153" y="200"/>
                      <a:pt x="109" y="272"/>
                    </a:cubicBezTo>
                    <a:cubicBezTo>
                      <a:pt x="101" y="194"/>
                      <a:pt x="92" y="117"/>
                      <a:pt x="84" y="39"/>
                    </a:cubicBezTo>
                    <a:cubicBezTo>
                      <a:pt x="84" y="37"/>
                      <a:pt x="84" y="34"/>
                      <a:pt x="84" y="31"/>
                    </a:cubicBezTo>
                    <a:cubicBezTo>
                      <a:pt x="84" y="17"/>
                      <a:pt x="113" y="17"/>
                      <a:pt x="117" y="17"/>
                    </a:cubicBezTo>
                    <a:cubicBezTo>
                      <a:pt x="123" y="17"/>
                      <a:pt x="130" y="17"/>
                      <a:pt x="130" y="8"/>
                    </a:cubicBezTo>
                    <a:cubicBezTo>
                      <a:pt x="130" y="6"/>
                      <a:pt x="128" y="0"/>
                      <a:pt x="123" y="0"/>
                    </a:cubicBezTo>
                    <a:cubicBezTo>
                      <a:pt x="109" y="0"/>
                      <a:pt x="74" y="2"/>
                      <a:pt x="60" y="2"/>
                    </a:cubicBezTo>
                    <a:cubicBezTo>
                      <a:pt x="45" y="2"/>
                      <a:pt x="25" y="0"/>
                      <a:pt x="10" y="0"/>
                    </a:cubicBezTo>
                    <a:cubicBezTo>
                      <a:pt x="6" y="0"/>
                      <a:pt x="0" y="2"/>
                      <a:pt x="0" y="10"/>
                    </a:cubicBezTo>
                    <a:cubicBezTo>
                      <a:pt x="0" y="17"/>
                      <a:pt x="6" y="17"/>
                      <a:pt x="14" y="17"/>
                    </a:cubicBezTo>
                    <a:cubicBezTo>
                      <a:pt x="37" y="17"/>
                      <a:pt x="37" y="19"/>
                      <a:pt x="39" y="33"/>
                    </a:cubicBezTo>
                    <a:cubicBezTo>
                      <a:pt x="49" y="130"/>
                      <a:pt x="60" y="226"/>
                      <a:pt x="70" y="323"/>
                    </a:cubicBezTo>
                    <a:cubicBezTo>
                      <a:pt x="72" y="332"/>
                      <a:pt x="72" y="336"/>
                      <a:pt x="80" y="336"/>
                    </a:cubicBezTo>
                    <a:cubicBezTo>
                      <a:pt x="88" y="336"/>
                      <a:pt x="91" y="332"/>
                      <a:pt x="95" y="327"/>
                    </a:cubicBezTo>
                    <a:cubicBezTo>
                      <a:pt x="145" y="245"/>
                      <a:pt x="194" y="163"/>
                      <a:pt x="243" y="82"/>
                    </a:cubicBezTo>
                    <a:cubicBezTo>
                      <a:pt x="252" y="162"/>
                      <a:pt x="261" y="242"/>
                      <a:pt x="270" y="323"/>
                    </a:cubicBezTo>
                    <a:cubicBezTo>
                      <a:pt x="270" y="334"/>
                      <a:pt x="274" y="336"/>
                      <a:pt x="280" y="336"/>
                    </a:cubicBezTo>
                    <a:cubicBezTo>
                      <a:pt x="288" y="336"/>
                      <a:pt x="292" y="332"/>
                      <a:pt x="296" y="327"/>
                    </a:cubicBezTo>
                    <a:cubicBezTo>
                      <a:pt x="350" y="236"/>
                      <a:pt x="405" y="146"/>
                      <a:pt x="459" y="5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Freeform 829">
                <a:extLst>
                  <a:ext uri="{FF2B5EF4-FFF2-40B4-BE49-F238E27FC236}">
                    <a16:creationId xmlns:a16="http://schemas.microsoft.com/office/drawing/2014/main" id="{4D2221A3-1DBA-B1D2-7316-F3C049687DF4}"/>
                  </a:ext>
                </a:extLst>
              </p:cNvPr>
              <p:cNvSpPr/>
              <p:nvPr/>
            </p:nvSpPr>
            <p:spPr>
              <a:xfrm>
                <a:off x="4887360" y="39258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0"/>
                    </a:moveTo>
                    <a:cubicBezTo>
                      <a:pt x="49" y="0"/>
                      <a:pt x="25" y="0"/>
                      <a:pt x="0" y="0"/>
                    </a:cubicBezTo>
                    <a:cubicBezTo>
                      <a:pt x="0" y="8"/>
                      <a:pt x="0" y="16"/>
                      <a:pt x="0" y="23"/>
                    </a:cubicBezTo>
                    <a:cubicBezTo>
                      <a:pt x="17" y="23"/>
                      <a:pt x="34" y="23"/>
                      <a:pt x="51" y="23"/>
                    </a:cubicBezTo>
                    <a:cubicBezTo>
                      <a:pt x="51" y="167"/>
                      <a:pt x="51" y="310"/>
                      <a:pt x="51" y="453"/>
                    </a:cubicBezTo>
                    <a:cubicBezTo>
                      <a:pt x="34" y="453"/>
                      <a:pt x="17" y="453"/>
                      <a:pt x="0" y="453"/>
                    </a:cubicBezTo>
                    <a:cubicBezTo>
                      <a:pt x="0" y="461"/>
                      <a:pt x="0" y="468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ubicBezTo>
                      <a:pt x="74" y="317"/>
                      <a:pt x="74" y="159"/>
                      <a:pt x="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Freeform 830">
                <a:extLst>
                  <a:ext uri="{FF2B5EF4-FFF2-40B4-BE49-F238E27FC236}">
                    <a16:creationId xmlns:a16="http://schemas.microsoft.com/office/drawing/2014/main" id="{BEC1EE9A-C04B-CB5D-A71E-BBD4575E9C16}"/>
                  </a:ext>
                </a:extLst>
              </p:cNvPr>
              <p:cNvSpPr/>
              <p:nvPr/>
            </p:nvSpPr>
            <p:spPr>
              <a:xfrm>
                <a:off x="4320000" y="4106880"/>
                <a:ext cx="618120" cy="10080"/>
              </a:xfrm>
              <a:custGeom>
                <a:avLst/>
                <a:gdLst/>
                <a:ahLst/>
                <a:cxnLst/>
                <a:rect l="0" t="0" r="r" b="b"/>
                <a:pathLst>
                  <a:path w="1717" h="28">
                    <a:moveTo>
                      <a:pt x="858" y="27"/>
                    </a:moveTo>
                    <a:cubicBezTo>
                      <a:pt x="572" y="27"/>
                      <a:pt x="286" y="27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ubicBezTo>
                      <a:pt x="572" y="0"/>
                      <a:pt x="1144" y="0"/>
                      <a:pt x="1716" y="0"/>
                    </a:cubicBezTo>
                    <a:cubicBezTo>
                      <a:pt x="1716" y="9"/>
                      <a:pt x="1716" y="18"/>
                      <a:pt x="1716" y="27"/>
                    </a:cubicBezTo>
                    <a:cubicBezTo>
                      <a:pt x="1430" y="27"/>
                      <a:pt x="1144" y="27"/>
                      <a:pt x="858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Freeform 831">
                <a:extLst>
                  <a:ext uri="{FF2B5EF4-FFF2-40B4-BE49-F238E27FC236}">
                    <a16:creationId xmlns:a16="http://schemas.microsoft.com/office/drawing/2014/main" id="{AD5C3D5C-C1B3-E229-4AA4-89B0BFAFAFC1}"/>
                  </a:ext>
                </a:extLst>
              </p:cNvPr>
              <p:cNvSpPr/>
              <p:nvPr/>
            </p:nvSpPr>
            <p:spPr>
              <a:xfrm>
                <a:off x="4500720" y="4143960"/>
                <a:ext cx="62640" cy="114480"/>
              </a:xfrm>
              <a:custGeom>
                <a:avLst/>
                <a:gdLst/>
                <a:ahLst/>
                <a:cxnLst/>
                <a:rect l="0" t="0" r="r" b="b"/>
                <a:pathLst>
                  <a:path w="174" h="318">
                    <a:moveTo>
                      <a:pt x="107" y="14"/>
                    </a:moveTo>
                    <a:cubicBezTo>
                      <a:pt x="107" y="0"/>
                      <a:pt x="107" y="0"/>
                      <a:pt x="93" y="0"/>
                    </a:cubicBezTo>
                    <a:cubicBezTo>
                      <a:pt x="62" y="29"/>
                      <a:pt x="19" y="31"/>
                      <a:pt x="0" y="31"/>
                    </a:cubicBezTo>
                    <a:cubicBezTo>
                      <a:pt x="0" y="37"/>
                      <a:pt x="0" y="43"/>
                      <a:pt x="0" y="49"/>
                    </a:cubicBezTo>
                    <a:cubicBezTo>
                      <a:pt x="12" y="49"/>
                      <a:pt x="43" y="49"/>
                      <a:pt x="68" y="35"/>
                    </a:cubicBezTo>
                    <a:cubicBezTo>
                      <a:pt x="68" y="116"/>
                      <a:pt x="68" y="197"/>
                      <a:pt x="68" y="278"/>
                    </a:cubicBezTo>
                    <a:cubicBezTo>
                      <a:pt x="68" y="293"/>
                      <a:pt x="68" y="299"/>
                      <a:pt x="21" y="299"/>
                    </a:cubicBezTo>
                    <a:cubicBezTo>
                      <a:pt x="15" y="299"/>
                      <a:pt x="8" y="299"/>
                      <a:pt x="2" y="299"/>
                    </a:cubicBezTo>
                    <a:cubicBezTo>
                      <a:pt x="2" y="305"/>
                      <a:pt x="2" y="311"/>
                      <a:pt x="2" y="317"/>
                    </a:cubicBezTo>
                    <a:cubicBezTo>
                      <a:pt x="12" y="317"/>
                      <a:pt x="70" y="315"/>
                      <a:pt x="88" y="315"/>
                    </a:cubicBezTo>
                    <a:cubicBezTo>
                      <a:pt x="103" y="315"/>
                      <a:pt x="163" y="317"/>
                      <a:pt x="173" y="317"/>
                    </a:cubicBezTo>
                    <a:cubicBezTo>
                      <a:pt x="173" y="311"/>
                      <a:pt x="173" y="305"/>
                      <a:pt x="173" y="299"/>
                    </a:cubicBezTo>
                    <a:cubicBezTo>
                      <a:pt x="167" y="299"/>
                      <a:pt x="162" y="299"/>
                      <a:pt x="156" y="299"/>
                    </a:cubicBezTo>
                    <a:cubicBezTo>
                      <a:pt x="107" y="299"/>
                      <a:pt x="107" y="293"/>
                      <a:pt x="107" y="278"/>
                    </a:cubicBezTo>
                    <a:cubicBezTo>
                      <a:pt x="107" y="190"/>
                      <a:pt x="107" y="102"/>
                      <a:pt x="107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Freeform 832">
                <a:extLst>
                  <a:ext uri="{FF2B5EF4-FFF2-40B4-BE49-F238E27FC236}">
                    <a16:creationId xmlns:a16="http://schemas.microsoft.com/office/drawing/2014/main" id="{7858A616-9471-209C-4475-F5D16F770750}"/>
                  </a:ext>
                </a:extLst>
              </p:cNvPr>
              <p:cNvSpPr/>
              <p:nvPr/>
            </p:nvSpPr>
            <p:spPr>
              <a:xfrm>
                <a:off x="4588920" y="414396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222" y="165"/>
                    </a:moveTo>
                    <a:cubicBezTo>
                      <a:pt x="222" y="113"/>
                      <a:pt x="216" y="74"/>
                      <a:pt x="193" y="41"/>
                    </a:cubicBezTo>
                    <a:cubicBezTo>
                      <a:pt x="179" y="19"/>
                      <a:pt x="148" y="0"/>
                      <a:pt x="111" y="0"/>
                    </a:cubicBezTo>
                    <a:cubicBezTo>
                      <a:pt x="0" y="0"/>
                      <a:pt x="0" y="131"/>
                      <a:pt x="0" y="165"/>
                    </a:cubicBezTo>
                    <a:cubicBezTo>
                      <a:pt x="0" y="199"/>
                      <a:pt x="0" y="327"/>
                      <a:pt x="111" y="327"/>
                    </a:cubicBezTo>
                    <a:cubicBezTo>
                      <a:pt x="222" y="327"/>
                      <a:pt x="222" y="198"/>
                      <a:pt x="222" y="165"/>
                    </a:cubicBezTo>
                    <a:moveTo>
                      <a:pt x="111" y="313"/>
                    </a:moveTo>
                    <a:cubicBezTo>
                      <a:pt x="88" y="313"/>
                      <a:pt x="58" y="299"/>
                      <a:pt x="51" y="260"/>
                    </a:cubicBezTo>
                    <a:cubicBezTo>
                      <a:pt x="43" y="233"/>
                      <a:pt x="43" y="194"/>
                      <a:pt x="43" y="159"/>
                    </a:cubicBezTo>
                    <a:cubicBezTo>
                      <a:pt x="43" y="124"/>
                      <a:pt x="43" y="87"/>
                      <a:pt x="51" y="60"/>
                    </a:cubicBezTo>
                    <a:cubicBezTo>
                      <a:pt x="60" y="23"/>
                      <a:pt x="91" y="14"/>
                      <a:pt x="111" y="14"/>
                    </a:cubicBezTo>
                    <a:cubicBezTo>
                      <a:pt x="136" y="14"/>
                      <a:pt x="162" y="29"/>
                      <a:pt x="169" y="56"/>
                    </a:cubicBezTo>
                    <a:cubicBezTo>
                      <a:pt x="177" y="82"/>
                      <a:pt x="177" y="117"/>
                      <a:pt x="177" y="159"/>
                    </a:cubicBezTo>
                    <a:cubicBezTo>
                      <a:pt x="177" y="194"/>
                      <a:pt x="177" y="229"/>
                      <a:pt x="171" y="258"/>
                    </a:cubicBezTo>
                    <a:cubicBezTo>
                      <a:pt x="162" y="303"/>
                      <a:pt x="130" y="313"/>
                      <a:pt x="111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Freeform 833">
                <a:extLst>
                  <a:ext uri="{FF2B5EF4-FFF2-40B4-BE49-F238E27FC236}">
                    <a16:creationId xmlns:a16="http://schemas.microsoft.com/office/drawing/2014/main" id="{379474EB-8ABE-2480-16B7-3C6E87F55B92}"/>
                  </a:ext>
                </a:extLst>
              </p:cNvPr>
              <p:cNvSpPr/>
              <p:nvPr/>
            </p:nvSpPr>
            <p:spPr>
              <a:xfrm>
                <a:off x="4686840" y="414396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222" y="165"/>
                    </a:moveTo>
                    <a:cubicBezTo>
                      <a:pt x="222" y="113"/>
                      <a:pt x="216" y="74"/>
                      <a:pt x="193" y="41"/>
                    </a:cubicBezTo>
                    <a:cubicBezTo>
                      <a:pt x="179" y="19"/>
                      <a:pt x="150" y="0"/>
                      <a:pt x="111" y="0"/>
                    </a:cubicBezTo>
                    <a:cubicBezTo>
                      <a:pt x="0" y="0"/>
                      <a:pt x="0" y="131"/>
                      <a:pt x="0" y="165"/>
                    </a:cubicBezTo>
                    <a:cubicBezTo>
                      <a:pt x="0" y="199"/>
                      <a:pt x="0" y="327"/>
                      <a:pt x="111" y="327"/>
                    </a:cubicBezTo>
                    <a:cubicBezTo>
                      <a:pt x="222" y="327"/>
                      <a:pt x="222" y="198"/>
                      <a:pt x="222" y="165"/>
                    </a:cubicBezTo>
                    <a:moveTo>
                      <a:pt x="111" y="313"/>
                    </a:moveTo>
                    <a:cubicBezTo>
                      <a:pt x="90" y="313"/>
                      <a:pt x="60" y="299"/>
                      <a:pt x="51" y="260"/>
                    </a:cubicBezTo>
                    <a:cubicBezTo>
                      <a:pt x="43" y="233"/>
                      <a:pt x="43" y="194"/>
                      <a:pt x="43" y="159"/>
                    </a:cubicBezTo>
                    <a:cubicBezTo>
                      <a:pt x="43" y="124"/>
                      <a:pt x="43" y="87"/>
                      <a:pt x="51" y="60"/>
                    </a:cubicBezTo>
                    <a:cubicBezTo>
                      <a:pt x="60" y="23"/>
                      <a:pt x="91" y="14"/>
                      <a:pt x="111" y="14"/>
                    </a:cubicBezTo>
                    <a:cubicBezTo>
                      <a:pt x="136" y="14"/>
                      <a:pt x="162" y="29"/>
                      <a:pt x="169" y="56"/>
                    </a:cubicBezTo>
                    <a:cubicBezTo>
                      <a:pt x="177" y="82"/>
                      <a:pt x="179" y="117"/>
                      <a:pt x="179" y="159"/>
                    </a:cubicBezTo>
                    <a:cubicBezTo>
                      <a:pt x="179" y="194"/>
                      <a:pt x="179" y="229"/>
                      <a:pt x="171" y="258"/>
                    </a:cubicBezTo>
                    <a:cubicBezTo>
                      <a:pt x="162" y="303"/>
                      <a:pt x="130" y="313"/>
                      <a:pt x="111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Freeform 834">
                <a:extLst>
                  <a:ext uri="{FF2B5EF4-FFF2-40B4-BE49-F238E27FC236}">
                    <a16:creationId xmlns:a16="http://schemas.microsoft.com/office/drawing/2014/main" id="{1B839C5E-3EE5-EC59-90E5-6C4122298039}"/>
                  </a:ext>
                </a:extLst>
              </p:cNvPr>
              <p:cNvSpPr/>
              <p:nvPr/>
            </p:nvSpPr>
            <p:spPr>
              <a:xfrm>
                <a:off x="4976280" y="3891240"/>
                <a:ext cx="9360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0" h="1227">
                    <a:moveTo>
                      <a:pt x="259" y="612"/>
                    </a:moveTo>
                    <a:cubicBezTo>
                      <a:pt x="259" y="416"/>
                      <a:pt x="214" y="208"/>
                      <a:pt x="78" y="54"/>
                    </a:cubicBezTo>
                    <a:cubicBezTo>
                      <a:pt x="68" y="45"/>
                      <a:pt x="43" y="17"/>
                      <a:pt x="27" y="4"/>
                    </a:cubicBezTo>
                    <a:cubicBezTo>
                      <a:pt x="23" y="0"/>
                      <a:pt x="21" y="0"/>
                      <a:pt x="12" y="0"/>
                    </a:cubicBezTo>
                    <a:cubicBezTo>
                      <a:pt x="6" y="0"/>
                      <a:pt x="0" y="0"/>
                      <a:pt x="0" y="6"/>
                    </a:cubicBezTo>
                    <a:cubicBezTo>
                      <a:pt x="0" y="8"/>
                      <a:pt x="2" y="12"/>
                      <a:pt x="4" y="14"/>
                    </a:cubicBezTo>
                    <a:cubicBezTo>
                      <a:pt x="27" y="37"/>
                      <a:pt x="64" y="74"/>
                      <a:pt x="105" y="150"/>
                    </a:cubicBezTo>
                    <a:cubicBezTo>
                      <a:pt x="179" y="280"/>
                      <a:pt x="206" y="449"/>
                      <a:pt x="206" y="612"/>
                    </a:cubicBezTo>
                    <a:cubicBezTo>
                      <a:pt x="206" y="908"/>
                      <a:pt x="125" y="1088"/>
                      <a:pt x="2" y="1213"/>
                    </a:cubicBezTo>
                    <a:cubicBezTo>
                      <a:pt x="0" y="1215"/>
                      <a:pt x="0" y="1217"/>
                      <a:pt x="0" y="1219"/>
                    </a:cubicBezTo>
                    <a:cubicBezTo>
                      <a:pt x="0" y="1226"/>
                      <a:pt x="6" y="1226"/>
                      <a:pt x="12" y="1226"/>
                    </a:cubicBezTo>
                    <a:cubicBezTo>
                      <a:pt x="21" y="1226"/>
                      <a:pt x="23" y="1226"/>
                      <a:pt x="29" y="1221"/>
                    </a:cubicBezTo>
                    <a:cubicBezTo>
                      <a:pt x="93" y="1164"/>
                      <a:pt x="167" y="1069"/>
                      <a:pt x="214" y="925"/>
                    </a:cubicBezTo>
                    <a:cubicBezTo>
                      <a:pt x="243" y="832"/>
                      <a:pt x="259" y="721"/>
                      <a:pt x="259" y="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Freeform 835">
                <a:extLst>
                  <a:ext uri="{FF2B5EF4-FFF2-40B4-BE49-F238E27FC236}">
                    <a16:creationId xmlns:a16="http://schemas.microsoft.com/office/drawing/2014/main" id="{1DB3F52B-6BE4-9CFF-7BC9-224E9795E3D6}"/>
                  </a:ext>
                </a:extLst>
              </p:cNvPr>
              <p:cNvSpPr/>
              <p:nvPr/>
            </p:nvSpPr>
            <p:spPr>
              <a:xfrm>
                <a:off x="5160960" y="3803760"/>
                <a:ext cx="50760" cy="82080"/>
              </a:xfrm>
              <a:custGeom>
                <a:avLst/>
                <a:gdLst/>
                <a:ahLst/>
                <a:cxnLst/>
                <a:rect l="0" t="0" r="r" b="b"/>
                <a:pathLst>
                  <a:path w="141" h="228">
                    <a:moveTo>
                      <a:pt x="88" y="10"/>
                    </a:moveTo>
                    <a:cubicBezTo>
                      <a:pt x="88" y="0"/>
                      <a:pt x="86" y="0"/>
                      <a:pt x="76" y="0"/>
                    </a:cubicBezTo>
                    <a:cubicBezTo>
                      <a:pt x="51" y="21"/>
                      <a:pt x="14" y="21"/>
                      <a:pt x="6" y="21"/>
                    </a:cubicBezTo>
                    <a:cubicBezTo>
                      <a:pt x="4" y="21"/>
                      <a:pt x="2" y="21"/>
                      <a:pt x="0" y="21"/>
                    </a:cubicBezTo>
                    <a:cubicBezTo>
                      <a:pt x="0" y="27"/>
                      <a:pt x="0" y="32"/>
                      <a:pt x="0" y="37"/>
                    </a:cubicBezTo>
                    <a:cubicBezTo>
                      <a:pt x="2" y="37"/>
                      <a:pt x="4" y="37"/>
                      <a:pt x="6" y="37"/>
                    </a:cubicBezTo>
                    <a:cubicBezTo>
                      <a:pt x="14" y="37"/>
                      <a:pt x="37" y="37"/>
                      <a:pt x="56" y="27"/>
                    </a:cubicBezTo>
                    <a:cubicBezTo>
                      <a:pt x="56" y="84"/>
                      <a:pt x="56" y="141"/>
                      <a:pt x="56" y="198"/>
                    </a:cubicBezTo>
                    <a:cubicBezTo>
                      <a:pt x="56" y="208"/>
                      <a:pt x="56" y="212"/>
                      <a:pt x="19" y="212"/>
                    </a:cubicBezTo>
                    <a:cubicBezTo>
                      <a:pt x="14" y="212"/>
                      <a:pt x="8" y="212"/>
                      <a:pt x="2" y="212"/>
                    </a:cubicBezTo>
                    <a:cubicBezTo>
                      <a:pt x="2" y="217"/>
                      <a:pt x="2" y="222"/>
                      <a:pt x="2" y="227"/>
                    </a:cubicBezTo>
                    <a:cubicBezTo>
                      <a:pt x="21" y="225"/>
                      <a:pt x="53" y="225"/>
                      <a:pt x="72" y="225"/>
                    </a:cubicBezTo>
                    <a:cubicBezTo>
                      <a:pt x="91" y="225"/>
                      <a:pt x="123" y="225"/>
                      <a:pt x="140" y="227"/>
                    </a:cubicBezTo>
                    <a:cubicBezTo>
                      <a:pt x="140" y="222"/>
                      <a:pt x="140" y="217"/>
                      <a:pt x="140" y="212"/>
                    </a:cubicBezTo>
                    <a:cubicBezTo>
                      <a:pt x="135" y="212"/>
                      <a:pt x="130" y="212"/>
                      <a:pt x="125" y="212"/>
                    </a:cubicBezTo>
                    <a:cubicBezTo>
                      <a:pt x="88" y="212"/>
                      <a:pt x="88" y="208"/>
                      <a:pt x="88" y="198"/>
                    </a:cubicBezTo>
                    <a:cubicBezTo>
                      <a:pt x="88" y="135"/>
                      <a:pt x="88" y="73"/>
                      <a:pt x="88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Freeform 836">
                <a:extLst>
                  <a:ext uri="{FF2B5EF4-FFF2-40B4-BE49-F238E27FC236}">
                    <a16:creationId xmlns:a16="http://schemas.microsoft.com/office/drawing/2014/main" id="{9F23156E-7FFF-ACDE-866D-1458643340FB}"/>
                  </a:ext>
                </a:extLst>
              </p:cNvPr>
              <p:cNvSpPr/>
              <p:nvPr/>
            </p:nvSpPr>
            <p:spPr>
              <a:xfrm>
                <a:off x="5143680" y="3904560"/>
                <a:ext cx="84240" cy="8640"/>
              </a:xfrm>
              <a:custGeom>
                <a:avLst/>
                <a:gdLst/>
                <a:ahLst/>
                <a:cxnLst/>
                <a:rect l="0" t="0" r="r" b="b"/>
                <a:pathLst>
                  <a:path w="234" h="24">
                    <a:moveTo>
                      <a:pt x="117" y="23"/>
                    </a:moveTo>
                    <a:cubicBezTo>
                      <a:pt x="78" y="23"/>
                      <a:pt x="39" y="23"/>
                      <a:pt x="0" y="23"/>
                    </a:cubicBezTo>
                    <a:cubicBezTo>
                      <a:pt x="0" y="16"/>
                      <a:pt x="0" y="8"/>
                      <a:pt x="0" y="0"/>
                    </a:cubicBezTo>
                    <a:cubicBezTo>
                      <a:pt x="78" y="0"/>
                      <a:pt x="156" y="0"/>
                      <a:pt x="233" y="0"/>
                    </a:cubicBezTo>
                    <a:cubicBezTo>
                      <a:pt x="233" y="8"/>
                      <a:pt x="233" y="16"/>
                      <a:pt x="233" y="23"/>
                    </a:cubicBezTo>
                    <a:cubicBezTo>
                      <a:pt x="195" y="23"/>
                      <a:pt x="156" y="23"/>
                      <a:pt x="117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Freeform 837">
                <a:extLst>
                  <a:ext uri="{FF2B5EF4-FFF2-40B4-BE49-F238E27FC236}">
                    <a16:creationId xmlns:a16="http://schemas.microsoft.com/office/drawing/2014/main" id="{C71CE905-07B8-3A21-BA3B-989AED2172DC}"/>
                  </a:ext>
                </a:extLst>
              </p:cNvPr>
              <p:cNvSpPr/>
              <p:nvPr/>
            </p:nvSpPr>
            <p:spPr>
              <a:xfrm>
                <a:off x="5153400" y="3929040"/>
                <a:ext cx="6408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78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0"/>
                      <a:pt x="86" y="220"/>
                    </a:cubicBezTo>
                    <a:cubicBezTo>
                      <a:pt x="82" y="220"/>
                      <a:pt x="41" y="220"/>
                      <a:pt x="23" y="202"/>
                    </a:cubicBezTo>
                    <a:cubicBezTo>
                      <a:pt x="39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0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4" y="235"/>
                      <a:pt x="177" y="200"/>
                      <a:pt x="177" y="167"/>
                    </a:cubicBezTo>
                    <a:cubicBezTo>
                      <a:pt x="177" y="140"/>
                      <a:pt x="154" y="117"/>
                      <a:pt x="115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0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1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49" y="14"/>
                      <a:pt x="80" y="14"/>
                      <a:pt x="88" y="14"/>
                    </a:cubicBezTo>
                    <a:cubicBezTo>
                      <a:pt x="113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2" y="101"/>
                    </a:cubicBezTo>
                    <a:cubicBezTo>
                      <a:pt x="72" y="101"/>
                      <a:pt x="70" y="103"/>
                      <a:pt x="60" y="103"/>
                    </a:cubicBezTo>
                    <a:cubicBezTo>
                      <a:pt x="56" y="103"/>
                      <a:pt x="54" y="103"/>
                      <a:pt x="54" y="109"/>
                    </a:cubicBezTo>
                    <a:cubicBezTo>
                      <a:pt x="54" y="115"/>
                      <a:pt x="56" y="115"/>
                      <a:pt x="62" y="115"/>
                    </a:cubicBezTo>
                    <a:cubicBezTo>
                      <a:pt x="70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Freeform 838">
                <a:extLst>
                  <a:ext uri="{FF2B5EF4-FFF2-40B4-BE49-F238E27FC236}">
                    <a16:creationId xmlns:a16="http://schemas.microsoft.com/office/drawing/2014/main" id="{478D30F3-BDA3-9894-8DFB-DC9480825955}"/>
                  </a:ext>
                </a:extLst>
              </p:cNvPr>
              <p:cNvSpPr/>
              <p:nvPr/>
            </p:nvSpPr>
            <p:spPr>
              <a:xfrm>
                <a:off x="5354640" y="3891240"/>
                <a:ext cx="9432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1227">
                    <a:moveTo>
                      <a:pt x="230" y="1219"/>
                    </a:moveTo>
                    <a:cubicBezTo>
                      <a:pt x="232" y="1219"/>
                      <a:pt x="235" y="1224"/>
                      <a:pt x="237" y="1226"/>
                    </a:cubicBezTo>
                    <a:cubicBezTo>
                      <a:pt x="243" y="1226"/>
                      <a:pt x="248" y="1226"/>
                      <a:pt x="253" y="1226"/>
                    </a:cubicBezTo>
                    <a:cubicBezTo>
                      <a:pt x="255" y="1226"/>
                      <a:pt x="261" y="1224"/>
                      <a:pt x="261" y="1219"/>
                    </a:cubicBezTo>
                    <a:cubicBezTo>
                      <a:pt x="261" y="1217"/>
                      <a:pt x="259" y="1215"/>
                      <a:pt x="257" y="1213"/>
                    </a:cubicBezTo>
                    <a:cubicBezTo>
                      <a:pt x="233" y="1188"/>
                      <a:pt x="197" y="1151"/>
                      <a:pt x="154" y="1077"/>
                    </a:cubicBezTo>
                    <a:cubicBezTo>
                      <a:pt x="80" y="945"/>
                      <a:pt x="53" y="777"/>
                      <a:pt x="53" y="612"/>
                    </a:cubicBezTo>
                    <a:cubicBezTo>
                      <a:pt x="53" y="311"/>
                      <a:pt x="138" y="132"/>
                      <a:pt x="259" y="12"/>
                    </a:cubicBezTo>
                    <a:cubicBezTo>
                      <a:pt x="261" y="10"/>
                      <a:pt x="261" y="8"/>
                      <a:pt x="261" y="6"/>
                    </a:cubicBezTo>
                    <a:cubicBezTo>
                      <a:pt x="261" y="0"/>
                      <a:pt x="255" y="0"/>
                      <a:pt x="247" y="0"/>
                    </a:cubicBezTo>
                    <a:cubicBezTo>
                      <a:pt x="237" y="0"/>
                      <a:pt x="237" y="0"/>
                      <a:pt x="232" y="4"/>
                    </a:cubicBezTo>
                    <a:cubicBezTo>
                      <a:pt x="165" y="60"/>
                      <a:pt x="93" y="155"/>
                      <a:pt x="45" y="299"/>
                    </a:cubicBezTo>
                    <a:cubicBezTo>
                      <a:pt x="16" y="389"/>
                      <a:pt x="0" y="500"/>
                      <a:pt x="0" y="612"/>
                    </a:cubicBezTo>
                    <a:cubicBezTo>
                      <a:pt x="0" y="774"/>
                      <a:pt x="29" y="956"/>
                      <a:pt x="136" y="1116"/>
                    </a:cubicBezTo>
                    <a:cubicBezTo>
                      <a:pt x="156" y="1141"/>
                      <a:pt x="166" y="1152"/>
                      <a:pt x="181" y="1170"/>
                    </a:cubicBezTo>
                    <a:cubicBezTo>
                      <a:pt x="187" y="1178"/>
                      <a:pt x="197" y="1189"/>
                      <a:pt x="202" y="1193"/>
                    </a:cubicBezTo>
                    <a:cubicBezTo>
                      <a:pt x="211" y="1202"/>
                      <a:pt x="221" y="1210"/>
                      <a:pt x="230" y="12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Freeform 839">
                <a:extLst>
                  <a:ext uri="{FF2B5EF4-FFF2-40B4-BE49-F238E27FC236}">
                    <a16:creationId xmlns:a16="http://schemas.microsoft.com/office/drawing/2014/main" id="{7D57DC5E-7100-697C-DB6E-2140DFA69E7A}"/>
                  </a:ext>
                </a:extLst>
              </p:cNvPr>
              <p:cNvSpPr/>
              <p:nvPr/>
            </p:nvSpPr>
            <p:spPr>
              <a:xfrm>
                <a:off x="5727960" y="3962880"/>
                <a:ext cx="63360" cy="114480"/>
              </a:xfrm>
              <a:custGeom>
                <a:avLst/>
                <a:gdLst/>
                <a:ahLst/>
                <a:cxnLst/>
                <a:rect l="0" t="0" r="r" b="b"/>
                <a:pathLst>
                  <a:path w="176" h="318">
                    <a:moveTo>
                      <a:pt x="109" y="14"/>
                    </a:moveTo>
                    <a:cubicBezTo>
                      <a:pt x="109" y="0"/>
                      <a:pt x="107" y="0"/>
                      <a:pt x="93" y="0"/>
                    </a:cubicBezTo>
                    <a:cubicBezTo>
                      <a:pt x="64" y="29"/>
                      <a:pt x="19" y="31"/>
                      <a:pt x="0" y="31"/>
                    </a:cubicBezTo>
                    <a:cubicBezTo>
                      <a:pt x="0" y="36"/>
                      <a:pt x="0" y="41"/>
                      <a:pt x="0" y="47"/>
                    </a:cubicBezTo>
                    <a:cubicBezTo>
                      <a:pt x="12" y="47"/>
                      <a:pt x="43" y="47"/>
                      <a:pt x="70" y="33"/>
                    </a:cubicBezTo>
                    <a:cubicBezTo>
                      <a:pt x="70" y="115"/>
                      <a:pt x="70" y="196"/>
                      <a:pt x="70" y="278"/>
                    </a:cubicBezTo>
                    <a:cubicBezTo>
                      <a:pt x="70" y="293"/>
                      <a:pt x="70" y="299"/>
                      <a:pt x="21" y="299"/>
                    </a:cubicBezTo>
                    <a:cubicBezTo>
                      <a:pt x="16" y="299"/>
                      <a:pt x="10" y="299"/>
                      <a:pt x="4" y="299"/>
                    </a:cubicBezTo>
                    <a:cubicBezTo>
                      <a:pt x="4" y="305"/>
                      <a:pt x="4" y="311"/>
                      <a:pt x="4" y="317"/>
                    </a:cubicBezTo>
                    <a:cubicBezTo>
                      <a:pt x="12" y="317"/>
                      <a:pt x="72" y="315"/>
                      <a:pt x="90" y="315"/>
                    </a:cubicBezTo>
                    <a:cubicBezTo>
                      <a:pt x="103" y="315"/>
                      <a:pt x="163" y="317"/>
                      <a:pt x="175" y="317"/>
                    </a:cubicBezTo>
                    <a:cubicBezTo>
                      <a:pt x="175" y="311"/>
                      <a:pt x="175" y="305"/>
                      <a:pt x="175" y="299"/>
                    </a:cubicBezTo>
                    <a:cubicBezTo>
                      <a:pt x="169" y="299"/>
                      <a:pt x="162" y="299"/>
                      <a:pt x="156" y="299"/>
                    </a:cubicBezTo>
                    <a:cubicBezTo>
                      <a:pt x="109" y="299"/>
                      <a:pt x="109" y="293"/>
                      <a:pt x="109" y="278"/>
                    </a:cubicBezTo>
                    <a:cubicBezTo>
                      <a:pt x="109" y="190"/>
                      <a:pt x="109" y="102"/>
                      <a:pt x="109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Freeform 840">
                <a:extLst>
                  <a:ext uri="{FF2B5EF4-FFF2-40B4-BE49-F238E27FC236}">
                    <a16:creationId xmlns:a16="http://schemas.microsoft.com/office/drawing/2014/main" id="{7D843DC9-E0BF-8DFA-2355-69A276555481}"/>
                  </a:ext>
                </a:extLst>
              </p:cNvPr>
              <p:cNvSpPr/>
              <p:nvPr/>
            </p:nvSpPr>
            <p:spPr>
              <a:xfrm>
                <a:off x="5816160" y="396288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222" y="165"/>
                    </a:moveTo>
                    <a:cubicBezTo>
                      <a:pt x="222" y="113"/>
                      <a:pt x="216" y="74"/>
                      <a:pt x="195" y="41"/>
                    </a:cubicBezTo>
                    <a:cubicBezTo>
                      <a:pt x="179" y="19"/>
                      <a:pt x="150" y="0"/>
                      <a:pt x="111" y="0"/>
                    </a:cubicBezTo>
                    <a:cubicBezTo>
                      <a:pt x="0" y="0"/>
                      <a:pt x="0" y="131"/>
                      <a:pt x="0" y="165"/>
                    </a:cubicBezTo>
                    <a:cubicBezTo>
                      <a:pt x="0" y="199"/>
                      <a:pt x="0" y="327"/>
                      <a:pt x="111" y="327"/>
                    </a:cubicBezTo>
                    <a:cubicBezTo>
                      <a:pt x="222" y="327"/>
                      <a:pt x="222" y="198"/>
                      <a:pt x="222" y="165"/>
                    </a:cubicBezTo>
                    <a:moveTo>
                      <a:pt x="111" y="313"/>
                    </a:moveTo>
                    <a:cubicBezTo>
                      <a:pt x="90" y="313"/>
                      <a:pt x="60" y="299"/>
                      <a:pt x="51" y="260"/>
                    </a:cubicBezTo>
                    <a:cubicBezTo>
                      <a:pt x="45" y="233"/>
                      <a:pt x="45" y="194"/>
                      <a:pt x="45" y="157"/>
                    </a:cubicBezTo>
                    <a:cubicBezTo>
                      <a:pt x="45" y="122"/>
                      <a:pt x="45" y="87"/>
                      <a:pt x="51" y="60"/>
                    </a:cubicBezTo>
                    <a:cubicBezTo>
                      <a:pt x="62" y="23"/>
                      <a:pt x="91" y="14"/>
                      <a:pt x="111" y="14"/>
                    </a:cubicBezTo>
                    <a:cubicBezTo>
                      <a:pt x="138" y="14"/>
                      <a:pt x="162" y="29"/>
                      <a:pt x="171" y="56"/>
                    </a:cubicBezTo>
                    <a:cubicBezTo>
                      <a:pt x="179" y="82"/>
                      <a:pt x="179" y="117"/>
                      <a:pt x="179" y="157"/>
                    </a:cubicBezTo>
                    <a:cubicBezTo>
                      <a:pt x="179" y="194"/>
                      <a:pt x="179" y="229"/>
                      <a:pt x="173" y="258"/>
                    </a:cubicBezTo>
                    <a:cubicBezTo>
                      <a:pt x="163" y="303"/>
                      <a:pt x="130" y="313"/>
                      <a:pt x="111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841">
                <a:extLst>
                  <a:ext uri="{FF2B5EF4-FFF2-40B4-BE49-F238E27FC236}">
                    <a16:creationId xmlns:a16="http://schemas.microsoft.com/office/drawing/2014/main" id="{0F2259ED-2307-339B-9459-5C3452E93449}"/>
                  </a:ext>
                </a:extLst>
              </p:cNvPr>
              <p:cNvSpPr/>
              <p:nvPr/>
            </p:nvSpPr>
            <p:spPr>
              <a:xfrm>
                <a:off x="5923440" y="3920760"/>
                <a:ext cx="50760" cy="82080"/>
              </a:xfrm>
              <a:custGeom>
                <a:avLst/>
                <a:gdLst/>
                <a:ahLst/>
                <a:cxnLst/>
                <a:rect l="0" t="0" r="r" b="b"/>
                <a:pathLst>
                  <a:path w="141" h="228">
                    <a:moveTo>
                      <a:pt x="86" y="10"/>
                    </a:moveTo>
                    <a:cubicBezTo>
                      <a:pt x="86" y="0"/>
                      <a:pt x="86" y="0"/>
                      <a:pt x="74" y="0"/>
                    </a:cubicBezTo>
                    <a:cubicBezTo>
                      <a:pt x="51" y="21"/>
                      <a:pt x="12" y="21"/>
                      <a:pt x="6" y="21"/>
                    </a:cubicBezTo>
                    <a:cubicBezTo>
                      <a:pt x="4" y="21"/>
                      <a:pt x="2" y="21"/>
                      <a:pt x="0" y="21"/>
                    </a:cubicBezTo>
                    <a:cubicBezTo>
                      <a:pt x="0" y="27"/>
                      <a:pt x="0" y="32"/>
                      <a:pt x="0" y="37"/>
                    </a:cubicBezTo>
                    <a:cubicBezTo>
                      <a:pt x="2" y="37"/>
                      <a:pt x="4" y="37"/>
                      <a:pt x="6" y="37"/>
                    </a:cubicBezTo>
                    <a:cubicBezTo>
                      <a:pt x="14" y="37"/>
                      <a:pt x="35" y="37"/>
                      <a:pt x="54" y="27"/>
                    </a:cubicBezTo>
                    <a:cubicBezTo>
                      <a:pt x="54" y="84"/>
                      <a:pt x="54" y="141"/>
                      <a:pt x="54" y="198"/>
                    </a:cubicBezTo>
                    <a:cubicBezTo>
                      <a:pt x="54" y="208"/>
                      <a:pt x="54" y="212"/>
                      <a:pt x="19" y="212"/>
                    </a:cubicBezTo>
                    <a:cubicBezTo>
                      <a:pt x="14" y="212"/>
                      <a:pt x="8" y="212"/>
                      <a:pt x="2" y="212"/>
                    </a:cubicBezTo>
                    <a:cubicBezTo>
                      <a:pt x="2" y="217"/>
                      <a:pt x="2" y="222"/>
                      <a:pt x="2" y="227"/>
                    </a:cubicBezTo>
                    <a:cubicBezTo>
                      <a:pt x="21" y="225"/>
                      <a:pt x="50" y="225"/>
                      <a:pt x="70" y="225"/>
                    </a:cubicBezTo>
                    <a:cubicBezTo>
                      <a:pt x="90" y="225"/>
                      <a:pt x="121" y="225"/>
                      <a:pt x="140" y="227"/>
                    </a:cubicBezTo>
                    <a:cubicBezTo>
                      <a:pt x="140" y="222"/>
                      <a:pt x="140" y="217"/>
                      <a:pt x="140" y="212"/>
                    </a:cubicBezTo>
                    <a:cubicBezTo>
                      <a:pt x="134" y="212"/>
                      <a:pt x="128" y="212"/>
                      <a:pt x="123" y="212"/>
                    </a:cubicBezTo>
                    <a:cubicBezTo>
                      <a:pt x="86" y="212"/>
                      <a:pt x="86" y="208"/>
                      <a:pt x="86" y="198"/>
                    </a:cubicBezTo>
                    <a:cubicBezTo>
                      <a:pt x="86" y="135"/>
                      <a:pt x="86" y="73"/>
                      <a:pt x="86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842">
                <a:extLst>
                  <a:ext uri="{FF2B5EF4-FFF2-40B4-BE49-F238E27FC236}">
                    <a16:creationId xmlns:a16="http://schemas.microsoft.com/office/drawing/2014/main" id="{3D2C1E29-B606-0613-3A4E-4B92265F0764}"/>
                  </a:ext>
                </a:extLst>
              </p:cNvPr>
              <p:cNvSpPr/>
              <p:nvPr/>
            </p:nvSpPr>
            <p:spPr>
              <a:xfrm>
                <a:off x="5999040" y="3920760"/>
                <a:ext cx="6480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80" h="236">
                    <a:moveTo>
                      <a:pt x="121" y="105"/>
                    </a:moveTo>
                    <a:cubicBezTo>
                      <a:pt x="156" y="89"/>
                      <a:pt x="165" y="72"/>
                      <a:pt x="165" y="52"/>
                    </a:cubicBezTo>
                    <a:cubicBezTo>
                      <a:pt x="165" y="17"/>
                      <a:pt x="126" y="0"/>
                      <a:pt x="90" y="0"/>
                    </a:cubicBezTo>
                    <a:cubicBezTo>
                      <a:pt x="47" y="0"/>
                      <a:pt x="12" y="23"/>
                      <a:pt x="12" y="58"/>
                    </a:cubicBezTo>
                    <a:cubicBezTo>
                      <a:pt x="12" y="89"/>
                      <a:pt x="39" y="103"/>
                      <a:pt x="56" y="113"/>
                    </a:cubicBezTo>
                    <a:cubicBezTo>
                      <a:pt x="21" y="126"/>
                      <a:pt x="0" y="148"/>
                      <a:pt x="0" y="175"/>
                    </a:cubicBezTo>
                    <a:cubicBezTo>
                      <a:pt x="0" y="216"/>
                      <a:pt x="47" y="235"/>
                      <a:pt x="90" y="235"/>
                    </a:cubicBezTo>
                    <a:cubicBezTo>
                      <a:pt x="136" y="235"/>
                      <a:pt x="179" y="210"/>
                      <a:pt x="179" y="169"/>
                    </a:cubicBezTo>
                    <a:cubicBezTo>
                      <a:pt x="179" y="132"/>
                      <a:pt x="142" y="115"/>
                      <a:pt x="121" y="105"/>
                    </a:cubicBezTo>
                    <a:moveTo>
                      <a:pt x="53" y="70"/>
                    </a:moveTo>
                    <a:cubicBezTo>
                      <a:pt x="39" y="62"/>
                      <a:pt x="33" y="52"/>
                      <a:pt x="33" y="45"/>
                    </a:cubicBezTo>
                    <a:cubicBezTo>
                      <a:pt x="33" y="23"/>
                      <a:pt x="62" y="14"/>
                      <a:pt x="90" y="14"/>
                    </a:cubicBezTo>
                    <a:cubicBezTo>
                      <a:pt x="117" y="14"/>
                      <a:pt x="146" y="27"/>
                      <a:pt x="146" y="52"/>
                    </a:cubicBezTo>
                    <a:cubicBezTo>
                      <a:pt x="146" y="82"/>
                      <a:pt x="119" y="82"/>
                      <a:pt x="105" y="97"/>
                    </a:cubicBezTo>
                    <a:cubicBezTo>
                      <a:pt x="104" y="97"/>
                      <a:pt x="105" y="97"/>
                      <a:pt x="101" y="95"/>
                    </a:cubicBezTo>
                    <a:cubicBezTo>
                      <a:pt x="85" y="87"/>
                      <a:pt x="69" y="78"/>
                      <a:pt x="53" y="70"/>
                    </a:cubicBezTo>
                    <a:moveTo>
                      <a:pt x="72" y="121"/>
                    </a:moveTo>
                    <a:cubicBezTo>
                      <a:pt x="90" y="130"/>
                      <a:pt x="107" y="139"/>
                      <a:pt x="125" y="148"/>
                    </a:cubicBezTo>
                    <a:cubicBezTo>
                      <a:pt x="136" y="154"/>
                      <a:pt x="154" y="163"/>
                      <a:pt x="154" y="181"/>
                    </a:cubicBezTo>
                    <a:cubicBezTo>
                      <a:pt x="154" y="210"/>
                      <a:pt x="121" y="222"/>
                      <a:pt x="90" y="222"/>
                    </a:cubicBezTo>
                    <a:cubicBezTo>
                      <a:pt x="58" y="222"/>
                      <a:pt x="23" y="206"/>
                      <a:pt x="23" y="175"/>
                    </a:cubicBezTo>
                    <a:cubicBezTo>
                      <a:pt x="23" y="140"/>
                      <a:pt x="60" y="124"/>
                      <a:pt x="72" y="1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Freeform 843">
                <a:extLst>
                  <a:ext uri="{FF2B5EF4-FFF2-40B4-BE49-F238E27FC236}">
                    <a16:creationId xmlns:a16="http://schemas.microsoft.com/office/drawing/2014/main" id="{1E09CFB6-105D-D92D-87E7-B326FB49BE95}"/>
                  </a:ext>
                </a:extLst>
              </p:cNvPr>
              <p:cNvSpPr/>
              <p:nvPr/>
            </p:nvSpPr>
            <p:spPr>
              <a:xfrm>
                <a:off x="5486760" y="4106880"/>
                <a:ext cx="821160" cy="10080"/>
              </a:xfrm>
              <a:custGeom>
                <a:avLst/>
                <a:gdLst/>
                <a:ahLst/>
                <a:cxnLst/>
                <a:rect l="0" t="0" r="r" b="b"/>
                <a:pathLst>
                  <a:path w="2281" h="28">
                    <a:moveTo>
                      <a:pt x="1140" y="27"/>
                    </a:moveTo>
                    <a:cubicBezTo>
                      <a:pt x="760" y="27"/>
                      <a:pt x="380" y="27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ubicBezTo>
                      <a:pt x="760" y="0"/>
                      <a:pt x="1520" y="0"/>
                      <a:pt x="2280" y="0"/>
                    </a:cubicBezTo>
                    <a:cubicBezTo>
                      <a:pt x="2280" y="9"/>
                      <a:pt x="2280" y="18"/>
                      <a:pt x="2280" y="27"/>
                    </a:cubicBezTo>
                    <a:cubicBezTo>
                      <a:pt x="1900" y="27"/>
                      <a:pt x="1520" y="27"/>
                      <a:pt x="1140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Freeform 844">
                <a:extLst>
                  <a:ext uri="{FF2B5EF4-FFF2-40B4-BE49-F238E27FC236}">
                    <a16:creationId xmlns:a16="http://schemas.microsoft.com/office/drawing/2014/main" id="{A39B87C6-FF81-6E7F-6D2D-40643D2FC404}"/>
                  </a:ext>
                </a:extLst>
              </p:cNvPr>
              <p:cNvSpPr/>
              <p:nvPr/>
            </p:nvSpPr>
            <p:spPr>
              <a:xfrm>
                <a:off x="5495400" y="4182480"/>
                <a:ext cx="10548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293" h="217">
                    <a:moveTo>
                      <a:pt x="35" y="181"/>
                    </a:moveTo>
                    <a:cubicBezTo>
                      <a:pt x="33" y="187"/>
                      <a:pt x="31" y="198"/>
                      <a:pt x="31" y="200"/>
                    </a:cubicBezTo>
                    <a:cubicBezTo>
                      <a:pt x="31" y="210"/>
                      <a:pt x="39" y="216"/>
                      <a:pt x="47" y="216"/>
                    </a:cubicBezTo>
                    <a:cubicBezTo>
                      <a:pt x="54" y="216"/>
                      <a:pt x="61" y="208"/>
                      <a:pt x="64" y="204"/>
                    </a:cubicBezTo>
                    <a:cubicBezTo>
                      <a:pt x="67" y="200"/>
                      <a:pt x="72" y="185"/>
                      <a:pt x="74" y="175"/>
                    </a:cubicBezTo>
                    <a:cubicBezTo>
                      <a:pt x="76" y="165"/>
                      <a:pt x="82" y="144"/>
                      <a:pt x="84" y="132"/>
                    </a:cubicBezTo>
                    <a:cubicBezTo>
                      <a:pt x="88" y="121"/>
                      <a:pt x="90" y="111"/>
                      <a:pt x="91" y="99"/>
                    </a:cubicBezTo>
                    <a:cubicBezTo>
                      <a:pt x="97" y="80"/>
                      <a:pt x="99" y="76"/>
                      <a:pt x="113" y="56"/>
                    </a:cubicBezTo>
                    <a:cubicBezTo>
                      <a:pt x="126" y="37"/>
                      <a:pt x="148" y="14"/>
                      <a:pt x="185" y="14"/>
                    </a:cubicBezTo>
                    <a:cubicBezTo>
                      <a:pt x="212" y="14"/>
                      <a:pt x="212" y="37"/>
                      <a:pt x="212" y="47"/>
                    </a:cubicBezTo>
                    <a:cubicBezTo>
                      <a:pt x="212" y="76"/>
                      <a:pt x="193" y="128"/>
                      <a:pt x="185" y="148"/>
                    </a:cubicBezTo>
                    <a:cubicBezTo>
                      <a:pt x="179" y="161"/>
                      <a:pt x="177" y="165"/>
                      <a:pt x="177" y="173"/>
                    </a:cubicBezTo>
                    <a:cubicBezTo>
                      <a:pt x="177" y="198"/>
                      <a:pt x="198" y="216"/>
                      <a:pt x="222" y="216"/>
                    </a:cubicBezTo>
                    <a:cubicBezTo>
                      <a:pt x="270" y="216"/>
                      <a:pt x="292" y="150"/>
                      <a:pt x="292" y="142"/>
                    </a:cubicBezTo>
                    <a:cubicBezTo>
                      <a:pt x="292" y="136"/>
                      <a:pt x="286" y="136"/>
                      <a:pt x="284" y="136"/>
                    </a:cubicBezTo>
                    <a:cubicBezTo>
                      <a:pt x="276" y="136"/>
                      <a:pt x="276" y="138"/>
                      <a:pt x="274" y="144"/>
                    </a:cubicBezTo>
                    <a:cubicBezTo>
                      <a:pt x="265" y="183"/>
                      <a:pt x="243" y="202"/>
                      <a:pt x="224" y="202"/>
                    </a:cubicBezTo>
                    <a:cubicBezTo>
                      <a:pt x="214" y="202"/>
                      <a:pt x="212" y="194"/>
                      <a:pt x="212" y="185"/>
                    </a:cubicBezTo>
                    <a:cubicBezTo>
                      <a:pt x="212" y="173"/>
                      <a:pt x="214" y="167"/>
                      <a:pt x="224" y="146"/>
                    </a:cubicBezTo>
                    <a:cubicBezTo>
                      <a:pt x="230" y="132"/>
                      <a:pt x="249" y="82"/>
                      <a:pt x="249" y="54"/>
                    </a:cubicBezTo>
                    <a:cubicBezTo>
                      <a:pt x="249" y="8"/>
                      <a:pt x="212" y="0"/>
                      <a:pt x="187" y="0"/>
                    </a:cubicBezTo>
                    <a:cubicBezTo>
                      <a:pt x="146" y="0"/>
                      <a:pt x="121" y="23"/>
                      <a:pt x="105" y="43"/>
                    </a:cubicBezTo>
                    <a:cubicBezTo>
                      <a:pt x="101" y="10"/>
                      <a:pt x="74" y="0"/>
                      <a:pt x="54" y="0"/>
                    </a:cubicBezTo>
                    <a:cubicBezTo>
                      <a:pt x="33" y="0"/>
                      <a:pt x="23" y="14"/>
                      <a:pt x="16" y="25"/>
                    </a:cubicBezTo>
                    <a:cubicBezTo>
                      <a:pt x="6" y="43"/>
                      <a:pt x="0" y="70"/>
                      <a:pt x="0" y="72"/>
                    </a:cubicBezTo>
                    <a:cubicBezTo>
                      <a:pt x="0" y="80"/>
                      <a:pt x="6" y="80"/>
                      <a:pt x="8" y="80"/>
                    </a:cubicBezTo>
                    <a:cubicBezTo>
                      <a:pt x="14" y="80"/>
                      <a:pt x="14" y="78"/>
                      <a:pt x="18" y="64"/>
                    </a:cubicBezTo>
                    <a:cubicBezTo>
                      <a:pt x="25" y="37"/>
                      <a:pt x="33" y="14"/>
                      <a:pt x="53" y="14"/>
                    </a:cubicBezTo>
                    <a:cubicBezTo>
                      <a:pt x="64" y="14"/>
                      <a:pt x="68" y="23"/>
                      <a:pt x="68" y="37"/>
                    </a:cubicBezTo>
                    <a:cubicBezTo>
                      <a:pt x="68" y="45"/>
                      <a:pt x="63" y="62"/>
                      <a:pt x="60" y="76"/>
                    </a:cubicBezTo>
                    <a:cubicBezTo>
                      <a:pt x="57" y="89"/>
                      <a:pt x="53" y="109"/>
                      <a:pt x="51" y="119"/>
                    </a:cubicBezTo>
                    <a:cubicBezTo>
                      <a:pt x="45" y="139"/>
                      <a:pt x="40" y="160"/>
                      <a:pt x="35" y="1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Freeform 845">
                <a:extLst>
                  <a:ext uri="{FF2B5EF4-FFF2-40B4-BE49-F238E27FC236}">
                    <a16:creationId xmlns:a16="http://schemas.microsoft.com/office/drawing/2014/main" id="{4DCCC0A3-9DD5-475D-ADE7-BAED9C801665}"/>
                  </a:ext>
                </a:extLst>
              </p:cNvPr>
              <p:cNvSpPr/>
              <p:nvPr/>
            </p:nvSpPr>
            <p:spPr>
              <a:xfrm>
                <a:off x="5622120" y="4228560"/>
                <a:ext cx="59760" cy="56160"/>
              </a:xfrm>
              <a:custGeom>
                <a:avLst/>
                <a:gdLst/>
                <a:ahLst/>
                <a:cxnLst/>
                <a:rect l="0" t="0" r="r" b="b"/>
                <a:pathLst>
                  <a:path w="166" h="156">
                    <a:moveTo>
                      <a:pt x="60" y="74"/>
                    </a:moveTo>
                    <a:cubicBezTo>
                      <a:pt x="93" y="74"/>
                      <a:pt x="156" y="70"/>
                      <a:pt x="156" y="29"/>
                    </a:cubicBezTo>
                    <a:cubicBezTo>
                      <a:pt x="156" y="12"/>
                      <a:pt x="138" y="0"/>
                      <a:pt x="107" y="0"/>
                    </a:cubicBezTo>
                    <a:cubicBezTo>
                      <a:pt x="60" y="0"/>
                      <a:pt x="0" y="31"/>
                      <a:pt x="0" y="87"/>
                    </a:cubicBezTo>
                    <a:cubicBezTo>
                      <a:pt x="0" y="119"/>
                      <a:pt x="21" y="154"/>
                      <a:pt x="72" y="154"/>
                    </a:cubicBezTo>
                    <a:cubicBezTo>
                      <a:pt x="80" y="154"/>
                      <a:pt x="108" y="155"/>
                      <a:pt x="130" y="146"/>
                    </a:cubicBezTo>
                    <a:cubicBezTo>
                      <a:pt x="153" y="137"/>
                      <a:pt x="165" y="121"/>
                      <a:pt x="165" y="117"/>
                    </a:cubicBezTo>
                    <a:cubicBezTo>
                      <a:pt x="165" y="115"/>
                      <a:pt x="162" y="109"/>
                      <a:pt x="160" y="109"/>
                    </a:cubicBezTo>
                    <a:cubicBezTo>
                      <a:pt x="158" y="109"/>
                      <a:pt x="156" y="109"/>
                      <a:pt x="152" y="115"/>
                    </a:cubicBezTo>
                    <a:cubicBezTo>
                      <a:pt x="134" y="134"/>
                      <a:pt x="103" y="142"/>
                      <a:pt x="74" y="142"/>
                    </a:cubicBezTo>
                    <a:cubicBezTo>
                      <a:pt x="45" y="142"/>
                      <a:pt x="31" y="124"/>
                      <a:pt x="31" y="99"/>
                    </a:cubicBezTo>
                    <a:cubicBezTo>
                      <a:pt x="31" y="95"/>
                      <a:pt x="31" y="87"/>
                      <a:pt x="35" y="74"/>
                    </a:cubicBezTo>
                    <a:cubicBezTo>
                      <a:pt x="43" y="74"/>
                      <a:pt x="52" y="74"/>
                      <a:pt x="60" y="74"/>
                    </a:cubicBezTo>
                    <a:moveTo>
                      <a:pt x="39" y="62"/>
                    </a:moveTo>
                    <a:cubicBezTo>
                      <a:pt x="54" y="14"/>
                      <a:pt x="95" y="12"/>
                      <a:pt x="105" y="12"/>
                    </a:cubicBezTo>
                    <a:cubicBezTo>
                      <a:pt x="123" y="12"/>
                      <a:pt x="138" y="17"/>
                      <a:pt x="138" y="31"/>
                    </a:cubicBezTo>
                    <a:cubicBezTo>
                      <a:pt x="138" y="62"/>
                      <a:pt x="74" y="62"/>
                      <a:pt x="58" y="62"/>
                    </a:cubicBezTo>
                    <a:cubicBezTo>
                      <a:pt x="52" y="62"/>
                      <a:pt x="45" y="62"/>
                      <a:pt x="39" y="6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Freeform 846">
                <a:extLst>
                  <a:ext uri="{FF2B5EF4-FFF2-40B4-BE49-F238E27FC236}">
                    <a16:creationId xmlns:a16="http://schemas.microsoft.com/office/drawing/2014/main" id="{BDD6D845-AE2D-EBE6-79D3-B4BEF09C6C3B}"/>
                  </a:ext>
                </a:extLst>
              </p:cNvPr>
              <p:cNvSpPr/>
              <p:nvPr/>
            </p:nvSpPr>
            <p:spPr>
              <a:xfrm>
                <a:off x="572796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476"/>
                    </a:moveTo>
                    <a:cubicBezTo>
                      <a:pt x="74" y="468"/>
                      <a:pt x="74" y="461"/>
                      <a:pt x="74" y="453"/>
                    </a:cubicBezTo>
                    <a:cubicBezTo>
                      <a:pt x="57" y="453"/>
                      <a:pt x="40" y="453"/>
                      <a:pt x="23" y="453"/>
                    </a:cubicBezTo>
                    <a:cubicBezTo>
                      <a:pt x="23" y="310"/>
                      <a:pt x="23" y="167"/>
                      <a:pt x="23" y="23"/>
                    </a:cubicBezTo>
                    <a:cubicBezTo>
                      <a:pt x="40" y="23"/>
                      <a:pt x="57" y="23"/>
                      <a:pt x="74" y="23"/>
                    </a:cubicBezTo>
                    <a:cubicBezTo>
                      <a:pt x="74" y="16"/>
                      <a:pt x="74" y="8"/>
                      <a:pt x="74" y="0"/>
                    </a:cubicBezTo>
                    <a:cubicBezTo>
                      <a:pt x="49" y="0"/>
                      <a:pt x="25" y="0"/>
                      <a:pt x="0" y="0"/>
                    </a:cubicBezTo>
                    <a:cubicBezTo>
                      <a:pt x="0" y="159"/>
                      <a:pt x="0" y="317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Freeform 847">
                <a:extLst>
                  <a:ext uri="{FF2B5EF4-FFF2-40B4-BE49-F238E27FC236}">
                    <a16:creationId xmlns:a16="http://schemas.microsoft.com/office/drawing/2014/main" id="{77D742DF-C0F1-4051-D33F-DCB113A1CD9A}"/>
                  </a:ext>
                </a:extLst>
              </p:cNvPr>
              <p:cNvSpPr/>
              <p:nvPr/>
            </p:nvSpPr>
            <p:spPr>
              <a:xfrm>
                <a:off x="5770440" y="4182480"/>
                <a:ext cx="7524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209" h="217">
                    <a:moveTo>
                      <a:pt x="179" y="27"/>
                    </a:moveTo>
                    <a:cubicBezTo>
                      <a:pt x="163" y="29"/>
                      <a:pt x="156" y="43"/>
                      <a:pt x="156" y="54"/>
                    </a:cubicBezTo>
                    <a:cubicBezTo>
                      <a:pt x="156" y="66"/>
                      <a:pt x="165" y="72"/>
                      <a:pt x="175" y="72"/>
                    </a:cubicBezTo>
                    <a:cubicBezTo>
                      <a:pt x="185" y="72"/>
                      <a:pt x="202" y="64"/>
                      <a:pt x="202" y="41"/>
                    </a:cubicBezTo>
                    <a:cubicBezTo>
                      <a:pt x="202" y="8"/>
                      <a:pt x="163" y="0"/>
                      <a:pt x="138" y="0"/>
                    </a:cubicBezTo>
                    <a:cubicBezTo>
                      <a:pt x="66" y="0"/>
                      <a:pt x="0" y="66"/>
                      <a:pt x="0" y="132"/>
                    </a:cubicBezTo>
                    <a:cubicBezTo>
                      <a:pt x="0" y="173"/>
                      <a:pt x="29" y="216"/>
                      <a:pt x="88" y="216"/>
                    </a:cubicBezTo>
                    <a:cubicBezTo>
                      <a:pt x="169" y="216"/>
                      <a:pt x="208" y="167"/>
                      <a:pt x="208" y="161"/>
                    </a:cubicBezTo>
                    <a:cubicBezTo>
                      <a:pt x="208" y="157"/>
                      <a:pt x="202" y="154"/>
                      <a:pt x="198" y="154"/>
                    </a:cubicBezTo>
                    <a:cubicBezTo>
                      <a:pt x="197" y="154"/>
                      <a:pt x="195" y="154"/>
                      <a:pt x="191" y="157"/>
                    </a:cubicBezTo>
                    <a:cubicBezTo>
                      <a:pt x="154" y="202"/>
                      <a:pt x="97" y="202"/>
                      <a:pt x="90" y="202"/>
                    </a:cubicBezTo>
                    <a:cubicBezTo>
                      <a:pt x="54" y="202"/>
                      <a:pt x="39" y="179"/>
                      <a:pt x="39" y="148"/>
                    </a:cubicBezTo>
                    <a:cubicBezTo>
                      <a:pt x="39" y="134"/>
                      <a:pt x="47" y="82"/>
                      <a:pt x="72" y="51"/>
                    </a:cubicBezTo>
                    <a:cubicBezTo>
                      <a:pt x="90" y="27"/>
                      <a:pt x="115" y="14"/>
                      <a:pt x="138" y="14"/>
                    </a:cubicBezTo>
                    <a:cubicBezTo>
                      <a:pt x="146" y="14"/>
                      <a:pt x="167" y="14"/>
                      <a:pt x="179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Freeform 848">
                <a:extLst>
                  <a:ext uri="{FF2B5EF4-FFF2-40B4-BE49-F238E27FC236}">
                    <a16:creationId xmlns:a16="http://schemas.microsoft.com/office/drawing/2014/main" id="{13C97D5D-88C8-7B6D-1E37-DC754BCDFBFB}"/>
                  </a:ext>
                </a:extLst>
              </p:cNvPr>
              <p:cNvSpPr/>
              <p:nvPr/>
            </p:nvSpPr>
            <p:spPr>
              <a:xfrm>
                <a:off x="5856120" y="4182480"/>
                <a:ext cx="15876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441" h="217">
                    <a:moveTo>
                      <a:pt x="185" y="171"/>
                    </a:moveTo>
                    <a:cubicBezTo>
                      <a:pt x="183" y="181"/>
                      <a:pt x="179" y="196"/>
                      <a:pt x="179" y="200"/>
                    </a:cubicBezTo>
                    <a:cubicBezTo>
                      <a:pt x="179" y="210"/>
                      <a:pt x="187" y="216"/>
                      <a:pt x="195" y="216"/>
                    </a:cubicBezTo>
                    <a:cubicBezTo>
                      <a:pt x="202" y="216"/>
                      <a:pt x="211" y="208"/>
                      <a:pt x="214" y="204"/>
                    </a:cubicBezTo>
                    <a:cubicBezTo>
                      <a:pt x="217" y="200"/>
                      <a:pt x="220" y="185"/>
                      <a:pt x="222" y="175"/>
                    </a:cubicBezTo>
                    <a:cubicBezTo>
                      <a:pt x="224" y="165"/>
                      <a:pt x="230" y="144"/>
                      <a:pt x="232" y="132"/>
                    </a:cubicBezTo>
                    <a:cubicBezTo>
                      <a:pt x="235" y="121"/>
                      <a:pt x="237" y="111"/>
                      <a:pt x="241" y="99"/>
                    </a:cubicBezTo>
                    <a:cubicBezTo>
                      <a:pt x="245" y="80"/>
                      <a:pt x="245" y="78"/>
                      <a:pt x="255" y="64"/>
                    </a:cubicBezTo>
                    <a:cubicBezTo>
                      <a:pt x="270" y="41"/>
                      <a:pt x="294" y="14"/>
                      <a:pt x="333" y="14"/>
                    </a:cubicBezTo>
                    <a:cubicBezTo>
                      <a:pt x="358" y="14"/>
                      <a:pt x="360" y="35"/>
                      <a:pt x="360" y="47"/>
                    </a:cubicBezTo>
                    <a:cubicBezTo>
                      <a:pt x="360" y="76"/>
                      <a:pt x="341" y="128"/>
                      <a:pt x="333" y="148"/>
                    </a:cubicBezTo>
                    <a:cubicBezTo>
                      <a:pt x="327" y="161"/>
                      <a:pt x="325" y="165"/>
                      <a:pt x="325" y="173"/>
                    </a:cubicBezTo>
                    <a:cubicBezTo>
                      <a:pt x="325" y="198"/>
                      <a:pt x="346" y="216"/>
                      <a:pt x="370" y="216"/>
                    </a:cubicBezTo>
                    <a:cubicBezTo>
                      <a:pt x="418" y="216"/>
                      <a:pt x="440" y="150"/>
                      <a:pt x="440" y="142"/>
                    </a:cubicBezTo>
                    <a:cubicBezTo>
                      <a:pt x="440" y="136"/>
                      <a:pt x="435" y="138"/>
                      <a:pt x="432" y="136"/>
                    </a:cubicBezTo>
                    <a:cubicBezTo>
                      <a:pt x="424" y="136"/>
                      <a:pt x="424" y="138"/>
                      <a:pt x="422" y="144"/>
                    </a:cubicBezTo>
                    <a:cubicBezTo>
                      <a:pt x="411" y="183"/>
                      <a:pt x="391" y="202"/>
                      <a:pt x="372" y="202"/>
                    </a:cubicBezTo>
                    <a:cubicBezTo>
                      <a:pt x="362" y="202"/>
                      <a:pt x="360" y="194"/>
                      <a:pt x="360" y="185"/>
                    </a:cubicBezTo>
                    <a:cubicBezTo>
                      <a:pt x="360" y="173"/>
                      <a:pt x="362" y="167"/>
                      <a:pt x="372" y="146"/>
                    </a:cubicBezTo>
                    <a:cubicBezTo>
                      <a:pt x="376" y="132"/>
                      <a:pt x="397" y="82"/>
                      <a:pt x="397" y="54"/>
                    </a:cubicBezTo>
                    <a:cubicBezTo>
                      <a:pt x="397" y="47"/>
                      <a:pt x="397" y="27"/>
                      <a:pt x="377" y="12"/>
                    </a:cubicBezTo>
                    <a:cubicBezTo>
                      <a:pt x="370" y="6"/>
                      <a:pt x="356" y="0"/>
                      <a:pt x="335" y="0"/>
                    </a:cubicBezTo>
                    <a:cubicBezTo>
                      <a:pt x="290" y="0"/>
                      <a:pt x="265" y="27"/>
                      <a:pt x="249" y="49"/>
                    </a:cubicBezTo>
                    <a:cubicBezTo>
                      <a:pt x="245" y="8"/>
                      <a:pt x="212" y="0"/>
                      <a:pt x="187" y="0"/>
                    </a:cubicBezTo>
                    <a:cubicBezTo>
                      <a:pt x="148" y="0"/>
                      <a:pt x="121" y="23"/>
                      <a:pt x="105" y="43"/>
                    </a:cubicBezTo>
                    <a:cubicBezTo>
                      <a:pt x="103" y="10"/>
                      <a:pt x="74" y="0"/>
                      <a:pt x="54" y="0"/>
                    </a:cubicBezTo>
                    <a:cubicBezTo>
                      <a:pt x="35" y="0"/>
                      <a:pt x="23" y="14"/>
                      <a:pt x="18" y="25"/>
                    </a:cubicBezTo>
                    <a:cubicBezTo>
                      <a:pt x="6" y="43"/>
                      <a:pt x="0" y="70"/>
                      <a:pt x="0" y="72"/>
                    </a:cubicBezTo>
                    <a:cubicBezTo>
                      <a:pt x="0" y="80"/>
                      <a:pt x="6" y="80"/>
                      <a:pt x="8" y="80"/>
                    </a:cubicBezTo>
                    <a:cubicBezTo>
                      <a:pt x="16" y="80"/>
                      <a:pt x="16" y="78"/>
                      <a:pt x="18" y="64"/>
                    </a:cubicBezTo>
                    <a:cubicBezTo>
                      <a:pt x="25" y="37"/>
                      <a:pt x="35" y="14"/>
                      <a:pt x="53" y="14"/>
                    </a:cubicBezTo>
                    <a:cubicBezTo>
                      <a:pt x="66" y="14"/>
                      <a:pt x="70" y="23"/>
                      <a:pt x="70" y="37"/>
                    </a:cubicBezTo>
                    <a:cubicBezTo>
                      <a:pt x="70" y="45"/>
                      <a:pt x="65" y="62"/>
                      <a:pt x="62" y="76"/>
                    </a:cubicBezTo>
                    <a:cubicBezTo>
                      <a:pt x="59" y="89"/>
                      <a:pt x="53" y="109"/>
                      <a:pt x="51" y="119"/>
                    </a:cubicBezTo>
                    <a:cubicBezTo>
                      <a:pt x="45" y="139"/>
                      <a:pt x="40" y="160"/>
                      <a:pt x="35" y="181"/>
                    </a:cubicBezTo>
                    <a:cubicBezTo>
                      <a:pt x="33" y="187"/>
                      <a:pt x="31" y="198"/>
                      <a:pt x="31" y="200"/>
                    </a:cubicBezTo>
                    <a:cubicBezTo>
                      <a:pt x="31" y="210"/>
                      <a:pt x="39" y="216"/>
                      <a:pt x="47" y="216"/>
                    </a:cubicBezTo>
                    <a:cubicBezTo>
                      <a:pt x="56" y="216"/>
                      <a:pt x="64" y="208"/>
                      <a:pt x="66" y="204"/>
                    </a:cubicBezTo>
                    <a:cubicBezTo>
                      <a:pt x="68" y="200"/>
                      <a:pt x="72" y="185"/>
                      <a:pt x="74" y="175"/>
                    </a:cubicBezTo>
                    <a:cubicBezTo>
                      <a:pt x="76" y="165"/>
                      <a:pt x="82" y="144"/>
                      <a:pt x="86" y="132"/>
                    </a:cubicBezTo>
                    <a:cubicBezTo>
                      <a:pt x="88" y="121"/>
                      <a:pt x="91" y="111"/>
                      <a:pt x="93" y="99"/>
                    </a:cubicBezTo>
                    <a:cubicBezTo>
                      <a:pt x="99" y="80"/>
                      <a:pt x="99" y="76"/>
                      <a:pt x="113" y="56"/>
                    </a:cubicBezTo>
                    <a:cubicBezTo>
                      <a:pt x="126" y="37"/>
                      <a:pt x="150" y="14"/>
                      <a:pt x="185" y="14"/>
                    </a:cubicBezTo>
                    <a:cubicBezTo>
                      <a:pt x="212" y="14"/>
                      <a:pt x="214" y="37"/>
                      <a:pt x="214" y="47"/>
                    </a:cubicBezTo>
                    <a:cubicBezTo>
                      <a:pt x="214" y="58"/>
                      <a:pt x="212" y="64"/>
                      <a:pt x="204" y="91"/>
                    </a:cubicBezTo>
                    <a:cubicBezTo>
                      <a:pt x="198" y="118"/>
                      <a:pt x="191" y="144"/>
                      <a:pt x="185" y="17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Freeform 849">
                <a:extLst>
                  <a:ext uri="{FF2B5EF4-FFF2-40B4-BE49-F238E27FC236}">
                    <a16:creationId xmlns:a16="http://schemas.microsoft.com/office/drawing/2014/main" id="{1375C94D-0D8F-E2D1-997F-0FF44EB4E9F6}"/>
                  </a:ext>
                </a:extLst>
              </p:cNvPr>
              <p:cNvSpPr/>
              <p:nvPr/>
            </p:nvSpPr>
            <p:spPr>
              <a:xfrm>
                <a:off x="6042240" y="4174920"/>
                <a:ext cx="94320" cy="720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20">
                    <a:moveTo>
                      <a:pt x="245" y="19"/>
                    </a:moveTo>
                    <a:cubicBezTo>
                      <a:pt x="251" y="19"/>
                      <a:pt x="261" y="19"/>
                      <a:pt x="261" y="10"/>
                    </a:cubicBezTo>
                    <a:cubicBezTo>
                      <a:pt x="261" y="0"/>
                      <a:pt x="251" y="0"/>
                      <a:pt x="245" y="0"/>
                    </a:cubicBezTo>
                    <a:cubicBezTo>
                      <a:pt x="168" y="0"/>
                      <a:pt x="91" y="0"/>
                      <a:pt x="14" y="0"/>
                    </a:cubicBezTo>
                    <a:cubicBezTo>
                      <a:pt x="10" y="0"/>
                      <a:pt x="0" y="0"/>
                      <a:pt x="0" y="10"/>
                    </a:cubicBezTo>
                    <a:cubicBezTo>
                      <a:pt x="0" y="19"/>
                      <a:pt x="10" y="19"/>
                      <a:pt x="14" y="19"/>
                    </a:cubicBezTo>
                    <a:cubicBezTo>
                      <a:pt x="91" y="19"/>
                      <a:pt x="168" y="19"/>
                      <a:pt x="245" y="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Freeform 850">
                <a:extLst>
                  <a:ext uri="{FF2B5EF4-FFF2-40B4-BE49-F238E27FC236}">
                    <a16:creationId xmlns:a16="http://schemas.microsoft.com/office/drawing/2014/main" id="{1734819F-B2F9-8871-6529-C9F7A763AC1D}"/>
                  </a:ext>
                </a:extLst>
              </p:cNvPr>
              <p:cNvSpPr/>
              <p:nvPr/>
            </p:nvSpPr>
            <p:spPr>
              <a:xfrm>
                <a:off x="6165720" y="4127040"/>
                <a:ext cx="6408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78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2"/>
                      <a:pt x="86" y="222"/>
                    </a:cubicBezTo>
                    <a:cubicBezTo>
                      <a:pt x="82" y="222"/>
                      <a:pt x="41" y="222"/>
                      <a:pt x="23" y="202"/>
                    </a:cubicBezTo>
                    <a:cubicBezTo>
                      <a:pt x="39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0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4" y="235"/>
                      <a:pt x="177" y="200"/>
                      <a:pt x="177" y="167"/>
                    </a:cubicBezTo>
                    <a:cubicBezTo>
                      <a:pt x="177" y="140"/>
                      <a:pt x="154" y="117"/>
                      <a:pt x="115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0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1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49" y="14"/>
                      <a:pt x="80" y="14"/>
                      <a:pt x="88" y="14"/>
                    </a:cubicBezTo>
                    <a:cubicBezTo>
                      <a:pt x="113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2" y="101"/>
                    </a:cubicBezTo>
                    <a:cubicBezTo>
                      <a:pt x="72" y="101"/>
                      <a:pt x="70" y="103"/>
                      <a:pt x="60" y="103"/>
                    </a:cubicBezTo>
                    <a:cubicBezTo>
                      <a:pt x="56" y="103"/>
                      <a:pt x="53" y="103"/>
                      <a:pt x="53" y="109"/>
                    </a:cubicBezTo>
                    <a:cubicBezTo>
                      <a:pt x="53" y="115"/>
                      <a:pt x="56" y="115"/>
                      <a:pt x="62" y="115"/>
                    </a:cubicBezTo>
                    <a:cubicBezTo>
                      <a:pt x="70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Freeform 851">
                <a:extLst>
                  <a:ext uri="{FF2B5EF4-FFF2-40B4-BE49-F238E27FC236}">
                    <a16:creationId xmlns:a16="http://schemas.microsoft.com/office/drawing/2014/main" id="{5E6C6DF5-ADFB-CF51-114A-A7EDCDE603D7}"/>
                  </a:ext>
                </a:extLst>
              </p:cNvPr>
              <p:cNvSpPr/>
              <p:nvPr/>
            </p:nvSpPr>
            <p:spPr>
              <a:xfrm>
                <a:off x="625752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0"/>
                    </a:moveTo>
                    <a:cubicBezTo>
                      <a:pt x="49" y="0"/>
                      <a:pt x="25" y="0"/>
                      <a:pt x="0" y="0"/>
                    </a:cubicBezTo>
                    <a:cubicBezTo>
                      <a:pt x="0" y="8"/>
                      <a:pt x="0" y="16"/>
                      <a:pt x="0" y="23"/>
                    </a:cubicBezTo>
                    <a:cubicBezTo>
                      <a:pt x="17" y="23"/>
                      <a:pt x="34" y="23"/>
                      <a:pt x="51" y="23"/>
                    </a:cubicBezTo>
                    <a:cubicBezTo>
                      <a:pt x="51" y="167"/>
                      <a:pt x="51" y="310"/>
                      <a:pt x="51" y="453"/>
                    </a:cubicBezTo>
                    <a:cubicBezTo>
                      <a:pt x="34" y="453"/>
                      <a:pt x="17" y="453"/>
                      <a:pt x="0" y="453"/>
                    </a:cubicBezTo>
                    <a:cubicBezTo>
                      <a:pt x="0" y="461"/>
                      <a:pt x="0" y="468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ubicBezTo>
                      <a:pt x="74" y="317"/>
                      <a:pt x="74" y="159"/>
                      <a:pt x="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Freeform 852">
                <a:extLst>
                  <a:ext uri="{FF2B5EF4-FFF2-40B4-BE49-F238E27FC236}">
                    <a16:creationId xmlns:a16="http://schemas.microsoft.com/office/drawing/2014/main" id="{CAF64EF9-421D-E1E5-619B-80C6D95138DB}"/>
                  </a:ext>
                </a:extLst>
              </p:cNvPr>
              <p:cNvSpPr/>
              <p:nvPr/>
            </p:nvSpPr>
            <p:spPr>
              <a:xfrm>
                <a:off x="6346440" y="3891240"/>
                <a:ext cx="9360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0" h="1227">
                    <a:moveTo>
                      <a:pt x="259" y="612"/>
                    </a:moveTo>
                    <a:cubicBezTo>
                      <a:pt x="259" y="416"/>
                      <a:pt x="214" y="208"/>
                      <a:pt x="78" y="54"/>
                    </a:cubicBezTo>
                    <a:cubicBezTo>
                      <a:pt x="68" y="45"/>
                      <a:pt x="43" y="17"/>
                      <a:pt x="27" y="4"/>
                    </a:cubicBezTo>
                    <a:cubicBezTo>
                      <a:pt x="21" y="0"/>
                      <a:pt x="21" y="0"/>
                      <a:pt x="12" y="0"/>
                    </a:cubicBezTo>
                    <a:cubicBezTo>
                      <a:pt x="6" y="0"/>
                      <a:pt x="0" y="0"/>
                      <a:pt x="0" y="6"/>
                    </a:cubicBezTo>
                    <a:cubicBezTo>
                      <a:pt x="0" y="8"/>
                      <a:pt x="2" y="12"/>
                      <a:pt x="4" y="14"/>
                    </a:cubicBezTo>
                    <a:cubicBezTo>
                      <a:pt x="27" y="37"/>
                      <a:pt x="64" y="74"/>
                      <a:pt x="105" y="150"/>
                    </a:cubicBezTo>
                    <a:cubicBezTo>
                      <a:pt x="179" y="280"/>
                      <a:pt x="206" y="449"/>
                      <a:pt x="206" y="612"/>
                    </a:cubicBezTo>
                    <a:cubicBezTo>
                      <a:pt x="206" y="908"/>
                      <a:pt x="125" y="1088"/>
                      <a:pt x="2" y="1213"/>
                    </a:cubicBezTo>
                    <a:cubicBezTo>
                      <a:pt x="0" y="1215"/>
                      <a:pt x="0" y="1217"/>
                      <a:pt x="0" y="1219"/>
                    </a:cubicBezTo>
                    <a:cubicBezTo>
                      <a:pt x="0" y="1226"/>
                      <a:pt x="6" y="1226"/>
                      <a:pt x="12" y="1226"/>
                    </a:cubicBezTo>
                    <a:cubicBezTo>
                      <a:pt x="21" y="1226"/>
                      <a:pt x="21" y="1226"/>
                      <a:pt x="29" y="1221"/>
                    </a:cubicBezTo>
                    <a:cubicBezTo>
                      <a:pt x="93" y="1164"/>
                      <a:pt x="167" y="1069"/>
                      <a:pt x="214" y="925"/>
                    </a:cubicBezTo>
                    <a:cubicBezTo>
                      <a:pt x="243" y="832"/>
                      <a:pt x="259" y="721"/>
                      <a:pt x="259" y="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8" name="Freeform 853">
                <a:extLst>
                  <a:ext uri="{FF2B5EF4-FFF2-40B4-BE49-F238E27FC236}">
                    <a16:creationId xmlns:a16="http://schemas.microsoft.com/office/drawing/2014/main" id="{BD3E5F2B-3DAC-4351-568F-2788F71F80B4}"/>
                  </a:ext>
                </a:extLst>
              </p:cNvPr>
              <p:cNvSpPr/>
              <p:nvPr/>
            </p:nvSpPr>
            <p:spPr>
              <a:xfrm>
                <a:off x="6525000" y="3803760"/>
                <a:ext cx="61200" cy="82080"/>
              </a:xfrm>
              <a:custGeom>
                <a:avLst/>
                <a:gdLst/>
                <a:ahLst/>
                <a:cxnLst/>
                <a:rect l="0" t="0" r="r" b="b"/>
                <a:pathLst>
                  <a:path w="170" h="228">
                    <a:moveTo>
                      <a:pt x="169" y="161"/>
                    </a:moveTo>
                    <a:cubicBezTo>
                      <a:pt x="165" y="161"/>
                      <a:pt x="160" y="161"/>
                      <a:pt x="156" y="161"/>
                    </a:cubicBezTo>
                    <a:cubicBezTo>
                      <a:pt x="156" y="167"/>
                      <a:pt x="152" y="189"/>
                      <a:pt x="146" y="192"/>
                    </a:cubicBezTo>
                    <a:cubicBezTo>
                      <a:pt x="144" y="194"/>
                      <a:pt x="115" y="194"/>
                      <a:pt x="109" y="194"/>
                    </a:cubicBezTo>
                    <a:cubicBezTo>
                      <a:pt x="87" y="194"/>
                      <a:pt x="65" y="194"/>
                      <a:pt x="43" y="194"/>
                    </a:cubicBezTo>
                    <a:cubicBezTo>
                      <a:pt x="64" y="179"/>
                      <a:pt x="90" y="159"/>
                      <a:pt x="111" y="146"/>
                    </a:cubicBezTo>
                    <a:cubicBezTo>
                      <a:pt x="142" y="124"/>
                      <a:pt x="169" y="105"/>
                      <a:pt x="169" y="68"/>
                    </a:cubicBezTo>
                    <a:cubicBezTo>
                      <a:pt x="169" y="25"/>
                      <a:pt x="128" y="0"/>
                      <a:pt x="80" y="0"/>
                    </a:cubicBezTo>
                    <a:cubicBezTo>
                      <a:pt x="33" y="0"/>
                      <a:pt x="0" y="27"/>
                      <a:pt x="0" y="60"/>
                    </a:cubicBezTo>
                    <a:cubicBezTo>
                      <a:pt x="0" y="78"/>
                      <a:pt x="16" y="82"/>
                      <a:pt x="19" y="82"/>
                    </a:cubicBezTo>
                    <a:cubicBezTo>
                      <a:pt x="29" y="82"/>
                      <a:pt x="39" y="76"/>
                      <a:pt x="39" y="60"/>
                    </a:cubicBezTo>
                    <a:cubicBezTo>
                      <a:pt x="39" y="49"/>
                      <a:pt x="31" y="43"/>
                      <a:pt x="19" y="41"/>
                    </a:cubicBezTo>
                    <a:cubicBezTo>
                      <a:pt x="29" y="25"/>
                      <a:pt x="51" y="16"/>
                      <a:pt x="72" y="16"/>
                    </a:cubicBezTo>
                    <a:cubicBezTo>
                      <a:pt x="105" y="16"/>
                      <a:pt x="134" y="35"/>
                      <a:pt x="134" y="68"/>
                    </a:cubicBezTo>
                    <a:cubicBezTo>
                      <a:pt x="134" y="97"/>
                      <a:pt x="113" y="119"/>
                      <a:pt x="88" y="142"/>
                    </a:cubicBezTo>
                    <a:cubicBezTo>
                      <a:pt x="60" y="165"/>
                      <a:pt x="32" y="189"/>
                      <a:pt x="4" y="212"/>
                    </a:cubicBezTo>
                    <a:cubicBezTo>
                      <a:pt x="0" y="214"/>
                      <a:pt x="0" y="214"/>
                      <a:pt x="0" y="218"/>
                    </a:cubicBezTo>
                    <a:cubicBezTo>
                      <a:pt x="0" y="221"/>
                      <a:pt x="0" y="224"/>
                      <a:pt x="0" y="227"/>
                    </a:cubicBezTo>
                    <a:cubicBezTo>
                      <a:pt x="53" y="227"/>
                      <a:pt x="106" y="227"/>
                      <a:pt x="160" y="227"/>
                    </a:cubicBezTo>
                    <a:cubicBezTo>
                      <a:pt x="163" y="205"/>
                      <a:pt x="166" y="183"/>
                      <a:pt x="169" y="1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Freeform 854">
                <a:extLst>
                  <a:ext uri="{FF2B5EF4-FFF2-40B4-BE49-F238E27FC236}">
                    <a16:creationId xmlns:a16="http://schemas.microsoft.com/office/drawing/2014/main" id="{2F7F1102-7C56-76B3-B2BD-76066B3B9BE2}"/>
                  </a:ext>
                </a:extLst>
              </p:cNvPr>
              <p:cNvSpPr/>
              <p:nvPr/>
            </p:nvSpPr>
            <p:spPr>
              <a:xfrm>
                <a:off x="6513840" y="3904560"/>
                <a:ext cx="84240" cy="8640"/>
              </a:xfrm>
              <a:custGeom>
                <a:avLst/>
                <a:gdLst/>
                <a:ahLst/>
                <a:cxnLst/>
                <a:rect l="0" t="0" r="r" b="b"/>
                <a:pathLst>
                  <a:path w="234" h="24">
                    <a:moveTo>
                      <a:pt x="117" y="23"/>
                    </a:moveTo>
                    <a:cubicBezTo>
                      <a:pt x="78" y="23"/>
                      <a:pt x="39" y="23"/>
                      <a:pt x="0" y="23"/>
                    </a:cubicBezTo>
                    <a:cubicBezTo>
                      <a:pt x="0" y="16"/>
                      <a:pt x="0" y="8"/>
                      <a:pt x="0" y="0"/>
                    </a:cubicBezTo>
                    <a:cubicBezTo>
                      <a:pt x="78" y="0"/>
                      <a:pt x="156" y="0"/>
                      <a:pt x="233" y="0"/>
                    </a:cubicBezTo>
                    <a:cubicBezTo>
                      <a:pt x="233" y="8"/>
                      <a:pt x="233" y="16"/>
                      <a:pt x="233" y="23"/>
                    </a:cubicBezTo>
                    <a:cubicBezTo>
                      <a:pt x="195" y="23"/>
                      <a:pt x="156" y="23"/>
                      <a:pt x="117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Freeform 855">
                <a:extLst>
                  <a:ext uri="{FF2B5EF4-FFF2-40B4-BE49-F238E27FC236}">
                    <a16:creationId xmlns:a16="http://schemas.microsoft.com/office/drawing/2014/main" id="{8ED49F2A-BBC7-4A4E-CC4C-9A1CAAB7B3B4}"/>
                  </a:ext>
                </a:extLst>
              </p:cNvPr>
              <p:cNvSpPr/>
              <p:nvPr/>
            </p:nvSpPr>
            <p:spPr>
              <a:xfrm>
                <a:off x="6523560" y="3929040"/>
                <a:ext cx="6408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78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0"/>
                      <a:pt x="86" y="220"/>
                    </a:cubicBezTo>
                    <a:cubicBezTo>
                      <a:pt x="82" y="220"/>
                      <a:pt x="41" y="220"/>
                      <a:pt x="23" y="202"/>
                    </a:cubicBezTo>
                    <a:cubicBezTo>
                      <a:pt x="37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0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2" y="235"/>
                      <a:pt x="177" y="200"/>
                      <a:pt x="177" y="167"/>
                    </a:cubicBezTo>
                    <a:cubicBezTo>
                      <a:pt x="177" y="140"/>
                      <a:pt x="154" y="117"/>
                      <a:pt x="113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0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1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49" y="14"/>
                      <a:pt x="80" y="14"/>
                      <a:pt x="88" y="14"/>
                    </a:cubicBezTo>
                    <a:cubicBezTo>
                      <a:pt x="111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0" y="101"/>
                    </a:cubicBezTo>
                    <a:cubicBezTo>
                      <a:pt x="72" y="101"/>
                      <a:pt x="70" y="103"/>
                      <a:pt x="60" y="103"/>
                    </a:cubicBezTo>
                    <a:cubicBezTo>
                      <a:pt x="56" y="103"/>
                      <a:pt x="53" y="103"/>
                      <a:pt x="53" y="109"/>
                    </a:cubicBezTo>
                    <a:cubicBezTo>
                      <a:pt x="53" y="115"/>
                      <a:pt x="56" y="115"/>
                      <a:pt x="62" y="115"/>
                    </a:cubicBezTo>
                    <a:cubicBezTo>
                      <a:pt x="70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Freeform 856">
                <a:extLst>
                  <a:ext uri="{FF2B5EF4-FFF2-40B4-BE49-F238E27FC236}">
                    <a16:creationId xmlns:a16="http://schemas.microsoft.com/office/drawing/2014/main" id="{5F8EE321-DC32-8D2F-B464-D174D0AC9A0B}"/>
                  </a:ext>
                </a:extLst>
              </p:cNvPr>
              <p:cNvSpPr/>
              <p:nvPr/>
            </p:nvSpPr>
            <p:spPr>
              <a:xfrm>
                <a:off x="6724800" y="3891240"/>
                <a:ext cx="9432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1227">
                    <a:moveTo>
                      <a:pt x="230" y="1219"/>
                    </a:moveTo>
                    <a:cubicBezTo>
                      <a:pt x="232" y="1221"/>
                      <a:pt x="235" y="1224"/>
                      <a:pt x="237" y="1226"/>
                    </a:cubicBezTo>
                    <a:cubicBezTo>
                      <a:pt x="243" y="1226"/>
                      <a:pt x="248" y="1226"/>
                      <a:pt x="253" y="1226"/>
                    </a:cubicBezTo>
                    <a:cubicBezTo>
                      <a:pt x="255" y="1226"/>
                      <a:pt x="261" y="1224"/>
                      <a:pt x="261" y="1219"/>
                    </a:cubicBezTo>
                    <a:cubicBezTo>
                      <a:pt x="261" y="1217"/>
                      <a:pt x="259" y="1215"/>
                      <a:pt x="257" y="1213"/>
                    </a:cubicBezTo>
                    <a:cubicBezTo>
                      <a:pt x="233" y="1188"/>
                      <a:pt x="197" y="1151"/>
                      <a:pt x="154" y="1077"/>
                    </a:cubicBezTo>
                    <a:cubicBezTo>
                      <a:pt x="80" y="945"/>
                      <a:pt x="53" y="777"/>
                      <a:pt x="53" y="612"/>
                    </a:cubicBezTo>
                    <a:cubicBezTo>
                      <a:pt x="53" y="311"/>
                      <a:pt x="138" y="132"/>
                      <a:pt x="259" y="12"/>
                    </a:cubicBezTo>
                    <a:cubicBezTo>
                      <a:pt x="261" y="10"/>
                      <a:pt x="261" y="8"/>
                      <a:pt x="261" y="6"/>
                    </a:cubicBezTo>
                    <a:cubicBezTo>
                      <a:pt x="261" y="0"/>
                      <a:pt x="255" y="0"/>
                      <a:pt x="247" y="0"/>
                    </a:cubicBezTo>
                    <a:cubicBezTo>
                      <a:pt x="237" y="0"/>
                      <a:pt x="237" y="0"/>
                      <a:pt x="230" y="4"/>
                    </a:cubicBezTo>
                    <a:cubicBezTo>
                      <a:pt x="165" y="60"/>
                      <a:pt x="93" y="155"/>
                      <a:pt x="45" y="299"/>
                    </a:cubicBezTo>
                    <a:cubicBezTo>
                      <a:pt x="16" y="389"/>
                      <a:pt x="0" y="500"/>
                      <a:pt x="0" y="612"/>
                    </a:cubicBezTo>
                    <a:cubicBezTo>
                      <a:pt x="0" y="774"/>
                      <a:pt x="29" y="956"/>
                      <a:pt x="136" y="1116"/>
                    </a:cubicBezTo>
                    <a:cubicBezTo>
                      <a:pt x="156" y="1141"/>
                      <a:pt x="166" y="1152"/>
                      <a:pt x="181" y="1170"/>
                    </a:cubicBezTo>
                    <a:cubicBezTo>
                      <a:pt x="187" y="1178"/>
                      <a:pt x="197" y="1189"/>
                      <a:pt x="202" y="1193"/>
                    </a:cubicBezTo>
                    <a:cubicBezTo>
                      <a:pt x="211" y="1202"/>
                      <a:pt x="221" y="1210"/>
                      <a:pt x="230" y="12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2" name="Freeform 857">
                <a:extLst>
                  <a:ext uri="{FF2B5EF4-FFF2-40B4-BE49-F238E27FC236}">
                    <a16:creationId xmlns:a16="http://schemas.microsoft.com/office/drawing/2014/main" id="{AF54ADCF-C324-599A-9F05-40C4B355DE91}"/>
                  </a:ext>
                </a:extLst>
              </p:cNvPr>
              <p:cNvSpPr/>
              <p:nvPr/>
            </p:nvSpPr>
            <p:spPr>
              <a:xfrm>
                <a:off x="7047360" y="3962880"/>
                <a:ext cx="8136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6" h="328">
                    <a:moveTo>
                      <a:pt x="225" y="165"/>
                    </a:moveTo>
                    <a:cubicBezTo>
                      <a:pt x="225" y="113"/>
                      <a:pt x="217" y="74"/>
                      <a:pt x="196" y="41"/>
                    </a:cubicBezTo>
                    <a:cubicBezTo>
                      <a:pt x="180" y="19"/>
                      <a:pt x="151" y="0"/>
                      <a:pt x="112" y="0"/>
                    </a:cubicBezTo>
                    <a:cubicBezTo>
                      <a:pt x="1" y="0"/>
                      <a:pt x="1" y="131"/>
                      <a:pt x="1" y="165"/>
                    </a:cubicBezTo>
                    <a:cubicBezTo>
                      <a:pt x="1" y="199"/>
                      <a:pt x="0" y="327"/>
                      <a:pt x="112" y="327"/>
                    </a:cubicBezTo>
                    <a:cubicBezTo>
                      <a:pt x="224" y="327"/>
                      <a:pt x="225" y="198"/>
                      <a:pt x="225" y="165"/>
                    </a:cubicBezTo>
                    <a:moveTo>
                      <a:pt x="112" y="313"/>
                    </a:moveTo>
                    <a:cubicBezTo>
                      <a:pt x="91" y="313"/>
                      <a:pt x="61" y="299"/>
                      <a:pt x="52" y="260"/>
                    </a:cubicBezTo>
                    <a:cubicBezTo>
                      <a:pt x="46" y="233"/>
                      <a:pt x="46" y="194"/>
                      <a:pt x="46" y="157"/>
                    </a:cubicBezTo>
                    <a:cubicBezTo>
                      <a:pt x="46" y="122"/>
                      <a:pt x="46" y="87"/>
                      <a:pt x="52" y="60"/>
                    </a:cubicBezTo>
                    <a:cubicBezTo>
                      <a:pt x="63" y="23"/>
                      <a:pt x="92" y="14"/>
                      <a:pt x="112" y="14"/>
                    </a:cubicBezTo>
                    <a:cubicBezTo>
                      <a:pt x="139" y="14"/>
                      <a:pt x="164" y="29"/>
                      <a:pt x="172" y="56"/>
                    </a:cubicBezTo>
                    <a:cubicBezTo>
                      <a:pt x="180" y="82"/>
                      <a:pt x="180" y="117"/>
                      <a:pt x="180" y="157"/>
                    </a:cubicBezTo>
                    <a:cubicBezTo>
                      <a:pt x="180" y="194"/>
                      <a:pt x="180" y="229"/>
                      <a:pt x="174" y="258"/>
                    </a:cubicBezTo>
                    <a:cubicBezTo>
                      <a:pt x="164" y="303"/>
                      <a:pt x="131" y="313"/>
                      <a:pt x="112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3" name="Freeform 858">
                <a:extLst>
                  <a:ext uri="{FF2B5EF4-FFF2-40B4-BE49-F238E27FC236}">
                    <a16:creationId xmlns:a16="http://schemas.microsoft.com/office/drawing/2014/main" id="{E230C606-5991-B7AD-4A74-773DF85F5E4D}"/>
                  </a:ext>
                </a:extLst>
              </p:cNvPr>
              <p:cNvSpPr/>
              <p:nvPr/>
            </p:nvSpPr>
            <p:spPr>
              <a:xfrm>
                <a:off x="7156080" y="4057200"/>
                <a:ext cx="20520" cy="19800"/>
              </a:xfrm>
              <a:custGeom>
                <a:avLst/>
                <a:gdLst/>
                <a:ahLst/>
                <a:cxnLst/>
                <a:rect l="0" t="0" r="r" b="b"/>
                <a:pathLst>
                  <a:path w="57" h="55">
                    <a:moveTo>
                      <a:pt x="56" y="27"/>
                    </a:moveTo>
                    <a:cubicBezTo>
                      <a:pt x="56" y="10"/>
                      <a:pt x="41" y="0"/>
                      <a:pt x="29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5"/>
                      <a:pt x="16" y="54"/>
                      <a:pt x="27" y="54"/>
                    </a:cubicBezTo>
                    <a:cubicBezTo>
                      <a:pt x="43" y="54"/>
                      <a:pt x="56" y="41"/>
                      <a:pt x="56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4" name="Freeform 859">
                <a:extLst>
                  <a:ext uri="{FF2B5EF4-FFF2-40B4-BE49-F238E27FC236}">
                    <a16:creationId xmlns:a16="http://schemas.microsoft.com/office/drawing/2014/main" id="{59FB287B-235F-0D27-2836-80D82B5C54C4}"/>
                  </a:ext>
                </a:extLst>
              </p:cNvPr>
              <p:cNvSpPr/>
              <p:nvPr/>
            </p:nvSpPr>
            <p:spPr>
              <a:xfrm>
                <a:off x="7204320" y="396288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144" y="144"/>
                    </a:moveTo>
                    <a:cubicBezTo>
                      <a:pt x="183" y="126"/>
                      <a:pt x="206" y="103"/>
                      <a:pt x="206" y="70"/>
                    </a:cubicBezTo>
                    <a:cubicBezTo>
                      <a:pt x="206" y="25"/>
                      <a:pt x="158" y="0"/>
                      <a:pt x="111" y="0"/>
                    </a:cubicBezTo>
                    <a:cubicBezTo>
                      <a:pt x="58" y="0"/>
                      <a:pt x="16" y="33"/>
                      <a:pt x="16" y="80"/>
                    </a:cubicBezTo>
                    <a:cubicBezTo>
                      <a:pt x="16" y="101"/>
                      <a:pt x="25" y="119"/>
                      <a:pt x="35" y="128"/>
                    </a:cubicBezTo>
                    <a:cubicBezTo>
                      <a:pt x="43" y="138"/>
                      <a:pt x="47" y="140"/>
                      <a:pt x="76" y="155"/>
                    </a:cubicBezTo>
                    <a:cubicBezTo>
                      <a:pt x="49" y="167"/>
                      <a:pt x="0" y="194"/>
                      <a:pt x="0" y="243"/>
                    </a:cubicBezTo>
                    <a:cubicBezTo>
                      <a:pt x="0" y="297"/>
                      <a:pt x="56" y="327"/>
                      <a:pt x="111" y="327"/>
                    </a:cubicBezTo>
                    <a:cubicBezTo>
                      <a:pt x="171" y="327"/>
                      <a:pt x="222" y="288"/>
                      <a:pt x="222" y="235"/>
                    </a:cubicBezTo>
                    <a:cubicBezTo>
                      <a:pt x="222" y="204"/>
                      <a:pt x="202" y="177"/>
                      <a:pt x="175" y="161"/>
                    </a:cubicBezTo>
                    <a:cubicBezTo>
                      <a:pt x="169" y="157"/>
                      <a:pt x="152" y="148"/>
                      <a:pt x="144" y="144"/>
                    </a:cubicBezTo>
                    <a:moveTo>
                      <a:pt x="66" y="99"/>
                    </a:moveTo>
                    <a:cubicBezTo>
                      <a:pt x="54" y="91"/>
                      <a:pt x="41" y="80"/>
                      <a:pt x="41" y="60"/>
                    </a:cubicBezTo>
                    <a:cubicBezTo>
                      <a:pt x="41" y="31"/>
                      <a:pt x="76" y="14"/>
                      <a:pt x="111" y="14"/>
                    </a:cubicBezTo>
                    <a:cubicBezTo>
                      <a:pt x="148" y="14"/>
                      <a:pt x="181" y="37"/>
                      <a:pt x="181" y="70"/>
                    </a:cubicBezTo>
                    <a:cubicBezTo>
                      <a:pt x="181" y="113"/>
                      <a:pt x="147" y="113"/>
                      <a:pt x="130" y="134"/>
                    </a:cubicBezTo>
                    <a:cubicBezTo>
                      <a:pt x="128" y="134"/>
                      <a:pt x="128" y="134"/>
                      <a:pt x="125" y="132"/>
                    </a:cubicBezTo>
                    <a:cubicBezTo>
                      <a:pt x="105" y="121"/>
                      <a:pt x="86" y="110"/>
                      <a:pt x="66" y="99"/>
                    </a:cubicBezTo>
                    <a:moveTo>
                      <a:pt x="90" y="165"/>
                    </a:moveTo>
                    <a:cubicBezTo>
                      <a:pt x="112" y="178"/>
                      <a:pt x="134" y="190"/>
                      <a:pt x="156" y="202"/>
                    </a:cubicBezTo>
                    <a:cubicBezTo>
                      <a:pt x="169" y="210"/>
                      <a:pt x="193" y="225"/>
                      <a:pt x="193" y="253"/>
                    </a:cubicBezTo>
                    <a:cubicBezTo>
                      <a:pt x="193" y="288"/>
                      <a:pt x="152" y="311"/>
                      <a:pt x="111" y="311"/>
                    </a:cubicBezTo>
                    <a:cubicBezTo>
                      <a:pt x="68" y="311"/>
                      <a:pt x="29" y="282"/>
                      <a:pt x="29" y="243"/>
                    </a:cubicBezTo>
                    <a:cubicBezTo>
                      <a:pt x="29" y="208"/>
                      <a:pt x="56" y="181"/>
                      <a:pt x="90" y="1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5" name="Freeform 860">
                <a:extLst>
                  <a:ext uri="{FF2B5EF4-FFF2-40B4-BE49-F238E27FC236}">
                    <a16:creationId xmlns:a16="http://schemas.microsoft.com/office/drawing/2014/main" id="{C4D5983C-4892-BAC3-D998-775449A28436}"/>
                  </a:ext>
                </a:extLst>
              </p:cNvPr>
              <p:cNvSpPr/>
              <p:nvPr/>
            </p:nvSpPr>
            <p:spPr>
              <a:xfrm>
                <a:off x="6856920" y="4106880"/>
                <a:ext cx="618840" cy="10080"/>
              </a:xfrm>
              <a:custGeom>
                <a:avLst/>
                <a:gdLst/>
                <a:ahLst/>
                <a:cxnLst/>
                <a:rect l="0" t="0" r="r" b="b"/>
                <a:pathLst>
                  <a:path w="1719" h="28">
                    <a:moveTo>
                      <a:pt x="858" y="27"/>
                    </a:moveTo>
                    <a:cubicBezTo>
                      <a:pt x="572" y="27"/>
                      <a:pt x="286" y="27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ubicBezTo>
                      <a:pt x="573" y="0"/>
                      <a:pt x="1145" y="0"/>
                      <a:pt x="1718" y="0"/>
                    </a:cubicBezTo>
                    <a:cubicBezTo>
                      <a:pt x="1718" y="9"/>
                      <a:pt x="1718" y="18"/>
                      <a:pt x="1718" y="27"/>
                    </a:cubicBezTo>
                    <a:cubicBezTo>
                      <a:pt x="1431" y="27"/>
                      <a:pt x="1145" y="27"/>
                      <a:pt x="858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6" name="Freeform 861">
                <a:extLst>
                  <a:ext uri="{FF2B5EF4-FFF2-40B4-BE49-F238E27FC236}">
                    <a16:creationId xmlns:a16="http://schemas.microsoft.com/office/drawing/2014/main" id="{E99C7B79-7C58-0345-C41A-4732723D181E}"/>
                  </a:ext>
                </a:extLst>
              </p:cNvPr>
              <p:cNvSpPr/>
              <p:nvPr/>
            </p:nvSpPr>
            <p:spPr>
              <a:xfrm>
                <a:off x="6869520" y="4138920"/>
                <a:ext cx="95040" cy="121320"/>
              </a:xfrm>
              <a:custGeom>
                <a:avLst/>
                <a:gdLst/>
                <a:ahLst/>
                <a:cxnLst/>
                <a:rect l="0" t="0" r="r" b="b"/>
                <a:pathLst>
                  <a:path w="264" h="337">
                    <a:moveTo>
                      <a:pt x="158" y="194"/>
                    </a:moveTo>
                    <a:cubicBezTo>
                      <a:pt x="183" y="249"/>
                      <a:pt x="210" y="317"/>
                      <a:pt x="214" y="325"/>
                    </a:cubicBezTo>
                    <a:cubicBezTo>
                      <a:pt x="224" y="336"/>
                      <a:pt x="232" y="336"/>
                      <a:pt x="239" y="336"/>
                    </a:cubicBezTo>
                    <a:cubicBezTo>
                      <a:pt x="243" y="336"/>
                      <a:pt x="246" y="336"/>
                      <a:pt x="249" y="336"/>
                    </a:cubicBezTo>
                    <a:cubicBezTo>
                      <a:pt x="259" y="336"/>
                      <a:pt x="263" y="336"/>
                      <a:pt x="263" y="330"/>
                    </a:cubicBezTo>
                    <a:cubicBezTo>
                      <a:pt x="263" y="327"/>
                      <a:pt x="263" y="327"/>
                      <a:pt x="261" y="325"/>
                    </a:cubicBezTo>
                    <a:cubicBezTo>
                      <a:pt x="255" y="319"/>
                      <a:pt x="251" y="309"/>
                      <a:pt x="249" y="305"/>
                    </a:cubicBezTo>
                    <a:cubicBezTo>
                      <a:pt x="210" y="213"/>
                      <a:pt x="171" y="121"/>
                      <a:pt x="132" y="29"/>
                    </a:cubicBezTo>
                    <a:cubicBezTo>
                      <a:pt x="128" y="21"/>
                      <a:pt x="119" y="0"/>
                      <a:pt x="68" y="0"/>
                    </a:cubicBezTo>
                    <a:cubicBezTo>
                      <a:pt x="62" y="0"/>
                      <a:pt x="56" y="0"/>
                      <a:pt x="56" y="6"/>
                    </a:cubicBezTo>
                    <a:cubicBezTo>
                      <a:pt x="56" y="12"/>
                      <a:pt x="60" y="12"/>
                      <a:pt x="62" y="12"/>
                    </a:cubicBezTo>
                    <a:cubicBezTo>
                      <a:pt x="72" y="14"/>
                      <a:pt x="82" y="16"/>
                      <a:pt x="93" y="43"/>
                    </a:cubicBezTo>
                    <a:cubicBezTo>
                      <a:pt x="113" y="87"/>
                      <a:pt x="132" y="132"/>
                      <a:pt x="152" y="177"/>
                    </a:cubicBezTo>
                    <a:cubicBezTo>
                      <a:pt x="104" y="219"/>
                      <a:pt x="57" y="261"/>
                      <a:pt x="10" y="303"/>
                    </a:cubicBezTo>
                    <a:cubicBezTo>
                      <a:pt x="4" y="309"/>
                      <a:pt x="0" y="311"/>
                      <a:pt x="0" y="321"/>
                    </a:cubicBezTo>
                    <a:cubicBezTo>
                      <a:pt x="0" y="332"/>
                      <a:pt x="10" y="336"/>
                      <a:pt x="16" y="336"/>
                    </a:cubicBezTo>
                    <a:cubicBezTo>
                      <a:pt x="25" y="336"/>
                      <a:pt x="31" y="330"/>
                      <a:pt x="33" y="328"/>
                    </a:cubicBezTo>
                    <a:cubicBezTo>
                      <a:pt x="75" y="284"/>
                      <a:pt x="116" y="239"/>
                      <a:pt x="158" y="1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Freeform 862">
                <a:extLst>
                  <a:ext uri="{FF2B5EF4-FFF2-40B4-BE49-F238E27FC236}">
                    <a16:creationId xmlns:a16="http://schemas.microsoft.com/office/drawing/2014/main" id="{A0AEE7D4-CE4A-AC5E-2B49-7546FCCE8B41}"/>
                  </a:ext>
                </a:extLst>
              </p:cNvPr>
              <p:cNvSpPr/>
              <p:nvPr/>
            </p:nvSpPr>
            <p:spPr>
              <a:xfrm>
                <a:off x="6983280" y="4200840"/>
                <a:ext cx="6480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80" h="236">
                    <a:moveTo>
                      <a:pt x="179" y="119"/>
                    </a:moveTo>
                    <a:cubicBezTo>
                      <a:pt x="179" y="93"/>
                      <a:pt x="179" y="0"/>
                      <a:pt x="90" y="0"/>
                    </a:cubicBezTo>
                    <a:cubicBezTo>
                      <a:pt x="0" y="0"/>
                      <a:pt x="0" y="93"/>
                      <a:pt x="0" y="119"/>
                    </a:cubicBezTo>
                    <a:cubicBezTo>
                      <a:pt x="0" y="144"/>
                      <a:pt x="0" y="235"/>
                      <a:pt x="90" y="235"/>
                    </a:cubicBezTo>
                    <a:cubicBezTo>
                      <a:pt x="179" y="235"/>
                      <a:pt x="179" y="144"/>
                      <a:pt x="179" y="119"/>
                    </a:cubicBezTo>
                    <a:moveTo>
                      <a:pt x="90" y="224"/>
                    </a:moveTo>
                    <a:cubicBezTo>
                      <a:pt x="78" y="224"/>
                      <a:pt x="49" y="220"/>
                      <a:pt x="41" y="185"/>
                    </a:cubicBezTo>
                    <a:cubicBezTo>
                      <a:pt x="35" y="167"/>
                      <a:pt x="35" y="142"/>
                      <a:pt x="35" y="115"/>
                    </a:cubicBezTo>
                    <a:cubicBezTo>
                      <a:pt x="35" y="89"/>
                      <a:pt x="35" y="66"/>
                      <a:pt x="41" y="47"/>
                    </a:cubicBezTo>
                    <a:cubicBezTo>
                      <a:pt x="49" y="17"/>
                      <a:pt x="76" y="12"/>
                      <a:pt x="90" y="12"/>
                    </a:cubicBezTo>
                    <a:cubicBezTo>
                      <a:pt x="115" y="12"/>
                      <a:pt x="134" y="25"/>
                      <a:pt x="140" y="49"/>
                    </a:cubicBezTo>
                    <a:cubicBezTo>
                      <a:pt x="146" y="66"/>
                      <a:pt x="146" y="95"/>
                      <a:pt x="146" y="115"/>
                    </a:cubicBezTo>
                    <a:cubicBezTo>
                      <a:pt x="146" y="138"/>
                      <a:pt x="146" y="165"/>
                      <a:pt x="140" y="187"/>
                    </a:cubicBezTo>
                    <a:cubicBezTo>
                      <a:pt x="130" y="220"/>
                      <a:pt x="103" y="224"/>
                      <a:pt x="90" y="2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8" name="Freeform 863">
                <a:extLst>
                  <a:ext uri="{FF2B5EF4-FFF2-40B4-BE49-F238E27FC236}">
                    <a16:creationId xmlns:a16="http://schemas.microsoft.com/office/drawing/2014/main" id="{AE20EF6A-857D-2B05-7993-D4CFF389160C}"/>
                  </a:ext>
                </a:extLst>
              </p:cNvPr>
              <p:cNvSpPr/>
              <p:nvPr/>
            </p:nvSpPr>
            <p:spPr>
              <a:xfrm>
                <a:off x="709308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476"/>
                    </a:moveTo>
                    <a:cubicBezTo>
                      <a:pt x="74" y="468"/>
                      <a:pt x="74" y="461"/>
                      <a:pt x="74" y="453"/>
                    </a:cubicBezTo>
                    <a:cubicBezTo>
                      <a:pt x="57" y="453"/>
                      <a:pt x="40" y="453"/>
                      <a:pt x="23" y="453"/>
                    </a:cubicBezTo>
                    <a:cubicBezTo>
                      <a:pt x="23" y="310"/>
                      <a:pt x="23" y="167"/>
                      <a:pt x="23" y="23"/>
                    </a:cubicBezTo>
                    <a:cubicBezTo>
                      <a:pt x="40" y="23"/>
                      <a:pt x="57" y="23"/>
                      <a:pt x="74" y="23"/>
                    </a:cubicBezTo>
                    <a:cubicBezTo>
                      <a:pt x="74" y="16"/>
                      <a:pt x="74" y="8"/>
                      <a:pt x="74" y="0"/>
                    </a:cubicBezTo>
                    <a:cubicBezTo>
                      <a:pt x="49" y="0"/>
                      <a:pt x="25" y="0"/>
                      <a:pt x="0" y="0"/>
                    </a:cubicBezTo>
                    <a:cubicBezTo>
                      <a:pt x="0" y="159"/>
                      <a:pt x="0" y="317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Freeform 864">
                <a:extLst>
                  <a:ext uri="{FF2B5EF4-FFF2-40B4-BE49-F238E27FC236}">
                    <a16:creationId xmlns:a16="http://schemas.microsoft.com/office/drawing/2014/main" id="{54834848-0321-7CCB-E374-681A416B31E1}"/>
                  </a:ext>
                </a:extLst>
              </p:cNvPr>
              <p:cNvSpPr/>
              <p:nvPr/>
            </p:nvSpPr>
            <p:spPr>
              <a:xfrm>
                <a:off x="7134480" y="4182480"/>
                <a:ext cx="102600" cy="113040"/>
              </a:xfrm>
              <a:custGeom>
                <a:avLst/>
                <a:gdLst/>
                <a:ahLst/>
                <a:cxnLst/>
                <a:rect l="0" t="0" r="r" b="b"/>
                <a:pathLst>
                  <a:path w="285" h="314">
                    <a:moveTo>
                      <a:pt x="2" y="288"/>
                    </a:moveTo>
                    <a:cubicBezTo>
                      <a:pt x="0" y="293"/>
                      <a:pt x="1" y="294"/>
                      <a:pt x="0" y="297"/>
                    </a:cubicBezTo>
                    <a:cubicBezTo>
                      <a:pt x="0" y="307"/>
                      <a:pt x="8" y="313"/>
                      <a:pt x="16" y="313"/>
                    </a:cubicBezTo>
                    <a:cubicBezTo>
                      <a:pt x="33" y="313"/>
                      <a:pt x="37" y="297"/>
                      <a:pt x="39" y="288"/>
                    </a:cubicBezTo>
                    <a:cubicBezTo>
                      <a:pt x="39" y="286"/>
                      <a:pt x="49" y="247"/>
                      <a:pt x="60" y="200"/>
                    </a:cubicBezTo>
                    <a:cubicBezTo>
                      <a:pt x="76" y="212"/>
                      <a:pt x="93" y="216"/>
                      <a:pt x="111" y="216"/>
                    </a:cubicBezTo>
                    <a:cubicBezTo>
                      <a:pt x="152" y="216"/>
                      <a:pt x="179" y="181"/>
                      <a:pt x="181" y="181"/>
                    </a:cubicBezTo>
                    <a:cubicBezTo>
                      <a:pt x="189" y="214"/>
                      <a:pt x="222" y="216"/>
                      <a:pt x="230" y="216"/>
                    </a:cubicBezTo>
                    <a:cubicBezTo>
                      <a:pt x="247" y="216"/>
                      <a:pt x="259" y="204"/>
                      <a:pt x="269" y="190"/>
                    </a:cubicBezTo>
                    <a:cubicBezTo>
                      <a:pt x="278" y="171"/>
                      <a:pt x="284" y="144"/>
                      <a:pt x="284" y="142"/>
                    </a:cubicBezTo>
                    <a:cubicBezTo>
                      <a:pt x="284" y="136"/>
                      <a:pt x="278" y="136"/>
                      <a:pt x="276" y="136"/>
                    </a:cubicBezTo>
                    <a:cubicBezTo>
                      <a:pt x="270" y="136"/>
                      <a:pt x="269" y="138"/>
                      <a:pt x="267" y="150"/>
                    </a:cubicBezTo>
                    <a:cubicBezTo>
                      <a:pt x="261" y="173"/>
                      <a:pt x="251" y="202"/>
                      <a:pt x="232" y="202"/>
                    </a:cubicBezTo>
                    <a:cubicBezTo>
                      <a:pt x="218" y="202"/>
                      <a:pt x="216" y="190"/>
                      <a:pt x="216" y="179"/>
                    </a:cubicBezTo>
                    <a:cubicBezTo>
                      <a:pt x="216" y="169"/>
                      <a:pt x="220" y="154"/>
                      <a:pt x="222" y="140"/>
                    </a:cubicBezTo>
                    <a:cubicBezTo>
                      <a:pt x="226" y="128"/>
                      <a:pt x="232" y="109"/>
                      <a:pt x="233" y="97"/>
                    </a:cubicBezTo>
                    <a:cubicBezTo>
                      <a:pt x="237" y="83"/>
                      <a:pt x="240" y="69"/>
                      <a:pt x="243" y="54"/>
                    </a:cubicBezTo>
                    <a:cubicBezTo>
                      <a:pt x="247" y="43"/>
                      <a:pt x="253" y="21"/>
                      <a:pt x="253" y="19"/>
                    </a:cubicBezTo>
                    <a:cubicBezTo>
                      <a:pt x="253" y="10"/>
                      <a:pt x="245" y="4"/>
                      <a:pt x="237" y="4"/>
                    </a:cubicBezTo>
                    <a:cubicBezTo>
                      <a:pt x="232" y="4"/>
                      <a:pt x="222" y="6"/>
                      <a:pt x="216" y="16"/>
                    </a:cubicBezTo>
                    <a:cubicBezTo>
                      <a:pt x="216" y="19"/>
                      <a:pt x="212" y="33"/>
                      <a:pt x="210" y="43"/>
                    </a:cubicBezTo>
                    <a:cubicBezTo>
                      <a:pt x="206" y="56"/>
                      <a:pt x="202" y="70"/>
                      <a:pt x="198" y="84"/>
                    </a:cubicBezTo>
                    <a:cubicBezTo>
                      <a:pt x="194" y="103"/>
                      <a:pt x="189" y="122"/>
                      <a:pt x="185" y="142"/>
                    </a:cubicBezTo>
                    <a:cubicBezTo>
                      <a:pt x="181" y="155"/>
                      <a:pt x="181" y="155"/>
                      <a:pt x="177" y="161"/>
                    </a:cubicBezTo>
                    <a:cubicBezTo>
                      <a:pt x="162" y="183"/>
                      <a:pt x="140" y="202"/>
                      <a:pt x="113" y="202"/>
                    </a:cubicBezTo>
                    <a:cubicBezTo>
                      <a:pt x="74" y="202"/>
                      <a:pt x="74" y="167"/>
                      <a:pt x="74" y="159"/>
                    </a:cubicBezTo>
                    <a:cubicBezTo>
                      <a:pt x="74" y="146"/>
                      <a:pt x="76" y="140"/>
                      <a:pt x="82" y="115"/>
                    </a:cubicBezTo>
                    <a:cubicBezTo>
                      <a:pt x="88" y="93"/>
                      <a:pt x="88" y="89"/>
                      <a:pt x="93" y="72"/>
                    </a:cubicBezTo>
                    <a:cubicBezTo>
                      <a:pt x="95" y="63"/>
                      <a:pt x="97" y="54"/>
                      <a:pt x="99" y="45"/>
                    </a:cubicBezTo>
                    <a:cubicBezTo>
                      <a:pt x="101" y="35"/>
                      <a:pt x="107" y="17"/>
                      <a:pt x="107" y="16"/>
                    </a:cubicBezTo>
                    <a:cubicBezTo>
                      <a:pt x="107" y="6"/>
                      <a:pt x="99" y="0"/>
                      <a:pt x="90" y="0"/>
                    </a:cubicBezTo>
                    <a:cubicBezTo>
                      <a:pt x="74" y="0"/>
                      <a:pt x="68" y="16"/>
                      <a:pt x="68" y="21"/>
                    </a:cubicBezTo>
                    <a:cubicBezTo>
                      <a:pt x="46" y="110"/>
                      <a:pt x="24" y="199"/>
                      <a:pt x="2" y="2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0" name="Freeform 865">
                <a:extLst>
                  <a:ext uri="{FF2B5EF4-FFF2-40B4-BE49-F238E27FC236}">
                    <a16:creationId xmlns:a16="http://schemas.microsoft.com/office/drawing/2014/main" id="{1AC0E9DE-0F53-59E4-AF22-30631D8A1D1F}"/>
                  </a:ext>
                </a:extLst>
              </p:cNvPr>
              <p:cNvSpPr/>
              <p:nvPr/>
            </p:nvSpPr>
            <p:spPr>
              <a:xfrm>
                <a:off x="7253640" y="4182480"/>
                <a:ext cx="15804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439" h="217">
                    <a:moveTo>
                      <a:pt x="185" y="171"/>
                    </a:moveTo>
                    <a:cubicBezTo>
                      <a:pt x="183" y="181"/>
                      <a:pt x="177" y="196"/>
                      <a:pt x="177" y="200"/>
                    </a:cubicBezTo>
                    <a:cubicBezTo>
                      <a:pt x="177" y="210"/>
                      <a:pt x="187" y="216"/>
                      <a:pt x="195" y="216"/>
                    </a:cubicBezTo>
                    <a:cubicBezTo>
                      <a:pt x="202" y="216"/>
                      <a:pt x="209" y="208"/>
                      <a:pt x="212" y="204"/>
                    </a:cubicBezTo>
                    <a:cubicBezTo>
                      <a:pt x="215" y="200"/>
                      <a:pt x="220" y="185"/>
                      <a:pt x="222" y="175"/>
                    </a:cubicBezTo>
                    <a:cubicBezTo>
                      <a:pt x="224" y="165"/>
                      <a:pt x="230" y="144"/>
                      <a:pt x="232" y="132"/>
                    </a:cubicBezTo>
                    <a:cubicBezTo>
                      <a:pt x="235" y="121"/>
                      <a:pt x="237" y="111"/>
                      <a:pt x="239" y="99"/>
                    </a:cubicBezTo>
                    <a:cubicBezTo>
                      <a:pt x="245" y="80"/>
                      <a:pt x="245" y="78"/>
                      <a:pt x="255" y="64"/>
                    </a:cubicBezTo>
                    <a:cubicBezTo>
                      <a:pt x="270" y="41"/>
                      <a:pt x="294" y="14"/>
                      <a:pt x="331" y="14"/>
                    </a:cubicBezTo>
                    <a:cubicBezTo>
                      <a:pt x="358" y="14"/>
                      <a:pt x="360" y="35"/>
                      <a:pt x="360" y="47"/>
                    </a:cubicBezTo>
                    <a:cubicBezTo>
                      <a:pt x="360" y="76"/>
                      <a:pt x="339" y="128"/>
                      <a:pt x="331" y="148"/>
                    </a:cubicBezTo>
                    <a:cubicBezTo>
                      <a:pt x="327" y="161"/>
                      <a:pt x="325" y="165"/>
                      <a:pt x="325" y="173"/>
                    </a:cubicBezTo>
                    <a:cubicBezTo>
                      <a:pt x="325" y="198"/>
                      <a:pt x="344" y="216"/>
                      <a:pt x="370" y="216"/>
                    </a:cubicBezTo>
                    <a:cubicBezTo>
                      <a:pt x="418" y="216"/>
                      <a:pt x="438" y="150"/>
                      <a:pt x="438" y="142"/>
                    </a:cubicBezTo>
                    <a:cubicBezTo>
                      <a:pt x="438" y="136"/>
                      <a:pt x="434" y="138"/>
                      <a:pt x="432" y="136"/>
                    </a:cubicBezTo>
                    <a:cubicBezTo>
                      <a:pt x="424" y="136"/>
                      <a:pt x="424" y="138"/>
                      <a:pt x="422" y="144"/>
                    </a:cubicBezTo>
                    <a:cubicBezTo>
                      <a:pt x="411" y="183"/>
                      <a:pt x="391" y="202"/>
                      <a:pt x="372" y="202"/>
                    </a:cubicBezTo>
                    <a:cubicBezTo>
                      <a:pt x="362" y="202"/>
                      <a:pt x="360" y="194"/>
                      <a:pt x="360" y="185"/>
                    </a:cubicBezTo>
                    <a:cubicBezTo>
                      <a:pt x="360" y="173"/>
                      <a:pt x="362" y="167"/>
                      <a:pt x="370" y="146"/>
                    </a:cubicBezTo>
                    <a:cubicBezTo>
                      <a:pt x="376" y="132"/>
                      <a:pt x="395" y="82"/>
                      <a:pt x="395" y="54"/>
                    </a:cubicBezTo>
                    <a:cubicBezTo>
                      <a:pt x="395" y="47"/>
                      <a:pt x="395" y="27"/>
                      <a:pt x="377" y="12"/>
                    </a:cubicBezTo>
                    <a:cubicBezTo>
                      <a:pt x="370" y="6"/>
                      <a:pt x="356" y="0"/>
                      <a:pt x="333" y="0"/>
                    </a:cubicBezTo>
                    <a:cubicBezTo>
                      <a:pt x="290" y="0"/>
                      <a:pt x="265" y="27"/>
                      <a:pt x="249" y="49"/>
                    </a:cubicBezTo>
                    <a:cubicBezTo>
                      <a:pt x="245" y="8"/>
                      <a:pt x="210" y="0"/>
                      <a:pt x="187" y="0"/>
                    </a:cubicBezTo>
                    <a:cubicBezTo>
                      <a:pt x="146" y="0"/>
                      <a:pt x="121" y="23"/>
                      <a:pt x="105" y="43"/>
                    </a:cubicBezTo>
                    <a:cubicBezTo>
                      <a:pt x="103" y="10"/>
                      <a:pt x="74" y="0"/>
                      <a:pt x="54" y="0"/>
                    </a:cubicBezTo>
                    <a:cubicBezTo>
                      <a:pt x="33" y="0"/>
                      <a:pt x="23" y="14"/>
                      <a:pt x="16" y="25"/>
                    </a:cubicBezTo>
                    <a:cubicBezTo>
                      <a:pt x="6" y="43"/>
                      <a:pt x="0" y="70"/>
                      <a:pt x="0" y="72"/>
                    </a:cubicBezTo>
                    <a:cubicBezTo>
                      <a:pt x="0" y="80"/>
                      <a:pt x="6" y="80"/>
                      <a:pt x="8" y="80"/>
                    </a:cubicBezTo>
                    <a:cubicBezTo>
                      <a:pt x="14" y="80"/>
                      <a:pt x="16" y="78"/>
                      <a:pt x="18" y="64"/>
                    </a:cubicBezTo>
                    <a:cubicBezTo>
                      <a:pt x="25" y="37"/>
                      <a:pt x="35" y="14"/>
                      <a:pt x="53" y="14"/>
                    </a:cubicBezTo>
                    <a:cubicBezTo>
                      <a:pt x="66" y="14"/>
                      <a:pt x="68" y="23"/>
                      <a:pt x="68" y="37"/>
                    </a:cubicBezTo>
                    <a:cubicBezTo>
                      <a:pt x="68" y="45"/>
                      <a:pt x="63" y="62"/>
                      <a:pt x="60" y="76"/>
                    </a:cubicBezTo>
                    <a:cubicBezTo>
                      <a:pt x="57" y="89"/>
                      <a:pt x="53" y="109"/>
                      <a:pt x="51" y="119"/>
                    </a:cubicBezTo>
                    <a:cubicBezTo>
                      <a:pt x="45" y="139"/>
                      <a:pt x="40" y="160"/>
                      <a:pt x="35" y="181"/>
                    </a:cubicBezTo>
                    <a:cubicBezTo>
                      <a:pt x="33" y="187"/>
                      <a:pt x="31" y="198"/>
                      <a:pt x="31" y="200"/>
                    </a:cubicBezTo>
                    <a:cubicBezTo>
                      <a:pt x="31" y="210"/>
                      <a:pt x="39" y="216"/>
                      <a:pt x="47" y="216"/>
                    </a:cubicBezTo>
                    <a:cubicBezTo>
                      <a:pt x="54" y="216"/>
                      <a:pt x="63" y="208"/>
                      <a:pt x="66" y="204"/>
                    </a:cubicBezTo>
                    <a:cubicBezTo>
                      <a:pt x="69" y="200"/>
                      <a:pt x="72" y="185"/>
                      <a:pt x="74" y="175"/>
                    </a:cubicBezTo>
                    <a:cubicBezTo>
                      <a:pt x="76" y="165"/>
                      <a:pt x="82" y="144"/>
                      <a:pt x="84" y="132"/>
                    </a:cubicBezTo>
                    <a:cubicBezTo>
                      <a:pt x="88" y="121"/>
                      <a:pt x="90" y="111"/>
                      <a:pt x="93" y="99"/>
                    </a:cubicBezTo>
                    <a:cubicBezTo>
                      <a:pt x="97" y="80"/>
                      <a:pt x="99" y="76"/>
                      <a:pt x="113" y="56"/>
                    </a:cubicBezTo>
                    <a:cubicBezTo>
                      <a:pt x="126" y="37"/>
                      <a:pt x="148" y="14"/>
                      <a:pt x="185" y="14"/>
                    </a:cubicBezTo>
                    <a:cubicBezTo>
                      <a:pt x="212" y="14"/>
                      <a:pt x="212" y="37"/>
                      <a:pt x="212" y="47"/>
                    </a:cubicBezTo>
                    <a:cubicBezTo>
                      <a:pt x="212" y="58"/>
                      <a:pt x="212" y="64"/>
                      <a:pt x="204" y="91"/>
                    </a:cubicBezTo>
                    <a:cubicBezTo>
                      <a:pt x="198" y="118"/>
                      <a:pt x="191" y="144"/>
                      <a:pt x="185" y="17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Freeform 866">
                <a:extLst>
                  <a:ext uri="{FF2B5EF4-FFF2-40B4-BE49-F238E27FC236}">
                    <a16:creationId xmlns:a16="http://schemas.microsoft.com/office/drawing/2014/main" id="{FC78EF92-B191-47AC-72A9-B5C57F9DC84E}"/>
                  </a:ext>
                </a:extLst>
              </p:cNvPr>
              <p:cNvSpPr/>
              <p:nvPr/>
            </p:nvSpPr>
            <p:spPr>
              <a:xfrm>
                <a:off x="742500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0"/>
                    </a:moveTo>
                    <a:cubicBezTo>
                      <a:pt x="49" y="0"/>
                      <a:pt x="25" y="0"/>
                      <a:pt x="0" y="0"/>
                    </a:cubicBezTo>
                    <a:cubicBezTo>
                      <a:pt x="0" y="8"/>
                      <a:pt x="0" y="16"/>
                      <a:pt x="0" y="23"/>
                    </a:cubicBezTo>
                    <a:cubicBezTo>
                      <a:pt x="17" y="23"/>
                      <a:pt x="34" y="23"/>
                      <a:pt x="51" y="23"/>
                    </a:cubicBezTo>
                    <a:cubicBezTo>
                      <a:pt x="51" y="167"/>
                      <a:pt x="51" y="310"/>
                      <a:pt x="51" y="453"/>
                    </a:cubicBezTo>
                    <a:cubicBezTo>
                      <a:pt x="34" y="453"/>
                      <a:pt x="17" y="453"/>
                      <a:pt x="0" y="453"/>
                    </a:cubicBezTo>
                    <a:cubicBezTo>
                      <a:pt x="0" y="461"/>
                      <a:pt x="0" y="468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ubicBezTo>
                      <a:pt x="74" y="317"/>
                      <a:pt x="74" y="159"/>
                      <a:pt x="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Freeform 867">
                <a:extLst>
                  <a:ext uri="{FF2B5EF4-FFF2-40B4-BE49-F238E27FC236}">
                    <a16:creationId xmlns:a16="http://schemas.microsoft.com/office/drawing/2014/main" id="{8B0C0EF8-5861-B5BE-1C8A-6DC9C069B9A6}"/>
                  </a:ext>
                </a:extLst>
              </p:cNvPr>
              <p:cNvSpPr/>
              <p:nvPr/>
            </p:nvSpPr>
            <p:spPr>
              <a:xfrm>
                <a:off x="7513920" y="3891240"/>
                <a:ext cx="9360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0" h="1227">
                    <a:moveTo>
                      <a:pt x="259" y="612"/>
                    </a:moveTo>
                    <a:cubicBezTo>
                      <a:pt x="259" y="416"/>
                      <a:pt x="214" y="208"/>
                      <a:pt x="80" y="54"/>
                    </a:cubicBezTo>
                    <a:cubicBezTo>
                      <a:pt x="70" y="45"/>
                      <a:pt x="45" y="17"/>
                      <a:pt x="27" y="4"/>
                    </a:cubicBezTo>
                    <a:cubicBezTo>
                      <a:pt x="23" y="0"/>
                      <a:pt x="21" y="0"/>
                      <a:pt x="12" y="0"/>
                    </a:cubicBezTo>
                    <a:cubicBezTo>
                      <a:pt x="6" y="0"/>
                      <a:pt x="0" y="0"/>
                      <a:pt x="0" y="6"/>
                    </a:cubicBezTo>
                    <a:cubicBezTo>
                      <a:pt x="0" y="8"/>
                      <a:pt x="2" y="12"/>
                      <a:pt x="4" y="14"/>
                    </a:cubicBezTo>
                    <a:cubicBezTo>
                      <a:pt x="27" y="37"/>
                      <a:pt x="64" y="74"/>
                      <a:pt x="107" y="150"/>
                    </a:cubicBezTo>
                    <a:cubicBezTo>
                      <a:pt x="181" y="280"/>
                      <a:pt x="208" y="449"/>
                      <a:pt x="208" y="612"/>
                    </a:cubicBezTo>
                    <a:cubicBezTo>
                      <a:pt x="208" y="908"/>
                      <a:pt x="125" y="1088"/>
                      <a:pt x="2" y="1213"/>
                    </a:cubicBezTo>
                    <a:cubicBezTo>
                      <a:pt x="2" y="1215"/>
                      <a:pt x="0" y="1217"/>
                      <a:pt x="0" y="1219"/>
                    </a:cubicBezTo>
                    <a:cubicBezTo>
                      <a:pt x="0" y="1226"/>
                      <a:pt x="6" y="1226"/>
                      <a:pt x="12" y="1226"/>
                    </a:cubicBezTo>
                    <a:cubicBezTo>
                      <a:pt x="21" y="1226"/>
                      <a:pt x="23" y="1226"/>
                      <a:pt x="29" y="1221"/>
                    </a:cubicBezTo>
                    <a:cubicBezTo>
                      <a:pt x="93" y="1164"/>
                      <a:pt x="167" y="1069"/>
                      <a:pt x="214" y="925"/>
                    </a:cubicBezTo>
                    <a:cubicBezTo>
                      <a:pt x="245" y="832"/>
                      <a:pt x="259" y="721"/>
                      <a:pt x="259" y="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3" name="Freeform 868">
                <a:extLst>
                  <a:ext uri="{FF2B5EF4-FFF2-40B4-BE49-F238E27FC236}">
                    <a16:creationId xmlns:a16="http://schemas.microsoft.com/office/drawing/2014/main" id="{A90CE247-B725-D1E8-ADD4-558A786D93D0}"/>
                  </a:ext>
                </a:extLst>
              </p:cNvPr>
              <p:cNvSpPr/>
              <p:nvPr/>
            </p:nvSpPr>
            <p:spPr>
              <a:xfrm>
                <a:off x="7689240" y="3802680"/>
                <a:ext cx="69120" cy="83520"/>
              </a:xfrm>
              <a:custGeom>
                <a:avLst/>
                <a:gdLst/>
                <a:ahLst/>
                <a:cxnLst/>
                <a:rect l="0" t="0" r="r" b="b"/>
                <a:pathLst>
                  <a:path w="192" h="232">
                    <a:moveTo>
                      <a:pt x="191" y="175"/>
                    </a:moveTo>
                    <a:cubicBezTo>
                      <a:pt x="191" y="170"/>
                      <a:pt x="191" y="166"/>
                      <a:pt x="191" y="161"/>
                    </a:cubicBezTo>
                    <a:cubicBezTo>
                      <a:pt x="176" y="161"/>
                      <a:pt x="162" y="161"/>
                      <a:pt x="148" y="161"/>
                    </a:cubicBezTo>
                    <a:cubicBezTo>
                      <a:pt x="148" y="111"/>
                      <a:pt x="148" y="60"/>
                      <a:pt x="148" y="10"/>
                    </a:cubicBezTo>
                    <a:cubicBezTo>
                      <a:pt x="148" y="2"/>
                      <a:pt x="146" y="0"/>
                      <a:pt x="138" y="0"/>
                    </a:cubicBezTo>
                    <a:cubicBezTo>
                      <a:pt x="130" y="0"/>
                      <a:pt x="130" y="0"/>
                      <a:pt x="126" y="6"/>
                    </a:cubicBezTo>
                    <a:cubicBezTo>
                      <a:pt x="84" y="58"/>
                      <a:pt x="42" y="109"/>
                      <a:pt x="0" y="161"/>
                    </a:cubicBezTo>
                    <a:cubicBezTo>
                      <a:pt x="0" y="166"/>
                      <a:pt x="0" y="170"/>
                      <a:pt x="0" y="175"/>
                    </a:cubicBezTo>
                    <a:cubicBezTo>
                      <a:pt x="38" y="175"/>
                      <a:pt x="77" y="175"/>
                      <a:pt x="115" y="175"/>
                    </a:cubicBezTo>
                    <a:cubicBezTo>
                      <a:pt x="115" y="184"/>
                      <a:pt x="115" y="193"/>
                      <a:pt x="115" y="202"/>
                    </a:cubicBezTo>
                    <a:cubicBezTo>
                      <a:pt x="115" y="214"/>
                      <a:pt x="115" y="216"/>
                      <a:pt x="84" y="216"/>
                    </a:cubicBezTo>
                    <a:cubicBezTo>
                      <a:pt x="80" y="216"/>
                      <a:pt x="76" y="216"/>
                      <a:pt x="72" y="216"/>
                    </a:cubicBezTo>
                    <a:cubicBezTo>
                      <a:pt x="72" y="221"/>
                      <a:pt x="72" y="226"/>
                      <a:pt x="72" y="231"/>
                    </a:cubicBezTo>
                    <a:cubicBezTo>
                      <a:pt x="90" y="231"/>
                      <a:pt x="111" y="229"/>
                      <a:pt x="130" y="229"/>
                    </a:cubicBezTo>
                    <a:cubicBezTo>
                      <a:pt x="150" y="229"/>
                      <a:pt x="173" y="231"/>
                      <a:pt x="189" y="231"/>
                    </a:cubicBezTo>
                    <a:cubicBezTo>
                      <a:pt x="189" y="226"/>
                      <a:pt x="189" y="221"/>
                      <a:pt x="189" y="216"/>
                    </a:cubicBezTo>
                    <a:cubicBezTo>
                      <a:pt x="185" y="216"/>
                      <a:pt x="181" y="216"/>
                      <a:pt x="177" y="216"/>
                    </a:cubicBezTo>
                    <a:cubicBezTo>
                      <a:pt x="148" y="216"/>
                      <a:pt x="148" y="214"/>
                      <a:pt x="148" y="202"/>
                    </a:cubicBezTo>
                    <a:cubicBezTo>
                      <a:pt x="148" y="193"/>
                      <a:pt x="148" y="184"/>
                      <a:pt x="148" y="175"/>
                    </a:cubicBezTo>
                    <a:cubicBezTo>
                      <a:pt x="162" y="175"/>
                      <a:pt x="176" y="175"/>
                      <a:pt x="191" y="175"/>
                    </a:cubicBezTo>
                    <a:moveTo>
                      <a:pt x="117" y="37"/>
                    </a:moveTo>
                    <a:cubicBezTo>
                      <a:pt x="117" y="78"/>
                      <a:pt x="117" y="120"/>
                      <a:pt x="117" y="161"/>
                    </a:cubicBezTo>
                    <a:cubicBezTo>
                      <a:pt x="84" y="161"/>
                      <a:pt x="51" y="161"/>
                      <a:pt x="18" y="161"/>
                    </a:cubicBezTo>
                    <a:cubicBezTo>
                      <a:pt x="51" y="120"/>
                      <a:pt x="84" y="78"/>
                      <a:pt x="117" y="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Freeform 869">
                <a:extLst>
                  <a:ext uri="{FF2B5EF4-FFF2-40B4-BE49-F238E27FC236}">
                    <a16:creationId xmlns:a16="http://schemas.microsoft.com/office/drawing/2014/main" id="{B3D06D6E-9917-8FE7-F002-7A6B48E574E2}"/>
                  </a:ext>
                </a:extLst>
              </p:cNvPr>
              <p:cNvSpPr/>
              <p:nvPr/>
            </p:nvSpPr>
            <p:spPr>
              <a:xfrm>
                <a:off x="7681680" y="3904560"/>
                <a:ext cx="84240" cy="8640"/>
              </a:xfrm>
              <a:custGeom>
                <a:avLst/>
                <a:gdLst/>
                <a:ahLst/>
                <a:cxnLst/>
                <a:rect l="0" t="0" r="r" b="b"/>
                <a:pathLst>
                  <a:path w="234" h="24">
                    <a:moveTo>
                      <a:pt x="117" y="23"/>
                    </a:moveTo>
                    <a:cubicBezTo>
                      <a:pt x="78" y="23"/>
                      <a:pt x="39" y="23"/>
                      <a:pt x="0" y="23"/>
                    </a:cubicBezTo>
                    <a:cubicBezTo>
                      <a:pt x="0" y="16"/>
                      <a:pt x="0" y="8"/>
                      <a:pt x="0" y="0"/>
                    </a:cubicBezTo>
                    <a:cubicBezTo>
                      <a:pt x="78" y="0"/>
                      <a:pt x="156" y="0"/>
                      <a:pt x="233" y="0"/>
                    </a:cubicBezTo>
                    <a:cubicBezTo>
                      <a:pt x="233" y="8"/>
                      <a:pt x="233" y="16"/>
                      <a:pt x="233" y="23"/>
                    </a:cubicBezTo>
                    <a:cubicBezTo>
                      <a:pt x="195" y="23"/>
                      <a:pt x="156" y="23"/>
                      <a:pt x="117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5" name="Freeform 870">
                <a:extLst>
                  <a:ext uri="{FF2B5EF4-FFF2-40B4-BE49-F238E27FC236}">
                    <a16:creationId xmlns:a16="http://schemas.microsoft.com/office/drawing/2014/main" id="{EA4AE514-36C1-4F29-1601-421377A14574}"/>
                  </a:ext>
                </a:extLst>
              </p:cNvPr>
              <p:cNvSpPr/>
              <p:nvPr/>
            </p:nvSpPr>
            <p:spPr>
              <a:xfrm>
                <a:off x="7691400" y="3929040"/>
                <a:ext cx="6480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80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0"/>
                      <a:pt x="86" y="220"/>
                    </a:cubicBezTo>
                    <a:cubicBezTo>
                      <a:pt x="82" y="220"/>
                      <a:pt x="43" y="220"/>
                      <a:pt x="25" y="202"/>
                    </a:cubicBezTo>
                    <a:cubicBezTo>
                      <a:pt x="39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2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4" y="235"/>
                      <a:pt x="179" y="200"/>
                      <a:pt x="179" y="167"/>
                    </a:cubicBezTo>
                    <a:cubicBezTo>
                      <a:pt x="179" y="140"/>
                      <a:pt x="154" y="117"/>
                      <a:pt x="115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2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3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51" y="14"/>
                      <a:pt x="80" y="14"/>
                      <a:pt x="88" y="14"/>
                    </a:cubicBezTo>
                    <a:cubicBezTo>
                      <a:pt x="113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2" y="101"/>
                    </a:cubicBezTo>
                    <a:cubicBezTo>
                      <a:pt x="72" y="101"/>
                      <a:pt x="70" y="103"/>
                      <a:pt x="62" y="103"/>
                    </a:cubicBezTo>
                    <a:cubicBezTo>
                      <a:pt x="58" y="103"/>
                      <a:pt x="54" y="103"/>
                      <a:pt x="54" y="109"/>
                    </a:cubicBezTo>
                    <a:cubicBezTo>
                      <a:pt x="54" y="115"/>
                      <a:pt x="56" y="115"/>
                      <a:pt x="64" y="115"/>
                    </a:cubicBezTo>
                    <a:cubicBezTo>
                      <a:pt x="71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B53E4756-8E97-7714-F95E-F7190950A04B}"/>
              </a:ext>
            </a:extLst>
          </p:cNvPr>
          <p:cNvSpPr/>
          <p:nvPr/>
        </p:nvSpPr>
        <p:spPr>
          <a:xfrm>
            <a:off x="1371600" y="57240"/>
            <a:ext cx="41907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3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3.6 Results – 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scaling laws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27819948-8CC9-51D9-7087-70DE44293E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2" y="1401453"/>
            <a:ext cx="4185673" cy="285639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13033E9-F881-E88D-DF5A-438DCB7206AB}"/>
              </a:ext>
            </a:extLst>
          </p:cNvPr>
          <p:cNvGrpSpPr/>
          <p:nvPr/>
        </p:nvGrpSpPr>
        <p:grpSpPr>
          <a:xfrm>
            <a:off x="280473" y="1179708"/>
            <a:ext cx="8549647" cy="3818286"/>
            <a:chOff x="280473" y="1179708"/>
            <a:chExt cx="8549647" cy="381828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FA5FC0B-C6B5-A47C-AA06-3CC81AD53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708" y="1329334"/>
              <a:ext cx="4273412" cy="2953114"/>
            </a:xfrm>
            <a:prstGeom prst="rect">
              <a:avLst/>
            </a:prstGeom>
          </p:spPr>
        </p:pic>
        <p:sp>
          <p:nvSpPr>
            <p:cNvPr id="5" name="CustomShape 1">
              <a:extLst>
                <a:ext uri="{FF2B5EF4-FFF2-40B4-BE49-F238E27FC236}">
                  <a16:creationId xmlns:a16="http://schemas.microsoft.com/office/drawing/2014/main" id="{F1D043AB-A0D1-81B0-EACF-8B2E8C66CC92}"/>
                </a:ext>
              </a:extLst>
            </p:cNvPr>
            <p:cNvSpPr/>
            <p:nvPr/>
          </p:nvSpPr>
          <p:spPr>
            <a:xfrm>
              <a:off x="280473" y="4377421"/>
              <a:ext cx="6271136" cy="62057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1080" tIns="45000" rIns="91080" bIns="45000" anchor="ctr">
              <a:noAutofit/>
            </a:bodyPr>
            <a:lstStyle/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05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Final details of the analysis are in progress but conclusions will remain unchanged.</a:t>
              </a:r>
            </a:p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endParaRPr lang="en-US" sz="105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050" b="1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Maximum achieved energy goes beyond the typical LWFA scaling</a:t>
              </a:r>
            </a:p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050" b="1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Indication of a hybrid LWFA -&gt; PWFA (HLPWFA) mechanism! </a:t>
              </a:r>
              <a:endParaRPr lang="en-US" sz="1050" b="1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F426AB-EE20-80C4-4605-D4415300DD5D}"/>
                </a:ext>
              </a:extLst>
            </p:cNvPr>
            <p:cNvSpPr txBox="1"/>
            <p:nvPr/>
          </p:nvSpPr>
          <p:spPr>
            <a:xfrm>
              <a:off x="5869643" y="1179708"/>
              <a:ext cx="230166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L= </a:t>
              </a:r>
              <a:r>
                <a:rPr lang="en-US" sz="1400" b="1" spc="-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 cm </a:t>
              </a:r>
              <a:r>
                <a:rPr lang="en-US" sz="1400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/ </a:t>
              </a:r>
              <a:r>
                <a:rPr lang="en-US" sz="1400" b="1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15.5 cm</a:t>
              </a:r>
              <a:endPara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4FF47B1-71FC-59EC-D52C-463F67EF522B}"/>
                </a:ext>
              </a:extLst>
            </p:cNvPr>
            <p:cNvGrpSpPr/>
            <p:nvPr/>
          </p:nvGrpSpPr>
          <p:grpSpPr>
            <a:xfrm>
              <a:off x="5508523" y="1661141"/>
              <a:ext cx="2391251" cy="2060216"/>
              <a:chOff x="5508523" y="1661141"/>
              <a:chExt cx="2391251" cy="2060216"/>
            </a:xfrm>
          </p:grpSpPr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412DF92E-D025-31D4-513A-2B202A0A57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422395" y="2435600"/>
                <a:ext cx="468603" cy="0"/>
              </a:xfrm>
              <a:prstGeom prst="straightConnector1">
                <a:avLst/>
              </a:prstGeom>
              <a:ln w="19050">
                <a:solidFill>
                  <a:schemeClr val="accent3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E663BA14-A376-103E-5FAF-A6F791C833A7}"/>
                  </a:ext>
                </a:extLst>
              </p:cNvPr>
              <p:cNvSpPr/>
              <p:nvPr/>
            </p:nvSpPr>
            <p:spPr>
              <a:xfrm>
                <a:off x="6723377" y="1695450"/>
                <a:ext cx="1176397" cy="2025907"/>
              </a:xfrm>
              <a:prstGeom prst="ellipse">
                <a:avLst/>
              </a:prstGeom>
              <a:noFill/>
              <a:ln w="3175">
                <a:solidFill>
                  <a:schemeClr val="accent3">
                    <a:lumMod val="7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F7AB3373-088E-C10B-3982-01A4465548AD}"/>
                  </a:ext>
                </a:extLst>
              </p:cNvPr>
              <p:cNvSpPr/>
              <p:nvPr/>
            </p:nvSpPr>
            <p:spPr>
              <a:xfrm>
                <a:off x="5508523" y="1661141"/>
                <a:ext cx="1176397" cy="2025907"/>
              </a:xfrm>
              <a:prstGeom prst="ellipse">
                <a:avLst/>
              </a:prstGeom>
              <a:noFill/>
              <a:ln w="3175">
                <a:solidFill>
                  <a:schemeClr val="accent3">
                    <a:lumMod val="7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EA1429DB-739E-616D-73CE-1EAEC619521C}"/>
                      </a:ext>
                    </a:extLst>
                  </p:cNvPr>
                  <p:cNvSpPr txBox="1"/>
                  <p:nvPr/>
                </p:nvSpPr>
                <p:spPr>
                  <a:xfrm>
                    <a:off x="5546202" y="2042188"/>
                    <a:ext cx="1147212" cy="59189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050" b="1" spc="-1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The plot shifts here if we use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sz="1050" b="1" i="1" spc="-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50" b="1" i="1" spc="-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1050" b="1" i="1" spc="-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𝒂𝒊𝒓</m:t>
                            </m:r>
                            <m:r>
                              <a:rPr lang="en-US" sz="1050" b="1" i="1" spc="-1" dirty="0" err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oMath>
                    </a14:m>
                    <a:endParaRPr lang="en-US" dirty="0">
                      <a:solidFill>
                        <a:srgbClr val="00B05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EA1429DB-739E-616D-73CE-1EAEC619521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46202" y="2042188"/>
                    <a:ext cx="1147212" cy="591893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41114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1371600" y="57240"/>
            <a:ext cx="8229240" cy="304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3.7 Results - calorimetric detection (electrons)</a:t>
            </a:r>
            <a:endParaRPr lang="en-US" sz="2000" b="0" strike="noStrike" spc="-1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9" name="Picture 65"/>
          <p:cNvPicPr/>
          <p:nvPr/>
        </p:nvPicPr>
        <p:blipFill>
          <a:blip r:embed="rId3"/>
          <a:stretch/>
        </p:blipFill>
        <p:spPr>
          <a:xfrm>
            <a:off x="4362271" y="738751"/>
            <a:ext cx="1327504" cy="1425999"/>
          </a:xfrm>
          <a:prstGeom prst="rect">
            <a:avLst/>
          </a:prstGeom>
          <a:ln w="0">
            <a:noFill/>
          </a:ln>
        </p:spPr>
      </p:pic>
      <p:pic>
        <p:nvPicPr>
          <p:cNvPr id="160" name="Content Placeholder 8" descr="A close-up of a machine&#10;&#10;AI-generated content may be incorrect."/>
          <p:cNvPicPr/>
          <p:nvPr/>
        </p:nvPicPr>
        <p:blipFill>
          <a:blip r:embed="rId4"/>
          <a:stretch/>
        </p:blipFill>
        <p:spPr>
          <a:xfrm>
            <a:off x="389630" y="2535182"/>
            <a:ext cx="1507470" cy="2106796"/>
          </a:xfrm>
          <a:prstGeom prst="rect">
            <a:avLst/>
          </a:prstGeom>
          <a:ln w="0">
            <a:noFill/>
          </a:ln>
        </p:spPr>
      </p:pic>
      <p:pic>
        <p:nvPicPr>
          <p:cNvPr id="161" name="Picture 69"/>
          <p:cNvPicPr/>
          <p:nvPr/>
        </p:nvPicPr>
        <p:blipFill>
          <a:blip r:embed="rId5"/>
          <a:stretch/>
        </p:blipFill>
        <p:spPr>
          <a:xfrm>
            <a:off x="6428508" y="654370"/>
            <a:ext cx="2089726" cy="1425690"/>
          </a:xfrm>
          <a:prstGeom prst="rect">
            <a:avLst/>
          </a:prstGeom>
          <a:ln w="0">
            <a:noFill/>
          </a:ln>
        </p:spPr>
      </p:pic>
      <p:pic>
        <p:nvPicPr>
          <p:cNvPr id="162" name="Picture 72"/>
          <p:cNvPicPr/>
          <p:nvPr/>
        </p:nvPicPr>
        <p:blipFill>
          <a:blip r:embed="rId6"/>
          <a:stretch/>
        </p:blipFill>
        <p:spPr>
          <a:xfrm>
            <a:off x="5721928" y="2452186"/>
            <a:ext cx="2808156" cy="2350685"/>
          </a:xfrm>
          <a:prstGeom prst="rect">
            <a:avLst/>
          </a:prstGeom>
          <a:ln w="0">
            <a:noFill/>
          </a:ln>
        </p:spPr>
      </p:pic>
      <p:grpSp>
        <p:nvGrpSpPr>
          <p:cNvPr id="163" name="Group 135"/>
          <p:cNvGrpSpPr/>
          <p:nvPr/>
        </p:nvGrpSpPr>
        <p:grpSpPr>
          <a:xfrm>
            <a:off x="227531" y="468862"/>
            <a:ext cx="3948120" cy="1720089"/>
            <a:chOff x="26640" y="450000"/>
            <a:chExt cx="3948120" cy="1720089"/>
          </a:xfrm>
        </p:grpSpPr>
        <p:sp>
          <p:nvSpPr>
            <p:cNvPr id="164" name="Rectangle 78"/>
            <p:cNvSpPr/>
            <p:nvPr/>
          </p:nvSpPr>
          <p:spPr>
            <a:xfrm>
              <a:off x="420120" y="768600"/>
              <a:ext cx="946440" cy="401040"/>
            </a:xfrm>
            <a:prstGeom prst="rect">
              <a:avLst/>
            </a:prstGeom>
            <a:gradFill rotWithShape="0">
              <a:gsLst>
                <a:gs pos="0">
                  <a:srgbClr val="808080"/>
                </a:gs>
                <a:gs pos="100000">
                  <a:srgbClr val="404040"/>
                </a:gs>
              </a:gsLst>
              <a:lin ang="16200000"/>
            </a:gradFill>
            <a:ln>
              <a:solidFill>
                <a:srgbClr val="000000"/>
              </a:solidFill>
              <a:round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5" name="Rectangle 79"/>
            <p:cNvSpPr/>
            <p:nvPr/>
          </p:nvSpPr>
          <p:spPr>
            <a:xfrm>
              <a:off x="2381976" y="1279706"/>
              <a:ext cx="326160" cy="209880"/>
            </a:xfrm>
            <a:prstGeom prst="rect">
              <a:avLst/>
            </a:prstGeom>
            <a:pattFill prst="smGrid">
              <a:fgClr>
                <a:srgbClr val="4F81BD"/>
              </a:fgClr>
              <a:bgClr>
                <a:srgbClr val="FFFFFF"/>
              </a:bgClr>
            </a:pattFill>
            <a:ln>
              <a:solidFill>
                <a:srgbClr val="4A7EBB"/>
              </a:solidFill>
              <a:round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6" name="Straight Connector 82"/>
            <p:cNvSpPr/>
            <p:nvPr/>
          </p:nvSpPr>
          <p:spPr>
            <a:xfrm>
              <a:off x="1369440" y="824040"/>
              <a:ext cx="984600" cy="132840"/>
            </a:xfrm>
            <a:prstGeom prst="line">
              <a:avLst/>
            </a:prstGeom>
            <a:ln>
              <a:solidFill>
                <a:srgbClr val="FF00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7" name="Straight Connector 85"/>
            <p:cNvSpPr/>
            <p:nvPr/>
          </p:nvSpPr>
          <p:spPr>
            <a:xfrm>
              <a:off x="1371600" y="956880"/>
              <a:ext cx="930600" cy="625680"/>
            </a:xfrm>
            <a:prstGeom prst="line">
              <a:avLst/>
            </a:prstGeom>
            <a:ln>
              <a:solidFill>
                <a:srgbClr val="00B05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8" name="Straight Connector 87"/>
            <p:cNvSpPr/>
            <p:nvPr/>
          </p:nvSpPr>
          <p:spPr>
            <a:xfrm>
              <a:off x="1367280" y="1052640"/>
              <a:ext cx="917640" cy="951120"/>
            </a:xfrm>
            <a:prstGeom prst="line">
              <a:avLst/>
            </a:prstGeom>
            <a:ln>
              <a:solidFill>
                <a:srgbClr val="0000FF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9" name="Straight Connector 89"/>
            <p:cNvSpPr/>
            <p:nvPr/>
          </p:nvSpPr>
          <p:spPr>
            <a:xfrm>
              <a:off x="1357200" y="848160"/>
              <a:ext cx="984600" cy="244440"/>
            </a:xfrm>
            <a:prstGeom prst="line">
              <a:avLst/>
            </a:prstGeom>
            <a:ln>
              <a:solidFill>
                <a:srgbClr val="C6531F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0" name="Straight Connector 91"/>
            <p:cNvSpPr/>
            <p:nvPr/>
          </p:nvSpPr>
          <p:spPr>
            <a:xfrm>
              <a:off x="1397880" y="899640"/>
              <a:ext cx="929520" cy="403560"/>
            </a:xfrm>
            <a:prstGeom prst="line">
              <a:avLst/>
            </a:prstGeom>
            <a:ln>
              <a:solidFill>
                <a:srgbClr val="FFFF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1" name="Straight Connector 94"/>
            <p:cNvSpPr/>
            <p:nvPr/>
          </p:nvSpPr>
          <p:spPr>
            <a:xfrm>
              <a:off x="1377360" y="906480"/>
              <a:ext cx="957960" cy="563040"/>
            </a:xfrm>
            <a:prstGeom prst="line">
              <a:avLst/>
            </a:prstGeom>
            <a:ln>
              <a:solidFill>
                <a:srgbClr val="56F62A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2" name="Straight Connector 96"/>
            <p:cNvSpPr/>
            <p:nvPr/>
          </p:nvSpPr>
          <p:spPr>
            <a:xfrm>
              <a:off x="1351800" y="970200"/>
              <a:ext cx="950400" cy="859320"/>
            </a:xfrm>
            <a:prstGeom prst="line">
              <a:avLst/>
            </a:prstGeom>
            <a:ln>
              <a:solidFill>
                <a:srgbClr val="0099CC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3" name="Straight Connector 83"/>
            <p:cNvSpPr/>
            <p:nvPr/>
          </p:nvSpPr>
          <p:spPr>
            <a:xfrm>
              <a:off x="1397880" y="887400"/>
              <a:ext cx="963000" cy="317520"/>
            </a:xfrm>
            <a:prstGeom prst="line">
              <a:avLst/>
            </a:prstGeom>
            <a:ln>
              <a:solidFill>
                <a:srgbClr val="FFC000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4" name="TextBox 103"/>
            <p:cNvSpPr/>
            <p:nvPr/>
          </p:nvSpPr>
          <p:spPr>
            <a:xfrm>
              <a:off x="660240" y="450000"/>
              <a:ext cx="104544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Magnet</a:t>
              </a:r>
              <a:endParaRPr lang="en-US" sz="12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5" name="TextBox 104"/>
            <p:cNvSpPr/>
            <p:nvPr/>
          </p:nvSpPr>
          <p:spPr>
            <a:xfrm>
              <a:off x="26640" y="1314360"/>
              <a:ext cx="151488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>
                  <a:solidFill>
                    <a:srgbClr val="558ED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Electron beam</a:t>
              </a:r>
              <a:endParaRPr lang="en-US" sz="12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6" name="TextBox 107"/>
            <p:cNvSpPr/>
            <p:nvPr/>
          </p:nvSpPr>
          <p:spPr>
            <a:xfrm>
              <a:off x="2601360" y="606753"/>
              <a:ext cx="122760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Energy [GeV]</a:t>
              </a:r>
              <a:endParaRPr lang="en-US" sz="12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7" name="Arrow: Right 108"/>
            <p:cNvSpPr/>
            <p:nvPr/>
          </p:nvSpPr>
          <p:spPr>
            <a:xfrm rot="16200000">
              <a:off x="2302124" y="1386153"/>
              <a:ext cx="1188360" cy="196920"/>
            </a:xfrm>
            <a:prstGeom prst="rightArrow">
              <a:avLst>
                <a:gd name="adj1" fmla="val 57787"/>
                <a:gd name="adj2" fmla="val 67589"/>
              </a:avLst>
            </a:prstGeom>
            <a:gradFill rotWithShape="0">
              <a:gsLst>
                <a:gs pos="0">
                  <a:srgbClr val="FF0000"/>
                </a:gs>
                <a:gs pos="100000">
                  <a:srgbClr val="270AFC"/>
                </a:gs>
                <a:gs pos="42000">
                  <a:srgbClr val="FFFF00"/>
                </a:gs>
              </a:gsLst>
              <a:lin ang="5400000"/>
            </a:gradFill>
            <a:ln>
              <a:solidFill>
                <a:srgbClr val="4A7EBB"/>
              </a:solidFill>
              <a:round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8" name="TextBox 109"/>
            <p:cNvSpPr/>
            <p:nvPr/>
          </p:nvSpPr>
          <p:spPr>
            <a:xfrm>
              <a:off x="2914200" y="842193"/>
              <a:ext cx="104544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  <a:endParaRPr lang="en-US" sz="12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9" name="TextBox 110"/>
            <p:cNvSpPr/>
            <p:nvPr/>
          </p:nvSpPr>
          <p:spPr>
            <a:xfrm>
              <a:off x="2914200" y="1076193"/>
              <a:ext cx="104544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</a:t>
              </a:r>
              <a:endParaRPr lang="en-US" sz="12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0" name="TextBox 111"/>
            <p:cNvSpPr/>
            <p:nvPr/>
          </p:nvSpPr>
          <p:spPr>
            <a:xfrm>
              <a:off x="2929320" y="1418076"/>
              <a:ext cx="104544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n-US" sz="12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1" name="TextBox 112"/>
            <p:cNvSpPr/>
            <p:nvPr/>
          </p:nvSpPr>
          <p:spPr>
            <a:xfrm>
              <a:off x="2929320" y="1894544"/>
              <a:ext cx="104544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n-US" sz="12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2" name="TextBox 115"/>
            <p:cNvSpPr/>
            <p:nvPr/>
          </p:nvSpPr>
          <p:spPr>
            <a:xfrm>
              <a:off x="1555920" y="576360"/>
              <a:ext cx="1045440" cy="27554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Electrons</a:t>
              </a:r>
              <a:endParaRPr lang="en-US" sz="12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3" name="Right Triangle 130"/>
            <p:cNvSpPr/>
            <p:nvPr/>
          </p:nvSpPr>
          <p:spPr>
            <a:xfrm flipH="1" flipV="1">
              <a:off x="420120" y="816480"/>
              <a:ext cx="946440" cy="244080"/>
            </a:xfrm>
            <a:prstGeom prst="rtTriangle">
              <a:avLst/>
            </a:prstGeom>
            <a:gradFill rotWithShape="0">
              <a:gsLst>
                <a:gs pos="40000">
                  <a:srgbClr val="0000FF"/>
                </a:gs>
                <a:gs pos="100000">
                  <a:srgbClr val="92D050"/>
                </a:gs>
              </a:gsLst>
              <a:lin ang="16800000"/>
            </a:gradFill>
            <a:ln>
              <a:solidFill>
                <a:srgbClr val="4A7EBB"/>
              </a:solidFill>
              <a:round/>
            </a:ln>
            <a:effectLst>
              <a:outerShdw blurRad="39960" dist="2304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4" name="Straight Arrow Connector 132"/>
            <p:cNvSpPr/>
            <p:nvPr/>
          </p:nvSpPr>
          <p:spPr>
            <a:xfrm>
              <a:off x="95040" y="848160"/>
              <a:ext cx="325440" cy="36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>
              <a:solidFill>
                <a:srgbClr val="4F81BD"/>
              </a:solidFill>
              <a:round/>
              <a:tailEnd type="triangle" w="med" len="med"/>
            </a:ln>
            <a:effectLst>
              <a:outerShdw blurRad="39960" dist="20160" dir="5400000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  <p:txBody>
            <a:bodyPr/>
            <a:lstStyle/>
            <a:p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5" name="TextBox 133"/>
            <p:cNvSpPr/>
            <p:nvPr/>
          </p:nvSpPr>
          <p:spPr>
            <a:xfrm>
              <a:off x="2234064" y="1500215"/>
              <a:ext cx="1045440" cy="19860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700" b="0" strike="noStrike" spc="-1" dirty="0">
                  <a:solidFill>
                    <a:srgbClr val="558ED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Calorimeter</a:t>
              </a:r>
              <a:endParaRPr lang="en-U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TextBox 107">
            <a:extLst>
              <a:ext uri="{FF2B5EF4-FFF2-40B4-BE49-F238E27FC236}">
                <a16:creationId xmlns:a16="http://schemas.microsoft.com/office/drawing/2014/main" id="{0ECAC012-5733-F2ED-2A47-1308AA87DB6B}"/>
              </a:ext>
            </a:extLst>
          </p:cNvPr>
          <p:cNvSpPr/>
          <p:nvPr/>
        </p:nvSpPr>
        <p:spPr>
          <a:xfrm>
            <a:off x="217911" y="4665099"/>
            <a:ext cx="1893961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2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J. Franco-Altamirano</a:t>
            </a:r>
            <a:endParaRPr lang="en-US" sz="12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A57AFEE-2760-54F0-7DFD-6F34B479C7DE}"/>
              </a:ext>
            </a:extLst>
          </p:cNvPr>
          <p:cNvGrpSpPr/>
          <p:nvPr/>
        </p:nvGrpSpPr>
        <p:grpSpPr>
          <a:xfrm>
            <a:off x="2238552" y="2545637"/>
            <a:ext cx="3233372" cy="2236926"/>
            <a:chOff x="2841720" y="1166049"/>
            <a:chExt cx="3641429" cy="2519229"/>
          </a:xfrm>
        </p:grpSpPr>
        <p:pic>
          <p:nvPicPr>
            <p:cNvPr id="4" name="Picture 15">
              <a:extLst>
                <a:ext uri="{FF2B5EF4-FFF2-40B4-BE49-F238E27FC236}">
                  <a16:creationId xmlns:a16="http://schemas.microsoft.com/office/drawing/2014/main" id="{B51068FF-6D02-76D6-EE79-A358C115FA23}"/>
                </a:ext>
              </a:extLst>
            </p:cNvPr>
            <p:cNvPicPr/>
            <p:nvPr/>
          </p:nvPicPr>
          <p:blipFill>
            <a:blip r:embed="rId7"/>
            <a:stretch/>
          </p:blipFill>
          <p:spPr>
            <a:xfrm>
              <a:off x="2841720" y="1166049"/>
              <a:ext cx="3538440" cy="2468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4AA1370-CB89-FE21-29B2-0334DE76EF04}"/>
                </a:ext>
              </a:extLst>
            </p:cNvPr>
            <p:cNvSpPr txBox="1"/>
            <p:nvPr/>
          </p:nvSpPr>
          <p:spPr>
            <a:xfrm>
              <a:off x="2980608" y="3269336"/>
              <a:ext cx="3502541" cy="415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0" strike="noStrike" spc="-1" dirty="0">
                  <a:highlight>
                    <a:srgbClr val="FFFF00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Fiber optic calorimeter stack</a:t>
              </a:r>
              <a:endPara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594602-F517-5705-CBB0-B276B9903EFA}"/>
              </a:ext>
            </a:extLst>
          </p:cNvPr>
          <p:cNvCxnSpPr>
            <a:cxnSpLocks/>
          </p:cNvCxnSpPr>
          <p:nvPr/>
        </p:nvCxnSpPr>
        <p:spPr>
          <a:xfrm>
            <a:off x="5843948" y="787462"/>
            <a:ext cx="0" cy="131308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7442214-5256-A4E7-7D09-772E1185C7B5}"/>
              </a:ext>
            </a:extLst>
          </p:cNvPr>
          <p:cNvSpPr txBox="1"/>
          <p:nvPr/>
        </p:nvSpPr>
        <p:spPr>
          <a:xfrm>
            <a:off x="5844127" y="1301736"/>
            <a:ext cx="5843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cm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7A6B3D9-E0B5-8E7F-D9FC-AD9F7E850F0C}"/>
              </a:ext>
            </a:extLst>
          </p:cNvPr>
          <p:cNvSpPr/>
          <p:nvPr/>
        </p:nvSpPr>
        <p:spPr>
          <a:xfrm>
            <a:off x="3712722" y="1330495"/>
            <a:ext cx="1043169" cy="209880"/>
          </a:xfrm>
          <a:prstGeom prst="rightArrow">
            <a:avLst>
              <a:gd name="adj1" fmla="val 36797"/>
              <a:gd name="adj2" fmla="val 9290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33960A-89B4-D0C1-B7BD-5AAB8EE680FC}"/>
              </a:ext>
            </a:extLst>
          </p:cNvPr>
          <p:cNvSpPr txBox="1"/>
          <p:nvPr/>
        </p:nvSpPr>
        <p:spPr>
          <a:xfrm>
            <a:off x="3828251" y="1048161"/>
            <a:ext cx="393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pc="-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en-US" sz="18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71908-29FE-4BDD-7F6D-0BBCA5DFB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ontent Placeholder 2">
            <a:extLst>
              <a:ext uri="{FF2B5EF4-FFF2-40B4-BE49-F238E27FC236}">
                <a16:creationId xmlns:a16="http://schemas.microsoft.com/office/drawing/2014/main" id="{194CDB93-7CA0-AEBA-3864-09FFD54DE39E}"/>
              </a:ext>
            </a:extLst>
          </p:cNvPr>
          <p:cNvSpPr/>
          <p:nvPr/>
        </p:nvSpPr>
        <p:spPr>
          <a:xfrm>
            <a:off x="1371600" y="57240"/>
            <a:ext cx="82292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3.8 Results - 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plasma afterglow and neutrons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C97370-F846-E485-E7F7-907359E7BB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8" b="2289"/>
          <a:stretch>
            <a:fillRect/>
          </a:stretch>
        </p:blipFill>
        <p:spPr>
          <a:xfrm>
            <a:off x="79880" y="728766"/>
            <a:ext cx="3562116" cy="10789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13D874-A974-DC23-2BC5-211CA8E85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1783445"/>
            <a:ext cx="3417077" cy="12970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C66156-9EF1-20EC-A70B-59F1209BB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0938" y="814829"/>
            <a:ext cx="3084248" cy="23243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AB7CD0-2FEF-C311-987A-0F4D62D439AE}"/>
              </a:ext>
            </a:extLst>
          </p:cNvPr>
          <p:cNvSpPr txBox="1"/>
          <p:nvPr/>
        </p:nvSpPr>
        <p:spPr>
          <a:xfrm>
            <a:off x="57994" y="361800"/>
            <a:ext cx="65298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Plasma afterglow – a useful tool fo</a:t>
            </a:r>
            <a:r>
              <a:rPr lang="en-US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diagnosing channel properties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C32D5A-1CB4-CA12-D7EC-C0720993BAE2}"/>
              </a:ext>
            </a:extLst>
          </p:cNvPr>
          <p:cNvSpPr txBox="1"/>
          <p:nvPr/>
        </p:nvSpPr>
        <p:spPr>
          <a:xfrm>
            <a:off x="4969864" y="2371524"/>
            <a:ext cx="262285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Extracting pointing fluctuations of the plasma channel on-shot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9622E8-82F5-09C3-04DA-3CFEBAF97139}"/>
              </a:ext>
            </a:extLst>
          </p:cNvPr>
          <p:cNvSpPr txBox="1"/>
          <p:nvPr/>
        </p:nvSpPr>
        <p:spPr>
          <a:xfrm>
            <a:off x="7592723" y="2402301"/>
            <a:ext cx="155127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 analysis</a:t>
            </a:r>
          </a:p>
          <a:p>
            <a:r>
              <a:rPr lang="en-US" sz="11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O. Bilen et al.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6E39485-EF79-8CC3-D058-F81ADB0063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0522" y="3475570"/>
            <a:ext cx="2552297" cy="17015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5D81910-F103-D838-DA66-0EF39E3B0F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017835" y="3508522"/>
            <a:ext cx="2844975" cy="15726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F9BAE71-01D5-C227-FD8C-2BA18D12034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085498" y="3508521"/>
            <a:ext cx="2844976" cy="157268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56E223F-213A-1300-54CE-2FC75CE9BDAC}"/>
              </a:ext>
            </a:extLst>
          </p:cNvPr>
          <p:cNvSpPr txBox="1"/>
          <p:nvPr/>
        </p:nvSpPr>
        <p:spPr>
          <a:xfrm>
            <a:off x="57994" y="3139189"/>
            <a:ext cx="65298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Observing spallation neutrons &gt;100 MeV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BD74D0-8E83-3769-5D81-387010AC2B37}"/>
              </a:ext>
            </a:extLst>
          </p:cNvPr>
          <p:cNvSpPr txBox="1"/>
          <p:nvPr/>
        </p:nvSpPr>
        <p:spPr>
          <a:xfrm>
            <a:off x="6173647" y="4511217"/>
            <a:ext cx="155127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 analysis</a:t>
            </a:r>
          </a:p>
          <a:p>
            <a:r>
              <a:rPr lang="en-US" sz="11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P. </a:t>
            </a:r>
            <a:r>
              <a:rPr lang="en-US" sz="1100" spc="-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Bleotu</a:t>
            </a:r>
            <a:r>
              <a:rPr lang="en-US" sz="11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K. Spohr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2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014F-9BC6-EF58-F0C7-0BD1F04BC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ontent Placeholder 2">
            <a:extLst>
              <a:ext uri="{FF2B5EF4-FFF2-40B4-BE49-F238E27FC236}">
                <a16:creationId xmlns:a16="http://schemas.microsoft.com/office/drawing/2014/main" id="{25F7AA08-C43A-3916-3B2E-613C85D48532}"/>
              </a:ext>
            </a:extLst>
          </p:cNvPr>
          <p:cNvSpPr/>
          <p:nvPr/>
        </p:nvSpPr>
        <p:spPr>
          <a:xfrm>
            <a:off x="1371600" y="57240"/>
            <a:ext cx="82292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4.1 Discussion – Similar experiments  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53FA9A-D716-64DE-2058-313D3A183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13" y="2346496"/>
            <a:ext cx="2682383" cy="17857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DE4B45-4F30-BB91-D044-E86A4AF0C197}"/>
              </a:ext>
            </a:extLst>
          </p:cNvPr>
          <p:cNvSpPr txBox="1"/>
          <p:nvPr/>
        </p:nvSpPr>
        <p:spPr>
          <a:xfrm>
            <a:off x="6160605" y="1827761"/>
            <a:ext cx="276155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Masson-Laborde, P E et al., Phys. Plasmas 21, 123113 (2014)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2C6892-1761-0FDF-FDD2-DB29655E8D29}"/>
              </a:ext>
            </a:extLst>
          </p:cNvPr>
          <p:cNvSpPr txBox="1"/>
          <p:nvPr/>
        </p:nvSpPr>
        <p:spPr>
          <a:xfrm>
            <a:off x="6915780" y="4792156"/>
            <a:ext cx="214114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Hidding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Appl. Sci., 9(13), 2626, (2019)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33ED19-9789-F2DE-8F4E-0F1A4C52A5DB}"/>
              </a:ext>
            </a:extLst>
          </p:cNvPr>
          <p:cNvSpPr txBox="1"/>
          <p:nvPr/>
        </p:nvSpPr>
        <p:spPr>
          <a:xfrm>
            <a:off x="6915780" y="4928056"/>
            <a:ext cx="220146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Hidding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Photonics, 10(2), 99 (2023)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D5BA98A-E3B5-C7D8-E079-3EEAE15C61A6}"/>
              </a:ext>
            </a:extLst>
          </p:cNvPr>
          <p:cNvGrpSpPr/>
          <p:nvPr/>
        </p:nvGrpSpPr>
        <p:grpSpPr>
          <a:xfrm>
            <a:off x="3243799" y="462631"/>
            <a:ext cx="2522726" cy="1513281"/>
            <a:chOff x="135280" y="430051"/>
            <a:chExt cx="3213720" cy="1927780"/>
          </a:xfrm>
        </p:grpSpPr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BDE55D17-3399-D1FE-1A1F-62C743BDFF46}"/>
                </a:ext>
              </a:extLst>
            </p:cNvPr>
            <p:cNvPicPr/>
            <p:nvPr/>
          </p:nvPicPr>
          <p:blipFill>
            <a:blip r:embed="rId4"/>
            <a:srcRect t="9014"/>
            <a:stretch>
              <a:fillRect/>
            </a:stretch>
          </p:blipFill>
          <p:spPr>
            <a:xfrm>
              <a:off x="135280" y="733839"/>
              <a:ext cx="3149280" cy="1623992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73A60A13-A022-E30C-BE71-62FCD204E46D}"/>
                </a:ext>
              </a:extLst>
            </p:cNvPr>
            <p:cNvSpPr/>
            <p:nvPr/>
          </p:nvSpPr>
          <p:spPr>
            <a:xfrm>
              <a:off x="2269360" y="1293671"/>
              <a:ext cx="664560" cy="285120"/>
            </a:xfrm>
            <a:prstGeom prst="rect">
              <a:avLst/>
            </a:prstGeom>
            <a:noFill/>
            <a:ln w="9525">
              <a:solidFill>
                <a:srgbClr val="27435D"/>
              </a:solidFill>
              <a:prstDash val="sysDash"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45">
              <a:extLst>
                <a:ext uri="{FF2B5EF4-FFF2-40B4-BE49-F238E27FC236}">
                  <a16:creationId xmlns:a16="http://schemas.microsoft.com/office/drawing/2014/main" id="{6DC95011-B594-F197-903C-4AB51C2179A4}"/>
                </a:ext>
              </a:extLst>
            </p:cNvPr>
            <p:cNvSpPr/>
            <p:nvPr/>
          </p:nvSpPr>
          <p:spPr>
            <a:xfrm>
              <a:off x="2175760" y="984071"/>
              <a:ext cx="1029240" cy="23339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600" b="0" strike="noStrike" spc="-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Witness bunch</a:t>
              </a:r>
              <a:endParaRPr lang="en-US" sz="600" b="0" strike="noStrike" spc="-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TextBox 46">
              <a:extLst>
                <a:ext uri="{FF2B5EF4-FFF2-40B4-BE49-F238E27FC236}">
                  <a16:creationId xmlns:a16="http://schemas.microsoft.com/office/drawing/2014/main" id="{FF9787DD-F3A4-2F9C-0F35-E4D732CE49CE}"/>
                </a:ext>
              </a:extLst>
            </p:cNvPr>
            <p:cNvSpPr/>
            <p:nvPr/>
          </p:nvSpPr>
          <p:spPr>
            <a:xfrm>
              <a:off x="593559" y="710692"/>
              <a:ext cx="1007280" cy="27260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8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Driver bunch</a:t>
              </a:r>
              <a:endParaRPr lang="en-US" sz="8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49">
                  <a:extLst>
                    <a:ext uri="{FF2B5EF4-FFF2-40B4-BE49-F238E27FC236}">
                      <a16:creationId xmlns:a16="http://schemas.microsoft.com/office/drawing/2014/main" id="{776BD721-260E-0430-7065-99E5C6B31946}"/>
                    </a:ext>
                  </a:extLst>
                </p:cNvPr>
                <p:cNvSpPr/>
                <p:nvPr/>
              </p:nvSpPr>
              <p:spPr>
                <a:xfrm>
                  <a:off x="253001" y="1886901"/>
                  <a:ext cx="1498321" cy="252999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spAutoFit/>
                </a:bodyPr>
                <a:lstStyle/>
                <a:p>
                  <a:pPr marL="1440">
                    <a:lnSpc>
                      <a:spcPct val="100000"/>
                    </a:lnSpc>
                    <a:buNone/>
                    <a:tabLst>
                      <a:tab pos="415080" algn="l"/>
                      <a:tab pos="830520" algn="l"/>
                      <a:tab pos="1245600" algn="l"/>
                      <a:tab pos="1660680" algn="l"/>
                      <a:tab pos="2075760" algn="l"/>
                      <a:tab pos="2491200" algn="l"/>
                      <a:tab pos="2906280" algn="l"/>
                      <a:tab pos="3321360" algn="l"/>
                      <a:tab pos="3736800" algn="l"/>
                      <a:tab pos="4151880" algn="l"/>
                      <a:tab pos="4566960" algn="l"/>
                      <a:tab pos="4982040" algn="l"/>
                      <a:tab pos="5397480" algn="l"/>
                      <a:tab pos="5812560" algn="l"/>
                      <a:tab pos="6227640" algn="l"/>
                      <a:tab pos="6643080" algn="l"/>
                      <a:tab pos="7058160" algn="l"/>
                      <a:tab pos="7473240" algn="l"/>
                      <a:tab pos="7888320" algn="l"/>
                      <a:tab pos="8303760" algn="l"/>
                      <a:tab pos="8718840" algn="l"/>
                      <a:tab pos="9133920" algn="l"/>
                      <a:tab pos="9549360" algn="l"/>
                    </a:tabLst>
                  </a:pPr>
                  <a14:m>
                    <m:oMathPara xmlns:m="http://schemas.openxmlformats.org/officeDocument/2006/math">
                      <m:oMath>
                        <m:r>
                          <a:rPr lang="en-US" sz="700" b="0" i="1" strike="noStrike" spc="-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𝑄</m:t>
                        </m:r>
                        <m:r>
                          <a:rPr lang="en-US" sz="700" b="0" i="1" strike="noStrike" spc="-1" baseline="-25000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𝑡𝑜𝑡𝑎𝑙</m:t>
                        </m:r>
                        <m:r>
                          <a:rPr lang="en-US" sz="700" b="0" i="1" strike="noStrike" spc="-1" baseline="-25000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 </m:t>
                        </m:r>
                        <m:r>
                          <a:rPr lang="en-US" sz="700" b="0" i="1" strike="noStrike" spc="-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≈0.8−0.9 </m:t>
                        </m:r>
                        <m:r>
                          <m:rPr>
                            <m:sty m:val="p"/>
                          </m:rPr>
                          <a:rPr lang="en-US" sz="700" b="0" i="0" strike="noStrike" spc="-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DejaVu Sans"/>
                          </a:rPr>
                          <m:t>nC</m:t>
                        </m:r>
                      </m:oMath>
                    </m:oMathPara>
                  </a14:m>
                  <a:endParaRPr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4" name="TextBox 49">
                  <a:extLst>
                    <a:ext uri="{FF2B5EF4-FFF2-40B4-BE49-F238E27FC236}">
                      <a16:creationId xmlns:a16="http://schemas.microsoft.com/office/drawing/2014/main" id="{776BD721-260E-0430-7065-99E5C6B3194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001" y="1886901"/>
                  <a:ext cx="1498321" cy="25299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 56">
              <a:extLst>
                <a:ext uri="{FF2B5EF4-FFF2-40B4-BE49-F238E27FC236}">
                  <a16:creationId xmlns:a16="http://schemas.microsoft.com/office/drawing/2014/main" id="{EDF98C26-8E2B-F1A0-224E-758982B5B307}"/>
                </a:ext>
              </a:extLst>
            </p:cNvPr>
            <p:cNvSpPr/>
            <p:nvPr/>
          </p:nvSpPr>
          <p:spPr>
            <a:xfrm>
              <a:off x="218800" y="916571"/>
              <a:ext cx="1966680" cy="997380"/>
            </a:xfrm>
            <a:prstGeom prst="rect">
              <a:avLst/>
            </a:prstGeom>
            <a:noFill/>
            <a:ln w="9525">
              <a:solidFill>
                <a:srgbClr val="27435D"/>
              </a:solidFill>
              <a:prstDash val="sysDash"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7C20BF3-FA0A-3B03-7A05-5B3470744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8963"/>
            <a:stretch>
              <a:fillRect/>
            </a:stretch>
          </p:blipFill>
          <p:spPr>
            <a:xfrm flipV="1">
              <a:off x="199720" y="733839"/>
              <a:ext cx="3149280" cy="6979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F7985A34-5509-FEE2-CD5F-6996C707A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829"/>
            <a:stretch>
              <a:fillRect/>
            </a:stretch>
          </p:blipFill>
          <p:spPr>
            <a:xfrm>
              <a:off x="189984" y="655168"/>
              <a:ext cx="3065979" cy="183049"/>
            </a:xfrm>
            <a:prstGeom prst="rect">
              <a:avLst/>
            </a:prstGeom>
          </p:spPr>
        </p:pic>
        <p:sp>
          <p:nvSpPr>
            <p:cNvPr id="32" name="TextBox 46">
              <a:extLst>
                <a:ext uri="{FF2B5EF4-FFF2-40B4-BE49-F238E27FC236}">
                  <a16:creationId xmlns:a16="http://schemas.microsoft.com/office/drawing/2014/main" id="{DDC53936-85E3-33C4-0C7B-1ECB48B3340D}"/>
                </a:ext>
              </a:extLst>
            </p:cNvPr>
            <p:cNvSpPr/>
            <p:nvPr/>
          </p:nvSpPr>
          <p:spPr>
            <a:xfrm>
              <a:off x="1351277" y="430051"/>
              <a:ext cx="1250363" cy="21379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5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Dispersion (cm)</a:t>
              </a:r>
              <a:endParaRPr lang="en-US" sz="5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5A6503D3-F4AF-6937-17AF-35BB5FB958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3633" y="495087"/>
            <a:ext cx="1918642" cy="135231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6DEC35D-C6E9-7B37-13C3-3538C283FA01}"/>
              </a:ext>
            </a:extLst>
          </p:cNvPr>
          <p:cNvSpPr txBox="1"/>
          <p:nvPr/>
        </p:nvSpPr>
        <p:spPr>
          <a:xfrm>
            <a:off x="26759" y="4766256"/>
            <a:ext cx="30254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demonstration of PWFA:</a:t>
            </a:r>
          </a:p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J.B. Rosenzweig et al., Phys. Rev. Lett. 61(1), 98 (1988)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40AAE31-919A-374E-F6B0-379D145A8A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3542" y="2416148"/>
            <a:ext cx="1936005" cy="17548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3F90F879-0792-7F78-2963-C6111971033B}"/>
              </a:ext>
            </a:extLst>
          </p:cNvPr>
          <p:cNvSpPr txBox="1"/>
          <p:nvPr/>
        </p:nvSpPr>
        <p:spPr>
          <a:xfrm>
            <a:off x="3859327" y="4226533"/>
            <a:ext cx="17870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F. M. Foerster et al., arXiv:2602.24107v1 (2026)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4680BBE-8006-CEBB-3B1A-C13DCA4FAA18}"/>
              </a:ext>
            </a:extLst>
          </p:cNvPr>
          <p:cNvGrpSpPr/>
          <p:nvPr/>
        </p:nvGrpSpPr>
        <p:grpSpPr>
          <a:xfrm>
            <a:off x="218846" y="639345"/>
            <a:ext cx="4800600" cy="1657258"/>
            <a:chOff x="218846" y="639345"/>
            <a:chExt cx="4800600" cy="165725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2BA61534-EA7F-1FE8-20BF-A508B59F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3569" y="639345"/>
              <a:ext cx="2591867" cy="1150746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ADB204F-82C2-83B5-9AA4-13FDF5D02248}"/>
                </a:ext>
              </a:extLst>
            </p:cNvPr>
            <p:cNvSpPr txBox="1"/>
            <p:nvPr/>
          </p:nvSpPr>
          <p:spPr>
            <a:xfrm>
              <a:off x="218846" y="1958049"/>
              <a:ext cx="48006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Self-mode transition: </a:t>
              </a:r>
            </a:p>
            <a:p>
              <a:r>
                <a:rPr lang="en-US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K.H. Pae et al., Phys. Plasmas, 17, 123104 (2010)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39D1711-B6C9-40D8-84E4-A4E04F128716}"/>
                </a:ext>
              </a:extLst>
            </p:cNvPr>
            <p:cNvSpPr txBox="1"/>
            <p:nvPr/>
          </p:nvSpPr>
          <p:spPr>
            <a:xfrm>
              <a:off x="221837" y="1710791"/>
              <a:ext cx="2716626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 </a:t>
              </a:r>
              <a:r>
                <a:rPr lang="en-US" sz="8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Hidding</a:t>
              </a:r>
              <a:r>
                <a:rPr lang="en-US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al., Phys. Rev. Lett. 104, 195002 (2010)</a:t>
              </a: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5B0FD4E0-2757-EDA7-41C3-447FF048ED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0606" y="2288036"/>
            <a:ext cx="2237737" cy="1799638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373AE26-7C4B-E1AD-7508-90D01F65107F}"/>
              </a:ext>
            </a:extLst>
          </p:cNvPr>
          <p:cNvSpPr txBox="1"/>
          <p:nvPr/>
        </p:nvSpPr>
        <p:spPr>
          <a:xfrm>
            <a:off x="6175626" y="3970965"/>
            <a:ext cx="25712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T. Kurtz et al., Nat. </a:t>
            </a:r>
            <a:r>
              <a:rPr lang="fr-FR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</a:t>
            </a:r>
            <a:r>
              <a:rPr lang="fr-FR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12, Article </a:t>
            </a:r>
            <a:r>
              <a:rPr lang="fr-FR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fr-FR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2895 (2021) </a:t>
            </a:r>
            <a:endParaRPr lang="en-US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E4BB903-8577-A74E-9A5A-9ED151C5EF4F}"/>
              </a:ext>
            </a:extLst>
          </p:cNvPr>
          <p:cNvSpPr txBox="1"/>
          <p:nvPr/>
        </p:nvSpPr>
        <p:spPr>
          <a:xfrm>
            <a:off x="562024" y="4153584"/>
            <a:ext cx="20571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 A. Lindstrøm et al., </a:t>
            </a:r>
            <a:b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Phys. Rev. Lett. 126, 014801 (2021)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FA0A21-ED3E-15BD-D72B-A40A3298BA14}"/>
              </a:ext>
            </a:extLst>
          </p:cNvPr>
          <p:cNvSpPr txBox="1"/>
          <p:nvPr/>
        </p:nvSpPr>
        <p:spPr>
          <a:xfrm>
            <a:off x="6915779" y="4641500"/>
            <a:ext cx="13350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Reviews of (H)LPWFA: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A6D973-0AF2-3F01-DB00-F943C40D4AC6}"/>
              </a:ext>
            </a:extLst>
          </p:cNvPr>
          <p:cNvSpPr txBox="1"/>
          <p:nvPr/>
        </p:nvSpPr>
        <p:spPr>
          <a:xfrm>
            <a:off x="4845548" y="4804946"/>
            <a:ext cx="22014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Recent PWFA overview:</a:t>
            </a:r>
          </a:p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A. </a:t>
            </a: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Lindstrømet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al., arXiv:2504.05558v1 (2025) </a:t>
            </a:r>
          </a:p>
        </p:txBody>
      </p:sp>
    </p:spTree>
    <p:extLst>
      <p:ext uri="{BB962C8B-B14F-4D97-AF65-F5344CB8AC3E}">
        <p14:creationId xmlns:p14="http://schemas.microsoft.com/office/powerpoint/2010/main" val="391651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1" grpId="0"/>
      <p:bldP spid="57" grpId="0"/>
      <p:bldP spid="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85001-70F5-FABF-47A3-58238E593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ontent Placeholder 2">
            <a:extLst>
              <a:ext uri="{FF2B5EF4-FFF2-40B4-BE49-F238E27FC236}">
                <a16:creationId xmlns:a16="http://schemas.microsoft.com/office/drawing/2014/main" id="{081968DB-7F72-0B1D-62C8-53B9CF7163DD}"/>
              </a:ext>
            </a:extLst>
          </p:cNvPr>
          <p:cNvSpPr/>
          <p:nvPr/>
        </p:nvSpPr>
        <p:spPr>
          <a:xfrm>
            <a:off x="1371600" y="57240"/>
            <a:ext cx="82292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/>
              </a:rPr>
              <a:t>4.2 Discussion – Measurement considerations </a:t>
            </a:r>
            <a:endParaRPr lang="en-US" sz="2000" b="0" strike="noStrike" spc="-1" dirty="0">
              <a:latin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7ADAA2-50DA-E0EB-CC5E-3FB0037FBDC0}"/>
              </a:ext>
            </a:extLst>
          </p:cNvPr>
          <p:cNvGrpSpPr/>
          <p:nvPr/>
        </p:nvGrpSpPr>
        <p:grpSpPr>
          <a:xfrm>
            <a:off x="132484" y="772205"/>
            <a:ext cx="3278899" cy="1921424"/>
            <a:chOff x="162029" y="824110"/>
            <a:chExt cx="2896859" cy="16975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7E237C-6BF8-168E-0E45-377397852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2029" y="824110"/>
              <a:ext cx="2896859" cy="1545082"/>
            </a:xfrm>
            <a:prstGeom prst="rect">
              <a:avLst/>
            </a:prstGeom>
          </p:spPr>
        </p:pic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F63827D-0D0F-49ED-6E6D-438284171364}"/>
                </a:ext>
              </a:extLst>
            </p:cNvPr>
            <p:cNvCxnSpPr/>
            <p:nvPr/>
          </p:nvCxnSpPr>
          <p:spPr>
            <a:xfrm>
              <a:off x="1483630" y="2446048"/>
              <a:ext cx="253656" cy="0"/>
            </a:xfrm>
            <a:prstGeom prst="straightConnector1">
              <a:avLst/>
            </a:prstGeom>
            <a:ln>
              <a:solidFill>
                <a:srgbClr val="00B0F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9A3928C3-A353-BFFC-BB42-E195ECC84725}"/>
                </a:ext>
              </a:extLst>
            </p:cNvPr>
            <p:cNvCxnSpPr>
              <a:cxnSpLocks/>
            </p:cNvCxnSpPr>
            <p:nvPr/>
          </p:nvCxnSpPr>
          <p:spPr>
            <a:xfrm>
              <a:off x="1880678" y="1828830"/>
              <a:ext cx="0" cy="54036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999E8E-6D22-79F3-6F3A-802908E00B84}"/>
                </a:ext>
              </a:extLst>
            </p:cNvPr>
            <p:cNvSpPr txBox="1"/>
            <p:nvPr/>
          </p:nvSpPr>
          <p:spPr>
            <a:xfrm>
              <a:off x="795009" y="2293579"/>
              <a:ext cx="541930" cy="22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30 mm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5104FA-6A6D-3A4E-CB1D-4F6359588A77}"/>
                </a:ext>
              </a:extLst>
            </p:cNvPr>
            <p:cNvSpPr txBox="1"/>
            <p:nvPr/>
          </p:nvSpPr>
          <p:spPr>
            <a:xfrm>
              <a:off x="1852295" y="1984970"/>
              <a:ext cx="541930" cy="228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70 mm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B28580A-EBE7-11A2-04B1-A7B789F6C8FF}"/>
              </a:ext>
            </a:extLst>
          </p:cNvPr>
          <p:cNvGrpSpPr/>
          <p:nvPr/>
        </p:nvGrpSpPr>
        <p:grpSpPr>
          <a:xfrm>
            <a:off x="5068898" y="562017"/>
            <a:ext cx="4187030" cy="4431737"/>
            <a:chOff x="4889060" y="550914"/>
            <a:chExt cx="4187030" cy="44317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1401FCB-3250-E929-8D2F-DA310C098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89060" y="3598052"/>
              <a:ext cx="1915479" cy="118208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8EB22B6-C90C-E106-EE05-800AD03A7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44404" y="2848456"/>
              <a:ext cx="1770927" cy="173279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00A8A43-E754-A7BF-E2CA-1ED72EF35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08417" y="550914"/>
              <a:ext cx="3174535" cy="174389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3FB039C-3FB5-A621-C335-04EF607B6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89060" y="2453049"/>
              <a:ext cx="1770927" cy="111327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7E2784-59EB-88FC-8B4E-AA56AC06301C}"/>
                </a:ext>
              </a:extLst>
            </p:cNvPr>
            <p:cNvSpPr txBox="1"/>
            <p:nvPr/>
          </p:nvSpPr>
          <p:spPr>
            <a:xfrm>
              <a:off x="6975131" y="4674874"/>
              <a:ext cx="210095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00" dirty="0"/>
                <a:t>D. Catana et al., Plasma Phys. Control. Fusion 68 045001(2026)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A19177B-05E3-FF26-0C30-5B13E37E3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975131" y="2450276"/>
              <a:ext cx="1573562" cy="30456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DE15376-7A4C-4F11-F94A-945BE3A6D3F9}"/>
                  </a:ext>
                </a:extLst>
              </p:cNvPr>
              <p:cNvSpPr txBox="1"/>
              <p:nvPr/>
            </p:nvSpPr>
            <p:spPr>
              <a:xfrm>
                <a:off x="2123260" y="4397634"/>
                <a:ext cx="2678291" cy="3254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050" b="0" dirty="0"/>
                  <a:t>Error: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050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105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105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num>
                      <m:den>
                        <m:r>
                          <a:rPr lang="en-US" sz="105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  <m:r>
                      <a:rPr lang="en-US" sz="1050" b="0" i="1" smtClean="0">
                        <a:latin typeface="Cambria Math" panose="02040503050406030204" pitchFamily="18" charset="0"/>
                      </a:rPr>
                      <m:t>=±2−15%</m:t>
                    </m:r>
                  </m:oMath>
                </a14:m>
                <a:endParaRPr lang="en-US" sz="105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DE15376-7A4C-4F11-F94A-945BE3A6D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260" y="4397634"/>
                <a:ext cx="2678291" cy="32547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57E244D-EFB4-4E4E-CCF8-3BB9E5A75232}"/>
              </a:ext>
            </a:extLst>
          </p:cNvPr>
          <p:cNvSpPr txBox="1"/>
          <p:nvPr/>
        </p:nvSpPr>
        <p:spPr>
          <a:xfrm>
            <a:off x="58909" y="4815506"/>
            <a:ext cx="289685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US" sz="800" i="1" dirty="0">
                <a:solidFill>
                  <a:srgbClr val="1A1A1A"/>
                </a:solidFill>
                <a:latin typeface="+mj-lt"/>
              </a:rPr>
              <a:t>M.V. Ambat et al.,  </a:t>
            </a:r>
            <a:r>
              <a:rPr lang="en-US" sz="800" b="0" i="1" dirty="0">
                <a:solidFill>
                  <a:srgbClr val="1A1A1A"/>
                </a:solidFill>
                <a:effectLst/>
                <a:latin typeface="+mj-lt"/>
              </a:rPr>
              <a:t>Rev. Sci. </a:t>
            </a:r>
            <a:r>
              <a:rPr lang="en-US" sz="800" b="0" i="1" dirty="0" err="1">
                <a:solidFill>
                  <a:srgbClr val="1A1A1A"/>
                </a:solidFill>
                <a:effectLst/>
                <a:latin typeface="+mj-lt"/>
              </a:rPr>
              <a:t>Instrum</a:t>
            </a:r>
            <a:r>
              <a:rPr lang="en-US" sz="800" b="0" i="1" dirty="0">
                <a:solidFill>
                  <a:srgbClr val="1A1A1A"/>
                </a:solidFill>
                <a:effectLst/>
                <a:latin typeface="+mj-lt"/>
              </a:rPr>
              <a:t>.</a:t>
            </a:r>
            <a:r>
              <a:rPr lang="en-US" sz="800" b="0" i="0" dirty="0">
                <a:solidFill>
                  <a:srgbClr val="1A1A1A"/>
                </a:solidFill>
                <a:effectLst/>
                <a:latin typeface="+mj-lt"/>
              </a:rPr>
              <a:t> 96, 123303 (2025)</a:t>
            </a:r>
            <a:endParaRPr lang="en-US" sz="8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DA5072-2BB7-020F-35A5-D10FE89977BA}"/>
                  </a:ext>
                </a:extLst>
              </p:cNvPr>
              <p:cNvSpPr txBox="1"/>
              <p:nvPr/>
            </p:nvSpPr>
            <p:spPr>
              <a:xfrm>
                <a:off x="-127205" y="4360364"/>
                <a:ext cx="2584362" cy="3808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05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num>
                        <m:den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10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  <m:rad>
                            <m:radPr>
                              <m:degHide m:val="on"/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rad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d>
                            <m:dPr>
                              <m:ctrl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05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105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05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50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sz="105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𝑒𝐵𝑐</m:t>
                          </m:r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×100 [%]</m:t>
                      </m:r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DA5072-2BB7-020F-35A5-D10FE8997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7205" y="4360364"/>
                <a:ext cx="2584362" cy="380873"/>
              </a:xfrm>
              <a:prstGeom prst="rect">
                <a:avLst/>
              </a:prstGeom>
              <a:blipFill>
                <a:blip r:embed="rId10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47165612-BE21-5387-D0F5-95AA9D3611D3}"/>
              </a:ext>
            </a:extLst>
          </p:cNvPr>
          <p:cNvSpPr txBox="1"/>
          <p:nvPr/>
        </p:nvSpPr>
        <p:spPr>
          <a:xfrm>
            <a:off x="47557" y="366463"/>
            <a:ext cx="2872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b="0" strike="noStrike" spc="-1" dirty="0">
                <a:latin typeface="Calibri"/>
              </a:rPr>
              <a:t>Magnetic spectrometer</a:t>
            </a:r>
            <a:endParaRPr lang="en-US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5F22358-6F22-3154-4145-CDB7200427AA}"/>
                  </a:ext>
                </a:extLst>
              </p:cNvPr>
              <p:cNvSpPr txBox="1"/>
              <p:nvPr/>
            </p:nvSpPr>
            <p:spPr>
              <a:xfrm>
                <a:off x="60863" y="2745534"/>
                <a:ext cx="4534814" cy="600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0" dirty="0"/>
                  <a:t>Acceptance angle </a:t>
                </a: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1100" b="0" dirty="0"/>
                  <a:t>14.5 </a:t>
                </a:r>
                <a:r>
                  <a:rPr lang="en-US" sz="1100" b="0" dirty="0" err="1"/>
                  <a:t>mrad</a:t>
                </a:r>
                <a:r>
                  <a:rPr lang="en-US" sz="1100" dirty="0"/>
                  <a:t> - Necessary! </a:t>
                </a:r>
              </a:p>
              <a:p>
                <a:r>
                  <a:rPr lang="en-US" sz="1100" dirty="0"/>
                  <a:t>Small acceptance angle would </a:t>
                </a:r>
                <a:r>
                  <a:rPr lang="en-US" sz="1100" b="1" dirty="0"/>
                  <a:t>not</a:t>
                </a:r>
                <a:r>
                  <a:rPr lang="en-US" sz="1100" dirty="0"/>
                  <a:t> distinguish PWFA features of the driver beam (beam breaking up, transverse divergence growth).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5F22358-6F22-3154-4145-CDB720042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3" y="2745534"/>
                <a:ext cx="4534814" cy="600164"/>
              </a:xfrm>
              <a:prstGeom prst="rect">
                <a:avLst/>
              </a:prstGeom>
              <a:blipFill>
                <a:blip r:embed="rId11"/>
                <a:stretch>
                  <a:fillRect t="-1010" b="-5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70BBF5C-21A7-97AB-2E7D-DD30C5769155}"/>
              </a:ext>
            </a:extLst>
          </p:cNvPr>
          <p:cNvSpPr txBox="1"/>
          <p:nvPr/>
        </p:nvSpPr>
        <p:spPr>
          <a:xfrm>
            <a:off x="60863" y="3369953"/>
            <a:ext cx="453481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dirty="0"/>
              <a:t>We use multiple screens after magnetic dispersion, and an entrance screen for pointing correction …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AAE62B-A982-F611-6B3A-61EC0A9ABEA0}"/>
              </a:ext>
            </a:extLst>
          </p:cNvPr>
          <p:cNvSpPr txBox="1"/>
          <p:nvPr/>
        </p:nvSpPr>
        <p:spPr>
          <a:xfrm>
            <a:off x="132484" y="3899559"/>
            <a:ext cx="3604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/>
              <a:t>B. B. Pollock et al., Proceedings of PAC09, 3035–3037 (2009)</a:t>
            </a:r>
          </a:p>
          <a:p>
            <a:r>
              <a:rPr lang="en-US" sz="800" i="1" dirty="0"/>
              <a:t>H.J. Cha et al., Rev. Sci. </a:t>
            </a:r>
            <a:r>
              <a:rPr lang="en-US" sz="800" i="1" dirty="0" err="1"/>
              <a:t>Instrum</a:t>
            </a:r>
            <a:r>
              <a:rPr lang="en-US" sz="800" i="1" dirty="0"/>
              <a:t>. 83, 063301 (2012)</a:t>
            </a:r>
          </a:p>
          <a:p>
            <a:r>
              <a:rPr lang="en-US" sz="800" i="1" dirty="0"/>
              <a:t>C.I. Hojbota et al., AIP Advances 9 (8), 085229 (2019)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A460A53-0C37-4963-12C9-DF23D48980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47608" y="4741237"/>
            <a:ext cx="1824062" cy="34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9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240" cy="514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>
              <a:lnSpc>
                <a:spcPct val="100000"/>
              </a:lnSpc>
              <a:buNone/>
            </a:pPr>
            <a:r>
              <a:rPr lang="en-US" sz="4400" b="0" strike="noStrike" spc="-1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Contents</a:t>
            </a: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" y="1123920"/>
            <a:ext cx="8229240" cy="356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514440" indent="-514440">
              <a:lnSpc>
                <a:spcPct val="100000"/>
              </a:lnSpc>
              <a:spcBef>
                <a:spcPts val="641"/>
              </a:spcBef>
              <a:buClr>
                <a:srgbClr val="984807"/>
              </a:buClr>
              <a:buFont typeface="Arial"/>
              <a:buAutoNum type="arabicPeriod"/>
            </a:pPr>
            <a:r>
              <a:rPr lang="en-US" sz="3200" b="0" strike="noStrike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Introduction</a:t>
            </a:r>
          </a:p>
          <a:p>
            <a:pPr marL="514440" indent="-514440">
              <a:lnSpc>
                <a:spcPct val="100000"/>
              </a:lnSpc>
              <a:spcBef>
                <a:spcPts val="641"/>
              </a:spcBef>
              <a:buClr>
                <a:srgbClr val="984807"/>
              </a:buClr>
              <a:buFont typeface="Arial"/>
              <a:buAutoNum type="arabicPeriod"/>
            </a:pPr>
            <a:r>
              <a:rPr lang="en-US" sz="3200" b="0" strike="noStrike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Setup and conditions</a:t>
            </a:r>
          </a:p>
          <a:p>
            <a:pPr marL="514440" indent="-514440">
              <a:lnSpc>
                <a:spcPct val="100000"/>
              </a:lnSpc>
              <a:spcBef>
                <a:spcPts val="641"/>
              </a:spcBef>
              <a:buClr>
                <a:srgbClr val="984807"/>
              </a:buClr>
              <a:buFont typeface="Arial"/>
              <a:buAutoNum type="arabicPeriod"/>
            </a:pPr>
            <a:r>
              <a:rPr lang="en-US" sz="3200" b="0" strike="noStrike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Results</a:t>
            </a:r>
          </a:p>
          <a:p>
            <a:pPr marL="514440" indent="-514440">
              <a:lnSpc>
                <a:spcPct val="100000"/>
              </a:lnSpc>
              <a:spcBef>
                <a:spcPts val="641"/>
              </a:spcBef>
              <a:buClr>
                <a:srgbClr val="984807"/>
              </a:buClr>
              <a:buFont typeface="Arial"/>
              <a:buAutoNum type="arabicPeriod"/>
            </a:pPr>
            <a:r>
              <a:rPr lang="en-US" sz="3200" b="0" strike="noStrike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Discussion</a:t>
            </a:r>
          </a:p>
          <a:p>
            <a:pPr marL="514440" indent="-514440">
              <a:lnSpc>
                <a:spcPct val="100000"/>
              </a:lnSpc>
              <a:spcBef>
                <a:spcPts val="641"/>
              </a:spcBef>
              <a:buClr>
                <a:srgbClr val="984807"/>
              </a:buClr>
              <a:buFont typeface="Arial"/>
              <a:buAutoNum type="arabicPeriod"/>
            </a:pPr>
            <a:r>
              <a:rPr lang="en-US" sz="3200" spc="-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Conclusions</a:t>
            </a:r>
            <a:endParaRPr lang="en-US" sz="3200" b="0" strike="noStrike" spc="-1" dirty="0">
              <a:solidFill>
                <a:schemeClr val="accent6">
                  <a:lumMod val="75000"/>
                </a:scheme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9C475-E8D7-2783-3004-31F38024F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ontent Placeholder 2">
            <a:extLst>
              <a:ext uri="{FF2B5EF4-FFF2-40B4-BE49-F238E27FC236}">
                <a16:creationId xmlns:a16="http://schemas.microsoft.com/office/drawing/2014/main" id="{3141C87E-5B9F-9AFF-7BB1-CF91CC46B7C7}"/>
              </a:ext>
            </a:extLst>
          </p:cNvPr>
          <p:cNvSpPr/>
          <p:nvPr/>
        </p:nvSpPr>
        <p:spPr>
          <a:xfrm>
            <a:off x="1371600" y="57240"/>
            <a:ext cx="82292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4.3 Discussion – future work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CC1AAF-7D2D-F867-C2F7-6DF0014DDB11}"/>
              </a:ext>
            </a:extLst>
          </p:cNvPr>
          <p:cNvSpPr txBox="1"/>
          <p:nvPr/>
        </p:nvSpPr>
        <p:spPr>
          <a:xfrm>
            <a:off x="2858464" y="339061"/>
            <a:ext cx="3840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should we do with these beams?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E410E7A-A13D-3918-4C1D-C23F3BF09A36}"/>
              </a:ext>
            </a:extLst>
          </p:cNvPr>
          <p:cNvGrpSpPr/>
          <p:nvPr/>
        </p:nvGrpSpPr>
        <p:grpSpPr>
          <a:xfrm>
            <a:off x="3059033" y="666009"/>
            <a:ext cx="3112677" cy="4477491"/>
            <a:chOff x="3059033" y="666009"/>
            <a:chExt cx="3112677" cy="447749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7385AA-6AED-643C-9C39-CE5942219672}"/>
                </a:ext>
              </a:extLst>
            </p:cNvPr>
            <p:cNvSpPr/>
            <p:nvPr/>
          </p:nvSpPr>
          <p:spPr>
            <a:xfrm>
              <a:off x="3094117" y="666009"/>
              <a:ext cx="3025042" cy="447749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CB1591-5AEB-4B36-507B-DA02B2CE1DE7}"/>
                </a:ext>
              </a:extLst>
            </p:cNvPr>
            <p:cNvSpPr txBox="1"/>
            <p:nvPr/>
          </p:nvSpPr>
          <p:spPr>
            <a:xfrm>
              <a:off x="3059033" y="822390"/>
              <a:ext cx="311267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Diagnose them in compact setups!</a:t>
              </a:r>
            </a:p>
          </p:txBody>
        </p:sp>
        <p:pic>
          <p:nvPicPr>
            <p:cNvPr id="29" name="Picture 28" descr="Figure 1: Schematic diagram of PW laser-driven wakefield accelerator.">
              <a:extLst>
                <a:ext uri="{FF2B5EF4-FFF2-40B4-BE49-F238E27FC236}">
                  <a16:creationId xmlns:a16="http://schemas.microsoft.com/office/drawing/2014/main" id="{C8AD2CA8-58EE-F604-7253-AD8DF273E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0992" b="69938"/>
            <a:stretch>
              <a:fillRect/>
            </a:stretch>
          </p:blipFill>
          <p:spPr>
            <a:xfrm>
              <a:off x="3127080" y="3742990"/>
              <a:ext cx="2889840" cy="738573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BFCFF2-0506-CEE8-6FB5-5BF94D40768C}"/>
                </a:ext>
              </a:extLst>
            </p:cNvPr>
            <p:cNvSpPr txBox="1"/>
            <p:nvPr/>
          </p:nvSpPr>
          <p:spPr>
            <a:xfrm>
              <a:off x="3153171" y="4499169"/>
              <a:ext cx="2889840" cy="259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0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X. Wang et al., Nat. Commun. 4, 1988 (2013)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C862E62-F422-260F-9DE9-0479AABFD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65129" y="1455278"/>
              <a:ext cx="1634066" cy="1399896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9999D44-7BFE-86BB-81A9-DC898F585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385" r="8155"/>
            <a:stretch>
              <a:fillRect/>
            </a:stretch>
          </p:blipFill>
          <p:spPr>
            <a:xfrm>
              <a:off x="3111986" y="1890225"/>
              <a:ext cx="1366895" cy="924875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429270-DB89-5E2C-1AA3-D46E354EC09F}"/>
                </a:ext>
              </a:extLst>
            </p:cNvPr>
            <p:cNvSpPr txBox="1"/>
            <p:nvPr/>
          </p:nvSpPr>
          <p:spPr>
            <a:xfrm>
              <a:off x="3257102" y="3020798"/>
              <a:ext cx="266156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R. </a:t>
              </a:r>
              <a:r>
                <a:rPr lang="en-US" sz="1100" strike="noStrike" spc="-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Rudzinsky</a:t>
              </a:r>
              <a:r>
                <a:rPr lang="en-US" sz="110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al., </a:t>
              </a:r>
              <a:r>
                <a:rPr lang="en-US" sz="1100" strike="noStrike" spc="-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Optica</a:t>
              </a:r>
              <a:r>
                <a:rPr lang="en-US" sz="110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13, 5 (2026)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ADF16F-59D2-27B4-D18F-B3A724693F91}"/>
                </a:ext>
              </a:extLst>
            </p:cNvPr>
            <p:cNvSpPr txBox="1"/>
            <p:nvPr/>
          </p:nvSpPr>
          <p:spPr>
            <a:xfrm>
              <a:off x="3074354" y="1078985"/>
              <a:ext cx="30248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Smith-Purcell radiation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6D56355-EFF1-BC2D-716C-6046CC87E149}"/>
                </a:ext>
              </a:extLst>
            </p:cNvPr>
            <p:cNvSpPr txBox="1"/>
            <p:nvPr/>
          </p:nvSpPr>
          <p:spPr>
            <a:xfrm>
              <a:off x="3140888" y="3395633"/>
              <a:ext cx="30248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Fiducial wires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28F64F-DFF0-DB64-E3C8-A6072D119279}"/>
              </a:ext>
            </a:extLst>
          </p:cNvPr>
          <p:cNvGrpSpPr/>
          <p:nvPr/>
        </p:nvGrpSpPr>
        <p:grpSpPr>
          <a:xfrm>
            <a:off x="6118958" y="666009"/>
            <a:ext cx="3074524" cy="4477491"/>
            <a:chOff x="6118958" y="666009"/>
            <a:chExt cx="3074524" cy="447749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4876BDB-161E-3E5F-FFBB-7EE2A1F5B77E}"/>
                </a:ext>
              </a:extLst>
            </p:cNvPr>
            <p:cNvSpPr/>
            <p:nvPr/>
          </p:nvSpPr>
          <p:spPr>
            <a:xfrm>
              <a:off x="6119160" y="666009"/>
              <a:ext cx="3016550" cy="447749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9723611-78F3-9822-FEBE-5E3F079C6F8A}"/>
                </a:ext>
              </a:extLst>
            </p:cNvPr>
            <p:cNvSpPr txBox="1"/>
            <p:nvPr/>
          </p:nvSpPr>
          <p:spPr>
            <a:xfrm>
              <a:off x="6118958" y="815298"/>
              <a:ext cx="302484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Strong-Field QED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315227A-1612-BB74-B2E1-BFE4A3A65797}"/>
                </a:ext>
              </a:extLst>
            </p:cNvPr>
            <p:cNvSpPr txBox="1"/>
            <p:nvPr/>
          </p:nvSpPr>
          <p:spPr>
            <a:xfrm>
              <a:off x="8357386" y="2726765"/>
              <a:ext cx="745405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M. Mirzaie, C.I. Hojbota, </a:t>
              </a:r>
              <a:r>
                <a:rPr lang="fr-FR" sz="7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D.Y.Kim</a:t>
              </a:r>
              <a:r>
                <a:rPr lang="fr-FR" sz="7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al., Nat. Photonics 18, 1212 (2024) </a:t>
              </a:r>
              <a:endParaRPr lang="en-US" sz="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7" name="Picture 46" descr="Volume 18 Issue 11">
              <a:extLst>
                <a:ext uri="{FF2B5EF4-FFF2-40B4-BE49-F238E27FC236}">
                  <a16:creationId xmlns:a16="http://schemas.microsoft.com/office/drawing/2014/main" id="{41AD04F6-01AE-9567-5534-9A62E16ED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719367" y="2689867"/>
              <a:ext cx="598136" cy="793890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9AF300F-BF05-06F6-F23A-795AD7FDE259}"/>
                </a:ext>
              </a:extLst>
            </p:cNvPr>
            <p:cNvSpPr txBox="1"/>
            <p:nvPr/>
          </p:nvSpPr>
          <p:spPr>
            <a:xfrm>
              <a:off x="6119673" y="2091036"/>
              <a:ext cx="276730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E. Los et al., Nat. Commun. 17, 1157 (2026)</a:t>
              </a:r>
              <a:endParaRPr lang="en-US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0" name="Picture 49" descr="Fig. 1: Experimental set-up, qualitative comparisons of measured hits and nulls and simulated radiation reaction models.">
              <a:extLst>
                <a:ext uri="{FF2B5EF4-FFF2-40B4-BE49-F238E27FC236}">
                  <a16:creationId xmlns:a16="http://schemas.microsoft.com/office/drawing/2014/main" id="{CC283C41-1A2E-C8F8-D673-A0FEEFD28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55741"/>
            <a:stretch>
              <a:fillRect/>
            </a:stretch>
          </p:blipFill>
          <p:spPr>
            <a:xfrm>
              <a:off x="6232976" y="1468743"/>
              <a:ext cx="2631223" cy="602642"/>
            </a:xfrm>
            <a:prstGeom prst="rect">
              <a:avLst/>
            </a:prstGeom>
          </p:spPr>
        </p:pic>
        <p:pic>
          <p:nvPicPr>
            <p:cNvPr id="51" name="Picture 50" descr="Fig. 4: Gamma-ray energy versus electron energy.">
              <a:extLst>
                <a:ext uri="{FF2B5EF4-FFF2-40B4-BE49-F238E27FC236}">
                  <a16:creationId xmlns:a16="http://schemas.microsoft.com/office/drawing/2014/main" id="{D6142C36-EA4D-DB69-75D6-568819879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37028" y="2675388"/>
              <a:ext cx="1494503" cy="959643"/>
            </a:xfrm>
            <a:prstGeom prst="rect">
              <a:avLst/>
            </a:prstGeom>
          </p:spPr>
        </p:pic>
        <p:pic>
          <p:nvPicPr>
            <p:cNvPr id="54" name="Picture 53" descr="Fig. 1: Experimental set-up.">
              <a:extLst>
                <a:ext uri="{FF2B5EF4-FFF2-40B4-BE49-F238E27FC236}">
                  <a16:creationId xmlns:a16="http://schemas.microsoft.com/office/drawing/2014/main" id="{E1F379D8-AC8B-8DF9-5EC0-7105C746C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70698" y="3954110"/>
              <a:ext cx="1560693" cy="877259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C1C0E16-D381-999F-FB92-C9A354CFF6EF}"/>
                </a:ext>
              </a:extLst>
            </p:cNvPr>
            <p:cNvSpPr txBox="1"/>
            <p:nvPr/>
          </p:nvSpPr>
          <p:spPr>
            <a:xfrm>
              <a:off x="8004707" y="4292825"/>
              <a:ext cx="118877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X. Hu et al., Nat. Photonics (2026)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3437DB2-8F17-33B7-EA07-D9B535C06261}"/>
              </a:ext>
            </a:extLst>
          </p:cNvPr>
          <p:cNvGrpSpPr/>
          <p:nvPr/>
        </p:nvGrpSpPr>
        <p:grpSpPr>
          <a:xfrm>
            <a:off x="-3005" y="667288"/>
            <a:ext cx="3252331" cy="4483305"/>
            <a:chOff x="-3005" y="667288"/>
            <a:chExt cx="3252331" cy="448330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9303627-2122-41C9-A452-8CC567167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48888" t="8970" r="1907" b="39375"/>
            <a:stretch>
              <a:fillRect/>
            </a:stretch>
          </p:blipFill>
          <p:spPr>
            <a:xfrm>
              <a:off x="1123971" y="4272523"/>
              <a:ext cx="1012563" cy="77349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9A89A6-38D9-6A56-B3E1-BC5347D33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2032" t="4226" r="61795" b="13571"/>
            <a:stretch>
              <a:fillRect/>
            </a:stretch>
          </p:blipFill>
          <p:spPr>
            <a:xfrm>
              <a:off x="56525" y="3420252"/>
              <a:ext cx="996971" cy="162576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1B37A22-E279-64E7-9DEC-51E0AC98B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2029" y="2885438"/>
              <a:ext cx="2115052" cy="735466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CA18D67-023C-1161-894A-C65AC02FF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r="10537"/>
            <a:stretch>
              <a:fillRect/>
            </a:stretch>
          </p:blipFill>
          <p:spPr>
            <a:xfrm>
              <a:off x="1161990" y="3599286"/>
              <a:ext cx="930737" cy="66754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52CE4D-FB82-EDB3-8919-1E83CDC6C8D6}"/>
                </a:ext>
              </a:extLst>
            </p:cNvPr>
            <p:cNvPicPr/>
            <p:nvPr/>
          </p:nvPicPr>
          <p:blipFill>
            <a:blip r:embed="rId14"/>
            <a:stretch/>
          </p:blipFill>
          <p:spPr>
            <a:xfrm>
              <a:off x="2247556" y="2859988"/>
              <a:ext cx="453861" cy="44172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C3C9131-5281-CD12-478D-830D41A45769}"/>
                </a:ext>
              </a:extLst>
            </p:cNvPr>
            <p:cNvGrpSpPr/>
            <p:nvPr/>
          </p:nvGrpSpPr>
          <p:grpSpPr>
            <a:xfrm>
              <a:off x="2169628" y="3282408"/>
              <a:ext cx="701415" cy="1659202"/>
              <a:chOff x="2157724" y="3414448"/>
              <a:chExt cx="701415" cy="1659202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39D3A57-95F1-335F-9324-4CB1104D8C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69628" y="4029417"/>
                <a:ext cx="661022" cy="185179"/>
              </a:xfrm>
              <a:prstGeom prst="rect">
                <a:avLst/>
              </a:prstGeom>
              <a:solidFill>
                <a:schemeClr val="tx1"/>
              </a:solidFill>
            </p:spPr>
          </p:pic>
          <p:pic>
            <p:nvPicPr>
              <p:cNvPr id="19" name="Picture 4">
                <a:extLst>
                  <a:ext uri="{FF2B5EF4-FFF2-40B4-BE49-F238E27FC236}">
                    <a16:creationId xmlns:a16="http://schemas.microsoft.com/office/drawing/2014/main" id="{F34B3B24-4F9C-16A9-82AA-774531F4F8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480" b="18581"/>
              <a:stretch>
                <a:fillRect/>
              </a:stretch>
            </p:blipFill>
            <p:spPr bwMode="auto">
              <a:xfrm>
                <a:off x="2157724" y="3414448"/>
                <a:ext cx="609719" cy="3345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6" descr="Logo Heinrich-Heine-Universität Düsseldorf">
                <a:extLst>
                  <a:ext uri="{FF2B5EF4-FFF2-40B4-BE49-F238E27FC236}">
                    <a16:creationId xmlns:a16="http://schemas.microsoft.com/office/drawing/2014/main" id="{DE872153-8371-F181-374B-62811E7BEE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77081" y="3792315"/>
                <a:ext cx="682058" cy="1705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6" descr="A blue and white logo&#10;&#10;AI-generated content may be incorrect.">
                <a:extLst>
                  <a:ext uri="{FF2B5EF4-FFF2-40B4-BE49-F238E27FC236}">
                    <a16:creationId xmlns:a16="http://schemas.microsoft.com/office/drawing/2014/main" id="{DC3EF922-D1B7-A0BC-8B03-F2A91DE7C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 t="24598" b="7303"/>
              <a:stretch>
                <a:fillRect/>
              </a:stretch>
            </p:blipFill>
            <p:spPr>
              <a:xfrm>
                <a:off x="2163380" y="4281168"/>
                <a:ext cx="643007" cy="250496"/>
              </a:xfrm>
              <a:prstGeom prst="rect">
                <a:avLst/>
              </a:prstGeom>
            </p:spPr>
          </p:pic>
          <p:pic>
            <p:nvPicPr>
              <p:cNvPr id="23" name="Picture 10">
                <a:extLst>
                  <a:ext uri="{FF2B5EF4-FFF2-40B4-BE49-F238E27FC236}">
                    <a16:creationId xmlns:a16="http://schemas.microsoft.com/office/drawing/2014/main" id="{66CB7C49-8A02-F2EE-EF40-3726FEC3D1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19" t="13938" r="4699" b="22062"/>
              <a:stretch>
                <a:fillRect/>
              </a:stretch>
            </p:blipFill>
            <p:spPr bwMode="auto">
              <a:xfrm>
                <a:off x="2235652" y="4851110"/>
                <a:ext cx="538854" cy="2225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AEB757B-2DFE-FB1D-C4DA-8E8C3D66B0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 l="14098" t="26302" r="14597" b="37077"/>
              <a:stretch>
                <a:fillRect/>
              </a:stretch>
            </p:blipFill>
            <p:spPr>
              <a:xfrm>
                <a:off x="2215457" y="4534042"/>
                <a:ext cx="643007" cy="297161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96A8CE-8CFE-B201-2F8D-697838AA8A47}"/>
                </a:ext>
              </a:extLst>
            </p:cNvPr>
            <p:cNvSpPr txBox="1"/>
            <p:nvPr/>
          </p:nvSpPr>
          <p:spPr>
            <a:xfrm>
              <a:off x="0" y="2779551"/>
              <a:ext cx="199160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Upcoming work…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F72191-066B-BE73-6DA3-AF240C786FD5}"/>
                </a:ext>
              </a:extLst>
            </p:cNvPr>
            <p:cNvSpPr/>
            <p:nvPr/>
          </p:nvSpPr>
          <p:spPr>
            <a:xfrm>
              <a:off x="4820" y="2795762"/>
              <a:ext cx="3089297" cy="234773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B1B9E56-90A2-BFF3-E794-8B4B829DC936}"/>
                </a:ext>
              </a:extLst>
            </p:cNvPr>
            <p:cNvSpPr/>
            <p:nvPr/>
          </p:nvSpPr>
          <p:spPr>
            <a:xfrm>
              <a:off x="8290" y="673101"/>
              <a:ext cx="3084889" cy="447749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8008CFC-C178-1B0F-3CD3-23F387FBB3BF}"/>
                </a:ext>
              </a:extLst>
            </p:cNvPr>
            <p:cNvSpPr txBox="1"/>
            <p:nvPr/>
          </p:nvSpPr>
          <p:spPr>
            <a:xfrm>
              <a:off x="62029" y="2148981"/>
              <a:ext cx="169407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L. Calvin et al., PPCF </a:t>
              </a:r>
              <a:r>
                <a:rPr lang="en-US" sz="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68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035015 (2026)</a:t>
              </a:r>
            </a:p>
            <a:p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S. Ikram et al., arXiv:2605.13118 (2026)</a:t>
              </a:r>
            </a:p>
            <a:p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K. Zhu et al., arXiv:2607.12984 (2026)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3BA4F74-B48C-E1C1-99D7-D4C80E94E4D2}"/>
                </a:ext>
              </a:extLst>
            </p:cNvPr>
            <p:cNvSpPr txBox="1"/>
            <p:nvPr/>
          </p:nvSpPr>
          <p:spPr>
            <a:xfrm>
              <a:off x="-3005" y="2517705"/>
              <a:ext cx="159239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I. Titov, B. </a:t>
              </a:r>
              <a:r>
                <a:rPr lang="en-US" sz="6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Kämpfer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and H. </a:t>
              </a:r>
              <a:r>
                <a:rPr lang="en-US" sz="6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Takabe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PRSTAB 12, 111301 (2009).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AAB22E4E-B080-68B9-C2D8-F17E9A390FEC}"/>
                </a:ext>
              </a:extLst>
            </p:cNvPr>
            <p:cNvSpPr txBox="1"/>
            <p:nvPr/>
          </p:nvSpPr>
          <p:spPr>
            <a:xfrm>
              <a:off x="4820" y="667288"/>
              <a:ext cx="324450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Generate muons!  </a:t>
              </a:r>
              <a:r>
                <a:rPr lang="en-US" sz="1200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(for radiography and beyond)</a:t>
              </a:r>
              <a:endParaRPr lang="en-US" sz="12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2D33846B-71DD-A6D7-7BA7-1929EEC49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3075" y="905819"/>
              <a:ext cx="2264131" cy="715474"/>
            </a:xfrm>
            <a:prstGeom prst="rect">
              <a:avLst/>
            </a:prstGeom>
          </p:spPr>
        </p:pic>
        <p:pic>
          <p:nvPicPr>
            <p:cNvPr id="198" name="Picture 197">
              <a:extLst>
                <a:ext uri="{FF2B5EF4-FFF2-40B4-BE49-F238E27FC236}">
                  <a16:creationId xmlns:a16="http://schemas.microsoft.com/office/drawing/2014/main" id="{FA922DFD-1DA0-6C72-CFCF-AAF2FDC1C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864134" y="1972714"/>
              <a:ext cx="979602" cy="71390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50C9999E-02B8-C1E9-55D7-66ACF282E6CB}"/>
                    </a:ext>
                  </a:extLst>
                </p:cNvPr>
                <p:cNvSpPr txBox="1"/>
                <p:nvPr/>
              </p:nvSpPr>
              <p:spPr>
                <a:xfrm>
                  <a:off x="60304" y="1740808"/>
                  <a:ext cx="2705414" cy="4342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1000" dirty="0">
                      <a:solidFill>
                        <a:srgbClr val="270AFC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Photoproduction: </a:t>
                  </a:r>
                  <a14:m>
                    <m:oMath xmlns:m="http://schemas.openxmlformats.org/officeDocument/2006/math">
                      <m:r>
                        <a:rPr lang="el-GR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l-GR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a14:m>
                  <a:endParaRPr lang="en-US" sz="1000" dirty="0">
                    <a:solidFill>
                      <a:srgbClr val="270AFC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r>
                    <a:rPr lang="en-US" sz="1000" dirty="0">
                      <a:solidFill>
                        <a:srgbClr val="270AFC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Bethe–Heitler: </a:t>
                  </a:r>
                  <a14:m>
                    <m:oMath xmlns:m="http://schemas.openxmlformats.org/officeDocument/2006/math">
                      <m:r>
                        <a:rPr lang="el-GR" sz="1000" i="1" dirty="0" smtClean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1000" i="1" dirty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000" b="0" i="1" dirty="0" smtClean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1000" i="1" dirty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000" b="0" i="1" dirty="0" smtClean="0">
                              <a:solidFill>
                                <a:srgbClr val="270AF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000" i="1" dirty="0" smtClean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1000" i="1" dirty="0" smtClean="0">
                          <a:solidFill>
                            <a:srgbClr val="270AF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endParaRPr lang="en-US" sz="1000" dirty="0">
                    <a:solidFill>
                      <a:srgbClr val="270AFC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50C9999E-02B8-C1E9-55D7-66ACF282E6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04" y="1740808"/>
                  <a:ext cx="2705414" cy="434221"/>
                </a:xfrm>
                <a:prstGeom prst="rect">
                  <a:avLst/>
                </a:prstGeom>
                <a:blipFill>
                  <a:blip r:embed="rId23"/>
                  <a:stretch>
                    <a:fillRect b="-140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3" name="Straight Arrow Connector 202">
              <a:extLst>
                <a:ext uri="{FF2B5EF4-FFF2-40B4-BE49-F238E27FC236}">
                  <a16:creationId xmlns:a16="http://schemas.microsoft.com/office/drawing/2014/main" id="{AA0F8403-F6D5-5B35-A8E9-19BE75BF75C2}"/>
                </a:ext>
              </a:extLst>
            </p:cNvPr>
            <p:cNvCxnSpPr>
              <a:cxnSpLocks/>
            </p:cNvCxnSpPr>
            <p:nvPr/>
          </p:nvCxnSpPr>
          <p:spPr>
            <a:xfrm>
              <a:off x="1728067" y="1960710"/>
              <a:ext cx="625868" cy="187756"/>
            </a:xfrm>
            <a:prstGeom prst="straightConnector1">
              <a:avLst/>
            </a:prstGeom>
            <a:ln>
              <a:solidFill>
                <a:srgbClr val="270AF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674A153-B238-E2E8-6FB8-540F2E74D877}"/>
                </a:ext>
              </a:extLst>
            </p:cNvPr>
            <p:cNvSpPr txBox="1"/>
            <p:nvPr/>
          </p:nvSpPr>
          <p:spPr>
            <a:xfrm>
              <a:off x="466723" y="1538159"/>
              <a:ext cx="2095267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D. </a:t>
              </a:r>
              <a:r>
                <a:rPr lang="en-US" sz="6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Terzani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al.,</a:t>
              </a:r>
              <a:r>
                <a:rPr lang="en-US" sz="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PRAB </a:t>
              </a:r>
              <a:r>
                <a:rPr lang="en-US" sz="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(2025)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084FE1-DFF4-2624-C807-F82FD5537089}"/>
                </a:ext>
              </a:extLst>
            </p:cNvPr>
            <p:cNvSpPr txBox="1"/>
            <p:nvPr/>
          </p:nvSpPr>
          <p:spPr>
            <a:xfrm>
              <a:off x="1509903" y="2610581"/>
              <a:ext cx="1694072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F. Zhang et al., </a:t>
              </a:r>
              <a:r>
                <a:rPr lang="en-US" sz="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Nat. Phys.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</a:t>
              </a:r>
              <a:r>
                <a:rPr lang="en-US" sz="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1050 (2025)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095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1B01-AFF4-9DE0-1AA1-30D73EB0E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ontent Placeholder 2">
            <a:extLst>
              <a:ext uri="{FF2B5EF4-FFF2-40B4-BE49-F238E27FC236}">
                <a16:creationId xmlns:a16="http://schemas.microsoft.com/office/drawing/2014/main" id="{500198E3-6930-702E-2AF6-22C94DC31F8E}"/>
              </a:ext>
            </a:extLst>
          </p:cNvPr>
          <p:cNvSpPr/>
          <p:nvPr/>
        </p:nvSpPr>
        <p:spPr>
          <a:xfrm>
            <a:off x="1371600" y="57240"/>
            <a:ext cx="822924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/>
              </a:rPr>
              <a:t>5. Conclusions</a:t>
            </a:r>
            <a:endParaRPr lang="en-US" sz="2000" b="0" strike="noStrike" spc="-1" dirty="0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89816E4-AB36-7E6F-BCAE-5CCE3E36013D}"/>
                  </a:ext>
                </a:extLst>
              </p:cNvPr>
              <p:cNvSpPr txBox="1"/>
              <p:nvPr/>
            </p:nvSpPr>
            <p:spPr>
              <a:xfrm>
                <a:off x="66499" y="493205"/>
                <a:ext cx="9011002" cy="4278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We observed electrons with peak energy of </a:t>
                </a:r>
                <a14:m>
                  <m:oMath xmlns:m="http://schemas.openxmlformats.org/officeDocument/2006/math">
                    <m:r>
                      <a:rPr lang="en-US" sz="1600" i="1" spc="-1" dirty="0" smtClean="0">
                        <a:latin typeface="Cambria Math" panose="02040503050406030204" pitchFamily="18" charset="0"/>
                      </a:rPr>
                      <m:t>17.1 </m:t>
                    </m:r>
                    <m:r>
                      <a:rPr lang="en-US" sz="1600" b="0" i="1" spc="-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1600" i="1" spc="-1" dirty="0" smtClean="0">
                        <a:latin typeface="Cambria Math" panose="02040503050406030204" pitchFamily="18" charset="0"/>
                      </a:rPr>
                      <m:t>2.0 </m:t>
                    </m:r>
                  </m:oMath>
                </a14:m>
                <a:r>
                  <a:rPr lang="en-US" sz="1600" spc="-1" dirty="0">
                    <a:latin typeface="Calibri"/>
                  </a:rPr>
                  <a:t>GeV, extending beyond </a:t>
                </a:r>
                <a14:m>
                  <m:oMath xmlns:m="http://schemas.openxmlformats.org/officeDocument/2006/math">
                    <m:r>
                      <a:rPr lang="en-US" sz="1600" b="0" i="1" spc="-1" dirty="0" smtClean="0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r>
                  <a:rPr lang="en-US" sz="1600" spc="-1" dirty="0">
                    <a:latin typeface="Calibri"/>
                  </a:rPr>
                  <a:t> GeV</a:t>
                </a:r>
              </a:p>
              <a:p>
                <a:endParaRPr lang="en-US" sz="1600" spc="-1" dirty="0">
                  <a:latin typeface="Calibri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Beams of up to Q = 3 </a:t>
                </a:r>
                <a:r>
                  <a:rPr lang="en-US" sz="1600" spc="-1" dirty="0" err="1">
                    <a:latin typeface="Calibri"/>
                  </a:rPr>
                  <a:t>nC</a:t>
                </a:r>
                <a:r>
                  <a:rPr lang="en-US" sz="1600" spc="-1" dirty="0">
                    <a:latin typeface="Calibri"/>
                  </a:rPr>
                  <a:t> were produced, with a clear gas species dependence </a:t>
                </a:r>
              </a:p>
              <a:p>
                <a:pPr marL="285750" indent="-285750">
                  <a:buFontTx/>
                  <a:buChar char="-"/>
                </a:pPr>
                <a:endParaRPr lang="en-US" sz="1600" spc="-1" dirty="0">
                  <a:latin typeface="Calibri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We have strong evidence of a transitional (hybrid) regime: 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solidFill>
                      <a:srgbClr val="270AFC"/>
                    </a:solidFill>
                    <a:latin typeface="Calibri"/>
                  </a:rPr>
                  <a:t>(H)LPWFA</a:t>
                </a:r>
                <a:r>
                  <a:rPr lang="en-US" sz="1600" spc="-1" dirty="0">
                    <a:latin typeface="Calibri"/>
                  </a:rPr>
                  <a:t> = (1)LWFA + </a:t>
                </a:r>
                <a:r>
                  <a:rPr lang="en-US" sz="1600" spc="-1" dirty="0">
                    <a:solidFill>
                      <a:srgbClr val="FF0000"/>
                    </a:solidFill>
                    <a:latin typeface="Calibri"/>
                  </a:rPr>
                  <a:t>(2)PWFA</a:t>
                </a:r>
                <a:endParaRPr lang="en-US" sz="1600" spc="-1" dirty="0">
                  <a:latin typeface="Calibri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The evidence is backed by: 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electron spectra features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injection and acceleration in the 2</a:t>
                </a:r>
                <a:r>
                  <a:rPr lang="en-US" sz="1600" spc="-1" baseline="30000" dirty="0">
                    <a:latin typeface="Calibri"/>
                  </a:rPr>
                  <a:t>nd</a:t>
                </a:r>
                <a:r>
                  <a:rPr lang="en-US" sz="1600" spc="-1" dirty="0">
                    <a:latin typeface="Calibri"/>
                  </a:rPr>
                  <a:t> stage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departure from classical LWFA scaling</a:t>
                </a:r>
              </a:p>
              <a:p>
                <a:pPr marL="285750" indent="-285750">
                  <a:buFontTx/>
                  <a:buChar char="-"/>
                </a:pPr>
                <a:endParaRPr lang="en-US" sz="1600" spc="-1" dirty="0">
                  <a:latin typeface="Calibri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We conducted plasma afterglow and neutron measurements</a:t>
                </a:r>
              </a:p>
              <a:p>
                <a:pPr marL="285750" indent="-285750">
                  <a:buFontTx/>
                  <a:buChar char="-"/>
                </a:pPr>
                <a:endParaRPr lang="en-US" sz="1600" spc="-1" dirty="0">
                  <a:latin typeface="Calibri"/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Although not perfect (yet), the beam produced here can readily be used in: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Beam-target experiments (e.g.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pc="-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pc="-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00" b="0" i="1" spc="-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600" b="0" i="1" spc="-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pc="-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1600" b="0" i="1" spc="-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600" spc="-1" dirty="0">
                    <a:latin typeface="Calibri"/>
                  </a:rPr>
                  <a:t> production) 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Laser-electron collisions (SFQED)</a:t>
                </a:r>
              </a:p>
              <a:p>
                <a:pPr marL="742950" lvl="1" indent="-285750">
                  <a:buFontTx/>
                  <a:buChar char="-"/>
                </a:pPr>
                <a:r>
                  <a:rPr lang="en-US" sz="1600" spc="-1" dirty="0">
                    <a:latin typeface="Calibri"/>
                  </a:rPr>
                  <a:t>Measurement of electron bunch characteristics</a:t>
                </a:r>
                <a:endParaRPr lang="en-US" sz="1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89816E4-AB36-7E6F-BCAE-5CCE3E360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9" y="493205"/>
                <a:ext cx="9011002" cy="4278094"/>
              </a:xfrm>
              <a:prstGeom prst="rect">
                <a:avLst/>
              </a:prstGeom>
              <a:blipFill>
                <a:blip r:embed="rId3"/>
                <a:stretch>
                  <a:fillRect l="-406" t="-427" b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3370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80ECA-AA92-5D9E-85EE-F70E0D54B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2658CE-8A4A-374E-99D8-8908BD1E4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9" y="679372"/>
            <a:ext cx="5192936" cy="3220935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A1C4C21-A26E-0D7D-DF64-200F1BD06827}"/>
              </a:ext>
            </a:extLst>
          </p:cNvPr>
          <p:cNvCxnSpPr>
            <a:cxnSpLocks/>
          </p:cNvCxnSpPr>
          <p:nvPr/>
        </p:nvCxnSpPr>
        <p:spPr>
          <a:xfrm flipV="1">
            <a:off x="2892851" y="882265"/>
            <a:ext cx="0" cy="2269821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80F1265-2B24-6EA5-F445-860D66F0A4D4}"/>
              </a:ext>
            </a:extLst>
          </p:cNvPr>
          <p:cNvSpPr txBox="1"/>
          <p:nvPr/>
        </p:nvSpPr>
        <p:spPr>
          <a:xfrm>
            <a:off x="238783" y="3940280"/>
            <a:ext cx="519293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Peak LWFA electron energy has doubled approximately every 4-4.5 years.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trend has persisted for more than two decades.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763935-8C09-EF0E-DE0F-DE4FE370175E}"/>
              </a:ext>
            </a:extLst>
          </p:cNvPr>
          <p:cNvSpPr txBox="1"/>
          <p:nvPr/>
        </p:nvSpPr>
        <p:spPr>
          <a:xfrm>
            <a:off x="238782" y="4701788"/>
            <a:ext cx="67161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should expect 100 GeV from (</a:t>
            </a: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form of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LWFA within 10-15 years!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2ECFCF5-7A6F-23E2-1C52-B871AB74BFD5}"/>
              </a:ext>
            </a:extLst>
          </p:cNvPr>
          <p:cNvSpPr/>
          <p:nvPr/>
        </p:nvSpPr>
        <p:spPr>
          <a:xfrm>
            <a:off x="2853230" y="3325235"/>
            <a:ext cx="1593607" cy="153429"/>
          </a:xfrm>
          <a:prstGeom prst="rect">
            <a:avLst/>
          </a:prstGeom>
          <a:solidFill>
            <a:srgbClr val="270AFC">
              <a:alpha val="1294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7459DE4-0F74-3F02-195F-08DF5537A147}"/>
              </a:ext>
            </a:extLst>
          </p:cNvPr>
          <p:cNvSpPr txBox="1"/>
          <p:nvPr/>
        </p:nvSpPr>
        <p:spPr>
          <a:xfrm>
            <a:off x="2294950" y="852130"/>
            <a:ext cx="7718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Today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F29EBB-A75B-BC62-4E96-079DC52B6973}"/>
              </a:ext>
            </a:extLst>
          </p:cNvPr>
          <p:cNvSpPr txBox="1"/>
          <p:nvPr/>
        </p:nvSpPr>
        <p:spPr>
          <a:xfrm>
            <a:off x="3372941" y="373979"/>
            <a:ext cx="2398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Food for thought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1BE5B1-4435-DC02-BA2F-23F248EB1B53}"/>
              </a:ext>
            </a:extLst>
          </p:cNvPr>
          <p:cNvGrpSpPr/>
          <p:nvPr/>
        </p:nvGrpSpPr>
        <p:grpSpPr>
          <a:xfrm>
            <a:off x="3584111" y="824679"/>
            <a:ext cx="5958103" cy="3322720"/>
            <a:chOff x="3591038" y="817752"/>
            <a:chExt cx="5958103" cy="33227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8FC05EB-1A36-3A25-0714-4C4756C9AE8A}"/>
                </a:ext>
              </a:extLst>
            </p:cNvPr>
            <p:cNvGrpSpPr/>
            <p:nvPr/>
          </p:nvGrpSpPr>
          <p:grpSpPr>
            <a:xfrm>
              <a:off x="3591038" y="817752"/>
              <a:ext cx="5958103" cy="3099625"/>
              <a:chOff x="3591038" y="817752"/>
              <a:chExt cx="5958103" cy="3099625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91B986CD-DDEB-D08B-F447-CF81481AF1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897" r="5098"/>
              <a:stretch>
                <a:fillRect/>
              </a:stretch>
            </p:blipFill>
            <p:spPr>
              <a:xfrm>
                <a:off x="5098436" y="817752"/>
                <a:ext cx="4003546" cy="2629813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178F0D-A984-11A4-B75D-D33047EC9277}"/>
                  </a:ext>
                </a:extLst>
              </p:cNvPr>
              <p:cNvSpPr txBox="1"/>
              <p:nvPr/>
            </p:nvSpPr>
            <p:spPr>
              <a:xfrm>
                <a:off x="5486220" y="3578823"/>
                <a:ext cx="406292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R. W. </a:t>
                </a:r>
                <a:r>
                  <a:rPr lang="en-US" sz="800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Aßmann</a:t>
                </a:r>
                <a:r>
                  <a:rPr lang="en-US" sz="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&amp; J. </a:t>
                </a:r>
                <a:r>
                  <a:rPr lang="en-US" sz="800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Grebenyuk</a:t>
                </a:r>
                <a:r>
                  <a:rPr lang="en-US" sz="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Proc. IPAC'14, 961–964 (2014). </a:t>
                </a:r>
              </a:p>
              <a:p>
                <a:r>
                  <a:rPr lang="en-US" sz="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doi:10.18429/JACoW-IPAC2014-TUOBB01</a:t>
                </a:r>
              </a:p>
            </p:txBody>
          </p:sp>
          <p:cxnSp>
            <p:nvCxnSpPr>
              <p:cNvPr id="16" name="Connector: Elbow 15">
                <a:extLst>
                  <a:ext uri="{FF2B5EF4-FFF2-40B4-BE49-F238E27FC236}">
                    <a16:creationId xmlns:a16="http://schemas.microsoft.com/office/drawing/2014/main" id="{C0C08C95-CBC7-7054-2B6C-5D48998593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1038" y="1213286"/>
                <a:ext cx="4530786" cy="568856"/>
              </a:xfrm>
              <a:prstGeom prst="bentConnector3">
                <a:avLst>
                  <a:gd name="adj1" fmla="val -149"/>
                </a:avLst>
              </a:prstGeom>
              <a:ln w="19050">
                <a:solidFill>
                  <a:srgbClr val="270AFC"/>
                </a:solidFill>
                <a:prstDash val="lg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69D405B-0F98-06BA-9239-A258BB6447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365688" y="943772"/>
                <a:ext cx="0" cy="2114874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8CFCA-605A-D573-5DC1-21A456DFA00A}"/>
                  </a:ext>
                </a:extLst>
              </p:cNvPr>
              <p:cNvGrpSpPr/>
              <p:nvPr/>
            </p:nvGrpSpPr>
            <p:grpSpPr>
              <a:xfrm>
                <a:off x="5631946" y="935559"/>
                <a:ext cx="3470037" cy="2131300"/>
                <a:chOff x="5631946" y="880142"/>
                <a:chExt cx="3470037" cy="2131300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EBDBE848-8684-0877-07B4-7330435318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31947" y="2165492"/>
                  <a:ext cx="347003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40E98133-056B-DF02-8BED-40C981A924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31946" y="1533083"/>
                  <a:ext cx="347003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4EA2FA49-686B-6DCD-43D7-34B5E545C9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791993" y="880142"/>
                  <a:ext cx="0" cy="212308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7F101B5-560B-8D47-25E9-970E3E4486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72017" y="888355"/>
                  <a:ext cx="0" cy="2123087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8AB4E8E-EB4A-D6EA-FF6D-CD3CCD938380}"/>
                  </a:ext>
                </a:extLst>
              </p:cNvPr>
              <p:cNvSpPr txBox="1"/>
              <p:nvPr/>
            </p:nvSpPr>
            <p:spPr>
              <a:xfrm>
                <a:off x="8330125" y="2805249"/>
                <a:ext cx="771857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Today</a:t>
                </a:r>
                <a:endParaRPr lang="en-US" sz="14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3CEBB1E-3118-339B-C39F-84CDDF8E00B7}"/>
                </a:ext>
              </a:extLst>
            </p:cNvPr>
            <p:cNvSpPr txBox="1"/>
            <p:nvPr/>
          </p:nvSpPr>
          <p:spPr>
            <a:xfrm>
              <a:off x="5486220" y="3925028"/>
              <a:ext cx="265186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Cakir and O. Guzel arXiv:1908.07207v4 (2020)</a:t>
              </a: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33708EA-AB6E-8A9F-4439-5260FF5507D1}"/>
              </a:ext>
            </a:extLst>
          </p:cNvPr>
          <p:cNvCxnSpPr>
            <a:cxnSpLocks/>
          </p:cNvCxnSpPr>
          <p:nvPr/>
        </p:nvCxnSpPr>
        <p:spPr>
          <a:xfrm flipV="1">
            <a:off x="7791993" y="1547109"/>
            <a:ext cx="836160" cy="470067"/>
          </a:xfrm>
          <a:prstGeom prst="line">
            <a:avLst/>
          </a:prstGeom>
          <a:ln w="28575">
            <a:solidFill>
              <a:srgbClr val="270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89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/>
          <p:cNvSpPr/>
          <p:nvPr/>
        </p:nvSpPr>
        <p:spPr>
          <a:xfrm>
            <a:off x="1371600" y="57240"/>
            <a:ext cx="54097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 Intro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duction - experiment overview and motivation 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7A102C-D868-2BF4-C919-1CC6D8A08566}"/>
              </a:ext>
            </a:extLst>
          </p:cNvPr>
          <p:cNvGrpSpPr/>
          <p:nvPr/>
        </p:nvGrpSpPr>
        <p:grpSpPr>
          <a:xfrm>
            <a:off x="86369" y="458474"/>
            <a:ext cx="9182403" cy="1467778"/>
            <a:chOff x="314925" y="1686380"/>
            <a:chExt cx="18039075" cy="28834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B3305B-7D9C-ACF9-5064-4A3DCA9D2D5C}"/>
                </a:ext>
              </a:extLst>
            </p:cNvPr>
            <p:cNvSpPr txBox="1"/>
            <p:nvPr/>
          </p:nvSpPr>
          <p:spPr>
            <a:xfrm>
              <a:off x="13064353" y="3792643"/>
              <a:ext cx="5289647" cy="423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b="0" i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A.J. Gonsalves et al., Phys. Rev. Lett. </a:t>
              </a:r>
              <a:r>
                <a:rPr lang="en-US" sz="800" b="1" i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122</a:t>
              </a:r>
              <a:r>
                <a:rPr lang="en-US" sz="800" b="0" i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084801 (2019)</a:t>
              </a:r>
              <a:endPara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3D3391-14CA-727B-CBED-2DD396FBCDA1}"/>
                </a:ext>
              </a:extLst>
            </p:cNvPr>
            <p:cNvSpPr txBox="1"/>
            <p:nvPr/>
          </p:nvSpPr>
          <p:spPr>
            <a:xfrm>
              <a:off x="3898856" y="3891243"/>
              <a:ext cx="3129145" cy="6786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 </a:t>
              </a:r>
              <a:r>
                <a:rPr lang="en-US" sz="8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Aniculaesei</a:t>
              </a:r>
              <a:r>
                <a:rPr lang="en-US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et al., Matter Rad. Extremes 9, 014001 (2024)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954474-ED9E-8427-AF45-8E1B5ADDE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3620" y="1976425"/>
              <a:ext cx="6184149" cy="183295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E61674-8468-0DCF-BF6F-433B41B406FD}"/>
                </a:ext>
              </a:extLst>
            </p:cNvPr>
            <p:cNvSpPr txBox="1"/>
            <p:nvPr/>
          </p:nvSpPr>
          <p:spPr>
            <a:xfrm>
              <a:off x="7588917" y="3820968"/>
              <a:ext cx="6097464" cy="423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J.E. Shrock et al., Phys. Rev. Lett. 133, 045002 (2024)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789EAFF-01CE-0447-3AD6-3833013B7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09833" y="1852375"/>
              <a:ext cx="3652139" cy="194632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00062AD-D483-65E9-E1CE-8FC8B3A36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4925" y="1686380"/>
              <a:ext cx="3270316" cy="209229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5636360-D4A4-2154-94D9-631579295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935589" y="1710339"/>
              <a:ext cx="3012401" cy="2082304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E958547-A778-BB8F-3932-DB36C402FF05}"/>
              </a:ext>
            </a:extLst>
          </p:cNvPr>
          <p:cNvSpPr txBox="1"/>
          <p:nvPr/>
        </p:nvSpPr>
        <p:spPr>
          <a:xfrm>
            <a:off x="141473" y="1635880"/>
            <a:ext cx="17452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Picksley</a:t>
            </a:r>
            <a:r>
              <a:rPr lang="en-US" sz="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Phys. Rev. Lett. Phys. Rev. Lett. 133, 255001</a:t>
            </a:r>
            <a:r>
              <a:rPr lang="en-US" sz="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(2024)</a:t>
            </a:r>
            <a:endParaRPr lang="en-US" sz="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7485DF-06A0-D43F-19F3-A16379B2C3FD}"/>
              </a:ext>
            </a:extLst>
          </p:cNvPr>
          <p:cNvSpPr txBox="1"/>
          <p:nvPr/>
        </p:nvSpPr>
        <p:spPr>
          <a:xfrm>
            <a:off x="141473" y="1987563"/>
            <a:ext cx="32912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100" b="0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8-10 GeV electron beam energies have been obtained – but the 10 GeV milestone is hard to surpass.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A86150-C268-A413-C99B-520A9555C590}"/>
              </a:ext>
            </a:extLst>
          </p:cNvPr>
          <p:cNvSpPr txBox="1"/>
          <p:nvPr/>
        </p:nvSpPr>
        <p:spPr>
          <a:xfrm>
            <a:off x="3432736" y="2067454"/>
            <a:ext cx="32550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100" b="0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Requirements: guiding, beam shaping, nanoparticles.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575753-5646-9F22-FC05-735D0A8DFB58}"/>
              </a:ext>
            </a:extLst>
          </p:cNvPr>
          <p:cNvSpPr txBox="1"/>
          <p:nvPr/>
        </p:nvSpPr>
        <p:spPr>
          <a:xfrm>
            <a:off x="141473" y="2566630"/>
            <a:ext cx="6454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happens if we just use the available laser energy for LWFA?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D9122DB-C8FE-87B8-30B1-91F2EFAB3950}"/>
              </a:ext>
            </a:extLst>
          </p:cNvPr>
          <p:cNvGrpSpPr/>
          <p:nvPr/>
        </p:nvGrpSpPr>
        <p:grpSpPr>
          <a:xfrm>
            <a:off x="4787162" y="3173263"/>
            <a:ext cx="4417728" cy="1653121"/>
            <a:chOff x="4839872" y="3164870"/>
            <a:chExt cx="4417728" cy="165312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386AE2E-3BB5-C907-EA4D-29356081C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72472" y="3491860"/>
              <a:ext cx="1118320" cy="113501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E21ADA0-DD2E-9CDF-EE47-A1BE52A81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85208" y="3479093"/>
              <a:ext cx="1187264" cy="108675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14C868B-00E2-1A04-CC79-737349B1C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89228" y="3524866"/>
              <a:ext cx="1477988" cy="103874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D75756-B9CF-4A56-7FAD-6CCA5E1B6645}"/>
                </a:ext>
              </a:extLst>
            </p:cNvPr>
            <p:cNvSpPr txBox="1"/>
            <p:nvPr/>
          </p:nvSpPr>
          <p:spPr>
            <a:xfrm>
              <a:off x="5561697" y="4602547"/>
              <a:ext cx="369590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T. Kurz et al., Nat. </a:t>
              </a:r>
              <a:r>
                <a:rPr lang="fr-FR" sz="800" i="1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Comm</a:t>
              </a:r>
              <a:r>
                <a:rPr lang="fr-FR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12, 2895 (2021) </a:t>
              </a:r>
              <a:endPara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7FEC604-FDD6-2275-A187-82F180322E07}"/>
                </a:ext>
              </a:extLst>
            </p:cNvPr>
            <p:cNvCxnSpPr>
              <a:cxnSpLocks/>
            </p:cNvCxnSpPr>
            <p:nvPr/>
          </p:nvCxnSpPr>
          <p:spPr>
            <a:xfrm>
              <a:off x="4839872" y="3164870"/>
              <a:ext cx="2589273" cy="832228"/>
            </a:xfrm>
            <a:prstGeom prst="straightConnector1">
              <a:avLst/>
            </a:prstGeom>
            <a:ln>
              <a:solidFill>
                <a:srgbClr val="270AF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 descr="FIG. 2. Refer to the image caption for details.">
            <a:extLst>
              <a:ext uri="{FF2B5EF4-FFF2-40B4-BE49-F238E27FC236}">
                <a16:creationId xmlns:a16="http://schemas.microsoft.com/office/drawing/2014/main" id="{68133823-5F27-EB27-E174-8C646A67C2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7377" y="1751310"/>
            <a:ext cx="1380256" cy="132110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E23B148-44D1-95F8-7514-8669F9FA8AB6}"/>
              </a:ext>
            </a:extLst>
          </p:cNvPr>
          <p:cNvSpPr txBox="1"/>
          <p:nvPr/>
        </p:nvSpPr>
        <p:spPr>
          <a:xfrm>
            <a:off x="6685208" y="3044581"/>
            <a:ext cx="29413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J. Shaw et al., Phys. Plasmas 32, 083107 (2025)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F28F5FC-A282-042C-A4E3-E619407AD1F8}"/>
              </a:ext>
            </a:extLst>
          </p:cNvPr>
          <p:cNvGrpSpPr/>
          <p:nvPr/>
        </p:nvGrpSpPr>
        <p:grpSpPr>
          <a:xfrm>
            <a:off x="0" y="2957757"/>
            <a:ext cx="6330652" cy="2049275"/>
            <a:chOff x="0" y="2957757"/>
            <a:chExt cx="6330652" cy="2049275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273B4F1-54B7-7644-AF2D-66B1EF7A3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52846" y="3326123"/>
              <a:ext cx="1737975" cy="1299169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A3165C0-6D4A-6BA6-5855-A8F71DDFD010}"/>
                </a:ext>
              </a:extLst>
            </p:cNvPr>
            <p:cNvGrpSpPr/>
            <p:nvPr/>
          </p:nvGrpSpPr>
          <p:grpSpPr>
            <a:xfrm>
              <a:off x="0" y="3463557"/>
              <a:ext cx="2982078" cy="1269456"/>
              <a:chOff x="474259" y="2814669"/>
              <a:chExt cx="6911684" cy="294227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E089225-1706-F2B4-3EA8-F8DA79E05A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t="45932" b="19610"/>
              <a:stretch>
                <a:fillRect/>
              </a:stretch>
            </p:blipFill>
            <p:spPr>
              <a:xfrm>
                <a:off x="3930101" y="2814669"/>
                <a:ext cx="3455842" cy="2363155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7C0044FF-8D05-D211-79EA-9E23D56762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l="-220" t="13077" r="220" b="53777"/>
              <a:stretch/>
            </p:blipFill>
            <p:spPr>
              <a:xfrm>
                <a:off x="474259" y="2814669"/>
                <a:ext cx="3455842" cy="2273126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A6642689-25B3-043E-66BD-2CF984AEA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l="20849" t="4924" r="3300" b="86632"/>
              <a:stretch/>
            </p:blipFill>
            <p:spPr>
              <a:xfrm>
                <a:off x="1021079" y="5177821"/>
                <a:ext cx="2621281" cy="579121"/>
              </a:xfrm>
              <a:prstGeom prst="rect">
                <a:avLst/>
              </a:prstGeom>
            </p:spPr>
          </p:pic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5CF122-B2FC-299E-90DE-10427444D639}"/>
                </a:ext>
              </a:extLst>
            </p:cNvPr>
            <p:cNvSpPr txBox="1"/>
            <p:nvPr/>
          </p:nvSpPr>
          <p:spPr>
            <a:xfrm>
              <a:off x="3174229" y="4764891"/>
              <a:ext cx="236956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H.T. Kim et al., Sci. Rep. 7 (1), 10203 (2017)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95C559-1123-4525-CDA7-98AE3CE58E2D}"/>
                </a:ext>
              </a:extLst>
            </p:cNvPr>
            <p:cNvSpPr txBox="1"/>
            <p:nvPr/>
          </p:nvSpPr>
          <p:spPr>
            <a:xfrm>
              <a:off x="58730" y="4791588"/>
              <a:ext cx="3100491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J.H. Shin et al., </a:t>
              </a:r>
              <a:r>
                <a:rPr lang="en-US" sz="800" b="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 Plasma Phys. Contro</a:t>
              </a:r>
              <a:r>
                <a:rPr lang="en-US" sz="8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l. Fusion </a:t>
              </a:r>
              <a:r>
                <a:rPr lang="en-US" sz="800" b="0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60 (6), 064007 (2018)</a:t>
              </a:r>
              <a:endPara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944BD6A-95AF-C06B-0047-146DA6A96517}"/>
                </a:ext>
              </a:extLst>
            </p:cNvPr>
            <p:cNvGrpSpPr/>
            <p:nvPr/>
          </p:nvGrpSpPr>
          <p:grpSpPr>
            <a:xfrm>
              <a:off x="2694526" y="2957757"/>
              <a:ext cx="3636126" cy="843170"/>
              <a:chOff x="2722165" y="2935012"/>
              <a:chExt cx="3636126" cy="843170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64499A-4718-437A-08FB-589CF298FCA2}"/>
                  </a:ext>
                </a:extLst>
              </p:cNvPr>
              <p:cNvSpPr txBox="1"/>
              <p:nvPr/>
            </p:nvSpPr>
            <p:spPr>
              <a:xfrm>
                <a:off x="3139131" y="2935012"/>
                <a:ext cx="321916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0000"/>
                  </a:lnSpc>
                  <a:spcBef>
                    <a:spcPts val="400"/>
                  </a:spcBef>
                  <a:buNone/>
                  <a:tabLst>
                    <a:tab pos="0" algn="l"/>
                  </a:tabLst>
                </a:pPr>
                <a:r>
                  <a:rPr lang="en-US" sz="1200" b="0" strike="noStrike" spc="-1" dirty="0">
                    <a:solidFill>
                      <a:srgbClr val="270AFC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There were some clues …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C448CA72-8C8B-9DFE-CEBF-D5CCD8CC1C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722165" y="3193668"/>
                <a:ext cx="618699" cy="584514"/>
              </a:xfrm>
              <a:prstGeom prst="straightConnector1">
                <a:avLst/>
              </a:prstGeom>
              <a:ln>
                <a:solidFill>
                  <a:srgbClr val="270AF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0161CA0-8227-E8A1-EE60-5A05ED368B35}"/>
                </a:ext>
              </a:extLst>
            </p:cNvPr>
            <p:cNvCxnSpPr>
              <a:cxnSpLocks/>
            </p:cNvCxnSpPr>
            <p:nvPr/>
          </p:nvCxnSpPr>
          <p:spPr>
            <a:xfrm>
              <a:off x="4284796" y="3188052"/>
              <a:ext cx="448818" cy="584514"/>
            </a:xfrm>
            <a:prstGeom prst="straightConnector1">
              <a:avLst/>
            </a:prstGeom>
            <a:ln>
              <a:solidFill>
                <a:srgbClr val="270AF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683B166-216D-EFFB-F30B-7BDD35EBA1CE}"/>
                </a:ext>
              </a:extLst>
            </p:cNvPr>
            <p:cNvSpPr/>
            <p:nvPr/>
          </p:nvSpPr>
          <p:spPr>
            <a:xfrm>
              <a:off x="1147909" y="3786803"/>
              <a:ext cx="317045" cy="354327"/>
            </a:xfrm>
            <a:prstGeom prst="ellipse">
              <a:avLst/>
            </a:prstGeom>
            <a:noFill/>
            <a:ln w="9525">
              <a:solidFill>
                <a:srgbClr val="270AFC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09ABF8-3C3D-8793-4977-45A2224D4F98}"/>
                </a:ext>
              </a:extLst>
            </p:cNvPr>
            <p:cNvSpPr/>
            <p:nvPr/>
          </p:nvSpPr>
          <p:spPr>
            <a:xfrm>
              <a:off x="2601059" y="3817025"/>
              <a:ext cx="317045" cy="354327"/>
            </a:xfrm>
            <a:prstGeom prst="ellipse">
              <a:avLst/>
            </a:prstGeom>
            <a:noFill/>
            <a:ln w="9525">
              <a:solidFill>
                <a:srgbClr val="270AFC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4FD459F-9180-9692-8E90-25EF28C3146E}"/>
                </a:ext>
              </a:extLst>
            </p:cNvPr>
            <p:cNvSpPr/>
            <p:nvPr/>
          </p:nvSpPr>
          <p:spPr>
            <a:xfrm>
              <a:off x="4583972" y="3786803"/>
              <a:ext cx="411699" cy="460112"/>
            </a:xfrm>
            <a:prstGeom prst="ellipse">
              <a:avLst/>
            </a:prstGeom>
            <a:noFill/>
            <a:ln w="9525">
              <a:solidFill>
                <a:srgbClr val="270AFC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17F5-9783-70B5-0FFC-E4909A83D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ontent Placeholder 2">
            <a:extLst>
              <a:ext uri="{FF2B5EF4-FFF2-40B4-BE49-F238E27FC236}">
                <a16:creationId xmlns:a16="http://schemas.microsoft.com/office/drawing/2014/main" id="{C6449A1C-3434-C0FB-6F14-E2B011C118DB}"/>
              </a:ext>
            </a:extLst>
          </p:cNvPr>
          <p:cNvSpPr/>
          <p:nvPr/>
        </p:nvSpPr>
        <p:spPr>
          <a:xfrm>
            <a:off x="1371600" y="57240"/>
            <a:ext cx="54097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1.2 Introduction - experiment overview and motivation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6DB9937-9CA2-C6A0-AD23-7A30821E99FF}"/>
              </a:ext>
            </a:extLst>
          </p:cNvPr>
          <p:cNvSpPr txBox="1">
            <a:spLocks/>
          </p:cNvSpPr>
          <p:nvPr/>
        </p:nvSpPr>
        <p:spPr>
          <a:xfrm>
            <a:off x="6612735" y="681179"/>
            <a:ext cx="2482902" cy="16498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Motivation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LWFA scaling expectations </a:t>
            </a:r>
          </a:p>
          <a:p>
            <a:pPr marL="914400" lvl="1" indent="-457200">
              <a:buFont typeface="Arial" panose="020B0604020202020204" pitchFamily="34" charset="0"/>
              <a:buAutoNum type="arabicParenR"/>
            </a:pP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10-14 GeV </a:t>
            </a:r>
          </a:p>
          <a:p>
            <a:pPr marL="914400" lvl="1" indent="-457200">
              <a:buFont typeface="Arial" panose="020B0604020202020204" pitchFamily="34" charset="0"/>
              <a:buAutoNum type="arabicParenR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dp</a:t>
            </a:r>
            <a:r>
              <a:rPr lang="en-US" sz="1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262 mm</a:t>
            </a:r>
            <a:endParaRPr lang="en-US" sz="1000" baseline="-25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AutoNum type="arabicParenR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pd</a:t>
            </a:r>
            <a:r>
              <a:rPr lang="en-US" sz="10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  92 mm</a:t>
            </a:r>
            <a:endParaRPr lang="en-US" sz="1000" baseline="-25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AutoNum type="arabicParenR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US" sz="10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~1 - 3 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nC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05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2x10</a:t>
            </a:r>
            <a:r>
              <a:rPr lang="en-US" sz="105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/cc, P~4 PW]</a:t>
            </a: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6571FE0C-0E46-DE26-C554-E5B0BBC28985}"/>
              </a:ext>
            </a:extLst>
          </p:cNvPr>
          <p:cNvGrpSpPr/>
          <p:nvPr/>
        </p:nvGrpSpPr>
        <p:grpSpPr>
          <a:xfrm>
            <a:off x="3133726" y="933238"/>
            <a:ext cx="3019995" cy="350619"/>
            <a:chOff x="2427120" y="3802680"/>
            <a:chExt cx="5338800" cy="530280"/>
          </a:xfrm>
        </p:grpSpPr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1A4571BA-1233-9441-A864-1EA664A4C41D}"/>
                </a:ext>
              </a:extLst>
            </p:cNvPr>
            <p:cNvGrpSpPr/>
            <p:nvPr/>
          </p:nvGrpSpPr>
          <p:grpSpPr>
            <a:xfrm>
              <a:off x="2427120" y="3802680"/>
              <a:ext cx="5338800" cy="530280"/>
              <a:chOff x="2427120" y="3802680"/>
              <a:chExt cx="5338800" cy="530280"/>
            </a:xfrm>
          </p:grpSpPr>
          <p:sp>
            <p:nvSpPr>
              <p:cNvPr id="200" name="Freeform 813">
                <a:extLst>
                  <a:ext uri="{FF2B5EF4-FFF2-40B4-BE49-F238E27FC236}">
                    <a16:creationId xmlns:a16="http://schemas.microsoft.com/office/drawing/2014/main" id="{8C188FA6-E15A-4373-0EE2-2528ECFCF5C1}"/>
                  </a:ext>
                </a:extLst>
              </p:cNvPr>
              <p:cNvSpPr/>
              <p:nvPr/>
            </p:nvSpPr>
            <p:spPr>
              <a:xfrm>
                <a:off x="2427120" y="3997800"/>
                <a:ext cx="181800" cy="176040"/>
              </a:xfrm>
              <a:custGeom>
                <a:avLst/>
                <a:gdLst/>
                <a:ahLst/>
                <a:cxnLst/>
                <a:rect l="0" t="0" r="r" b="b"/>
                <a:pathLst>
                  <a:path w="505" h="489">
                    <a:moveTo>
                      <a:pt x="270" y="12"/>
                    </a:moveTo>
                    <a:cubicBezTo>
                      <a:pt x="265" y="4"/>
                      <a:pt x="263" y="0"/>
                      <a:pt x="251" y="0"/>
                    </a:cubicBezTo>
                    <a:cubicBezTo>
                      <a:pt x="239" y="0"/>
                      <a:pt x="239" y="4"/>
                      <a:pt x="233" y="12"/>
                    </a:cubicBezTo>
                    <a:cubicBezTo>
                      <a:pt x="156" y="166"/>
                      <a:pt x="79" y="320"/>
                      <a:pt x="2" y="474"/>
                    </a:cubicBezTo>
                    <a:cubicBezTo>
                      <a:pt x="0" y="480"/>
                      <a:pt x="1" y="479"/>
                      <a:pt x="0" y="482"/>
                    </a:cubicBezTo>
                    <a:cubicBezTo>
                      <a:pt x="0" y="488"/>
                      <a:pt x="4" y="488"/>
                      <a:pt x="14" y="488"/>
                    </a:cubicBezTo>
                    <a:cubicBezTo>
                      <a:pt x="172" y="488"/>
                      <a:pt x="330" y="488"/>
                      <a:pt x="488" y="488"/>
                    </a:cubicBezTo>
                    <a:cubicBezTo>
                      <a:pt x="500" y="488"/>
                      <a:pt x="504" y="488"/>
                      <a:pt x="504" y="482"/>
                    </a:cubicBezTo>
                    <a:cubicBezTo>
                      <a:pt x="503" y="479"/>
                      <a:pt x="504" y="480"/>
                      <a:pt x="500" y="474"/>
                    </a:cubicBezTo>
                    <a:cubicBezTo>
                      <a:pt x="424" y="320"/>
                      <a:pt x="347" y="166"/>
                      <a:pt x="270" y="12"/>
                    </a:cubicBezTo>
                    <a:moveTo>
                      <a:pt x="230" y="68"/>
                    </a:moveTo>
                    <a:cubicBezTo>
                      <a:pt x="291" y="190"/>
                      <a:pt x="353" y="313"/>
                      <a:pt x="414" y="435"/>
                    </a:cubicBezTo>
                    <a:cubicBezTo>
                      <a:pt x="291" y="435"/>
                      <a:pt x="168" y="435"/>
                      <a:pt x="45" y="435"/>
                    </a:cubicBezTo>
                    <a:cubicBezTo>
                      <a:pt x="106" y="313"/>
                      <a:pt x="168" y="190"/>
                      <a:pt x="230" y="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1" name="Freeform 814">
                <a:extLst>
                  <a:ext uri="{FF2B5EF4-FFF2-40B4-BE49-F238E27FC236}">
                    <a16:creationId xmlns:a16="http://schemas.microsoft.com/office/drawing/2014/main" id="{F5E4F17E-FFFB-2739-B02C-7AAAD4D56D5B}"/>
                  </a:ext>
                </a:extLst>
              </p:cNvPr>
              <p:cNvSpPr/>
              <p:nvPr/>
            </p:nvSpPr>
            <p:spPr>
              <a:xfrm>
                <a:off x="2629440" y="4006080"/>
                <a:ext cx="179640" cy="167760"/>
              </a:xfrm>
              <a:custGeom>
                <a:avLst/>
                <a:gdLst/>
                <a:ahLst/>
                <a:cxnLst/>
                <a:rect l="0" t="0" r="r" b="b"/>
                <a:pathLst>
                  <a:path w="499" h="466">
                    <a:moveTo>
                      <a:pt x="459" y="305"/>
                    </a:moveTo>
                    <a:cubicBezTo>
                      <a:pt x="461" y="303"/>
                      <a:pt x="463" y="297"/>
                      <a:pt x="463" y="295"/>
                    </a:cubicBezTo>
                    <a:cubicBezTo>
                      <a:pt x="460" y="293"/>
                      <a:pt x="463" y="290"/>
                      <a:pt x="453" y="290"/>
                    </a:cubicBezTo>
                    <a:cubicBezTo>
                      <a:pt x="448" y="290"/>
                      <a:pt x="448" y="293"/>
                      <a:pt x="446" y="297"/>
                    </a:cubicBezTo>
                    <a:cubicBezTo>
                      <a:pt x="401" y="398"/>
                      <a:pt x="376" y="443"/>
                      <a:pt x="259" y="443"/>
                    </a:cubicBezTo>
                    <a:cubicBezTo>
                      <a:pt x="226" y="443"/>
                      <a:pt x="193" y="443"/>
                      <a:pt x="160" y="443"/>
                    </a:cubicBezTo>
                    <a:cubicBezTo>
                      <a:pt x="150" y="443"/>
                      <a:pt x="148" y="443"/>
                      <a:pt x="144" y="443"/>
                    </a:cubicBezTo>
                    <a:cubicBezTo>
                      <a:pt x="136" y="441"/>
                      <a:pt x="134" y="441"/>
                      <a:pt x="134" y="435"/>
                    </a:cubicBezTo>
                    <a:cubicBezTo>
                      <a:pt x="134" y="433"/>
                      <a:pt x="134" y="433"/>
                      <a:pt x="138" y="420"/>
                    </a:cubicBezTo>
                    <a:cubicBezTo>
                      <a:pt x="154" y="358"/>
                      <a:pt x="169" y="295"/>
                      <a:pt x="185" y="233"/>
                    </a:cubicBezTo>
                    <a:cubicBezTo>
                      <a:pt x="208" y="233"/>
                      <a:pt x="230" y="233"/>
                      <a:pt x="253" y="233"/>
                    </a:cubicBezTo>
                    <a:cubicBezTo>
                      <a:pt x="311" y="233"/>
                      <a:pt x="311" y="249"/>
                      <a:pt x="311" y="266"/>
                    </a:cubicBezTo>
                    <a:cubicBezTo>
                      <a:pt x="311" y="270"/>
                      <a:pt x="311" y="278"/>
                      <a:pt x="305" y="299"/>
                    </a:cubicBezTo>
                    <a:cubicBezTo>
                      <a:pt x="304" y="303"/>
                      <a:pt x="304" y="305"/>
                      <a:pt x="304" y="307"/>
                    </a:cubicBezTo>
                    <a:cubicBezTo>
                      <a:pt x="304" y="309"/>
                      <a:pt x="305" y="315"/>
                      <a:pt x="313" y="315"/>
                    </a:cubicBezTo>
                    <a:cubicBezTo>
                      <a:pt x="317" y="315"/>
                      <a:pt x="321" y="311"/>
                      <a:pt x="323" y="299"/>
                    </a:cubicBezTo>
                    <a:cubicBezTo>
                      <a:pt x="336" y="246"/>
                      <a:pt x="349" y="193"/>
                      <a:pt x="362" y="140"/>
                    </a:cubicBezTo>
                    <a:cubicBezTo>
                      <a:pt x="362" y="136"/>
                      <a:pt x="358" y="134"/>
                      <a:pt x="354" y="134"/>
                    </a:cubicBezTo>
                    <a:cubicBezTo>
                      <a:pt x="348" y="134"/>
                      <a:pt x="346" y="138"/>
                      <a:pt x="344" y="146"/>
                    </a:cubicBezTo>
                    <a:cubicBezTo>
                      <a:pt x="329" y="198"/>
                      <a:pt x="317" y="214"/>
                      <a:pt x="255" y="214"/>
                    </a:cubicBezTo>
                    <a:cubicBezTo>
                      <a:pt x="233" y="214"/>
                      <a:pt x="212" y="214"/>
                      <a:pt x="191" y="214"/>
                    </a:cubicBezTo>
                    <a:cubicBezTo>
                      <a:pt x="204" y="159"/>
                      <a:pt x="218" y="104"/>
                      <a:pt x="232" y="49"/>
                    </a:cubicBezTo>
                    <a:cubicBezTo>
                      <a:pt x="237" y="25"/>
                      <a:pt x="237" y="21"/>
                      <a:pt x="269" y="21"/>
                    </a:cubicBezTo>
                    <a:cubicBezTo>
                      <a:pt x="300" y="21"/>
                      <a:pt x="332" y="21"/>
                      <a:pt x="364" y="21"/>
                    </a:cubicBezTo>
                    <a:cubicBezTo>
                      <a:pt x="448" y="21"/>
                      <a:pt x="469" y="43"/>
                      <a:pt x="469" y="97"/>
                    </a:cubicBezTo>
                    <a:cubicBezTo>
                      <a:pt x="469" y="115"/>
                      <a:pt x="469" y="115"/>
                      <a:pt x="465" y="134"/>
                    </a:cubicBezTo>
                    <a:cubicBezTo>
                      <a:pt x="465" y="138"/>
                      <a:pt x="465" y="142"/>
                      <a:pt x="465" y="146"/>
                    </a:cubicBezTo>
                    <a:cubicBezTo>
                      <a:pt x="465" y="150"/>
                      <a:pt x="467" y="154"/>
                      <a:pt x="473" y="154"/>
                    </a:cubicBezTo>
                    <a:cubicBezTo>
                      <a:pt x="481" y="154"/>
                      <a:pt x="481" y="150"/>
                      <a:pt x="483" y="138"/>
                    </a:cubicBezTo>
                    <a:cubicBezTo>
                      <a:pt x="487" y="98"/>
                      <a:pt x="492" y="59"/>
                      <a:pt x="496" y="19"/>
                    </a:cubicBezTo>
                    <a:cubicBezTo>
                      <a:pt x="498" y="0"/>
                      <a:pt x="494" y="0"/>
                      <a:pt x="479" y="0"/>
                    </a:cubicBezTo>
                    <a:cubicBezTo>
                      <a:pt x="363" y="0"/>
                      <a:pt x="248" y="0"/>
                      <a:pt x="132" y="0"/>
                    </a:cubicBezTo>
                    <a:cubicBezTo>
                      <a:pt x="119" y="0"/>
                      <a:pt x="113" y="0"/>
                      <a:pt x="113" y="14"/>
                    </a:cubicBezTo>
                    <a:cubicBezTo>
                      <a:pt x="113" y="21"/>
                      <a:pt x="119" y="21"/>
                      <a:pt x="132" y="21"/>
                    </a:cubicBezTo>
                    <a:cubicBezTo>
                      <a:pt x="158" y="21"/>
                      <a:pt x="175" y="21"/>
                      <a:pt x="175" y="35"/>
                    </a:cubicBezTo>
                    <a:cubicBezTo>
                      <a:pt x="175" y="37"/>
                      <a:pt x="175" y="39"/>
                      <a:pt x="173" y="51"/>
                    </a:cubicBezTo>
                    <a:cubicBezTo>
                      <a:pt x="143" y="171"/>
                      <a:pt x="112" y="292"/>
                      <a:pt x="82" y="412"/>
                    </a:cubicBezTo>
                    <a:cubicBezTo>
                      <a:pt x="76" y="437"/>
                      <a:pt x="74" y="443"/>
                      <a:pt x="19" y="443"/>
                    </a:cubicBezTo>
                    <a:cubicBezTo>
                      <a:pt x="8" y="443"/>
                      <a:pt x="0" y="443"/>
                      <a:pt x="0" y="457"/>
                    </a:cubicBezTo>
                    <a:cubicBezTo>
                      <a:pt x="0" y="465"/>
                      <a:pt x="8" y="465"/>
                      <a:pt x="19" y="465"/>
                    </a:cubicBezTo>
                    <a:cubicBezTo>
                      <a:pt x="138" y="465"/>
                      <a:pt x="257" y="465"/>
                      <a:pt x="376" y="465"/>
                    </a:cubicBezTo>
                    <a:cubicBezTo>
                      <a:pt x="391" y="465"/>
                      <a:pt x="391" y="465"/>
                      <a:pt x="397" y="453"/>
                    </a:cubicBezTo>
                    <a:cubicBezTo>
                      <a:pt x="418" y="404"/>
                      <a:pt x="438" y="354"/>
                      <a:pt x="459" y="3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2" name="Freeform 815">
                <a:extLst>
                  <a:ext uri="{FF2B5EF4-FFF2-40B4-BE49-F238E27FC236}">
                    <a16:creationId xmlns:a16="http://schemas.microsoft.com/office/drawing/2014/main" id="{9E597976-66C6-4650-2063-35082D88C9A2}"/>
                  </a:ext>
                </a:extLst>
              </p:cNvPr>
              <p:cNvSpPr/>
              <p:nvPr/>
            </p:nvSpPr>
            <p:spPr>
              <a:xfrm>
                <a:off x="2845440" y="3989520"/>
                <a:ext cx="33840" cy="245880"/>
              </a:xfrm>
              <a:custGeom>
                <a:avLst/>
                <a:gdLst/>
                <a:ahLst/>
                <a:cxnLst/>
                <a:rect l="0" t="0" r="r" b="b"/>
                <a:pathLst>
                  <a:path w="94" h="683">
                    <a:moveTo>
                      <a:pt x="93" y="682"/>
                    </a:moveTo>
                    <a:cubicBezTo>
                      <a:pt x="93" y="673"/>
                      <a:pt x="93" y="664"/>
                      <a:pt x="93" y="655"/>
                    </a:cubicBezTo>
                    <a:cubicBezTo>
                      <a:pt x="71" y="655"/>
                      <a:pt x="49" y="655"/>
                      <a:pt x="27" y="655"/>
                    </a:cubicBezTo>
                    <a:cubicBezTo>
                      <a:pt x="27" y="446"/>
                      <a:pt x="27" y="236"/>
                      <a:pt x="27" y="27"/>
                    </a:cubicBezTo>
                    <a:cubicBezTo>
                      <a:pt x="49" y="27"/>
                      <a:pt x="71" y="27"/>
                      <a:pt x="93" y="27"/>
                    </a:cubicBezTo>
                    <a:cubicBezTo>
                      <a:pt x="93" y="18"/>
                      <a:pt x="93" y="9"/>
                      <a:pt x="93" y="0"/>
                    </a:cubicBezTo>
                    <a:cubicBezTo>
                      <a:pt x="62" y="0"/>
                      <a:pt x="31" y="0"/>
                      <a:pt x="0" y="0"/>
                    </a:cubicBezTo>
                    <a:cubicBezTo>
                      <a:pt x="0" y="227"/>
                      <a:pt x="0" y="455"/>
                      <a:pt x="0" y="682"/>
                    </a:cubicBezTo>
                    <a:cubicBezTo>
                      <a:pt x="31" y="682"/>
                      <a:pt x="62" y="682"/>
                      <a:pt x="93" y="68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3" name="Freeform 816">
                <a:extLst>
                  <a:ext uri="{FF2B5EF4-FFF2-40B4-BE49-F238E27FC236}">
                    <a16:creationId xmlns:a16="http://schemas.microsoft.com/office/drawing/2014/main" id="{D8118570-21CD-6DDA-A632-6E5E62867E1D}"/>
                  </a:ext>
                </a:extLst>
              </p:cNvPr>
              <p:cNvSpPr/>
              <p:nvPr/>
            </p:nvSpPr>
            <p:spPr>
              <a:xfrm>
                <a:off x="2897280" y="4000680"/>
                <a:ext cx="174960" cy="178920"/>
              </a:xfrm>
              <a:custGeom>
                <a:avLst/>
                <a:gdLst/>
                <a:ahLst/>
                <a:cxnLst/>
                <a:rect l="0" t="0" r="r" b="b"/>
                <a:pathLst>
                  <a:path w="486" h="497">
                    <a:moveTo>
                      <a:pt x="485" y="6"/>
                    </a:moveTo>
                    <a:cubicBezTo>
                      <a:pt x="485" y="4"/>
                      <a:pt x="485" y="0"/>
                      <a:pt x="479" y="0"/>
                    </a:cubicBezTo>
                    <a:cubicBezTo>
                      <a:pt x="475" y="0"/>
                      <a:pt x="475" y="0"/>
                      <a:pt x="467" y="8"/>
                    </a:cubicBezTo>
                    <a:cubicBezTo>
                      <a:pt x="451" y="25"/>
                      <a:pt x="436" y="43"/>
                      <a:pt x="420" y="60"/>
                    </a:cubicBezTo>
                    <a:cubicBezTo>
                      <a:pt x="414" y="51"/>
                      <a:pt x="381" y="0"/>
                      <a:pt x="305" y="0"/>
                    </a:cubicBezTo>
                    <a:cubicBezTo>
                      <a:pt x="154" y="0"/>
                      <a:pt x="0" y="150"/>
                      <a:pt x="0" y="309"/>
                    </a:cubicBezTo>
                    <a:cubicBezTo>
                      <a:pt x="0" y="416"/>
                      <a:pt x="76" y="496"/>
                      <a:pt x="187" y="496"/>
                    </a:cubicBezTo>
                    <a:cubicBezTo>
                      <a:pt x="216" y="496"/>
                      <a:pt x="247" y="490"/>
                      <a:pt x="272" y="478"/>
                    </a:cubicBezTo>
                    <a:cubicBezTo>
                      <a:pt x="305" y="465"/>
                      <a:pt x="319" y="451"/>
                      <a:pt x="331" y="437"/>
                    </a:cubicBezTo>
                    <a:cubicBezTo>
                      <a:pt x="337" y="455"/>
                      <a:pt x="356" y="480"/>
                      <a:pt x="362" y="480"/>
                    </a:cubicBezTo>
                    <a:cubicBezTo>
                      <a:pt x="366" y="480"/>
                      <a:pt x="368" y="478"/>
                      <a:pt x="368" y="476"/>
                    </a:cubicBezTo>
                    <a:cubicBezTo>
                      <a:pt x="372" y="463"/>
                      <a:pt x="376" y="449"/>
                      <a:pt x="379" y="435"/>
                    </a:cubicBezTo>
                    <a:cubicBezTo>
                      <a:pt x="383" y="418"/>
                      <a:pt x="387" y="400"/>
                      <a:pt x="391" y="383"/>
                    </a:cubicBezTo>
                    <a:cubicBezTo>
                      <a:pt x="395" y="371"/>
                      <a:pt x="397" y="360"/>
                      <a:pt x="401" y="348"/>
                    </a:cubicBezTo>
                    <a:cubicBezTo>
                      <a:pt x="409" y="317"/>
                      <a:pt x="409" y="315"/>
                      <a:pt x="448" y="315"/>
                    </a:cubicBezTo>
                    <a:cubicBezTo>
                      <a:pt x="451" y="315"/>
                      <a:pt x="459" y="315"/>
                      <a:pt x="459" y="301"/>
                    </a:cubicBezTo>
                    <a:cubicBezTo>
                      <a:pt x="459" y="297"/>
                      <a:pt x="455" y="293"/>
                      <a:pt x="449" y="293"/>
                    </a:cubicBezTo>
                    <a:cubicBezTo>
                      <a:pt x="434" y="293"/>
                      <a:pt x="393" y="295"/>
                      <a:pt x="377" y="295"/>
                    </a:cubicBezTo>
                    <a:cubicBezTo>
                      <a:pt x="356" y="295"/>
                      <a:pt x="304" y="293"/>
                      <a:pt x="282" y="293"/>
                    </a:cubicBezTo>
                    <a:cubicBezTo>
                      <a:pt x="276" y="293"/>
                      <a:pt x="269" y="293"/>
                      <a:pt x="269" y="307"/>
                    </a:cubicBezTo>
                    <a:cubicBezTo>
                      <a:pt x="269" y="315"/>
                      <a:pt x="272" y="315"/>
                      <a:pt x="288" y="315"/>
                    </a:cubicBezTo>
                    <a:cubicBezTo>
                      <a:pt x="290" y="315"/>
                      <a:pt x="309" y="315"/>
                      <a:pt x="325" y="317"/>
                    </a:cubicBezTo>
                    <a:cubicBezTo>
                      <a:pt x="342" y="319"/>
                      <a:pt x="346" y="321"/>
                      <a:pt x="346" y="330"/>
                    </a:cubicBezTo>
                    <a:cubicBezTo>
                      <a:pt x="346" y="336"/>
                      <a:pt x="339" y="365"/>
                      <a:pt x="331" y="391"/>
                    </a:cubicBezTo>
                    <a:cubicBezTo>
                      <a:pt x="311" y="466"/>
                      <a:pt x="224" y="474"/>
                      <a:pt x="200" y="474"/>
                    </a:cubicBezTo>
                    <a:cubicBezTo>
                      <a:pt x="134" y="474"/>
                      <a:pt x="62" y="435"/>
                      <a:pt x="62" y="330"/>
                    </a:cubicBezTo>
                    <a:cubicBezTo>
                      <a:pt x="62" y="309"/>
                      <a:pt x="68" y="196"/>
                      <a:pt x="140" y="109"/>
                    </a:cubicBezTo>
                    <a:cubicBezTo>
                      <a:pt x="177" y="62"/>
                      <a:pt x="243" y="21"/>
                      <a:pt x="311" y="21"/>
                    </a:cubicBezTo>
                    <a:cubicBezTo>
                      <a:pt x="381" y="21"/>
                      <a:pt x="422" y="74"/>
                      <a:pt x="422" y="152"/>
                    </a:cubicBezTo>
                    <a:cubicBezTo>
                      <a:pt x="422" y="179"/>
                      <a:pt x="420" y="180"/>
                      <a:pt x="420" y="187"/>
                    </a:cubicBezTo>
                    <a:cubicBezTo>
                      <a:pt x="420" y="193"/>
                      <a:pt x="428" y="194"/>
                      <a:pt x="430" y="194"/>
                    </a:cubicBezTo>
                    <a:cubicBezTo>
                      <a:pt x="440" y="194"/>
                      <a:pt x="440" y="192"/>
                      <a:pt x="442" y="181"/>
                    </a:cubicBezTo>
                    <a:cubicBezTo>
                      <a:pt x="456" y="122"/>
                      <a:pt x="470" y="64"/>
                      <a:pt x="485" y="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4" name="Freeform 817">
                <a:extLst>
                  <a:ext uri="{FF2B5EF4-FFF2-40B4-BE49-F238E27FC236}">
                    <a16:creationId xmlns:a16="http://schemas.microsoft.com/office/drawing/2014/main" id="{9AE4229A-06D5-64C6-F343-279A9FC60843}"/>
                  </a:ext>
                </a:extLst>
              </p:cNvPr>
              <p:cNvSpPr/>
              <p:nvPr/>
            </p:nvSpPr>
            <p:spPr>
              <a:xfrm>
                <a:off x="3089880" y="4064760"/>
                <a:ext cx="95040" cy="111600"/>
              </a:xfrm>
              <a:custGeom>
                <a:avLst/>
                <a:gdLst/>
                <a:ahLst/>
                <a:cxnLst/>
                <a:rect l="0" t="0" r="r" b="b"/>
                <a:pathLst>
                  <a:path w="264" h="310">
                    <a:moveTo>
                      <a:pt x="95" y="144"/>
                    </a:moveTo>
                    <a:cubicBezTo>
                      <a:pt x="117" y="144"/>
                      <a:pt x="167" y="142"/>
                      <a:pt x="200" y="128"/>
                    </a:cubicBezTo>
                    <a:cubicBezTo>
                      <a:pt x="249" y="107"/>
                      <a:pt x="251" y="68"/>
                      <a:pt x="251" y="58"/>
                    </a:cubicBezTo>
                    <a:cubicBezTo>
                      <a:pt x="251" y="27"/>
                      <a:pt x="226" y="0"/>
                      <a:pt x="179" y="0"/>
                    </a:cubicBezTo>
                    <a:cubicBezTo>
                      <a:pt x="103" y="0"/>
                      <a:pt x="0" y="66"/>
                      <a:pt x="0" y="185"/>
                    </a:cubicBezTo>
                    <a:cubicBezTo>
                      <a:pt x="0" y="255"/>
                      <a:pt x="41" y="309"/>
                      <a:pt x="107" y="309"/>
                    </a:cubicBezTo>
                    <a:cubicBezTo>
                      <a:pt x="204" y="309"/>
                      <a:pt x="263" y="237"/>
                      <a:pt x="263" y="229"/>
                    </a:cubicBezTo>
                    <a:cubicBezTo>
                      <a:pt x="263" y="224"/>
                      <a:pt x="259" y="220"/>
                      <a:pt x="255" y="220"/>
                    </a:cubicBezTo>
                    <a:cubicBezTo>
                      <a:pt x="251" y="220"/>
                      <a:pt x="249" y="222"/>
                      <a:pt x="245" y="225"/>
                    </a:cubicBezTo>
                    <a:cubicBezTo>
                      <a:pt x="191" y="293"/>
                      <a:pt x="117" y="293"/>
                      <a:pt x="109" y="293"/>
                    </a:cubicBezTo>
                    <a:cubicBezTo>
                      <a:pt x="54" y="293"/>
                      <a:pt x="49" y="237"/>
                      <a:pt x="49" y="216"/>
                    </a:cubicBezTo>
                    <a:cubicBezTo>
                      <a:pt x="49" y="206"/>
                      <a:pt x="49" y="185"/>
                      <a:pt x="60" y="144"/>
                    </a:cubicBezTo>
                    <a:cubicBezTo>
                      <a:pt x="72" y="144"/>
                      <a:pt x="84" y="144"/>
                      <a:pt x="95" y="144"/>
                    </a:cubicBezTo>
                    <a:moveTo>
                      <a:pt x="64" y="128"/>
                    </a:moveTo>
                    <a:cubicBezTo>
                      <a:pt x="91" y="25"/>
                      <a:pt x="162" y="16"/>
                      <a:pt x="179" y="16"/>
                    </a:cubicBezTo>
                    <a:cubicBezTo>
                      <a:pt x="210" y="16"/>
                      <a:pt x="230" y="35"/>
                      <a:pt x="230" y="58"/>
                    </a:cubicBezTo>
                    <a:cubicBezTo>
                      <a:pt x="230" y="128"/>
                      <a:pt x="121" y="128"/>
                      <a:pt x="91" y="128"/>
                    </a:cubicBezTo>
                    <a:cubicBezTo>
                      <a:pt x="82" y="128"/>
                      <a:pt x="73" y="128"/>
                      <a:pt x="64" y="1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5" name="Freeform 818">
                <a:extLst>
                  <a:ext uri="{FF2B5EF4-FFF2-40B4-BE49-F238E27FC236}">
                    <a16:creationId xmlns:a16="http://schemas.microsoft.com/office/drawing/2014/main" id="{ACC2AB60-0321-19DF-5D24-E2639D0E54D0}"/>
                  </a:ext>
                </a:extLst>
              </p:cNvPr>
              <p:cNvSpPr/>
              <p:nvPr/>
            </p:nvSpPr>
            <p:spPr>
              <a:xfrm>
                <a:off x="3206880" y="4005360"/>
                <a:ext cx="175320" cy="173880"/>
              </a:xfrm>
              <a:custGeom>
                <a:avLst/>
                <a:gdLst/>
                <a:ahLst/>
                <a:cxnLst/>
                <a:rect l="0" t="0" r="r" b="b"/>
                <a:pathLst>
                  <a:path w="487" h="483">
                    <a:moveTo>
                      <a:pt x="391" y="78"/>
                    </a:moveTo>
                    <a:cubicBezTo>
                      <a:pt x="424" y="25"/>
                      <a:pt x="453" y="23"/>
                      <a:pt x="479" y="21"/>
                    </a:cubicBezTo>
                    <a:cubicBezTo>
                      <a:pt x="486" y="21"/>
                      <a:pt x="484" y="14"/>
                      <a:pt x="486" y="10"/>
                    </a:cubicBezTo>
                    <a:cubicBezTo>
                      <a:pt x="486" y="4"/>
                      <a:pt x="485" y="0"/>
                      <a:pt x="479" y="0"/>
                    </a:cubicBezTo>
                    <a:cubicBezTo>
                      <a:pt x="461" y="0"/>
                      <a:pt x="442" y="2"/>
                      <a:pt x="422" y="2"/>
                    </a:cubicBezTo>
                    <a:cubicBezTo>
                      <a:pt x="399" y="2"/>
                      <a:pt x="377" y="0"/>
                      <a:pt x="354" y="0"/>
                    </a:cubicBezTo>
                    <a:cubicBezTo>
                      <a:pt x="350" y="0"/>
                      <a:pt x="342" y="0"/>
                      <a:pt x="342" y="14"/>
                    </a:cubicBezTo>
                    <a:cubicBezTo>
                      <a:pt x="342" y="21"/>
                      <a:pt x="348" y="21"/>
                      <a:pt x="352" y="21"/>
                    </a:cubicBezTo>
                    <a:cubicBezTo>
                      <a:pt x="372" y="23"/>
                      <a:pt x="383" y="29"/>
                      <a:pt x="383" y="45"/>
                    </a:cubicBezTo>
                    <a:cubicBezTo>
                      <a:pt x="383" y="54"/>
                      <a:pt x="377" y="62"/>
                      <a:pt x="374" y="70"/>
                    </a:cubicBezTo>
                    <a:cubicBezTo>
                      <a:pt x="304" y="181"/>
                      <a:pt x="233" y="292"/>
                      <a:pt x="163" y="402"/>
                    </a:cubicBezTo>
                    <a:cubicBezTo>
                      <a:pt x="148" y="282"/>
                      <a:pt x="132" y="163"/>
                      <a:pt x="117" y="43"/>
                    </a:cubicBezTo>
                    <a:cubicBezTo>
                      <a:pt x="117" y="31"/>
                      <a:pt x="132" y="21"/>
                      <a:pt x="165" y="21"/>
                    </a:cubicBezTo>
                    <a:cubicBezTo>
                      <a:pt x="175" y="21"/>
                      <a:pt x="181" y="21"/>
                      <a:pt x="181" y="8"/>
                    </a:cubicBezTo>
                    <a:cubicBezTo>
                      <a:pt x="181" y="2"/>
                      <a:pt x="177" y="0"/>
                      <a:pt x="171" y="0"/>
                    </a:cubicBezTo>
                    <a:cubicBezTo>
                      <a:pt x="144" y="0"/>
                      <a:pt x="115" y="2"/>
                      <a:pt x="88" y="2"/>
                    </a:cubicBezTo>
                    <a:cubicBezTo>
                      <a:pt x="76" y="2"/>
                      <a:pt x="63" y="2"/>
                      <a:pt x="51" y="2"/>
                    </a:cubicBezTo>
                    <a:cubicBezTo>
                      <a:pt x="38" y="2"/>
                      <a:pt x="25" y="0"/>
                      <a:pt x="14" y="0"/>
                    </a:cubicBezTo>
                    <a:cubicBezTo>
                      <a:pt x="8" y="0"/>
                      <a:pt x="0" y="0"/>
                      <a:pt x="0" y="14"/>
                    </a:cubicBezTo>
                    <a:cubicBezTo>
                      <a:pt x="0" y="21"/>
                      <a:pt x="6" y="21"/>
                      <a:pt x="18" y="21"/>
                    </a:cubicBezTo>
                    <a:cubicBezTo>
                      <a:pt x="54" y="21"/>
                      <a:pt x="56" y="27"/>
                      <a:pt x="58" y="45"/>
                    </a:cubicBezTo>
                    <a:cubicBezTo>
                      <a:pt x="77" y="185"/>
                      <a:pt x="95" y="326"/>
                      <a:pt x="113" y="466"/>
                    </a:cubicBezTo>
                    <a:cubicBezTo>
                      <a:pt x="115" y="480"/>
                      <a:pt x="117" y="482"/>
                      <a:pt x="126" y="482"/>
                    </a:cubicBezTo>
                    <a:cubicBezTo>
                      <a:pt x="136" y="482"/>
                      <a:pt x="140" y="478"/>
                      <a:pt x="144" y="468"/>
                    </a:cubicBezTo>
                    <a:cubicBezTo>
                      <a:pt x="226" y="338"/>
                      <a:pt x="309" y="208"/>
                      <a:pt x="391" y="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6" name="Freeform 819">
                <a:extLst>
                  <a:ext uri="{FF2B5EF4-FFF2-40B4-BE49-F238E27FC236}">
                    <a16:creationId xmlns:a16="http://schemas.microsoft.com/office/drawing/2014/main" id="{72B51C88-5245-88C3-0345-6DC250E61631}"/>
                  </a:ext>
                </a:extLst>
              </p:cNvPr>
              <p:cNvSpPr/>
              <p:nvPr/>
            </p:nvSpPr>
            <p:spPr>
              <a:xfrm>
                <a:off x="3396600" y="3989520"/>
                <a:ext cx="33840" cy="245880"/>
              </a:xfrm>
              <a:custGeom>
                <a:avLst/>
                <a:gdLst/>
                <a:ahLst/>
                <a:cxnLst/>
                <a:rect l="0" t="0" r="r" b="b"/>
                <a:pathLst>
                  <a:path w="94" h="683">
                    <a:moveTo>
                      <a:pt x="93" y="0"/>
                    </a:moveTo>
                    <a:cubicBezTo>
                      <a:pt x="62" y="0"/>
                      <a:pt x="31" y="0"/>
                      <a:pt x="0" y="0"/>
                    </a:cubicBezTo>
                    <a:cubicBezTo>
                      <a:pt x="0" y="9"/>
                      <a:pt x="0" y="18"/>
                      <a:pt x="0" y="27"/>
                    </a:cubicBezTo>
                    <a:cubicBezTo>
                      <a:pt x="22" y="27"/>
                      <a:pt x="44" y="27"/>
                      <a:pt x="66" y="27"/>
                    </a:cubicBezTo>
                    <a:cubicBezTo>
                      <a:pt x="66" y="236"/>
                      <a:pt x="66" y="446"/>
                      <a:pt x="66" y="655"/>
                    </a:cubicBezTo>
                    <a:cubicBezTo>
                      <a:pt x="44" y="655"/>
                      <a:pt x="22" y="655"/>
                      <a:pt x="0" y="655"/>
                    </a:cubicBezTo>
                    <a:cubicBezTo>
                      <a:pt x="0" y="664"/>
                      <a:pt x="0" y="673"/>
                      <a:pt x="0" y="682"/>
                    </a:cubicBezTo>
                    <a:cubicBezTo>
                      <a:pt x="31" y="682"/>
                      <a:pt x="62" y="682"/>
                      <a:pt x="93" y="682"/>
                    </a:cubicBezTo>
                    <a:cubicBezTo>
                      <a:pt x="93" y="455"/>
                      <a:pt x="93" y="227"/>
                      <a:pt x="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7" name="Freeform 820">
                <a:extLst>
                  <a:ext uri="{FF2B5EF4-FFF2-40B4-BE49-F238E27FC236}">
                    <a16:creationId xmlns:a16="http://schemas.microsoft.com/office/drawing/2014/main" id="{A7C16043-D122-A041-6D52-F3BF7CC3297F}"/>
                  </a:ext>
                </a:extLst>
              </p:cNvPr>
              <p:cNvSpPr/>
              <p:nvPr/>
            </p:nvSpPr>
            <p:spPr>
              <a:xfrm>
                <a:off x="3541680" y="4055040"/>
                <a:ext cx="164160" cy="104760"/>
              </a:xfrm>
              <a:custGeom>
                <a:avLst/>
                <a:gdLst/>
                <a:ahLst/>
                <a:cxnLst/>
                <a:rect l="0" t="0" r="r" b="b"/>
                <a:pathLst>
                  <a:path w="456" h="291">
                    <a:moveTo>
                      <a:pt x="455" y="19"/>
                    </a:moveTo>
                    <a:cubicBezTo>
                      <a:pt x="455" y="6"/>
                      <a:pt x="451" y="0"/>
                      <a:pt x="446" y="0"/>
                    </a:cubicBezTo>
                    <a:cubicBezTo>
                      <a:pt x="444" y="0"/>
                      <a:pt x="438" y="2"/>
                      <a:pt x="436" y="17"/>
                    </a:cubicBezTo>
                    <a:cubicBezTo>
                      <a:pt x="434" y="66"/>
                      <a:pt x="385" y="93"/>
                      <a:pt x="342" y="93"/>
                    </a:cubicBezTo>
                    <a:cubicBezTo>
                      <a:pt x="302" y="93"/>
                      <a:pt x="269" y="72"/>
                      <a:pt x="232" y="49"/>
                    </a:cubicBezTo>
                    <a:cubicBezTo>
                      <a:pt x="195" y="23"/>
                      <a:pt x="158" y="0"/>
                      <a:pt x="115" y="0"/>
                    </a:cubicBezTo>
                    <a:cubicBezTo>
                      <a:pt x="51" y="0"/>
                      <a:pt x="0" y="47"/>
                      <a:pt x="0" y="111"/>
                    </a:cubicBezTo>
                    <a:cubicBezTo>
                      <a:pt x="0" y="124"/>
                      <a:pt x="6" y="130"/>
                      <a:pt x="10" y="130"/>
                    </a:cubicBezTo>
                    <a:cubicBezTo>
                      <a:pt x="16" y="130"/>
                      <a:pt x="19" y="119"/>
                      <a:pt x="19" y="115"/>
                    </a:cubicBezTo>
                    <a:cubicBezTo>
                      <a:pt x="21" y="58"/>
                      <a:pt x="78" y="37"/>
                      <a:pt x="115" y="37"/>
                    </a:cubicBezTo>
                    <a:cubicBezTo>
                      <a:pt x="154" y="37"/>
                      <a:pt x="189" y="58"/>
                      <a:pt x="224" y="82"/>
                    </a:cubicBezTo>
                    <a:cubicBezTo>
                      <a:pt x="261" y="107"/>
                      <a:pt x="298" y="132"/>
                      <a:pt x="342" y="132"/>
                    </a:cubicBezTo>
                    <a:cubicBezTo>
                      <a:pt x="405" y="132"/>
                      <a:pt x="455" y="84"/>
                      <a:pt x="455" y="19"/>
                    </a:cubicBezTo>
                    <a:moveTo>
                      <a:pt x="455" y="181"/>
                    </a:moveTo>
                    <a:cubicBezTo>
                      <a:pt x="455" y="159"/>
                      <a:pt x="448" y="159"/>
                      <a:pt x="446" y="159"/>
                    </a:cubicBezTo>
                    <a:cubicBezTo>
                      <a:pt x="444" y="159"/>
                      <a:pt x="438" y="161"/>
                      <a:pt x="436" y="177"/>
                    </a:cubicBezTo>
                    <a:cubicBezTo>
                      <a:pt x="434" y="224"/>
                      <a:pt x="385" y="253"/>
                      <a:pt x="342" y="253"/>
                    </a:cubicBezTo>
                    <a:cubicBezTo>
                      <a:pt x="302" y="253"/>
                      <a:pt x="269" y="231"/>
                      <a:pt x="232" y="208"/>
                    </a:cubicBezTo>
                    <a:cubicBezTo>
                      <a:pt x="195" y="183"/>
                      <a:pt x="158" y="157"/>
                      <a:pt x="115" y="157"/>
                    </a:cubicBezTo>
                    <a:cubicBezTo>
                      <a:pt x="51" y="157"/>
                      <a:pt x="0" y="206"/>
                      <a:pt x="0" y="270"/>
                    </a:cubicBezTo>
                    <a:cubicBezTo>
                      <a:pt x="0" y="284"/>
                      <a:pt x="6" y="290"/>
                      <a:pt x="10" y="290"/>
                    </a:cubicBezTo>
                    <a:cubicBezTo>
                      <a:pt x="16" y="290"/>
                      <a:pt x="19" y="276"/>
                      <a:pt x="19" y="274"/>
                    </a:cubicBezTo>
                    <a:cubicBezTo>
                      <a:pt x="21" y="218"/>
                      <a:pt x="78" y="196"/>
                      <a:pt x="115" y="196"/>
                    </a:cubicBezTo>
                    <a:cubicBezTo>
                      <a:pt x="154" y="196"/>
                      <a:pt x="189" y="218"/>
                      <a:pt x="224" y="241"/>
                    </a:cubicBezTo>
                    <a:cubicBezTo>
                      <a:pt x="261" y="266"/>
                      <a:pt x="298" y="290"/>
                      <a:pt x="342" y="290"/>
                    </a:cubicBezTo>
                    <a:cubicBezTo>
                      <a:pt x="407" y="290"/>
                      <a:pt x="455" y="239"/>
                      <a:pt x="455" y="1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8" name="Freeform 821">
                <a:extLst>
                  <a:ext uri="{FF2B5EF4-FFF2-40B4-BE49-F238E27FC236}">
                    <a16:creationId xmlns:a16="http://schemas.microsoft.com/office/drawing/2014/main" id="{9AA64BA7-1EB4-3E39-1735-3500399953B3}"/>
                  </a:ext>
                </a:extLst>
              </p:cNvPr>
              <p:cNvSpPr/>
              <p:nvPr/>
            </p:nvSpPr>
            <p:spPr>
              <a:xfrm>
                <a:off x="3809880" y="4009680"/>
                <a:ext cx="81720" cy="164160"/>
              </a:xfrm>
              <a:custGeom>
                <a:avLst/>
                <a:gdLst/>
                <a:ahLst/>
                <a:cxnLst/>
                <a:rect l="0" t="0" r="r" b="b"/>
                <a:pathLst>
                  <a:path w="227" h="456">
                    <a:moveTo>
                      <a:pt x="140" y="17"/>
                    </a:moveTo>
                    <a:cubicBezTo>
                      <a:pt x="140" y="2"/>
                      <a:pt x="140" y="0"/>
                      <a:pt x="125" y="0"/>
                    </a:cubicBezTo>
                    <a:cubicBezTo>
                      <a:pt x="82" y="45"/>
                      <a:pt x="21" y="45"/>
                      <a:pt x="0" y="45"/>
                    </a:cubicBezTo>
                    <a:cubicBezTo>
                      <a:pt x="0" y="52"/>
                      <a:pt x="0" y="59"/>
                      <a:pt x="0" y="66"/>
                    </a:cubicBezTo>
                    <a:cubicBezTo>
                      <a:pt x="14" y="66"/>
                      <a:pt x="54" y="66"/>
                      <a:pt x="90" y="49"/>
                    </a:cubicBezTo>
                    <a:cubicBezTo>
                      <a:pt x="90" y="166"/>
                      <a:pt x="90" y="283"/>
                      <a:pt x="90" y="400"/>
                    </a:cubicBezTo>
                    <a:cubicBezTo>
                      <a:pt x="90" y="426"/>
                      <a:pt x="88" y="433"/>
                      <a:pt x="25" y="433"/>
                    </a:cubicBezTo>
                    <a:cubicBezTo>
                      <a:pt x="18" y="433"/>
                      <a:pt x="11" y="433"/>
                      <a:pt x="4" y="433"/>
                    </a:cubicBezTo>
                    <a:cubicBezTo>
                      <a:pt x="4" y="441"/>
                      <a:pt x="4" y="448"/>
                      <a:pt x="4" y="455"/>
                    </a:cubicBezTo>
                    <a:cubicBezTo>
                      <a:pt x="27" y="453"/>
                      <a:pt x="88" y="453"/>
                      <a:pt x="115" y="453"/>
                    </a:cubicBezTo>
                    <a:cubicBezTo>
                      <a:pt x="142" y="453"/>
                      <a:pt x="200" y="453"/>
                      <a:pt x="226" y="455"/>
                    </a:cubicBezTo>
                    <a:cubicBezTo>
                      <a:pt x="226" y="448"/>
                      <a:pt x="226" y="441"/>
                      <a:pt x="226" y="433"/>
                    </a:cubicBezTo>
                    <a:cubicBezTo>
                      <a:pt x="218" y="433"/>
                      <a:pt x="210" y="433"/>
                      <a:pt x="202" y="433"/>
                    </a:cubicBezTo>
                    <a:cubicBezTo>
                      <a:pt x="142" y="433"/>
                      <a:pt x="140" y="426"/>
                      <a:pt x="140" y="400"/>
                    </a:cubicBezTo>
                    <a:cubicBezTo>
                      <a:pt x="140" y="273"/>
                      <a:pt x="140" y="145"/>
                      <a:pt x="140" y="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9" name="Freeform 822">
                <a:extLst>
                  <a:ext uri="{FF2B5EF4-FFF2-40B4-BE49-F238E27FC236}">
                    <a16:creationId xmlns:a16="http://schemas.microsoft.com/office/drawing/2014/main" id="{9D21C396-ADDF-1C79-1E49-C1F63099DF88}"/>
                  </a:ext>
                </a:extLst>
              </p:cNvPr>
              <p:cNvSpPr/>
              <p:nvPr/>
            </p:nvSpPr>
            <p:spPr>
              <a:xfrm>
                <a:off x="3931920" y="4147560"/>
                <a:ext cx="27000" cy="26280"/>
              </a:xfrm>
              <a:custGeom>
                <a:avLst/>
                <a:gdLst/>
                <a:ahLst/>
                <a:cxnLst/>
                <a:rect l="0" t="0" r="r" b="b"/>
                <a:pathLst>
                  <a:path w="75" h="73">
                    <a:moveTo>
                      <a:pt x="74" y="35"/>
                    </a:moveTo>
                    <a:cubicBezTo>
                      <a:pt x="74" y="16"/>
                      <a:pt x="56" y="0"/>
                      <a:pt x="37" y="0"/>
                    </a:cubicBezTo>
                    <a:cubicBezTo>
                      <a:pt x="18" y="0"/>
                      <a:pt x="0" y="15"/>
                      <a:pt x="0" y="35"/>
                    </a:cubicBezTo>
                    <a:cubicBezTo>
                      <a:pt x="0" y="55"/>
                      <a:pt x="18" y="72"/>
                      <a:pt x="37" y="72"/>
                    </a:cubicBezTo>
                    <a:cubicBezTo>
                      <a:pt x="56" y="72"/>
                      <a:pt x="74" y="56"/>
                      <a:pt x="74" y="3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0" name="Freeform 823">
                <a:extLst>
                  <a:ext uri="{FF2B5EF4-FFF2-40B4-BE49-F238E27FC236}">
                    <a16:creationId xmlns:a16="http://schemas.microsoft.com/office/drawing/2014/main" id="{006182F2-70E6-FB17-DE65-CDE330C22BE0}"/>
                  </a:ext>
                </a:extLst>
              </p:cNvPr>
              <p:cNvSpPr/>
              <p:nvPr/>
            </p:nvSpPr>
            <p:spPr>
              <a:xfrm>
                <a:off x="3992760" y="4007520"/>
                <a:ext cx="1062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295" h="477">
                    <a:moveTo>
                      <a:pt x="288" y="45"/>
                    </a:moveTo>
                    <a:cubicBezTo>
                      <a:pt x="294" y="37"/>
                      <a:pt x="294" y="35"/>
                      <a:pt x="294" y="21"/>
                    </a:cubicBezTo>
                    <a:cubicBezTo>
                      <a:pt x="239" y="21"/>
                      <a:pt x="184" y="21"/>
                      <a:pt x="128" y="21"/>
                    </a:cubicBezTo>
                    <a:cubicBezTo>
                      <a:pt x="45" y="21"/>
                      <a:pt x="43" y="14"/>
                      <a:pt x="41" y="0"/>
                    </a:cubicBezTo>
                    <a:cubicBezTo>
                      <a:pt x="35" y="0"/>
                      <a:pt x="29" y="0"/>
                      <a:pt x="23" y="0"/>
                    </a:cubicBezTo>
                    <a:cubicBezTo>
                      <a:pt x="16" y="47"/>
                      <a:pt x="8" y="93"/>
                      <a:pt x="0" y="140"/>
                    </a:cubicBezTo>
                    <a:cubicBezTo>
                      <a:pt x="6" y="140"/>
                      <a:pt x="12" y="140"/>
                      <a:pt x="18" y="140"/>
                    </a:cubicBezTo>
                    <a:cubicBezTo>
                      <a:pt x="19" y="130"/>
                      <a:pt x="25" y="86"/>
                      <a:pt x="35" y="78"/>
                    </a:cubicBezTo>
                    <a:cubicBezTo>
                      <a:pt x="39" y="74"/>
                      <a:pt x="93" y="74"/>
                      <a:pt x="101" y="74"/>
                    </a:cubicBezTo>
                    <a:cubicBezTo>
                      <a:pt x="149" y="74"/>
                      <a:pt x="196" y="74"/>
                      <a:pt x="243" y="74"/>
                    </a:cubicBezTo>
                    <a:cubicBezTo>
                      <a:pt x="235" y="86"/>
                      <a:pt x="183" y="159"/>
                      <a:pt x="167" y="183"/>
                    </a:cubicBezTo>
                    <a:cubicBezTo>
                      <a:pt x="105" y="274"/>
                      <a:pt x="84" y="369"/>
                      <a:pt x="84" y="437"/>
                    </a:cubicBezTo>
                    <a:cubicBezTo>
                      <a:pt x="84" y="445"/>
                      <a:pt x="84" y="476"/>
                      <a:pt x="115" y="476"/>
                    </a:cubicBezTo>
                    <a:cubicBezTo>
                      <a:pt x="146" y="476"/>
                      <a:pt x="146" y="445"/>
                      <a:pt x="146" y="437"/>
                    </a:cubicBezTo>
                    <a:cubicBezTo>
                      <a:pt x="146" y="426"/>
                      <a:pt x="146" y="415"/>
                      <a:pt x="146" y="404"/>
                    </a:cubicBezTo>
                    <a:cubicBezTo>
                      <a:pt x="146" y="365"/>
                      <a:pt x="148" y="328"/>
                      <a:pt x="154" y="292"/>
                    </a:cubicBezTo>
                    <a:cubicBezTo>
                      <a:pt x="156" y="276"/>
                      <a:pt x="165" y="218"/>
                      <a:pt x="197" y="175"/>
                    </a:cubicBezTo>
                    <a:cubicBezTo>
                      <a:pt x="227" y="132"/>
                      <a:pt x="257" y="88"/>
                      <a:pt x="288" y="4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1" name="Freeform 824">
                <a:extLst>
                  <a:ext uri="{FF2B5EF4-FFF2-40B4-BE49-F238E27FC236}">
                    <a16:creationId xmlns:a16="http://schemas.microsoft.com/office/drawing/2014/main" id="{7E305986-2BD5-B457-3D4C-1CB46493D7BB}"/>
                  </a:ext>
                </a:extLst>
              </p:cNvPr>
              <p:cNvSpPr/>
              <p:nvPr/>
            </p:nvSpPr>
            <p:spPr>
              <a:xfrm>
                <a:off x="4187520" y="3891240"/>
                <a:ext cx="9432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1227">
                    <a:moveTo>
                      <a:pt x="230" y="1219"/>
                    </a:moveTo>
                    <a:cubicBezTo>
                      <a:pt x="232" y="1219"/>
                      <a:pt x="235" y="1224"/>
                      <a:pt x="237" y="1226"/>
                    </a:cubicBezTo>
                    <a:cubicBezTo>
                      <a:pt x="243" y="1226"/>
                      <a:pt x="248" y="1226"/>
                      <a:pt x="253" y="1226"/>
                    </a:cubicBezTo>
                    <a:cubicBezTo>
                      <a:pt x="255" y="1226"/>
                      <a:pt x="261" y="1224"/>
                      <a:pt x="261" y="1219"/>
                    </a:cubicBezTo>
                    <a:cubicBezTo>
                      <a:pt x="261" y="1217"/>
                      <a:pt x="259" y="1215"/>
                      <a:pt x="257" y="1213"/>
                    </a:cubicBezTo>
                    <a:cubicBezTo>
                      <a:pt x="233" y="1188"/>
                      <a:pt x="197" y="1151"/>
                      <a:pt x="154" y="1077"/>
                    </a:cubicBezTo>
                    <a:cubicBezTo>
                      <a:pt x="80" y="945"/>
                      <a:pt x="53" y="777"/>
                      <a:pt x="53" y="612"/>
                    </a:cubicBezTo>
                    <a:cubicBezTo>
                      <a:pt x="53" y="311"/>
                      <a:pt x="138" y="132"/>
                      <a:pt x="259" y="12"/>
                    </a:cubicBezTo>
                    <a:cubicBezTo>
                      <a:pt x="261" y="10"/>
                      <a:pt x="261" y="8"/>
                      <a:pt x="261" y="6"/>
                    </a:cubicBezTo>
                    <a:cubicBezTo>
                      <a:pt x="261" y="0"/>
                      <a:pt x="255" y="0"/>
                      <a:pt x="247" y="0"/>
                    </a:cubicBezTo>
                    <a:cubicBezTo>
                      <a:pt x="239" y="0"/>
                      <a:pt x="237" y="0"/>
                      <a:pt x="232" y="4"/>
                    </a:cubicBezTo>
                    <a:cubicBezTo>
                      <a:pt x="165" y="60"/>
                      <a:pt x="93" y="155"/>
                      <a:pt x="45" y="299"/>
                    </a:cubicBezTo>
                    <a:cubicBezTo>
                      <a:pt x="16" y="389"/>
                      <a:pt x="0" y="500"/>
                      <a:pt x="0" y="612"/>
                    </a:cubicBezTo>
                    <a:cubicBezTo>
                      <a:pt x="0" y="774"/>
                      <a:pt x="29" y="956"/>
                      <a:pt x="138" y="1116"/>
                    </a:cubicBezTo>
                    <a:cubicBezTo>
                      <a:pt x="156" y="1141"/>
                      <a:pt x="167" y="1152"/>
                      <a:pt x="181" y="1170"/>
                    </a:cubicBezTo>
                    <a:cubicBezTo>
                      <a:pt x="189" y="1178"/>
                      <a:pt x="198" y="1189"/>
                      <a:pt x="202" y="1193"/>
                    </a:cubicBezTo>
                    <a:cubicBezTo>
                      <a:pt x="211" y="1202"/>
                      <a:pt x="221" y="1210"/>
                      <a:pt x="230" y="12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2" name="Freeform 825">
                <a:extLst>
                  <a:ext uri="{FF2B5EF4-FFF2-40B4-BE49-F238E27FC236}">
                    <a16:creationId xmlns:a16="http://schemas.microsoft.com/office/drawing/2014/main" id="{D580E062-1B99-B8CA-5593-4A145C46A820}"/>
                  </a:ext>
                </a:extLst>
              </p:cNvPr>
              <p:cNvSpPr/>
              <p:nvPr/>
            </p:nvSpPr>
            <p:spPr>
              <a:xfrm>
                <a:off x="4332600" y="3936960"/>
                <a:ext cx="13140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365" h="328">
                    <a:moveTo>
                      <a:pt x="128" y="179"/>
                    </a:moveTo>
                    <a:cubicBezTo>
                      <a:pt x="157" y="179"/>
                      <a:pt x="186" y="179"/>
                      <a:pt x="214" y="179"/>
                    </a:cubicBezTo>
                    <a:cubicBezTo>
                      <a:pt x="296" y="179"/>
                      <a:pt x="364" y="126"/>
                      <a:pt x="364" y="74"/>
                    </a:cubicBezTo>
                    <a:cubicBezTo>
                      <a:pt x="364" y="35"/>
                      <a:pt x="325" y="0"/>
                      <a:pt x="259" y="0"/>
                    </a:cubicBezTo>
                    <a:cubicBezTo>
                      <a:pt x="203" y="0"/>
                      <a:pt x="147" y="0"/>
                      <a:pt x="91" y="0"/>
                    </a:cubicBezTo>
                    <a:cubicBezTo>
                      <a:pt x="82" y="0"/>
                      <a:pt x="76" y="0"/>
                      <a:pt x="76" y="12"/>
                    </a:cubicBezTo>
                    <a:cubicBezTo>
                      <a:pt x="76" y="17"/>
                      <a:pt x="82" y="17"/>
                      <a:pt x="93" y="17"/>
                    </a:cubicBezTo>
                    <a:cubicBezTo>
                      <a:pt x="99" y="17"/>
                      <a:pt x="101" y="17"/>
                      <a:pt x="111" y="17"/>
                    </a:cubicBezTo>
                    <a:cubicBezTo>
                      <a:pt x="121" y="19"/>
                      <a:pt x="121" y="19"/>
                      <a:pt x="121" y="25"/>
                    </a:cubicBezTo>
                    <a:cubicBezTo>
                      <a:pt x="120" y="29"/>
                      <a:pt x="121" y="29"/>
                      <a:pt x="119" y="35"/>
                    </a:cubicBezTo>
                    <a:cubicBezTo>
                      <a:pt x="98" y="119"/>
                      <a:pt x="77" y="203"/>
                      <a:pt x="56" y="288"/>
                    </a:cubicBezTo>
                    <a:cubicBezTo>
                      <a:pt x="51" y="305"/>
                      <a:pt x="51" y="309"/>
                      <a:pt x="14" y="309"/>
                    </a:cubicBezTo>
                    <a:cubicBezTo>
                      <a:pt x="4" y="309"/>
                      <a:pt x="0" y="309"/>
                      <a:pt x="0" y="319"/>
                    </a:cubicBezTo>
                    <a:cubicBezTo>
                      <a:pt x="0" y="321"/>
                      <a:pt x="0" y="327"/>
                      <a:pt x="6" y="327"/>
                    </a:cubicBezTo>
                    <a:cubicBezTo>
                      <a:pt x="21" y="327"/>
                      <a:pt x="54" y="325"/>
                      <a:pt x="68" y="325"/>
                    </a:cubicBezTo>
                    <a:cubicBezTo>
                      <a:pt x="78" y="325"/>
                      <a:pt x="93" y="325"/>
                      <a:pt x="101" y="325"/>
                    </a:cubicBezTo>
                    <a:cubicBezTo>
                      <a:pt x="111" y="325"/>
                      <a:pt x="125" y="327"/>
                      <a:pt x="132" y="327"/>
                    </a:cubicBezTo>
                    <a:cubicBezTo>
                      <a:pt x="136" y="327"/>
                      <a:pt x="142" y="327"/>
                      <a:pt x="142" y="315"/>
                    </a:cubicBezTo>
                    <a:cubicBezTo>
                      <a:pt x="142" y="309"/>
                      <a:pt x="136" y="309"/>
                      <a:pt x="126" y="309"/>
                    </a:cubicBezTo>
                    <a:cubicBezTo>
                      <a:pt x="121" y="309"/>
                      <a:pt x="119" y="309"/>
                      <a:pt x="109" y="309"/>
                    </a:cubicBezTo>
                    <a:cubicBezTo>
                      <a:pt x="97" y="307"/>
                      <a:pt x="97" y="305"/>
                      <a:pt x="97" y="301"/>
                    </a:cubicBezTo>
                    <a:cubicBezTo>
                      <a:pt x="98" y="297"/>
                      <a:pt x="97" y="297"/>
                      <a:pt x="99" y="290"/>
                    </a:cubicBezTo>
                    <a:cubicBezTo>
                      <a:pt x="109" y="253"/>
                      <a:pt x="119" y="216"/>
                      <a:pt x="128" y="179"/>
                    </a:cubicBezTo>
                    <a:moveTo>
                      <a:pt x="163" y="33"/>
                    </a:moveTo>
                    <a:cubicBezTo>
                      <a:pt x="167" y="19"/>
                      <a:pt x="167" y="17"/>
                      <a:pt x="187" y="17"/>
                    </a:cubicBezTo>
                    <a:cubicBezTo>
                      <a:pt x="206" y="17"/>
                      <a:pt x="224" y="17"/>
                      <a:pt x="243" y="17"/>
                    </a:cubicBezTo>
                    <a:cubicBezTo>
                      <a:pt x="288" y="17"/>
                      <a:pt x="315" y="31"/>
                      <a:pt x="315" y="64"/>
                    </a:cubicBezTo>
                    <a:cubicBezTo>
                      <a:pt x="315" y="80"/>
                      <a:pt x="309" y="117"/>
                      <a:pt x="286" y="138"/>
                    </a:cubicBezTo>
                    <a:cubicBezTo>
                      <a:pt x="269" y="154"/>
                      <a:pt x="241" y="163"/>
                      <a:pt x="206" y="163"/>
                    </a:cubicBezTo>
                    <a:cubicBezTo>
                      <a:pt x="181" y="163"/>
                      <a:pt x="156" y="163"/>
                      <a:pt x="130" y="163"/>
                    </a:cubicBezTo>
                    <a:cubicBezTo>
                      <a:pt x="141" y="120"/>
                      <a:pt x="152" y="76"/>
                      <a:pt x="163" y="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3" name="Freeform 826">
                <a:extLst>
                  <a:ext uri="{FF2B5EF4-FFF2-40B4-BE49-F238E27FC236}">
                    <a16:creationId xmlns:a16="http://schemas.microsoft.com/office/drawing/2014/main" id="{E04C39FD-29E0-5CE5-22F7-57DFB6DDF253}"/>
                  </a:ext>
                </a:extLst>
              </p:cNvPr>
              <p:cNvSpPr/>
              <p:nvPr/>
            </p:nvSpPr>
            <p:spPr>
              <a:xfrm>
                <a:off x="4494960" y="39258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476"/>
                    </a:moveTo>
                    <a:cubicBezTo>
                      <a:pt x="74" y="468"/>
                      <a:pt x="74" y="461"/>
                      <a:pt x="74" y="453"/>
                    </a:cubicBezTo>
                    <a:cubicBezTo>
                      <a:pt x="57" y="453"/>
                      <a:pt x="40" y="453"/>
                      <a:pt x="23" y="453"/>
                    </a:cubicBezTo>
                    <a:cubicBezTo>
                      <a:pt x="23" y="310"/>
                      <a:pt x="23" y="167"/>
                      <a:pt x="23" y="23"/>
                    </a:cubicBezTo>
                    <a:cubicBezTo>
                      <a:pt x="40" y="23"/>
                      <a:pt x="57" y="23"/>
                      <a:pt x="74" y="23"/>
                    </a:cubicBezTo>
                    <a:cubicBezTo>
                      <a:pt x="74" y="16"/>
                      <a:pt x="74" y="8"/>
                      <a:pt x="74" y="0"/>
                    </a:cubicBezTo>
                    <a:cubicBezTo>
                      <a:pt x="49" y="0"/>
                      <a:pt x="25" y="0"/>
                      <a:pt x="0" y="0"/>
                    </a:cubicBezTo>
                    <a:cubicBezTo>
                      <a:pt x="0" y="159"/>
                      <a:pt x="0" y="317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4" name="Freeform 827">
                <a:extLst>
                  <a:ext uri="{FF2B5EF4-FFF2-40B4-BE49-F238E27FC236}">
                    <a16:creationId xmlns:a16="http://schemas.microsoft.com/office/drawing/2014/main" id="{01A1C95A-F266-5901-3A03-B3CB1CB7E311}"/>
                  </a:ext>
                </a:extLst>
              </p:cNvPr>
              <p:cNvSpPr/>
              <p:nvPr/>
            </p:nvSpPr>
            <p:spPr>
              <a:xfrm>
                <a:off x="4534920" y="3938400"/>
                <a:ext cx="129240" cy="116640"/>
              </a:xfrm>
              <a:custGeom>
                <a:avLst/>
                <a:gdLst/>
                <a:ahLst/>
                <a:cxnLst/>
                <a:rect l="0" t="0" r="r" b="b"/>
                <a:pathLst>
                  <a:path w="359" h="324">
                    <a:moveTo>
                      <a:pt x="212" y="33"/>
                    </a:moveTo>
                    <a:cubicBezTo>
                      <a:pt x="216" y="19"/>
                      <a:pt x="216" y="17"/>
                      <a:pt x="228" y="17"/>
                    </a:cubicBezTo>
                    <a:cubicBezTo>
                      <a:pt x="230" y="17"/>
                      <a:pt x="245" y="17"/>
                      <a:pt x="255" y="17"/>
                    </a:cubicBezTo>
                    <a:cubicBezTo>
                      <a:pt x="284" y="17"/>
                      <a:pt x="298" y="17"/>
                      <a:pt x="309" y="21"/>
                    </a:cubicBezTo>
                    <a:cubicBezTo>
                      <a:pt x="331" y="27"/>
                      <a:pt x="331" y="41"/>
                      <a:pt x="331" y="58"/>
                    </a:cubicBezTo>
                    <a:cubicBezTo>
                      <a:pt x="331" y="66"/>
                      <a:pt x="331" y="72"/>
                      <a:pt x="329" y="97"/>
                    </a:cubicBezTo>
                    <a:cubicBezTo>
                      <a:pt x="328" y="99"/>
                      <a:pt x="328" y="101"/>
                      <a:pt x="327" y="103"/>
                    </a:cubicBezTo>
                    <a:cubicBezTo>
                      <a:pt x="327" y="107"/>
                      <a:pt x="331" y="109"/>
                      <a:pt x="335" y="109"/>
                    </a:cubicBezTo>
                    <a:cubicBezTo>
                      <a:pt x="342" y="109"/>
                      <a:pt x="344" y="105"/>
                      <a:pt x="344" y="97"/>
                    </a:cubicBezTo>
                    <a:cubicBezTo>
                      <a:pt x="349" y="67"/>
                      <a:pt x="353" y="36"/>
                      <a:pt x="358" y="6"/>
                    </a:cubicBezTo>
                    <a:cubicBezTo>
                      <a:pt x="358" y="0"/>
                      <a:pt x="352" y="0"/>
                      <a:pt x="342" y="0"/>
                    </a:cubicBezTo>
                    <a:cubicBezTo>
                      <a:pt x="245" y="0"/>
                      <a:pt x="147" y="0"/>
                      <a:pt x="49" y="0"/>
                    </a:cubicBezTo>
                    <a:cubicBezTo>
                      <a:pt x="37" y="0"/>
                      <a:pt x="35" y="0"/>
                      <a:pt x="33" y="10"/>
                    </a:cubicBezTo>
                    <a:cubicBezTo>
                      <a:pt x="23" y="38"/>
                      <a:pt x="12" y="65"/>
                      <a:pt x="2" y="93"/>
                    </a:cubicBezTo>
                    <a:cubicBezTo>
                      <a:pt x="2" y="95"/>
                      <a:pt x="0" y="101"/>
                      <a:pt x="0" y="103"/>
                    </a:cubicBezTo>
                    <a:cubicBezTo>
                      <a:pt x="0" y="105"/>
                      <a:pt x="0" y="109"/>
                      <a:pt x="8" y="109"/>
                    </a:cubicBezTo>
                    <a:cubicBezTo>
                      <a:pt x="14" y="109"/>
                      <a:pt x="16" y="107"/>
                      <a:pt x="18" y="97"/>
                    </a:cubicBezTo>
                    <a:cubicBezTo>
                      <a:pt x="47" y="21"/>
                      <a:pt x="62" y="17"/>
                      <a:pt x="134" y="17"/>
                    </a:cubicBezTo>
                    <a:cubicBezTo>
                      <a:pt x="141" y="17"/>
                      <a:pt x="147" y="17"/>
                      <a:pt x="154" y="17"/>
                    </a:cubicBezTo>
                    <a:cubicBezTo>
                      <a:pt x="169" y="17"/>
                      <a:pt x="169" y="17"/>
                      <a:pt x="169" y="21"/>
                    </a:cubicBezTo>
                    <a:cubicBezTo>
                      <a:pt x="169" y="25"/>
                      <a:pt x="169" y="25"/>
                      <a:pt x="167" y="31"/>
                    </a:cubicBezTo>
                    <a:cubicBezTo>
                      <a:pt x="147" y="115"/>
                      <a:pt x="126" y="198"/>
                      <a:pt x="105" y="282"/>
                    </a:cubicBezTo>
                    <a:cubicBezTo>
                      <a:pt x="99" y="301"/>
                      <a:pt x="99" y="305"/>
                      <a:pt x="49" y="305"/>
                    </a:cubicBezTo>
                    <a:cubicBezTo>
                      <a:pt x="31" y="305"/>
                      <a:pt x="27" y="305"/>
                      <a:pt x="27" y="315"/>
                    </a:cubicBezTo>
                    <a:cubicBezTo>
                      <a:pt x="27" y="317"/>
                      <a:pt x="27" y="323"/>
                      <a:pt x="35" y="323"/>
                    </a:cubicBezTo>
                    <a:cubicBezTo>
                      <a:pt x="49" y="323"/>
                      <a:pt x="62" y="321"/>
                      <a:pt x="76" y="321"/>
                    </a:cubicBezTo>
                    <a:cubicBezTo>
                      <a:pt x="90" y="321"/>
                      <a:pt x="103" y="321"/>
                      <a:pt x="117" y="321"/>
                    </a:cubicBezTo>
                    <a:cubicBezTo>
                      <a:pt x="130" y="321"/>
                      <a:pt x="146" y="321"/>
                      <a:pt x="160" y="321"/>
                    </a:cubicBezTo>
                    <a:cubicBezTo>
                      <a:pt x="173" y="321"/>
                      <a:pt x="187" y="323"/>
                      <a:pt x="200" y="323"/>
                    </a:cubicBezTo>
                    <a:cubicBezTo>
                      <a:pt x="204" y="323"/>
                      <a:pt x="212" y="323"/>
                      <a:pt x="212" y="311"/>
                    </a:cubicBezTo>
                    <a:cubicBezTo>
                      <a:pt x="212" y="305"/>
                      <a:pt x="206" y="305"/>
                      <a:pt x="193" y="305"/>
                    </a:cubicBezTo>
                    <a:cubicBezTo>
                      <a:pt x="183" y="305"/>
                      <a:pt x="173" y="305"/>
                      <a:pt x="163" y="305"/>
                    </a:cubicBezTo>
                    <a:cubicBezTo>
                      <a:pt x="148" y="303"/>
                      <a:pt x="146" y="301"/>
                      <a:pt x="146" y="295"/>
                    </a:cubicBezTo>
                    <a:cubicBezTo>
                      <a:pt x="146" y="292"/>
                      <a:pt x="146" y="292"/>
                      <a:pt x="148" y="284"/>
                    </a:cubicBezTo>
                    <a:cubicBezTo>
                      <a:pt x="169" y="200"/>
                      <a:pt x="191" y="117"/>
                      <a:pt x="212" y="3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5" name="Freeform 828">
                <a:extLst>
                  <a:ext uri="{FF2B5EF4-FFF2-40B4-BE49-F238E27FC236}">
                    <a16:creationId xmlns:a16="http://schemas.microsoft.com/office/drawing/2014/main" id="{C695067E-B6BA-B637-D11B-174A02483F9E}"/>
                  </a:ext>
                </a:extLst>
              </p:cNvPr>
              <p:cNvSpPr/>
              <p:nvPr/>
            </p:nvSpPr>
            <p:spPr>
              <a:xfrm>
                <a:off x="4683240" y="3936960"/>
                <a:ext cx="188640" cy="121320"/>
              </a:xfrm>
              <a:custGeom>
                <a:avLst/>
                <a:gdLst/>
                <a:ahLst/>
                <a:cxnLst/>
                <a:rect l="0" t="0" r="r" b="b"/>
                <a:pathLst>
                  <a:path w="524" h="337">
                    <a:moveTo>
                      <a:pt x="459" y="56"/>
                    </a:moveTo>
                    <a:cubicBezTo>
                      <a:pt x="462" y="52"/>
                      <a:pt x="464" y="49"/>
                      <a:pt x="467" y="45"/>
                    </a:cubicBezTo>
                    <a:cubicBezTo>
                      <a:pt x="479" y="31"/>
                      <a:pt x="490" y="19"/>
                      <a:pt x="514" y="17"/>
                    </a:cubicBezTo>
                    <a:cubicBezTo>
                      <a:pt x="518" y="17"/>
                      <a:pt x="523" y="16"/>
                      <a:pt x="523" y="8"/>
                    </a:cubicBezTo>
                    <a:cubicBezTo>
                      <a:pt x="523" y="4"/>
                      <a:pt x="521" y="0"/>
                      <a:pt x="518" y="0"/>
                    </a:cubicBezTo>
                    <a:cubicBezTo>
                      <a:pt x="506" y="0"/>
                      <a:pt x="492" y="2"/>
                      <a:pt x="481" y="2"/>
                    </a:cubicBezTo>
                    <a:cubicBezTo>
                      <a:pt x="463" y="2"/>
                      <a:pt x="444" y="0"/>
                      <a:pt x="428" y="0"/>
                    </a:cubicBezTo>
                    <a:cubicBezTo>
                      <a:pt x="426" y="0"/>
                      <a:pt x="418" y="0"/>
                      <a:pt x="418" y="12"/>
                    </a:cubicBezTo>
                    <a:cubicBezTo>
                      <a:pt x="418" y="17"/>
                      <a:pt x="424" y="17"/>
                      <a:pt x="426" y="17"/>
                    </a:cubicBezTo>
                    <a:cubicBezTo>
                      <a:pt x="436" y="17"/>
                      <a:pt x="453" y="21"/>
                      <a:pt x="453" y="35"/>
                    </a:cubicBezTo>
                    <a:cubicBezTo>
                      <a:pt x="453" y="39"/>
                      <a:pt x="448" y="49"/>
                      <a:pt x="446" y="51"/>
                    </a:cubicBezTo>
                    <a:cubicBezTo>
                      <a:pt x="401" y="124"/>
                      <a:pt x="356" y="198"/>
                      <a:pt x="311" y="272"/>
                    </a:cubicBezTo>
                    <a:cubicBezTo>
                      <a:pt x="302" y="192"/>
                      <a:pt x="293" y="111"/>
                      <a:pt x="284" y="31"/>
                    </a:cubicBezTo>
                    <a:cubicBezTo>
                      <a:pt x="284" y="17"/>
                      <a:pt x="311" y="17"/>
                      <a:pt x="317" y="17"/>
                    </a:cubicBezTo>
                    <a:cubicBezTo>
                      <a:pt x="323" y="17"/>
                      <a:pt x="331" y="17"/>
                      <a:pt x="331" y="8"/>
                    </a:cubicBezTo>
                    <a:cubicBezTo>
                      <a:pt x="331" y="6"/>
                      <a:pt x="331" y="0"/>
                      <a:pt x="323" y="0"/>
                    </a:cubicBezTo>
                    <a:cubicBezTo>
                      <a:pt x="313" y="0"/>
                      <a:pt x="302" y="2"/>
                      <a:pt x="292" y="2"/>
                    </a:cubicBezTo>
                    <a:cubicBezTo>
                      <a:pt x="282" y="2"/>
                      <a:pt x="270" y="2"/>
                      <a:pt x="261" y="2"/>
                    </a:cubicBezTo>
                    <a:cubicBezTo>
                      <a:pt x="251" y="2"/>
                      <a:pt x="222" y="0"/>
                      <a:pt x="210" y="0"/>
                    </a:cubicBezTo>
                    <a:cubicBezTo>
                      <a:pt x="208" y="0"/>
                      <a:pt x="200" y="0"/>
                      <a:pt x="200" y="12"/>
                    </a:cubicBezTo>
                    <a:cubicBezTo>
                      <a:pt x="200" y="17"/>
                      <a:pt x="208" y="17"/>
                      <a:pt x="214" y="17"/>
                    </a:cubicBezTo>
                    <a:cubicBezTo>
                      <a:pt x="233" y="17"/>
                      <a:pt x="237" y="21"/>
                      <a:pt x="237" y="25"/>
                    </a:cubicBezTo>
                    <a:cubicBezTo>
                      <a:pt x="239" y="29"/>
                      <a:pt x="239" y="41"/>
                      <a:pt x="241" y="56"/>
                    </a:cubicBezTo>
                    <a:cubicBezTo>
                      <a:pt x="197" y="128"/>
                      <a:pt x="153" y="200"/>
                      <a:pt x="109" y="272"/>
                    </a:cubicBezTo>
                    <a:cubicBezTo>
                      <a:pt x="101" y="194"/>
                      <a:pt x="92" y="117"/>
                      <a:pt x="84" y="39"/>
                    </a:cubicBezTo>
                    <a:cubicBezTo>
                      <a:pt x="84" y="37"/>
                      <a:pt x="84" y="34"/>
                      <a:pt x="84" y="31"/>
                    </a:cubicBezTo>
                    <a:cubicBezTo>
                      <a:pt x="84" y="17"/>
                      <a:pt x="113" y="17"/>
                      <a:pt x="117" y="17"/>
                    </a:cubicBezTo>
                    <a:cubicBezTo>
                      <a:pt x="123" y="17"/>
                      <a:pt x="130" y="17"/>
                      <a:pt x="130" y="8"/>
                    </a:cubicBezTo>
                    <a:cubicBezTo>
                      <a:pt x="130" y="6"/>
                      <a:pt x="128" y="0"/>
                      <a:pt x="123" y="0"/>
                    </a:cubicBezTo>
                    <a:cubicBezTo>
                      <a:pt x="109" y="0"/>
                      <a:pt x="74" y="2"/>
                      <a:pt x="60" y="2"/>
                    </a:cubicBezTo>
                    <a:cubicBezTo>
                      <a:pt x="45" y="2"/>
                      <a:pt x="25" y="0"/>
                      <a:pt x="10" y="0"/>
                    </a:cubicBezTo>
                    <a:cubicBezTo>
                      <a:pt x="6" y="0"/>
                      <a:pt x="0" y="2"/>
                      <a:pt x="0" y="10"/>
                    </a:cubicBezTo>
                    <a:cubicBezTo>
                      <a:pt x="0" y="17"/>
                      <a:pt x="6" y="17"/>
                      <a:pt x="14" y="17"/>
                    </a:cubicBezTo>
                    <a:cubicBezTo>
                      <a:pt x="37" y="17"/>
                      <a:pt x="37" y="19"/>
                      <a:pt x="39" y="33"/>
                    </a:cubicBezTo>
                    <a:cubicBezTo>
                      <a:pt x="49" y="130"/>
                      <a:pt x="60" y="226"/>
                      <a:pt x="70" y="323"/>
                    </a:cubicBezTo>
                    <a:cubicBezTo>
                      <a:pt x="72" y="332"/>
                      <a:pt x="72" y="336"/>
                      <a:pt x="80" y="336"/>
                    </a:cubicBezTo>
                    <a:cubicBezTo>
                      <a:pt x="88" y="336"/>
                      <a:pt x="91" y="332"/>
                      <a:pt x="95" y="327"/>
                    </a:cubicBezTo>
                    <a:cubicBezTo>
                      <a:pt x="145" y="245"/>
                      <a:pt x="194" y="163"/>
                      <a:pt x="243" y="82"/>
                    </a:cubicBezTo>
                    <a:cubicBezTo>
                      <a:pt x="252" y="162"/>
                      <a:pt x="261" y="242"/>
                      <a:pt x="270" y="323"/>
                    </a:cubicBezTo>
                    <a:cubicBezTo>
                      <a:pt x="270" y="334"/>
                      <a:pt x="274" y="336"/>
                      <a:pt x="280" y="336"/>
                    </a:cubicBezTo>
                    <a:cubicBezTo>
                      <a:pt x="288" y="336"/>
                      <a:pt x="292" y="332"/>
                      <a:pt x="296" y="327"/>
                    </a:cubicBezTo>
                    <a:cubicBezTo>
                      <a:pt x="350" y="236"/>
                      <a:pt x="405" y="146"/>
                      <a:pt x="459" y="5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6" name="Freeform 829">
                <a:extLst>
                  <a:ext uri="{FF2B5EF4-FFF2-40B4-BE49-F238E27FC236}">
                    <a16:creationId xmlns:a16="http://schemas.microsoft.com/office/drawing/2014/main" id="{80357BAF-62E7-BB8C-144F-2DAEB2B956C3}"/>
                  </a:ext>
                </a:extLst>
              </p:cNvPr>
              <p:cNvSpPr/>
              <p:nvPr/>
            </p:nvSpPr>
            <p:spPr>
              <a:xfrm>
                <a:off x="4887360" y="39258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0"/>
                    </a:moveTo>
                    <a:cubicBezTo>
                      <a:pt x="49" y="0"/>
                      <a:pt x="25" y="0"/>
                      <a:pt x="0" y="0"/>
                    </a:cubicBezTo>
                    <a:cubicBezTo>
                      <a:pt x="0" y="8"/>
                      <a:pt x="0" y="16"/>
                      <a:pt x="0" y="23"/>
                    </a:cubicBezTo>
                    <a:cubicBezTo>
                      <a:pt x="17" y="23"/>
                      <a:pt x="34" y="23"/>
                      <a:pt x="51" y="23"/>
                    </a:cubicBezTo>
                    <a:cubicBezTo>
                      <a:pt x="51" y="167"/>
                      <a:pt x="51" y="310"/>
                      <a:pt x="51" y="453"/>
                    </a:cubicBezTo>
                    <a:cubicBezTo>
                      <a:pt x="34" y="453"/>
                      <a:pt x="17" y="453"/>
                      <a:pt x="0" y="453"/>
                    </a:cubicBezTo>
                    <a:cubicBezTo>
                      <a:pt x="0" y="461"/>
                      <a:pt x="0" y="468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ubicBezTo>
                      <a:pt x="74" y="317"/>
                      <a:pt x="74" y="159"/>
                      <a:pt x="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7" name="Freeform 830">
                <a:extLst>
                  <a:ext uri="{FF2B5EF4-FFF2-40B4-BE49-F238E27FC236}">
                    <a16:creationId xmlns:a16="http://schemas.microsoft.com/office/drawing/2014/main" id="{A327B3DA-CB40-BA8B-569C-86CB858B901B}"/>
                  </a:ext>
                </a:extLst>
              </p:cNvPr>
              <p:cNvSpPr/>
              <p:nvPr/>
            </p:nvSpPr>
            <p:spPr>
              <a:xfrm>
                <a:off x="4320000" y="4106880"/>
                <a:ext cx="618120" cy="10080"/>
              </a:xfrm>
              <a:custGeom>
                <a:avLst/>
                <a:gdLst/>
                <a:ahLst/>
                <a:cxnLst/>
                <a:rect l="0" t="0" r="r" b="b"/>
                <a:pathLst>
                  <a:path w="1717" h="28">
                    <a:moveTo>
                      <a:pt x="858" y="27"/>
                    </a:moveTo>
                    <a:cubicBezTo>
                      <a:pt x="572" y="27"/>
                      <a:pt x="286" y="27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ubicBezTo>
                      <a:pt x="572" y="0"/>
                      <a:pt x="1144" y="0"/>
                      <a:pt x="1716" y="0"/>
                    </a:cubicBezTo>
                    <a:cubicBezTo>
                      <a:pt x="1716" y="9"/>
                      <a:pt x="1716" y="18"/>
                      <a:pt x="1716" y="27"/>
                    </a:cubicBezTo>
                    <a:cubicBezTo>
                      <a:pt x="1430" y="27"/>
                      <a:pt x="1144" y="27"/>
                      <a:pt x="858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8" name="Freeform 831">
                <a:extLst>
                  <a:ext uri="{FF2B5EF4-FFF2-40B4-BE49-F238E27FC236}">
                    <a16:creationId xmlns:a16="http://schemas.microsoft.com/office/drawing/2014/main" id="{E54D13AE-F868-F839-8D4B-0C793176D08B}"/>
                  </a:ext>
                </a:extLst>
              </p:cNvPr>
              <p:cNvSpPr/>
              <p:nvPr/>
            </p:nvSpPr>
            <p:spPr>
              <a:xfrm>
                <a:off x="4500720" y="4143960"/>
                <a:ext cx="62640" cy="114480"/>
              </a:xfrm>
              <a:custGeom>
                <a:avLst/>
                <a:gdLst/>
                <a:ahLst/>
                <a:cxnLst/>
                <a:rect l="0" t="0" r="r" b="b"/>
                <a:pathLst>
                  <a:path w="174" h="318">
                    <a:moveTo>
                      <a:pt x="107" y="14"/>
                    </a:moveTo>
                    <a:cubicBezTo>
                      <a:pt x="107" y="0"/>
                      <a:pt x="107" y="0"/>
                      <a:pt x="93" y="0"/>
                    </a:cubicBezTo>
                    <a:cubicBezTo>
                      <a:pt x="62" y="29"/>
                      <a:pt x="19" y="31"/>
                      <a:pt x="0" y="31"/>
                    </a:cubicBezTo>
                    <a:cubicBezTo>
                      <a:pt x="0" y="37"/>
                      <a:pt x="0" y="43"/>
                      <a:pt x="0" y="49"/>
                    </a:cubicBezTo>
                    <a:cubicBezTo>
                      <a:pt x="12" y="49"/>
                      <a:pt x="43" y="49"/>
                      <a:pt x="68" y="35"/>
                    </a:cubicBezTo>
                    <a:cubicBezTo>
                      <a:pt x="68" y="116"/>
                      <a:pt x="68" y="197"/>
                      <a:pt x="68" y="278"/>
                    </a:cubicBezTo>
                    <a:cubicBezTo>
                      <a:pt x="68" y="293"/>
                      <a:pt x="68" y="299"/>
                      <a:pt x="21" y="299"/>
                    </a:cubicBezTo>
                    <a:cubicBezTo>
                      <a:pt x="15" y="299"/>
                      <a:pt x="8" y="299"/>
                      <a:pt x="2" y="299"/>
                    </a:cubicBezTo>
                    <a:cubicBezTo>
                      <a:pt x="2" y="305"/>
                      <a:pt x="2" y="311"/>
                      <a:pt x="2" y="317"/>
                    </a:cubicBezTo>
                    <a:cubicBezTo>
                      <a:pt x="12" y="317"/>
                      <a:pt x="70" y="315"/>
                      <a:pt x="88" y="315"/>
                    </a:cubicBezTo>
                    <a:cubicBezTo>
                      <a:pt x="103" y="315"/>
                      <a:pt x="163" y="317"/>
                      <a:pt x="173" y="317"/>
                    </a:cubicBezTo>
                    <a:cubicBezTo>
                      <a:pt x="173" y="311"/>
                      <a:pt x="173" y="305"/>
                      <a:pt x="173" y="299"/>
                    </a:cubicBezTo>
                    <a:cubicBezTo>
                      <a:pt x="167" y="299"/>
                      <a:pt x="162" y="299"/>
                      <a:pt x="156" y="299"/>
                    </a:cubicBezTo>
                    <a:cubicBezTo>
                      <a:pt x="107" y="299"/>
                      <a:pt x="107" y="293"/>
                      <a:pt x="107" y="278"/>
                    </a:cubicBezTo>
                    <a:cubicBezTo>
                      <a:pt x="107" y="190"/>
                      <a:pt x="107" y="102"/>
                      <a:pt x="107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9" name="Freeform 832">
                <a:extLst>
                  <a:ext uri="{FF2B5EF4-FFF2-40B4-BE49-F238E27FC236}">
                    <a16:creationId xmlns:a16="http://schemas.microsoft.com/office/drawing/2014/main" id="{56DA0DFD-708F-8BE0-7565-D218FC8C85AE}"/>
                  </a:ext>
                </a:extLst>
              </p:cNvPr>
              <p:cNvSpPr/>
              <p:nvPr/>
            </p:nvSpPr>
            <p:spPr>
              <a:xfrm>
                <a:off x="4588920" y="414396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222" y="165"/>
                    </a:moveTo>
                    <a:cubicBezTo>
                      <a:pt x="222" y="113"/>
                      <a:pt x="216" y="74"/>
                      <a:pt x="193" y="41"/>
                    </a:cubicBezTo>
                    <a:cubicBezTo>
                      <a:pt x="179" y="19"/>
                      <a:pt x="148" y="0"/>
                      <a:pt x="111" y="0"/>
                    </a:cubicBezTo>
                    <a:cubicBezTo>
                      <a:pt x="0" y="0"/>
                      <a:pt x="0" y="131"/>
                      <a:pt x="0" y="165"/>
                    </a:cubicBezTo>
                    <a:cubicBezTo>
                      <a:pt x="0" y="199"/>
                      <a:pt x="0" y="327"/>
                      <a:pt x="111" y="327"/>
                    </a:cubicBezTo>
                    <a:cubicBezTo>
                      <a:pt x="222" y="327"/>
                      <a:pt x="222" y="198"/>
                      <a:pt x="222" y="165"/>
                    </a:cubicBezTo>
                    <a:moveTo>
                      <a:pt x="111" y="313"/>
                    </a:moveTo>
                    <a:cubicBezTo>
                      <a:pt x="88" y="313"/>
                      <a:pt x="58" y="299"/>
                      <a:pt x="51" y="260"/>
                    </a:cubicBezTo>
                    <a:cubicBezTo>
                      <a:pt x="43" y="233"/>
                      <a:pt x="43" y="194"/>
                      <a:pt x="43" y="159"/>
                    </a:cubicBezTo>
                    <a:cubicBezTo>
                      <a:pt x="43" y="124"/>
                      <a:pt x="43" y="87"/>
                      <a:pt x="51" y="60"/>
                    </a:cubicBezTo>
                    <a:cubicBezTo>
                      <a:pt x="60" y="23"/>
                      <a:pt x="91" y="14"/>
                      <a:pt x="111" y="14"/>
                    </a:cubicBezTo>
                    <a:cubicBezTo>
                      <a:pt x="136" y="14"/>
                      <a:pt x="162" y="29"/>
                      <a:pt x="169" y="56"/>
                    </a:cubicBezTo>
                    <a:cubicBezTo>
                      <a:pt x="177" y="82"/>
                      <a:pt x="177" y="117"/>
                      <a:pt x="177" y="159"/>
                    </a:cubicBezTo>
                    <a:cubicBezTo>
                      <a:pt x="177" y="194"/>
                      <a:pt x="177" y="229"/>
                      <a:pt x="171" y="258"/>
                    </a:cubicBezTo>
                    <a:cubicBezTo>
                      <a:pt x="162" y="303"/>
                      <a:pt x="130" y="313"/>
                      <a:pt x="111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0" name="Freeform 833">
                <a:extLst>
                  <a:ext uri="{FF2B5EF4-FFF2-40B4-BE49-F238E27FC236}">
                    <a16:creationId xmlns:a16="http://schemas.microsoft.com/office/drawing/2014/main" id="{B491D477-99C7-B4EA-9452-AFCAB9665E50}"/>
                  </a:ext>
                </a:extLst>
              </p:cNvPr>
              <p:cNvSpPr/>
              <p:nvPr/>
            </p:nvSpPr>
            <p:spPr>
              <a:xfrm>
                <a:off x="4686840" y="414396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222" y="165"/>
                    </a:moveTo>
                    <a:cubicBezTo>
                      <a:pt x="222" y="113"/>
                      <a:pt x="216" y="74"/>
                      <a:pt x="193" y="41"/>
                    </a:cubicBezTo>
                    <a:cubicBezTo>
                      <a:pt x="179" y="19"/>
                      <a:pt x="150" y="0"/>
                      <a:pt x="111" y="0"/>
                    </a:cubicBezTo>
                    <a:cubicBezTo>
                      <a:pt x="0" y="0"/>
                      <a:pt x="0" y="131"/>
                      <a:pt x="0" y="165"/>
                    </a:cubicBezTo>
                    <a:cubicBezTo>
                      <a:pt x="0" y="199"/>
                      <a:pt x="0" y="327"/>
                      <a:pt x="111" y="327"/>
                    </a:cubicBezTo>
                    <a:cubicBezTo>
                      <a:pt x="222" y="327"/>
                      <a:pt x="222" y="198"/>
                      <a:pt x="222" y="165"/>
                    </a:cubicBezTo>
                    <a:moveTo>
                      <a:pt x="111" y="313"/>
                    </a:moveTo>
                    <a:cubicBezTo>
                      <a:pt x="90" y="313"/>
                      <a:pt x="60" y="299"/>
                      <a:pt x="51" y="260"/>
                    </a:cubicBezTo>
                    <a:cubicBezTo>
                      <a:pt x="43" y="233"/>
                      <a:pt x="43" y="194"/>
                      <a:pt x="43" y="159"/>
                    </a:cubicBezTo>
                    <a:cubicBezTo>
                      <a:pt x="43" y="124"/>
                      <a:pt x="43" y="87"/>
                      <a:pt x="51" y="60"/>
                    </a:cubicBezTo>
                    <a:cubicBezTo>
                      <a:pt x="60" y="23"/>
                      <a:pt x="91" y="14"/>
                      <a:pt x="111" y="14"/>
                    </a:cubicBezTo>
                    <a:cubicBezTo>
                      <a:pt x="136" y="14"/>
                      <a:pt x="162" y="29"/>
                      <a:pt x="169" y="56"/>
                    </a:cubicBezTo>
                    <a:cubicBezTo>
                      <a:pt x="177" y="82"/>
                      <a:pt x="179" y="117"/>
                      <a:pt x="179" y="159"/>
                    </a:cubicBezTo>
                    <a:cubicBezTo>
                      <a:pt x="179" y="194"/>
                      <a:pt x="179" y="229"/>
                      <a:pt x="171" y="258"/>
                    </a:cubicBezTo>
                    <a:cubicBezTo>
                      <a:pt x="162" y="303"/>
                      <a:pt x="130" y="313"/>
                      <a:pt x="111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1" name="Freeform 834">
                <a:extLst>
                  <a:ext uri="{FF2B5EF4-FFF2-40B4-BE49-F238E27FC236}">
                    <a16:creationId xmlns:a16="http://schemas.microsoft.com/office/drawing/2014/main" id="{7B9AC4E1-4CB8-6AA2-C96E-79AD5241C9FD}"/>
                  </a:ext>
                </a:extLst>
              </p:cNvPr>
              <p:cNvSpPr/>
              <p:nvPr/>
            </p:nvSpPr>
            <p:spPr>
              <a:xfrm>
                <a:off x="4976280" y="3891240"/>
                <a:ext cx="9360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0" h="1227">
                    <a:moveTo>
                      <a:pt x="259" y="612"/>
                    </a:moveTo>
                    <a:cubicBezTo>
                      <a:pt x="259" y="416"/>
                      <a:pt x="214" y="208"/>
                      <a:pt x="78" y="54"/>
                    </a:cubicBezTo>
                    <a:cubicBezTo>
                      <a:pt x="68" y="45"/>
                      <a:pt x="43" y="17"/>
                      <a:pt x="27" y="4"/>
                    </a:cubicBezTo>
                    <a:cubicBezTo>
                      <a:pt x="23" y="0"/>
                      <a:pt x="21" y="0"/>
                      <a:pt x="12" y="0"/>
                    </a:cubicBezTo>
                    <a:cubicBezTo>
                      <a:pt x="6" y="0"/>
                      <a:pt x="0" y="0"/>
                      <a:pt x="0" y="6"/>
                    </a:cubicBezTo>
                    <a:cubicBezTo>
                      <a:pt x="0" y="8"/>
                      <a:pt x="2" y="12"/>
                      <a:pt x="4" y="14"/>
                    </a:cubicBezTo>
                    <a:cubicBezTo>
                      <a:pt x="27" y="37"/>
                      <a:pt x="64" y="74"/>
                      <a:pt x="105" y="150"/>
                    </a:cubicBezTo>
                    <a:cubicBezTo>
                      <a:pt x="179" y="280"/>
                      <a:pt x="206" y="449"/>
                      <a:pt x="206" y="612"/>
                    </a:cubicBezTo>
                    <a:cubicBezTo>
                      <a:pt x="206" y="908"/>
                      <a:pt x="125" y="1088"/>
                      <a:pt x="2" y="1213"/>
                    </a:cubicBezTo>
                    <a:cubicBezTo>
                      <a:pt x="0" y="1215"/>
                      <a:pt x="0" y="1217"/>
                      <a:pt x="0" y="1219"/>
                    </a:cubicBezTo>
                    <a:cubicBezTo>
                      <a:pt x="0" y="1226"/>
                      <a:pt x="6" y="1226"/>
                      <a:pt x="12" y="1226"/>
                    </a:cubicBezTo>
                    <a:cubicBezTo>
                      <a:pt x="21" y="1226"/>
                      <a:pt x="23" y="1226"/>
                      <a:pt x="29" y="1221"/>
                    </a:cubicBezTo>
                    <a:cubicBezTo>
                      <a:pt x="93" y="1164"/>
                      <a:pt x="167" y="1069"/>
                      <a:pt x="214" y="925"/>
                    </a:cubicBezTo>
                    <a:cubicBezTo>
                      <a:pt x="243" y="832"/>
                      <a:pt x="259" y="721"/>
                      <a:pt x="259" y="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2" name="Freeform 835">
                <a:extLst>
                  <a:ext uri="{FF2B5EF4-FFF2-40B4-BE49-F238E27FC236}">
                    <a16:creationId xmlns:a16="http://schemas.microsoft.com/office/drawing/2014/main" id="{366EF7FC-6F01-47C6-933E-A19414614517}"/>
                  </a:ext>
                </a:extLst>
              </p:cNvPr>
              <p:cNvSpPr/>
              <p:nvPr/>
            </p:nvSpPr>
            <p:spPr>
              <a:xfrm>
                <a:off x="5160960" y="3803760"/>
                <a:ext cx="50760" cy="82080"/>
              </a:xfrm>
              <a:custGeom>
                <a:avLst/>
                <a:gdLst/>
                <a:ahLst/>
                <a:cxnLst/>
                <a:rect l="0" t="0" r="r" b="b"/>
                <a:pathLst>
                  <a:path w="141" h="228">
                    <a:moveTo>
                      <a:pt x="88" y="10"/>
                    </a:moveTo>
                    <a:cubicBezTo>
                      <a:pt x="88" y="0"/>
                      <a:pt x="86" y="0"/>
                      <a:pt x="76" y="0"/>
                    </a:cubicBezTo>
                    <a:cubicBezTo>
                      <a:pt x="51" y="21"/>
                      <a:pt x="14" y="21"/>
                      <a:pt x="6" y="21"/>
                    </a:cubicBezTo>
                    <a:cubicBezTo>
                      <a:pt x="4" y="21"/>
                      <a:pt x="2" y="21"/>
                      <a:pt x="0" y="21"/>
                    </a:cubicBezTo>
                    <a:cubicBezTo>
                      <a:pt x="0" y="27"/>
                      <a:pt x="0" y="32"/>
                      <a:pt x="0" y="37"/>
                    </a:cubicBezTo>
                    <a:cubicBezTo>
                      <a:pt x="2" y="37"/>
                      <a:pt x="4" y="37"/>
                      <a:pt x="6" y="37"/>
                    </a:cubicBezTo>
                    <a:cubicBezTo>
                      <a:pt x="14" y="37"/>
                      <a:pt x="37" y="37"/>
                      <a:pt x="56" y="27"/>
                    </a:cubicBezTo>
                    <a:cubicBezTo>
                      <a:pt x="56" y="84"/>
                      <a:pt x="56" y="141"/>
                      <a:pt x="56" y="198"/>
                    </a:cubicBezTo>
                    <a:cubicBezTo>
                      <a:pt x="56" y="208"/>
                      <a:pt x="56" y="212"/>
                      <a:pt x="19" y="212"/>
                    </a:cubicBezTo>
                    <a:cubicBezTo>
                      <a:pt x="14" y="212"/>
                      <a:pt x="8" y="212"/>
                      <a:pt x="2" y="212"/>
                    </a:cubicBezTo>
                    <a:cubicBezTo>
                      <a:pt x="2" y="217"/>
                      <a:pt x="2" y="222"/>
                      <a:pt x="2" y="227"/>
                    </a:cubicBezTo>
                    <a:cubicBezTo>
                      <a:pt x="21" y="225"/>
                      <a:pt x="53" y="225"/>
                      <a:pt x="72" y="225"/>
                    </a:cubicBezTo>
                    <a:cubicBezTo>
                      <a:pt x="91" y="225"/>
                      <a:pt x="123" y="225"/>
                      <a:pt x="140" y="227"/>
                    </a:cubicBezTo>
                    <a:cubicBezTo>
                      <a:pt x="140" y="222"/>
                      <a:pt x="140" y="217"/>
                      <a:pt x="140" y="212"/>
                    </a:cubicBezTo>
                    <a:cubicBezTo>
                      <a:pt x="135" y="212"/>
                      <a:pt x="130" y="212"/>
                      <a:pt x="125" y="212"/>
                    </a:cubicBezTo>
                    <a:cubicBezTo>
                      <a:pt x="88" y="212"/>
                      <a:pt x="88" y="208"/>
                      <a:pt x="88" y="198"/>
                    </a:cubicBezTo>
                    <a:cubicBezTo>
                      <a:pt x="88" y="135"/>
                      <a:pt x="88" y="73"/>
                      <a:pt x="88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3" name="Freeform 836">
                <a:extLst>
                  <a:ext uri="{FF2B5EF4-FFF2-40B4-BE49-F238E27FC236}">
                    <a16:creationId xmlns:a16="http://schemas.microsoft.com/office/drawing/2014/main" id="{B3E9F7B2-18D4-3277-DBC5-717661A5B8D8}"/>
                  </a:ext>
                </a:extLst>
              </p:cNvPr>
              <p:cNvSpPr/>
              <p:nvPr/>
            </p:nvSpPr>
            <p:spPr>
              <a:xfrm>
                <a:off x="5143680" y="3904560"/>
                <a:ext cx="84240" cy="8640"/>
              </a:xfrm>
              <a:custGeom>
                <a:avLst/>
                <a:gdLst/>
                <a:ahLst/>
                <a:cxnLst/>
                <a:rect l="0" t="0" r="r" b="b"/>
                <a:pathLst>
                  <a:path w="234" h="24">
                    <a:moveTo>
                      <a:pt x="117" y="23"/>
                    </a:moveTo>
                    <a:cubicBezTo>
                      <a:pt x="78" y="23"/>
                      <a:pt x="39" y="23"/>
                      <a:pt x="0" y="23"/>
                    </a:cubicBezTo>
                    <a:cubicBezTo>
                      <a:pt x="0" y="16"/>
                      <a:pt x="0" y="8"/>
                      <a:pt x="0" y="0"/>
                    </a:cubicBezTo>
                    <a:cubicBezTo>
                      <a:pt x="78" y="0"/>
                      <a:pt x="156" y="0"/>
                      <a:pt x="233" y="0"/>
                    </a:cubicBezTo>
                    <a:cubicBezTo>
                      <a:pt x="233" y="8"/>
                      <a:pt x="233" y="16"/>
                      <a:pt x="233" y="23"/>
                    </a:cubicBezTo>
                    <a:cubicBezTo>
                      <a:pt x="195" y="23"/>
                      <a:pt x="156" y="23"/>
                      <a:pt x="117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4" name="Freeform 837">
                <a:extLst>
                  <a:ext uri="{FF2B5EF4-FFF2-40B4-BE49-F238E27FC236}">
                    <a16:creationId xmlns:a16="http://schemas.microsoft.com/office/drawing/2014/main" id="{0FFECEB6-8B7D-A5BF-C924-A342DD9224D7}"/>
                  </a:ext>
                </a:extLst>
              </p:cNvPr>
              <p:cNvSpPr/>
              <p:nvPr/>
            </p:nvSpPr>
            <p:spPr>
              <a:xfrm>
                <a:off x="5153400" y="3929040"/>
                <a:ext cx="6408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78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0"/>
                      <a:pt x="86" y="220"/>
                    </a:cubicBezTo>
                    <a:cubicBezTo>
                      <a:pt x="82" y="220"/>
                      <a:pt x="41" y="220"/>
                      <a:pt x="23" y="202"/>
                    </a:cubicBezTo>
                    <a:cubicBezTo>
                      <a:pt x="39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0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4" y="235"/>
                      <a:pt x="177" y="200"/>
                      <a:pt x="177" y="167"/>
                    </a:cubicBezTo>
                    <a:cubicBezTo>
                      <a:pt x="177" y="140"/>
                      <a:pt x="154" y="117"/>
                      <a:pt x="115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0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1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49" y="14"/>
                      <a:pt x="80" y="14"/>
                      <a:pt x="88" y="14"/>
                    </a:cubicBezTo>
                    <a:cubicBezTo>
                      <a:pt x="113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2" y="101"/>
                    </a:cubicBezTo>
                    <a:cubicBezTo>
                      <a:pt x="72" y="101"/>
                      <a:pt x="70" y="103"/>
                      <a:pt x="60" y="103"/>
                    </a:cubicBezTo>
                    <a:cubicBezTo>
                      <a:pt x="56" y="103"/>
                      <a:pt x="54" y="103"/>
                      <a:pt x="54" y="109"/>
                    </a:cubicBezTo>
                    <a:cubicBezTo>
                      <a:pt x="54" y="115"/>
                      <a:pt x="56" y="115"/>
                      <a:pt x="62" y="115"/>
                    </a:cubicBezTo>
                    <a:cubicBezTo>
                      <a:pt x="70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5" name="Freeform 838">
                <a:extLst>
                  <a:ext uri="{FF2B5EF4-FFF2-40B4-BE49-F238E27FC236}">
                    <a16:creationId xmlns:a16="http://schemas.microsoft.com/office/drawing/2014/main" id="{4FCD1183-599E-759B-F74D-D6856D054072}"/>
                  </a:ext>
                </a:extLst>
              </p:cNvPr>
              <p:cNvSpPr/>
              <p:nvPr/>
            </p:nvSpPr>
            <p:spPr>
              <a:xfrm>
                <a:off x="5354640" y="3891240"/>
                <a:ext cx="9432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1227">
                    <a:moveTo>
                      <a:pt x="230" y="1219"/>
                    </a:moveTo>
                    <a:cubicBezTo>
                      <a:pt x="232" y="1219"/>
                      <a:pt x="235" y="1224"/>
                      <a:pt x="237" y="1226"/>
                    </a:cubicBezTo>
                    <a:cubicBezTo>
                      <a:pt x="243" y="1226"/>
                      <a:pt x="248" y="1226"/>
                      <a:pt x="253" y="1226"/>
                    </a:cubicBezTo>
                    <a:cubicBezTo>
                      <a:pt x="255" y="1226"/>
                      <a:pt x="261" y="1224"/>
                      <a:pt x="261" y="1219"/>
                    </a:cubicBezTo>
                    <a:cubicBezTo>
                      <a:pt x="261" y="1217"/>
                      <a:pt x="259" y="1215"/>
                      <a:pt x="257" y="1213"/>
                    </a:cubicBezTo>
                    <a:cubicBezTo>
                      <a:pt x="233" y="1188"/>
                      <a:pt x="197" y="1151"/>
                      <a:pt x="154" y="1077"/>
                    </a:cubicBezTo>
                    <a:cubicBezTo>
                      <a:pt x="80" y="945"/>
                      <a:pt x="53" y="777"/>
                      <a:pt x="53" y="612"/>
                    </a:cubicBezTo>
                    <a:cubicBezTo>
                      <a:pt x="53" y="311"/>
                      <a:pt x="138" y="132"/>
                      <a:pt x="259" y="12"/>
                    </a:cubicBezTo>
                    <a:cubicBezTo>
                      <a:pt x="261" y="10"/>
                      <a:pt x="261" y="8"/>
                      <a:pt x="261" y="6"/>
                    </a:cubicBezTo>
                    <a:cubicBezTo>
                      <a:pt x="261" y="0"/>
                      <a:pt x="255" y="0"/>
                      <a:pt x="247" y="0"/>
                    </a:cubicBezTo>
                    <a:cubicBezTo>
                      <a:pt x="237" y="0"/>
                      <a:pt x="237" y="0"/>
                      <a:pt x="232" y="4"/>
                    </a:cubicBezTo>
                    <a:cubicBezTo>
                      <a:pt x="165" y="60"/>
                      <a:pt x="93" y="155"/>
                      <a:pt x="45" y="299"/>
                    </a:cubicBezTo>
                    <a:cubicBezTo>
                      <a:pt x="16" y="389"/>
                      <a:pt x="0" y="500"/>
                      <a:pt x="0" y="612"/>
                    </a:cubicBezTo>
                    <a:cubicBezTo>
                      <a:pt x="0" y="774"/>
                      <a:pt x="29" y="956"/>
                      <a:pt x="136" y="1116"/>
                    </a:cubicBezTo>
                    <a:cubicBezTo>
                      <a:pt x="156" y="1141"/>
                      <a:pt x="166" y="1152"/>
                      <a:pt x="181" y="1170"/>
                    </a:cubicBezTo>
                    <a:cubicBezTo>
                      <a:pt x="187" y="1178"/>
                      <a:pt x="197" y="1189"/>
                      <a:pt x="202" y="1193"/>
                    </a:cubicBezTo>
                    <a:cubicBezTo>
                      <a:pt x="211" y="1202"/>
                      <a:pt x="221" y="1210"/>
                      <a:pt x="230" y="12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6" name="Freeform 839">
                <a:extLst>
                  <a:ext uri="{FF2B5EF4-FFF2-40B4-BE49-F238E27FC236}">
                    <a16:creationId xmlns:a16="http://schemas.microsoft.com/office/drawing/2014/main" id="{5D5754A9-5B03-8F0B-E915-4FB1FBF04584}"/>
                  </a:ext>
                </a:extLst>
              </p:cNvPr>
              <p:cNvSpPr/>
              <p:nvPr/>
            </p:nvSpPr>
            <p:spPr>
              <a:xfrm>
                <a:off x="5727960" y="3962880"/>
                <a:ext cx="63360" cy="114480"/>
              </a:xfrm>
              <a:custGeom>
                <a:avLst/>
                <a:gdLst/>
                <a:ahLst/>
                <a:cxnLst/>
                <a:rect l="0" t="0" r="r" b="b"/>
                <a:pathLst>
                  <a:path w="176" h="318">
                    <a:moveTo>
                      <a:pt x="109" y="14"/>
                    </a:moveTo>
                    <a:cubicBezTo>
                      <a:pt x="109" y="0"/>
                      <a:pt x="107" y="0"/>
                      <a:pt x="93" y="0"/>
                    </a:cubicBezTo>
                    <a:cubicBezTo>
                      <a:pt x="64" y="29"/>
                      <a:pt x="19" y="31"/>
                      <a:pt x="0" y="31"/>
                    </a:cubicBezTo>
                    <a:cubicBezTo>
                      <a:pt x="0" y="36"/>
                      <a:pt x="0" y="41"/>
                      <a:pt x="0" y="47"/>
                    </a:cubicBezTo>
                    <a:cubicBezTo>
                      <a:pt x="12" y="47"/>
                      <a:pt x="43" y="47"/>
                      <a:pt x="70" y="33"/>
                    </a:cubicBezTo>
                    <a:cubicBezTo>
                      <a:pt x="70" y="115"/>
                      <a:pt x="70" y="196"/>
                      <a:pt x="70" y="278"/>
                    </a:cubicBezTo>
                    <a:cubicBezTo>
                      <a:pt x="70" y="293"/>
                      <a:pt x="70" y="299"/>
                      <a:pt x="21" y="299"/>
                    </a:cubicBezTo>
                    <a:cubicBezTo>
                      <a:pt x="16" y="299"/>
                      <a:pt x="10" y="299"/>
                      <a:pt x="4" y="299"/>
                    </a:cubicBezTo>
                    <a:cubicBezTo>
                      <a:pt x="4" y="305"/>
                      <a:pt x="4" y="311"/>
                      <a:pt x="4" y="317"/>
                    </a:cubicBezTo>
                    <a:cubicBezTo>
                      <a:pt x="12" y="317"/>
                      <a:pt x="72" y="315"/>
                      <a:pt x="90" y="315"/>
                    </a:cubicBezTo>
                    <a:cubicBezTo>
                      <a:pt x="103" y="315"/>
                      <a:pt x="163" y="317"/>
                      <a:pt x="175" y="317"/>
                    </a:cubicBezTo>
                    <a:cubicBezTo>
                      <a:pt x="175" y="311"/>
                      <a:pt x="175" y="305"/>
                      <a:pt x="175" y="299"/>
                    </a:cubicBezTo>
                    <a:cubicBezTo>
                      <a:pt x="169" y="299"/>
                      <a:pt x="162" y="299"/>
                      <a:pt x="156" y="299"/>
                    </a:cubicBezTo>
                    <a:cubicBezTo>
                      <a:pt x="109" y="299"/>
                      <a:pt x="109" y="293"/>
                      <a:pt x="109" y="278"/>
                    </a:cubicBezTo>
                    <a:cubicBezTo>
                      <a:pt x="109" y="190"/>
                      <a:pt x="109" y="102"/>
                      <a:pt x="109" y="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7" name="Freeform 840">
                <a:extLst>
                  <a:ext uri="{FF2B5EF4-FFF2-40B4-BE49-F238E27FC236}">
                    <a16:creationId xmlns:a16="http://schemas.microsoft.com/office/drawing/2014/main" id="{FC773C11-AC1C-4271-392F-51DD57E68089}"/>
                  </a:ext>
                </a:extLst>
              </p:cNvPr>
              <p:cNvSpPr/>
              <p:nvPr/>
            </p:nvSpPr>
            <p:spPr>
              <a:xfrm>
                <a:off x="5816160" y="396288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222" y="165"/>
                    </a:moveTo>
                    <a:cubicBezTo>
                      <a:pt x="222" y="113"/>
                      <a:pt x="216" y="74"/>
                      <a:pt x="195" y="41"/>
                    </a:cubicBezTo>
                    <a:cubicBezTo>
                      <a:pt x="179" y="19"/>
                      <a:pt x="150" y="0"/>
                      <a:pt x="111" y="0"/>
                    </a:cubicBezTo>
                    <a:cubicBezTo>
                      <a:pt x="0" y="0"/>
                      <a:pt x="0" y="131"/>
                      <a:pt x="0" y="165"/>
                    </a:cubicBezTo>
                    <a:cubicBezTo>
                      <a:pt x="0" y="199"/>
                      <a:pt x="0" y="327"/>
                      <a:pt x="111" y="327"/>
                    </a:cubicBezTo>
                    <a:cubicBezTo>
                      <a:pt x="222" y="327"/>
                      <a:pt x="222" y="198"/>
                      <a:pt x="222" y="165"/>
                    </a:cubicBezTo>
                    <a:moveTo>
                      <a:pt x="111" y="313"/>
                    </a:moveTo>
                    <a:cubicBezTo>
                      <a:pt x="90" y="313"/>
                      <a:pt x="60" y="299"/>
                      <a:pt x="51" y="260"/>
                    </a:cubicBezTo>
                    <a:cubicBezTo>
                      <a:pt x="45" y="233"/>
                      <a:pt x="45" y="194"/>
                      <a:pt x="45" y="157"/>
                    </a:cubicBezTo>
                    <a:cubicBezTo>
                      <a:pt x="45" y="122"/>
                      <a:pt x="45" y="87"/>
                      <a:pt x="51" y="60"/>
                    </a:cubicBezTo>
                    <a:cubicBezTo>
                      <a:pt x="62" y="23"/>
                      <a:pt x="91" y="14"/>
                      <a:pt x="111" y="14"/>
                    </a:cubicBezTo>
                    <a:cubicBezTo>
                      <a:pt x="138" y="14"/>
                      <a:pt x="162" y="29"/>
                      <a:pt x="171" y="56"/>
                    </a:cubicBezTo>
                    <a:cubicBezTo>
                      <a:pt x="179" y="82"/>
                      <a:pt x="179" y="117"/>
                      <a:pt x="179" y="157"/>
                    </a:cubicBezTo>
                    <a:cubicBezTo>
                      <a:pt x="179" y="194"/>
                      <a:pt x="179" y="229"/>
                      <a:pt x="173" y="258"/>
                    </a:cubicBezTo>
                    <a:cubicBezTo>
                      <a:pt x="163" y="303"/>
                      <a:pt x="130" y="313"/>
                      <a:pt x="111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8" name="Freeform 841">
                <a:extLst>
                  <a:ext uri="{FF2B5EF4-FFF2-40B4-BE49-F238E27FC236}">
                    <a16:creationId xmlns:a16="http://schemas.microsoft.com/office/drawing/2014/main" id="{128096A9-AD01-EE7D-6CA1-80E03CC0C0A3}"/>
                  </a:ext>
                </a:extLst>
              </p:cNvPr>
              <p:cNvSpPr/>
              <p:nvPr/>
            </p:nvSpPr>
            <p:spPr>
              <a:xfrm>
                <a:off x="5923440" y="3920760"/>
                <a:ext cx="50760" cy="82080"/>
              </a:xfrm>
              <a:custGeom>
                <a:avLst/>
                <a:gdLst/>
                <a:ahLst/>
                <a:cxnLst/>
                <a:rect l="0" t="0" r="r" b="b"/>
                <a:pathLst>
                  <a:path w="141" h="228">
                    <a:moveTo>
                      <a:pt x="86" y="10"/>
                    </a:moveTo>
                    <a:cubicBezTo>
                      <a:pt x="86" y="0"/>
                      <a:pt x="86" y="0"/>
                      <a:pt x="74" y="0"/>
                    </a:cubicBezTo>
                    <a:cubicBezTo>
                      <a:pt x="51" y="21"/>
                      <a:pt x="12" y="21"/>
                      <a:pt x="6" y="21"/>
                    </a:cubicBezTo>
                    <a:cubicBezTo>
                      <a:pt x="4" y="21"/>
                      <a:pt x="2" y="21"/>
                      <a:pt x="0" y="21"/>
                    </a:cubicBezTo>
                    <a:cubicBezTo>
                      <a:pt x="0" y="27"/>
                      <a:pt x="0" y="32"/>
                      <a:pt x="0" y="37"/>
                    </a:cubicBezTo>
                    <a:cubicBezTo>
                      <a:pt x="2" y="37"/>
                      <a:pt x="4" y="37"/>
                      <a:pt x="6" y="37"/>
                    </a:cubicBezTo>
                    <a:cubicBezTo>
                      <a:pt x="14" y="37"/>
                      <a:pt x="35" y="37"/>
                      <a:pt x="54" y="27"/>
                    </a:cubicBezTo>
                    <a:cubicBezTo>
                      <a:pt x="54" y="84"/>
                      <a:pt x="54" y="141"/>
                      <a:pt x="54" y="198"/>
                    </a:cubicBezTo>
                    <a:cubicBezTo>
                      <a:pt x="54" y="208"/>
                      <a:pt x="54" y="212"/>
                      <a:pt x="19" y="212"/>
                    </a:cubicBezTo>
                    <a:cubicBezTo>
                      <a:pt x="14" y="212"/>
                      <a:pt x="8" y="212"/>
                      <a:pt x="2" y="212"/>
                    </a:cubicBezTo>
                    <a:cubicBezTo>
                      <a:pt x="2" y="217"/>
                      <a:pt x="2" y="222"/>
                      <a:pt x="2" y="227"/>
                    </a:cubicBezTo>
                    <a:cubicBezTo>
                      <a:pt x="21" y="225"/>
                      <a:pt x="50" y="225"/>
                      <a:pt x="70" y="225"/>
                    </a:cubicBezTo>
                    <a:cubicBezTo>
                      <a:pt x="90" y="225"/>
                      <a:pt x="121" y="225"/>
                      <a:pt x="140" y="227"/>
                    </a:cubicBezTo>
                    <a:cubicBezTo>
                      <a:pt x="140" y="222"/>
                      <a:pt x="140" y="217"/>
                      <a:pt x="140" y="212"/>
                    </a:cubicBezTo>
                    <a:cubicBezTo>
                      <a:pt x="134" y="212"/>
                      <a:pt x="128" y="212"/>
                      <a:pt x="123" y="212"/>
                    </a:cubicBezTo>
                    <a:cubicBezTo>
                      <a:pt x="86" y="212"/>
                      <a:pt x="86" y="208"/>
                      <a:pt x="86" y="198"/>
                    </a:cubicBezTo>
                    <a:cubicBezTo>
                      <a:pt x="86" y="135"/>
                      <a:pt x="86" y="73"/>
                      <a:pt x="86" y="1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9" name="Freeform 842">
                <a:extLst>
                  <a:ext uri="{FF2B5EF4-FFF2-40B4-BE49-F238E27FC236}">
                    <a16:creationId xmlns:a16="http://schemas.microsoft.com/office/drawing/2014/main" id="{3D1AD7C8-DDA7-DFB1-DC68-4867A8674854}"/>
                  </a:ext>
                </a:extLst>
              </p:cNvPr>
              <p:cNvSpPr/>
              <p:nvPr/>
            </p:nvSpPr>
            <p:spPr>
              <a:xfrm>
                <a:off x="5999040" y="3920760"/>
                <a:ext cx="6480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80" h="236">
                    <a:moveTo>
                      <a:pt x="121" y="105"/>
                    </a:moveTo>
                    <a:cubicBezTo>
                      <a:pt x="156" y="89"/>
                      <a:pt x="165" y="72"/>
                      <a:pt x="165" y="52"/>
                    </a:cubicBezTo>
                    <a:cubicBezTo>
                      <a:pt x="165" y="17"/>
                      <a:pt x="126" y="0"/>
                      <a:pt x="90" y="0"/>
                    </a:cubicBezTo>
                    <a:cubicBezTo>
                      <a:pt x="47" y="0"/>
                      <a:pt x="12" y="23"/>
                      <a:pt x="12" y="58"/>
                    </a:cubicBezTo>
                    <a:cubicBezTo>
                      <a:pt x="12" y="89"/>
                      <a:pt x="39" y="103"/>
                      <a:pt x="56" y="113"/>
                    </a:cubicBezTo>
                    <a:cubicBezTo>
                      <a:pt x="21" y="126"/>
                      <a:pt x="0" y="148"/>
                      <a:pt x="0" y="175"/>
                    </a:cubicBezTo>
                    <a:cubicBezTo>
                      <a:pt x="0" y="216"/>
                      <a:pt x="47" y="235"/>
                      <a:pt x="90" y="235"/>
                    </a:cubicBezTo>
                    <a:cubicBezTo>
                      <a:pt x="136" y="235"/>
                      <a:pt x="179" y="210"/>
                      <a:pt x="179" y="169"/>
                    </a:cubicBezTo>
                    <a:cubicBezTo>
                      <a:pt x="179" y="132"/>
                      <a:pt x="142" y="115"/>
                      <a:pt x="121" y="105"/>
                    </a:cubicBezTo>
                    <a:moveTo>
                      <a:pt x="53" y="70"/>
                    </a:moveTo>
                    <a:cubicBezTo>
                      <a:pt x="39" y="62"/>
                      <a:pt x="33" y="52"/>
                      <a:pt x="33" y="45"/>
                    </a:cubicBezTo>
                    <a:cubicBezTo>
                      <a:pt x="33" y="23"/>
                      <a:pt x="62" y="14"/>
                      <a:pt x="90" y="14"/>
                    </a:cubicBezTo>
                    <a:cubicBezTo>
                      <a:pt x="117" y="14"/>
                      <a:pt x="146" y="27"/>
                      <a:pt x="146" y="52"/>
                    </a:cubicBezTo>
                    <a:cubicBezTo>
                      <a:pt x="146" y="82"/>
                      <a:pt x="119" y="82"/>
                      <a:pt x="105" y="97"/>
                    </a:cubicBezTo>
                    <a:cubicBezTo>
                      <a:pt x="104" y="97"/>
                      <a:pt x="105" y="97"/>
                      <a:pt x="101" y="95"/>
                    </a:cubicBezTo>
                    <a:cubicBezTo>
                      <a:pt x="85" y="87"/>
                      <a:pt x="69" y="78"/>
                      <a:pt x="53" y="70"/>
                    </a:cubicBezTo>
                    <a:moveTo>
                      <a:pt x="72" y="121"/>
                    </a:moveTo>
                    <a:cubicBezTo>
                      <a:pt x="90" y="130"/>
                      <a:pt x="107" y="139"/>
                      <a:pt x="125" y="148"/>
                    </a:cubicBezTo>
                    <a:cubicBezTo>
                      <a:pt x="136" y="154"/>
                      <a:pt x="154" y="163"/>
                      <a:pt x="154" y="181"/>
                    </a:cubicBezTo>
                    <a:cubicBezTo>
                      <a:pt x="154" y="210"/>
                      <a:pt x="121" y="222"/>
                      <a:pt x="90" y="222"/>
                    </a:cubicBezTo>
                    <a:cubicBezTo>
                      <a:pt x="58" y="222"/>
                      <a:pt x="23" y="206"/>
                      <a:pt x="23" y="175"/>
                    </a:cubicBezTo>
                    <a:cubicBezTo>
                      <a:pt x="23" y="140"/>
                      <a:pt x="60" y="124"/>
                      <a:pt x="72" y="12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0" name="Freeform 843">
                <a:extLst>
                  <a:ext uri="{FF2B5EF4-FFF2-40B4-BE49-F238E27FC236}">
                    <a16:creationId xmlns:a16="http://schemas.microsoft.com/office/drawing/2014/main" id="{DE667506-BC2E-821E-B4FC-93D6E3A77DD6}"/>
                  </a:ext>
                </a:extLst>
              </p:cNvPr>
              <p:cNvSpPr/>
              <p:nvPr/>
            </p:nvSpPr>
            <p:spPr>
              <a:xfrm>
                <a:off x="5486760" y="4106880"/>
                <a:ext cx="821160" cy="10080"/>
              </a:xfrm>
              <a:custGeom>
                <a:avLst/>
                <a:gdLst/>
                <a:ahLst/>
                <a:cxnLst/>
                <a:rect l="0" t="0" r="r" b="b"/>
                <a:pathLst>
                  <a:path w="2281" h="28">
                    <a:moveTo>
                      <a:pt x="1140" y="27"/>
                    </a:moveTo>
                    <a:cubicBezTo>
                      <a:pt x="760" y="27"/>
                      <a:pt x="380" y="27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ubicBezTo>
                      <a:pt x="760" y="0"/>
                      <a:pt x="1520" y="0"/>
                      <a:pt x="2280" y="0"/>
                    </a:cubicBezTo>
                    <a:cubicBezTo>
                      <a:pt x="2280" y="9"/>
                      <a:pt x="2280" y="18"/>
                      <a:pt x="2280" y="27"/>
                    </a:cubicBezTo>
                    <a:cubicBezTo>
                      <a:pt x="1900" y="27"/>
                      <a:pt x="1520" y="27"/>
                      <a:pt x="1140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1" name="Freeform 844">
                <a:extLst>
                  <a:ext uri="{FF2B5EF4-FFF2-40B4-BE49-F238E27FC236}">
                    <a16:creationId xmlns:a16="http://schemas.microsoft.com/office/drawing/2014/main" id="{B27500A0-3641-59B0-92E1-0A61E27506ED}"/>
                  </a:ext>
                </a:extLst>
              </p:cNvPr>
              <p:cNvSpPr/>
              <p:nvPr/>
            </p:nvSpPr>
            <p:spPr>
              <a:xfrm>
                <a:off x="5495400" y="4182480"/>
                <a:ext cx="10548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293" h="217">
                    <a:moveTo>
                      <a:pt x="35" y="181"/>
                    </a:moveTo>
                    <a:cubicBezTo>
                      <a:pt x="33" y="187"/>
                      <a:pt x="31" y="198"/>
                      <a:pt x="31" y="200"/>
                    </a:cubicBezTo>
                    <a:cubicBezTo>
                      <a:pt x="31" y="210"/>
                      <a:pt x="39" y="216"/>
                      <a:pt x="47" y="216"/>
                    </a:cubicBezTo>
                    <a:cubicBezTo>
                      <a:pt x="54" y="216"/>
                      <a:pt x="61" y="208"/>
                      <a:pt x="64" y="204"/>
                    </a:cubicBezTo>
                    <a:cubicBezTo>
                      <a:pt x="67" y="200"/>
                      <a:pt x="72" y="185"/>
                      <a:pt x="74" y="175"/>
                    </a:cubicBezTo>
                    <a:cubicBezTo>
                      <a:pt x="76" y="165"/>
                      <a:pt x="82" y="144"/>
                      <a:pt x="84" y="132"/>
                    </a:cubicBezTo>
                    <a:cubicBezTo>
                      <a:pt x="88" y="121"/>
                      <a:pt x="90" y="111"/>
                      <a:pt x="91" y="99"/>
                    </a:cubicBezTo>
                    <a:cubicBezTo>
                      <a:pt x="97" y="80"/>
                      <a:pt x="99" y="76"/>
                      <a:pt x="113" y="56"/>
                    </a:cubicBezTo>
                    <a:cubicBezTo>
                      <a:pt x="126" y="37"/>
                      <a:pt x="148" y="14"/>
                      <a:pt x="185" y="14"/>
                    </a:cubicBezTo>
                    <a:cubicBezTo>
                      <a:pt x="212" y="14"/>
                      <a:pt x="212" y="37"/>
                      <a:pt x="212" y="47"/>
                    </a:cubicBezTo>
                    <a:cubicBezTo>
                      <a:pt x="212" y="76"/>
                      <a:pt x="193" y="128"/>
                      <a:pt x="185" y="148"/>
                    </a:cubicBezTo>
                    <a:cubicBezTo>
                      <a:pt x="179" y="161"/>
                      <a:pt x="177" y="165"/>
                      <a:pt x="177" y="173"/>
                    </a:cubicBezTo>
                    <a:cubicBezTo>
                      <a:pt x="177" y="198"/>
                      <a:pt x="198" y="216"/>
                      <a:pt x="222" y="216"/>
                    </a:cubicBezTo>
                    <a:cubicBezTo>
                      <a:pt x="270" y="216"/>
                      <a:pt x="292" y="150"/>
                      <a:pt x="292" y="142"/>
                    </a:cubicBezTo>
                    <a:cubicBezTo>
                      <a:pt x="292" y="136"/>
                      <a:pt x="286" y="136"/>
                      <a:pt x="284" y="136"/>
                    </a:cubicBezTo>
                    <a:cubicBezTo>
                      <a:pt x="276" y="136"/>
                      <a:pt x="276" y="138"/>
                      <a:pt x="274" y="144"/>
                    </a:cubicBezTo>
                    <a:cubicBezTo>
                      <a:pt x="265" y="183"/>
                      <a:pt x="243" y="202"/>
                      <a:pt x="224" y="202"/>
                    </a:cubicBezTo>
                    <a:cubicBezTo>
                      <a:pt x="214" y="202"/>
                      <a:pt x="212" y="194"/>
                      <a:pt x="212" y="185"/>
                    </a:cubicBezTo>
                    <a:cubicBezTo>
                      <a:pt x="212" y="173"/>
                      <a:pt x="214" y="167"/>
                      <a:pt x="224" y="146"/>
                    </a:cubicBezTo>
                    <a:cubicBezTo>
                      <a:pt x="230" y="132"/>
                      <a:pt x="249" y="82"/>
                      <a:pt x="249" y="54"/>
                    </a:cubicBezTo>
                    <a:cubicBezTo>
                      <a:pt x="249" y="8"/>
                      <a:pt x="212" y="0"/>
                      <a:pt x="187" y="0"/>
                    </a:cubicBezTo>
                    <a:cubicBezTo>
                      <a:pt x="146" y="0"/>
                      <a:pt x="121" y="23"/>
                      <a:pt x="105" y="43"/>
                    </a:cubicBezTo>
                    <a:cubicBezTo>
                      <a:pt x="101" y="10"/>
                      <a:pt x="74" y="0"/>
                      <a:pt x="54" y="0"/>
                    </a:cubicBezTo>
                    <a:cubicBezTo>
                      <a:pt x="33" y="0"/>
                      <a:pt x="23" y="14"/>
                      <a:pt x="16" y="25"/>
                    </a:cubicBezTo>
                    <a:cubicBezTo>
                      <a:pt x="6" y="43"/>
                      <a:pt x="0" y="70"/>
                      <a:pt x="0" y="72"/>
                    </a:cubicBezTo>
                    <a:cubicBezTo>
                      <a:pt x="0" y="80"/>
                      <a:pt x="6" y="80"/>
                      <a:pt x="8" y="80"/>
                    </a:cubicBezTo>
                    <a:cubicBezTo>
                      <a:pt x="14" y="80"/>
                      <a:pt x="14" y="78"/>
                      <a:pt x="18" y="64"/>
                    </a:cubicBezTo>
                    <a:cubicBezTo>
                      <a:pt x="25" y="37"/>
                      <a:pt x="33" y="14"/>
                      <a:pt x="53" y="14"/>
                    </a:cubicBezTo>
                    <a:cubicBezTo>
                      <a:pt x="64" y="14"/>
                      <a:pt x="68" y="23"/>
                      <a:pt x="68" y="37"/>
                    </a:cubicBezTo>
                    <a:cubicBezTo>
                      <a:pt x="68" y="45"/>
                      <a:pt x="63" y="62"/>
                      <a:pt x="60" y="76"/>
                    </a:cubicBezTo>
                    <a:cubicBezTo>
                      <a:pt x="57" y="89"/>
                      <a:pt x="53" y="109"/>
                      <a:pt x="51" y="119"/>
                    </a:cubicBezTo>
                    <a:cubicBezTo>
                      <a:pt x="45" y="139"/>
                      <a:pt x="40" y="160"/>
                      <a:pt x="35" y="1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2" name="Freeform 845">
                <a:extLst>
                  <a:ext uri="{FF2B5EF4-FFF2-40B4-BE49-F238E27FC236}">
                    <a16:creationId xmlns:a16="http://schemas.microsoft.com/office/drawing/2014/main" id="{4E5AA360-4961-1456-1B22-03487F2F9EB8}"/>
                  </a:ext>
                </a:extLst>
              </p:cNvPr>
              <p:cNvSpPr/>
              <p:nvPr/>
            </p:nvSpPr>
            <p:spPr>
              <a:xfrm>
                <a:off x="5622120" y="4228560"/>
                <a:ext cx="59760" cy="56160"/>
              </a:xfrm>
              <a:custGeom>
                <a:avLst/>
                <a:gdLst/>
                <a:ahLst/>
                <a:cxnLst/>
                <a:rect l="0" t="0" r="r" b="b"/>
                <a:pathLst>
                  <a:path w="166" h="156">
                    <a:moveTo>
                      <a:pt x="60" y="74"/>
                    </a:moveTo>
                    <a:cubicBezTo>
                      <a:pt x="93" y="74"/>
                      <a:pt x="156" y="70"/>
                      <a:pt x="156" y="29"/>
                    </a:cubicBezTo>
                    <a:cubicBezTo>
                      <a:pt x="156" y="12"/>
                      <a:pt x="138" y="0"/>
                      <a:pt x="107" y="0"/>
                    </a:cubicBezTo>
                    <a:cubicBezTo>
                      <a:pt x="60" y="0"/>
                      <a:pt x="0" y="31"/>
                      <a:pt x="0" y="87"/>
                    </a:cubicBezTo>
                    <a:cubicBezTo>
                      <a:pt x="0" y="119"/>
                      <a:pt x="21" y="154"/>
                      <a:pt x="72" y="154"/>
                    </a:cubicBezTo>
                    <a:cubicBezTo>
                      <a:pt x="80" y="154"/>
                      <a:pt x="108" y="155"/>
                      <a:pt x="130" y="146"/>
                    </a:cubicBezTo>
                    <a:cubicBezTo>
                      <a:pt x="153" y="137"/>
                      <a:pt x="165" y="121"/>
                      <a:pt x="165" y="117"/>
                    </a:cubicBezTo>
                    <a:cubicBezTo>
                      <a:pt x="165" y="115"/>
                      <a:pt x="162" y="109"/>
                      <a:pt x="160" y="109"/>
                    </a:cubicBezTo>
                    <a:cubicBezTo>
                      <a:pt x="158" y="109"/>
                      <a:pt x="156" y="109"/>
                      <a:pt x="152" y="115"/>
                    </a:cubicBezTo>
                    <a:cubicBezTo>
                      <a:pt x="134" y="134"/>
                      <a:pt x="103" y="142"/>
                      <a:pt x="74" y="142"/>
                    </a:cubicBezTo>
                    <a:cubicBezTo>
                      <a:pt x="45" y="142"/>
                      <a:pt x="31" y="124"/>
                      <a:pt x="31" y="99"/>
                    </a:cubicBezTo>
                    <a:cubicBezTo>
                      <a:pt x="31" y="95"/>
                      <a:pt x="31" y="87"/>
                      <a:pt x="35" y="74"/>
                    </a:cubicBezTo>
                    <a:cubicBezTo>
                      <a:pt x="43" y="74"/>
                      <a:pt x="52" y="74"/>
                      <a:pt x="60" y="74"/>
                    </a:cubicBezTo>
                    <a:moveTo>
                      <a:pt x="39" y="62"/>
                    </a:moveTo>
                    <a:cubicBezTo>
                      <a:pt x="54" y="14"/>
                      <a:pt x="95" y="12"/>
                      <a:pt x="105" y="12"/>
                    </a:cubicBezTo>
                    <a:cubicBezTo>
                      <a:pt x="123" y="12"/>
                      <a:pt x="138" y="17"/>
                      <a:pt x="138" y="31"/>
                    </a:cubicBezTo>
                    <a:cubicBezTo>
                      <a:pt x="138" y="62"/>
                      <a:pt x="74" y="62"/>
                      <a:pt x="58" y="62"/>
                    </a:cubicBezTo>
                    <a:cubicBezTo>
                      <a:pt x="52" y="62"/>
                      <a:pt x="45" y="62"/>
                      <a:pt x="39" y="6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3" name="Freeform 846">
                <a:extLst>
                  <a:ext uri="{FF2B5EF4-FFF2-40B4-BE49-F238E27FC236}">
                    <a16:creationId xmlns:a16="http://schemas.microsoft.com/office/drawing/2014/main" id="{5A24CEFC-F7EF-6761-357E-5A5BA00FDCDD}"/>
                  </a:ext>
                </a:extLst>
              </p:cNvPr>
              <p:cNvSpPr/>
              <p:nvPr/>
            </p:nvSpPr>
            <p:spPr>
              <a:xfrm>
                <a:off x="572796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476"/>
                    </a:moveTo>
                    <a:cubicBezTo>
                      <a:pt x="74" y="468"/>
                      <a:pt x="74" y="461"/>
                      <a:pt x="74" y="453"/>
                    </a:cubicBezTo>
                    <a:cubicBezTo>
                      <a:pt x="57" y="453"/>
                      <a:pt x="40" y="453"/>
                      <a:pt x="23" y="453"/>
                    </a:cubicBezTo>
                    <a:cubicBezTo>
                      <a:pt x="23" y="310"/>
                      <a:pt x="23" y="167"/>
                      <a:pt x="23" y="23"/>
                    </a:cubicBezTo>
                    <a:cubicBezTo>
                      <a:pt x="40" y="23"/>
                      <a:pt x="57" y="23"/>
                      <a:pt x="74" y="23"/>
                    </a:cubicBezTo>
                    <a:cubicBezTo>
                      <a:pt x="74" y="16"/>
                      <a:pt x="74" y="8"/>
                      <a:pt x="74" y="0"/>
                    </a:cubicBezTo>
                    <a:cubicBezTo>
                      <a:pt x="49" y="0"/>
                      <a:pt x="25" y="0"/>
                      <a:pt x="0" y="0"/>
                    </a:cubicBezTo>
                    <a:cubicBezTo>
                      <a:pt x="0" y="159"/>
                      <a:pt x="0" y="317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4" name="Freeform 847">
                <a:extLst>
                  <a:ext uri="{FF2B5EF4-FFF2-40B4-BE49-F238E27FC236}">
                    <a16:creationId xmlns:a16="http://schemas.microsoft.com/office/drawing/2014/main" id="{67D810AF-554F-CC02-C6E2-C720C0E04D26}"/>
                  </a:ext>
                </a:extLst>
              </p:cNvPr>
              <p:cNvSpPr/>
              <p:nvPr/>
            </p:nvSpPr>
            <p:spPr>
              <a:xfrm>
                <a:off x="5770440" y="4182480"/>
                <a:ext cx="7524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209" h="217">
                    <a:moveTo>
                      <a:pt x="179" y="27"/>
                    </a:moveTo>
                    <a:cubicBezTo>
                      <a:pt x="163" y="29"/>
                      <a:pt x="156" y="43"/>
                      <a:pt x="156" y="54"/>
                    </a:cubicBezTo>
                    <a:cubicBezTo>
                      <a:pt x="156" y="66"/>
                      <a:pt x="165" y="72"/>
                      <a:pt x="175" y="72"/>
                    </a:cubicBezTo>
                    <a:cubicBezTo>
                      <a:pt x="185" y="72"/>
                      <a:pt x="202" y="64"/>
                      <a:pt x="202" y="41"/>
                    </a:cubicBezTo>
                    <a:cubicBezTo>
                      <a:pt x="202" y="8"/>
                      <a:pt x="163" y="0"/>
                      <a:pt x="138" y="0"/>
                    </a:cubicBezTo>
                    <a:cubicBezTo>
                      <a:pt x="66" y="0"/>
                      <a:pt x="0" y="66"/>
                      <a:pt x="0" y="132"/>
                    </a:cubicBezTo>
                    <a:cubicBezTo>
                      <a:pt x="0" y="173"/>
                      <a:pt x="29" y="216"/>
                      <a:pt x="88" y="216"/>
                    </a:cubicBezTo>
                    <a:cubicBezTo>
                      <a:pt x="169" y="216"/>
                      <a:pt x="208" y="167"/>
                      <a:pt x="208" y="161"/>
                    </a:cubicBezTo>
                    <a:cubicBezTo>
                      <a:pt x="208" y="157"/>
                      <a:pt x="202" y="154"/>
                      <a:pt x="198" y="154"/>
                    </a:cubicBezTo>
                    <a:cubicBezTo>
                      <a:pt x="197" y="154"/>
                      <a:pt x="195" y="154"/>
                      <a:pt x="191" y="157"/>
                    </a:cubicBezTo>
                    <a:cubicBezTo>
                      <a:pt x="154" y="202"/>
                      <a:pt x="97" y="202"/>
                      <a:pt x="90" y="202"/>
                    </a:cubicBezTo>
                    <a:cubicBezTo>
                      <a:pt x="54" y="202"/>
                      <a:pt x="39" y="179"/>
                      <a:pt x="39" y="148"/>
                    </a:cubicBezTo>
                    <a:cubicBezTo>
                      <a:pt x="39" y="134"/>
                      <a:pt x="47" y="82"/>
                      <a:pt x="72" y="51"/>
                    </a:cubicBezTo>
                    <a:cubicBezTo>
                      <a:pt x="90" y="27"/>
                      <a:pt x="115" y="14"/>
                      <a:pt x="138" y="14"/>
                    </a:cubicBezTo>
                    <a:cubicBezTo>
                      <a:pt x="146" y="14"/>
                      <a:pt x="167" y="14"/>
                      <a:pt x="179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5" name="Freeform 848">
                <a:extLst>
                  <a:ext uri="{FF2B5EF4-FFF2-40B4-BE49-F238E27FC236}">
                    <a16:creationId xmlns:a16="http://schemas.microsoft.com/office/drawing/2014/main" id="{5CF23E55-C686-A277-2F26-9C1D3B2A418A}"/>
                  </a:ext>
                </a:extLst>
              </p:cNvPr>
              <p:cNvSpPr/>
              <p:nvPr/>
            </p:nvSpPr>
            <p:spPr>
              <a:xfrm>
                <a:off x="5856120" y="4182480"/>
                <a:ext cx="15876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441" h="217">
                    <a:moveTo>
                      <a:pt x="185" y="171"/>
                    </a:moveTo>
                    <a:cubicBezTo>
                      <a:pt x="183" y="181"/>
                      <a:pt x="179" y="196"/>
                      <a:pt x="179" y="200"/>
                    </a:cubicBezTo>
                    <a:cubicBezTo>
                      <a:pt x="179" y="210"/>
                      <a:pt x="187" y="216"/>
                      <a:pt x="195" y="216"/>
                    </a:cubicBezTo>
                    <a:cubicBezTo>
                      <a:pt x="202" y="216"/>
                      <a:pt x="211" y="208"/>
                      <a:pt x="214" y="204"/>
                    </a:cubicBezTo>
                    <a:cubicBezTo>
                      <a:pt x="217" y="200"/>
                      <a:pt x="220" y="185"/>
                      <a:pt x="222" y="175"/>
                    </a:cubicBezTo>
                    <a:cubicBezTo>
                      <a:pt x="224" y="165"/>
                      <a:pt x="230" y="144"/>
                      <a:pt x="232" y="132"/>
                    </a:cubicBezTo>
                    <a:cubicBezTo>
                      <a:pt x="235" y="121"/>
                      <a:pt x="237" y="111"/>
                      <a:pt x="241" y="99"/>
                    </a:cubicBezTo>
                    <a:cubicBezTo>
                      <a:pt x="245" y="80"/>
                      <a:pt x="245" y="78"/>
                      <a:pt x="255" y="64"/>
                    </a:cubicBezTo>
                    <a:cubicBezTo>
                      <a:pt x="270" y="41"/>
                      <a:pt x="294" y="14"/>
                      <a:pt x="333" y="14"/>
                    </a:cubicBezTo>
                    <a:cubicBezTo>
                      <a:pt x="358" y="14"/>
                      <a:pt x="360" y="35"/>
                      <a:pt x="360" y="47"/>
                    </a:cubicBezTo>
                    <a:cubicBezTo>
                      <a:pt x="360" y="76"/>
                      <a:pt x="341" y="128"/>
                      <a:pt x="333" y="148"/>
                    </a:cubicBezTo>
                    <a:cubicBezTo>
                      <a:pt x="327" y="161"/>
                      <a:pt x="325" y="165"/>
                      <a:pt x="325" y="173"/>
                    </a:cubicBezTo>
                    <a:cubicBezTo>
                      <a:pt x="325" y="198"/>
                      <a:pt x="346" y="216"/>
                      <a:pt x="370" y="216"/>
                    </a:cubicBezTo>
                    <a:cubicBezTo>
                      <a:pt x="418" y="216"/>
                      <a:pt x="440" y="150"/>
                      <a:pt x="440" y="142"/>
                    </a:cubicBezTo>
                    <a:cubicBezTo>
                      <a:pt x="440" y="136"/>
                      <a:pt x="435" y="138"/>
                      <a:pt x="432" y="136"/>
                    </a:cubicBezTo>
                    <a:cubicBezTo>
                      <a:pt x="424" y="136"/>
                      <a:pt x="424" y="138"/>
                      <a:pt x="422" y="144"/>
                    </a:cubicBezTo>
                    <a:cubicBezTo>
                      <a:pt x="411" y="183"/>
                      <a:pt x="391" y="202"/>
                      <a:pt x="372" y="202"/>
                    </a:cubicBezTo>
                    <a:cubicBezTo>
                      <a:pt x="362" y="202"/>
                      <a:pt x="360" y="194"/>
                      <a:pt x="360" y="185"/>
                    </a:cubicBezTo>
                    <a:cubicBezTo>
                      <a:pt x="360" y="173"/>
                      <a:pt x="362" y="167"/>
                      <a:pt x="372" y="146"/>
                    </a:cubicBezTo>
                    <a:cubicBezTo>
                      <a:pt x="376" y="132"/>
                      <a:pt x="397" y="82"/>
                      <a:pt x="397" y="54"/>
                    </a:cubicBezTo>
                    <a:cubicBezTo>
                      <a:pt x="397" y="47"/>
                      <a:pt x="397" y="27"/>
                      <a:pt x="377" y="12"/>
                    </a:cubicBezTo>
                    <a:cubicBezTo>
                      <a:pt x="370" y="6"/>
                      <a:pt x="356" y="0"/>
                      <a:pt x="335" y="0"/>
                    </a:cubicBezTo>
                    <a:cubicBezTo>
                      <a:pt x="290" y="0"/>
                      <a:pt x="265" y="27"/>
                      <a:pt x="249" y="49"/>
                    </a:cubicBezTo>
                    <a:cubicBezTo>
                      <a:pt x="245" y="8"/>
                      <a:pt x="212" y="0"/>
                      <a:pt x="187" y="0"/>
                    </a:cubicBezTo>
                    <a:cubicBezTo>
                      <a:pt x="148" y="0"/>
                      <a:pt x="121" y="23"/>
                      <a:pt x="105" y="43"/>
                    </a:cubicBezTo>
                    <a:cubicBezTo>
                      <a:pt x="103" y="10"/>
                      <a:pt x="74" y="0"/>
                      <a:pt x="54" y="0"/>
                    </a:cubicBezTo>
                    <a:cubicBezTo>
                      <a:pt x="35" y="0"/>
                      <a:pt x="23" y="14"/>
                      <a:pt x="18" y="25"/>
                    </a:cubicBezTo>
                    <a:cubicBezTo>
                      <a:pt x="6" y="43"/>
                      <a:pt x="0" y="70"/>
                      <a:pt x="0" y="72"/>
                    </a:cubicBezTo>
                    <a:cubicBezTo>
                      <a:pt x="0" y="80"/>
                      <a:pt x="6" y="80"/>
                      <a:pt x="8" y="80"/>
                    </a:cubicBezTo>
                    <a:cubicBezTo>
                      <a:pt x="16" y="80"/>
                      <a:pt x="16" y="78"/>
                      <a:pt x="18" y="64"/>
                    </a:cubicBezTo>
                    <a:cubicBezTo>
                      <a:pt x="25" y="37"/>
                      <a:pt x="35" y="14"/>
                      <a:pt x="53" y="14"/>
                    </a:cubicBezTo>
                    <a:cubicBezTo>
                      <a:pt x="66" y="14"/>
                      <a:pt x="70" y="23"/>
                      <a:pt x="70" y="37"/>
                    </a:cubicBezTo>
                    <a:cubicBezTo>
                      <a:pt x="70" y="45"/>
                      <a:pt x="65" y="62"/>
                      <a:pt x="62" y="76"/>
                    </a:cubicBezTo>
                    <a:cubicBezTo>
                      <a:pt x="59" y="89"/>
                      <a:pt x="53" y="109"/>
                      <a:pt x="51" y="119"/>
                    </a:cubicBezTo>
                    <a:cubicBezTo>
                      <a:pt x="45" y="139"/>
                      <a:pt x="40" y="160"/>
                      <a:pt x="35" y="181"/>
                    </a:cubicBezTo>
                    <a:cubicBezTo>
                      <a:pt x="33" y="187"/>
                      <a:pt x="31" y="198"/>
                      <a:pt x="31" y="200"/>
                    </a:cubicBezTo>
                    <a:cubicBezTo>
                      <a:pt x="31" y="210"/>
                      <a:pt x="39" y="216"/>
                      <a:pt x="47" y="216"/>
                    </a:cubicBezTo>
                    <a:cubicBezTo>
                      <a:pt x="56" y="216"/>
                      <a:pt x="64" y="208"/>
                      <a:pt x="66" y="204"/>
                    </a:cubicBezTo>
                    <a:cubicBezTo>
                      <a:pt x="68" y="200"/>
                      <a:pt x="72" y="185"/>
                      <a:pt x="74" y="175"/>
                    </a:cubicBezTo>
                    <a:cubicBezTo>
                      <a:pt x="76" y="165"/>
                      <a:pt x="82" y="144"/>
                      <a:pt x="86" y="132"/>
                    </a:cubicBezTo>
                    <a:cubicBezTo>
                      <a:pt x="88" y="121"/>
                      <a:pt x="91" y="111"/>
                      <a:pt x="93" y="99"/>
                    </a:cubicBezTo>
                    <a:cubicBezTo>
                      <a:pt x="99" y="80"/>
                      <a:pt x="99" y="76"/>
                      <a:pt x="113" y="56"/>
                    </a:cubicBezTo>
                    <a:cubicBezTo>
                      <a:pt x="126" y="37"/>
                      <a:pt x="150" y="14"/>
                      <a:pt x="185" y="14"/>
                    </a:cubicBezTo>
                    <a:cubicBezTo>
                      <a:pt x="212" y="14"/>
                      <a:pt x="214" y="37"/>
                      <a:pt x="214" y="47"/>
                    </a:cubicBezTo>
                    <a:cubicBezTo>
                      <a:pt x="214" y="58"/>
                      <a:pt x="212" y="64"/>
                      <a:pt x="204" y="91"/>
                    </a:cubicBezTo>
                    <a:cubicBezTo>
                      <a:pt x="198" y="118"/>
                      <a:pt x="191" y="144"/>
                      <a:pt x="185" y="17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6" name="Freeform 849">
                <a:extLst>
                  <a:ext uri="{FF2B5EF4-FFF2-40B4-BE49-F238E27FC236}">
                    <a16:creationId xmlns:a16="http://schemas.microsoft.com/office/drawing/2014/main" id="{52142923-1C86-48CA-5867-77E2C1CC4C22}"/>
                  </a:ext>
                </a:extLst>
              </p:cNvPr>
              <p:cNvSpPr/>
              <p:nvPr/>
            </p:nvSpPr>
            <p:spPr>
              <a:xfrm>
                <a:off x="6042240" y="4174920"/>
                <a:ext cx="94320" cy="720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20">
                    <a:moveTo>
                      <a:pt x="245" y="19"/>
                    </a:moveTo>
                    <a:cubicBezTo>
                      <a:pt x="251" y="19"/>
                      <a:pt x="261" y="19"/>
                      <a:pt x="261" y="10"/>
                    </a:cubicBezTo>
                    <a:cubicBezTo>
                      <a:pt x="261" y="0"/>
                      <a:pt x="251" y="0"/>
                      <a:pt x="245" y="0"/>
                    </a:cubicBezTo>
                    <a:cubicBezTo>
                      <a:pt x="168" y="0"/>
                      <a:pt x="91" y="0"/>
                      <a:pt x="14" y="0"/>
                    </a:cubicBezTo>
                    <a:cubicBezTo>
                      <a:pt x="10" y="0"/>
                      <a:pt x="0" y="0"/>
                      <a:pt x="0" y="10"/>
                    </a:cubicBezTo>
                    <a:cubicBezTo>
                      <a:pt x="0" y="19"/>
                      <a:pt x="10" y="19"/>
                      <a:pt x="14" y="19"/>
                    </a:cubicBezTo>
                    <a:cubicBezTo>
                      <a:pt x="91" y="19"/>
                      <a:pt x="168" y="19"/>
                      <a:pt x="245" y="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7" name="Freeform 850">
                <a:extLst>
                  <a:ext uri="{FF2B5EF4-FFF2-40B4-BE49-F238E27FC236}">
                    <a16:creationId xmlns:a16="http://schemas.microsoft.com/office/drawing/2014/main" id="{BAAC7BB7-95D4-EE0F-5A35-FC828E3834A4}"/>
                  </a:ext>
                </a:extLst>
              </p:cNvPr>
              <p:cNvSpPr/>
              <p:nvPr/>
            </p:nvSpPr>
            <p:spPr>
              <a:xfrm>
                <a:off x="6165720" y="4127040"/>
                <a:ext cx="6408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78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2"/>
                      <a:pt x="86" y="222"/>
                    </a:cubicBezTo>
                    <a:cubicBezTo>
                      <a:pt x="82" y="222"/>
                      <a:pt x="41" y="222"/>
                      <a:pt x="23" y="202"/>
                    </a:cubicBezTo>
                    <a:cubicBezTo>
                      <a:pt x="39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0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4" y="235"/>
                      <a:pt x="177" y="200"/>
                      <a:pt x="177" y="167"/>
                    </a:cubicBezTo>
                    <a:cubicBezTo>
                      <a:pt x="177" y="140"/>
                      <a:pt x="154" y="117"/>
                      <a:pt x="115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0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1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49" y="14"/>
                      <a:pt x="80" y="14"/>
                      <a:pt x="88" y="14"/>
                    </a:cubicBezTo>
                    <a:cubicBezTo>
                      <a:pt x="113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2" y="101"/>
                    </a:cubicBezTo>
                    <a:cubicBezTo>
                      <a:pt x="72" y="101"/>
                      <a:pt x="70" y="103"/>
                      <a:pt x="60" y="103"/>
                    </a:cubicBezTo>
                    <a:cubicBezTo>
                      <a:pt x="56" y="103"/>
                      <a:pt x="53" y="103"/>
                      <a:pt x="53" y="109"/>
                    </a:cubicBezTo>
                    <a:cubicBezTo>
                      <a:pt x="53" y="115"/>
                      <a:pt x="56" y="115"/>
                      <a:pt x="62" y="115"/>
                    </a:cubicBezTo>
                    <a:cubicBezTo>
                      <a:pt x="70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8" name="Freeform 851">
                <a:extLst>
                  <a:ext uri="{FF2B5EF4-FFF2-40B4-BE49-F238E27FC236}">
                    <a16:creationId xmlns:a16="http://schemas.microsoft.com/office/drawing/2014/main" id="{A9B3F2E0-91F2-FFF7-46D6-81632543CB13}"/>
                  </a:ext>
                </a:extLst>
              </p:cNvPr>
              <p:cNvSpPr/>
              <p:nvPr/>
            </p:nvSpPr>
            <p:spPr>
              <a:xfrm>
                <a:off x="625752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0"/>
                    </a:moveTo>
                    <a:cubicBezTo>
                      <a:pt x="49" y="0"/>
                      <a:pt x="25" y="0"/>
                      <a:pt x="0" y="0"/>
                    </a:cubicBezTo>
                    <a:cubicBezTo>
                      <a:pt x="0" y="8"/>
                      <a:pt x="0" y="16"/>
                      <a:pt x="0" y="23"/>
                    </a:cubicBezTo>
                    <a:cubicBezTo>
                      <a:pt x="17" y="23"/>
                      <a:pt x="34" y="23"/>
                      <a:pt x="51" y="23"/>
                    </a:cubicBezTo>
                    <a:cubicBezTo>
                      <a:pt x="51" y="167"/>
                      <a:pt x="51" y="310"/>
                      <a:pt x="51" y="453"/>
                    </a:cubicBezTo>
                    <a:cubicBezTo>
                      <a:pt x="34" y="453"/>
                      <a:pt x="17" y="453"/>
                      <a:pt x="0" y="453"/>
                    </a:cubicBezTo>
                    <a:cubicBezTo>
                      <a:pt x="0" y="461"/>
                      <a:pt x="0" y="468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ubicBezTo>
                      <a:pt x="74" y="317"/>
                      <a:pt x="74" y="159"/>
                      <a:pt x="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9" name="Freeform 852">
                <a:extLst>
                  <a:ext uri="{FF2B5EF4-FFF2-40B4-BE49-F238E27FC236}">
                    <a16:creationId xmlns:a16="http://schemas.microsoft.com/office/drawing/2014/main" id="{589A2785-F49D-972B-FD5F-24604A2E7D2E}"/>
                  </a:ext>
                </a:extLst>
              </p:cNvPr>
              <p:cNvSpPr/>
              <p:nvPr/>
            </p:nvSpPr>
            <p:spPr>
              <a:xfrm>
                <a:off x="6346440" y="3891240"/>
                <a:ext cx="9360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0" h="1227">
                    <a:moveTo>
                      <a:pt x="259" y="612"/>
                    </a:moveTo>
                    <a:cubicBezTo>
                      <a:pt x="259" y="416"/>
                      <a:pt x="214" y="208"/>
                      <a:pt x="78" y="54"/>
                    </a:cubicBezTo>
                    <a:cubicBezTo>
                      <a:pt x="68" y="45"/>
                      <a:pt x="43" y="17"/>
                      <a:pt x="27" y="4"/>
                    </a:cubicBezTo>
                    <a:cubicBezTo>
                      <a:pt x="21" y="0"/>
                      <a:pt x="21" y="0"/>
                      <a:pt x="12" y="0"/>
                    </a:cubicBezTo>
                    <a:cubicBezTo>
                      <a:pt x="6" y="0"/>
                      <a:pt x="0" y="0"/>
                      <a:pt x="0" y="6"/>
                    </a:cubicBezTo>
                    <a:cubicBezTo>
                      <a:pt x="0" y="8"/>
                      <a:pt x="2" y="12"/>
                      <a:pt x="4" y="14"/>
                    </a:cubicBezTo>
                    <a:cubicBezTo>
                      <a:pt x="27" y="37"/>
                      <a:pt x="64" y="74"/>
                      <a:pt x="105" y="150"/>
                    </a:cubicBezTo>
                    <a:cubicBezTo>
                      <a:pt x="179" y="280"/>
                      <a:pt x="206" y="449"/>
                      <a:pt x="206" y="612"/>
                    </a:cubicBezTo>
                    <a:cubicBezTo>
                      <a:pt x="206" y="908"/>
                      <a:pt x="125" y="1088"/>
                      <a:pt x="2" y="1213"/>
                    </a:cubicBezTo>
                    <a:cubicBezTo>
                      <a:pt x="0" y="1215"/>
                      <a:pt x="0" y="1217"/>
                      <a:pt x="0" y="1219"/>
                    </a:cubicBezTo>
                    <a:cubicBezTo>
                      <a:pt x="0" y="1226"/>
                      <a:pt x="6" y="1226"/>
                      <a:pt x="12" y="1226"/>
                    </a:cubicBezTo>
                    <a:cubicBezTo>
                      <a:pt x="21" y="1226"/>
                      <a:pt x="21" y="1226"/>
                      <a:pt x="29" y="1221"/>
                    </a:cubicBezTo>
                    <a:cubicBezTo>
                      <a:pt x="93" y="1164"/>
                      <a:pt x="167" y="1069"/>
                      <a:pt x="214" y="925"/>
                    </a:cubicBezTo>
                    <a:cubicBezTo>
                      <a:pt x="243" y="832"/>
                      <a:pt x="259" y="721"/>
                      <a:pt x="259" y="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0" name="Freeform 853">
                <a:extLst>
                  <a:ext uri="{FF2B5EF4-FFF2-40B4-BE49-F238E27FC236}">
                    <a16:creationId xmlns:a16="http://schemas.microsoft.com/office/drawing/2014/main" id="{56AC84CE-B79B-8542-D981-71DFD665BD15}"/>
                  </a:ext>
                </a:extLst>
              </p:cNvPr>
              <p:cNvSpPr/>
              <p:nvPr/>
            </p:nvSpPr>
            <p:spPr>
              <a:xfrm>
                <a:off x="6525000" y="3803760"/>
                <a:ext cx="61200" cy="82080"/>
              </a:xfrm>
              <a:custGeom>
                <a:avLst/>
                <a:gdLst/>
                <a:ahLst/>
                <a:cxnLst/>
                <a:rect l="0" t="0" r="r" b="b"/>
                <a:pathLst>
                  <a:path w="170" h="228">
                    <a:moveTo>
                      <a:pt x="169" y="161"/>
                    </a:moveTo>
                    <a:cubicBezTo>
                      <a:pt x="165" y="161"/>
                      <a:pt x="160" y="161"/>
                      <a:pt x="156" y="161"/>
                    </a:cubicBezTo>
                    <a:cubicBezTo>
                      <a:pt x="156" y="167"/>
                      <a:pt x="152" y="189"/>
                      <a:pt x="146" y="192"/>
                    </a:cubicBezTo>
                    <a:cubicBezTo>
                      <a:pt x="144" y="194"/>
                      <a:pt x="115" y="194"/>
                      <a:pt x="109" y="194"/>
                    </a:cubicBezTo>
                    <a:cubicBezTo>
                      <a:pt x="87" y="194"/>
                      <a:pt x="65" y="194"/>
                      <a:pt x="43" y="194"/>
                    </a:cubicBezTo>
                    <a:cubicBezTo>
                      <a:pt x="64" y="179"/>
                      <a:pt x="90" y="159"/>
                      <a:pt x="111" y="146"/>
                    </a:cubicBezTo>
                    <a:cubicBezTo>
                      <a:pt x="142" y="124"/>
                      <a:pt x="169" y="105"/>
                      <a:pt x="169" y="68"/>
                    </a:cubicBezTo>
                    <a:cubicBezTo>
                      <a:pt x="169" y="25"/>
                      <a:pt x="128" y="0"/>
                      <a:pt x="80" y="0"/>
                    </a:cubicBezTo>
                    <a:cubicBezTo>
                      <a:pt x="33" y="0"/>
                      <a:pt x="0" y="27"/>
                      <a:pt x="0" y="60"/>
                    </a:cubicBezTo>
                    <a:cubicBezTo>
                      <a:pt x="0" y="78"/>
                      <a:pt x="16" y="82"/>
                      <a:pt x="19" y="82"/>
                    </a:cubicBezTo>
                    <a:cubicBezTo>
                      <a:pt x="29" y="82"/>
                      <a:pt x="39" y="76"/>
                      <a:pt x="39" y="60"/>
                    </a:cubicBezTo>
                    <a:cubicBezTo>
                      <a:pt x="39" y="49"/>
                      <a:pt x="31" y="43"/>
                      <a:pt x="19" y="41"/>
                    </a:cubicBezTo>
                    <a:cubicBezTo>
                      <a:pt x="29" y="25"/>
                      <a:pt x="51" y="16"/>
                      <a:pt x="72" y="16"/>
                    </a:cubicBezTo>
                    <a:cubicBezTo>
                      <a:pt x="105" y="16"/>
                      <a:pt x="134" y="35"/>
                      <a:pt x="134" y="68"/>
                    </a:cubicBezTo>
                    <a:cubicBezTo>
                      <a:pt x="134" y="97"/>
                      <a:pt x="113" y="119"/>
                      <a:pt x="88" y="142"/>
                    </a:cubicBezTo>
                    <a:cubicBezTo>
                      <a:pt x="60" y="165"/>
                      <a:pt x="32" y="189"/>
                      <a:pt x="4" y="212"/>
                    </a:cubicBezTo>
                    <a:cubicBezTo>
                      <a:pt x="0" y="214"/>
                      <a:pt x="0" y="214"/>
                      <a:pt x="0" y="218"/>
                    </a:cubicBezTo>
                    <a:cubicBezTo>
                      <a:pt x="0" y="221"/>
                      <a:pt x="0" y="224"/>
                      <a:pt x="0" y="227"/>
                    </a:cubicBezTo>
                    <a:cubicBezTo>
                      <a:pt x="53" y="227"/>
                      <a:pt x="106" y="227"/>
                      <a:pt x="160" y="227"/>
                    </a:cubicBezTo>
                    <a:cubicBezTo>
                      <a:pt x="163" y="205"/>
                      <a:pt x="166" y="183"/>
                      <a:pt x="169" y="1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1" name="Freeform 854">
                <a:extLst>
                  <a:ext uri="{FF2B5EF4-FFF2-40B4-BE49-F238E27FC236}">
                    <a16:creationId xmlns:a16="http://schemas.microsoft.com/office/drawing/2014/main" id="{C4919F96-ECE6-042F-DF5C-84FECBB1B2AE}"/>
                  </a:ext>
                </a:extLst>
              </p:cNvPr>
              <p:cNvSpPr/>
              <p:nvPr/>
            </p:nvSpPr>
            <p:spPr>
              <a:xfrm>
                <a:off x="6513840" y="3904560"/>
                <a:ext cx="84240" cy="8640"/>
              </a:xfrm>
              <a:custGeom>
                <a:avLst/>
                <a:gdLst/>
                <a:ahLst/>
                <a:cxnLst/>
                <a:rect l="0" t="0" r="r" b="b"/>
                <a:pathLst>
                  <a:path w="234" h="24">
                    <a:moveTo>
                      <a:pt x="117" y="23"/>
                    </a:moveTo>
                    <a:cubicBezTo>
                      <a:pt x="78" y="23"/>
                      <a:pt x="39" y="23"/>
                      <a:pt x="0" y="23"/>
                    </a:cubicBezTo>
                    <a:cubicBezTo>
                      <a:pt x="0" y="16"/>
                      <a:pt x="0" y="8"/>
                      <a:pt x="0" y="0"/>
                    </a:cubicBezTo>
                    <a:cubicBezTo>
                      <a:pt x="78" y="0"/>
                      <a:pt x="156" y="0"/>
                      <a:pt x="233" y="0"/>
                    </a:cubicBezTo>
                    <a:cubicBezTo>
                      <a:pt x="233" y="8"/>
                      <a:pt x="233" y="16"/>
                      <a:pt x="233" y="23"/>
                    </a:cubicBezTo>
                    <a:cubicBezTo>
                      <a:pt x="195" y="23"/>
                      <a:pt x="156" y="23"/>
                      <a:pt x="117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2" name="Freeform 855">
                <a:extLst>
                  <a:ext uri="{FF2B5EF4-FFF2-40B4-BE49-F238E27FC236}">
                    <a16:creationId xmlns:a16="http://schemas.microsoft.com/office/drawing/2014/main" id="{7EFDB512-B5D2-C589-D525-D3970B7B7CEF}"/>
                  </a:ext>
                </a:extLst>
              </p:cNvPr>
              <p:cNvSpPr/>
              <p:nvPr/>
            </p:nvSpPr>
            <p:spPr>
              <a:xfrm>
                <a:off x="6523560" y="3929040"/>
                <a:ext cx="6408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78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0"/>
                      <a:pt x="86" y="220"/>
                    </a:cubicBezTo>
                    <a:cubicBezTo>
                      <a:pt x="82" y="220"/>
                      <a:pt x="41" y="220"/>
                      <a:pt x="23" y="202"/>
                    </a:cubicBezTo>
                    <a:cubicBezTo>
                      <a:pt x="37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0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2" y="235"/>
                      <a:pt x="177" y="200"/>
                      <a:pt x="177" y="167"/>
                    </a:cubicBezTo>
                    <a:cubicBezTo>
                      <a:pt x="177" y="140"/>
                      <a:pt x="154" y="117"/>
                      <a:pt x="113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0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1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49" y="14"/>
                      <a:pt x="80" y="14"/>
                      <a:pt x="88" y="14"/>
                    </a:cubicBezTo>
                    <a:cubicBezTo>
                      <a:pt x="111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0" y="101"/>
                    </a:cubicBezTo>
                    <a:cubicBezTo>
                      <a:pt x="72" y="101"/>
                      <a:pt x="70" y="103"/>
                      <a:pt x="60" y="103"/>
                    </a:cubicBezTo>
                    <a:cubicBezTo>
                      <a:pt x="56" y="103"/>
                      <a:pt x="53" y="103"/>
                      <a:pt x="53" y="109"/>
                    </a:cubicBezTo>
                    <a:cubicBezTo>
                      <a:pt x="53" y="115"/>
                      <a:pt x="56" y="115"/>
                      <a:pt x="62" y="115"/>
                    </a:cubicBezTo>
                    <a:cubicBezTo>
                      <a:pt x="70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3" name="Freeform 856">
                <a:extLst>
                  <a:ext uri="{FF2B5EF4-FFF2-40B4-BE49-F238E27FC236}">
                    <a16:creationId xmlns:a16="http://schemas.microsoft.com/office/drawing/2014/main" id="{F9833D69-04BE-B0EB-0790-70D7FEB61287}"/>
                  </a:ext>
                </a:extLst>
              </p:cNvPr>
              <p:cNvSpPr/>
              <p:nvPr/>
            </p:nvSpPr>
            <p:spPr>
              <a:xfrm>
                <a:off x="6724800" y="3891240"/>
                <a:ext cx="9432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2" h="1227">
                    <a:moveTo>
                      <a:pt x="230" y="1219"/>
                    </a:moveTo>
                    <a:cubicBezTo>
                      <a:pt x="232" y="1221"/>
                      <a:pt x="235" y="1224"/>
                      <a:pt x="237" y="1226"/>
                    </a:cubicBezTo>
                    <a:cubicBezTo>
                      <a:pt x="243" y="1226"/>
                      <a:pt x="248" y="1226"/>
                      <a:pt x="253" y="1226"/>
                    </a:cubicBezTo>
                    <a:cubicBezTo>
                      <a:pt x="255" y="1226"/>
                      <a:pt x="261" y="1224"/>
                      <a:pt x="261" y="1219"/>
                    </a:cubicBezTo>
                    <a:cubicBezTo>
                      <a:pt x="261" y="1217"/>
                      <a:pt x="259" y="1215"/>
                      <a:pt x="257" y="1213"/>
                    </a:cubicBezTo>
                    <a:cubicBezTo>
                      <a:pt x="233" y="1188"/>
                      <a:pt x="197" y="1151"/>
                      <a:pt x="154" y="1077"/>
                    </a:cubicBezTo>
                    <a:cubicBezTo>
                      <a:pt x="80" y="945"/>
                      <a:pt x="53" y="777"/>
                      <a:pt x="53" y="612"/>
                    </a:cubicBezTo>
                    <a:cubicBezTo>
                      <a:pt x="53" y="311"/>
                      <a:pt x="138" y="132"/>
                      <a:pt x="259" y="12"/>
                    </a:cubicBezTo>
                    <a:cubicBezTo>
                      <a:pt x="261" y="10"/>
                      <a:pt x="261" y="8"/>
                      <a:pt x="261" y="6"/>
                    </a:cubicBezTo>
                    <a:cubicBezTo>
                      <a:pt x="261" y="0"/>
                      <a:pt x="255" y="0"/>
                      <a:pt x="247" y="0"/>
                    </a:cubicBezTo>
                    <a:cubicBezTo>
                      <a:pt x="237" y="0"/>
                      <a:pt x="237" y="0"/>
                      <a:pt x="230" y="4"/>
                    </a:cubicBezTo>
                    <a:cubicBezTo>
                      <a:pt x="165" y="60"/>
                      <a:pt x="93" y="155"/>
                      <a:pt x="45" y="299"/>
                    </a:cubicBezTo>
                    <a:cubicBezTo>
                      <a:pt x="16" y="389"/>
                      <a:pt x="0" y="500"/>
                      <a:pt x="0" y="612"/>
                    </a:cubicBezTo>
                    <a:cubicBezTo>
                      <a:pt x="0" y="774"/>
                      <a:pt x="29" y="956"/>
                      <a:pt x="136" y="1116"/>
                    </a:cubicBezTo>
                    <a:cubicBezTo>
                      <a:pt x="156" y="1141"/>
                      <a:pt x="166" y="1152"/>
                      <a:pt x="181" y="1170"/>
                    </a:cubicBezTo>
                    <a:cubicBezTo>
                      <a:pt x="187" y="1178"/>
                      <a:pt x="197" y="1189"/>
                      <a:pt x="202" y="1193"/>
                    </a:cubicBezTo>
                    <a:cubicBezTo>
                      <a:pt x="211" y="1202"/>
                      <a:pt x="221" y="1210"/>
                      <a:pt x="230" y="12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4" name="Freeform 857">
                <a:extLst>
                  <a:ext uri="{FF2B5EF4-FFF2-40B4-BE49-F238E27FC236}">
                    <a16:creationId xmlns:a16="http://schemas.microsoft.com/office/drawing/2014/main" id="{7B83B010-0F09-412E-B885-6DF372B641F0}"/>
                  </a:ext>
                </a:extLst>
              </p:cNvPr>
              <p:cNvSpPr/>
              <p:nvPr/>
            </p:nvSpPr>
            <p:spPr>
              <a:xfrm>
                <a:off x="7047360" y="3962880"/>
                <a:ext cx="8136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6" h="328">
                    <a:moveTo>
                      <a:pt x="225" y="165"/>
                    </a:moveTo>
                    <a:cubicBezTo>
                      <a:pt x="225" y="113"/>
                      <a:pt x="217" y="74"/>
                      <a:pt x="196" y="41"/>
                    </a:cubicBezTo>
                    <a:cubicBezTo>
                      <a:pt x="180" y="19"/>
                      <a:pt x="151" y="0"/>
                      <a:pt x="112" y="0"/>
                    </a:cubicBezTo>
                    <a:cubicBezTo>
                      <a:pt x="1" y="0"/>
                      <a:pt x="1" y="131"/>
                      <a:pt x="1" y="165"/>
                    </a:cubicBezTo>
                    <a:cubicBezTo>
                      <a:pt x="1" y="199"/>
                      <a:pt x="0" y="327"/>
                      <a:pt x="112" y="327"/>
                    </a:cubicBezTo>
                    <a:cubicBezTo>
                      <a:pt x="224" y="327"/>
                      <a:pt x="225" y="198"/>
                      <a:pt x="225" y="165"/>
                    </a:cubicBezTo>
                    <a:moveTo>
                      <a:pt x="112" y="313"/>
                    </a:moveTo>
                    <a:cubicBezTo>
                      <a:pt x="91" y="313"/>
                      <a:pt x="61" y="299"/>
                      <a:pt x="52" y="260"/>
                    </a:cubicBezTo>
                    <a:cubicBezTo>
                      <a:pt x="46" y="233"/>
                      <a:pt x="46" y="194"/>
                      <a:pt x="46" y="157"/>
                    </a:cubicBezTo>
                    <a:cubicBezTo>
                      <a:pt x="46" y="122"/>
                      <a:pt x="46" y="87"/>
                      <a:pt x="52" y="60"/>
                    </a:cubicBezTo>
                    <a:cubicBezTo>
                      <a:pt x="63" y="23"/>
                      <a:pt x="92" y="14"/>
                      <a:pt x="112" y="14"/>
                    </a:cubicBezTo>
                    <a:cubicBezTo>
                      <a:pt x="139" y="14"/>
                      <a:pt x="164" y="29"/>
                      <a:pt x="172" y="56"/>
                    </a:cubicBezTo>
                    <a:cubicBezTo>
                      <a:pt x="180" y="82"/>
                      <a:pt x="180" y="117"/>
                      <a:pt x="180" y="157"/>
                    </a:cubicBezTo>
                    <a:cubicBezTo>
                      <a:pt x="180" y="194"/>
                      <a:pt x="180" y="229"/>
                      <a:pt x="174" y="258"/>
                    </a:cubicBezTo>
                    <a:cubicBezTo>
                      <a:pt x="164" y="303"/>
                      <a:pt x="131" y="313"/>
                      <a:pt x="112" y="31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5" name="Freeform 858">
                <a:extLst>
                  <a:ext uri="{FF2B5EF4-FFF2-40B4-BE49-F238E27FC236}">
                    <a16:creationId xmlns:a16="http://schemas.microsoft.com/office/drawing/2014/main" id="{81D61F06-D685-1D7A-88F4-BB52A86D8435}"/>
                  </a:ext>
                </a:extLst>
              </p:cNvPr>
              <p:cNvSpPr/>
              <p:nvPr/>
            </p:nvSpPr>
            <p:spPr>
              <a:xfrm>
                <a:off x="7156080" y="4057200"/>
                <a:ext cx="20520" cy="19800"/>
              </a:xfrm>
              <a:custGeom>
                <a:avLst/>
                <a:gdLst/>
                <a:ahLst/>
                <a:cxnLst/>
                <a:rect l="0" t="0" r="r" b="b"/>
                <a:pathLst>
                  <a:path w="57" h="55">
                    <a:moveTo>
                      <a:pt x="56" y="27"/>
                    </a:moveTo>
                    <a:cubicBezTo>
                      <a:pt x="56" y="10"/>
                      <a:pt x="41" y="0"/>
                      <a:pt x="29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5"/>
                      <a:pt x="16" y="54"/>
                      <a:pt x="27" y="54"/>
                    </a:cubicBezTo>
                    <a:cubicBezTo>
                      <a:pt x="43" y="54"/>
                      <a:pt x="56" y="41"/>
                      <a:pt x="56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6" name="Freeform 859">
                <a:extLst>
                  <a:ext uri="{FF2B5EF4-FFF2-40B4-BE49-F238E27FC236}">
                    <a16:creationId xmlns:a16="http://schemas.microsoft.com/office/drawing/2014/main" id="{506CBC6A-F8B9-364C-653A-0F83EFF1D11F}"/>
                  </a:ext>
                </a:extLst>
              </p:cNvPr>
              <p:cNvSpPr/>
              <p:nvPr/>
            </p:nvSpPr>
            <p:spPr>
              <a:xfrm>
                <a:off x="7204320" y="3962880"/>
                <a:ext cx="80280" cy="118080"/>
              </a:xfrm>
              <a:custGeom>
                <a:avLst/>
                <a:gdLst/>
                <a:ahLst/>
                <a:cxnLst/>
                <a:rect l="0" t="0" r="r" b="b"/>
                <a:pathLst>
                  <a:path w="223" h="328">
                    <a:moveTo>
                      <a:pt x="144" y="144"/>
                    </a:moveTo>
                    <a:cubicBezTo>
                      <a:pt x="183" y="126"/>
                      <a:pt x="206" y="103"/>
                      <a:pt x="206" y="70"/>
                    </a:cubicBezTo>
                    <a:cubicBezTo>
                      <a:pt x="206" y="25"/>
                      <a:pt x="158" y="0"/>
                      <a:pt x="111" y="0"/>
                    </a:cubicBezTo>
                    <a:cubicBezTo>
                      <a:pt x="58" y="0"/>
                      <a:pt x="16" y="33"/>
                      <a:pt x="16" y="80"/>
                    </a:cubicBezTo>
                    <a:cubicBezTo>
                      <a:pt x="16" y="101"/>
                      <a:pt x="25" y="119"/>
                      <a:pt x="35" y="128"/>
                    </a:cubicBezTo>
                    <a:cubicBezTo>
                      <a:pt x="43" y="138"/>
                      <a:pt x="47" y="140"/>
                      <a:pt x="76" y="155"/>
                    </a:cubicBezTo>
                    <a:cubicBezTo>
                      <a:pt x="49" y="167"/>
                      <a:pt x="0" y="194"/>
                      <a:pt x="0" y="243"/>
                    </a:cubicBezTo>
                    <a:cubicBezTo>
                      <a:pt x="0" y="297"/>
                      <a:pt x="56" y="327"/>
                      <a:pt x="111" y="327"/>
                    </a:cubicBezTo>
                    <a:cubicBezTo>
                      <a:pt x="171" y="327"/>
                      <a:pt x="222" y="288"/>
                      <a:pt x="222" y="235"/>
                    </a:cubicBezTo>
                    <a:cubicBezTo>
                      <a:pt x="222" y="204"/>
                      <a:pt x="202" y="177"/>
                      <a:pt x="175" y="161"/>
                    </a:cubicBezTo>
                    <a:cubicBezTo>
                      <a:pt x="169" y="157"/>
                      <a:pt x="152" y="148"/>
                      <a:pt x="144" y="144"/>
                    </a:cubicBezTo>
                    <a:moveTo>
                      <a:pt x="66" y="99"/>
                    </a:moveTo>
                    <a:cubicBezTo>
                      <a:pt x="54" y="91"/>
                      <a:pt x="41" y="80"/>
                      <a:pt x="41" y="60"/>
                    </a:cubicBezTo>
                    <a:cubicBezTo>
                      <a:pt x="41" y="31"/>
                      <a:pt x="76" y="14"/>
                      <a:pt x="111" y="14"/>
                    </a:cubicBezTo>
                    <a:cubicBezTo>
                      <a:pt x="148" y="14"/>
                      <a:pt x="181" y="37"/>
                      <a:pt x="181" y="70"/>
                    </a:cubicBezTo>
                    <a:cubicBezTo>
                      <a:pt x="181" y="113"/>
                      <a:pt x="147" y="113"/>
                      <a:pt x="130" y="134"/>
                    </a:cubicBezTo>
                    <a:cubicBezTo>
                      <a:pt x="128" y="134"/>
                      <a:pt x="128" y="134"/>
                      <a:pt x="125" y="132"/>
                    </a:cubicBezTo>
                    <a:cubicBezTo>
                      <a:pt x="105" y="121"/>
                      <a:pt x="86" y="110"/>
                      <a:pt x="66" y="99"/>
                    </a:cubicBezTo>
                    <a:moveTo>
                      <a:pt x="90" y="165"/>
                    </a:moveTo>
                    <a:cubicBezTo>
                      <a:pt x="112" y="178"/>
                      <a:pt x="134" y="190"/>
                      <a:pt x="156" y="202"/>
                    </a:cubicBezTo>
                    <a:cubicBezTo>
                      <a:pt x="169" y="210"/>
                      <a:pt x="193" y="225"/>
                      <a:pt x="193" y="253"/>
                    </a:cubicBezTo>
                    <a:cubicBezTo>
                      <a:pt x="193" y="288"/>
                      <a:pt x="152" y="311"/>
                      <a:pt x="111" y="311"/>
                    </a:cubicBezTo>
                    <a:cubicBezTo>
                      <a:pt x="68" y="311"/>
                      <a:pt x="29" y="282"/>
                      <a:pt x="29" y="243"/>
                    </a:cubicBezTo>
                    <a:cubicBezTo>
                      <a:pt x="29" y="208"/>
                      <a:pt x="56" y="181"/>
                      <a:pt x="90" y="16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7" name="Freeform 860">
                <a:extLst>
                  <a:ext uri="{FF2B5EF4-FFF2-40B4-BE49-F238E27FC236}">
                    <a16:creationId xmlns:a16="http://schemas.microsoft.com/office/drawing/2014/main" id="{8E8ECAA4-7C60-0AD7-D950-E316F22C1EBA}"/>
                  </a:ext>
                </a:extLst>
              </p:cNvPr>
              <p:cNvSpPr/>
              <p:nvPr/>
            </p:nvSpPr>
            <p:spPr>
              <a:xfrm>
                <a:off x="6856920" y="4106880"/>
                <a:ext cx="618840" cy="10080"/>
              </a:xfrm>
              <a:custGeom>
                <a:avLst/>
                <a:gdLst/>
                <a:ahLst/>
                <a:cxnLst/>
                <a:rect l="0" t="0" r="r" b="b"/>
                <a:pathLst>
                  <a:path w="1719" h="28">
                    <a:moveTo>
                      <a:pt x="858" y="27"/>
                    </a:moveTo>
                    <a:cubicBezTo>
                      <a:pt x="572" y="27"/>
                      <a:pt x="286" y="27"/>
                      <a:pt x="0" y="27"/>
                    </a:cubicBezTo>
                    <a:cubicBezTo>
                      <a:pt x="0" y="18"/>
                      <a:pt x="0" y="9"/>
                      <a:pt x="0" y="0"/>
                    </a:cubicBezTo>
                    <a:cubicBezTo>
                      <a:pt x="573" y="0"/>
                      <a:pt x="1145" y="0"/>
                      <a:pt x="1718" y="0"/>
                    </a:cubicBezTo>
                    <a:cubicBezTo>
                      <a:pt x="1718" y="9"/>
                      <a:pt x="1718" y="18"/>
                      <a:pt x="1718" y="27"/>
                    </a:cubicBezTo>
                    <a:cubicBezTo>
                      <a:pt x="1431" y="27"/>
                      <a:pt x="1145" y="27"/>
                      <a:pt x="858" y="2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8" name="Freeform 861">
                <a:extLst>
                  <a:ext uri="{FF2B5EF4-FFF2-40B4-BE49-F238E27FC236}">
                    <a16:creationId xmlns:a16="http://schemas.microsoft.com/office/drawing/2014/main" id="{C8E101FE-4914-6501-D272-FD98E2692CC0}"/>
                  </a:ext>
                </a:extLst>
              </p:cNvPr>
              <p:cNvSpPr/>
              <p:nvPr/>
            </p:nvSpPr>
            <p:spPr>
              <a:xfrm>
                <a:off x="6869520" y="4138920"/>
                <a:ext cx="95040" cy="121320"/>
              </a:xfrm>
              <a:custGeom>
                <a:avLst/>
                <a:gdLst/>
                <a:ahLst/>
                <a:cxnLst/>
                <a:rect l="0" t="0" r="r" b="b"/>
                <a:pathLst>
                  <a:path w="264" h="337">
                    <a:moveTo>
                      <a:pt x="158" y="194"/>
                    </a:moveTo>
                    <a:cubicBezTo>
                      <a:pt x="183" y="249"/>
                      <a:pt x="210" y="317"/>
                      <a:pt x="214" y="325"/>
                    </a:cubicBezTo>
                    <a:cubicBezTo>
                      <a:pt x="224" y="336"/>
                      <a:pt x="232" y="336"/>
                      <a:pt x="239" y="336"/>
                    </a:cubicBezTo>
                    <a:cubicBezTo>
                      <a:pt x="243" y="336"/>
                      <a:pt x="246" y="336"/>
                      <a:pt x="249" y="336"/>
                    </a:cubicBezTo>
                    <a:cubicBezTo>
                      <a:pt x="259" y="336"/>
                      <a:pt x="263" y="336"/>
                      <a:pt x="263" y="330"/>
                    </a:cubicBezTo>
                    <a:cubicBezTo>
                      <a:pt x="263" y="327"/>
                      <a:pt x="263" y="327"/>
                      <a:pt x="261" y="325"/>
                    </a:cubicBezTo>
                    <a:cubicBezTo>
                      <a:pt x="255" y="319"/>
                      <a:pt x="251" y="309"/>
                      <a:pt x="249" y="305"/>
                    </a:cubicBezTo>
                    <a:cubicBezTo>
                      <a:pt x="210" y="213"/>
                      <a:pt x="171" y="121"/>
                      <a:pt x="132" y="29"/>
                    </a:cubicBezTo>
                    <a:cubicBezTo>
                      <a:pt x="128" y="21"/>
                      <a:pt x="119" y="0"/>
                      <a:pt x="68" y="0"/>
                    </a:cubicBezTo>
                    <a:cubicBezTo>
                      <a:pt x="62" y="0"/>
                      <a:pt x="56" y="0"/>
                      <a:pt x="56" y="6"/>
                    </a:cubicBezTo>
                    <a:cubicBezTo>
                      <a:pt x="56" y="12"/>
                      <a:pt x="60" y="12"/>
                      <a:pt x="62" y="12"/>
                    </a:cubicBezTo>
                    <a:cubicBezTo>
                      <a:pt x="72" y="14"/>
                      <a:pt x="82" y="16"/>
                      <a:pt x="93" y="43"/>
                    </a:cubicBezTo>
                    <a:cubicBezTo>
                      <a:pt x="113" y="87"/>
                      <a:pt x="132" y="132"/>
                      <a:pt x="152" y="177"/>
                    </a:cubicBezTo>
                    <a:cubicBezTo>
                      <a:pt x="104" y="219"/>
                      <a:pt x="57" y="261"/>
                      <a:pt x="10" y="303"/>
                    </a:cubicBezTo>
                    <a:cubicBezTo>
                      <a:pt x="4" y="309"/>
                      <a:pt x="0" y="311"/>
                      <a:pt x="0" y="321"/>
                    </a:cubicBezTo>
                    <a:cubicBezTo>
                      <a:pt x="0" y="332"/>
                      <a:pt x="10" y="336"/>
                      <a:pt x="16" y="336"/>
                    </a:cubicBezTo>
                    <a:cubicBezTo>
                      <a:pt x="25" y="336"/>
                      <a:pt x="31" y="330"/>
                      <a:pt x="33" y="328"/>
                    </a:cubicBezTo>
                    <a:cubicBezTo>
                      <a:pt x="75" y="284"/>
                      <a:pt x="116" y="239"/>
                      <a:pt x="158" y="1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9" name="Freeform 862">
                <a:extLst>
                  <a:ext uri="{FF2B5EF4-FFF2-40B4-BE49-F238E27FC236}">
                    <a16:creationId xmlns:a16="http://schemas.microsoft.com/office/drawing/2014/main" id="{DE57538F-CDB5-DA77-F636-27793C0BEA98}"/>
                  </a:ext>
                </a:extLst>
              </p:cNvPr>
              <p:cNvSpPr/>
              <p:nvPr/>
            </p:nvSpPr>
            <p:spPr>
              <a:xfrm>
                <a:off x="6983280" y="4200840"/>
                <a:ext cx="6480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80" h="236">
                    <a:moveTo>
                      <a:pt x="179" y="119"/>
                    </a:moveTo>
                    <a:cubicBezTo>
                      <a:pt x="179" y="93"/>
                      <a:pt x="179" y="0"/>
                      <a:pt x="90" y="0"/>
                    </a:cubicBezTo>
                    <a:cubicBezTo>
                      <a:pt x="0" y="0"/>
                      <a:pt x="0" y="93"/>
                      <a:pt x="0" y="119"/>
                    </a:cubicBezTo>
                    <a:cubicBezTo>
                      <a:pt x="0" y="144"/>
                      <a:pt x="0" y="235"/>
                      <a:pt x="90" y="235"/>
                    </a:cubicBezTo>
                    <a:cubicBezTo>
                      <a:pt x="179" y="235"/>
                      <a:pt x="179" y="144"/>
                      <a:pt x="179" y="119"/>
                    </a:cubicBezTo>
                    <a:moveTo>
                      <a:pt x="90" y="224"/>
                    </a:moveTo>
                    <a:cubicBezTo>
                      <a:pt x="78" y="224"/>
                      <a:pt x="49" y="220"/>
                      <a:pt x="41" y="185"/>
                    </a:cubicBezTo>
                    <a:cubicBezTo>
                      <a:pt x="35" y="167"/>
                      <a:pt x="35" y="142"/>
                      <a:pt x="35" y="115"/>
                    </a:cubicBezTo>
                    <a:cubicBezTo>
                      <a:pt x="35" y="89"/>
                      <a:pt x="35" y="66"/>
                      <a:pt x="41" y="47"/>
                    </a:cubicBezTo>
                    <a:cubicBezTo>
                      <a:pt x="49" y="17"/>
                      <a:pt x="76" y="12"/>
                      <a:pt x="90" y="12"/>
                    </a:cubicBezTo>
                    <a:cubicBezTo>
                      <a:pt x="115" y="12"/>
                      <a:pt x="134" y="25"/>
                      <a:pt x="140" y="49"/>
                    </a:cubicBezTo>
                    <a:cubicBezTo>
                      <a:pt x="146" y="66"/>
                      <a:pt x="146" y="95"/>
                      <a:pt x="146" y="115"/>
                    </a:cubicBezTo>
                    <a:cubicBezTo>
                      <a:pt x="146" y="138"/>
                      <a:pt x="146" y="165"/>
                      <a:pt x="140" y="187"/>
                    </a:cubicBezTo>
                    <a:cubicBezTo>
                      <a:pt x="130" y="220"/>
                      <a:pt x="103" y="224"/>
                      <a:pt x="90" y="2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0" name="Freeform 863">
                <a:extLst>
                  <a:ext uri="{FF2B5EF4-FFF2-40B4-BE49-F238E27FC236}">
                    <a16:creationId xmlns:a16="http://schemas.microsoft.com/office/drawing/2014/main" id="{E1AE865C-37FD-DA59-5124-9DBE29CB8198}"/>
                  </a:ext>
                </a:extLst>
              </p:cNvPr>
              <p:cNvSpPr/>
              <p:nvPr/>
            </p:nvSpPr>
            <p:spPr>
              <a:xfrm>
                <a:off x="709308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476"/>
                    </a:moveTo>
                    <a:cubicBezTo>
                      <a:pt x="74" y="468"/>
                      <a:pt x="74" y="461"/>
                      <a:pt x="74" y="453"/>
                    </a:cubicBezTo>
                    <a:cubicBezTo>
                      <a:pt x="57" y="453"/>
                      <a:pt x="40" y="453"/>
                      <a:pt x="23" y="453"/>
                    </a:cubicBezTo>
                    <a:cubicBezTo>
                      <a:pt x="23" y="310"/>
                      <a:pt x="23" y="167"/>
                      <a:pt x="23" y="23"/>
                    </a:cubicBezTo>
                    <a:cubicBezTo>
                      <a:pt x="40" y="23"/>
                      <a:pt x="57" y="23"/>
                      <a:pt x="74" y="23"/>
                    </a:cubicBezTo>
                    <a:cubicBezTo>
                      <a:pt x="74" y="16"/>
                      <a:pt x="74" y="8"/>
                      <a:pt x="74" y="0"/>
                    </a:cubicBezTo>
                    <a:cubicBezTo>
                      <a:pt x="49" y="0"/>
                      <a:pt x="25" y="0"/>
                      <a:pt x="0" y="0"/>
                    </a:cubicBezTo>
                    <a:cubicBezTo>
                      <a:pt x="0" y="159"/>
                      <a:pt x="0" y="317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1" name="Freeform 864">
                <a:extLst>
                  <a:ext uri="{FF2B5EF4-FFF2-40B4-BE49-F238E27FC236}">
                    <a16:creationId xmlns:a16="http://schemas.microsoft.com/office/drawing/2014/main" id="{AA02CD67-89F0-3CEC-0936-2E23F6B5F72B}"/>
                  </a:ext>
                </a:extLst>
              </p:cNvPr>
              <p:cNvSpPr/>
              <p:nvPr/>
            </p:nvSpPr>
            <p:spPr>
              <a:xfrm>
                <a:off x="7134480" y="4182480"/>
                <a:ext cx="102600" cy="113040"/>
              </a:xfrm>
              <a:custGeom>
                <a:avLst/>
                <a:gdLst/>
                <a:ahLst/>
                <a:cxnLst/>
                <a:rect l="0" t="0" r="r" b="b"/>
                <a:pathLst>
                  <a:path w="285" h="314">
                    <a:moveTo>
                      <a:pt x="2" y="288"/>
                    </a:moveTo>
                    <a:cubicBezTo>
                      <a:pt x="0" y="293"/>
                      <a:pt x="1" y="294"/>
                      <a:pt x="0" y="297"/>
                    </a:cubicBezTo>
                    <a:cubicBezTo>
                      <a:pt x="0" y="307"/>
                      <a:pt x="8" y="313"/>
                      <a:pt x="16" y="313"/>
                    </a:cubicBezTo>
                    <a:cubicBezTo>
                      <a:pt x="33" y="313"/>
                      <a:pt x="37" y="297"/>
                      <a:pt x="39" y="288"/>
                    </a:cubicBezTo>
                    <a:cubicBezTo>
                      <a:pt x="39" y="286"/>
                      <a:pt x="49" y="247"/>
                      <a:pt x="60" y="200"/>
                    </a:cubicBezTo>
                    <a:cubicBezTo>
                      <a:pt x="76" y="212"/>
                      <a:pt x="93" y="216"/>
                      <a:pt x="111" y="216"/>
                    </a:cubicBezTo>
                    <a:cubicBezTo>
                      <a:pt x="152" y="216"/>
                      <a:pt x="179" y="181"/>
                      <a:pt x="181" y="181"/>
                    </a:cubicBezTo>
                    <a:cubicBezTo>
                      <a:pt x="189" y="214"/>
                      <a:pt x="222" y="216"/>
                      <a:pt x="230" y="216"/>
                    </a:cubicBezTo>
                    <a:cubicBezTo>
                      <a:pt x="247" y="216"/>
                      <a:pt x="259" y="204"/>
                      <a:pt x="269" y="190"/>
                    </a:cubicBezTo>
                    <a:cubicBezTo>
                      <a:pt x="278" y="171"/>
                      <a:pt x="284" y="144"/>
                      <a:pt x="284" y="142"/>
                    </a:cubicBezTo>
                    <a:cubicBezTo>
                      <a:pt x="284" y="136"/>
                      <a:pt x="278" y="136"/>
                      <a:pt x="276" y="136"/>
                    </a:cubicBezTo>
                    <a:cubicBezTo>
                      <a:pt x="270" y="136"/>
                      <a:pt x="269" y="138"/>
                      <a:pt x="267" y="150"/>
                    </a:cubicBezTo>
                    <a:cubicBezTo>
                      <a:pt x="261" y="173"/>
                      <a:pt x="251" y="202"/>
                      <a:pt x="232" y="202"/>
                    </a:cubicBezTo>
                    <a:cubicBezTo>
                      <a:pt x="218" y="202"/>
                      <a:pt x="216" y="190"/>
                      <a:pt x="216" y="179"/>
                    </a:cubicBezTo>
                    <a:cubicBezTo>
                      <a:pt x="216" y="169"/>
                      <a:pt x="220" y="154"/>
                      <a:pt x="222" y="140"/>
                    </a:cubicBezTo>
                    <a:cubicBezTo>
                      <a:pt x="226" y="128"/>
                      <a:pt x="232" y="109"/>
                      <a:pt x="233" y="97"/>
                    </a:cubicBezTo>
                    <a:cubicBezTo>
                      <a:pt x="237" y="83"/>
                      <a:pt x="240" y="69"/>
                      <a:pt x="243" y="54"/>
                    </a:cubicBezTo>
                    <a:cubicBezTo>
                      <a:pt x="247" y="43"/>
                      <a:pt x="253" y="21"/>
                      <a:pt x="253" y="19"/>
                    </a:cubicBezTo>
                    <a:cubicBezTo>
                      <a:pt x="253" y="10"/>
                      <a:pt x="245" y="4"/>
                      <a:pt x="237" y="4"/>
                    </a:cubicBezTo>
                    <a:cubicBezTo>
                      <a:pt x="232" y="4"/>
                      <a:pt x="222" y="6"/>
                      <a:pt x="216" y="16"/>
                    </a:cubicBezTo>
                    <a:cubicBezTo>
                      <a:pt x="216" y="19"/>
                      <a:pt x="212" y="33"/>
                      <a:pt x="210" y="43"/>
                    </a:cubicBezTo>
                    <a:cubicBezTo>
                      <a:pt x="206" y="56"/>
                      <a:pt x="202" y="70"/>
                      <a:pt x="198" y="84"/>
                    </a:cubicBezTo>
                    <a:cubicBezTo>
                      <a:pt x="194" y="103"/>
                      <a:pt x="189" y="122"/>
                      <a:pt x="185" y="142"/>
                    </a:cubicBezTo>
                    <a:cubicBezTo>
                      <a:pt x="181" y="155"/>
                      <a:pt x="181" y="155"/>
                      <a:pt x="177" y="161"/>
                    </a:cubicBezTo>
                    <a:cubicBezTo>
                      <a:pt x="162" y="183"/>
                      <a:pt x="140" y="202"/>
                      <a:pt x="113" y="202"/>
                    </a:cubicBezTo>
                    <a:cubicBezTo>
                      <a:pt x="74" y="202"/>
                      <a:pt x="74" y="167"/>
                      <a:pt x="74" y="159"/>
                    </a:cubicBezTo>
                    <a:cubicBezTo>
                      <a:pt x="74" y="146"/>
                      <a:pt x="76" y="140"/>
                      <a:pt x="82" y="115"/>
                    </a:cubicBezTo>
                    <a:cubicBezTo>
                      <a:pt x="88" y="93"/>
                      <a:pt x="88" y="89"/>
                      <a:pt x="93" y="72"/>
                    </a:cubicBezTo>
                    <a:cubicBezTo>
                      <a:pt x="95" y="63"/>
                      <a:pt x="97" y="54"/>
                      <a:pt x="99" y="45"/>
                    </a:cubicBezTo>
                    <a:cubicBezTo>
                      <a:pt x="101" y="35"/>
                      <a:pt x="107" y="17"/>
                      <a:pt x="107" y="16"/>
                    </a:cubicBezTo>
                    <a:cubicBezTo>
                      <a:pt x="107" y="6"/>
                      <a:pt x="99" y="0"/>
                      <a:pt x="90" y="0"/>
                    </a:cubicBezTo>
                    <a:cubicBezTo>
                      <a:pt x="74" y="0"/>
                      <a:pt x="68" y="16"/>
                      <a:pt x="68" y="21"/>
                    </a:cubicBezTo>
                    <a:cubicBezTo>
                      <a:pt x="46" y="110"/>
                      <a:pt x="24" y="199"/>
                      <a:pt x="2" y="2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2" name="Freeform 865">
                <a:extLst>
                  <a:ext uri="{FF2B5EF4-FFF2-40B4-BE49-F238E27FC236}">
                    <a16:creationId xmlns:a16="http://schemas.microsoft.com/office/drawing/2014/main" id="{639A3E3C-567B-76BC-313B-2C832620A3F9}"/>
                  </a:ext>
                </a:extLst>
              </p:cNvPr>
              <p:cNvSpPr/>
              <p:nvPr/>
            </p:nvSpPr>
            <p:spPr>
              <a:xfrm>
                <a:off x="7253640" y="4182480"/>
                <a:ext cx="158040" cy="78120"/>
              </a:xfrm>
              <a:custGeom>
                <a:avLst/>
                <a:gdLst/>
                <a:ahLst/>
                <a:cxnLst/>
                <a:rect l="0" t="0" r="r" b="b"/>
                <a:pathLst>
                  <a:path w="439" h="217">
                    <a:moveTo>
                      <a:pt x="185" y="171"/>
                    </a:moveTo>
                    <a:cubicBezTo>
                      <a:pt x="183" y="181"/>
                      <a:pt x="177" y="196"/>
                      <a:pt x="177" y="200"/>
                    </a:cubicBezTo>
                    <a:cubicBezTo>
                      <a:pt x="177" y="210"/>
                      <a:pt x="187" y="216"/>
                      <a:pt x="195" y="216"/>
                    </a:cubicBezTo>
                    <a:cubicBezTo>
                      <a:pt x="202" y="216"/>
                      <a:pt x="209" y="208"/>
                      <a:pt x="212" y="204"/>
                    </a:cubicBezTo>
                    <a:cubicBezTo>
                      <a:pt x="215" y="200"/>
                      <a:pt x="220" y="185"/>
                      <a:pt x="222" y="175"/>
                    </a:cubicBezTo>
                    <a:cubicBezTo>
                      <a:pt x="224" y="165"/>
                      <a:pt x="230" y="144"/>
                      <a:pt x="232" y="132"/>
                    </a:cubicBezTo>
                    <a:cubicBezTo>
                      <a:pt x="235" y="121"/>
                      <a:pt x="237" y="111"/>
                      <a:pt x="239" y="99"/>
                    </a:cubicBezTo>
                    <a:cubicBezTo>
                      <a:pt x="245" y="80"/>
                      <a:pt x="245" y="78"/>
                      <a:pt x="255" y="64"/>
                    </a:cubicBezTo>
                    <a:cubicBezTo>
                      <a:pt x="270" y="41"/>
                      <a:pt x="294" y="14"/>
                      <a:pt x="331" y="14"/>
                    </a:cubicBezTo>
                    <a:cubicBezTo>
                      <a:pt x="358" y="14"/>
                      <a:pt x="360" y="35"/>
                      <a:pt x="360" y="47"/>
                    </a:cubicBezTo>
                    <a:cubicBezTo>
                      <a:pt x="360" y="76"/>
                      <a:pt x="339" y="128"/>
                      <a:pt x="331" y="148"/>
                    </a:cubicBezTo>
                    <a:cubicBezTo>
                      <a:pt x="327" y="161"/>
                      <a:pt x="325" y="165"/>
                      <a:pt x="325" y="173"/>
                    </a:cubicBezTo>
                    <a:cubicBezTo>
                      <a:pt x="325" y="198"/>
                      <a:pt x="344" y="216"/>
                      <a:pt x="370" y="216"/>
                    </a:cubicBezTo>
                    <a:cubicBezTo>
                      <a:pt x="418" y="216"/>
                      <a:pt x="438" y="150"/>
                      <a:pt x="438" y="142"/>
                    </a:cubicBezTo>
                    <a:cubicBezTo>
                      <a:pt x="438" y="136"/>
                      <a:pt x="434" y="138"/>
                      <a:pt x="432" y="136"/>
                    </a:cubicBezTo>
                    <a:cubicBezTo>
                      <a:pt x="424" y="136"/>
                      <a:pt x="424" y="138"/>
                      <a:pt x="422" y="144"/>
                    </a:cubicBezTo>
                    <a:cubicBezTo>
                      <a:pt x="411" y="183"/>
                      <a:pt x="391" y="202"/>
                      <a:pt x="372" y="202"/>
                    </a:cubicBezTo>
                    <a:cubicBezTo>
                      <a:pt x="362" y="202"/>
                      <a:pt x="360" y="194"/>
                      <a:pt x="360" y="185"/>
                    </a:cubicBezTo>
                    <a:cubicBezTo>
                      <a:pt x="360" y="173"/>
                      <a:pt x="362" y="167"/>
                      <a:pt x="370" y="146"/>
                    </a:cubicBezTo>
                    <a:cubicBezTo>
                      <a:pt x="376" y="132"/>
                      <a:pt x="395" y="82"/>
                      <a:pt x="395" y="54"/>
                    </a:cubicBezTo>
                    <a:cubicBezTo>
                      <a:pt x="395" y="47"/>
                      <a:pt x="395" y="27"/>
                      <a:pt x="377" y="12"/>
                    </a:cubicBezTo>
                    <a:cubicBezTo>
                      <a:pt x="370" y="6"/>
                      <a:pt x="356" y="0"/>
                      <a:pt x="333" y="0"/>
                    </a:cubicBezTo>
                    <a:cubicBezTo>
                      <a:pt x="290" y="0"/>
                      <a:pt x="265" y="27"/>
                      <a:pt x="249" y="49"/>
                    </a:cubicBezTo>
                    <a:cubicBezTo>
                      <a:pt x="245" y="8"/>
                      <a:pt x="210" y="0"/>
                      <a:pt x="187" y="0"/>
                    </a:cubicBezTo>
                    <a:cubicBezTo>
                      <a:pt x="146" y="0"/>
                      <a:pt x="121" y="23"/>
                      <a:pt x="105" y="43"/>
                    </a:cubicBezTo>
                    <a:cubicBezTo>
                      <a:pt x="103" y="10"/>
                      <a:pt x="74" y="0"/>
                      <a:pt x="54" y="0"/>
                    </a:cubicBezTo>
                    <a:cubicBezTo>
                      <a:pt x="33" y="0"/>
                      <a:pt x="23" y="14"/>
                      <a:pt x="16" y="25"/>
                    </a:cubicBezTo>
                    <a:cubicBezTo>
                      <a:pt x="6" y="43"/>
                      <a:pt x="0" y="70"/>
                      <a:pt x="0" y="72"/>
                    </a:cubicBezTo>
                    <a:cubicBezTo>
                      <a:pt x="0" y="80"/>
                      <a:pt x="6" y="80"/>
                      <a:pt x="8" y="80"/>
                    </a:cubicBezTo>
                    <a:cubicBezTo>
                      <a:pt x="14" y="80"/>
                      <a:pt x="16" y="78"/>
                      <a:pt x="18" y="64"/>
                    </a:cubicBezTo>
                    <a:cubicBezTo>
                      <a:pt x="25" y="37"/>
                      <a:pt x="35" y="14"/>
                      <a:pt x="53" y="14"/>
                    </a:cubicBezTo>
                    <a:cubicBezTo>
                      <a:pt x="66" y="14"/>
                      <a:pt x="68" y="23"/>
                      <a:pt x="68" y="37"/>
                    </a:cubicBezTo>
                    <a:cubicBezTo>
                      <a:pt x="68" y="45"/>
                      <a:pt x="63" y="62"/>
                      <a:pt x="60" y="76"/>
                    </a:cubicBezTo>
                    <a:cubicBezTo>
                      <a:pt x="57" y="89"/>
                      <a:pt x="53" y="109"/>
                      <a:pt x="51" y="119"/>
                    </a:cubicBezTo>
                    <a:cubicBezTo>
                      <a:pt x="45" y="139"/>
                      <a:pt x="40" y="160"/>
                      <a:pt x="35" y="181"/>
                    </a:cubicBezTo>
                    <a:cubicBezTo>
                      <a:pt x="33" y="187"/>
                      <a:pt x="31" y="198"/>
                      <a:pt x="31" y="200"/>
                    </a:cubicBezTo>
                    <a:cubicBezTo>
                      <a:pt x="31" y="210"/>
                      <a:pt x="39" y="216"/>
                      <a:pt x="47" y="216"/>
                    </a:cubicBezTo>
                    <a:cubicBezTo>
                      <a:pt x="54" y="216"/>
                      <a:pt x="63" y="208"/>
                      <a:pt x="66" y="204"/>
                    </a:cubicBezTo>
                    <a:cubicBezTo>
                      <a:pt x="69" y="200"/>
                      <a:pt x="72" y="185"/>
                      <a:pt x="74" y="175"/>
                    </a:cubicBezTo>
                    <a:cubicBezTo>
                      <a:pt x="76" y="165"/>
                      <a:pt x="82" y="144"/>
                      <a:pt x="84" y="132"/>
                    </a:cubicBezTo>
                    <a:cubicBezTo>
                      <a:pt x="88" y="121"/>
                      <a:pt x="90" y="111"/>
                      <a:pt x="93" y="99"/>
                    </a:cubicBezTo>
                    <a:cubicBezTo>
                      <a:pt x="97" y="80"/>
                      <a:pt x="99" y="76"/>
                      <a:pt x="113" y="56"/>
                    </a:cubicBezTo>
                    <a:cubicBezTo>
                      <a:pt x="126" y="37"/>
                      <a:pt x="148" y="14"/>
                      <a:pt x="185" y="14"/>
                    </a:cubicBezTo>
                    <a:cubicBezTo>
                      <a:pt x="212" y="14"/>
                      <a:pt x="212" y="37"/>
                      <a:pt x="212" y="47"/>
                    </a:cubicBezTo>
                    <a:cubicBezTo>
                      <a:pt x="212" y="58"/>
                      <a:pt x="212" y="64"/>
                      <a:pt x="204" y="91"/>
                    </a:cubicBezTo>
                    <a:cubicBezTo>
                      <a:pt x="198" y="118"/>
                      <a:pt x="191" y="144"/>
                      <a:pt x="185" y="171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3" name="Freeform 866">
                <a:extLst>
                  <a:ext uri="{FF2B5EF4-FFF2-40B4-BE49-F238E27FC236}">
                    <a16:creationId xmlns:a16="http://schemas.microsoft.com/office/drawing/2014/main" id="{99758164-C1D1-712F-B360-D8A2B4E58255}"/>
                  </a:ext>
                </a:extLst>
              </p:cNvPr>
              <p:cNvSpPr/>
              <p:nvPr/>
            </p:nvSpPr>
            <p:spPr>
              <a:xfrm>
                <a:off x="7425000" y="4129200"/>
                <a:ext cx="27000" cy="171720"/>
              </a:xfrm>
              <a:custGeom>
                <a:avLst/>
                <a:gdLst/>
                <a:ahLst/>
                <a:cxnLst/>
                <a:rect l="0" t="0" r="r" b="b"/>
                <a:pathLst>
                  <a:path w="75" h="477">
                    <a:moveTo>
                      <a:pt x="74" y="0"/>
                    </a:moveTo>
                    <a:cubicBezTo>
                      <a:pt x="49" y="0"/>
                      <a:pt x="25" y="0"/>
                      <a:pt x="0" y="0"/>
                    </a:cubicBezTo>
                    <a:cubicBezTo>
                      <a:pt x="0" y="8"/>
                      <a:pt x="0" y="16"/>
                      <a:pt x="0" y="23"/>
                    </a:cubicBezTo>
                    <a:cubicBezTo>
                      <a:pt x="17" y="23"/>
                      <a:pt x="34" y="23"/>
                      <a:pt x="51" y="23"/>
                    </a:cubicBezTo>
                    <a:cubicBezTo>
                      <a:pt x="51" y="167"/>
                      <a:pt x="51" y="310"/>
                      <a:pt x="51" y="453"/>
                    </a:cubicBezTo>
                    <a:cubicBezTo>
                      <a:pt x="34" y="453"/>
                      <a:pt x="17" y="453"/>
                      <a:pt x="0" y="453"/>
                    </a:cubicBezTo>
                    <a:cubicBezTo>
                      <a:pt x="0" y="461"/>
                      <a:pt x="0" y="468"/>
                      <a:pt x="0" y="476"/>
                    </a:cubicBezTo>
                    <a:cubicBezTo>
                      <a:pt x="25" y="476"/>
                      <a:pt x="49" y="476"/>
                      <a:pt x="74" y="476"/>
                    </a:cubicBezTo>
                    <a:cubicBezTo>
                      <a:pt x="74" y="317"/>
                      <a:pt x="74" y="159"/>
                      <a:pt x="7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4" name="Freeform 867">
                <a:extLst>
                  <a:ext uri="{FF2B5EF4-FFF2-40B4-BE49-F238E27FC236}">
                    <a16:creationId xmlns:a16="http://schemas.microsoft.com/office/drawing/2014/main" id="{D030058C-EB32-909F-1E87-E0280F038940}"/>
                  </a:ext>
                </a:extLst>
              </p:cNvPr>
              <p:cNvSpPr/>
              <p:nvPr/>
            </p:nvSpPr>
            <p:spPr>
              <a:xfrm>
                <a:off x="7513920" y="3891240"/>
                <a:ext cx="93600" cy="441720"/>
              </a:xfrm>
              <a:custGeom>
                <a:avLst/>
                <a:gdLst/>
                <a:ahLst/>
                <a:cxnLst/>
                <a:rect l="0" t="0" r="r" b="b"/>
                <a:pathLst>
                  <a:path w="260" h="1227">
                    <a:moveTo>
                      <a:pt x="259" y="612"/>
                    </a:moveTo>
                    <a:cubicBezTo>
                      <a:pt x="259" y="416"/>
                      <a:pt x="214" y="208"/>
                      <a:pt x="80" y="54"/>
                    </a:cubicBezTo>
                    <a:cubicBezTo>
                      <a:pt x="70" y="45"/>
                      <a:pt x="45" y="17"/>
                      <a:pt x="27" y="4"/>
                    </a:cubicBezTo>
                    <a:cubicBezTo>
                      <a:pt x="23" y="0"/>
                      <a:pt x="21" y="0"/>
                      <a:pt x="12" y="0"/>
                    </a:cubicBezTo>
                    <a:cubicBezTo>
                      <a:pt x="6" y="0"/>
                      <a:pt x="0" y="0"/>
                      <a:pt x="0" y="6"/>
                    </a:cubicBezTo>
                    <a:cubicBezTo>
                      <a:pt x="0" y="8"/>
                      <a:pt x="2" y="12"/>
                      <a:pt x="4" y="14"/>
                    </a:cubicBezTo>
                    <a:cubicBezTo>
                      <a:pt x="27" y="37"/>
                      <a:pt x="64" y="74"/>
                      <a:pt x="107" y="150"/>
                    </a:cubicBezTo>
                    <a:cubicBezTo>
                      <a:pt x="181" y="280"/>
                      <a:pt x="208" y="449"/>
                      <a:pt x="208" y="612"/>
                    </a:cubicBezTo>
                    <a:cubicBezTo>
                      <a:pt x="208" y="908"/>
                      <a:pt x="125" y="1088"/>
                      <a:pt x="2" y="1213"/>
                    </a:cubicBezTo>
                    <a:cubicBezTo>
                      <a:pt x="2" y="1215"/>
                      <a:pt x="0" y="1217"/>
                      <a:pt x="0" y="1219"/>
                    </a:cubicBezTo>
                    <a:cubicBezTo>
                      <a:pt x="0" y="1226"/>
                      <a:pt x="6" y="1226"/>
                      <a:pt x="12" y="1226"/>
                    </a:cubicBezTo>
                    <a:cubicBezTo>
                      <a:pt x="21" y="1226"/>
                      <a:pt x="23" y="1226"/>
                      <a:pt x="29" y="1221"/>
                    </a:cubicBezTo>
                    <a:cubicBezTo>
                      <a:pt x="93" y="1164"/>
                      <a:pt x="167" y="1069"/>
                      <a:pt x="214" y="925"/>
                    </a:cubicBezTo>
                    <a:cubicBezTo>
                      <a:pt x="245" y="832"/>
                      <a:pt x="259" y="721"/>
                      <a:pt x="259" y="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5" name="Freeform 868">
                <a:extLst>
                  <a:ext uri="{FF2B5EF4-FFF2-40B4-BE49-F238E27FC236}">
                    <a16:creationId xmlns:a16="http://schemas.microsoft.com/office/drawing/2014/main" id="{C16859AB-16D8-FF8E-471B-D22206A84EB7}"/>
                  </a:ext>
                </a:extLst>
              </p:cNvPr>
              <p:cNvSpPr/>
              <p:nvPr/>
            </p:nvSpPr>
            <p:spPr>
              <a:xfrm>
                <a:off x="7689240" y="3802680"/>
                <a:ext cx="69120" cy="83520"/>
              </a:xfrm>
              <a:custGeom>
                <a:avLst/>
                <a:gdLst/>
                <a:ahLst/>
                <a:cxnLst/>
                <a:rect l="0" t="0" r="r" b="b"/>
                <a:pathLst>
                  <a:path w="192" h="232">
                    <a:moveTo>
                      <a:pt x="191" y="175"/>
                    </a:moveTo>
                    <a:cubicBezTo>
                      <a:pt x="191" y="170"/>
                      <a:pt x="191" y="166"/>
                      <a:pt x="191" y="161"/>
                    </a:cubicBezTo>
                    <a:cubicBezTo>
                      <a:pt x="176" y="161"/>
                      <a:pt x="162" y="161"/>
                      <a:pt x="148" y="161"/>
                    </a:cubicBezTo>
                    <a:cubicBezTo>
                      <a:pt x="148" y="111"/>
                      <a:pt x="148" y="60"/>
                      <a:pt x="148" y="10"/>
                    </a:cubicBezTo>
                    <a:cubicBezTo>
                      <a:pt x="148" y="2"/>
                      <a:pt x="146" y="0"/>
                      <a:pt x="138" y="0"/>
                    </a:cubicBezTo>
                    <a:cubicBezTo>
                      <a:pt x="130" y="0"/>
                      <a:pt x="130" y="0"/>
                      <a:pt x="126" y="6"/>
                    </a:cubicBezTo>
                    <a:cubicBezTo>
                      <a:pt x="84" y="58"/>
                      <a:pt x="42" y="109"/>
                      <a:pt x="0" y="161"/>
                    </a:cubicBezTo>
                    <a:cubicBezTo>
                      <a:pt x="0" y="166"/>
                      <a:pt x="0" y="170"/>
                      <a:pt x="0" y="175"/>
                    </a:cubicBezTo>
                    <a:cubicBezTo>
                      <a:pt x="38" y="175"/>
                      <a:pt x="77" y="175"/>
                      <a:pt x="115" y="175"/>
                    </a:cubicBezTo>
                    <a:cubicBezTo>
                      <a:pt x="115" y="184"/>
                      <a:pt x="115" y="193"/>
                      <a:pt x="115" y="202"/>
                    </a:cubicBezTo>
                    <a:cubicBezTo>
                      <a:pt x="115" y="214"/>
                      <a:pt x="115" y="216"/>
                      <a:pt x="84" y="216"/>
                    </a:cubicBezTo>
                    <a:cubicBezTo>
                      <a:pt x="80" y="216"/>
                      <a:pt x="76" y="216"/>
                      <a:pt x="72" y="216"/>
                    </a:cubicBezTo>
                    <a:cubicBezTo>
                      <a:pt x="72" y="221"/>
                      <a:pt x="72" y="226"/>
                      <a:pt x="72" y="231"/>
                    </a:cubicBezTo>
                    <a:cubicBezTo>
                      <a:pt x="90" y="231"/>
                      <a:pt x="111" y="229"/>
                      <a:pt x="130" y="229"/>
                    </a:cubicBezTo>
                    <a:cubicBezTo>
                      <a:pt x="150" y="229"/>
                      <a:pt x="173" y="231"/>
                      <a:pt x="189" y="231"/>
                    </a:cubicBezTo>
                    <a:cubicBezTo>
                      <a:pt x="189" y="226"/>
                      <a:pt x="189" y="221"/>
                      <a:pt x="189" y="216"/>
                    </a:cubicBezTo>
                    <a:cubicBezTo>
                      <a:pt x="185" y="216"/>
                      <a:pt x="181" y="216"/>
                      <a:pt x="177" y="216"/>
                    </a:cubicBezTo>
                    <a:cubicBezTo>
                      <a:pt x="148" y="216"/>
                      <a:pt x="148" y="214"/>
                      <a:pt x="148" y="202"/>
                    </a:cubicBezTo>
                    <a:cubicBezTo>
                      <a:pt x="148" y="193"/>
                      <a:pt x="148" y="184"/>
                      <a:pt x="148" y="175"/>
                    </a:cubicBezTo>
                    <a:cubicBezTo>
                      <a:pt x="162" y="175"/>
                      <a:pt x="176" y="175"/>
                      <a:pt x="191" y="175"/>
                    </a:cubicBezTo>
                    <a:moveTo>
                      <a:pt x="117" y="37"/>
                    </a:moveTo>
                    <a:cubicBezTo>
                      <a:pt x="117" y="78"/>
                      <a:pt x="117" y="120"/>
                      <a:pt x="117" y="161"/>
                    </a:cubicBezTo>
                    <a:cubicBezTo>
                      <a:pt x="84" y="161"/>
                      <a:pt x="51" y="161"/>
                      <a:pt x="18" y="161"/>
                    </a:cubicBezTo>
                    <a:cubicBezTo>
                      <a:pt x="51" y="120"/>
                      <a:pt x="84" y="78"/>
                      <a:pt x="117" y="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6" name="Freeform 869">
                <a:extLst>
                  <a:ext uri="{FF2B5EF4-FFF2-40B4-BE49-F238E27FC236}">
                    <a16:creationId xmlns:a16="http://schemas.microsoft.com/office/drawing/2014/main" id="{06CEBD96-C425-FF24-480F-5B99C4A1A839}"/>
                  </a:ext>
                </a:extLst>
              </p:cNvPr>
              <p:cNvSpPr/>
              <p:nvPr/>
            </p:nvSpPr>
            <p:spPr>
              <a:xfrm>
                <a:off x="7681680" y="3904560"/>
                <a:ext cx="84240" cy="8640"/>
              </a:xfrm>
              <a:custGeom>
                <a:avLst/>
                <a:gdLst/>
                <a:ahLst/>
                <a:cxnLst/>
                <a:rect l="0" t="0" r="r" b="b"/>
                <a:pathLst>
                  <a:path w="234" h="24">
                    <a:moveTo>
                      <a:pt x="117" y="23"/>
                    </a:moveTo>
                    <a:cubicBezTo>
                      <a:pt x="78" y="23"/>
                      <a:pt x="39" y="23"/>
                      <a:pt x="0" y="23"/>
                    </a:cubicBezTo>
                    <a:cubicBezTo>
                      <a:pt x="0" y="16"/>
                      <a:pt x="0" y="8"/>
                      <a:pt x="0" y="0"/>
                    </a:cubicBezTo>
                    <a:cubicBezTo>
                      <a:pt x="78" y="0"/>
                      <a:pt x="156" y="0"/>
                      <a:pt x="233" y="0"/>
                    </a:cubicBezTo>
                    <a:cubicBezTo>
                      <a:pt x="233" y="8"/>
                      <a:pt x="233" y="16"/>
                      <a:pt x="233" y="23"/>
                    </a:cubicBezTo>
                    <a:cubicBezTo>
                      <a:pt x="195" y="23"/>
                      <a:pt x="156" y="23"/>
                      <a:pt x="117" y="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7" name="Freeform 870">
                <a:extLst>
                  <a:ext uri="{FF2B5EF4-FFF2-40B4-BE49-F238E27FC236}">
                    <a16:creationId xmlns:a16="http://schemas.microsoft.com/office/drawing/2014/main" id="{3B982518-EB04-6E12-D612-1F07EB52FD2E}"/>
                  </a:ext>
                </a:extLst>
              </p:cNvPr>
              <p:cNvSpPr/>
              <p:nvPr/>
            </p:nvSpPr>
            <p:spPr>
              <a:xfrm>
                <a:off x="7691400" y="3929040"/>
                <a:ext cx="64800" cy="84960"/>
              </a:xfrm>
              <a:custGeom>
                <a:avLst/>
                <a:gdLst/>
                <a:ahLst/>
                <a:cxnLst/>
                <a:rect l="0" t="0" r="r" b="b"/>
                <a:pathLst>
                  <a:path w="180" h="236">
                    <a:moveTo>
                      <a:pt x="86" y="115"/>
                    </a:moveTo>
                    <a:cubicBezTo>
                      <a:pt x="117" y="115"/>
                      <a:pt x="138" y="134"/>
                      <a:pt x="138" y="167"/>
                    </a:cubicBezTo>
                    <a:cubicBezTo>
                      <a:pt x="138" y="202"/>
                      <a:pt x="117" y="220"/>
                      <a:pt x="86" y="220"/>
                    </a:cubicBezTo>
                    <a:cubicBezTo>
                      <a:pt x="82" y="220"/>
                      <a:pt x="43" y="220"/>
                      <a:pt x="25" y="202"/>
                    </a:cubicBezTo>
                    <a:cubicBezTo>
                      <a:pt x="39" y="200"/>
                      <a:pt x="43" y="190"/>
                      <a:pt x="43" y="183"/>
                    </a:cubicBezTo>
                    <a:cubicBezTo>
                      <a:pt x="43" y="169"/>
                      <a:pt x="33" y="161"/>
                      <a:pt x="21" y="161"/>
                    </a:cubicBezTo>
                    <a:cubicBezTo>
                      <a:pt x="12" y="161"/>
                      <a:pt x="0" y="169"/>
                      <a:pt x="0" y="183"/>
                    </a:cubicBezTo>
                    <a:cubicBezTo>
                      <a:pt x="0" y="218"/>
                      <a:pt x="41" y="235"/>
                      <a:pt x="88" y="235"/>
                    </a:cubicBezTo>
                    <a:cubicBezTo>
                      <a:pt x="144" y="235"/>
                      <a:pt x="179" y="200"/>
                      <a:pt x="179" y="167"/>
                    </a:cubicBezTo>
                    <a:cubicBezTo>
                      <a:pt x="179" y="140"/>
                      <a:pt x="154" y="117"/>
                      <a:pt x="115" y="107"/>
                    </a:cubicBezTo>
                    <a:cubicBezTo>
                      <a:pt x="156" y="93"/>
                      <a:pt x="165" y="68"/>
                      <a:pt x="165" y="49"/>
                    </a:cubicBezTo>
                    <a:cubicBezTo>
                      <a:pt x="165" y="21"/>
                      <a:pt x="132" y="0"/>
                      <a:pt x="88" y="0"/>
                    </a:cubicBezTo>
                    <a:cubicBezTo>
                      <a:pt x="47" y="0"/>
                      <a:pt x="12" y="17"/>
                      <a:pt x="12" y="49"/>
                    </a:cubicBezTo>
                    <a:cubicBezTo>
                      <a:pt x="12" y="64"/>
                      <a:pt x="25" y="68"/>
                      <a:pt x="31" y="68"/>
                    </a:cubicBezTo>
                    <a:cubicBezTo>
                      <a:pt x="43" y="68"/>
                      <a:pt x="51" y="62"/>
                      <a:pt x="51" y="49"/>
                    </a:cubicBezTo>
                    <a:cubicBezTo>
                      <a:pt x="51" y="41"/>
                      <a:pt x="47" y="31"/>
                      <a:pt x="35" y="29"/>
                    </a:cubicBezTo>
                    <a:cubicBezTo>
                      <a:pt x="51" y="14"/>
                      <a:pt x="80" y="14"/>
                      <a:pt x="88" y="14"/>
                    </a:cubicBezTo>
                    <a:cubicBezTo>
                      <a:pt x="113" y="14"/>
                      <a:pt x="130" y="25"/>
                      <a:pt x="130" y="49"/>
                    </a:cubicBezTo>
                    <a:cubicBezTo>
                      <a:pt x="130" y="68"/>
                      <a:pt x="117" y="99"/>
                      <a:pt x="82" y="101"/>
                    </a:cubicBezTo>
                    <a:cubicBezTo>
                      <a:pt x="72" y="101"/>
                      <a:pt x="70" y="103"/>
                      <a:pt x="62" y="103"/>
                    </a:cubicBezTo>
                    <a:cubicBezTo>
                      <a:pt x="58" y="103"/>
                      <a:pt x="54" y="103"/>
                      <a:pt x="54" y="109"/>
                    </a:cubicBezTo>
                    <a:cubicBezTo>
                      <a:pt x="54" y="115"/>
                      <a:pt x="56" y="115"/>
                      <a:pt x="64" y="115"/>
                    </a:cubicBezTo>
                    <a:cubicBezTo>
                      <a:pt x="71" y="115"/>
                      <a:pt x="78" y="115"/>
                      <a:pt x="86" y="1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</a:ln>
            </p:spPr>
            <p:txBody>
              <a:bodyPr/>
              <a:lstStyle/>
              <a:p>
                <a:endParaRPr lang="en-US" sz="11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58" name="TextBox 257">
            <a:extLst>
              <a:ext uri="{FF2B5EF4-FFF2-40B4-BE49-F238E27FC236}">
                <a16:creationId xmlns:a16="http://schemas.microsoft.com/office/drawing/2014/main" id="{88B0119F-59F8-2D55-5B94-96F00130F3A6}"/>
              </a:ext>
            </a:extLst>
          </p:cNvPr>
          <p:cNvSpPr txBox="1"/>
          <p:nvPr/>
        </p:nvSpPr>
        <p:spPr>
          <a:xfrm>
            <a:off x="3093909" y="2190410"/>
            <a:ext cx="3229958" cy="193261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en-US" sz="800" b="0" i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W. Lu et al., Phys. Rev. ST </a:t>
            </a:r>
            <a:r>
              <a:rPr lang="en-US" sz="800" b="0" i="1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Accel</a:t>
            </a:r>
            <a:r>
              <a:rPr lang="en-US" sz="800" b="0" i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Beams 10, 061301  (2007)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7DF1C54B-4819-9D28-EC41-B339FA2D6B52}"/>
              </a:ext>
            </a:extLst>
          </p:cNvPr>
          <p:cNvSpPr txBox="1"/>
          <p:nvPr/>
        </p:nvSpPr>
        <p:spPr>
          <a:xfrm>
            <a:off x="378933" y="4663531"/>
            <a:ext cx="31834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lphaUcPeriod"/>
            </a:pPr>
            <a:r>
              <a: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Martinez de la Ossa et al., </a:t>
            </a:r>
          </a:p>
          <a:p>
            <a:r>
              <a:rPr lang="en-US" sz="800" b="0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Trans. R. Soc. A </a:t>
            </a:r>
            <a:r>
              <a:rPr lang="en-US" sz="800" b="1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377,</a:t>
            </a:r>
            <a:r>
              <a:rPr lang="en-US" sz="800" b="0" i="1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20180175.</a:t>
            </a:r>
            <a:r>
              <a: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(2019)</a:t>
            </a:r>
          </a:p>
        </p:txBody>
      </p:sp>
      <p:pic>
        <p:nvPicPr>
          <p:cNvPr id="261" name="Picture 260">
            <a:extLst>
              <a:ext uri="{FF2B5EF4-FFF2-40B4-BE49-F238E27FC236}">
                <a16:creationId xmlns:a16="http://schemas.microsoft.com/office/drawing/2014/main" id="{B6054DC2-31AF-F3BC-BE6E-173CB8044D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664" b="1013"/>
          <a:stretch/>
        </p:blipFill>
        <p:spPr>
          <a:xfrm>
            <a:off x="422141" y="3460981"/>
            <a:ext cx="1988695" cy="1202550"/>
          </a:xfrm>
          <a:prstGeom prst="rect">
            <a:avLst/>
          </a:prstGeom>
        </p:spPr>
      </p:pic>
      <p:sp>
        <p:nvSpPr>
          <p:cNvPr id="262" name="TextBox 261">
            <a:extLst>
              <a:ext uri="{FF2B5EF4-FFF2-40B4-BE49-F238E27FC236}">
                <a16:creationId xmlns:a16="http://schemas.microsoft.com/office/drawing/2014/main" id="{DD388D9B-0B14-5628-DB81-91EE38CD434D}"/>
              </a:ext>
            </a:extLst>
          </p:cNvPr>
          <p:cNvSpPr txBox="1"/>
          <p:nvPr/>
        </p:nvSpPr>
        <p:spPr>
          <a:xfrm>
            <a:off x="3072314" y="723215"/>
            <a:ext cx="319074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Maximum energy gain: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459B057C-A0C7-EE08-A5F8-068C751B686A}"/>
              </a:ext>
            </a:extLst>
          </p:cNvPr>
          <p:cNvSpPr txBox="1"/>
          <p:nvPr/>
        </p:nvSpPr>
        <p:spPr>
          <a:xfrm>
            <a:off x="3083151" y="1314892"/>
            <a:ext cx="42950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Maximum charge: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AD1D92-208C-9CBA-38E0-5ACFE4A10356}"/>
              </a:ext>
            </a:extLst>
          </p:cNvPr>
          <p:cNvGrpSpPr/>
          <p:nvPr/>
        </p:nvGrpSpPr>
        <p:grpSpPr>
          <a:xfrm>
            <a:off x="-23847" y="380659"/>
            <a:ext cx="3278217" cy="2203619"/>
            <a:chOff x="5683610" y="274532"/>
            <a:chExt cx="3602206" cy="242140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091D349-64DD-08DC-8C41-F59482E11BE4}"/>
                </a:ext>
              </a:extLst>
            </p:cNvPr>
            <p:cNvGrpSpPr/>
            <p:nvPr/>
          </p:nvGrpSpPr>
          <p:grpSpPr>
            <a:xfrm>
              <a:off x="5921719" y="574459"/>
              <a:ext cx="2617026" cy="2121478"/>
              <a:chOff x="705322" y="3225544"/>
              <a:chExt cx="3149280" cy="2552947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7E6E285-E713-E0CB-A6C7-7C710B490DE9}"/>
                  </a:ext>
                </a:extLst>
              </p:cNvPr>
              <p:cNvPicPr/>
              <p:nvPr/>
            </p:nvPicPr>
            <p:blipFill>
              <a:blip r:embed="rId3"/>
              <a:stretch/>
            </p:blipFill>
            <p:spPr>
              <a:xfrm>
                <a:off x="904401" y="3919264"/>
                <a:ext cx="2727000" cy="1800000"/>
              </a:xfrm>
              <a:prstGeom prst="rect">
                <a:avLst/>
              </a:prstGeom>
              <a:ln w="0">
                <a:noFill/>
              </a:ln>
            </p:spPr>
          </p:pic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F6F6FFDA-19A4-6DCC-EE55-B948A55B1FE2}"/>
                  </a:ext>
                </a:extLst>
              </p:cNvPr>
              <p:cNvGrpSpPr/>
              <p:nvPr/>
            </p:nvGrpSpPr>
            <p:grpSpPr>
              <a:xfrm>
                <a:off x="1169392" y="4213024"/>
                <a:ext cx="2285610" cy="1565467"/>
                <a:chOff x="1948710" y="1878840"/>
                <a:chExt cx="2285610" cy="1565467"/>
              </a:xfrm>
            </p:grpSpPr>
            <p:sp>
              <p:nvSpPr>
                <p:cNvPr id="196" name="Oval 195">
                  <a:extLst>
                    <a:ext uri="{FF2B5EF4-FFF2-40B4-BE49-F238E27FC236}">
                      <a16:creationId xmlns:a16="http://schemas.microsoft.com/office/drawing/2014/main" id="{FC0E1EDF-C929-A871-8895-EFE30A72DF95}"/>
                    </a:ext>
                  </a:extLst>
                </p:cNvPr>
                <p:cNvSpPr/>
                <p:nvPr/>
              </p:nvSpPr>
              <p:spPr>
                <a:xfrm rot="21566400">
                  <a:off x="3767760" y="1878840"/>
                  <a:ext cx="466560" cy="11433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0000"/>
                    </a:gs>
                    <a:gs pos="100000">
                      <a:srgbClr val="DDE8CB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</a:gradFill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7" name="Freeform 753">
                  <a:extLst>
                    <a:ext uri="{FF2B5EF4-FFF2-40B4-BE49-F238E27FC236}">
                      <a16:creationId xmlns:a16="http://schemas.microsoft.com/office/drawing/2014/main" id="{0B4082AD-6784-F256-BBA2-CD989A605BBD}"/>
                    </a:ext>
                  </a:extLst>
                </p:cNvPr>
                <p:cNvSpPr/>
                <p:nvPr/>
              </p:nvSpPr>
              <p:spPr>
                <a:xfrm>
                  <a:off x="1948710" y="2997187"/>
                  <a:ext cx="1581120" cy="44712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4394" h="1244">
                      <a:moveTo>
                        <a:pt x="0" y="303"/>
                      </a:moveTo>
                      <a:lnTo>
                        <a:pt x="3704" y="303"/>
                      </a:lnTo>
                      <a:lnTo>
                        <a:pt x="3704" y="0"/>
                      </a:lnTo>
                      <a:lnTo>
                        <a:pt x="4393" y="621"/>
                      </a:lnTo>
                      <a:lnTo>
                        <a:pt x="3704" y="1243"/>
                      </a:lnTo>
                      <a:lnTo>
                        <a:pt x="3704" y="939"/>
                      </a:lnTo>
                      <a:lnTo>
                        <a:pt x="0" y="939"/>
                      </a:lnTo>
                      <a:lnTo>
                        <a:pt x="0" y="303"/>
                      </a:lnTo>
                    </a:path>
                  </a:pathLst>
                </a:custGeom>
                <a:solidFill>
                  <a:srgbClr val="FF3838"/>
                </a:solidFill>
                <a:ln w="0">
                  <a:solidFill>
                    <a:srgbClr val="3465A4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5C72C4C8-2AD8-96CD-105A-C60B1FD14B5F}"/>
                  </a:ext>
                </a:extLst>
              </p:cNvPr>
              <p:cNvGrpSpPr/>
              <p:nvPr/>
            </p:nvGrpSpPr>
            <p:grpSpPr>
              <a:xfrm>
                <a:off x="2183122" y="4459624"/>
                <a:ext cx="571320" cy="429480"/>
                <a:chOff x="2962440" y="2125440"/>
                <a:chExt cx="571320" cy="429480"/>
              </a:xfrm>
            </p:grpSpPr>
            <p:sp>
              <p:nvSpPr>
                <p:cNvPr id="194" name="Oval 193">
                  <a:extLst>
                    <a:ext uri="{FF2B5EF4-FFF2-40B4-BE49-F238E27FC236}">
                      <a16:creationId xmlns:a16="http://schemas.microsoft.com/office/drawing/2014/main" id="{B4B17DBD-BEC3-E693-84C8-58A1DC9B4ABD}"/>
                    </a:ext>
                  </a:extLst>
                </p:cNvPr>
                <p:cNvSpPr/>
                <p:nvPr/>
              </p:nvSpPr>
              <p:spPr>
                <a:xfrm>
                  <a:off x="2962440" y="2381400"/>
                  <a:ext cx="390600" cy="137520"/>
                </a:xfrm>
                <a:prstGeom prst="ellipse">
                  <a:avLst/>
                </a:prstGeom>
                <a:solidFill>
                  <a:srgbClr val="00A933"/>
                </a:solidFill>
                <a:ln w="0">
                  <a:solidFill>
                    <a:srgbClr val="3465A4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en-US" sz="11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5" name="TextBox 194">
                  <a:extLst>
                    <a:ext uri="{FF2B5EF4-FFF2-40B4-BE49-F238E27FC236}">
                      <a16:creationId xmlns:a16="http://schemas.microsoft.com/office/drawing/2014/main" id="{10DD91AE-4E30-FC0F-0756-4067E97FD24D}"/>
                    </a:ext>
                  </a:extLst>
                </p:cNvPr>
                <p:cNvSpPr txBox="1"/>
                <p:nvPr/>
              </p:nvSpPr>
              <p:spPr>
                <a:xfrm>
                  <a:off x="3143880" y="2125440"/>
                  <a:ext cx="389880" cy="42948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txBody>
                <a:bodyPr lIns="90000" tIns="45000" rIns="90000" bIns="45000">
                  <a:noAutofit/>
                </a:bodyPr>
                <a:lstStyle/>
                <a:p>
                  <a:r>
                    <a:rPr lang="en-US" sz="900" b="0" strike="noStrike" spc="-1" dirty="0">
                      <a:solidFill>
                        <a:srgbClr val="0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e-</a:t>
                  </a:r>
                </a:p>
              </p:txBody>
            </p:sp>
          </p:grp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E14F675C-3F26-6913-1AE5-33CC787D8A5A}"/>
                  </a:ext>
                </a:extLst>
              </p:cNvPr>
              <p:cNvSpPr txBox="1"/>
              <p:nvPr/>
            </p:nvSpPr>
            <p:spPr>
              <a:xfrm>
                <a:off x="1109962" y="5408224"/>
                <a:ext cx="1192680" cy="260280"/>
              </a:xfrm>
              <a:prstGeom prst="rect">
                <a:avLst/>
              </a:prstGeom>
              <a:noFill/>
              <a:ln w="0">
                <a:noFill/>
              </a:ln>
            </p:spPr>
            <p:txBody>
              <a:bodyPr lIns="90000" tIns="45000" rIns="90000" bIns="45000">
                <a:noAutofit/>
              </a:bodyPr>
              <a:lstStyle/>
              <a:p>
                <a:r>
                  <a:rPr lang="en-US" sz="900" b="0" strike="noStrike" spc="-1" dirty="0">
                    <a:solidFill>
                      <a:srgbClr val="FFFF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Laser pulse</a:t>
                </a:r>
                <a:endParaRPr lang="en-US" sz="9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BC5D2B15-8A74-FCED-5043-0F192B06DBF1}"/>
                  </a:ext>
                </a:extLst>
              </p:cNvPr>
              <p:cNvGrpSpPr/>
              <p:nvPr/>
            </p:nvGrpSpPr>
            <p:grpSpPr>
              <a:xfrm>
                <a:off x="705322" y="3225544"/>
                <a:ext cx="3149280" cy="2107080"/>
                <a:chOff x="1484640" y="891360"/>
                <a:chExt cx="3149280" cy="2107080"/>
              </a:xfrm>
            </p:grpSpPr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34C8765B-B2F3-57B5-CA63-B1918D33AEA2}"/>
                    </a:ext>
                  </a:extLst>
                </p:cNvPr>
                <p:cNvGrpSpPr/>
                <p:nvPr/>
              </p:nvGrpSpPr>
              <p:grpSpPr>
                <a:xfrm>
                  <a:off x="2886480" y="1350720"/>
                  <a:ext cx="676440" cy="1647720"/>
                  <a:chOff x="2886480" y="1350720"/>
                  <a:chExt cx="676440" cy="1647720"/>
                </a:xfrm>
              </p:grpSpPr>
              <p:sp>
                <p:nvSpPr>
                  <p:cNvPr id="192" name="Straight Connector 191">
                    <a:extLst>
                      <a:ext uri="{FF2B5EF4-FFF2-40B4-BE49-F238E27FC236}">
                        <a16:creationId xmlns:a16="http://schemas.microsoft.com/office/drawing/2014/main" id="{24813E33-B683-CBE2-B0EB-BD0649A4C267}"/>
                      </a:ext>
                    </a:extLst>
                  </p:cNvPr>
                  <p:cNvSpPr/>
                  <p:nvPr/>
                </p:nvSpPr>
                <p:spPr>
                  <a:xfrm>
                    <a:off x="3562920" y="1883880"/>
                    <a:ext cx="0" cy="1114560"/>
                  </a:xfrm>
                  <a:prstGeom prst="line">
                    <a:avLst/>
                  </a:prstGeom>
                  <a:ln w="19080">
                    <a:solidFill>
                      <a:srgbClr val="000000"/>
                    </a:solidFill>
                    <a:prstDash val="dash"/>
                    <a:round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sz="11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93" name="Straight Connector 192">
                    <a:extLst>
                      <a:ext uri="{FF2B5EF4-FFF2-40B4-BE49-F238E27FC236}">
                        <a16:creationId xmlns:a16="http://schemas.microsoft.com/office/drawing/2014/main" id="{F62C18C8-895F-66F7-2FFC-9DCDD724F8A0}"/>
                      </a:ext>
                    </a:extLst>
                  </p:cNvPr>
                  <p:cNvSpPr/>
                  <p:nvPr/>
                </p:nvSpPr>
                <p:spPr>
                  <a:xfrm>
                    <a:off x="2886480" y="1350720"/>
                    <a:ext cx="676440" cy="533160"/>
                  </a:xfrm>
                  <a:prstGeom prst="line">
                    <a:avLst/>
                  </a:prstGeom>
                  <a:ln w="19080">
                    <a:solidFill>
                      <a:srgbClr val="000000"/>
                    </a:solidFill>
                    <a:round/>
                    <a:tailEnd type="triangl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sz="11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FD2AAA4E-0D35-DE25-2DC9-507F64F1A026}"/>
                    </a:ext>
                  </a:extLst>
                </p:cNvPr>
                <p:cNvGrpSpPr/>
                <p:nvPr/>
              </p:nvGrpSpPr>
              <p:grpSpPr>
                <a:xfrm>
                  <a:off x="1484640" y="891360"/>
                  <a:ext cx="3149280" cy="1049760"/>
                  <a:chOff x="1484640" y="891360"/>
                  <a:chExt cx="3149280" cy="1049760"/>
                </a:xfrm>
              </p:grpSpPr>
              <p:sp>
                <p:nvSpPr>
                  <p:cNvPr id="151" name="Straight Connector 150">
                    <a:extLst>
                      <a:ext uri="{FF2B5EF4-FFF2-40B4-BE49-F238E27FC236}">
                        <a16:creationId xmlns:a16="http://schemas.microsoft.com/office/drawing/2014/main" id="{20F8F8B2-90F2-1F91-1AEF-170785A6FE35}"/>
                      </a:ext>
                    </a:extLst>
                  </p:cNvPr>
                  <p:cNvSpPr/>
                  <p:nvPr/>
                </p:nvSpPr>
                <p:spPr>
                  <a:xfrm>
                    <a:off x="3905640" y="1255320"/>
                    <a:ext cx="152280" cy="685800"/>
                  </a:xfrm>
                  <a:prstGeom prst="line">
                    <a:avLst/>
                  </a:prstGeom>
                  <a:ln w="19080">
                    <a:solidFill>
                      <a:srgbClr val="000000"/>
                    </a:solidFill>
                    <a:round/>
                    <a:tailEnd type="triangl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/>
                </p:style>
                <p:txBody>
                  <a:bodyPr/>
                  <a:lstStyle/>
                  <a:p>
                    <a:endParaRPr lang="en-US" sz="11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152" name="Group 151">
                    <a:extLst>
                      <a:ext uri="{FF2B5EF4-FFF2-40B4-BE49-F238E27FC236}">
                        <a16:creationId xmlns:a16="http://schemas.microsoft.com/office/drawing/2014/main" id="{D52B0138-0408-8874-7586-ED5635A6CA7C}"/>
                      </a:ext>
                    </a:extLst>
                  </p:cNvPr>
                  <p:cNvGrpSpPr/>
                  <p:nvPr/>
                </p:nvGrpSpPr>
                <p:grpSpPr>
                  <a:xfrm>
                    <a:off x="3524040" y="891360"/>
                    <a:ext cx="1109880" cy="554760"/>
                    <a:chOff x="3524040" y="891360"/>
                    <a:chExt cx="1109880" cy="554760"/>
                  </a:xfrm>
                </p:grpSpPr>
                <p:grpSp>
                  <p:nvGrpSpPr>
                    <p:cNvPr id="177" name="Group 176">
                      <a:extLst>
                        <a:ext uri="{FF2B5EF4-FFF2-40B4-BE49-F238E27FC236}">
                          <a16:creationId xmlns:a16="http://schemas.microsoft.com/office/drawing/2014/main" id="{5079CB40-E1D8-1F2A-0E01-DAF46FA45A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24040" y="891360"/>
                      <a:ext cx="1109880" cy="554760"/>
                      <a:chOff x="3524040" y="891360"/>
                      <a:chExt cx="1109880" cy="554760"/>
                    </a:xfrm>
                  </p:grpSpPr>
                  <p:sp>
                    <p:nvSpPr>
                      <p:cNvPr id="178" name="Freeform 766">
                        <a:extLst>
                          <a:ext uri="{FF2B5EF4-FFF2-40B4-BE49-F238E27FC236}">
                            <a16:creationId xmlns:a16="http://schemas.microsoft.com/office/drawing/2014/main" id="{34B15D03-AEF2-F8D7-1117-0CE502B7DA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26559" y="902520"/>
                        <a:ext cx="1096560" cy="532801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046" h="1480">
                            <a:moveTo>
                              <a:pt x="0" y="0"/>
                            </a:moveTo>
                            <a:cubicBezTo>
                              <a:pt x="1015" y="0"/>
                              <a:pt x="2030" y="0"/>
                              <a:pt x="3045" y="0"/>
                            </a:cubicBezTo>
                            <a:cubicBezTo>
                              <a:pt x="3045" y="493"/>
                              <a:pt x="3045" y="986"/>
                              <a:pt x="3045" y="1479"/>
                            </a:cubicBezTo>
                            <a:cubicBezTo>
                              <a:pt x="2030" y="1479"/>
                              <a:pt x="1015" y="1479"/>
                              <a:pt x="0" y="1479"/>
                            </a:cubicBezTo>
                            <a:cubicBezTo>
                              <a:pt x="0" y="986"/>
                              <a:pt x="0" y="493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9" name="Freeform 767">
                        <a:extLst>
                          <a:ext uri="{FF2B5EF4-FFF2-40B4-BE49-F238E27FC236}">
                            <a16:creationId xmlns:a16="http://schemas.microsoft.com/office/drawing/2014/main" id="{AF855777-02C8-3ABA-2C04-CBE9EF0388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24040" y="1068120"/>
                        <a:ext cx="130680" cy="14760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63" h="410">
                            <a:moveTo>
                              <a:pt x="200" y="48"/>
                            </a:moveTo>
                            <a:cubicBezTo>
                              <a:pt x="206" y="26"/>
                              <a:pt x="208" y="19"/>
                              <a:pt x="264" y="19"/>
                            </a:cubicBezTo>
                            <a:cubicBezTo>
                              <a:pt x="281" y="19"/>
                              <a:pt x="287" y="19"/>
                              <a:pt x="287" y="7"/>
                            </a:cubicBezTo>
                            <a:cubicBezTo>
                              <a:pt x="287" y="0"/>
                              <a:pt x="280" y="0"/>
                              <a:pt x="276" y="0"/>
                            </a:cubicBezTo>
                            <a:cubicBezTo>
                              <a:pt x="258" y="0"/>
                              <a:pt x="208" y="2"/>
                              <a:pt x="188" y="2"/>
                            </a:cubicBezTo>
                            <a:cubicBezTo>
                              <a:pt x="171" y="2"/>
                              <a:pt x="126" y="0"/>
                              <a:pt x="109" y="0"/>
                            </a:cubicBezTo>
                            <a:cubicBezTo>
                              <a:pt x="104" y="0"/>
                              <a:pt x="97" y="0"/>
                              <a:pt x="97" y="12"/>
                            </a:cubicBezTo>
                            <a:cubicBezTo>
                              <a:pt x="97" y="19"/>
                              <a:pt x="102" y="19"/>
                              <a:pt x="114" y="19"/>
                            </a:cubicBezTo>
                            <a:cubicBezTo>
                              <a:pt x="116" y="19"/>
                              <a:pt x="126" y="19"/>
                              <a:pt x="136" y="20"/>
                            </a:cubicBezTo>
                            <a:cubicBezTo>
                              <a:pt x="147" y="20"/>
                              <a:pt x="154" y="22"/>
                              <a:pt x="154" y="29"/>
                            </a:cubicBezTo>
                            <a:cubicBezTo>
                              <a:pt x="154" y="32"/>
                              <a:pt x="152" y="34"/>
                              <a:pt x="150" y="41"/>
                            </a:cubicBezTo>
                            <a:cubicBezTo>
                              <a:pt x="123" y="148"/>
                              <a:pt x="97" y="255"/>
                              <a:pt x="70" y="362"/>
                            </a:cubicBezTo>
                            <a:cubicBezTo>
                              <a:pt x="65" y="385"/>
                              <a:pt x="63" y="391"/>
                              <a:pt x="15" y="391"/>
                            </a:cubicBezTo>
                            <a:cubicBezTo>
                              <a:pt x="5" y="391"/>
                              <a:pt x="0" y="391"/>
                              <a:pt x="0" y="402"/>
                            </a:cubicBezTo>
                            <a:cubicBezTo>
                              <a:pt x="0" y="409"/>
                              <a:pt x="5" y="409"/>
                              <a:pt x="15" y="409"/>
                            </a:cubicBezTo>
                            <a:cubicBezTo>
                              <a:pt x="108" y="409"/>
                              <a:pt x="201" y="409"/>
                              <a:pt x="293" y="409"/>
                            </a:cubicBezTo>
                            <a:cubicBezTo>
                              <a:pt x="307" y="409"/>
                              <a:pt x="309" y="409"/>
                              <a:pt x="312" y="399"/>
                            </a:cubicBezTo>
                            <a:cubicBezTo>
                              <a:pt x="328" y="356"/>
                              <a:pt x="344" y="313"/>
                              <a:pt x="360" y="269"/>
                            </a:cubicBezTo>
                            <a:cubicBezTo>
                              <a:pt x="362" y="263"/>
                              <a:pt x="362" y="263"/>
                              <a:pt x="362" y="261"/>
                            </a:cubicBezTo>
                            <a:cubicBezTo>
                              <a:pt x="362" y="259"/>
                              <a:pt x="360" y="254"/>
                              <a:pt x="355" y="254"/>
                            </a:cubicBezTo>
                            <a:cubicBezTo>
                              <a:pt x="350" y="254"/>
                              <a:pt x="348" y="258"/>
                              <a:pt x="345" y="268"/>
                            </a:cubicBezTo>
                            <a:cubicBezTo>
                              <a:pt x="324" y="322"/>
                              <a:pt x="297" y="391"/>
                              <a:pt x="194" y="391"/>
                            </a:cubicBezTo>
                            <a:cubicBezTo>
                              <a:pt x="176" y="391"/>
                              <a:pt x="157" y="391"/>
                              <a:pt x="138" y="391"/>
                            </a:cubicBezTo>
                            <a:cubicBezTo>
                              <a:pt x="130" y="391"/>
                              <a:pt x="128" y="391"/>
                              <a:pt x="125" y="391"/>
                            </a:cubicBezTo>
                            <a:cubicBezTo>
                              <a:pt x="118" y="389"/>
                              <a:pt x="116" y="389"/>
                              <a:pt x="116" y="384"/>
                            </a:cubicBezTo>
                            <a:cubicBezTo>
                              <a:pt x="116" y="382"/>
                              <a:pt x="116" y="380"/>
                              <a:pt x="119" y="370"/>
                            </a:cubicBezTo>
                            <a:cubicBezTo>
                              <a:pt x="146" y="263"/>
                              <a:pt x="173" y="155"/>
                              <a:pt x="200" y="48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0" name="Freeform 768">
                        <a:extLst>
                          <a:ext uri="{FF2B5EF4-FFF2-40B4-BE49-F238E27FC236}">
                            <a16:creationId xmlns:a16="http://schemas.microsoft.com/office/drawing/2014/main" id="{25EFFE1E-3540-E2B0-E7EF-4EE36465F4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662280" y="1181160"/>
                        <a:ext cx="84600" cy="961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35" h="267">
                            <a:moveTo>
                              <a:pt x="32" y="235"/>
                            </a:moveTo>
                            <a:cubicBezTo>
                              <a:pt x="29" y="247"/>
                              <a:pt x="27" y="251"/>
                              <a:pt x="10" y="251"/>
                            </a:cubicBezTo>
                            <a:cubicBezTo>
                              <a:pt x="5" y="251"/>
                              <a:pt x="0" y="251"/>
                              <a:pt x="0" y="259"/>
                            </a:cubicBezTo>
                            <a:cubicBezTo>
                              <a:pt x="0" y="264"/>
                              <a:pt x="3" y="266"/>
                              <a:pt x="5" y="266"/>
                            </a:cubicBezTo>
                            <a:cubicBezTo>
                              <a:pt x="17" y="266"/>
                              <a:pt x="31" y="264"/>
                              <a:pt x="41" y="264"/>
                            </a:cubicBezTo>
                            <a:cubicBezTo>
                              <a:pt x="56" y="264"/>
                              <a:pt x="72" y="266"/>
                              <a:pt x="85" y="266"/>
                            </a:cubicBezTo>
                            <a:cubicBezTo>
                              <a:pt x="89" y="266"/>
                              <a:pt x="94" y="264"/>
                              <a:pt x="94" y="258"/>
                            </a:cubicBezTo>
                            <a:cubicBezTo>
                              <a:pt x="94" y="251"/>
                              <a:pt x="89" y="251"/>
                              <a:pt x="84" y="251"/>
                            </a:cubicBezTo>
                            <a:cubicBezTo>
                              <a:pt x="73" y="251"/>
                              <a:pt x="63" y="251"/>
                              <a:pt x="63" y="246"/>
                            </a:cubicBezTo>
                            <a:cubicBezTo>
                              <a:pt x="63" y="244"/>
                              <a:pt x="65" y="234"/>
                              <a:pt x="67" y="227"/>
                            </a:cubicBezTo>
                            <a:cubicBezTo>
                              <a:pt x="72" y="205"/>
                              <a:pt x="78" y="182"/>
                              <a:pt x="84" y="164"/>
                            </a:cubicBezTo>
                            <a:cubicBezTo>
                              <a:pt x="89" y="172"/>
                              <a:pt x="101" y="189"/>
                              <a:pt x="126" y="189"/>
                            </a:cubicBezTo>
                            <a:cubicBezTo>
                              <a:pt x="177" y="189"/>
                              <a:pt x="234" y="133"/>
                              <a:pt x="234" y="70"/>
                            </a:cubicBezTo>
                            <a:cubicBezTo>
                              <a:pt x="234" y="20"/>
                              <a:pt x="200" y="0"/>
                              <a:pt x="171" y="0"/>
                            </a:cubicBezTo>
                            <a:cubicBezTo>
                              <a:pt x="145" y="0"/>
                              <a:pt x="123" y="17"/>
                              <a:pt x="111" y="29"/>
                            </a:cubicBezTo>
                            <a:cubicBezTo>
                              <a:pt x="104" y="5"/>
                              <a:pt x="80" y="0"/>
                              <a:pt x="68" y="0"/>
                            </a:cubicBezTo>
                            <a:cubicBezTo>
                              <a:pt x="51" y="0"/>
                              <a:pt x="41" y="12"/>
                              <a:pt x="36" y="22"/>
                            </a:cubicBezTo>
                            <a:cubicBezTo>
                              <a:pt x="27" y="38"/>
                              <a:pt x="20" y="61"/>
                              <a:pt x="20" y="65"/>
                            </a:cubicBezTo>
                            <a:cubicBezTo>
                              <a:pt x="20" y="70"/>
                              <a:pt x="26" y="70"/>
                              <a:pt x="27" y="70"/>
                            </a:cubicBezTo>
                            <a:cubicBezTo>
                              <a:pt x="32" y="70"/>
                              <a:pt x="34" y="68"/>
                              <a:pt x="36" y="58"/>
                            </a:cubicBezTo>
                            <a:cubicBezTo>
                              <a:pt x="43" y="32"/>
                              <a:pt x="51" y="12"/>
                              <a:pt x="67" y="12"/>
                            </a:cubicBezTo>
                            <a:cubicBezTo>
                              <a:pt x="78" y="12"/>
                              <a:pt x="80" y="20"/>
                              <a:pt x="80" y="32"/>
                            </a:cubicBezTo>
                            <a:cubicBezTo>
                              <a:pt x="80" y="38"/>
                              <a:pt x="80" y="43"/>
                              <a:pt x="80" y="44"/>
                            </a:cubicBezTo>
                            <a:cubicBezTo>
                              <a:pt x="64" y="108"/>
                              <a:pt x="48" y="172"/>
                              <a:pt x="32" y="235"/>
                            </a:cubicBezTo>
                            <a:moveTo>
                              <a:pt x="111" y="51"/>
                            </a:moveTo>
                            <a:cubicBezTo>
                              <a:pt x="135" y="19"/>
                              <a:pt x="157" y="12"/>
                              <a:pt x="169" y="12"/>
                            </a:cubicBezTo>
                            <a:cubicBezTo>
                              <a:pt x="186" y="12"/>
                              <a:pt x="200" y="24"/>
                              <a:pt x="200" y="53"/>
                            </a:cubicBezTo>
                            <a:cubicBezTo>
                              <a:pt x="200" y="70"/>
                              <a:pt x="191" y="113"/>
                              <a:pt x="179" y="136"/>
                            </a:cubicBezTo>
                            <a:cubicBezTo>
                              <a:pt x="167" y="157"/>
                              <a:pt x="147" y="177"/>
                              <a:pt x="126" y="177"/>
                            </a:cubicBezTo>
                            <a:cubicBezTo>
                              <a:pt x="96" y="177"/>
                              <a:pt x="89" y="145"/>
                              <a:pt x="89" y="142"/>
                            </a:cubicBezTo>
                            <a:cubicBezTo>
                              <a:pt x="89" y="140"/>
                              <a:pt x="89" y="136"/>
                              <a:pt x="90" y="135"/>
                            </a:cubicBezTo>
                            <a:cubicBezTo>
                              <a:pt x="97" y="107"/>
                              <a:pt x="104" y="79"/>
                              <a:pt x="111" y="5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1" name="Freeform 769">
                        <a:extLst>
                          <a:ext uri="{FF2B5EF4-FFF2-40B4-BE49-F238E27FC236}">
                            <a16:creationId xmlns:a16="http://schemas.microsoft.com/office/drawing/2014/main" id="{FF7EE317-D8F7-8F7E-B8F6-54C4F054D1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60560" y="1143000"/>
                        <a:ext cx="77760" cy="10656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16" h="296">
                            <a:moveTo>
                              <a:pt x="213" y="12"/>
                            </a:moveTo>
                            <a:cubicBezTo>
                              <a:pt x="215" y="12"/>
                              <a:pt x="215" y="7"/>
                              <a:pt x="215" y="5"/>
                            </a:cubicBezTo>
                            <a:cubicBezTo>
                              <a:pt x="215" y="3"/>
                              <a:pt x="213" y="0"/>
                              <a:pt x="208" y="0"/>
                            </a:cubicBezTo>
                            <a:cubicBezTo>
                              <a:pt x="200" y="0"/>
                              <a:pt x="165" y="3"/>
                              <a:pt x="155" y="3"/>
                            </a:cubicBezTo>
                            <a:cubicBezTo>
                              <a:pt x="152" y="5"/>
                              <a:pt x="147" y="5"/>
                              <a:pt x="147" y="14"/>
                            </a:cubicBezTo>
                            <a:cubicBezTo>
                              <a:pt x="147" y="20"/>
                              <a:pt x="152" y="20"/>
                              <a:pt x="157" y="20"/>
                            </a:cubicBezTo>
                            <a:cubicBezTo>
                              <a:pt x="177" y="20"/>
                              <a:pt x="177" y="22"/>
                              <a:pt x="177" y="26"/>
                            </a:cubicBezTo>
                            <a:cubicBezTo>
                              <a:pt x="177" y="29"/>
                              <a:pt x="176" y="31"/>
                              <a:pt x="176" y="36"/>
                            </a:cubicBezTo>
                            <a:cubicBezTo>
                              <a:pt x="168" y="68"/>
                              <a:pt x="160" y="99"/>
                              <a:pt x="152" y="131"/>
                            </a:cubicBezTo>
                            <a:cubicBezTo>
                              <a:pt x="143" y="118"/>
                              <a:pt x="128" y="106"/>
                              <a:pt x="107" y="106"/>
                            </a:cubicBezTo>
                            <a:cubicBezTo>
                              <a:pt x="55" y="106"/>
                              <a:pt x="0" y="165"/>
                              <a:pt x="0" y="225"/>
                            </a:cubicBezTo>
                            <a:cubicBezTo>
                              <a:pt x="0" y="266"/>
                              <a:pt x="27" y="295"/>
                              <a:pt x="63" y="295"/>
                            </a:cubicBezTo>
                            <a:cubicBezTo>
                              <a:pt x="85" y="295"/>
                              <a:pt x="106" y="281"/>
                              <a:pt x="123" y="266"/>
                            </a:cubicBezTo>
                            <a:cubicBezTo>
                              <a:pt x="131" y="292"/>
                              <a:pt x="155" y="295"/>
                              <a:pt x="165" y="295"/>
                            </a:cubicBezTo>
                            <a:cubicBezTo>
                              <a:pt x="181" y="295"/>
                              <a:pt x="191" y="287"/>
                              <a:pt x="200" y="273"/>
                            </a:cubicBezTo>
                            <a:cubicBezTo>
                              <a:pt x="208" y="256"/>
                              <a:pt x="213" y="232"/>
                              <a:pt x="213" y="230"/>
                            </a:cubicBezTo>
                            <a:cubicBezTo>
                              <a:pt x="213" y="225"/>
                              <a:pt x="208" y="225"/>
                              <a:pt x="206" y="225"/>
                            </a:cubicBezTo>
                            <a:cubicBezTo>
                              <a:pt x="201" y="225"/>
                              <a:pt x="201" y="227"/>
                              <a:pt x="198" y="239"/>
                            </a:cubicBezTo>
                            <a:cubicBezTo>
                              <a:pt x="193" y="259"/>
                              <a:pt x="184" y="283"/>
                              <a:pt x="167" y="283"/>
                            </a:cubicBezTo>
                            <a:cubicBezTo>
                              <a:pt x="157" y="283"/>
                              <a:pt x="154" y="275"/>
                              <a:pt x="154" y="263"/>
                            </a:cubicBezTo>
                            <a:cubicBezTo>
                              <a:pt x="154" y="254"/>
                              <a:pt x="154" y="251"/>
                              <a:pt x="155" y="246"/>
                            </a:cubicBezTo>
                            <a:cubicBezTo>
                              <a:pt x="175" y="168"/>
                              <a:pt x="194" y="90"/>
                              <a:pt x="213" y="12"/>
                            </a:cubicBezTo>
                            <a:moveTo>
                              <a:pt x="125" y="239"/>
                            </a:moveTo>
                            <a:cubicBezTo>
                              <a:pt x="121" y="251"/>
                              <a:pt x="113" y="259"/>
                              <a:pt x="102" y="266"/>
                            </a:cubicBezTo>
                            <a:cubicBezTo>
                              <a:pt x="99" y="269"/>
                              <a:pt x="82" y="283"/>
                              <a:pt x="65" y="283"/>
                            </a:cubicBezTo>
                            <a:cubicBezTo>
                              <a:pt x="49" y="283"/>
                              <a:pt x="34" y="273"/>
                              <a:pt x="34" y="242"/>
                            </a:cubicBezTo>
                            <a:cubicBezTo>
                              <a:pt x="34" y="220"/>
                              <a:pt x="46" y="174"/>
                              <a:pt x="56" y="157"/>
                            </a:cubicBezTo>
                            <a:cubicBezTo>
                              <a:pt x="75" y="124"/>
                              <a:pt x="97" y="118"/>
                              <a:pt x="107" y="118"/>
                            </a:cubicBezTo>
                            <a:cubicBezTo>
                              <a:pt x="138" y="118"/>
                              <a:pt x="145" y="150"/>
                              <a:pt x="145" y="153"/>
                            </a:cubicBezTo>
                            <a:cubicBezTo>
                              <a:pt x="145" y="155"/>
                              <a:pt x="145" y="159"/>
                              <a:pt x="145" y="160"/>
                            </a:cubicBezTo>
                            <a:cubicBezTo>
                              <a:pt x="138" y="186"/>
                              <a:pt x="131" y="213"/>
                              <a:pt x="125" y="239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2" name="Freeform 770">
                        <a:extLst>
                          <a:ext uri="{FF2B5EF4-FFF2-40B4-BE49-F238E27FC236}">
                            <a16:creationId xmlns:a16="http://schemas.microsoft.com/office/drawing/2014/main" id="{ABB1FD7E-C1A0-0919-1F14-269BA4D70B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23640" y="1136160"/>
                        <a:ext cx="144000" cy="5076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400" h="141">
                            <a:moveTo>
                              <a:pt x="379" y="24"/>
                            </a:moveTo>
                            <a:cubicBezTo>
                              <a:pt x="387" y="24"/>
                              <a:pt x="399" y="24"/>
                              <a:pt x="399" y="12"/>
                            </a:cubicBezTo>
                            <a:cubicBezTo>
                              <a:pt x="399" y="0"/>
                              <a:pt x="387" y="0"/>
                              <a:pt x="379" y="0"/>
                            </a:cubicBezTo>
                            <a:cubicBezTo>
                              <a:pt x="259" y="0"/>
                              <a:pt x="140" y="0"/>
                              <a:pt x="20" y="0"/>
                            </a:cubicBezTo>
                            <a:cubicBezTo>
                              <a:pt x="12" y="0"/>
                              <a:pt x="0" y="0"/>
                              <a:pt x="0" y="12"/>
                            </a:cubicBezTo>
                            <a:cubicBezTo>
                              <a:pt x="0" y="24"/>
                              <a:pt x="12" y="24"/>
                              <a:pt x="20" y="24"/>
                            </a:cubicBezTo>
                            <a:cubicBezTo>
                              <a:pt x="140" y="24"/>
                              <a:pt x="259" y="24"/>
                              <a:pt x="379" y="24"/>
                            </a:cubicBezTo>
                            <a:moveTo>
                              <a:pt x="379" y="140"/>
                            </a:moveTo>
                            <a:cubicBezTo>
                              <a:pt x="387" y="140"/>
                              <a:pt x="399" y="140"/>
                              <a:pt x="399" y="128"/>
                            </a:cubicBezTo>
                            <a:cubicBezTo>
                              <a:pt x="399" y="116"/>
                              <a:pt x="387" y="116"/>
                              <a:pt x="379" y="116"/>
                            </a:cubicBezTo>
                            <a:cubicBezTo>
                              <a:pt x="259" y="116"/>
                              <a:pt x="140" y="116"/>
                              <a:pt x="20" y="116"/>
                            </a:cubicBezTo>
                            <a:cubicBezTo>
                              <a:pt x="12" y="116"/>
                              <a:pt x="0" y="116"/>
                              <a:pt x="0" y="128"/>
                            </a:cubicBezTo>
                            <a:cubicBezTo>
                              <a:pt x="0" y="140"/>
                              <a:pt x="12" y="140"/>
                              <a:pt x="20" y="140"/>
                            </a:cubicBezTo>
                            <a:cubicBezTo>
                              <a:pt x="140" y="140"/>
                              <a:pt x="259" y="140"/>
                              <a:pt x="379" y="14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3" name="Freeform 771">
                        <a:extLst>
                          <a:ext uri="{FF2B5EF4-FFF2-40B4-BE49-F238E27FC236}">
                            <a16:creationId xmlns:a16="http://schemas.microsoft.com/office/drawing/2014/main" id="{6097513A-F715-0C6B-201B-1A35F33FEC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68080" y="974160"/>
                        <a:ext cx="128160" cy="979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56" h="272">
                            <a:moveTo>
                              <a:pt x="355" y="43"/>
                            </a:moveTo>
                            <a:cubicBezTo>
                              <a:pt x="355" y="15"/>
                              <a:pt x="345" y="0"/>
                              <a:pt x="331" y="0"/>
                            </a:cubicBezTo>
                            <a:cubicBezTo>
                              <a:pt x="316" y="0"/>
                              <a:pt x="299" y="15"/>
                              <a:pt x="299" y="29"/>
                            </a:cubicBezTo>
                            <a:cubicBezTo>
                              <a:pt x="299" y="34"/>
                              <a:pt x="302" y="41"/>
                              <a:pt x="309" y="46"/>
                            </a:cubicBezTo>
                            <a:cubicBezTo>
                              <a:pt x="317" y="56"/>
                              <a:pt x="329" y="72"/>
                              <a:pt x="329" y="97"/>
                            </a:cubicBezTo>
                            <a:cubicBezTo>
                              <a:pt x="329" y="121"/>
                              <a:pt x="317" y="155"/>
                              <a:pt x="299" y="182"/>
                            </a:cubicBezTo>
                            <a:cubicBezTo>
                              <a:pt x="281" y="208"/>
                              <a:pt x="259" y="229"/>
                              <a:pt x="230" y="229"/>
                            </a:cubicBezTo>
                            <a:cubicBezTo>
                              <a:pt x="196" y="229"/>
                              <a:pt x="177" y="206"/>
                              <a:pt x="172" y="174"/>
                            </a:cubicBezTo>
                            <a:cubicBezTo>
                              <a:pt x="179" y="159"/>
                              <a:pt x="193" y="121"/>
                              <a:pt x="193" y="104"/>
                            </a:cubicBezTo>
                            <a:cubicBezTo>
                              <a:pt x="193" y="97"/>
                              <a:pt x="189" y="90"/>
                              <a:pt x="183" y="90"/>
                            </a:cubicBezTo>
                            <a:cubicBezTo>
                              <a:pt x="177" y="90"/>
                              <a:pt x="171" y="92"/>
                              <a:pt x="165" y="101"/>
                            </a:cubicBezTo>
                            <a:cubicBezTo>
                              <a:pt x="159" y="113"/>
                              <a:pt x="152" y="152"/>
                              <a:pt x="152" y="174"/>
                            </a:cubicBezTo>
                            <a:cubicBezTo>
                              <a:pt x="133" y="201"/>
                              <a:pt x="109" y="229"/>
                              <a:pt x="70" y="229"/>
                            </a:cubicBezTo>
                            <a:cubicBezTo>
                              <a:pt x="31" y="229"/>
                              <a:pt x="19" y="193"/>
                              <a:pt x="19" y="160"/>
                            </a:cubicBezTo>
                            <a:cubicBezTo>
                              <a:pt x="19" y="85"/>
                              <a:pt x="80" y="22"/>
                              <a:pt x="80" y="14"/>
                            </a:cubicBezTo>
                            <a:cubicBezTo>
                              <a:pt x="80" y="9"/>
                              <a:pt x="75" y="3"/>
                              <a:pt x="68" y="3"/>
                            </a:cubicBezTo>
                            <a:cubicBezTo>
                              <a:pt x="60" y="3"/>
                              <a:pt x="56" y="10"/>
                              <a:pt x="53" y="15"/>
                            </a:cubicBezTo>
                            <a:cubicBezTo>
                              <a:pt x="22" y="60"/>
                              <a:pt x="0" y="131"/>
                              <a:pt x="0" y="186"/>
                            </a:cubicBezTo>
                            <a:cubicBezTo>
                              <a:pt x="0" y="227"/>
                              <a:pt x="14" y="271"/>
                              <a:pt x="61" y="271"/>
                            </a:cubicBezTo>
                            <a:cubicBezTo>
                              <a:pt x="104" y="271"/>
                              <a:pt x="133" y="242"/>
                              <a:pt x="155" y="208"/>
                            </a:cubicBezTo>
                            <a:cubicBezTo>
                              <a:pt x="160" y="244"/>
                              <a:pt x="183" y="271"/>
                              <a:pt x="220" y="271"/>
                            </a:cubicBezTo>
                            <a:cubicBezTo>
                              <a:pt x="268" y="271"/>
                              <a:pt x="295" y="235"/>
                              <a:pt x="317" y="191"/>
                            </a:cubicBezTo>
                            <a:cubicBezTo>
                              <a:pt x="333" y="160"/>
                              <a:pt x="355" y="80"/>
                              <a:pt x="355" y="43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4" name="Freeform 772">
                        <a:extLst>
                          <a:ext uri="{FF2B5EF4-FFF2-40B4-BE49-F238E27FC236}">
                            <a16:creationId xmlns:a16="http://schemas.microsoft.com/office/drawing/2014/main" id="{77DF71FD-9343-E25C-A4B7-F2F598CD2E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16760" y="891360"/>
                        <a:ext cx="67320" cy="10044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187" h="279">
                            <a:moveTo>
                              <a:pt x="186" y="201"/>
                            </a:moveTo>
                            <a:cubicBezTo>
                              <a:pt x="181" y="201"/>
                              <a:pt x="176" y="201"/>
                              <a:pt x="171" y="201"/>
                            </a:cubicBezTo>
                            <a:cubicBezTo>
                              <a:pt x="171" y="211"/>
                              <a:pt x="165" y="235"/>
                              <a:pt x="160" y="240"/>
                            </a:cubicBezTo>
                            <a:cubicBezTo>
                              <a:pt x="157" y="242"/>
                              <a:pt x="125" y="242"/>
                              <a:pt x="119" y="242"/>
                            </a:cubicBezTo>
                            <a:cubicBezTo>
                              <a:pt x="93" y="242"/>
                              <a:pt x="67" y="242"/>
                              <a:pt x="41" y="242"/>
                            </a:cubicBezTo>
                            <a:cubicBezTo>
                              <a:pt x="85" y="203"/>
                              <a:pt x="101" y="193"/>
                              <a:pt x="126" y="172"/>
                            </a:cubicBezTo>
                            <a:cubicBezTo>
                              <a:pt x="157" y="147"/>
                              <a:pt x="186" y="121"/>
                              <a:pt x="186" y="82"/>
                            </a:cubicBezTo>
                            <a:cubicBezTo>
                              <a:pt x="186" y="31"/>
                              <a:pt x="142" y="0"/>
                              <a:pt x="87" y="0"/>
                            </a:cubicBezTo>
                            <a:cubicBezTo>
                              <a:pt x="36" y="0"/>
                              <a:pt x="0" y="36"/>
                              <a:pt x="0" y="75"/>
                            </a:cubicBezTo>
                            <a:cubicBezTo>
                              <a:pt x="0" y="96"/>
                              <a:pt x="19" y="99"/>
                              <a:pt x="22" y="99"/>
                            </a:cubicBezTo>
                            <a:cubicBezTo>
                              <a:pt x="32" y="99"/>
                              <a:pt x="44" y="92"/>
                              <a:pt x="44" y="77"/>
                            </a:cubicBezTo>
                            <a:cubicBezTo>
                              <a:pt x="44" y="68"/>
                              <a:pt x="41" y="55"/>
                              <a:pt x="20" y="55"/>
                            </a:cubicBezTo>
                            <a:cubicBezTo>
                              <a:pt x="32" y="24"/>
                              <a:pt x="61" y="15"/>
                              <a:pt x="82" y="15"/>
                            </a:cubicBezTo>
                            <a:cubicBezTo>
                              <a:pt x="123" y="15"/>
                              <a:pt x="145" y="48"/>
                              <a:pt x="145" y="82"/>
                            </a:cubicBezTo>
                            <a:cubicBezTo>
                              <a:pt x="145" y="118"/>
                              <a:pt x="119" y="147"/>
                              <a:pt x="106" y="162"/>
                            </a:cubicBezTo>
                            <a:cubicBezTo>
                              <a:pt x="72" y="196"/>
                              <a:pt x="39" y="229"/>
                              <a:pt x="5" y="263"/>
                            </a:cubicBezTo>
                            <a:cubicBezTo>
                              <a:pt x="0" y="266"/>
                              <a:pt x="0" y="266"/>
                              <a:pt x="0" y="278"/>
                            </a:cubicBezTo>
                            <a:cubicBezTo>
                              <a:pt x="57" y="278"/>
                              <a:pt x="115" y="278"/>
                              <a:pt x="172" y="278"/>
                            </a:cubicBezTo>
                            <a:cubicBezTo>
                              <a:pt x="177" y="252"/>
                              <a:pt x="181" y="227"/>
                              <a:pt x="186" y="20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5" name="Freeform 773">
                        <a:extLst>
                          <a:ext uri="{FF2B5EF4-FFF2-40B4-BE49-F238E27FC236}">
                            <a16:creationId xmlns:a16="http://schemas.microsoft.com/office/drawing/2014/main" id="{649AB62C-5F55-B30C-0BF2-E7DC89AEE1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07760" y="1022760"/>
                        <a:ext cx="70200" cy="10368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195" h="288">
                            <a:moveTo>
                              <a:pt x="194" y="145"/>
                            </a:moveTo>
                            <a:cubicBezTo>
                              <a:pt x="194" y="99"/>
                              <a:pt x="189" y="67"/>
                              <a:pt x="169" y="38"/>
                            </a:cubicBezTo>
                            <a:cubicBezTo>
                              <a:pt x="157" y="17"/>
                              <a:pt x="131" y="0"/>
                              <a:pt x="97" y="0"/>
                            </a:cubicBezTo>
                            <a:cubicBezTo>
                              <a:pt x="0" y="0"/>
                              <a:pt x="0" y="115"/>
                              <a:pt x="0" y="145"/>
                            </a:cubicBezTo>
                            <a:cubicBezTo>
                              <a:pt x="0" y="175"/>
                              <a:pt x="0" y="287"/>
                              <a:pt x="97" y="287"/>
                            </a:cubicBezTo>
                            <a:cubicBezTo>
                              <a:pt x="194" y="287"/>
                              <a:pt x="194" y="176"/>
                              <a:pt x="194" y="145"/>
                            </a:cubicBezTo>
                            <a:moveTo>
                              <a:pt x="97" y="276"/>
                            </a:moveTo>
                            <a:cubicBezTo>
                              <a:pt x="78" y="276"/>
                              <a:pt x="53" y="264"/>
                              <a:pt x="44" y="230"/>
                            </a:cubicBezTo>
                            <a:cubicBezTo>
                              <a:pt x="38" y="205"/>
                              <a:pt x="38" y="171"/>
                              <a:pt x="38" y="140"/>
                            </a:cubicBezTo>
                            <a:cubicBezTo>
                              <a:pt x="38" y="109"/>
                              <a:pt x="38" y="77"/>
                              <a:pt x="44" y="55"/>
                            </a:cubicBezTo>
                            <a:cubicBezTo>
                              <a:pt x="53" y="20"/>
                              <a:pt x="80" y="12"/>
                              <a:pt x="97" y="12"/>
                            </a:cubicBezTo>
                            <a:cubicBezTo>
                              <a:pt x="119" y="12"/>
                              <a:pt x="142" y="26"/>
                              <a:pt x="148" y="51"/>
                            </a:cubicBezTo>
                            <a:cubicBezTo>
                              <a:pt x="155" y="73"/>
                              <a:pt x="157" y="104"/>
                              <a:pt x="157" y="140"/>
                            </a:cubicBezTo>
                            <a:cubicBezTo>
                              <a:pt x="157" y="171"/>
                              <a:pt x="157" y="201"/>
                              <a:pt x="150" y="229"/>
                            </a:cubicBezTo>
                            <a:cubicBezTo>
                              <a:pt x="142" y="266"/>
                              <a:pt x="114" y="276"/>
                              <a:pt x="97" y="276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6" name="Freeform 774">
                        <a:extLst>
                          <a:ext uri="{FF2B5EF4-FFF2-40B4-BE49-F238E27FC236}">
                            <a16:creationId xmlns:a16="http://schemas.microsoft.com/office/drawing/2014/main" id="{25E622B3-07D4-65E0-D95C-46302F691B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65200" y="1157040"/>
                        <a:ext cx="239400" cy="900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665" h="25">
                            <a:moveTo>
                              <a:pt x="0" y="0"/>
                            </a:moveTo>
                            <a:cubicBezTo>
                              <a:pt x="221" y="0"/>
                              <a:pt x="442" y="0"/>
                              <a:pt x="664" y="0"/>
                            </a:cubicBezTo>
                            <a:cubicBezTo>
                              <a:pt x="664" y="8"/>
                              <a:pt x="664" y="16"/>
                              <a:pt x="664" y="24"/>
                            </a:cubicBezTo>
                            <a:cubicBezTo>
                              <a:pt x="442" y="24"/>
                              <a:pt x="221" y="24"/>
                              <a:pt x="0" y="24"/>
                            </a:cubicBezTo>
                            <a:cubicBezTo>
                              <a:pt x="0" y="16"/>
                              <a:pt x="0" y="8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7" name="Freeform 775">
                        <a:extLst>
                          <a:ext uri="{FF2B5EF4-FFF2-40B4-BE49-F238E27FC236}">
                            <a16:creationId xmlns:a16="http://schemas.microsoft.com/office/drawing/2014/main" id="{987DDFA3-D73B-87E2-E34C-8CF1941262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168080" y="1267560"/>
                        <a:ext cx="128160" cy="979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56" h="272">
                            <a:moveTo>
                              <a:pt x="355" y="43"/>
                            </a:moveTo>
                            <a:cubicBezTo>
                              <a:pt x="355" y="15"/>
                              <a:pt x="345" y="0"/>
                              <a:pt x="331" y="0"/>
                            </a:cubicBezTo>
                            <a:cubicBezTo>
                              <a:pt x="316" y="0"/>
                              <a:pt x="299" y="15"/>
                              <a:pt x="299" y="29"/>
                            </a:cubicBezTo>
                            <a:cubicBezTo>
                              <a:pt x="299" y="34"/>
                              <a:pt x="302" y="41"/>
                              <a:pt x="309" y="46"/>
                            </a:cubicBezTo>
                            <a:cubicBezTo>
                              <a:pt x="317" y="56"/>
                              <a:pt x="329" y="72"/>
                              <a:pt x="329" y="97"/>
                            </a:cubicBezTo>
                            <a:cubicBezTo>
                              <a:pt x="329" y="121"/>
                              <a:pt x="317" y="155"/>
                              <a:pt x="299" y="182"/>
                            </a:cubicBezTo>
                            <a:cubicBezTo>
                              <a:pt x="281" y="208"/>
                              <a:pt x="259" y="229"/>
                              <a:pt x="230" y="229"/>
                            </a:cubicBezTo>
                            <a:cubicBezTo>
                              <a:pt x="196" y="229"/>
                              <a:pt x="177" y="208"/>
                              <a:pt x="172" y="176"/>
                            </a:cubicBezTo>
                            <a:cubicBezTo>
                              <a:pt x="179" y="159"/>
                              <a:pt x="193" y="121"/>
                              <a:pt x="193" y="104"/>
                            </a:cubicBezTo>
                            <a:cubicBezTo>
                              <a:pt x="193" y="97"/>
                              <a:pt x="189" y="90"/>
                              <a:pt x="183" y="90"/>
                            </a:cubicBezTo>
                            <a:cubicBezTo>
                              <a:pt x="177" y="90"/>
                              <a:pt x="171" y="92"/>
                              <a:pt x="165" y="101"/>
                            </a:cubicBezTo>
                            <a:cubicBezTo>
                              <a:pt x="159" y="113"/>
                              <a:pt x="152" y="152"/>
                              <a:pt x="152" y="174"/>
                            </a:cubicBezTo>
                            <a:cubicBezTo>
                              <a:pt x="133" y="201"/>
                              <a:pt x="109" y="229"/>
                              <a:pt x="70" y="229"/>
                            </a:cubicBezTo>
                            <a:cubicBezTo>
                              <a:pt x="31" y="229"/>
                              <a:pt x="19" y="193"/>
                              <a:pt x="19" y="160"/>
                            </a:cubicBezTo>
                            <a:cubicBezTo>
                              <a:pt x="19" y="85"/>
                              <a:pt x="80" y="22"/>
                              <a:pt x="80" y="15"/>
                            </a:cubicBezTo>
                            <a:cubicBezTo>
                              <a:pt x="80" y="9"/>
                              <a:pt x="75" y="3"/>
                              <a:pt x="68" y="3"/>
                            </a:cubicBezTo>
                            <a:cubicBezTo>
                              <a:pt x="60" y="3"/>
                              <a:pt x="56" y="10"/>
                              <a:pt x="53" y="17"/>
                            </a:cubicBezTo>
                            <a:cubicBezTo>
                              <a:pt x="22" y="61"/>
                              <a:pt x="0" y="131"/>
                              <a:pt x="0" y="186"/>
                            </a:cubicBezTo>
                            <a:cubicBezTo>
                              <a:pt x="0" y="227"/>
                              <a:pt x="14" y="271"/>
                              <a:pt x="61" y="271"/>
                            </a:cubicBezTo>
                            <a:cubicBezTo>
                              <a:pt x="104" y="271"/>
                              <a:pt x="133" y="242"/>
                              <a:pt x="155" y="210"/>
                            </a:cubicBezTo>
                            <a:cubicBezTo>
                              <a:pt x="160" y="244"/>
                              <a:pt x="183" y="271"/>
                              <a:pt x="220" y="271"/>
                            </a:cubicBezTo>
                            <a:cubicBezTo>
                              <a:pt x="268" y="271"/>
                              <a:pt x="295" y="235"/>
                              <a:pt x="317" y="191"/>
                            </a:cubicBezTo>
                            <a:cubicBezTo>
                              <a:pt x="333" y="162"/>
                              <a:pt x="355" y="80"/>
                              <a:pt x="355" y="43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8" name="Freeform 776">
                        <a:extLst>
                          <a:ext uri="{FF2B5EF4-FFF2-40B4-BE49-F238E27FC236}">
                            <a16:creationId xmlns:a16="http://schemas.microsoft.com/office/drawing/2014/main" id="{11A43707-F9A7-A42B-6B1C-35BD631A63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16760" y="1200960"/>
                        <a:ext cx="67320" cy="10044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187" h="279">
                            <a:moveTo>
                              <a:pt x="186" y="203"/>
                            </a:moveTo>
                            <a:cubicBezTo>
                              <a:pt x="181" y="203"/>
                              <a:pt x="176" y="203"/>
                              <a:pt x="171" y="203"/>
                            </a:cubicBezTo>
                            <a:cubicBezTo>
                              <a:pt x="171" y="211"/>
                              <a:pt x="165" y="235"/>
                              <a:pt x="160" y="240"/>
                            </a:cubicBezTo>
                            <a:cubicBezTo>
                              <a:pt x="157" y="242"/>
                              <a:pt x="125" y="242"/>
                              <a:pt x="119" y="242"/>
                            </a:cubicBezTo>
                            <a:cubicBezTo>
                              <a:pt x="93" y="242"/>
                              <a:pt x="67" y="242"/>
                              <a:pt x="41" y="242"/>
                            </a:cubicBezTo>
                            <a:cubicBezTo>
                              <a:pt x="85" y="203"/>
                              <a:pt x="101" y="193"/>
                              <a:pt x="126" y="172"/>
                            </a:cubicBezTo>
                            <a:cubicBezTo>
                              <a:pt x="157" y="148"/>
                              <a:pt x="186" y="121"/>
                              <a:pt x="186" y="82"/>
                            </a:cubicBezTo>
                            <a:cubicBezTo>
                              <a:pt x="186" y="31"/>
                              <a:pt x="142" y="0"/>
                              <a:pt x="87" y="0"/>
                            </a:cubicBezTo>
                            <a:cubicBezTo>
                              <a:pt x="36" y="0"/>
                              <a:pt x="0" y="36"/>
                              <a:pt x="0" y="75"/>
                            </a:cubicBezTo>
                            <a:cubicBezTo>
                              <a:pt x="0" y="97"/>
                              <a:pt x="19" y="99"/>
                              <a:pt x="22" y="99"/>
                            </a:cubicBezTo>
                            <a:cubicBezTo>
                              <a:pt x="32" y="99"/>
                              <a:pt x="44" y="92"/>
                              <a:pt x="44" y="77"/>
                            </a:cubicBezTo>
                            <a:cubicBezTo>
                              <a:pt x="44" y="68"/>
                              <a:pt x="41" y="55"/>
                              <a:pt x="20" y="55"/>
                            </a:cubicBezTo>
                            <a:cubicBezTo>
                              <a:pt x="32" y="24"/>
                              <a:pt x="61" y="15"/>
                              <a:pt x="82" y="15"/>
                            </a:cubicBezTo>
                            <a:cubicBezTo>
                              <a:pt x="123" y="15"/>
                              <a:pt x="145" y="48"/>
                              <a:pt x="145" y="82"/>
                            </a:cubicBezTo>
                            <a:cubicBezTo>
                              <a:pt x="145" y="118"/>
                              <a:pt x="119" y="147"/>
                              <a:pt x="106" y="162"/>
                            </a:cubicBezTo>
                            <a:cubicBezTo>
                              <a:pt x="72" y="196"/>
                              <a:pt x="39" y="229"/>
                              <a:pt x="5" y="263"/>
                            </a:cubicBezTo>
                            <a:cubicBezTo>
                              <a:pt x="0" y="266"/>
                              <a:pt x="0" y="266"/>
                              <a:pt x="0" y="278"/>
                            </a:cubicBezTo>
                            <a:cubicBezTo>
                              <a:pt x="57" y="278"/>
                              <a:pt x="115" y="278"/>
                              <a:pt x="172" y="278"/>
                            </a:cubicBezTo>
                            <a:cubicBezTo>
                              <a:pt x="177" y="253"/>
                              <a:pt x="181" y="228"/>
                              <a:pt x="186" y="203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9" name="Freeform 777">
                        <a:extLst>
                          <a:ext uri="{FF2B5EF4-FFF2-40B4-BE49-F238E27FC236}">
                            <a16:creationId xmlns:a16="http://schemas.microsoft.com/office/drawing/2014/main" id="{9E62AF6A-16F6-E77B-E126-1F6A13F342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99480" y="1350000"/>
                        <a:ext cx="84600" cy="961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35" h="267">
                            <a:moveTo>
                              <a:pt x="31" y="235"/>
                            </a:moveTo>
                            <a:cubicBezTo>
                              <a:pt x="29" y="247"/>
                              <a:pt x="27" y="251"/>
                              <a:pt x="10" y="251"/>
                            </a:cubicBezTo>
                            <a:cubicBezTo>
                              <a:pt x="5" y="251"/>
                              <a:pt x="0" y="251"/>
                              <a:pt x="0" y="259"/>
                            </a:cubicBezTo>
                            <a:cubicBezTo>
                              <a:pt x="0" y="264"/>
                              <a:pt x="3" y="266"/>
                              <a:pt x="5" y="266"/>
                            </a:cubicBezTo>
                            <a:cubicBezTo>
                              <a:pt x="17" y="266"/>
                              <a:pt x="31" y="264"/>
                              <a:pt x="41" y="264"/>
                            </a:cubicBezTo>
                            <a:cubicBezTo>
                              <a:pt x="56" y="264"/>
                              <a:pt x="72" y="266"/>
                              <a:pt x="85" y="266"/>
                            </a:cubicBezTo>
                            <a:cubicBezTo>
                              <a:pt x="89" y="266"/>
                              <a:pt x="94" y="264"/>
                              <a:pt x="94" y="258"/>
                            </a:cubicBezTo>
                            <a:cubicBezTo>
                              <a:pt x="94" y="251"/>
                              <a:pt x="89" y="251"/>
                              <a:pt x="84" y="251"/>
                            </a:cubicBezTo>
                            <a:cubicBezTo>
                              <a:pt x="73" y="251"/>
                              <a:pt x="63" y="251"/>
                              <a:pt x="63" y="246"/>
                            </a:cubicBezTo>
                            <a:cubicBezTo>
                              <a:pt x="63" y="244"/>
                              <a:pt x="65" y="234"/>
                              <a:pt x="67" y="227"/>
                            </a:cubicBezTo>
                            <a:cubicBezTo>
                              <a:pt x="72" y="205"/>
                              <a:pt x="78" y="182"/>
                              <a:pt x="82" y="164"/>
                            </a:cubicBezTo>
                            <a:cubicBezTo>
                              <a:pt x="87" y="172"/>
                              <a:pt x="101" y="189"/>
                              <a:pt x="126" y="189"/>
                            </a:cubicBezTo>
                            <a:cubicBezTo>
                              <a:pt x="177" y="189"/>
                              <a:pt x="234" y="133"/>
                              <a:pt x="234" y="70"/>
                            </a:cubicBezTo>
                            <a:cubicBezTo>
                              <a:pt x="234" y="20"/>
                              <a:pt x="200" y="0"/>
                              <a:pt x="171" y="0"/>
                            </a:cubicBezTo>
                            <a:cubicBezTo>
                              <a:pt x="145" y="0"/>
                              <a:pt x="123" y="17"/>
                              <a:pt x="111" y="29"/>
                            </a:cubicBezTo>
                            <a:cubicBezTo>
                              <a:pt x="104" y="5"/>
                              <a:pt x="80" y="0"/>
                              <a:pt x="68" y="0"/>
                            </a:cubicBezTo>
                            <a:cubicBezTo>
                              <a:pt x="51" y="0"/>
                              <a:pt x="41" y="10"/>
                              <a:pt x="34" y="22"/>
                            </a:cubicBezTo>
                            <a:cubicBezTo>
                              <a:pt x="27" y="36"/>
                              <a:pt x="20" y="61"/>
                              <a:pt x="20" y="65"/>
                            </a:cubicBezTo>
                            <a:cubicBezTo>
                              <a:pt x="20" y="70"/>
                              <a:pt x="26" y="70"/>
                              <a:pt x="27" y="70"/>
                            </a:cubicBezTo>
                            <a:cubicBezTo>
                              <a:pt x="32" y="70"/>
                              <a:pt x="32" y="68"/>
                              <a:pt x="36" y="56"/>
                            </a:cubicBezTo>
                            <a:cubicBezTo>
                              <a:pt x="43" y="32"/>
                              <a:pt x="51" y="12"/>
                              <a:pt x="67" y="12"/>
                            </a:cubicBezTo>
                            <a:cubicBezTo>
                              <a:pt x="78" y="12"/>
                              <a:pt x="80" y="20"/>
                              <a:pt x="80" y="32"/>
                            </a:cubicBezTo>
                            <a:cubicBezTo>
                              <a:pt x="80" y="38"/>
                              <a:pt x="80" y="43"/>
                              <a:pt x="80" y="44"/>
                            </a:cubicBezTo>
                            <a:cubicBezTo>
                              <a:pt x="64" y="108"/>
                              <a:pt x="47" y="172"/>
                              <a:pt x="31" y="235"/>
                            </a:cubicBezTo>
                            <a:moveTo>
                              <a:pt x="111" y="49"/>
                            </a:moveTo>
                            <a:cubicBezTo>
                              <a:pt x="135" y="19"/>
                              <a:pt x="157" y="12"/>
                              <a:pt x="169" y="12"/>
                            </a:cubicBezTo>
                            <a:cubicBezTo>
                              <a:pt x="186" y="12"/>
                              <a:pt x="200" y="24"/>
                              <a:pt x="200" y="53"/>
                            </a:cubicBezTo>
                            <a:cubicBezTo>
                              <a:pt x="200" y="70"/>
                              <a:pt x="191" y="113"/>
                              <a:pt x="179" y="136"/>
                            </a:cubicBezTo>
                            <a:cubicBezTo>
                              <a:pt x="167" y="157"/>
                              <a:pt x="147" y="177"/>
                              <a:pt x="126" y="177"/>
                            </a:cubicBezTo>
                            <a:cubicBezTo>
                              <a:pt x="96" y="177"/>
                              <a:pt x="89" y="145"/>
                              <a:pt x="89" y="142"/>
                            </a:cubicBezTo>
                            <a:cubicBezTo>
                              <a:pt x="89" y="140"/>
                              <a:pt x="89" y="136"/>
                              <a:pt x="90" y="135"/>
                            </a:cubicBezTo>
                            <a:cubicBezTo>
                              <a:pt x="97" y="106"/>
                              <a:pt x="104" y="78"/>
                              <a:pt x="111" y="49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90" name="Freeform 778">
                        <a:extLst>
                          <a:ext uri="{FF2B5EF4-FFF2-40B4-BE49-F238E27FC236}">
                            <a16:creationId xmlns:a16="http://schemas.microsoft.com/office/drawing/2014/main" id="{3C52AF6D-0E1D-D747-4FF1-92805633C1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39160" y="1120320"/>
                        <a:ext cx="83880" cy="979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33" h="272">
                            <a:moveTo>
                              <a:pt x="213" y="38"/>
                            </a:moveTo>
                            <a:cubicBezTo>
                              <a:pt x="203" y="38"/>
                              <a:pt x="194" y="38"/>
                              <a:pt x="186" y="44"/>
                            </a:cubicBezTo>
                            <a:cubicBezTo>
                              <a:pt x="176" y="55"/>
                              <a:pt x="176" y="65"/>
                              <a:pt x="176" y="68"/>
                            </a:cubicBezTo>
                            <a:cubicBezTo>
                              <a:pt x="176" y="84"/>
                              <a:pt x="186" y="89"/>
                              <a:pt x="198" y="89"/>
                            </a:cubicBezTo>
                            <a:cubicBezTo>
                              <a:pt x="215" y="89"/>
                              <a:pt x="230" y="75"/>
                              <a:pt x="230" y="51"/>
                            </a:cubicBezTo>
                            <a:cubicBezTo>
                              <a:pt x="230" y="22"/>
                              <a:pt x="203" y="0"/>
                              <a:pt x="160" y="0"/>
                            </a:cubicBezTo>
                            <a:cubicBezTo>
                              <a:pt x="80" y="0"/>
                              <a:pt x="0" y="85"/>
                              <a:pt x="0" y="169"/>
                            </a:cubicBezTo>
                            <a:cubicBezTo>
                              <a:pt x="0" y="223"/>
                              <a:pt x="34" y="271"/>
                              <a:pt x="97" y="271"/>
                            </a:cubicBezTo>
                            <a:cubicBezTo>
                              <a:pt x="183" y="271"/>
                              <a:pt x="232" y="208"/>
                              <a:pt x="232" y="200"/>
                            </a:cubicBezTo>
                            <a:cubicBezTo>
                              <a:pt x="232" y="196"/>
                              <a:pt x="229" y="193"/>
                              <a:pt x="225" y="193"/>
                            </a:cubicBezTo>
                            <a:cubicBezTo>
                              <a:pt x="223" y="193"/>
                              <a:pt x="222" y="193"/>
                              <a:pt x="218" y="198"/>
                            </a:cubicBezTo>
                            <a:cubicBezTo>
                              <a:pt x="171" y="258"/>
                              <a:pt x="106" y="258"/>
                              <a:pt x="97" y="258"/>
                            </a:cubicBezTo>
                            <a:cubicBezTo>
                              <a:pt x="60" y="258"/>
                              <a:pt x="44" y="229"/>
                              <a:pt x="44" y="193"/>
                            </a:cubicBezTo>
                            <a:cubicBezTo>
                              <a:pt x="44" y="167"/>
                              <a:pt x="56" y="109"/>
                              <a:pt x="77" y="73"/>
                            </a:cubicBezTo>
                            <a:cubicBezTo>
                              <a:pt x="96" y="39"/>
                              <a:pt x="128" y="12"/>
                              <a:pt x="160" y="12"/>
                            </a:cubicBezTo>
                            <a:cubicBezTo>
                              <a:pt x="181" y="12"/>
                              <a:pt x="205" y="20"/>
                              <a:pt x="213" y="38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91" name="Freeform 779">
                        <a:extLst>
                          <a:ext uri="{FF2B5EF4-FFF2-40B4-BE49-F238E27FC236}">
                            <a16:creationId xmlns:a16="http://schemas.microsoft.com/office/drawing/2014/main" id="{372B9145-F7E9-DA35-1A20-A543D89B90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529160" y="1122840"/>
                        <a:ext cx="104760" cy="9540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91" h="265">
                            <a:moveTo>
                              <a:pt x="160" y="34"/>
                            </a:moveTo>
                            <a:cubicBezTo>
                              <a:pt x="194" y="34"/>
                              <a:pt x="227" y="34"/>
                              <a:pt x="261" y="34"/>
                            </a:cubicBezTo>
                            <a:cubicBezTo>
                              <a:pt x="268" y="34"/>
                              <a:pt x="290" y="34"/>
                              <a:pt x="290" y="14"/>
                            </a:cubicBezTo>
                            <a:cubicBezTo>
                              <a:pt x="290" y="0"/>
                              <a:pt x="278" y="0"/>
                              <a:pt x="266" y="0"/>
                            </a:cubicBezTo>
                            <a:cubicBezTo>
                              <a:pt x="210" y="0"/>
                              <a:pt x="155" y="0"/>
                              <a:pt x="99" y="0"/>
                            </a:cubicBezTo>
                            <a:cubicBezTo>
                              <a:pt x="87" y="0"/>
                              <a:pt x="63" y="0"/>
                              <a:pt x="36" y="27"/>
                            </a:cubicBezTo>
                            <a:cubicBezTo>
                              <a:pt x="17" y="49"/>
                              <a:pt x="0" y="78"/>
                              <a:pt x="0" y="82"/>
                            </a:cubicBezTo>
                            <a:cubicBezTo>
                              <a:pt x="2" y="84"/>
                              <a:pt x="0" y="87"/>
                              <a:pt x="7" y="87"/>
                            </a:cubicBezTo>
                            <a:cubicBezTo>
                              <a:pt x="12" y="87"/>
                              <a:pt x="14" y="85"/>
                              <a:pt x="17" y="80"/>
                            </a:cubicBezTo>
                            <a:cubicBezTo>
                              <a:pt x="46" y="34"/>
                              <a:pt x="80" y="34"/>
                              <a:pt x="92" y="34"/>
                            </a:cubicBezTo>
                            <a:cubicBezTo>
                              <a:pt x="109" y="34"/>
                              <a:pt x="126" y="34"/>
                              <a:pt x="143" y="34"/>
                            </a:cubicBezTo>
                            <a:cubicBezTo>
                              <a:pt x="123" y="98"/>
                              <a:pt x="103" y="163"/>
                              <a:pt x="84" y="227"/>
                            </a:cubicBezTo>
                            <a:cubicBezTo>
                              <a:pt x="82" y="234"/>
                              <a:pt x="78" y="246"/>
                              <a:pt x="78" y="249"/>
                            </a:cubicBezTo>
                            <a:cubicBezTo>
                              <a:pt x="78" y="254"/>
                              <a:pt x="82" y="264"/>
                              <a:pt x="96" y="264"/>
                            </a:cubicBezTo>
                            <a:cubicBezTo>
                              <a:pt x="114" y="264"/>
                              <a:pt x="118" y="247"/>
                              <a:pt x="119" y="239"/>
                            </a:cubicBezTo>
                            <a:cubicBezTo>
                              <a:pt x="133" y="171"/>
                              <a:pt x="147" y="102"/>
                              <a:pt x="160" y="34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31562E5A-B94D-52E7-3FED-7F84A9114463}"/>
                      </a:ext>
                    </a:extLst>
                  </p:cNvPr>
                  <p:cNvGrpSpPr/>
                  <p:nvPr/>
                </p:nvGrpSpPr>
                <p:grpSpPr>
                  <a:xfrm>
                    <a:off x="1484640" y="905040"/>
                    <a:ext cx="1563480" cy="584640"/>
                    <a:chOff x="1484640" y="905040"/>
                    <a:chExt cx="1563480" cy="584640"/>
                  </a:xfrm>
                </p:grpSpPr>
                <p:grpSp>
                  <p:nvGrpSpPr>
                    <p:cNvPr id="154" name="Group 153">
                      <a:extLst>
                        <a:ext uri="{FF2B5EF4-FFF2-40B4-BE49-F238E27FC236}">
                          <a16:creationId xmlns:a16="http://schemas.microsoft.com/office/drawing/2014/main" id="{065CBBF4-26C0-B639-94AA-4C07FCD27F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84640" y="905040"/>
                      <a:ext cx="1563480" cy="584640"/>
                      <a:chOff x="1484640" y="905040"/>
                      <a:chExt cx="1563480" cy="584640"/>
                    </a:xfrm>
                  </p:grpSpPr>
                  <p:sp>
                    <p:nvSpPr>
                      <p:cNvPr id="155" name="Freeform 782">
                        <a:extLst>
                          <a:ext uri="{FF2B5EF4-FFF2-40B4-BE49-F238E27FC236}">
                            <a16:creationId xmlns:a16="http://schemas.microsoft.com/office/drawing/2014/main" id="{9ACC7603-C725-5019-4155-E5C62E3216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87160" y="916560"/>
                        <a:ext cx="1549440" cy="56160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4304" h="1560">
                            <a:moveTo>
                              <a:pt x="0" y="0"/>
                            </a:moveTo>
                            <a:cubicBezTo>
                              <a:pt x="1434" y="0"/>
                              <a:pt x="2869" y="0"/>
                              <a:pt x="4303" y="0"/>
                            </a:cubicBezTo>
                            <a:cubicBezTo>
                              <a:pt x="4303" y="520"/>
                              <a:pt x="4303" y="1040"/>
                              <a:pt x="4303" y="1559"/>
                            </a:cubicBezTo>
                            <a:cubicBezTo>
                              <a:pt x="2869" y="1559"/>
                              <a:pt x="1434" y="1559"/>
                              <a:pt x="0" y="1559"/>
                            </a:cubicBezTo>
                            <a:cubicBezTo>
                              <a:pt x="0" y="1040"/>
                              <a:pt x="0" y="520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56" name="Freeform 783">
                        <a:extLst>
                          <a:ext uri="{FF2B5EF4-FFF2-40B4-BE49-F238E27FC236}">
                            <a16:creationId xmlns:a16="http://schemas.microsoft.com/office/drawing/2014/main" id="{4B392852-7D36-B019-B524-2E9ACAEDDD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84640" y="1091520"/>
                        <a:ext cx="137520" cy="15588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82" h="433">
                            <a:moveTo>
                              <a:pt x="210" y="50"/>
                            </a:moveTo>
                            <a:cubicBezTo>
                              <a:pt x="218" y="27"/>
                              <a:pt x="219" y="20"/>
                              <a:pt x="279" y="20"/>
                            </a:cubicBezTo>
                            <a:cubicBezTo>
                              <a:pt x="297" y="20"/>
                              <a:pt x="302" y="20"/>
                              <a:pt x="302" y="7"/>
                            </a:cubicBezTo>
                            <a:cubicBezTo>
                              <a:pt x="302" y="0"/>
                              <a:pt x="295" y="0"/>
                              <a:pt x="291" y="0"/>
                            </a:cubicBezTo>
                            <a:cubicBezTo>
                              <a:pt x="272" y="0"/>
                              <a:pt x="219" y="2"/>
                              <a:pt x="198" y="2"/>
                            </a:cubicBezTo>
                            <a:cubicBezTo>
                              <a:pt x="180" y="2"/>
                              <a:pt x="133" y="0"/>
                              <a:pt x="115" y="0"/>
                            </a:cubicBezTo>
                            <a:cubicBezTo>
                              <a:pt x="110" y="0"/>
                              <a:pt x="103" y="0"/>
                              <a:pt x="103" y="13"/>
                            </a:cubicBezTo>
                            <a:cubicBezTo>
                              <a:pt x="103" y="20"/>
                              <a:pt x="108" y="20"/>
                              <a:pt x="121" y="20"/>
                            </a:cubicBezTo>
                            <a:cubicBezTo>
                              <a:pt x="122" y="20"/>
                              <a:pt x="133" y="20"/>
                              <a:pt x="144" y="22"/>
                            </a:cubicBezTo>
                            <a:cubicBezTo>
                              <a:pt x="155" y="22"/>
                              <a:pt x="162" y="23"/>
                              <a:pt x="162" y="31"/>
                            </a:cubicBezTo>
                            <a:cubicBezTo>
                              <a:pt x="162" y="34"/>
                              <a:pt x="160" y="36"/>
                              <a:pt x="158" y="43"/>
                            </a:cubicBezTo>
                            <a:cubicBezTo>
                              <a:pt x="130" y="156"/>
                              <a:pt x="102" y="269"/>
                              <a:pt x="74" y="381"/>
                            </a:cubicBezTo>
                            <a:cubicBezTo>
                              <a:pt x="68" y="406"/>
                              <a:pt x="67" y="412"/>
                              <a:pt x="16" y="412"/>
                            </a:cubicBezTo>
                            <a:cubicBezTo>
                              <a:pt x="5" y="412"/>
                              <a:pt x="0" y="412"/>
                              <a:pt x="0" y="424"/>
                            </a:cubicBezTo>
                            <a:cubicBezTo>
                              <a:pt x="0" y="432"/>
                              <a:pt x="5" y="432"/>
                              <a:pt x="16" y="432"/>
                            </a:cubicBezTo>
                            <a:cubicBezTo>
                              <a:pt x="114" y="432"/>
                              <a:pt x="212" y="432"/>
                              <a:pt x="309" y="432"/>
                            </a:cubicBezTo>
                            <a:cubicBezTo>
                              <a:pt x="324" y="432"/>
                              <a:pt x="326" y="432"/>
                              <a:pt x="329" y="421"/>
                            </a:cubicBezTo>
                            <a:cubicBezTo>
                              <a:pt x="346" y="375"/>
                              <a:pt x="363" y="330"/>
                              <a:pt x="380" y="284"/>
                            </a:cubicBezTo>
                            <a:cubicBezTo>
                              <a:pt x="381" y="277"/>
                              <a:pt x="381" y="277"/>
                              <a:pt x="381" y="275"/>
                            </a:cubicBezTo>
                            <a:cubicBezTo>
                              <a:pt x="381" y="273"/>
                              <a:pt x="380" y="268"/>
                              <a:pt x="374" y="268"/>
                            </a:cubicBezTo>
                            <a:cubicBezTo>
                              <a:pt x="369" y="268"/>
                              <a:pt x="367" y="272"/>
                              <a:pt x="363" y="282"/>
                            </a:cubicBezTo>
                            <a:cubicBezTo>
                              <a:pt x="342" y="340"/>
                              <a:pt x="313" y="412"/>
                              <a:pt x="205" y="412"/>
                            </a:cubicBezTo>
                            <a:cubicBezTo>
                              <a:pt x="185" y="412"/>
                              <a:pt x="166" y="412"/>
                              <a:pt x="146" y="412"/>
                            </a:cubicBezTo>
                            <a:cubicBezTo>
                              <a:pt x="137" y="412"/>
                              <a:pt x="135" y="412"/>
                              <a:pt x="131" y="412"/>
                            </a:cubicBezTo>
                            <a:cubicBezTo>
                              <a:pt x="124" y="410"/>
                              <a:pt x="122" y="410"/>
                              <a:pt x="122" y="405"/>
                            </a:cubicBezTo>
                            <a:cubicBezTo>
                              <a:pt x="122" y="403"/>
                              <a:pt x="122" y="401"/>
                              <a:pt x="126" y="390"/>
                            </a:cubicBezTo>
                            <a:cubicBezTo>
                              <a:pt x="154" y="277"/>
                              <a:pt x="182" y="164"/>
                              <a:pt x="210" y="5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57" name="Freeform 784">
                        <a:extLst>
                          <a:ext uri="{FF2B5EF4-FFF2-40B4-BE49-F238E27FC236}">
                            <a16:creationId xmlns:a16="http://schemas.microsoft.com/office/drawing/2014/main" id="{B5D5917F-3D1F-2840-D695-07A29CC8E3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40160" y="1170360"/>
                        <a:ext cx="82440" cy="1123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29" h="312">
                            <a:moveTo>
                              <a:pt x="227" y="13"/>
                            </a:moveTo>
                            <a:cubicBezTo>
                              <a:pt x="227" y="10"/>
                              <a:pt x="228" y="7"/>
                              <a:pt x="228" y="5"/>
                            </a:cubicBezTo>
                            <a:cubicBezTo>
                              <a:pt x="228" y="4"/>
                              <a:pt x="227" y="0"/>
                              <a:pt x="221" y="0"/>
                            </a:cubicBezTo>
                            <a:cubicBezTo>
                              <a:pt x="212" y="0"/>
                              <a:pt x="175" y="4"/>
                              <a:pt x="164" y="4"/>
                            </a:cubicBezTo>
                            <a:cubicBezTo>
                              <a:pt x="160" y="5"/>
                              <a:pt x="155" y="5"/>
                              <a:pt x="155" y="14"/>
                            </a:cubicBezTo>
                            <a:cubicBezTo>
                              <a:pt x="155" y="22"/>
                              <a:pt x="160" y="22"/>
                              <a:pt x="166" y="22"/>
                            </a:cubicBezTo>
                            <a:cubicBezTo>
                              <a:pt x="187" y="22"/>
                              <a:pt x="187" y="23"/>
                              <a:pt x="187" y="27"/>
                            </a:cubicBezTo>
                            <a:cubicBezTo>
                              <a:pt x="187" y="31"/>
                              <a:pt x="185" y="32"/>
                              <a:pt x="185" y="38"/>
                            </a:cubicBezTo>
                            <a:cubicBezTo>
                              <a:pt x="177" y="71"/>
                              <a:pt x="169" y="105"/>
                              <a:pt x="160" y="138"/>
                            </a:cubicBezTo>
                            <a:cubicBezTo>
                              <a:pt x="151" y="124"/>
                              <a:pt x="135" y="112"/>
                              <a:pt x="115" y="112"/>
                            </a:cubicBezTo>
                            <a:cubicBezTo>
                              <a:pt x="58" y="112"/>
                              <a:pt x="0" y="174"/>
                              <a:pt x="0" y="237"/>
                            </a:cubicBezTo>
                            <a:cubicBezTo>
                              <a:pt x="0" y="281"/>
                              <a:pt x="29" y="311"/>
                              <a:pt x="67" y="311"/>
                            </a:cubicBezTo>
                            <a:cubicBezTo>
                              <a:pt x="92" y="311"/>
                              <a:pt x="112" y="297"/>
                              <a:pt x="130" y="281"/>
                            </a:cubicBezTo>
                            <a:cubicBezTo>
                              <a:pt x="139" y="308"/>
                              <a:pt x="164" y="311"/>
                              <a:pt x="176" y="311"/>
                            </a:cubicBezTo>
                            <a:cubicBezTo>
                              <a:pt x="191" y="311"/>
                              <a:pt x="203" y="302"/>
                              <a:pt x="210" y="288"/>
                            </a:cubicBezTo>
                            <a:cubicBezTo>
                              <a:pt x="219" y="270"/>
                              <a:pt x="227" y="245"/>
                              <a:pt x="227" y="243"/>
                            </a:cubicBezTo>
                            <a:cubicBezTo>
                              <a:pt x="227" y="237"/>
                              <a:pt x="222" y="239"/>
                              <a:pt x="219" y="237"/>
                            </a:cubicBezTo>
                            <a:cubicBezTo>
                              <a:pt x="212" y="237"/>
                              <a:pt x="212" y="239"/>
                              <a:pt x="209" y="252"/>
                            </a:cubicBezTo>
                            <a:cubicBezTo>
                              <a:pt x="203" y="273"/>
                              <a:pt x="196" y="299"/>
                              <a:pt x="176" y="299"/>
                            </a:cubicBezTo>
                            <a:cubicBezTo>
                              <a:pt x="166" y="299"/>
                              <a:pt x="162" y="290"/>
                              <a:pt x="162" y="277"/>
                            </a:cubicBezTo>
                            <a:cubicBezTo>
                              <a:pt x="162" y="268"/>
                              <a:pt x="164" y="264"/>
                              <a:pt x="164" y="259"/>
                            </a:cubicBezTo>
                            <a:cubicBezTo>
                              <a:pt x="185" y="177"/>
                              <a:pt x="206" y="95"/>
                              <a:pt x="227" y="13"/>
                            </a:cubicBezTo>
                            <a:moveTo>
                              <a:pt x="131" y="252"/>
                            </a:moveTo>
                            <a:cubicBezTo>
                              <a:pt x="128" y="264"/>
                              <a:pt x="119" y="273"/>
                              <a:pt x="110" y="281"/>
                            </a:cubicBezTo>
                            <a:cubicBezTo>
                              <a:pt x="104" y="284"/>
                              <a:pt x="88" y="299"/>
                              <a:pt x="68" y="299"/>
                            </a:cubicBezTo>
                            <a:cubicBezTo>
                              <a:pt x="52" y="299"/>
                              <a:pt x="36" y="288"/>
                              <a:pt x="36" y="255"/>
                            </a:cubicBezTo>
                            <a:cubicBezTo>
                              <a:pt x="36" y="232"/>
                              <a:pt x="49" y="183"/>
                              <a:pt x="59" y="165"/>
                            </a:cubicBezTo>
                            <a:cubicBezTo>
                              <a:pt x="79" y="131"/>
                              <a:pt x="103" y="124"/>
                              <a:pt x="115" y="124"/>
                            </a:cubicBezTo>
                            <a:cubicBezTo>
                              <a:pt x="146" y="124"/>
                              <a:pt x="153" y="158"/>
                              <a:pt x="153" y="162"/>
                            </a:cubicBezTo>
                            <a:cubicBezTo>
                              <a:pt x="153" y="164"/>
                              <a:pt x="153" y="167"/>
                              <a:pt x="153" y="169"/>
                            </a:cubicBezTo>
                            <a:cubicBezTo>
                              <a:pt x="146" y="197"/>
                              <a:pt x="139" y="224"/>
                              <a:pt x="131" y="252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58" name="Freeform 785">
                        <a:extLst>
                          <a:ext uri="{FF2B5EF4-FFF2-40B4-BE49-F238E27FC236}">
                            <a16:creationId xmlns:a16="http://schemas.microsoft.com/office/drawing/2014/main" id="{449A4921-D8A7-2F17-6DE1-69BB99D720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24760" y="1210680"/>
                        <a:ext cx="88920" cy="1015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47" h="282">
                            <a:moveTo>
                              <a:pt x="34" y="248"/>
                            </a:moveTo>
                            <a:cubicBezTo>
                              <a:pt x="31" y="261"/>
                              <a:pt x="31" y="264"/>
                              <a:pt x="13" y="264"/>
                            </a:cubicBezTo>
                            <a:cubicBezTo>
                              <a:pt x="7" y="264"/>
                              <a:pt x="0" y="264"/>
                              <a:pt x="0" y="273"/>
                            </a:cubicBezTo>
                            <a:cubicBezTo>
                              <a:pt x="0" y="279"/>
                              <a:pt x="4" y="281"/>
                              <a:pt x="7" y="281"/>
                            </a:cubicBezTo>
                            <a:cubicBezTo>
                              <a:pt x="18" y="281"/>
                              <a:pt x="32" y="279"/>
                              <a:pt x="45" y="279"/>
                            </a:cubicBezTo>
                            <a:cubicBezTo>
                              <a:pt x="59" y="279"/>
                              <a:pt x="76" y="281"/>
                              <a:pt x="92" y="281"/>
                            </a:cubicBezTo>
                            <a:cubicBezTo>
                              <a:pt x="95" y="281"/>
                              <a:pt x="101" y="279"/>
                              <a:pt x="101" y="272"/>
                            </a:cubicBezTo>
                            <a:cubicBezTo>
                              <a:pt x="101" y="264"/>
                              <a:pt x="94" y="264"/>
                              <a:pt x="88" y="264"/>
                            </a:cubicBezTo>
                            <a:cubicBezTo>
                              <a:pt x="79" y="264"/>
                              <a:pt x="67" y="264"/>
                              <a:pt x="67" y="259"/>
                            </a:cubicBezTo>
                            <a:cubicBezTo>
                              <a:pt x="67" y="257"/>
                              <a:pt x="70" y="246"/>
                              <a:pt x="72" y="239"/>
                            </a:cubicBezTo>
                            <a:cubicBezTo>
                              <a:pt x="77" y="216"/>
                              <a:pt x="83" y="192"/>
                              <a:pt x="88" y="173"/>
                            </a:cubicBezTo>
                            <a:cubicBezTo>
                              <a:pt x="94" y="182"/>
                              <a:pt x="106" y="200"/>
                              <a:pt x="133" y="200"/>
                            </a:cubicBezTo>
                            <a:cubicBezTo>
                              <a:pt x="187" y="200"/>
                              <a:pt x="246" y="140"/>
                              <a:pt x="246" y="74"/>
                            </a:cubicBezTo>
                            <a:cubicBezTo>
                              <a:pt x="246" y="22"/>
                              <a:pt x="210" y="0"/>
                              <a:pt x="182" y="0"/>
                            </a:cubicBezTo>
                            <a:cubicBezTo>
                              <a:pt x="153" y="0"/>
                              <a:pt x="130" y="18"/>
                              <a:pt x="119" y="31"/>
                            </a:cubicBezTo>
                            <a:cubicBezTo>
                              <a:pt x="110" y="5"/>
                              <a:pt x="86" y="0"/>
                              <a:pt x="72" y="0"/>
                            </a:cubicBezTo>
                            <a:cubicBezTo>
                              <a:pt x="56" y="0"/>
                              <a:pt x="45" y="13"/>
                              <a:pt x="38" y="23"/>
                            </a:cubicBezTo>
                            <a:cubicBezTo>
                              <a:pt x="29" y="40"/>
                              <a:pt x="22" y="65"/>
                              <a:pt x="22" y="68"/>
                            </a:cubicBezTo>
                            <a:cubicBezTo>
                              <a:pt x="22" y="74"/>
                              <a:pt x="27" y="74"/>
                              <a:pt x="29" y="74"/>
                            </a:cubicBezTo>
                            <a:cubicBezTo>
                              <a:pt x="36" y="74"/>
                              <a:pt x="36" y="72"/>
                              <a:pt x="40" y="61"/>
                            </a:cubicBezTo>
                            <a:cubicBezTo>
                              <a:pt x="45" y="34"/>
                              <a:pt x="54" y="13"/>
                              <a:pt x="72" y="13"/>
                            </a:cubicBezTo>
                            <a:cubicBezTo>
                              <a:pt x="83" y="13"/>
                              <a:pt x="86" y="22"/>
                              <a:pt x="86" y="34"/>
                            </a:cubicBezTo>
                            <a:cubicBezTo>
                              <a:pt x="86" y="40"/>
                              <a:pt x="85" y="45"/>
                              <a:pt x="85" y="47"/>
                            </a:cubicBezTo>
                            <a:cubicBezTo>
                              <a:pt x="68" y="114"/>
                              <a:pt x="51" y="181"/>
                              <a:pt x="34" y="248"/>
                            </a:cubicBezTo>
                            <a:moveTo>
                              <a:pt x="117" y="54"/>
                            </a:moveTo>
                            <a:cubicBezTo>
                              <a:pt x="144" y="20"/>
                              <a:pt x="166" y="13"/>
                              <a:pt x="180" y="13"/>
                            </a:cubicBezTo>
                            <a:cubicBezTo>
                              <a:pt x="196" y="13"/>
                              <a:pt x="212" y="25"/>
                              <a:pt x="212" y="56"/>
                            </a:cubicBezTo>
                            <a:cubicBezTo>
                              <a:pt x="212" y="74"/>
                              <a:pt x="201" y="119"/>
                              <a:pt x="189" y="144"/>
                            </a:cubicBezTo>
                            <a:cubicBezTo>
                              <a:pt x="178" y="165"/>
                              <a:pt x="157" y="187"/>
                              <a:pt x="133" y="187"/>
                            </a:cubicBezTo>
                            <a:cubicBezTo>
                              <a:pt x="103" y="187"/>
                              <a:pt x="94" y="153"/>
                              <a:pt x="94" y="149"/>
                            </a:cubicBezTo>
                            <a:cubicBezTo>
                              <a:pt x="94" y="147"/>
                              <a:pt x="95" y="144"/>
                              <a:pt x="95" y="142"/>
                            </a:cubicBezTo>
                            <a:cubicBezTo>
                              <a:pt x="103" y="113"/>
                              <a:pt x="110" y="83"/>
                              <a:pt x="117" y="54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59" name="Freeform 786">
                        <a:extLst>
                          <a:ext uri="{FF2B5EF4-FFF2-40B4-BE49-F238E27FC236}">
                            <a16:creationId xmlns:a16="http://schemas.microsoft.com/office/drawing/2014/main" id="{66250904-17FD-B8AB-24B6-988BE82EF6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6200" y="1163520"/>
                        <a:ext cx="151920" cy="5328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422" h="148">
                            <a:moveTo>
                              <a:pt x="399" y="25"/>
                            </a:moveTo>
                            <a:cubicBezTo>
                              <a:pt x="408" y="25"/>
                              <a:pt x="421" y="25"/>
                              <a:pt x="421" y="13"/>
                            </a:cubicBezTo>
                            <a:cubicBezTo>
                              <a:pt x="421" y="0"/>
                              <a:pt x="408" y="0"/>
                              <a:pt x="399" y="0"/>
                            </a:cubicBezTo>
                            <a:cubicBezTo>
                              <a:pt x="273" y="0"/>
                              <a:pt x="148" y="0"/>
                              <a:pt x="22" y="0"/>
                            </a:cubicBezTo>
                            <a:cubicBezTo>
                              <a:pt x="13" y="0"/>
                              <a:pt x="0" y="0"/>
                              <a:pt x="0" y="13"/>
                            </a:cubicBezTo>
                            <a:cubicBezTo>
                              <a:pt x="0" y="25"/>
                              <a:pt x="13" y="25"/>
                              <a:pt x="22" y="25"/>
                            </a:cubicBezTo>
                            <a:cubicBezTo>
                              <a:pt x="148" y="25"/>
                              <a:pt x="273" y="25"/>
                              <a:pt x="399" y="25"/>
                            </a:cubicBezTo>
                            <a:moveTo>
                              <a:pt x="399" y="147"/>
                            </a:moveTo>
                            <a:cubicBezTo>
                              <a:pt x="408" y="147"/>
                              <a:pt x="421" y="147"/>
                              <a:pt x="421" y="135"/>
                            </a:cubicBezTo>
                            <a:cubicBezTo>
                              <a:pt x="421" y="122"/>
                              <a:pt x="408" y="122"/>
                              <a:pt x="399" y="122"/>
                            </a:cubicBezTo>
                            <a:cubicBezTo>
                              <a:pt x="273" y="122"/>
                              <a:pt x="148" y="122"/>
                              <a:pt x="22" y="122"/>
                            </a:cubicBezTo>
                            <a:cubicBezTo>
                              <a:pt x="13" y="122"/>
                              <a:pt x="0" y="122"/>
                              <a:pt x="0" y="135"/>
                            </a:cubicBezTo>
                            <a:cubicBezTo>
                              <a:pt x="0" y="147"/>
                              <a:pt x="13" y="147"/>
                              <a:pt x="22" y="147"/>
                            </a:cubicBezTo>
                            <a:cubicBezTo>
                              <a:pt x="148" y="147"/>
                              <a:pt x="273" y="147"/>
                              <a:pt x="399" y="147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0" name="Freeform 787">
                        <a:extLst>
                          <a:ext uri="{FF2B5EF4-FFF2-40B4-BE49-F238E27FC236}">
                            <a16:creationId xmlns:a16="http://schemas.microsoft.com/office/drawing/2014/main" id="{DF7F693E-875E-35A6-44BE-D1C759AB32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67200" y="939240"/>
                        <a:ext cx="101520" cy="1537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82" h="427">
                            <a:moveTo>
                              <a:pt x="169" y="324"/>
                            </a:moveTo>
                            <a:cubicBezTo>
                              <a:pt x="169" y="342"/>
                              <a:pt x="169" y="360"/>
                              <a:pt x="169" y="378"/>
                            </a:cubicBezTo>
                            <a:cubicBezTo>
                              <a:pt x="169" y="401"/>
                              <a:pt x="167" y="408"/>
                              <a:pt x="121" y="408"/>
                            </a:cubicBezTo>
                            <a:cubicBezTo>
                              <a:pt x="116" y="408"/>
                              <a:pt x="112" y="408"/>
                              <a:pt x="108" y="408"/>
                            </a:cubicBezTo>
                            <a:cubicBezTo>
                              <a:pt x="108" y="414"/>
                              <a:pt x="108" y="420"/>
                              <a:pt x="108" y="426"/>
                            </a:cubicBezTo>
                            <a:cubicBezTo>
                              <a:pt x="133" y="424"/>
                              <a:pt x="166" y="424"/>
                              <a:pt x="193" y="424"/>
                            </a:cubicBezTo>
                            <a:cubicBezTo>
                              <a:pt x="219" y="424"/>
                              <a:pt x="254" y="424"/>
                              <a:pt x="279" y="426"/>
                            </a:cubicBezTo>
                            <a:cubicBezTo>
                              <a:pt x="279" y="420"/>
                              <a:pt x="279" y="414"/>
                              <a:pt x="279" y="408"/>
                            </a:cubicBezTo>
                            <a:cubicBezTo>
                              <a:pt x="275" y="408"/>
                              <a:pt x="270" y="408"/>
                              <a:pt x="266" y="408"/>
                            </a:cubicBezTo>
                            <a:cubicBezTo>
                              <a:pt x="219" y="408"/>
                              <a:pt x="218" y="401"/>
                              <a:pt x="218" y="378"/>
                            </a:cubicBezTo>
                            <a:cubicBezTo>
                              <a:pt x="218" y="360"/>
                              <a:pt x="218" y="342"/>
                              <a:pt x="218" y="324"/>
                            </a:cubicBezTo>
                            <a:cubicBezTo>
                              <a:pt x="239" y="324"/>
                              <a:pt x="260" y="324"/>
                              <a:pt x="281" y="324"/>
                            </a:cubicBezTo>
                            <a:cubicBezTo>
                              <a:pt x="281" y="317"/>
                              <a:pt x="281" y="311"/>
                              <a:pt x="281" y="304"/>
                            </a:cubicBezTo>
                            <a:cubicBezTo>
                              <a:pt x="260" y="304"/>
                              <a:pt x="239" y="304"/>
                              <a:pt x="218" y="304"/>
                            </a:cubicBezTo>
                            <a:cubicBezTo>
                              <a:pt x="218" y="208"/>
                              <a:pt x="218" y="112"/>
                              <a:pt x="218" y="16"/>
                            </a:cubicBezTo>
                            <a:cubicBezTo>
                              <a:pt x="218" y="4"/>
                              <a:pt x="218" y="0"/>
                              <a:pt x="207" y="0"/>
                            </a:cubicBezTo>
                            <a:cubicBezTo>
                              <a:pt x="201" y="0"/>
                              <a:pt x="200" y="0"/>
                              <a:pt x="194" y="7"/>
                            </a:cubicBezTo>
                            <a:cubicBezTo>
                              <a:pt x="130" y="106"/>
                              <a:pt x="65" y="205"/>
                              <a:pt x="0" y="304"/>
                            </a:cubicBezTo>
                            <a:cubicBezTo>
                              <a:pt x="0" y="311"/>
                              <a:pt x="0" y="317"/>
                              <a:pt x="0" y="324"/>
                            </a:cubicBezTo>
                            <a:cubicBezTo>
                              <a:pt x="56" y="324"/>
                              <a:pt x="113" y="324"/>
                              <a:pt x="169" y="324"/>
                            </a:cubicBezTo>
                            <a:moveTo>
                              <a:pt x="173" y="304"/>
                            </a:moveTo>
                            <a:cubicBezTo>
                              <a:pt x="121" y="304"/>
                              <a:pt x="70" y="304"/>
                              <a:pt x="18" y="304"/>
                            </a:cubicBezTo>
                            <a:cubicBezTo>
                              <a:pt x="70" y="225"/>
                              <a:pt x="121" y="147"/>
                              <a:pt x="173" y="68"/>
                            </a:cubicBezTo>
                            <a:cubicBezTo>
                              <a:pt x="173" y="147"/>
                              <a:pt x="173" y="225"/>
                              <a:pt x="173" y="304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1" name="Freeform 788">
                        <a:extLst>
                          <a:ext uri="{FF2B5EF4-FFF2-40B4-BE49-F238E27FC236}">
                            <a16:creationId xmlns:a16="http://schemas.microsoft.com/office/drawing/2014/main" id="{4C208630-459D-D442-7AA0-BC8A0C382B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60720" y="1185480"/>
                        <a:ext cx="114480" cy="936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18" h="26">
                            <a:moveTo>
                              <a:pt x="0" y="0"/>
                            </a:moveTo>
                            <a:cubicBezTo>
                              <a:pt x="106" y="0"/>
                              <a:pt x="211" y="0"/>
                              <a:pt x="317" y="0"/>
                            </a:cubicBezTo>
                            <a:cubicBezTo>
                              <a:pt x="317" y="8"/>
                              <a:pt x="317" y="17"/>
                              <a:pt x="317" y="25"/>
                            </a:cubicBezTo>
                            <a:cubicBezTo>
                              <a:pt x="211" y="25"/>
                              <a:pt x="106" y="25"/>
                              <a:pt x="0" y="25"/>
                            </a:cubicBezTo>
                            <a:cubicBezTo>
                              <a:pt x="0" y="17"/>
                              <a:pt x="0" y="8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2" name="Freeform 789">
                        <a:extLst>
                          <a:ext uri="{FF2B5EF4-FFF2-40B4-BE49-F238E27FC236}">
                            <a16:creationId xmlns:a16="http://schemas.microsoft.com/office/drawing/2014/main" id="{3F69AF28-494B-8A63-F06F-DFB7688971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70440" y="1251360"/>
                        <a:ext cx="95040" cy="15624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64" h="434">
                            <a:moveTo>
                              <a:pt x="157" y="198"/>
                            </a:moveTo>
                            <a:cubicBezTo>
                              <a:pt x="209" y="182"/>
                              <a:pt x="246" y="137"/>
                              <a:pt x="246" y="86"/>
                            </a:cubicBezTo>
                            <a:cubicBezTo>
                              <a:pt x="246" y="36"/>
                              <a:pt x="191" y="0"/>
                              <a:pt x="130" y="0"/>
                            </a:cubicBezTo>
                            <a:cubicBezTo>
                              <a:pt x="65" y="0"/>
                              <a:pt x="18" y="38"/>
                              <a:pt x="18" y="86"/>
                            </a:cubicBezTo>
                            <a:cubicBezTo>
                              <a:pt x="18" y="106"/>
                              <a:pt x="31" y="119"/>
                              <a:pt x="50" y="119"/>
                            </a:cubicBezTo>
                            <a:cubicBezTo>
                              <a:pt x="70" y="119"/>
                              <a:pt x="83" y="104"/>
                              <a:pt x="83" y="86"/>
                            </a:cubicBezTo>
                            <a:cubicBezTo>
                              <a:pt x="83" y="54"/>
                              <a:pt x="52" y="54"/>
                              <a:pt x="43" y="54"/>
                            </a:cubicBezTo>
                            <a:cubicBezTo>
                              <a:pt x="63" y="23"/>
                              <a:pt x="104" y="16"/>
                              <a:pt x="128" y="16"/>
                            </a:cubicBezTo>
                            <a:cubicBezTo>
                              <a:pt x="153" y="16"/>
                              <a:pt x="187" y="29"/>
                              <a:pt x="187" y="86"/>
                            </a:cubicBezTo>
                            <a:cubicBezTo>
                              <a:pt x="187" y="94"/>
                              <a:pt x="187" y="131"/>
                              <a:pt x="169" y="158"/>
                            </a:cubicBezTo>
                            <a:cubicBezTo>
                              <a:pt x="151" y="189"/>
                              <a:pt x="130" y="191"/>
                              <a:pt x="113" y="191"/>
                            </a:cubicBezTo>
                            <a:cubicBezTo>
                              <a:pt x="108" y="192"/>
                              <a:pt x="94" y="192"/>
                              <a:pt x="88" y="192"/>
                            </a:cubicBezTo>
                            <a:cubicBezTo>
                              <a:pt x="85" y="194"/>
                              <a:pt x="79" y="194"/>
                              <a:pt x="79" y="200"/>
                            </a:cubicBezTo>
                            <a:cubicBezTo>
                              <a:pt x="79" y="207"/>
                              <a:pt x="85" y="207"/>
                              <a:pt x="95" y="207"/>
                            </a:cubicBezTo>
                            <a:cubicBezTo>
                              <a:pt x="104" y="207"/>
                              <a:pt x="113" y="207"/>
                              <a:pt x="122" y="207"/>
                            </a:cubicBezTo>
                            <a:cubicBezTo>
                              <a:pt x="175" y="207"/>
                              <a:pt x="198" y="250"/>
                              <a:pt x="198" y="313"/>
                            </a:cubicBezTo>
                            <a:cubicBezTo>
                              <a:pt x="198" y="397"/>
                              <a:pt x="155" y="415"/>
                              <a:pt x="126" y="415"/>
                            </a:cubicBezTo>
                            <a:cubicBezTo>
                              <a:pt x="99" y="415"/>
                              <a:pt x="52" y="406"/>
                              <a:pt x="29" y="369"/>
                            </a:cubicBezTo>
                            <a:cubicBezTo>
                              <a:pt x="52" y="372"/>
                              <a:pt x="72" y="358"/>
                              <a:pt x="72" y="335"/>
                            </a:cubicBezTo>
                            <a:cubicBezTo>
                              <a:pt x="72" y="311"/>
                              <a:pt x="54" y="299"/>
                              <a:pt x="36" y="299"/>
                            </a:cubicBezTo>
                            <a:cubicBezTo>
                              <a:pt x="22" y="299"/>
                              <a:pt x="0" y="308"/>
                              <a:pt x="0" y="335"/>
                            </a:cubicBezTo>
                            <a:cubicBezTo>
                              <a:pt x="0" y="392"/>
                              <a:pt x="59" y="433"/>
                              <a:pt x="128" y="433"/>
                            </a:cubicBezTo>
                            <a:cubicBezTo>
                              <a:pt x="205" y="433"/>
                              <a:pt x="263" y="376"/>
                              <a:pt x="263" y="313"/>
                            </a:cubicBezTo>
                            <a:cubicBezTo>
                              <a:pt x="263" y="261"/>
                              <a:pt x="223" y="210"/>
                              <a:pt x="157" y="198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3" name="Freeform 790">
                        <a:extLst>
                          <a:ext uri="{FF2B5EF4-FFF2-40B4-BE49-F238E27FC236}">
                            <a16:creationId xmlns:a16="http://schemas.microsoft.com/office/drawing/2014/main" id="{A0664850-9214-2745-B966-0856A42635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2440" y="992520"/>
                        <a:ext cx="135000" cy="1033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75" h="287">
                            <a:moveTo>
                              <a:pt x="374" y="45"/>
                            </a:moveTo>
                            <a:cubicBezTo>
                              <a:pt x="374" y="16"/>
                              <a:pt x="363" y="0"/>
                              <a:pt x="349" y="0"/>
                            </a:cubicBezTo>
                            <a:cubicBezTo>
                              <a:pt x="333" y="0"/>
                              <a:pt x="315" y="16"/>
                              <a:pt x="315" y="31"/>
                            </a:cubicBezTo>
                            <a:cubicBezTo>
                              <a:pt x="315" y="36"/>
                              <a:pt x="318" y="43"/>
                              <a:pt x="326" y="49"/>
                            </a:cubicBezTo>
                            <a:cubicBezTo>
                              <a:pt x="336" y="59"/>
                              <a:pt x="347" y="76"/>
                              <a:pt x="347" y="103"/>
                            </a:cubicBezTo>
                            <a:cubicBezTo>
                              <a:pt x="347" y="128"/>
                              <a:pt x="335" y="164"/>
                              <a:pt x="315" y="192"/>
                            </a:cubicBezTo>
                            <a:cubicBezTo>
                              <a:pt x="297" y="219"/>
                              <a:pt x="273" y="241"/>
                              <a:pt x="243" y="241"/>
                            </a:cubicBezTo>
                            <a:cubicBezTo>
                              <a:pt x="207" y="241"/>
                              <a:pt x="187" y="218"/>
                              <a:pt x="182" y="183"/>
                            </a:cubicBezTo>
                            <a:cubicBezTo>
                              <a:pt x="189" y="167"/>
                              <a:pt x="203" y="128"/>
                              <a:pt x="203" y="110"/>
                            </a:cubicBezTo>
                            <a:cubicBezTo>
                              <a:pt x="203" y="103"/>
                              <a:pt x="200" y="95"/>
                              <a:pt x="193" y="95"/>
                            </a:cubicBezTo>
                            <a:cubicBezTo>
                              <a:pt x="187" y="95"/>
                              <a:pt x="180" y="97"/>
                              <a:pt x="175" y="106"/>
                            </a:cubicBezTo>
                            <a:cubicBezTo>
                              <a:pt x="169" y="119"/>
                              <a:pt x="160" y="160"/>
                              <a:pt x="160" y="183"/>
                            </a:cubicBezTo>
                            <a:cubicBezTo>
                              <a:pt x="140" y="212"/>
                              <a:pt x="115" y="241"/>
                              <a:pt x="76" y="241"/>
                            </a:cubicBezTo>
                            <a:cubicBezTo>
                              <a:pt x="32" y="241"/>
                              <a:pt x="20" y="203"/>
                              <a:pt x="20" y="169"/>
                            </a:cubicBezTo>
                            <a:cubicBezTo>
                              <a:pt x="20" y="90"/>
                              <a:pt x="85" y="23"/>
                              <a:pt x="85" y="14"/>
                            </a:cubicBezTo>
                            <a:cubicBezTo>
                              <a:pt x="85" y="9"/>
                              <a:pt x="79" y="4"/>
                              <a:pt x="72" y="4"/>
                            </a:cubicBezTo>
                            <a:cubicBezTo>
                              <a:pt x="65" y="4"/>
                              <a:pt x="59" y="11"/>
                              <a:pt x="56" y="16"/>
                            </a:cubicBezTo>
                            <a:cubicBezTo>
                              <a:pt x="23" y="63"/>
                              <a:pt x="0" y="138"/>
                              <a:pt x="0" y="196"/>
                            </a:cubicBezTo>
                            <a:cubicBezTo>
                              <a:pt x="0" y="239"/>
                              <a:pt x="14" y="286"/>
                              <a:pt x="67" y="286"/>
                            </a:cubicBezTo>
                            <a:cubicBezTo>
                              <a:pt x="112" y="286"/>
                              <a:pt x="140" y="255"/>
                              <a:pt x="164" y="219"/>
                            </a:cubicBezTo>
                            <a:cubicBezTo>
                              <a:pt x="169" y="257"/>
                              <a:pt x="194" y="286"/>
                              <a:pt x="232" y="286"/>
                            </a:cubicBezTo>
                            <a:cubicBezTo>
                              <a:pt x="282" y="286"/>
                              <a:pt x="313" y="248"/>
                              <a:pt x="335" y="201"/>
                            </a:cubicBezTo>
                            <a:cubicBezTo>
                              <a:pt x="351" y="169"/>
                              <a:pt x="374" y="85"/>
                              <a:pt x="374" y="45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4" name="Freeform 791">
                        <a:extLst>
                          <a:ext uri="{FF2B5EF4-FFF2-40B4-BE49-F238E27FC236}">
                            <a16:creationId xmlns:a16="http://schemas.microsoft.com/office/drawing/2014/main" id="{1F4E3451-742C-71C2-5790-4B2D4E477B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89040" y="905040"/>
                        <a:ext cx="70920" cy="10584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197" h="294">
                            <a:moveTo>
                              <a:pt x="196" y="212"/>
                            </a:moveTo>
                            <a:cubicBezTo>
                              <a:pt x="191" y="212"/>
                              <a:pt x="187" y="212"/>
                              <a:pt x="182" y="212"/>
                            </a:cubicBezTo>
                            <a:cubicBezTo>
                              <a:pt x="180" y="223"/>
                              <a:pt x="175" y="248"/>
                              <a:pt x="169" y="254"/>
                            </a:cubicBezTo>
                            <a:cubicBezTo>
                              <a:pt x="166" y="255"/>
                              <a:pt x="131" y="255"/>
                              <a:pt x="126" y="255"/>
                            </a:cubicBezTo>
                            <a:cubicBezTo>
                              <a:pt x="99" y="255"/>
                              <a:pt x="72" y="255"/>
                              <a:pt x="45" y="255"/>
                            </a:cubicBezTo>
                            <a:cubicBezTo>
                              <a:pt x="92" y="214"/>
                              <a:pt x="106" y="203"/>
                              <a:pt x="133" y="182"/>
                            </a:cubicBezTo>
                            <a:cubicBezTo>
                              <a:pt x="166" y="155"/>
                              <a:pt x="196" y="128"/>
                              <a:pt x="196" y="86"/>
                            </a:cubicBezTo>
                            <a:cubicBezTo>
                              <a:pt x="196" y="32"/>
                              <a:pt x="149" y="0"/>
                              <a:pt x="94" y="0"/>
                            </a:cubicBezTo>
                            <a:cubicBezTo>
                              <a:pt x="38" y="0"/>
                              <a:pt x="0" y="38"/>
                              <a:pt x="0" y="79"/>
                            </a:cubicBezTo>
                            <a:cubicBezTo>
                              <a:pt x="0" y="101"/>
                              <a:pt x="20" y="104"/>
                              <a:pt x="23" y="104"/>
                            </a:cubicBezTo>
                            <a:cubicBezTo>
                              <a:pt x="34" y="104"/>
                              <a:pt x="47" y="97"/>
                              <a:pt x="47" y="81"/>
                            </a:cubicBezTo>
                            <a:cubicBezTo>
                              <a:pt x="47" y="72"/>
                              <a:pt x="45" y="58"/>
                              <a:pt x="22" y="58"/>
                            </a:cubicBezTo>
                            <a:cubicBezTo>
                              <a:pt x="36" y="25"/>
                              <a:pt x="65" y="16"/>
                              <a:pt x="86" y="16"/>
                            </a:cubicBezTo>
                            <a:cubicBezTo>
                              <a:pt x="130" y="16"/>
                              <a:pt x="153" y="50"/>
                              <a:pt x="153" y="86"/>
                            </a:cubicBezTo>
                            <a:cubicBezTo>
                              <a:pt x="153" y="124"/>
                              <a:pt x="126" y="155"/>
                              <a:pt x="112" y="171"/>
                            </a:cubicBezTo>
                            <a:cubicBezTo>
                              <a:pt x="76" y="206"/>
                              <a:pt x="41" y="242"/>
                              <a:pt x="5" y="277"/>
                            </a:cubicBezTo>
                            <a:cubicBezTo>
                              <a:pt x="0" y="281"/>
                              <a:pt x="0" y="281"/>
                              <a:pt x="0" y="293"/>
                            </a:cubicBezTo>
                            <a:cubicBezTo>
                              <a:pt x="61" y="293"/>
                              <a:pt x="122" y="293"/>
                              <a:pt x="184" y="293"/>
                            </a:cubicBezTo>
                            <a:cubicBezTo>
                              <a:pt x="188" y="266"/>
                              <a:pt x="192" y="239"/>
                              <a:pt x="196" y="212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5" name="Freeform 792">
                        <a:extLst>
                          <a:ext uri="{FF2B5EF4-FFF2-40B4-BE49-F238E27FC236}">
                            <a16:creationId xmlns:a16="http://schemas.microsoft.com/office/drawing/2014/main" id="{728731EC-5B55-7090-7A05-BE2C4AF04A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79320" y="1043640"/>
                        <a:ext cx="74160" cy="10908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06" h="303">
                            <a:moveTo>
                              <a:pt x="205" y="153"/>
                            </a:moveTo>
                            <a:cubicBezTo>
                              <a:pt x="205" y="104"/>
                              <a:pt x="200" y="70"/>
                              <a:pt x="180" y="40"/>
                            </a:cubicBezTo>
                            <a:cubicBezTo>
                              <a:pt x="166" y="18"/>
                              <a:pt x="139" y="0"/>
                              <a:pt x="103" y="0"/>
                            </a:cubicBezTo>
                            <a:cubicBezTo>
                              <a:pt x="0" y="0"/>
                              <a:pt x="0" y="121"/>
                              <a:pt x="0" y="153"/>
                            </a:cubicBezTo>
                            <a:cubicBezTo>
                              <a:pt x="0" y="184"/>
                              <a:pt x="0" y="302"/>
                              <a:pt x="103" y="302"/>
                            </a:cubicBezTo>
                            <a:cubicBezTo>
                              <a:pt x="205" y="302"/>
                              <a:pt x="205" y="185"/>
                              <a:pt x="205" y="153"/>
                            </a:cubicBezTo>
                            <a:moveTo>
                              <a:pt x="103" y="291"/>
                            </a:moveTo>
                            <a:cubicBezTo>
                              <a:pt x="83" y="291"/>
                              <a:pt x="56" y="279"/>
                              <a:pt x="47" y="243"/>
                            </a:cubicBezTo>
                            <a:cubicBezTo>
                              <a:pt x="40" y="216"/>
                              <a:pt x="40" y="180"/>
                              <a:pt x="40" y="147"/>
                            </a:cubicBezTo>
                            <a:cubicBezTo>
                              <a:pt x="40" y="115"/>
                              <a:pt x="40" y="81"/>
                              <a:pt x="47" y="58"/>
                            </a:cubicBezTo>
                            <a:cubicBezTo>
                              <a:pt x="56" y="22"/>
                              <a:pt x="85" y="13"/>
                              <a:pt x="103" y="13"/>
                            </a:cubicBezTo>
                            <a:cubicBezTo>
                              <a:pt x="126" y="13"/>
                              <a:pt x="149" y="27"/>
                              <a:pt x="158" y="54"/>
                            </a:cubicBezTo>
                            <a:cubicBezTo>
                              <a:pt x="166" y="77"/>
                              <a:pt x="166" y="110"/>
                              <a:pt x="166" y="147"/>
                            </a:cubicBezTo>
                            <a:cubicBezTo>
                              <a:pt x="166" y="180"/>
                              <a:pt x="166" y="212"/>
                              <a:pt x="160" y="241"/>
                            </a:cubicBezTo>
                            <a:cubicBezTo>
                              <a:pt x="151" y="281"/>
                              <a:pt x="121" y="291"/>
                              <a:pt x="103" y="29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6" name="Freeform 793">
                        <a:extLst>
                          <a:ext uri="{FF2B5EF4-FFF2-40B4-BE49-F238E27FC236}">
                            <a16:creationId xmlns:a16="http://schemas.microsoft.com/office/drawing/2014/main" id="{F38FE69E-FA8D-C2B8-A06E-E54797318C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29920" y="1185480"/>
                        <a:ext cx="251640" cy="936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699" h="26">
                            <a:moveTo>
                              <a:pt x="0" y="0"/>
                            </a:moveTo>
                            <a:cubicBezTo>
                              <a:pt x="233" y="0"/>
                              <a:pt x="465" y="0"/>
                              <a:pt x="698" y="0"/>
                            </a:cubicBezTo>
                            <a:cubicBezTo>
                              <a:pt x="698" y="8"/>
                              <a:pt x="698" y="17"/>
                              <a:pt x="698" y="25"/>
                            </a:cubicBezTo>
                            <a:cubicBezTo>
                              <a:pt x="465" y="25"/>
                              <a:pt x="233" y="25"/>
                              <a:pt x="0" y="25"/>
                            </a:cubicBezTo>
                            <a:cubicBezTo>
                              <a:pt x="0" y="17"/>
                              <a:pt x="0" y="8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7" name="Freeform 794">
                        <a:extLst>
                          <a:ext uri="{FF2B5EF4-FFF2-40B4-BE49-F238E27FC236}">
                            <a16:creationId xmlns:a16="http://schemas.microsoft.com/office/drawing/2014/main" id="{6EB78CF4-EC3D-AA6A-5CF2-858B798D85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2440" y="1301760"/>
                        <a:ext cx="135000" cy="1033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375" h="287">
                            <a:moveTo>
                              <a:pt x="374" y="45"/>
                            </a:moveTo>
                            <a:cubicBezTo>
                              <a:pt x="374" y="16"/>
                              <a:pt x="363" y="0"/>
                              <a:pt x="349" y="0"/>
                            </a:cubicBezTo>
                            <a:cubicBezTo>
                              <a:pt x="333" y="0"/>
                              <a:pt x="315" y="16"/>
                              <a:pt x="315" y="31"/>
                            </a:cubicBezTo>
                            <a:cubicBezTo>
                              <a:pt x="315" y="36"/>
                              <a:pt x="318" y="43"/>
                              <a:pt x="326" y="49"/>
                            </a:cubicBezTo>
                            <a:cubicBezTo>
                              <a:pt x="336" y="59"/>
                              <a:pt x="347" y="76"/>
                              <a:pt x="347" y="103"/>
                            </a:cubicBezTo>
                            <a:cubicBezTo>
                              <a:pt x="347" y="128"/>
                              <a:pt x="335" y="164"/>
                              <a:pt x="315" y="192"/>
                            </a:cubicBezTo>
                            <a:cubicBezTo>
                              <a:pt x="297" y="219"/>
                              <a:pt x="273" y="241"/>
                              <a:pt x="243" y="241"/>
                            </a:cubicBezTo>
                            <a:cubicBezTo>
                              <a:pt x="207" y="241"/>
                              <a:pt x="187" y="219"/>
                              <a:pt x="182" y="185"/>
                            </a:cubicBezTo>
                            <a:cubicBezTo>
                              <a:pt x="189" y="167"/>
                              <a:pt x="203" y="128"/>
                              <a:pt x="203" y="110"/>
                            </a:cubicBezTo>
                            <a:cubicBezTo>
                              <a:pt x="203" y="103"/>
                              <a:pt x="200" y="95"/>
                              <a:pt x="193" y="95"/>
                            </a:cubicBezTo>
                            <a:cubicBezTo>
                              <a:pt x="187" y="95"/>
                              <a:pt x="180" y="97"/>
                              <a:pt x="175" y="106"/>
                            </a:cubicBezTo>
                            <a:cubicBezTo>
                              <a:pt x="169" y="119"/>
                              <a:pt x="160" y="160"/>
                              <a:pt x="160" y="183"/>
                            </a:cubicBezTo>
                            <a:cubicBezTo>
                              <a:pt x="140" y="212"/>
                              <a:pt x="115" y="241"/>
                              <a:pt x="76" y="241"/>
                            </a:cubicBezTo>
                            <a:cubicBezTo>
                              <a:pt x="32" y="241"/>
                              <a:pt x="20" y="203"/>
                              <a:pt x="20" y="169"/>
                            </a:cubicBezTo>
                            <a:cubicBezTo>
                              <a:pt x="20" y="90"/>
                              <a:pt x="85" y="23"/>
                              <a:pt x="85" y="16"/>
                            </a:cubicBezTo>
                            <a:cubicBezTo>
                              <a:pt x="85" y="9"/>
                              <a:pt x="79" y="4"/>
                              <a:pt x="72" y="4"/>
                            </a:cubicBezTo>
                            <a:cubicBezTo>
                              <a:pt x="65" y="4"/>
                              <a:pt x="59" y="11"/>
                              <a:pt x="56" y="18"/>
                            </a:cubicBezTo>
                            <a:cubicBezTo>
                              <a:pt x="23" y="65"/>
                              <a:pt x="0" y="138"/>
                              <a:pt x="0" y="196"/>
                            </a:cubicBezTo>
                            <a:cubicBezTo>
                              <a:pt x="0" y="239"/>
                              <a:pt x="14" y="286"/>
                              <a:pt x="67" y="286"/>
                            </a:cubicBezTo>
                            <a:cubicBezTo>
                              <a:pt x="112" y="286"/>
                              <a:pt x="140" y="255"/>
                              <a:pt x="164" y="221"/>
                            </a:cubicBezTo>
                            <a:cubicBezTo>
                              <a:pt x="169" y="257"/>
                              <a:pt x="194" y="286"/>
                              <a:pt x="232" y="286"/>
                            </a:cubicBezTo>
                            <a:cubicBezTo>
                              <a:pt x="282" y="286"/>
                              <a:pt x="313" y="248"/>
                              <a:pt x="335" y="201"/>
                            </a:cubicBezTo>
                            <a:cubicBezTo>
                              <a:pt x="351" y="171"/>
                              <a:pt x="374" y="85"/>
                              <a:pt x="374" y="45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8" name="Freeform 795">
                        <a:extLst>
                          <a:ext uri="{FF2B5EF4-FFF2-40B4-BE49-F238E27FC236}">
                            <a16:creationId xmlns:a16="http://schemas.microsoft.com/office/drawing/2014/main" id="{0E6A3466-0A1C-96AA-2243-6C691DAD2F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89040" y="1231200"/>
                        <a:ext cx="70920" cy="10584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197" h="294">
                            <a:moveTo>
                              <a:pt x="196" y="214"/>
                            </a:moveTo>
                            <a:cubicBezTo>
                              <a:pt x="191" y="214"/>
                              <a:pt x="187" y="214"/>
                              <a:pt x="182" y="214"/>
                            </a:cubicBezTo>
                            <a:cubicBezTo>
                              <a:pt x="180" y="223"/>
                              <a:pt x="175" y="248"/>
                              <a:pt x="169" y="254"/>
                            </a:cubicBezTo>
                            <a:cubicBezTo>
                              <a:pt x="166" y="255"/>
                              <a:pt x="131" y="255"/>
                              <a:pt x="126" y="255"/>
                            </a:cubicBezTo>
                            <a:cubicBezTo>
                              <a:pt x="99" y="255"/>
                              <a:pt x="72" y="255"/>
                              <a:pt x="45" y="255"/>
                            </a:cubicBezTo>
                            <a:cubicBezTo>
                              <a:pt x="92" y="214"/>
                              <a:pt x="106" y="203"/>
                              <a:pt x="133" y="182"/>
                            </a:cubicBezTo>
                            <a:cubicBezTo>
                              <a:pt x="166" y="156"/>
                              <a:pt x="196" y="128"/>
                              <a:pt x="196" y="86"/>
                            </a:cubicBezTo>
                            <a:cubicBezTo>
                              <a:pt x="196" y="32"/>
                              <a:pt x="149" y="0"/>
                              <a:pt x="94" y="0"/>
                            </a:cubicBezTo>
                            <a:cubicBezTo>
                              <a:pt x="38" y="0"/>
                              <a:pt x="0" y="38"/>
                              <a:pt x="0" y="79"/>
                            </a:cubicBezTo>
                            <a:cubicBezTo>
                              <a:pt x="0" y="103"/>
                              <a:pt x="20" y="104"/>
                              <a:pt x="23" y="104"/>
                            </a:cubicBezTo>
                            <a:cubicBezTo>
                              <a:pt x="34" y="104"/>
                              <a:pt x="47" y="97"/>
                              <a:pt x="47" y="81"/>
                            </a:cubicBezTo>
                            <a:cubicBezTo>
                              <a:pt x="47" y="72"/>
                              <a:pt x="45" y="58"/>
                              <a:pt x="22" y="58"/>
                            </a:cubicBezTo>
                            <a:cubicBezTo>
                              <a:pt x="36" y="25"/>
                              <a:pt x="65" y="16"/>
                              <a:pt x="86" y="16"/>
                            </a:cubicBezTo>
                            <a:cubicBezTo>
                              <a:pt x="130" y="16"/>
                              <a:pt x="153" y="50"/>
                              <a:pt x="153" y="86"/>
                            </a:cubicBezTo>
                            <a:cubicBezTo>
                              <a:pt x="153" y="124"/>
                              <a:pt x="126" y="155"/>
                              <a:pt x="112" y="171"/>
                            </a:cubicBezTo>
                            <a:cubicBezTo>
                              <a:pt x="76" y="206"/>
                              <a:pt x="41" y="242"/>
                              <a:pt x="5" y="277"/>
                            </a:cubicBezTo>
                            <a:cubicBezTo>
                              <a:pt x="0" y="281"/>
                              <a:pt x="0" y="281"/>
                              <a:pt x="0" y="293"/>
                            </a:cubicBezTo>
                            <a:cubicBezTo>
                              <a:pt x="61" y="293"/>
                              <a:pt x="122" y="293"/>
                              <a:pt x="184" y="293"/>
                            </a:cubicBezTo>
                            <a:cubicBezTo>
                              <a:pt x="188" y="267"/>
                              <a:pt x="192" y="240"/>
                              <a:pt x="196" y="214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69" name="Freeform 796">
                        <a:extLst>
                          <a:ext uri="{FF2B5EF4-FFF2-40B4-BE49-F238E27FC236}">
                            <a16:creationId xmlns:a16="http://schemas.microsoft.com/office/drawing/2014/main" id="{DEB7A80C-5826-F2D2-690F-0ED8BBA182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471040" y="1388520"/>
                        <a:ext cx="88920" cy="1015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47" h="282">
                            <a:moveTo>
                              <a:pt x="34" y="248"/>
                            </a:moveTo>
                            <a:cubicBezTo>
                              <a:pt x="31" y="261"/>
                              <a:pt x="29" y="264"/>
                              <a:pt x="13" y="264"/>
                            </a:cubicBezTo>
                            <a:cubicBezTo>
                              <a:pt x="5" y="264"/>
                              <a:pt x="0" y="264"/>
                              <a:pt x="0" y="273"/>
                            </a:cubicBezTo>
                            <a:cubicBezTo>
                              <a:pt x="0" y="279"/>
                              <a:pt x="4" y="281"/>
                              <a:pt x="5" y="281"/>
                            </a:cubicBezTo>
                            <a:cubicBezTo>
                              <a:pt x="18" y="281"/>
                              <a:pt x="32" y="279"/>
                              <a:pt x="45" y="279"/>
                            </a:cubicBezTo>
                            <a:cubicBezTo>
                              <a:pt x="59" y="279"/>
                              <a:pt x="76" y="281"/>
                              <a:pt x="90" y="281"/>
                            </a:cubicBezTo>
                            <a:cubicBezTo>
                              <a:pt x="95" y="281"/>
                              <a:pt x="99" y="279"/>
                              <a:pt x="99" y="272"/>
                            </a:cubicBezTo>
                            <a:cubicBezTo>
                              <a:pt x="99" y="264"/>
                              <a:pt x="94" y="264"/>
                              <a:pt x="88" y="264"/>
                            </a:cubicBezTo>
                            <a:cubicBezTo>
                              <a:pt x="79" y="264"/>
                              <a:pt x="67" y="264"/>
                              <a:pt x="67" y="259"/>
                            </a:cubicBezTo>
                            <a:cubicBezTo>
                              <a:pt x="67" y="257"/>
                              <a:pt x="70" y="246"/>
                              <a:pt x="72" y="239"/>
                            </a:cubicBezTo>
                            <a:cubicBezTo>
                              <a:pt x="77" y="216"/>
                              <a:pt x="83" y="192"/>
                              <a:pt x="88" y="173"/>
                            </a:cubicBezTo>
                            <a:cubicBezTo>
                              <a:pt x="94" y="182"/>
                              <a:pt x="106" y="200"/>
                              <a:pt x="133" y="200"/>
                            </a:cubicBezTo>
                            <a:cubicBezTo>
                              <a:pt x="187" y="200"/>
                              <a:pt x="246" y="140"/>
                              <a:pt x="246" y="74"/>
                            </a:cubicBezTo>
                            <a:cubicBezTo>
                              <a:pt x="246" y="22"/>
                              <a:pt x="210" y="0"/>
                              <a:pt x="180" y="0"/>
                            </a:cubicBezTo>
                            <a:cubicBezTo>
                              <a:pt x="153" y="0"/>
                              <a:pt x="130" y="18"/>
                              <a:pt x="117" y="31"/>
                            </a:cubicBezTo>
                            <a:cubicBezTo>
                              <a:pt x="110" y="5"/>
                              <a:pt x="85" y="0"/>
                              <a:pt x="72" y="0"/>
                            </a:cubicBezTo>
                            <a:cubicBezTo>
                              <a:pt x="54" y="0"/>
                              <a:pt x="45" y="11"/>
                              <a:pt x="38" y="23"/>
                            </a:cubicBezTo>
                            <a:cubicBezTo>
                              <a:pt x="29" y="38"/>
                              <a:pt x="22" y="65"/>
                              <a:pt x="22" y="68"/>
                            </a:cubicBezTo>
                            <a:cubicBezTo>
                              <a:pt x="22" y="74"/>
                              <a:pt x="27" y="74"/>
                              <a:pt x="29" y="74"/>
                            </a:cubicBezTo>
                            <a:cubicBezTo>
                              <a:pt x="34" y="74"/>
                              <a:pt x="36" y="72"/>
                              <a:pt x="38" y="59"/>
                            </a:cubicBezTo>
                            <a:cubicBezTo>
                              <a:pt x="45" y="34"/>
                              <a:pt x="54" y="13"/>
                              <a:pt x="70" y="13"/>
                            </a:cubicBezTo>
                            <a:cubicBezTo>
                              <a:pt x="83" y="13"/>
                              <a:pt x="85" y="22"/>
                              <a:pt x="85" y="34"/>
                            </a:cubicBezTo>
                            <a:cubicBezTo>
                              <a:pt x="85" y="40"/>
                              <a:pt x="85" y="45"/>
                              <a:pt x="85" y="47"/>
                            </a:cubicBezTo>
                            <a:cubicBezTo>
                              <a:pt x="68" y="114"/>
                              <a:pt x="51" y="181"/>
                              <a:pt x="34" y="248"/>
                            </a:cubicBezTo>
                            <a:moveTo>
                              <a:pt x="117" y="52"/>
                            </a:moveTo>
                            <a:cubicBezTo>
                              <a:pt x="142" y="20"/>
                              <a:pt x="166" y="13"/>
                              <a:pt x="180" y="13"/>
                            </a:cubicBezTo>
                            <a:cubicBezTo>
                              <a:pt x="196" y="13"/>
                              <a:pt x="212" y="25"/>
                              <a:pt x="212" y="56"/>
                            </a:cubicBezTo>
                            <a:cubicBezTo>
                              <a:pt x="212" y="74"/>
                              <a:pt x="201" y="119"/>
                              <a:pt x="189" y="144"/>
                            </a:cubicBezTo>
                            <a:cubicBezTo>
                              <a:pt x="178" y="165"/>
                              <a:pt x="157" y="187"/>
                              <a:pt x="133" y="187"/>
                            </a:cubicBezTo>
                            <a:cubicBezTo>
                              <a:pt x="103" y="187"/>
                              <a:pt x="94" y="153"/>
                              <a:pt x="94" y="149"/>
                            </a:cubicBezTo>
                            <a:cubicBezTo>
                              <a:pt x="94" y="147"/>
                              <a:pt x="95" y="144"/>
                              <a:pt x="95" y="142"/>
                            </a:cubicBezTo>
                            <a:cubicBezTo>
                              <a:pt x="103" y="112"/>
                              <a:pt x="110" y="82"/>
                              <a:pt x="117" y="52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0" name="Freeform 797">
                        <a:extLst>
                          <a:ext uri="{FF2B5EF4-FFF2-40B4-BE49-F238E27FC236}">
                            <a16:creationId xmlns:a16="http://schemas.microsoft.com/office/drawing/2014/main" id="{91AC1EA5-CD20-A714-6425-AE570A88A6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52480" y="930960"/>
                        <a:ext cx="178560" cy="2275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496" h="632">
                            <a:moveTo>
                              <a:pt x="200" y="565"/>
                            </a:moveTo>
                            <a:cubicBezTo>
                              <a:pt x="163" y="483"/>
                              <a:pt x="127" y="402"/>
                              <a:pt x="90" y="320"/>
                            </a:cubicBezTo>
                            <a:cubicBezTo>
                              <a:pt x="85" y="309"/>
                              <a:pt x="81" y="309"/>
                              <a:pt x="79" y="309"/>
                            </a:cubicBezTo>
                            <a:cubicBezTo>
                              <a:pt x="76" y="311"/>
                              <a:pt x="76" y="309"/>
                              <a:pt x="68" y="315"/>
                            </a:cubicBezTo>
                            <a:cubicBezTo>
                              <a:pt x="49" y="330"/>
                              <a:pt x="29" y="345"/>
                              <a:pt x="9" y="360"/>
                            </a:cubicBezTo>
                            <a:cubicBezTo>
                              <a:pt x="0" y="367"/>
                              <a:pt x="0" y="369"/>
                              <a:pt x="0" y="370"/>
                            </a:cubicBezTo>
                            <a:cubicBezTo>
                              <a:pt x="0" y="372"/>
                              <a:pt x="4" y="378"/>
                              <a:pt x="7" y="378"/>
                            </a:cubicBezTo>
                            <a:cubicBezTo>
                              <a:pt x="11" y="378"/>
                              <a:pt x="22" y="369"/>
                              <a:pt x="29" y="363"/>
                            </a:cubicBezTo>
                            <a:cubicBezTo>
                              <a:pt x="32" y="360"/>
                              <a:pt x="41" y="352"/>
                              <a:pt x="49" y="347"/>
                            </a:cubicBezTo>
                            <a:cubicBezTo>
                              <a:pt x="90" y="438"/>
                              <a:pt x="131" y="529"/>
                              <a:pt x="173" y="620"/>
                            </a:cubicBezTo>
                            <a:cubicBezTo>
                              <a:pt x="178" y="631"/>
                              <a:pt x="182" y="631"/>
                              <a:pt x="187" y="631"/>
                            </a:cubicBezTo>
                            <a:cubicBezTo>
                              <a:pt x="196" y="631"/>
                              <a:pt x="198" y="628"/>
                              <a:pt x="203" y="619"/>
                            </a:cubicBezTo>
                            <a:cubicBezTo>
                              <a:pt x="299" y="421"/>
                              <a:pt x="394" y="223"/>
                              <a:pt x="489" y="25"/>
                            </a:cubicBezTo>
                            <a:cubicBezTo>
                              <a:pt x="495" y="16"/>
                              <a:pt x="495" y="14"/>
                              <a:pt x="495" y="13"/>
                            </a:cubicBezTo>
                            <a:cubicBezTo>
                              <a:pt x="495" y="7"/>
                              <a:pt x="489" y="0"/>
                              <a:pt x="482" y="0"/>
                            </a:cubicBezTo>
                            <a:cubicBezTo>
                              <a:pt x="477" y="0"/>
                              <a:pt x="471" y="4"/>
                              <a:pt x="466" y="13"/>
                            </a:cubicBezTo>
                            <a:cubicBezTo>
                              <a:pt x="377" y="197"/>
                              <a:pt x="288" y="381"/>
                              <a:pt x="200" y="565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1" name="Freeform 798">
                        <a:extLst>
                          <a:ext uri="{FF2B5EF4-FFF2-40B4-BE49-F238E27FC236}">
                            <a16:creationId xmlns:a16="http://schemas.microsoft.com/office/drawing/2014/main" id="{8EC6F2F1-FB10-AFFE-D67F-DDFE4F6D8F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26000" y="930960"/>
                        <a:ext cx="222480" cy="936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618" h="26">
                            <a:moveTo>
                              <a:pt x="0" y="0"/>
                            </a:moveTo>
                            <a:cubicBezTo>
                              <a:pt x="206" y="0"/>
                              <a:pt x="411" y="0"/>
                              <a:pt x="617" y="0"/>
                            </a:cubicBezTo>
                            <a:cubicBezTo>
                              <a:pt x="617" y="8"/>
                              <a:pt x="617" y="17"/>
                              <a:pt x="617" y="25"/>
                            </a:cubicBezTo>
                            <a:cubicBezTo>
                              <a:pt x="411" y="25"/>
                              <a:pt x="206" y="25"/>
                              <a:pt x="0" y="25"/>
                            </a:cubicBezTo>
                            <a:cubicBezTo>
                              <a:pt x="0" y="17"/>
                              <a:pt x="0" y="8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2" name="Freeform 799">
                        <a:extLst>
                          <a:ext uri="{FF2B5EF4-FFF2-40B4-BE49-F238E27FC236}">
                            <a16:creationId xmlns:a16="http://schemas.microsoft.com/office/drawing/2014/main" id="{1900423E-0C0E-CF8E-16C4-57ADA5D3BD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35000" y="986040"/>
                        <a:ext cx="104760" cy="1033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91" h="287">
                            <a:moveTo>
                              <a:pt x="210" y="41"/>
                            </a:moveTo>
                            <a:cubicBezTo>
                              <a:pt x="198" y="18"/>
                              <a:pt x="180" y="0"/>
                              <a:pt x="151" y="0"/>
                            </a:cubicBezTo>
                            <a:cubicBezTo>
                              <a:pt x="77" y="0"/>
                              <a:pt x="0" y="94"/>
                              <a:pt x="0" y="185"/>
                            </a:cubicBezTo>
                            <a:cubicBezTo>
                              <a:pt x="0" y="245"/>
                              <a:pt x="34" y="286"/>
                              <a:pt x="83" y="286"/>
                            </a:cubicBezTo>
                            <a:cubicBezTo>
                              <a:pt x="95" y="286"/>
                              <a:pt x="128" y="284"/>
                              <a:pt x="166" y="239"/>
                            </a:cubicBezTo>
                            <a:cubicBezTo>
                              <a:pt x="171" y="266"/>
                              <a:pt x="193" y="286"/>
                              <a:pt x="223" y="286"/>
                            </a:cubicBezTo>
                            <a:cubicBezTo>
                              <a:pt x="245" y="286"/>
                              <a:pt x="259" y="272"/>
                              <a:pt x="270" y="252"/>
                            </a:cubicBezTo>
                            <a:cubicBezTo>
                              <a:pt x="281" y="228"/>
                              <a:pt x="290" y="191"/>
                              <a:pt x="290" y="189"/>
                            </a:cubicBezTo>
                            <a:cubicBezTo>
                              <a:pt x="290" y="183"/>
                              <a:pt x="282" y="183"/>
                              <a:pt x="281" y="183"/>
                            </a:cubicBezTo>
                            <a:cubicBezTo>
                              <a:pt x="275" y="183"/>
                              <a:pt x="275" y="185"/>
                              <a:pt x="272" y="194"/>
                            </a:cubicBezTo>
                            <a:cubicBezTo>
                              <a:pt x="263" y="236"/>
                              <a:pt x="250" y="273"/>
                              <a:pt x="225" y="273"/>
                            </a:cubicBezTo>
                            <a:cubicBezTo>
                              <a:pt x="207" y="273"/>
                              <a:pt x="205" y="257"/>
                              <a:pt x="205" y="245"/>
                            </a:cubicBezTo>
                            <a:cubicBezTo>
                              <a:pt x="205" y="230"/>
                              <a:pt x="207" y="225"/>
                              <a:pt x="214" y="198"/>
                            </a:cubicBezTo>
                            <a:cubicBezTo>
                              <a:pt x="221" y="171"/>
                              <a:pt x="221" y="164"/>
                              <a:pt x="228" y="140"/>
                            </a:cubicBezTo>
                            <a:cubicBezTo>
                              <a:pt x="236" y="111"/>
                              <a:pt x="243" y="82"/>
                              <a:pt x="250" y="52"/>
                            </a:cubicBezTo>
                            <a:cubicBezTo>
                              <a:pt x="255" y="34"/>
                              <a:pt x="255" y="32"/>
                              <a:pt x="255" y="31"/>
                            </a:cubicBezTo>
                            <a:cubicBezTo>
                              <a:pt x="255" y="20"/>
                              <a:pt x="246" y="13"/>
                              <a:pt x="236" y="13"/>
                            </a:cubicBezTo>
                            <a:cubicBezTo>
                              <a:pt x="221" y="13"/>
                              <a:pt x="212" y="27"/>
                              <a:pt x="210" y="41"/>
                            </a:cubicBezTo>
                            <a:moveTo>
                              <a:pt x="169" y="205"/>
                            </a:moveTo>
                            <a:cubicBezTo>
                              <a:pt x="166" y="216"/>
                              <a:pt x="166" y="218"/>
                              <a:pt x="157" y="228"/>
                            </a:cubicBezTo>
                            <a:cubicBezTo>
                              <a:pt x="128" y="263"/>
                              <a:pt x="103" y="273"/>
                              <a:pt x="85" y="273"/>
                            </a:cubicBezTo>
                            <a:cubicBezTo>
                              <a:pt x="54" y="273"/>
                              <a:pt x="45" y="237"/>
                              <a:pt x="45" y="214"/>
                            </a:cubicBezTo>
                            <a:cubicBezTo>
                              <a:pt x="45" y="182"/>
                              <a:pt x="65" y="104"/>
                              <a:pt x="79" y="76"/>
                            </a:cubicBezTo>
                            <a:cubicBezTo>
                              <a:pt x="99" y="38"/>
                              <a:pt x="128" y="14"/>
                              <a:pt x="153" y="14"/>
                            </a:cubicBezTo>
                            <a:cubicBezTo>
                              <a:pt x="194" y="14"/>
                              <a:pt x="201" y="67"/>
                              <a:pt x="201" y="70"/>
                            </a:cubicBezTo>
                            <a:cubicBezTo>
                              <a:pt x="201" y="74"/>
                              <a:pt x="201" y="77"/>
                              <a:pt x="200" y="81"/>
                            </a:cubicBezTo>
                            <a:cubicBezTo>
                              <a:pt x="190" y="122"/>
                              <a:pt x="179" y="164"/>
                              <a:pt x="169" y="205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3" name="Freeform 800">
                        <a:extLst>
                          <a:ext uri="{FF2B5EF4-FFF2-40B4-BE49-F238E27FC236}">
                            <a16:creationId xmlns:a16="http://schemas.microsoft.com/office/drawing/2014/main" id="{5643DBD7-EC59-5A26-356D-7F2D4F2BC0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54160" y="1015200"/>
                        <a:ext cx="74160" cy="10908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06" h="303">
                            <a:moveTo>
                              <a:pt x="205" y="153"/>
                            </a:moveTo>
                            <a:cubicBezTo>
                              <a:pt x="205" y="104"/>
                              <a:pt x="200" y="68"/>
                              <a:pt x="180" y="38"/>
                            </a:cubicBezTo>
                            <a:cubicBezTo>
                              <a:pt x="166" y="18"/>
                              <a:pt x="139" y="0"/>
                              <a:pt x="103" y="0"/>
                            </a:cubicBezTo>
                            <a:cubicBezTo>
                              <a:pt x="0" y="0"/>
                              <a:pt x="0" y="120"/>
                              <a:pt x="0" y="153"/>
                            </a:cubicBezTo>
                            <a:cubicBezTo>
                              <a:pt x="0" y="185"/>
                              <a:pt x="0" y="302"/>
                              <a:pt x="103" y="302"/>
                            </a:cubicBezTo>
                            <a:cubicBezTo>
                              <a:pt x="205" y="302"/>
                              <a:pt x="205" y="185"/>
                              <a:pt x="205" y="153"/>
                            </a:cubicBezTo>
                            <a:moveTo>
                              <a:pt x="103" y="290"/>
                            </a:moveTo>
                            <a:cubicBezTo>
                              <a:pt x="83" y="290"/>
                              <a:pt x="56" y="279"/>
                              <a:pt x="47" y="241"/>
                            </a:cubicBezTo>
                            <a:cubicBezTo>
                              <a:pt x="41" y="216"/>
                              <a:pt x="41" y="180"/>
                              <a:pt x="41" y="147"/>
                            </a:cubicBezTo>
                            <a:cubicBezTo>
                              <a:pt x="41" y="115"/>
                              <a:pt x="41" y="81"/>
                              <a:pt x="47" y="58"/>
                            </a:cubicBezTo>
                            <a:cubicBezTo>
                              <a:pt x="56" y="22"/>
                              <a:pt x="85" y="13"/>
                              <a:pt x="103" y="13"/>
                            </a:cubicBezTo>
                            <a:cubicBezTo>
                              <a:pt x="128" y="13"/>
                              <a:pt x="149" y="27"/>
                              <a:pt x="158" y="52"/>
                            </a:cubicBezTo>
                            <a:cubicBezTo>
                              <a:pt x="166" y="77"/>
                              <a:pt x="166" y="108"/>
                              <a:pt x="166" y="147"/>
                            </a:cubicBezTo>
                            <a:cubicBezTo>
                              <a:pt x="166" y="180"/>
                              <a:pt x="166" y="212"/>
                              <a:pt x="160" y="239"/>
                            </a:cubicBezTo>
                            <a:cubicBezTo>
                              <a:pt x="151" y="281"/>
                              <a:pt x="121" y="290"/>
                              <a:pt x="103" y="29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4" name="Freeform 801">
                        <a:extLst>
                          <a:ext uri="{FF2B5EF4-FFF2-40B4-BE49-F238E27FC236}">
                            <a16:creationId xmlns:a16="http://schemas.microsoft.com/office/drawing/2014/main" id="{FB80B159-2D66-C6B1-A479-4F1B27075A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36280" y="1185480"/>
                        <a:ext cx="412200" cy="936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1145" h="26">
                            <a:moveTo>
                              <a:pt x="0" y="0"/>
                            </a:moveTo>
                            <a:cubicBezTo>
                              <a:pt x="381" y="0"/>
                              <a:pt x="763" y="0"/>
                              <a:pt x="1144" y="0"/>
                            </a:cubicBezTo>
                            <a:cubicBezTo>
                              <a:pt x="1144" y="8"/>
                              <a:pt x="1144" y="17"/>
                              <a:pt x="1144" y="25"/>
                            </a:cubicBezTo>
                            <a:cubicBezTo>
                              <a:pt x="763" y="25"/>
                              <a:pt x="381" y="25"/>
                              <a:pt x="0" y="25"/>
                            </a:cubicBezTo>
                            <a:cubicBezTo>
                              <a:pt x="0" y="17"/>
                              <a:pt x="0" y="8"/>
                              <a:pt x="0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5" name="Freeform 802">
                        <a:extLst>
                          <a:ext uri="{FF2B5EF4-FFF2-40B4-BE49-F238E27FC236}">
                            <a16:creationId xmlns:a16="http://schemas.microsoft.com/office/drawing/2014/main" id="{566D5C69-ADCC-FB0A-8545-CF3F2E55DF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43200" y="1244880"/>
                        <a:ext cx="103320" cy="16020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87" h="445">
                            <a:moveTo>
                              <a:pt x="146" y="7"/>
                            </a:moveTo>
                            <a:cubicBezTo>
                              <a:pt x="143" y="5"/>
                              <a:pt x="146" y="0"/>
                              <a:pt x="139" y="0"/>
                            </a:cubicBezTo>
                            <a:cubicBezTo>
                              <a:pt x="122" y="0"/>
                              <a:pt x="77" y="5"/>
                              <a:pt x="61" y="7"/>
                            </a:cubicBezTo>
                            <a:cubicBezTo>
                              <a:pt x="56" y="7"/>
                              <a:pt x="49" y="7"/>
                              <a:pt x="49" y="20"/>
                            </a:cubicBezTo>
                            <a:cubicBezTo>
                              <a:pt x="49" y="27"/>
                              <a:pt x="54" y="27"/>
                              <a:pt x="63" y="27"/>
                            </a:cubicBezTo>
                            <a:cubicBezTo>
                              <a:pt x="94" y="27"/>
                              <a:pt x="95" y="31"/>
                              <a:pt x="95" y="38"/>
                            </a:cubicBezTo>
                            <a:cubicBezTo>
                              <a:pt x="95" y="42"/>
                              <a:pt x="94" y="46"/>
                              <a:pt x="94" y="50"/>
                            </a:cubicBezTo>
                            <a:cubicBezTo>
                              <a:pt x="63" y="171"/>
                              <a:pt x="32" y="293"/>
                              <a:pt x="2" y="414"/>
                            </a:cubicBezTo>
                            <a:cubicBezTo>
                              <a:pt x="0" y="423"/>
                              <a:pt x="0" y="424"/>
                              <a:pt x="0" y="428"/>
                            </a:cubicBezTo>
                            <a:cubicBezTo>
                              <a:pt x="0" y="442"/>
                              <a:pt x="13" y="444"/>
                              <a:pt x="18" y="444"/>
                            </a:cubicBezTo>
                            <a:cubicBezTo>
                              <a:pt x="25" y="444"/>
                              <a:pt x="36" y="439"/>
                              <a:pt x="40" y="432"/>
                            </a:cubicBezTo>
                            <a:cubicBezTo>
                              <a:pt x="41" y="426"/>
                              <a:pt x="70" y="309"/>
                              <a:pt x="74" y="293"/>
                            </a:cubicBezTo>
                            <a:cubicBezTo>
                              <a:pt x="95" y="295"/>
                              <a:pt x="148" y="306"/>
                              <a:pt x="148" y="347"/>
                            </a:cubicBezTo>
                            <a:cubicBezTo>
                              <a:pt x="148" y="352"/>
                              <a:pt x="148" y="354"/>
                              <a:pt x="146" y="360"/>
                            </a:cubicBezTo>
                            <a:cubicBezTo>
                              <a:pt x="144" y="369"/>
                              <a:pt x="144" y="376"/>
                              <a:pt x="144" y="383"/>
                            </a:cubicBezTo>
                            <a:cubicBezTo>
                              <a:pt x="144" y="419"/>
                              <a:pt x="169" y="444"/>
                              <a:pt x="201" y="444"/>
                            </a:cubicBezTo>
                            <a:cubicBezTo>
                              <a:pt x="221" y="444"/>
                              <a:pt x="237" y="435"/>
                              <a:pt x="252" y="412"/>
                            </a:cubicBezTo>
                            <a:cubicBezTo>
                              <a:pt x="268" y="383"/>
                              <a:pt x="273" y="349"/>
                              <a:pt x="273" y="347"/>
                            </a:cubicBezTo>
                            <a:cubicBezTo>
                              <a:pt x="273" y="342"/>
                              <a:pt x="268" y="342"/>
                              <a:pt x="266" y="342"/>
                            </a:cubicBezTo>
                            <a:cubicBezTo>
                              <a:pt x="261" y="342"/>
                              <a:pt x="259" y="344"/>
                              <a:pt x="257" y="352"/>
                            </a:cubicBezTo>
                            <a:cubicBezTo>
                              <a:pt x="245" y="399"/>
                              <a:pt x="230" y="432"/>
                              <a:pt x="203" y="432"/>
                            </a:cubicBezTo>
                            <a:cubicBezTo>
                              <a:pt x="191" y="432"/>
                              <a:pt x="182" y="424"/>
                              <a:pt x="182" y="401"/>
                            </a:cubicBezTo>
                            <a:cubicBezTo>
                              <a:pt x="182" y="390"/>
                              <a:pt x="185" y="376"/>
                              <a:pt x="187" y="367"/>
                            </a:cubicBezTo>
                            <a:cubicBezTo>
                              <a:pt x="191" y="356"/>
                              <a:pt x="191" y="352"/>
                              <a:pt x="191" y="347"/>
                            </a:cubicBezTo>
                            <a:cubicBezTo>
                              <a:pt x="191" y="306"/>
                              <a:pt x="151" y="288"/>
                              <a:pt x="97" y="281"/>
                            </a:cubicBezTo>
                            <a:cubicBezTo>
                              <a:pt x="117" y="270"/>
                              <a:pt x="137" y="248"/>
                              <a:pt x="151" y="234"/>
                            </a:cubicBezTo>
                            <a:cubicBezTo>
                              <a:pt x="182" y="200"/>
                              <a:pt x="210" y="173"/>
                              <a:pt x="241" y="173"/>
                            </a:cubicBezTo>
                            <a:cubicBezTo>
                              <a:pt x="245" y="173"/>
                              <a:pt x="246" y="173"/>
                              <a:pt x="246" y="174"/>
                            </a:cubicBezTo>
                            <a:cubicBezTo>
                              <a:pt x="255" y="174"/>
                              <a:pt x="255" y="174"/>
                              <a:pt x="261" y="178"/>
                            </a:cubicBezTo>
                            <a:cubicBezTo>
                              <a:pt x="261" y="180"/>
                              <a:pt x="261" y="180"/>
                              <a:pt x="263" y="182"/>
                            </a:cubicBezTo>
                            <a:cubicBezTo>
                              <a:pt x="232" y="183"/>
                              <a:pt x="227" y="207"/>
                              <a:pt x="227" y="216"/>
                            </a:cubicBezTo>
                            <a:cubicBezTo>
                              <a:pt x="227" y="225"/>
                              <a:pt x="234" y="237"/>
                              <a:pt x="250" y="237"/>
                            </a:cubicBezTo>
                            <a:cubicBezTo>
                              <a:pt x="268" y="237"/>
                              <a:pt x="286" y="223"/>
                              <a:pt x="286" y="200"/>
                            </a:cubicBezTo>
                            <a:cubicBezTo>
                              <a:pt x="286" y="180"/>
                              <a:pt x="272" y="158"/>
                              <a:pt x="243" y="158"/>
                            </a:cubicBezTo>
                            <a:cubicBezTo>
                              <a:pt x="225" y="158"/>
                              <a:pt x="196" y="164"/>
                              <a:pt x="151" y="214"/>
                            </a:cubicBezTo>
                            <a:cubicBezTo>
                              <a:pt x="130" y="239"/>
                              <a:pt x="104" y="264"/>
                              <a:pt x="81" y="273"/>
                            </a:cubicBezTo>
                            <a:cubicBezTo>
                              <a:pt x="103" y="185"/>
                              <a:pt x="124" y="96"/>
                              <a:pt x="146" y="7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6" name="Freeform 803">
                        <a:extLst>
                          <a:ext uri="{FF2B5EF4-FFF2-40B4-BE49-F238E27FC236}">
                            <a16:creationId xmlns:a16="http://schemas.microsoft.com/office/drawing/2014/main" id="{8D63DE6D-8A1A-9656-B798-98B561202D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48680" y="1366560"/>
                        <a:ext cx="88920" cy="101520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47" h="282">
                            <a:moveTo>
                              <a:pt x="34" y="248"/>
                            </a:moveTo>
                            <a:cubicBezTo>
                              <a:pt x="31" y="261"/>
                              <a:pt x="29" y="264"/>
                              <a:pt x="13" y="264"/>
                            </a:cubicBezTo>
                            <a:cubicBezTo>
                              <a:pt x="5" y="264"/>
                              <a:pt x="0" y="264"/>
                              <a:pt x="0" y="273"/>
                            </a:cubicBezTo>
                            <a:cubicBezTo>
                              <a:pt x="0" y="279"/>
                              <a:pt x="4" y="281"/>
                              <a:pt x="5" y="281"/>
                            </a:cubicBezTo>
                            <a:cubicBezTo>
                              <a:pt x="18" y="281"/>
                              <a:pt x="32" y="279"/>
                              <a:pt x="45" y="279"/>
                            </a:cubicBezTo>
                            <a:cubicBezTo>
                              <a:pt x="59" y="279"/>
                              <a:pt x="76" y="281"/>
                              <a:pt x="90" y="281"/>
                            </a:cubicBezTo>
                            <a:cubicBezTo>
                              <a:pt x="95" y="281"/>
                              <a:pt x="99" y="279"/>
                              <a:pt x="99" y="270"/>
                            </a:cubicBezTo>
                            <a:cubicBezTo>
                              <a:pt x="99" y="264"/>
                              <a:pt x="94" y="264"/>
                              <a:pt x="88" y="264"/>
                            </a:cubicBezTo>
                            <a:cubicBezTo>
                              <a:pt x="77" y="264"/>
                              <a:pt x="67" y="264"/>
                              <a:pt x="67" y="259"/>
                            </a:cubicBezTo>
                            <a:cubicBezTo>
                              <a:pt x="67" y="257"/>
                              <a:pt x="70" y="245"/>
                              <a:pt x="72" y="239"/>
                            </a:cubicBezTo>
                            <a:cubicBezTo>
                              <a:pt x="76" y="216"/>
                              <a:pt x="83" y="192"/>
                              <a:pt x="88" y="173"/>
                            </a:cubicBezTo>
                            <a:cubicBezTo>
                              <a:pt x="94" y="182"/>
                              <a:pt x="106" y="200"/>
                              <a:pt x="133" y="200"/>
                            </a:cubicBezTo>
                            <a:cubicBezTo>
                              <a:pt x="187" y="200"/>
                              <a:pt x="246" y="140"/>
                              <a:pt x="246" y="74"/>
                            </a:cubicBezTo>
                            <a:cubicBezTo>
                              <a:pt x="246" y="22"/>
                              <a:pt x="210" y="0"/>
                              <a:pt x="180" y="0"/>
                            </a:cubicBezTo>
                            <a:cubicBezTo>
                              <a:pt x="153" y="0"/>
                              <a:pt x="130" y="18"/>
                              <a:pt x="117" y="31"/>
                            </a:cubicBezTo>
                            <a:cubicBezTo>
                              <a:pt x="110" y="5"/>
                              <a:pt x="85" y="0"/>
                              <a:pt x="72" y="0"/>
                            </a:cubicBezTo>
                            <a:cubicBezTo>
                              <a:pt x="54" y="0"/>
                              <a:pt x="45" y="11"/>
                              <a:pt x="38" y="23"/>
                            </a:cubicBezTo>
                            <a:cubicBezTo>
                              <a:pt x="29" y="38"/>
                              <a:pt x="22" y="65"/>
                              <a:pt x="22" y="67"/>
                            </a:cubicBezTo>
                            <a:cubicBezTo>
                              <a:pt x="22" y="74"/>
                              <a:pt x="27" y="74"/>
                              <a:pt x="29" y="74"/>
                            </a:cubicBezTo>
                            <a:cubicBezTo>
                              <a:pt x="34" y="74"/>
                              <a:pt x="36" y="72"/>
                              <a:pt x="38" y="59"/>
                            </a:cubicBezTo>
                            <a:cubicBezTo>
                              <a:pt x="45" y="34"/>
                              <a:pt x="54" y="13"/>
                              <a:pt x="70" y="13"/>
                            </a:cubicBezTo>
                            <a:cubicBezTo>
                              <a:pt x="83" y="13"/>
                              <a:pt x="85" y="22"/>
                              <a:pt x="85" y="34"/>
                            </a:cubicBezTo>
                            <a:cubicBezTo>
                              <a:pt x="85" y="40"/>
                              <a:pt x="85" y="45"/>
                              <a:pt x="85" y="47"/>
                            </a:cubicBezTo>
                            <a:cubicBezTo>
                              <a:pt x="68" y="114"/>
                              <a:pt x="51" y="181"/>
                              <a:pt x="34" y="248"/>
                            </a:cubicBezTo>
                            <a:moveTo>
                              <a:pt x="117" y="52"/>
                            </a:moveTo>
                            <a:cubicBezTo>
                              <a:pt x="142" y="18"/>
                              <a:pt x="166" y="13"/>
                              <a:pt x="180" y="13"/>
                            </a:cubicBezTo>
                            <a:cubicBezTo>
                              <a:pt x="196" y="13"/>
                              <a:pt x="210" y="25"/>
                              <a:pt x="210" y="56"/>
                            </a:cubicBezTo>
                            <a:cubicBezTo>
                              <a:pt x="210" y="74"/>
                              <a:pt x="201" y="119"/>
                              <a:pt x="189" y="144"/>
                            </a:cubicBezTo>
                            <a:cubicBezTo>
                              <a:pt x="178" y="165"/>
                              <a:pt x="155" y="187"/>
                              <a:pt x="133" y="187"/>
                            </a:cubicBezTo>
                            <a:cubicBezTo>
                              <a:pt x="101" y="187"/>
                              <a:pt x="94" y="153"/>
                              <a:pt x="94" y="147"/>
                            </a:cubicBezTo>
                            <a:cubicBezTo>
                              <a:pt x="94" y="146"/>
                              <a:pt x="95" y="144"/>
                              <a:pt x="95" y="142"/>
                            </a:cubicBezTo>
                            <a:cubicBezTo>
                              <a:pt x="103" y="112"/>
                              <a:pt x="110" y="82"/>
                              <a:pt x="117" y="52"/>
                            </a:cubicBez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0">
                        <a:noFill/>
                      </a:ln>
                    </p:spPr>
                    <p:txBody>
                      <a:bodyPr/>
                      <a:lstStyle/>
                      <a:p>
                        <a:endParaRPr lang="en-US" sz="11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39B82CDA-F1E2-3B30-964D-93B82C6583C4}"/>
                </a:ext>
              </a:extLst>
            </p:cNvPr>
            <p:cNvSpPr txBox="1"/>
            <p:nvPr/>
          </p:nvSpPr>
          <p:spPr>
            <a:xfrm>
              <a:off x="5683610" y="274532"/>
              <a:ext cx="1654880" cy="287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Dephasing length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88E3CA8B-555D-3457-872D-3C53F675A20E}"/>
                </a:ext>
              </a:extLst>
            </p:cNvPr>
            <p:cNvSpPr txBox="1"/>
            <p:nvPr/>
          </p:nvSpPr>
          <p:spPr>
            <a:xfrm>
              <a:off x="7444762" y="288484"/>
              <a:ext cx="1841054" cy="287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Pump depletion length</a:t>
              </a:r>
            </a:p>
          </p:txBody>
        </p:sp>
      </p:grpSp>
      <p:pic>
        <p:nvPicPr>
          <p:cNvPr id="266" name="Picture 265">
            <a:extLst>
              <a:ext uri="{FF2B5EF4-FFF2-40B4-BE49-F238E27FC236}">
                <a16:creationId xmlns:a16="http://schemas.microsoft.com/office/drawing/2014/main" id="{0A4ADFCD-5E78-50D2-EEEF-FB661CE9E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8354" y="3285847"/>
            <a:ext cx="2162015" cy="1355392"/>
          </a:xfrm>
          <a:prstGeom prst="rect">
            <a:avLst/>
          </a:prstGeom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3743B50A-481F-83BB-DCD2-F16913B03D88}"/>
              </a:ext>
            </a:extLst>
          </p:cNvPr>
          <p:cNvSpPr txBox="1"/>
          <p:nvPr/>
        </p:nvSpPr>
        <p:spPr>
          <a:xfrm>
            <a:off x="3158354" y="2903986"/>
            <a:ext cx="19193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PWFA + LWFA = LEPA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893CB039-F283-82F7-2215-B2BE150870F3}"/>
              </a:ext>
            </a:extLst>
          </p:cNvPr>
          <p:cNvSpPr txBox="1"/>
          <p:nvPr/>
        </p:nvSpPr>
        <p:spPr>
          <a:xfrm>
            <a:off x="3109230" y="4663531"/>
            <a:ext cx="22910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i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800" b="0" i="1" u="none" strike="noStrike" baseline="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Wang et al., </a:t>
            </a:r>
          </a:p>
          <a:p>
            <a:r>
              <a:rPr lang="en-US" sz="800" b="0" i="1" u="none" strike="noStrike" baseline="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Phys. Rev. Accel. Beams 23, 111304 (2020)</a:t>
            </a:r>
            <a:endParaRPr lang="en-US" sz="8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AB5EEA21-2E50-26FD-7E97-3271B6E83EEB}"/>
              </a:ext>
            </a:extLst>
          </p:cNvPr>
          <p:cNvSpPr txBox="1"/>
          <p:nvPr/>
        </p:nvSpPr>
        <p:spPr>
          <a:xfrm>
            <a:off x="5789456" y="4654716"/>
            <a:ext cx="26458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1" u="none" strike="noStrike" baseline="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J. </a:t>
            </a:r>
            <a:r>
              <a:rPr lang="en-US" sz="800" b="0" i="1" u="none" strike="noStrike" baseline="0" dirty="0" err="1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Götzfried</a:t>
            </a:r>
            <a:r>
              <a:rPr lang="en-US" sz="800" i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al., </a:t>
            </a:r>
          </a:p>
          <a:p>
            <a:r>
              <a:rPr lang="en-US" sz="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Phys. Rev. X 10, 041015 (2020)</a:t>
            </a: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C79C3BEE-0996-42D0-26A6-D3708D9EC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5258" y="3721640"/>
            <a:ext cx="1513821" cy="481520"/>
          </a:xfrm>
          <a:prstGeom prst="rect">
            <a:avLst/>
          </a:prstGeom>
        </p:spPr>
      </p:pic>
      <p:pic>
        <p:nvPicPr>
          <p:cNvPr id="271" name="Picture 270">
            <a:extLst>
              <a:ext uri="{FF2B5EF4-FFF2-40B4-BE49-F238E27FC236}">
                <a16:creationId xmlns:a16="http://schemas.microsoft.com/office/drawing/2014/main" id="{59FD4158-FD2B-ACCB-64D5-A06CE6959B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2550" y="3045218"/>
            <a:ext cx="1464791" cy="18780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BFBC3B-8E66-28B9-9D33-5967C22094CD}"/>
                  </a:ext>
                </a:extLst>
              </p:cNvPr>
              <p:cNvSpPr txBox="1"/>
              <p:nvPr/>
            </p:nvSpPr>
            <p:spPr>
              <a:xfrm>
                <a:off x="218333" y="2791365"/>
                <a:ext cx="2409345" cy="537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10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2) PWFA</a:t>
                </a:r>
              </a:p>
              <a:p>
                <a:pPr marL="457200" lvl="1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05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05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en-US" sz="105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05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0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105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105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105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0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&gt; 1 (equivalent of a</a:t>
                </a:r>
                <a:r>
                  <a:rPr lang="en-US" sz="1050" baseline="-25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</a:t>
                </a:r>
                <a:r>
                  <a:rPr lang="en-US" sz="105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8BFBC3B-8E66-28B9-9D33-5967C2209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33" y="2791365"/>
                <a:ext cx="2409345" cy="5371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C49E4B-5952-A9F8-5C66-9B5422E262E9}"/>
                  </a:ext>
                </a:extLst>
              </p:cNvPr>
              <p:cNvSpPr txBox="1"/>
              <p:nvPr/>
            </p:nvSpPr>
            <p:spPr>
              <a:xfrm>
                <a:off x="3072257" y="1659700"/>
                <a:ext cx="3419911" cy="3824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0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00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100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1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000" b="0" i="1" smtClean="0">
                                  <a:latin typeface="Cambria Math" panose="02040503050406030204" pitchFamily="18" charset="0"/>
                                </a:rPr>
                                <m:t>8/15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1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  <m:sup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sSup>
                                    <m:sSupPr>
                                      <m:ctrlP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sup>
                                  </m:sSup>
                                  <m:r>
                                    <a:rPr lang="en-US" sz="1000" b="0" i="1" smtClean="0"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sSup>
                                    <m:sSupPr>
                                      <m:ctrlP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  <m:r>
                        <a:rPr lang="en-US" sz="100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1000" i="1">
                          <a:latin typeface="Cambria Math" panose="02040503050406030204" pitchFamily="18" charset="0"/>
                        </a:rPr>
                        <m:t> 2.5</m:t>
                      </m:r>
                      <m:r>
                        <a:rPr lang="en-US" sz="1000" i="1" smtClean="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1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f>
                        <m:fPr>
                          <m:ctrlPr>
                            <a:rPr lang="en-US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1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US" sz="10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1000" i="1">
                              <a:latin typeface="Cambria Math" panose="02040503050406030204" pitchFamily="18" charset="0"/>
                            </a:rPr>
                            <m:t>0.8</m:t>
                          </m:r>
                        </m:den>
                      </m:f>
                      <m:sSup>
                        <m:sSupPr>
                          <m:ctrlPr>
                            <a:rPr lang="en-US" sz="1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000" i="1">
                                          <a:latin typeface="Cambria Math" panose="02040503050406030204" pitchFamily="18" charset="0"/>
                                        </a:rPr>
                                        <m:t>𝑇𝑊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10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000" b="0" i="1" smtClean="0">
                              <a:latin typeface="Cambria Math" panose="02040503050406030204" pitchFamily="18" charset="0"/>
                            </a:rPr>
                            <m:t>1/2</m:t>
                          </m:r>
                        </m:sup>
                      </m:sSup>
                    </m:oMath>
                  </m:oMathPara>
                </a14:m>
                <a:endParaRPr lang="en-US" sz="1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1C49E4B-5952-A9F8-5C66-9B5422E26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257" y="1659700"/>
                <a:ext cx="3419911" cy="382412"/>
              </a:xfrm>
              <a:prstGeom prst="rect">
                <a:avLst/>
              </a:prstGeom>
              <a:blipFill>
                <a:blip r:embed="rId8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302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" grpId="0"/>
      <p:bldP spid="267" grpId="0"/>
      <p:bldP spid="268" grpId="0"/>
      <p:bldP spid="269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ontent Placeholder 2"/>
          <p:cNvSpPr/>
          <p:nvPr/>
        </p:nvSpPr>
        <p:spPr>
          <a:xfrm>
            <a:off x="1371600" y="57240"/>
            <a:ext cx="54097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1.3 Introduction - collaboration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63">
            <a:extLst>
              <a:ext uri="{FF2B5EF4-FFF2-40B4-BE49-F238E27FC236}">
                <a16:creationId xmlns:a16="http://schemas.microsoft.com/office/drawing/2014/main" id="{CA5D2220-D7EC-EC78-2895-D207493D94D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349857" y="536362"/>
            <a:ext cx="848707" cy="848707"/>
          </a:xfrm>
          <a:prstGeom prst="rect">
            <a:avLst/>
          </a:prstGeom>
          <a:ln w="0"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602B44-2C34-8DA3-019C-3A22DF385A7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83567" y="1340738"/>
            <a:ext cx="1220198" cy="1030920"/>
          </a:xfrm>
          <a:prstGeom prst="rect">
            <a:avLst/>
          </a:prstGeom>
          <a:ln w="0">
            <a:noFill/>
          </a:ln>
        </p:spPr>
      </p:pic>
      <p:pic>
        <p:nvPicPr>
          <p:cNvPr id="7" name="Picture 6" descr="Logo Heinrich-Heine-Universität Düsseldorf">
            <a:extLst>
              <a:ext uri="{FF2B5EF4-FFF2-40B4-BE49-F238E27FC236}">
                <a16:creationId xmlns:a16="http://schemas.microsoft.com/office/drawing/2014/main" id="{C376D7FE-AF50-931D-07BE-127A7CCB4AE0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01220" y="2621563"/>
            <a:ext cx="1891061" cy="459000"/>
          </a:xfrm>
          <a:prstGeom prst="rect">
            <a:avLst/>
          </a:prstGeom>
          <a:ln w="0">
            <a:noFill/>
          </a:ln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48DDBBAC-B505-F006-A0B3-34F05C351EE8}"/>
              </a:ext>
            </a:extLst>
          </p:cNvPr>
          <p:cNvPicPr/>
          <p:nvPr/>
        </p:nvPicPr>
        <p:blipFill>
          <a:blip r:embed="rId5"/>
          <a:srcRect l="8021" t="13941" r="4697" b="22059"/>
          <a:stretch/>
        </p:blipFill>
        <p:spPr>
          <a:xfrm>
            <a:off x="164111" y="3011259"/>
            <a:ext cx="1717306" cy="709056"/>
          </a:xfrm>
          <a:prstGeom prst="rect">
            <a:avLst/>
          </a:prstGeom>
          <a:ln w="0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866521-2999-24B7-E989-7A311F64E63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111" t="25871" b="3904"/>
          <a:stretch>
            <a:fillRect/>
          </a:stretch>
        </p:blipFill>
        <p:spPr>
          <a:xfrm>
            <a:off x="262990" y="3783369"/>
            <a:ext cx="1536815" cy="609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FE3D56-DD14-B344-B279-8483751AD19C}"/>
              </a:ext>
            </a:extLst>
          </p:cNvPr>
          <p:cNvSpPr txBox="1"/>
          <p:nvPr/>
        </p:nvSpPr>
        <p:spPr>
          <a:xfrm>
            <a:off x="1482067" y="578580"/>
            <a:ext cx="72387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I. Hojbota (PI), O. Z. Labun, D. D. Phan, R. Sain, D. Stec, B.M. Hegelich 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J. Franco-Altamirano, T. Araujo, R.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Zgadzaj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C. Downer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B34747-0A02-8F33-1259-C4C4FAC59C22}"/>
              </a:ext>
            </a:extLst>
          </p:cNvPr>
          <p:cNvSpPr txBox="1"/>
          <p:nvPr/>
        </p:nvSpPr>
        <p:spPr>
          <a:xfrm>
            <a:off x="1434193" y="1417551"/>
            <a:ext cx="7633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Diaconescu (Co-PI/LER), L. Tudor, V. Nastasa, L. Neagu, S.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Balascuta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Sphor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P.G.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Bleotu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V. Phung Ling Jen, C. Ticos, S. Ter-Avetisyan, M.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Patrascoiu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Gugiu, S. Popa, V. Popescu, D.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Ursescu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A. Dumitru, L. Vasescu, A.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Nazaru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D. Nistor, S. Rusnac, A. Lazar, R. Schmelz, I.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Dancus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Ghenuche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(Co-PI), V. Malka,  C.A. Ur, et al.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EAB8C7-359A-BE36-44A6-3DC317A03D85}"/>
              </a:ext>
            </a:extLst>
          </p:cNvPr>
          <p:cNvSpPr txBox="1"/>
          <p:nvPr/>
        </p:nvSpPr>
        <p:spPr>
          <a:xfrm>
            <a:off x="2428146" y="2557343"/>
            <a:ext cx="6414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B.Hidding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Aniculaesei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Cerchez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Osenberg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O. Bilen, T. Heinemann, E. Hartmann, N. Thomas, T. Wilson, A.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Pukhov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C20147-FC0E-A670-DB83-458CC9BBEE6B}"/>
              </a:ext>
            </a:extLst>
          </p:cNvPr>
          <p:cNvSpPr txBox="1"/>
          <p:nvPr/>
        </p:nvSpPr>
        <p:spPr>
          <a:xfrm>
            <a:off x="2117283" y="3159018"/>
            <a:ext cx="6555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P. Franke, T. Ha, E. McCary, S. Milton, L. Labun, J. Paye, C. Neacsu, G. Tiwari, G. Plateau, H. Smith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243D96-7273-46EE-711F-7C50258E25CB}"/>
              </a:ext>
            </a:extLst>
          </p:cNvPr>
          <p:cNvSpPr txBox="1"/>
          <p:nvPr/>
        </p:nvSpPr>
        <p:spPr>
          <a:xfrm>
            <a:off x="2113848" y="3827201"/>
            <a:ext cx="6555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V. Winter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8A8741-8188-E885-CB38-3B169FBCDEC9}"/>
              </a:ext>
            </a:extLst>
          </p:cNvPr>
          <p:cNvSpPr txBox="1"/>
          <p:nvPr/>
        </p:nvSpPr>
        <p:spPr>
          <a:xfrm>
            <a:off x="51837" y="4420130"/>
            <a:ext cx="8925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Funding: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UT Austin - TAU Systems, Inc. SRA; UT Austin, Center for High Energy Density Science (CHEDS);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EURO-LABS Transnational Access Funding (EURO-LABS-IFIN-HH-035);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8ED2-5ECC-C4C0-907C-CFEF078FF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0DB5C2C-42E1-BF22-F7AA-C05A653DA196}"/>
              </a:ext>
            </a:extLst>
          </p:cNvPr>
          <p:cNvGrpSpPr/>
          <p:nvPr/>
        </p:nvGrpSpPr>
        <p:grpSpPr>
          <a:xfrm>
            <a:off x="306710" y="1134362"/>
            <a:ext cx="8130707" cy="3784217"/>
            <a:chOff x="306710" y="1134362"/>
            <a:chExt cx="8130707" cy="378421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CE816B9-CAEF-01CE-E506-1529BB1F749C}"/>
                </a:ext>
              </a:extLst>
            </p:cNvPr>
            <p:cNvSpPr/>
            <p:nvPr/>
          </p:nvSpPr>
          <p:spPr>
            <a:xfrm>
              <a:off x="890858" y="2116687"/>
              <a:ext cx="1160210" cy="285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45" name="Google Shape;37;p2" descr="image001.png">
              <a:extLst>
                <a:ext uri="{FF2B5EF4-FFF2-40B4-BE49-F238E27FC236}">
                  <a16:creationId xmlns:a16="http://schemas.microsoft.com/office/drawing/2014/main" id="{79ACD0B1-ED28-81FF-9E86-74470BB943F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6000"/>
                      </a14:imgEffect>
                    </a14:imgLayer>
                  </a14:imgProps>
                </a:ext>
              </a:extLst>
            </a:blip>
            <a:srcRect l="3323" t="2370" r="121" b="22034"/>
            <a:stretch>
              <a:fillRect/>
            </a:stretch>
          </p:blipFill>
          <p:spPr>
            <a:xfrm>
              <a:off x="306710" y="1134362"/>
              <a:ext cx="8130707" cy="3784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38;p2" descr="LBTS_E6_c1.png">
              <a:extLst>
                <a:ext uri="{FF2B5EF4-FFF2-40B4-BE49-F238E27FC236}">
                  <a16:creationId xmlns:a16="http://schemas.microsoft.com/office/drawing/2014/main" id="{BFB2535D-CB6F-51B3-630A-E2317FEF87DE}"/>
                </a:ext>
              </a:extLst>
            </p:cNvPr>
            <p:cNvPicPr preferRelativeResize="0"/>
            <p:nvPr/>
          </p:nvPicPr>
          <p:blipFill rotWithShape="1">
            <a:blip r:embed="rId5">
              <a:alphaModFix amt="94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417066" y="1463212"/>
              <a:ext cx="2909589" cy="250672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</p:pic>
        <p:pic>
          <p:nvPicPr>
            <p:cNvPr id="49" name="Google Shape;39;p2" descr="LBTS_E6_c2.png">
              <a:extLst>
                <a:ext uri="{FF2B5EF4-FFF2-40B4-BE49-F238E27FC236}">
                  <a16:creationId xmlns:a16="http://schemas.microsoft.com/office/drawing/2014/main" id="{4A1C3D2A-7464-CA0D-0777-EF9097EAE959}"/>
                </a:ext>
              </a:extLst>
            </p:cNvPr>
            <p:cNvPicPr preferRelativeResize="0"/>
            <p:nvPr/>
          </p:nvPicPr>
          <p:blipFill rotWithShape="1">
            <a:blip r:embed="rId7">
              <a:alphaModFix amt="94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598324" y="2454693"/>
              <a:ext cx="5785606" cy="358103"/>
            </a:xfrm>
            <a:prstGeom prst="rect">
              <a:avLst/>
            </a:prstGeom>
            <a:noFill/>
            <a:ln w="12700">
              <a:noFill/>
            </a:ln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F9D52F9-EF06-6DB3-56DB-1B73CE01147A}"/>
                </a:ext>
              </a:extLst>
            </p:cNvPr>
            <p:cNvSpPr txBox="1"/>
            <p:nvPr/>
          </p:nvSpPr>
          <p:spPr>
            <a:xfrm>
              <a:off x="7261221" y="3059317"/>
              <a:ext cx="805024" cy="41549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>
              <a:spAutoFit/>
            </a:bodyPr>
            <a:lstStyle/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050" spc="-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Focusing mirror</a:t>
              </a:r>
              <a:endParaRPr lang="en-US" sz="1050" b="0" strike="noStrike" spc="-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93073E1-EFF8-7482-BD81-8B14BAEF1822}"/>
                </a:ext>
              </a:extLst>
            </p:cNvPr>
            <p:cNvSpPr/>
            <p:nvPr/>
          </p:nvSpPr>
          <p:spPr>
            <a:xfrm>
              <a:off x="2860833" y="1556508"/>
              <a:ext cx="115000" cy="117957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66CD13A-66A9-5188-71DA-BAC1463B283A}"/>
                </a:ext>
              </a:extLst>
            </p:cNvPr>
            <p:cNvSpPr/>
            <p:nvPr/>
          </p:nvSpPr>
          <p:spPr>
            <a:xfrm>
              <a:off x="2871146" y="2618030"/>
              <a:ext cx="5372110" cy="11875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5CF2CFE3-9CDB-32CB-4220-5925EB832EA6}"/>
                </a:ext>
              </a:extLst>
            </p:cNvPr>
            <p:cNvSpPr/>
            <p:nvPr/>
          </p:nvSpPr>
          <p:spPr>
            <a:xfrm rot="16200000">
              <a:off x="5115819" y="-381042"/>
              <a:ext cx="138319" cy="6095931"/>
            </a:xfrm>
            <a:prstGeom prst="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AABC261-9E9E-278F-371D-812989235730}"/>
                </a:ext>
              </a:extLst>
            </p:cNvPr>
            <p:cNvSpPr txBox="1"/>
            <p:nvPr/>
          </p:nvSpPr>
          <p:spPr>
            <a:xfrm>
              <a:off x="4925222" y="2932359"/>
              <a:ext cx="1491028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050" spc="-1" dirty="0">
                  <a:solidFill>
                    <a:schemeClr val="bg1"/>
                  </a:solidFill>
                  <a:highlight>
                    <a:srgbClr val="FF0000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30 m</a:t>
              </a:r>
              <a:endParaRPr lang="en-US" sz="1050" b="0" strike="noStrike" spc="-1" dirty="0">
                <a:solidFill>
                  <a:schemeClr val="bg1"/>
                </a:solidFill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" name="Arrow: Left-Right 88">
              <a:extLst>
                <a:ext uri="{FF2B5EF4-FFF2-40B4-BE49-F238E27FC236}">
                  <a16:creationId xmlns:a16="http://schemas.microsoft.com/office/drawing/2014/main" id="{E81ECF42-20F4-4E40-8744-437E62D22679}"/>
                </a:ext>
              </a:extLst>
            </p:cNvPr>
            <p:cNvSpPr/>
            <p:nvPr/>
          </p:nvSpPr>
          <p:spPr>
            <a:xfrm>
              <a:off x="2240083" y="2797990"/>
              <a:ext cx="6003173" cy="291381"/>
            </a:xfrm>
            <a:prstGeom prst="leftRightArrow">
              <a:avLst>
                <a:gd name="adj1" fmla="val 35442"/>
                <a:gd name="adj2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2" name="PlaceHolder 1">
            <a:extLst>
              <a:ext uri="{FF2B5EF4-FFF2-40B4-BE49-F238E27FC236}">
                <a16:creationId xmlns:a16="http://schemas.microsoft.com/office/drawing/2014/main" id="{198E0BB9-87AC-6B42-7366-3BC2D5EDA70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35133" y="613661"/>
            <a:ext cx="2096578" cy="28256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E46C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Experimental area</a:t>
            </a:r>
            <a:endParaRPr lang="en-US" sz="2000" b="0" strike="noStrike" spc="-1" dirty="0">
              <a:solidFill>
                <a:srgbClr val="40404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7D7B7176-F98D-D690-492A-9D328B6E7F77}"/>
              </a:ext>
            </a:extLst>
          </p:cNvPr>
          <p:cNvSpPr/>
          <p:nvPr/>
        </p:nvSpPr>
        <p:spPr>
          <a:xfrm>
            <a:off x="1371599" y="57240"/>
            <a:ext cx="5507183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2.1 Setup and conditions – target area (1)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A7E128-70EA-90CF-EE48-51D92D539277}"/>
              </a:ext>
            </a:extLst>
          </p:cNvPr>
          <p:cNvGrpSpPr/>
          <p:nvPr/>
        </p:nvGrpSpPr>
        <p:grpSpPr>
          <a:xfrm>
            <a:off x="2209311" y="2868438"/>
            <a:ext cx="1937638" cy="2137640"/>
            <a:chOff x="2209311" y="2868438"/>
            <a:chExt cx="1937638" cy="213764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BE17A35-3AE5-CB26-0A42-5CC0532EF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09311" y="3854582"/>
              <a:ext cx="1937638" cy="1151496"/>
            </a:xfrm>
            <a:prstGeom prst="rect">
              <a:avLst/>
            </a:prstGeom>
          </p:spPr>
        </p:pic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00961D0B-AEEC-BDE8-6090-CA95B4197415}"/>
                </a:ext>
              </a:extLst>
            </p:cNvPr>
            <p:cNvCxnSpPr>
              <a:cxnSpLocks/>
              <a:endCxn id="3" idx="0"/>
            </p:cNvCxnSpPr>
            <p:nvPr/>
          </p:nvCxnSpPr>
          <p:spPr>
            <a:xfrm>
              <a:off x="2255967" y="2868438"/>
              <a:ext cx="922163" cy="986144"/>
            </a:xfrm>
            <a:prstGeom prst="straightConnector1">
              <a:avLst/>
            </a:prstGeom>
            <a:ln w="1905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932024E-28B2-DFC6-F54D-4EE0A1E238C3}"/>
              </a:ext>
            </a:extLst>
          </p:cNvPr>
          <p:cNvGrpSpPr/>
          <p:nvPr/>
        </p:nvGrpSpPr>
        <p:grpSpPr>
          <a:xfrm>
            <a:off x="216282" y="922098"/>
            <a:ext cx="1933038" cy="1866528"/>
            <a:chOff x="203974" y="803739"/>
            <a:chExt cx="1933038" cy="186652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10A5C2F-9A03-2ABB-B9F0-46B0A4882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14117"/>
            <a:stretch>
              <a:fillRect/>
            </a:stretch>
          </p:blipFill>
          <p:spPr>
            <a:xfrm>
              <a:off x="267418" y="832262"/>
              <a:ext cx="1758293" cy="114264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6"/>
              </a:solidFill>
            </a:ln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EFDC14-E580-319A-8809-95BAA3CB48DE}"/>
                </a:ext>
              </a:extLst>
            </p:cNvPr>
            <p:cNvSpPr txBox="1"/>
            <p:nvPr/>
          </p:nvSpPr>
          <p:spPr>
            <a:xfrm>
              <a:off x="203974" y="803739"/>
              <a:ext cx="1933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highlight>
                    <a:srgbClr val="FF6600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Additional detection (calorimetry, x/gamma-ray, irradiation) 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25EFB52-A212-6693-6CC1-DCD07A562CEA}"/>
                </a:ext>
              </a:extLst>
            </p:cNvPr>
            <p:cNvSpPr/>
            <p:nvPr/>
          </p:nvSpPr>
          <p:spPr>
            <a:xfrm>
              <a:off x="433650" y="2292342"/>
              <a:ext cx="420306" cy="377925"/>
            </a:xfrm>
            <a:prstGeom prst="ellipse">
              <a:avLst/>
            </a:prstGeom>
            <a:noFill/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73BCA0FD-84B7-985A-A514-23A61490DC36}"/>
                </a:ext>
              </a:extLst>
            </p:cNvPr>
            <p:cNvCxnSpPr>
              <a:cxnSpLocks/>
              <a:stCxn id="76" idx="0"/>
            </p:cNvCxnSpPr>
            <p:nvPr/>
          </p:nvCxnSpPr>
          <p:spPr>
            <a:xfrm flipH="1" flipV="1">
              <a:off x="615684" y="1462356"/>
              <a:ext cx="28119" cy="829986"/>
            </a:xfrm>
            <a:prstGeom prst="straightConnector1">
              <a:avLst/>
            </a:prstGeom>
            <a:ln w="28575">
              <a:solidFill>
                <a:srgbClr val="FF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4B36E1B-6139-9FDB-0158-7A6116CA5300}"/>
              </a:ext>
            </a:extLst>
          </p:cNvPr>
          <p:cNvGrpSpPr/>
          <p:nvPr/>
        </p:nvGrpSpPr>
        <p:grpSpPr>
          <a:xfrm>
            <a:off x="2252545" y="718371"/>
            <a:ext cx="2766445" cy="1506135"/>
            <a:chOff x="2252545" y="718371"/>
            <a:chExt cx="2766445" cy="1506135"/>
          </a:xfrm>
        </p:grpSpPr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BD2FB8B5-F0E6-0BA6-FD5D-CCFB5D0CDB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52545" y="1627975"/>
              <a:ext cx="1352551" cy="596531"/>
            </a:xfrm>
            <a:prstGeom prst="straightConnector1">
              <a:avLst/>
            </a:prstGeom>
            <a:ln w="19050">
              <a:solidFill>
                <a:schemeClr val="accent3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F742770-5A5F-59A9-4818-991431D44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2776"/>
            <a:stretch>
              <a:fillRect/>
            </a:stretch>
          </p:blipFill>
          <p:spPr>
            <a:xfrm>
              <a:off x="3168109" y="769870"/>
              <a:ext cx="1355218" cy="9323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6E755D-0EE9-6C6E-61B5-C57A05A9651F}"/>
                </a:ext>
              </a:extLst>
            </p:cNvPr>
            <p:cNvSpPr txBox="1"/>
            <p:nvPr/>
          </p:nvSpPr>
          <p:spPr>
            <a:xfrm>
              <a:off x="3089711" y="718371"/>
              <a:ext cx="192927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100" spc="-1" dirty="0">
                  <a:highlight>
                    <a:srgbClr val="FFFF00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Probe beam setup</a:t>
              </a:r>
              <a:endParaRPr lang="en-US" sz="1100" b="0" strike="noStrike" spc="-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2CFD6F7-F1A5-0695-2F4F-56D4C71949A6}"/>
              </a:ext>
            </a:extLst>
          </p:cNvPr>
          <p:cNvGrpSpPr/>
          <p:nvPr/>
        </p:nvGrpSpPr>
        <p:grpSpPr>
          <a:xfrm>
            <a:off x="272355" y="2412911"/>
            <a:ext cx="1675539" cy="2658485"/>
            <a:chOff x="272355" y="2412911"/>
            <a:chExt cx="1675539" cy="265848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B4CB3DA-1516-D6DA-5A3C-283986D78F7D}"/>
                </a:ext>
              </a:extLst>
            </p:cNvPr>
            <p:cNvGrpSpPr/>
            <p:nvPr/>
          </p:nvGrpSpPr>
          <p:grpSpPr>
            <a:xfrm>
              <a:off x="314706" y="2412911"/>
              <a:ext cx="1633188" cy="2658485"/>
              <a:chOff x="314706" y="2412911"/>
              <a:chExt cx="1633188" cy="2658485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876E39E-406C-9FA7-08D2-BC330E3985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t="7114" b="7328"/>
              <a:stretch>
                <a:fillRect/>
              </a:stretch>
            </p:blipFill>
            <p:spPr>
              <a:xfrm>
                <a:off x="314706" y="3621846"/>
                <a:ext cx="1301603" cy="1449550"/>
              </a:xfrm>
              <a:prstGeom prst="rect">
                <a:avLst/>
              </a:prstGeom>
            </p:spPr>
          </p:pic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5CA969B-0E94-9FBF-8059-9A109632A915}"/>
                  </a:ext>
                </a:extLst>
              </p:cNvPr>
              <p:cNvSpPr/>
              <p:nvPr/>
            </p:nvSpPr>
            <p:spPr>
              <a:xfrm>
                <a:off x="884660" y="2412911"/>
                <a:ext cx="1063234" cy="392969"/>
              </a:xfrm>
              <a:prstGeom prst="rect">
                <a:avLst/>
              </a:prstGeom>
              <a:solidFill>
                <a:srgbClr val="270AFC">
                  <a:alpha val="19000"/>
                </a:srgbClr>
              </a:solidFill>
              <a:ln>
                <a:solidFill>
                  <a:srgbClr val="270AF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859F61D2-E5BD-2A41-76B2-BDCB7400AA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0124" y="2843652"/>
                <a:ext cx="281205" cy="796182"/>
              </a:xfrm>
              <a:prstGeom prst="straightConnector1">
                <a:avLst/>
              </a:prstGeom>
              <a:ln w="28575">
                <a:solidFill>
                  <a:srgbClr val="270AFC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E7A329C-9AC7-AC6C-6B16-A66797FBFCE6}"/>
                </a:ext>
              </a:extLst>
            </p:cNvPr>
            <p:cNvSpPr txBox="1"/>
            <p:nvPr/>
          </p:nvSpPr>
          <p:spPr>
            <a:xfrm>
              <a:off x="272355" y="3529630"/>
              <a:ext cx="1111067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  <a:highlight>
                    <a:srgbClr val="270AFC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Electron diagnostic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82A154-BC0D-2B04-B5C2-1626F17B9FAA}"/>
              </a:ext>
            </a:extLst>
          </p:cNvPr>
          <p:cNvGrpSpPr/>
          <p:nvPr/>
        </p:nvGrpSpPr>
        <p:grpSpPr>
          <a:xfrm>
            <a:off x="1678464" y="2310386"/>
            <a:ext cx="6066931" cy="2454805"/>
            <a:chOff x="1678464" y="2310386"/>
            <a:chExt cx="6066931" cy="245480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08BAAE0-CD3C-A9DE-D2E7-F8FCDE72C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b="18829"/>
            <a:stretch>
              <a:fillRect/>
            </a:stretch>
          </p:blipFill>
          <p:spPr>
            <a:xfrm>
              <a:off x="4842914" y="3728392"/>
              <a:ext cx="1737996" cy="1036799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bg1"/>
              </a:solidFill>
            </a:ln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019A93B-6C90-7A39-7798-10B222929E7B}"/>
                </a:ext>
              </a:extLst>
            </p:cNvPr>
            <p:cNvSpPr txBox="1"/>
            <p:nvPr/>
          </p:nvSpPr>
          <p:spPr>
            <a:xfrm>
              <a:off x="4760563" y="3684609"/>
              <a:ext cx="1737996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440">
                <a:lnSpc>
                  <a:spcPct val="100000"/>
                </a:lnSpc>
                <a:tabLst>
                  <a:tab pos="415080" algn="l"/>
                  <a:tab pos="830520" algn="l"/>
                  <a:tab pos="1245600" algn="l"/>
                  <a:tab pos="1660680" algn="l"/>
                  <a:tab pos="2075760" algn="l"/>
                  <a:tab pos="2491200" algn="l"/>
                  <a:tab pos="2906280" algn="l"/>
                  <a:tab pos="3321360" algn="l"/>
                  <a:tab pos="3736800" algn="l"/>
                  <a:tab pos="4151880" algn="l"/>
                  <a:tab pos="4566960" algn="l"/>
                  <a:tab pos="4982040" algn="l"/>
                  <a:tab pos="5397480" algn="l"/>
                  <a:tab pos="5812560" algn="l"/>
                  <a:tab pos="6227640" algn="l"/>
                  <a:tab pos="6643080" algn="l"/>
                  <a:tab pos="7058160" algn="l"/>
                  <a:tab pos="7473240" algn="l"/>
                  <a:tab pos="7888320" algn="l"/>
                  <a:tab pos="8303760" algn="l"/>
                  <a:tab pos="8718840" algn="l"/>
                  <a:tab pos="9133920" algn="l"/>
                  <a:tab pos="9549360" algn="l"/>
                </a:tabLst>
              </a:pPr>
              <a:r>
                <a:rPr lang="en-US" sz="1050" spc="-1" dirty="0">
                  <a:highlight>
                    <a:srgbClr val="00FFFF"/>
                  </a:highlight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Experimental chamber</a:t>
              </a:r>
              <a:endParaRPr lang="en-US" sz="1050" b="0" strike="noStrike" spc="-1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87FC04F-0A52-9F96-5414-770FF5EAEF30}"/>
                </a:ext>
              </a:extLst>
            </p:cNvPr>
            <p:cNvSpPr/>
            <p:nvPr/>
          </p:nvSpPr>
          <p:spPr>
            <a:xfrm>
              <a:off x="1678464" y="2310386"/>
              <a:ext cx="919860" cy="795562"/>
            </a:xfrm>
            <a:prstGeom prst="rect">
              <a:avLst/>
            </a:prstGeom>
            <a:noFill/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B362FAE0-9A2E-F4CF-C9D0-E358EBD980B3}"/>
                </a:ext>
              </a:extLst>
            </p:cNvPr>
            <p:cNvCxnSpPr>
              <a:cxnSpLocks/>
            </p:cNvCxnSpPr>
            <p:nvPr/>
          </p:nvCxnSpPr>
          <p:spPr>
            <a:xfrm>
              <a:off x="2598324" y="3102803"/>
              <a:ext cx="2244590" cy="581806"/>
            </a:xfrm>
            <a:prstGeom prst="straightConnector1">
              <a:avLst/>
            </a:prstGeom>
            <a:ln w="19050">
              <a:solidFill>
                <a:schemeClr val="bg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Google Shape;210;p6">
              <a:extLst>
                <a:ext uri="{FF2B5EF4-FFF2-40B4-BE49-F238E27FC236}">
                  <a16:creationId xmlns:a16="http://schemas.microsoft.com/office/drawing/2014/main" id="{2A21E1A2-FC4D-CF12-2A1B-910AD5A3A918}"/>
                </a:ext>
              </a:extLst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627329" y="3701163"/>
              <a:ext cx="1118066" cy="102933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4CBCF687-6AC1-125E-825E-1C93B95EB2D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28251" y="440703"/>
            <a:ext cx="2075987" cy="13826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A5A911B-C00F-DD56-F62E-175168878C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0419" y="453131"/>
            <a:ext cx="1697832" cy="13701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7EAB9CB-24C3-B88D-A9E8-2238EC03BBC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18294" b="21190"/>
          <a:stretch>
            <a:fillRect/>
          </a:stretch>
        </p:blipFill>
        <p:spPr>
          <a:xfrm>
            <a:off x="5330419" y="452428"/>
            <a:ext cx="872484" cy="527989"/>
          </a:xfrm>
          <a:prstGeom prst="rect">
            <a:avLst/>
          </a:prstGeom>
        </p:spPr>
      </p:pic>
      <p:sp>
        <p:nvSpPr>
          <p:cNvPr id="8" name="PlaceHolder 1">
            <a:extLst>
              <a:ext uri="{FF2B5EF4-FFF2-40B4-BE49-F238E27FC236}">
                <a16:creationId xmlns:a16="http://schemas.microsoft.com/office/drawing/2014/main" id="{94F49644-C21B-4F10-5C95-8104A6B59C68}"/>
              </a:ext>
            </a:extLst>
          </p:cNvPr>
          <p:cNvSpPr txBox="1">
            <a:spLocks/>
          </p:cNvSpPr>
          <p:nvPr/>
        </p:nvSpPr>
        <p:spPr>
          <a:xfrm>
            <a:off x="6287352" y="495172"/>
            <a:ext cx="740899" cy="282568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en-US" sz="2000" b="1" spc="-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PW</a:t>
            </a:r>
          </a:p>
        </p:txBody>
      </p:sp>
    </p:spTree>
    <p:extLst>
      <p:ext uri="{BB962C8B-B14F-4D97-AF65-F5344CB8AC3E}">
        <p14:creationId xmlns:p14="http://schemas.microsoft.com/office/powerpoint/2010/main" val="181669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A26C6-2359-5CC2-C7CA-ED4146D1D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45FDCA3A-2A09-A584-3536-CC7068E4609A}"/>
              </a:ext>
            </a:extLst>
          </p:cNvPr>
          <p:cNvSpPr/>
          <p:nvPr/>
        </p:nvSpPr>
        <p:spPr>
          <a:xfrm>
            <a:off x="1371599" y="57240"/>
            <a:ext cx="5507183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2.2 Setup and conditions – target area (2)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78C4AD-0543-1762-505D-A439403720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" r="7181" b="22241"/>
          <a:stretch>
            <a:fillRect/>
          </a:stretch>
        </p:blipFill>
        <p:spPr>
          <a:xfrm>
            <a:off x="0" y="1341995"/>
            <a:ext cx="8849996" cy="3202812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E470CBD4-1783-C131-3A5D-3818F1386289}"/>
              </a:ext>
            </a:extLst>
          </p:cNvPr>
          <p:cNvGrpSpPr/>
          <p:nvPr/>
        </p:nvGrpSpPr>
        <p:grpSpPr>
          <a:xfrm>
            <a:off x="149095" y="496292"/>
            <a:ext cx="7725995" cy="3329299"/>
            <a:chOff x="622303" y="561487"/>
            <a:chExt cx="6361502" cy="270864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F28456C0-48FD-0DBF-B49C-965B69A2C4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2944" y="1717505"/>
              <a:ext cx="1414877" cy="28439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A03A8D7-6357-848D-127E-2C9806D0E4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3681" y="1511070"/>
              <a:ext cx="1684190" cy="36053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B410635-0121-24A6-982D-69360A83B40B}"/>
                </a:ext>
              </a:extLst>
            </p:cNvPr>
            <p:cNvCxnSpPr>
              <a:cxnSpLocks/>
            </p:cNvCxnSpPr>
            <p:nvPr/>
          </p:nvCxnSpPr>
          <p:spPr>
            <a:xfrm>
              <a:off x="2559120" y="1669492"/>
              <a:ext cx="900978" cy="984069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24CD231-1549-8DE6-58D9-822671A554EC}"/>
                </a:ext>
              </a:extLst>
            </p:cNvPr>
            <p:cNvCxnSpPr>
              <a:cxnSpLocks/>
            </p:cNvCxnSpPr>
            <p:nvPr/>
          </p:nvCxnSpPr>
          <p:spPr>
            <a:xfrm>
              <a:off x="3572373" y="1112694"/>
              <a:ext cx="1173323" cy="1316123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AEF0A29-9041-CCD0-CBD5-82F3039DFD33}"/>
                </a:ext>
              </a:extLst>
            </p:cNvPr>
            <p:cNvCxnSpPr>
              <a:cxnSpLocks/>
            </p:cNvCxnSpPr>
            <p:nvPr/>
          </p:nvCxnSpPr>
          <p:spPr>
            <a:xfrm>
              <a:off x="3807464" y="882937"/>
              <a:ext cx="1378796" cy="1555096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9071EE2-74B9-2EFC-E2B3-DBAA7EC528DE}"/>
                </a:ext>
              </a:extLst>
            </p:cNvPr>
            <p:cNvCxnSpPr>
              <a:cxnSpLocks/>
            </p:cNvCxnSpPr>
            <p:nvPr/>
          </p:nvCxnSpPr>
          <p:spPr>
            <a:xfrm>
              <a:off x="5099961" y="561487"/>
              <a:ext cx="1509394" cy="1648593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D8C8AF06-48CB-F59E-E4B1-B0EC9271CE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9544" y="1190394"/>
              <a:ext cx="2718761" cy="546485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B881173-745B-6FD3-8248-4A2D91DC08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5020" y="594744"/>
              <a:ext cx="4377886" cy="87997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7E6C25B-7695-6AC2-0737-DF9A8081C0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0023" y="994674"/>
              <a:ext cx="3062680" cy="62952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4297B8A-28A1-4CE1-CC0A-CEFCB8E0C7EE}"/>
                </a:ext>
              </a:extLst>
            </p:cNvPr>
            <p:cNvCxnSpPr>
              <a:cxnSpLocks/>
            </p:cNvCxnSpPr>
            <p:nvPr/>
          </p:nvCxnSpPr>
          <p:spPr>
            <a:xfrm>
              <a:off x="622303" y="1368241"/>
              <a:ext cx="1741303" cy="1901891"/>
            </a:xfrm>
            <a:prstGeom prst="line">
              <a:avLst/>
            </a:prstGeom>
            <a:ln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B29AC55-DBF6-EFFF-588C-6C54C89AF9F0}"/>
                </a:ext>
              </a:extLst>
            </p:cNvPr>
            <p:cNvCxnSpPr>
              <a:cxnSpLocks/>
            </p:cNvCxnSpPr>
            <p:nvPr/>
          </p:nvCxnSpPr>
          <p:spPr>
            <a:xfrm>
              <a:off x="3589187" y="2794555"/>
              <a:ext cx="417198" cy="45567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B227FEC-5528-D9F7-C304-6C9526E5D628}"/>
                </a:ext>
              </a:extLst>
            </p:cNvPr>
            <p:cNvCxnSpPr>
              <a:cxnSpLocks/>
            </p:cNvCxnSpPr>
            <p:nvPr/>
          </p:nvCxnSpPr>
          <p:spPr>
            <a:xfrm>
              <a:off x="4847207" y="2562096"/>
              <a:ext cx="354624" cy="47077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6A18478-9D16-FD73-E9C1-EA6BD673A258}"/>
                </a:ext>
              </a:extLst>
            </p:cNvPr>
            <p:cNvCxnSpPr>
              <a:cxnSpLocks/>
            </p:cNvCxnSpPr>
            <p:nvPr/>
          </p:nvCxnSpPr>
          <p:spPr>
            <a:xfrm>
              <a:off x="5257344" y="2508235"/>
              <a:ext cx="380845" cy="43639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E017B15-5299-1C7A-B396-D973CC249D8D}"/>
                </a:ext>
              </a:extLst>
            </p:cNvPr>
            <p:cNvCxnSpPr>
              <a:cxnSpLocks/>
            </p:cNvCxnSpPr>
            <p:nvPr/>
          </p:nvCxnSpPr>
          <p:spPr>
            <a:xfrm>
              <a:off x="6647912" y="2249940"/>
              <a:ext cx="335893" cy="41786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C1189DA4-F43F-7B26-E675-C6461BB43F2F}"/>
              </a:ext>
            </a:extLst>
          </p:cNvPr>
          <p:cNvSpPr txBox="1"/>
          <p:nvPr/>
        </p:nvSpPr>
        <p:spPr>
          <a:xfrm>
            <a:off x="105432" y="4077028"/>
            <a:ext cx="17199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F/60, f = 30 m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DB7BEB2-AD8B-CCFA-B535-7D9192D0F50A}"/>
              </a:ext>
            </a:extLst>
          </p:cNvPr>
          <p:cNvSpPr txBox="1"/>
          <p:nvPr/>
        </p:nvSpPr>
        <p:spPr>
          <a:xfrm>
            <a:off x="107715" y="4402314"/>
            <a:ext cx="15814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=    25 -   35 fs</a:t>
            </a:r>
          </a:p>
          <a:p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= 240 - 300 J</a:t>
            </a:r>
          </a:p>
          <a:p>
            <a:r>
              <a:rPr lang="en-US" sz="14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400" baseline="-250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target</a:t>
            </a:r>
            <a:r>
              <a:rPr lang="en-US" sz="1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4-6 PW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4CF1EA3-895C-AB9F-582E-D4BF9CA9242D}"/>
              </a:ext>
            </a:extLst>
          </p:cNvPr>
          <p:cNvSpPr txBox="1"/>
          <p:nvPr/>
        </p:nvSpPr>
        <p:spPr>
          <a:xfrm rot="20798111">
            <a:off x="1678894" y="1963899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114.2 cm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8FB3789-687E-12A8-5ABE-336C8088D51F}"/>
              </a:ext>
            </a:extLst>
          </p:cNvPr>
          <p:cNvCxnSpPr>
            <a:cxnSpLocks/>
          </p:cNvCxnSpPr>
          <p:nvPr/>
        </p:nvCxnSpPr>
        <p:spPr>
          <a:xfrm>
            <a:off x="2582862" y="1559038"/>
            <a:ext cx="1859767" cy="2145094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9C7D5D1B-A954-9847-3790-87645678CE14}"/>
              </a:ext>
            </a:extLst>
          </p:cNvPr>
          <p:cNvSpPr txBox="1"/>
          <p:nvPr/>
        </p:nvSpPr>
        <p:spPr>
          <a:xfrm rot="20798111">
            <a:off x="2071392" y="1688746"/>
            <a:ext cx="6030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131 cm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8E69A73-380D-2244-1BB6-15AA02EB69F4}"/>
              </a:ext>
            </a:extLst>
          </p:cNvPr>
          <p:cNvSpPr txBox="1"/>
          <p:nvPr/>
        </p:nvSpPr>
        <p:spPr>
          <a:xfrm rot="20751789">
            <a:off x="3006019" y="1334404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245.8 cm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6B6B46C-19F3-45AC-7B75-1F04E5762550}"/>
              </a:ext>
            </a:extLst>
          </p:cNvPr>
          <p:cNvSpPr txBox="1"/>
          <p:nvPr/>
        </p:nvSpPr>
        <p:spPr>
          <a:xfrm rot="20814434">
            <a:off x="3414898" y="1046466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295.8 cm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EE059B4-2852-754D-3EAC-595E47D16110}"/>
              </a:ext>
            </a:extLst>
          </p:cNvPr>
          <p:cNvSpPr txBox="1"/>
          <p:nvPr/>
        </p:nvSpPr>
        <p:spPr>
          <a:xfrm rot="20967265">
            <a:off x="3895959" y="2440283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Magnet</a:t>
            </a:r>
          </a:p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(0.8m, 1T)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C7053BFC-B8B1-96EB-C5C8-8A88EA0B6902}"/>
              </a:ext>
            </a:extLst>
          </p:cNvPr>
          <p:cNvCxnSpPr>
            <a:cxnSpLocks/>
          </p:cNvCxnSpPr>
          <p:nvPr/>
        </p:nvCxnSpPr>
        <p:spPr>
          <a:xfrm flipV="1">
            <a:off x="4452820" y="3479104"/>
            <a:ext cx="917196" cy="20145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0FCF36A9-9FBE-1067-A654-84B61010E7F8}"/>
              </a:ext>
            </a:extLst>
          </p:cNvPr>
          <p:cNvCxnSpPr>
            <a:cxnSpLocks/>
          </p:cNvCxnSpPr>
          <p:nvPr/>
        </p:nvCxnSpPr>
        <p:spPr>
          <a:xfrm>
            <a:off x="4994067" y="3085252"/>
            <a:ext cx="333844" cy="379476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96E20330-5E62-BEFC-104C-BC7023C7B4F7}"/>
              </a:ext>
            </a:extLst>
          </p:cNvPr>
          <p:cNvSpPr txBox="1"/>
          <p:nvPr/>
        </p:nvSpPr>
        <p:spPr>
          <a:xfrm rot="20798111">
            <a:off x="4714616" y="3543319"/>
            <a:ext cx="5020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 cm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45386A4-874F-F762-73B7-18BC446CFA2D}"/>
              </a:ext>
            </a:extLst>
          </p:cNvPr>
          <p:cNvSpPr txBox="1"/>
          <p:nvPr/>
        </p:nvSpPr>
        <p:spPr>
          <a:xfrm rot="20841893">
            <a:off x="2453034" y="3516007"/>
            <a:ext cx="5020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 cm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64FAFCC-AFFB-E280-5DA4-AFE3E7271971}"/>
              </a:ext>
            </a:extLst>
          </p:cNvPr>
          <p:cNvSpPr txBox="1"/>
          <p:nvPr/>
        </p:nvSpPr>
        <p:spPr>
          <a:xfrm rot="20841893">
            <a:off x="3014640" y="2808042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ICT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56F237E-1BD2-1DF0-FEE3-C0CC6C892272}"/>
              </a:ext>
            </a:extLst>
          </p:cNvPr>
          <p:cNvSpPr txBox="1"/>
          <p:nvPr/>
        </p:nvSpPr>
        <p:spPr>
          <a:xfrm rot="20841893">
            <a:off x="2049135" y="311793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 cell</a:t>
            </a: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9C7B08CF-71D2-AAF1-C9DA-494ED72BA611}"/>
              </a:ext>
            </a:extLst>
          </p:cNvPr>
          <p:cNvCxnSpPr>
            <a:cxnSpLocks/>
          </p:cNvCxnSpPr>
          <p:nvPr/>
        </p:nvCxnSpPr>
        <p:spPr>
          <a:xfrm>
            <a:off x="2890388" y="3458483"/>
            <a:ext cx="232566" cy="228547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0101DECE-7A3D-74D9-F8F7-77986EAE3286}"/>
              </a:ext>
            </a:extLst>
          </p:cNvPr>
          <p:cNvCxnSpPr>
            <a:cxnSpLocks/>
          </p:cNvCxnSpPr>
          <p:nvPr/>
        </p:nvCxnSpPr>
        <p:spPr>
          <a:xfrm flipV="1">
            <a:off x="2232796" y="3639168"/>
            <a:ext cx="916399" cy="18642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D26480AB-6513-C617-F29C-E4B99869C1AA}"/>
              </a:ext>
            </a:extLst>
          </p:cNvPr>
          <p:cNvSpPr txBox="1"/>
          <p:nvPr/>
        </p:nvSpPr>
        <p:spPr>
          <a:xfrm>
            <a:off x="3522712" y="2853527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B6AD0A7-FD98-1AC5-83BD-1555181B6A72}"/>
              </a:ext>
            </a:extLst>
          </p:cNvPr>
          <p:cNvSpPr txBox="1"/>
          <p:nvPr/>
        </p:nvSpPr>
        <p:spPr>
          <a:xfrm>
            <a:off x="5122230" y="3056918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4F93779-7C57-E1CC-A59C-31A8A8CE8765}"/>
              </a:ext>
            </a:extLst>
          </p:cNvPr>
          <p:cNvSpPr txBox="1"/>
          <p:nvPr/>
        </p:nvSpPr>
        <p:spPr>
          <a:xfrm>
            <a:off x="5666415" y="2495316"/>
            <a:ext cx="3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S2b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CFFC7C18-F6D2-62C6-6C8F-710C4FE7174E}"/>
              </a:ext>
            </a:extLst>
          </p:cNvPr>
          <p:cNvSpPr txBox="1"/>
          <p:nvPr/>
        </p:nvSpPr>
        <p:spPr>
          <a:xfrm>
            <a:off x="7234725" y="2188963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D4058B7B-6090-AD8E-508C-E260E99BA9C5}"/>
              </a:ext>
            </a:extLst>
          </p:cNvPr>
          <p:cNvCxnSpPr/>
          <p:nvPr/>
        </p:nvCxnSpPr>
        <p:spPr>
          <a:xfrm flipV="1">
            <a:off x="2890388" y="3274990"/>
            <a:ext cx="459343" cy="103733"/>
          </a:xfrm>
          <a:prstGeom prst="line">
            <a:avLst/>
          </a:prstGeom>
          <a:ln w="57150">
            <a:solidFill>
              <a:srgbClr val="270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5A19EB76-4732-EDA6-CAD2-AD3F668F863A}"/>
              </a:ext>
            </a:extLst>
          </p:cNvPr>
          <p:cNvCxnSpPr>
            <a:cxnSpLocks/>
          </p:cNvCxnSpPr>
          <p:nvPr/>
        </p:nvCxnSpPr>
        <p:spPr>
          <a:xfrm flipV="1">
            <a:off x="3420137" y="3194449"/>
            <a:ext cx="340158" cy="42744"/>
          </a:xfrm>
          <a:prstGeom prst="line">
            <a:avLst/>
          </a:prstGeom>
          <a:ln w="57150">
            <a:solidFill>
              <a:srgbClr val="270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F1633960-1903-55A7-F24F-28AAB21C9B4D}"/>
              </a:ext>
            </a:extLst>
          </p:cNvPr>
          <p:cNvCxnSpPr>
            <a:cxnSpLocks/>
          </p:cNvCxnSpPr>
          <p:nvPr/>
        </p:nvCxnSpPr>
        <p:spPr>
          <a:xfrm flipV="1">
            <a:off x="3862870" y="3152328"/>
            <a:ext cx="183635" cy="9995"/>
          </a:xfrm>
          <a:prstGeom prst="line">
            <a:avLst/>
          </a:prstGeom>
          <a:ln w="57150">
            <a:solidFill>
              <a:srgbClr val="270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61702BA7-3C25-EF6B-DBAC-43897C0BE9DF}"/>
              </a:ext>
            </a:extLst>
          </p:cNvPr>
          <p:cNvCxnSpPr>
            <a:cxnSpLocks/>
          </p:cNvCxnSpPr>
          <p:nvPr/>
        </p:nvCxnSpPr>
        <p:spPr>
          <a:xfrm flipV="1">
            <a:off x="5002558" y="2931286"/>
            <a:ext cx="277657" cy="37149"/>
          </a:xfrm>
          <a:prstGeom prst="line">
            <a:avLst/>
          </a:prstGeom>
          <a:ln w="57150">
            <a:solidFill>
              <a:srgbClr val="270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53F694C7-222D-12F9-2121-7ABC96A6686A}"/>
              </a:ext>
            </a:extLst>
          </p:cNvPr>
          <p:cNvCxnSpPr/>
          <p:nvPr/>
        </p:nvCxnSpPr>
        <p:spPr>
          <a:xfrm flipV="1">
            <a:off x="5370016" y="2802834"/>
            <a:ext cx="2152234" cy="101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16522A5-B01D-03C5-C8E1-4AD33D547DB9}"/>
              </a:ext>
            </a:extLst>
          </p:cNvPr>
          <p:cNvCxnSpPr>
            <a:cxnSpLocks/>
          </p:cNvCxnSpPr>
          <p:nvPr/>
        </p:nvCxnSpPr>
        <p:spPr>
          <a:xfrm flipV="1">
            <a:off x="5370016" y="2795541"/>
            <a:ext cx="2152234" cy="127326"/>
          </a:xfrm>
          <a:prstGeom prst="line">
            <a:avLst/>
          </a:prstGeom>
          <a:ln w="57150">
            <a:solidFill>
              <a:srgbClr val="270AF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072B9A6-D740-E44E-A3B8-3965C02F44FD}"/>
              </a:ext>
            </a:extLst>
          </p:cNvPr>
          <p:cNvSpPr txBox="1"/>
          <p:nvPr/>
        </p:nvSpPr>
        <p:spPr>
          <a:xfrm>
            <a:off x="6516251" y="2884643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59E82E-EF45-9B27-B2B3-4DDD68F49A6F}"/>
              </a:ext>
            </a:extLst>
          </p:cNvPr>
          <p:cNvSpPr txBox="1"/>
          <p:nvPr/>
        </p:nvSpPr>
        <p:spPr>
          <a:xfrm>
            <a:off x="-1843" y="3298953"/>
            <a:ext cx="17199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Laser beam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63044-A9AA-8134-9F26-EDC7CA01F6B1}"/>
              </a:ext>
            </a:extLst>
          </p:cNvPr>
          <p:cNvSpPr txBox="1"/>
          <p:nvPr/>
        </p:nvSpPr>
        <p:spPr>
          <a:xfrm rot="20967265">
            <a:off x="4904587" y="559618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640.8 cm</a:t>
            </a: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9565CFE6-0EFA-4800-F9E2-19DDB1526036}"/>
              </a:ext>
            </a:extLst>
          </p:cNvPr>
          <p:cNvSpPr/>
          <p:nvPr/>
        </p:nvSpPr>
        <p:spPr>
          <a:xfrm rot="20939622" flipV="1">
            <a:off x="725560" y="2326386"/>
            <a:ext cx="4913290" cy="1397238"/>
          </a:xfrm>
          <a:prstGeom prst="parallelogram">
            <a:avLst>
              <a:gd name="adj" fmla="val 60934"/>
            </a:avLst>
          </a:prstGeom>
          <a:solidFill>
            <a:srgbClr val="7B7795">
              <a:alpha val="27843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83CD2F9-8151-9D8F-4330-596C58BC0CCD}"/>
              </a:ext>
            </a:extLst>
          </p:cNvPr>
          <p:cNvSpPr txBox="1"/>
          <p:nvPr/>
        </p:nvSpPr>
        <p:spPr>
          <a:xfrm rot="20961938">
            <a:off x="1140243" y="2300815"/>
            <a:ext cx="20986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Vacuum chamber</a:t>
            </a:r>
          </a:p>
        </p:txBody>
      </p:sp>
      <p:sp>
        <p:nvSpPr>
          <p:cNvPr id="39" name="Parallelogram 38">
            <a:extLst>
              <a:ext uri="{FF2B5EF4-FFF2-40B4-BE49-F238E27FC236}">
                <a16:creationId xmlns:a16="http://schemas.microsoft.com/office/drawing/2014/main" id="{5C0D57F0-6350-0EE0-6A28-DB42CF206E76}"/>
              </a:ext>
            </a:extLst>
          </p:cNvPr>
          <p:cNvSpPr/>
          <p:nvPr/>
        </p:nvSpPr>
        <p:spPr>
          <a:xfrm rot="20939622" flipV="1">
            <a:off x="6983137" y="1370226"/>
            <a:ext cx="2036190" cy="1447294"/>
          </a:xfrm>
          <a:prstGeom prst="parallelogram">
            <a:avLst>
              <a:gd name="adj" fmla="val 60934"/>
            </a:avLst>
          </a:prstGeom>
          <a:solidFill>
            <a:srgbClr val="270AFC">
              <a:alpha val="27843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BC71AEE-3351-F3CF-DD98-E430930D4B79}"/>
              </a:ext>
            </a:extLst>
          </p:cNvPr>
          <p:cNvSpPr txBox="1"/>
          <p:nvPr/>
        </p:nvSpPr>
        <p:spPr>
          <a:xfrm rot="20961938">
            <a:off x="6705297" y="1002339"/>
            <a:ext cx="20986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Secondary detection area </a:t>
            </a:r>
          </a:p>
          <a:p>
            <a:r>
              <a:rPr lang="en-US" sz="1100" dirty="0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(calorimetry, x-rays, </a:t>
            </a:r>
            <a:r>
              <a:rPr lang="en-US" sz="1100" dirty="0" err="1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en-US" sz="1100" dirty="0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006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ontent Placeholder 2"/>
          <p:cNvSpPr/>
          <p:nvPr/>
        </p:nvSpPr>
        <p:spPr>
          <a:xfrm>
            <a:off x="1371599" y="57240"/>
            <a:ext cx="5244635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2.3 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Setup and conditions - </a:t>
            </a: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laser status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5" name="Picture 1"/>
          <p:cNvPicPr/>
          <p:nvPr/>
        </p:nvPicPr>
        <p:blipFill>
          <a:blip r:embed="rId3"/>
          <a:stretch/>
        </p:blipFill>
        <p:spPr>
          <a:xfrm>
            <a:off x="105092" y="1444227"/>
            <a:ext cx="2046780" cy="1620891"/>
          </a:xfrm>
          <a:prstGeom prst="rect">
            <a:avLst/>
          </a:prstGeom>
          <a:ln w="0">
            <a:noFill/>
          </a:ln>
        </p:spPr>
      </p:pic>
      <p:pic>
        <p:nvPicPr>
          <p:cNvPr id="96" name="Picture 2"/>
          <p:cNvPicPr/>
          <p:nvPr/>
        </p:nvPicPr>
        <p:blipFill>
          <a:blip r:embed="rId4"/>
          <a:stretch/>
        </p:blipFill>
        <p:spPr>
          <a:xfrm>
            <a:off x="105092" y="3310245"/>
            <a:ext cx="1975680" cy="1582920"/>
          </a:xfrm>
          <a:prstGeom prst="rect">
            <a:avLst/>
          </a:prstGeom>
          <a:ln w="0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1"/>
              <p:cNvSpPr/>
              <p:nvPr/>
            </p:nvSpPr>
            <p:spPr>
              <a:xfrm>
                <a:off x="2250896" y="688297"/>
                <a:ext cx="3486040" cy="138354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Beam waist: 		</a:t>
                </a:r>
                <a14:m>
                  <m:oMath xmlns:m="http://schemas.openxmlformats.org/officeDocument/2006/math"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𝑤</m:t>
                    </m:r>
                    <m:r>
                      <a:rPr lang="en-US" sz="1050" b="0" i="1" strike="noStrike" spc="-1" baseline="-25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  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55.9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±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5.6 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𝜇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𝑚</m:t>
                    </m:r>
                  </m:oMath>
                </a14:m>
                <a:endParaRPr lang="en-US" sz="1050" b="1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Energy (high-power shots): 	</a:t>
                </a:r>
                <a14:m>
                  <m:oMath xmlns:m="http://schemas.openxmlformats.org/officeDocument/2006/math"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𝐸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     = 275.2± 6.06 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𝐽</m:t>
                    </m:r>
                  </m:oMath>
                </a14:m>
                <a:endParaRPr lang="en-US" sz="1050" b="1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Transmission efficiency:</a:t>
                </a:r>
                <a:r>
                  <a:rPr lang="en-US" sz="1050" b="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	</a:t>
                </a:r>
                <a14:m>
                  <m:oMath xmlns:m="http://schemas.openxmlformats.org/officeDocument/2006/math">
                    <m:r>
                      <a:rPr lang="el-GR" sz="105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𝜂</m:t>
                    </m:r>
                    <m:r>
                      <a:rPr lang="en-US" sz="1050" i="1" spc="-1" baseline="-25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%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 </m:t>
                    </m:r>
                    <m:r>
                      <a:rPr lang="en-US" sz="1050" i="1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050" b="0" i="1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0.614</m:t>
                    </m:r>
                  </m:oMath>
                </a14:m>
                <a:endParaRPr lang="en-US" sz="105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Energy on target:</a:t>
                </a:r>
                <a:r>
                  <a:rPr lang="en-US" sz="1050" b="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	</a:t>
                </a:r>
                <a14:m>
                  <m:oMath xmlns:m="http://schemas.openxmlformats.org/officeDocument/2006/math"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𝐸</m:t>
                    </m:r>
                    <m:r>
                      <a:rPr lang="en-US" sz="1050" b="0" i="1" strike="noStrike" spc="-1" baseline="-25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  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168.9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±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4.75 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𝐽</m:t>
                    </m:r>
                  </m:oMath>
                </a14:m>
                <a:endParaRPr lang="en-US" sz="105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Pulse duration:</a:t>
                </a:r>
                <a:r>
                  <a:rPr lang="en-US" sz="1050" b="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	</a:t>
                </a:r>
                <a14:m>
                  <m:oMath xmlns:m="http://schemas.openxmlformats.org/officeDocument/2006/math"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𝑡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      = 33±3 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𝑓𝑠</m:t>
                    </m:r>
                  </m:oMath>
                </a14:m>
                <a:endParaRPr lang="en-US" sz="105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Encircled energy:  </a:t>
                </a:r>
                <a:r>
                  <a:rPr lang="en-US" sz="1050" b="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l-GR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𝜂</m:t>
                    </m:r>
                    <m:r>
                      <a:rPr lang="en-US" sz="1050" b="0" i="1" strike="noStrike" spc="-1" baseline="-25000" dirty="0" err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𝑎𝑖𝑟𝑦</m:t>
                    </m:r>
                    <m:r>
                      <a:rPr lang="en-US" sz="1050" b="0" i="1" strike="noStrike" spc="-1" baseline="-2500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05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= 35−55%</m:t>
                    </m:r>
                  </m:oMath>
                </a14:m>
                <a:endParaRPr lang="en-US" sz="105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F/#		</a:t>
                </a:r>
                <a14:m>
                  <m:oMath xmlns:m="http://schemas.openxmlformats.org/officeDocument/2006/math"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60</m:t>
                    </m:r>
                  </m:oMath>
                </a14:m>
                <a:endParaRPr lang="en-US" sz="105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0000"/>
                  </a:lnSpc>
                  <a:buNone/>
                </a:pPr>
                <a:r>
                  <a:rPr lang="en-US" sz="1050" b="1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Laser wavelength:</a:t>
                </a:r>
                <a:r>
                  <a:rPr lang="en-US" sz="105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740</m:t>
                    </m:r>
                    <m:r>
                      <a:rPr lang="en-US" sz="105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− </m:t>
                    </m:r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850 </m:t>
                    </m:r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𝑛𝑚</m:t>
                    </m:r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[810 </m:t>
                    </m:r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𝑛𝑚</m:t>
                    </m:r>
                    <m:r>
                      <a:rPr lang="en-US" sz="105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]</m:t>
                    </m:r>
                  </m:oMath>
                </a14:m>
                <a:endParaRPr lang="en-US" sz="105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1" name="TextBox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896" y="688297"/>
                <a:ext cx="3486040" cy="1383540"/>
              </a:xfrm>
              <a:prstGeom prst="rect">
                <a:avLst/>
              </a:prstGeom>
              <a:blipFill>
                <a:blip r:embed="rId5"/>
                <a:stretch>
                  <a:fillRect b="-1762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3"/>
              <p:cNvSpPr/>
              <p:nvPr/>
            </p:nvSpPr>
            <p:spPr>
              <a:xfrm>
                <a:off x="297432" y="675058"/>
                <a:ext cx="1342714" cy="429433"/>
              </a:xfrm>
              <a:prstGeom prst="rect">
                <a:avLst/>
              </a:prstGeom>
              <a:solidFill>
                <a:srgbClr val="FFFF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 anchor="t">
                <a:spAutoFit/>
              </a:bodyPr>
              <a:lstStyle/>
              <a:p>
                <a:pPr algn="ctr">
                  <a:lnSpc>
                    <a:spcPct val="100000"/>
                  </a:lnSpc>
                  <a:buNone/>
                </a:pPr>
                <a:r>
                  <a:rPr lang="en-US" sz="1100" b="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Operating regime:  </a:t>
                </a:r>
              </a:p>
              <a:p>
                <a:pPr algn="ctr">
                  <a:lnSpc>
                    <a:spcPct val="100000"/>
                  </a:lnSpc>
                  <a:buNone/>
                </a:pPr>
                <a:r>
                  <a:rPr lang="en-US" sz="1100" b="0" strike="noStrike" spc="-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100" b="0" i="1" strike="noStrike" spc="-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ヒラギノ角ゴ Pro W3"/>
                      </a:rPr>
                      <m:t>𝑎</m:t>
                    </m:r>
                    <m:r>
                      <a:rPr lang="en-US" sz="1100" b="0" i="1" strike="noStrike" spc="-1" baseline="-2500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ヒラギノ角ゴ Pro W3"/>
                      </a:rPr>
                      <m:t>0</m:t>
                    </m:r>
                    <m:r>
                      <a:rPr lang="en-US" sz="1100" b="0" i="1" strike="noStrike" spc="-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ヒラギノ角ゴ Pro W3"/>
                      </a:rPr>
                      <m:t> ~ 4−7</m:t>
                    </m:r>
                  </m:oMath>
                </a14:m>
                <a:endParaRPr lang="en-US" sz="1100" b="0" strike="noStrike" spc="-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3" name="TextBox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432" y="675058"/>
                <a:ext cx="1342714" cy="429433"/>
              </a:xfrm>
              <a:prstGeom prst="rect">
                <a:avLst/>
              </a:prstGeom>
              <a:blipFill>
                <a:blip r:embed="rId6"/>
                <a:stretch>
                  <a:fillRect t="-1429"/>
                </a:stretch>
              </a:blipFill>
              <a:ln w="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413001AC-7B06-6D94-40E6-E32B27D9200D}"/>
              </a:ext>
            </a:extLst>
          </p:cNvPr>
          <p:cNvGrpSpPr/>
          <p:nvPr/>
        </p:nvGrpSpPr>
        <p:grpSpPr>
          <a:xfrm>
            <a:off x="2357778" y="699479"/>
            <a:ext cx="6407960" cy="4418406"/>
            <a:chOff x="2357778" y="699479"/>
            <a:chExt cx="6407960" cy="4418406"/>
          </a:xfrm>
        </p:grpSpPr>
        <p:pic>
          <p:nvPicPr>
            <p:cNvPr id="97" name="Picture 3" descr="A diagram of a graph&#10;&#10;AI-generated content may be incorrect."/>
            <p:cNvPicPr/>
            <p:nvPr/>
          </p:nvPicPr>
          <p:blipFill>
            <a:blip r:embed="rId7"/>
            <a:stretch/>
          </p:blipFill>
          <p:spPr>
            <a:xfrm>
              <a:off x="5911850" y="699479"/>
              <a:ext cx="2853888" cy="13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9" name="Picture 8" descr="A graph on a screen&#10;&#10;AI-generated content may be incorrect."/>
            <p:cNvPicPr/>
            <p:nvPr/>
          </p:nvPicPr>
          <p:blipFill>
            <a:blip r:embed="rId8"/>
            <a:srcRect l="4461" t="8224" r="4324" b="11430"/>
            <a:stretch/>
          </p:blipFill>
          <p:spPr>
            <a:xfrm>
              <a:off x="6121800" y="3597480"/>
              <a:ext cx="2407680" cy="1389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0" name="Picture 10"/>
            <p:cNvPicPr/>
            <p:nvPr/>
          </p:nvPicPr>
          <p:blipFill>
            <a:blip r:embed="rId9"/>
            <a:stretch/>
          </p:blipFill>
          <p:spPr>
            <a:xfrm>
              <a:off x="6106680" y="2298240"/>
              <a:ext cx="2407680" cy="118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7B89162-F5E5-AFE7-461F-9D078EFE2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79803" y="3549305"/>
              <a:ext cx="1556157" cy="134386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D92AD2C-3B47-9502-6B65-7E211696C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357778" y="3549305"/>
              <a:ext cx="1735326" cy="1384869"/>
            </a:xfrm>
            <a:prstGeom prst="rect">
              <a:avLst/>
            </a:prstGeom>
          </p:spPr>
        </p:pic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21CD86B7-FF74-3A12-2071-6801BB506DD0}"/>
                </a:ext>
              </a:extLst>
            </p:cNvPr>
            <p:cNvSpPr/>
            <p:nvPr/>
          </p:nvSpPr>
          <p:spPr>
            <a:xfrm>
              <a:off x="2443676" y="2327541"/>
              <a:ext cx="2973205" cy="1198875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n-US" sz="12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On-shot monitoring (pick-up):</a:t>
              </a:r>
            </a:p>
            <a:p>
              <a:pPr marL="171450" indent="-171450">
                <a:lnSpc>
                  <a:spcPct val="100000"/>
                </a:lnSpc>
                <a:buFontTx/>
                <a:buChar char="-"/>
              </a:pPr>
              <a:r>
                <a:rPr lang="en-US" sz="12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Temporal profile</a:t>
              </a:r>
            </a:p>
            <a:p>
              <a:pPr marL="171450" indent="-171450">
                <a:lnSpc>
                  <a:spcPct val="100000"/>
                </a:lnSpc>
                <a:buFontTx/>
                <a:buChar char="-"/>
              </a:pPr>
              <a:r>
                <a:rPr lang="en-US" sz="12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Spectral phase</a:t>
              </a:r>
            </a:p>
            <a:p>
              <a:pPr marL="171450" indent="-171450">
                <a:lnSpc>
                  <a:spcPct val="100000"/>
                </a:lnSpc>
                <a:buFontTx/>
                <a:buChar char="-"/>
              </a:pPr>
              <a:r>
                <a:rPr lang="en-US" sz="1200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Energy</a:t>
              </a:r>
            </a:p>
            <a:p>
              <a:pPr marL="171450" indent="-171450">
                <a:lnSpc>
                  <a:spcPct val="100000"/>
                </a:lnSpc>
                <a:buFontTx/>
                <a:buChar char="-"/>
              </a:pPr>
              <a:r>
                <a:rPr lang="en-US" sz="1200" b="0" strike="noStrike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Pointing</a:t>
              </a:r>
            </a:p>
            <a:p>
              <a:pPr marL="171450" indent="-171450">
                <a:lnSpc>
                  <a:spcPct val="100000"/>
                </a:lnSpc>
                <a:buFontTx/>
                <a:buChar char="-"/>
              </a:pPr>
              <a:r>
                <a:rPr lang="en-US" sz="1200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Transverse profile</a:t>
              </a:r>
              <a:endParaRPr lang="en-US" sz="12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E61F5B-749D-6DDD-F0BC-DF68A1273DEA}"/>
                </a:ext>
              </a:extLst>
            </p:cNvPr>
            <p:cNvSpPr txBox="1"/>
            <p:nvPr/>
          </p:nvSpPr>
          <p:spPr>
            <a:xfrm>
              <a:off x="4047325" y="4856275"/>
              <a:ext cx="205810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spc="-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Online laser diagnostic setup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ontent Placeholder 2"/>
          <p:cNvSpPr/>
          <p:nvPr/>
        </p:nvSpPr>
        <p:spPr>
          <a:xfrm>
            <a:off x="1371600" y="57240"/>
            <a:ext cx="3775364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2.4 </a:t>
            </a:r>
            <a:r>
              <a:rPr lang="en-US" sz="2000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Setup and conditions - </a:t>
            </a:r>
            <a:r>
              <a:rPr lang="en-US" sz="2000" b="0" strike="noStrike" spc="-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target</a:t>
            </a:r>
            <a:endParaRPr lang="en-US" sz="2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3A19A1C-F4AF-1353-4425-63E537AEAF1E}"/>
              </a:ext>
            </a:extLst>
          </p:cNvPr>
          <p:cNvGrpSpPr/>
          <p:nvPr/>
        </p:nvGrpSpPr>
        <p:grpSpPr>
          <a:xfrm>
            <a:off x="166037" y="471723"/>
            <a:ext cx="3692635" cy="1814487"/>
            <a:chOff x="166037" y="471723"/>
            <a:chExt cx="5088600" cy="250043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C35EABE-7030-852E-1208-CD958DE46DD4}"/>
                </a:ext>
              </a:extLst>
            </p:cNvPr>
            <p:cNvSpPr/>
            <p:nvPr/>
          </p:nvSpPr>
          <p:spPr>
            <a:xfrm>
              <a:off x="166037" y="471723"/>
              <a:ext cx="5088600" cy="2500436"/>
            </a:xfrm>
            <a:prstGeom prst="rect">
              <a:avLst/>
            </a:prstGeom>
            <a:solidFill>
              <a:srgbClr val="3B3B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00650E8-1361-FCB3-7CE7-5D1814845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0502" b="15901"/>
            <a:stretch>
              <a:fillRect/>
            </a:stretch>
          </p:blipFill>
          <p:spPr>
            <a:xfrm>
              <a:off x="224357" y="643200"/>
              <a:ext cx="4487339" cy="2026919"/>
            </a:xfrm>
            <a:prstGeom prst="rect">
              <a:avLst/>
            </a:prstGeom>
          </p:spPr>
        </p:pic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985CD0A9-DB9D-3D51-D661-FB23BCA90136}"/>
                </a:ext>
              </a:extLst>
            </p:cNvPr>
            <p:cNvSpPr/>
            <p:nvPr/>
          </p:nvSpPr>
          <p:spPr>
            <a:xfrm rot="16729785">
              <a:off x="3890500" y="940859"/>
              <a:ext cx="222555" cy="176798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1C1D78-8818-DB0C-79C7-BD79E06FDE22}"/>
                </a:ext>
              </a:extLst>
            </p:cNvPr>
            <p:cNvSpPr txBox="1"/>
            <p:nvPr/>
          </p:nvSpPr>
          <p:spPr>
            <a:xfrm>
              <a:off x="1957189" y="682706"/>
              <a:ext cx="952196" cy="3605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0" strike="noStrike" spc="-1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 cm</a:t>
              </a:r>
              <a:endParaRPr lang="en-US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1379DF1-5B8A-5F88-F536-BC2CA658FEDE}"/>
                </a:ext>
              </a:extLst>
            </p:cNvPr>
            <p:cNvCxnSpPr>
              <a:cxnSpLocks/>
            </p:cNvCxnSpPr>
            <p:nvPr/>
          </p:nvCxnSpPr>
          <p:spPr>
            <a:xfrm>
              <a:off x="1305130" y="914704"/>
              <a:ext cx="2175787" cy="288665"/>
            </a:xfrm>
            <a:prstGeom prst="straightConnector1">
              <a:avLst/>
            </a:prstGeom>
            <a:ln w="19050">
              <a:solidFill>
                <a:srgbClr val="FFFF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D803DBB-F1F2-A387-F6F4-DEA9EA0C33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99489" y="1226409"/>
              <a:ext cx="297908" cy="205343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2D7A049-CBCF-48DA-E6B4-9E11EBB35C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1396" y="914704"/>
              <a:ext cx="300405" cy="169106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228075-2E11-1F93-2EFD-CE7145C1B36F}"/>
                </a:ext>
              </a:extLst>
            </p:cNvPr>
            <p:cNvSpPr txBox="1"/>
            <p:nvPr/>
          </p:nvSpPr>
          <p:spPr>
            <a:xfrm>
              <a:off x="3605951" y="1431642"/>
              <a:ext cx="1294662" cy="3605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0" strike="noStrike" spc="-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Laser beam</a:t>
              </a:r>
              <a:endParaRPr lang="en-US" sz="11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7" name="TextBox 6"/>
          <p:cNvSpPr/>
          <p:nvPr/>
        </p:nvSpPr>
        <p:spPr>
          <a:xfrm>
            <a:off x="2056562" y="3904370"/>
            <a:ext cx="1890526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200" b="0" strike="noStrike" spc="-1" dirty="0">
                <a:solidFill>
                  <a:srgbClr val="313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cell configuration</a:t>
            </a:r>
            <a:endParaRPr lang="en-US" sz="12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0" name="Picture 9"/>
          <p:cNvPicPr/>
          <p:nvPr/>
        </p:nvPicPr>
        <p:blipFill>
          <a:blip r:embed="rId4"/>
          <a:srcRect l="-133"/>
          <a:stretch/>
        </p:blipFill>
        <p:spPr>
          <a:xfrm rot="10800000">
            <a:off x="194941" y="3948846"/>
            <a:ext cx="1861622" cy="915605"/>
          </a:xfrm>
          <a:prstGeom prst="rect">
            <a:avLst/>
          </a:prstGeom>
          <a:ln w="28575">
            <a:solidFill>
              <a:srgbClr val="0000FF"/>
            </a:solidFill>
            <a:round/>
          </a:ln>
        </p:spPr>
      </p:pic>
      <p:sp>
        <p:nvSpPr>
          <p:cNvPr id="112" name="TextBox 14"/>
          <p:cNvSpPr/>
          <p:nvPr/>
        </p:nvSpPr>
        <p:spPr>
          <a:xfrm>
            <a:off x="2096704" y="4299713"/>
            <a:ext cx="1783428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000" b="0" strike="noStrike" spc="-1" dirty="0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15.5 cm </a:t>
            </a:r>
          </a:p>
          <a:p>
            <a:pPr>
              <a:lnSpc>
                <a:spcPct val="100000"/>
              </a:lnSpc>
              <a:buNone/>
            </a:pPr>
            <a:r>
              <a:rPr lang="en-US" sz="1000" b="0" strike="noStrike" spc="-1" dirty="0">
                <a:solidFill>
                  <a:srgbClr val="270AF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(12.5 cm + 3cm extension)</a:t>
            </a:r>
          </a:p>
        </p:txBody>
      </p:sp>
      <p:pic>
        <p:nvPicPr>
          <p:cNvPr id="105" name="Picture 4"/>
          <p:cNvPicPr/>
          <p:nvPr/>
        </p:nvPicPr>
        <p:blipFill>
          <a:blip r:embed="rId5"/>
          <a:srcRect l="14586" t="25289" r="6585" b="29594"/>
          <a:stretch/>
        </p:blipFill>
        <p:spPr>
          <a:xfrm>
            <a:off x="187497" y="2373239"/>
            <a:ext cx="3692635" cy="1311950"/>
          </a:xfrm>
          <a:prstGeom prst="rect">
            <a:avLst/>
          </a:prstGeom>
          <a:ln w="0">
            <a:noFill/>
          </a:ln>
        </p:spPr>
      </p:pic>
      <p:sp>
        <p:nvSpPr>
          <p:cNvPr id="108" name="Freeform: Shape 7"/>
          <p:cNvSpPr/>
          <p:nvPr/>
        </p:nvSpPr>
        <p:spPr>
          <a:xfrm>
            <a:off x="531922" y="2450791"/>
            <a:ext cx="3270061" cy="1105570"/>
          </a:xfrm>
          <a:custGeom>
            <a:avLst/>
            <a:gdLst/>
            <a:ahLst/>
            <a:cxnLst/>
            <a:rect l="l" t="t" r="r" b="b"/>
            <a:pathLst>
              <a:path w="4671060" h="1524000">
                <a:moveTo>
                  <a:pt x="0" y="381000"/>
                </a:moveTo>
                <a:lnTo>
                  <a:pt x="53340" y="1226820"/>
                </a:lnTo>
                <a:lnTo>
                  <a:pt x="426720" y="1524000"/>
                </a:lnTo>
                <a:lnTo>
                  <a:pt x="4671060" y="830580"/>
                </a:lnTo>
                <a:lnTo>
                  <a:pt x="4648200" y="91440"/>
                </a:lnTo>
                <a:lnTo>
                  <a:pt x="3756660" y="0"/>
                </a:lnTo>
                <a:lnTo>
                  <a:pt x="2400300" y="99060"/>
                </a:lnTo>
                <a:lnTo>
                  <a:pt x="0" y="381000"/>
                </a:lnTo>
                <a:close/>
              </a:path>
            </a:pathLst>
          </a:custGeom>
          <a:noFill/>
          <a:ln>
            <a:solidFill>
              <a:srgbClr val="FFFF00"/>
            </a:solidFill>
            <a:round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TextBox 3"/>
          <p:cNvSpPr/>
          <p:nvPr/>
        </p:nvSpPr>
        <p:spPr>
          <a:xfrm>
            <a:off x="187496" y="3573326"/>
            <a:ext cx="3692635" cy="26015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050" b="0" strike="noStrike" spc="-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Double gas cell: 28 cm (2x12.5 cm + 3cm separator)</a:t>
            </a:r>
            <a:endParaRPr lang="en-US" sz="105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E3BA04-5858-0358-BDA9-CD28638D854B}"/>
              </a:ext>
            </a:extLst>
          </p:cNvPr>
          <p:cNvGrpSpPr/>
          <p:nvPr/>
        </p:nvGrpSpPr>
        <p:grpSpPr>
          <a:xfrm>
            <a:off x="3989806" y="581373"/>
            <a:ext cx="4873360" cy="4429041"/>
            <a:chOff x="3989806" y="581373"/>
            <a:chExt cx="4873360" cy="4429041"/>
          </a:xfrm>
        </p:grpSpPr>
        <p:graphicFrame>
          <p:nvGraphicFramePr>
            <p:cNvPr id="114" name="Table 15"/>
            <p:cNvGraphicFramePr/>
            <p:nvPr>
              <p:extLst>
                <p:ext uri="{D42A27DB-BD31-4B8C-83A1-F6EECF244321}">
                  <p14:modId xmlns:p14="http://schemas.microsoft.com/office/powerpoint/2010/main" val="2953481717"/>
                </p:ext>
              </p:extLst>
            </p:nvPr>
          </p:nvGraphicFramePr>
          <p:xfrm>
            <a:off x="4192170" y="581373"/>
            <a:ext cx="1160640" cy="731520"/>
          </p:xfrm>
          <a:graphic>
            <a:graphicData uri="http://schemas.openxmlformats.org/drawingml/2006/table">
              <a:tbl>
                <a:tblPr/>
                <a:tblGrid>
                  <a:gridCol w="116064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196552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en-US" sz="1000" b="0" strike="noStrike" spc="-1" dirty="0">
                            <a:solidFill>
                              <a:srgbClr val="FFFFFF"/>
                            </a:solidFill>
                            <a:latin typeface="Calibri"/>
                          </a:rPr>
                          <a:t>Gas medium</a:t>
                        </a:r>
                        <a:endParaRPr lang="en-US" sz="1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4F81BD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196552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He 100%</a:t>
                        </a:r>
                        <a:endParaRPr lang="en-US" sz="1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0D8E7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3366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</a:pP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He 99% / N</a:t>
                        </a:r>
                        <a:r>
                          <a:rPr lang="en-US" sz="1000" b="0" strike="noStrike" spc="-1" baseline="-25000" dirty="0">
                            <a:solidFill>
                              <a:srgbClr val="000000"/>
                            </a:solidFill>
                            <a:latin typeface="Calibri"/>
                          </a:rPr>
                          <a:t>2</a:t>
                        </a: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 1%</a:t>
                        </a:r>
                        <a:endParaRPr lang="en-US" sz="1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CF3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graphicFrame>
          <p:nvGraphicFramePr>
            <p:cNvPr id="46" name="Table 15">
              <a:extLst>
                <a:ext uri="{FF2B5EF4-FFF2-40B4-BE49-F238E27FC236}">
                  <a16:creationId xmlns:a16="http://schemas.microsoft.com/office/drawing/2014/main" id="{D1EEA948-C7DB-7931-08DD-C9CC68F2904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73056033"/>
                </p:ext>
              </p:extLst>
            </p:nvPr>
          </p:nvGraphicFramePr>
          <p:xfrm>
            <a:off x="5352809" y="581376"/>
            <a:ext cx="1160640" cy="731520"/>
          </p:xfrm>
          <a:graphic>
            <a:graphicData uri="http://schemas.openxmlformats.org/drawingml/2006/table">
              <a:tbl>
                <a:tblPr/>
                <a:tblGrid>
                  <a:gridCol w="1160640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213366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He 97% / N</a:t>
                        </a:r>
                        <a:r>
                          <a:rPr lang="en-US" sz="1000" b="0" strike="noStrike" spc="-1" baseline="-25000" dirty="0">
                            <a:solidFill>
                              <a:srgbClr val="000000"/>
                            </a:solidFill>
                            <a:latin typeface="Calibri"/>
                          </a:rPr>
                          <a:t>2</a:t>
                        </a: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 3%</a:t>
                        </a:r>
                        <a:endParaRPr lang="en-US" sz="1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0D8E7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213366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He 95% / N</a:t>
                        </a:r>
                        <a:r>
                          <a:rPr lang="en-US" sz="1000" b="0" strike="noStrike" spc="-1" baseline="-25000" dirty="0">
                            <a:solidFill>
                              <a:srgbClr val="000000"/>
                            </a:solidFill>
                            <a:latin typeface="Calibri"/>
                          </a:rPr>
                          <a:t>2</a:t>
                        </a: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 5%</a:t>
                        </a:r>
                        <a:endParaRPr lang="en-US" sz="1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E9ECF3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  <a:tr h="196552">
                  <a:tc>
                    <a:txBody>
                      <a:bodyPr/>
                      <a:lstStyle/>
                      <a:p>
                        <a:pPr>
                          <a:lnSpc>
                            <a:spcPct val="100000"/>
                          </a:lnSpc>
                          <a:buNone/>
                          <a:tabLst>
                            <a:tab pos="0" algn="l"/>
                          </a:tabLst>
                        </a:pPr>
                        <a:r>
                          <a:rPr lang="en-US" sz="1000" b="0" strike="noStrike" spc="-1" dirty="0">
                            <a:solidFill>
                              <a:srgbClr val="000000"/>
                            </a:solidFill>
                            <a:latin typeface="Calibri"/>
                          </a:rPr>
                          <a:t>He 97% / Ne 3%</a:t>
                        </a:r>
                        <a:endParaRPr lang="en-US" sz="1000" b="0" strike="noStrike" spc="-1" dirty="0">
                          <a:latin typeface="Arial"/>
                        </a:endParaRPr>
                      </a:p>
                    </a:txBody>
                    <a:tcPr>
                      <a:lnL w="12240">
                        <a:solidFill>
                          <a:srgbClr val="FFFFFF"/>
                        </a:solidFill>
                      </a:lnL>
                      <a:lnR w="12240">
                        <a:solidFill>
                          <a:srgbClr val="FFFFFF"/>
                        </a:solidFill>
                      </a:lnR>
                      <a:lnT w="12240">
                        <a:solidFill>
                          <a:srgbClr val="FFFFFF"/>
                        </a:solidFill>
                      </a:lnT>
                      <a:lnB w="12240">
                        <a:solidFill>
                          <a:srgbClr val="FFFFFF"/>
                        </a:solidFill>
                      </a:lnB>
                      <a:solidFill>
                        <a:srgbClr val="D0D8E7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5"/>
                    </a:ext>
                  </a:extLst>
                </a:tr>
              </a:tbl>
            </a:graphicData>
          </a:graphic>
        </p:graphicFrame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AA30578-36DC-FCBD-C8D3-573764AA38A2}"/>
                </a:ext>
              </a:extLst>
            </p:cNvPr>
            <p:cNvGrpSpPr/>
            <p:nvPr/>
          </p:nvGrpSpPr>
          <p:grpSpPr>
            <a:xfrm>
              <a:off x="3989806" y="1575843"/>
              <a:ext cx="4873360" cy="3434571"/>
              <a:chOff x="3989806" y="1575843"/>
              <a:chExt cx="4873360" cy="343457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C5ED51E-7FC5-6017-EB06-E5D46AB3FF14}"/>
                  </a:ext>
                </a:extLst>
              </p:cNvPr>
              <p:cNvGrpSpPr/>
              <p:nvPr/>
            </p:nvGrpSpPr>
            <p:grpSpPr>
              <a:xfrm>
                <a:off x="3989806" y="1575843"/>
                <a:ext cx="4873360" cy="3434571"/>
                <a:chOff x="3989806" y="1575843"/>
                <a:chExt cx="4873360" cy="3434571"/>
              </a:xfrm>
            </p:grpSpPr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C200E5F9-9521-5CF1-6797-5D1723A537E4}"/>
                    </a:ext>
                  </a:extLst>
                </p:cNvPr>
                <p:cNvGrpSpPr/>
                <p:nvPr/>
              </p:nvGrpSpPr>
              <p:grpSpPr>
                <a:xfrm>
                  <a:off x="3989806" y="1575843"/>
                  <a:ext cx="4873360" cy="1743657"/>
                  <a:chOff x="3989806" y="1575843"/>
                  <a:chExt cx="4873360" cy="1743657"/>
                </a:xfrm>
              </p:grpSpPr>
              <p:pic>
                <p:nvPicPr>
                  <p:cNvPr id="115" name="Picture 18" descr="A graph with blue dots and numbers&#10;&#10;AI-generated content may be incorrect.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449395" y="1590390"/>
                    <a:ext cx="2413771" cy="1711039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  <p:pic>
                <p:nvPicPr>
                  <p:cNvPr id="116" name="Picture 19" descr="A graph of a number of objects&#10;&#10;AI-generated content may be incorrect.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989806" y="1575843"/>
                    <a:ext cx="2459590" cy="1743657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grpSp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7761BDE3-DEFC-C2B2-274E-ACF6BEB5DE2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15805" y="3535905"/>
                  <a:ext cx="4667180" cy="1474509"/>
                </a:xfrm>
                <a:prstGeom prst="rect">
                  <a:avLst/>
                </a:prstGeom>
              </p:spPr>
            </p:pic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103B64D-1193-95CA-CC68-8333F1812D1C}"/>
                  </a:ext>
                </a:extLst>
              </p:cNvPr>
              <p:cNvSpPr txBox="1"/>
              <p:nvPr/>
            </p:nvSpPr>
            <p:spPr>
              <a:xfrm>
                <a:off x="5040300" y="4575455"/>
                <a:ext cx="3199089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0" strike="noStrike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Ansys FLUENT simulations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04B9AD7-5471-D0E5-402B-9A273F86D4C0}"/>
                  </a:ext>
                </a:extLst>
              </p:cNvPr>
              <p:cNvSpPr txBox="1"/>
              <p:nvPr/>
            </p:nvSpPr>
            <p:spPr>
              <a:xfrm>
                <a:off x="5295904" y="1928529"/>
                <a:ext cx="115349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0" strike="noStrike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Gas flow timing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7640A21-F07A-4CCF-F056-25BB7F52349E}"/>
                  </a:ext>
                </a:extLst>
              </p:cNvPr>
              <p:cNvSpPr txBox="1"/>
              <p:nvPr/>
            </p:nvSpPr>
            <p:spPr>
              <a:xfrm>
                <a:off x="6912364" y="2726577"/>
                <a:ext cx="168586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0" strike="noStrike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Density </a:t>
                </a:r>
                <a:r>
                  <a:rPr lang="en-US" sz="1200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</a:t>
                </a:r>
                <a:r>
                  <a:rPr lang="en-US" sz="1200" b="0" strike="noStrike" spc="-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easurements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F01C08-A357-325B-F97E-9DF6547DD7D4}"/>
              </a:ext>
            </a:extLst>
          </p:cNvPr>
          <p:cNvCxnSpPr>
            <a:cxnSpLocks/>
          </p:cNvCxnSpPr>
          <p:nvPr/>
        </p:nvCxnSpPr>
        <p:spPr>
          <a:xfrm flipH="1">
            <a:off x="808514" y="3029214"/>
            <a:ext cx="1934686" cy="1012928"/>
          </a:xfrm>
          <a:prstGeom prst="straightConnector1">
            <a:avLst/>
          </a:prstGeom>
          <a:ln w="28575">
            <a:solidFill>
              <a:srgbClr val="270AF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8754</TotalTime>
  <Words>2344</Words>
  <Application>Microsoft Office PowerPoint</Application>
  <PresentationFormat>On-screen Show (16:9)</PresentationFormat>
  <Paragraphs>319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Black</vt:lpstr>
      <vt:lpstr>Calibri</vt:lpstr>
      <vt:lpstr>Cambria Math</vt:lpstr>
      <vt:lpstr>Times New Roman</vt:lpstr>
      <vt:lpstr>Office Theme</vt:lpstr>
      <vt:lpstr>Office Theme</vt:lpstr>
      <vt:lpstr>PowerPoint Presentation</vt:lpstr>
      <vt:lpstr>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subject/>
  <dc:creator>University Marketing and Creative Services</dc:creator>
  <dc:description/>
  <cp:lastModifiedBy>Hojbota, Calin I</cp:lastModifiedBy>
  <cp:revision>569</cp:revision>
  <cp:lastPrinted>2011-01-24T02:49:42Z</cp:lastPrinted>
  <dcterms:created xsi:type="dcterms:W3CDTF">2011-06-30T15:04:08Z</dcterms:created>
  <dcterms:modified xsi:type="dcterms:W3CDTF">2026-07-27T06:37:44Z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On-screen Show (16:9)</vt:lpwstr>
  </property>
  <property fmtid="{D5CDD505-2E9C-101B-9397-08002B2CF9AE}" pid="4" name="Slides">
    <vt:i4>10</vt:i4>
  </property>
</Properties>
</file>