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333" r:id="rId2"/>
    <p:sldId id="322" r:id="rId3"/>
    <p:sldId id="323" r:id="rId4"/>
    <p:sldId id="324" r:id="rId5"/>
    <p:sldId id="325" r:id="rId6"/>
    <p:sldId id="329" r:id="rId7"/>
    <p:sldId id="32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95D"/>
    <a:srgbClr val="EFDF66"/>
    <a:srgbClr val="FFEF6A"/>
    <a:srgbClr val="EDB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8"/>
    <p:restoredTop sz="95859"/>
  </p:normalViewPr>
  <p:slideViewPr>
    <p:cSldViewPr snapToGrid="0" snapToObjects="1">
      <p:cViewPr varScale="1">
        <p:scale>
          <a:sx n="73" d="100"/>
          <a:sy n="73" d="100"/>
        </p:scale>
        <p:origin x="224" y="5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A952D-FD82-EE45-BE7E-78995A03101B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66CA-20CE-0C4C-B4BF-1D49C67A8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93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B66CA-20CE-0C4C-B4BF-1D49C67A890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95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5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4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2600" y="6470650"/>
            <a:ext cx="2743200" cy="365125"/>
          </a:xfrm>
        </p:spPr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6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7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8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indico.cern.ch/event/658901/" TargetMode="Externa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indico.cern.ch/category/8712/" TargetMode="Externa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, text&#10;&#10;Description automatically generated">
            <a:extLst>
              <a:ext uri="{FF2B5EF4-FFF2-40B4-BE49-F238E27FC236}">
                <a16:creationId xmlns:a16="http://schemas.microsoft.com/office/drawing/2014/main" id="{1A46C35B-B0A3-EF42-9A2B-11635566F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1" y="-19731"/>
            <a:ext cx="12611101" cy="69023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026C57-AAED-8F4F-9CCD-6D9ABAB48DBD}"/>
              </a:ext>
            </a:extLst>
          </p:cNvPr>
          <p:cNvSpPr txBox="1"/>
          <p:nvPr/>
        </p:nvSpPr>
        <p:spPr>
          <a:xfrm>
            <a:off x="4425950" y="4821353"/>
            <a:ext cx="4522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Serkant</a:t>
            </a:r>
            <a:r>
              <a:rPr lang="en-GB" sz="2800" i="1" dirty="0">
                <a:solidFill>
                  <a:schemeClr val="bg1"/>
                </a:solidFill>
                <a:latin typeface="Chalkduster" panose="03050602040202020205" pitchFamily="66" charset="77"/>
              </a:rPr>
              <a:t> Ali </a:t>
            </a:r>
            <a:r>
              <a:rPr lang="en-GB" sz="2800" i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Çetin</a:t>
            </a:r>
            <a:endParaRPr lang="en-GB" sz="2800" i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583465" y="4138485"/>
            <a:ext cx="8970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ECFA HAKKINDA</a:t>
            </a:r>
          </a:p>
        </p:txBody>
      </p:sp>
    </p:spTree>
    <p:extLst>
      <p:ext uri="{BB962C8B-B14F-4D97-AF65-F5344CB8AC3E}">
        <p14:creationId xmlns:p14="http://schemas.microsoft.com/office/powerpoint/2010/main" val="54665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Türkiye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Deneysel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Camiası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2</a:t>
            </a:fld>
            <a:endParaRPr lang="en-GB"/>
          </a:p>
        </p:txBody>
      </p:sp>
      <p:sp>
        <p:nvSpPr>
          <p:cNvPr id="21" name="12 Metin kutusu"/>
          <p:cNvSpPr txBox="1"/>
          <p:nvPr/>
        </p:nvSpPr>
        <p:spPr>
          <a:xfrm>
            <a:off x="3047664" y="3081000"/>
            <a:ext cx="440726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Türkiye’de ilk defa, diğer ülkelerde olduğu gibi, deneysel parçacık fiziği camiası sivil bir </a:t>
            </a:r>
            <a:r>
              <a:rPr lang="tr-TR" dirty="0" err="1"/>
              <a:t>insiyatif</a:t>
            </a:r>
            <a:r>
              <a:rPr lang="tr-TR" dirty="0"/>
              <a:t> aldı ve kendi arasında bir iletişim </a:t>
            </a:r>
            <a:r>
              <a:rPr lang="tr-TR" dirty="0" err="1"/>
              <a:t>platfromu</a:t>
            </a:r>
            <a:r>
              <a:rPr lang="tr-TR" dirty="0"/>
              <a:t> oluşturdu (2016).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45 farklı kurumdan 80 doktoralı araştırmacıdan oluşan bir Genel Kurul oluştu (Türkiye’de bu alanda çalışan herkese davet gitti).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Genel Kurulun amacı ve yapısı ile  kendisini temsil edecek Üst Kurulun yapısı ve seçim süreci belirlendi.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 l="21553" t="15350" r="50142" b="50000"/>
          <a:stretch>
            <a:fillRect/>
          </a:stretch>
        </p:blipFill>
        <p:spPr bwMode="auto">
          <a:xfrm>
            <a:off x="3047664" y="164532"/>
            <a:ext cx="3724907" cy="25649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12 Metin kutusu"/>
          <p:cNvSpPr txBox="1"/>
          <p:nvPr/>
        </p:nvSpPr>
        <p:spPr>
          <a:xfrm>
            <a:off x="7533564" y="1592370"/>
            <a:ext cx="425810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Genel Kurul kendi içinden seçeceği Üst Kurulun görev ve sorumluluk çerçevesini belirledi; 9 kişiden oluşması ve görev süresinin 3 sene olması kararlaştırıldı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Üst Kurul kompozisyonunun, dünya genelinde sınıflandırıldığı gibi aşağıdaki dört alanı kapsaması benimsendi:</a:t>
            </a:r>
          </a:p>
          <a:p>
            <a:pPr marL="533400" lvl="1" indent="-266700">
              <a:buFont typeface="Arial" pitchFamily="34" charset="0"/>
              <a:buChar char="•"/>
            </a:pPr>
            <a:r>
              <a:rPr lang="tr-T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Hızlandırıcı bazlı parçacık fiziği deneyleri</a:t>
            </a:r>
          </a:p>
          <a:p>
            <a:pPr marL="533400" lvl="1" indent="-266700">
              <a:buFont typeface="Arial" pitchFamily="34" charset="0"/>
              <a:buChar char="•"/>
            </a:pPr>
            <a:r>
              <a:rPr lang="tr-T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Hızlandırıcı dışı parçacık fiziği deneyleri</a:t>
            </a:r>
          </a:p>
          <a:p>
            <a:pPr marL="533400" lvl="1" indent="-266700">
              <a:buFont typeface="Arial" pitchFamily="34" charset="0"/>
              <a:buChar char="•"/>
            </a:pPr>
            <a:r>
              <a:rPr lang="tr-T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Hızlandırıcı Ar-</a:t>
            </a:r>
            <a:r>
              <a:rPr lang="tr-TR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Ge</a:t>
            </a:r>
            <a:endParaRPr lang="tr-T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33400" lvl="1" indent="-266700">
              <a:buFont typeface="Arial" pitchFamily="34" charset="0"/>
              <a:buChar char="•"/>
            </a:pPr>
            <a:r>
              <a:rPr lang="tr-TR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Algıç</a:t>
            </a:r>
            <a:r>
              <a:rPr lang="tr-T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Ar-</a:t>
            </a:r>
            <a:r>
              <a:rPr lang="tr-TR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Ge</a:t>
            </a:r>
            <a:endParaRPr lang="tr-T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Genel Kurul bir Seçim Komitesi görevlendirdi ve </a:t>
            </a:r>
            <a:r>
              <a:rPr lang="tr-TR" u="sng" dirty="0"/>
              <a:t>Kasım 2016’da Üst Kurul seçimleri </a:t>
            </a:r>
            <a:r>
              <a:rPr lang="tr-TR" dirty="0"/>
              <a:t>tamamlandı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Genel Kurul yaklaşık 10 farklı toplantı/çalışma yaptı.</a:t>
            </a:r>
          </a:p>
          <a:p>
            <a:pPr marL="266700" indent="-266700">
              <a:buFont typeface="Wingdings" pitchFamily="2" charset="2"/>
              <a:buChar char="ü"/>
            </a:pPr>
            <a:endParaRPr lang="tr-TR" dirty="0"/>
          </a:p>
        </p:txBody>
      </p:sp>
      <p:pic>
        <p:nvPicPr>
          <p:cNvPr id="23" name="Picture 22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FA0D15D0-BCE5-034E-B7D8-13A5FF5BE7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25" name="Picture 2" descr="Kurumsal | İstinye Üniversitesi">
            <a:extLst>
              <a:ext uri="{FF2B5EF4-FFF2-40B4-BE49-F238E27FC236}">
                <a16:creationId xmlns:a16="http://schemas.microsoft.com/office/drawing/2014/main" id="{EAC9BFF5-15CB-784F-B14A-82A61CB26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0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E1EB51D5-714C-D448-A6CB-9AE259985B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Türkiye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Deneysel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Camiası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3</a:t>
            </a:fld>
            <a:endParaRPr lang="en-GB"/>
          </a:p>
        </p:txBody>
      </p:sp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3" cstate="print"/>
          <a:srcRect l="31691" t="52100" r="16335" b="30050"/>
          <a:stretch>
            <a:fillRect/>
          </a:stretch>
        </p:blipFill>
        <p:spPr bwMode="auto">
          <a:xfrm>
            <a:off x="3310716" y="1354466"/>
            <a:ext cx="8344046" cy="16119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 l="31594" t="38450" r="16432" b="14301"/>
          <a:stretch>
            <a:fillRect/>
          </a:stretch>
        </p:blipFill>
        <p:spPr bwMode="auto">
          <a:xfrm>
            <a:off x="4250006" y="3276537"/>
            <a:ext cx="6592465" cy="33711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B065539E-2C36-E742-AD51-4FDE33BB2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7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Türkiye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Deneysel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Camiası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4</a:t>
            </a:fld>
            <a:endParaRPr lang="en-GB"/>
          </a:p>
        </p:txBody>
      </p:sp>
      <p:sp>
        <p:nvSpPr>
          <p:cNvPr id="22" name="12 Metin kutusu"/>
          <p:cNvSpPr txBox="1"/>
          <p:nvPr/>
        </p:nvSpPr>
        <p:spPr>
          <a:xfrm>
            <a:off x="3119127" y="1311592"/>
            <a:ext cx="41008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Üst Kurul çalışma esaslarını belirledi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İcraatlarını planladı ve hayata geçirmeye başladı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tr-TR" dirty="0"/>
              <a:t>Üst Kurul görev süresince yaklaşık 20 kez toplandı/çalıştı</a:t>
            </a:r>
          </a:p>
        </p:txBody>
      </p:sp>
      <p:sp>
        <p:nvSpPr>
          <p:cNvPr id="23" name="11 Metin kutusu"/>
          <p:cNvSpPr txBox="1"/>
          <p:nvPr/>
        </p:nvSpPr>
        <p:spPr>
          <a:xfrm>
            <a:off x="2955052" y="3099503"/>
            <a:ext cx="44844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chemeClr val="bg2">
                    <a:lumMod val="50000"/>
                  </a:schemeClr>
                </a:solidFill>
              </a:rPr>
              <a:t>Üst Kurul Üyeleri: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Orhan Çakır (Ankara Ü.)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Serkant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Ali Çetin (İstanbul Bilgi Ü.), Başkan 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İsa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Dumanoğlu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(Çukurova Ü.) 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Ali Murat Güler (O.D.T.Ü.) 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Veysi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Erkcan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Özcan (Boğaziçi Ü.) 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Suat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Özkorucuklu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(İstanbul Ü.) 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Saleh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Sultansoy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(TOBB E.T.Ü.), 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Aysel Kayış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</a:rPr>
              <a:t>Topaksu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 (Çukurova Ü.) </a:t>
            </a:r>
          </a:p>
          <a:p>
            <a:pPr marL="342900" indent="-342900">
              <a:buFont typeface="+mj-lt"/>
              <a:buAutoNum type="arabicPeriod"/>
            </a:pPr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Prof. Dr. Ömer Yavaş (Ankara Ü.) </a:t>
            </a:r>
          </a:p>
          <a:p>
            <a:endParaRPr lang="tr-TR" dirty="0">
              <a:solidFill>
                <a:schemeClr val="bg2">
                  <a:lumMod val="50000"/>
                </a:schemeClr>
              </a:solidFill>
            </a:endParaRPr>
          </a:p>
          <a:p>
            <a:endParaRPr lang="tr-T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11 Metin kutusu"/>
          <p:cNvSpPr txBox="1"/>
          <p:nvPr/>
        </p:nvSpPr>
        <p:spPr>
          <a:xfrm>
            <a:off x="7439472" y="1513801"/>
            <a:ext cx="47525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/>
              <a:t>Genel Kurul tarafından Üst Kurul için belirlenen görev ve sorumluluk çerçevesinde şu maddeler de var:</a:t>
            </a:r>
          </a:p>
          <a:p>
            <a:endParaRPr lang="tr-TR" b="1" dirty="0"/>
          </a:p>
          <a:p>
            <a:r>
              <a:rPr lang="tr-TR" dirty="0"/>
              <a:t>“</a:t>
            </a:r>
            <a:r>
              <a:rPr lang="tr-TR" i="1" dirty="0"/>
              <a:t>Çeşitli kurum veya kuruluşlarca (TAEK, TÜBİTAK ve diğer) talep edilecek çeşitli çalışmaları (araştırma, raporlama, inceleme vb) değerlendirebilir ve talep edildiği durumda ilgili alanlara yönelik danışma kurulu olarak da görev yapabilir.</a:t>
            </a:r>
            <a:r>
              <a:rPr lang="tr-TR" dirty="0"/>
              <a:t>”</a:t>
            </a:r>
          </a:p>
          <a:p>
            <a:endParaRPr lang="tr-TR" dirty="0"/>
          </a:p>
          <a:p>
            <a:r>
              <a:rPr lang="tr-TR" dirty="0"/>
              <a:t>“</a:t>
            </a:r>
            <a:r>
              <a:rPr lang="tr-TR" i="1" dirty="0"/>
              <a:t>Ulusal veya uluslararası </a:t>
            </a:r>
            <a:r>
              <a:rPr lang="tr-TR" i="1" dirty="0" err="1"/>
              <a:t>temsiliyet</a:t>
            </a:r>
            <a:r>
              <a:rPr lang="tr-TR" i="1" dirty="0"/>
              <a:t> gerektiren durumlarda temsilcilerin belirlenmesi ile ilgili süreci yürütür ve ilgili kurumlarca bu tür </a:t>
            </a:r>
            <a:r>
              <a:rPr lang="tr-TR" i="1" dirty="0" err="1"/>
              <a:t>temsiliyetler</a:t>
            </a:r>
            <a:r>
              <a:rPr lang="tr-TR" i="1" dirty="0"/>
              <a:t> için talep edilecek çalışmaları gerçekleştirir</a:t>
            </a:r>
            <a:r>
              <a:rPr lang="tr-TR" dirty="0"/>
              <a:t>.”</a:t>
            </a:r>
          </a:p>
          <a:p>
            <a:endParaRPr lang="tr-TR" dirty="0"/>
          </a:p>
        </p:txBody>
      </p:sp>
      <p:pic>
        <p:nvPicPr>
          <p:cNvPr id="21" name="Picture 20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93AD7C0E-8F6E-BC40-AF79-37D43ED144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25" name="Picture 2" descr="Kurumsal | İstinye Üniversitesi">
            <a:extLst>
              <a:ext uri="{FF2B5EF4-FFF2-40B4-BE49-F238E27FC236}">
                <a16:creationId xmlns:a16="http://schemas.microsoft.com/office/drawing/2014/main" id="{39B12C2C-B5E0-F941-A57C-596C868E8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9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Türkiye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Deneysel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Camiası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5</a:t>
            </a:fld>
            <a:endParaRPr lang="en-GB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590925" y="1130543"/>
            <a:ext cx="7515225" cy="5185472"/>
            <a:chOff x="0" y="0"/>
            <a:chExt cx="9144000" cy="6309320"/>
          </a:xfrm>
        </p:grpSpPr>
        <p:pic>
          <p:nvPicPr>
            <p:cNvPr id="22" name="Picture 21" descr="Hom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942033"/>
            </a:xfrm>
            <a:prstGeom prst="rect">
              <a:avLst/>
            </a:prstGeom>
            <a:noFill/>
          </p:spPr>
        </p:pic>
        <p:sp>
          <p:nvSpPr>
            <p:cNvPr id="23" name="5 Dikdörtgen"/>
            <p:cNvSpPr/>
            <p:nvPr/>
          </p:nvSpPr>
          <p:spPr>
            <a:xfrm>
              <a:off x="6560536" y="116632"/>
              <a:ext cx="2583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tr-TR" b="1" dirty="0">
                  <a:solidFill>
                    <a:schemeClr val="bg1"/>
                  </a:solidFill>
                </a:rPr>
                <a:t>http://</a:t>
              </a:r>
              <a:r>
                <a:rPr lang="tr-TR" b="1" dirty="0" err="1">
                  <a:solidFill>
                    <a:schemeClr val="bg1"/>
                  </a:solidFill>
                </a:rPr>
                <a:t>ecfa</a:t>
              </a:r>
              <a:r>
                <a:rPr lang="tr-TR" b="1" dirty="0">
                  <a:solidFill>
                    <a:schemeClr val="bg1"/>
                  </a:solidFill>
                </a:rPr>
                <a:t>.web.</a:t>
              </a:r>
              <a:r>
                <a:rPr lang="tr-TR" b="1" dirty="0" err="1">
                  <a:solidFill>
                    <a:schemeClr val="bg1"/>
                  </a:solidFill>
                </a:rPr>
                <a:t>cern</a:t>
              </a:r>
              <a:r>
                <a:rPr lang="tr-TR" b="1" dirty="0">
                  <a:solidFill>
                    <a:schemeClr val="bg1"/>
                  </a:solidFill>
                </a:rPr>
                <a:t>.</a:t>
              </a:r>
              <a:r>
                <a:rPr lang="tr-TR" b="1" dirty="0" err="1">
                  <a:solidFill>
                    <a:schemeClr val="bg1"/>
                  </a:solidFill>
                </a:rPr>
                <a:t>ch</a:t>
              </a:r>
              <a:r>
                <a:rPr lang="tr-TR" b="1" dirty="0">
                  <a:solidFill>
                    <a:schemeClr val="bg1"/>
                  </a:solidFill>
                </a:rPr>
                <a:t>/</a:t>
              </a: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9822" t="19550" r="15251" b="21651"/>
            <a:stretch>
              <a:fillRect/>
            </a:stretch>
          </p:blipFill>
          <p:spPr bwMode="auto">
            <a:xfrm>
              <a:off x="251519" y="1196752"/>
              <a:ext cx="8490515" cy="5112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5" name="8 Düz Bağlayıcı"/>
            <p:cNvCxnSpPr/>
            <p:nvPr/>
          </p:nvCxnSpPr>
          <p:spPr>
            <a:xfrm>
              <a:off x="3635896" y="3645024"/>
              <a:ext cx="504056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9 Düz Bağlayıcı"/>
            <p:cNvCxnSpPr/>
            <p:nvPr/>
          </p:nvCxnSpPr>
          <p:spPr>
            <a:xfrm>
              <a:off x="467544" y="3933056"/>
              <a:ext cx="820891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11 Düz Bağlayıcı"/>
            <p:cNvCxnSpPr/>
            <p:nvPr/>
          </p:nvCxnSpPr>
          <p:spPr>
            <a:xfrm>
              <a:off x="467544" y="4221088"/>
              <a:ext cx="712879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13 Düz Bağlayıcı"/>
            <p:cNvCxnSpPr/>
            <p:nvPr/>
          </p:nvCxnSpPr>
          <p:spPr>
            <a:xfrm>
              <a:off x="2699792" y="5445224"/>
              <a:ext cx="187220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15 Düz Bağlayıcı"/>
            <p:cNvCxnSpPr/>
            <p:nvPr/>
          </p:nvCxnSpPr>
          <p:spPr>
            <a:xfrm>
              <a:off x="467544" y="6021288"/>
              <a:ext cx="820891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17 Düz Bağlayıcı"/>
            <p:cNvCxnSpPr/>
            <p:nvPr/>
          </p:nvCxnSpPr>
          <p:spPr>
            <a:xfrm>
              <a:off x="467544" y="6237312"/>
              <a:ext cx="7920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2900478" y="182683"/>
            <a:ext cx="6173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ECFA </a:t>
            </a:r>
            <a:r>
              <a:rPr lang="en-GB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ile</a:t>
            </a:r>
            <a:r>
              <a:rPr lang="en-GB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ilişkiler</a:t>
            </a:r>
            <a:endParaRPr lang="en-GB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2" name="Picture 31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E6097662-30E3-2446-8FB6-4FDB003990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33" name="Picture 2" descr="Kurumsal | İstinye Üniversitesi">
            <a:extLst>
              <a:ext uri="{FF2B5EF4-FFF2-40B4-BE49-F238E27FC236}">
                <a16:creationId xmlns:a16="http://schemas.microsoft.com/office/drawing/2014/main" id="{8B3864AC-E5A3-8145-9D02-833C37590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75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Türkiye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Deneysel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Camiası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6</a:t>
            </a:fld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900478" y="182683"/>
            <a:ext cx="6173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ECFA </a:t>
            </a:r>
            <a:r>
              <a:rPr lang="en-GB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ile</a:t>
            </a:r>
            <a:r>
              <a:rPr lang="en-GB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ilişkiler</a:t>
            </a:r>
            <a:endParaRPr lang="en-GB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16 Metin kutusu"/>
          <p:cNvSpPr txBox="1"/>
          <p:nvPr/>
        </p:nvSpPr>
        <p:spPr>
          <a:xfrm>
            <a:off x="3046817" y="1214900"/>
            <a:ext cx="89988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 err="1"/>
              <a:t>ECFA</a:t>
            </a:r>
            <a:r>
              <a:rPr lang="tr-TR" sz="1600" dirty="0"/>
              <a:t> her yıl bir ülke ziyareti yaparak o ülkedeki tüm paydaşlarla bir araya gelerek inceleme ve raporlama yapmakta; </a:t>
            </a:r>
            <a:r>
              <a:rPr lang="tr-TR" sz="1600" dirty="0">
                <a:solidFill>
                  <a:schemeClr val="bg2">
                    <a:lumMod val="50000"/>
                  </a:schemeClr>
                </a:solidFill>
              </a:rPr>
              <a:t>bu yol haritamızı belirlerken ve yapılanmamızı sağlıklı şekilde tamamlarken faydalanabileceğimiz paha biçilmez bir fırsat</a:t>
            </a:r>
            <a:r>
              <a:rPr lang="tr-TR" sz="1600" dirty="0"/>
              <a:t>.</a:t>
            </a:r>
          </a:p>
          <a:p>
            <a:endParaRPr lang="tr-TR" sz="1600" dirty="0"/>
          </a:p>
          <a:p>
            <a:r>
              <a:rPr lang="tr-TR" sz="1600" dirty="0"/>
              <a:t>2015 yılından itibaren </a:t>
            </a:r>
            <a:r>
              <a:rPr lang="tr-TR" sz="1600" dirty="0" err="1"/>
              <a:t>ECFA’da</a:t>
            </a:r>
            <a:r>
              <a:rPr lang="tr-TR" sz="1600" dirty="0"/>
              <a:t> üye bulundurabilecek iken ilgili kurumun ECFA başkanının yazılarına cevap vermemesi sebebiyle zaman kaybettik.</a:t>
            </a:r>
          </a:p>
          <a:p>
            <a:endParaRPr lang="tr-TR" sz="1600" dirty="0"/>
          </a:p>
          <a:p>
            <a:r>
              <a:rPr lang="tr-TR" sz="1600" dirty="0"/>
              <a:t>ECFA bunun üzerine camia ile temas etti; çünkü ECFA temsilciliğinin nasıl belirlendiğine dair sınırlayıcı bir yöntem yok.  </a:t>
            </a:r>
            <a:r>
              <a:rPr lang="tr-TR" sz="1600" dirty="0">
                <a:solidFill>
                  <a:schemeClr val="bg2">
                    <a:lumMod val="50000"/>
                  </a:schemeClr>
                </a:solidFill>
              </a:rPr>
              <a:t>Camia oluşturduğu yapıyla, kendini temsil edecek kişilerin belirlenme sürecini işletti ve </a:t>
            </a:r>
            <a:r>
              <a:rPr lang="tr-TR" sz="1600" dirty="0" err="1">
                <a:solidFill>
                  <a:schemeClr val="bg2">
                    <a:lumMod val="50000"/>
                  </a:schemeClr>
                </a:solidFill>
              </a:rPr>
              <a:t>RECFA’nın</a:t>
            </a:r>
            <a:r>
              <a:rPr lang="tr-TR" sz="1600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tr-TR" sz="1600" dirty="0" err="1">
                <a:solidFill>
                  <a:schemeClr val="bg2">
                    <a:lumMod val="50000"/>
                  </a:schemeClr>
                </a:solidFill>
              </a:rPr>
              <a:t>Restricted</a:t>
            </a:r>
            <a:r>
              <a:rPr lang="tr-TR" sz="1600" dirty="0">
                <a:solidFill>
                  <a:schemeClr val="bg2">
                    <a:lumMod val="50000"/>
                  </a:schemeClr>
                </a:solidFill>
              </a:rPr>
              <a:t> ECFA) Türkiye ziyareti için program oluşturdu</a:t>
            </a:r>
            <a:r>
              <a:rPr lang="tr-TR" sz="1600" dirty="0"/>
              <a:t>.</a:t>
            </a:r>
          </a:p>
          <a:p>
            <a:endParaRPr lang="tr-TR" sz="1600" dirty="0"/>
          </a:p>
          <a:p>
            <a:r>
              <a:rPr lang="tr-TR" sz="1600" dirty="0"/>
              <a:t>6-7 Ekim 2017 tarihlerinde </a:t>
            </a:r>
            <a:r>
              <a:rPr lang="tr-TR" sz="1600" dirty="0" err="1"/>
              <a:t>RECFA’nın</a:t>
            </a:r>
            <a:r>
              <a:rPr lang="tr-TR" sz="1600" dirty="0"/>
              <a:t> Türkiye ziyareti gerçekleşti (detaylar için: </a:t>
            </a:r>
            <a:r>
              <a:rPr lang="tr-TR" sz="1600" dirty="0">
                <a:hlinkClick r:id="rId2"/>
              </a:rPr>
              <a:t>https://indico.cern.ch/event/658901/</a:t>
            </a:r>
            <a:r>
              <a:rPr lang="tr-TR" sz="1600" dirty="0"/>
              <a:t>). </a:t>
            </a:r>
            <a:r>
              <a:rPr lang="tr-TR" sz="1600" dirty="0">
                <a:solidFill>
                  <a:schemeClr val="bg2">
                    <a:lumMod val="50000"/>
                  </a:schemeClr>
                </a:solidFill>
              </a:rPr>
              <a:t>Sonucunda RECFA bir ülke raporu oluşturularak ilgili bakanlık ve kurumlara iletti. Bu rapor ilgili kurum tarafından camia ile paylaşılmadı. </a:t>
            </a:r>
          </a:p>
          <a:p>
            <a:endParaRPr lang="tr-TR" sz="1600" dirty="0"/>
          </a:p>
          <a:p>
            <a:r>
              <a:rPr lang="tr-TR" sz="1600" dirty="0"/>
              <a:t>Ulusal </a:t>
            </a:r>
            <a:r>
              <a:rPr lang="tr-TR" sz="1600" dirty="0" err="1"/>
              <a:t>camianin</a:t>
            </a:r>
            <a:r>
              <a:rPr lang="tr-TR" sz="1600" dirty="0"/>
              <a:t> belirlediği süreçler çerçevesinde </a:t>
            </a:r>
            <a:r>
              <a:rPr lang="tr-TR" sz="1600" b="1" dirty="0"/>
              <a:t>seçimle belirlenen</a:t>
            </a:r>
            <a:r>
              <a:rPr lang="tr-TR" sz="1600" dirty="0"/>
              <a:t> ECFA Türkiye temsilcileri (</a:t>
            </a:r>
            <a:r>
              <a:rPr lang="tr-TR" sz="1600" dirty="0" err="1"/>
              <a:t>Restricted</a:t>
            </a:r>
            <a:r>
              <a:rPr lang="tr-TR" sz="1600" dirty="0"/>
              <a:t> ECFA &amp; </a:t>
            </a:r>
            <a:r>
              <a:rPr lang="tr-TR" sz="1600" dirty="0" err="1"/>
              <a:t>Plenary</a:t>
            </a:r>
            <a:r>
              <a:rPr lang="tr-TR" sz="1600" dirty="0"/>
              <a:t> ECFA)  </a:t>
            </a:r>
            <a:r>
              <a:rPr lang="tr-TR" sz="1600" b="1" dirty="0"/>
              <a:t>2018 başında komitedeki görevlerine başladılar</a:t>
            </a:r>
            <a:r>
              <a:rPr lang="tr-TR" sz="1600" dirty="0"/>
              <a:t>. 6 ay sonra TAEK’in yazısıyla </a:t>
            </a:r>
            <a:r>
              <a:rPr lang="tr-TR" sz="1600" b="1" dirty="0"/>
              <a:t>seçilmiş RECFA temsilcisi yerine </a:t>
            </a:r>
            <a:r>
              <a:rPr lang="tr-TR" sz="1600" dirty="0"/>
              <a:t>camianın bilgisi dahilinde olmayan bir </a:t>
            </a:r>
            <a:r>
              <a:rPr lang="tr-TR" sz="1600" b="1" dirty="0"/>
              <a:t>atama</a:t>
            </a:r>
            <a:r>
              <a:rPr lang="tr-TR" sz="1600" dirty="0"/>
              <a:t> yapıldı. İlerleyen sürede (Temmuz 2020) </a:t>
            </a:r>
            <a:r>
              <a:rPr lang="tr-TR" sz="1600" b="1" dirty="0"/>
              <a:t>seçilmiş PECFA temsilcilerinin yerine</a:t>
            </a:r>
            <a:r>
              <a:rPr lang="tr-TR" sz="1600" dirty="0"/>
              <a:t> de camianın bilgisi olmadan TAEK tarafından </a:t>
            </a:r>
            <a:r>
              <a:rPr lang="tr-TR" sz="1600" b="1" dirty="0"/>
              <a:t>temsilciler atandı</a:t>
            </a:r>
            <a:r>
              <a:rPr lang="tr-TR" sz="1600" dirty="0"/>
              <a:t>. </a:t>
            </a:r>
            <a:r>
              <a:rPr lang="tr-TR" sz="1600" dirty="0">
                <a:solidFill>
                  <a:schemeClr val="bg2">
                    <a:lumMod val="50000"/>
                  </a:schemeClr>
                </a:solidFill>
              </a:rPr>
              <a:t>RECFA ve </a:t>
            </a:r>
            <a:r>
              <a:rPr lang="tr-TR" sz="1600" dirty="0" err="1">
                <a:solidFill>
                  <a:schemeClr val="bg2">
                    <a:lumMod val="50000"/>
                  </a:schemeClr>
                </a:solidFill>
              </a:rPr>
              <a:t>PECFA’ya</a:t>
            </a:r>
            <a:r>
              <a:rPr lang="tr-TR" sz="1600" dirty="0">
                <a:solidFill>
                  <a:schemeClr val="bg2">
                    <a:lumMod val="50000"/>
                  </a:schemeClr>
                </a:solidFill>
              </a:rPr>
              <a:t> atamaların ardından yeni temsilcilerin camia ile koordinasyonu ya da teması olmadı.</a:t>
            </a:r>
            <a:endParaRPr lang="tr-TR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1" name="Picture 20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0EB334F0-DF1C-F447-B548-22A6CFE9C6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22" name="Picture 2" descr="Kurumsal | İstinye Üniversitesi">
            <a:extLst>
              <a:ext uri="{FF2B5EF4-FFF2-40B4-BE49-F238E27FC236}">
                <a16:creationId xmlns:a16="http://schemas.microsoft.com/office/drawing/2014/main" id="{8EDC2F9E-482D-B145-A72B-47897AC27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32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Türkiye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Deneysel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Camiası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11595" y="1391343"/>
            <a:ext cx="8269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Türkiye</a:t>
            </a:r>
            <a:r>
              <a:rPr lang="en-GB" dirty="0"/>
              <a:t> </a:t>
            </a:r>
            <a:r>
              <a:rPr lang="en-GB" dirty="0" err="1"/>
              <a:t>Deneysel</a:t>
            </a:r>
            <a:r>
              <a:rPr lang="en-GB" dirty="0"/>
              <a:t> </a:t>
            </a:r>
            <a:r>
              <a:rPr lang="en-GB" dirty="0" err="1"/>
              <a:t>Parçacık</a:t>
            </a:r>
            <a:r>
              <a:rPr lang="en-GB" dirty="0"/>
              <a:t> </a:t>
            </a:r>
            <a:r>
              <a:rPr lang="en-GB" dirty="0" err="1"/>
              <a:t>Fiziği</a:t>
            </a:r>
            <a:r>
              <a:rPr lang="en-GB" dirty="0"/>
              <a:t> </a:t>
            </a:r>
            <a:r>
              <a:rPr lang="en-GB" dirty="0" err="1"/>
              <a:t>Camiası</a:t>
            </a:r>
            <a:r>
              <a:rPr lang="en-GB" dirty="0"/>
              <a:t> </a:t>
            </a:r>
            <a:r>
              <a:rPr lang="en-GB" dirty="0" err="1"/>
              <a:t>uluslararası</a:t>
            </a:r>
            <a:r>
              <a:rPr lang="en-GB" dirty="0"/>
              <a:t> </a:t>
            </a:r>
            <a:r>
              <a:rPr lang="en-GB" dirty="0" err="1"/>
              <a:t>standartlarda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organizasyon</a:t>
            </a:r>
            <a:r>
              <a:rPr lang="en-GB" dirty="0"/>
              <a:t> </a:t>
            </a:r>
            <a:r>
              <a:rPr lang="en-GB" dirty="0" err="1"/>
              <a:t>yapısı</a:t>
            </a:r>
            <a:r>
              <a:rPr lang="en-GB" dirty="0"/>
              <a:t> </a:t>
            </a:r>
            <a:r>
              <a:rPr lang="en-GB" dirty="0" err="1"/>
              <a:t>oluşturarak</a:t>
            </a:r>
            <a:r>
              <a:rPr lang="en-GB" dirty="0"/>
              <a:t> </a:t>
            </a:r>
            <a:r>
              <a:rPr lang="en-GB" dirty="0" err="1"/>
              <a:t>kendi</a:t>
            </a:r>
            <a:r>
              <a:rPr lang="en-GB" dirty="0"/>
              <a:t> </a:t>
            </a:r>
            <a:r>
              <a:rPr lang="en-GB" dirty="0" err="1"/>
              <a:t>temsiliyetini</a:t>
            </a:r>
            <a:r>
              <a:rPr lang="en-GB" dirty="0"/>
              <a:t> </a:t>
            </a:r>
            <a:r>
              <a:rPr lang="en-GB" dirty="0" err="1"/>
              <a:t>sağladı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İlgili</a:t>
            </a:r>
            <a:r>
              <a:rPr lang="en-GB" dirty="0"/>
              <a:t> </a:t>
            </a:r>
            <a:r>
              <a:rPr lang="en-GB" dirty="0" err="1"/>
              <a:t>kurumların</a:t>
            </a:r>
            <a:r>
              <a:rPr lang="en-GB" dirty="0"/>
              <a:t> </a:t>
            </a:r>
            <a:r>
              <a:rPr lang="en-GB" dirty="0" err="1"/>
              <a:t>bu</a:t>
            </a:r>
            <a:r>
              <a:rPr lang="en-GB" dirty="0"/>
              <a:t> </a:t>
            </a:r>
            <a:r>
              <a:rPr lang="en-GB" dirty="0" err="1"/>
              <a:t>temsiliyeti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camianın</a:t>
            </a:r>
            <a:r>
              <a:rPr lang="en-GB" dirty="0"/>
              <a:t> </a:t>
            </a:r>
            <a:r>
              <a:rPr lang="en-GB" dirty="0" err="1"/>
              <a:t>iradesini</a:t>
            </a:r>
            <a:r>
              <a:rPr lang="en-GB" dirty="0"/>
              <a:t> </a:t>
            </a:r>
            <a:r>
              <a:rPr lang="en-GB" dirty="0" err="1"/>
              <a:t>dikkate</a:t>
            </a:r>
            <a:r>
              <a:rPr lang="en-GB" dirty="0"/>
              <a:t> </a:t>
            </a:r>
            <a:r>
              <a:rPr lang="en-GB" dirty="0" err="1"/>
              <a:t>almamaları</a:t>
            </a:r>
            <a:r>
              <a:rPr lang="en-GB" dirty="0"/>
              <a:t>, </a:t>
            </a:r>
            <a:r>
              <a:rPr lang="en-GB" dirty="0" err="1"/>
              <a:t>camiada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üst</a:t>
            </a:r>
            <a:r>
              <a:rPr lang="en-GB" dirty="0"/>
              <a:t> </a:t>
            </a:r>
            <a:r>
              <a:rPr lang="en-GB" dirty="0" err="1"/>
              <a:t>kurul</a:t>
            </a:r>
            <a:r>
              <a:rPr lang="en-GB" dirty="0"/>
              <a:t> </a:t>
            </a:r>
            <a:r>
              <a:rPr lang="en-GB" dirty="0" err="1"/>
              <a:t>üyelerinde</a:t>
            </a:r>
            <a:r>
              <a:rPr lang="en-GB" dirty="0"/>
              <a:t> </a:t>
            </a:r>
            <a:r>
              <a:rPr lang="en-GB" dirty="0" err="1"/>
              <a:t>motivasyon</a:t>
            </a:r>
            <a:r>
              <a:rPr lang="en-GB" dirty="0"/>
              <a:t> </a:t>
            </a:r>
            <a:r>
              <a:rPr lang="en-GB" dirty="0" err="1"/>
              <a:t>düşüklüğü</a:t>
            </a:r>
            <a:r>
              <a:rPr lang="en-GB" dirty="0"/>
              <a:t> </a:t>
            </a:r>
            <a:r>
              <a:rPr lang="en-GB" dirty="0" err="1"/>
              <a:t>yarattı</a:t>
            </a:r>
            <a:r>
              <a:rPr lang="en-GB" dirty="0"/>
              <a:t>. 2016-2019 </a:t>
            </a:r>
            <a:r>
              <a:rPr lang="en-GB" dirty="0" err="1"/>
              <a:t>yılında</a:t>
            </a:r>
            <a:r>
              <a:rPr lang="en-GB" dirty="0"/>
              <a:t> </a:t>
            </a:r>
            <a:r>
              <a:rPr lang="en-GB" dirty="0" err="1"/>
              <a:t>görev</a:t>
            </a:r>
            <a:r>
              <a:rPr lang="en-GB" dirty="0"/>
              <a:t> </a:t>
            </a:r>
            <a:r>
              <a:rPr lang="en-GB" dirty="0" err="1"/>
              <a:t>yapmış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dirty="0" err="1"/>
              <a:t>üst</a:t>
            </a:r>
            <a:r>
              <a:rPr lang="en-GB" dirty="0"/>
              <a:t> </a:t>
            </a:r>
            <a:r>
              <a:rPr lang="en-GB" dirty="0" err="1"/>
              <a:t>kurul</a:t>
            </a:r>
            <a:r>
              <a:rPr lang="en-GB" dirty="0"/>
              <a:t> </a:t>
            </a:r>
            <a:r>
              <a:rPr lang="en-GB" dirty="0" err="1"/>
              <a:t>yerine</a:t>
            </a:r>
            <a:r>
              <a:rPr lang="en-GB" dirty="0"/>
              <a:t> </a:t>
            </a:r>
            <a:r>
              <a:rPr lang="en-GB" dirty="0" err="1"/>
              <a:t>yeni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temsil</a:t>
            </a:r>
            <a:r>
              <a:rPr lang="en-GB" dirty="0"/>
              <a:t> </a:t>
            </a:r>
            <a:r>
              <a:rPr lang="en-GB" dirty="0" err="1"/>
              <a:t>kurulu</a:t>
            </a:r>
            <a:r>
              <a:rPr lang="en-GB" dirty="0"/>
              <a:t> </a:t>
            </a:r>
            <a:r>
              <a:rPr lang="en-GB" dirty="0" err="1"/>
              <a:t>seçimi</a:t>
            </a:r>
            <a:r>
              <a:rPr lang="en-GB" dirty="0"/>
              <a:t> </a:t>
            </a:r>
            <a:r>
              <a:rPr lang="en-GB" dirty="0" err="1"/>
              <a:t>henüz</a:t>
            </a:r>
            <a:r>
              <a:rPr lang="en-GB" dirty="0"/>
              <a:t> </a:t>
            </a:r>
            <a:r>
              <a:rPr lang="en-GB" dirty="0" err="1"/>
              <a:t>gerçekleşmedi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 err="1"/>
              <a:t>Türkiye</a:t>
            </a:r>
            <a:r>
              <a:rPr lang="en-GB" dirty="0"/>
              <a:t> </a:t>
            </a:r>
            <a:r>
              <a:rPr lang="en-GB" dirty="0" err="1"/>
              <a:t>Deneysel</a:t>
            </a:r>
            <a:r>
              <a:rPr lang="en-GB" dirty="0"/>
              <a:t> </a:t>
            </a:r>
            <a:r>
              <a:rPr lang="en-GB" dirty="0" err="1"/>
              <a:t>Parçacık</a:t>
            </a:r>
            <a:r>
              <a:rPr lang="en-GB" dirty="0"/>
              <a:t> </a:t>
            </a:r>
            <a:r>
              <a:rPr lang="en-GB" dirty="0" err="1"/>
              <a:t>Fiziği</a:t>
            </a:r>
            <a:r>
              <a:rPr lang="en-GB" dirty="0"/>
              <a:t> </a:t>
            </a:r>
            <a:r>
              <a:rPr lang="en-GB" dirty="0" err="1"/>
              <a:t>İletişim</a:t>
            </a:r>
            <a:r>
              <a:rPr lang="en-GB" dirty="0"/>
              <a:t> </a:t>
            </a:r>
            <a:r>
              <a:rPr lang="en-GB" dirty="0" err="1"/>
              <a:t>Platformuna</a:t>
            </a:r>
            <a:r>
              <a:rPr lang="en-GB" dirty="0"/>
              <a:t> ait </a:t>
            </a:r>
            <a:r>
              <a:rPr lang="en-GB" dirty="0" err="1"/>
              <a:t>tüm</a:t>
            </a:r>
            <a:r>
              <a:rPr lang="en-GB" dirty="0"/>
              <a:t> </a:t>
            </a:r>
            <a:r>
              <a:rPr lang="en-GB" dirty="0" err="1"/>
              <a:t>toplantılara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çalışmalara</a:t>
            </a:r>
            <a:r>
              <a:rPr lang="en-GB" dirty="0"/>
              <a:t> ait </a:t>
            </a:r>
            <a:r>
              <a:rPr lang="en-GB" dirty="0" err="1"/>
              <a:t>detaylar</a:t>
            </a:r>
            <a:r>
              <a:rPr lang="en-GB" dirty="0"/>
              <a:t> </a:t>
            </a:r>
            <a:r>
              <a:rPr lang="en-GB" dirty="0">
                <a:hlinkClick r:id="rId2"/>
              </a:rPr>
              <a:t>https://indico.cern.ch/category/8712/</a:t>
            </a:r>
            <a:r>
              <a:rPr lang="en-GB" dirty="0"/>
              <a:t> </a:t>
            </a:r>
            <a:r>
              <a:rPr lang="en-GB" dirty="0" err="1"/>
              <a:t>adresinde</a:t>
            </a:r>
            <a:r>
              <a:rPr lang="en-GB" dirty="0"/>
              <a:t> </a:t>
            </a:r>
            <a:r>
              <a:rPr lang="en-GB" dirty="0" err="1"/>
              <a:t>görülebilir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7</a:t>
            </a:fld>
            <a:endParaRPr lang="en-GB"/>
          </a:p>
        </p:txBody>
      </p:sp>
      <p:pic>
        <p:nvPicPr>
          <p:cNvPr id="21" name="Picture 20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EA104CD2-B6B0-DA4B-995D-58B218D697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22" name="Picture 2" descr="Kurumsal | İstinye Üniversitesi">
            <a:extLst>
              <a:ext uri="{FF2B5EF4-FFF2-40B4-BE49-F238E27FC236}">
                <a16:creationId xmlns:a16="http://schemas.microsoft.com/office/drawing/2014/main" id="{BFE4161F-DCCD-8749-B950-ACB850C08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5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10482</TotalTime>
  <Words>698</Words>
  <Application>Microsoft Macintosh PowerPoint</Application>
  <PresentationFormat>Widescreen</PresentationFormat>
  <Paragraphs>63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Chalkduster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Cetin</dc:creator>
  <cp:lastModifiedBy>Serkant Ali ÇETİN, ISU</cp:lastModifiedBy>
  <cp:revision>165</cp:revision>
  <cp:lastPrinted>2020-11-28T21:21:04Z</cp:lastPrinted>
  <dcterms:created xsi:type="dcterms:W3CDTF">2020-08-27T07:33:37Z</dcterms:created>
  <dcterms:modified xsi:type="dcterms:W3CDTF">2022-12-04T11:27:48Z</dcterms:modified>
</cp:coreProperties>
</file>