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333" r:id="rId2"/>
    <p:sldId id="334" r:id="rId3"/>
    <p:sldId id="277" r:id="rId4"/>
    <p:sldId id="291" r:id="rId5"/>
    <p:sldId id="326" r:id="rId6"/>
    <p:sldId id="321" r:id="rId7"/>
    <p:sldId id="335" r:id="rId8"/>
    <p:sldId id="288" r:id="rId9"/>
    <p:sldId id="337" r:id="rId10"/>
    <p:sldId id="336" r:id="rId11"/>
    <p:sldId id="339" r:id="rId12"/>
    <p:sldId id="340" r:id="rId13"/>
    <p:sldId id="268" r:id="rId14"/>
    <p:sldId id="338" r:id="rId15"/>
    <p:sldId id="316" r:id="rId16"/>
    <p:sldId id="341" r:id="rId17"/>
    <p:sldId id="342" r:id="rId18"/>
    <p:sldId id="344" r:id="rId19"/>
    <p:sldId id="32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8"/>
    <p:restoredTop sz="95859"/>
  </p:normalViewPr>
  <p:slideViewPr>
    <p:cSldViewPr snapToGrid="0" snapToObjects="1">
      <p:cViewPr>
        <p:scale>
          <a:sx n="80" d="100"/>
          <a:sy n="80" d="100"/>
        </p:scale>
        <p:origin x="864" y="1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2T13:56:34.8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7080 24575,'3'-10'0,"0"-3"0,3 5 0,-2-4 0,2-2 0,2 3 0,-1-3 0,3 0 0,-3 3 0,3-3 0,-3 3 0,0-1 0,-2 1 0,4 0 0,-4 4 0,2-4 0,-1 2 0,0-1 0,-1 2 0,-1-3 0,2 2 0,0 1 0,-3-2 0,1 1 0,-1 1 0,2-2 0,1 2 0,-1-3 0,0-1 0,0 2 0,1-4 0,0 2 0,2-5 0,-1 3 0,1-2 0,1 2 0,-4 3 0,4 0 0,-5 1 0,2-1 0,-1 0 0,1-1 0,0 1 0,-1 1 0,1-1 0,-1-3 0,1 1 0,0-4 0,2 3 0,-1-4 0,4 0 0,-5 0 0,2 4 0,1-5 0,-2 5 0,1-1 0,-2 1 0,0 0 0,-1 2 0,1-4 0,-1 0 0,1-2 0,2 0 0,-1 1 0,5-2 0,-5-2 0,1 2 0,2-2 0,-4 5 0,2 2 0,-2 3 0,-1 1 0,0 2 0,-1-4 0,0 4 0,-1-2 0,2-4 0,1-1 0,0-4 0,1-2 0,-2 2 0,2-2 0,-1 2 0,0 2 0,-1-1 0,1 3 0,1-2 0,-3 6 0,3-8 0,-1 5 0,-1-4 0,1 0 0,0-1 0,3 3 0,-3-7 0,7 1 0,-6-1 0,4-2 0,-4 2 0,3 1 0,-5 1 0,2 3 0,-1-1 0,0 5 0,-1-3 0,-2 5 0,3-5 0,-4 1 0,6-5 0,-3 3 0,5-16 0,1 9 0,3-14 0,-1 12 0,1-7 0,0 8 0,-4-1 0,-2 4 0,-1 5 0,-1 1 0,0-1 0,-1 0 0,4 0 0,2-8 0,-1 7 0,2-11 0,-2 8 0,1-1 0,3-2 0,-5 9 0,1-5 0,-3 13 0,-2-3 0,4 5 0,-6 2 0,1 1 0,-4-1 0,3-2 0,-3-8 0,0-1 0,0-9 0,0 4 0,0-5 0,0 7 0,2-8 0,-2 4 0,7-9 0,-7 4 0,7-2 0,-7 2 0,3 0 0,-3 9 0,3-3 0,-3 5 0,3 2 0,-3 0 0,0 3 0,0 0 0,0 0 0,0-1 0,0 3 0,3-3 0,-3-2 0,3-1 0,-1-2 0,0 1 0,-1 0 0,-1 0 0,3 2 0,-2 0 0,1 3 0,-2 0 0,0-1 0,3 1 0,-3 4 0,2-4 0,-2 2 0,0-2 0,0-3 0,0 0 0,0-7 0,3-6 0,-1-1 0,3-1 0,-3-2 0,3 4 0,-5-2 0,6 6 0,-5 1 0,3 8 0,-2 2 0,1 4 0,-3 4 0,0-2 0,1 2 0,-1-2 0,3-1 0,0-1 0,0-3 0,-1-1 0,4-2 0,-3 3 0,0-6 0,2 4 0,-2-1 0,0 3 0,1 1 0,-3 2 0,4-6 0,-1 5 0,-1-9 0,2 0 0,-2 0 0,4-5 0,-1 6 0,-3-1 0,-1 0 0,1 4 0,-3 1 0,3 3 0,-2 5 0,1-2 0,-1 1 0,-1 2 0,0-2 0,0 2 0,0-2 0,0 2 0,0-4 0,0 2 0,0-4 0,0 5 0,0-2 0,0 1 0,0 2 0,0-2 0,0-2 0,0-15 0,0 1 0,0-18 0,4 9 0,1-9 0,2 5 0,0-6 0,0 6 0,-4 0 0,4-1 0,-3 1 0,-1 0 0,4 0 0,-7 4 0,7 0 0,-7 6 0,5-2 0,-3 5 0,3 1 0,-5 2 0,3 1 0,0 0 0,-3-3 0,3 3 0,0-8 0,-2 4 0,5-5 0,-6 2 0,7-2 0,-7 0 0,5 2 0,-3 3 0,3-4 0,-5 4 0,6-5 0,-5 2 0,5 2 0,-6-2 0,5 5 0,-3-5 0,1 3 0,-2-1 0,1 2 0,0 0 0,-2 1 0,0-1 0,0 3 0,3-7 0,-3 5 0,6-9 0,-5 9 0,5-5 0,-3 2 0,1 1 0,1-4 0,-2 4 0,1-3 0,2-2 0,-2 2 0,-1 2 0,0 3 0,0 4 0,-2 4 0,3-4 0,-2 3 0,3-4 0,-5 2 0,6-7 0,-2 0 0,2-8 0,1 2 0,0-5 0,3 2 0,-3 0 0,3 4 0,-3 5 0,-2 5 0,-2 1 0,3 2 0,-6 6 0,2-2 0,-2 4 0,0-5 0,0 4 0,3-8 0,-3 1 0,6-5 0,-5 1 0,5-3 0,-6 3 0,6-5 0,-5 2 0,0 2 0,-1-3 0,3 4 0,-1 0 0,0 1 0,-2-1 0,0 0 0,0-1 0,3-2 0,-3 3 0,6-12 0,-5 9 0,2-4 0,-3 7 0,0 0 0,0-1 0,0 5 0,0-7 0,0 6 0,3-15 0,-3 11 0,7-25 0,-3 21 0,3-23 0,0 17 0,0-11 0,-3 5 0,2 4 0,-6-4 0,6 8 0,-5-2 0,2 2 0,-3 0 0,0 2 0,0-1 0,0-4 0,0 2 0,0 3 0,0-1 0,0 7 0,0 0 0,0 3 0,0 3 0,0-1 0,0 4 0,0-4 0,0 1 0,0-4 0,0-1 0,0-4 0,0-5 0,0-3 0,0 0 0,0-1 0,0 0 0,0 4 0,0 5 0,0 1 0,0 6 0,0 3 0,0 9 0,0 3 0,0 7 0,0-3 0,0 3 0,0-3 0,0 2 0,0-2 0,3-1 0,-3 1 0,4-4 0,-1 5 0,1-3 0,1 3 0,2 0 0,2 2 0,5 3 0,-3 1 0,7 3 0,-3-1 0,8 7 0,-4-8 0,7 5 0,-3-4 0,-1-1 0,-1 0 0,0 0 0,-1 1 0,-2-2 0,-1 2 0,-1-2 0,1 0 0,1 2 0,0-2 0,0 2 0,-1-2 0,2-1 0,-1 1 0,-1-1 0,1-2 0,0 1 0,0-1 0,-1-1 0,2 2 0,-1-1 0,-4-1 0,4 2 0,-4-4 0,4 4 0,1-2 0,-2 4 0,5-4 0,-4 1 0,8-1 0,-4 2 0,3-2 0,6 3 0,-8-3 0,6-2 0,-6 2 0,3 2 0,-3-2 0,-2 3 0,-3-5 0,3 1 0,-2 1 0,3-1 0,-5-1 0,1 2 0,1-1 0,2-1 0,-3 3 0,7-3 0,-2 5 0,3-3 0,-3 1 0,13 2 0,-15 0 0,13-1 0,-17 0 0,1-3 0,-2 0 0,1 2 0,-3-1 0,4 1 0,0 1 0,0-2 0,-1 1 0,2 1 0,-1-2 0,0 4 0,-1-5 0,1 2 0,-2-2 0,1 4 0,-3-5 0,4 4 0,-4-4 0,4 2 0,0-1 0,1 0 0,2-1 0,-6 2 0,2-1 0,-6-1 0,3 1 0,-2-3 0,-1 0 0,-3-2 0,2 0 0,-4 4 0,4-3 0,-2 3 0,3 0 0,0 1 0,-1 0 0,4-1 0,-1 1 0,1-1 0,-4 1 0,4 0 0,-1-1 0,1 1 0,-2 0 0,4-1 0,2 1 0,-4-1 0,3 2 0,-2-1 0,-1 0 0,0-1 0,-2 1 0,-4-2 0,2 2 0,-4-1 0,2 0 0,-4 0 0,2-1 0,-2-1 0,2 0 0,-3-2 0,1 1 0,-4 2 0,1-5 0,-2-2 0,-2-3 0,-3 1 0,2 0 0,-2 5 0,4 5 0,0 7 0,2 8 0,0 7 0,0-2 0,-3 2 0,2-2 0,-5-3 0,6 4 0,-2-7 0,-1 2 0,1-2 0,1-2 0,1 1 0,0 0 0,0 3 0,0-3 0,0 5 0,0-2 0,0 1 0,0 5 0,0-2 0,0 2 0,0-2 0,0 2 0,0-4 0,0-2 0,0-3 0,0-1 0,0 1 0,0 0 0,0 1 0,0-3 0,0 7 0,0-2 0,0 10 0,0 11 0,0-8 0,0 8 0,0-15 0,0-5 0,0 2 0,0-4 0,0 1 0,-3-3 0,2 0 0,-2 3 0,3-2 0,-3 6 0,3-3 0,-5 5 0,3-2 0,-3 2 0,3-2 0,-1-2 0,0-2 0,3-3 0,-2-2 0,2 0 0,0-1 0,-3 7 0,1-4 0,0 8 0,-1-8 0,3 7 0,-6-5 0,3 12 0,-1-8 0,-1 7 0,5-10 0,-6-3 0,6-2 0,-6 1 0,5-3 0,-5 8 0,6-4 0,-5 8 0,3-8 0,-3 7 0,5-5 0,-6 1 0,2-3 0,1-1 0,0-1 0,3 0 0,-3-7 0,3 5 0,-2-8 0,2 3 0,0-3 0,0 1 0,0-1 0,0-1 0,0-1 0,0 1 0,0 6 0,-3 0 0,0 10 0,-5-1 0,1 5 0,-6-7 0,3 8 0,2-8 0,-5 4 0,6-5 0,-2 6 0,1-5 0,1 3 0,-4-5 0,4 0 0,0 0 0,-2-2 0,2 3 0,-3-5 0,3 5 0,-4-3 0,4 5 0,-1-1 0,-1-1 0,2 5 0,-4 1 0,4-1 0,-6 4 0,6-8 0,-4 3 0,4-6 0,-1 2 0,2-6 0,0 6 0,1-1 0,-1-2 0,-1 4 0,2-4 0,-1 4 0,-3-1 0,2 2 0,-1-1 0,1 0 0,0-4 0,0 3 0,-1-4 0,2 1 0,0 0 0,1-3 0,-4 3 0,4 0 0,-4 0 0,4 4 0,-2-2 0,1 1 0,0-3 0,1 4 0,-1-3 0,-1-1 0,4-1 0,-1 0 0,1 1 0,-2-3 0,-1 2 0,0-1 0,-1 5 0,2-3 0,-4 5 0,2-4 0,-1 2 0,2-6 0,1 6 0,-1-4 0,0 1 0,1-5 0,2 3 0,-3-1 0,3 3 0,-2-3 0,2 6 0,-3-1 0,4 2 0,-7-1 0,2 1 0,-3 3 0,5-1 0,-1 1 0,-1-3 0,1-1 0,1 1 0,1 0 0,-1-4 0,4 5 0,-3-8 0,0 6 0,1-2 0,-2-1 0,4 3 0,-5-1 0,4-2 0,-4 4 0,0-4 0,1 4 0,-2 3 0,1-2 0,-4 3 0,5-5 0,-5 1 0,4 1 0,1-5 0,2 4 0,-3-4 0,3 4 0,-4 0 0,2-1 0,-1 2 0,-1-1 0,-1 3 0,1-3 0,-6 7 0,7-5 0,-3 1 0,0 0 0,2-1 0,-3 1 0,5 0 0,-2-1 0,1 1 0,-2-3 0,1-1 0,-2 1 0,3-2 0,-1 1 0,-1-3 0,2 4 0,-2-3 0,1 5 0,1-3 0,-1 4 0,4-3 0,-2-1 0,2 1 0,-1 1 0,0-5 0,1 0 0,-1 0 0,-1-2 0,3 2 0,-4-7 0,0 5 0,1-4 0,1-1 0,-5 2 0,3-5 0,-1 1 0,2 1 0,-1-3 0,2-2 0,-2-1 0,2 0 0,-1 0 0,2 3 0,1 5 0,2 8 0,-3 6 0,-1 4 0,-1-4 0,-5 3 0,3-2 0,-3-1 0,4 0 0,1-7 0,2 2 0,-3-6 0,3 6 0,1-2 0,-4-1 0,5 3 0,-4-1 0,4 2 0,-5-1 0,4 1 0,-4-2 0,3-2 0,-2-5 0,5 0 0,-6-1 0,6-3 0,-3 0 0,3 2 0,-1-1 0,-1 4 0,-2-2 0,4 3 0,-6 3 0,4-2 0,-4 2 0,2 0 0,0-3 0,1 3 0,-3-3 0,1 1 0,-1-1 0,0-4 0,1 7 0,-1-6 0,-1 6 0,-3 0 0,2 2 0,-3-2 0,2 3 0,-1-2 0,0-1 0,1 4 0,0-6 0,-2 5 0,1-2 0,2-1 0,-4 3 0,4-4 0,-2 3 0,0-4 0,3 2 0,-3-3 0,3 3 0,-2-3 0,2 6 0,-3-4 0,3 4 0,-5-3 0,7 1 0,-6 2 0,1-6 0,1 6 0,-2-1 0,5-2 0,-6 4 0,6-4 0,-5 4 0,4 0 0,-4-1 0,1 6 0,0-5 0,-1 3 0,1-3 0,2 1 0,-2-1 0,1-1 0,2 1 0,-1 0 0,2 1 0,1-5 0,-1 3 0,-1-2 0,1 2 0,1 1 0,-2 5 0,-2-5 0,2 7 0,-4-7 0,4 8 0,-6-4 0,3 1 0,-2 2 0,1-7 0,1 3 0,-1-2 0,1-1 0,0 0 0,-1-1 0,2-2 0,-1 2 0,0-5 0,3 2 0,0 0 0,-1-2 0,1 2 0,0 0 0,-1-2 0,1 2 0,-1-5 0,3 3 0,-4 2 0,2-2 0,-1 1 0,0 1 0,2-1 0,-3 1 0,4 0 0,-1-3 0,1 3 0,-1-3 0,0-1 0,4-1 0,-4 2 0,3-4 0,0 4 0,-1-2 0,1 0 0,-1 0 0,0-1 0,4 2 0,-6-1 0,6-1 0,-4 2 0,3-2 0,-4 1 0,4 1 0,-3-5 0,4 4 0,-4-5 0,2 3 0,-2-2 0,4 4 0,-3-5 0,3 2 0,0-2 0,0 0 0,-4-1 0,1 0 0,-4-3 0,3 0 0,-2 0 0,2 0 0,-2 0 0,2 0 0,-1-3 0,0 3 0,0-6 0,1 6 0,-2-2 0,3 0 0,-1 1 0,1-1 0,-3 2 0,4-3 0,-3 3 0,3-4 0,-3 3 0,0-3 0,-2 1 0,1 0 0,-5-1 0,3 0 0,0-1 0,-3 1 0,3 0 0,-1 1 0,2 0 0,2-1 0,1 3 0,-2-4 0,2 5 0,-2-4 0,2 3 0,-2-3 0,2 4 0,-2-5 0,2 4 0,-1-3 0,-1 4 0,2-4 0,-2 1 0,2 0 0,-2-1 0,2 2 0,-2-2 0,2 4 0,-4-5 0,2 5 0,-1-5 0,-1 1 0,-1 1 0,1-1 0,-2 1 0,2-2 0,-4-1 0,-2 0 0,3 1 0,-6-1 0,5 1 0,-5-4 0,3 2 0,-5-1 0,1 2 0,0-1 0,0 1 0,1 4 0,-2-4 0,4 3 0,-2-4 0,6 2 0,-3 2 0,3-2 0,-3 4 0,2-3 0,-2 1 0,3-1 0,0 0 0,0 1 0,-4-3 0,4 1 0,-3 0 0,0 1 0,1 0 0,-1-2 0,5 1 0,-3-1 0,1 2 0,0-2 0,0 1 0,1-1 0,-1 0 0,-1 1 0,4 2 0,-5-3 0,3 1 0,-4-1 0,0-2 0,3 2 0,-7-2 0,7 1 0,-6-2 0,4 4 0,-1-1 0,0 0 0,3 1 0,-3-1 0,2 0 0,-2 1 0,3 2 0,-3-3 0,3 4 0,-3-4 0,3 0 0,-8 2 0,8 0 0,-6 1 0,6-1 0,-3 0 0,0 2 0,1-2 0,-1 3 0,3-4 0,1 4 0,-1-3 0,0 2 0,-1-2 0,1 1 0,1 1 0,-1-4 0,0 3 0,0-3 0,-1 1 0,2-1 0,-4 1 0,5-1 0,-4 0 0,5 1 0,-4 1 0,4-1 0,-1 1 0,5 1 0,-1 1 0,0-3 0,0 5 0,1-4 0,-1 3 0,3-4 0,-3 5 0,2-2 0,-2 0 0,1 1 0,-2-1 0,2 0 0,-2-1 0,2 1 0,-2-3 0,2 5 0,-1-3 0,0 2 0,0-2 0,0 0 0,0-1 0,1 4 0,-2-4 0,2 2 0,1-2 0,3 4 0,3-2 0,1 2 0,0 0 0,0 0 0,-1 2 0,1-2 0,-1 3 0,2-2 0,0 2 0,-2 0 0,-2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B66CA-20CE-0C4C-B4BF-1D49C67A890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216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B66CA-20CE-0C4C-B4BF-1D49C67A890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4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lisansustu.istinye.edu.tr/" TargetMode="Externa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26C57-AAED-8F4F-9CCD-6D9ABAB48DBD}"/>
              </a:ext>
            </a:extLst>
          </p:cNvPr>
          <p:cNvSpPr txBox="1"/>
          <p:nvPr/>
        </p:nvSpPr>
        <p:spPr>
          <a:xfrm>
            <a:off x="4425950" y="4821353"/>
            <a:ext cx="4522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Serkant</a:t>
            </a:r>
            <a:r>
              <a:rPr lang="en-GB" sz="2800" i="1" dirty="0">
                <a:solidFill>
                  <a:schemeClr val="bg1"/>
                </a:solidFill>
                <a:latin typeface="Chalkduster" panose="03050602040202020205" pitchFamily="66" charset="77"/>
              </a:rPr>
              <a:t> Ali </a:t>
            </a:r>
            <a:r>
              <a:rPr lang="en-GB" sz="2800" i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Çetin</a:t>
            </a:r>
            <a:endParaRPr lang="en-GB" sz="2800" i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583465" y="4138485"/>
            <a:ext cx="8970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ÇALIŞTAY HAKKINDA</a:t>
            </a:r>
          </a:p>
        </p:txBody>
      </p:sp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30831"/>
              </p:ext>
            </p:extLst>
          </p:nvPr>
        </p:nvGraphicFramePr>
        <p:xfrm>
          <a:off x="3028949" y="883802"/>
          <a:ext cx="6134101" cy="2851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2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5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BİLDİRİ ÖZETİ BAŞVURULARI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Geri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çekilen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başvuru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Kabul </a:t>
                      </a:r>
                      <a:r>
                        <a:rPr lang="en-US" sz="2000" u="none" strike="noStrike" dirty="0" err="1">
                          <a:effectLst/>
                        </a:rPr>
                        <a:t>edilen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Kapsam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dışı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olup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>
                          <a:effectLst/>
                        </a:rPr>
                        <a:t>alınamayan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8665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Geçen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yılki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çalıştay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sunumlarıyla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örtüşmesi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sebebiyle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alınmayan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088841"/>
              </p:ext>
            </p:extLst>
          </p:nvPr>
        </p:nvGraphicFramePr>
        <p:xfrm>
          <a:off x="3028949" y="5091112"/>
          <a:ext cx="5640265" cy="1758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İLLERE GÖRE DAĞILIMI*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*</a:t>
                      </a:r>
                      <a:r>
                        <a:rPr lang="en-US" sz="1200" i="1" u="none" strike="noStrike" dirty="0" err="1">
                          <a:effectLst/>
                        </a:rPr>
                        <a:t>Konuşmacıların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bağlı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bulundukları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kurum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itibarıyla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Ankara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Bolu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İstanbul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Konya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7113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975110"/>
              </p:ext>
            </p:extLst>
          </p:nvPr>
        </p:nvGraphicFramePr>
        <p:xfrm>
          <a:off x="3028949" y="3771462"/>
          <a:ext cx="5943600" cy="124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KONULARA GÖRE DAĞILIMI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r>
                        <a:rPr lang="en-US" sz="2000" u="none" strike="noStrike" dirty="0">
                          <a:effectLst/>
                        </a:rPr>
                        <a:t> &amp; 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675935" y="4446754"/>
            <a:ext cx="2110060" cy="202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 </a:t>
            </a:r>
            <a:r>
              <a:rPr lang="en-GB" dirty="0" err="1"/>
              <a:t>akışında</a:t>
            </a:r>
            <a:r>
              <a:rPr lang="en-GB" dirty="0"/>
              <a:t> </a:t>
            </a:r>
            <a:r>
              <a:rPr lang="en-GB" dirty="0" err="1"/>
              <a:t>bildirilerin</a:t>
            </a:r>
            <a:r>
              <a:rPr lang="en-GB" dirty="0"/>
              <a:t> </a:t>
            </a:r>
            <a:r>
              <a:rPr lang="en-GB" dirty="0" err="1"/>
              <a:t>sunumu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25 </a:t>
            </a:r>
            <a:r>
              <a:rPr lang="en-GB" dirty="0" err="1"/>
              <a:t>dakika</a:t>
            </a:r>
            <a:r>
              <a:rPr lang="en-GB" dirty="0"/>
              <a:t> </a:t>
            </a:r>
            <a:r>
              <a:rPr lang="en-GB" dirty="0" err="1"/>
              <a:t>öngörülmüş</a:t>
            </a:r>
            <a:r>
              <a:rPr lang="en-GB" dirty="0"/>
              <a:t>, 5 </a:t>
            </a:r>
            <a:r>
              <a:rPr lang="en-GB" dirty="0" err="1"/>
              <a:t>dakika</a:t>
            </a:r>
            <a:r>
              <a:rPr lang="en-GB" dirty="0"/>
              <a:t> da </a:t>
            </a:r>
            <a:r>
              <a:rPr lang="en-GB" dirty="0" err="1"/>
              <a:t>soru</a:t>
            </a:r>
            <a:r>
              <a:rPr lang="en-GB" dirty="0"/>
              <a:t> </a:t>
            </a:r>
            <a:r>
              <a:rPr lang="en-GB" dirty="0" err="1"/>
              <a:t>cevap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planlanmıştır</a:t>
            </a:r>
            <a:r>
              <a:rPr lang="en-GB" dirty="0"/>
              <a:t>. </a:t>
            </a:r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4E930ACF-0EF7-714B-BA03-12697E1F90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518166"/>
              </p:ext>
            </p:extLst>
          </p:nvPr>
        </p:nvGraphicFramePr>
        <p:xfrm>
          <a:off x="2809290" y="91637"/>
          <a:ext cx="1834148" cy="66930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İLLERE GÖRE DAĞILIMI (TR)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Adana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Aksaray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Ankara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err="1">
                          <a:effectLst/>
                        </a:rPr>
                        <a:t>Bolu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Bursa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Elazığ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Erzurum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Eskişehir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57593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Gaziantep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55794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Giresun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80191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İskenderun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206458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İstanbul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514608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İzmir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020012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Kahramanmaraş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87186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Kayseri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434221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Kocaeli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775738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Konya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063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Manisa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193330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Niğde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23304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Sakarya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681301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Şanlıurfa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6261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Trabzon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5007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Yozgat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898159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Toplam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157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454079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4E930ACF-0EF7-714B-BA03-12697E1F90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1F1112B-97B5-1E44-99EB-19D63EF9B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818069"/>
              </p:ext>
            </p:extLst>
          </p:nvPr>
        </p:nvGraphicFramePr>
        <p:xfrm>
          <a:off x="4895424" y="881279"/>
          <a:ext cx="1834148" cy="3071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İLLERE GÖRE DAĞILIMI (</a:t>
                      </a:r>
                      <a:r>
                        <a:rPr lang="en-US" sz="1400" b="1" u="none" strike="noStrike" dirty="0" err="1">
                          <a:effectLst/>
                        </a:rPr>
                        <a:t>yurtdışı</a:t>
                      </a:r>
                      <a:r>
                        <a:rPr lang="en-US" sz="1400" b="1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Bari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Bonn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err="1">
                          <a:effectLst/>
                        </a:rPr>
                        <a:t>Cenevre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Frankfurt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Hamburg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Manchester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Marburg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  <a:tr h="3320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Münih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57593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Toplam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55794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E1270DE-7B00-1445-803C-98702CB77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85929"/>
              </p:ext>
            </p:extLst>
          </p:nvPr>
        </p:nvGraphicFramePr>
        <p:xfrm>
          <a:off x="7110357" y="879069"/>
          <a:ext cx="2586924" cy="2839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3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</a:t>
                      </a: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KADRO/POZİSYON DAĞILIMI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Öğretim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Üyesi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Öğretim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Görevlisi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50953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Sonrası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Araştırmacı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249409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Üniversite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dışı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kamu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kurumu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personeli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260626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Görevlisi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Araştırmacı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Bursiyer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Uzman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Diğer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31EE952-6466-0348-8840-A2215D1FF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53139"/>
              </p:ext>
            </p:extLst>
          </p:nvPr>
        </p:nvGraphicFramePr>
        <p:xfrm>
          <a:off x="9844422" y="871335"/>
          <a:ext cx="2086135" cy="1941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5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896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</a:t>
                      </a: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EĞİTİM DURUMU DAĞILIMI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Y.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Derecesi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50953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Derecesi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249409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260626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Y.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(+Lise)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73BF094F-DF0F-944C-ACD9-5B55D1F7EB3D}"/>
              </a:ext>
            </a:extLst>
          </p:cNvPr>
          <p:cNvGrpSpPr>
            <a:grpSpLocks noChangeAspect="1"/>
          </p:cNvGrpSpPr>
          <p:nvPr/>
        </p:nvGrpSpPr>
        <p:grpSpPr>
          <a:xfrm>
            <a:off x="4895424" y="4079040"/>
            <a:ext cx="6120262" cy="2653748"/>
            <a:chOff x="-24263" y="327993"/>
            <a:chExt cx="12240525" cy="5307496"/>
          </a:xfrm>
        </p:grpSpPr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FB4CB4C4-9209-A54B-B45D-DD92317516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3030"/>
            <a:stretch/>
          </p:blipFill>
          <p:spPr>
            <a:xfrm>
              <a:off x="-24263" y="327993"/>
              <a:ext cx="12240525" cy="5307496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F8F6C25-1C02-2046-803C-75E4FD59FB9A}"/>
                </a:ext>
              </a:extLst>
            </p:cNvPr>
            <p:cNvSpPr/>
            <p:nvPr/>
          </p:nvSpPr>
          <p:spPr>
            <a:xfrm>
              <a:off x="4065105" y="1995944"/>
              <a:ext cx="655983" cy="404523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5009BA8-A3D5-1B4D-A27E-7952822F8221}"/>
                </a:ext>
              </a:extLst>
            </p:cNvPr>
            <p:cNvSpPr/>
            <p:nvPr/>
          </p:nvSpPr>
          <p:spPr>
            <a:xfrm>
              <a:off x="1623391" y="1116496"/>
              <a:ext cx="655983" cy="36774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1D0C79F-2B9F-094F-9780-9E7AA154268E}"/>
                </a:ext>
              </a:extLst>
            </p:cNvPr>
            <p:cNvSpPr/>
            <p:nvPr/>
          </p:nvSpPr>
          <p:spPr>
            <a:xfrm>
              <a:off x="5837584" y="46216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9D8C31-7BC2-9F43-AEFF-EE40A50C342C}"/>
                </a:ext>
              </a:extLst>
            </p:cNvPr>
            <p:cNvSpPr/>
            <p:nvPr/>
          </p:nvSpPr>
          <p:spPr>
            <a:xfrm>
              <a:off x="652671" y="324512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623B831-F9E8-314A-9A83-C6394C9A16E5}"/>
                </a:ext>
              </a:extLst>
            </p:cNvPr>
            <p:cNvSpPr/>
            <p:nvPr/>
          </p:nvSpPr>
          <p:spPr>
            <a:xfrm>
              <a:off x="1825488" y="198948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46A8F84-6339-5D43-A828-C5194D934467}"/>
                </a:ext>
              </a:extLst>
            </p:cNvPr>
            <p:cNvSpPr/>
            <p:nvPr/>
          </p:nvSpPr>
          <p:spPr>
            <a:xfrm>
              <a:off x="3425690" y="159689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23BF46F-5C5C-3240-81BD-6021ECA437E6}"/>
                </a:ext>
              </a:extLst>
            </p:cNvPr>
            <p:cNvSpPr/>
            <p:nvPr/>
          </p:nvSpPr>
          <p:spPr>
            <a:xfrm>
              <a:off x="7613377" y="144449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9EE1B55-7D8A-A44C-8B2D-D524BFFD543C}"/>
                </a:ext>
              </a:extLst>
            </p:cNvPr>
            <p:cNvSpPr/>
            <p:nvPr/>
          </p:nvSpPr>
          <p:spPr>
            <a:xfrm>
              <a:off x="5837584" y="306125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0196060-0F48-8F4A-95F2-C2A0C6DF79BB}"/>
                </a:ext>
              </a:extLst>
            </p:cNvPr>
            <p:cNvSpPr/>
            <p:nvPr/>
          </p:nvSpPr>
          <p:spPr>
            <a:xfrm>
              <a:off x="2898915" y="23423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FF3B69B-DB61-7A48-807A-6DBF5F29D352}"/>
                </a:ext>
              </a:extLst>
            </p:cNvPr>
            <p:cNvSpPr/>
            <p:nvPr/>
          </p:nvSpPr>
          <p:spPr>
            <a:xfrm>
              <a:off x="4800602" y="33395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D655105-3755-5E4E-8CCF-6C8687114E6E}"/>
                </a:ext>
              </a:extLst>
            </p:cNvPr>
            <p:cNvSpPr/>
            <p:nvPr/>
          </p:nvSpPr>
          <p:spPr>
            <a:xfrm>
              <a:off x="9372600" y="196463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5F4F77C-127E-9D47-81C9-99A5D793CCE7}"/>
                </a:ext>
              </a:extLst>
            </p:cNvPr>
            <p:cNvSpPr/>
            <p:nvPr/>
          </p:nvSpPr>
          <p:spPr>
            <a:xfrm>
              <a:off x="8013130" y="315567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E9DC727-2241-0F48-8E41-A6E1BD6C4D13}"/>
                </a:ext>
              </a:extLst>
            </p:cNvPr>
            <p:cNvSpPr/>
            <p:nvPr/>
          </p:nvSpPr>
          <p:spPr>
            <a:xfrm>
              <a:off x="7109792" y="433363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92CD852-361D-344B-A479-AEDDF8B48C9E}"/>
                </a:ext>
              </a:extLst>
            </p:cNvPr>
            <p:cNvSpPr/>
            <p:nvPr/>
          </p:nvSpPr>
          <p:spPr>
            <a:xfrm>
              <a:off x="6317975" y="503927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2B0D74B-CEAE-6B42-901C-B0220FAF6116}"/>
                </a:ext>
              </a:extLst>
            </p:cNvPr>
            <p:cNvSpPr/>
            <p:nvPr/>
          </p:nvSpPr>
          <p:spPr>
            <a:xfrm>
              <a:off x="2388708" y="132328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787EEC3-B712-7048-B4FD-FECE67FE6A1F}"/>
                </a:ext>
              </a:extLst>
            </p:cNvPr>
            <p:cNvSpPr/>
            <p:nvPr/>
          </p:nvSpPr>
          <p:spPr>
            <a:xfrm>
              <a:off x="3922647" y="372055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A2C34CD-EC7C-EC47-8AEC-7031623CF75C}"/>
                </a:ext>
              </a:extLst>
            </p:cNvPr>
            <p:cNvSpPr/>
            <p:nvPr/>
          </p:nvSpPr>
          <p:spPr>
            <a:xfrm>
              <a:off x="6781800" y="394096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BE8D77F-9C03-8341-8F66-C7B85D47AD87}"/>
                </a:ext>
              </a:extLst>
            </p:cNvPr>
            <p:cNvSpPr/>
            <p:nvPr/>
          </p:nvSpPr>
          <p:spPr>
            <a:xfrm>
              <a:off x="924341" y="297180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B3DE720-81B5-A246-AEC4-D06B372016B7}"/>
                </a:ext>
              </a:extLst>
            </p:cNvPr>
            <p:cNvSpPr/>
            <p:nvPr/>
          </p:nvSpPr>
          <p:spPr>
            <a:xfrm>
              <a:off x="5319093" y="37072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2051600-DD5A-A94C-8EC9-1A93E04DC54A}"/>
                </a:ext>
              </a:extLst>
            </p:cNvPr>
            <p:cNvSpPr/>
            <p:nvPr/>
          </p:nvSpPr>
          <p:spPr>
            <a:xfrm>
              <a:off x="2826033" y="15422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9C6A6A0-4E3B-BD4D-9B5C-1F1E2E091E76}"/>
                </a:ext>
              </a:extLst>
            </p:cNvPr>
            <p:cNvSpPr/>
            <p:nvPr/>
          </p:nvSpPr>
          <p:spPr>
            <a:xfrm>
              <a:off x="7941368" y="438839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770B16C-526A-7149-BD77-E0E48D6E91E4}"/>
                </a:ext>
              </a:extLst>
            </p:cNvPr>
            <p:cNvSpPr/>
            <p:nvPr/>
          </p:nvSpPr>
          <p:spPr>
            <a:xfrm>
              <a:off x="8341121" y="13583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3D54EEA-E376-2745-BE70-6ED4DB18CC05}"/>
                </a:ext>
              </a:extLst>
            </p:cNvPr>
            <p:cNvSpPr/>
            <p:nvPr/>
          </p:nvSpPr>
          <p:spPr>
            <a:xfrm>
              <a:off x="5456585" y="231250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F6C939A-0F69-B942-8F3B-6BB8BB51F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09822"/>
              </p:ext>
            </p:extLst>
          </p:nvPr>
        </p:nvGraphicFramePr>
        <p:xfrm>
          <a:off x="10081951" y="3599064"/>
          <a:ext cx="2086134" cy="1114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7386">
                  <a:extLst>
                    <a:ext uri="{9D8B030D-6E8A-4147-A177-3AD203B41FA5}">
                      <a16:colId xmlns:a16="http://schemas.microsoft.com/office/drawing/2014/main" val="4088225189"/>
                    </a:ext>
                  </a:extLst>
                </a:gridCol>
                <a:gridCol w="448748">
                  <a:extLst>
                    <a:ext uri="{9D8B030D-6E8A-4147-A177-3AD203B41FA5}">
                      <a16:colId xmlns:a16="http://schemas.microsoft.com/office/drawing/2014/main" val="17364541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İstanbul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220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189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2-5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arası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katılımlı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1996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katılımlı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4512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Yurt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dışı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60254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2172C02-D037-FB45-9C0D-63215B647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565352"/>
              </p:ext>
            </p:extLst>
          </p:nvPr>
        </p:nvGraphicFramePr>
        <p:xfrm>
          <a:off x="9844422" y="2976259"/>
          <a:ext cx="1611079" cy="4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4753">
                  <a:extLst>
                    <a:ext uri="{9D8B030D-6E8A-4147-A177-3AD203B41FA5}">
                      <a16:colId xmlns:a16="http://schemas.microsoft.com/office/drawing/2014/main" val="3856958428"/>
                    </a:ext>
                  </a:extLst>
                </a:gridCol>
                <a:gridCol w="356326">
                  <a:extLst>
                    <a:ext uri="{9D8B030D-6E8A-4147-A177-3AD203B41FA5}">
                      <a16:colId xmlns:a16="http://schemas.microsoft.com/office/drawing/2014/main" val="113776954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Doktoralı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T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31%</a:t>
                      </a:r>
                      <a:endParaRPr lang="en-T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2789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Öğrenci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T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62%</a:t>
                      </a:r>
                      <a:endParaRPr lang="en-T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244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69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1AC4F1-23B4-F347-9350-B83E7A5A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12</a:t>
            </a:fld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66AFB8-C748-BD42-9BF2-8B72251D9387}"/>
              </a:ext>
            </a:extLst>
          </p:cNvPr>
          <p:cNvGrpSpPr/>
          <p:nvPr/>
        </p:nvGrpSpPr>
        <p:grpSpPr>
          <a:xfrm>
            <a:off x="-24263" y="327993"/>
            <a:ext cx="12240525" cy="5307496"/>
            <a:chOff x="-24263" y="327993"/>
            <a:chExt cx="12240525" cy="5307496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AED85D06-7719-584E-B8A8-2477A5C93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3030"/>
            <a:stretch/>
          </p:blipFill>
          <p:spPr>
            <a:xfrm>
              <a:off x="-24263" y="327993"/>
              <a:ext cx="12240525" cy="5307496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FFFB01-536F-F549-9454-7A8DCB71E8E3}"/>
                </a:ext>
              </a:extLst>
            </p:cNvPr>
            <p:cNvSpPr/>
            <p:nvPr/>
          </p:nvSpPr>
          <p:spPr>
            <a:xfrm>
              <a:off x="4065105" y="1995944"/>
              <a:ext cx="655983" cy="404523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EF7C88B-AFBB-8646-B2A8-092982A0FA11}"/>
                </a:ext>
              </a:extLst>
            </p:cNvPr>
            <p:cNvSpPr/>
            <p:nvPr/>
          </p:nvSpPr>
          <p:spPr>
            <a:xfrm>
              <a:off x="1623391" y="1116496"/>
              <a:ext cx="655983" cy="36774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7D3112B-4E6C-4942-B405-838E4F416CDD}"/>
                </a:ext>
              </a:extLst>
            </p:cNvPr>
            <p:cNvSpPr/>
            <p:nvPr/>
          </p:nvSpPr>
          <p:spPr>
            <a:xfrm>
              <a:off x="5837584" y="46216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5D1839F-E259-334A-9770-EA15B01E96D8}"/>
                </a:ext>
              </a:extLst>
            </p:cNvPr>
            <p:cNvSpPr/>
            <p:nvPr/>
          </p:nvSpPr>
          <p:spPr>
            <a:xfrm>
              <a:off x="652671" y="324512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EA568D1-B904-D34D-96B7-7D4EA8845021}"/>
                </a:ext>
              </a:extLst>
            </p:cNvPr>
            <p:cNvSpPr/>
            <p:nvPr/>
          </p:nvSpPr>
          <p:spPr>
            <a:xfrm>
              <a:off x="1825488" y="198948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47BDEF0-00B2-9246-8614-CF0D2B04A2FF}"/>
                </a:ext>
              </a:extLst>
            </p:cNvPr>
            <p:cNvSpPr/>
            <p:nvPr/>
          </p:nvSpPr>
          <p:spPr>
            <a:xfrm>
              <a:off x="3425690" y="159689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F10105-48AD-5547-BBC7-8E63F45A5A70}"/>
                </a:ext>
              </a:extLst>
            </p:cNvPr>
            <p:cNvSpPr/>
            <p:nvPr/>
          </p:nvSpPr>
          <p:spPr>
            <a:xfrm>
              <a:off x="7613377" y="144449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EE62D3A-CDAE-074A-A637-0D617AC85EB5}"/>
                </a:ext>
              </a:extLst>
            </p:cNvPr>
            <p:cNvSpPr/>
            <p:nvPr/>
          </p:nvSpPr>
          <p:spPr>
            <a:xfrm>
              <a:off x="5837584" y="306125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6FA55D-FF3D-F940-8684-C79E52C66EC3}"/>
                </a:ext>
              </a:extLst>
            </p:cNvPr>
            <p:cNvSpPr/>
            <p:nvPr/>
          </p:nvSpPr>
          <p:spPr>
            <a:xfrm>
              <a:off x="2898915" y="23423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C4488BD-8052-284A-95B3-2A87045B7829}"/>
                </a:ext>
              </a:extLst>
            </p:cNvPr>
            <p:cNvSpPr/>
            <p:nvPr/>
          </p:nvSpPr>
          <p:spPr>
            <a:xfrm>
              <a:off x="4800602" y="33395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BD38E3-19FA-9649-A8B7-AB3587552664}"/>
                </a:ext>
              </a:extLst>
            </p:cNvPr>
            <p:cNvSpPr/>
            <p:nvPr/>
          </p:nvSpPr>
          <p:spPr>
            <a:xfrm>
              <a:off x="9372600" y="196463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538479F-78D5-7546-91D4-8887B777CE5E}"/>
                </a:ext>
              </a:extLst>
            </p:cNvPr>
            <p:cNvSpPr/>
            <p:nvPr/>
          </p:nvSpPr>
          <p:spPr>
            <a:xfrm>
              <a:off x="8013130" y="315567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653E8-C751-4F44-8275-CB655D9C1773}"/>
                </a:ext>
              </a:extLst>
            </p:cNvPr>
            <p:cNvSpPr/>
            <p:nvPr/>
          </p:nvSpPr>
          <p:spPr>
            <a:xfrm>
              <a:off x="7109792" y="433363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3BEAC7-DE2B-DF48-B79F-1A0DCEC1E07A}"/>
                </a:ext>
              </a:extLst>
            </p:cNvPr>
            <p:cNvSpPr/>
            <p:nvPr/>
          </p:nvSpPr>
          <p:spPr>
            <a:xfrm>
              <a:off x="6317975" y="503927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ADD0FDD-A18C-9D44-960C-3405248F0ADB}"/>
                </a:ext>
              </a:extLst>
            </p:cNvPr>
            <p:cNvSpPr/>
            <p:nvPr/>
          </p:nvSpPr>
          <p:spPr>
            <a:xfrm>
              <a:off x="2388708" y="132328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64CC3F5-8FEC-574D-9231-881EBF1FA233}"/>
                </a:ext>
              </a:extLst>
            </p:cNvPr>
            <p:cNvSpPr/>
            <p:nvPr/>
          </p:nvSpPr>
          <p:spPr>
            <a:xfrm>
              <a:off x="3922647" y="372055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08DB59-0100-AD49-A1D4-BEA12F662C34}"/>
                </a:ext>
              </a:extLst>
            </p:cNvPr>
            <p:cNvSpPr/>
            <p:nvPr/>
          </p:nvSpPr>
          <p:spPr>
            <a:xfrm>
              <a:off x="6781800" y="394096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1C3C636-B833-D14C-9480-7C080EE06C18}"/>
                </a:ext>
              </a:extLst>
            </p:cNvPr>
            <p:cNvSpPr/>
            <p:nvPr/>
          </p:nvSpPr>
          <p:spPr>
            <a:xfrm>
              <a:off x="924341" y="297180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9A4AE42-DB39-0D41-BD40-A446541C7E19}"/>
                </a:ext>
              </a:extLst>
            </p:cNvPr>
            <p:cNvSpPr/>
            <p:nvPr/>
          </p:nvSpPr>
          <p:spPr>
            <a:xfrm>
              <a:off x="5319093" y="37072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CF36049-A857-734C-9E46-4DB644AFC001}"/>
                </a:ext>
              </a:extLst>
            </p:cNvPr>
            <p:cNvSpPr/>
            <p:nvPr/>
          </p:nvSpPr>
          <p:spPr>
            <a:xfrm>
              <a:off x="2826033" y="15422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B10DDE8-40FC-9E40-B1A6-A74134362560}"/>
                </a:ext>
              </a:extLst>
            </p:cNvPr>
            <p:cNvSpPr/>
            <p:nvPr/>
          </p:nvSpPr>
          <p:spPr>
            <a:xfrm>
              <a:off x="7941368" y="438839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2C4C228-7348-FF45-9D3F-5EDCBBB19E46}"/>
                </a:ext>
              </a:extLst>
            </p:cNvPr>
            <p:cNvSpPr/>
            <p:nvPr/>
          </p:nvSpPr>
          <p:spPr>
            <a:xfrm>
              <a:off x="8341121" y="13583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FD33A11-DA07-7248-B243-61A11CDE2456}"/>
                </a:ext>
              </a:extLst>
            </p:cNvPr>
            <p:cNvSpPr/>
            <p:nvPr/>
          </p:nvSpPr>
          <p:spPr>
            <a:xfrm>
              <a:off x="5456585" y="231250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77316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, text&#10;&#10;Description automatically generated">
            <a:extLst>
              <a:ext uri="{FF2B5EF4-FFF2-40B4-BE49-F238E27FC236}">
                <a16:creationId xmlns:a16="http://schemas.microsoft.com/office/drawing/2014/main" id="{6C314570-4035-0C4E-8692-E7E6F51660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25" t="27301" r="23775" b="21885"/>
          <a:stretch/>
        </p:blipFill>
        <p:spPr>
          <a:xfrm>
            <a:off x="-237063" y="-52839"/>
            <a:ext cx="13237496" cy="70124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2497FFC-0C4C-F140-89C1-5AACEDA031DB}"/>
              </a:ext>
            </a:extLst>
          </p:cNvPr>
          <p:cNvSpPr/>
          <p:nvPr/>
        </p:nvSpPr>
        <p:spPr>
          <a:xfrm>
            <a:off x="9385846" y="5329147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Oturum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 </a:t>
            </a: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başkanları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10.30-11.30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Serkant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Çetin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11.50-12.50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Sertaç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Öztürk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14.30-15:30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Aytül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Adıgüzel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15.50-16.50 Taylan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Yetkin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285FC6-4A22-154A-B0C2-8B4D913016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382" r="9609" b="55879"/>
          <a:stretch/>
        </p:blipFill>
        <p:spPr>
          <a:xfrm>
            <a:off x="5564375" y="213314"/>
            <a:ext cx="6480000" cy="3519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3D43FD-F2D8-B944-BF7B-0340712ABF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695" r="9609" b="16049"/>
          <a:stretch/>
        </p:blipFill>
        <p:spPr>
          <a:xfrm>
            <a:off x="2385975" y="3885336"/>
            <a:ext cx="6480000" cy="27617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Picture 2" descr="Kurumsal | İstinye Üniversitesi">
            <a:extLst>
              <a:ext uri="{FF2B5EF4-FFF2-40B4-BE49-F238E27FC236}">
                <a16:creationId xmlns:a16="http://schemas.microsoft.com/office/drawing/2014/main" id="{FED01DCE-4229-874D-A80A-DA655D31F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E1D37E-73CC-ED44-B466-184065A355B6}"/>
              </a:ext>
            </a:extLst>
          </p:cNvPr>
          <p:cNvSpPr txBox="1"/>
          <p:nvPr/>
        </p:nvSpPr>
        <p:spPr>
          <a:xfrm>
            <a:off x="1218165" y="9505"/>
            <a:ext cx="3995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Cumartesi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Günü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Programı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74523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, text&#10;&#10;Description automatically generated">
            <a:extLst>
              <a:ext uri="{FF2B5EF4-FFF2-40B4-BE49-F238E27FC236}">
                <a16:creationId xmlns:a16="http://schemas.microsoft.com/office/drawing/2014/main" id="{6C314570-4035-0C4E-8692-E7E6F51660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25" t="27301" r="23775" b="21885"/>
          <a:stretch/>
        </p:blipFill>
        <p:spPr>
          <a:xfrm>
            <a:off x="-208291" y="-77220"/>
            <a:ext cx="13237496" cy="7012440"/>
          </a:xfrm>
          <a:prstGeom prst="rect">
            <a:avLst/>
          </a:prstGeom>
        </p:spPr>
      </p:pic>
      <p:pic>
        <p:nvPicPr>
          <p:cNvPr id="12" name="Picture 2" descr="Kurumsal | İstinye Üniversitesi">
            <a:extLst>
              <a:ext uri="{FF2B5EF4-FFF2-40B4-BE49-F238E27FC236}">
                <a16:creationId xmlns:a16="http://schemas.microsoft.com/office/drawing/2014/main" id="{FED01DCE-4229-874D-A80A-DA655D31F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6404791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E1D37E-73CC-ED44-B466-184065A355B6}"/>
              </a:ext>
            </a:extLst>
          </p:cNvPr>
          <p:cNvSpPr txBox="1"/>
          <p:nvPr/>
        </p:nvSpPr>
        <p:spPr>
          <a:xfrm>
            <a:off x="1218165" y="9505"/>
            <a:ext cx="3995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Pazar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Günü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  <a:p>
            <a:r>
              <a:rPr lang="en-GB" sz="40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Programı</a:t>
            </a:r>
            <a:endParaRPr lang="en-GB" sz="4000" b="1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2F6080E-52E3-A24B-8C03-695BC7FEB6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36" t="9302" r="10409" b="55792"/>
          <a:stretch/>
        </p:blipFill>
        <p:spPr>
          <a:xfrm>
            <a:off x="5213835" y="521884"/>
            <a:ext cx="6480000" cy="3647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0950BE2-4AA9-F647-8229-637A7214ABE0}"/>
              </a:ext>
            </a:extLst>
          </p:cNvPr>
          <p:cNvGrpSpPr/>
          <p:nvPr/>
        </p:nvGrpSpPr>
        <p:grpSpPr>
          <a:xfrm>
            <a:off x="1827650" y="4501971"/>
            <a:ext cx="6480000" cy="1699208"/>
            <a:chOff x="2586636" y="3934783"/>
            <a:chExt cx="6480000" cy="169920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6D202BD-CD80-8142-9CCB-21766A1538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49" t="56654" r="10765" b="31540"/>
            <a:stretch/>
          </p:blipFill>
          <p:spPr>
            <a:xfrm>
              <a:off x="2586636" y="3934783"/>
              <a:ext cx="6480000" cy="1236087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210806-0604-CB4F-A44F-0D4276063E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49" t="84857" r="10765" b="10639"/>
            <a:stretch/>
          </p:blipFill>
          <p:spPr>
            <a:xfrm>
              <a:off x="2586636" y="5162443"/>
              <a:ext cx="6480000" cy="47154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94F6AF1-C3E7-E24D-89BB-5DB8F1D4617E}"/>
              </a:ext>
            </a:extLst>
          </p:cNvPr>
          <p:cNvSpPr/>
          <p:nvPr/>
        </p:nvSpPr>
        <p:spPr>
          <a:xfrm>
            <a:off x="9400227" y="5426314"/>
            <a:ext cx="335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Oturum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 </a:t>
            </a: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başkanları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10.30-11.30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Onur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Buğra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Kolcu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11.50-12.50 Bora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Işıldak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14.30-17:30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Serkant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Çetin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882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F02E57B-E9AD-A94F-9E1F-E47B81F09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15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89DED0E-FCC1-5E49-8033-E6CE6FE6A2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883" t="18272" r="10354" b="58494"/>
          <a:stretch/>
        </p:blipFill>
        <p:spPr>
          <a:xfrm>
            <a:off x="2130582" y="1719386"/>
            <a:ext cx="6537168" cy="34192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E59512-B51B-BE4E-A7C7-C0A25139D9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859" t="51028" r="7253" b="21148"/>
          <a:stretch/>
        </p:blipFill>
        <p:spPr>
          <a:xfrm>
            <a:off x="8327868" y="3746256"/>
            <a:ext cx="3429000" cy="272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F02E57B-E9AD-A94F-9E1F-E47B81F09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16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583D12-A0D9-6447-BCC8-1DE57C8C9D95}"/>
              </a:ext>
            </a:extLst>
          </p:cNvPr>
          <p:cNvSpPr txBox="1"/>
          <p:nvPr/>
        </p:nvSpPr>
        <p:spPr>
          <a:xfrm>
            <a:off x="3536114" y="1621919"/>
            <a:ext cx="388397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i="1" dirty="0"/>
              <a:t>YEMEK ARALARINDA…</a:t>
            </a:r>
          </a:p>
          <a:p>
            <a:endParaRPr lang="tr-TR" sz="2000" i="1" dirty="0"/>
          </a:p>
          <a:p>
            <a:r>
              <a:rPr lang="tr-TR" sz="2000" i="1" dirty="0"/>
              <a:t>Öğle yemekleri için herhangi bir organizasyon yapılmamıştır. </a:t>
            </a:r>
          </a:p>
          <a:p>
            <a:endParaRPr lang="tr-TR" sz="2000" i="1" dirty="0"/>
          </a:p>
          <a:p>
            <a:r>
              <a:rPr lang="tr-TR" sz="2000" i="1" dirty="0"/>
              <a:t>Vadi İstanbul bölgesinde 3-5 dk. yürüme mesafesinde bir çok restoran alternatifi bulunmaktadır.</a:t>
            </a:r>
          </a:p>
          <a:p>
            <a:endParaRPr lang="tr-TR" sz="2000" i="1" dirty="0"/>
          </a:p>
          <a:p>
            <a:r>
              <a:rPr lang="tr-TR" sz="2000" i="1" dirty="0"/>
              <a:t>Aynı zamanda </a:t>
            </a:r>
            <a:r>
              <a:rPr lang="tr-TR" sz="2000" i="1" dirty="0" err="1"/>
              <a:t>AVM’nin</a:t>
            </a:r>
            <a:r>
              <a:rPr lang="tr-TR" sz="2000" i="1" dirty="0"/>
              <a:t> üst katındaki «</a:t>
            </a:r>
            <a:r>
              <a:rPr lang="tr-TR" sz="2000" i="1" dirty="0" err="1"/>
              <a:t>food</a:t>
            </a:r>
            <a:r>
              <a:rPr lang="tr-TR" sz="2000" i="1" dirty="0"/>
              <a:t> </a:t>
            </a:r>
            <a:r>
              <a:rPr lang="tr-TR" sz="2000" i="1" dirty="0" err="1"/>
              <a:t>court</a:t>
            </a:r>
            <a:r>
              <a:rPr lang="tr-TR" sz="2000" i="1" dirty="0"/>
              <a:t>» içinde de çok sayıda alternatif var.</a:t>
            </a:r>
          </a:p>
          <a:p>
            <a:endParaRPr lang="tr-TR" sz="2000" i="1" dirty="0"/>
          </a:p>
          <a:p>
            <a:endParaRPr lang="tr-TR" dirty="0">
              <a:solidFill>
                <a:srgbClr val="0070C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075B45-A626-EF4E-83A2-CA68F7EE3023}"/>
              </a:ext>
            </a:extLst>
          </p:cNvPr>
          <p:cNvGrpSpPr/>
          <p:nvPr/>
        </p:nvGrpSpPr>
        <p:grpSpPr>
          <a:xfrm>
            <a:off x="7875130" y="1034807"/>
            <a:ext cx="3883979" cy="5575003"/>
            <a:chOff x="7875130" y="1034807"/>
            <a:chExt cx="3883979" cy="557500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D27B0F-CF3C-9F45-B218-6BC5213D105C}"/>
                </a:ext>
              </a:extLst>
            </p:cNvPr>
            <p:cNvGrpSpPr/>
            <p:nvPr/>
          </p:nvGrpSpPr>
          <p:grpSpPr>
            <a:xfrm>
              <a:off x="7875130" y="1034807"/>
              <a:ext cx="3883979" cy="5575003"/>
              <a:chOff x="7875130" y="1034807"/>
              <a:chExt cx="3883979" cy="557500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3DD39B7-3351-E849-9C05-AE0B67A9459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875130" y="1034807"/>
                <a:ext cx="3883979" cy="5575003"/>
                <a:chOff x="424543" y="2137747"/>
                <a:chExt cx="2764307" cy="3967843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EA91E6D6-23A9-1147-A5F8-E65DB7EDB6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7857" t="11143" r="43453"/>
                <a:stretch/>
              </p:blipFill>
              <p:spPr>
                <a:xfrm>
                  <a:off x="424543" y="2137747"/>
                  <a:ext cx="2764307" cy="3967843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p14="http://schemas.microsoft.com/office/powerpoint/2010/main" Requires="p14">
                <p:contentPart p14:bwMode="auto" r:id="rId6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AE2A1222-D9E9-5640-8C56-ABDF14FE51C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13621" y="4040007"/>
                    <a:ext cx="951480" cy="1965240"/>
                  </p14:xfrm>
                </p:contentPart>
              </mc:Choice>
              <mc:Fallback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AE2A1222-D9E9-5640-8C56-ABDF14FE51C9}"/>
                        </a:ext>
                      </a:extLst>
                    </p:cNvPr>
                    <p:cNvPicPr/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007215" y="4033601"/>
                      <a:ext cx="964037" cy="1977795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336949-27DB-8A43-B828-96C2F567152D}"/>
                  </a:ext>
                </a:extLst>
              </p:cNvPr>
              <p:cNvSpPr txBox="1"/>
              <p:nvPr/>
            </p:nvSpPr>
            <p:spPr>
              <a:xfrm>
                <a:off x="10383096" y="3606864"/>
                <a:ext cx="47641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100" b="1" dirty="0">
                    <a:solidFill>
                      <a:srgbClr val="FF0000"/>
                    </a:solidFill>
                  </a:rPr>
                  <a:t>AVM</a:t>
                </a:r>
              </a:p>
              <a:p>
                <a:r>
                  <a:rPr lang="tr-TR" sz="1100" b="1" dirty="0">
                    <a:solidFill>
                      <a:srgbClr val="FF0000"/>
                    </a:solidFill>
                  </a:rPr>
                  <a:t>girişi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BD21BD-1888-DC48-BCD1-C0899E8514D0}"/>
                </a:ext>
              </a:extLst>
            </p:cNvPr>
            <p:cNvSpPr txBox="1"/>
            <p:nvPr/>
          </p:nvSpPr>
          <p:spPr>
            <a:xfrm>
              <a:off x="7920494" y="5088196"/>
              <a:ext cx="11095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100" b="1" dirty="0">
                  <a:solidFill>
                    <a:srgbClr val="FF0000"/>
                  </a:solidFill>
                </a:rPr>
                <a:t>Kampüs girişi -&gt;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597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F02E57B-E9AD-A94F-9E1F-E47B81F09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İstinye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Üniversitesi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hakkında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17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583D12-A0D9-6447-BCC8-1DE57C8C9D95}"/>
              </a:ext>
            </a:extLst>
          </p:cNvPr>
          <p:cNvSpPr txBox="1"/>
          <p:nvPr/>
        </p:nvSpPr>
        <p:spPr>
          <a:xfrm>
            <a:off x="2913843" y="1034807"/>
            <a:ext cx="51723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Kuruluş: 2015</a:t>
            </a:r>
          </a:p>
          <a:p>
            <a:endParaRPr lang="tr-TR" sz="2400" dirty="0"/>
          </a:p>
          <a:p>
            <a:r>
              <a:rPr lang="tr-TR" sz="2400" b="1" dirty="0"/>
              <a:t>9 Fakülte</a:t>
            </a:r>
            <a:r>
              <a:rPr lang="tr-TR" sz="2400" dirty="0"/>
              <a:t>: 8377 öğrenci</a:t>
            </a:r>
          </a:p>
          <a:p>
            <a:r>
              <a:rPr lang="tr-TR" sz="2400" b="1" dirty="0"/>
              <a:t>2 Yüksekokul</a:t>
            </a:r>
            <a:r>
              <a:rPr lang="tr-TR" sz="2400" dirty="0"/>
              <a:t>: 3330 öğrenci</a:t>
            </a:r>
          </a:p>
          <a:p>
            <a:r>
              <a:rPr lang="tr-TR" sz="2400" b="1" dirty="0"/>
              <a:t>Lisansüstü Enstitü</a:t>
            </a:r>
            <a:r>
              <a:rPr lang="tr-TR" sz="2400" dirty="0"/>
              <a:t>: 531 öğrenc</a:t>
            </a:r>
            <a:r>
              <a:rPr lang="tr-TR" sz="2400" i="1" dirty="0"/>
              <a:t>i</a:t>
            </a:r>
          </a:p>
          <a:p>
            <a:r>
              <a:rPr lang="tr-TR" sz="2400" i="1" dirty="0"/>
              <a:t>Toplam: 12238 öğrenci</a:t>
            </a:r>
          </a:p>
          <a:p>
            <a:endParaRPr lang="tr-TR" sz="2400" i="1" dirty="0"/>
          </a:p>
          <a:p>
            <a:r>
              <a:rPr lang="tr-TR" sz="2400" dirty="0"/>
              <a:t>403 öğretim üyesi</a:t>
            </a:r>
          </a:p>
          <a:p>
            <a:r>
              <a:rPr lang="tr-TR" sz="2400" dirty="0"/>
              <a:t>97 öğretim görevlisi</a:t>
            </a:r>
          </a:p>
          <a:p>
            <a:r>
              <a:rPr lang="tr-TR" sz="2400" dirty="0"/>
              <a:t>80 araştırma görevlisi</a:t>
            </a:r>
          </a:p>
          <a:p>
            <a:r>
              <a:rPr lang="tr-TR" sz="2400" i="1" dirty="0"/>
              <a:t>Toplam: 580 öğretim elemanı</a:t>
            </a:r>
          </a:p>
        </p:txBody>
      </p:sp>
      <p:pic>
        <p:nvPicPr>
          <p:cNvPr id="2050" name="Picture 2" descr="Topkapı Kampüs">
            <a:extLst>
              <a:ext uri="{FF2B5EF4-FFF2-40B4-BE49-F238E27FC236}">
                <a16:creationId xmlns:a16="http://schemas.microsoft.com/office/drawing/2014/main" id="{996B86B2-1660-494C-A2E4-2A9734B3B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57" y="1474651"/>
            <a:ext cx="385476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adi Kampüs">
            <a:extLst>
              <a:ext uri="{FF2B5EF4-FFF2-40B4-BE49-F238E27FC236}">
                <a16:creationId xmlns:a16="http://schemas.microsoft.com/office/drawing/2014/main" id="{F7554ECB-64C5-8F4E-9A1F-944E51D8E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726" y="3980329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BE6105-44AD-F946-8C1D-5F710518DA2A}"/>
              </a:ext>
            </a:extLst>
          </p:cNvPr>
          <p:cNvSpPr txBox="1"/>
          <p:nvPr/>
        </p:nvSpPr>
        <p:spPr>
          <a:xfrm>
            <a:off x="7456592" y="1667436"/>
            <a:ext cx="2175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b="1" dirty="0"/>
              <a:t>TOPKAPI KAMPÜS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70F4F0-209F-F845-9DF0-B12B78573012}"/>
              </a:ext>
            </a:extLst>
          </p:cNvPr>
          <p:cNvSpPr txBox="1"/>
          <p:nvPr/>
        </p:nvSpPr>
        <p:spPr>
          <a:xfrm>
            <a:off x="7456591" y="4064260"/>
            <a:ext cx="2175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b="1" dirty="0"/>
              <a:t>VADİ KAMPÜS</a:t>
            </a:r>
          </a:p>
        </p:txBody>
      </p:sp>
    </p:spTree>
    <p:extLst>
      <p:ext uri="{BB962C8B-B14F-4D97-AF65-F5344CB8AC3E}">
        <p14:creationId xmlns:p14="http://schemas.microsoft.com/office/powerpoint/2010/main" val="3158563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F02E57B-E9AD-A94F-9E1F-E47B81F09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İSÜ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Yüksek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Enerji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(YEPAF)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Araştırma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Grubu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hakkında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18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103F7C-EB41-444B-B3F1-7623A6A62E42}"/>
              </a:ext>
            </a:extLst>
          </p:cNvPr>
          <p:cNvSpPr txBox="1"/>
          <p:nvPr/>
        </p:nvSpPr>
        <p:spPr>
          <a:xfrm>
            <a:off x="2654644" y="806866"/>
            <a:ext cx="70027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Araştırma Grubunun çekirdek kadrosu son bir yıl içinde teşkil oldu: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Dr. </a:t>
            </a:r>
            <a:r>
              <a:rPr lang="tr-T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Serkant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Ali Çetin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Dr. Sertaç Öztürk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Doç. Dr. Andrew </a:t>
            </a:r>
            <a:r>
              <a:rPr lang="tr-T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Beddall</a:t>
            </a:r>
            <a:endParaRPr lang="tr-T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</a:t>
            </a:r>
            <a:r>
              <a:rPr lang="tr-T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Öğr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Üyesi Onur Buğra Kolcu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</a:t>
            </a:r>
            <a:r>
              <a:rPr lang="tr-T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Öğr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Üyesi Selçuk Hacıömeroğlu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Sinem Şimşek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teknik personel (Müh. Ahmet </a:t>
            </a:r>
            <a:r>
              <a:rPr lang="tr-T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Renklioğlu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Müh. Orhan Seyrek)</a:t>
            </a:r>
          </a:p>
          <a:p>
            <a:r>
              <a:rPr lang="tr-TR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Proje/Program: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CERN-ATLAS Deneyi Ulusal Destek Projesi (</a:t>
            </a:r>
            <a:r>
              <a:rPr lang="tr-T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TENMAK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), yürütücü S. Çetin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Aktif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Zırhlamalı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Gama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Sondası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Geliştirilmesi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TÜBİTAK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1005)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yürütücü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O. B.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Kolcu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Geniş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Alanlarda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Toprak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Miktarını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Ölçen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Yeni Bir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Kozmik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Işın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Nötron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Sensörü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Üretimi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TÜBİTAK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1512)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yürütücü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Öztürk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Cosmic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WISPers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Aksiyonu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secondary proposer &amp; MC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üyesi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S.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Çetin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Uluslararası</a:t>
            </a:r>
            <a:r>
              <a:rPr lang="en-US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işbirlikleri</a:t>
            </a:r>
            <a:endParaRPr lang="en-US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ATLAS(CERN), BESIII(IHEP), CAST(CERN), FCC(CERN),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sr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-EDM(BNL)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Laboratuar</a:t>
            </a:r>
            <a:r>
              <a:rPr lang="en-US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altyapısı</a:t>
            </a:r>
            <a:r>
              <a:rPr lang="en-US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x 60 m</a:t>
            </a:r>
            <a:r>
              <a:rPr lang="en-GB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+ 1 x 270m</a:t>
            </a:r>
            <a:r>
              <a:rPr lang="en-GB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algıç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hızlandırıcı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ArGe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Laboraturarları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579CB-7805-1B4E-9BDF-61056A85DBE3}"/>
              </a:ext>
            </a:extLst>
          </p:cNvPr>
          <p:cNvSpPr txBox="1"/>
          <p:nvPr/>
        </p:nvSpPr>
        <p:spPr>
          <a:xfrm>
            <a:off x="9200462" y="1089898"/>
            <a:ext cx="29915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Doktora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Programı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Yüksek Enerji ve Parçacık Fiziği 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alanında kurgulanmış tematik bir doktora programıdır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Eğitim dili İngilizce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Öğrenim ücreti alınmamakta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İlgili alanlardan hem lisans hem yüksek lisans mezunları kabul edilmekte.</a:t>
            </a:r>
          </a:p>
          <a:p>
            <a:pPr lvl="1"/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  <a:hlinkClick r:id="rId5"/>
            </a:endParaRPr>
          </a:p>
          <a:p>
            <a:pPr lvl="1"/>
            <a:r>
              <a:rPr lang="tr-TR" sz="1400" dirty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https://lisansustu.istinye.edu.tr/</a:t>
            </a:r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8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text&#10;&#10;Description automatically generated">
            <a:extLst>
              <a:ext uri="{FF2B5EF4-FFF2-40B4-BE49-F238E27FC236}">
                <a16:creationId xmlns:a16="http://schemas.microsoft.com/office/drawing/2014/main" id="{CD1BBFDF-2631-B24F-B6BB-F5D80F51F6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25" t="27301" r="23775" b="21885"/>
          <a:stretch/>
        </p:blipFill>
        <p:spPr>
          <a:xfrm>
            <a:off x="-208291" y="-77220"/>
            <a:ext cx="13237496" cy="70124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14426" y="152243"/>
            <a:ext cx="10344150" cy="4770537"/>
          </a:xfrm>
          <a:prstGeom prst="rect">
            <a:avLst/>
          </a:prstGeom>
          <a:solidFill>
            <a:schemeClr val="tx1">
              <a:lumMod val="65000"/>
              <a:lumOff val="35000"/>
              <a:alpha val="7197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Parçacık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hızlandırıcıları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parçacık</a:t>
            </a:r>
            <a:r>
              <a:rPr lang="en-US" sz="2400" dirty="0">
                <a:solidFill>
                  <a:schemeClr val="bg1"/>
                </a:solidFill>
              </a:rPr>
              <a:t> algıçları </a:t>
            </a:r>
            <a:r>
              <a:rPr lang="en-US" sz="2400" dirty="0" err="1">
                <a:solidFill>
                  <a:schemeClr val="bg1"/>
                </a:solidFill>
              </a:rPr>
              <a:t>konularında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yerel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olarak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yürütülen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Ar</a:t>
            </a:r>
            <a:r>
              <a:rPr lang="en-US" sz="2400" dirty="0">
                <a:solidFill>
                  <a:schemeClr val="bg1"/>
                </a:solidFill>
              </a:rPr>
              <a:t>-Ge </a:t>
            </a:r>
            <a:r>
              <a:rPr lang="en-US" sz="2400" dirty="0" err="1">
                <a:solidFill>
                  <a:schemeClr val="bg1"/>
                </a:solidFill>
              </a:rPr>
              <a:t>faaliyetleri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mevcut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kurulmakta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ya</a:t>
            </a:r>
            <a:r>
              <a:rPr lang="en-US" sz="2400" dirty="0">
                <a:solidFill>
                  <a:schemeClr val="bg1"/>
                </a:solidFill>
              </a:rPr>
              <a:t> da </a:t>
            </a:r>
            <a:r>
              <a:rPr lang="en-US" sz="2400" dirty="0" err="1">
                <a:solidFill>
                  <a:schemeClr val="bg1"/>
                </a:solidFill>
              </a:rPr>
              <a:t>kurulması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önerilen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planlanan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altyapı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tesisleri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hakkında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bilgilendirme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değerlendirme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ortamı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yaratmayı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hedeflediğimiz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serisine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katkı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katılımınız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için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teşekkürler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Ayrıca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organizasyonunda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yer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Düzenleme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üyeleri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Bilimsel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Programın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hazırlanmasını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sağlayan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Bilim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üyelerine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İSU-YEPAF </a:t>
            </a:r>
            <a:r>
              <a:rPr lang="en-US" sz="2400" dirty="0" err="1">
                <a:solidFill>
                  <a:schemeClr val="bg1"/>
                </a:solidFill>
              </a:rPr>
              <a:t>çalışmalarına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destekleri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için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İstinye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Üniveristesi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Rektörlüğüne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çok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teşekkürler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endParaRPr lang="tr-TR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Verimli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olması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dileklerimle</a:t>
            </a:r>
            <a:r>
              <a:rPr lang="mr-IN" sz="2400" dirty="0">
                <a:solidFill>
                  <a:schemeClr val="bg1"/>
                </a:solidFill>
              </a:rPr>
              <a:t>…</a:t>
            </a:r>
            <a:endParaRPr lang="tr-TR" sz="2400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err="1">
                <a:solidFill>
                  <a:schemeClr val="bg1"/>
                </a:solidFill>
              </a:rPr>
              <a:t>Serkant</a:t>
            </a:r>
            <a:r>
              <a:rPr lang="en-GB" sz="2000" i="1" dirty="0">
                <a:solidFill>
                  <a:schemeClr val="bg1"/>
                </a:solidFill>
              </a:rPr>
              <a:t> Ali </a:t>
            </a:r>
            <a:r>
              <a:rPr lang="en-GB" sz="2000" i="1" dirty="0" err="1">
                <a:solidFill>
                  <a:schemeClr val="bg1"/>
                </a:solidFill>
              </a:rPr>
              <a:t>Çetin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İSÜ </a:t>
            </a:r>
            <a:r>
              <a:rPr lang="en-GB" sz="2000" dirty="0" err="1">
                <a:solidFill>
                  <a:schemeClr val="bg1"/>
                </a:solidFill>
              </a:rPr>
              <a:t>Temel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Bilimler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Bölümü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Bölüm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Başkanı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75" y="5357813"/>
            <a:ext cx="340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B0C9B6F2-7334-FF43-BE9F-51448265A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26" y="5357813"/>
            <a:ext cx="3060399" cy="112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2B1B481E-DAE0-E845-AAFC-82E4A4C0EF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323A0E-D7F1-D646-BB8B-27A78B9B5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3B6854-FDB1-C141-8BB8-315F54C0D684}"/>
              </a:ext>
            </a:extLst>
          </p:cNvPr>
          <p:cNvSpPr/>
          <p:nvPr/>
        </p:nvSpPr>
        <p:spPr>
          <a:xfrm>
            <a:off x="2848131" y="581450"/>
            <a:ext cx="90129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dirty="0"/>
              <a:t>Her yıl Kasım ayının son hafta sonunda Engin Arık ve çalışma arkadaşları anısına düzenlenen “</a:t>
            </a:r>
            <a:r>
              <a:rPr lang="tr-TR" sz="2800" b="1" dirty="0"/>
              <a:t>Parçacık Hızlandırıcıları ve Algıçları Yerel Altyapı ve Ar-Ge </a:t>
            </a:r>
            <a:r>
              <a:rPr lang="tr-TR" sz="2800" b="1" dirty="0" err="1"/>
              <a:t>Çalıştayı</a:t>
            </a:r>
            <a:r>
              <a:rPr lang="tr-TR" sz="2800" dirty="0" err="1"/>
              <a:t>”na</a:t>
            </a:r>
            <a:r>
              <a:rPr lang="tr-TR" sz="2800" dirty="0"/>
              <a:t> hoş geldiniz.</a:t>
            </a:r>
          </a:p>
          <a:p>
            <a:pPr algn="just"/>
            <a:endParaRPr lang="tr-TR" sz="2800" dirty="0"/>
          </a:p>
          <a:p>
            <a:pPr algn="just"/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Prof. Dr. Engin Arık ve çalışma arkadaşları, 30 Kasım 2007 tarihinde Türk Hızlandırıcı Merkezi Projesinin Isparta'da yapılacak olan </a:t>
            </a:r>
            <a:r>
              <a:rPr lang="tr-TR" sz="2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çalıştayına</a:t>
            </a:r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gitmek üzere bindikleri uçağın düşmesi sonucu aramızdan ayrıldılar…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FB978-39CA-3E4C-9BA4-6286625FD4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37" t="37840" r="926" b="35864"/>
          <a:stretch/>
        </p:blipFill>
        <p:spPr>
          <a:xfrm>
            <a:off x="2968052" y="4455635"/>
            <a:ext cx="9045872" cy="2121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7">
            <a:extLst>
              <a:ext uri="{FF2B5EF4-FFF2-40B4-BE49-F238E27FC236}">
                <a16:creationId xmlns:a16="http://schemas.microsoft.com/office/drawing/2014/main" id="{0D340265-C346-F346-9B8E-1F6B69FF3A51}"/>
              </a:ext>
            </a:extLst>
          </p:cNvPr>
          <p:cNvSpPr txBox="1">
            <a:spLocks/>
          </p:cNvSpPr>
          <p:nvPr/>
        </p:nvSpPr>
        <p:spPr>
          <a:xfrm>
            <a:off x="9688788" y="6623050"/>
            <a:ext cx="2579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860A7-BEA6-754F-BD5F-4430A4654A35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3719C3F1-39A4-DB44-9E10-A336786CC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20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9CBC22EA-EC1B-4044-81E3-441136838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9900" y="812800"/>
            <a:ext cx="91821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İstanbul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1969</a:t>
            </a:r>
          </a:p>
          <a:p>
            <a:r>
              <a:rPr lang="en-GB" b="1" dirty="0"/>
              <a:t>Pittsburgh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yüksek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1971</a:t>
            </a:r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1976</a:t>
            </a:r>
          </a:p>
          <a:p>
            <a:r>
              <a:rPr lang="en-GB" i="1" dirty="0"/>
              <a:t>		</a:t>
            </a:r>
            <a:r>
              <a:rPr lang="en-GB" i="1" dirty="0" err="1"/>
              <a:t>BNL’de</a:t>
            </a:r>
            <a:r>
              <a:rPr lang="en-GB" i="1" dirty="0"/>
              <a:t> (Brookhaven </a:t>
            </a:r>
            <a:r>
              <a:rPr lang="en-GB" i="1" dirty="0" err="1"/>
              <a:t>Ulusal</a:t>
            </a:r>
            <a:r>
              <a:rPr lang="en-GB" i="1" dirty="0"/>
              <a:t>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Londra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sonrası</a:t>
            </a:r>
            <a:r>
              <a:rPr lang="en-GB" dirty="0"/>
              <a:t> </a:t>
            </a:r>
            <a:r>
              <a:rPr lang="en-GB" dirty="0" err="1"/>
              <a:t>araştırmacı</a:t>
            </a:r>
            <a:r>
              <a:rPr lang="en-GB" dirty="0"/>
              <a:t>, 1976-1979</a:t>
            </a:r>
          </a:p>
          <a:p>
            <a:r>
              <a:rPr lang="en-GB" i="1" dirty="0"/>
              <a:t>		</a:t>
            </a:r>
            <a:r>
              <a:rPr lang="en-GB" i="1" dirty="0" err="1"/>
              <a:t>RAL’da</a:t>
            </a:r>
            <a:r>
              <a:rPr lang="en-GB" i="1" dirty="0"/>
              <a:t> (Rutherford Appleton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Boğaziçi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Öğretim</a:t>
            </a:r>
            <a:r>
              <a:rPr lang="en-GB" dirty="0"/>
              <a:t> </a:t>
            </a:r>
            <a:r>
              <a:rPr lang="en-GB" dirty="0" err="1"/>
              <a:t>Üyesi</a:t>
            </a:r>
            <a:r>
              <a:rPr lang="en-GB" dirty="0"/>
              <a:t> </a:t>
            </a:r>
          </a:p>
          <a:p>
            <a:r>
              <a:rPr lang="en-GB" dirty="0"/>
              <a:t>		1979-1981, </a:t>
            </a:r>
            <a:r>
              <a:rPr lang="en-GB" dirty="0" err="1"/>
              <a:t>Yardımcı</a:t>
            </a:r>
            <a:r>
              <a:rPr lang="en-GB" dirty="0"/>
              <a:t> </a:t>
            </a:r>
            <a:r>
              <a:rPr lang="en-GB" dirty="0" err="1"/>
              <a:t>Doçent</a:t>
            </a:r>
            <a:endParaRPr lang="en-GB" dirty="0"/>
          </a:p>
          <a:p>
            <a:r>
              <a:rPr lang="en-GB" dirty="0"/>
              <a:t>		1981-1983 &amp; 1985-1988, </a:t>
            </a:r>
            <a:r>
              <a:rPr lang="en-GB" dirty="0" err="1"/>
              <a:t>Doçent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(1983-1985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özel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sektör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en-GB" dirty="0"/>
              <a:t>		1988-2007, </a:t>
            </a:r>
            <a:r>
              <a:rPr lang="en-GB" dirty="0" err="1"/>
              <a:t>Profesör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(1997-2000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Birleşmiş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Milletler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CNTBTO’da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görevli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endParaRPr lang="en-GB" sz="800" dirty="0"/>
          </a:p>
          <a:p>
            <a:r>
              <a:rPr lang="en-GB" dirty="0"/>
              <a:t>90’ların </a:t>
            </a:r>
            <a:r>
              <a:rPr lang="en-GB" dirty="0" err="1"/>
              <a:t>başından</a:t>
            </a:r>
            <a:r>
              <a:rPr lang="en-GB" dirty="0"/>
              <a:t> </a:t>
            </a:r>
            <a:r>
              <a:rPr lang="en-GB" dirty="0" err="1"/>
              <a:t>itibaren</a:t>
            </a:r>
            <a:r>
              <a:rPr lang="en-GB" dirty="0"/>
              <a:t> </a:t>
            </a:r>
            <a:r>
              <a:rPr lang="en-GB" dirty="0" err="1"/>
              <a:t>çeşitli</a:t>
            </a:r>
            <a:r>
              <a:rPr lang="en-GB" dirty="0"/>
              <a:t> </a:t>
            </a:r>
            <a:r>
              <a:rPr lang="en-GB" b="1" dirty="0"/>
              <a:t>CERN</a:t>
            </a:r>
            <a:r>
              <a:rPr lang="en-GB" dirty="0"/>
              <a:t> </a:t>
            </a:r>
            <a:r>
              <a:rPr lang="en-GB" dirty="0" err="1"/>
              <a:t>deneylerine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araştırma</a:t>
            </a:r>
            <a:r>
              <a:rPr lang="en-GB" dirty="0"/>
              <a:t> </a:t>
            </a:r>
            <a:r>
              <a:rPr lang="en-GB" dirty="0" err="1"/>
              <a:t>ekipleri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:</a:t>
            </a:r>
          </a:p>
          <a:p>
            <a:r>
              <a:rPr lang="en-GB" dirty="0"/>
              <a:t>		</a:t>
            </a:r>
            <a:r>
              <a:rPr lang="en-GB" i="1" dirty="0"/>
              <a:t>CHARM-II, CHORUS, SMC, ATLAS, CAST</a:t>
            </a:r>
          </a:p>
          <a:p>
            <a:endParaRPr lang="en-GB" sz="800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6D41616E-2F89-7C41-8626-BF37A2776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01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B515B207-6BB6-DD4A-8C1E-21D1296ED4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4278" y="-7950"/>
            <a:ext cx="58284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Engin</a:t>
            </a:r>
            <a:r>
              <a:rPr lang="en-GB" sz="1600" b="1" dirty="0"/>
              <a:t> Arık </a:t>
            </a:r>
            <a:r>
              <a:rPr lang="en-GB" sz="1600" b="1" dirty="0" err="1"/>
              <a:t>Türkiye’nin</a:t>
            </a:r>
            <a:r>
              <a:rPr lang="en-GB" sz="1600" b="1" dirty="0"/>
              <a:t> </a:t>
            </a:r>
            <a:r>
              <a:rPr lang="en-GB" sz="1600" b="1" dirty="0" err="1"/>
              <a:t>CERN’e</a:t>
            </a:r>
            <a:r>
              <a:rPr lang="en-GB" sz="1600" b="1" dirty="0"/>
              <a:t> tam </a:t>
            </a:r>
            <a:r>
              <a:rPr lang="en-GB" sz="1600" b="1" dirty="0" err="1"/>
              <a:t>üye</a:t>
            </a:r>
            <a:r>
              <a:rPr lang="en-GB" sz="1600" b="1" dirty="0"/>
              <a:t> </a:t>
            </a:r>
            <a:r>
              <a:rPr lang="en-GB" sz="1600" b="1" dirty="0" err="1"/>
              <a:t>olmasının</a:t>
            </a:r>
            <a:r>
              <a:rPr lang="en-GB" sz="1600" b="1" dirty="0"/>
              <a:t> </a:t>
            </a:r>
            <a:r>
              <a:rPr lang="en-GB" sz="1600" b="1" dirty="0" err="1"/>
              <a:t>ulusal</a:t>
            </a:r>
            <a:r>
              <a:rPr lang="en-GB" sz="1600" b="1" dirty="0"/>
              <a:t> </a:t>
            </a:r>
            <a:r>
              <a:rPr lang="en-GB" sz="1600" b="1" dirty="0" err="1"/>
              <a:t>yapılanmamız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de ne </a:t>
            </a:r>
            <a:r>
              <a:rPr lang="en-GB" sz="1600" b="1" dirty="0" err="1"/>
              <a:t>kadar</a:t>
            </a:r>
            <a:r>
              <a:rPr lang="en-GB" sz="1600" b="1" dirty="0"/>
              <a:t> </a:t>
            </a:r>
            <a:r>
              <a:rPr lang="en-GB" sz="1600" b="1" dirty="0" err="1"/>
              <a:t>önemli</a:t>
            </a:r>
            <a:r>
              <a:rPr lang="en-GB" sz="1600" b="1" dirty="0"/>
              <a:t> </a:t>
            </a:r>
            <a:r>
              <a:rPr lang="en-GB" sz="1600" b="1" dirty="0" err="1"/>
              <a:t>bir</a:t>
            </a:r>
            <a:r>
              <a:rPr lang="en-GB" sz="1600" b="1" dirty="0"/>
              <a:t> </a:t>
            </a:r>
            <a:r>
              <a:rPr lang="en-GB" sz="1600" b="1" dirty="0" err="1"/>
              <a:t>araç</a:t>
            </a:r>
            <a:r>
              <a:rPr lang="en-GB" sz="1600" b="1" dirty="0"/>
              <a:t> </a:t>
            </a:r>
            <a:r>
              <a:rPr lang="en-GB" sz="1600" b="1" dirty="0" err="1"/>
              <a:t>olduğunun</a:t>
            </a:r>
            <a:r>
              <a:rPr lang="en-GB" sz="1600" b="1" dirty="0"/>
              <a:t> </a:t>
            </a:r>
            <a:r>
              <a:rPr lang="en-GB" sz="1600" b="1" dirty="0" err="1"/>
              <a:t>farkında</a:t>
            </a:r>
            <a:r>
              <a:rPr lang="en-GB" sz="1600" b="1" dirty="0"/>
              <a:t> </a:t>
            </a:r>
            <a:r>
              <a:rPr lang="en-GB" sz="1600" b="1" dirty="0" err="1"/>
              <a:t>idi</a:t>
            </a:r>
            <a:r>
              <a:rPr lang="en-GB" sz="1600" b="1" dirty="0"/>
              <a:t> </a:t>
            </a:r>
            <a:r>
              <a:rPr lang="en-GB" sz="1600" b="1" dirty="0" err="1"/>
              <a:t>ve</a:t>
            </a:r>
            <a:r>
              <a:rPr lang="en-GB" sz="1600" b="1" dirty="0"/>
              <a:t> </a:t>
            </a:r>
            <a:r>
              <a:rPr lang="en-GB" sz="1600" b="1" dirty="0" err="1"/>
              <a:t>hayatı</a:t>
            </a:r>
            <a:r>
              <a:rPr lang="en-GB" sz="1600" b="1" dirty="0"/>
              <a:t> </a:t>
            </a:r>
            <a:r>
              <a:rPr lang="en-GB" sz="1600" b="1" dirty="0" err="1"/>
              <a:t>boyunca</a:t>
            </a:r>
            <a:r>
              <a:rPr lang="en-GB" sz="1600" b="1" dirty="0"/>
              <a:t> </a:t>
            </a:r>
            <a:r>
              <a:rPr lang="en-GB" sz="1600" b="1" dirty="0" err="1"/>
              <a:t>bunun</a:t>
            </a:r>
            <a:r>
              <a:rPr lang="en-GB" sz="1600" b="1" dirty="0"/>
              <a:t> </a:t>
            </a:r>
            <a:r>
              <a:rPr lang="en-GB" sz="1600" b="1" dirty="0" err="1"/>
              <a:t>gerçekleşmesi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</a:t>
            </a:r>
            <a:r>
              <a:rPr lang="en-GB" sz="1600" b="1" dirty="0" err="1"/>
              <a:t>mücadele</a:t>
            </a:r>
            <a:r>
              <a:rPr lang="en-GB" sz="1600" b="1" dirty="0"/>
              <a:t> </a:t>
            </a:r>
            <a:r>
              <a:rPr lang="en-GB" sz="1600" b="1" dirty="0" err="1"/>
              <a:t>verdi</a:t>
            </a:r>
            <a:r>
              <a:rPr lang="en-GB" sz="1600" b="1" dirty="0"/>
              <a:t>. </a:t>
            </a:r>
          </a:p>
          <a:p>
            <a:endParaRPr lang="en-GB" sz="800" dirty="0"/>
          </a:p>
          <a:p>
            <a:r>
              <a:rPr lang="en-GB" dirty="0" err="1"/>
              <a:t>Türkiye</a:t>
            </a:r>
            <a:r>
              <a:rPr lang="en-GB" dirty="0"/>
              <a:t>-CERN </a:t>
            </a:r>
            <a:r>
              <a:rPr lang="en-GB" dirty="0" err="1"/>
              <a:t>ilişkileri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ilgili</a:t>
            </a:r>
            <a:r>
              <a:rPr lang="en-GB" dirty="0"/>
              <a:t> </a:t>
            </a:r>
            <a:r>
              <a:rPr lang="en-GB" dirty="0" err="1"/>
              <a:t>kısa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özet</a:t>
            </a:r>
            <a:r>
              <a:rPr lang="en-GB" dirty="0"/>
              <a:t>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sp>
        <p:nvSpPr>
          <p:cNvPr id="21" name="2 İçerik Yer Tutucusu"/>
          <p:cNvSpPr txBox="1">
            <a:spLocks/>
          </p:cNvSpPr>
          <p:nvPr/>
        </p:nvSpPr>
        <p:spPr>
          <a:xfrm>
            <a:off x="2743200" y="1231106"/>
            <a:ext cx="9547580" cy="46646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 dirty="0"/>
              <a:t>Ülkemizin CERN ile ilişkisi </a:t>
            </a:r>
            <a:r>
              <a:rPr lang="tr-TR" sz="1500" b="1" dirty="0"/>
              <a:t>1961</a:t>
            </a:r>
            <a:r>
              <a:rPr lang="tr-TR" sz="1500" dirty="0"/>
              <a:t> yılında ve ilk defa Türkiye’ye tanınan </a:t>
            </a:r>
            <a:r>
              <a:rPr lang="tr-TR" sz="1500" b="1" dirty="0"/>
              <a:t>gözlemci statüsü </a:t>
            </a:r>
            <a:r>
              <a:rPr lang="tr-TR" sz="1500" dirty="0"/>
              <a:t>ile başlamıştır. </a:t>
            </a:r>
          </a:p>
          <a:p>
            <a:r>
              <a:rPr lang="tr-TR" sz="1500" b="1" dirty="0"/>
              <a:t>Başlarda bireysel çabalar</a:t>
            </a:r>
            <a:r>
              <a:rPr lang="tr-TR" sz="1500" dirty="0"/>
              <a:t>la başlatılan bilimsel çalışmalar daha sonra Türkiye Bilimsel ve Teknolojik Araştırma Kurumu (</a:t>
            </a:r>
            <a:r>
              <a:rPr lang="tr-TR" sz="1500" b="1" dirty="0"/>
              <a:t>TÜBİTAK</a:t>
            </a:r>
            <a:r>
              <a:rPr lang="tr-TR" sz="1500" dirty="0"/>
              <a:t>) ve Türkiye Atom Enerjisi Kurumu (</a:t>
            </a:r>
            <a:r>
              <a:rPr lang="tr-TR" sz="1500" b="1" dirty="0"/>
              <a:t>TAEK</a:t>
            </a:r>
            <a:r>
              <a:rPr lang="tr-TR" sz="1500" dirty="0"/>
              <a:t>) tarafından değişimli olarak sağlanan kısmi mali destekler ile sürdürülmüştür. TÜBİTAK ve TAEK bu süreçte tam sorumluluğu almak istemediklerinden </a:t>
            </a:r>
            <a:r>
              <a:rPr lang="tr-TR" sz="1500" b="1" dirty="0"/>
              <a:t>TÜBA</a:t>
            </a:r>
            <a:r>
              <a:rPr lang="tr-TR" sz="1500" dirty="0"/>
              <a:t> üzerinden ulusal yapılanmanın ve CERN ilişkilerinin yürütülmesi gündeme gelerek ilerlenmiştir; ancak bu süreç de tıkanmıştır.</a:t>
            </a:r>
          </a:p>
          <a:p>
            <a:r>
              <a:rPr lang="tr-TR" sz="1500" b="1" dirty="0"/>
              <a:t>2006</a:t>
            </a:r>
            <a:r>
              <a:rPr lang="tr-TR" sz="1500" dirty="0"/>
              <a:t> yılında Başbakanlıkça yapılan görevlendirme ile </a:t>
            </a:r>
            <a:r>
              <a:rPr lang="tr-TR" sz="1500" b="1" dirty="0"/>
              <a:t>TAEK</a:t>
            </a:r>
            <a:r>
              <a:rPr lang="tr-TR" sz="1500" dirty="0"/>
              <a:t>, CERN ile ilgili ülkemizde yürütülen faaliyetleri koordine etmek, bilimsel faaliyetlere katılmak, ülkemizde yürütülen çalışmalara mali destek sağlamak ve CERN çalışmalarında ülkemizi temsil etmek üzere </a:t>
            </a:r>
            <a:r>
              <a:rPr lang="tr-TR" sz="1500" b="1" dirty="0"/>
              <a:t>görevlendirilmiştir</a:t>
            </a:r>
            <a:r>
              <a:rPr lang="tr-TR" sz="1500" dirty="0"/>
              <a:t>.</a:t>
            </a:r>
          </a:p>
          <a:p>
            <a:r>
              <a:rPr lang="tr-TR" sz="1500" b="1" dirty="0"/>
              <a:t>TAEK-CERN İşbirliği Anlaşması 2008</a:t>
            </a:r>
            <a:r>
              <a:rPr lang="tr-TR" sz="1500" dirty="0"/>
              <a:t> yılında imzalanmıştır.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2009</a:t>
            </a:r>
            <a:r>
              <a:rPr lang="tr-TR" sz="1500" dirty="0"/>
              <a:t> yılında </a:t>
            </a:r>
            <a:r>
              <a:rPr lang="tr-TR" sz="1500" b="1" dirty="0"/>
              <a:t>CERN tam üyeliği </a:t>
            </a:r>
            <a:r>
              <a:rPr lang="tr-TR" sz="1500" dirty="0"/>
              <a:t>için başvuru yapmıştır.</a:t>
            </a:r>
          </a:p>
          <a:p>
            <a:r>
              <a:rPr lang="tr-TR" sz="1500" b="1" dirty="0"/>
              <a:t>2010</a:t>
            </a:r>
            <a:r>
              <a:rPr lang="tr-TR" sz="1500" dirty="0"/>
              <a:t> yılında, </a:t>
            </a:r>
            <a:r>
              <a:rPr lang="tr-TR" sz="1500" b="1" dirty="0"/>
              <a:t>CERN Konseyi </a:t>
            </a:r>
            <a:r>
              <a:rPr lang="tr-TR" sz="1500" dirty="0"/>
              <a:t>Türkiye’nin başvurusunu, aynı dönemde başvuran diğer dört ülkeyle birlikte (İsrail, Sırbistan, Slovenya, Güney Kıbrıs) kabul ederek </a:t>
            </a:r>
            <a:r>
              <a:rPr lang="tr-TR" sz="1500" b="1" dirty="0"/>
              <a:t>süreci başlatmıştır</a:t>
            </a:r>
            <a:r>
              <a:rPr lang="tr-TR" sz="1500" dirty="0"/>
              <a:t>.</a:t>
            </a:r>
          </a:p>
          <a:p>
            <a:r>
              <a:rPr lang="tr-TR" sz="1500" b="1" dirty="0"/>
              <a:t>2011</a:t>
            </a:r>
            <a:r>
              <a:rPr lang="tr-TR" sz="1500" dirty="0"/>
              <a:t> yılında </a:t>
            </a:r>
            <a:r>
              <a:rPr lang="tr-TR" sz="1500" b="1" dirty="0"/>
              <a:t>CERN</a:t>
            </a:r>
            <a:r>
              <a:rPr lang="tr-TR" sz="1500" dirty="0"/>
              <a:t> tarafından kurulan bir </a:t>
            </a:r>
            <a:r>
              <a:rPr lang="tr-TR" sz="1500" b="1" dirty="0"/>
              <a:t>inceleme heyeti </a:t>
            </a:r>
            <a:r>
              <a:rPr lang="tr-TR" sz="1500" dirty="0"/>
              <a:t>Türkiye’ye gelerek yerinde incelemelerde bulunmuştur. Bu incelemeler sonuncunda CERN Konseyine son derece olumlu bir rapor iletildiği bildirilmiştir.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2012</a:t>
            </a:r>
            <a:r>
              <a:rPr lang="tr-TR" sz="1500" dirty="0"/>
              <a:t> yılında </a:t>
            </a:r>
            <a:r>
              <a:rPr lang="tr-TR" sz="1500" b="1" dirty="0"/>
              <a:t>CERN tam üyelik başvurusunu geri çekmiş</a:t>
            </a:r>
            <a:r>
              <a:rPr lang="tr-TR" sz="1500" dirty="0"/>
              <a:t>, başvurusunu </a:t>
            </a:r>
            <a:r>
              <a:rPr lang="tr-TR" sz="1500" b="1" dirty="0" err="1"/>
              <a:t>asosiye</a:t>
            </a:r>
            <a:r>
              <a:rPr lang="tr-TR" sz="1500" b="1" dirty="0"/>
              <a:t> üyelik olarak </a:t>
            </a:r>
            <a:r>
              <a:rPr lang="tr-TR" sz="1500" dirty="0"/>
              <a:t>değiştirdiğini bildirmiştir.</a:t>
            </a:r>
          </a:p>
          <a:p>
            <a:r>
              <a:rPr lang="tr-TR" sz="1500" b="1" dirty="0"/>
              <a:t>Mayıs 2015’te</a:t>
            </a:r>
            <a:r>
              <a:rPr lang="tr-TR" sz="1500" dirty="0"/>
              <a:t> Türkiye’nin </a:t>
            </a:r>
            <a:r>
              <a:rPr lang="tr-TR" sz="1500" b="1" dirty="0"/>
              <a:t>CERN </a:t>
            </a:r>
            <a:r>
              <a:rPr lang="tr-TR" sz="1500" b="1" dirty="0" err="1"/>
              <a:t>asosiye</a:t>
            </a:r>
            <a:r>
              <a:rPr lang="tr-TR" sz="1500" b="1" dirty="0"/>
              <a:t> üyeliği </a:t>
            </a:r>
            <a:r>
              <a:rPr lang="tr-TR" sz="1500" dirty="0"/>
              <a:t>resmileşmiştir.</a:t>
            </a:r>
          </a:p>
          <a:p>
            <a:r>
              <a:rPr lang="tr-TR" sz="1500" dirty="0"/>
              <a:t>Şu anda </a:t>
            </a:r>
            <a:r>
              <a:rPr lang="tr-TR" sz="1500" dirty="0" err="1"/>
              <a:t>CERN’e</a:t>
            </a:r>
            <a:r>
              <a:rPr lang="tr-TR" sz="1500" dirty="0"/>
              <a:t> tam üye </a:t>
            </a:r>
            <a:r>
              <a:rPr lang="tr-TR" sz="1500" b="1" dirty="0"/>
              <a:t>23 ülke</a:t>
            </a:r>
            <a:r>
              <a:rPr lang="tr-TR" sz="1500" dirty="0"/>
              <a:t> bulunmaktadır. Türkiye ile birlikte başvurmuş olan </a:t>
            </a:r>
            <a:r>
              <a:rPr lang="tr-TR" sz="1500" b="1" dirty="0"/>
              <a:t>İsrail 2014</a:t>
            </a:r>
            <a:r>
              <a:rPr lang="tr-TR" sz="1500" dirty="0"/>
              <a:t>, </a:t>
            </a:r>
            <a:r>
              <a:rPr lang="tr-TR" sz="1500" b="1" dirty="0"/>
              <a:t>Sırbistan 2019 yılında tam üye </a:t>
            </a:r>
            <a:r>
              <a:rPr lang="tr-TR" sz="1500" dirty="0"/>
              <a:t>olmuştur. </a:t>
            </a:r>
            <a:r>
              <a:rPr lang="tr-TR" sz="1500" b="1" dirty="0"/>
              <a:t>Güney Kıbrıs 2016</a:t>
            </a:r>
            <a:r>
              <a:rPr lang="tr-TR" sz="1500" dirty="0"/>
              <a:t>, </a:t>
            </a:r>
            <a:r>
              <a:rPr lang="tr-TR" sz="1500" b="1" dirty="0"/>
              <a:t>Slovenya ise 2017 yılında tam üye adayı </a:t>
            </a:r>
            <a:r>
              <a:rPr lang="tr-TR" sz="1500" b="1" dirty="0" err="1"/>
              <a:t>asosiye</a:t>
            </a:r>
            <a:r>
              <a:rPr lang="tr-TR" sz="1500" b="1" dirty="0"/>
              <a:t> üye </a:t>
            </a:r>
            <a:r>
              <a:rPr lang="tr-TR" sz="1500" dirty="0"/>
              <a:t>olmuşlardır. </a:t>
            </a:r>
            <a:r>
              <a:rPr lang="tr-TR" sz="1500" b="1" dirty="0"/>
              <a:t>Estonya 2021</a:t>
            </a:r>
            <a:r>
              <a:rPr lang="tr-TR" sz="1500" dirty="0"/>
              <a:t>’de tam üye adayı </a:t>
            </a:r>
            <a:r>
              <a:rPr lang="tr-TR" sz="1500" dirty="0" err="1"/>
              <a:t>asosiye</a:t>
            </a:r>
            <a:r>
              <a:rPr lang="tr-TR" sz="1500" dirty="0"/>
              <a:t> üye olmuştur. Türkiye’nin </a:t>
            </a:r>
            <a:r>
              <a:rPr lang="tr-TR" sz="1500" dirty="0" err="1"/>
              <a:t>asosiye</a:t>
            </a:r>
            <a:r>
              <a:rPr lang="tr-TR" sz="1500" dirty="0"/>
              <a:t> üyeliği ise tam üyelik ön adımı kategorisinde değildir; bu kategoride ayrıca Hırvatistan, Hindistan, Letonya, Litvanya, Pakistan ve Ukrayna bulunmaktadır.</a:t>
            </a:r>
          </a:p>
        </p:txBody>
      </p:sp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0EC96CAB-A1D7-674B-B28B-05FA7BCB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26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00477" y="798653"/>
            <a:ext cx="94098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LHC </a:t>
            </a:r>
            <a:r>
              <a:rPr lang="en-GB" dirty="0" err="1"/>
              <a:t>deneylerinden</a:t>
            </a:r>
            <a:r>
              <a:rPr lang="en-GB" dirty="0"/>
              <a:t> </a:t>
            </a:r>
            <a:r>
              <a:rPr lang="en-GB" b="1" dirty="0"/>
              <a:t>ATLAS</a:t>
            </a:r>
            <a:r>
              <a:rPr lang="en-GB" dirty="0"/>
              <a:t> </a:t>
            </a:r>
            <a:r>
              <a:rPr lang="en-GB" dirty="0" err="1"/>
              <a:t>deneyinde</a:t>
            </a:r>
            <a:r>
              <a:rPr lang="en-GB" dirty="0"/>
              <a:t> </a:t>
            </a:r>
            <a:r>
              <a:rPr lang="en-GB" dirty="0" err="1"/>
              <a:t>takım</a:t>
            </a:r>
            <a:r>
              <a:rPr lang="en-GB" dirty="0"/>
              <a:t> </a:t>
            </a:r>
            <a:r>
              <a:rPr lang="en-GB" dirty="0" err="1"/>
              <a:t>lideri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ülke</a:t>
            </a:r>
            <a:r>
              <a:rPr lang="en-GB" dirty="0"/>
              <a:t> </a:t>
            </a:r>
            <a:r>
              <a:rPr lang="en-GB" dirty="0" err="1"/>
              <a:t>temsilcisi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yer</a:t>
            </a:r>
            <a:r>
              <a:rPr lang="en-GB" dirty="0"/>
              <a:t> </a:t>
            </a:r>
            <a:r>
              <a:rPr lang="en-GB" dirty="0" err="1"/>
              <a:t>aldı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Deneyin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T-DAQ,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Müon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ID-TRT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sistemlerinde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fizik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potansiyeline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yönelik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CERN’deki </a:t>
            </a:r>
            <a:r>
              <a:rPr lang="en-GB" dirty="0" err="1"/>
              <a:t>çarpıştırıcı</a:t>
            </a:r>
            <a:r>
              <a:rPr lang="en-GB" dirty="0"/>
              <a:t> </a:t>
            </a:r>
            <a:r>
              <a:rPr lang="en-GB" dirty="0" err="1"/>
              <a:t>dışı</a:t>
            </a:r>
            <a:r>
              <a:rPr lang="en-GB" dirty="0"/>
              <a:t> </a:t>
            </a:r>
            <a:r>
              <a:rPr lang="en-GB" dirty="0" err="1"/>
              <a:t>programlardan</a:t>
            </a:r>
            <a:r>
              <a:rPr lang="en-GB" dirty="0"/>
              <a:t> </a:t>
            </a:r>
            <a:r>
              <a:rPr lang="en-GB" dirty="0" err="1"/>
              <a:t>biri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CAST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girmek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1999-2002 </a:t>
            </a:r>
            <a:r>
              <a:rPr lang="en-GB" dirty="0" err="1"/>
              <a:t>yılları</a:t>
            </a:r>
            <a:r>
              <a:rPr lang="en-GB" dirty="0"/>
              <a:t> </a:t>
            </a:r>
            <a:r>
              <a:rPr lang="en-GB" dirty="0" err="1"/>
              <a:t>arasında</a:t>
            </a:r>
            <a:r>
              <a:rPr lang="en-GB" dirty="0"/>
              <a:t> </a:t>
            </a:r>
            <a:r>
              <a:rPr lang="en-GB" dirty="0" err="1"/>
              <a:t>aktif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 </a:t>
            </a:r>
            <a:r>
              <a:rPr lang="en-GB" dirty="0" err="1"/>
              <a:t>ancak</a:t>
            </a:r>
            <a:r>
              <a:rPr lang="en-GB" dirty="0"/>
              <a:t> 2002’de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giderlerini</a:t>
            </a:r>
            <a:r>
              <a:rPr lang="en-GB" dirty="0"/>
              <a:t> </a:t>
            </a:r>
            <a:r>
              <a:rPr lang="en-GB" dirty="0" err="1"/>
              <a:t>karşılayacak</a:t>
            </a:r>
            <a:r>
              <a:rPr lang="en-GB" dirty="0"/>
              <a:t> </a:t>
            </a:r>
            <a:r>
              <a:rPr lang="en-GB" dirty="0" err="1"/>
              <a:t>ulusal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bulamadığından</a:t>
            </a:r>
            <a:r>
              <a:rPr lang="en-GB" dirty="0"/>
              <a:t> </a:t>
            </a:r>
            <a:r>
              <a:rPr lang="en-GB" dirty="0" err="1"/>
              <a:t>grup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üyeliği</a:t>
            </a:r>
            <a:r>
              <a:rPr lang="en-GB" dirty="0"/>
              <a:t> </a:t>
            </a:r>
            <a:r>
              <a:rPr lang="en-GB" dirty="0" err="1"/>
              <a:t>sonlandı</a:t>
            </a:r>
            <a:r>
              <a:rPr lang="en-GB" dirty="0"/>
              <a:t>. 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Serkant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Çetin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üniversite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desteği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bularak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Engin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Arık,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Berkol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Doğan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Şenel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Boydağ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İskender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Hikmet’ten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oluşan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ekibin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CAST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deneyine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tekrar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katılımını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sağladı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Bunu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takiben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süre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TAEK de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masraflarını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karşıladı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ATLAS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CMS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dışındaki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desteklemeyeceğiz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diyerek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imzalamadı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CERN’deki Neutron Time of Flight (</a:t>
            </a:r>
            <a:r>
              <a:rPr lang="en-GB" b="1" dirty="0" err="1"/>
              <a:t>nToF</a:t>
            </a:r>
            <a:r>
              <a:rPr lang="en-GB" dirty="0"/>
              <a:t>)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katılmak</a:t>
            </a:r>
            <a:r>
              <a:rPr lang="en-GB" dirty="0"/>
              <a:t> </a:t>
            </a:r>
            <a:r>
              <a:rPr lang="en-GB" dirty="0" err="1"/>
              <a:t>istedi</a:t>
            </a:r>
            <a:r>
              <a:rPr lang="en-GB" dirty="0"/>
              <a:t>.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başkanı</a:t>
            </a:r>
            <a:r>
              <a:rPr lang="en-GB" dirty="0"/>
              <a:t> Nobel </a:t>
            </a:r>
            <a:r>
              <a:rPr lang="en-GB" dirty="0" err="1"/>
              <a:t>ödüllü</a:t>
            </a:r>
            <a:r>
              <a:rPr lang="en-GB" dirty="0"/>
              <a:t> Carlo </a:t>
            </a:r>
            <a:r>
              <a:rPr lang="en-GB" dirty="0" err="1"/>
              <a:t>Rubia</a:t>
            </a:r>
            <a:r>
              <a:rPr lang="en-GB" dirty="0"/>
              <a:t>, </a:t>
            </a:r>
            <a:r>
              <a:rPr lang="en-GB" dirty="0" err="1"/>
              <a:t>Engin</a:t>
            </a:r>
            <a:r>
              <a:rPr lang="en-GB" dirty="0"/>
              <a:t> </a:t>
            </a:r>
            <a:r>
              <a:rPr lang="en-GB" dirty="0" err="1"/>
              <a:t>Arık’ın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katılmasını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destekledi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DPT’den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buldu</a:t>
            </a:r>
            <a:r>
              <a:rPr lang="en-GB" dirty="0"/>
              <a:t>; </a:t>
            </a:r>
            <a:r>
              <a:rPr lang="en-GB" dirty="0" err="1"/>
              <a:t>ancak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bürokratik</a:t>
            </a:r>
            <a:r>
              <a:rPr lang="en-GB" dirty="0"/>
              <a:t> </a:t>
            </a:r>
            <a:r>
              <a:rPr lang="en-GB" dirty="0" err="1"/>
              <a:t>süreçlerle</a:t>
            </a:r>
            <a:r>
              <a:rPr lang="en-GB" dirty="0"/>
              <a:t> </a:t>
            </a:r>
            <a:r>
              <a:rPr lang="en-GB" dirty="0" err="1"/>
              <a:t>kullandırılmadı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sonraki</a:t>
            </a:r>
            <a:r>
              <a:rPr lang="en-GB" dirty="0"/>
              <a:t> </a:t>
            </a:r>
            <a:r>
              <a:rPr lang="en-GB" dirty="0" err="1"/>
              <a:t>seneye</a:t>
            </a:r>
            <a:r>
              <a:rPr lang="en-GB" dirty="0"/>
              <a:t> </a:t>
            </a:r>
            <a:r>
              <a:rPr lang="en-GB" dirty="0" err="1"/>
              <a:t>devretmedi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nToF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mali</a:t>
            </a:r>
            <a:r>
              <a:rPr lang="en-GB" dirty="0"/>
              <a:t> </a:t>
            </a:r>
            <a:r>
              <a:rPr lang="en-GB" dirty="0" err="1"/>
              <a:t>kaynağın</a:t>
            </a:r>
            <a:r>
              <a:rPr lang="en-GB" dirty="0"/>
              <a:t> </a:t>
            </a:r>
            <a:r>
              <a:rPr lang="en-GB" dirty="0" err="1"/>
              <a:t>söz</a:t>
            </a:r>
            <a:r>
              <a:rPr lang="en-GB" dirty="0"/>
              <a:t> </a:t>
            </a:r>
            <a:r>
              <a:rPr lang="en-GB" dirty="0" err="1"/>
              <a:t>verilip</a:t>
            </a:r>
            <a:r>
              <a:rPr lang="en-GB" dirty="0"/>
              <a:t> </a:t>
            </a:r>
            <a:r>
              <a:rPr lang="en-GB" dirty="0" err="1"/>
              <a:t>kullandırılmaması</a:t>
            </a:r>
            <a:r>
              <a:rPr lang="en-GB" dirty="0"/>
              <a:t> </a:t>
            </a:r>
            <a:r>
              <a:rPr lang="en-GB" dirty="0" err="1"/>
              <a:t>sebebiyle</a:t>
            </a:r>
            <a:r>
              <a:rPr lang="en-GB" dirty="0"/>
              <a:t> </a:t>
            </a:r>
            <a:r>
              <a:rPr lang="en-GB" dirty="0" err="1"/>
              <a:t>katılamadı</a:t>
            </a:r>
            <a:r>
              <a:rPr lang="en-GB" dirty="0"/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stratejik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: Carlo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Rubia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“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Hızlandırıcı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Sürümlü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Sistemler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”le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Toryum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yakabilen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yeni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nesil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nükleer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santrallerin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fikir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babası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HSS’in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optimizasyonunda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nötron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tesir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kesitleri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kritik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bilgiyi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artıracak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Almanya</a:t>
            </a:r>
            <a:r>
              <a:rPr lang="en-GB" dirty="0"/>
              <a:t> </a:t>
            </a:r>
            <a:r>
              <a:rPr lang="en-GB" b="1" dirty="0"/>
              <a:t>DESY</a:t>
            </a:r>
            <a:r>
              <a:rPr lang="en-GB" dirty="0"/>
              <a:t> </a:t>
            </a:r>
            <a:r>
              <a:rPr lang="en-GB" dirty="0" err="1"/>
              <a:t>Laboratuarında</a:t>
            </a:r>
            <a:r>
              <a:rPr lang="en-GB" dirty="0"/>
              <a:t> </a:t>
            </a:r>
            <a:r>
              <a:rPr lang="en-GB" b="1" dirty="0"/>
              <a:t>HERA</a:t>
            </a:r>
            <a:r>
              <a:rPr lang="en-GB" dirty="0"/>
              <a:t> </a:t>
            </a:r>
            <a:r>
              <a:rPr lang="en-GB" dirty="0" err="1"/>
              <a:t>pozitron</a:t>
            </a:r>
            <a:r>
              <a:rPr lang="en-GB" dirty="0"/>
              <a:t>-proton </a:t>
            </a:r>
            <a:r>
              <a:rPr lang="en-GB" dirty="0" err="1"/>
              <a:t>çarpıştırıcısı</a:t>
            </a:r>
            <a:r>
              <a:rPr lang="en-GB" dirty="0"/>
              <a:t> </a:t>
            </a:r>
            <a:r>
              <a:rPr lang="en-GB" dirty="0" err="1"/>
              <a:t>üzerindeki</a:t>
            </a:r>
            <a:r>
              <a:rPr lang="en-GB" dirty="0"/>
              <a:t> </a:t>
            </a:r>
            <a:r>
              <a:rPr lang="en-GB" b="1" dirty="0"/>
              <a:t>H1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varil</a:t>
            </a:r>
            <a:r>
              <a:rPr lang="en-GB" dirty="0"/>
              <a:t> </a:t>
            </a:r>
            <a:r>
              <a:rPr lang="en-GB" dirty="0" err="1"/>
              <a:t>bölgesi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tetikleme</a:t>
            </a:r>
            <a:r>
              <a:rPr lang="en-GB" dirty="0"/>
              <a:t> algıç </a:t>
            </a:r>
            <a:r>
              <a:rPr lang="en-GB" dirty="0" err="1"/>
              <a:t>sistemi</a:t>
            </a:r>
            <a:r>
              <a:rPr lang="en-GB" dirty="0"/>
              <a:t> </a:t>
            </a:r>
            <a:r>
              <a:rPr lang="en-GB" dirty="0" err="1"/>
              <a:t>tasarımı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üretimini</a:t>
            </a:r>
            <a:r>
              <a:rPr lang="en-GB" dirty="0"/>
              <a:t> </a:t>
            </a:r>
            <a:r>
              <a:rPr lang="en-GB" dirty="0" err="1"/>
              <a:t>yapmak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kurarak</a:t>
            </a:r>
            <a:r>
              <a:rPr lang="en-GB" dirty="0"/>
              <a:t> </a:t>
            </a:r>
            <a:r>
              <a:rPr lang="en-GB" dirty="0" err="1"/>
              <a:t>deneyden</a:t>
            </a:r>
            <a:r>
              <a:rPr lang="en-GB" dirty="0"/>
              <a:t> </a:t>
            </a:r>
            <a:r>
              <a:rPr lang="en-GB" dirty="0" err="1"/>
              <a:t>kabul</a:t>
            </a:r>
            <a:r>
              <a:rPr lang="en-GB" dirty="0"/>
              <a:t> </a:t>
            </a:r>
            <a:r>
              <a:rPr lang="en-GB" dirty="0" err="1"/>
              <a:t>almıştır</a:t>
            </a:r>
            <a:r>
              <a:rPr lang="en-GB" dirty="0"/>
              <a:t>;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destekleyecek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gerçekleştirememiştir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10" name="Picture 9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EEFC6914-2B07-7E45-B43B-88BA29E1AE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FF18FF77-A350-674B-BEB7-BD5250F31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52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-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900478" y="967146"/>
            <a:ext cx="92915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</a:t>
            </a:r>
            <a:r>
              <a:rPr lang="en-GB" dirty="0" err="1"/>
              <a:t>Türkiye’nin</a:t>
            </a:r>
            <a:r>
              <a:rPr lang="en-GB" dirty="0"/>
              <a:t> ilk </a:t>
            </a:r>
            <a:r>
              <a:rPr lang="en-GB" b="1" dirty="0" err="1"/>
              <a:t>Müon</a:t>
            </a:r>
            <a:r>
              <a:rPr lang="en-GB" b="1" dirty="0"/>
              <a:t> </a:t>
            </a:r>
            <a:r>
              <a:rPr lang="en-GB" b="1" dirty="0" err="1"/>
              <a:t>Teleskobunun</a:t>
            </a:r>
            <a:r>
              <a:rPr lang="en-GB" b="1" dirty="0"/>
              <a:t> </a:t>
            </a:r>
            <a:r>
              <a:rPr lang="en-GB" dirty="0" err="1"/>
              <a:t>Boğaziçi</a:t>
            </a:r>
            <a:r>
              <a:rPr lang="en-GB" dirty="0"/>
              <a:t> </a:t>
            </a:r>
            <a:r>
              <a:rPr lang="en-GB" dirty="0" err="1"/>
              <a:t>Üniversitesinde</a:t>
            </a:r>
            <a:r>
              <a:rPr lang="en-GB" dirty="0"/>
              <a:t> </a:t>
            </a:r>
            <a:r>
              <a:rPr lang="en-GB" dirty="0" err="1"/>
              <a:t>tasarım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kurulumunu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/>
              <a:t>Literatürle</a:t>
            </a:r>
            <a:r>
              <a:rPr lang="en-GB" dirty="0"/>
              <a:t> </a:t>
            </a:r>
            <a:r>
              <a:rPr lang="en-GB" dirty="0" err="1"/>
              <a:t>uyumlu</a:t>
            </a:r>
            <a:r>
              <a:rPr lang="en-GB" dirty="0"/>
              <a:t> </a:t>
            </a:r>
            <a:r>
              <a:rPr lang="en-GB" dirty="0" err="1"/>
              <a:t>kozmik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ölçümlerinin</a:t>
            </a:r>
            <a:r>
              <a:rPr lang="en-GB" dirty="0"/>
              <a:t> </a:t>
            </a:r>
            <a:r>
              <a:rPr lang="en-GB" dirty="0" err="1"/>
              <a:t>yapılabildiği</a:t>
            </a:r>
            <a:r>
              <a:rPr lang="en-GB" dirty="0"/>
              <a:t> </a:t>
            </a:r>
            <a:r>
              <a:rPr lang="en-GB" dirty="0" err="1"/>
              <a:t>bu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ICFA </a:t>
            </a:r>
            <a:r>
              <a:rPr lang="en-GB" dirty="0" err="1"/>
              <a:t>Enstrümentasyon</a:t>
            </a:r>
            <a:r>
              <a:rPr lang="en-GB" dirty="0"/>
              <a:t> </a:t>
            </a:r>
            <a:r>
              <a:rPr lang="en-GB" dirty="0" err="1"/>
              <a:t>Okulunda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programa</a:t>
            </a:r>
            <a:r>
              <a:rPr lang="en-GB" dirty="0"/>
              <a:t> </a:t>
            </a:r>
            <a:r>
              <a:rPr lang="en-GB" dirty="0" err="1"/>
              <a:t>alınmıştır</a:t>
            </a:r>
            <a:r>
              <a:rPr lang="en-GB" dirty="0"/>
              <a:t>.  </a:t>
            </a:r>
          </a:p>
          <a:p>
            <a:endParaRPr lang="en-GB" dirty="0"/>
          </a:p>
          <a:p>
            <a:r>
              <a:rPr lang="en-GB" dirty="0" err="1"/>
              <a:t>Tıbbi</a:t>
            </a:r>
            <a:r>
              <a:rPr lang="en-GB" dirty="0"/>
              <a:t> </a:t>
            </a:r>
            <a:r>
              <a:rPr lang="en-GB" dirty="0" err="1"/>
              <a:t>tanı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teşhis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önemli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PET</a:t>
            </a:r>
            <a:r>
              <a:rPr lang="en-GB" dirty="0"/>
              <a:t> (</a:t>
            </a:r>
            <a:r>
              <a:rPr lang="en-GB" dirty="0" err="1"/>
              <a:t>Pozitron</a:t>
            </a:r>
            <a:r>
              <a:rPr lang="en-GB" dirty="0"/>
              <a:t> </a:t>
            </a:r>
            <a:r>
              <a:rPr lang="en-GB" dirty="0" err="1"/>
              <a:t>Emisyon</a:t>
            </a:r>
            <a:r>
              <a:rPr lang="en-GB" dirty="0"/>
              <a:t> </a:t>
            </a:r>
            <a:r>
              <a:rPr lang="en-GB" dirty="0" err="1"/>
              <a:t>Tomografisi</a:t>
            </a:r>
            <a:r>
              <a:rPr lang="en-GB" dirty="0"/>
              <a:t>) </a:t>
            </a:r>
            <a:r>
              <a:rPr lang="en-GB" dirty="0" err="1"/>
              <a:t>sistemini</a:t>
            </a:r>
            <a:r>
              <a:rPr lang="en-GB" dirty="0"/>
              <a:t> </a:t>
            </a:r>
            <a:r>
              <a:rPr lang="en-GB" dirty="0" err="1"/>
              <a:t>yerli</a:t>
            </a:r>
            <a:r>
              <a:rPr lang="en-GB" dirty="0"/>
              <a:t> </a:t>
            </a:r>
            <a:r>
              <a:rPr lang="en-GB" dirty="0" err="1"/>
              <a:t>bilgi</a:t>
            </a:r>
            <a:r>
              <a:rPr lang="en-GB" dirty="0"/>
              <a:t> </a:t>
            </a:r>
            <a:r>
              <a:rPr lang="en-GB" dirty="0" err="1"/>
              <a:t>birikimi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imkanlarla</a:t>
            </a:r>
            <a:r>
              <a:rPr lang="en-GB" dirty="0"/>
              <a:t> </a:t>
            </a:r>
            <a:r>
              <a:rPr lang="en-GB" dirty="0" err="1"/>
              <a:t>tasarlayarak</a:t>
            </a:r>
            <a:r>
              <a:rPr lang="en-GB" dirty="0"/>
              <a:t> </a:t>
            </a:r>
            <a:r>
              <a:rPr lang="en-GB" dirty="0" err="1"/>
              <a:t>üretmek</a:t>
            </a:r>
            <a:r>
              <a:rPr lang="en-GB" dirty="0"/>
              <a:t> </a:t>
            </a:r>
            <a:r>
              <a:rPr lang="en-GB" dirty="0" err="1"/>
              <a:t>hedefiyle</a:t>
            </a:r>
            <a:r>
              <a:rPr lang="en-GB" dirty="0"/>
              <a:t> ilk </a:t>
            </a:r>
            <a:r>
              <a:rPr lang="en-GB" dirty="0" err="1"/>
              <a:t>kez</a:t>
            </a:r>
            <a:r>
              <a:rPr lang="en-GB" dirty="0"/>
              <a:t> </a:t>
            </a:r>
            <a:r>
              <a:rPr lang="en-GB" dirty="0" err="1"/>
              <a:t>PoP</a:t>
            </a:r>
            <a:r>
              <a:rPr lang="en-GB" dirty="0"/>
              <a:t> (Proof of Principle) </a:t>
            </a:r>
            <a:r>
              <a:rPr lang="en-GB" dirty="0" err="1"/>
              <a:t>çalışması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Kurulan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PET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prototipinin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tüm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mekanik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elektronik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kontrol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veri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okuma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işleme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düzeneği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ekibi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tarafından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yapılmıştır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b="1" dirty="0" err="1"/>
              <a:t>Silikon</a:t>
            </a:r>
            <a:r>
              <a:rPr lang="en-GB" b="1" dirty="0"/>
              <a:t> </a:t>
            </a:r>
            <a:r>
              <a:rPr lang="en-GB" b="1" dirty="0" err="1"/>
              <a:t>mikrostrip</a:t>
            </a:r>
            <a:r>
              <a:rPr lang="en-GB" b="1" dirty="0"/>
              <a:t> </a:t>
            </a:r>
            <a:r>
              <a:rPr lang="en-GB" b="1" dirty="0" err="1"/>
              <a:t>algıçlar</a:t>
            </a:r>
            <a:r>
              <a:rPr lang="en-GB" dirty="0" err="1"/>
              <a:t>ın</a:t>
            </a:r>
            <a:r>
              <a:rPr lang="en-GB" dirty="0"/>
              <a:t> </a:t>
            </a:r>
            <a:r>
              <a:rPr lang="en-GB" dirty="0" err="1"/>
              <a:t>üretimine</a:t>
            </a:r>
            <a:r>
              <a:rPr lang="en-GB" dirty="0"/>
              <a:t> </a:t>
            </a:r>
            <a:r>
              <a:rPr lang="en-GB" dirty="0" err="1"/>
              <a:t>yönelik</a:t>
            </a:r>
            <a:r>
              <a:rPr lang="en-GB" dirty="0"/>
              <a:t> </a:t>
            </a:r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işbirliği</a:t>
            </a:r>
            <a:r>
              <a:rPr lang="en-GB" dirty="0"/>
              <a:t> </a:t>
            </a:r>
            <a:r>
              <a:rPr lang="en-GB" dirty="0" err="1"/>
              <a:t>oluşturdu</a:t>
            </a:r>
            <a:r>
              <a:rPr lang="en-GB" dirty="0"/>
              <a:t>; </a:t>
            </a:r>
            <a:r>
              <a:rPr lang="en-GB" dirty="0" err="1"/>
              <a:t>bilim</a:t>
            </a:r>
            <a:r>
              <a:rPr lang="en-GB" dirty="0"/>
              <a:t> </a:t>
            </a:r>
            <a:r>
              <a:rPr lang="en-GB" dirty="0" err="1"/>
              <a:t>insanlarının</a:t>
            </a:r>
            <a:r>
              <a:rPr lang="en-GB" dirty="0"/>
              <a:t> </a:t>
            </a:r>
            <a:r>
              <a:rPr lang="en-GB" dirty="0" err="1"/>
              <a:t>Türkiye’ye</a:t>
            </a:r>
            <a:r>
              <a:rPr lang="en-GB" dirty="0"/>
              <a:t> </a:t>
            </a:r>
            <a:r>
              <a:rPr lang="en-GB" dirty="0" err="1"/>
              <a:t>gelmesini</a:t>
            </a:r>
            <a:r>
              <a:rPr lang="en-GB" dirty="0"/>
              <a:t> </a:t>
            </a:r>
            <a:r>
              <a:rPr lang="en-GB" dirty="0" err="1"/>
              <a:t>sağladı</a:t>
            </a:r>
            <a:r>
              <a:rPr lang="en-GB" dirty="0"/>
              <a:t>. </a:t>
            </a:r>
            <a:r>
              <a:rPr lang="en-GB" dirty="0" err="1"/>
              <a:t>Saf</a:t>
            </a:r>
            <a:r>
              <a:rPr lang="en-GB" dirty="0"/>
              <a:t> </a:t>
            </a:r>
            <a:r>
              <a:rPr lang="en-GB" dirty="0" err="1"/>
              <a:t>silikonun</a:t>
            </a:r>
            <a:r>
              <a:rPr lang="en-GB" dirty="0"/>
              <a:t> </a:t>
            </a:r>
            <a:r>
              <a:rPr lang="en-GB" dirty="0" err="1"/>
              <a:t>Ukrayna’dan</a:t>
            </a:r>
            <a:r>
              <a:rPr lang="en-GB" dirty="0"/>
              <a:t> </a:t>
            </a:r>
            <a:r>
              <a:rPr lang="en-GB" dirty="0" err="1"/>
              <a:t>temin</a:t>
            </a:r>
            <a:r>
              <a:rPr lang="en-GB" dirty="0"/>
              <a:t> </a:t>
            </a:r>
            <a:r>
              <a:rPr lang="en-GB" dirty="0" err="1"/>
              <a:t>edildiği</a:t>
            </a:r>
            <a:r>
              <a:rPr lang="en-GB" dirty="0"/>
              <a:t>, </a:t>
            </a:r>
            <a:r>
              <a:rPr lang="en-GB" dirty="0" err="1"/>
              <a:t>striplerin</a:t>
            </a:r>
            <a:r>
              <a:rPr lang="en-GB" dirty="0"/>
              <a:t> </a:t>
            </a:r>
            <a:r>
              <a:rPr lang="en-GB" dirty="0" err="1"/>
              <a:t>Azerbaycan’da</a:t>
            </a:r>
            <a:r>
              <a:rPr lang="en-GB" dirty="0"/>
              <a:t> </a:t>
            </a:r>
            <a:r>
              <a:rPr lang="en-GB" dirty="0" err="1"/>
              <a:t>üretildiği</a:t>
            </a:r>
            <a:r>
              <a:rPr lang="en-GB" dirty="0"/>
              <a:t>, </a:t>
            </a:r>
            <a:r>
              <a:rPr lang="en-GB" dirty="0" err="1"/>
              <a:t>birleştirme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elektroniğin</a:t>
            </a:r>
            <a:r>
              <a:rPr lang="en-GB" dirty="0"/>
              <a:t> </a:t>
            </a:r>
            <a:r>
              <a:rPr lang="en-GB" dirty="0" err="1"/>
              <a:t>Türkiye’de</a:t>
            </a:r>
            <a:r>
              <a:rPr lang="en-GB" dirty="0"/>
              <a:t> </a:t>
            </a:r>
            <a:r>
              <a:rPr lang="en-GB" dirty="0" err="1"/>
              <a:t>yapıldığı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kurgu</a:t>
            </a:r>
            <a:r>
              <a:rPr lang="en-GB" dirty="0"/>
              <a:t> </a:t>
            </a:r>
            <a:r>
              <a:rPr lang="en-GB" dirty="0" err="1"/>
              <a:t>oluşturup</a:t>
            </a:r>
            <a:r>
              <a:rPr lang="en-GB" dirty="0"/>
              <a:t> </a:t>
            </a:r>
            <a:r>
              <a:rPr lang="en-GB" dirty="0" err="1"/>
              <a:t>temaslar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imkanların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sağlanmaması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sebebiyle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Akademisine</a:t>
            </a:r>
            <a:r>
              <a:rPr lang="en-GB" dirty="0"/>
              <a:t> </a:t>
            </a:r>
            <a:r>
              <a:rPr lang="en-GB" dirty="0" err="1"/>
              <a:t>bağlı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Enstitüsünde</a:t>
            </a:r>
            <a:r>
              <a:rPr lang="en-GB" dirty="0"/>
              <a:t> </a:t>
            </a:r>
            <a:r>
              <a:rPr lang="en-GB" dirty="0" err="1"/>
              <a:t>Türkiye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bölgedeki</a:t>
            </a:r>
            <a:r>
              <a:rPr lang="en-GB" dirty="0"/>
              <a:t> </a:t>
            </a:r>
            <a:r>
              <a:rPr lang="en-GB" dirty="0" err="1"/>
              <a:t>genç</a:t>
            </a:r>
            <a:r>
              <a:rPr lang="en-GB" dirty="0"/>
              <a:t> </a:t>
            </a:r>
            <a:r>
              <a:rPr lang="en-GB" dirty="0" err="1"/>
              <a:t>fizikçilerin</a:t>
            </a:r>
            <a:r>
              <a:rPr lang="en-GB" dirty="0"/>
              <a:t> </a:t>
            </a:r>
            <a:r>
              <a:rPr lang="en-GB" dirty="0" err="1"/>
              <a:t>yetişmesini</a:t>
            </a:r>
            <a:r>
              <a:rPr lang="en-GB" dirty="0"/>
              <a:t> </a:t>
            </a:r>
            <a:r>
              <a:rPr lang="en-GB" dirty="0" err="1"/>
              <a:t>sağlayacak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b="1" dirty="0" err="1"/>
              <a:t>Parçacık</a:t>
            </a:r>
            <a:r>
              <a:rPr lang="en-GB" b="1" dirty="0"/>
              <a:t> </a:t>
            </a:r>
            <a:r>
              <a:rPr lang="en-GB" b="1" dirty="0" err="1"/>
              <a:t>Fiziği</a:t>
            </a:r>
            <a:r>
              <a:rPr lang="en-GB" b="1" dirty="0"/>
              <a:t> </a:t>
            </a:r>
            <a:r>
              <a:rPr lang="en-GB" b="1" dirty="0" err="1"/>
              <a:t>Enstrümentasyon</a:t>
            </a:r>
            <a:r>
              <a:rPr lang="en-GB" b="1" dirty="0"/>
              <a:t> </a:t>
            </a:r>
            <a:r>
              <a:rPr lang="en-GB" b="1" dirty="0" err="1"/>
              <a:t>Okulu</a:t>
            </a:r>
            <a:r>
              <a:rPr lang="en-GB" b="1" dirty="0"/>
              <a:t> </a:t>
            </a:r>
            <a:r>
              <a:rPr lang="en-GB" dirty="0" err="1"/>
              <a:t>kurulması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Sürdürülebilir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oluşum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hayata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geçemedi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ise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Ankara </a:t>
            </a:r>
            <a:r>
              <a:rPr lang="en-GB" dirty="0" err="1"/>
              <a:t>Üniversitesi</a:t>
            </a:r>
            <a:r>
              <a:rPr lang="en-GB" dirty="0"/>
              <a:t> </a:t>
            </a:r>
            <a:r>
              <a:rPr lang="en-GB" dirty="0" err="1"/>
              <a:t>koordinatörlüğündeki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10" name="Picture 9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C02F33CC-279A-4F4D-A6F9-70186BFD08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188B78F4-30B5-1D4A-B201-7B87F29AF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91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2FB6CEFD-0E63-DE47-99BC-4FC1BC716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26559A-798B-134C-899A-1B1CEB9A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2" descr="Kurumsal | İstinye Üniversitesi">
            <a:extLst>
              <a:ext uri="{FF2B5EF4-FFF2-40B4-BE49-F238E27FC236}">
                <a16:creationId xmlns:a16="http://schemas.microsoft.com/office/drawing/2014/main" id="{52D464A2-EB52-FF49-99E6-46BDF91AD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246452-8D08-0045-B734-06146866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78" y="0"/>
            <a:ext cx="1365422" cy="194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492302-EC60-F746-BD9D-E1D93129C224}"/>
              </a:ext>
            </a:extLst>
          </p:cNvPr>
          <p:cNvSpPr/>
          <p:nvPr/>
        </p:nvSpPr>
        <p:spPr>
          <a:xfrm>
            <a:off x="9372601" y="151244"/>
            <a:ext cx="1371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400" i="1" dirty="0">
                <a:solidFill>
                  <a:srgbClr val="2A495D"/>
                </a:solidFill>
              </a:rPr>
              <a:t>BİLİM SANAT EKİNİ VE EĞİTİMİ DERNEĞİ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113672-089C-4E4A-9F88-D59BAE45CD0D}"/>
              </a:ext>
            </a:extLst>
          </p:cNvPr>
          <p:cNvSpPr/>
          <p:nvPr/>
        </p:nvSpPr>
        <p:spPr>
          <a:xfrm>
            <a:off x="9372600" y="2010723"/>
            <a:ext cx="281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400" b="1" dirty="0"/>
              <a:t>KARANLIKLARI AYDINLATMAK İÇİN</a:t>
            </a:r>
            <a:endParaRPr lang="en-US" sz="1400" b="1" i="0" dirty="0">
              <a:effectLst/>
            </a:endParaRP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0967AEB-2AE0-E249-B0CE-92ACC45637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5921"/>
          <a:stretch/>
        </p:blipFill>
        <p:spPr>
          <a:xfrm>
            <a:off x="1527783" y="659242"/>
            <a:ext cx="7730066" cy="34073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" name="Picture 1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A2D1B2BB-53E4-7D4E-91AD-B559E6D5BD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91" t="41835" r="5037" b="13833"/>
          <a:stretch/>
        </p:blipFill>
        <p:spPr>
          <a:xfrm>
            <a:off x="8384106" y="3413118"/>
            <a:ext cx="3647929" cy="1783555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5A4C686-B0D3-C748-AE34-6967A522CF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6179"/>
          <a:stretch/>
        </p:blipFill>
        <p:spPr>
          <a:xfrm>
            <a:off x="2946402" y="5649241"/>
            <a:ext cx="9000968" cy="124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41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85B7D6D-F2AD-6644-806C-1D65C7FE9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8</a:t>
            </a:fld>
            <a:endParaRPr lang="en-GB"/>
          </a:p>
        </p:txBody>
      </p:sp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581250-4711-B243-B4C0-5C76BE1B6E8C}"/>
              </a:ext>
            </a:extLst>
          </p:cNvPr>
          <p:cNvSpPr txBox="1"/>
          <p:nvPr/>
        </p:nvSpPr>
        <p:spPr>
          <a:xfrm>
            <a:off x="9413176" y="1533465"/>
            <a:ext cx="26518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Bildiri</a:t>
            </a:r>
            <a:r>
              <a:rPr lang="en-GB" sz="2000" i="1" dirty="0"/>
              <a:t> </a:t>
            </a:r>
            <a:r>
              <a:rPr lang="en-GB" sz="2000" i="1" dirty="0" err="1"/>
              <a:t>başvuruları</a:t>
            </a:r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tarafından</a:t>
            </a:r>
            <a:r>
              <a:rPr lang="en-GB" sz="2000" i="1" dirty="0"/>
              <a:t> </a:t>
            </a:r>
            <a:r>
              <a:rPr lang="en-GB" sz="2000" i="1" dirty="0" err="1"/>
              <a:t>değerlendirilmiştir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yaptığı</a:t>
            </a:r>
            <a:r>
              <a:rPr lang="en-GB" sz="2000" i="1" dirty="0"/>
              <a:t> </a:t>
            </a:r>
            <a:r>
              <a:rPr lang="en-GB" sz="2000" i="1" dirty="0" err="1"/>
              <a:t>çeşitli</a:t>
            </a:r>
            <a:r>
              <a:rPr lang="en-GB" sz="2000" i="1" dirty="0"/>
              <a:t> </a:t>
            </a:r>
            <a:r>
              <a:rPr lang="en-GB" sz="2000" i="1" dirty="0" err="1"/>
              <a:t>toplantılarda</a:t>
            </a:r>
            <a:r>
              <a:rPr lang="en-GB" sz="2000" i="1" dirty="0"/>
              <a:t> </a:t>
            </a:r>
            <a:r>
              <a:rPr lang="en-GB" sz="2000" i="1" dirty="0" err="1"/>
              <a:t>çalıştayın</a:t>
            </a:r>
            <a:r>
              <a:rPr lang="en-GB" sz="2000" i="1" dirty="0"/>
              <a:t> </a:t>
            </a:r>
            <a:r>
              <a:rPr lang="en-GB" sz="2000" i="1" dirty="0" err="1"/>
              <a:t>amaç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r>
              <a:rPr lang="en-GB" sz="2000" i="1" dirty="0"/>
              <a:t> </a:t>
            </a:r>
            <a:r>
              <a:rPr lang="en-GB" sz="2000" i="1" dirty="0" err="1"/>
              <a:t>kapsamına</a:t>
            </a:r>
            <a:r>
              <a:rPr lang="en-GB" sz="2000" i="1" dirty="0"/>
              <a:t> </a:t>
            </a:r>
            <a:r>
              <a:rPr lang="en-GB" sz="2000" i="1" dirty="0" err="1"/>
              <a:t>uygun</a:t>
            </a:r>
            <a:r>
              <a:rPr lang="en-GB" sz="2000" i="1" dirty="0"/>
              <a:t> </a:t>
            </a:r>
            <a:r>
              <a:rPr lang="en-GB" sz="2000" i="1" dirty="0" err="1"/>
              <a:t>olarak</a:t>
            </a:r>
            <a:r>
              <a:rPr lang="en-GB" sz="2000" i="1" dirty="0"/>
              <a:t>  </a:t>
            </a:r>
            <a:r>
              <a:rPr lang="en-GB" sz="2000" i="1" dirty="0" err="1"/>
              <a:t>değerlendirme</a:t>
            </a:r>
            <a:r>
              <a:rPr lang="en-GB" sz="2000" i="1" dirty="0"/>
              <a:t> </a:t>
            </a:r>
            <a:r>
              <a:rPr lang="en-GB" sz="2000" i="1" dirty="0" err="1"/>
              <a:t>esaslarını</a:t>
            </a:r>
            <a:r>
              <a:rPr lang="en-GB" sz="2000" i="1" dirty="0"/>
              <a:t> </a:t>
            </a:r>
            <a:r>
              <a:rPr lang="en-GB" sz="2000" i="1" dirty="0" err="1"/>
              <a:t>belirlenmiştir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r>
              <a:rPr lang="en-GB" sz="2000" i="1" dirty="0" err="1"/>
              <a:t>Değerli</a:t>
            </a:r>
            <a:r>
              <a:rPr lang="en-GB" sz="2000" i="1" dirty="0"/>
              <a:t> </a:t>
            </a:r>
            <a:r>
              <a:rPr lang="en-GB" sz="2000" i="1" dirty="0" err="1"/>
              <a:t>katkıları</a:t>
            </a:r>
            <a:r>
              <a:rPr lang="en-GB" sz="2000" i="1" dirty="0"/>
              <a:t> </a:t>
            </a:r>
            <a:r>
              <a:rPr lang="en-GB" sz="2000" i="1" dirty="0" err="1"/>
              <a:t>sebebiyle</a:t>
            </a:r>
            <a:r>
              <a:rPr lang="en-GB" sz="2000" i="1" dirty="0"/>
              <a:t> </a:t>
            </a:r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üyelerine</a:t>
            </a:r>
            <a:r>
              <a:rPr lang="en-GB" sz="2000" i="1" dirty="0"/>
              <a:t> </a:t>
            </a:r>
            <a:r>
              <a:rPr lang="en-GB" sz="2000" i="1" dirty="0" err="1"/>
              <a:t>teşekkür</a:t>
            </a:r>
            <a:r>
              <a:rPr lang="en-GB" sz="2000" i="1" dirty="0"/>
              <a:t> </a:t>
            </a:r>
            <a:r>
              <a:rPr lang="en-GB" sz="2000" i="1" dirty="0" err="1"/>
              <a:t>ederiz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E166DC-8403-3949-8129-AF4265C7CB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790" t="34321" r="41204" b="29382"/>
          <a:stretch/>
        </p:blipFill>
        <p:spPr>
          <a:xfrm>
            <a:off x="2781945" y="1052648"/>
            <a:ext cx="6549368" cy="550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7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85B7D6D-F2AD-6644-806C-1D65C7FE9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9</a:t>
            </a:fld>
            <a:endParaRPr lang="en-GB"/>
          </a:p>
        </p:txBody>
      </p:sp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581250-4711-B243-B4C0-5C76BE1B6E8C}"/>
              </a:ext>
            </a:extLst>
          </p:cNvPr>
          <p:cNvSpPr txBox="1"/>
          <p:nvPr/>
        </p:nvSpPr>
        <p:spPr>
          <a:xfrm>
            <a:off x="9372600" y="2650191"/>
            <a:ext cx="2651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Çalıştayın</a:t>
            </a:r>
            <a:r>
              <a:rPr lang="en-GB" sz="2000" i="1" dirty="0"/>
              <a:t> </a:t>
            </a:r>
            <a:r>
              <a:rPr lang="en-GB" sz="2000" i="1" dirty="0" err="1"/>
              <a:t>organizasyonel</a:t>
            </a:r>
            <a:r>
              <a:rPr lang="en-GB" sz="2000" i="1" dirty="0"/>
              <a:t> </a:t>
            </a:r>
            <a:r>
              <a:rPr lang="en-GB" sz="2000" i="1" dirty="0" err="1"/>
              <a:t>süreçlerinde</a:t>
            </a:r>
            <a:r>
              <a:rPr lang="en-GB" sz="2000" i="1" dirty="0"/>
              <a:t> </a:t>
            </a:r>
            <a:r>
              <a:rPr lang="en-GB" sz="2000" i="1" dirty="0" err="1"/>
              <a:t>destek</a:t>
            </a:r>
            <a:r>
              <a:rPr lang="en-GB" sz="2000" i="1" dirty="0"/>
              <a:t> </a:t>
            </a:r>
            <a:r>
              <a:rPr lang="en-GB" sz="2000" i="1" dirty="0" err="1"/>
              <a:t>veren</a:t>
            </a:r>
            <a:r>
              <a:rPr lang="en-GB" sz="2000" i="1" dirty="0"/>
              <a:t> </a:t>
            </a:r>
            <a:r>
              <a:rPr lang="en-GB" sz="2000" i="1" dirty="0" err="1"/>
              <a:t>Düzenleme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üyelerine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endParaRPr lang="en-GB" sz="2000" i="1" dirty="0"/>
          </a:p>
          <a:p>
            <a:r>
              <a:rPr lang="en-GB" sz="2000" i="1" dirty="0" err="1"/>
              <a:t>İSÜ’nün</a:t>
            </a:r>
            <a:r>
              <a:rPr lang="en-GB" sz="2000" i="1" dirty="0"/>
              <a:t> </a:t>
            </a:r>
            <a:r>
              <a:rPr lang="en-GB" sz="2000" i="1" dirty="0" err="1"/>
              <a:t>ilgili</a:t>
            </a:r>
            <a:r>
              <a:rPr lang="en-GB" sz="2000" i="1" dirty="0"/>
              <a:t> </a:t>
            </a:r>
            <a:r>
              <a:rPr lang="en-GB" sz="2000" i="1" dirty="0" err="1"/>
              <a:t>birim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r>
              <a:rPr lang="en-GB" sz="2000" i="1" dirty="0"/>
              <a:t> </a:t>
            </a:r>
            <a:r>
              <a:rPr lang="en-GB" sz="2000" i="1" dirty="0" err="1"/>
              <a:t>personeline</a:t>
            </a:r>
            <a:r>
              <a:rPr lang="en-GB" sz="2000" i="1" dirty="0"/>
              <a:t> </a:t>
            </a:r>
            <a:r>
              <a:rPr lang="en-GB" sz="2000" i="1" dirty="0" err="1"/>
              <a:t>teşekkür</a:t>
            </a:r>
            <a:r>
              <a:rPr lang="en-GB" sz="2000" i="1" dirty="0"/>
              <a:t> </a:t>
            </a:r>
            <a:r>
              <a:rPr lang="en-GB" sz="2000" i="1" dirty="0" err="1"/>
              <a:t>ederiz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F9FA04-BAFC-4645-BF88-A24E874FB0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82" t="36293" r="44351" b="24197"/>
          <a:stretch/>
        </p:blipFill>
        <p:spPr>
          <a:xfrm>
            <a:off x="2799449" y="958606"/>
            <a:ext cx="5796313" cy="592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5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10217</TotalTime>
  <Words>1772</Words>
  <Application>Microsoft Macintosh PowerPoint</Application>
  <PresentationFormat>Widescreen</PresentationFormat>
  <Paragraphs>316</Paragraphs>
  <Slides>19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Chalkduster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162</cp:revision>
  <cp:lastPrinted>2020-11-28T21:21:04Z</cp:lastPrinted>
  <dcterms:created xsi:type="dcterms:W3CDTF">2020-08-27T07:33:37Z</dcterms:created>
  <dcterms:modified xsi:type="dcterms:W3CDTF">2022-12-02T14:40:27Z</dcterms:modified>
</cp:coreProperties>
</file>