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1091" r:id="rId3"/>
    <p:sldId id="258" r:id="rId4"/>
    <p:sldId id="591" r:id="rId5"/>
    <p:sldId id="1082" r:id="rId6"/>
    <p:sldId id="1089" r:id="rId7"/>
    <p:sldId id="1090" r:id="rId8"/>
    <p:sldId id="595" r:id="rId9"/>
    <p:sldId id="602" r:id="rId10"/>
    <p:sldId id="407" r:id="rId11"/>
    <p:sldId id="403" r:id="rId12"/>
    <p:sldId id="337" r:id="rId13"/>
    <p:sldId id="304" r:id="rId14"/>
    <p:sldId id="274" r:id="rId15"/>
    <p:sldId id="281" r:id="rId16"/>
    <p:sldId id="282" r:id="rId17"/>
    <p:sldId id="262" r:id="rId18"/>
    <p:sldId id="290" r:id="rId19"/>
    <p:sldId id="291" r:id="rId20"/>
    <p:sldId id="292" r:id="rId21"/>
    <p:sldId id="1092" r:id="rId22"/>
    <p:sldId id="1093" r:id="rId23"/>
    <p:sldId id="1094" r:id="rId24"/>
    <p:sldId id="1095" r:id="rId25"/>
    <p:sldId id="1096" r:id="rId26"/>
    <p:sldId id="1097" r:id="rId27"/>
    <p:sldId id="1098" r:id="rId28"/>
    <p:sldId id="1099" r:id="rId29"/>
    <p:sldId id="1101" r:id="rId30"/>
    <p:sldId id="332" r:id="rId31"/>
    <p:sldId id="333" r:id="rId32"/>
    <p:sldId id="1100" r:id="rId33"/>
    <p:sldId id="270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53" autoAdjust="0"/>
    <p:restoredTop sz="94660"/>
  </p:normalViewPr>
  <p:slideViewPr>
    <p:cSldViewPr snapToGrid="0">
      <p:cViewPr varScale="1">
        <p:scale>
          <a:sx n="90" d="100"/>
          <a:sy n="90" d="100"/>
        </p:scale>
        <p:origin x="62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AL&#199;IN\Desktop\SMARTPHOTONICS\YMM\2020-1\Ek%20Belgeler\Ek%20Belge%20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AL&#199;IN\Desktop\SMARTPHOTONICS\YMM\2020-1\Ek%20Belgeler\Ek%20Belge%205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EF ile üretilen maks. Akım Değerleri </a:t>
            </a:r>
            <a:r>
              <a:rPr lang="tr-TR"/>
              <a:t> (</a:t>
            </a:r>
            <a:r>
              <a:rPr lang="el-GR"/>
              <a:t>μ</a:t>
            </a:r>
            <a:r>
              <a:rPr lang="tr-TR"/>
              <a:t>A)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458092738407698"/>
          <c:y val="0.16708333333333336"/>
          <c:w val="0.85853018372703416"/>
          <c:h val="0.61498432487605714"/>
        </c:manualLayout>
      </c:layout>
      <c:lineChart>
        <c:grouping val="standard"/>
        <c:varyColors val="0"/>
        <c:ser>
          <c:idx val="3"/>
          <c:order val="0"/>
          <c:tx>
            <c:v>Alev Var(TEA)</c:v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Sayfa1!$A$8:$A$13</c:f>
              <c:strCache>
                <c:ptCount val="6"/>
                <c:pt idx="0">
                  <c:v>0.1</c:v>
                </c:pt>
                <c:pt idx="1">
                  <c:v>0.2</c:v>
                </c:pt>
                <c:pt idx="2">
                  <c:v>0.3</c:v>
                </c:pt>
                <c:pt idx="3">
                  <c:v>0.5</c:v>
                </c:pt>
                <c:pt idx="4">
                  <c:v>0.7</c:v>
                </c:pt>
                <c:pt idx="5">
                  <c:v>1.0</c:v>
                </c:pt>
              </c:strCache>
            </c:strRef>
          </c:cat>
          <c:val>
            <c:numRef>
              <c:f>Sayfa1!$H$8:$H$13</c:f>
              <c:numCache>
                <c:formatCode>0.00</c:formatCode>
                <c:ptCount val="6"/>
                <c:pt idx="0">
                  <c:v>16.645</c:v>
                </c:pt>
                <c:pt idx="1">
                  <c:v>17.716000000000001</c:v>
                </c:pt>
                <c:pt idx="2">
                  <c:v>21.454999999999998</c:v>
                </c:pt>
                <c:pt idx="3">
                  <c:v>24.242999999999999</c:v>
                </c:pt>
                <c:pt idx="4">
                  <c:v>24.981999999999999</c:v>
                </c:pt>
                <c:pt idx="5">
                  <c:v>25.536000000000001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4BB2-403F-9579-2F260ED738CA}"/>
            </c:ext>
          </c:extLst>
        </c:ser>
        <c:ser>
          <c:idx val="0"/>
          <c:order val="1"/>
          <c:tx>
            <c:v>Alev Yok(EF)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Sayfa1!$A$8:$A$13</c:f>
              <c:strCache>
                <c:ptCount val="6"/>
                <c:pt idx="0">
                  <c:v>0.1</c:v>
                </c:pt>
                <c:pt idx="1">
                  <c:v>0.2</c:v>
                </c:pt>
                <c:pt idx="2">
                  <c:v>0.3</c:v>
                </c:pt>
                <c:pt idx="3">
                  <c:v>0.5</c:v>
                </c:pt>
                <c:pt idx="4">
                  <c:v>0.7</c:v>
                </c:pt>
                <c:pt idx="5">
                  <c:v>1.0</c:v>
                </c:pt>
              </c:strCache>
            </c:strRef>
          </c:cat>
          <c:val>
            <c:numRef>
              <c:f>Sayfa1!$B$8:$B$13</c:f>
              <c:numCache>
                <c:formatCode>0.00</c:formatCode>
                <c:ptCount val="6"/>
                <c:pt idx="0">
                  <c:v>0.17299999999999999</c:v>
                </c:pt>
                <c:pt idx="1">
                  <c:v>0.184</c:v>
                </c:pt>
                <c:pt idx="2">
                  <c:v>0.18099999999999999</c:v>
                </c:pt>
                <c:pt idx="3">
                  <c:v>0.17799999999999999</c:v>
                </c:pt>
                <c:pt idx="4">
                  <c:v>0.17</c:v>
                </c:pt>
                <c:pt idx="5">
                  <c:v>0.18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4BB2-403F-9579-2F260ED738CA}"/>
            </c:ext>
          </c:extLst>
        </c:ser>
        <c:ser>
          <c:idx val="1"/>
          <c:order val="2"/>
          <c:tx>
            <c:v>Alev Yok (TEA)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Sayfa1!$A$8:$A$13</c:f>
              <c:strCache>
                <c:ptCount val="6"/>
                <c:pt idx="0">
                  <c:v>0.1</c:v>
                </c:pt>
                <c:pt idx="1">
                  <c:v>0.2</c:v>
                </c:pt>
                <c:pt idx="2">
                  <c:v>0.3</c:v>
                </c:pt>
                <c:pt idx="3">
                  <c:v>0.5</c:v>
                </c:pt>
                <c:pt idx="4">
                  <c:v>0.7</c:v>
                </c:pt>
                <c:pt idx="5">
                  <c:v>1.0</c:v>
                </c:pt>
              </c:strCache>
            </c:strRef>
          </c:cat>
          <c:val>
            <c:numRef>
              <c:f>Sayfa1!$F$8:$F$13</c:f>
              <c:numCache>
                <c:formatCode>0.00</c:formatCode>
                <c:ptCount val="6"/>
                <c:pt idx="0">
                  <c:v>0.16400000000000001</c:v>
                </c:pt>
                <c:pt idx="1">
                  <c:v>0.18099999999999999</c:v>
                </c:pt>
                <c:pt idx="2">
                  <c:v>0.185</c:v>
                </c:pt>
                <c:pt idx="3">
                  <c:v>0.17599999999999999</c:v>
                </c:pt>
                <c:pt idx="4">
                  <c:v>0.17399999999999999</c:v>
                </c:pt>
                <c:pt idx="5">
                  <c:v>0.17899999999999999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4BB2-403F-9579-2F260ED738CA}"/>
            </c:ext>
          </c:extLst>
        </c:ser>
        <c:ser>
          <c:idx val="2"/>
          <c:order val="3"/>
          <c:tx>
            <c:v>Alev Var (EF)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Sayfa1!$A$8:$A$13</c:f>
              <c:strCache>
                <c:ptCount val="6"/>
                <c:pt idx="0">
                  <c:v>0.1</c:v>
                </c:pt>
                <c:pt idx="1">
                  <c:v>0.2</c:v>
                </c:pt>
                <c:pt idx="2">
                  <c:v>0.3</c:v>
                </c:pt>
                <c:pt idx="3">
                  <c:v>0.5</c:v>
                </c:pt>
                <c:pt idx="4">
                  <c:v>0.7</c:v>
                </c:pt>
                <c:pt idx="5">
                  <c:v>1.0</c:v>
                </c:pt>
              </c:strCache>
            </c:strRef>
          </c:cat>
          <c:val>
            <c:numRef>
              <c:f>Sayfa1!$D$8:$D$13</c:f>
              <c:numCache>
                <c:formatCode>0.00</c:formatCode>
                <c:ptCount val="6"/>
                <c:pt idx="0">
                  <c:v>17.812999999999999</c:v>
                </c:pt>
                <c:pt idx="1">
                  <c:v>18.771000000000001</c:v>
                </c:pt>
                <c:pt idx="2">
                  <c:v>23.344999999999999</c:v>
                </c:pt>
                <c:pt idx="3">
                  <c:v>27.015999999999998</c:v>
                </c:pt>
                <c:pt idx="4">
                  <c:v>26.143999999999998</c:v>
                </c:pt>
                <c:pt idx="5">
                  <c:v>27.053000000000001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3-4BB2-403F-9579-2F260ED738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786483504"/>
        <c:axId val="1901130768"/>
      </c:lineChart>
      <c:catAx>
        <c:axId val="178648350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tr-TR" sz="1100" dirty="0"/>
                  <a:t>Foto-katot madde miktarı (</a:t>
                </a:r>
                <a:r>
                  <a:rPr lang="tr-TR" sz="1100" dirty="0" err="1"/>
                  <a:t>mL</a:t>
                </a:r>
                <a:r>
                  <a:rPr lang="tr-TR" sz="1100" dirty="0"/>
                  <a:t>)</a:t>
                </a:r>
                <a:endParaRPr lang="en-GB" sz="1100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1130768"/>
        <c:crosses val="autoZero"/>
        <c:auto val="1"/>
        <c:lblAlgn val="ctr"/>
        <c:lblOffset val="100"/>
        <c:noMultiLvlLbl val="0"/>
      </c:catAx>
      <c:valAx>
        <c:axId val="1901130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864835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tr-TR"/>
              <a:t>Mesafeye (m) bağlı olarak üretilen akım (</a:t>
            </a:r>
            <a:r>
              <a:rPr lang="el-GR"/>
              <a:t>μ</a:t>
            </a:r>
            <a:r>
              <a:rPr lang="tr-TR"/>
              <a:t>A)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1"/>
          <c:order val="0"/>
          <c:tx>
            <c:v>Kapalı ortam alev yok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Sayfa1!$A$10:$A$26</c:f>
              <c:numCache>
                <c:formatCode>0.0</c:formatCode>
                <c:ptCount val="17"/>
                <c:pt idx="0">
                  <c:v>0.5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5</c:v>
                </c:pt>
                <c:pt idx="5">
                  <c:v>10</c:v>
                </c:pt>
                <c:pt idx="6">
                  <c:v>15</c:v>
                </c:pt>
                <c:pt idx="7">
                  <c:v>25</c:v>
                </c:pt>
                <c:pt idx="8">
                  <c:v>30</c:v>
                </c:pt>
                <c:pt idx="9">
                  <c:v>40</c:v>
                </c:pt>
                <c:pt idx="10">
                  <c:v>50</c:v>
                </c:pt>
                <c:pt idx="11">
                  <c:v>60</c:v>
                </c:pt>
                <c:pt idx="12">
                  <c:v>70</c:v>
                </c:pt>
                <c:pt idx="13">
                  <c:v>80</c:v>
                </c:pt>
                <c:pt idx="14">
                  <c:v>90</c:v>
                </c:pt>
                <c:pt idx="15">
                  <c:v>110</c:v>
                </c:pt>
                <c:pt idx="16">
                  <c:v>120</c:v>
                </c:pt>
              </c:numCache>
            </c:numRef>
          </c:cat>
          <c:val>
            <c:numRef>
              <c:f>Sayfa1!$B$10:$B$26</c:f>
              <c:numCache>
                <c:formatCode>0.00</c:formatCode>
                <c:ptCount val="17"/>
                <c:pt idx="0">
                  <c:v>0.16400000000000001</c:v>
                </c:pt>
                <c:pt idx="1">
                  <c:v>0.157</c:v>
                </c:pt>
                <c:pt idx="2">
                  <c:v>0.16700000000000001</c:v>
                </c:pt>
                <c:pt idx="3">
                  <c:v>0.17599999999999999</c:v>
                </c:pt>
                <c:pt idx="4">
                  <c:v>0.17</c:v>
                </c:pt>
                <c:pt idx="5">
                  <c:v>0.183</c:v>
                </c:pt>
                <c:pt idx="6">
                  <c:v>0.16600000000000001</c:v>
                </c:pt>
                <c:pt idx="7">
                  <c:v>0.16400000000000001</c:v>
                </c:pt>
                <c:pt idx="8">
                  <c:v>0.16700000000000001</c:v>
                </c:pt>
                <c:pt idx="9">
                  <c:v>0.17299999999999999</c:v>
                </c:pt>
                <c:pt idx="10">
                  <c:v>0.16500000000000001</c:v>
                </c:pt>
                <c:pt idx="11">
                  <c:v>0.17599999999999999</c:v>
                </c:pt>
                <c:pt idx="12">
                  <c:v>0.17699999999999999</c:v>
                </c:pt>
                <c:pt idx="13">
                  <c:v>0.16500000000000001</c:v>
                </c:pt>
                <c:pt idx="14">
                  <c:v>0.16800000000000001</c:v>
                </c:pt>
                <c:pt idx="15">
                  <c:v>0.16600000000000001</c:v>
                </c:pt>
                <c:pt idx="16">
                  <c:v>0.17499999999999999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750-441C-9BC9-F36E3E589623}"/>
            </c:ext>
          </c:extLst>
        </c:ser>
        <c:ser>
          <c:idx val="2"/>
          <c:order val="1"/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Sayfa1!$A$10:$A$26</c:f>
              <c:numCache>
                <c:formatCode>0.0</c:formatCode>
                <c:ptCount val="17"/>
                <c:pt idx="0">
                  <c:v>0.5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5</c:v>
                </c:pt>
                <c:pt idx="5">
                  <c:v>10</c:v>
                </c:pt>
                <c:pt idx="6">
                  <c:v>15</c:v>
                </c:pt>
                <c:pt idx="7">
                  <c:v>25</c:v>
                </c:pt>
                <c:pt idx="8">
                  <c:v>30</c:v>
                </c:pt>
                <c:pt idx="9">
                  <c:v>40</c:v>
                </c:pt>
                <c:pt idx="10">
                  <c:v>50</c:v>
                </c:pt>
                <c:pt idx="11">
                  <c:v>60</c:v>
                </c:pt>
                <c:pt idx="12">
                  <c:v>70</c:v>
                </c:pt>
                <c:pt idx="13">
                  <c:v>80</c:v>
                </c:pt>
                <c:pt idx="14">
                  <c:v>90</c:v>
                </c:pt>
                <c:pt idx="15">
                  <c:v>110</c:v>
                </c:pt>
                <c:pt idx="16">
                  <c:v>120</c:v>
                </c:pt>
              </c:numCache>
            </c:numRef>
          </c:cat>
          <c:val>
            <c:numRef>
              <c:f>Sayfa1!$C$10:$C$26</c:f>
              <c:numCache>
                <c:formatCode>General</c:formatCode>
                <c:ptCount val="17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750-441C-9BC9-F36E3E589623}"/>
            </c:ext>
          </c:extLst>
        </c:ser>
        <c:ser>
          <c:idx val="3"/>
          <c:order val="2"/>
          <c:tx>
            <c:v>Açık ortam</c:v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Sayfa1!$A$10:$A$26</c:f>
              <c:numCache>
                <c:formatCode>0.0</c:formatCode>
                <c:ptCount val="17"/>
                <c:pt idx="0">
                  <c:v>0.5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5</c:v>
                </c:pt>
                <c:pt idx="5">
                  <c:v>10</c:v>
                </c:pt>
                <c:pt idx="6">
                  <c:v>15</c:v>
                </c:pt>
                <c:pt idx="7">
                  <c:v>25</c:v>
                </c:pt>
                <c:pt idx="8">
                  <c:v>30</c:v>
                </c:pt>
                <c:pt idx="9">
                  <c:v>40</c:v>
                </c:pt>
                <c:pt idx="10">
                  <c:v>50</c:v>
                </c:pt>
                <c:pt idx="11">
                  <c:v>60</c:v>
                </c:pt>
                <c:pt idx="12">
                  <c:v>70</c:v>
                </c:pt>
                <c:pt idx="13">
                  <c:v>80</c:v>
                </c:pt>
                <c:pt idx="14">
                  <c:v>90</c:v>
                </c:pt>
                <c:pt idx="15">
                  <c:v>110</c:v>
                </c:pt>
                <c:pt idx="16">
                  <c:v>120</c:v>
                </c:pt>
              </c:numCache>
            </c:numRef>
          </c:cat>
          <c:val>
            <c:numRef>
              <c:f>Sayfa1!$D$10:$D$26</c:f>
              <c:numCache>
                <c:formatCode>0.00</c:formatCode>
                <c:ptCount val="17"/>
                <c:pt idx="0">
                  <c:v>23.567</c:v>
                </c:pt>
                <c:pt idx="1">
                  <c:v>23.015999999999998</c:v>
                </c:pt>
                <c:pt idx="2">
                  <c:v>22.873999999999999</c:v>
                </c:pt>
                <c:pt idx="3">
                  <c:v>22.254000000000001</c:v>
                </c:pt>
                <c:pt idx="4">
                  <c:v>21.913</c:v>
                </c:pt>
                <c:pt idx="5">
                  <c:v>21.003</c:v>
                </c:pt>
                <c:pt idx="6">
                  <c:v>20.536000000000001</c:v>
                </c:pt>
                <c:pt idx="7">
                  <c:v>19.998000000000001</c:v>
                </c:pt>
                <c:pt idx="8">
                  <c:v>19.411999999999999</c:v>
                </c:pt>
                <c:pt idx="9">
                  <c:v>18.888000000000002</c:v>
                </c:pt>
                <c:pt idx="10">
                  <c:v>18.344000000000001</c:v>
                </c:pt>
                <c:pt idx="11">
                  <c:v>17.879000000000001</c:v>
                </c:pt>
                <c:pt idx="12">
                  <c:v>17.303999999999998</c:v>
                </c:pt>
                <c:pt idx="13">
                  <c:v>17</c:v>
                </c:pt>
                <c:pt idx="14">
                  <c:v>16.542999999999999</c:v>
                </c:pt>
                <c:pt idx="15">
                  <c:v>16.018000000000001</c:v>
                </c:pt>
                <c:pt idx="16">
                  <c:v>15.042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750-441C-9BC9-F36E3E589623}"/>
            </c:ext>
          </c:extLst>
        </c:ser>
        <c:ser>
          <c:idx val="4"/>
          <c:order val="3"/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Sayfa1!$A$10:$A$26</c:f>
              <c:numCache>
                <c:formatCode>0.0</c:formatCode>
                <c:ptCount val="17"/>
                <c:pt idx="0">
                  <c:v>0.5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5</c:v>
                </c:pt>
                <c:pt idx="5">
                  <c:v>10</c:v>
                </c:pt>
                <c:pt idx="6">
                  <c:v>15</c:v>
                </c:pt>
                <c:pt idx="7">
                  <c:v>25</c:v>
                </c:pt>
                <c:pt idx="8">
                  <c:v>30</c:v>
                </c:pt>
                <c:pt idx="9">
                  <c:v>40</c:v>
                </c:pt>
                <c:pt idx="10">
                  <c:v>50</c:v>
                </c:pt>
                <c:pt idx="11">
                  <c:v>60</c:v>
                </c:pt>
                <c:pt idx="12">
                  <c:v>70</c:v>
                </c:pt>
                <c:pt idx="13">
                  <c:v>80</c:v>
                </c:pt>
                <c:pt idx="14">
                  <c:v>90</c:v>
                </c:pt>
                <c:pt idx="15">
                  <c:v>110</c:v>
                </c:pt>
                <c:pt idx="16">
                  <c:v>120</c:v>
                </c:pt>
              </c:numCache>
            </c:numRef>
          </c:cat>
          <c:val>
            <c:numRef>
              <c:f>Sayfa1!$E$10:$E$26</c:f>
              <c:numCache>
                <c:formatCode>General</c:formatCode>
                <c:ptCount val="17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F750-441C-9BC9-F36E3E589623}"/>
            </c:ext>
          </c:extLst>
        </c:ser>
        <c:ser>
          <c:idx val="5"/>
          <c:order val="4"/>
          <c:tx>
            <c:v>Açık ortam, alev yok</c:v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Sayfa1!$A$10:$A$26</c:f>
              <c:numCache>
                <c:formatCode>0.0</c:formatCode>
                <c:ptCount val="17"/>
                <c:pt idx="0">
                  <c:v>0.5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5</c:v>
                </c:pt>
                <c:pt idx="5">
                  <c:v>10</c:v>
                </c:pt>
                <c:pt idx="6">
                  <c:v>15</c:v>
                </c:pt>
                <c:pt idx="7">
                  <c:v>25</c:v>
                </c:pt>
                <c:pt idx="8">
                  <c:v>30</c:v>
                </c:pt>
                <c:pt idx="9">
                  <c:v>40</c:v>
                </c:pt>
                <c:pt idx="10">
                  <c:v>50</c:v>
                </c:pt>
                <c:pt idx="11">
                  <c:v>60</c:v>
                </c:pt>
                <c:pt idx="12">
                  <c:v>70</c:v>
                </c:pt>
                <c:pt idx="13">
                  <c:v>80</c:v>
                </c:pt>
                <c:pt idx="14">
                  <c:v>90</c:v>
                </c:pt>
                <c:pt idx="15">
                  <c:v>110</c:v>
                </c:pt>
                <c:pt idx="16">
                  <c:v>120</c:v>
                </c:pt>
              </c:numCache>
            </c:numRef>
          </c:cat>
          <c:val>
            <c:numRef>
              <c:f>Sayfa1!$F$10:$F$26</c:f>
              <c:numCache>
                <c:formatCode>0.00</c:formatCode>
                <c:ptCount val="17"/>
                <c:pt idx="0">
                  <c:v>0.112</c:v>
                </c:pt>
                <c:pt idx="1">
                  <c:v>0.18099999999999999</c:v>
                </c:pt>
                <c:pt idx="2">
                  <c:v>0.185</c:v>
                </c:pt>
                <c:pt idx="3">
                  <c:v>0.17599999999999999</c:v>
                </c:pt>
                <c:pt idx="4">
                  <c:v>0.17399999999999999</c:v>
                </c:pt>
                <c:pt idx="5">
                  <c:v>0.17899999999999999</c:v>
                </c:pt>
                <c:pt idx="6">
                  <c:v>0.18099999999999999</c:v>
                </c:pt>
                <c:pt idx="7">
                  <c:v>0.182285714285714</c:v>
                </c:pt>
                <c:pt idx="8">
                  <c:v>0.183571428571429</c:v>
                </c:pt>
                <c:pt idx="9">
                  <c:v>0.184857142857143</c:v>
                </c:pt>
                <c:pt idx="10">
                  <c:v>0.186142857142857</c:v>
                </c:pt>
                <c:pt idx="11">
                  <c:v>0.187428571428571</c:v>
                </c:pt>
                <c:pt idx="12">
                  <c:v>0.188714285714286</c:v>
                </c:pt>
                <c:pt idx="13">
                  <c:v>0.19</c:v>
                </c:pt>
                <c:pt idx="14">
                  <c:v>0.191285714285714</c:v>
                </c:pt>
                <c:pt idx="15">
                  <c:v>0.192571428571429</c:v>
                </c:pt>
                <c:pt idx="16">
                  <c:v>0.19385714285714301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F750-441C-9BC9-F36E3E589623}"/>
            </c:ext>
          </c:extLst>
        </c:ser>
        <c:ser>
          <c:idx val="6"/>
          <c:order val="5"/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Sayfa1!$A$10:$A$26</c:f>
              <c:numCache>
                <c:formatCode>0.0</c:formatCode>
                <c:ptCount val="17"/>
                <c:pt idx="0">
                  <c:v>0.5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5</c:v>
                </c:pt>
                <c:pt idx="5">
                  <c:v>10</c:v>
                </c:pt>
                <c:pt idx="6">
                  <c:v>15</c:v>
                </c:pt>
                <c:pt idx="7">
                  <c:v>25</c:v>
                </c:pt>
                <c:pt idx="8">
                  <c:v>30</c:v>
                </c:pt>
                <c:pt idx="9">
                  <c:v>40</c:v>
                </c:pt>
                <c:pt idx="10">
                  <c:v>50</c:v>
                </c:pt>
                <c:pt idx="11">
                  <c:v>60</c:v>
                </c:pt>
                <c:pt idx="12">
                  <c:v>70</c:v>
                </c:pt>
                <c:pt idx="13">
                  <c:v>80</c:v>
                </c:pt>
                <c:pt idx="14">
                  <c:v>90</c:v>
                </c:pt>
                <c:pt idx="15">
                  <c:v>110</c:v>
                </c:pt>
                <c:pt idx="16">
                  <c:v>120</c:v>
                </c:pt>
              </c:numCache>
            </c:numRef>
          </c:cat>
          <c:val>
            <c:numRef>
              <c:f>Sayfa1!$G$10:$G$26</c:f>
              <c:numCache>
                <c:formatCode>General</c:formatCode>
                <c:ptCount val="17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F750-441C-9BC9-F36E3E589623}"/>
            </c:ext>
          </c:extLst>
        </c:ser>
        <c:ser>
          <c:idx val="7"/>
          <c:order val="6"/>
          <c:tx>
            <c:v>Kapalı ortam</c:v>
          </c:tx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Sayfa1!$A$10:$A$26</c:f>
              <c:numCache>
                <c:formatCode>0.0</c:formatCode>
                <c:ptCount val="17"/>
                <c:pt idx="0">
                  <c:v>0.5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5</c:v>
                </c:pt>
                <c:pt idx="5">
                  <c:v>10</c:v>
                </c:pt>
                <c:pt idx="6">
                  <c:v>15</c:v>
                </c:pt>
                <c:pt idx="7">
                  <c:v>25</c:v>
                </c:pt>
                <c:pt idx="8">
                  <c:v>30</c:v>
                </c:pt>
                <c:pt idx="9">
                  <c:v>40</c:v>
                </c:pt>
                <c:pt idx="10">
                  <c:v>50</c:v>
                </c:pt>
                <c:pt idx="11">
                  <c:v>60</c:v>
                </c:pt>
                <c:pt idx="12">
                  <c:v>70</c:v>
                </c:pt>
                <c:pt idx="13">
                  <c:v>80</c:v>
                </c:pt>
                <c:pt idx="14">
                  <c:v>90</c:v>
                </c:pt>
                <c:pt idx="15">
                  <c:v>110</c:v>
                </c:pt>
                <c:pt idx="16">
                  <c:v>120</c:v>
                </c:pt>
              </c:numCache>
            </c:numRef>
          </c:cat>
          <c:val>
            <c:numRef>
              <c:f>Sayfa1!$H$10:$H$26</c:f>
              <c:numCache>
                <c:formatCode>0.00</c:formatCode>
                <c:ptCount val="17"/>
                <c:pt idx="0">
                  <c:v>20.413</c:v>
                </c:pt>
                <c:pt idx="1">
                  <c:v>20.134</c:v>
                </c:pt>
                <c:pt idx="2">
                  <c:v>20.018000000000001</c:v>
                </c:pt>
                <c:pt idx="3">
                  <c:v>19.919</c:v>
                </c:pt>
                <c:pt idx="4">
                  <c:v>19.756</c:v>
                </c:pt>
                <c:pt idx="5">
                  <c:v>19.111999999999998</c:v>
                </c:pt>
                <c:pt idx="6">
                  <c:v>18.745000000000001</c:v>
                </c:pt>
                <c:pt idx="7">
                  <c:v>18.283000000000001</c:v>
                </c:pt>
                <c:pt idx="8">
                  <c:v>17.824000000000002</c:v>
                </c:pt>
                <c:pt idx="9">
                  <c:v>17.167000000000002</c:v>
                </c:pt>
                <c:pt idx="10">
                  <c:v>16.698</c:v>
                </c:pt>
                <c:pt idx="11">
                  <c:v>16.132999999999999</c:v>
                </c:pt>
                <c:pt idx="12">
                  <c:v>15.667</c:v>
                </c:pt>
                <c:pt idx="13">
                  <c:v>15.122999999999999</c:v>
                </c:pt>
                <c:pt idx="14">
                  <c:v>14.603</c:v>
                </c:pt>
                <c:pt idx="15">
                  <c:v>14.121</c:v>
                </c:pt>
                <c:pt idx="16">
                  <c:v>13.468999999999999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F750-441C-9BC9-F36E3E589623}"/>
            </c:ext>
          </c:extLst>
        </c:ser>
        <c:ser>
          <c:idx val="8"/>
          <c:order val="7"/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Sayfa1!$A$10:$A$26</c:f>
              <c:numCache>
                <c:formatCode>0.0</c:formatCode>
                <c:ptCount val="17"/>
                <c:pt idx="0">
                  <c:v>0.5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5</c:v>
                </c:pt>
                <c:pt idx="5">
                  <c:v>10</c:v>
                </c:pt>
                <c:pt idx="6">
                  <c:v>15</c:v>
                </c:pt>
                <c:pt idx="7">
                  <c:v>25</c:v>
                </c:pt>
                <c:pt idx="8">
                  <c:v>30</c:v>
                </c:pt>
                <c:pt idx="9">
                  <c:v>40</c:v>
                </c:pt>
                <c:pt idx="10">
                  <c:v>50</c:v>
                </c:pt>
                <c:pt idx="11">
                  <c:v>60</c:v>
                </c:pt>
                <c:pt idx="12">
                  <c:v>70</c:v>
                </c:pt>
                <c:pt idx="13">
                  <c:v>80</c:v>
                </c:pt>
                <c:pt idx="14">
                  <c:v>90</c:v>
                </c:pt>
                <c:pt idx="15">
                  <c:v>110</c:v>
                </c:pt>
                <c:pt idx="16">
                  <c:v>120</c:v>
                </c:pt>
              </c:numCache>
            </c:numRef>
          </c:cat>
          <c:val>
            <c:numRef>
              <c:f>Sayfa1!$I$10:$I$26</c:f>
              <c:numCache>
                <c:formatCode>General</c:formatCode>
                <c:ptCount val="17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F750-441C-9BC9-F36E3E5896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96799744"/>
        <c:axId val="736227136"/>
      </c:lineChart>
      <c:catAx>
        <c:axId val="696799744"/>
        <c:scaling>
          <c:orientation val="minMax"/>
        </c:scaling>
        <c:delete val="0"/>
        <c:axPos val="b"/>
        <c:numFmt formatCode="0.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6227136"/>
        <c:crosses val="autoZero"/>
        <c:auto val="1"/>
        <c:lblAlgn val="ctr"/>
        <c:lblOffset val="100"/>
        <c:noMultiLvlLbl val="0"/>
      </c:catAx>
      <c:valAx>
        <c:axId val="7362271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67997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legendEntry>
        <c:idx val="3"/>
        <c:delete val="1"/>
      </c:legendEntry>
      <c:legendEntry>
        <c:idx val="5"/>
        <c:delete val="1"/>
      </c:legendEntry>
      <c:legendEntry>
        <c:idx val="7"/>
        <c:delete val="1"/>
      </c:legendEntry>
      <c:layout>
        <c:manualLayout>
          <c:xMode val="edge"/>
          <c:yMode val="edge"/>
          <c:x val="7.8264373636775866E-2"/>
          <c:y val="0.56320690085793879"/>
          <c:w val="0.8434712527264483"/>
          <c:h val="6.253173066486465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image" Target="../media/image4.jpeg"/><Relationship Id="rId5" Type="http://schemas.openxmlformats.org/officeDocument/2006/relationships/image" Target="../media/image8.jpg"/><Relationship Id="rId4" Type="http://schemas.openxmlformats.org/officeDocument/2006/relationships/image" Target="../media/image7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4.jpeg"/><Relationship Id="rId1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DC2148-0492-4234-A435-A7993C1BCE97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202DEE3B-A98E-4578-9CF2-60AB1D96F1AA}">
      <dgm:prSet/>
      <dgm:spPr/>
      <dgm:t>
        <a:bodyPr/>
        <a:lstStyle/>
        <a:p>
          <a:r>
            <a:rPr lang="tr-TR"/>
            <a:t>NÜRDAM Hakkında</a:t>
          </a:r>
          <a:endParaRPr lang="en-US"/>
        </a:p>
      </dgm:t>
    </dgm:pt>
    <dgm:pt modelId="{F19A6EBB-C01F-4BDF-9252-2FC5CB1ADC35}" type="parTrans" cxnId="{A3082B59-2AE3-4B8F-977D-00374D95777D}">
      <dgm:prSet/>
      <dgm:spPr/>
      <dgm:t>
        <a:bodyPr/>
        <a:lstStyle/>
        <a:p>
          <a:endParaRPr lang="en-US"/>
        </a:p>
      </dgm:t>
    </dgm:pt>
    <dgm:pt modelId="{0FC4A5A2-7A73-4921-AC0D-B320D6228584}" type="sibTrans" cxnId="{A3082B59-2AE3-4B8F-977D-00374D95777D}">
      <dgm:prSet/>
      <dgm:spPr/>
      <dgm:t>
        <a:bodyPr/>
        <a:lstStyle/>
        <a:p>
          <a:endParaRPr lang="en-US"/>
        </a:p>
      </dgm:t>
    </dgm:pt>
    <dgm:pt modelId="{6BC26D91-C976-4DDD-81DA-26E8DBE95038}">
      <dgm:prSet/>
      <dgm:spPr/>
      <dgm:t>
        <a:bodyPr/>
        <a:lstStyle/>
        <a:p>
          <a:r>
            <a:rPr lang="tr-TR"/>
            <a:t>NÜRDAM Laboratuvar Altyapısı</a:t>
          </a:r>
          <a:endParaRPr lang="en-US"/>
        </a:p>
      </dgm:t>
    </dgm:pt>
    <dgm:pt modelId="{FA596947-A717-4568-97AE-1A7B30198CB0}" type="parTrans" cxnId="{EC7F51D2-1D5E-4D51-B36D-6BB914171491}">
      <dgm:prSet/>
      <dgm:spPr/>
      <dgm:t>
        <a:bodyPr/>
        <a:lstStyle/>
        <a:p>
          <a:endParaRPr lang="en-US"/>
        </a:p>
      </dgm:t>
    </dgm:pt>
    <dgm:pt modelId="{186A6BDB-0672-4C09-8387-4F12EEAEDCB7}" type="sibTrans" cxnId="{EC7F51D2-1D5E-4D51-B36D-6BB914171491}">
      <dgm:prSet/>
      <dgm:spPr/>
      <dgm:t>
        <a:bodyPr/>
        <a:lstStyle/>
        <a:p>
          <a:endParaRPr lang="en-US"/>
        </a:p>
      </dgm:t>
    </dgm:pt>
    <dgm:pt modelId="{A9079D8E-0E33-4D0C-9D70-84C6505198EE}">
      <dgm:prSet/>
      <dgm:spPr/>
      <dgm:t>
        <a:bodyPr/>
        <a:lstStyle/>
        <a:p>
          <a:r>
            <a:rPr lang="tr-TR"/>
            <a:t>Bazı yerel işbirlikleri</a:t>
          </a:r>
          <a:endParaRPr lang="en-US"/>
        </a:p>
      </dgm:t>
    </dgm:pt>
    <dgm:pt modelId="{CAFDF602-4F66-49A9-9461-BB586DF308BE}" type="parTrans" cxnId="{102D367F-EACE-4E8B-B63F-CDB0F70E10B2}">
      <dgm:prSet/>
      <dgm:spPr/>
      <dgm:t>
        <a:bodyPr/>
        <a:lstStyle/>
        <a:p>
          <a:endParaRPr lang="en-US"/>
        </a:p>
      </dgm:t>
    </dgm:pt>
    <dgm:pt modelId="{0B94637F-A60D-44A3-907A-5496758B6BAD}" type="sibTrans" cxnId="{102D367F-EACE-4E8B-B63F-CDB0F70E10B2}">
      <dgm:prSet/>
      <dgm:spPr/>
      <dgm:t>
        <a:bodyPr/>
        <a:lstStyle/>
        <a:p>
          <a:endParaRPr lang="en-US"/>
        </a:p>
      </dgm:t>
    </dgm:pt>
    <dgm:pt modelId="{863DF93F-B3E2-47F5-9725-023F118E1EE8}">
      <dgm:prSet/>
      <dgm:spPr/>
      <dgm:t>
        <a:bodyPr/>
        <a:lstStyle/>
        <a:p>
          <a:r>
            <a:rPr lang="tr-TR"/>
            <a:t>NürFET ve Polimer Tabanlı OFET</a:t>
          </a:r>
          <a:endParaRPr lang="en-US"/>
        </a:p>
      </dgm:t>
    </dgm:pt>
    <dgm:pt modelId="{FFB6D6E6-D9A7-4CAE-9368-4B4DF944A7F2}" type="parTrans" cxnId="{13A554B5-A5D8-47D7-8540-C65F26E18BCE}">
      <dgm:prSet/>
      <dgm:spPr/>
      <dgm:t>
        <a:bodyPr/>
        <a:lstStyle/>
        <a:p>
          <a:endParaRPr lang="en-US"/>
        </a:p>
      </dgm:t>
    </dgm:pt>
    <dgm:pt modelId="{85E36B59-8033-4565-BB86-11ED98861C78}" type="sibTrans" cxnId="{13A554B5-A5D8-47D7-8540-C65F26E18BCE}">
      <dgm:prSet/>
      <dgm:spPr/>
      <dgm:t>
        <a:bodyPr/>
        <a:lstStyle/>
        <a:p>
          <a:endParaRPr lang="en-US"/>
        </a:p>
      </dgm:t>
    </dgm:pt>
    <dgm:pt modelId="{0DAD8CE3-C64B-4A1F-AE78-D178E90412E8}">
      <dgm:prSet/>
      <dgm:spPr/>
      <dgm:t>
        <a:bodyPr/>
        <a:lstStyle/>
        <a:p>
          <a:r>
            <a:rPr lang="tr-TR" dirty="0"/>
            <a:t>Gazlı Detektörlerde İyonik Küme Boyutlarının Ölçülmesi</a:t>
          </a:r>
          <a:endParaRPr lang="en-US" dirty="0"/>
        </a:p>
      </dgm:t>
    </dgm:pt>
    <dgm:pt modelId="{A54FBFC7-41BC-4D29-84A7-922ED3B28C92}" type="parTrans" cxnId="{C19B2619-9E7F-4B7D-AADE-CDECEE74B34B}">
      <dgm:prSet/>
      <dgm:spPr/>
      <dgm:t>
        <a:bodyPr/>
        <a:lstStyle/>
        <a:p>
          <a:endParaRPr lang="en-US"/>
        </a:p>
      </dgm:t>
    </dgm:pt>
    <dgm:pt modelId="{2D001991-4BE8-43B1-BAE4-CB2B08F3D55F}" type="sibTrans" cxnId="{C19B2619-9E7F-4B7D-AADE-CDECEE74B34B}">
      <dgm:prSet/>
      <dgm:spPr/>
      <dgm:t>
        <a:bodyPr/>
        <a:lstStyle/>
        <a:p>
          <a:endParaRPr lang="en-US"/>
        </a:p>
      </dgm:t>
    </dgm:pt>
    <dgm:pt modelId="{C27E6769-797B-48C3-A7DD-DF1615237F21}">
      <dgm:prSet/>
      <dgm:spPr/>
      <dgm:t>
        <a:bodyPr/>
        <a:lstStyle/>
        <a:p>
          <a:r>
            <a:rPr lang="tr-TR" dirty="0"/>
            <a:t>Polimer Tabanlı X-Işını Dedektörleri</a:t>
          </a:r>
          <a:endParaRPr lang="en-US" dirty="0"/>
        </a:p>
      </dgm:t>
    </dgm:pt>
    <dgm:pt modelId="{1FB9C37D-0933-48BA-B970-98942EDB634B}" type="parTrans" cxnId="{089F846F-97E8-4109-B9E5-D210B602AFB3}">
      <dgm:prSet/>
      <dgm:spPr/>
      <dgm:t>
        <a:bodyPr/>
        <a:lstStyle/>
        <a:p>
          <a:endParaRPr lang="en-US"/>
        </a:p>
      </dgm:t>
    </dgm:pt>
    <dgm:pt modelId="{552E67A6-5579-4F67-B589-9E176CF1E886}" type="sibTrans" cxnId="{089F846F-97E8-4109-B9E5-D210B602AFB3}">
      <dgm:prSet/>
      <dgm:spPr/>
      <dgm:t>
        <a:bodyPr/>
        <a:lstStyle/>
        <a:p>
          <a:endParaRPr lang="en-US"/>
        </a:p>
      </dgm:t>
    </dgm:pt>
    <dgm:pt modelId="{8370F927-CDE6-4365-93A5-582002E1194B}">
      <dgm:prSet/>
      <dgm:spPr/>
      <dgm:t>
        <a:bodyPr/>
        <a:lstStyle/>
        <a:p>
          <a:r>
            <a:rPr lang="tr-TR" dirty="0"/>
            <a:t>UV/Alev Dedektörleri</a:t>
          </a:r>
          <a:endParaRPr lang="en-US" dirty="0"/>
        </a:p>
      </dgm:t>
    </dgm:pt>
    <dgm:pt modelId="{38F408DF-BC2B-4766-B11B-DA0163A8198F}" type="parTrans" cxnId="{931ABAC5-2DCD-4945-A343-E184E4D78F10}">
      <dgm:prSet/>
      <dgm:spPr/>
      <dgm:t>
        <a:bodyPr/>
        <a:lstStyle/>
        <a:p>
          <a:endParaRPr lang="en-US"/>
        </a:p>
      </dgm:t>
    </dgm:pt>
    <dgm:pt modelId="{1E46F45A-C928-4BE6-AD77-329350DB044C}" type="sibTrans" cxnId="{931ABAC5-2DCD-4945-A343-E184E4D78F10}">
      <dgm:prSet/>
      <dgm:spPr/>
      <dgm:t>
        <a:bodyPr/>
        <a:lstStyle/>
        <a:p>
          <a:endParaRPr lang="en-US"/>
        </a:p>
      </dgm:t>
    </dgm:pt>
    <dgm:pt modelId="{1CF90419-7BBF-447F-9D4F-477734A074A9}">
      <dgm:prSet/>
      <dgm:spPr/>
      <dgm:t>
        <a:bodyPr/>
        <a:lstStyle/>
        <a:p>
          <a:r>
            <a:rPr lang="tr-TR"/>
            <a:t>Özet/Sonuç</a:t>
          </a:r>
          <a:endParaRPr lang="en-US"/>
        </a:p>
      </dgm:t>
    </dgm:pt>
    <dgm:pt modelId="{BC019140-6AF3-4958-B60E-F4C2EBE0E44D}" type="parTrans" cxnId="{D1C9541D-D032-4876-8342-6C7078C22ADA}">
      <dgm:prSet/>
      <dgm:spPr/>
      <dgm:t>
        <a:bodyPr/>
        <a:lstStyle/>
        <a:p>
          <a:endParaRPr lang="en-US"/>
        </a:p>
      </dgm:t>
    </dgm:pt>
    <dgm:pt modelId="{F65E4B69-16FF-4E51-95FF-C0EB8D321B4A}" type="sibTrans" cxnId="{D1C9541D-D032-4876-8342-6C7078C22ADA}">
      <dgm:prSet/>
      <dgm:spPr/>
      <dgm:t>
        <a:bodyPr/>
        <a:lstStyle/>
        <a:p>
          <a:endParaRPr lang="en-US"/>
        </a:p>
      </dgm:t>
    </dgm:pt>
    <dgm:pt modelId="{DBE607D3-053D-4E52-A74C-07E577C40967}">
      <dgm:prSet/>
      <dgm:spPr/>
      <dgm:t>
        <a:bodyPr/>
        <a:lstStyle/>
        <a:p>
          <a:r>
            <a:rPr lang="tr-TR"/>
            <a:t>İçerik</a:t>
          </a:r>
          <a:endParaRPr lang="en-US"/>
        </a:p>
      </dgm:t>
    </dgm:pt>
    <dgm:pt modelId="{3AD16B5F-989B-4BD9-9558-76C840A19A83}" type="sibTrans" cxnId="{BC97C2AE-5EF1-45FC-A853-E331532126A2}">
      <dgm:prSet/>
      <dgm:spPr/>
      <dgm:t>
        <a:bodyPr/>
        <a:lstStyle/>
        <a:p>
          <a:endParaRPr lang="en-US"/>
        </a:p>
      </dgm:t>
    </dgm:pt>
    <dgm:pt modelId="{333BB7AB-926E-43B7-8E55-B7E6E59FCB95}" type="parTrans" cxnId="{BC97C2AE-5EF1-45FC-A853-E331532126A2}">
      <dgm:prSet/>
      <dgm:spPr/>
      <dgm:t>
        <a:bodyPr/>
        <a:lstStyle/>
        <a:p>
          <a:endParaRPr lang="en-US"/>
        </a:p>
      </dgm:t>
    </dgm:pt>
    <dgm:pt modelId="{DDE78FB1-FC66-429F-816B-C98B7D13A1D8}">
      <dgm:prSet/>
      <dgm:spPr/>
      <dgm:t>
        <a:bodyPr/>
        <a:lstStyle/>
        <a:p>
          <a:r>
            <a:rPr lang="tr-TR" dirty="0"/>
            <a:t>Değişik GEM yaprağı formlarının geliştirilmesi</a:t>
          </a:r>
          <a:endParaRPr lang="en-US" dirty="0"/>
        </a:p>
      </dgm:t>
    </dgm:pt>
    <dgm:pt modelId="{410743DB-4C42-434A-A2F3-F3C6C8A38476}" type="parTrans" cxnId="{68F85A84-C93B-42A9-94E7-271802E16E9F}">
      <dgm:prSet/>
      <dgm:spPr/>
    </dgm:pt>
    <dgm:pt modelId="{908A92E6-F2FE-4B2E-BA03-2197633E440F}" type="sibTrans" cxnId="{68F85A84-C93B-42A9-94E7-271802E16E9F}">
      <dgm:prSet/>
      <dgm:spPr/>
    </dgm:pt>
    <dgm:pt modelId="{54EFCB75-07C7-4427-86A7-D7BC25B7E2B6}" type="pres">
      <dgm:prSet presAssocID="{A2DC2148-0492-4234-A435-A7993C1BCE97}" presName="linear" presStyleCnt="0">
        <dgm:presLayoutVars>
          <dgm:animLvl val="lvl"/>
          <dgm:resizeHandles val="exact"/>
        </dgm:presLayoutVars>
      </dgm:prSet>
      <dgm:spPr/>
    </dgm:pt>
    <dgm:pt modelId="{4B5D484F-C95B-419B-9F56-F69413D9D2FB}" type="pres">
      <dgm:prSet presAssocID="{DBE607D3-053D-4E52-A74C-07E577C40967}" presName="parentText" presStyleLbl="node1" presStyleIdx="0" presStyleCnt="1" custLinFactNeighborX="14276" custLinFactNeighborY="-1453">
        <dgm:presLayoutVars>
          <dgm:chMax val="0"/>
          <dgm:bulletEnabled val="1"/>
        </dgm:presLayoutVars>
      </dgm:prSet>
      <dgm:spPr/>
    </dgm:pt>
    <dgm:pt modelId="{C6C551C1-B275-43CB-A14E-626505DE388A}" type="pres">
      <dgm:prSet presAssocID="{DBE607D3-053D-4E52-A74C-07E577C40967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C19B2619-9E7F-4B7D-AADE-CDECEE74B34B}" srcId="{DBE607D3-053D-4E52-A74C-07E577C40967}" destId="{0DAD8CE3-C64B-4A1F-AE78-D178E90412E8}" srcOrd="4" destOrd="0" parTransId="{A54FBFC7-41BC-4D29-84A7-922ED3B28C92}" sibTransId="{2D001991-4BE8-43B1-BAE4-CB2B08F3D55F}"/>
    <dgm:cxn modelId="{75685B19-C565-4F7F-9C13-7442EEE09AE7}" type="presOf" srcId="{0DAD8CE3-C64B-4A1F-AE78-D178E90412E8}" destId="{C6C551C1-B275-43CB-A14E-626505DE388A}" srcOrd="0" destOrd="4" presId="urn:microsoft.com/office/officeart/2005/8/layout/vList2"/>
    <dgm:cxn modelId="{D1C9541D-D032-4876-8342-6C7078C22ADA}" srcId="{DBE607D3-053D-4E52-A74C-07E577C40967}" destId="{1CF90419-7BBF-447F-9D4F-477734A074A9}" srcOrd="8" destOrd="0" parTransId="{BC019140-6AF3-4958-B60E-F4C2EBE0E44D}" sibTransId="{F65E4B69-16FF-4E51-95FF-C0EB8D321B4A}"/>
    <dgm:cxn modelId="{26B7992E-0E7F-402D-84DB-3885EB2AF5BD}" type="presOf" srcId="{C27E6769-797B-48C3-A7DD-DF1615237F21}" destId="{C6C551C1-B275-43CB-A14E-626505DE388A}" srcOrd="0" destOrd="5" presId="urn:microsoft.com/office/officeart/2005/8/layout/vList2"/>
    <dgm:cxn modelId="{4D2C2D30-7739-4518-A756-ED10D2F2AEE6}" type="presOf" srcId="{202DEE3B-A98E-4578-9CF2-60AB1D96F1AA}" destId="{C6C551C1-B275-43CB-A14E-626505DE388A}" srcOrd="0" destOrd="0" presId="urn:microsoft.com/office/officeart/2005/8/layout/vList2"/>
    <dgm:cxn modelId="{089F846F-97E8-4109-B9E5-D210B602AFB3}" srcId="{DBE607D3-053D-4E52-A74C-07E577C40967}" destId="{C27E6769-797B-48C3-A7DD-DF1615237F21}" srcOrd="5" destOrd="0" parTransId="{1FB9C37D-0933-48BA-B970-98942EDB634B}" sibTransId="{552E67A6-5579-4F67-B589-9E176CF1E886}"/>
    <dgm:cxn modelId="{7483B06F-0797-43D2-8B8D-67B31EBE2E2E}" type="presOf" srcId="{1CF90419-7BBF-447F-9D4F-477734A074A9}" destId="{C6C551C1-B275-43CB-A14E-626505DE388A}" srcOrd="0" destOrd="8" presId="urn:microsoft.com/office/officeart/2005/8/layout/vList2"/>
    <dgm:cxn modelId="{95ED9657-7FDF-4EED-A521-90127DC4211F}" type="presOf" srcId="{DDE78FB1-FC66-429F-816B-C98B7D13A1D8}" destId="{C6C551C1-B275-43CB-A14E-626505DE388A}" srcOrd="0" destOrd="6" presId="urn:microsoft.com/office/officeart/2005/8/layout/vList2"/>
    <dgm:cxn modelId="{A3082B59-2AE3-4B8F-977D-00374D95777D}" srcId="{DBE607D3-053D-4E52-A74C-07E577C40967}" destId="{202DEE3B-A98E-4578-9CF2-60AB1D96F1AA}" srcOrd="0" destOrd="0" parTransId="{F19A6EBB-C01F-4BDF-9252-2FC5CB1ADC35}" sibTransId="{0FC4A5A2-7A73-4921-AC0D-B320D6228584}"/>
    <dgm:cxn modelId="{102D367F-EACE-4E8B-B63F-CDB0F70E10B2}" srcId="{DBE607D3-053D-4E52-A74C-07E577C40967}" destId="{A9079D8E-0E33-4D0C-9D70-84C6505198EE}" srcOrd="2" destOrd="0" parTransId="{CAFDF602-4F66-49A9-9461-BB586DF308BE}" sibTransId="{0B94637F-A60D-44A3-907A-5496758B6BAD}"/>
    <dgm:cxn modelId="{5893E27F-EE6D-4351-9493-B1A02E828CA2}" type="presOf" srcId="{A2DC2148-0492-4234-A435-A7993C1BCE97}" destId="{54EFCB75-07C7-4427-86A7-D7BC25B7E2B6}" srcOrd="0" destOrd="0" presId="urn:microsoft.com/office/officeart/2005/8/layout/vList2"/>
    <dgm:cxn modelId="{68F85A84-C93B-42A9-94E7-271802E16E9F}" srcId="{DBE607D3-053D-4E52-A74C-07E577C40967}" destId="{DDE78FB1-FC66-429F-816B-C98B7D13A1D8}" srcOrd="6" destOrd="0" parTransId="{410743DB-4C42-434A-A2F3-F3C6C8A38476}" sibTransId="{908A92E6-F2FE-4B2E-BA03-2197633E440F}"/>
    <dgm:cxn modelId="{AD391B89-5C6D-458F-B967-8A1CCFB87E42}" type="presOf" srcId="{8370F927-CDE6-4365-93A5-582002E1194B}" destId="{C6C551C1-B275-43CB-A14E-626505DE388A}" srcOrd="0" destOrd="7" presId="urn:microsoft.com/office/officeart/2005/8/layout/vList2"/>
    <dgm:cxn modelId="{311385AE-AFE6-491F-8618-7A146F462F53}" type="presOf" srcId="{863DF93F-B3E2-47F5-9725-023F118E1EE8}" destId="{C6C551C1-B275-43CB-A14E-626505DE388A}" srcOrd="0" destOrd="3" presId="urn:microsoft.com/office/officeart/2005/8/layout/vList2"/>
    <dgm:cxn modelId="{BC97C2AE-5EF1-45FC-A853-E331532126A2}" srcId="{A2DC2148-0492-4234-A435-A7993C1BCE97}" destId="{DBE607D3-053D-4E52-A74C-07E577C40967}" srcOrd="0" destOrd="0" parTransId="{333BB7AB-926E-43B7-8E55-B7E6E59FCB95}" sibTransId="{3AD16B5F-989B-4BD9-9558-76C840A19A83}"/>
    <dgm:cxn modelId="{5833A9B4-4673-4157-8A21-2383621F1188}" type="presOf" srcId="{6BC26D91-C976-4DDD-81DA-26E8DBE95038}" destId="{C6C551C1-B275-43CB-A14E-626505DE388A}" srcOrd="0" destOrd="1" presId="urn:microsoft.com/office/officeart/2005/8/layout/vList2"/>
    <dgm:cxn modelId="{13A554B5-A5D8-47D7-8540-C65F26E18BCE}" srcId="{DBE607D3-053D-4E52-A74C-07E577C40967}" destId="{863DF93F-B3E2-47F5-9725-023F118E1EE8}" srcOrd="3" destOrd="0" parTransId="{FFB6D6E6-D9A7-4CAE-9368-4B4DF944A7F2}" sibTransId="{85E36B59-8033-4565-BB86-11ED98861C78}"/>
    <dgm:cxn modelId="{931ABAC5-2DCD-4945-A343-E184E4D78F10}" srcId="{DBE607D3-053D-4E52-A74C-07E577C40967}" destId="{8370F927-CDE6-4365-93A5-582002E1194B}" srcOrd="7" destOrd="0" parTransId="{38F408DF-BC2B-4766-B11B-DA0163A8198F}" sibTransId="{1E46F45A-C928-4BE6-AD77-329350DB044C}"/>
    <dgm:cxn modelId="{CC7E0CCC-3347-4B37-B771-5F3B149AB83C}" type="presOf" srcId="{DBE607D3-053D-4E52-A74C-07E577C40967}" destId="{4B5D484F-C95B-419B-9F56-F69413D9D2FB}" srcOrd="0" destOrd="0" presId="urn:microsoft.com/office/officeart/2005/8/layout/vList2"/>
    <dgm:cxn modelId="{EC7F51D2-1D5E-4D51-B36D-6BB914171491}" srcId="{DBE607D3-053D-4E52-A74C-07E577C40967}" destId="{6BC26D91-C976-4DDD-81DA-26E8DBE95038}" srcOrd="1" destOrd="0" parTransId="{FA596947-A717-4568-97AE-1A7B30198CB0}" sibTransId="{186A6BDB-0672-4C09-8387-4F12EEAEDCB7}"/>
    <dgm:cxn modelId="{0ED77BED-C7BF-4266-92C0-AA55319AB09A}" type="presOf" srcId="{A9079D8E-0E33-4D0C-9D70-84C6505198EE}" destId="{C6C551C1-B275-43CB-A14E-626505DE388A}" srcOrd="0" destOrd="2" presId="urn:microsoft.com/office/officeart/2005/8/layout/vList2"/>
    <dgm:cxn modelId="{7EF35A95-BBF4-435E-9792-389596FD1E27}" type="presParOf" srcId="{54EFCB75-07C7-4427-86A7-D7BC25B7E2B6}" destId="{4B5D484F-C95B-419B-9F56-F69413D9D2FB}" srcOrd="0" destOrd="0" presId="urn:microsoft.com/office/officeart/2005/8/layout/vList2"/>
    <dgm:cxn modelId="{CAEB8717-6346-4C09-85F8-1E8F05D41BB1}" type="presParOf" srcId="{54EFCB75-07C7-4427-86A7-D7BC25B7E2B6}" destId="{C6C551C1-B275-43CB-A14E-626505DE388A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C25A45-C911-404E-BC67-3C2E4697A303}" type="doc">
      <dgm:prSet loTypeId="urn:microsoft.com/office/officeart/2008/layout/CircularPictureCallout" loCatId="picture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tr-TR"/>
        </a:p>
      </dgm:t>
    </dgm:pt>
    <dgm:pt modelId="{8058A579-A5C1-4456-9929-1FA858FEB9A3}">
      <dgm:prSet phldrT="[Metin]" custT="1"/>
      <dgm:spPr/>
      <dgm:t>
        <a:bodyPr/>
        <a:lstStyle/>
        <a:p>
          <a:endParaRPr lang="tr-TR" sz="1600" dirty="0">
            <a:solidFill>
              <a:schemeClr val="tx1"/>
            </a:solidFill>
          </a:endParaRPr>
        </a:p>
      </dgm:t>
    </dgm:pt>
    <dgm:pt modelId="{A3894CE6-4591-4230-B253-0D31C409744C}" type="parTrans" cxnId="{A9B26BD5-46C0-4381-8E36-85EBFB70B3C6}">
      <dgm:prSet/>
      <dgm:spPr/>
      <dgm:t>
        <a:bodyPr/>
        <a:lstStyle/>
        <a:p>
          <a:endParaRPr lang="tr-TR"/>
        </a:p>
      </dgm:t>
    </dgm:pt>
    <dgm:pt modelId="{32087012-C68E-4EE8-9210-F00899DCE362}" type="sibTrans" cxnId="{A9B26BD5-46C0-4381-8E36-85EBFB70B3C6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tr-TR"/>
        </a:p>
      </dgm:t>
    </dgm:pt>
    <dgm:pt modelId="{D05E9685-003D-4359-897C-357AA57A3E62}">
      <dgm:prSet/>
      <dgm:spPr/>
      <dgm:t>
        <a:bodyPr/>
        <a:lstStyle/>
        <a:p>
          <a:endParaRPr lang="tr-TR"/>
        </a:p>
      </dgm:t>
    </dgm:pt>
    <dgm:pt modelId="{5C9B2962-2FA6-412C-A0A5-94D7FB556AC8}" type="parTrans" cxnId="{79F8251E-CA96-4248-8B05-4D7A92CB66F9}">
      <dgm:prSet/>
      <dgm:spPr/>
      <dgm:t>
        <a:bodyPr/>
        <a:lstStyle/>
        <a:p>
          <a:endParaRPr lang="tr-TR"/>
        </a:p>
      </dgm:t>
    </dgm:pt>
    <dgm:pt modelId="{77FADDA0-1417-4E43-863E-B67F546296A1}" type="sibTrans" cxnId="{79F8251E-CA96-4248-8B05-4D7A92CB66F9}">
      <dgm:prSet/>
      <dgm:spPr>
        <a:blipFill>
          <a:blip xmlns:r="http://schemas.openxmlformats.org/officeDocument/2006/relationships" r:embed="rId2"/>
          <a:srcRect/>
          <a:stretch>
            <a:fillRect l="-19000" r="-19000"/>
          </a:stretch>
        </a:blipFill>
      </dgm:spPr>
      <dgm:t>
        <a:bodyPr/>
        <a:lstStyle/>
        <a:p>
          <a:endParaRPr lang="tr-TR"/>
        </a:p>
      </dgm:t>
    </dgm:pt>
    <dgm:pt modelId="{B9D6A87A-989C-49AB-80C7-C88B765F917E}">
      <dgm:prSet/>
      <dgm:spPr/>
      <dgm:t>
        <a:bodyPr/>
        <a:lstStyle/>
        <a:p>
          <a:endParaRPr lang="tr-TR"/>
        </a:p>
      </dgm:t>
    </dgm:pt>
    <dgm:pt modelId="{3B57C0E9-42EB-40E6-A15D-6348C43ED3CC}" type="parTrans" cxnId="{26B2741B-38D1-489B-8F7F-7275DA0A09A3}">
      <dgm:prSet/>
      <dgm:spPr/>
      <dgm:t>
        <a:bodyPr/>
        <a:lstStyle/>
        <a:p>
          <a:endParaRPr lang="tr-TR"/>
        </a:p>
      </dgm:t>
    </dgm:pt>
    <dgm:pt modelId="{7BA6392E-DA60-4577-B63A-F55CE21A1225}" type="sibTrans" cxnId="{26B2741B-38D1-489B-8F7F-7275DA0A09A3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  <dgm:t>
        <a:bodyPr/>
        <a:lstStyle/>
        <a:p>
          <a:endParaRPr lang="tr-TR"/>
        </a:p>
      </dgm:t>
    </dgm:pt>
    <dgm:pt modelId="{EC16AE96-D94C-4869-8992-AC152804A163}">
      <dgm:prSet phldrT="[Metin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tr-TR" sz="1600" b="1" dirty="0">
            <a:solidFill>
              <a:schemeClr val="tx1"/>
            </a:solidFill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E8A7CB06-9BA5-4E4F-9DE3-9413CF1F1E22}" type="sibTrans" cxnId="{569BEBAD-3F6F-4CFB-A410-D0AE581439D4}">
      <dgm:prSet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  <dgm:t>
        <a:bodyPr/>
        <a:lstStyle/>
        <a:p>
          <a:endParaRPr lang="tr-TR"/>
        </a:p>
      </dgm:t>
    </dgm:pt>
    <dgm:pt modelId="{CA0CF6EA-5895-413F-B927-D6A7E31481F3}" type="parTrans" cxnId="{569BEBAD-3F6F-4CFB-A410-D0AE581439D4}">
      <dgm:prSet/>
      <dgm:spPr/>
      <dgm:t>
        <a:bodyPr/>
        <a:lstStyle/>
        <a:p>
          <a:endParaRPr lang="tr-TR"/>
        </a:p>
      </dgm:t>
    </dgm:pt>
    <dgm:pt modelId="{83B4C24E-213E-42EE-BAE4-A821E93DE6FC}">
      <dgm:prSet phldrT="[Metin]" custT="1"/>
      <dgm:spPr/>
      <dgm:t>
        <a:bodyPr/>
        <a:lstStyle/>
        <a:p>
          <a:endParaRPr lang="tr-TR" sz="1600" b="1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39BD22CA-CD43-4A19-B8CD-B4A53A62A836}" type="sibTrans" cxnId="{A6CE32AA-5018-4404-AE05-FBFD00FCF7CD}">
      <dgm:prSet/>
      <dgm:spPr>
        <a:blipFill dpi="0"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55" r="-14055"/>
          </a:stretch>
        </a:blipFill>
      </dgm:spPr>
      <dgm:t>
        <a:bodyPr/>
        <a:lstStyle/>
        <a:p>
          <a:endParaRPr lang="tr-TR"/>
        </a:p>
      </dgm:t>
    </dgm:pt>
    <dgm:pt modelId="{1BA0B4E1-BC22-4D7D-9A0F-1D2E8FFC1B3A}" type="parTrans" cxnId="{A6CE32AA-5018-4404-AE05-FBFD00FCF7CD}">
      <dgm:prSet/>
      <dgm:spPr/>
      <dgm:t>
        <a:bodyPr/>
        <a:lstStyle/>
        <a:p>
          <a:endParaRPr lang="tr-TR"/>
        </a:p>
      </dgm:t>
    </dgm:pt>
    <dgm:pt modelId="{B79E2DF3-052A-4FF3-9171-E655B2E5040B}" type="pres">
      <dgm:prSet presAssocID="{A1C25A45-C911-404E-BC67-3C2E4697A303}" presName="Name0" presStyleCnt="0">
        <dgm:presLayoutVars>
          <dgm:chMax val="7"/>
          <dgm:chPref val="7"/>
          <dgm:dir/>
        </dgm:presLayoutVars>
      </dgm:prSet>
      <dgm:spPr/>
    </dgm:pt>
    <dgm:pt modelId="{F4DB0E73-2FC4-4B90-9BFB-F417272F3165}" type="pres">
      <dgm:prSet presAssocID="{A1C25A45-C911-404E-BC67-3C2E4697A303}" presName="Name1" presStyleCnt="0"/>
      <dgm:spPr/>
    </dgm:pt>
    <dgm:pt modelId="{3E1071A1-4C26-40FB-B490-1FE7D4BB06DF}" type="pres">
      <dgm:prSet presAssocID="{E8A7CB06-9BA5-4E4F-9DE3-9413CF1F1E22}" presName="picture_1" presStyleCnt="0"/>
      <dgm:spPr/>
    </dgm:pt>
    <dgm:pt modelId="{4CCFC2D2-DC20-4653-B8A5-EDEDF05D9215}" type="pres">
      <dgm:prSet presAssocID="{E8A7CB06-9BA5-4E4F-9DE3-9413CF1F1E22}" presName="pictureRepeatNode" presStyleLbl="alignImgPlace1" presStyleIdx="0" presStyleCnt="5" custScaleX="110772" custLinFactNeighborX="-10003" custLinFactNeighborY="1054"/>
      <dgm:spPr/>
    </dgm:pt>
    <dgm:pt modelId="{FC8E60F0-9C7B-4ED4-9915-716920CDDE02}" type="pres">
      <dgm:prSet presAssocID="{EC16AE96-D94C-4869-8992-AC152804A163}" presName="text_1" presStyleLbl="node1" presStyleIdx="0" presStyleCnt="0" custScaleY="171665">
        <dgm:presLayoutVars>
          <dgm:bulletEnabled val="1"/>
        </dgm:presLayoutVars>
      </dgm:prSet>
      <dgm:spPr>
        <a:prstGeom prst="rect">
          <a:avLst/>
        </a:prstGeom>
      </dgm:spPr>
    </dgm:pt>
    <dgm:pt modelId="{9C38F2D3-D38B-4171-9D85-00D92651CDC8}" type="pres">
      <dgm:prSet presAssocID="{32087012-C68E-4EE8-9210-F00899DCE362}" presName="picture_2" presStyleCnt="0"/>
      <dgm:spPr/>
    </dgm:pt>
    <dgm:pt modelId="{6A10B361-2E27-4DEF-AB5A-EF2FB98A9936}" type="pres">
      <dgm:prSet presAssocID="{32087012-C68E-4EE8-9210-F00899DCE362}" presName="pictureRepeatNode" presStyleLbl="alignImgPlace1" presStyleIdx="1" presStyleCnt="5" custScaleX="112261" custScaleY="99793" custLinFactNeighborX="-80234" custLinFactNeighborY="-126"/>
      <dgm:spPr/>
    </dgm:pt>
    <dgm:pt modelId="{724BE7DC-091B-4809-B81D-87EA38183B6C}" type="pres">
      <dgm:prSet presAssocID="{8058A579-A5C1-4456-9929-1FA858FEB9A3}" presName="line_2" presStyleLbl="parChTrans1D1" presStyleIdx="0" presStyleCnt="4" custFlipVert="1" custSzY="45720" custScaleX="53266"/>
      <dgm:spPr/>
    </dgm:pt>
    <dgm:pt modelId="{A4B04127-856E-4440-9BE3-7E4DF5941147}" type="pres">
      <dgm:prSet presAssocID="{8058A579-A5C1-4456-9929-1FA858FEB9A3}" presName="textparent_2" presStyleLbl="node1" presStyleIdx="0" presStyleCnt="0"/>
      <dgm:spPr/>
    </dgm:pt>
    <dgm:pt modelId="{73035C20-6CC9-48B5-9FC3-5ADCB2E62629}" type="pres">
      <dgm:prSet presAssocID="{8058A579-A5C1-4456-9929-1FA858FEB9A3}" presName="text_2" presStyleLbl="revTx" presStyleIdx="0" presStyleCnt="4">
        <dgm:presLayoutVars>
          <dgm:bulletEnabled val="1"/>
        </dgm:presLayoutVars>
      </dgm:prSet>
      <dgm:spPr/>
    </dgm:pt>
    <dgm:pt modelId="{65E99AD9-6CAA-4853-9CA6-11F6F6A81F88}" type="pres">
      <dgm:prSet presAssocID="{39BD22CA-CD43-4A19-B8CD-B4A53A62A836}" presName="picture_3" presStyleCnt="0"/>
      <dgm:spPr/>
    </dgm:pt>
    <dgm:pt modelId="{1FBC32A3-7684-4024-A61B-4AADA4E83BC0}" type="pres">
      <dgm:prSet presAssocID="{39BD22CA-CD43-4A19-B8CD-B4A53A62A836}" presName="pictureRepeatNode" presStyleLbl="alignImgPlace1" presStyleIdx="2" presStyleCnt="5" custScaleX="114139" custScaleY="117024" custLinFactNeighborX="-31597" custLinFactNeighborY="274"/>
      <dgm:spPr/>
    </dgm:pt>
    <dgm:pt modelId="{6887A122-B06A-4774-A7C1-53AA04A7C80C}" type="pres">
      <dgm:prSet presAssocID="{83B4C24E-213E-42EE-BAE4-A821E93DE6FC}" presName="line_3" presStyleLbl="parChTrans1D1" presStyleIdx="1" presStyleCnt="4"/>
      <dgm:spPr/>
    </dgm:pt>
    <dgm:pt modelId="{DC67D42E-9F79-47D0-9C1B-D41EAF1D8E4F}" type="pres">
      <dgm:prSet presAssocID="{83B4C24E-213E-42EE-BAE4-A821E93DE6FC}" presName="textparent_3" presStyleLbl="node1" presStyleIdx="0" presStyleCnt="0"/>
      <dgm:spPr/>
    </dgm:pt>
    <dgm:pt modelId="{2BBECB56-887F-4970-8E49-5CC256F4212E}" type="pres">
      <dgm:prSet presAssocID="{83B4C24E-213E-42EE-BAE4-A821E93DE6FC}" presName="text_3" presStyleLbl="revTx" presStyleIdx="1" presStyleCnt="4">
        <dgm:presLayoutVars>
          <dgm:bulletEnabled val="1"/>
        </dgm:presLayoutVars>
      </dgm:prSet>
      <dgm:spPr/>
    </dgm:pt>
    <dgm:pt modelId="{16F8C576-EE7F-4574-82F9-7A1DD55B00E1}" type="pres">
      <dgm:prSet presAssocID="{77FADDA0-1417-4E43-863E-B67F546296A1}" presName="picture_4" presStyleCnt="0"/>
      <dgm:spPr/>
    </dgm:pt>
    <dgm:pt modelId="{A42C59F3-D325-4D06-8BE7-03464F33A92A}" type="pres">
      <dgm:prSet presAssocID="{77FADDA0-1417-4E43-863E-B67F546296A1}" presName="pictureRepeatNode" presStyleLbl="alignImgPlace1" presStyleIdx="3" presStyleCnt="5" custScaleX="114139" custScaleY="105360" custLinFactNeighborX="-41311" custLinFactNeighborY="-3919"/>
      <dgm:spPr/>
    </dgm:pt>
    <dgm:pt modelId="{762FD16D-67BE-4739-AC19-89789777D14B}" type="pres">
      <dgm:prSet presAssocID="{D05E9685-003D-4359-897C-357AA57A3E62}" presName="line_4" presStyleLbl="parChTrans1D1" presStyleIdx="2" presStyleCnt="4"/>
      <dgm:spPr/>
    </dgm:pt>
    <dgm:pt modelId="{FBD92797-058E-48BC-AF04-F95B41889EAD}" type="pres">
      <dgm:prSet presAssocID="{D05E9685-003D-4359-897C-357AA57A3E62}" presName="textparent_4" presStyleLbl="node1" presStyleIdx="0" presStyleCnt="0"/>
      <dgm:spPr/>
    </dgm:pt>
    <dgm:pt modelId="{28765AD9-D147-4574-9AF6-7C3C186F3B6E}" type="pres">
      <dgm:prSet presAssocID="{D05E9685-003D-4359-897C-357AA57A3E62}" presName="text_4" presStyleLbl="revTx" presStyleIdx="2" presStyleCnt="4">
        <dgm:presLayoutVars>
          <dgm:bulletEnabled val="1"/>
        </dgm:presLayoutVars>
      </dgm:prSet>
      <dgm:spPr/>
    </dgm:pt>
    <dgm:pt modelId="{B7FE5A28-5F90-43A1-8310-9801A06473A3}" type="pres">
      <dgm:prSet presAssocID="{7BA6392E-DA60-4577-B63A-F55CE21A1225}" presName="picture_5" presStyleCnt="0"/>
      <dgm:spPr/>
    </dgm:pt>
    <dgm:pt modelId="{E3169EBC-E3BA-4861-95CA-A59D4D4E6810}" type="pres">
      <dgm:prSet presAssocID="{7BA6392E-DA60-4577-B63A-F55CE21A1225}" presName="pictureRepeatNode" presStyleLbl="alignImgPlace1" presStyleIdx="4" presStyleCnt="5" custScaleX="120411" custScaleY="109002" custLinFactNeighborX="-57028" custLinFactNeighborY="-536"/>
      <dgm:spPr/>
    </dgm:pt>
    <dgm:pt modelId="{CCBEC5DE-4B3A-4E1E-9686-5520085018F8}" type="pres">
      <dgm:prSet presAssocID="{B9D6A87A-989C-49AB-80C7-C88B765F917E}" presName="line_5" presStyleLbl="parChTrans1D1" presStyleIdx="3" presStyleCnt="4" custSzY="45720" custScaleX="61522"/>
      <dgm:spPr/>
    </dgm:pt>
    <dgm:pt modelId="{18497C92-9132-47F3-BB29-54B42F332A19}" type="pres">
      <dgm:prSet presAssocID="{B9D6A87A-989C-49AB-80C7-C88B765F917E}" presName="textparent_5" presStyleLbl="node1" presStyleIdx="0" presStyleCnt="0"/>
      <dgm:spPr/>
    </dgm:pt>
    <dgm:pt modelId="{A47918EF-E47E-4BC9-97DA-6955DC552947}" type="pres">
      <dgm:prSet presAssocID="{B9D6A87A-989C-49AB-80C7-C88B765F917E}" presName="text_5" presStyleLbl="revTx" presStyleIdx="3" presStyleCnt="4">
        <dgm:presLayoutVars>
          <dgm:bulletEnabled val="1"/>
        </dgm:presLayoutVars>
      </dgm:prSet>
      <dgm:spPr/>
    </dgm:pt>
  </dgm:ptLst>
  <dgm:cxnLst>
    <dgm:cxn modelId="{8F491106-23B9-4645-B788-FE5D45614EA2}" type="presOf" srcId="{77FADDA0-1417-4E43-863E-B67F546296A1}" destId="{A42C59F3-D325-4D06-8BE7-03464F33A92A}" srcOrd="0" destOrd="0" presId="urn:microsoft.com/office/officeart/2008/layout/CircularPictureCallout"/>
    <dgm:cxn modelId="{2DC3540E-CF2B-4797-93A3-A1D4549DD432}" type="presOf" srcId="{A1C25A45-C911-404E-BC67-3C2E4697A303}" destId="{B79E2DF3-052A-4FF3-9171-E655B2E5040B}" srcOrd="0" destOrd="0" presId="urn:microsoft.com/office/officeart/2008/layout/CircularPictureCallout"/>
    <dgm:cxn modelId="{26B2741B-38D1-489B-8F7F-7275DA0A09A3}" srcId="{A1C25A45-C911-404E-BC67-3C2E4697A303}" destId="{B9D6A87A-989C-49AB-80C7-C88B765F917E}" srcOrd="4" destOrd="0" parTransId="{3B57C0E9-42EB-40E6-A15D-6348C43ED3CC}" sibTransId="{7BA6392E-DA60-4577-B63A-F55CE21A1225}"/>
    <dgm:cxn modelId="{79F8251E-CA96-4248-8B05-4D7A92CB66F9}" srcId="{A1C25A45-C911-404E-BC67-3C2E4697A303}" destId="{D05E9685-003D-4359-897C-357AA57A3E62}" srcOrd="3" destOrd="0" parTransId="{5C9B2962-2FA6-412C-A0A5-94D7FB556AC8}" sibTransId="{77FADDA0-1417-4E43-863E-B67F546296A1}"/>
    <dgm:cxn modelId="{5F020C31-C0DD-4170-A994-A575DEC2B556}" type="presOf" srcId="{D05E9685-003D-4359-897C-357AA57A3E62}" destId="{28765AD9-D147-4574-9AF6-7C3C186F3B6E}" srcOrd="0" destOrd="0" presId="urn:microsoft.com/office/officeart/2008/layout/CircularPictureCallout"/>
    <dgm:cxn modelId="{E9D92364-536A-4F1E-8D7A-21DBE90F273E}" type="presOf" srcId="{39BD22CA-CD43-4A19-B8CD-B4A53A62A836}" destId="{1FBC32A3-7684-4024-A61B-4AADA4E83BC0}" srcOrd="0" destOrd="0" presId="urn:microsoft.com/office/officeart/2008/layout/CircularPictureCallout"/>
    <dgm:cxn modelId="{DDBEFF49-C04C-46CB-AA44-E6A5C734E581}" type="presOf" srcId="{B9D6A87A-989C-49AB-80C7-C88B765F917E}" destId="{A47918EF-E47E-4BC9-97DA-6955DC552947}" srcOrd="0" destOrd="0" presId="urn:microsoft.com/office/officeart/2008/layout/CircularPictureCallout"/>
    <dgm:cxn modelId="{9D759059-EF45-482E-89BA-33DE14D0AFD4}" type="presOf" srcId="{32087012-C68E-4EE8-9210-F00899DCE362}" destId="{6A10B361-2E27-4DEF-AB5A-EF2FB98A9936}" srcOrd="0" destOrd="0" presId="urn:microsoft.com/office/officeart/2008/layout/CircularPictureCallout"/>
    <dgm:cxn modelId="{4BF66B92-80B6-4D37-AEA1-DD6F02F94EE0}" type="presOf" srcId="{EC16AE96-D94C-4869-8992-AC152804A163}" destId="{FC8E60F0-9C7B-4ED4-9915-716920CDDE02}" srcOrd="0" destOrd="0" presId="urn:microsoft.com/office/officeart/2008/layout/CircularPictureCallout"/>
    <dgm:cxn modelId="{471A5AA4-4C9B-4639-A985-C786AA726E05}" type="presOf" srcId="{E8A7CB06-9BA5-4E4F-9DE3-9413CF1F1E22}" destId="{4CCFC2D2-DC20-4653-B8A5-EDEDF05D9215}" srcOrd="0" destOrd="0" presId="urn:microsoft.com/office/officeart/2008/layout/CircularPictureCallout"/>
    <dgm:cxn modelId="{DB5EC0A6-C4C2-4266-A170-0022916D7BD6}" type="presOf" srcId="{8058A579-A5C1-4456-9929-1FA858FEB9A3}" destId="{73035C20-6CC9-48B5-9FC3-5ADCB2E62629}" srcOrd="0" destOrd="0" presId="urn:microsoft.com/office/officeart/2008/layout/CircularPictureCallout"/>
    <dgm:cxn modelId="{A6CE32AA-5018-4404-AE05-FBFD00FCF7CD}" srcId="{A1C25A45-C911-404E-BC67-3C2E4697A303}" destId="{83B4C24E-213E-42EE-BAE4-A821E93DE6FC}" srcOrd="2" destOrd="0" parTransId="{1BA0B4E1-BC22-4D7D-9A0F-1D2E8FFC1B3A}" sibTransId="{39BD22CA-CD43-4A19-B8CD-B4A53A62A836}"/>
    <dgm:cxn modelId="{569BEBAD-3F6F-4CFB-A410-D0AE581439D4}" srcId="{A1C25A45-C911-404E-BC67-3C2E4697A303}" destId="{EC16AE96-D94C-4869-8992-AC152804A163}" srcOrd="0" destOrd="0" parTransId="{CA0CF6EA-5895-413F-B927-D6A7E31481F3}" sibTransId="{E8A7CB06-9BA5-4E4F-9DE3-9413CF1F1E22}"/>
    <dgm:cxn modelId="{A9B26BD5-46C0-4381-8E36-85EBFB70B3C6}" srcId="{A1C25A45-C911-404E-BC67-3C2E4697A303}" destId="{8058A579-A5C1-4456-9929-1FA858FEB9A3}" srcOrd="1" destOrd="0" parTransId="{A3894CE6-4591-4230-B253-0D31C409744C}" sibTransId="{32087012-C68E-4EE8-9210-F00899DCE362}"/>
    <dgm:cxn modelId="{46EE8FDB-AF95-42AF-9C8A-D7D4FD99744C}" type="presOf" srcId="{7BA6392E-DA60-4577-B63A-F55CE21A1225}" destId="{E3169EBC-E3BA-4861-95CA-A59D4D4E6810}" srcOrd="0" destOrd="0" presId="urn:microsoft.com/office/officeart/2008/layout/CircularPictureCallout"/>
    <dgm:cxn modelId="{C77FB7E3-45B1-4E33-9345-375328CE210C}" type="presOf" srcId="{83B4C24E-213E-42EE-BAE4-A821E93DE6FC}" destId="{2BBECB56-887F-4970-8E49-5CC256F4212E}" srcOrd="0" destOrd="0" presId="urn:microsoft.com/office/officeart/2008/layout/CircularPictureCallout"/>
    <dgm:cxn modelId="{9CB644D8-E71C-4003-B680-75FCDA47FE7D}" type="presParOf" srcId="{B79E2DF3-052A-4FF3-9171-E655B2E5040B}" destId="{F4DB0E73-2FC4-4B90-9BFB-F417272F3165}" srcOrd="0" destOrd="0" presId="urn:microsoft.com/office/officeart/2008/layout/CircularPictureCallout"/>
    <dgm:cxn modelId="{A961FD22-1315-4B00-8320-0FE158E8CB29}" type="presParOf" srcId="{F4DB0E73-2FC4-4B90-9BFB-F417272F3165}" destId="{3E1071A1-4C26-40FB-B490-1FE7D4BB06DF}" srcOrd="0" destOrd="0" presId="urn:microsoft.com/office/officeart/2008/layout/CircularPictureCallout"/>
    <dgm:cxn modelId="{3627C12F-B600-473D-AB6D-2B4B9C1527B2}" type="presParOf" srcId="{3E1071A1-4C26-40FB-B490-1FE7D4BB06DF}" destId="{4CCFC2D2-DC20-4653-B8A5-EDEDF05D9215}" srcOrd="0" destOrd="0" presId="urn:microsoft.com/office/officeart/2008/layout/CircularPictureCallout"/>
    <dgm:cxn modelId="{62AD4A30-2326-422A-87B0-EC59348A18A3}" type="presParOf" srcId="{F4DB0E73-2FC4-4B90-9BFB-F417272F3165}" destId="{FC8E60F0-9C7B-4ED4-9915-716920CDDE02}" srcOrd="1" destOrd="0" presId="urn:microsoft.com/office/officeart/2008/layout/CircularPictureCallout"/>
    <dgm:cxn modelId="{17694939-FAC2-45D2-BD9F-625215629210}" type="presParOf" srcId="{F4DB0E73-2FC4-4B90-9BFB-F417272F3165}" destId="{9C38F2D3-D38B-4171-9D85-00D92651CDC8}" srcOrd="2" destOrd="0" presId="urn:microsoft.com/office/officeart/2008/layout/CircularPictureCallout"/>
    <dgm:cxn modelId="{03445409-E847-4D67-9438-52ADB79C2176}" type="presParOf" srcId="{9C38F2D3-D38B-4171-9D85-00D92651CDC8}" destId="{6A10B361-2E27-4DEF-AB5A-EF2FB98A9936}" srcOrd="0" destOrd="0" presId="urn:microsoft.com/office/officeart/2008/layout/CircularPictureCallout"/>
    <dgm:cxn modelId="{BAF52B42-826F-47E8-A4A9-BC1D882DD53D}" type="presParOf" srcId="{F4DB0E73-2FC4-4B90-9BFB-F417272F3165}" destId="{724BE7DC-091B-4809-B81D-87EA38183B6C}" srcOrd="3" destOrd="0" presId="urn:microsoft.com/office/officeart/2008/layout/CircularPictureCallout"/>
    <dgm:cxn modelId="{80F7581F-3CF7-4F36-8114-1AC5C1DC32AC}" type="presParOf" srcId="{F4DB0E73-2FC4-4B90-9BFB-F417272F3165}" destId="{A4B04127-856E-4440-9BE3-7E4DF5941147}" srcOrd="4" destOrd="0" presId="urn:microsoft.com/office/officeart/2008/layout/CircularPictureCallout"/>
    <dgm:cxn modelId="{6DFFED83-4561-498C-B851-BD5202E629A2}" type="presParOf" srcId="{A4B04127-856E-4440-9BE3-7E4DF5941147}" destId="{73035C20-6CC9-48B5-9FC3-5ADCB2E62629}" srcOrd="0" destOrd="0" presId="urn:microsoft.com/office/officeart/2008/layout/CircularPictureCallout"/>
    <dgm:cxn modelId="{5E5393C1-7D47-4324-8AA8-0D1C1EFA243E}" type="presParOf" srcId="{F4DB0E73-2FC4-4B90-9BFB-F417272F3165}" destId="{65E99AD9-6CAA-4853-9CA6-11F6F6A81F88}" srcOrd="5" destOrd="0" presId="urn:microsoft.com/office/officeart/2008/layout/CircularPictureCallout"/>
    <dgm:cxn modelId="{9BB568B4-DC81-4508-B869-A79F1FB3D991}" type="presParOf" srcId="{65E99AD9-6CAA-4853-9CA6-11F6F6A81F88}" destId="{1FBC32A3-7684-4024-A61B-4AADA4E83BC0}" srcOrd="0" destOrd="0" presId="urn:microsoft.com/office/officeart/2008/layout/CircularPictureCallout"/>
    <dgm:cxn modelId="{28F24A36-822B-41BD-867D-7FA208306F85}" type="presParOf" srcId="{F4DB0E73-2FC4-4B90-9BFB-F417272F3165}" destId="{6887A122-B06A-4774-A7C1-53AA04A7C80C}" srcOrd="6" destOrd="0" presId="urn:microsoft.com/office/officeart/2008/layout/CircularPictureCallout"/>
    <dgm:cxn modelId="{70954C98-E06C-42F6-9FC1-8A2AE427F105}" type="presParOf" srcId="{F4DB0E73-2FC4-4B90-9BFB-F417272F3165}" destId="{DC67D42E-9F79-47D0-9C1B-D41EAF1D8E4F}" srcOrd="7" destOrd="0" presId="urn:microsoft.com/office/officeart/2008/layout/CircularPictureCallout"/>
    <dgm:cxn modelId="{FAC4F2C8-B2BE-4990-BCD1-46C32360B3A4}" type="presParOf" srcId="{DC67D42E-9F79-47D0-9C1B-D41EAF1D8E4F}" destId="{2BBECB56-887F-4970-8E49-5CC256F4212E}" srcOrd="0" destOrd="0" presId="urn:microsoft.com/office/officeart/2008/layout/CircularPictureCallout"/>
    <dgm:cxn modelId="{B23B63BF-17CF-4237-8A20-FC93613AABB7}" type="presParOf" srcId="{F4DB0E73-2FC4-4B90-9BFB-F417272F3165}" destId="{16F8C576-EE7F-4574-82F9-7A1DD55B00E1}" srcOrd="8" destOrd="0" presId="urn:microsoft.com/office/officeart/2008/layout/CircularPictureCallout"/>
    <dgm:cxn modelId="{673ED410-E87A-4E74-BEBD-FABAC8C300BF}" type="presParOf" srcId="{16F8C576-EE7F-4574-82F9-7A1DD55B00E1}" destId="{A42C59F3-D325-4D06-8BE7-03464F33A92A}" srcOrd="0" destOrd="0" presId="urn:microsoft.com/office/officeart/2008/layout/CircularPictureCallout"/>
    <dgm:cxn modelId="{397CE5C1-06A3-47EF-A9EC-BC94E1ECF43A}" type="presParOf" srcId="{F4DB0E73-2FC4-4B90-9BFB-F417272F3165}" destId="{762FD16D-67BE-4739-AC19-89789777D14B}" srcOrd="9" destOrd="0" presId="urn:microsoft.com/office/officeart/2008/layout/CircularPictureCallout"/>
    <dgm:cxn modelId="{A894E03F-3635-4B12-BE21-37EE8188DC3F}" type="presParOf" srcId="{F4DB0E73-2FC4-4B90-9BFB-F417272F3165}" destId="{FBD92797-058E-48BC-AF04-F95B41889EAD}" srcOrd="10" destOrd="0" presId="urn:microsoft.com/office/officeart/2008/layout/CircularPictureCallout"/>
    <dgm:cxn modelId="{B5A4802C-67CA-4F14-BB4A-C732D1F110A8}" type="presParOf" srcId="{FBD92797-058E-48BC-AF04-F95B41889EAD}" destId="{28765AD9-D147-4574-9AF6-7C3C186F3B6E}" srcOrd="0" destOrd="0" presId="urn:microsoft.com/office/officeart/2008/layout/CircularPictureCallout"/>
    <dgm:cxn modelId="{DB6DBCAE-5285-4F0B-BD43-7E91E6D9D0DD}" type="presParOf" srcId="{F4DB0E73-2FC4-4B90-9BFB-F417272F3165}" destId="{B7FE5A28-5F90-43A1-8310-9801A06473A3}" srcOrd="11" destOrd="0" presId="urn:microsoft.com/office/officeart/2008/layout/CircularPictureCallout"/>
    <dgm:cxn modelId="{E9F51885-B9C0-45A1-87FE-F92FA1FC0DC6}" type="presParOf" srcId="{B7FE5A28-5F90-43A1-8310-9801A06473A3}" destId="{E3169EBC-E3BA-4861-95CA-A59D4D4E6810}" srcOrd="0" destOrd="0" presId="urn:microsoft.com/office/officeart/2008/layout/CircularPictureCallout"/>
    <dgm:cxn modelId="{A909D26B-1800-4356-A9DA-53A514AC3768}" type="presParOf" srcId="{F4DB0E73-2FC4-4B90-9BFB-F417272F3165}" destId="{CCBEC5DE-4B3A-4E1E-9686-5520085018F8}" srcOrd="12" destOrd="0" presId="urn:microsoft.com/office/officeart/2008/layout/CircularPictureCallout"/>
    <dgm:cxn modelId="{C9E91088-4EF2-4F0C-8799-6E15A1D9F6CB}" type="presParOf" srcId="{F4DB0E73-2FC4-4B90-9BFB-F417272F3165}" destId="{18497C92-9132-47F3-BB29-54B42F332A19}" srcOrd="13" destOrd="0" presId="urn:microsoft.com/office/officeart/2008/layout/CircularPictureCallout"/>
    <dgm:cxn modelId="{C9663C5D-3BA5-4C49-8424-4CA22C644067}" type="presParOf" srcId="{18497C92-9132-47F3-BB29-54B42F332A19}" destId="{A47918EF-E47E-4BC9-97DA-6955DC552947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5D484F-C95B-419B-9F56-F69413D9D2FB}">
      <dsp:nvSpPr>
        <dsp:cNvPr id="0" name=""/>
        <dsp:cNvSpPr/>
      </dsp:nvSpPr>
      <dsp:spPr>
        <a:xfrm>
          <a:off x="0" y="126663"/>
          <a:ext cx="5660396" cy="64759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700" kern="1200"/>
            <a:t>İçerik</a:t>
          </a:r>
          <a:endParaRPr lang="en-US" sz="2700" kern="1200"/>
        </a:p>
      </dsp:txBody>
      <dsp:txXfrm>
        <a:off x="31613" y="158276"/>
        <a:ext cx="5597170" cy="584369"/>
      </dsp:txXfrm>
    </dsp:sp>
    <dsp:sp modelId="{C6C551C1-B275-43CB-A14E-626505DE388A}">
      <dsp:nvSpPr>
        <dsp:cNvPr id="0" name=""/>
        <dsp:cNvSpPr/>
      </dsp:nvSpPr>
      <dsp:spPr>
        <a:xfrm>
          <a:off x="0" y="825420"/>
          <a:ext cx="5660396" cy="35210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718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tr-TR" sz="2100" kern="1200"/>
            <a:t>NÜRDAM Hakkında</a:t>
          </a:r>
          <a:endParaRPr lang="en-US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tr-TR" sz="2100" kern="1200"/>
            <a:t>NÜRDAM Laboratuvar Altyapısı</a:t>
          </a:r>
          <a:endParaRPr lang="en-US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tr-TR" sz="2100" kern="1200"/>
            <a:t>Bazı yerel işbirlikleri</a:t>
          </a:r>
          <a:endParaRPr lang="en-US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tr-TR" sz="2100" kern="1200"/>
            <a:t>NürFET ve Polimer Tabanlı OFET</a:t>
          </a:r>
          <a:endParaRPr lang="en-US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tr-TR" sz="2100" kern="1200" dirty="0"/>
            <a:t>Gazlı Detektörlerde İyonik Küme Boyutlarının Ölçülmesi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tr-TR" sz="2100" kern="1200" dirty="0"/>
            <a:t>Polimer Tabanlı X-Işını Dedektörleri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tr-TR" sz="2100" kern="1200" dirty="0"/>
            <a:t>Değişik GEM yaprağı formlarının geliştirilmesi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tr-TR" sz="2100" kern="1200" dirty="0"/>
            <a:t>UV/Alev Dedektörleri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tr-TR" sz="2100" kern="1200"/>
            <a:t>Özet/Sonuç</a:t>
          </a:r>
          <a:endParaRPr lang="en-US" sz="2100" kern="1200"/>
        </a:p>
      </dsp:txBody>
      <dsp:txXfrm>
        <a:off x="0" y="825420"/>
        <a:ext cx="5660396" cy="35210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BEC5DE-4B3A-4E1E-9686-5520085018F8}">
      <dsp:nvSpPr>
        <dsp:cNvPr id="0" name=""/>
        <dsp:cNvSpPr/>
      </dsp:nvSpPr>
      <dsp:spPr>
        <a:xfrm>
          <a:off x="5478762" y="5113841"/>
          <a:ext cx="3517092" cy="45720"/>
        </a:xfrm>
        <a:prstGeom prst="line">
          <a:avLst/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2FD16D-67BE-4739-AC19-89789777D14B}">
      <dsp:nvSpPr>
        <dsp:cNvPr id="0" name=""/>
        <dsp:cNvSpPr/>
      </dsp:nvSpPr>
      <dsp:spPr>
        <a:xfrm>
          <a:off x="4378907" y="3726363"/>
          <a:ext cx="4759166" cy="0"/>
        </a:xfrm>
        <a:prstGeom prst="line">
          <a:avLst/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87A122-B06A-4774-A7C1-53AA04A7C80C}">
      <dsp:nvSpPr>
        <dsp:cNvPr id="0" name=""/>
        <dsp:cNvSpPr/>
      </dsp:nvSpPr>
      <dsp:spPr>
        <a:xfrm>
          <a:off x="4378907" y="2020027"/>
          <a:ext cx="4759166" cy="0"/>
        </a:xfrm>
        <a:prstGeom prst="line">
          <a:avLst/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4BE7DC-091B-4809-B81D-87EA38183B6C}">
      <dsp:nvSpPr>
        <dsp:cNvPr id="0" name=""/>
        <dsp:cNvSpPr/>
      </dsp:nvSpPr>
      <dsp:spPr>
        <a:xfrm flipV="1">
          <a:off x="5714752" y="586829"/>
          <a:ext cx="3045112" cy="45720"/>
        </a:xfrm>
        <a:prstGeom prst="line">
          <a:avLst/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CFC2D2-DC20-4653-B8A5-EDEDF05D9215}">
      <dsp:nvSpPr>
        <dsp:cNvPr id="0" name=""/>
        <dsp:cNvSpPr/>
      </dsp:nvSpPr>
      <dsp:spPr>
        <a:xfrm>
          <a:off x="583819" y="0"/>
          <a:ext cx="6429054" cy="5803862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C8E60F0-9C7B-4ED4-9915-716920CDDE02}">
      <dsp:nvSpPr>
        <dsp:cNvPr id="0" name=""/>
        <dsp:cNvSpPr/>
      </dsp:nvSpPr>
      <dsp:spPr>
        <a:xfrm>
          <a:off x="2521671" y="2366824"/>
          <a:ext cx="3714471" cy="3287855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600" b="1" kern="1200" dirty="0">
            <a:solidFill>
              <a:schemeClr val="tx1"/>
            </a:solidFill>
            <a:latin typeface="Cambria" panose="02040503050406030204" pitchFamily="18" charset="0"/>
            <a:ea typeface="Cambria" panose="02040503050406030204" pitchFamily="18" charset="0"/>
          </a:endParaRPr>
        </a:p>
      </dsp:txBody>
      <dsp:txXfrm>
        <a:off x="2521671" y="2366824"/>
        <a:ext cx="3714471" cy="3287855"/>
      </dsp:txXfrm>
    </dsp:sp>
    <dsp:sp modelId="{6A10B361-2E27-4DEF-AB5A-EF2FB98A9936}">
      <dsp:nvSpPr>
        <dsp:cNvPr id="0" name=""/>
        <dsp:cNvSpPr/>
      </dsp:nvSpPr>
      <dsp:spPr>
        <a:xfrm>
          <a:off x="8354541" y="-27413"/>
          <a:ext cx="1433404" cy="1274206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3035C20-6CC9-48B5-9FC3-5ADCB2E62629}">
      <dsp:nvSpPr>
        <dsp:cNvPr id="0" name=""/>
        <dsp:cNvSpPr/>
      </dsp:nvSpPr>
      <dsp:spPr>
        <a:xfrm>
          <a:off x="10734135" y="-28735"/>
          <a:ext cx="293484" cy="12768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0" rIns="6096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600" kern="1200" dirty="0">
            <a:solidFill>
              <a:schemeClr val="tx1"/>
            </a:solidFill>
          </a:endParaRPr>
        </a:p>
      </dsp:txBody>
      <dsp:txXfrm>
        <a:off x="10734135" y="-28735"/>
        <a:ext cx="293484" cy="1276849"/>
      </dsp:txXfrm>
    </dsp:sp>
    <dsp:sp modelId="{1FBC32A3-7684-4024-A61B-4AADA4E83BC0}">
      <dsp:nvSpPr>
        <dsp:cNvPr id="0" name=""/>
        <dsp:cNvSpPr/>
      </dsp:nvSpPr>
      <dsp:spPr>
        <a:xfrm>
          <a:off x="8005936" y="1276416"/>
          <a:ext cx="1457383" cy="1494220"/>
        </a:xfrm>
        <a:prstGeom prst="ellipse">
          <a:avLst/>
        </a:prstGeom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55" r="-14055"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BBECB56-887F-4970-8E49-5CC256F4212E}">
      <dsp:nvSpPr>
        <dsp:cNvPr id="0" name=""/>
        <dsp:cNvSpPr/>
      </dsp:nvSpPr>
      <dsp:spPr>
        <a:xfrm>
          <a:off x="9776498" y="1381602"/>
          <a:ext cx="389247" cy="12768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0" rIns="6096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600" b="1" kern="1200" dirty="0">
            <a:latin typeface="Cambria" panose="02040503050406030204" pitchFamily="18" charset="0"/>
            <a:ea typeface="Cambria" panose="02040503050406030204" pitchFamily="18" charset="0"/>
          </a:endParaRPr>
        </a:p>
      </dsp:txBody>
      <dsp:txXfrm>
        <a:off x="9776498" y="1381602"/>
        <a:ext cx="389247" cy="1276849"/>
      </dsp:txXfrm>
    </dsp:sp>
    <dsp:sp modelId="{A42C59F3-D325-4D06-8BE7-03464F33A92A}">
      <dsp:nvSpPr>
        <dsp:cNvPr id="0" name=""/>
        <dsp:cNvSpPr/>
      </dsp:nvSpPr>
      <dsp:spPr>
        <a:xfrm>
          <a:off x="7881902" y="3003679"/>
          <a:ext cx="1457383" cy="1345288"/>
        </a:xfrm>
        <a:prstGeom prst="ellipse">
          <a:avLst/>
        </a:prstGeom>
        <a:blipFill>
          <a:blip xmlns:r="http://schemas.openxmlformats.org/officeDocument/2006/relationships" r:embed="rId4"/>
          <a:srcRect/>
          <a:stretch>
            <a:fillRect l="-19000" r="-19000"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8765AD9-D147-4574-9AF6-7C3C186F3B6E}">
      <dsp:nvSpPr>
        <dsp:cNvPr id="0" name=""/>
        <dsp:cNvSpPr/>
      </dsp:nvSpPr>
      <dsp:spPr>
        <a:xfrm>
          <a:off x="9776498" y="3087938"/>
          <a:ext cx="389247" cy="12768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0" rIns="247650" bIns="0" numCol="1" spcCol="1270" anchor="ctr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6500" kern="1200"/>
        </a:p>
      </dsp:txBody>
      <dsp:txXfrm>
        <a:off x="9776498" y="3087938"/>
        <a:ext cx="389247" cy="1276849"/>
      </dsp:txXfrm>
    </dsp:sp>
    <dsp:sp modelId="{E3169EBC-E3BA-4861-95CA-A59D4D4E6810}">
      <dsp:nvSpPr>
        <dsp:cNvPr id="0" name=""/>
        <dsp:cNvSpPr/>
      </dsp:nvSpPr>
      <dsp:spPr>
        <a:xfrm>
          <a:off x="8598815" y="4433961"/>
          <a:ext cx="1537467" cy="1391791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47918EF-E47E-4BC9-97DA-6955DC552947}">
      <dsp:nvSpPr>
        <dsp:cNvPr id="0" name=""/>
        <dsp:cNvSpPr/>
      </dsp:nvSpPr>
      <dsp:spPr>
        <a:xfrm>
          <a:off x="10734135" y="4498276"/>
          <a:ext cx="293484" cy="12768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0" rIns="247650" bIns="0" numCol="1" spcCol="1270" anchor="ctr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6500" kern="1200"/>
        </a:p>
      </dsp:txBody>
      <dsp:txXfrm>
        <a:off x="10734135" y="4498276"/>
        <a:ext cx="293484" cy="12768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0.32338</cdr:x>
      <cdr:y>0.90079</cdr:y>
    </cdr:from>
    <cdr:to>
      <cdr:x>0.67662</cdr:x>
      <cdr:y>1</cdr:y>
    </cdr:to>
    <cdr:sp macro="" textlink="">
      <cdr:nvSpPr>
        <cdr:cNvPr id="2" name="Metin kutusu 1">
          <a:extLst xmlns:a="http://schemas.openxmlformats.org/drawingml/2006/main">
            <a:ext uri="{FF2B5EF4-FFF2-40B4-BE49-F238E27FC236}">
              <a16:creationId xmlns:a16="http://schemas.microsoft.com/office/drawing/2014/main" id="{207E81D6-19E9-4A2B-9ED4-1FE1A1DE3AC9}"/>
            </a:ext>
          </a:extLst>
        </cdr:cNvPr>
        <cdr:cNvSpPr txBox="1"/>
      </cdr:nvSpPr>
      <cdr:spPr>
        <a:xfrm xmlns:a="http://schemas.openxmlformats.org/drawingml/2006/main">
          <a:off x="1671710" y="2375264"/>
          <a:ext cx="1826141" cy="261610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t">
          <a:spAutoFit/>
        </a:bodyPr>
        <a:lstStyle xmlns:a="http://schemas.openxmlformats.org/drawingml/2006/main">
          <a:defPPr>
            <a:defRPr lang="tr-TR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tr-TR" sz="1100" dirty="0"/>
            <a:t>Alev-Dedektör mesafesi </a:t>
          </a:r>
          <a:r>
            <a:rPr lang="tr-TR" sz="1100" baseline="0" dirty="0"/>
            <a:t>(m)</a:t>
          </a:r>
          <a:endParaRPr lang="en-GB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6A90DD-D90C-4FB7-B5ED-9F3695DB99F4}" type="datetimeFigureOut">
              <a:rPr lang="en-US" smtClean="0"/>
              <a:t>12/4/2022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79A323-0AD5-48F6-A742-2F601D1D10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393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79A323-0AD5-48F6-A742-2F601D1D106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2201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2C60FF-BE13-4013-91E9-EC2EECB031F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970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D9FC31E-F770-4CAD-AD07-31FB1D745F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E1F8A759-BEF0-4C9B-9B10-467DDA1AB3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  <a:endParaRPr lang="en-US"/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AB4138A6-6F11-4130-9972-720E32D90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824E4-A1C1-4F64-8838-12EAC1F224A2}" type="datetime1">
              <a:rPr lang="en-US" smtClean="0"/>
              <a:t>12/4/2022</a:t>
            </a:fld>
            <a:endParaRPr lang="en-US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E5D800A9-CA4F-426F-88B2-2C2AEA8E4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05E5C81D-DDB2-4BAE-9ED7-F033E6257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11FFC-E743-4556-8B75-2832C7779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528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ED6EEF4-C579-4A83-9AC6-D99578203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AACA5EC0-2F45-409A-899E-892DBFB3E7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89451961-22F7-40BE-8D19-1A19BC9EA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23C61-2DF1-4856-92F1-6763519ACEF0}" type="datetime1">
              <a:rPr lang="en-US" smtClean="0"/>
              <a:t>12/4/2022</a:t>
            </a:fld>
            <a:endParaRPr lang="en-US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9002552F-EFD1-48EE-9AD4-831804050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DE4E43C1-FA3B-4464-8B18-03298DA8E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11FFC-E743-4556-8B75-2832C7779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146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725369AD-05E1-4333-89B1-067842C936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3E4E677D-7698-42AF-8DC1-699C37164C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00C15EB5-C3A7-47DF-A6FA-D33264F6B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011D8-6AE9-4058-AB6B-383F381F152A}" type="datetime1">
              <a:rPr lang="en-US" smtClean="0"/>
              <a:t>12/4/2022</a:t>
            </a:fld>
            <a:endParaRPr lang="en-US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5E47BD5E-1FEA-40A9-AF0F-6F31C3059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889C4DD6-EFDD-4786-A1D2-B21F77AA2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11FFC-E743-4556-8B75-2832C7779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2434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609562" y="273422"/>
            <a:ext cx="10971684" cy="1144631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5321" b="0" strike="noStrike" spc="-1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609562" y="1604399"/>
            <a:ext cx="10971684" cy="3976819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87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157981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09562" y="273422"/>
            <a:ext cx="10971684" cy="1144631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5321" b="0" strike="noStrike" spc="-1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609562" y="1604399"/>
            <a:ext cx="10971684" cy="3976819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7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91782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53967E8-B9E1-4AD6-8177-1827884EB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837C2DF-7AA3-4202-8321-88402D3D59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9824C965-EE0A-40D5-9BC9-986AA3618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B9914-F1C2-4800-9A69-216BF1A7DB3A}" type="datetime1">
              <a:rPr lang="en-US" smtClean="0"/>
              <a:t>12/4/2022</a:t>
            </a:fld>
            <a:endParaRPr lang="en-US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9B2B39F-7050-4C3D-BE83-378977C16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C9528C86-7E97-4A1B-9BB8-720537F7F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11FFC-E743-4556-8B75-2832C7779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310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06D21E5-3681-4BC8-BCEA-8813985B01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98566F9E-4198-4BBB-9390-9FE5E8AC83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D97566FC-2E6D-47C2-BC1B-5CAEAD3755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63775-9AA8-4762-9AEA-210930CC3659}" type="datetime1">
              <a:rPr lang="en-US" smtClean="0"/>
              <a:t>12/4/2022</a:t>
            </a:fld>
            <a:endParaRPr lang="en-US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C7FAEBB2-E7B0-4D2E-9744-32D2B24AB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140DCC18-15CE-4DD4-8D93-1E7A31817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11FFC-E743-4556-8B75-2832C7779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243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3B09C5B-0DE9-42C8-9DAB-EFB13377F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63542490-FC20-4517-866A-EE2A471F2D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E750CB72-FD79-4167-AE35-F5C8810801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59CD3377-6DF8-46D8-BA3F-C4CDB375E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418FB-11EE-4A61-BC20-05512565B57A}" type="datetime1">
              <a:rPr lang="en-US" smtClean="0"/>
              <a:t>12/4/2022</a:t>
            </a:fld>
            <a:endParaRPr lang="en-US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3D01B6C2-278F-422C-A681-0EF832780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150AE04C-BE27-43DE-9BDC-26A490580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11FFC-E743-4556-8B75-2832C7779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684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D53F162-53A2-4D63-81C5-CD800A43DF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3B2E3875-05F1-48C9-A412-55CDC1C254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AFD484CF-C2AD-4E90-906E-9EBAA08E56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92C8BBDF-6D82-478C-B692-C9B51DC9DE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43D50B45-A036-4905-AA0A-4473894B21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id="{714D36EC-C308-4B59-8C3D-269A920D1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18040-433F-4158-B066-4F0A861B49BC}" type="datetime1">
              <a:rPr lang="en-US" smtClean="0"/>
              <a:t>12/4/2022</a:t>
            </a:fld>
            <a:endParaRPr lang="en-US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DE7A569F-9C13-4EEE-BD07-43818D12B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E6616023-3DAC-46FF-980F-A780BEFB5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11FFC-E743-4556-8B75-2832C7779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230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DFEE068-1F6F-42E9-84C0-3D6884E2B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6034D687-14DF-422C-97C2-1736B2BD2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B198F-3C7C-4BFF-820B-5930468ACFD2}" type="datetime1">
              <a:rPr lang="en-US" smtClean="0"/>
              <a:t>12/4/2022</a:t>
            </a:fld>
            <a:endParaRPr lang="en-US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BB0A2E79-BDC1-47EB-A1A7-80C023365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AB7B3D85-2212-4D11-A5E1-3CC13CADD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11FFC-E743-4556-8B75-2832C7779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599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4E0AF2AF-8B19-45BB-932A-059666C3C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DB8E5-ACBB-4EB8-A27A-81C3CA0C43E5}" type="datetime1">
              <a:rPr lang="en-US" smtClean="0"/>
              <a:t>12/4/2022</a:t>
            </a:fld>
            <a:endParaRPr lang="en-US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83B71D30-88DE-4C58-BC90-E80099127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A28D4CE5-5AAF-4AC9-AEA4-A49BB69A1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11FFC-E743-4556-8B75-2832C7779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233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BD5CB60-A911-442E-A8E0-9A568F023A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1FB45B6B-86DC-4E90-8AE8-729F7C2CCD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730D4454-44BE-455F-AA43-FA400470F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FD8BBD23-CA28-47CD-9B45-2DC9EB320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ED22-453E-48CE-AAB1-435DAEF8C362}" type="datetime1">
              <a:rPr lang="en-US" smtClean="0"/>
              <a:t>12/4/2022</a:t>
            </a:fld>
            <a:endParaRPr lang="en-US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940FFE12-F808-4002-B833-32BCE96BF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CEB6E78C-1F9C-44BA-AE4E-5D612029E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11FFC-E743-4556-8B75-2832C7779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178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5BA6022-1EAA-4577-A2C2-60D4B4DFA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6A68852B-8699-4424-9446-EFA0C2C9F0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2CB68DCC-3816-41D5-9DCB-DFFF1B6320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44C707A5-D29F-4834-AE25-83BF8C0D2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A1F42-B5AA-45F2-8390-93B3F9330974}" type="datetime1">
              <a:rPr lang="en-US" smtClean="0"/>
              <a:t>12/4/2022</a:t>
            </a:fld>
            <a:endParaRPr lang="en-US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9DF0A5B8-818B-45EC-B3DF-2B760EB72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057ED1C2-6275-4331-8923-96F08980A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11FFC-E743-4556-8B75-2832C7779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13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85525A73-9448-4D7C-AACE-6EFF1AE21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DD8EEF38-FEF0-4379-8D1E-5731A0E56B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4D439092-9989-4055-B677-B551E14AD5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B977F-7B0D-477F-8D31-58E62C14CC2B}" type="datetime1">
              <a:rPr lang="en-US" smtClean="0"/>
              <a:t>12/4/2022</a:t>
            </a:fld>
            <a:endParaRPr lang="en-US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EC1BF799-E97E-477E-9FA3-12CD13A91D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958EB0AF-FC29-4DA0-B524-9DF6116B7B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11FFC-E743-4556-8B75-2832C7779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15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4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wmf"/><Relationship Id="rId11" Type="http://schemas.openxmlformats.org/officeDocument/2006/relationships/image" Target="../media/image33.pn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39.png"/><Relationship Id="rId4" Type="http://schemas.openxmlformats.org/officeDocument/2006/relationships/image" Target="../media/image35.png"/><Relationship Id="rId9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46.wmf"/><Relationship Id="rId7" Type="http://schemas.openxmlformats.org/officeDocument/2006/relationships/image" Target="../media/image48.w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47.wmf"/><Relationship Id="rId4" Type="http://schemas.openxmlformats.org/officeDocument/2006/relationships/oleObject" Target="../embeddings/oleObject5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e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microsoft.com/office/2007/relationships/hdphoto" Target="../media/hdphoto2.wdp"/><Relationship Id="rId7" Type="http://schemas.openxmlformats.org/officeDocument/2006/relationships/diagramColors" Target="../diagrams/colors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1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jpeg"/><Relationship Id="rId3" Type="http://schemas.openxmlformats.org/officeDocument/2006/relationships/image" Target="../media/image72.jpeg"/><Relationship Id="rId7" Type="http://schemas.openxmlformats.org/officeDocument/2006/relationships/image" Target="../media/image76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0.jpeg"/><Relationship Id="rId4" Type="http://schemas.openxmlformats.org/officeDocument/2006/relationships/image" Target="../media/image7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85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4.jpeg"/><Relationship Id="rId5" Type="http://schemas.openxmlformats.org/officeDocument/2006/relationships/image" Target="../media/image83.jpeg"/><Relationship Id="rId4" Type="http://schemas.openxmlformats.org/officeDocument/2006/relationships/image" Target="../media/image82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89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92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image" Target="../media/image93.png"/><Relationship Id="rId7" Type="http://schemas.openxmlformats.org/officeDocument/2006/relationships/chart" Target="../charts/chart1.xm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6.png"/><Relationship Id="rId5" Type="http://schemas.openxmlformats.org/officeDocument/2006/relationships/image" Target="../media/image95.JPG"/><Relationship Id="rId4" Type="http://schemas.openxmlformats.org/officeDocument/2006/relationships/image" Target="../media/image94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nrdc.ibu.edu.tr/" TargetMode="External"/><Relationship Id="rId7" Type="http://schemas.openxmlformats.org/officeDocument/2006/relationships/image" Target="../media/image98.png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hyperlink" Target="mailto:yalcin.kalkan@ibu.edu.tr" TargetMode="External"/><Relationship Id="rId4" Type="http://schemas.openxmlformats.org/officeDocument/2006/relationships/hyperlink" Target="mailto:nrdc@ibu.edu.tr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microsoft.com/office/2007/relationships/hdphoto" Target="../media/hdphoto1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nrdc.ibu.edu.tr/" TargetMode="External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nrdc@ibu.edu.tr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4.png"/><Relationship Id="rId3" Type="http://schemas.openxmlformats.org/officeDocument/2006/relationships/image" Target="../media/image17.jpeg"/><Relationship Id="rId7" Type="http://schemas.microsoft.com/office/2007/relationships/hdphoto" Target="../media/hdphoto1.wdp"/><Relationship Id="rId12" Type="http://schemas.openxmlformats.org/officeDocument/2006/relationships/image" Target="../media/image2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11" Type="http://schemas.openxmlformats.org/officeDocument/2006/relationships/oleObject" Target="../embeddings/oleObject1.bin"/><Relationship Id="rId5" Type="http://schemas.openxmlformats.org/officeDocument/2006/relationships/image" Target="../media/image19.png"/><Relationship Id="rId10" Type="http://schemas.openxmlformats.org/officeDocument/2006/relationships/image" Target="../media/image22.emf"/><Relationship Id="rId4" Type="http://schemas.openxmlformats.org/officeDocument/2006/relationships/image" Target="../media/image18.jpg"/><Relationship Id="rId9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6.svg"/><Relationship Id="rId7" Type="http://schemas.openxmlformats.org/officeDocument/2006/relationships/image" Target="../media/image29.png"/><Relationship Id="rId12" Type="http://schemas.openxmlformats.org/officeDocument/2006/relationships/image" Target="../media/image3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11" Type="http://schemas.openxmlformats.org/officeDocument/2006/relationships/image" Target="../media/image32.png"/><Relationship Id="rId5" Type="http://schemas.openxmlformats.org/officeDocument/2006/relationships/hyperlink" Target="https://www.wallpaperflare.com/photography-photoshop-simple-background-nature-backgrounds-wallpaper-hekyl/download/2560x800" TargetMode="External"/><Relationship Id="rId10" Type="http://schemas.openxmlformats.org/officeDocument/2006/relationships/image" Target="../media/image31.png"/><Relationship Id="rId4" Type="http://schemas.openxmlformats.org/officeDocument/2006/relationships/image" Target="../media/image27.jpg"/><Relationship Id="rId9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107E6DA-5EB9-4397-97B0-70F2151E85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74319" y="1060185"/>
            <a:ext cx="8843362" cy="3983026"/>
          </a:xfrm>
        </p:spPr>
        <p:txBody>
          <a:bodyPr>
            <a:noAutofit/>
          </a:bodyPr>
          <a:lstStyle/>
          <a:p>
            <a:r>
              <a:rPr lang="en-US" sz="5400" b="1" dirty="0">
                <a:latin typeface="Colonna MT" panose="04020805060202030203" pitchFamily="82" charset="0"/>
                <a:ea typeface="Cambria" panose="02040503050406030204" pitchFamily="18" charset="0"/>
                <a:cs typeface="Times New Roman" panose="02020603050405020304" pitchFamily="18" charset="0"/>
              </a:rPr>
              <a:t>BA</a:t>
            </a:r>
            <a:r>
              <a:rPr lang="tr-TR" sz="5400" b="1" dirty="0">
                <a:latin typeface="Colonna MT" panose="04020805060202030203" pitchFamily="82" charset="0"/>
                <a:ea typeface="Cambria" panose="02040503050406030204" pitchFamily="18" charset="0"/>
                <a:cs typeface="Times New Roman" panose="02020603050405020304" pitchFamily="18" charset="0"/>
              </a:rPr>
              <a:t>I</a:t>
            </a:r>
            <a:r>
              <a:rPr lang="en-US" sz="5400" b="1" dirty="0">
                <a:latin typeface="Colonna MT" panose="04020805060202030203" pitchFamily="82" charset="0"/>
                <a:ea typeface="Cambria" panose="02040503050406030204" pitchFamily="18" charset="0"/>
                <a:cs typeface="Times New Roman" panose="02020603050405020304" pitchFamily="18" charset="0"/>
              </a:rPr>
              <a:t>BÜ </a:t>
            </a:r>
            <a:r>
              <a:rPr lang="en-US" sz="5400" b="1" dirty="0" err="1">
                <a:latin typeface="Colonna MT" panose="04020805060202030203" pitchFamily="82" charset="0"/>
                <a:ea typeface="Cambria" panose="02040503050406030204" pitchFamily="18" charset="0"/>
                <a:cs typeface="Times New Roman" panose="02020603050405020304" pitchFamily="18" charset="0"/>
              </a:rPr>
              <a:t>Nükleer</a:t>
            </a:r>
            <a:r>
              <a:rPr lang="en-US" sz="5400" b="1" dirty="0">
                <a:latin typeface="Colonna MT" panose="04020805060202030203" pitchFamily="82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5400" b="1" dirty="0" err="1">
                <a:latin typeface="Colonna MT" panose="04020805060202030203" pitchFamily="82" charset="0"/>
                <a:ea typeface="Cambria" panose="02040503050406030204" pitchFamily="18" charset="0"/>
                <a:cs typeface="Times New Roman" panose="02020603050405020304" pitchFamily="18" charset="0"/>
              </a:rPr>
              <a:t>Radyasyon</a:t>
            </a:r>
            <a:r>
              <a:rPr lang="en-US" sz="5400" b="1" dirty="0">
                <a:latin typeface="Colonna MT" panose="04020805060202030203" pitchFamily="82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5400" b="1" dirty="0" err="1">
                <a:latin typeface="Colonna MT" panose="04020805060202030203" pitchFamily="82" charset="0"/>
                <a:ea typeface="Cambria" panose="02040503050406030204" pitchFamily="18" charset="0"/>
                <a:cs typeface="Times New Roman" panose="02020603050405020304" pitchFamily="18" charset="0"/>
              </a:rPr>
              <a:t>Dedektörleri</a:t>
            </a:r>
            <a:r>
              <a:rPr lang="en-US" sz="5400" b="1" dirty="0">
                <a:latin typeface="Colonna MT" panose="04020805060202030203" pitchFamily="82" charset="0"/>
                <a:ea typeface="Cambria" panose="02040503050406030204" pitchFamily="18" charset="0"/>
                <a:cs typeface="Times New Roman" panose="02020603050405020304" pitchFamily="18" charset="0"/>
              </a:rPr>
              <a:t> Ara</a:t>
            </a:r>
            <a:r>
              <a:rPr lang="tr-TR" sz="5400" b="1" dirty="0">
                <a:latin typeface="Colonna MT" panose="04020805060202030203" pitchFamily="82" charset="0"/>
                <a:ea typeface="Cambria" panose="02040503050406030204" pitchFamily="18" charset="0"/>
                <a:cs typeface="Times New Roman" panose="02020603050405020304" pitchFamily="18" charset="0"/>
              </a:rPr>
              <a:t>s</a:t>
            </a:r>
            <a:r>
              <a:rPr lang="en-US" sz="5400" b="1" dirty="0" err="1">
                <a:latin typeface="Colonna MT" panose="04020805060202030203" pitchFamily="82" charset="0"/>
                <a:ea typeface="Cambria" panose="02040503050406030204" pitchFamily="18" charset="0"/>
                <a:cs typeface="Times New Roman" panose="02020603050405020304" pitchFamily="18" charset="0"/>
              </a:rPr>
              <a:t>tırma</a:t>
            </a:r>
            <a:r>
              <a:rPr lang="en-US" sz="5400" b="1" dirty="0">
                <a:latin typeface="Colonna MT" panose="04020805060202030203" pitchFamily="82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5400" b="1" dirty="0" err="1">
                <a:latin typeface="Colonna MT" panose="04020805060202030203" pitchFamily="82" charset="0"/>
                <a:ea typeface="Cambria" panose="02040503050406030204" pitchFamily="18" charset="0"/>
                <a:cs typeface="Times New Roman" panose="02020603050405020304" pitchFamily="18" charset="0"/>
              </a:rPr>
              <a:t>ve</a:t>
            </a:r>
            <a:r>
              <a:rPr lang="en-US" sz="5400" b="1" dirty="0">
                <a:latin typeface="Colonna MT" panose="04020805060202030203" pitchFamily="82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5400" b="1" dirty="0" err="1">
                <a:latin typeface="Colonna MT" panose="04020805060202030203" pitchFamily="82" charset="0"/>
                <a:ea typeface="Cambria" panose="02040503050406030204" pitchFamily="18" charset="0"/>
                <a:cs typeface="Times New Roman" panose="02020603050405020304" pitchFamily="18" charset="0"/>
              </a:rPr>
              <a:t>Uygulama</a:t>
            </a:r>
            <a:r>
              <a:rPr lang="en-US" sz="5400" b="1" dirty="0">
                <a:latin typeface="Colonna MT" panose="04020805060202030203" pitchFamily="82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5400" b="1" dirty="0" err="1">
                <a:latin typeface="Colonna MT" panose="04020805060202030203" pitchFamily="82" charset="0"/>
                <a:ea typeface="Cambria" panose="02040503050406030204" pitchFamily="18" charset="0"/>
                <a:cs typeface="Times New Roman" panose="02020603050405020304" pitchFamily="18" charset="0"/>
              </a:rPr>
              <a:t>Merkezi</a:t>
            </a:r>
            <a:r>
              <a:rPr lang="en-US" sz="5400" b="1" dirty="0">
                <a:latin typeface="Colonna MT" panose="04020805060202030203" pitchFamily="82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5400" b="1" dirty="0" err="1">
                <a:latin typeface="Colonna MT" panose="04020805060202030203" pitchFamily="82" charset="0"/>
                <a:ea typeface="Cambria" panose="02040503050406030204" pitchFamily="18" charset="0"/>
                <a:cs typeface="Times New Roman" panose="02020603050405020304" pitchFamily="18" charset="0"/>
              </a:rPr>
              <a:t>Altyapısı</a:t>
            </a:r>
            <a:r>
              <a:rPr lang="en-US" sz="5400" b="1" dirty="0">
                <a:latin typeface="Colonna MT" panose="04020805060202030203" pitchFamily="82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5400" b="1" dirty="0" err="1">
                <a:latin typeface="Colonna MT" panose="04020805060202030203" pitchFamily="82" charset="0"/>
                <a:ea typeface="Cambria" panose="02040503050406030204" pitchFamily="18" charset="0"/>
                <a:cs typeface="Times New Roman" panose="02020603050405020304" pitchFamily="18" charset="0"/>
              </a:rPr>
              <a:t>ve</a:t>
            </a:r>
            <a:r>
              <a:rPr lang="en-US" sz="5400" b="1" dirty="0">
                <a:latin typeface="Colonna MT" panose="04020805060202030203" pitchFamily="82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5400" b="1" dirty="0" err="1">
                <a:latin typeface="Colonna MT" panose="04020805060202030203" pitchFamily="82" charset="0"/>
                <a:ea typeface="Cambria" panose="02040503050406030204" pitchFamily="18" charset="0"/>
                <a:cs typeface="Times New Roman" panose="02020603050405020304" pitchFamily="18" charset="0"/>
              </a:rPr>
              <a:t>Yapılan</a:t>
            </a:r>
            <a:r>
              <a:rPr lang="en-US" sz="5400" b="1" dirty="0">
                <a:latin typeface="Colonna MT" panose="04020805060202030203" pitchFamily="82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5400" b="1" dirty="0" err="1">
                <a:latin typeface="Colonna MT" panose="04020805060202030203" pitchFamily="82" charset="0"/>
                <a:ea typeface="Cambria" panose="02040503050406030204" pitchFamily="18" charset="0"/>
                <a:cs typeface="Times New Roman" panose="02020603050405020304" pitchFamily="18" charset="0"/>
              </a:rPr>
              <a:t>Çalı</a:t>
            </a:r>
            <a:r>
              <a:rPr lang="tr-TR" sz="5400" b="1" dirty="0">
                <a:latin typeface="Colonna MT" panose="04020805060202030203" pitchFamily="82" charset="0"/>
                <a:ea typeface="Cambria" panose="02040503050406030204" pitchFamily="18" charset="0"/>
                <a:cs typeface="Times New Roman" panose="02020603050405020304" pitchFamily="18" charset="0"/>
              </a:rPr>
              <a:t>s</a:t>
            </a:r>
            <a:r>
              <a:rPr lang="en-US" sz="5400" b="1" dirty="0">
                <a:latin typeface="Colonna MT" panose="04020805060202030203" pitchFamily="82" charset="0"/>
                <a:ea typeface="Cambria" panose="02040503050406030204" pitchFamily="18" charset="0"/>
                <a:cs typeface="Times New Roman" panose="02020603050405020304" pitchFamily="18" charset="0"/>
              </a:rPr>
              <a:t>malar</a:t>
            </a:r>
            <a:br>
              <a:rPr lang="en-US" sz="5400" b="1" i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endParaRPr lang="en-US" sz="4400" b="1" i="1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9F252A11-4581-4F32-BE50-7D08C0DFAD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569235"/>
            <a:ext cx="9144000" cy="536616"/>
          </a:xfrm>
        </p:spPr>
        <p:txBody>
          <a:bodyPr>
            <a:normAutofit/>
          </a:bodyPr>
          <a:lstStyle/>
          <a:p>
            <a:r>
              <a:rPr lang="tr-TR" sz="2800" b="1" i="1" dirty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NÜRDAM adına Dr. Yalçın KALKAN</a:t>
            </a:r>
          </a:p>
        </p:txBody>
      </p:sp>
      <p:grpSp>
        <p:nvGrpSpPr>
          <p:cNvPr id="9" name="Grup 8">
            <a:extLst>
              <a:ext uri="{FF2B5EF4-FFF2-40B4-BE49-F238E27FC236}">
                <a16:creationId xmlns:a16="http://schemas.microsoft.com/office/drawing/2014/main" id="{D531C305-E943-01A0-9FDF-EE111CA596AA}"/>
              </a:ext>
            </a:extLst>
          </p:cNvPr>
          <p:cNvGrpSpPr/>
          <p:nvPr/>
        </p:nvGrpSpPr>
        <p:grpSpPr>
          <a:xfrm>
            <a:off x="4611666" y="118122"/>
            <a:ext cx="2968668" cy="1120993"/>
            <a:chOff x="4611666" y="118122"/>
            <a:chExt cx="2968668" cy="1120993"/>
          </a:xfrm>
        </p:grpSpPr>
        <p:pic>
          <p:nvPicPr>
            <p:cNvPr id="5" name="Resim 4">
              <a:extLst>
                <a:ext uri="{FF2B5EF4-FFF2-40B4-BE49-F238E27FC236}">
                  <a16:creationId xmlns:a16="http://schemas.microsoft.com/office/drawing/2014/main" id="{BF9FAA5E-B748-4256-83A8-1A288D9370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D8D8D8"/>
                </a:clrFrom>
                <a:clrTo>
                  <a:srgbClr val="D8D8D8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11666" y="118122"/>
              <a:ext cx="1129411" cy="1120993"/>
            </a:xfrm>
            <a:prstGeom prst="rect">
              <a:avLst/>
            </a:prstGeom>
          </p:spPr>
        </p:pic>
        <p:pic>
          <p:nvPicPr>
            <p:cNvPr id="7" name="Resim 6">
              <a:extLst>
                <a:ext uri="{FF2B5EF4-FFF2-40B4-BE49-F238E27FC236}">
                  <a16:creationId xmlns:a16="http://schemas.microsoft.com/office/drawing/2014/main" id="{8554137E-8508-4EAE-B974-D28F69AE25C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61342" y="172919"/>
              <a:ext cx="1018992" cy="1011398"/>
            </a:xfrm>
            <a:prstGeom prst="rect">
              <a:avLst/>
            </a:prstGeom>
          </p:spPr>
        </p:pic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9E5726-32C9-48C4-A32C-4DCBE33AA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11FFC-E743-4556-8B75-2832C7779C74}" type="slidenum">
              <a:rPr lang="en-US" smtClean="0"/>
              <a:t>1</a:t>
            </a:fld>
            <a:endParaRPr lang="en-US" dirty="0"/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D9489772-5844-FD96-FDFD-79B9C88105D2}"/>
              </a:ext>
            </a:extLst>
          </p:cNvPr>
          <p:cNvSpPr txBox="1"/>
          <p:nvPr/>
        </p:nvSpPr>
        <p:spPr>
          <a:xfrm>
            <a:off x="1812985" y="6030728"/>
            <a:ext cx="85660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>
                <a:latin typeface="Cambria" panose="02040503050406030204" pitchFamily="18" charset="0"/>
                <a:ea typeface="Cambria" panose="02040503050406030204" pitchFamily="18" charset="0"/>
              </a:rPr>
              <a:t>Parçacık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  <a:ea typeface="Cambria" panose="02040503050406030204" pitchFamily="18" charset="0"/>
              </a:rPr>
              <a:t>Hızlandırıcıları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  <a:ea typeface="Cambria" panose="02040503050406030204" pitchFamily="18" charset="0"/>
              </a:rPr>
              <a:t>ve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  <a:ea typeface="Cambria" panose="02040503050406030204" pitchFamily="18" charset="0"/>
              </a:rPr>
              <a:t>Algıçları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  <a:ea typeface="Cambria" panose="02040503050406030204" pitchFamily="18" charset="0"/>
              </a:rPr>
              <a:t>Yerel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  <a:ea typeface="Cambria" panose="02040503050406030204" pitchFamily="18" charset="0"/>
              </a:rPr>
              <a:t>Altyapı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  <a:ea typeface="Cambria" panose="02040503050406030204" pitchFamily="18" charset="0"/>
              </a:rPr>
              <a:t>ve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  <a:ea typeface="Cambria" panose="02040503050406030204" pitchFamily="18" charset="0"/>
              </a:rPr>
              <a:t>Ar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-Ge </a:t>
            </a:r>
            <a:r>
              <a:rPr lang="en-GB" dirty="0" err="1">
                <a:latin typeface="Cambria" panose="02040503050406030204" pitchFamily="18" charset="0"/>
                <a:ea typeface="Cambria" panose="02040503050406030204" pitchFamily="18" charset="0"/>
              </a:rPr>
              <a:t>Çalıştayı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tr-TR" dirty="0">
                <a:latin typeface="Cambria" panose="02040503050406030204" pitchFamily="18" charset="0"/>
                <a:ea typeface="Cambria" panose="02040503050406030204" pitchFamily="18" charset="0"/>
              </a:rPr>
              <a:t> -  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3-4 </a:t>
            </a:r>
            <a:r>
              <a:rPr lang="en-GB" dirty="0" err="1">
                <a:latin typeface="Cambria" panose="02040503050406030204" pitchFamily="18" charset="0"/>
                <a:ea typeface="Cambria" panose="02040503050406030204" pitchFamily="18" charset="0"/>
              </a:rPr>
              <a:t>Aralık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2022</a:t>
            </a:r>
            <a:endParaRPr lang="tr-TR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tr-TR" dirty="0">
                <a:latin typeface="Cambria" panose="02040503050406030204" pitchFamily="18" charset="0"/>
                <a:ea typeface="Cambria" panose="02040503050406030204" pitchFamily="18" charset="0"/>
              </a:rPr>
              <a:t>İstinye Üniversitesi Vadi Kampüs , İSTANBUL</a:t>
            </a:r>
          </a:p>
          <a:p>
            <a:pPr algn="ctr"/>
            <a:endParaRPr lang="en-GB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79566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Resim 1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2738" y="266361"/>
            <a:ext cx="3967395" cy="270423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Dikdörtgen 4"/>
          <p:cNvSpPr/>
          <p:nvPr/>
        </p:nvSpPr>
        <p:spPr>
          <a:xfrm>
            <a:off x="1524001" y="926247"/>
            <a:ext cx="567435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tr-TR" sz="1600" dirty="0"/>
              <a:t>Daha geniş kanal genişliği</a:t>
            </a:r>
          </a:p>
          <a:p>
            <a:pPr algn="just"/>
            <a:r>
              <a:rPr lang="tr-TR" sz="1600" dirty="0"/>
              <a:t>Daha kalın «</a:t>
            </a:r>
            <a:r>
              <a:rPr lang="tr-TR" sz="1600" dirty="0" err="1"/>
              <a:t>Gate</a:t>
            </a:r>
            <a:r>
              <a:rPr lang="tr-TR" sz="1600" dirty="0"/>
              <a:t> </a:t>
            </a:r>
            <a:r>
              <a:rPr lang="tr-TR" sz="1600" dirty="0" err="1"/>
              <a:t>Oxide</a:t>
            </a:r>
            <a:r>
              <a:rPr lang="tr-TR" sz="1600" dirty="0"/>
              <a:t>» tabaka</a:t>
            </a:r>
          </a:p>
          <a:p>
            <a:pPr algn="just"/>
            <a:endParaRPr lang="tr-TR" sz="1600" dirty="0"/>
          </a:p>
          <a:p>
            <a:pPr algn="just"/>
            <a:r>
              <a:rPr lang="tr-TR" sz="1600" dirty="0"/>
              <a:t>Daha hassas bir </a:t>
            </a:r>
            <a:r>
              <a:rPr lang="tr-TR" sz="1600" dirty="0" err="1"/>
              <a:t>RadFET</a:t>
            </a:r>
            <a:r>
              <a:rPr lang="tr-TR" sz="1600" dirty="0"/>
              <a:t> = </a:t>
            </a:r>
            <a:r>
              <a:rPr lang="tr-TR" sz="1600" dirty="0" err="1"/>
              <a:t>NürFET</a:t>
            </a:r>
            <a:endParaRPr lang="tr-TR" sz="1600" dirty="0"/>
          </a:p>
          <a:p>
            <a:pPr algn="just"/>
            <a:endParaRPr lang="tr-TR" sz="1600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071" y="4903744"/>
            <a:ext cx="2023433" cy="803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Nesne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3974708"/>
              </p:ext>
            </p:extLst>
          </p:nvPr>
        </p:nvGraphicFramePr>
        <p:xfrm>
          <a:off x="6411947" y="3712132"/>
          <a:ext cx="1795004" cy="17512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5" imgW="4712208" imgH="4715256" progId="Word.Document.8">
                  <p:embed/>
                </p:oleObj>
              </mc:Choice>
              <mc:Fallback>
                <p:oleObj name="Document" r:id="rId5" imgW="4712208" imgH="4715256" progId="Word.Document.8">
                  <p:embed/>
                  <p:pic>
                    <p:nvPicPr>
                      <p:cNvPr id="9" name="Nesn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1947" y="3712132"/>
                        <a:ext cx="1795004" cy="175129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Metin kutusu 10"/>
          <p:cNvSpPr txBox="1"/>
          <p:nvPr/>
        </p:nvSpPr>
        <p:spPr>
          <a:xfrm>
            <a:off x="6119636" y="5903475"/>
            <a:ext cx="2379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Ticari </a:t>
            </a:r>
            <a:r>
              <a:rPr lang="tr-TR" dirty="0" err="1"/>
              <a:t>RadFET</a:t>
            </a:r>
            <a:r>
              <a:rPr lang="en-US" dirty="0"/>
              <a:t> </a:t>
            </a:r>
            <a:r>
              <a:rPr lang="tr-TR" dirty="0"/>
              <a:t>(</a:t>
            </a:r>
            <a:r>
              <a:rPr lang="en-US" dirty="0" err="1"/>
              <a:t>Tyndalls</a:t>
            </a:r>
            <a:r>
              <a:rPr lang="tr-TR" dirty="0"/>
              <a:t>)</a:t>
            </a:r>
            <a:endParaRPr lang="en-US" dirty="0"/>
          </a:p>
        </p:txBody>
      </p:sp>
      <p:sp>
        <p:nvSpPr>
          <p:cNvPr id="18" name="Metin kutusu 17"/>
          <p:cNvSpPr txBox="1"/>
          <p:nvPr/>
        </p:nvSpPr>
        <p:spPr>
          <a:xfrm>
            <a:off x="8933023" y="4123730"/>
            <a:ext cx="133722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W1: 300 </a:t>
            </a:r>
            <a:r>
              <a:rPr lang="el-GR" dirty="0"/>
              <a:t>μ</a:t>
            </a:r>
            <a:r>
              <a:rPr lang="en-US" dirty="0"/>
              <a:t>m</a:t>
            </a:r>
          </a:p>
          <a:p>
            <a:r>
              <a:rPr lang="en-US" dirty="0"/>
              <a:t>L1: 50 </a:t>
            </a:r>
            <a:r>
              <a:rPr lang="el-GR" dirty="0"/>
              <a:t>μ</a:t>
            </a:r>
            <a:r>
              <a:rPr lang="en-US" dirty="0"/>
              <a:t>m</a:t>
            </a:r>
          </a:p>
          <a:p>
            <a:endParaRPr lang="en-US" dirty="0"/>
          </a:p>
          <a:p>
            <a:r>
              <a:rPr lang="en-US" dirty="0"/>
              <a:t>W2: 690 </a:t>
            </a:r>
            <a:r>
              <a:rPr lang="el-GR" dirty="0"/>
              <a:t>μ</a:t>
            </a:r>
            <a:r>
              <a:rPr lang="en-US" dirty="0"/>
              <a:t>m</a:t>
            </a:r>
          </a:p>
          <a:p>
            <a:r>
              <a:rPr lang="en-US" dirty="0"/>
              <a:t>L2: 15  </a:t>
            </a:r>
            <a:r>
              <a:rPr lang="el-GR" dirty="0"/>
              <a:t>μ</a:t>
            </a:r>
            <a:r>
              <a:rPr lang="en-US" dirty="0"/>
              <a:t>m</a:t>
            </a:r>
          </a:p>
          <a:p>
            <a:endParaRPr lang="en-US" dirty="0"/>
          </a:p>
        </p:txBody>
      </p:sp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4305" y="2410469"/>
            <a:ext cx="1832646" cy="1027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Resim 3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071" y="2199895"/>
            <a:ext cx="2023433" cy="1069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Dikdörtgen 12"/>
          <p:cNvSpPr/>
          <p:nvPr/>
        </p:nvSpPr>
        <p:spPr>
          <a:xfrm>
            <a:off x="1113875" y="3930804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/>
              <a:t>W1: 300 </a:t>
            </a:r>
            <a:r>
              <a:rPr lang="el-GR" sz="1600" dirty="0"/>
              <a:t>μ</a:t>
            </a:r>
            <a:r>
              <a:rPr lang="en-US" sz="1600" dirty="0"/>
              <a:t>m</a:t>
            </a:r>
          </a:p>
          <a:p>
            <a:r>
              <a:rPr lang="en-US" sz="1600" dirty="0"/>
              <a:t>L1: 50 </a:t>
            </a:r>
            <a:r>
              <a:rPr lang="el-GR" sz="1600" dirty="0"/>
              <a:t>μ</a:t>
            </a:r>
            <a:r>
              <a:rPr lang="en-US" sz="1600" dirty="0"/>
              <a:t>m</a:t>
            </a:r>
          </a:p>
        </p:txBody>
      </p:sp>
      <p:sp>
        <p:nvSpPr>
          <p:cNvPr id="7" name="Rectangle 78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Nesne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4864214"/>
              </p:ext>
            </p:extLst>
          </p:nvPr>
        </p:nvGraphicFramePr>
        <p:xfrm>
          <a:off x="2881071" y="3475294"/>
          <a:ext cx="2023433" cy="12325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9" imgW="3742857" imgH="3381847" progId="Paint.Picture">
                  <p:embed/>
                </p:oleObj>
              </mc:Choice>
              <mc:Fallback>
                <p:oleObj name="Bitmap Image" r:id="rId9" imgW="3742857" imgH="3381847" progId="Paint.Picture">
                  <p:embed/>
                  <p:pic>
                    <p:nvPicPr>
                      <p:cNvPr id="10" name="Nesn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1071" y="3475294"/>
                        <a:ext cx="2023433" cy="12325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Metin kutusu 16"/>
          <p:cNvSpPr txBox="1"/>
          <p:nvPr/>
        </p:nvSpPr>
        <p:spPr>
          <a:xfrm>
            <a:off x="2584993" y="5903475"/>
            <a:ext cx="2615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NÜRDAM üretimi </a:t>
            </a:r>
            <a:r>
              <a:rPr lang="tr-TR" dirty="0" err="1"/>
              <a:t>NürFET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F86E50-1BF1-FB9E-BB6F-0336BDC03142}"/>
              </a:ext>
            </a:extLst>
          </p:cNvPr>
          <p:cNvSpPr txBox="1">
            <a:spLocks/>
          </p:cNvSpPr>
          <p:nvPr/>
        </p:nvSpPr>
        <p:spPr>
          <a:xfrm>
            <a:off x="1053468" y="292617"/>
            <a:ext cx="1969443" cy="54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NürFET</a:t>
            </a:r>
          </a:p>
        </p:txBody>
      </p:sp>
      <p:pic>
        <p:nvPicPr>
          <p:cNvPr id="6" name="2 Resim" descr="logo effect.png">
            <a:extLst>
              <a:ext uri="{FF2B5EF4-FFF2-40B4-BE49-F238E27FC236}">
                <a16:creationId xmlns:a16="http://schemas.microsoft.com/office/drawing/2014/main" id="{D45BCA3F-F691-8508-E7E0-EDC0859A00AD}"/>
              </a:ext>
            </a:extLst>
          </p:cNvPr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-73001" y="41979"/>
            <a:ext cx="1448696" cy="103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2477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2769925" y="443912"/>
            <a:ext cx="1877038" cy="2368350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Oval 13"/>
          <p:cNvSpPr/>
          <p:nvPr/>
        </p:nvSpPr>
        <p:spPr>
          <a:xfrm>
            <a:off x="2817821" y="4430721"/>
            <a:ext cx="1901151" cy="2286002"/>
          </a:xfrm>
          <a:prstGeom prst="ellipse">
            <a:avLst/>
          </a:prstGeom>
          <a:blipFill rotWithShape="1">
            <a:blip r:embed="rId3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5" name="Akış Çizelgesi: Bağlayıcı 24"/>
          <p:cNvSpPr/>
          <p:nvPr/>
        </p:nvSpPr>
        <p:spPr>
          <a:xfrm>
            <a:off x="6461605" y="1583399"/>
            <a:ext cx="113058" cy="93296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Oval 8"/>
          <p:cNvSpPr/>
          <p:nvPr/>
        </p:nvSpPr>
        <p:spPr>
          <a:xfrm>
            <a:off x="5722253" y="492520"/>
            <a:ext cx="1877038" cy="2368350"/>
          </a:xfrm>
          <a:prstGeom prst="ellipse">
            <a:avLst/>
          </a:prstGeom>
          <a:blipFill rotWithShape="1">
            <a:blip r:embed="rId4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9" name="Oval 28"/>
          <p:cNvSpPr/>
          <p:nvPr/>
        </p:nvSpPr>
        <p:spPr>
          <a:xfrm rot="5400000">
            <a:off x="5379358" y="4729284"/>
            <a:ext cx="2351280" cy="1800554"/>
          </a:xfrm>
          <a:prstGeom prst="ellipse">
            <a:avLst/>
          </a:prstGeom>
          <a:blipFill rotWithShape="1">
            <a:blip r:embed="rId5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2" name="Oval 31"/>
          <p:cNvSpPr/>
          <p:nvPr/>
        </p:nvSpPr>
        <p:spPr>
          <a:xfrm rot="9250746">
            <a:off x="8702966" y="478890"/>
            <a:ext cx="1838862" cy="2395613"/>
          </a:xfrm>
          <a:prstGeom prst="ellipse">
            <a:avLst/>
          </a:prstGeom>
          <a:blipFill rotWithShape="1">
            <a:blip r:embed="rId6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4" name="Oval 33"/>
          <p:cNvSpPr/>
          <p:nvPr/>
        </p:nvSpPr>
        <p:spPr>
          <a:xfrm>
            <a:off x="8666000" y="4430721"/>
            <a:ext cx="1912797" cy="2374480"/>
          </a:xfrm>
          <a:prstGeom prst="ellipse">
            <a:avLst/>
          </a:prstGeom>
          <a:blipFill rotWithShape="1">
            <a:blip r:embed="rId7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Sağ Ok 10"/>
          <p:cNvSpPr/>
          <p:nvPr/>
        </p:nvSpPr>
        <p:spPr>
          <a:xfrm>
            <a:off x="4889451" y="1583399"/>
            <a:ext cx="693616" cy="544748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" name="Sağ Ok 11"/>
          <p:cNvSpPr/>
          <p:nvPr/>
        </p:nvSpPr>
        <p:spPr>
          <a:xfrm>
            <a:off x="7836620" y="1583399"/>
            <a:ext cx="693616" cy="544748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" name="Sağ Ok 12"/>
          <p:cNvSpPr/>
          <p:nvPr/>
        </p:nvSpPr>
        <p:spPr>
          <a:xfrm rot="5400000">
            <a:off x="9099904" y="3569674"/>
            <a:ext cx="873094" cy="38365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Sağ Ok 14"/>
          <p:cNvSpPr/>
          <p:nvPr/>
        </p:nvSpPr>
        <p:spPr>
          <a:xfrm rot="10800000">
            <a:off x="7709859" y="5353789"/>
            <a:ext cx="693616" cy="544748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Sağ Ok 15"/>
          <p:cNvSpPr/>
          <p:nvPr/>
        </p:nvSpPr>
        <p:spPr>
          <a:xfrm rot="10800000">
            <a:off x="4889451" y="5357187"/>
            <a:ext cx="693616" cy="544748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1EE77F2E-7BE1-E236-AFCF-CBF91E05E30B}"/>
              </a:ext>
            </a:extLst>
          </p:cNvPr>
          <p:cNvSpPr txBox="1">
            <a:spLocks/>
          </p:cNvSpPr>
          <p:nvPr/>
        </p:nvSpPr>
        <p:spPr>
          <a:xfrm>
            <a:off x="1053468" y="292617"/>
            <a:ext cx="1969443" cy="54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NürFET</a:t>
            </a:r>
          </a:p>
        </p:txBody>
      </p:sp>
      <p:pic>
        <p:nvPicPr>
          <p:cNvPr id="3" name="2 Resim" descr="logo effect.png">
            <a:extLst>
              <a:ext uri="{FF2B5EF4-FFF2-40B4-BE49-F238E27FC236}">
                <a16:creationId xmlns:a16="http://schemas.microsoft.com/office/drawing/2014/main" id="{769C1136-5BF5-7F9E-2185-E674DCA17720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-73001" y="41979"/>
            <a:ext cx="1448696" cy="103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33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etin kutusu 9"/>
          <p:cNvSpPr txBox="1"/>
          <p:nvPr/>
        </p:nvSpPr>
        <p:spPr>
          <a:xfrm>
            <a:off x="2400085" y="3620130"/>
            <a:ext cx="28900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SiO</a:t>
            </a:r>
            <a:r>
              <a:rPr lang="en-US" sz="1400" baseline="-25000" dirty="0"/>
              <a:t>2</a:t>
            </a:r>
            <a:r>
              <a:rPr lang="en-US" sz="1400" dirty="0"/>
              <a:t>  </a:t>
            </a:r>
            <a:r>
              <a:rPr lang="en-US" sz="1400" dirty="0" err="1"/>
              <a:t>RadFET</a:t>
            </a:r>
            <a:r>
              <a:rPr lang="en-US" sz="1400" dirty="0"/>
              <a:t> transfer </a:t>
            </a:r>
            <a:r>
              <a:rPr lang="tr-TR" sz="1400" dirty="0"/>
              <a:t>karakteristikleri</a:t>
            </a:r>
            <a:endParaRPr lang="en-US" sz="1400" dirty="0"/>
          </a:p>
        </p:txBody>
      </p:sp>
      <p:sp>
        <p:nvSpPr>
          <p:cNvPr id="11" name="Metin kutusu 10"/>
          <p:cNvSpPr txBox="1"/>
          <p:nvPr/>
        </p:nvSpPr>
        <p:spPr>
          <a:xfrm>
            <a:off x="7123779" y="3640917"/>
            <a:ext cx="29431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Er</a:t>
            </a:r>
            <a:r>
              <a:rPr lang="en-US" sz="1400" baseline="-25000" dirty="0"/>
              <a:t>2</a:t>
            </a:r>
            <a:r>
              <a:rPr lang="en-US" sz="1400" dirty="0"/>
              <a:t>O</a:t>
            </a:r>
            <a:r>
              <a:rPr lang="en-US" sz="1400" baseline="-25000" dirty="0"/>
              <a:t>3</a:t>
            </a:r>
            <a:r>
              <a:rPr lang="en-US" sz="1400" dirty="0"/>
              <a:t>  </a:t>
            </a:r>
            <a:r>
              <a:rPr lang="en-US" sz="1400" dirty="0" err="1"/>
              <a:t>NürFETs</a:t>
            </a:r>
            <a:r>
              <a:rPr lang="en-US" sz="1400" dirty="0"/>
              <a:t> transfer characteristics</a:t>
            </a:r>
          </a:p>
        </p:txBody>
      </p:sp>
      <p:graphicFrame>
        <p:nvGraphicFramePr>
          <p:cNvPr id="4" name="Nesne 3"/>
          <p:cNvGraphicFramePr>
            <a:graphicFrameLocks noChangeAspect="1"/>
          </p:cNvGraphicFramePr>
          <p:nvPr/>
        </p:nvGraphicFramePr>
        <p:xfrm>
          <a:off x="1836928" y="563968"/>
          <a:ext cx="4016337" cy="3056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4132800" imgH="2901600" progId="Origin50.Graph">
                  <p:embed/>
                </p:oleObj>
              </mc:Choice>
              <mc:Fallback>
                <p:oleObj name="Graph" r:id="rId2" imgW="4132800" imgH="2901600" progId="Origin50.Graph">
                  <p:embed/>
                  <p:pic>
                    <p:nvPicPr>
                      <p:cNvPr id="4" name="Nesn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6928" y="563968"/>
                        <a:ext cx="4016337" cy="30561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Nesne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2674667"/>
              </p:ext>
            </p:extLst>
          </p:nvPr>
        </p:nvGraphicFramePr>
        <p:xfrm>
          <a:off x="6511937" y="642234"/>
          <a:ext cx="4166798" cy="3054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4023360" imgH="3108960" progId="Origin50.Graph">
                  <p:embed/>
                </p:oleObj>
              </mc:Choice>
              <mc:Fallback>
                <p:oleObj name="Graph" r:id="rId4" imgW="4023360" imgH="3108960" progId="Origin50.Graph">
                  <p:embed/>
                  <p:pic>
                    <p:nvPicPr>
                      <p:cNvPr id="5" name="Nesn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1937" y="642234"/>
                        <a:ext cx="4166798" cy="30548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117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1118"/>
          <p:cNvSpPr>
            <a:spLocks noChangeArrowheads="1"/>
          </p:cNvSpPr>
          <p:nvPr/>
        </p:nvSpPr>
        <p:spPr bwMode="auto">
          <a:xfrm>
            <a:off x="1524001" y="35110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Rectangle 112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7" name="Nesne 16"/>
          <p:cNvGraphicFramePr>
            <a:graphicFrameLocks noChangeAspect="1"/>
          </p:cNvGraphicFramePr>
          <p:nvPr/>
        </p:nvGraphicFramePr>
        <p:xfrm>
          <a:off x="2489474" y="4005065"/>
          <a:ext cx="4254598" cy="29641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6" imgW="4129200" imgH="2877120" progId="Origin50.Graph">
                  <p:embed/>
                </p:oleObj>
              </mc:Choice>
              <mc:Fallback>
                <p:oleObj name="Graph" r:id="rId6" imgW="4129200" imgH="2877120" progId="Origin50.Graph">
                  <p:embed/>
                  <p:pic>
                    <p:nvPicPr>
                      <p:cNvPr id="17" name="Nesn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9474" y="4005065"/>
                        <a:ext cx="4254598" cy="29641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ikdörtgen 5"/>
          <p:cNvSpPr/>
          <p:nvPr/>
        </p:nvSpPr>
        <p:spPr>
          <a:xfrm>
            <a:off x="6744072" y="4877544"/>
            <a:ext cx="40611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1600" b="1" dirty="0">
                <a:solidFill>
                  <a:schemeClr val="tx2"/>
                </a:solidFill>
              </a:rPr>
              <a:t>Cihazların hassasiyeti</a:t>
            </a:r>
          </a:p>
          <a:p>
            <a:r>
              <a:rPr lang="en-US" sz="1600" dirty="0"/>
              <a:t>Er</a:t>
            </a:r>
            <a:r>
              <a:rPr lang="en-US" sz="1600" baseline="-25000" dirty="0"/>
              <a:t>2</a:t>
            </a:r>
            <a:r>
              <a:rPr lang="en-US" sz="1600" dirty="0"/>
              <a:t>O</a:t>
            </a:r>
            <a:r>
              <a:rPr lang="en-US" sz="1600" baseline="-25000" dirty="0"/>
              <a:t>3</a:t>
            </a:r>
            <a:r>
              <a:rPr lang="en-US" sz="1600" dirty="0"/>
              <a:t> </a:t>
            </a:r>
            <a:r>
              <a:rPr lang="en-US" sz="1600" dirty="0" err="1"/>
              <a:t>NürFETs</a:t>
            </a:r>
            <a:r>
              <a:rPr lang="en-US" sz="1600" dirty="0"/>
              <a:t> at 30 </a:t>
            </a:r>
            <a:r>
              <a:rPr lang="en-US" sz="1600" dirty="0" err="1"/>
              <a:t>Gy</a:t>
            </a:r>
            <a:r>
              <a:rPr lang="en-US" sz="1600" dirty="0"/>
              <a:t> is 15 mV/</a:t>
            </a:r>
            <a:r>
              <a:rPr lang="en-US" sz="1600" dirty="0" err="1"/>
              <a:t>Gy</a:t>
            </a:r>
            <a:r>
              <a:rPr lang="en-US" sz="1600" dirty="0"/>
              <a:t> vs.</a:t>
            </a:r>
            <a:endParaRPr lang="tr-TR" sz="1600" dirty="0"/>
          </a:p>
          <a:p>
            <a:r>
              <a:rPr lang="en-US" sz="1600" dirty="0"/>
              <a:t>SiO</a:t>
            </a:r>
            <a:r>
              <a:rPr lang="en-US" sz="1600" baseline="-25000" dirty="0"/>
              <a:t>2</a:t>
            </a:r>
            <a:r>
              <a:rPr lang="tr-TR" sz="1600" dirty="0"/>
              <a:t> </a:t>
            </a:r>
            <a:r>
              <a:rPr lang="en-US" sz="1600" dirty="0"/>
              <a:t>RADFETs</a:t>
            </a:r>
            <a:r>
              <a:rPr lang="tr-TR" sz="1600" dirty="0"/>
              <a:t> at 30 </a:t>
            </a:r>
            <a:r>
              <a:rPr lang="tr-TR" sz="1600" dirty="0" err="1"/>
              <a:t>Gy</a:t>
            </a:r>
            <a:r>
              <a:rPr lang="tr-TR" sz="1600" dirty="0"/>
              <a:t> is </a:t>
            </a:r>
            <a:r>
              <a:rPr lang="en-US" sz="1600" dirty="0"/>
              <a:t> 4.6 mV/</a:t>
            </a:r>
            <a:r>
              <a:rPr lang="en-US" sz="1600" dirty="0" err="1"/>
              <a:t>Gy</a:t>
            </a:r>
            <a:endParaRPr lang="en-US" sz="1600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9D517008-8E50-C870-90F4-BA00BCC5E4CC}"/>
              </a:ext>
            </a:extLst>
          </p:cNvPr>
          <p:cNvSpPr txBox="1">
            <a:spLocks/>
          </p:cNvSpPr>
          <p:nvPr/>
        </p:nvSpPr>
        <p:spPr>
          <a:xfrm>
            <a:off x="1053468" y="292617"/>
            <a:ext cx="1969443" cy="54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NürFET</a:t>
            </a:r>
          </a:p>
        </p:txBody>
      </p:sp>
      <p:pic>
        <p:nvPicPr>
          <p:cNvPr id="8" name="2 Resim" descr="logo effect.png">
            <a:extLst>
              <a:ext uri="{FF2B5EF4-FFF2-40B4-BE49-F238E27FC236}">
                <a16:creationId xmlns:a16="http://schemas.microsoft.com/office/drawing/2014/main" id="{4A9A3CE6-7121-D315-AD32-4F1BC59174CC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-73001" y="41979"/>
            <a:ext cx="1448696" cy="103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2313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Dikdörtgen 3"/>
          <p:cNvSpPr/>
          <p:nvPr/>
        </p:nvSpPr>
        <p:spPr>
          <a:xfrm>
            <a:off x="7218269" y="4297407"/>
            <a:ext cx="2962250" cy="185370"/>
          </a:xfrm>
          <a:prstGeom prst="rect">
            <a:avLst/>
          </a:prstGeom>
          <a:solidFill>
            <a:schemeClr val="bg1">
              <a:lumMod val="75000"/>
              <a:alpha val="76000"/>
            </a:schemeClr>
          </a:solidFill>
          <a:ln>
            <a:solidFill>
              <a:schemeClr val="bg1">
                <a:lumMod val="75000"/>
                <a:alpha val="58000"/>
              </a:schemeClr>
            </a:solidFill>
          </a:ln>
          <a:scene3d>
            <a:camera prst="orthographicFront">
              <a:rot lat="1800000" lon="2400000" rev="0"/>
            </a:camera>
            <a:lightRig rig="flat" dir="t"/>
          </a:scene3d>
          <a:sp3d extrusionH="3276600" prstMaterial="dkEdge">
            <a:bevelB h="63500"/>
            <a:extrusionClr>
              <a:schemeClr val="bg1">
                <a:lumMod val="75000"/>
              </a:schemeClr>
            </a:extrusionClr>
            <a:contourClr>
              <a:schemeClr val="bg1">
                <a:lumMod val="8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/>
          </a:p>
        </p:txBody>
      </p:sp>
      <p:grpSp>
        <p:nvGrpSpPr>
          <p:cNvPr id="22" name="Grup 19"/>
          <p:cNvGrpSpPr/>
          <p:nvPr/>
        </p:nvGrpSpPr>
        <p:grpSpPr>
          <a:xfrm>
            <a:off x="8242331" y="2974138"/>
            <a:ext cx="2834725" cy="1533013"/>
            <a:chOff x="4174958" y="2907636"/>
            <a:chExt cx="3862137" cy="1720509"/>
          </a:xfrm>
        </p:grpSpPr>
        <p:cxnSp>
          <p:nvCxnSpPr>
            <p:cNvPr id="40" name="Düz Bağlayıcı 5"/>
            <p:cNvCxnSpPr/>
            <p:nvPr/>
          </p:nvCxnSpPr>
          <p:spPr>
            <a:xfrm>
              <a:off x="4174958" y="3465095"/>
              <a:ext cx="2514600" cy="1022683"/>
            </a:xfrm>
            <a:prstGeom prst="line">
              <a:avLst/>
            </a:prstGeom>
            <a:ln w="1016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Düz Bağlayıcı 7"/>
            <p:cNvCxnSpPr/>
            <p:nvPr/>
          </p:nvCxnSpPr>
          <p:spPr>
            <a:xfrm flipV="1">
              <a:off x="4174958" y="2983832"/>
              <a:ext cx="806116" cy="481263"/>
            </a:xfrm>
            <a:prstGeom prst="line">
              <a:avLst/>
            </a:prstGeom>
            <a:ln w="4762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Düz Bağlayıcı 8"/>
            <p:cNvCxnSpPr/>
            <p:nvPr/>
          </p:nvCxnSpPr>
          <p:spPr>
            <a:xfrm flipV="1">
              <a:off x="4580026" y="3136232"/>
              <a:ext cx="806116" cy="481263"/>
            </a:xfrm>
            <a:prstGeom prst="line">
              <a:avLst/>
            </a:prstGeom>
            <a:ln w="4762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Düz Bağlayıcı 9"/>
            <p:cNvCxnSpPr/>
            <p:nvPr/>
          </p:nvCxnSpPr>
          <p:spPr>
            <a:xfrm flipV="1">
              <a:off x="5001122" y="3316708"/>
              <a:ext cx="806116" cy="481263"/>
            </a:xfrm>
            <a:prstGeom prst="line">
              <a:avLst/>
            </a:prstGeom>
            <a:ln w="4762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Düz Bağlayıcı 10"/>
            <p:cNvCxnSpPr/>
            <p:nvPr/>
          </p:nvCxnSpPr>
          <p:spPr>
            <a:xfrm flipV="1">
              <a:off x="5410210" y="3473118"/>
              <a:ext cx="806116" cy="481263"/>
            </a:xfrm>
            <a:prstGeom prst="line">
              <a:avLst/>
            </a:prstGeom>
            <a:ln w="4762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Düz Bağlayıcı 11"/>
            <p:cNvCxnSpPr/>
            <p:nvPr/>
          </p:nvCxnSpPr>
          <p:spPr>
            <a:xfrm>
              <a:off x="5410199" y="2907636"/>
              <a:ext cx="2514600" cy="1022683"/>
            </a:xfrm>
            <a:prstGeom prst="line">
              <a:avLst/>
            </a:prstGeom>
            <a:ln w="1016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Düz Bağlayıcı 12"/>
            <p:cNvCxnSpPr/>
            <p:nvPr/>
          </p:nvCxnSpPr>
          <p:spPr>
            <a:xfrm flipV="1">
              <a:off x="4624147" y="2915657"/>
              <a:ext cx="806116" cy="481263"/>
            </a:xfrm>
            <a:prstGeom prst="line">
              <a:avLst/>
            </a:prstGeom>
            <a:ln w="4762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Düz Bağlayıcı 13"/>
            <p:cNvCxnSpPr/>
            <p:nvPr/>
          </p:nvCxnSpPr>
          <p:spPr>
            <a:xfrm flipV="1">
              <a:off x="4985086" y="3108156"/>
              <a:ext cx="806116" cy="481263"/>
            </a:xfrm>
            <a:prstGeom prst="line">
              <a:avLst/>
            </a:prstGeom>
            <a:ln w="4762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Düz Bağlayıcı 14"/>
            <p:cNvCxnSpPr/>
            <p:nvPr/>
          </p:nvCxnSpPr>
          <p:spPr>
            <a:xfrm flipV="1">
              <a:off x="5382130" y="3288638"/>
              <a:ext cx="806116" cy="481263"/>
            </a:xfrm>
            <a:prstGeom prst="line">
              <a:avLst/>
            </a:prstGeom>
            <a:ln w="4762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Düz Bağlayıcı 15"/>
            <p:cNvCxnSpPr/>
            <p:nvPr/>
          </p:nvCxnSpPr>
          <p:spPr>
            <a:xfrm flipV="1">
              <a:off x="5875434" y="3433011"/>
              <a:ext cx="806116" cy="481263"/>
            </a:xfrm>
            <a:prstGeom prst="line">
              <a:avLst/>
            </a:prstGeom>
            <a:ln w="4762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Dikdörtgen 16"/>
            <p:cNvSpPr/>
            <p:nvPr/>
          </p:nvSpPr>
          <p:spPr>
            <a:xfrm>
              <a:off x="6537171" y="4582426"/>
              <a:ext cx="288758" cy="45719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  <a:scene3d>
              <a:camera prst="orthographicFront">
                <a:rot lat="1800000" lon="2400000" rev="0"/>
              </a:camera>
              <a:lightRig rig="threePt" dir="t"/>
            </a:scene3d>
            <a:sp3d extrusionH="374650" contourW="12700" prstMaterial="powder">
              <a:contourClr>
                <a:srgbClr val="FFC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51" name="Dikdörtgen 17"/>
            <p:cNvSpPr/>
            <p:nvPr/>
          </p:nvSpPr>
          <p:spPr>
            <a:xfrm>
              <a:off x="7748337" y="4038201"/>
              <a:ext cx="288758" cy="45719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  <a:scene3d>
              <a:camera prst="orthographicFront">
                <a:rot lat="1800000" lon="2400000" rev="0"/>
              </a:camera>
              <a:lightRig rig="threePt" dir="t"/>
            </a:scene3d>
            <a:sp3d extrusionH="374650" contourW="12700" prstMaterial="powder">
              <a:contourClr>
                <a:srgbClr val="FFC000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</p:grpSp>
      <p:sp>
        <p:nvSpPr>
          <p:cNvPr id="23" name="Metin kutusu 28"/>
          <p:cNvSpPr txBox="1"/>
          <p:nvPr/>
        </p:nvSpPr>
        <p:spPr>
          <a:xfrm>
            <a:off x="10665089" y="3732078"/>
            <a:ext cx="794430" cy="2547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/>
              <a:t>Source (</a:t>
            </a:r>
            <a:r>
              <a:rPr lang="tr-TR" b="1" dirty="0" err="1"/>
              <a:t>Au</a:t>
            </a:r>
            <a:r>
              <a:rPr lang="tr-TR" b="1" dirty="0"/>
              <a:t>)</a:t>
            </a:r>
          </a:p>
        </p:txBody>
      </p:sp>
      <p:sp>
        <p:nvSpPr>
          <p:cNvPr id="24" name="Metin kutusu 29"/>
          <p:cNvSpPr txBox="1"/>
          <p:nvPr/>
        </p:nvSpPr>
        <p:spPr>
          <a:xfrm>
            <a:off x="10014533" y="4262698"/>
            <a:ext cx="714391" cy="2547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err="1"/>
              <a:t>Drain</a:t>
            </a:r>
            <a:r>
              <a:rPr lang="tr-TR" b="1" dirty="0"/>
              <a:t> (</a:t>
            </a:r>
            <a:r>
              <a:rPr lang="tr-TR" b="1" dirty="0" err="1"/>
              <a:t>Au</a:t>
            </a:r>
            <a:r>
              <a:rPr lang="tr-TR" b="1" dirty="0"/>
              <a:t>)</a:t>
            </a:r>
          </a:p>
        </p:txBody>
      </p:sp>
      <p:sp>
        <p:nvSpPr>
          <p:cNvPr id="25" name="Metin kutusu 30"/>
          <p:cNvSpPr txBox="1"/>
          <p:nvPr/>
        </p:nvSpPr>
        <p:spPr>
          <a:xfrm>
            <a:off x="7608768" y="1346241"/>
            <a:ext cx="633563" cy="2547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err="1"/>
              <a:t>Gate</a:t>
            </a:r>
            <a:r>
              <a:rPr lang="tr-TR" b="1" dirty="0"/>
              <a:t> (Al)</a:t>
            </a:r>
          </a:p>
        </p:txBody>
      </p:sp>
      <p:pic>
        <p:nvPicPr>
          <p:cNvPr id="26" name="Picture 6" descr="pmma ile ilgili görsel sonuc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7056" y="1719646"/>
            <a:ext cx="586347" cy="831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Metin kutusu 88"/>
          <p:cNvSpPr txBox="1"/>
          <p:nvPr/>
        </p:nvSpPr>
        <p:spPr>
          <a:xfrm>
            <a:off x="6129707" y="3398749"/>
            <a:ext cx="421507" cy="2547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/>
              <a:t>P3HT</a:t>
            </a:r>
          </a:p>
        </p:txBody>
      </p:sp>
      <p:sp>
        <p:nvSpPr>
          <p:cNvPr id="28" name="Metin kutusu 99"/>
          <p:cNvSpPr txBox="1"/>
          <p:nvPr/>
        </p:nvSpPr>
        <p:spPr>
          <a:xfrm>
            <a:off x="7268705" y="4785859"/>
            <a:ext cx="697775" cy="2547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/>
              <a:t>Cam altlık</a:t>
            </a:r>
          </a:p>
        </p:txBody>
      </p:sp>
      <p:sp>
        <p:nvSpPr>
          <p:cNvPr id="29" name="Metin kutusu 101"/>
          <p:cNvSpPr txBox="1"/>
          <p:nvPr/>
        </p:nvSpPr>
        <p:spPr>
          <a:xfrm>
            <a:off x="10983139" y="1407106"/>
            <a:ext cx="556681" cy="2547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/>
              <a:t>PMMA</a:t>
            </a:r>
            <a:r>
              <a:rPr lang="tr-TR" dirty="0"/>
              <a:t> </a:t>
            </a:r>
          </a:p>
        </p:txBody>
      </p:sp>
      <p:sp>
        <p:nvSpPr>
          <p:cNvPr id="30" name="Dikdörtgen 96"/>
          <p:cNvSpPr/>
          <p:nvPr/>
        </p:nvSpPr>
        <p:spPr>
          <a:xfrm>
            <a:off x="7112905" y="3588754"/>
            <a:ext cx="1481125" cy="150783"/>
          </a:xfrm>
          <a:prstGeom prst="rect">
            <a:avLst/>
          </a:prstGeom>
          <a:solidFill>
            <a:schemeClr val="accent6">
              <a:lumMod val="75000"/>
              <a:alpha val="72000"/>
            </a:schemeClr>
          </a:solidFill>
          <a:ln cmpd="tri">
            <a:solidFill>
              <a:schemeClr val="accent6">
                <a:lumMod val="75000"/>
                <a:alpha val="35000"/>
              </a:schemeClr>
            </a:solidFill>
          </a:ln>
          <a:effectLst>
            <a:glow>
              <a:schemeClr val="accent6">
                <a:lumMod val="75000"/>
              </a:schemeClr>
            </a:glow>
            <a:reflection blurRad="1270000" stA="0" dist="787400" dir="5400000" sy="-100000" algn="bl" rotWithShape="0"/>
            <a:softEdge rad="12700"/>
          </a:effectLst>
          <a:scene3d>
            <a:camera prst="orthographicFront">
              <a:rot lat="1800000" lon="2400000" rev="0"/>
            </a:camera>
            <a:lightRig rig="glow" dir="t"/>
          </a:scene3d>
          <a:sp3d extrusionH="3124200" contourW="6350" prstMaterial="clear">
            <a:extrusionClr>
              <a:srgbClr val="FF0000"/>
            </a:extrusionClr>
            <a:contourClr>
              <a:srgbClr val="FF000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31" name="Picture 5" descr="p3ht ile ilgili gÃ¶rsel sonucu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7425" y="3737151"/>
            <a:ext cx="987569" cy="754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Yuvarlatılmış Dikdörtgen 102"/>
          <p:cNvSpPr/>
          <p:nvPr/>
        </p:nvSpPr>
        <p:spPr>
          <a:xfrm>
            <a:off x="5964956" y="3392705"/>
            <a:ext cx="976112" cy="1329712"/>
          </a:xfrm>
          <a:prstGeom prst="round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3" name="Yuvarlatılmış Dikdörtgen 103"/>
          <p:cNvSpPr/>
          <p:nvPr/>
        </p:nvSpPr>
        <p:spPr>
          <a:xfrm>
            <a:off x="10987830" y="1407106"/>
            <a:ext cx="794430" cy="1254492"/>
          </a:xfrm>
          <a:prstGeom prst="round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4" name="Dikdörtgen 18"/>
          <p:cNvSpPr/>
          <p:nvPr/>
        </p:nvSpPr>
        <p:spPr>
          <a:xfrm>
            <a:off x="6997019" y="3257940"/>
            <a:ext cx="1481125" cy="150783"/>
          </a:xfrm>
          <a:prstGeom prst="rect">
            <a:avLst/>
          </a:prstGeom>
          <a:solidFill>
            <a:schemeClr val="accent6">
              <a:lumMod val="75000"/>
              <a:alpha val="72000"/>
            </a:schemeClr>
          </a:solidFill>
          <a:ln cmpd="tri">
            <a:solidFill>
              <a:schemeClr val="accent6">
                <a:lumMod val="75000"/>
                <a:alpha val="35000"/>
              </a:schemeClr>
            </a:solidFill>
          </a:ln>
          <a:effectLst>
            <a:glow>
              <a:schemeClr val="accent6">
                <a:lumMod val="75000"/>
              </a:schemeClr>
            </a:glow>
            <a:reflection blurRad="1270000" stA="0" dist="787400" dir="5400000" sy="-100000" algn="bl" rotWithShape="0"/>
            <a:softEdge rad="12700"/>
          </a:effectLst>
          <a:scene3d>
            <a:camera prst="orthographicFront">
              <a:rot lat="1800000" lon="2400000" rev="0"/>
            </a:camera>
            <a:lightRig rig="glow" dir="t"/>
          </a:scene3d>
          <a:sp3d extrusionH="3124200" contourW="6350" prstMaterial="clear">
            <a:extrusionClr>
              <a:srgbClr val="00B0F0"/>
            </a:extrusionClr>
            <a:contourClr>
              <a:srgbClr val="00B0F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5" name="Dikdörtgen 18"/>
          <p:cNvSpPr/>
          <p:nvPr/>
        </p:nvSpPr>
        <p:spPr>
          <a:xfrm>
            <a:off x="6880374" y="2904410"/>
            <a:ext cx="1481125" cy="150783"/>
          </a:xfrm>
          <a:prstGeom prst="rect">
            <a:avLst/>
          </a:prstGeom>
          <a:solidFill>
            <a:schemeClr val="bg1">
              <a:lumMod val="65000"/>
              <a:alpha val="72000"/>
            </a:schemeClr>
          </a:solidFill>
          <a:ln cmpd="tri">
            <a:solidFill>
              <a:schemeClr val="accent6">
                <a:lumMod val="75000"/>
                <a:alpha val="35000"/>
              </a:schemeClr>
            </a:solidFill>
          </a:ln>
          <a:effectLst>
            <a:glow>
              <a:schemeClr val="accent6">
                <a:lumMod val="75000"/>
              </a:schemeClr>
            </a:glow>
            <a:reflection blurRad="1270000" stA="0" dist="787400" dir="5400000" sy="-100000" algn="bl" rotWithShape="0"/>
            <a:softEdge rad="12700"/>
          </a:effectLst>
          <a:scene3d>
            <a:camera prst="orthographicFront">
              <a:rot lat="1800000" lon="2400000" rev="0"/>
            </a:camera>
            <a:lightRig rig="glow" dir="t"/>
          </a:scene3d>
          <a:sp3d extrusionH="3124200" contourW="6350" prstMaterial="clear">
            <a:extrusionClr>
              <a:schemeClr val="bg1">
                <a:lumMod val="65000"/>
              </a:schemeClr>
            </a:extrusionClr>
            <a:contourClr>
              <a:schemeClr val="bg1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36" name="35 Düz Ok Bağlayıcısı"/>
          <p:cNvCxnSpPr/>
          <p:nvPr/>
        </p:nvCxnSpPr>
        <p:spPr>
          <a:xfrm rot="10800000" flipV="1">
            <a:off x="7021055" y="3567878"/>
            <a:ext cx="581906" cy="212817"/>
          </a:xfrm>
          <a:prstGeom prst="straightConnector1">
            <a:avLst/>
          </a:prstGeom>
          <a:ln w="3492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Düz Ok Bağlayıcısı"/>
          <p:cNvCxnSpPr>
            <a:cxnSpLocks/>
          </p:cNvCxnSpPr>
          <p:nvPr/>
        </p:nvCxnSpPr>
        <p:spPr>
          <a:xfrm flipV="1">
            <a:off x="10258114" y="1903213"/>
            <a:ext cx="700085" cy="318967"/>
          </a:xfrm>
          <a:prstGeom prst="straightConnector1">
            <a:avLst/>
          </a:prstGeom>
          <a:ln w="3492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Düz Ok Bağlayıcısı"/>
          <p:cNvCxnSpPr>
            <a:cxnSpLocks/>
          </p:cNvCxnSpPr>
          <p:nvPr/>
        </p:nvCxnSpPr>
        <p:spPr>
          <a:xfrm flipH="1" flipV="1">
            <a:off x="8128645" y="1661894"/>
            <a:ext cx="744" cy="273412"/>
          </a:xfrm>
          <a:prstGeom prst="straightConnector1">
            <a:avLst/>
          </a:prstGeom>
          <a:ln w="3492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Düz Ok Bağlayıcısı"/>
          <p:cNvCxnSpPr>
            <a:cxnSpLocks/>
          </p:cNvCxnSpPr>
          <p:nvPr/>
        </p:nvCxnSpPr>
        <p:spPr>
          <a:xfrm flipH="1">
            <a:off x="8134205" y="4533176"/>
            <a:ext cx="565189" cy="298103"/>
          </a:xfrm>
          <a:prstGeom prst="straightConnector1">
            <a:avLst/>
          </a:prstGeom>
          <a:ln w="3492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Unvan 1">
            <a:extLst>
              <a:ext uri="{FF2B5EF4-FFF2-40B4-BE49-F238E27FC236}">
                <a16:creationId xmlns:a16="http://schemas.microsoft.com/office/drawing/2014/main" id="{9936AA85-7261-475F-BC8F-5B5B5BE6AEE8}"/>
              </a:ext>
            </a:extLst>
          </p:cNvPr>
          <p:cNvSpPr txBox="1">
            <a:spLocks/>
          </p:cNvSpPr>
          <p:nvPr/>
        </p:nvSpPr>
        <p:spPr>
          <a:xfrm>
            <a:off x="1045746" y="92883"/>
            <a:ext cx="7493895" cy="9296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3700" b="1" spc="-18" dirty="0">
                <a:latin typeface="Cambria" panose="02040503050406030204" pitchFamily="18" charset="0"/>
                <a:ea typeface="Cambria" panose="02040503050406030204" pitchFamily="18" charset="0"/>
              </a:rPr>
              <a:t>Polimer Tabanlı OFET Dozimetre</a:t>
            </a:r>
            <a:endParaRPr lang="tr-TR" sz="37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2" name="2 Resim" descr="logo effect.png">
            <a:extLst>
              <a:ext uri="{FF2B5EF4-FFF2-40B4-BE49-F238E27FC236}">
                <a16:creationId xmlns:a16="http://schemas.microsoft.com/office/drawing/2014/main" id="{223D7E43-DA43-67EF-5B06-3DFED4385D05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73001" y="41979"/>
            <a:ext cx="1448696" cy="1034616"/>
          </a:xfrm>
          <a:prstGeom prst="rect">
            <a:avLst/>
          </a:prstGeom>
        </p:spPr>
      </p:pic>
      <p:pic>
        <p:nvPicPr>
          <p:cNvPr id="6" name="Picture 2" descr="C:\Users\LENOVO\Desktop\y1.jpg">
            <a:extLst>
              <a:ext uri="{FF2B5EF4-FFF2-40B4-BE49-F238E27FC236}">
                <a16:creationId xmlns:a16="http://schemas.microsoft.com/office/drawing/2014/main" id="{1DC4F569-DC6F-CFC9-8EC2-5E89C300C2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/>
          <a:srcRect l="2655" t="6813" r="11483" b="1904"/>
          <a:stretch/>
        </p:blipFill>
        <p:spPr bwMode="auto">
          <a:xfrm>
            <a:off x="2928" y="1557422"/>
            <a:ext cx="5838322" cy="43883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tin kutusu 6">
            <a:extLst>
              <a:ext uri="{FF2B5EF4-FFF2-40B4-BE49-F238E27FC236}">
                <a16:creationId xmlns:a16="http://schemas.microsoft.com/office/drawing/2014/main" id="{C929CB1B-DFDE-423B-BA76-FE012C9041A8}"/>
              </a:ext>
            </a:extLst>
          </p:cNvPr>
          <p:cNvSpPr txBox="1"/>
          <p:nvPr/>
        </p:nvSpPr>
        <p:spPr>
          <a:xfrm>
            <a:off x="1271651" y="1886126"/>
            <a:ext cx="9647508" cy="3777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5586" indent="-345586" algn="just">
              <a:buFont typeface="Wingdings" panose="05000000000000000000" pitchFamily="2" charset="2"/>
              <a:buChar char="Ø"/>
            </a:pPr>
            <a:r>
              <a:rPr lang="tr-TR" sz="2177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Gazlı detektör standart koşullarda çalışırken, iyonik kümelerin oluştuğu ortamda Rayleigh saçılması yöntemiyle boyut analizi yapılabilmesi için deney düzeneğinin kurulması.</a:t>
            </a:r>
          </a:p>
          <a:p>
            <a:pPr marL="345586" indent="-345586" algn="just">
              <a:buFont typeface="Wingdings" panose="05000000000000000000" pitchFamily="2" charset="2"/>
              <a:buChar char="Ø"/>
            </a:pPr>
            <a:endParaRPr lang="en-GB" sz="2177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5586" indent="-345586" algn="just">
              <a:buFont typeface="Wingdings" panose="05000000000000000000" pitchFamily="2" charset="2"/>
              <a:buChar char="Ø"/>
            </a:pPr>
            <a:r>
              <a:rPr lang="tr-TR" sz="2177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Gazlı detektörlerde sıklıkla kullanılan </a:t>
            </a:r>
            <a:r>
              <a:rPr lang="en-US" sz="2177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Ar-CO</a:t>
            </a:r>
            <a:r>
              <a:rPr lang="en-US" sz="2177" baseline="-25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2</a:t>
            </a:r>
            <a:r>
              <a:rPr lang="tr-TR" sz="2177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gaz karışımı için oluşan iyonik küme boyutlarının belirlenmesi ve verilerin analiz edilmesi.</a:t>
            </a:r>
          </a:p>
          <a:p>
            <a:pPr algn="just"/>
            <a:endParaRPr lang="en-GB" sz="2177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5586" indent="-345586" algn="just">
              <a:buFont typeface="Wingdings" panose="05000000000000000000" pitchFamily="2" charset="2"/>
              <a:buChar char="Ø"/>
            </a:pPr>
            <a:r>
              <a:rPr lang="tr-TR" sz="2177" dirty="0"/>
              <a:t>Mevcut simülasyon programlarının güncellenerek iyon etkilerinin </a:t>
            </a:r>
            <a:r>
              <a:rPr lang="tr-TR" sz="2177" u="sng" dirty="0">
                <a:solidFill>
                  <a:srgbClr val="0070C0"/>
                </a:solidFill>
              </a:rPr>
              <a:t>sinyale etkilerinin</a:t>
            </a:r>
            <a:r>
              <a:rPr lang="tr-TR" sz="2177" dirty="0"/>
              <a:t> dikkate alınması</a:t>
            </a:r>
          </a:p>
          <a:p>
            <a:pPr marL="345586" indent="-345586" algn="just">
              <a:buFont typeface="Wingdings" panose="05000000000000000000" pitchFamily="2" charset="2"/>
              <a:buChar char="Ø"/>
            </a:pPr>
            <a:endParaRPr lang="en-GB" sz="2177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5586" indent="-345586" algn="just">
              <a:buFont typeface="Wingdings" panose="05000000000000000000" pitchFamily="2" charset="2"/>
              <a:buChar char="Ø"/>
            </a:pPr>
            <a:r>
              <a:rPr lang="tr-TR" sz="2177" dirty="0"/>
              <a:t>Problemin çözümüne yönelik devam eden bilimsel çalışmalara yön verme</a:t>
            </a:r>
          </a:p>
        </p:txBody>
      </p:sp>
      <p:sp>
        <p:nvSpPr>
          <p:cNvPr id="5" name="Unvan 1">
            <a:extLst>
              <a:ext uri="{FF2B5EF4-FFF2-40B4-BE49-F238E27FC236}">
                <a16:creationId xmlns:a16="http://schemas.microsoft.com/office/drawing/2014/main" id="{0E6C260F-7FDF-CB44-5DBF-13C8A4A8AAF2}"/>
              </a:ext>
            </a:extLst>
          </p:cNvPr>
          <p:cNvSpPr txBox="1">
            <a:spLocks/>
          </p:cNvSpPr>
          <p:nvPr/>
        </p:nvSpPr>
        <p:spPr>
          <a:xfrm>
            <a:off x="1062679" y="291294"/>
            <a:ext cx="10689054" cy="9296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3700" b="1" spc="-18" dirty="0">
                <a:latin typeface="Cambria" panose="02040503050406030204" pitchFamily="18" charset="0"/>
                <a:ea typeface="Cambria" panose="02040503050406030204" pitchFamily="18" charset="0"/>
              </a:rPr>
              <a:t>Gazlı Detektörlerde İyonik Küme Boyutlarının Ölçülmesi</a:t>
            </a:r>
          </a:p>
        </p:txBody>
      </p:sp>
      <p:pic>
        <p:nvPicPr>
          <p:cNvPr id="6" name="2 Resim" descr="logo effect.png">
            <a:extLst>
              <a:ext uri="{FF2B5EF4-FFF2-40B4-BE49-F238E27FC236}">
                <a16:creationId xmlns:a16="http://schemas.microsoft.com/office/drawing/2014/main" id="{797B31A4-BA63-9DC7-AE2E-92EA0C7F2F5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3001" y="41979"/>
            <a:ext cx="1448696" cy="103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6353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448695" y="176288"/>
            <a:ext cx="3725371" cy="1144631"/>
          </a:xfrm>
        </p:spPr>
        <p:txBody>
          <a:bodyPr>
            <a:normAutofit/>
          </a:bodyPr>
          <a:lstStyle/>
          <a:p>
            <a:r>
              <a:rPr lang="tr-TR" sz="3700" b="1" dirty="0">
                <a:latin typeface="Cambria" panose="02040503050406030204" pitchFamily="18" charset="0"/>
                <a:ea typeface="Cambria" panose="02040503050406030204" pitchFamily="18" charset="0"/>
              </a:rPr>
              <a:t>İyonik Kümeler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0648" y="1114560"/>
            <a:ext cx="8722194" cy="4422521"/>
          </a:xfrm>
          <a:prstGeom prst="rect">
            <a:avLst/>
          </a:prstGeom>
        </p:spPr>
      </p:pic>
      <p:sp>
        <p:nvSpPr>
          <p:cNvPr id="3" name="Metin Yer Tutucusu 2"/>
          <p:cNvSpPr>
            <a:spLocks noGrp="1"/>
          </p:cNvSpPr>
          <p:nvPr>
            <p:ph type="body"/>
          </p:nvPr>
        </p:nvSpPr>
        <p:spPr>
          <a:xfrm>
            <a:off x="705482" y="5682227"/>
            <a:ext cx="10781037" cy="618575"/>
          </a:xfrm>
        </p:spPr>
        <p:txBody>
          <a:bodyPr>
            <a:normAutofit/>
          </a:bodyPr>
          <a:lstStyle/>
          <a:p>
            <a:pPr algn="ctr"/>
            <a:r>
              <a:rPr lang="tr-TR" sz="1451" dirty="0"/>
              <a:t>Sol: %95 Ar - %5 CO2 gaz karışımında, 1070 </a:t>
            </a:r>
            <a:r>
              <a:rPr lang="tr-TR" sz="1451" dirty="0" err="1"/>
              <a:t>Pa</a:t>
            </a:r>
            <a:r>
              <a:rPr lang="tr-TR" sz="1451" dirty="0"/>
              <a:t> basınç altında iyonik kümelerin hesaplanmış oranları. Sağ: Ar-CO2 gaz karışımı için </a:t>
            </a:r>
            <a:r>
              <a:rPr lang="tr-TR" sz="1451" dirty="0" err="1"/>
              <a:t>Blanck</a:t>
            </a:r>
            <a:r>
              <a:rPr lang="tr-TR" sz="1451" dirty="0"/>
              <a:t> Diyagramı</a:t>
            </a:r>
          </a:p>
          <a:p>
            <a:pPr algn="ctr"/>
            <a:r>
              <a:rPr lang="tr-TR" sz="1451" dirty="0"/>
              <a:t>@Garfield</a:t>
            </a:r>
            <a:r>
              <a:rPr lang="tr-TR" sz="1451" baseline="30000" dirty="0"/>
              <a:t>++</a:t>
            </a:r>
          </a:p>
        </p:txBody>
      </p:sp>
    </p:spTree>
    <p:extLst>
      <p:ext uri="{BB962C8B-B14F-4D97-AF65-F5344CB8AC3E}">
        <p14:creationId xmlns:p14="http://schemas.microsoft.com/office/powerpoint/2010/main" val="38129017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540637" y="236272"/>
            <a:ext cx="10271296" cy="1144631"/>
          </a:xfrm>
        </p:spPr>
        <p:txBody>
          <a:bodyPr>
            <a:normAutofit/>
          </a:bodyPr>
          <a:lstStyle/>
          <a:p>
            <a:r>
              <a:rPr lang="sv-SE" sz="3700" b="1" dirty="0">
                <a:latin typeface="Cambria" panose="02040503050406030204" pitchFamily="18" charset="0"/>
                <a:ea typeface="Cambria" panose="02040503050406030204" pitchFamily="18" charset="0"/>
              </a:rPr>
              <a:t>Moleküler Boyut Analizinde Kullanılan Yöntemler</a:t>
            </a:r>
            <a:endParaRPr lang="tr-TR" sz="37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Metin Yer Tutucusu 2"/>
          <p:cNvSpPr>
            <a:spLocks noGrp="1"/>
          </p:cNvSpPr>
          <p:nvPr>
            <p:ph type="body"/>
          </p:nvPr>
        </p:nvSpPr>
        <p:spPr>
          <a:xfrm>
            <a:off x="1190343" y="1722171"/>
            <a:ext cx="8251333" cy="1111650"/>
          </a:xfrm>
        </p:spPr>
        <p:txBody>
          <a:bodyPr>
            <a:normAutofit/>
          </a:bodyPr>
          <a:lstStyle/>
          <a:p>
            <a:pPr algn="just"/>
            <a:r>
              <a:rPr lang="tr-TR" sz="2177" dirty="0"/>
              <a:t>İyonik kümeler ile alakalı araştırmalar incelendiğinde, ana amacın boyutlarını belirlemek ve böylece ne derece etkili olduklarını ortaya koymaktır.</a:t>
            </a:r>
          </a:p>
          <a:p>
            <a:endParaRPr lang="tr-TR" sz="2177" dirty="0"/>
          </a:p>
          <a:p>
            <a:endParaRPr lang="tr-TR" sz="2177" dirty="0">
              <a:solidFill>
                <a:srgbClr val="0070C0"/>
              </a:solidFill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2657672" y="2614960"/>
            <a:ext cx="6427935" cy="1767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5586" indent="-345586">
              <a:buFont typeface="Wingdings" panose="05000000000000000000" pitchFamily="2" charset="2"/>
              <a:buChar char="Ø"/>
            </a:pPr>
            <a:r>
              <a:rPr lang="tr-TR" sz="2177" dirty="0">
                <a:solidFill>
                  <a:schemeClr val="tx2"/>
                </a:solidFill>
              </a:rPr>
              <a:t>Kütle Spektrometrisi (</a:t>
            </a:r>
            <a:r>
              <a:rPr lang="tr-TR" sz="2177" dirty="0" err="1">
                <a:solidFill>
                  <a:schemeClr val="tx2"/>
                </a:solidFill>
              </a:rPr>
              <a:t>Mass</a:t>
            </a:r>
            <a:r>
              <a:rPr lang="tr-TR" sz="2177" dirty="0">
                <a:solidFill>
                  <a:schemeClr val="tx2"/>
                </a:solidFill>
              </a:rPr>
              <a:t> </a:t>
            </a:r>
            <a:r>
              <a:rPr lang="tr-TR" sz="2177" dirty="0" err="1">
                <a:solidFill>
                  <a:schemeClr val="tx2"/>
                </a:solidFill>
              </a:rPr>
              <a:t>Spectrometry</a:t>
            </a:r>
            <a:r>
              <a:rPr lang="tr-TR" sz="2177" dirty="0">
                <a:solidFill>
                  <a:schemeClr val="tx2"/>
                </a:solidFill>
              </a:rPr>
              <a:t> (MS)</a:t>
            </a:r>
          </a:p>
          <a:p>
            <a:pPr marL="345586" indent="-345586">
              <a:buFont typeface="Wingdings" panose="05000000000000000000" pitchFamily="2" charset="2"/>
              <a:buChar char="Ø"/>
            </a:pPr>
            <a:r>
              <a:rPr lang="tr-TR" sz="2177" dirty="0">
                <a:solidFill>
                  <a:schemeClr val="tx2"/>
                </a:solidFill>
              </a:rPr>
              <a:t>Yüksek Enerjili Elektron Kırınımı</a:t>
            </a:r>
          </a:p>
          <a:p>
            <a:pPr marL="345586" indent="-345586">
              <a:buFont typeface="Wingdings" panose="05000000000000000000" pitchFamily="2" charset="2"/>
              <a:buChar char="Ø"/>
            </a:pPr>
            <a:r>
              <a:rPr lang="tr-TR" sz="2177" dirty="0">
                <a:solidFill>
                  <a:schemeClr val="tx2"/>
                </a:solidFill>
              </a:rPr>
              <a:t>Rayleigh Saçılması Yöntemi (</a:t>
            </a:r>
            <a:r>
              <a:rPr lang="tr-TR" sz="2177" dirty="0" err="1">
                <a:solidFill>
                  <a:schemeClr val="tx2"/>
                </a:solidFill>
              </a:rPr>
              <a:t>Mie</a:t>
            </a:r>
            <a:r>
              <a:rPr lang="tr-TR" sz="2177" dirty="0">
                <a:solidFill>
                  <a:schemeClr val="tx2"/>
                </a:solidFill>
              </a:rPr>
              <a:t> Saçılması)</a:t>
            </a:r>
          </a:p>
          <a:p>
            <a:pPr marL="345586" indent="-345586">
              <a:buFont typeface="Wingdings" panose="05000000000000000000" pitchFamily="2" charset="2"/>
              <a:buChar char="Ø"/>
            </a:pPr>
            <a:r>
              <a:rPr lang="tr-TR" sz="2177" dirty="0">
                <a:solidFill>
                  <a:schemeClr val="tx2"/>
                </a:solidFill>
              </a:rPr>
              <a:t>He saçılması</a:t>
            </a:r>
          </a:p>
          <a:p>
            <a:pPr marL="345586" indent="-345586">
              <a:buFont typeface="Wingdings" panose="05000000000000000000" pitchFamily="2" charset="2"/>
              <a:buChar char="Ø"/>
            </a:pPr>
            <a:endParaRPr lang="tr-TR" sz="2177" dirty="0">
              <a:solidFill>
                <a:schemeClr val="tx2"/>
              </a:solidFill>
            </a:endParaRPr>
          </a:p>
        </p:txBody>
      </p:sp>
      <p:pic>
        <p:nvPicPr>
          <p:cNvPr id="2050" name="Picture 2" descr="Mass Spectrometry and Mass Flow Control; A closer ion them | Bronkhorst">
            <a:extLst>
              <a:ext uri="{FF2B5EF4-FFF2-40B4-BE49-F238E27FC236}">
                <a16:creationId xmlns:a16="http://schemas.microsoft.com/office/drawing/2014/main" id="{6E41E3F6-870B-45AD-94A0-55F487D419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20" y="4199326"/>
            <a:ext cx="3910226" cy="2641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Electron diffraction spectroscopy (EDS) of apatite formed on (a) Calcinated NBG-titania films and (b) Non calcinated NBG-titania films after soaking 30 days in SBF  ">
            <a:extLst>
              <a:ext uri="{FF2B5EF4-FFF2-40B4-BE49-F238E27FC236}">
                <a16:creationId xmlns:a16="http://schemas.microsoft.com/office/drawing/2014/main" id="{2B73986D-F911-40AD-A7D2-8DFFA7DF25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9682" y="2255238"/>
            <a:ext cx="2807279" cy="3888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Blue Sky and Rayleigh Scattering">
            <a:extLst>
              <a:ext uri="{FF2B5EF4-FFF2-40B4-BE49-F238E27FC236}">
                <a16:creationId xmlns:a16="http://schemas.microsoft.com/office/drawing/2014/main" id="{4839C37F-4EEA-474B-A284-22903D4EF0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5220" y="4784100"/>
            <a:ext cx="4930387" cy="1359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81419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Freeform 1"/>
          <p:cNvSpPr/>
          <p:nvPr/>
        </p:nvSpPr>
        <p:spPr>
          <a:xfrm>
            <a:off x="214" y="0"/>
            <a:ext cx="12202138" cy="7209562"/>
          </a:xfrm>
          <a:custGeom>
            <a:avLst/>
            <a:gdLst/>
            <a:ahLst/>
            <a:cxnLst/>
            <a:rect l="0" t="0" r="r" b="b"/>
            <a:pathLst>
              <a:path w="28026" h="16559">
                <a:moveTo>
                  <a:pt x="0" y="0"/>
                </a:moveTo>
                <a:lnTo>
                  <a:pt x="28025" y="0"/>
                </a:lnTo>
                <a:lnTo>
                  <a:pt x="28025" y="16558"/>
                </a:lnTo>
                <a:lnTo>
                  <a:pt x="0" y="16558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537" name="TextShape 2"/>
          <p:cNvSpPr txBox="1"/>
          <p:nvPr/>
        </p:nvSpPr>
        <p:spPr>
          <a:xfrm>
            <a:off x="328643" y="183428"/>
            <a:ext cx="11221212" cy="90342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tr-TR" sz="3700" b="1" spc="-1" dirty="0">
                <a:latin typeface="Cambria" panose="02040503050406030204" pitchFamily="18" charset="0"/>
                <a:ea typeface="Cambria" panose="02040503050406030204" pitchFamily="18" charset="0"/>
              </a:rPr>
              <a:t>Deneysel Kurulum Şeması</a:t>
            </a:r>
            <a:endParaRPr lang="en-US" sz="3700" b="1" spc="-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539" name="Resim 10"/>
          <p:cNvPicPr/>
          <p:nvPr/>
        </p:nvPicPr>
        <p:blipFill>
          <a:blip r:embed="rId2"/>
          <a:stretch/>
        </p:blipFill>
        <p:spPr>
          <a:xfrm>
            <a:off x="6767974" y="2173710"/>
            <a:ext cx="5352465" cy="3427044"/>
          </a:xfrm>
          <a:prstGeom prst="rect">
            <a:avLst/>
          </a:prstGeom>
          <a:ln>
            <a:noFill/>
          </a:ln>
        </p:spPr>
      </p:pic>
      <p:pic>
        <p:nvPicPr>
          <p:cNvPr id="2" name="Resi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67759"/>
            <a:ext cx="6726928" cy="6038946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2A40204D-7120-32BA-B544-FA2C81E1C4DC}"/>
              </a:ext>
            </a:extLst>
          </p:cNvPr>
          <p:cNvSpPr txBox="1"/>
          <p:nvPr/>
        </p:nvSpPr>
        <p:spPr>
          <a:xfrm>
            <a:off x="7127840" y="1128932"/>
            <a:ext cx="467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/>
              <a:t>TÜBİTAK 3501 Kariyer Geliştirme Destek Programı Çerçevesinde desteklenmiştir.</a:t>
            </a:r>
            <a:endParaRPr lang="en-GB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Resim 6" descr="kirli içeren bir resim&#10;&#10;Açıklama otomatik olarak oluşturuldu">
            <a:extLst>
              <a:ext uri="{FF2B5EF4-FFF2-40B4-BE49-F238E27FC236}">
                <a16:creationId xmlns:a16="http://schemas.microsoft.com/office/drawing/2014/main" id="{711253A9-C1B4-40C7-BC6F-35D0D6C7E45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61" r="2" b="15863"/>
          <a:stretch/>
        </p:blipFill>
        <p:spPr>
          <a:xfrm>
            <a:off x="191293" y="171715"/>
            <a:ext cx="5812993" cy="6129087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BB8A6D01-792B-4FC7-8C10-05C9658DE30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5" r="-1" b="-1"/>
          <a:stretch/>
        </p:blipFill>
        <p:spPr>
          <a:xfrm>
            <a:off x="6196926" y="171715"/>
            <a:ext cx="5803783" cy="3171422"/>
          </a:xfrm>
          <a:prstGeom prst="rect">
            <a:avLst/>
          </a:prstGeom>
        </p:spPr>
      </p:pic>
      <p:pic>
        <p:nvPicPr>
          <p:cNvPr id="9" name="Resim 8" descr="iç mekan, kirli içeren bir resim&#10;&#10;Açıklama otomatik olarak oluşturuldu">
            <a:extLst>
              <a:ext uri="{FF2B5EF4-FFF2-40B4-BE49-F238E27FC236}">
                <a16:creationId xmlns:a16="http://schemas.microsoft.com/office/drawing/2014/main" id="{528E2D0D-DC52-4A26-B5CE-2F3965FB191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6" r="2" b="33247"/>
          <a:stretch/>
        </p:blipFill>
        <p:spPr>
          <a:xfrm>
            <a:off x="6196926" y="3514856"/>
            <a:ext cx="5786184" cy="27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703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sim 4" descr="iç mekan, kirli, motor içeren bir resim&#10;&#10;Açıklama otomatik olarak oluşturuldu">
            <a:extLst>
              <a:ext uri="{FF2B5EF4-FFF2-40B4-BE49-F238E27FC236}">
                <a16:creationId xmlns:a16="http://schemas.microsoft.com/office/drawing/2014/main" id="{F135AB4D-77E8-41BE-B4F7-00F42CF03CD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9" b="2"/>
          <a:stretch/>
        </p:blipFill>
        <p:spPr>
          <a:xfrm>
            <a:off x="321937" y="557188"/>
            <a:ext cx="4276806" cy="5743617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0918AFC6-791B-48A3-8DD3-1B5909C3D0D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98" b="17709"/>
          <a:stretch/>
        </p:blipFill>
        <p:spPr>
          <a:xfrm>
            <a:off x="4772572" y="557188"/>
            <a:ext cx="7097493" cy="5743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568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3D4E86BD-A7EA-2A08-25C6-D49B4DD8F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11FFC-E743-4556-8B75-2832C7779C74}" type="slidenum">
              <a:rPr lang="en-US" smtClean="0"/>
              <a:t>2</a:t>
            </a:fld>
            <a:endParaRPr lang="en-US"/>
          </a:p>
        </p:txBody>
      </p:sp>
      <p:pic>
        <p:nvPicPr>
          <p:cNvPr id="3074" name="Picture 2" descr="metin, iç mekan içeren bir resim&#10;&#10;Açıklama otomatik olarak oluşturuldu">
            <a:extLst>
              <a:ext uri="{FF2B5EF4-FFF2-40B4-BE49-F238E27FC236}">
                <a16:creationId xmlns:a16="http://schemas.microsoft.com/office/drawing/2014/main" id="{771A8EF2-97D6-14A0-9B9C-6FBD8388CC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4667"/>
          <a:stretch/>
        </p:blipFill>
        <p:spPr bwMode="auto">
          <a:xfrm>
            <a:off x="0" y="3186642"/>
            <a:ext cx="6096000" cy="390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076" name="Metin kutusu 4">
            <a:extLst>
              <a:ext uri="{FF2B5EF4-FFF2-40B4-BE49-F238E27FC236}">
                <a16:creationId xmlns:a16="http://schemas.microsoft.com/office/drawing/2014/main" id="{2078D9CA-359B-E50D-9B0F-0D9DFFCEBF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08296807"/>
              </p:ext>
            </p:extLst>
          </p:nvPr>
        </p:nvGraphicFramePr>
        <p:xfrm>
          <a:off x="5943600" y="482601"/>
          <a:ext cx="5660396" cy="45243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6827468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sim 4" descr="mutfak eşyası, metal, tava içeren bir resim&#10;&#10;Açıklama otomatik olarak oluşturuldu">
            <a:extLst>
              <a:ext uri="{FF2B5EF4-FFF2-40B4-BE49-F238E27FC236}">
                <a16:creationId xmlns:a16="http://schemas.microsoft.com/office/drawing/2014/main" id="{0A204A6F-2D53-465C-8F16-6DF5A9E8C4D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52" b="19166"/>
          <a:stretch/>
        </p:blipFill>
        <p:spPr>
          <a:xfrm>
            <a:off x="1460760" y="12"/>
            <a:ext cx="9270481" cy="6857988"/>
          </a:xfrm>
          <a:custGeom>
            <a:avLst/>
            <a:gdLst/>
            <a:ahLst/>
            <a:cxnLst/>
            <a:rect l="l" t="t" r="r" b="b"/>
            <a:pathLst>
              <a:path w="9270806" h="6858000">
                <a:moveTo>
                  <a:pt x="1503712" y="0"/>
                </a:moveTo>
                <a:lnTo>
                  <a:pt x="7767094" y="0"/>
                </a:lnTo>
                <a:lnTo>
                  <a:pt x="7913128" y="139721"/>
                </a:lnTo>
                <a:cubicBezTo>
                  <a:pt x="8751971" y="981521"/>
                  <a:pt x="9270806" y="2144457"/>
                  <a:pt x="9270806" y="3429000"/>
                </a:cubicBezTo>
                <a:cubicBezTo>
                  <a:pt x="9270806" y="4713544"/>
                  <a:pt x="8751971" y="5876479"/>
                  <a:pt x="7913128" y="6718279"/>
                </a:cubicBezTo>
                <a:lnTo>
                  <a:pt x="7767094" y="6858000"/>
                </a:lnTo>
                <a:lnTo>
                  <a:pt x="1503712" y="6858000"/>
                </a:lnTo>
                <a:lnTo>
                  <a:pt x="1357679" y="6718279"/>
                </a:lnTo>
                <a:cubicBezTo>
                  <a:pt x="518835" y="5876479"/>
                  <a:pt x="0" y="4713544"/>
                  <a:pt x="0" y="3429000"/>
                </a:cubicBezTo>
                <a:cubicBezTo>
                  <a:pt x="0" y="2144457"/>
                  <a:pt x="518835" y="981521"/>
                  <a:pt x="1357679" y="13972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919129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C50D1293-519D-8237-3937-906FA07B81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7" t="9740" r="8000" b="3473"/>
          <a:stretch/>
        </p:blipFill>
        <p:spPr bwMode="auto">
          <a:xfrm>
            <a:off x="361509" y="1690754"/>
            <a:ext cx="3627950" cy="2810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Unvan 1">
            <a:extLst>
              <a:ext uri="{FF2B5EF4-FFF2-40B4-BE49-F238E27FC236}">
                <a16:creationId xmlns:a16="http://schemas.microsoft.com/office/drawing/2014/main" id="{12207D7D-81F1-60F4-6310-47EC7CD9D303}"/>
              </a:ext>
            </a:extLst>
          </p:cNvPr>
          <p:cNvSpPr txBox="1">
            <a:spLocks/>
          </p:cNvSpPr>
          <p:nvPr/>
        </p:nvSpPr>
        <p:spPr>
          <a:xfrm>
            <a:off x="1062679" y="291294"/>
            <a:ext cx="10689054" cy="9296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3700" b="1" spc="-18" dirty="0">
                <a:latin typeface="Cambria" panose="02040503050406030204" pitchFamily="18" charset="0"/>
                <a:ea typeface="Cambria" panose="02040503050406030204" pitchFamily="18" charset="0"/>
              </a:rPr>
              <a:t>Gazlı Detektörlerde İyonik Küme Boyutlarının Ölçülmesi</a:t>
            </a:r>
          </a:p>
        </p:txBody>
      </p:sp>
      <p:pic>
        <p:nvPicPr>
          <p:cNvPr id="5" name="2 Resim" descr="logo effect.png">
            <a:extLst>
              <a:ext uri="{FF2B5EF4-FFF2-40B4-BE49-F238E27FC236}">
                <a16:creationId xmlns:a16="http://schemas.microsoft.com/office/drawing/2014/main" id="{D0FC6916-C9D8-6945-F699-BAD6E461DF9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73001" y="41979"/>
            <a:ext cx="1448696" cy="1034616"/>
          </a:xfrm>
          <a:prstGeom prst="rect">
            <a:avLst/>
          </a:prstGeom>
        </p:spPr>
      </p:pic>
      <p:pic>
        <p:nvPicPr>
          <p:cNvPr id="9219" name="Picture 3">
            <a:extLst>
              <a:ext uri="{FF2B5EF4-FFF2-40B4-BE49-F238E27FC236}">
                <a16:creationId xmlns:a16="http://schemas.microsoft.com/office/drawing/2014/main" id="{B85BF1D0-98DA-AA9F-97D3-80F53524A9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2880" y="952695"/>
            <a:ext cx="8029120" cy="4287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Tablo 5">
            <a:extLst>
              <a:ext uri="{FF2B5EF4-FFF2-40B4-BE49-F238E27FC236}">
                <a16:creationId xmlns:a16="http://schemas.microsoft.com/office/drawing/2014/main" id="{6328024B-2D15-081D-C953-DFDD1FE4F3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4777250"/>
              </p:ext>
            </p:extLst>
          </p:nvPr>
        </p:nvGraphicFramePr>
        <p:xfrm>
          <a:off x="499532" y="5348901"/>
          <a:ext cx="4312920" cy="1066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32460">
                  <a:extLst>
                    <a:ext uri="{9D8B030D-6E8A-4147-A177-3AD203B41FA5}">
                      <a16:colId xmlns:a16="http://schemas.microsoft.com/office/drawing/2014/main" val="354974559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681210104"/>
                    </a:ext>
                  </a:extLst>
                </a:gridCol>
                <a:gridCol w="601980">
                  <a:extLst>
                    <a:ext uri="{9D8B030D-6E8A-4147-A177-3AD203B41FA5}">
                      <a16:colId xmlns:a16="http://schemas.microsoft.com/office/drawing/2014/main" val="3647025630"/>
                    </a:ext>
                  </a:extLst>
                </a:gridCol>
                <a:gridCol w="541020">
                  <a:extLst>
                    <a:ext uri="{9D8B030D-6E8A-4147-A177-3AD203B41FA5}">
                      <a16:colId xmlns:a16="http://schemas.microsoft.com/office/drawing/2014/main" val="522636691"/>
                    </a:ext>
                  </a:extLst>
                </a:gridCol>
                <a:gridCol w="624840">
                  <a:extLst>
                    <a:ext uri="{9D8B030D-6E8A-4147-A177-3AD203B41FA5}">
                      <a16:colId xmlns:a16="http://schemas.microsoft.com/office/drawing/2014/main" val="2062579057"/>
                    </a:ext>
                  </a:extLst>
                </a:gridCol>
                <a:gridCol w="708660">
                  <a:extLst>
                    <a:ext uri="{9D8B030D-6E8A-4147-A177-3AD203B41FA5}">
                      <a16:colId xmlns:a16="http://schemas.microsoft.com/office/drawing/2014/main" val="2701109698"/>
                    </a:ext>
                  </a:extLst>
                </a:gridCol>
                <a:gridCol w="594360">
                  <a:extLst>
                    <a:ext uri="{9D8B030D-6E8A-4147-A177-3AD203B41FA5}">
                      <a16:colId xmlns:a16="http://schemas.microsoft.com/office/drawing/2014/main" val="1520555047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algn="ctr" fontAlgn="auto" hangingPunct="1"/>
                      <a:r>
                        <a:rPr lang="en-GB" sz="900">
                          <a:effectLst/>
                        </a:rPr>
                        <a:t>Peak Index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auto" hangingPunct="1"/>
                      <a:r>
                        <a:rPr lang="en-GB" sz="900">
                          <a:effectLst/>
                        </a:rPr>
                        <a:t>Peak Type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auto" hangingPunct="1"/>
                      <a:r>
                        <a:rPr lang="en-GB" sz="900">
                          <a:effectLst/>
                        </a:rPr>
                        <a:t>Area Intg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auto" hangingPunct="1"/>
                      <a:r>
                        <a:rPr lang="en-GB" sz="900">
                          <a:effectLst/>
                        </a:rPr>
                        <a:t>FWHM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auto" hangingPunct="1"/>
                      <a:r>
                        <a:rPr lang="en-GB" sz="900">
                          <a:effectLst/>
                        </a:rPr>
                        <a:t>Max Height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auto" hangingPunct="1"/>
                      <a:r>
                        <a:rPr lang="en-GB" sz="900">
                          <a:effectLst/>
                        </a:rPr>
                        <a:t>Center Grvty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auto" hangingPunct="1"/>
                      <a:r>
                        <a:rPr lang="en-GB" sz="900">
                          <a:effectLst/>
                        </a:rPr>
                        <a:t>Area IntgP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156453509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auto" hangingPunct="1"/>
                      <a:r>
                        <a:rPr lang="en-GB" sz="9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auto" hangingPunct="1"/>
                      <a:r>
                        <a:rPr lang="en-GB" sz="900">
                          <a:effectLst/>
                        </a:rPr>
                        <a:t>Gaussian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auto" hangingPunct="1"/>
                      <a:r>
                        <a:rPr lang="en-GB" sz="900">
                          <a:effectLst/>
                        </a:rPr>
                        <a:t>420.68858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auto" hangingPunct="1"/>
                      <a:r>
                        <a:rPr lang="en-GB" sz="900">
                          <a:effectLst/>
                        </a:rPr>
                        <a:t>26.97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auto" hangingPunct="1"/>
                      <a:r>
                        <a:rPr lang="en-GB" sz="900">
                          <a:effectLst/>
                        </a:rPr>
                        <a:t>14.65374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auto" hangingPunct="1"/>
                      <a:r>
                        <a:rPr lang="en-GB" sz="900">
                          <a:effectLst/>
                        </a:rPr>
                        <a:t>134.44842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auto" hangingPunct="1"/>
                      <a:r>
                        <a:rPr lang="en-GB" sz="900">
                          <a:effectLst/>
                        </a:rPr>
                        <a:t>51.49968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82247196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auto" hangingPunct="1"/>
                      <a:r>
                        <a:rPr lang="en-GB" sz="900">
                          <a:effectLst/>
                        </a:rPr>
                        <a:t>2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auto" hangingPunct="1"/>
                      <a:r>
                        <a:rPr lang="en-GB" sz="900">
                          <a:effectLst/>
                        </a:rPr>
                        <a:t>Gaussian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auto" hangingPunct="1"/>
                      <a:r>
                        <a:rPr lang="en-GB" sz="900">
                          <a:effectLst/>
                        </a:rPr>
                        <a:t>26.75234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auto" hangingPunct="1"/>
                      <a:r>
                        <a:rPr lang="en-GB" sz="900">
                          <a:effectLst/>
                        </a:rPr>
                        <a:t>0.97359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auto" hangingPunct="1"/>
                      <a:r>
                        <a:rPr lang="en-GB" sz="900">
                          <a:effectLst/>
                        </a:rPr>
                        <a:t>25.81393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auto" hangingPunct="1"/>
                      <a:r>
                        <a:rPr lang="en-GB" sz="900">
                          <a:effectLst/>
                        </a:rPr>
                        <a:t>149.45134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auto" hangingPunct="1"/>
                      <a:r>
                        <a:rPr lang="en-GB" sz="900">
                          <a:effectLst/>
                        </a:rPr>
                        <a:t>3.27496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425606528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auto" hangingPunct="1"/>
                      <a:r>
                        <a:rPr lang="en-GB" sz="900">
                          <a:effectLst/>
                        </a:rPr>
                        <a:t>3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auto" hangingPunct="1"/>
                      <a:r>
                        <a:rPr lang="en-GB" sz="900">
                          <a:effectLst/>
                        </a:rPr>
                        <a:t>Gaussian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auto" hangingPunct="1"/>
                      <a:r>
                        <a:rPr lang="en-GB" sz="900">
                          <a:effectLst/>
                        </a:rPr>
                        <a:t>155.36193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auto" hangingPunct="1"/>
                      <a:r>
                        <a:rPr lang="en-GB" sz="900">
                          <a:effectLst/>
                        </a:rPr>
                        <a:t>1.80742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auto" hangingPunct="1"/>
                      <a:r>
                        <a:rPr lang="en-GB" sz="900">
                          <a:effectLst/>
                        </a:rPr>
                        <a:t>80.75195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auto" hangingPunct="1"/>
                      <a:r>
                        <a:rPr lang="en-GB" sz="900">
                          <a:effectLst/>
                        </a:rPr>
                        <a:t>160.3921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auto" hangingPunct="1"/>
                      <a:r>
                        <a:rPr lang="en-GB" sz="900">
                          <a:effectLst/>
                        </a:rPr>
                        <a:t>19.01903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252427187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auto" hangingPunct="1"/>
                      <a:r>
                        <a:rPr lang="en-GB" sz="900">
                          <a:effectLst/>
                        </a:rPr>
                        <a:t>4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auto" hangingPunct="1"/>
                      <a:r>
                        <a:rPr lang="en-GB" sz="900">
                          <a:effectLst/>
                        </a:rPr>
                        <a:t>Gaussian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auto" hangingPunct="1"/>
                      <a:r>
                        <a:rPr lang="en-GB" sz="900">
                          <a:effectLst/>
                        </a:rPr>
                        <a:t>172.52796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auto" hangingPunct="1"/>
                      <a:r>
                        <a:rPr lang="en-GB" sz="900">
                          <a:effectLst/>
                        </a:rPr>
                        <a:t>19.87288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auto" hangingPunct="1"/>
                      <a:r>
                        <a:rPr lang="en-GB" sz="900">
                          <a:effectLst/>
                        </a:rPr>
                        <a:t>8.1558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auto" hangingPunct="1"/>
                      <a:r>
                        <a:rPr lang="en-GB" sz="900">
                          <a:effectLst/>
                        </a:rPr>
                        <a:t>176.42438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auto" hangingPunct="1"/>
                      <a:r>
                        <a:rPr lang="en-GB" sz="900">
                          <a:effectLst/>
                        </a:rPr>
                        <a:t>21.12045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779947418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auto" hangingPunct="1"/>
                      <a:r>
                        <a:rPr lang="en-GB" sz="900">
                          <a:effectLst/>
                        </a:rPr>
                        <a:t>5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auto" hangingPunct="1"/>
                      <a:r>
                        <a:rPr lang="en-GB" sz="900">
                          <a:effectLst/>
                        </a:rPr>
                        <a:t>Gaussian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auto" hangingPunct="1"/>
                      <a:r>
                        <a:rPr lang="en-GB" sz="900">
                          <a:effectLst/>
                        </a:rPr>
                        <a:t>24.57624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auto" hangingPunct="1"/>
                      <a:r>
                        <a:rPr lang="en-GB" sz="900">
                          <a:effectLst/>
                        </a:rPr>
                        <a:t>0.88889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auto" hangingPunct="1"/>
                      <a:r>
                        <a:rPr lang="en-GB" sz="900">
                          <a:effectLst/>
                        </a:rPr>
                        <a:t>25.9738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auto" hangingPunct="1"/>
                      <a:r>
                        <a:rPr lang="en-GB" sz="900">
                          <a:effectLst/>
                        </a:rPr>
                        <a:t>192.81275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auto" hangingPunct="1"/>
                      <a:r>
                        <a:rPr lang="en-GB" sz="900">
                          <a:effectLst/>
                        </a:rPr>
                        <a:t>3.00856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03727543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auto" hangingPunct="1"/>
                      <a:r>
                        <a:rPr lang="en-GB" sz="900">
                          <a:effectLst/>
                        </a:rPr>
                        <a:t>6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auto" hangingPunct="1"/>
                      <a:r>
                        <a:rPr lang="en-GB" sz="900">
                          <a:effectLst/>
                        </a:rPr>
                        <a:t>Gaussian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auto" hangingPunct="1"/>
                      <a:r>
                        <a:rPr lang="en-GB" sz="900">
                          <a:effectLst/>
                        </a:rPr>
                        <a:t>16.96914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auto" hangingPunct="1"/>
                      <a:r>
                        <a:rPr lang="en-GB" sz="900">
                          <a:effectLst/>
                        </a:rPr>
                        <a:t>1.66378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auto" hangingPunct="1"/>
                      <a:r>
                        <a:rPr lang="en-GB" sz="900">
                          <a:effectLst/>
                        </a:rPr>
                        <a:t>9.58145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auto" hangingPunct="1"/>
                      <a:r>
                        <a:rPr lang="en-GB" sz="900">
                          <a:effectLst/>
                        </a:rPr>
                        <a:t>203.37026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auto" hangingPunct="1"/>
                      <a:r>
                        <a:rPr lang="en-GB" sz="900" dirty="0">
                          <a:effectLst/>
                        </a:rPr>
                        <a:t>2.07732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948673303"/>
                  </a:ext>
                </a:extLst>
              </a:tr>
            </a:tbl>
          </a:graphicData>
        </a:graphic>
      </p:graphicFrame>
      <p:sp>
        <p:nvSpPr>
          <p:cNvPr id="8" name="Metin kutusu 7">
            <a:extLst>
              <a:ext uri="{FF2B5EF4-FFF2-40B4-BE49-F238E27FC236}">
                <a16:creationId xmlns:a16="http://schemas.microsoft.com/office/drawing/2014/main" id="{D2E71A14-DE88-6CC5-A0A6-2468AC7CBD34}"/>
              </a:ext>
            </a:extLst>
          </p:cNvPr>
          <p:cNvSpPr txBox="1"/>
          <p:nvPr/>
        </p:nvSpPr>
        <p:spPr>
          <a:xfrm>
            <a:off x="5466589" y="5346690"/>
            <a:ext cx="612906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hangingPunct="0">
              <a:spcBef>
                <a:spcPts val="300"/>
              </a:spcBef>
              <a:spcAft>
                <a:spcPts val="300"/>
              </a:spcAft>
            </a:pPr>
            <a:r>
              <a:rPr lang="tr-T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 Bar basınç altında 24 </a:t>
            </a:r>
            <a:r>
              <a:rPr lang="tr-TR" sz="18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</a:t>
            </a:r>
            <a:r>
              <a:rPr lang="tr-T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 sıcaklık ve %6 nem parametrelerinde %50 Argon - %50 Karbondioksit karışımı kullanılan bir GEM dedektörünün sürüklenme bölgesinde 6 çeşit atomik/moleküler/kümelenmiş (</a:t>
            </a:r>
            <a:r>
              <a:rPr lang="tr-TR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cluster</a:t>
            </a:r>
            <a:r>
              <a:rPr lang="tr-T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) yapı tespit edilmiştir.</a:t>
            </a:r>
            <a:endParaRPr lang="en-GB" sz="28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3109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74FB5C6E-C7C5-7D6D-0CE0-1DEE653E45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3304" y="707364"/>
            <a:ext cx="2998166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5" name="Nesne 4">
            <a:extLst>
              <a:ext uri="{FF2B5EF4-FFF2-40B4-BE49-F238E27FC236}">
                <a16:creationId xmlns:a16="http://schemas.microsoft.com/office/drawing/2014/main" id="{FBF9D26D-554B-8A3E-0648-D4A31352923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8388970"/>
              </p:ext>
            </p:extLst>
          </p:nvPr>
        </p:nvGraphicFramePr>
        <p:xfrm>
          <a:off x="2329132" y="753083"/>
          <a:ext cx="7815532" cy="48720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 Eşlem Resmi" r:id="rId2" imgW="9068586" imgH="5669771" progId="Paint.Picture">
                  <p:embed/>
                </p:oleObj>
              </mc:Choice>
              <mc:Fallback>
                <p:oleObj name="Bit Eşlem Resmi" r:id="rId2" imgW="9068586" imgH="5669771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9132" y="753083"/>
                        <a:ext cx="7815532" cy="48720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Metin kutusu 7">
            <a:extLst>
              <a:ext uri="{FF2B5EF4-FFF2-40B4-BE49-F238E27FC236}">
                <a16:creationId xmlns:a16="http://schemas.microsoft.com/office/drawing/2014/main" id="{B73ED11F-3B0F-CE95-5F9D-50EA6192B9CE}"/>
              </a:ext>
            </a:extLst>
          </p:cNvPr>
          <p:cNvSpPr txBox="1"/>
          <p:nvPr/>
        </p:nvSpPr>
        <p:spPr>
          <a:xfrm>
            <a:off x="1843177" y="5920375"/>
            <a:ext cx="8505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hangingPunct="0">
              <a:spcBef>
                <a:spcPts val="300"/>
              </a:spcBef>
              <a:spcAft>
                <a:spcPts val="300"/>
              </a:spcAft>
            </a:pPr>
            <a:r>
              <a:rPr lang="tr-T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Ar-CH</a:t>
            </a:r>
            <a:r>
              <a:rPr lang="tr-TR" sz="18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4</a:t>
            </a:r>
            <a:r>
              <a:rPr lang="tr-T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karışımı kullanılan bir GEM dedektörü içerisinde oluşabilecek atomik/moleküler/iyonik yapılar</a:t>
            </a:r>
            <a:endParaRPr lang="en-GB" dirty="0"/>
          </a:p>
        </p:txBody>
      </p:sp>
      <p:sp>
        <p:nvSpPr>
          <p:cNvPr id="9" name="Unvan 1">
            <a:extLst>
              <a:ext uri="{FF2B5EF4-FFF2-40B4-BE49-F238E27FC236}">
                <a16:creationId xmlns:a16="http://schemas.microsoft.com/office/drawing/2014/main" id="{FCA35982-5963-90DD-087B-F33CB7B2E823}"/>
              </a:ext>
            </a:extLst>
          </p:cNvPr>
          <p:cNvSpPr txBox="1">
            <a:spLocks/>
          </p:cNvSpPr>
          <p:nvPr/>
        </p:nvSpPr>
        <p:spPr>
          <a:xfrm>
            <a:off x="1062679" y="291294"/>
            <a:ext cx="10689054" cy="9296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3700" b="1" spc="-18" dirty="0">
                <a:latin typeface="Cambria" panose="02040503050406030204" pitchFamily="18" charset="0"/>
                <a:ea typeface="Cambria" panose="02040503050406030204" pitchFamily="18" charset="0"/>
              </a:rPr>
              <a:t>Gazlı Detektörlerde İyonik Küme Boyutlarının Ölçülmesi</a:t>
            </a:r>
          </a:p>
        </p:txBody>
      </p:sp>
      <p:pic>
        <p:nvPicPr>
          <p:cNvPr id="10" name="2 Resim" descr="logo effect.png">
            <a:extLst>
              <a:ext uri="{FF2B5EF4-FFF2-40B4-BE49-F238E27FC236}">
                <a16:creationId xmlns:a16="http://schemas.microsoft.com/office/drawing/2014/main" id="{D4BDD41C-B20D-949D-790E-C18C04819C87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73001" y="41979"/>
            <a:ext cx="1448696" cy="103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7223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1">
            <a:extLst>
              <a:ext uri="{FF2B5EF4-FFF2-40B4-BE49-F238E27FC236}">
                <a16:creationId xmlns:a16="http://schemas.microsoft.com/office/drawing/2014/main" id="{06C12750-B83B-7E7E-3445-395CA3CBB410}"/>
              </a:ext>
            </a:extLst>
          </p:cNvPr>
          <p:cNvSpPr txBox="1">
            <a:spLocks/>
          </p:cNvSpPr>
          <p:nvPr/>
        </p:nvSpPr>
        <p:spPr>
          <a:xfrm>
            <a:off x="1020346" y="94451"/>
            <a:ext cx="10689054" cy="9296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3700" b="1" spc="-18" dirty="0">
                <a:latin typeface="Cambria" panose="02040503050406030204" pitchFamily="18" charset="0"/>
                <a:ea typeface="Cambria" panose="02040503050406030204" pitchFamily="18" charset="0"/>
              </a:rPr>
              <a:t>Polimer Tabanlı X-ışını dedektörleri</a:t>
            </a:r>
          </a:p>
        </p:txBody>
      </p:sp>
      <p:pic>
        <p:nvPicPr>
          <p:cNvPr id="5" name="2 Resim" descr="logo effect.png">
            <a:extLst>
              <a:ext uri="{FF2B5EF4-FFF2-40B4-BE49-F238E27FC236}">
                <a16:creationId xmlns:a16="http://schemas.microsoft.com/office/drawing/2014/main" id="{B9774335-088D-CCBA-F4AB-7CE3234A41E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3001" y="41979"/>
            <a:ext cx="1448696" cy="1034616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6E9908DF-10B1-0E63-EB36-8C9FCB7857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484" y="1024122"/>
            <a:ext cx="11809031" cy="5731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6343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1">
            <a:extLst>
              <a:ext uri="{FF2B5EF4-FFF2-40B4-BE49-F238E27FC236}">
                <a16:creationId xmlns:a16="http://schemas.microsoft.com/office/drawing/2014/main" id="{3BFEF700-D75F-2FDC-E54D-159E1CC8A2B4}"/>
              </a:ext>
            </a:extLst>
          </p:cNvPr>
          <p:cNvSpPr txBox="1">
            <a:spLocks/>
          </p:cNvSpPr>
          <p:nvPr/>
        </p:nvSpPr>
        <p:spPr>
          <a:xfrm>
            <a:off x="1020346" y="94451"/>
            <a:ext cx="10689054" cy="9296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3700" b="1" spc="-18" dirty="0">
                <a:latin typeface="Cambria" panose="02040503050406030204" pitchFamily="18" charset="0"/>
                <a:ea typeface="Cambria" panose="02040503050406030204" pitchFamily="18" charset="0"/>
              </a:rPr>
              <a:t>Polimer Tabanlı X-ışını dedektörleri</a:t>
            </a:r>
          </a:p>
        </p:txBody>
      </p:sp>
      <p:pic>
        <p:nvPicPr>
          <p:cNvPr id="5" name="2 Resim" descr="logo effect.png">
            <a:extLst>
              <a:ext uri="{FF2B5EF4-FFF2-40B4-BE49-F238E27FC236}">
                <a16:creationId xmlns:a16="http://schemas.microsoft.com/office/drawing/2014/main" id="{A857D9BB-FFD5-7EB5-89AC-2B397A5296F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3001" y="41979"/>
            <a:ext cx="1448696" cy="1034616"/>
          </a:xfrm>
          <a:prstGeom prst="rect">
            <a:avLst/>
          </a:prstGeom>
        </p:spPr>
      </p:pic>
      <p:pic>
        <p:nvPicPr>
          <p:cNvPr id="14342" name="Picture 6">
            <a:extLst>
              <a:ext uri="{FF2B5EF4-FFF2-40B4-BE49-F238E27FC236}">
                <a16:creationId xmlns:a16="http://schemas.microsoft.com/office/drawing/2014/main" id="{992C4200-8F4A-DE9A-75F0-83D486194D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310" y="1213815"/>
            <a:ext cx="5528930" cy="230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8">
            <a:extLst>
              <a:ext uri="{FF2B5EF4-FFF2-40B4-BE49-F238E27FC236}">
                <a16:creationId xmlns:a16="http://schemas.microsoft.com/office/drawing/2014/main" id="{C404B1C3-BCC6-D5EB-D905-A4D89D1438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310" y="3479157"/>
            <a:ext cx="9694132" cy="3284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76063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>
            <a:extLst>
              <a:ext uri="{FF2B5EF4-FFF2-40B4-BE49-F238E27FC236}">
                <a16:creationId xmlns:a16="http://schemas.microsoft.com/office/drawing/2014/main" id="{0E4C432A-1749-BC2E-1B67-15F6063A7A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897" y="1076594"/>
            <a:ext cx="7347098" cy="2703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Unvan 1">
            <a:extLst>
              <a:ext uri="{FF2B5EF4-FFF2-40B4-BE49-F238E27FC236}">
                <a16:creationId xmlns:a16="http://schemas.microsoft.com/office/drawing/2014/main" id="{481A478B-6AC6-1CD4-3F99-4624A6BA8500}"/>
              </a:ext>
            </a:extLst>
          </p:cNvPr>
          <p:cNvSpPr txBox="1">
            <a:spLocks/>
          </p:cNvSpPr>
          <p:nvPr/>
        </p:nvSpPr>
        <p:spPr>
          <a:xfrm>
            <a:off x="1020346" y="94451"/>
            <a:ext cx="10689054" cy="9296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3700" b="1" spc="-18" dirty="0">
                <a:latin typeface="Cambria" panose="02040503050406030204" pitchFamily="18" charset="0"/>
                <a:ea typeface="Cambria" panose="02040503050406030204" pitchFamily="18" charset="0"/>
              </a:rPr>
              <a:t>Polimer Tabanlı X-ışını dedektörleri</a:t>
            </a:r>
          </a:p>
        </p:txBody>
      </p:sp>
      <p:pic>
        <p:nvPicPr>
          <p:cNvPr id="6" name="2 Resim" descr="logo effect.png">
            <a:extLst>
              <a:ext uri="{FF2B5EF4-FFF2-40B4-BE49-F238E27FC236}">
                <a16:creationId xmlns:a16="http://schemas.microsoft.com/office/drawing/2014/main" id="{4FCD5290-EF4D-55C8-B825-4CFFDA3010F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73001" y="41979"/>
            <a:ext cx="1448696" cy="1034616"/>
          </a:xfrm>
          <a:prstGeom prst="rect">
            <a:avLst/>
          </a:prstGeom>
        </p:spPr>
      </p:pic>
      <p:pic>
        <p:nvPicPr>
          <p:cNvPr id="16386" name="Picture 2">
            <a:extLst>
              <a:ext uri="{FF2B5EF4-FFF2-40B4-BE49-F238E27FC236}">
                <a16:creationId xmlns:a16="http://schemas.microsoft.com/office/drawing/2014/main" id="{510B35CA-C464-4709-FF88-BC6D26CC3A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2018" y="4036532"/>
            <a:ext cx="7006856" cy="2727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65424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1">
            <a:extLst>
              <a:ext uri="{FF2B5EF4-FFF2-40B4-BE49-F238E27FC236}">
                <a16:creationId xmlns:a16="http://schemas.microsoft.com/office/drawing/2014/main" id="{C52A0673-47B8-DAF4-1C21-DB9CCFFB051E}"/>
              </a:ext>
            </a:extLst>
          </p:cNvPr>
          <p:cNvSpPr txBox="1">
            <a:spLocks/>
          </p:cNvSpPr>
          <p:nvPr/>
        </p:nvSpPr>
        <p:spPr>
          <a:xfrm>
            <a:off x="1020346" y="94451"/>
            <a:ext cx="10689054" cy="9296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3700" b="1" spc="-18" dirty="0">
                <a:latin typeface="Cambria" panose="02040503050406030204" pitchFamily="18" charset="0"/>
                <a:ea typeface="Cambria" panose="02040503050406030204" pitchFamily="18" charset="0"/>
              </a:rPr>
              <a:t>Değişik GEM yaprağı formlarının geliştirilmesi</a:t>
            </a:r>
          </a:p>
        </p:txBody>
      </p:sp>
      <p:pic>
        <p:nvPicPr>
          <p:cNvPr id="5" name="2 Resim" descr="logo effect.png">
            <a:extLst>
              <a:ext uri="{FF2B5EF4-FFF2-40B4-BE49-F238E27FC236}">
                <a16:creationId xmlns:a16="http://schemas.microsoft.com/office/drawing/2014/main" id="{62E01FF4-4933-4267-83D0-C26160AC189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3001" y="41979"/>
            <a:ext cx="1448696" cy="1034616"/>
          </a:xfrm>
          <a:prstGeom prst="rect">
            <a:avLst/>
          </a:prstGeom>
        </p:spPr>
      </p:pic>
      <p:pic>
        <p:nvPicPr>
          <p:cNvPr id="17409" name="Picture 1">
            <a:extLst>
              <a:ext uri="{FF2B5EF4-FFF2-40B4-BE49-F238E27FC236}">
                <a16:creationId xmlns:a16="http://schemas.microsoft.com/office/drawing/2014/main" id="{E07D82AC-FB6B-2751-C26D-8A2A4F83F3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9737" y="953102"/>
            <a:ext cx="2620963" cy="348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597BAE52-A288-7EFE-76E2-FDDF9406C2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BC64F65E-44B8-DF71-0C43-C21C4929FD9D}"/>
              </a:ext>
            </a:extLst>
          </p:cNvPr>
          <p:cNvSpPr txBox="1"/>
          <p:nvPr/>
        </p:nvSpPr>
        <p:spPr>
          <a:xfrm>
            <a:off x="5395118" y="768436"/>
            <a:ext cx="1401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 err="1"/>
              <a:t>Selülöz</a:t>
            </a:r>
            <a:r>
              <a:rPr lang="tr-TR" b="1" dirty="0"/>
              <a:t>-GEM</a:t>
            </a:r>
            <a:endParaRPr lang="en-GB" b="1" dirty="0"/>
          </a:p>
        </p:txBody>
      </p:sp>
      <p:pic>
        <p:nvPicPr>
          <p:cNvPr id="9" name="Resim 8">
            <a:extLst>
              <a:ext uri="{FF2B5EF4-FFF2-40B4-BE49-F238E27FC236}">
                <a16:creationId xmlns:a16="http://schemas.microsoft.com/office/drawing/2014/main" id="{8F4C3A7D-1AF7-A0FB-564A-90C08C7E4C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68698" y="4530243"/>
            <a:ext cx="1085322" cy="1930400"/>
          </a:xfrm>
          <a:prstGeom prst="rect">
            <a:avLst/>
          </a:prstGeom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4829C4F2-C0F7-2A25-7A40-5E5027CEEB2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7760" t="9308" r="29018" b="10796"/>
          <a:stretch/>
        </p:blipFill>
        <p:spPr>
          <a:xfrm>
            <a:off x="46214" y="1501123"/>
            <a:ext cx="2658962" cy="2764758"/>
          </a:xfrm>
          <a:prstGeom prst="rect">
            <a:avLst/>
          </a:prstGeom>
        </p:spPr>
      </p:pic>
      <p:pic>
        <p:nvPicPr>
          <p:cNvPr id="12" name="Resim 11">
            <a:extLst>
              <a:ext uri="{FF2B5EF4-FFF2-40B4-BE49-F238E27FC236}">
                <a16:creationId xmlns:a16="http://schemas.microsoft.com/office/drawing/2014/main" id="{61D3EFC2-96CF-1B81-7E9C-C8E8E581472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34568" r="36387" b="15926"/>
          <a:stretch/>
        </p:blipFill>
        <p:spPr>
          <a:xfrm>
            <a:off x="4840357" y="1193378"/>
            <a:ext cx="2511284" cy="3474435"/>
          </a:xfrm>
          <a:prstGeom prst="rect">
            <a:avLst/>
          </a:prstGeom>
        </p:spPr>
      </p:pic>
      <p:pic>
        <p:nvPicPr>
          <p:cNvPr id="13" name="Resim 12">
            <a:extLst>
              <a:ext uri="{FF2B5EF4-FFF2-40B4-BE49-F238E27FC236}">
                <a16:creationId xmlns:a16="http://schemas.microsoft.com/office/drawing/2014/main" id="{03DD0DEC-4173-97BF-A5C7-E3164D31A15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21587" y="3163848"/>
            <a:ext cx="2571750" cy="3429000"/>
          </a:xfrm>
          <a:prstGeom prst="rect">
            <a:avLst/>
          </a:prstGeom>
        </p:spPr>
      </p:pic>
      <p:pic>
        <p:nvPicPr>
          <p:cNvPr id="17410" name="Picture 2">
            <a:extLst>
              <a:ext uri="{FF2B5EF4-FFF2-40B4-BE49-F238E27FC236}">
                <a16:creationId xmlns:a16="http://schemas.microsoft.com/office/drawing/2014/main" id="{82F2705E-F722-B2B3-276A-231E6C5236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859" y="2971318"/>
            <a:ext cx="2620963" cy="348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32647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1">
            <a:extLst>
              <a:ext uri="{FF2B5EF4-FFF2-40B4-BE49-F238E27FC236}">
                <a16:creationId xmlns:a16="http://schemas.microsoft.com/office/drawing/2014/main" id="{C52A0673-47B8-DAF4-1C21-DB9CCFFB051E}"/>
              </a:ext>
            </a:extLst>
          </p:cNvPr>
          <p:cNvSpPr txBox="1">
            <a:spLocks/>
          </p:cNvSpPr>
          <p:nvPr/>
        </p:nvSpPr>
        <p:spPr>
          <a:xfrm>
            <a:off x="1020346" y="94451"/>
            <a:ext cx="10689054" cy="9296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3700" b="1" spc="-18" dirty="0">
                <a:latin typeface="Cambria" panose="02040503050406030204" pitchFamily="18" charset="0"/>
                <a:ea typeface="Cambria" panose="02040503050406030204" pitchFamily="18" charset="0"/>
              </a:rPr>
              <a:t>Değişik GEM yaprağı formlarının geliştirilmesi</a:t>
            </a:r>
          </a:p>
        </p:txBody>
      </p:sp>
      <p:pic>
        <p:nvPicPr>
          <p:cNvPr id="5" name="2 Resim" descr="logo effect.png">
            <a:extLst>
              <a:ext uri="{FF2B5EF4-FFF2-40B4-BE49-F238E27FC236}">
                <a16:creationId xmlns:a16="http://schemas.microsoft.com/office/drawing/2014/main" id="{62E01FF4-4933-4267-83D0-C26160AC189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3001" y="41979"/>
            <a:ext cx="1448696" cy="1034616"/>
          </a:xfrm>
          <a:prstGeom prst="rect">
            <a:avLst/>
          </a:prstGeom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597BAE52-A288-7EFE-76E2-FDDF9406C2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BC64F65E-44B8-DF71-0C43-C21C4929FD9D}"/>
              </a:ext>
            </a:extLst>
          </p:cNvPr>
          <p:cNvSpPr txBox="1"/>
          <p:nvPr/>
        </p:nvSpPr>
        <p:spPr>
          <a:xfrm>
            <a:off x="5439621" y="1094532"/>
            <a:ext cx="20839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 err="1"/>
              <a:t>Selülöz</a:t>
            </a:r>
            <a:r>
              <a:rPr lang="tr-TR" sz="2400" b="1" dirty="0"/>
              <a:t>-GEM</a:t>
            </a:r>
            <a:endParaRPr lang="en-GB" b="1" dirty="0"/>
          </a:p>
        </p:txBody>
      </p:sp>
      <p:pic>
        <p:nvPicPr>
          <p:cNvPr id="18434" name="Picture 2" descr="Selüloz ile Sellobiyoz aynı şey midir?">
            <a:extLst>
              <a:ext uri="{FF2B5EF4-FFF2-40B4-BE49-F238E27FC236}">
                <a16:creationId xmlns:a16="http://schemas.microsoft.com/office/drawing/2014/main" id="{7BF13627-8430-EEF9-59B1-DF51B9C6D2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45100">
            <a:off x="-947208" y="2937981"/>
            <a:ext cx="7143750" cy="401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Selüloz - Vikipedi">
            <a:extLst>
              <a:ext uri="{FF2B5EF4-FFF2-40B4-BE49-F238E27FC236}">
                <a16:creationId xmlns:a16="http://schemas.microsoft.com/office/drawing/2014/main" id="{EA6C0ECF-77C4-675C-1A43-E88D7C2595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947" y="1863126"/>
            <a:ext cx="2286000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6">
            <a:extLst>
              <a:ext uri="{FF2B5EF4-FFF2-40B4-BE49-F238E27FC236}">
                <a16:creationId xmlns:a16="http://schemas.microsoft.com/office/drawing/2014/main" id="{EAF77EE2-30E2-A7F6-92FB-B0BE0D86D5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9" t="9500" r="11238" b="4167"/>
          <a:stretch>
            <a:fillRect/>
          </a:stretch>
        </p:blipFill>
        <p:spPr bwMode="auto">
          <a:xfrm>
            <a:off x="6481613" y="2143039"/>
            <a:ext cx="4792663" cy="394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34499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1" descr="Diphenyl(2,4,6-trimethylbenzoyl)phosphine oxide 97 75980-60-8">
            <a:extLst>
              <a:ext uri="{FF2B5EF4-FFF2-40B4-BE49-F238E27FC236}">
                <a16:creationId xmlns:a16="http://schemas.microsoft.com/office/drawing/2014/main" id="{42472BA1-29C4-0F24-7376-67958B963A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4010" y="998999"/>
            <a:ext cx="1820863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Unvan 1">
            <a:extLst>
              <a:ext uri="{FF2B5EF4-FFF2-40B4-BE49-F238E27FC236}">
                <a16:creationId xmlns:a16="http://schemas.microsoft.com/office/drawing/2014/main" id="{FE66F85F-12C4-24E7-6608-1D058A3D9516}"/>
              </a:ext>
            </a:extLst>
          </p:cNvPr>
          <p:cNvSpPr txBox="1">
            <a:spLocks/>
          </p:cNvSpPr>
          <p:nvPr/>
        </p:nvSpPr>
        <p:spPr>
          <a:xfrm>
            <a:off x="1020346" y="94451"/>
            <a:ext cx="10689054" cy="9296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3700" b="1" spc="-18" dirty="0">
                <a:latin typeface="Cambria" panose="02040503050406030204" pitchFamily="18" charset="0"/>
                <a:ea typeface="Cambria" panose="02040503050406030204" pitchFamily="18" charset="0"/>
              </a:rPr>
              <a:t>Değişik GEM yaprağı formlarının geliştirilmesi</a:t>
            </a:r>
          </a:p>
        </p:txBody>
      </p:sp>
      <p:pic>
        <p:nvPicPr>
          <p:cNvPr id="7" name="2 Resim" descr="logo effect.png">
            <a:extLst>
              <a:ext uri="{FF2B5EF4-FFF2-40B4-BE49-F238E27FC236}">
                <a16:creationId xmlns:a16="http://schemas.microsoft.com/office/drawing/2014/main" id="{49E4CEA6-1CC2-2349-9AE3-E3E77F16229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73001" y="41979"/>
            <a:ext cx="1448696" cy="1034616"/>
          </a:xfrm>
          <a:prstGeom prst="rect">
            <a:avLst/>
          </a:prstGeom>
        </p:spPr>
      </p:pic>
      <p:sp>
        <p:nvSpPr>
          <p:cNvPr id="9" name="Metin kutusu 8">
            <a:extLst>
              <a:ext uri="{FF2B5EF4-FFF2-40B4-BE49-F238E27FC236}">
                <a16:creationId xmlns:a16="http://schemas.microsoft.com/office/drawing/2014/main" id="{DB1E339B-9E42-DA53-A6A6-0B4E20CE2A82}"/>
              </a:ext>
            </a:extLst>
          </p:cNvPr>
          <p:cNvSpPr txBox="1"/>
          <p:nvPr/>
        </p:nvSpPr>
        <p:spPr>
          <a:xfrm>
            <a:off x="2897716" y="2071964"/>
            <a:ext cx="61341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Difenil</a:t>
            </a:r>
            <a:r>
              <a:rPr lang="tr-T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(2,4,6-trimetilbenzoil) fosfin oksit (TPO)</a:t>
            </a:r>
            <a:endParaRPr lang="en-GB" dirty="0"/>
          </a:p>
        </p:txBody>
      </p:sp>
      <p:pic>
        <p:nvPicPr>
          <p:cNvPr id="19461" name="Picture 2" descr="Trimethylolpropane triacrylate | 15625-89-5">
            <a:extLst>
              <a:ext uri="{FF2B5EF4-FFF2-40B4-BE49-F238E27FC236}">
                <a16:creationId xmlns:a16="http://schemas.microsoft.com/office/drawing/2014/main" id="{3B60E019-4131-DD53-C7C6-08B20DBEB6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0030" y="4546163"/>
            <a:ext cx="28575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Metin kutusu 10">
            <a:extLst>
              <a:ext uri="{FF2B5EF4-FFF2-40B4-BE49-F238E27FC236}">
                <a16:creationId xmlns:a16="http://schemas.microsoft.com/office/drawing/2014/main" id="{F46A62FF-ED91-AFF0-02FF-0EA589BF3EB0}"/>
              </a:ext>
            </a:extLst>
          </p:cNvPr>
          <p:cNvSpPr txBox="1"/>
          <p:nvPr/>
        </p:nvSpPr>
        <p:spPr>
          <a:xfrm>
            <a:off x="4890030" y="6141278"/>
            <a:ext cx="61341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</a:t>
            </a:r>
            <a:r>
              <a:rPr lang="tr-TR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rimethylolpropane</a:t>
            </a:r>
            <a:r>
              <a:rPr lang="tr-T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tr-TR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triacrylate</a:t>
            </a:r>
            <a:endParaRPr lang="en-GB" dirty="0"/>
          </a:p>
        </p:txBody>
      </p:sp>
      <p:pic>
        <p:nvPicPr>
          <p:cNvPr id="19462" name="Resim 9" descr="C:\Users\fy\Downloads\Koyu sarı kalın numune akım-gerilim.jpg">
            <a:extLst>
              <a:ext uri="{FF2B5EF4-FFF2-40B4-BE49-F238E27FC236}">
                <a16:creationId xmlns:a16="http://schemas.microsoft.com/office/drawing/2014/main" id="{97C59B22-CD35-AB48-154F-B9EF69BDA1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5550" y="910697"/>
            <a:ext cx="4473575" cy="332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Resim 4" descr="C:\Users\fy\Downloads\İlk numune düşük dirençli akım gerilim.jpg">
            <a:extLst>
              <a:ext uri="{FF2B5EF4-FFF2-40B4-BE49-F238E27FC236}">
                <a16:creationId xmlns:a16="http://schemas.microsoft.com/office/drawing/2014/main" id="{BEE36310-A322-F879-5AB6-7C7D83B66D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405" y="3043001"/>
            <a:ext cx="4441825" cy="384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265587C9-224F-CB56-5A48-8214E498F68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5146" r="35775"/>
          <a:stretch/>
        </p:blipFill>
        <p:spPr>
          <a:xfrm>
            <a:off x="9183160" y="4460731"/>
            <a:ext cx="1563959" cy="2430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8689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670DBD5-770C-4383-9F54-5B86E86BD5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10277" y="0"/>
            <a:ext cx="9771446" cy="6858000"/>
          </a:xfrm>
          <a:custGeom>
            <a:avLst/>
            <a:gdLst>
              <a:gd name="connsiteX0" fmla="*/ 1422188 w 9771446"/>
              <a:gd name="connsiteY0" fmla="*/ 0 h 6858000"/>
              <a:gd name="connsiteX1" fmla="*/ 8349258 w 9771446"/>
              <a:gd name="connsiteY1" fmla="*/ 0 h 6858000"/>
              <a:gd name="connsiteX2" fmla="*/ 8502224 w 9771446"/>
              <a:gd name="connsiteY2" fmla="*/ 159673 h 6858000"/>
              <a:gd name="connsiteX3" fmla="*/ 9771446 w 9771446"/>
              <a:gd name="connsiteY3" fmla="*/ 3429001 h 6858000"/>
              <a:gd name="connsiteX4" fmla="*/ 8502224 w 9771446"/>
              <a:gd name="connsiteY4" fmla="*/ 6698330 h 6858000"/>
              <a:gd name="connsiteX5" fmla="*/ 8349260 w 9771446"/>
              <a:gd name="connsiteY5" fmla="*/ 6858000 h 6858000"/>
              <a:gd name="connsiteX6" fmla="*/ 1422186 w 9771446"/>
              <a:gd name="connsiteY6" fmla="*/ 6858000 h 6858000"/>
              <a:gd name="connsiteX7" fmla="*/ 1269223 w 9771446"/>
              <a:gd name="connsiteY7" fmla="*/ 6698330 h 6858000"/>
              <a:gd name="connsiteX8" fmla="*/ 0 w 9771446"/>
              <a:gd name="connsiteY8" fmla="*/ 3429001 h 6858000"/>
              <a:gd name="connsiteX9" fmla="*/ 1269223 w 9771446"/>
              <a:gd name="connsiteY9" fmla="*/ 15967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71446" h="6858000">
                <a:moveTo>
                  <a:pt x="1422188" y="0"/>
                </a:moveTo>
                <a:lnTo>
                  <a:pt x="8349258" y="0"/>
                </a:lnTo>
                <a:lnTo>
                  <a:pt x="8502224" y="159673"/>
                </a:lnTo>
                <a:cubicBezTo>
                  <a:pt x="9290813" y="1023162"/>
                  <a:pt x="9771446" y="2170221"/>
                  <a:pt x="9771446" y="3429001"/>
                </a:cubicBezTo>
                <a:cubicBezTo>
                  <a:pt x="9771446" y="4687781"/>
                  <a:pt x="9290813" y="5834840"/>
                  <a:pt x="8502224" y="6698330"/>
                </a:cubicBezTo>
                <a:lnTo>
                  <a:pt x="8349260" y="6858000"/>
                </a:lnTo>
                <a:lnTo>
                  <a:pt x="1422186" y="6858000"/>
                </a:lnTo>
                <a:lnTo>
                  <a:pt x="1269223" y="6698330"/>
                </a:lnTo>
                <a:cubicBezTo>
                  <a:pt x="480633" y="5834840"/>
                  <a:pt x="0" y="4687781"/>
                  <a:pt x="0" y="3429001"/>
                </a:cubicBezTo>
                <a:cubicBezTo>
                  <a:pt x="0" y="2170221"/>
                  <a:pt x="480633" y="1023162"/>
                  <a:pt x="1269223" y="159673"/>
                </a:cubicBezTo>
                <a:close/>
              </a:path>
            </a:pathLst>
          </a:custGeom>
          <a:solidFill>
            <a:schemeClr val="bg1">
              <a:lumMod val="8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Resim 3">
            <a:extLst>
              <a:ext uri="{FF2B5EF4-FFF2-40B4-BE49-F238E27FC236}">
                <a16:creationId xmlns:a16="http://schemas.microsoft.com/office/drawing/2014/main" id="{4348D030-E38D-59DC-8D72-2F8D87FCE4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118" r="2" b="9574"/>
          <a:stretch/>
        </p:blipFill>
        <p:spPr>
          <a:xfrm>
            <a:off x="1460597" y="10"/>
            <a:ext cx="9270806" cy="6857990"/>
          </a:xfrm>
          <a:custGeom>
            <a:avLst/>
            <a:gdLst/>
            <a:ahLst/>
            <a:cxnLst/>
            <a:rect l="l" t="t" r="r" b="b"/>
            <a:pathLst>
              <a:path w="9270806" h="6858000">
                <a:moveTo>
                  <a:pt x="1503712" y="0"/>
                </a:moveTo>
                <a:lnTo>
                  <a:pt x="7767094" y="0"/>
                </a:lnTo>
                <a:lnTo>
                  <a:pt x="7913128" y="139721"/>
                </a:lnTo>
                <a:cubicBezTo>
                  <a:pt x="8751971" y="981521"/>
                  <a:pt x="9270806" y="2144457"/>
                  <a:pt x="9270806" y="3429000"/>
                </a:cubicBezTo>
                <a:cubicBezTo>
                  <a:pt x="9270806" y="4713544"/>
                  <a:pt x="8751971" y="5876479"/>
                  <a:pt x="7913128" y="6718279"/>
                </a:cubicBezTo>
                <a:lnTo>
                  <a:pt x="7767094" y="6858000"/>
                </a:lnTo>
                <a:lnTo>
                  <a:pt x="1503712" y="6858000"/>
                </a:lnTo>
                <a:lnTo>
                  <a:pt x="1357679" y="6718279"/>
                </a:lnTo>
                <a:cubicBezTo>
                  <a:pt x="518835" y="5876479"/>
                  <a:pt x="0" y="4713544"/>
                  <a:pt x="0" y="3429000"/>
                </a:cubicBezTo>
                <a:cubicBezTo>
                  <a:pt x="0" y="2144457"/>
                  <a:pt x="518835" y="981521"/>
                  <a:pt x="1357679" y="13972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79421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yagram 6">
            <a:extLst>
              <a:ext uri="{FF2B5EF4-FFF2-40B4-BE49-F238E27FC236}">
                <a16:creationId xmlns:a16="http://schemas.microsoft.com/office/drawing/2014/main" id="{974DB423-F3DC-48ED-B7FF-856A171E0E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40290317"/>
              </p:ext>
            </p:extLst>
          </p:nvPr>
        </p:nvGraphicFramePr>
        <p:xfrm>
          <a:off x="0" y="646332"/>
          <a:ext cx="12192000" cy="58038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Metin kutusu 8">
            <a:extLst>
              <a:ext uri="{FF2B5EF4-FFF2-40B4-BE49-F238E27FC236}">
                <a16:creationId xmlns:a16="http://schemas.microsoft.com/office/drawing/2014/main" id="{370DA1B7-B939-45FE-84BC-6CC220063D5B}"/>
              </a:ext>
            </a:extLst>
          </p:cNvPr>
          <p:cNvSpPr txBox="1"/>
          <p:nvPr/>
        </p:nvSpPr>
        <p:spPr>
          <a:xfrm>
            <a:off x="10290497" y="5424150"/>
            <a:ext cx="166020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  <a:ea typeface="Cambria" panose="02040503050406030204" pitchFamily="18" charset="0"/>
              </a:rPr>
              <a:t>2018</a:t>
            </a:r>
          </a:p>
          <a:p>
            <a:pPr algn="ctr"/>
            <a:r>
              <a:rPr lang="tr-TR" sz="1600" b="1" dirty="0">
                <a:latin typeface="Cambria" panose="02040503050406030204" pitchFamily="18" charset="0"/>
                <a:ea typeface="Cambria" panose="02040503050406030204" pitchFamily="18" charset="0"/>
              </a:rPr>
              <a:t>NÜRDAM </a:t>
            </a:r>
            <a:endParaRPr lang="en-US" sz="16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tr-TR" sz="1600" b="1" dirty="0">
                <a:latin typeface="Cambria" panose="02040503050406030204" pitchFamily="18" charset="0"/>
                <a:ea typeface="Cambria" panose="02040503050406030204" pitchFamily="18" charset="0"/>
              </a:rPr>
              <a:t>Ek Bina</a:t>
            </a:r>
            <a:r>
              <a:rPr lang="en-US" sz="1600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600" b="1" dirty="0" err="1">
                <a:latin typeface="Cambria" panose="02040503050406030204" pitchFamily="18" charset="0"/>
                <a:ea typeface="Cambria" panose="02040503050406030204" pitchFamily="18" charset="0"/>
              </a:rPr>
              <a:t>İnşaası</a:t>
            </a:r>
            <a:endParaRPr lang="tr-TR" sz="1600" b="1" dirty="0">
              <a:solidFill>
                <a:schemeClr val="accent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B91226-A7C9-40BD-80A0-ED889EBD9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11FFC-E743-4556-8B75-2832C7779C74}" type="slidenum">
              <a:rPr lang="en-US" smtClean="0"/>
              <a:t>3</a:t>
            </a:fld>
            <a:endParaRPr lang="en-US"/>
          </a:p>
        </p:txBody>
      </p:sp>
      <p:sp>
        <p:nvSpPr>
          <p:cNvPr id="16" name="Metin kutusu 8">
            <a:extLst>
              <a:ext uri="{FF2B5EF4-FFF2-40B4-BE49-F238E27FC236}">
                <a16:creationId xmlns:a16="http://schemas.microsoft.com/office/drawing/2014/main" id="{092DB3D0-D30C-4708-BA99-C62FA08D4EBA}"/>
              </a:ext>
            </a:extLst>
          </p:cNvPr>
          <p:cNvSpPr txBox="1"/>
          <p:nvPr/>
        </p:nvSpPr>
        <p:spPr>
          <a:xfrm>
            <a:off x="1949208" y="5082261"/>
            <a:ext cx="3820528" cy="1514773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lvl="0" algn="ctr"/>
            <a:r>
              <a:rPr lang="tr-TR" sz="16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2012</a:t>
            </a:r>
            <a:r>
              <a:rPr lang="en-US" sz="16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</a:p>
          <a:p>
            <a:pPr lvl="0" algn="ctr"/>
            <a:r>
              <a:rPr lang="tr-TR" sz="16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KURULUŞ</a:t>
            </a:r>
            <a:r>
              <a:rPr lang="en-US" sz="1600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</a:p>
          <a:p>
            <a:pPr lvl="0" algn="ctr"/>
            <a:r>
              <a:rPr lang="tr-TR" sz="16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T.C. </a:t>
            </a:r>
            <a:r>
              <a:rPr lang="en-US" sz="1600" b="1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Cumhurbaşkanlığı</a:t>
            </a:r>
            <a:r>
              <a:rPr lang="en-US" sz="1600" b="1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US" sz="1600" b="1" dirty="0" err="1">
                <a:latin typeface="Cambria" panose="02040503050406030204" pitchFamily="18" charset="0"/>
                <a:ea typeface="Cambria" panose="02040503050406030204" pitchFamily="18" charset="0"/>
              </a:rPr>
              <a:t>Strateji</a:t>
            </a:r>
            <a:r>
              <a:rPr lang="en-US" sz="1600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600" b="1" dirty="0" err="1">
                <a:latin typeface="Cambria" panose="02040503050406030204" pitchFamily="18" charset="0"/>
                <a:ea typeface="Cambria" panose="02040503050406030204" pitchFamily="18" charset="0"/>
              </a:rPr>
              <a:t>ve</a:t>
            </a:r>
            <a:r>
              <a:rPr lang="en-US" sz="1600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600" b="1" dirty="0" err="1">
                <a:latin typeface="Cambria" panose="02040503050406030204" pitchFamily="18" charset="0"/>
                <a:ea typeface="Cambria" panose="02040503050406030204" pitchFamily="18" charset="0"/>
              </a:rPr>
              <a:t>Bütçe</a:t>
            </a:r>
            <a:r>
              <a:rPr lang="en-US" sz="1600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600" b="1" dirty="0" err="1">
                <a:latin typeface="Cambria" panose="02040503050406030204" pitchFamily="18" charset="0"/>
                <a:ea typeface="Cambria" panose="02040503050406030204" pitchFamily="18" charset="0"/>
              </a:rPr>
              <a:t>Başkanlığı</a:t>
            </a:r>
            <a:r>
              <a:rPr lang="en-US" sz="1600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tr-TR" sz="16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Desteği</a:t>
            </a:r>
            <a:endParaRPr lang="en-US" sz="1600" b="1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7" name="Metin kutusu 8">
            <a:extLst>
              <a:ext uri="{FF2B5EF4-FFF2-40B4-BE49-F238E27FC236}">
                <a16:creationId xmlns:a16="http://schemas.microsoft.com/office/drawing/2014/main" id="{665143D4-06E6-4A97-8B7D-87711A5BB877}"/>
              </a:ext>
            </a:extLst>
          </p:cNvPr>
          <p:cNvSpPr txBox="1"/>
          <p:nvPr/>
        </p:nvSpPr>
        <p:spPr>
          <a:xfrm>
            <a:off x="10136285" y="746333"/>
            <a:ext cx="193960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  <a:ea typeface="Cambria" panose="02040503050406030204" pitchFamily="18" charset="0"/>
              </a:rPr>
              <a:t>2014</a:t>
            </a:r>
          </a:p>
          <a:p>
            <a:pPr algn="ctr"/>
            <a:r>
              <a:rPr lang="en-US" sz="1600" b="1" dirty="0" err="1">
                <a:latin typeface="Cambria" panose="02040503050406030204" pitchFamily="18" charset="0"/>
                <a:ea typeface="Cambria" panose="02040503050406030204" pitchFamily="18" charset="0"/>
              </a:rPr>
              <a:t>Faaliyete</a:t>
            </a:r>
            <a:r>
              <a:rPr lang="en-US" sz="1600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600" b="1" dirty="0" err="1">
                <a:latin typeface="Cambria" panose="02040503050406030204" pitchFamily="18" charset="0"/>
                <a:ea typeface="Cambria" panose="02040503050406030204" pitchFamily="18" charset="0"/>
              </a:rPr>
              <a:t>Geçiş</a:t>
            </a:r>
            <a:endParaRPr lang="tr-TR" sz="1600" b="1" dirty="0">
              <a:solidFill>
                <a:schemeClr val="accent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8" name="Metin kutusu 8">
            <a:extLst>
              <a:ext uri="{FF2B5EF4-FFF2-40B4-BE49-F238E27FC236}">
                <a16:creationId xmlns:a16="http://schemas.microsoft.com/office/drawing/2014/main" id="{7B66E679-C68C-40A0-81C6-CB3B0ECC8C78}"/>
              </a:ext>
            </a:extLst>
          </p:cNvPr>
          <p:cNvSpPr txBox="1"/>
          <p:nvPr/>
        </p:nvSpPr>
        <p:spPr>
          <a:xfrm>
            <a:off x="9702801" y="2098800"/>
            <a:ext cx="2373084" cy="1077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lvl="0" algn="ctr"/>
            <a:r>
              <a:rPr lang="tr-TR" sz="1600" b="1" dirty="0">
                <a:latin typeface="Cambria" panose="02040503050406030204" pitchFamily="18" charset="0"/>
                <a:ea typeface="Cambria" panose="02040503050406030204" pitchFamily="18" charset="0"/>
              </a:rPr>
              <a:t>2016</a:t>
            </a:r>
            <a:endParaRPr lang="en-US" sz="16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 algn="ctr"/>
            <a:r>
              <a:rPr lang="tr-TR" sz="16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T.C. </a:t>
            </a:r>
            <a:r>
              <a:rPr lang="en-US" sz="1600" b="1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Cumhurbaşkanlığı</a:t>
            </a:r>
            <a:r>
              <a:rPr lang="en-US" sz="1600" b="1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tr-TR" sz="1600" b="1" i="0" dirty="0">
                <a:solidFill>
                  <a:srgbClr val="202124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Strateji ve Bütçe Başkanlığı</a:t>
            </a:r>
            <a:r>
              <a:rPr lang="en-US" sz="1600" b="1" i="0" dirty="0">
                <a:solidFill>
                  <a:srgbClr val="202124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tr-TR" sz="1600" b="1" dirty="0">
                <a:latin typeface="Cambria" panose="02040503050406030204" pitchFamily="18" charset="0"/>
                <a:ea typeface="Cambria" panose="02040503050406030204" pitchFamily="18" charset="0"/>
              </a:rPr>
              <a:t>Desteği</a:t>
            </a:r>
          </a:p>
        </p:txBody>
      </p:sp>
      <p:sp>
        <p:nvSpPr>
          <p:cNvPr id="19" name="Metin kutusu 8">
            <a:extLst>
              <a:ext uri="{FF2B5EF4-FFF2-40B4-BE49-F238E27FC236}">
                <a16:creationId xmlns:a16="http://schemas.microsoft.com/office/drawing/2014/main" id="{5A55626E-4CDB-425D-AD56-B854AC811441}"/>
              </a:ext>
            </a:extLst>
          </p:cNvPr>
          <p:cNvSpPr txBox="1"/>
          <p:nvPr/>
        </p:nvSpPr>
        <p:spPr>
          <a:xfrm>
            <a:off x="9463315" y="3837402"/>
            <a:ext cx="261257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lvl="0" algn="ctr"/>
            <a:r>
              <a:rPr lang="tr-TR" sz="1600" b="1" dirty="0">
                <a:latin typeface="Cambria" panose="02040503050406030204" pitchFamily="18" charset="0"/>
                <a:ea typeface="Cambria" panose="02040503050406030204" pitchFamily="18" charset="0"/>
              </a:rPr>
              <a:t>2016</a:t>
            </a:r>
            <a:endParaRPr lang="en-US" sz="16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tr-TR" sz="1600" b="1" dirty="0">
                <a:latin typeface="Cambria" panose="02040503050406030204" pitchFamily="18" charset="0"/>
                <a:ea typeface="Cambria" panose="02040503050406030204" pitchFamily="18" charset="0"/>
              </a:rPr>
              <a:t>Doğu Marmara Kalkınma Ajansı Desteği (MARKA)</a:t>
            </a:r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25557B1A-C4F8-4D16-A909-A8DBC8C2BEDF}"/>
              </a:ext>
            </a:extLst>
          </p:cNvPr>
          <p:cNvSpPr/>
          <p:nvPr/>
        </p:nvSpPr>
        <p:spPr>
          <a:xfrm>
            <a:off x="10931912" y="1470554"/>
            <a:ext cx="188685" cy="574801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4FFF10E5-193E-42AE-8841-4298474FF42A}"/>
              </a:ext>
            </a:extLst>
          </p:cNvPr>
          <p:cNvSpPr/>
          <p:nvPr/>
        </p:nvSpPr>
        <p:spPr>
          <a:xfrm>
            <a:off x="10917400" y="3229465"/>
            <a:ext cx="203197" cy="479839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E094FA19-2DEA-41E8-840C-476C279CDD29}"/>
              </a:ext>
            </a:extLst>
          </p:cNvPr>
          <p:cNvSpPr/>
          <p:nvPr/>
        </p:nvSpPr>
        <p:spPr>
          <a:xfrm>
            <a:off x="10876511" y="4843108"/>
            <a:ext cx="203197" cy="479839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885361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D7A1E729-34B5-44E5-AB98-3A905BAE9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29B22-2577-4292-8828-97015C605A10}" type="slidenum">
              <a:rPr lang="tr-TR" smtClean="0"/>
              <a:t>30</a:t>
            </a:fld>
            <a:endParaRPr lang="tr-TR"/>
          </a:p>
        </p:txBody>
      </p:sp>
      <p:pic>
        <p:nvPicPr>
          <p:cNvPr id="5" name="Resim 4">
            <a:extLst>
              <a:ext uri="{FF2B5EF4-FFF2-40B4-BE49-F238E27FC236}">
                <a16:creationId xmlns:a16="http://schemas.microsoft.com/office/drawing/2014/main" id="{A2D74753-AE4A-46FD-A683-FE6BC82D437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06574" y="2174259"/>
            <a:ext cx="5630656" cy="315555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55F8C59A-A675-4718-858B-0EF9D3CB45C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3012" y="936705"/>
            <a:ext cx="3425833" cy="563065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A67C1E96-9405-4C4C-B8F2-AB184C57EE0B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1225" y="929669"/>
            <a:ext cx="4034173" cy="563769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Unvan 1">
            <a:extLst>
              <a:ext uri="{FF2B5EF4-FFF2-40B4-BE49-F238E27FC236}">
                <a16:creationId xmlns:a16="http://schemas.microsoft.com/office/drawing/2014/main" id="{EA1BB954-C921-A6B7-4CF7-F16F62568D7C}"/>
              </a:ext>
            </a:extLst>
          </p:cNvPr>
          <p:cNvSpPr txBox="1">
            <a:spLocks/>
          </p:cNvSpPr>
          <p:nvPr/>
        </p:nvSpPr>
        <p:spPr>
          <a:xfrm>
            <a:off x="1020346" y="94451"/>
            <a:ext cx="10689054" cy="9296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3700" b="1" spc="-18" dirty="0">
                <a:latin typeface="Cambria" panose="02040503050406030204" pitchFamily="18" charset="0"/>
                <a:ea typeface="Cambria" panose="02040503050406030204" pitchFamily="18" charset="0"/>
              </a:rPr>
              <a:t>UV/Alev Dedektörleri</a:t>
            </a:r>
          </a:p>
        </p:txBody>
      </p:sp>
      <p:pic>
        <p:nvPicPr>
          <p:cNvPr id="3" name="2 Resim" descr="logo effect.png">
            <a:extLst>
              <a:ext uri="{FF2B5EF4-FFF2-40B4-BE49-F238E27FC236}">
                <a16:creationId xmlns:a16="http://schemas.microsoft.com/office/drawing/2014/main" id="{F5C02B93-AD5A-167B-E087-CEC15385E301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-73001" y="41979"/>
            <a:ext cx="1448696" cy="103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3153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3578F718-444E-4D06-B7F6-6A21C2569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29B22-2577-4292-8828-97015C605A10}" type="slidenum">
              <a:rPr lang="tr-TR" smtClean="0"/>
              <a:t>31</a:t>
            </a:fld>
            <a:endParaRPr lang="tr-TR"/>
          </a:p>
        </p:txBody>
      </p:sp>
      <p:pic>
        <p:nvPicPr>
          <p:cNvPr id="5" name="Resim 4">
            <a:extLst>
              <a:ext uri="{FF2B5EF4-FFF2-40B4-BE49-F238E27FC236}">
                <a16:creationId xmlns:a16="http://schemas.microsoft.com/office/drawing/2014/main" id="{3F088792-0BED-48F3-8D21-C0C9D73EF4B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51" y="1076594"/>
            <a:ext cx="3072601" cy="527975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E137584C-B293-4DE8-8D37-FF0CF02924CE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4152" y="1076594"/>
            <a:ext cx="3749880" cy="527975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45BB9AD8-7FBF-43E7-A20A-B373B4F72E86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4032" y="1076594"/>
            <a:ext cx="3641381" cy="527975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Unvan 1">
            <a:extLst>
              <a:ext uri="{FF2B5EF4-FFF2-40B4-BE49-F238E27FC236}">
                <a16:creationId xmlns:a16="http://schemas.microsoft.com/office/drawing/2014/main" id="{C5BAD03D-F36E-8A3D-7F40-92A2EB459901}"/>
              </a:ext>
            </a:extLst>
          </p:cNvPr>
          <p:cNvSpPr txBox="1">
            <a:spLocks/>
          </p:cNvSpPr>
          <p:nvPr/>
        </p:nvSpPr>
        <p:spPr>
          <a:xfrm>
            <a:off x="1020346" y="94451"/>
            <a:ext cx="10689054" cy="9296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3700" b="1" spc="-18" dirty="0">
                <a:latin typeface="Cambria" panose="02040503050406030204" pitchFamily="18" charset="0"/>
                <a:ea typeface="Cambria" panose="02040503050406030204" pitchFamily="18" charset="0"/>
              </a:rPr>
              <a:t>UV/Alev Dedektörleri</a:t>
            </a:r>
          </a:p>
        </p:txBody>
      </p:sp>
      <p:pic>
        <p:nvPicPr>
          <p:cNvPr id="3" name="2 Resim" descr="logo effect.png">
            <a:extLst>
              <a:ext uri="{FF2B5EF4-FFF2-40B4-BE49-F238E27FC236}">
                <a16:creationId xmlns:a16="http://schemas.microsoft.com/office/drawing/2014/main" id="{45024CEA-FD28-4936-6B26-6A5FE1479635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-73001" y="41979"/>
            <a:ext cx="1448696" cy="103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59396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1">
            <a:extLst>
              <a:ext uri="{FF2B5EF4-FFF2-40B4-BE49-F238E27FC236}">
                <a16:creationId xmlns:a16="http://schemas.microsoft.com/office/drawing/2014/main" id="{67B28FB5-8407-1BFE-A64E-EEEAE8454677}"/>
              </a:ext>
            </a:extLst>
          </p:cNvPr>
          <p:cNvSpPr txBox="1">
            <a:spLocks/>
          </p:cNvSpPr>
          <p:nvPr/>
        </p:nvSpPr>
        <p:spPr>
          <a:xfrm>
            <a:off x="1020346" y="94451"/>
            <a:ext cx="10689054" cy="9296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3700" b="1" spc="-18" dirty="0">
                <a:latin typeface="Cambria" panose="02040503050406030204" pitchFamily="18" charset="0"/>
                <a:ea typeface="Cambria" panose="02040503050406030204" pitchFamily="18" charset="0"/>
              </a:rPr>
              <a:t>UV/Alev Dedektörleri</a:t>
            </a:r>
          </a:p>
        </p:txBody>
      </p:sp>
      <p:pic>
        <p:nvPicPr>
          <p:cNvPr id="5" name="2 Resim" descr="logo effect.png">
            <a:extLst>
              <a:ext uri="{FF2B5EF4-FFF2-40B4-BE49-F238E27FC236}">
                <a16:creationId xmlns:a16="http://schemas.microsoft.com/office/drawing/2014/main" id="{832C0139-44D5-52E4-E3E8-1BD8A30E7EA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3001" y="41979"/>
            <a:ext cx="1448696" cy="1034616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D86EC77C-7031-5296-FBB9-6030C50832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660" y="672151"/>
            <a:ext cx="2849532" cy="3576042"/>
          </a:xfrm>
          <a:prstGeom prst="rect">
            <a:avLst/>
          </a:prstGeom>
        </p:spPr>
      </p:pic>
      <p:pic>
        <p:nvPicPr>
          <p:cNvPr id="8" name="Resim 7" descr="iç mekan, madeni eşyalar, kilit içeren bir resim&#10;&#10;Açıklama otomatik olarak oluşturuldu">
            <a:extLst>
              <a:ext uri="{FF2B5EF4-FFF2-40B4-BE49-F238E27FC236}">
                <a16:creationId xmlns:a16="http://schemas.microsoft.com/office/drawing/2014/main" id="{DC4EB12E-CA10-2221-4A2E-E6CCEA1D81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87528" y="2223867"/>
            <a:ext cx="4284918" cy="2410266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DE06E176-5A55-999F-7DA6-904C085E9AD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70" t="9000" r="27219" b="10445"/>
          <a:stretch/>
        </p:blipFill>
        <p:spPr>
          <a:xfrm>
            <a:off x="9377607" y="4114918"/>
            <a:ext cx="2570585" cy="2636874"/>
          </a:xfrm>
          <a:prstGeom prst="rect">
            <a:avLst/>
          </a:prstGeom>
        </p:spPr>
      </p:pic>
      <p:pic>
        <p:nvPicPr>
          <p:cNvPr id="20482" name="Picture 2" descr="RG Protect | RGP ENERJİ | İletken İzolasyon Çözümleri">
            <a:extLst>
              <a:ext uri="{FF2B5EF4-FFF2-40B4-BE49-F238E27FC236}">
                <a16:creationId xmlns:a16="http://schemas.microsoft.com/office/drawing/2014/main" id="{0EE7E49E-E725-DF3B-ADC1-7765E23225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6119" y="132112"/>
            <a:ext cx="1005613" cy="1082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Grafik 10">
            <a:extLst>
              <a:ext uri="{FF2B5EF4-FFF2-40B4-BE49-F238E27FC236}">
                <a16:creationId xmlns:a16="http://schemas.microsoft.com/office/drawing/2014/main" id="{D4638F56-4F26-88FA-A169-46E7AC2AEB1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0286582"/>
              </p:ext>
            </p:extLst>
          </p:nvPr>
        </p:nvGraphicFramePr>
        <p:xfrm>
          <a:off x="313698" y="1129067"/>
          <a:ext cx="5169563" cy="24662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3" name="Grafik 12">
            <a:extLst>
              <a:ext uri="{FF2B5EF4-FFF2-40B4-BE49-F238E27FC236}">
                <a16:creationId xmlns:a16="http://schemas.microsoft.com/office/drawing/2014/main" id="{CB915FE4-F9B8-C0A1-0864-3809EBAA589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7431089"/>
              </p:ext>
            </p:extLst>
          </p:nvPr>
        </p:nvGraphicFramePr>
        <p:xfrm>
          <a:off x="458032" y="4114918"/>
          <a:ext cx="5169563" cy="2636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258269869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HP\Desktop\NRDC banner newg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90" r="12933"/>
          <a:stretch/>
        </p:blipFill>
        <p:spPr bwMode="auto">
          <a:xfrm>
            <a:off x="5113867" y="2106312"/>
            <a:ext cx="4131733" cy="1205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İçerik Yer Tutucusu 7"/>
          <p:cNvSpPr txBox="1">
            <a:spLocks/>
          </p:cNvSpPr>
          <p:nvPr/>
        </p:nvSpPr>
        <p:spPr>
          <a:xfrm>
            <a:off x="1638066" y="4041068"/>
            <a:ext cx="8496944" cy="1800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tr-TR" dirty="0"/>
              <a:t>Teşekkürler</a:t>
            </a:r>
          </a:p>
          <a:p>
            <a:pPr marL="0" indent="0" algn="ctr">
              <a:buNone/>
            </a:pPr>
            <a:r>
              <a:rPr lang="tr-TR" dirty="0"/>
              <a:t>NÜRDAM adına Dr. Yalçın KALKAN (</a:t>
            </a:r>
            <a:r>
              <a:rPr lang="tr-TR" dirty="0" err="1"/>
              <a:t>Director</a:t>
            </a:r>
            <a:r>
              <a:rPr lang="tr-TR" dirty="0"/>
              <a:t>)</a:t>
            </a:r>
          </a:p>
          <a:p>
            <a:pPr marL="0" indent="0" algn="ctr">
              <a:buNone/>
            </a:pPr>
            <a:r>
              <a:rPr lang="en-GB" dirty="0">
                <a:hlinkClick r:id="rId3"/>
              </a:rPr>
              <a:t>http://nrdc.ibu.edu.tr/</a:t>
            </a:r>
            <a:endParaRPr lang="tr-TR" dirty="0"/>
          </a:p>
          <a:p>
            <a:pPr marL="0" indent="0" algn="ctr">
              <a:buNone/>
            </a:pPr>
            <a:r>
              <a:rPr lang="tr-TR" dirty="0">
                <a:hlinkClick r:id="rId4"/>
              </a:rPr>
              <a:t>nrdc@ibu.edu.tr</a:t>
            </a:r>
            <a:endParaRPr lang="tr-TR" dirty="0"/>
          </a:p>
          <a:p>
            <a:pPr marL="0" indent="0" algn="ctr">
              <a:buNone/>
            </a:pPr>
            <a:r>
              <a:rPr lang="tr-TR" dirty="0">
                <a:hlinkClick r:id="rId5"/>
              </a:rPr>
              <a:t>yalcin.kalkan@ibu.edu.tr</a:t>
            </a:r>
            <a:endParaRPr lang="tr-TR" dirty="0"/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endParaRPr lang="tr-TR" dirty="0"/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20" name="2 Resim" descr="logo effect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07368" y="476672"/>
            <a:ext cx="5479170" cy="3861636"/>
          </a:xfrm>
          <a:prstGeom prst="rect">
            <a:avLst/>
          </a:prstGeom>
        </p:spPr>
      </p:pic>
      <p:pic>
        <p:nvPicPr>
          <p:cNvPr id="2" name="1 Resim" descr="aibu.png">
            <a:extLst>
              <a:ext uri="{FF2B5EF4-FFF2-40B4-BE49-F238E27FC236}">
                <a16:creationId xmlns:a16="http://schemas.microsoft.com/office/drawing/2014/main" id="{EAA80742-E6FD-1BE2-EDEF-B72F71FBDC5A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0905067" y="180152"/>
            <a:ext cx="1018657" cy="1016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012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2E2633-47FC-45C9-97FD-54F5FD499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11FFC-E743-4556-8B75-2832C7779C74}" type="slidenum">
              <a:rPr lang="en-US" smtClean="0"/>
              <a:t>4</a:t>
            </a:fld>
            <a:endParaRPr lang="en-US"/>
          </a:p>
        </p:txBody>
      </p:sp>
      <p:sp>
        <p:nvSpPr>
          <p:cNvPr id="5" name="Dikdörtgen 19">
            <a:extLst>
              <a:ext uri="{FF2B5EF4-FFF2-40B4-BE49-F238E27FC236}">
                <a16:creationId xmlns:a16="http://schemas.microsoft.com/office/drawing/2014/main" id="{B450122C-F484-461B-A32D-9250F4773DCC}"/>
              </a:ext>
            </a:extLst>
          </p:cNvPr>
          <p:cNvSpPr/>
          <p:nvPr/>
        </p:nvSpPr>
        <p:spPr>
          <a:xfrm>
            <a:off x="1855662" y="1040427"/>
            <a:ext cx="24014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r-TR" dirty="0">
                <a:latin typeface="Cambria" panose="02040503050406030204" pitchFamily="18" charset="0"/>
                <a:ea typeface="Cambria" panose="02040503050406030204" pitchFamily="18" charset="0"/>
              </a:rPr>
              <a:t>1000-Sınıf Proses Lab.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Dikdörtgen 20">
            <a:extLst>
              <a:ext uri="{FF2B5EF4-FFF2-40B4-BE49-F238E27FC236}">
                <a16:creationId xmlns:a16="http://schemas.microsoft.com/office/drawing/2014/main" id="{5F6A94D7-1B5B-431C-95BA-08E087DCA43C}"/>
              </a:ext>
            </a:extLst>
          </p:cNvPr>
          <p:cNvSpPr/>
          <p:nvPr/>
        </p:nvSpPr>
        <p:spPr>
          <a:xfrm>
            <a:off x="7312129" y="1024121"/>
            <a:ext cx="3503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10/100</a:t>
            </a:r>
            <a:r>
              <a:rPr lang="tr-TR" dirty="0">
                <a:latin typeface="Cambria" panose="02040503050406030204" pitchFamily="18" charset="0"/>
                <a:ea typeface="Cambria" panose="02040503050406030204" pitchFamily="18" charset="0"/>
              </a:rPr>
              <a:t>-Sınıf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RCA </a:t>
            </a:r>
            <a:r>
              <a:rPr lang="tr-TR" dirty="0">
                <a:latin typeface="Cambria" panose="02040503050406030204" pitchFamily="18" charset="0"/>
                <a:ea typeface="Cambria" panose="02040503050406030204" pitchFamily="18" charset="0"/>
              </a:rPr>
              <a:t>Temizleme Lab.</a:t>
            </a:r>
          </a:p>
        </p:txBody>
      </p:sp>
      <p:sp>
        <p:nvSpPr>
          <p:cNvPr id="7" name="Dikdörtgen 22">
            <a:extLst>
              <a:ext uri="{FF2B5EF4-FFF2-40B4-BE49-F238E27FC236}">
                <a16:creationId xmlns:a16="http://schemas.microsoft.com/office/drawing/2014/main" id="{37BA96EC-4C84-4EED-9EC7-F50C6117E6C3}"/>
              </a:ext>
            </a:extLst>
          </p:cNvPr>
          <p:cNvSpPr/>
          <p:nvPr/>
        </p:nvSpPr>
        <p:spPr>
          <a:xfrm>
            <a:off x="988131" y="3833346"/>
            <a:ext cx="39323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dirty="0">
                <a:latin typeface="Cambria" panose="02040503050406030204" pitchFamily="18" charset="0"/>
                <a:ea typeface="Cambria" panose="02040503050406030204" pitchFamily="18" charset="0"/>
              </a:rPr>
              <a:t>10-Sınıf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tr-TR" dirty="0">
                <a:latin typeface="Cambria" panose="02040503050406030204" pitchFamily="18" charset="0"/>
                <a:ea typeface="Cambria" panose="02040503050406030204" pitchFamily="18" charset="0"/>
              </a:rPr>
              <a:t>Litografi Lab.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8" name="6 Resim" descr="20140205_142042.jpg">
            <a:extLst>
              <a:ext uri="{FF2B5EF4-FFF2-40B4-BE49-F238E27FC236}">
                <a16:creationId xmlns:a16="http://schemas.microsoft.com/office/drawing/2014/main" id="{C0CC4CB7-53F5-4963-8EAB-A249F4E93D2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8685" y="4171410"/>
            <a:ext cx="5575382" cy="2393421"/>
          </a:xfrm>
          <a:prstGeom prst="rect">
            <a:avLst/>
          </a:prstGeom>
        </p:spPr>
      </p:pic>
      <p:sp>
        <p:nvSpPr>
          <p:cNvPr id="9" name="Dikdörtgen 24">
            <a:extLst>
              <a:ext uri="{FF2B5EF4-FFF2-40B4-BE49-F238E27FC236}">
                <a16:creationId xmlns:a16="http://schemas.microsoft.com/office/drawing/2014/main" id="{A67B7D71-72A5-4E17-A98B-2DFF3D92D742}"/>
              </a:ext>
            </a:extLst>
          </p:cNvPr>
          <p:cNvSpPr/>
          <p:nvPr/>
        </p:nvSpPr>
        <p:spPr>
          <a:xfrm>
            <a:off x="7628190" y="3872680"/>
            <a:ext cx="29452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r-TR" dirty="0">
                <a:latin typeface="Cambria" panose="02040503050406030204" pitchFamily="18" charset="0"/>
                <a:ea typeface="Cambria" panose="02040503050406030204" pitchFamily="18" charset="0"/>
              </a:rPr>
              <a:t>100- Sınıf Metalizasyon Lab.</a:t>
            </a:r>
          </a:p>
        </p:txBody>
      </p:sp>
      <p:pic>
        <p:nvPicPr>
          <p:cNvPr id="10" name="Resim 25">
            <a:extLst>
              <a:ext uri="{FF2B5EF4-FFF2-40B4-BE49-F238E27FC236}">
                <a16:creationId xmlns:a16="http://schemas.microsoft.com/office/drawing/2014/main" id="{27037A1C-38C7-48B4-AF9C-E19CAC14C8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617045" y="4171410"/>
            <a:ext cx="4967573" cy="2393421"/>
          </a:xfrm>
          <a:prstGeom prst="rect">
            <a:avLst/>
          </a:prstGeom>
        </p:spPr>
      </p:pic>
      <p:pic>
        <p:nvPicPr>
          <p:cNvPr id="11" name="Resim 2">
            <a:extLst>
              <a:ext uri="{FF2B5EF4-FFF2-40B4-BE49-F238E27FC236}">
                <a16:creationId xmlns:a16="http://schemas.microsoft.com/office/drawing/2014/main" id="{8F7F6F72-E12E-4815-B74E-3F47CF8229D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85" y="1354366"/>
            <a:ext cx="5575382" cy="2503105"/>
          </a:xfrm>
          <a:prstGeom prst="rect">
            <a:avLst/>
          </a:prstGeom>
        </p:spPr>
      </p:pic>
      <p:pic>
        <p:nvPicPr>
          <p:cNvPr id="12" name="Resim 9">
            <a:extLst>
              <a:ext uri="{FF2B5EF4-FFF2-40B4-BE49-F238E27FC236}">
                <a16:creationId xmlns:a16="http://schemas.microsoft.com/office/drawing/2014/main" id="{C5769D31-400C-4E72-BD1C-F4EE43C2163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3512" y="1354366"/>
            <a:ext cx="5000823" cy="250310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BC9B6EF-9B1E-4FE8-A275-05FF692DEBF0}"/>
              </a:ext>
            </a:extLst>
          </p:cNvPr>
          <p:cNvSpPr txBox="1"/>
          <p:nvPr/>
        </p:nvSpPr>
        <p:spPr>
          <a:xfrm>
            <a:off x="1072053" y="304812"/>
            <a:ext cx="45619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Cambria" panose="02040503050406030204" pitchFamily="18" charset="0"/>
                <a:ea typeface="Cambria" panose="02040503050406030204" pitchFamily="18" charset="0"/>
              </a:rPr>
              <a:t>NÜRDAM </a:t>
            </a:r>
            <a:r>
              <a:rPr lang="en-US" sz="2800" b="1" dirty="0" err="1">
                <a:latin typeface="Cambria" panose="02040503050406030204" pitchFamily="18" charset="0"/>
                <a:ea typeface="Cambria" panose="02040503050406030204" pitchFamily="18" charset="0"/>
              </a:rPr>
              <a:t>Laboratuvarları</a:t>
            </a:r>
            <a:endParaRPr lang="en-US" sz="28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2" name="Resim 1">
            <a:extLst>
              <a:ext uri="{FF2B5EF4-FFF2-40B4-BE49-F238E27FC236}">
                <a16:creationId xmlns:a16="http://schemas.microsoft.com/office/drawing/2014/main" id="{68D32EEB-F306-D1DF-771B-F7AC8ABE857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D8D8D8"/>
              </a:clrFrom>
              <a:clrTo>
                <a:srgbClr val="D8D8D8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82" y="108724"/>
            <a:ext cx="922271" cy="91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057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854ECEBE-9353-406C-9313-02A517A310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tint val="95000"/>
              <a:satMod val="1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Meiryo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86806086-A782-4311-A63B-1A68574D80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902" y="-15901"/>
            <a:ext cx="6578337" cy="5814891"/>
          </a:xfrm>
          <a:custGeom>
            <a:avLst/>
            <a:gdLst>
              <a:gd name="connsiteX0" fmla="*/ 1667657 w 6578337"/>
              <a:gd name="connsiteY0" fmla="*/ 0 h 5814891"/>
              <a:gd name="connsiteX1" fmla="*/ 5296215 w 6578337"/>
              <a:gd name="connsiteY1" fmla="*/ 0 h 5814891"/>
              <a:gd name="connsiteX2" fmla="*/ 5354505 w 6578337"/>
              <a:gd name="connsiteY2" fmla="*/ 38974 h 5814891"/>
              <a:gd name="connsiteX3" fmla="*/ 5772761 w 6578337"/>
              <a:gd name="connsiteY3" fmla="*/ 430996 h 5814891"/>
              <a:gd name="connsiteX4" fmla="*/ 6578337 w 6578337"/>
              <a:gd name="connsiteY4" fmla="*/ 2842158 h 5814891"/>
              <a:gd name="connsiteX5" fmla="*/ 6219497 w 6578337"/>
              <a:gd name="connsiteY5" fmla="*/ 3831001 h 5814891"/>
              <a:gd name="connsiteX6" fmla="*/ 5157059 w 6578337"/>
              <a:gd name="connsiteY6" fmla="*/ 4751758 h 5814891"/>
              <a:gd name="connsiteX7" fmla="*/ 4923464 w 6578337"/>
              <a:gd name="connsiteY7" fmla="*/ 4927890 h 5814891"/>
              <a:gd name="connsiteX8" fmla="*/ 3004017 w 6578337"/>
              <a:gd name="connsiteY8" fmla="*/ 5814891 h 5814891"/>
              <a:gd name="connsiteX9" fmla="*/ 475534 w 6578337"/>
              <a:gd name="connsiteY9" fmla="*/ 4373098 h 5814891"/>
              <a:gd name="connsiteX10" fmla="*/ 206071 w 6578337"/>
              <a:gd name="connsiteY10" fmla="*/ 4004246 h 5814891"/>
              <a:gd name="connsiteX11" fmla="*/ 79385 w 6578337"/>
              <a:gd name="connsiteY11" fmla="*/ 3833508 h 5814891"/>
              <a:gd name="connsiteX12" fmla="*/ 0 w 6578337"/>
              <a:gd name="connsiteY12" fmla="*/ 3721725 h 5814891"/>
              <a:gd name="connsiteX13" fmla="*/ 0 w 6578337"/>
              <a:gd name="connsiteY13" fmla="*/ 1581323 h 5814891"/>
              <a:gd name="connsiteX14" fmla="*/ 168477 w 6578337"/>
              <a:gd name="connsiteY14" fmla="*/ 1300525 h 5814891"/>
              <a:gd name="connsiteX15" fmla="*/ 885512 w 6578337"/>
              <a:gd name="connsiteY15" fmla="*/ 515238 h 5814891"/>
              <a:gd name="connsiteX16" fmla="*/ 1494824 w 6578337"/>
              <a:gd name="connsiteY16" fmla="*/ 90742 h 5814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578337" h="5814891">
                <a:moveTo>
                  <a:pt x="1667657" y="0"/>
                </a:moveTo>
                <a:lnTo>
                  <a:pt x="5296215" y="0"/>
                </a:lnTo>
                <a:lnTo>
                  <a:pt x="5354505" y="38974"/>
                </a:lnTo>
                <a:cubicBezTo>
                  <a:pt x="5505893" y="152699"/>
                  <a:pt x="5645664" y="283643"/>
                  <a:pt x="5772761" y="430996"/>
                </a:cubicBezTo>
                <a:cubicBezTo>
                  <a:pt x="6292274" y="1033532"/>
                  <a:pt x="6578337" y="1889809"/>
                  <a:pt x="6578337" y="2842158"/>
                </a:cubicBezTo>
                <a:cubicBezTo>
                  <a:pt x="6578337" y="3222117"/>
                  <a:pt x="6467617" y="3527065"/>
                  <a:pt x="6219497" y="3831001"/>
                </a:cubicBezTo>
                <a:cubicBezTo>
                  <a:pt x="5959965" y="4148933"/>
                  <a:pt x="5569997" y="4441763"/>
                  <a:pt x="5157059" y="4751758"/>
                </a:cubicBezTo>
                <a:cubicBezTo>
                  <a:pt x="5080873" y="4808882"/>
                  <a:pt x="5002168" y="4868026"/>
                  <a:pt x="4923464" y="4927890"/>
                </a:cubicBezTo>
                <a:cubicBezTo>
                  <a:pt x="4218974" y="5463640"/>
                  <a:pt x="3704799" y="5814891"/>
                  <a:pt x="3004017" y="5814891"/>
                </a:cubicBezTo>
                <a:cubicBezTo>
                  <a:pt x="1936240" y="5814891"/>
                  <a:pt x="1180025" y="5383723"/>
                  <a:pt x="475534" y="4373098"/>
                </a:cubicBezTo>
                <a:cubicBezTo>
                  <a:pt x="383343" y="4240819"/>
                  <a:pt x="293225" y="4120515"/>
                  <a:pt x="206071" y="4004246"/>
                </a:cubicBezTo>
                <a:cubicBezTo>
                  <a:pt x="160920" y="3943985"/>
                  <a:pt x="118700" y="3887339"/>
                  <a:pt x="79385" y="3833508"/>
                </a:cubicBezTo>
                <a:lnTo>
                  <a:pt x="0" y="3721725"/>
                </a:lnTo>
                <a:lnTo>
                  <a:pt x="0" y="1581323"/>
                </a:lnTo>
                <a:lnTo>
                  <a:pt x="168477" y="1300525"/>
                </a:lnTo>
                <a:cubicBezTo>
                  <a:pt x="359173" y="1017017"/>
                  <a:pt x="599372" y="753795"/>
                  <a:pt x="885512" y="515238"/>
                </a:cubicBezTo>
                <a:cubicBezTo>
                  <a:pt x="1073010" y="358870"/>
                  <a:pt x="1278109" y="216205"/>
                  <a:pt x="1494824" y="90742"/>
                </a:cubicBezTo>
                <a:close/>
              </a:path>
            </a:pathLst>
          </a:custGeom>
          <a:noFill/>
          <a:ln w="19050">
            <a:solidFill>
              <a:srgbClr val="FFFFFF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7" name="Resim 6" descr="iç mekan, duvar, yer, ofis içeren bir resim&#10;&#10;Açıklama otomatik olarak oluşturuldu">
            <a:extLst>
              <a:ext uri="{FF2B5EF4-FFF2-40B4-BE49-F238E27FC236}">
                <a16:creationId xmlns:a16="http://schemas.microsoft.com/office/drawing/2014/main" id="{84C2A64A-4773-2283-AA81-41FBB92D7E4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35" b="-2"/>
          <a:stretch/>
        </p:blipFill>
        <p:spPr>
          <a:xfrm>
            <a:off x="20" y="-2"/>
            <a:ext cx="6323142" cy="5593660"/>
          </a:xfrm>
          <a:custGeom>
            <a:avLst/>
            <a:gdLst/>
            <a:ahLst/>
            <a:cxnLst/>
            <a:rect l="l" t="t" r="r" b="b"/>
            <a:pathLst>
              <a:path w="6323162" h="5593660">
                <a:moveTo>
                  <a:pt x="2177447" y="0"/>
                </a:moveTo>
                <a:lnTo>
                  <a:pt x="4826316" y="0"/>
                </a:lnTo>
                <a:lnTo>
                  <a:pt x="4971508" y="75777"/>
                </a:lnTo>
                <a:cubicBezTo>
                  <a:pt x="5197582" y="210111"/>
                  <a:pt x="5400550" y="381325"/>
                  <a:pt x="5577109" y="586873"/>
                </a:cubicBezTo>
                <a:cubicBezTo>
                  <a:pt x="6058235" y="1147205"/>
                  <a:pt x="6323162" y="1943505"/>
                  <a:pt x="6323162" y="2829148"/>
                </a:cubicBezTo>
                <a:cubicBezTo>
                  <a:pt x="6323162" y="3182494"/>
                  <a:pt x="6220623" y="3466081"/>
                  <a:pt x="5990836" y="3748729"/>
                </a:cubicBezTo>
                <a:cubicBezTo>
                  <a:pt x="5750480" y="4044392"/>
                  <a:pt x="5389327" y="4316711"/>
                  <a:pt x="5006899" y="4604992"/>
                </a:cubicBezTo>
                <a:cubicBezTo>
                  <a:pt x="4936343" y="4658116"/>
                  <a:pt x="4863453" y="4713117"/>
                  <a:pt x="4790566" y="4768788"/>
                </a:cubicBezTo>
                <a:cubicBezTo>
                  <a:pt x="4138128" y="5267012"/>
                  <a:pt x="3661945" y="5593660"/>
                  <a:pt x="3012943" y="5593660"/>
                </a:cubicBezTo>
                <a:cubicBezTo>
                  <a:pt x="2024062" y="5593660"/>
                  <a:pt x="1323723" y="5192693"/>
                  <a:pt x="671286" y="4252856"/>
                </a:cubicBezTo>
                <a:cubicBezTo>
                  <a:pt x="585906" y="4129842"/>
                  <a:pt x="502446" y="4017964"/>
                  <a:pt x="421733" y="3909839"/>
                </a:cubicBezTo>
                <a:cubicBezTo>
                  <a:pt x="254471" y="3685679"/>
                  <a:pt x="130655" y="3515312"/>
                  <a:pt x="48655" y="3351082"/>
                </a:cubicBezTo>
                <a:lnTo>
                  <a:pt x="0" y="3239820"/>
                </a:lnTo>
                <a:lnTo>
                  <a:pt x="0" y="2248150"/>
                </a:lnTo>
                <a:lnTo>
                  <a:pt x="1658" y="2239520"/>
                </a:lnTo>
                <a:cubicBezTo>
                  <a:pt x="51657" y="2045089"/>
                  <a:pt x="126469" y="1853225"/>
                  <a:pt x="225714" y="1665285"/>
                </a:cubicBezTo>
                <a:cubicBezTo>
                  <a:pt x="419948" y="1297585"/>
                  <a:pt x="697641" y="961011"/>
                  <a:pt x="1050970" y="665214"/>
                </a:cubicBezTo>
                <a:cubicBezTo>
                  <a:pt x="1311437" y="447090"/>
                  <a:pt x="1608578" y="257641"/>
                  <a:pt x="1923692" y="107844"/>
                </a:cubicBezTo>
                <a:close/>
              </a:path>
            </a:pathLst>
          </a:custGeom>
        </p:spPr>
      </p:pic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CE71458B-DF80-43DF-9693-2EC3878ACA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323162" cy="5593660"/>
          </a:xfrm>
          <a:custGeom>
            <a:avLst/>
            <a:gdLst>
              <a:gd name="connsiteX0" fmla="*/ 2177447 w 6323162"/>
              <a:gd name="connsiteY0" fmla="*/ 0 h 5593660"/>
              <a:gd name="connsiteX1" fmla="*/ 2572776 w 6323162"/>
              <a:gd name="connsiteY1" fmla="*/ 0 h 5593660"/>
              <a:gd name="connsiteX2" fmla="*/ 2279674 w 6323162"/>
              <a:gd name="connsiteY2" fmla="*/ 98163 h 5593660"/>
              <a:gd name="connsiteX3" fmla="*/ 1163390 w 6323162"/>
              <a:gd name="connsiteY3" fmla="*/ 758946 h 5593660"/>
              <a:gd name="connsiteX4" fmla="*/ 391288 w 6323162"/>
              <a:gd name="connsiteY4" fmla="*/ 1711778 h 5593660"/>
              <a:gd name="connsiteX5" fmla="*/ 111318 w 6323162"/>
              <a:gd name="connsiteY5" fmla="*/ 2820666 h 5593660"/>
              <a:gd name="connsiteX6" fmla="*/ 574682 w 6323162"/>
              <a:gd name="connsiteY6" fmla="*/ 3850310 h 5593660"/>
              <a:gd name="connsiteX7" fmla="*/ 808161 w 6323162"/>
              <a:gd name="connsiteY7" fmla="*/ 4177123 h 5593660"/>
              <a:gd name="connsiteX8" fmla="*/ 2998992 w 6323162"/>
              <a:gd name="connsiteY8" fmla="*/ 5454594 h 5593660"/>
              <a:gd name="connsiteX9" fmla="*/ 4662117 w 6323162"/>
              <a:gd name="connsiteY9" fmla="*/ 4668685 h 5593660"/>
              <a:gd name="connsiteX10" fmla="*/ 4864518 w 6323162"/>
              <a:gd name="connsiteY10" fmla="*/ 4512627 h 5593660"/>
              <a:gd name="connsiteX11" fmla="*/ 5785079 w 6323162"/>
              <a:gd name="connsiteY11" fmla="*/ 3696808 h 5593660"/>
              <a:gd name="connsiteX12" fmla="*/ 6095999 w 6323162"/>
              <a:gd name="connsiteY12" fmla="*/ 2820666 h 5593660"/>
              <a:gd name="connsiteX13" fmla="*/ 5397999 w 6323162"/>
              <a:gd name="connsiteY13" fmla="*/ 684305 h 5593660"/>
              <a:gd name="connsiteX14" fmla="*/ 4612801 w 6323162"/>
              <a:gd name="connsiteY14" fmla="*/ 81166 h 5593660"/>
              <a:gd name="connsiteX15" fmla="*/ 4406067 w 6323162"/>
              <a:gd name="connsiteY15" fmla="*/ 0 h 5593660"/>
              <a:gd name="connsiteX16" fmla="*/ 4826316 w 6323162"/>
              <a:gd name="connsiteY16" fmla="*/ 0 h 5593660"/>
              <a:gd name="connsiteX17" fmla="*/ 4971508 w 6323162"/>
              <a:gd name="connsiteY17" fmla="*/ 75777 h 5593660"/>
              <a:gd name="connsiteX18" fmla="*/ 5577109 w 6323162"/>
              <a:gd name="connsiteY18" fmla="*/ 586873 h 5593660"/>
              <a:gd name="connsiteX19" fmla="*/ 6323162 w 6323162"/>
              <a:gd name="connsiteY19" fmla="*/ 2829148 h 5593660"/>
              <a:gd name="connsiteX20" fmla="*/ 5990836 w 6323162"/>
              <a:gd name="connsiteY20" fmla="*/ 3748729 h 5593660"/>
              <a:gd name="connsiteX21" fmla="*/ 5006899 w 6323162"/>
              <a:gd name="connsiteY21" fmla="*/ 4604992 h 5593660"/>
              <a:gd name="connsiteX22" fmla="*/ 4790566 w 6323162"/>
              <a:gd name="connsiteY22" fmla="*/ 4768788 h 5593660"/>
              <a:gd name="connsiteX23" fmla="*/ 3012943 w 6323162"/>
              <a:gd name="connsiteY23" fmla="*/ 5593660 h 5593660"/>
              <a:gd name="connsiteX24" fmla="*/ 671286 w 6323162"/>
              <a:gd name="connsiteY24" fmla="*/ 4252856 h 5593660"/>
              <a:gd name="connsiteX25" fmla="*/ 421733 w 6323162"/>
              <a:gd name="connsiteY25" fmla="*/ 3909839 h 5593660"/>
              <a:gd name="connsiteX26" fmla="*/ 48655 w 6323162"/>
              <a:gd name="connsiteY26" fmla="*/ 3351082 h 5593660"/>
              <a:gd name="connsiteX27" fmla="*/ 0 w 6323162"/>
              <a:gd name="connsiteY27" fmla="*/ 3239820 h 5593660"/>
              <a:gd name="connsiteX28" fmla="*/ 0 w 6323162"/>
              <a:gd name="connsiteY28" fmla="*/ 2248150 h 5593660"/>
              <a:gd name="connsiteX29" fmla="*/ 1658 w 6323162"/>
              <a:gd name="connsiteY29" fmla="*/ 2239520 h 5593660"/>
              <a:gd name="connsiteX30" fmla="*/ 225714 w 6323162"/>
              <a:gd name="connsiteY30" fmla="*/ 1665285 h 5593660"/>
              <a:gd name="connsiteX31" fmla="*/ 1050970 w 6323162"/>
              <a:gd name="connsiteY31" fmla="*/ 665214 h 5593660"/>
              <a:gd name="connsiteX32" fmla="*/ 1923692 w 6323162"/>
              <a:gd name="connsiteY32" fmla="*/ 107844 h 5593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6323162" h="5593660">
                <a:moveTo>
                  <a:pt x="2177447" y="0"/>
                </a:moveTo>
                <a:lnTo>
                  <a:pt x="2572776" y="0"/>
                </a:lnTo>
                <a:lnTo>
                  <a:pt x="2279674" y="98163"/>
                </a:lnTo>
                <a:cubicBezTo>
                  <a:pt x="1874231" y="253327"/>
                  <a:pt x="1488311" y="481852"/>
                  <a:pt x="1163390" y="758946"/>
                </a:cubicBezTo>
                <a:cubicBezTo>
                  <a:pt x="832819" y="1040772"/>
                  <a:pt x="573013" y="1361447"/>
                  <a:pt x="391288" y="1711778"/>
                </a:cubicBezTo>
                <a:cubicBezTo>
                  <a:pt x="205583" y="2069903"/>
                  <a:pt x="111318" y="2442986"/>
                  <a:pt x="111318" y="2820666"/>
                </a:cubicBezTo>
                <a:cubicBezTo>
                  <a:pt x="111318" y="3201031"/>
                  <a:pt x="261705" y="3423166"/>
                  <a:pt x="574682" y="3850310"/>
                </a:cubicBezTo>
                <a:cubicBezTo>
                  <a:pt x="650197" y="3953327"/>
                  <a:pt x="728281" y="4059920"/>
                  <a:pt x="808161" y="4177123"/>
                </a:cubicBezTo>
                <a:cubicBezTo>
                  <a:pt x="1418574" y="5072567"/>
                  <a:pt x="2073806" y="5454594"/>
                  <a:pt x="2998992" y="5454594"/>
                </a:cubicBezTo>
                <a:cubicBezTo>
                  <a:pt x="3606192" y="5454594"/>
                  <a:pt x="4051705" y="5143376"/>
                  <a:pt x="4662117" y="4668685"/>
                </a:cubicBezTo>
                <a:cubicBezTo>
                  <a:pt x="4730310" y="4615645"/>
                  <a:pt x="4798505" y="4563242"/>
                  <a:pt x="4864518" y="4512627"/>
                </a:cubicBezTo>
                <a:cubicBezTo>
                  <a:pt x="5222313" y="4237963"/>
                  <a:pt x="5560204" y="3978506"/>
                  <a:pt x="5785079" y="3696808"/>
                </a:cubicBezTo>
                <a:cubicBezTo>
                  <a:pt x="6000066" y="3427513"/>
                  <a:pt x="6095999" y="3157320"/>
                  <a:pt x="6095999" y="2820666"/>
                </a:cubicBezTo>
                <a:cubicBezTo>
                  <a:pt x="6095999" y="1976856"/>
                  <a:pt x="5848138" y="1218170"/>
                  <a:pt x="5397999" y="684305"/>
                </a:cubicBezTo>
                <a:cubicBezTo>
                  <a:pt x="5177750" y="423188"/>
                  <a:pt x="4913577" y="220223"/>
                  <a:pt x="4612801" y="81166"/>
                </a:cubicBezTo>
                <a:lnTo>
                  <a:pt x="4406067" y="0"/>
                </a:lnTo>
                <a:lnTo>
                  <a:pt x="4826316" y="0"/>
                </a:lnTo>
                <a:lnTo>
                  <a:pt x="4971508" y="75777"/>
                </a:lnTo>
                <a:cubicBezTo>
                  <a:pt x="5197582" y="210111"/>
                  <a:pt x="5400550" y="381325"/>
                  <a:pt x="5577109" y="586873"/>
                </a:cubicBezTo>
                <a:cubicBezTo>
                  <a:pt x="6058235" y="1147205"/>
                  <a:pt x="6323162" y="1943505"/>
                  <a:pt x="6323162" y="2829148"/>
                </a:cubicBezTo>
                <a:cubicBezTo>
                  <a:pt x="6323162" y="3182494"/>
                  <a:pt x="6220623" y="3466081"/>
                  <a:pt x="5990836" y="3748729"/>
                </a:cubicBezTo>
                <a:cubicBezTo>
                  <a:pt x="5750480" y="4044392"/>
                  <a:pt x="5389327" y="4316711"/>
                  <a:pt x="5006899" y="4604992"/>
                </a:cubicBezTo>
                <a:cubicBezTo>
                  <a:pt x="4936343" y="4658116"/>
                  <a:pt x="4863453" y="4713117"/>
                  <a:pt x="4790566" y="4768788"/>
                </a:cubicBezTo>
                <a:cubicBezTo>
                  <a:pt x="4138128" y="5267012"/>
                  <a:pt x="3661945" y="5593660"/>
                  <a:pt x="3012943" y="5593660"/>
                </a:cubicBezTo>
                <a:cubicBezTo>
                  <a:pt x="2024062" y="5593660"/>
                  <a:pt x="1323723" y="5192693"/>
                  <a:pt x="671286" y="4252856"/>
                </a:cubicBezTo>
                <a:cubicBezTo>
                  <a:pt x="585906" y="4129842"/>
                  <a:pt x="502446" y="4017964"/>
                  <a:pt x="421733" y="3909839"/>
                </a:cubicBezTo>
                <a:cubicBezTo>
                  <a:pt x="254471" y="3685679"/>
                  <a:pt x="130655" y="3515312"/>
                  <a:pt x="48655" y="3351082"/>
                </a:cubicBezTo>
                <a:lnTo>
                  <a:pt x="0" y="3239820"/>
                </a:lnTo>
                <a:lnTo>
                  <a:pt x="0" y="2248150"/>
                </a:lnTo>
                <a:lnTo>
                  <a:pt x="1658" y="2239520"/>
                </a:lnTo>
                <a:cubicBezTo>
                  <a:pt x="51657" y="2045089"/>
                  <a:pt x="126469" y="1853225"/>
                  <a:pt x="225714" y="1665285"/>
                </a:cubicBezTo>
                <a:cubicBezTo>
                  <a:pt x="419948" y="1297585"/>
                  <a:pt x="697641" y="961011"/>
                  <a:pt x="1050970" y="665214"/>
                </a:cubicBezTo>
                <a:cubicBezTo>
                  <a:pt x="1311437" y="447090"/>
                  <a:pt x="1608578" y="257641"/>
                  <a:pt x="1923692" y="107844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DE1994AC-22D1-4B48-9EDA-BE373E7045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41758" y="1415331"/>
            <a:ext cx="5665992" cy="5466522"/>
          </a:xfrm>
          <a:custGeom>
            <a:avLst/>
            <a:gdLst>
              <a:gd name="connsiteX0" fmla="*/ 3113576 w 5665992"/>
              <a:gd name="connsiteY0" fmla="*/ 1556 h 5401530"/>
              <a:gd name="connsiteX1" fmla="*/ 4468777 w 5665992"/>
              <a:gd name="connsiteY1" fmla="*/ 405866 h 5401530"/>
              <a:gd name="connsiteX2" fmla="*/ 5525792 w 5665992"/>
              <a:gd name="connsiteY2" fmla="*/ 1317461 h 5401530"/>
              <a:gd name="connsiteX3" fmla="*/ 5665992 w 5665992"/>
              <a:gd name="connsiteY3" fmla="*/ 1506159 h 5401530"/>
              <a:gd name="connsiteX4" fmla="*/ 5665992 w 5665992"/>
              <a:gd name="connsiteY4" fmla="*/ 5401530 h 5401530"/>
              <a:gd name="connsiteX5" fmla="*/ 965932 w 5665992"/>
              <a:gd name="connsiteY5" fmla="*/ 5401530 h 5401530"/>
              <a:gd name="connsiteX6" fmla="*/ 836753 w 5665992"/>
              <a:gd name="connsiteY6" fmla="*/ 5181943 h 5401530"/>
              <a:gd name="connsiteX7" fmla="*/ 509793 w 5665992"/>
              <a:gd name="connsiteY7" fmla="*/ 4458111 h 5401530"/>
              <a:gd name="connsiteX8" fmla="*/ 251995 w 5665992"/>
              <a:gd name="connsiteY8" fmla="*/ 1805844 h 5401530"/>
              <a:gd name="connsiteX9" fmla="*/ 3113576 w 5665992"/>
              <a:gd name="connsiteY9" fmla="*/ 1556 h 5401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665992" h="5401530">
                <a:moveTo>
                  <a:pt x="3113576" y="1556"/>
                </a:moveTo>
                <a:cubicBezTo>
                  <a:pt x="3559807" y="16866"/>
                  <a:pt x="4018025" y="145625"/>
                  <a:pt x="4468777" y="405866"/>
                </a:cubicBezTo>
                <a:cubicBezTo>
                  <a:pt x="4871803" y="638554"/>
                  <a:pt x="5229811" y="952545"/>
                  <a:pt x="5525792" y="1317461"/>
                </a:cubicBezTo>
                <a:lnTo>
                  <a:pt x="5665992" y="1506159"/>
                </a:lnTo>
                <a:lnTo>
                  <a:pt x="5665992" y="5401530"/>
                </a:lnTo>
                <a:lnTo>
                  <a:pt x="965932" y="5401530"/>
                </a:lnTo>
                <a:lnTo>
                  <a:pt x="836753" y="5181943"/>
                </a:lnTo>
                <a:cubicBezTo>
                  <a:pt x="713569" y="4953383"/>
                  <a:pt x="611679" y="4708683"/>
                  <a:pt x="509793" y="4458111"/>
                </a:cubicBezTo>
                <a:cubicBezTo>
                  <a:pt x="136790" y="3540808"/>
                  <a:pt x="-278612" y="2724882"/>
                  <a:pt x="251995" y="1805844"/>
                </a:cubicBezTo>
                <a:cubicBezTo>
                  <a:pt x="911122" y="664202"/>
                  <a:pt x="1973207" y="-37572"/>
                  <a:pt x="3113576" y="1556"/>
                </a:cubicBezTo>
                <a:close/>
              </a:path>
            </a:pathLst>
          </a:custGeom>
          <a:noFill/>
          <a:ln w="19050">
            <a:solidFill>
              <a:srgbClr val="FFFFFF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2" name="Resim 1">
            <a:extLst>
              <a:ext uri="{FF2B5EF4-FFF2-40B4-BE49-F238E27FC236}">
                <a16:creationId xmlns:a16="http://schemas.microsoft.com/office/drawing/2014/main" id="{C39DED81-80F6-2D6D-6CD1-5F7BC7FC4BE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502"/>
          <a:stretch/>
        </p:blipFill>
        <p:spPr>
          <a:xfrm>
            <a:off x="6795930" y="1685367"/>
            <a:ext cx="5396070" cy="5172635"/>
          </a:xfrm>
          <a:custGeom>
            <a:avLst/>
            <a:gdLst/>
            <a:ahLst/>
            <a:cxnLst/>
            <a:rect l="l" t="t" r="r" b="b"/>
            <a:pathLst>
              <a:path w="5396070" h="5172635">
                <a:moveTo>
                  <a:pt x="2809770" y="1442"/>
                </a:moveTo>
                <a:cubicBezTo>
                  <a:pt x="3212462" y="15635"/>
                  <a:pt x="3625968" y="134989"/>
                  <a:pt x="4032739" y="376223"/>
                </a:cubicBezTo>
                <a:cubicBezTo>
                  <a:pt x="4589656" y="706501"/>
                  <a:pt x="5051318" y="1213487"/>
                  <a:pt x="5362614" y="1796088"/>
                </a:cubicBezTo>
                <a:lnTo>
                  <a:pt x="5396070" y="1864600"/>
                </a:lnTo>
                <a:lnTo>
                  <a:pt x="5396070" y="4888539"/>
                </a:lnTo>
                <a:lnTo>
                  <a:pt x="5373530" y="4924165"/>
                </a:lnTo>
                <a:cubicBezTo>
                  <a:pt x="5310112" y="5013254"/>
                  <a:pt x="5241620" y="5088864"/>
                  <a:pt x="5168684" y="5154829"/>
                </a:cubicBezTo>
                <a:lnTo>
                  <a:pt x="5146924" y="5172635"/>
                </a:lnTo>
                <a:lnTo>
                  <a:pt x="987172" y="5172635"/>
                </a:lnTo>
                <a:lnTo>
                  <a:pt x="842383" y="4959392"/>
                </a:lnTo>
                <a:cubicBezTo>
                  <a:pt x="689919" y="4704655"/>
                  <a:pt x="574982" y="4422821"/>
                  <a:pt x="460051" y="4132485"/>
                </a:cubicBezTo>
                <a:cubicBezTo>
                  <a:pt x="123442" y="3282182"/>
                  <a:pt x="-251427" y="2525854"/>
                  <a:pt x="227408" y="1673941"/>
                </a:cubicBezTo>
                <a:cubicBezTo>
                  <a:pt x="822220" y="615687"/>
                  <a:pt x="1780673" y="-34829"/>
                  <a:pt x="2809770" y="1442"/>
                </a:cubicBezTo>
                <a:close/>
              </a:path>
            </a:pathLst>
          </a:custGeom>
        </p:spPr>
      </p:pic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22220111-5018-4EB7-A38B-79BD37F7C0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95930" y="1685365"/>
            <a:ext cx="5396070" cy="5172635"/>
          </a:xfrm>
          <a:custGeom>
            <a:avLst/>
            <a:gdLst>
              <a:gd name="connsiteX0" fmla="*/ 2809770 w 5396070"/>
              <a:gd name="connsiteY0" fmla="*/ 1442 h 5172635"/>
              <a:gd name="connsiteX1" fmla="*/ 4032739 w 5396070"/>
              <a:gd name="connsiteY1" fmla="*/ 376223 h 5172635"/>
              <a:gd name="connsiteX2" fmla="*/ 5362614 w 5396070"/>
              <a:gd name="connsiteY2" fmla="*/ 1796088 h 5172635"/>
              <a:gd name="connsiteX3" fmla="*/ 5396070 w 5396070"/>
              <a:gd name="connsiteY3" fmla="*/ 1864599 h 5172635"/>
              <a:gd name="connsiteX4" fmla="*/ 5396070 w 5396070"/>
              <a:gd name="connsiteY4" fmla="*/ 1981756 h 5172635"/>
              <a:gd name="connsiteX5" fmla="*/ 5363566 w 5396070"/>
              <a:gd name="connsiteY5" fmla="*/ 1915670 h 5172635"/>
              <a:gd name="connsiteX6" fmla="*/ 4071524 w 5396070"/>
              <a:gd name="connsiteY6" fmla="*/ 546090 h 5172635"/>
              <a:gd name="connsiteX7" fmla="*/ 2883346 w 5396070"/>
              <a:gd name="connsiteY7" fmla="*/ 184583 h 5172635"/>
              <a:gd name="connsiteX8" fmla="*/ 374449 w 5396070"/>
              <a:gd name="connsiteY8" fmla="*/ 1797850 h 5172635"/>
              <a:gd name="connsiteX9" fmla="*/ 600473 w 5396070"/>
              <a:gd name="connsiteY9" fmla="*/ 4169322 h 5172635"/>
              <a:gd name="connsiteX10" fmla="*/ 971928 w 5396070"/>
              <a:gd name="connsiteY10" fmla="*/ 4966944 h 5172635"/>
              <a:gd name="connsiteX11" fmla="*/ 1112598 w 5396070"/>
              <a:gd name="connsiteY11" fmla="*/ 5172635 h 5172635"/>
              <a:gd name="connsiteX12" fmla="*/ 987172 w 5396070"/>
              <a:gd name="connsiteY12" fmla="*/ 5172635 h 5172635"/>
              <a:gd name="connsiteX13" fmla="*/ 842383 w 5396070"/>
              <a:gd name="connsiteY13" fmla="*/ 4959392 h 5172635"/>
              <a:gd name="connsiteX14" fmla="*/ 460051 w 5396070"/>
              <a:gd name="connsiteY14" fmla="*/ 4132485 h 5172635"/>
              <a:gd name="connsiteX15" fmla="*/ 227408 w 5396070"/>
              <a:gd name="connsiteY15" fmla="*/ 1673941 h 5172635"/>
              <a:gd name="connsiteX16" fmla="*/ 2809770 w 5396070"/>
              <a:gd name="connsiteY16" fmla="*/ 1442 h 5172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396070" h="5172635">
                <a:moveTo>
                  <a:pt x="2809770" y="1442"/>
                </a:moveTo>
                <a:cubicBezTo>
                  <a:pt x="3212462" y="15635"/>
                  <a:pt x="3625968" y="134989"/>
                  <a:pt x="4032739" y="376223"/>
                </a:cubicBezTo>
                <a:cubicBezTo>
                  <a:pt x="4589656" y="706501"/>
                  <a:pt x="5051318" y="1213487"/>
                  <a:pt x="5362614" y="1796088"/>
                </a:cubicBezTo>
                <a:lnTo>
                  <a:pt x="5396070" y="1864599"/>
                </a:lnTo>
                <a:lnTo>
                  <a:pt x="5396070" y="1981756"/>
                </a:lnTo>
                <a:lnTo>
                  <a:pt x="5363566" y="1915670"/>
                </a:lnTo>
                <a:cubicBezTo>
                  <a:pt x="5061125" y="1353703"/>
                  <a:pt x="4612597" y="864671"/>
                  <a:pt x="4071524" y="546090"/>
                </a:cubicBezTo>
                <a:cubicBezTo>
                  <a:pt x="3676324" y="313400"/>
                  <a:pt x="3274582" y="198273"/>
                  <a:pt x="2883346" y="184583"/>
                </a:cubicBezTo>
                <a:cubicBezTo>
                  <a:pt x="1883526" y="149597"/>
                  <a:pt x="952339" y="777074"/>
                  <a:pt x="374449" y="1797850"/>
                </a:cubicBezTo>
                <a:cubicBezTo>
                  <a:pt x="-90765" y="2619591"/>
                  <a:pt x="273440" y="3349133"/>
                  <a:pt x="600473" y="4169322"/>
                </a:cubicBezTo>
                <a:cubicBezTo>
                  <a:pt x="712134" y="4449376"/>
                  <a:pt x="823802" y="4721229"/>
                  <a:pt x="971928" y="4966944"/>
                </a:cubicBezTo>
                <a:lnTo>
                  <a:pt x="1112598" y="5172635"/>
                </a:lnTo>
                <a:lnTo>
                  <a:pt x="987172" y="5172635"/>
                </a:lnTo>
                <a:lnTo>
                  <a:pt x="842383" y="4959392"/>
                </a:lnTo>
                <a:cubicBezTo>
                  <a:pt x="689919" y="4704655"/>
                  <a:pt x="574981" y="4422821"/>
                  <a:pt x="460051" y="4132485"/>
                </a:cubicBezTo>
                <a:cubicBezTo>
                  <a:pt x="123442" y="3282182"/>
                  <a:pt x="-251427" y="2525854"/>
                  <a:pt x="227408" y="1673941"/>
                </a:cubicBezTo>
                <a:cubicBezTo>
                  <a:pt x="822220" y="615687"/>
                  <a:pt x="1780673" y="-34829"/>
                  <a:pt x="2809770" y="1442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06ED4C03-B8AC-D30C-F980-E809EFBE3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53928" y="6356350"/>
            <a:ext cx="118872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spcAft>
                <a:spcPts val="600"/>
              </a:spcAft>
              <a:defRPr/>
            </a:pPr>
            <a:fld id="{DF211FFC-E743-4556-8B75-2832C7779C74}" type="slidenum">
              <a:rPr lang="en-US" sz="1600">
                <a:solidFill>
                  <a:srgbClr val="FFFFFF"/>
                </a:solidFill>
              </a:rPr>
              <a:pPr algn="l">
                <a:spcAft>
                  <a:spcPts val="600"/>
                </a:spcAft>
                <a:defRPr/>
              </a:pPr>
              <a:t>5</a:t>
            </a:fld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DD5C7D15-854F-A26E-DFF9-1E985FBA7251}"/>
              </a:ext>
            </a:extLst>
          </p:cNvPr>
          <p:cNvSpPr txBox="1"/>
          <p:nvPr/>
        </p:nvSpPr>
        <p:spPr>
          <a:xfrm>
            <a:off x="8695518" y="953666"/>
            <a:ext cx="43168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>
                <a:latin typeface="Amasis MT Pro Black" panose="02040A04050005020304" pitchFamily="18" charset="-94"/>
              </a:rPr>
              <a:t>e-</a:t>
            </a:r>
            <a:r>
              <a:rPr lang="tr-TR" sz="2400" dirty="0" err="1">
                <a:latin typeface="Amasis MT Pro Black" panose="02040A04050005020304" pitchFamily="18" charset="-94"/>
              </a:rPr>
              <a:t>Beam</a:t>
            </a:r>
            <a:r>
              <a:rPr lang="tr-TR" sz="2400" dirty="0">
                <a:latin typeface="Amasis MT Pro Black" panose="02040A04050005020304" pitchFamily="18" charset="-94"/>
              </a:rPr>
              <a:t> Kaplama</a:t>
            </a:r>
            <a:endParaRPr lang="en-GB" sz="2400" dirty="0">
              <a:latin typeface="Amasis MT Pro Black" panose="02040A04050005020304" pitchFamily="18" charset="-94"/>
            </a:endParaRP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D03C01D1-DAA5-FD17-358A-479B3949DE02}"/>
              </a:ext>
            </a:extLst>
          </p:cNvPr>
          <p:cNvSpPr txBox="1"/>
          <p:nvPr/>
        </p:nvSpPr>
        <p:spPr>
          <a:xfrm>
            <a:off x="1114856" y="5940851"/>
            <a:ext cx="43168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>
                <a:latin typeface="Amasis MT Pro Black" panose="02040A04050005020304" pitchFamily="18" charset="-94"/>
              </a:rPr>
              <a:t>Atomik Katman Biriktirme (ALD)</a:t>
            </a:r>
            <a:endParaRPr lang="en-GB" sz="2400" dirty="0">
              <a:latin typeface="Amasis MT Pro Black" panose="02040A04050005020304" pitchFamily="18" charset="-94"/>
            </a:endParaRPr>
          </a:p>
        </p:txBody>
      </p:sp>
    </p:spTree>
    <p:extLst>
      <p:ext uri="{BB962C8B-B14F-4D97-AF65-F5344CB8AC3E}">
        <p14:creationId xmlns:p14="http://schemas.microsoft.com/office/powerpoint/2010/main" val="4183760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Resim 5" descr="iç mekan, duvar, tablo, masa içeren bir resim&#10;&#10;Açıklama otomatik olarak oluşturuldu">
            <a:extLst>
              <a:ext uri="{FF2B5EF4-FFF2-40B4-BE49-F238E27FC236}">
                <a16:creationId xmlns:a16="http://schemas.microsoft.com/office/drawing/2014/main" id="{866202B6-6445-1055-DE5A-49878D28BA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1" b="8589"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12">
            <a:extLst>
              <a:ext uri="{FF2B5EF4-FFF2-40B4-BE49-F238E27FC236}">
                <a16:creationId xmlns:a16="http://schemas.microsoft.com/office/drawing/2014/main" id="{6299AB62-45B1-E727-5DD2-607F35F21FE9}"/>
              </a:ext>
            </a:extLst>
          </p:cNvPr>
          <p:cNvSpPr txBox="1"/>
          <p:nvPr/>
        </p:nvSpPr>
        <p:spPr>
          <a:xfrm>
            <a:off x="6995554" y="1557619"/>
            <a:ext cx="5348177" cy="3742762"/>
          </a:xfrm>
        </p:spPr>
        <p:txBody>
          <a:bodyPr vert="horz" lIns="91440" tIns="45720" rIns="91440" bIns="45720" rtlCol="0">
            <a:normAutofit/>
          </a:bodyPr>
          <a:lstStyle/>
          <a:p>
            <a:pPr marL="40005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-TR" sz="2000" b="1" dirty="0"/>
              <a:t>Saçtırma ile kaplama (</a:t>
            </a:r>
            <a:r>
              <a:rPr lang="tr-TR" sz="2000" b="1" dirty="0" err="1"/>
              <a:t>Sputter</a:t>
            </a:r>
            <a:r>
              <a:rPr lang="tr-TR" sz="2000" b="1" dirty="0"/>
              <a:t>)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-TR" sz="2000" b="1" dirty="0"/>
              <a:t>Termal buharlaştırma  (</a:t>
            </a:r>
            <a:r>
              <a:rPr lang="tr-TR" sz="2000" b="1" dirty="0" err="1"/>
              <a:t>Thermal</a:t>
            </a:r>
            <a:r>
              <a:rPr lang="tr-TR" sz="2000" b="1" dirty="0"/>
              <a:t> </a:t>
            </a:r>
            <a:r>
              <a:rPr lang="tr-TR" sz="2000" b="1" dirty="0" err="1"/>
              <a:t>Evoparaor</a:t>
            </a:r>
            <a:r>
              <a:rPr lang="tr-TR" sz="2000" b="1" dirty="0"/>
              <a:t>)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-TR" sz="2000" b="1" dirty="0"/>
              <a:t>Döndürerek kaplama (Spin </a:t>
            </a:r>
            <a:r>
              <a:rPr lang="tr-TR" sz="2000" b="1" dirty="0" err="1"/>
              <a:t>Coater</a:t>
            </a:r>
            <a:r>
              <a:rPr lang="tr-TR" sz="2000" b="1" dirty="0"/>
              <a:t>)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-TR" sz="2000" b="1" dirty="0"/>
              <a:t>Dört noktadan elektriksel karakterizasyon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-TR" sz="2000" b="1" dirty="0"/>
              <a:t>Dilimleyici Testere (</a:t>
            </a:r>
            <a:r>
              <a:rPr lang="tr-TR" sz="2000" b="1" dirty="0" err="1"/>
              <a:t>Dicing</a:t>
            </a:r>
            <a:r>
              <a:rPr lang="tr-TR" sz="2000" b="1" dirty="0"/>
              <a:t> </a:t>
            </a:r>
            <a:r>
              <a:rPr lang="tr-TR" sz="2000" b="1" dirty="0" err="1"/>
              <a:t>Saw</a:t>
            </a:r>
            <a:r>
              <a:rPr lang="tr-TR" sz="2000" b="1" dirty="0"/>
              <a:t>)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-TR" sz="2000" b="1" dirty="0"/>
              <a:t>Kalınlık ve yansıma ölçüm sistemi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-TR" sz="2000" b="1" dirty="0"/>
              <a:t>Oksijen Plazma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-TR" sz="2000" b="1" dirty="0"/>
              <a:t>Tavlama fırını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-TR" sz="2000" b="1" dirty="0"/>
              <a:t>Difüzyon fırınları (</a:t>
            </a:r>
            <a:r>
              <a:rPr lang="tr-TR" sz="2000" b="1" dirty="0" err="1"/>
              <a:t>Boron</a:t>
            </a:r>
            <a:r>
              <a:rPr lang="tr-TR" sz="2000" b="1" dirty="0"/>
              <a:t>, Fosfor, SiO2)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tr-TR" sz="2000" b="1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tr-TR" sz="2000" b="1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tr-TR" sz="2000" b="1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="1" dirty="0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E1B7107B-4748-4E43-8FF6-D73E978CD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DF211FFC-E743-4556-8B75-2832C7779C7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6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6259695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Resim 5" descr="metin, iç mekan, mutfak, cihaz içeren bir resim&#10;&#10;Açıklama otomatik olarak oluşturuldu">
            <a:extLst>
              <a:ext uri="{FF2B5EF4-FFF2-40B4-BE49-F238E27FC236}">
                <a16:creationId xmlns:a16="http://schemas.microsoft.com/office/drawing/2014/main" id="{6DEC27FE-B0D6-28F4-2209-88557AB74E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440"/>
          <a:stretch/>
        </p:blipFill>
        <p:spPr>
          <a:xfrm>
            <a:off x="-1" y="10"/>
            <a:ext cx="9669642" cy="685799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12">
            <a:extLst>
              <a:ext uri="{FF2B5EF4-FFF2-40B4-BE49-F238E27FC236}">
                <a16:creationId xmlns:a16="http://schemas.microsoft.com/office/drawing/2014/main" id="{82B484A7-876E-CAC1-4B94-1A8A8E2CB730}"/>
              </a:ext>
            </a:extLst>
          </p:cNvPr>
          <p:cNvSpPr txBox="1"/>
          <p:nvPr/>
        </p:nvSpPr>
        <p:spPr>
          <a:xfrm>
            <a:off x="7760070" y="1557619"/>
            <a:ext cx="3822189" cy="3742762"/>
          </a:xfrm>
        </p:spPr>
        <p:txBody>
          <a:bodyPr vert="horz" lIns="91440" tIns="45720" rIns="91440" bIns="45720" rtlCol="0">
            <a:normAutofit lnSpcReduction="10000"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-TR" sz="2000" b="1" dirty="0"/>
              <a:t>Özdirenç ölçüm sistemi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-TR" sz="2000" b="1" dirty="0" err="1"/>
              <a:t>Probe</a:t>
            </a:r>
            <a:r>
              <a:rPr lang="tr-TR" sz="2000" b="1" dirty="0"/>
              <a:t> Station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-TR" sz="2000" b="1" dirty="0"/>
              <a:t>Yarıiletken tel bağlama sistemi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tr-TR" sz="2000" b="1" dirty="0"/>
              <a:t>     (</a:t>
            </a:r>
            <a:r>
              <a:rPr lang="tr-TR" sz="2000" b="1" dirty="0" err="1"/>
              <a:t>Wire</a:t>
            </a:r>
            <a:r>
              <a:rPr lang="tr-TR" sz="2000" b="1" dirty="0"/>
              <a:t> </a:t>
            </a:r>
            <a:r>
              <a:rPr lang="tr-TR" sz="2000" b="1" dirty="0" err="1"/>
              <a:t>Bounder</a:t>
            </a:r>
            <a:r>
              <a:rPr lang="tr-TR" sz="2000" b="1" dirty="0"/>
              <a:t>)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-TR" sz="2000" b="1" dirty="0"/>
              <a:t>Solar laminasyon cihazı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-TR" sz="2000" b="1" dirty="0"/>
              <a:t>Metalurjik mikroskop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-TR" sz="2000" b="1" dirty="0"/>
              <a:t>Maske hizalama ve litografi cihazı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-TR" sz="2000" b="1" dirty="0"/>
              <a:t>Solar Simulator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-TR" sz="2000" b="1" dirty="0"/>
              <a:t>Hızlı tavlama cihazı (RTA)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-TR" sz="2000" b="1" dirty="0"/>
              <a:t>Workstation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="1" dirty="0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07AE4139-E29A-8DE2-5028-BC6B8BA1F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DF211FFC-E743-4556-8B75-2832C7779C7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7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4283EF8C-4F18-663F-D657-D27730434839}"/>
              </a:ext>
            </a:extLst>
          </p:cNvPr>
          <p:cNvSpPr txBox="1"/>
          <p:nvPr/>
        </p:nvSpPr>
        <p:spPr>
          <a:xfrm>
            <a:off x="8524701" y="5709858"/>
            <a:ext cx="228987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http://nrdc.ibu.edu.tr/</a:t>
            </a:r>
            <a:endParaRPr lang="tr-TR" dirty="0"/>
          </a:p>
          <a:p>
            <a:pPr algn="ctr"/>
            <a:r>
              <a:rPr lang="tr-TR" dirty="0">
                <a:hlinkClick r:id="rId4"/>
              </a:rPr>
              <a:t>nrdc@ibu.edu.tr</a:t>
            </a:r>
            <a:endParaRPr lang="en-GB" dirty="0"/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534BCFAC-6C05-D805-4651-A1308A8A5E8C}"/>
              </a:ext>
            </a:extLst>
          </p:cNvPr>
          <p:cNvSpPr txBox="1"/>
          <p:nvPr/>
        </p:nvSpPr>
        <p:spPr>
          <a:xfrm>
            <a:off x="9122955" y="5353533"/>
            <a:ext cx="1104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Detay için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3369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26769A-5302-4CFB-A2CF-AED733835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11FFC-E743-4556-8B75-2832C7779C74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2AB1A14-7E9B-44EA-A9D9-5F20ED0A1C1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637" y="1269462"/>
            <a:ext cx="2474102" cy="1720241"/>
          </a:xfrm>
          <a:prstGeom prst="rect">
            <a:avLst/>
          </a:prstGeom>
        </p:spPr>
      </p:pic>
      <p:pic>
        <p:nvPicPr>
          <p:cNvPr id="8" name="Resim 2">
            <a:extLst>
              <a:ext uri="{FF2B5EF4-FFF2-40B4-BE49-F238E27FC236}">
                <a16:creationId xmlns:a16="http://schemas.microsoft.com/office/drawing/2014/main" id="{20C92F2C-308E-4433-8E14-AD9E8DDA73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757" y="464404"/>
            <a:ext cx="2403722" cy="2616101"/>
          </a:xfrm>
          <a:prstGeom prst="rect">
            <a:avLst/>
          </a:prstGeom>
        </p:spPr>
      </p:pic>
      <p:sp>
        <p:nvSpPr>
          <p:cNvPr id="13" name="Başlık 1">
            <a:extLst>
              <a:ext uri="{FF2B5EF4-FFF2-40B4-BE49-F238E27FC236}">
                <a16:creationId xmlns:a16="http://schemas.microsoft.com/office/drawing/2014/main" id="{49CC58CA-AC0F-4155-91DD-359D31070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7011" y="421426"/>
            <a:ext cx="7772399" cy="652306"/>
          </a:xfrm>
        </p:spPr>
        <p:txBody>
          <a:bodyPr>
            <a:normAutofit fontScale="90000"/>
          </a:bodyPr>
          <a:lstStyle/>
          <a:p>
            <a:r>
              <a:rPr lang="tr-TR" sz="3200" b="1" i="1" dirty="0">
                <a:latin typeface="Cambria" panose="02040503050406030204" pitchFamily="18" charset="0"/>
                <a:ea typeface="Cambria" panose="02040503050406030204" pitchFamily="18" charset="0"/>
              </a:rPr>
              <a:t>TÜBİTAK UZAY-NÜRDAM İşbirliği Protokolü</a:t>
            </a:r>
          </a:p>
        </p:txBody>
      </p:sp>
      <p:pic>
        <p:nvPicPr>
          <p:cNvPr id="1026" name="Picture 2" descr="UZAY TEKNOLOJİLERİ ARAŞTIRMA ENSTİTÜSÜ">
            <a:extLst>
              <a:ext uri="{FF2B5EF4-FFF2-40B4-BE49-F238E27FC236}">
                <a16:creationId xmlns:a16="http://schemas.microsoft.com/office/drawing/2014/main" id="{8C2072E1-9083-5CD2-04D2-ECAF4D8D78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249" y="323718"/>
            <a:ext cx="866775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Resim 1">
            <a:extLst>
              <a:ext uri="{FF2B5EF4-FFF2-40B4-BE49-F238E27FC236}">
                <a16:creationId xmlns:a16="http://schemas.microsoft.com/office/drawing/2014/main" id="{8C68E594-8A4C-79AF-E362-4651600F3CE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D8D8D8"/>
              </a:clrFrom>
              <a:clrTo>
                <a:srgbClr val="D8D8D8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382" y="289881"/>
            <a:ext cx="922271" cy="91539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2E2BA10-8461-2B28-13F5-5FA8331ACAA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04" y="2055595"/>
            <a:ext cx="2222380" cy="2033804"/>
          </a:xfrm>
          <a:prstGeom prst="rect">
            <a:avLst/>
          </a:prstGeom>
        </p:spPr>
      </p:pic>
      <p:pic>
        <p:nvPicPr>
          <p:cNvPr id="9" name="Picture 2" descr="WhatsApp Image 2019-04-12 at 10">
            <a:extLst>
              <a:ext uri="{FF2B5EF4-FFF2-40B4-BE49-F238E27FC236}">
                <a16:creationId xmlns:a16="http://schemas.microsoft.com/office/drawing/2014/main" id="{A08E08E9-DCE8-C150-6FB6-2FCB108721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788"/>
          <a:stretch/>
        </p:blipFill>
        <p:spPr bwMode="auto">
          <a:xfrm>
            <a:off x="2394874" y="2094151"/>
            <a:ext cx="2924030" cy="1972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ACAFA1D6-B366-00FB-DE1A-AD4C35A7C8D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69424" y="3429000"/>
            <a:ext cx="5404109" cy="3239145"/>
          </a:xfrm>
          <a:prstGeom prst="rect">
            <a:avLst/>
          </a:prstGeom>
        </p:spPr>
      </p:pic>
      <p:graphicFrame>
        <p:nvGraphicFramePr>
          <p:cNvPr id="15" name="Object 8">
            <a:extLst>
              <a:ext uri="{FF2B5EF4-FFF2-40B4-BE49-F238E27FC236}">
                <a16:creationId xmlns:a16="http://schemas.microsoft.com/office/drawing/2014/main" id="{FD4EB4F0-F140-1CF6-7CC8-6A4954A4BCA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7597610"/>
              </p:ext>
            </p:extLst>
          </p:nvPr>
        </p:nvGraphicFramePr>
        <p:xfrm>
          <a:off x="2782965" y="3885255"/>
          <a:ext cx="4400583" cy="30752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11" imgW="4129200" imgH="2877120" progId="Origin50.Graph">
                  <p:embed/>
                </p:oleObj>
              </mc:Choice>
              <mc:Fallback>
                <p:oleObj name="Graph" r:id="rId11" imgW="4129200" imgH="2877120" progId="Origin50.Graph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5E719ED3-52C4-4803-B5D3-0656B2A136D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2965" y="3885255"/>
                        <a:ext cx="4400583" cy="30752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Başlık 1">
            <a:extLst>
              <a:ext uri="{FF2B5EF4-FFF2-40B4-BE49-F238E27FC236}">
                <a16:creationId xmlns:a16="http://schemas.microsoft.com/office/drawing/2014/main" id="{47178957-381D-084A-F705-E50FE12D6C0C}"/>
              </a:ext>
            </a:extLst>
          </p:cNvPr>
          <p:cNvSpPr txBox="1">
            <a:spLocks/>
          </p:cNvSpPr>
          <p:nvPr/>
        </p:nvSpPr>
        <p:spPr>
          <a:xfrm>
            <a:off x="-30979" y="5696424"/>
            <a:ext cx="3006518" cy="6523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sz="3200" b="1" i="1" dirty="0">
                <a:latin typeface="Cambria" panose="02040503050406030204" pitchFamily="18" charset="0"/>
                <a:ea typeface="Cambria" panose="02040503050406030204" pitchFamily="18" charset="0"/>
              </a:rPr>
              <a:t>ARÇELİK-NÜRDAM </a:t>
            </a:r>
          </a:p>
          <a:p>
            <a:pPr algn="ctr"/>
            <a:r>
              <a:rPr lang="tr-TR" sz="3200" b="1" i="1" dirty="0">
                <a:latin typeface="Cambria" panose="02040503050406030204" pitchFamily="18" charset="0"/>
                <a:ea typeface="Cambria" panose="02040503050406030204" pitchFamily="18" charset="0"/>
              </a:rPr>
              <a:t>Ortak Projesi</a:t>
            </a:r>
          </a:p>
        </p:txBody>
      </p:sp>
      <p:pic>
        <p:nvPicPr>
          <p:cNvPr id="1028" name="Picture 4" descr="Arçelik Logoları - Ege Merkez Servis Blog">
            <a:extLst>
              <a:ext uri="{FF2B5EF4-FFF2-40B4-BE49-F238E27FC236}">
                <a16:creationId xmlns:a16="http://schemas.microsoft.com/office/drawing/2014/main" id="{ECAA9376-BD81-A129-0482-2281500668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977" y="4461461"/>
            <a:ext cx="1007405" cy="1007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AA119423-371F-C138-973C-668F06B6B7E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D8D8D8"/>
              </a:clrFrom>
              <a:clrTo>
                <a:srgbClr val="D8D8D8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103" y="4507466"/>
            <a:ext cx="922271" cy="91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370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6721DB-4B21-42F0-B818-47ACB269A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11FFC-E743-4556-8B75-2832C7779C74}" type="slidenum">
              <a:rPr lang="en-US" smtClean="0"/>
              <a:t>9</a:t>
            </a:fld>
            <a:endParaRPr lang="en-US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8FCC5B6E-EA6B-4729-AE54-825CE5F4EA18}"/>
              </a:ext>
            </a:extLst>
          </p:cNvPr>
          <p:cNvSpPr txBox="1">
            <a:spLocks/>
          </p:cNvSpPr>
          <p:nvPr/>
        </p:nvSpPr>
        <p:spPr>
          <a:xfrm>
            <a:off x="1053468" y="292617"/>
            <a:ext cx="1969443" cy="54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NürFET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415F7C64-87DA-473B-B8CC-A4817989A457}"/>
              </a:ext>
            </a:extLst>
          </p:cNvPr>
          <p:cNvSpPr txBox="1">
            <a:spLocks/>
          </p:cNvSpPr>
          <p:nvPr/>
        </p:nvSpPr>
        <p:spPr>
          <a:xfrm>
            <a:off x="192853" y="939963"/>
            <a:ext cx="4988238" cy="55509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2600" indent="-342900" algn="just">
              <a:lnSpc>
                <a:spcPct val="150000"/>
              </a:lnSpc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en-US" b="1" i="1" dirty="0">
                <a:latin typeface="Cambria" panose="02040503050406030204" pitchFamily="18" charset="0"/>
                <a:ea typeface="Cambria" panose="02040503050406030204" pitchFamily="18" charset="0"/>
              </a:rPr>
              <a:t>p-</a:t>
            </a:r>
            <a:r>
              <a:rPr lang="en-US" b="1" i="1" dirty="0" err="1">
                <a:latin typeface="Cambria" panose="02040503050406030204" pitchFamily="18" charset="0"/>
                <a:ea typeface="Cambria" panose="02040503050406030204" pitchFamily="18" charset="0"/>
              </a:rPr>
              <a:t>kanallı</a:t>
            </a:r>
            <a:r>
              <a:rPr lang="en-US" b="1" i="1" dirty="0">
                <a:latin typeface="Cambria" panose="02040503050406030204" pitchFamily="18" charset="0"/>
                <a:ea typeface="Cambria" panose="02040503050406030204" pitchFamily="18" charset="0"/>
              </a:rPr>
              <a:t> MOSFET</a:t>
            </a:r>
          </a:p>
          <a:p>
            <a:pPr marL="482600" indent="-342900" algn="just">
              <a:lnSpc>
                <a:spcPct val="150000"/>
              </a:lnSpc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en-US" b="1" i="1" dirty="0" err="1">
                <a:latin typeface="Cambria" panose="02040503050406030204" pitchFamily="18" charset="0"/>
                <a:ea typeface="Cambria" panose="02040503050406030204" pitchFamily="18" charset="0"/>
              </a:rPr>
              <a:t>Düşük</a:t>
            </a:r>
            <a:r>
              <a:rPr lang="en-US" b="1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b="1" i="1" dirty="0" err="1">
                <a:latin typeface="Cambria" panose="02040503050406030204" pitchFamily="18" charset="0"/>
                <a:ea typeface="Cambria" panose="02040503050406030204" pitchFamily="18" charset="0"/>
              </a:rPr>
              <a:t>enerji</a:t>
            </a:r>
            <a:r>
              <a:rPr lang="en-US" b="1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b="1" i="1" dirty="0" err="1">
                <a:latin typeface="Cambria" panose="02040503050406030204" pitchFamily="18" charset="0"/>
                <a:ea typeface="Cambria" panose="02040503050406030204" pitchFamily="18" charset="0"/>
              </a:rPr>
              <a:t>tüketimi</a:t>
            </a:r>
            <a:endParaRPr lang="en-US" b="1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82600" indent="-342900" algn="just">
              <a:lnSpc>
                <a:spcPct val="150000"/>
              </a:lnSpc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en-US" b="1" i="1" dirty="0" err="1">
                <a:latin typeface="Cambria" panose="02040503050406030204" pitchFamily="18" charset="0"/>
                <a:ea typeface="Cambria" panose="02040503050406030204" pitchFamily="18" charset="0"/>
              </a:rPr>
              <a:t>Küçük</a:t>
            </a:r>
            <a:r>
              <a:rPr lang="en-US" b="1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b="1" i="1" dirty="0" err="1">
                <a:latin typeface="Cambria" panose="02040503050406030204" pitchFamily="18" charset="0"/>
                <a:ea typeface="Cambria" panose="02040503050406030204" pitchFamily="18" charset="0"/>
              </a:rPr>
              <a:t>boyut</a:t>
            </a:r>
            <a:endParaRPr lang="en-US" b="1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82600" indent="-342900" algn="just">
              <a:lnSpc>
                <a:spcPct val="150000"/>
              </a:lnSpc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en-US" b="1" i="1" dirty="0" err="1">
                <a:latin typeface="Cambria" panose="02040503050406030204" pitchFamily="18" charset="0"/>
                <a:ea typeface="Cambria" panose="02040503050406030204" pitchFamily="18" charset="0"/>
              </a:rPr>
              <a:t>Ucuz</a:t>
            </a:r>
            <a:r>
              <a:rPr lang="en-US" b="1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b="1" i="1" dirty="0" err="1">
                <a:latin typeface="Cambria" panose="02040503050406030204" pitchFamily="18" charset="0"/>
                <a:ea typeface="Cambria" panose="02040503050406030204" pitchFamily="18" charset="0"/>
              </a:rPr>
              <a:t>maliyet</a:t>
            </a:r>
            <a:endParaRPr lang="en-US" b="1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82600" indent="-342900" algn="just">
              <a:lnSpc>
                <a:spcPct val="150000"/>
              </a:lnSpc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en-US" b="1" i="1" dirty="0" err="1">
                <a:latin typeface="Cambria" panose="02040503050406030204" pitchFamily="18" charset="0"/>
                <a:ea typeface="Cambria" panose="02040503050406030204" pitchFamily="18" charset="0"/>
              </a:rPr>
              <a:t>Anlık</a:t>
            </a:r>
            <a:r>
              <a:rPr lang="en-US" b="1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b="1" i="1" dirty="0" err="1">
                <a:latin typeface="Cambria" panose="02040503050406030204" pitchFamily="18" charset="0"/>
                <a:ea typeface="Cambria" panose="02040503050406030204" pitchFamily="18" charset="0"/>
              </a:rPr>
              <a:t>ölçüm</a:t>
            </a:r>
            <a:endParaRPr lang="en-US" b="1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82600" indent="-342900">
              <a:lnSpc>
                <a:spcPct val="150000"/>
              </a:lnSpc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en-US" b="1" i="1" dirty="0">
                <a:latin typeface="Cambria" panose="02040503050406030204" pitchFamily="18" charset="0"/>
                <a:ea typeface="Cambria" panose="02040503050406030204" pitchFamily="18" charset="0"/>
              </a:rPr>
              <a:t>CMOS </a:t>
            </a:r>
            <a:r>
              <a:rPr lang="en-US" b="1" i="1" dirty="0" err="1">
                <a:latin typeface="Cambria" panose="02040503050406030204" pitchFamily="18" charset="0"/>
                <a:ea typeface="Cambria" panose="02040503050406030204" pitchFamily="18" charset="0"/>
              </a:rPr>
              <a:t>teknolojisi</a:t>
            </a:r>
            <a:r>
              <a:rPr lang="en-US" b="1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b="1" i="1" dirty="0" err="1">
                <a:latin typeface="Cambria" panose="02040503050406030204" pitchFamily="18" charset="0"/>
                <a:ea typeface="Cambria" panose="02040503050406030204" pitchFamily="18" charset="0"/>
              </a:rPr>
              <a:t>ile</a:t>
            </a:r>
            <a:r>
              <a:rPr lang="en-US" b="1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b="1" i="1" dirty="0" err="1">
                <a:latin typeface="Cambria" panose="02040503050406030204" pitchFamily="18" charset="0"/>
                <a:ea typeface="Cambria" panose="02040503050406030204" pitchFamily="18" charset="0"/>
              </a:rPr>
              <a:t>uyumlu</a:t>
            </a:r>
            <a:endParaRPr lang="en-US" b="1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50000"/>
              </a:lnSpc>
              <a:buBlip>
                <a:blip r:embed="rId4">
                  <a:extLst>
                    <a:ext uri="{837473B0-CC2E-450A-ABE3-18F120FF3D39}">
                      <a1611:picAttrSrcUrl xmlns:a1611="http://schemas.microsoft.com/office/drawing/2016/11/main" r:id="rId5"/>
                    </a:ext>
                  </a:extLst>
                </a:blip>
              </a:buBlip>
            </a:pP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0" name="Resim 1">
            <a:extLst>
              <a:ext uri="{FF2B5EF4-FFF2-40B4-BE49-F238E27FC236}">
                <a16:creationId xmlns:a16="http://schemas.microsoft.com/office/drawing/2014/main" id="{01F4CFED-F4FF-46B9-930F-40A61CB4681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39" t="42358" r="37028" b="30818"/>
          <a:stretch/>
        </p:blipFill>
        <p:spPr>
          <a:xfrm>
            <a:off x="6332649" y="292617"/>
            <a:ext cx="2596645" cy="317220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4F1CB13-CD6A-4735-A763-843A00EB221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393" t="7963" r="7619" b="5002"/>
          <a:stretch/>
        </p:blipFill>
        <p:spPr>
          <a:xfrm rot="5400000">
            <a:off x="8879224" y="754545"/>
            <a:ext cx="3673477" cy="2248346"/>
          </a:xfrm>
          <a:prstGeom prst="rect">
            <a:avLst/>
          </a:prstGeom>
        </p:spPr>
      </p:pic>
      <p:pic>
        <p:nvPicPr>
          <p:cNvPr id="2" name="Picture 4">
            <a:extLst>
              <a:ext uri="{FF2B5EF4-FFF2-40B4-BE49-F238E27FC236}">
                <a16:creationId xmlns:a16="http://schemas.microsoft.com/office/drawing/2014/main" id="{870416BE-C8F3-2001-F9DA-9B2F84A2A2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3061" y="4071360"/>
            <a:ext cx="2105802" cy="1209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6">
            <a:extLst>
              <a:ext uri="{FF2B5EF4-FFF2-40B4-BE49-F238E27FC236}">
                <a16:creationId xmlns:a16="http://schemas.microsoft.com/office/drawing/2014/main" id="{B5BE2C98-8A55-585B-99C1-EE818E5455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4071" y="2605197"/>
            <a:ext cx="2287457" cy="222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FE9D23C4-58D9-0275-2E1F-61725E1EAB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87" b="15283"/>
          <a:stretch/>
        </p:blipFill>
        <p:spPr bwMode="auto">
          <a:xfrm>
            <a:off x="6203185" y="4215380"/>
            <a:ext cx="2855571" cy="213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2 Resim" descr="logo effect.png">
            <a:extLst>
              <a:ext uri="{FF2B5EF4-FFF2-40B4-BE49-F238E27FC236}">
                <a16:creationId xmlns:a16="http://schemas.microsoft.com/office/drawing/2014/main" id="{5E56FD84-FBE4-8111-B5D2-663237BB1CC8}"/>
              </a:ext>
            </a:extLst>
          </p:cNvPr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-73001" y="41979"/>
            <a:ext cx="1448696" cy="103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5435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4721</TotalTime>
  <Words>794</Words>
  <Application>Microsoft Office PowerPoint</Application>
  <PresentationFormat>Geniş ekran</PresentationFormat>
  <Paragraphs>204</Paragraphs>
  <Slides>33</Slides>
  <Notes>2</Notes>
  <HiddenSlides>0</HiddenSlides>
  <MMClips>0</MMClips>
  <ScaleCrop>false</ScaleCrop>
  <HeadingPairs>
    <vt:vector size="8" baseType="variant">
      <vt:variant>
        <vt:lpstr>Kullanılan Yazı Tipleri</vt:lpstr>
      </vt:variant>
      <vt:variant>
        <vt:i4>9</vt:i4>
      </vt:variant>
      <vt:variant>
        <vt:lpstr>Tema</vt:lpstr>
      </vt:variant>
      <vt:variant>
        <vt:i4>1</vt:i4>
      </vt:variant>
      <vt:variant>
        <vt:lpstr>Eklenmiş OLE Hizmet Programları</vt:lpstr>
      </vt:variant>
      <vt:variant>
        <vt:i4>4</vt:i4>
      </vt:variant>
      <vt:variant>
        <vt:lpstr>Slayt Başlıkları</vt:lpstr>
      </vt:variant>
      <vt:variant>
        <vt:i4>33</vt:i4>
      </vt:variant>
    </vt:vector>
  </HeadingPairs>
  <TitlesOfParts>
    <vt:vector size="47" baseType="lpstr">
      <vt:lpstr>Meiryo</vt:lpstr>
      <vt:lpstr>Amasis MT Pro Black</vt:lpstr>
      <vt:lpstr>Arial</vt:lpstr>
      <vt:lpstr>Calibri</vt:lpstr>
      <vt:lpstr>Calibri Light</vt:lpstr>
      <vt:lpstr>Cambria</vt:lpstr>
      <vt:lpstr>Colonna MT</vt:lpstr>
      <vt:lpstr>Times New Roman</vt:lpstr>
      <vt:lpstr>Wingdings</vt:lpstr>
      <vt:lpstr>Office Teması</vt:lpstr>
      <vt:lpstr>Graph</vt:lpstr>
      <vt:lpstr>Document</vt:lpstr>
      <vt:lpstr>Bitmap Image</vt:lpstr>
      <vt:lpstr>Bit Eşlem Resmi</vt:lpstr>
      <vt:lpstr>BAIBÜ Nükleer Radyasyon Dedektörleri Arastırma ve Uygulama Merkezi Altyapısı ve Yapılan Çalısmalar 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TÜBİTAK UZAY-NÜRDAM İşbirliği Protokolü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İyonik Kümeler</vt:lpstr>
      <vt:lpstr>Moleküler Boyut Analizinde Kullanılan Yöntemler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ronaldinho424</dc:creator>
  <cp:lastModifiedBy>Yalçın KALKAN</cp:lastModifiedBy>
  <cp:revision>943</cp:revision>
  <dcterms:created xsi:type="dcterms:W3CDTF">2021-03-25T16:22:36Z</dcterms:created>
  <dcterms:modified xsi:type="dcterms:W3CDTF">2022-12-04T04:00:06Z</dcterms:modified>
</cp:coreProperties>
</file>