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1"/>
  </p:notesMasterIdLst>
  <p:sldIdLst>
    <p:sldId id="283" r:id="rId2"/>
    <p:sldId id="284" r:id="rId3"/>
    <p:sldId id="285" r:id="rId4"/>
    <p:sldId id="286" r:id="rId5"/>
    <p:sldId id="287" r:id="rId6"/>
    <p:sldId id="288" r:id="rId7"/>
    <p:sldId id="289" r:id="rId8"/>
    <p:sldId id="290" r:id="rId9"/>
    <p:sldId id="29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55"/>
    <p:restoredTop sz="95878"/>
  </p:normalViewPr>
  <p:slideViewPr>
    <p:cSldViewPr snapToGrid="0" snapToObjects="1">
      <p:cViewPr>
        <p:scale>
          <a:sx n="88" d="100"/>
          <a:sy n="88" d="100"/>
        </p:scale>
        <p:origin x="1032" y="102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3T12:20:10.303"/>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3T12:20:30.175"/>
    </inkml:context>
    <inkml:brush xml:id="br0">
      <inkml:brushProperty name="width" value="0.05" units="cm"/>
      <inkml:brushProperty name="height" value="0.05" units="cm"/>
      <inkml:brushProperty name="color" value="#E71224"/>
    </inkml:brush>
  </inkml:definitions>
  <inkml:trace contextRef="#ctx0" brushRef="#br0">49 5039 24575,'2'-7'0,"0"-2"0,2 3 0,-1-2 0,1-2 0,2 2 0,-1-2 0,2 0 0,-2 2 0,2-2 0,-2 2 0,0 0 0,-1 0 0,2 0 0,-2 3 0,1-3 0,-1 2 0,0-1 0,0 1 0,-1-2 0,1 2 0,0 0 0,-2-1 0,1 1 0,-1 0 0,2-1 0,0 1 0,0-2 0,-1 0 0,1 1 0,0-3 0,0 1 0,2-3 0,-1 2 0,1-1 0,0 1 0,-2 2 0,2 0 0,-3 1 0,1-1 0,0 0 0,0 0 0,0 0 0,0 1 0,0-1 0,0-2 0,0 1 0,0-3 0,2 2 0,-1-3 0,3 0 0,-4 0 0,2 3 0,0-3 0,-1 3 0,1-1 0,-2 1 0,0 0 0,0 2 0,0-4 0,0 1 0,0-2 0,2 0 0,-1 1 0,3-1 0,-3-2 0,1 1 0,1-1 0,-3 4 0,2 1 0,-2 2 0,0 1 0,-1 1 0,0-2 0,0 2 0,-1-1 0,2-3 0,0-1 0,0-2 0,1-2 0,-1 1 0,1-1 0,-1 2 0,0 1 0,0-1 0,0 2 0,1-1 0,-2 4 0,2-5 0,-1 3 0,0-3 0,0 0 0,0 0 0,3 1 0,-3-4 0,5 0 0,-4 0 0,3-2 0,-3 2 0,2 0 0,-3 1 0,1 2 0,-1 0 0,0 3 0,0-2 0,-2 3 0,2-3 0,-2 1 0,3-4 0,-1 2 0,3-11 0,1 6 0,2-10 0,-1 9 0,1-5 0,0 5 0,-3 0 0,-1 3 0,-1 3 0,-1 1 0,0-1 0,0 0 0,2 0 0,2-5 0,-1 4 0,2-7 0,-2 5 0,1 0 0,2-2 0,-4 7 0,1-4 0,-2 9 0,-1-2 0,2 4 0,-4 1 0,1 1 0,-3-1 0,2-1 0,-2-6 0,0-1 0,0-6 0,0 3 0,0-4 0,0 5 0,2-5 0,-2 2 0,5-6 0,-5 3 0,5-2 0,-5 2 0,2 0 0,-2 6 0,2-2 0,-2 4 0,2 1 0,-2 0 0,0 2 0,0 0 0,0 0 0,0 0 0,0 1 0,2-1 0,-2-2 0,2-1 0,0-1 0,-1 1 0,0-1 0,-1 1 0,2 1 0,-1 0 0,0 2 0,-1 0 0,0 0 0,2 0 0,-2 3 0,2-3 0,-2 2 0,0-2 0,0-2 0,0 0 0,0-5 0,2-4 0,-1-1 0,3-1 0,-3-1 0,3 3 0,-4-2 0,4 5 0,-3 0 0,2 6 0,-2 2 0,1 2 0,-2 3 0,0-1 0,1 1 0,-1-1 0,2-1 0,0-1 0,0-2 0,0 0 0,2-2 0,-2 2 0,0-4 0,2 3 0,-2-1 0,0 2 0,1 1 0,-2 1 0,2-4 0,0 4 0,-1-7 0,2 0 0,-2 0 0,3-3 0,-1 4 0,-2-1 0,0 0 0,0 3 0,-2 1 0,2 2 0,-1 3 0,0-1 0,0 1 0,-1 1 0,0-1 0,0 1 0,0-1 0,0 1 0,0-3 0,0 2 0,0-3 0,0 3 0,0-1 0,0 1 0,0 1 0,0-1 0,0-2 0,0-10 0,0 0 0,0-12 0,3 6 0,0-7 0,2 4 0,0-4 0,0 4 0,-3 0 0,3 0 0,-2 0 0,-1 0 0,3 0 0,-5 3 0,5 0 0,-5 4 0,4-1 0,-3 3 0,3 1 0,-4 2 0,2 0 0,0 0 0,-2-2 0,2 2 0,0-5 0,-1 2 0,3-3 0,-4 1 0,5-1 0,-5 0 0,4 1 0,-3 2 0,3-2 0,-4 2 0,4-3 0,-3 1 0,3 2 0,-4-2 0,4 4 0,-3-4 0,1 2 0,-1 0 0,0 1 0,1 0 0,-2 1 0,0-1 0,0 2 0,2-5 0,-2 4 0,4-7 0,-3 7 0,3-4 0,-2 2 0,1 0 0,1-2 0,-2 2 0,1-2 0,1-1 0,-1 1 0,-1 2 0,0 2 0,0 2 0,-1 4 0,2-4 0,-2 3 0,3-3 0,-4 1 0,4-4 0,-1-1 0,1-5 0,1 1 0,0-4 0,2 2 0,-2 0 0,2 3 0,-2 3 0,-1 4 0,-2 1 0,2 1 0,-4 4 0,2-1 0,-2 3 0,0-4 0,0 3 0,2-6 0,-2 1 0,4-3 0,-3 0 0,3-2 0,-4 2 0,4-3 0,-3 1 0,0 1 0,-1-1 0,2 2 0,-1 0 0,1 1 0,-2-1 0,0 0 0,0 0 0,2-2 0,-2 2 0,4-8 0,-3 6 0,1-3 0,-2 5 0,0 0 0,0 0 0,0 3 0,0-5 0,0 4 0,2-10 0,-2 7 0,5-17 0,-2 15 0,2-17 0,0 12 0,0-7 0,-2 3 0,1 3 0,-4-3 0,4 6 0,-3-2 0,1 2 0,-2 0 0,0 1 0,0-1 0,0-2 0,0 1 0,0 2 0,0 0 0,0 4 0,0 1 0,0 1 0,0 3 0,0-1 0,0 3 0,0-3 0,0 1 0,0-3 0,0-1 0,0-3 0,0-3 0,0-2 0,0-1 0,0 0 0,0 0 0,0 3 0,0 3 0,0 1 0,0 5 0,0 1 0,0 7 0,0 2 0,0 5 0,0-2 0,0 2 0,0-2 0,0 1 0,0-1 0,2-1 0,-2 1 0,3-3 0,-1 3 0,1-1 0,1 1 0,1 1 0,1 1 0,4 2 0,-2 1 0,5 2 0,-3-1 0,7 5 0,-4-5 0,6 3 0,-3-3 0,0 0 0,-1-1 0,0 1 0,-1 0 0,-1-1 0,-1 1 0,-1-1 0,1 0 0,1 1 0,0-1 0,0 1 0,-1-1 0,1-1 0,0 1 0,-1-1 0,1-1 0,0 0 0,0 0 0,-1-1 0,1 1 0,0 0 0,-3-1 0,3 1 0,-3-2 0,3 2 0,0-1 0,-1 3 0,4-3 0,-3 1 0,5-1 0,-2 1 0,2-1 0,4 2 0,-6-2 0,5-1 0,-5 1 0,3 1 0,-3-1 0,-1 2 0,-2-3 0,2 0 0,-2 1 0,3-1 0,-4 0 0,1 1 0,0-1 0,2 0 0,-2 1 0,5-1 0,-2 3 0,3-2 0,-3 1 0,10 1 0,-11 0 0,9-1 0,-12 1 0,1-3 0,-2 0 0,1 2 0,-2-1 0,3 1 0,0 0 0,0-1 0,-1 1 0,1 0 0,0-1 0,0 3 0,-1-4 0,1 2 0,-2-2 0,1 3 0,-2-3 0,3 2 0,-3-2 0,3 1 0,0-1 0,0 0 0,2 0 0,-4 1 0,1-1 0,-4 0 0,2 0 0,-2-2 0,0 0 0,-2-1 0,1 0 0,-3 2 0,3-1 0,-1 1 0,2 1 0,0 0 0,-1 0 0,3 0 0,-1 0 0,1 0 0,-3 0 0,3 0 0,-1 0 0,1 0 0,-1 0 0,2 0 0,2 0 0,-3 0 0,2 1 0,-1-1 0,-1 0 0,0 0 0,-2 0 0,-2-1 0,1 1 0,-3 0 0,2-1 0,-3 1 0,1-1 0,-1-1 0,1 0 0,-2-1 0,1 0 0,-3 2 0,1-4 0,-2-1 0,-1-2 0,-2 0 0,1 1 0,-1 3 0,2 3 0,1 6 0,1 5 0,0 5 0,0-1 0,-2 1 0,1-1 0,-3-2 0,4 2 0,-2-4 0,0 1 0,1-2 0,0-1 0,1 1 0,0 0 0,0 2 0,0-2 0,0 3 0,0-1 0,0 1 0,0 3 0,0-1 0,0 1 0,0-1 0,0 1 0,0-3 0,0-1 0,0-2 0,0-1 0,0 1 0,0 0 0,0 0 0,0-1 0,0 4 0,0-1 0,0 7 0,0 8 0,0-6 0,0 6 0,0-11 0,0-3 0,0 1 0,0-3 0,0 1 0,-2-2 0,1 0 0,-1 2 0,2-2 0,-2 5 0,2-2 0,-4 3 0,3-1 0,-3 1 0,3-1 0,-1-2 0,0-1 0,2-2 0,-2-2 0,2 1 0,0-2 0,-2 6 0,1-3 0,-1 5 0,0-5 0,2 5 0,-4-4 0,2 9 0,-1-6 0,-1 5 0,4-7 0,-4-2 0,4-2 0,-4 1 0,3-2 0,-3 6 0,4-3 0,-4 5 0,3-5 0,-3 5 0,4-4 0,-4 1 0,1-2 0,1-1 0,0-1 0,2 1 0,-2-6 0,2 4 0,-2-6 0,2 3 0,0-3 0,0 1 0,0-1 0,0 0 0,0-1 0,0 0 0,0 5 0,-2 0 0,0 7 0,-4-1 0,1 4 0,-4-5 0,2 5 0,1-5 0,-3 3 0,4-4 0,-1 4 0,0-3 0,1 2 0,-3-4 0,3 1 0,0-1 0,-1-1 0,1 2 0,-2-3 0,2 3 0,-3-2 0,3 3 0,-1 0 0,0-1 0,1 4 0,-3 0 0,3 0 0,-4 2 0,4-5 0,-3 2 0,3-4 0,-1 1 0,2-4 0,0 4 0,0-1 0,0-1 0,-1 3 0,1-3 0,0 3 0,-2-1 0,1 1 0,-1 0 0,1 0 0,0-3 0,0 2 0,-1-3 0,2 1 0,0 0 0,0-2 0,-2 2 0,2 0 0,-2 0 0,2 3 0,-1-2 0,1 1 0,0-2 0,0 3 0,0-2 0,-1-1 0,3-1 0,-1 0 0,1 1 0,-2-2 0,0 1 0,0 0 0,-1 3 0,1-2 0,-2 3 0,1-2 0,-1 1 0,2-4 0,0 4 0,0-3 0,0 1 0,0-3 0,2 1 0,-2 0 0,2 2 0,-2-2 0,2 4 0,-2-1 0,2 2 0,-4-1 0,1 1 0,-2 2 0,3-1 0,0 1 0,-1-2 0,1-1 0,0 1 0,1 0 0,0-3 0,2 3 0,-2-5 0,0 4 0,1-1 0,-1-1 0,2 2 0,-3-1 0,2-1 0,-2 3 0,0-3 0,0 3 0,-1 2 0,1-2 0,-3 3 0,3-4 0,-3 1 0,3 0 0,0-3 0,2 3 0,-2-3 0,2 3 0,-3 0 0,1-1 0,0 1 0,-1 0 0,-1 2 0,1-2 0,-4 5 0,5-4 0,-3 1 0,1 0 0,1-1 0,-2 1 0,3 0 0,-1-1 0,1 1 0,-2-2 0,1-1 0,-1 1 0,2-2 0,-1 1 0,-1-2 0,2 3 0,-2-2 0,1 3 0,1-2 0,-1 3 0,3-2 0,-2-1 0,2 1 0,-1 0 0,0-3 0,1 0 0,-1 0 0,0-1 0,1 1 0,-2-5 0,0 3 0,0-2 0,1-1 0,-3 1 0,2-3 0,-1 1 0,1 0 0,0-2 0,1-1 0,-1-1 0,1 0 0,-1 0 0,2 2 0,1 4 0,1 5 0,-2 5 0,-1 2 0,-1-2 0,-3 2 0,2-2 0,-2 0 0,3-1 0,0-4 0,2 1 0,-2-4 0,2 4 0,0-1 0,-2-1 0,3 2 0,-2-1 0,2 2 0,-3-1 0,2 1 0,-2-2 0,2-1 0,-2-3 0,4-1 0,-4 0 0,4-3 0,-2 1 0,2 1 0,-1-1 0,0 3 0,-2-1 0,3 2 0,-4 2 0,2-2 0,-2 2 0,1 0 0,0-2 0,1 2 0,-2-2 0,0 0 0,0 0 0,0-3 0,0 5 0,0-4 0,-1 4 0,-2 0 0,1 1 0,-2-1 0,2 2 0,-1-1 0,0-1 0,0 3 0,1-5 0,-2 4 0,1-1 0,1-1 0,-2 2 0,2-3 0,-1 3 0,0-4 0,2 2 0,-2-2 0,2 2 0,-2-2 0,2 4 0,-2-3 0,2 3 0,-3-2 0,4 1 0,-4 1 0,1-4 0,1 4 0,-2-1 0,4-1 0,-5 3 0,5-3 0,-4 3 0,3 0 0,-3-1 0,1 4 0,0-3 0,-1 2 0,1-2 0,1 0 0,-1 0 0,1-1 0,1 1 0,-1 0 0,2 0 0,0-3 0,0 2 0,-1-1 0,1 1 0,0 1 0,-1 3 0,-1-3 0,1 5 0,-3-5 0,3 5 0,-4-2 0,2 0 0,-2 2 0,1-5 0,1 2 0,-1-2 0,1 0 0,0 0 0,-1-1 0,2-1 0,-1 1 0,0-4 0,2 2 0,0 0 0,-1-1 0,1 1 0,0 0 0,-1-2 0,1 2 0,0-3 0,1 1 0,-2 2 0,1-1 0,-1 0 0,0 1 0,2-1 0,-2 1 0,2 0 0,0-2 0,0 2 0,0-2 0,0-1 0,2-1 0,-2 2 0,2-3 0,0 3 0,-1-2 0,1 1 0,-1-1 0,0 0 0,3 1 0,-4-1 0,4 0 0,-3 1 0,2-1 0,-2 0 0,2 1 0,-2-3 0,3 2 0,-3-3 0,2 2 0,-2-1 0,3 2 0,-2-3 0,2 1 0,0-1 0,0 0 0,-3-1 0,1 0 0,-3-2 0,2 0 0,-1 0 0,1 0 0,-1 0 0,1 0 0,-1-2 0,1 2 0,-1-4 0,1 4 0,-1-2 0,2 1 0,-1 0 0,1 0 0,-2 1 0,2-2 0,-1 2 0,1-3 0,-1 2 0,-1-2 0,-1 1 0,1 0 0,-4-1 0,2 0 0,1 0 0,-3 0 0,2 0 0,0 1 0,1 0 0,1-1 0,1 2 0,-1-2 0,1 3 0,-1-3 0,1 2 0,-1-2 0,1 3 0,-1-3 0,1 2 0,-1-2 0,0 3 0,1-3 0,-1 1 0,1 0 0,-1-1 0,1 2 0,-1-2 0,1 3 0,-3-4 0,2 4 0,-1-3 0,-1 0 0,0 1 0,0-1 0,-1 1 0,1-2 0,-2 0 0,-2 0 0,2 0 0,-4 0 0,3 0 0,-3-2 0,2 1 0,-3-1 0,0 2 0,0-1 0,0 1 0,1 2 0,-1-2 0,2 2 0,-1-3 0,4 1 0,-2 2 0,2-1 0,-2 2 0,2-2 0,-2 1 0,2-1 0,0 0 0,0 1 0,-2-2 0,2 0 0,-2 1 0,0 0 0,1 0 0,-1-1 0,3 0 0,-1 0 0,0 1 0,0-1 0,0 0 0,1 0 0,-1 0 0,0 0 0,2 2 0,-3-2 0,2 0 0,-3 0 0,0-2 0,2 2 0,-5-2 0,5 1 0,-4-1 0,3 2 0,-1 0 0,0 0 0,2 0 0,-2 0 0,2 0 0,-2 0 0,2 2 0,-2-2 0,2 2 0,-2-2 0,2 0 0,-5 1 0,5 0 0,-4 1 0,4-1 0,-2 0 0,0 2 0,1-2 0,-1 2 0,2-2 0,1 2 0,-1-2 0,0 2 0,0-2 0,0 1 0,1 0 0,-1-2 0,0 2 0,0-2 0,0 0 0,1 0 0,-3 0 0,3 0 0,-2 0 0,3 0 0,-2 1 0,2 0 0,0 0 0,3 1 0,-1 0 0,1-1 0,-1 3 0,1-3 0,0 2 0,1-2 0,-1 3 0,1-2 0,-2 1 0,1 0 0,-1 0 0,1-1 0,-1 0 0,1 1 0,-1-3 0,1 4 0,-1-2 0,1 1 0,-1-1 0,1 0 0,-1-1 0,1 3 0,-1-3 0,1 2 0,1-2 0,2 3 0,2-1 0,1 1 0,0 0 0,0 0 0,-1 1 0,1-1 0,-1 2 0,1-1 0,1 1 0,-2 0 0,-1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091F7A-CB23-4E4D-8E76-355ABB90957E}" type="datetimeFigureOut">
              <a:rPr lang="en-GB" smtClean="0"/>
              <a:t>23/09/2022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2188C-3493-CC44-A016-E417FB1A0057}" type="slidenum">
              <a:rPr lang="en-GB" smtClean="0"/>
              <a:t>‹#›</a:t>
            </a:fld>
            <a:endParaRPr lang="en-GB"/>
          </a:p>
        </p:txBody>
      </p:sp>
    </p:spTree>
    <p:extLst>
      <p:ext uri="{BB962C8B-B14F-4D97-AF65-F5344CB8AC3E}">
        <p14:creationId xmlns:p14="http://schemas.microsoft.com/office/powerpoint/2010/main" val="1000046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tr-TR"/>
              <a:t>YEFİST'21 / 25.09.2021</a:t>
            </a:r>
            <a:endParaRPr lang="en-GB"/>
          </a:p>
        </p:txBody>
      </p:sp>
      <p:sp>
        <p:nvSpPr>
          <p:cNvPr id="5" name="Footer Placeholder 4"/>
          <p:cNvSpPr>
            <a:spLocks noGrp="1"/>
          </p:cNvSpPr>
          <p:nvPr>
            <p:ph type="ftr" sz="quarter" idx="11"/>
          </p:nvPr>
        </p:nvSpPr>
        <p:spPr/>
        <p:txBody>
          <a:bodyPr/>
          <a:lstStyle/>
          <a:p>
            <a:r>
              <a:rPr lang="en-GB"/>
              <a:t>Serkant Ali Çetin</a:t>
            </a:r>
          </a:p>
        </p:txBody>
      </p:sp>
      <p:sp>
        <p:nvSpPr>
          <p:cNvPr id="6" name="Slide Number Placeholder 5"/>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tr-TR"/>
              <a:t>YEFİST'21 / 25.09.2021</a:t>
            </a:r>
            <a:endParaRPr lang="en-GB"/>
          </a:p>
        </p:txBody>
      </p:sp>
      <p:sp>
        <p:nvSpPr>
          <p:cNvPr id="5" name="Footer Placeholder 4"/>
          <p:cNvSpPr>
            <a:spLocks noGrp="1"/>
          </p:cNvSpPr>
          <p:nvPr>
            <p:ph type="ftr" sz="quarter" idx="11"/>
          </p:nvPr>
        </p:nvSpPr>
        <p:spPr/>
        <p:txBody>
          <a:bodyPr/>
          <a:lstStyle/>
          <a:p>
            <a:r>
              <a:rPr lang="en-GB"/>
              <a:t>Serkant Ali Çetin</a:t>
            </a:r>
          </a:p>
        </p:txBody>
      </p:sp>
      <p:sp>
        <p:nvSpPr>
          <p:cNvPr id="6" name="Slide Number Placeholder 5"/>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tr-TR"/>
              <a:t>YEFİST'21 / 25.09.2021</a:t>
            </a:r>
            <a:endParaRPr lang="en-GB"/>
          </a:p>
        </p:txBody>
      </p:sp>
      <p:sp>
        <p:nvSpPr>
          <p:cNvPr id="5" name="Footer Placeholder 4"/>
          <p:cNvSpPr>
            <a:spLocks noGrp="1"/>
          </p:cNvSpPr>
          <p:nvPr>
            <p:ph type="ftr" sz="quarter" idx="11"/>
          </p:nvPr>
        </p:nvSpPr>
        <p:spPr/>
        <p:txBody>
          <a:bodyPr/>
          <a:lstStyle/>
          <a:p>
            <a:r>
              <a:rPr lang="en-GB"/>
              <a:t>Serkant Ali Çetin</a:t>
            </a:r>
          </a:p>
        </p:txBody>
      </p:sp>
      <p:sp>
        <p:nvSpPr>
          <p:cNvPr id="6" name="Slide Number Placeholder 5"/>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tr-TR"/>
              <a:t>YEFİST'21 / 25.09.2021</a:t>
            </a:r>
            <a:endParaRPr lang="en-GB"/>
          </a:p>
        </p:txBody>
      </p:sp>
      <p:sp>
        <p:nvSpPr>
          <p:cNvPr id="5" name="Footer Placeholder 4"/>
          <p:cNvSpPr>
            <a:spLocks noGrp="1"/>
          </p:cNvSpPr>
          <p:nvPr>
            <p:ph type="ftr" sz="quarter" idx="11"/>
          </p:nvPr>
        </p:nvSpPr>
        <p:spPr/>
        <p:txBody>
          <a:bodyPr/>
          <a:lstStyle/>
          <a:p>
            <a:r>
              <a:rPr lang="en-GB"/>
              <a:t>Serkant Ali Çetin</a:t>
            </a:r>
          </a:p>
        </p:txBody>
      </p:sp>
      <p:sp>
        <p:nvSpPr>
          <p:cNvPr id="6" name="Slide Number Placeholder 5"/>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tr-TR"/>
              <a:t>YEFİST'21 / 25.09.2021</a:t>
            </a:r>
            <a:endParaRPr lang="en-GB"/>
          </a:p>
        </p:txBody>
      </p:sp>
      <p:sp>
        <p:nvSpPr>
          <p:cNvPr id="5" name="Footer Placeholder 4"/>
          <p:cNvSpPr>
            <a:spLocks noGrp="1"/>
          </p:cNvSpPr>
          <p:nvPr>
            <p:ph type="ftr" sz="quarter" idx="11"/>
          </p:nvPr>
        </p:nvSpPr>
        <p:spPr/>
        <p:txBody>
          <a:bodyPr/>
          <a:lstStyle/>
          <a:p>
            <a:r>
              <a:rPr lang="en-GB"/>
              <a:t>Serkant Ali Çetin</a:t>
            </a:r>
          </a:p>
        </p:txBody>
      </p:sp>
      <p:sp>
        <p:nvSpPr>
          <p:cNvPr id="6" name="Slide Number Placeholder 5"/>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tr-TR"/>
              <a:t>YEFİST'21 / 25.09.2021</a:t>
            </a:r>
            <a:endParaRPr lang="en-GB"/>
          </a:p>
        </p:txBody>
      </p:sp>
      <p:sp>
        <p:nvSpPr>
          <p:cNvPr id="6" name="Footer Placeholder 5"/>
          <p:cNvSpPr>
            <a:spLocks noGrp="1"/>
          </p:cNvSpPr>
          <p:nvPr>
            <p:ph type="ftr" sz="quarter" idx="11"/>
          </p:nvPr>
        </p:nvSpPr>
        <p:spPr/>
        <p:txBody>
          <a:bodyPr/>
          <a:lstStyle/>
          <a:p>
            <a:r>
              <a:rPr lang="en-GB"/>
              <a:t>Serkant Ali Çetin</a:t>
            </a:r>
          </a:p>
        </p:txBody>
      </p:sp>
      <p:sp>
        <p:nvSpPr>
          <p:cNvPr id="7" name="Slide Number Placeholder 6"/>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tr-TR"/>
              <a:t>YEFİST'21 / 25.09.2021</a:t>
            </a:r>
            <a:endParaRPr lang="en-GB"/>
          </a:p>
        </p:txBody>
      </p:sp>
      <p:sp>
        <p:nvSpPr>
          <p:cNvPr id="8" name="Footer Placeholder 7"/>
          <p:cNvSpPr>
            <a:spLocks noGrp="1"/>
          </p:cNvSpPr>
          <p:nvPr>
            <p:ph type="ftr" sz="quarter" idx="11"/>
          </p:nvPr>
        </p:nvSpPr>
        <p:spPr/>
        <p:txBody>
          <a:bodyPr/>
          <a:lstStyle/>
          <a:p>
            <a:r>
              <a:rPr lang="en-GB"/>
              <a:t>Serkant Ali Çetin</a:t>
            </a:r>
          </a:p>
        </p:txBody>
      </p:sp>
      <p:sp>
        <p:nvSpPr>
          <p:cNvPr id="9" name="Slide Number Placeholder 8"/>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tr-TR"/>
              <a:t>YEFİST'21 / 25.09.2021</a:t>
            </a:r>
            <a:endParaRPr lang="en-GB"/>
          </a:p>
        </p:txBody>
      </p:sp>
      <p:sp>
        <p:nvSpPr>
          <p:cNvPr id="4" name="Footer Placeholder 3"/>
          <p:cNvSpPr>
            <a:spLocks noGrp="1"/>
          </p:cNvSpPr>
          <p:nvPr>
            <p:ph type="ftr" sz="quarter" idx="11"/>
          </p:nvPr>
        </p:nvSpPr>
        <p:spPr/>
        <p:txBody>
          <a:bodyPr/>
          <a:lstStyle/>
          <a:p>
            <a:r>
              <a:rPr lang="en-GB"/>
              <a:t>Serkant Ali Çetin</a:t>
            </a:r>
          </a:p>
        </p:txBody>
      </p:sp>
      <p:sp>
        <p:nvSpPr>
          <p:cNvPr id="5" name="Slide Number Placeholder 4"/>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tr-TR"/>
              <a:t>YEFİST'21 / 25.09.2021</a:t>
            </a:r>
            <a:endParaRPr lang="en-GB"/>
          </a:p>
        </p:txBody>
      </p:sp>
      <p:sp>
        <p:nvSpPr>
          <p:cNvPr id="3" name="Footer Placeholder 2"/>
          <p:cNvSpPr>
            <a:spLocks noGrp="1"/>
          </p:cNvSpPr>
          <p:nvPr>
            <p:ph type="ftr" sz="quarter" idx="11"/>
          </p:nvPr>
        </p:nvSpPr>
        <p:spPr/>
        <p:txBody>
          <a:bodyPr/>
          <a:lstStyle/>
          <a:p>
            <a:r>
              <a:rPr lang="en-GB"/>
              <a:t>Serkant Ali Çetin</a:t>
            </a:r>
          </a:p>
        </p:txBody>
      </p:sp>
      <p:sp>
        <p:nvSpPr>
          <p:cNvPr id="4" name="Slide Number Placeholder 3"/>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tr-TR"/>
              <a:t>YEFİST'21 / 25.09.2021</a:t>
            </a:r>
            <a:endParaRPr lang="en-GB"/>
          </a:p>
        </p:txBody>
      </p:sp>
      <p:sp>
        <p:nvSpPr>
          <p:cNvPr id="6" name="Footer Placeholder 5"/>
          <p:cNvSpPr>
            <a:spLocks noGrp="1"/>
          </p:cNvSpPr>
          <p:nvPr>
            <p:ph type="ftr" sz="quarter" idx="11"/>
          </p:nvPr>
        </p:nvSpPr>
        <p:spPr/>
        <p:txBody>
          <a:bodyPr/>
          <a:lstStyle/>
          <a:p>
            <a:r>
              <a:rPr lang="en-GB"/>
              <a:t>Serkant Ali Çetin</a:t>
            </a:r>
          </a:p>
        </p:txBody>
      </p:sp>
      <p:sp>
        <p:nvSpPr>
          <p:cNvPr id="7" name="Slide Number Placeholder 6"/>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tr-TR"/>
              <a:t>YEFİST'21 / 25.09.2021</a:t>
            </a:r>
            <a:endParaRPr lang="en-GB"/>
          </a:p>
        </p:txBody>
      </p:sp>
      <p:sp>
        <p:nvSpPr>
          <p:cNvPr id="6" name="Footer Placeholder 5"/>
          <p:cNvSpPr>
            <a:spLocks noGrp="1"/>
          </p:cNvSpPr>
          <p:nvPr>
            <p:ph type="ftr" sz="quarter" idx="11"/>
          </p:nvPr>
        </p:nvSpPr>
        <p:spPr/>
        <p:txBody>
          <a:bodyPr/>
          <a:lstStyle/>
          <a:p>
            <a:r>
              <a:rPr lang="en-GB"/>
              <a:t>Serkant Ali Çetin</a:t>
            </a:r>
          </a:p>
        </p:txBody>
      </p:sp>
      <p:sp>
        <p:nvSpPr>
          <p:cNvPr id="7" name="Slide Number Placeholder 6"/>
          <p:cNvSpPr>
            <a:spLocks noGrp="1"/>
          </p:cNvSpPr>
          <p:nvPr>
            <p:ph type="sldNum" sz="quarter" idx="12"/>
          </p:nvPr>
        </p:nvSpPr>
        <p:spPr/>
        <p:txBody>
          <a:bodyPr/>
          <a:lstStyle/>
          <a:p>
            <a:fld id="{2845D30F-9241-234C-B80D-E46119B63177}"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tr-TR"/>
              <a:t>YEFİST'21 / 25.09.2021</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Serkant Ali Çetin</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45D30F-9241-234C-B80D-E46119B63177}" type="slidenum">
              <a:rPr lang="en-GB" smtClean="0"/>
              <a:t>‹#›</a:t>
            </a:fld>
            <a:endParaRPr lang="en-GB"/>
          </a:p>
        </p:txBody>
      </p:sp>
    </p:spTree>
    <p:extLst>
      <p:ext uri="{BB962C8B-B14F-4D97-AF65-F5344CB8AC3E}">
        <p14:creationId xmlns:p14="http://schemas.microsoft.com/office/powerpoint/2010/main" val="12994347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hyperlink" Target="mailto:onur.kolcu@&#304;stinye.edu.tr" TargetMode="External"/><Relationship Id="rId5" Type="http://schemas.openxmlformats.org/officeDocument/2006/relationships/hyperlink" Target="https://indico.cern.ch/e/yefist2022"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customXml" Target="../ink/ink2.xml"/><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customXml" Target="../ink/ink1.xml"/><Relationship Id="rId5"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lisansustu.istinye.edu.tr/tr/basvuru-ve-kabul/online-basvuru" TargetMode="Externa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hyperlink" Target="https://lisansustu.istinye.edu.tr/tr" TargetMode="External"/><Relationship Id="rId5" Type="http://schemas.openxmlformats.org/officeDocument/2006/relationships/hyperlink" Target="https://lisansustu.istinye.edu.tr/" TargetMode="Externa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5DB9E20-4825-5A4A-AE46-A5BB2ED0FA56}"/>
              </a:ext>
            </a:extLst>
          </p:cNvPr>
          <p:cNvPicPr>
            <a:picLocks noChangeAspect="1"/>
          </p:cNvPicPr>
          <p:nvPr/>
        </p:nvPicPr>
        <p:blipFill rotWithShape="1">
          <a:blip r:embed="rId2"/>
          <a:srcRect l="23250" t="16400" r="41875" b="3600"/>
          <a:stretch/>
        </p:blipFill>
        <p:spPr>
          <a:xfrm>
            <a:off x="0" y="-1"/>
            <a:ext cx="4446270" cy="6374581"/>
          </a:xfrm>
          <a:prstGeom prst="rect">
            <a:avLst/>
          </a:prstGeom>
        </p:spPr>
      </p:pic>
      <p:pic>
        <p:nvPicPr>
          <p:cNvPr id="6" name="Picture 5">
            <a:extLst>
              <a:ext uri="{FF2B5EF4-FFF2-40B4-BE49-F238E27FC236}">
                <a16:creationId xmlns:a16="http://schemas.microsoft.com/office/drawing/2014/main" id="{932CC3A1-65A4-2D4A-A880-8B984A8CB869}"/>
              </a:ext>
            </a:extLst>
          </p:cNvPr>
          <p:cNvPicPr>
            <a:picLocks noChangeAspect="1"/>
          </p:cNvPicPr>
          <p:nvPr/>
        </p:nvPicPr>
        <p:blipFill rotWithShape="1">
          <a:blip r:embed="rId3"/>
          <a:srcRect l="32610" t="91402" r="32556" b="5439"/>
          <a:stretch/>
        </p:blipFill>
        <p:spPr>
          <a:xfrm>
            <a:off x="-1" y="6343650"/>
            <a:ext cx="9073087" cy="514350"/>
          </a:xfrm>
          <a:prstGeom prst="rect">
            <a:avLst/>
          </a:prstGeom>
        </p:spPr>
      </p:pic>
      <p:pic>
        <p:nvPicPr>
          <p:cNvPr id="7" name="Picture 6">
            <a:extLst>
              <a:ext uri="{FF2B5EF4-FFF2-40B4-BE49-F238E27FC236}">
                <a16:creationId xmlns:a16="http://schemas.microsoft.com/office/drawing/2014/main" id="{06DCD1B3-FDCD-E64D-9C4C-ED168AD8A2EB}"/>
              </a:ext>
            </a:extLst>
          </p:cNvPr>
          <p:cNvPicPr>
            <a:picLocks noChangeAspect="1"/>
          </p:cNvPicPr>
          <p:nvPr/>
        </p:nvPicPr>
        <p:blipFill rotWithShape="1">
          <a:blip r:embed="rId4"/>
          <a:srcRect l="14625" t="16400" r="51218" b="11395"/>
          <a:stretch/>
        </p:blipFill>
        <p:spPr>
          <a:xfrm>
            <a:off x="4446270" y="84043"/>
            <a:ext cx="4697730" cy="6206492"/>
          </a:xfrm>
          <a:prstGeom prst="rect">
            <a:avLst/>
          </a:prstGeom>
        </p:spPr>
      </p:pic>
      <p:sp>
        <p:nvSpPr>
          <p:cNvPr id="8" name="Slide Number Placeholder 7">
            <a:extLst>
              <a:ext uri="{FF2B5EF4-FFF2-40B4-BE49-F238E27FC236}">
                <a16:creationId xmlns:a16="http://schemas.microsoft.com/office/drawing/2014/main" id="{41ED11B5-856A-0E43-97D3-3A564632DD97}"/>
              </a:ext>
            </a:extLst>
          </p:cNvPr>
          <p:cNvSpPr>
            <a:spLocks noGrp="1"/>
          </p:cNvSpPr>
          <p:nvPr>
            <p:ph type="sldNum" sz="quarter" idx="12"/>
          </p:nvPr>
        </p:nvSpPr>
        <p:spPr/>
        <p:txBody>
          <a:bodyPr/>
          <a:lstStyle/>
          <a:p>
            <a:fld id="{2845D30F-9241-234C-B80D-E46119B63177}" type="slidenum">
              <a:rPr lang="en-GB" smtClean="0"/>
              <a:t>1</a:t>
            </a:fld>
            <a:endParaRPr lang="en-GB"/>
          </a:p>
        </p:txBody>
      </p:sp>
    </p:spTree>
    <p:extLst>
      <p:ext uri="{BB962C8B-B14F-4D97-AF65-F5344CB8AC3E}">
        <p14:creationId xmlns:p14="http://schemas.microsoft.com/office/powerpoint/2010/main" val="509283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Text&#10;&#10;Description automatically generated">
            <a:extLst>
              <a:ext uri="{FF2B5EF4-FFF2-40B4-BE49-F238E27FC236}">
                <a16:creationId xmlns:a16="http://schemas.microsoft.com/office/drawing/2014/main" id="{50C69F65-7239-CE42-BAE2-8A349D5C0B24}"/>
              </a:ext>
            </a:extLst>
          </p:cNvPr>
          <p:cNvPicPr>
            <a:picLocks noGrp="1" noChangeAspect="1"/>
          </p:cNvPicPr>
          <p:nvPr>
            <p:ph sz="half" idx="1"/>
          </p:nvPr>
        </p:nvPicPr>
        <p:blipFill>
          <a:blip r:embed="rId2"/>
          <a:stretch>
            <a:fillRect/>
          </a:stretch>
        </p:blipFill>
        <p:spPr>
          <a:xfrm>
            <a:off x="-257175" y="6108669"/>
            <a:ext cx="2428875" cy="811244"/>
          </a:xfrm>
        </p:spPr>
      </p:pic>
      <p:sp>
        <p:nvSpPr>
          <p:cNvPr id="7" name="Slide Number Placeholder 6">
            <a:extLst>
              <a:ext uri="{FF2B5EF4-FFF2-40B4-BE49-F238E27FC236}">
                <a16:creationId xmlns:a16="http://schemas.microsoft.com/office/drawing/2014/main" id="{9FAE3337-1308-B747-80FD-7D2D6E9214F9}"/>
              </a:ext>
            </a:extLst>
          </p:cNvPr>
          <p:cNvSpPr>
            <a:spLocks noGrp="1"/>
          </p:cNvSpPr>
          <p:nvPr>
            <p:ph type="sldNum" sz="quarter" idx="12"/>
          </p:nvPr>
        </p:nvSpPr>
        <p:spPr/>
        <p:txBody>
          <a:bodyPr/>
          <a:lstStyle/>
          <a:p>
            <a:fld id="{2845D30F-9241-234C-B80D-E46119B63177}" type="slidenum">
              <a:rPr lang="en-GB" smtClean="0"/>
              <a:t>2</a:t>
            </a:fld>
            <a:endParaRPr lang="en-GB"/>
          </a:p>
        </p:txBody>
      </p:sp>
      <p:pic>
        <p:nvPicPr>
          <p:cNvPr id="8" name="Picture 7">
            <a:extLst>
              <a:ext uri="{FF2B5EF4-FFF2-40B4-BE49-F238E27FC236}">
                <a16:creationId xmlns:a16="http://schemas.microsoft.com/office/drawing/2014/main" id="{C7C20C0C-65EA-264A-9B30-3EBF06387DDE}"/>
              </a:ext>
            </a:extLst>
          </p:cNvPr>
          <p:cNvPicPr>
            <a:picLocks noChangeAspect="1"/>
          </p:cNvPicPr>
          <p:nvPr/>
        </p:nvPicPr>
        <p:blipFill rotWithShape="1">
          <a:blip r:embed="rId3">
            <a:alphaModFix amt="72000"/>
          </a:blip>
          <a:srcRect l="23250" t="34187" r="41875" b="15299"/>
          <a:stretch/>
        </p:blipFill>
        <p:spPr>
          <a:xfrm>
            <a:off x="0" y="0"/>
            <a:ext cx="2171700" cy="1965959"/>
          </a:xfrm>
          <a:prstGeom prst="rect">
            <a:avLst/>
          </a:prstGeom>
        </p:spPr>
      </p:pic>
      <p:pic>
        <p:nvPicPr>
          <p:cNvPr id="13" name="Picture 12">
            <a:extLst>
              <a:ext uri="{FF2B5EF4-FFF2-40B4-BE49-F238E27FC236}">
                <a16:creationId xmlns:a16="http://schemas.microsoft.com/office/drawing/2014/main" id="{B82CA76F-92C1-3A49-941D-2271F5DA8AF3}"/>
              </a:ext>
            </a:extLst>
          </p:cNvPr>
          <p:cNvPicPr>
            <a:picLocks noChangeAspect="1"/>
          </p:cNvPicPr>
          <p:nvPr/>
        </p:nvPicPr>
        <p:blipFill rotWithShape="1">
          <a:blip r:embed="rId4"/>
          <a:srcRect l="14625" t="16400" r="51218" b="64518"/>
          <a:stretch/>
        </p:blipFill>
        <p:spPr>
          <a:xfrm>
            <a:off x="3514725" y="0"/>
            <a:ext cx="5630726" cy="1965959"/>
          </a:xfrm>
          <a:prstGeom prst="rect">
            <a:avLst/>
          </a:prstGeom>
        </p:spPr>
      </p:pic>
      <p:sp>
        <p:nvSpPr>
          <p:cNvPr id="14" name="TextBox 13">
            <a:extLst>
              <a:ext uri="{FF2B5EF4-FFF2-40B4-BE49-F238E27FC236}">
                <a16:creationId xmlns:a16="http://schemas.microsoft.com/office/drawing/2014/main" id="{7652D949-7CDA-0E42-81DF-C7F2E7B4548B}"/>
              </a:ext>
            </a:extLst>
          </p:cNvPr>
          <p:cNvSpPr txBox="1"/>
          <p:nvPr/>
        </p:nvSpPr>
        <p:spPr>
          <a:xfrm>
            <a:off x="0" y="2846070"/>
            <a:ext cx="2171700" cy="1754326"/>
          </a:xfrm>
          <a:prstGeom prst="rect">
            <a:avLst/>
          </a:prstGeom>
          <a:noFill/>
        </p:spPr>
        <p:txBody>
          <a:bodyPr wrap="square" rtlCol="0">
            <a:spAutoFit/>
          </a:bodyPr>
          <a:lstStyle/>
          <a:p>
            <a:r>
              <a:rPr lang="tr-TR" dirty="0">
                <a:solidFill>
                  <a:schemeClr val="tx1">
                    <a:lumMod val="75000"/>
                    <a:lumOff val="25000"/>
                  </a:schemeClr>
                </a:solidFill>
              </a:rPr>
              <a:t>2014 yılından itibaren her yıl düzenlenmekte olan İstanbul Yüksek Enerji Fiziği </a:t>
            </a:r>
            <a:r>
              <a:rPr lang="tr-TR" dirty="0" err="1">
                <a:solidFill>
                  <a:schemeClr val="tx1">
                    <a:lumMod val="75000"/>
                    <a:lumOff val="25000"/>
                  </a:schemeClr>
                </a:solidFill>
              </a:rPr>
              <a:t>Çalıştayı</a:t>
            </a:r>
            <a:r>
              <a:rPr lang="tr-TR" dirty="0">
                <a:solidFill>
                  <a:schemeClr val="tx1">
                    <a:lumMod val="75000"/>
                    <a:lumOff val="25000"/>
                  </a:schemeClr>
                </a:solidFill>
              </a:rPr>
              <a:t> </a:t>
            </a:r>
            <a:r>
              <a:rPr lang="tr-TR" dirty="0" err="1">
                <a:solidFill>
                  <a:schemeClr val="tx1">
                    <a:lumMod val="75000"/>
                    <a:lumOff val="25000"/>
                  </a:schemeClr>
                </a:solidFill>
              </a:rPr>
              <a:t>YEFİST’e</a:t>
            </a:r>
            <a:r>
              <a:rPr lang="tr-TR" dirty="0">
                <a:solidFill>
                  <a:schemeClr val="tx1">
                    <a:lumMod val="75000"/>
                    <a:lumOff val="25000"/>
                  </a:schemeClr>
                </a:solidFill>
              </a:rPr>
              <a:t> </a:t>
            </a:r>
            <a:r>
              <a:rPr lang="tr-TR" dirty="0" err="1">
                <a:solidFill>
                  <a:schemeClr val="tx1">
                    <a:lumMod val="75000"/>
                    <a:lumOff val="25000"/>
                  </a:schemeClr>
                </a:solidFill>
              </a:rPr>
              <a:t>hoşgeldiniz</a:t>
            </a:r>
            <a:r>
              <a:rPr lang="tr-TR" dirty="0">
                <a:solidFill>
                  <a:schemeClr val="tx1">
                    <a:lumMod val="75000"/>
                    <a:lumOff val="25000"/>
                  </a:schemeClr>
                </a:solidFill>
              </a:rPr>
              <a:t>!</a:t>
            </a:r>
          </a:p>
        </p:txBody>
      </p:sp>
      <p:sp>
        <p:nvSpPr>
          <p:cNvPr id="15" name="TextBox 14">
            <a:extLst>
              <a:ext uri="{FF2B5EF4-FFF2-40B4-BE49-F238E27FC236}">
                <a16:creationId xmlns:a16="http://schemas.microsoft.com/office/drawing/2014/main" id="{DEA73FAF-25D7-8444-8E58-B417DFAF7ABE}"/>
              </a:ext>
            </a:extLst>
          </p:cNvPr>
          <p:cNvSpPr txBox="1"/>
          <p:nvPr/>
        </p:nvSpPr>
        <p:spPr>
          <a:xfrm>
            <a:off x="3098482" y="2420302"/>
            <a:ext cx="2947036" cy="2862322"/>
          </a:xfrm>
          <a:prstGeom prst="rect">
            <a:avLst/>
          </a:prstGeom>
          <a:noFill/>
        </p:spPr>
        <p:txBody>
          <a:bodyPr wrap="square" rtlCol="0">
            <a:spAutoFit/>
          </a:bodyPr>
          <a:lstStyle/>
          <a:p>
            <a:r>
              <a:rPr lang="tr-TR" dirty="0">
                <a:solidFill>
                  <a:srgbClr val="0070C0"/>
                </a:solidFill>
              </a:rPr>
              <a:t>Bu yıl </a:t>
            </a:r>
            <a:r>
              <a:rPr lang="tr-TR" dirty="0" err="1">
                <a:solidFill>
                  <a:srgbClr val="0070C0"/>
                </a:solidFill>
              </a:rPr>
              <a:t>çalıştaya</a:t>
            </a:r>
            <a:r>
              <a:rPr lang="tr-TR" dirty="0">
                <a:solidFill>
                  <a:srgbClr val="0070C0"/>
                </a:solidFill>
              </a:rPr>
              <a:t> </a:t>
            </a:r>
            <a:r>
              <a:rPr lang="tr-TR" b="1" dirty="0">
                <a:solidFill>
                  <a:srgbClr val="0070C0"/>
                </a:solidFill>
              </a:rPr>
              <a:t>kayıt yaptıran katılımcı</a:t>
            </a:r>
            <a:r>
              <a:rPr lang="tr-TR" dirty="0">
                <a:solidFill>
                  <a:srgbClr val="0070C0"/>
                </a:solidFill>
              </a:rPr>
              <a:t> sayısı </a:t>
            </a:r>
            <a:r>
              <a:rPr lang="tr-TR" b="1" dirty="0">
                <a:solidFill>
                  <a:srgbClr val="0070C0"/>
                </a:solidFill>
              </a:rPr>
              <a:t>97</a:t>
            </a:r>
            <a:r>
              <a:rPr lang="tr-TR" dirty="0">
                <a:solidFill>
                  <a:srgbClr val="0070C0"/>
                </a:solidFill>
              </a:rPr>
              <a:t> oldu. </a:t>
            </a:r>
          </a:p>
          <a:p>
            <a:endParaRPr lang="tr-TR" dirty="0">
              <a:solidFill>
                <a:srgbClr val="0070C0"/>
              </a:solidFill>
            </a:endParaRPr>
          </a:p>
          <a:p>
            <a:r>
              <a:rPr lang="tr-TR" dirty="0">
                <a:solidFill>
                  <a:srgbClr val="0070C0"/>
                </a:solidFill>
              </a:rPr>
              <a:t>Kayıtlı katılımcıların </a:t>
            </a:r>
            <a:r>
              <a:rPr lang="tr-TR" b="1" dirty="0">
                <a:solidFill>
                  <a:srgbClr val="0070C0"/>
                </a:solidFill>
              </a:rPr>
              <a:t>%30</a:t>
            </a:r>
            <a:r>
              <a:rPr lang="tr-TR" dirty="0">
                <a:solidFill>
                  <a:srgbClr val="0070C0"/>
                </a:solidFill>
              </a:rPr>
              <a:t>’u </a:t>
            </a:r>
            <a:r>
              <a:rPr lang="tr-TR" b="1" dirty="0">
                <a:solidFill>
                  <a:srgbClr val="0070C0"/>
                </a:solidFill>
              </a:rPr>
              <a:t>İstanbul dışı</a:t>
            </a:r>
            <a:r>
              <a:rPr lang="tr-TR" dirty="0">
                <a:solidFill>
                  <a:srgbClr val="0070C0"/>
                </a:solidFill>
              </a:rPr>
              <a:t>ndan.</a:t>
            </a:r>
          </a:p>
          <a:p>
            <a:endParaRPr lang="tr-TR" dirty="0">
              <a:solidFill>
                <a:srgbClr val="0070C0"/>
              </a:solidFill>
            </a:endParaRPr>
          </a:p>
          <a:p>
            <a:endParaRPr lang="tr-TR" dirty="0">
              <a:solidFill>
                <a:srgbClr val="0070C0"/>
              </a:solidFill>
            </a:endParaRPr>
          </a:p>
          <a:p>
            <a:pPr algn="r"/>
            <a:r>
              <a:rPr lang="tr-TR" i="1" dirty="0">
                <a:solidFill>
                  <a:schemeClr val="tx1">
                    <a:lumMod val="50000"/>
                    <a:lumOff val="50000"/>
                  </a:schemeClr>
                </a:solidFill>
              </a:rPr>
              <a:t>Doktoralı oranı: %30</a:t>
            </a:r>
          </a:p>
          <a:p>
            <a:pPr algn="r"/>
            <a:r>
              <a:rPr lang="tr-TR" i="1" dirty="0">
                <a:solidFill>
                  <a:schemeClr val="tx1">
                    <a:lumMod val="50000"/>
                    <a:lumOff val="50000"/>
                  </a:schemeClr>
                </a:solidFill>
              </a:rPr>
              <a:t>Lisansüstü </a:t>
            </a:r>
            <a:r>
              <a:rPr lang="tr-TR" i="1" dirty="0" err="1">
                <a:solidFill>
                  <a:schemeClr val="tx1">
                    <a:lumMod val="50000"/>
                    <a:lumOff val="50000"/>
                  </a:schemeClr>
                </a:solidFill>
              </a:rPr>
              <a:t>öğr</a:t>
            </a:r>
            <a:r>
              <a:rPr lang="tr-TR" i="1" dirty="0">
                <a:solidFill>
                  <a:schemeClr val="tx1">
                    <a:lumMod val="50000"/>
                    <a:lumOff val="50000"/>
                  </a:schemeClr>
                </a:solidFill>
              </a:rPr>
              <a:t>. oranı: %22</a:t>
            </a:r>
          </a:p>
          <a:p>
            <a:pPr algn="r"/>
            <a:r>
              <a:rPr lang="tr-TR" i="1" dirty="0">
                <a:solidFill>
                  <a:schemeClr val="tx1">
                    <a:lumMod val="50000"/>
                    <a:lumOff val="50000"/>
                  </a:schemeClr>
                </a:solidFill>
              </a:rPr>
              <a:t>Lisans </a:t>
            </a:r>
            <a:r>
              <a:rPr lang="tr-TR" i="1" dirty="0" err="1">
                <a:solidFill>
                  <a:schemeClr val="tx1">
                    <a:lumMod val="50000"/>
                    <a:lumOff val="50000"/>
                  </a:schemeClr>
                </a:solidFill>
              </a:rPr>
              <a:t>öğr</a:t>
            </a:r>
            <a:r>
              <a:rPr lang="tr-TR" i="1" dirty="0">
                <a:solidFill>
                  <a:schemeClr val="tx1">
                    <a:lumMod val="50000"/>
                    <a:lumOff val="50000"/>
                  </a:schemeClr>
                </a:solidFill>
              </a:rPr>
              <a:t>. &amp; diğer oranı: %48</a:t>
            </a:r>
          </a:p>
        </p:txBody>
      </p:sp>
      <p:graphicFrame>
        <p:nvGraphicFramePr>
          <p:cNvPr id="16" name="Table 15">
            <a:extLst>
              <a:ext uri="{FF2B5EF4-FFF2-40B4-BE49-F238E27FC236}">
                <a16:creationId xmlns:a16="http://schemas.microsoft.com/office/drawing/2014/main" id="{9857F3AA-9AA6-CF49-AF76-0FF12F272459}"/>
              </a:ext>
            </a:extLst>
          </p:cNvPr>
          <p:cNvGraphicFramePr>
            <a:graphicFrameLocks noGrp="1"/>
          </p:cNvGraphicFramePr>
          <p:nvPr>
            <p:extLst>
              <p:ext uri="{D42A27DB-BD31-4B8C-83A1-F6EECF244321}">
                <p14:modId xmlns:p14="http://schemas.microsoft.com/office/powerpoint/2010/main" val="580151478"/>
              </p:ext>
            </p:extLst>
          </p:nvPr>
        </p:nvGraphicFramePr>
        <p:xfrm>
          <a:off x="6395190" y="2420302"/>
          <a:ext cx="2673186" cy="2787015"/>
        </p:xfrm>
        <a:graphic>
          <a:graphicData uri="http://schemas.openxmlformats.org/drawingml/2006/table">
            <a:tbl>
              <a:tblPr>
                <a:tableStyleId>{5C22544A-7EE6-4342-B048-85BDC9FD1C3A}</a:tableStyleId>
              </a:tblPr>
              <a:tblGrid>
                <a:gridCol w="2389189">
                  <a:extLst>
                    <a:ext uri="{9D8B030D-6E8A-4147-A177-3AD203B41FA5}">
                      <a16:colId xmlns:a16="http://schemas.microsoft.com/office/drawing/2014/main" val="2020356235"/>
                    </a:ext>
                  </a:extLst>
                </a:gridCol>
                <a:gridCol w="283997">
                  <a:extLst>
                    <a:ext uri="{9D8B030D-6E8A-4147-A177-3AD203B41FA5}">
                      <a16:colId xmlns:a16="http://schemas.microsoft.com/office/drawing/2014/main" val="2969532272"/>
                    </a:ext>
                  </a:extLst>
                </a:gridCol>
              </a:tblGrid>
              <a:tr h="190500">
                <a:tc>
                  <a:txBody>
                    <a:bodyPr/>
                    <a:lstStyle/>
                    <a:p>
                      <a:pPr algn="l" fontAlgn="b"/>
                      <a:r>
                        <a:rPr lang="en-US" sz="1600" u="none" strike="noStrike" dirty="0" err="1">
                          <a:solidFill>
                            <a:srgbClr val="0070C0"/>
                          </a:solidFill>
                          <a:effectLst/>
                        </a:rPr>
                        <a:t>Öğretim</a:t>
                      </a:r>
                      <a:r>
                        <a:rPr lang="en-US" sz="1600" u="none" strike="noStrike" dirty="0">
                          <a:solidFill>
                            <a:srgbClr val="0070C0"/>
                          </a:solidFill>
                          <a:effectLst/>
                        </a:rPr>
                        <a:t> </a:t>
                      </a:r>
                      <a:r>
                        <a:rPr lang="en-US" sz="1600" u="none" strike="noStrike" dirty="0" err="1">
                          <a:solidFill>
                            <a:srgbClr val="0070C0"/>
                          </a:solidFill>
                          <a:effectLst/>
                        </a:rPr>
                        <a:t>Üyesi</a:t>
                      </a:r>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u="none" strike="noStrike">
                          <a:solidFill>
                            <a:srgbClr val="0070C0"/>
                          </a:solidFill>
                          <a:effectLst/>
                        </a:rPr>
                        <a:t>23</a:t>
                      </a:r>
                      <a:endParaRPr lang="en-TR" sz="1600" b="0" i="0" u="none" strike="noStrike">
                        <a:solidFill>
                          <a:srgbClr val="0070C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1756755"/>
                  </a:ext>
                </a:extLst>
              </a:tr>
              <a:tr h="190500">
                <a:tc>
                  <a:txBody>
                    <a:bodyPr/>
                    <a:lstStyle/>
                    <a:p>
                      <a:pPr algn="l" fontAlgn="b"/>
                      <a:r>
                        <a:rPr lang="en-US" sz="1600" u="none" strike="noStrike" dirty="0" err="1">
                          <a:solidFill>
                            <a:srgbClr val="0070C0"/>
                          </a:solidFill>
                          <a:effectLst/>
                        </a:rPr>
                        <a:t>Öğretim</a:t>
                      </a:r>
                      <a:r>
                        <a:rPr lang="en-US" sz="1600" u="none" strike="noStrike" dirty="0">
                          <a:solidFill>
                            <a:srgbClr val="0070C0"/>
                          </a:solidFill>
                          <a:effectLst/>
                        </a:rPr>
                        <a:t> </a:t>
                      </a:r>
                      <a:r>
                        <a:rPr lang="en-US" sz="1600" u="none" strike="noStrike" dirty="0" err="1">
                          <a:solidFill>
                            <a:srgbClr val="0070C0"/>
                          </a:solidFill>
                          <a:effectLst/>
                        </a:rPr>
                        <a:t>Görevlisi</a:t>
                      </a:r>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u="none" strike="noStrike">
                          <a:solidFill>
                            <a:srgbClr val="0070C0"/>
                          </a:solidFill>
                          <a:effectLst/>
                        </a:rPr>
                        <a:t>2</a:t>
                      </a:r>
                      <a:endParaRPr lang="en-TR" sz="1600" b="0" i="0" u="none" strike="noStrike">
                        <a:solidFill>
                          <a:srgbClr val="0070C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91195728"/>
                  </a:ext>
                </a:extLst>
              </a:tr>
              <a:tr h="190500">
                <a:tc>
                  <a:txBody>
                    <a:bodyPr/>
                    <a:lstStyle/>
                    <a:p>
                      <a:pPr algn="l" fontAlgn="b"/>
                      <a:r>
                        <a:rPr lang="en-US" sz="1600" u="none" strike="noStrike" dirty="0" err="1">
                          <a:solidFill>
                            <a:srgbClr val="0070C0"/>
                          </a:solidFill>
                          <a:effectLst/>
                        </a:rPr>
                        <a:t>Doktora</a:t>
                      </a:r>
                      <a:r>
                        <a:rPr lang="en-US" sz="1600" u="none" strike="noStrike" dirty="0">
                          <a:solidFill>
                            <a:srgbClr val="0070C0"/>
                          </a:solidFill>
                          <a:effectLst/>
                        </a:rPr>
                        <a:t> </a:t>
                      </a:r>
                      <a:r>
                        <a:rPr lang="en-US" sz="1600" u="none" strike="noStrike" dirty="0" err="1">
                          <a:solidFill>
                            <a:srgbClr val="0070C0"/>
                          </a:solidFill>
                          <a:effectLst/>
                        </a:rPr>
                        <a:t>Sonrası</a:t>
                      </a:r>
                      <a:r>
                        <a:rPr lang="en-US" sz="1600" u="none" strike="noStrike" dirty="0">
                          <a:solidFill>
                            <a:srgbClr val="0070C0"/>
                          </a:solidFill>
                          <a:effectLst/>
                        </a:rPr>
                        <a:t> </a:t>
                      </a:r>
                      <a:r>
                        <a:rPr lang="en-US" sz="1600" u="none" strike="noStrike" dirty="0" err="1">
                          <a:solidFill>
                            <a:srgbClr val="0070C0"/>
                          </a:solidFill>
                          <a:effectLst/>
                        </a:rPr>
                        <a:t>Araştırmacı</a:t>
                      </a:r>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u="none" strike="noStrike">
                          <a:solidFill>
                            <a:srgbClr val="0070C0"/>
                          </a:solidFill>
                          <a:effectLst/>
                        </a:rPr>
                        <a:t>4</a:t>
                      </a:r>
                      <a:endParaRPr lang="en-TR" sz="1600" b="0" i="0" u="none" strike="noStrike">
                        <a:solidFill>
                          <a:srgbClr val="0070C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0779594"/>
                  </a:ext>
                </a:extLst>
              </a:tr>
              <a:tr h="190500">
                <a:tc>
                  <a:txBody>
                    <a:bodyPr/>
                    <a:lstStyle/>
                    <a:p>
                      <a:pPr algn="l" fontAlgn="b"/>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b="1" i="1" u="none" strike="noStrike" dirty="0">
                          <a:solidFill>
                            <a:schemeClr val="tx1">
                              <a:lumMod val="50000"/>
                              <a:lumOff val="50000"/>
                            </a:schemeClr>
                          </a:solidFill>
                          <a:effectLst/>
                          <a:latin typeface="Calibri" panose="020F0502020204030204" pitchFamily="34" charset="0"/>
                        </a:rPr>
                        <a:t>29</a:t>
                      </a:r>
                    </a:p>
                  </a:txBody>
                  <a:tcPr marL="9525" marR="9525" marT="9525" marB="0" anchor="b"/>
                </a:tc>
                <a:extLst>
                  <a:ext uri="{0D108BD9-81ED-4DB2-BD59-A6C34878D82A}">
                    <a16:rowId xmlns:a16="http://schemas.microsoft.com/office/drawing/2014/main" val="1605123860"/>
                  </a:ext>
                </a:extLst>
              </a:tr>
              <a:tr h="190500">
                <a:tc>
                  <a:txBody>
                    <a:bodyPr/>
                    <a:lstStyle/>
                    <a:p>
                      <a:pPr algn="l" fontAlgn="b"/>
                      <a:r>
                        <a:rPr lang="en-US" sz="1600" u="none" strike="noStrike" dirty="0" err="1">
                          <a:solidFill>
                            <a:srgbClr val="0070C0"/>
                          </a:solidFill>
                          <a:effectLst/>
                        </a:rPr>
                        <a:t>Araştırma</a:t>
                      </a:r>
                      <a:r>
                        <a:rPr lang="en-US" sz="1600" u="none" strike="noStrike" dirty="0">
                          <a:solidFill>
                            <a:srgbClr val="0070C0"/>
                          </a:solidFill>
                          <a:effectLst/>
                        </a:rPr>
                        <a:t> </a:t>
                      </a:r>
                      <a:r>
                        <a:rPr lang="en-US" sz="1600" u="none" strike="noStrike" dirty="0" err="1">
                          <a:solidFill>
                            <a:srgbClr val="0070C0"/>
                          </a:solidFill>
                          <a:effectLst/>
                        </a:rPr>
                        <a:t>Görevlisi</a:t>
                      </a:r>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u="none" strike="noStrike" dirty="0">
                          <a:solidFill>
                            <a:srgbClr val="0070C0"/>
                          </a:solidFill>
                          <a:effectLst/>
                        </a:rPr>
                        <a:t>4</a:t>
                      </a:r>
                      <a:endParaRPr lang="en-TR" sz="1600" b="0" i="0" u="none" strike="noStrike" dirty="0">
                        <a:solidFill>
                          <a:srgbClr val="0070C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08360864"/>
                  </a:ext>
                </a:extLst>
              </a:tr>
              <a:tr h="190500">
                <a:tc>
                  <a:txBody>
                    <a:bodyPr/>
                    <a:lstStyle/>
                    <a:p>
                      <a:pPr algn="l" fontAlgn="b"/>
                      <a:r>
                        <a:rPr lang="en-US" sz="1600" u="none" strike="noStrike" dirty="0" err="1">
                          <a:solidFill>
                            <a:srgbClr val="0070C0"/>
                          </a:solidFill>
                          <a:effectLst/>
                        </a:rPr>
                        <a:t>Doktora</a:t>
                      </a:r>
                      <a:r>
                        <a:rPr lang="en-US" sz="1600" u="none" strike="noStrike" dirty="0">
                          <a:solidFill>
                            <a:srgbClr val="0070C0"/>
                          </a:solidFill>
                          <a:effectLst/>
                        </a:rPr>
                        <a:t> </a:t>
                      </a:r>
                      <a:r>
                        <a:rPr lang="en-US" sz="1600" u="none" strike="noStrike" dirty="0" err="1">
                          <a:solidFill>
                            <a:srgbClr val="0070C0"/>
                          </a:solidFill>
                          <a:effectLst/>
                        </a:rPr>
                        <a:t>Öğrencisi</a:t>
                      </a:r>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u="none" strike="noStrike">
                          <a:solidFill>
                            <a:srgbClr val="0070C0"/>
                          </a:solidFill>
                          <a:effectLst/>
                        </a:rPr>
                        <a:t>7</a:t>
                      </a:r>
                      <a:endParaRPr lang="en-TR" sz="1600" b="0" i="0" u="none" strike="noStrike">
                        <a:solidFill>
                          <a:srgbClr val="0070C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37918938"/>
                  </a:ext>
                </a:extLst>
              </a:tr>
              <a:tr h="190500">
                <a:tc>
                  <a:txBody>
                    <a:bodyPr/>
                    <a:lstStyle/>
                    <a:p>
                      <a:pPr algn="l" fontAlgn="b"/>
                      <a:r>
                        <a:rPr lang="en-US" sz="1600" u="none" strike="noStrike">
                          <a:solidFill>
                            <a:srgbClr val="0070C0"/>
                          </a:solidFill>
                          <a:effectLst/>
                        </a:rPr>
                        <a:t>Yüksek Lisans Öğrencisi</a:t>
                      </a:r>
                      <a:endParaRPr lang="en-US" sz="1600" b="0" i="0" u="none" strike="noStrike">
                        <a:solidFill>
                          <a:srgbClr val="0070C0"/>
                        </a:solidFill>
                        <a:effectLst/>
                        <a:latin typeface="Calibri" panose="020F0502020204030204" pitchFamily="34" charset="0"/>
                      </a:endParaRPr>
                    </a:p>
                  </a:txBody>
                  <a:tcPr marL="9525" marR="9525" marT="9525" marB="0" anchor="b"/>
                </a:tc>
                <a:tc>
                  <a:txBody>
                    <a:bodyPr/>
                    <a:lstStyle/>
                    <a:p>
                      <a:pPr algn="r" fontAlgn="b"/>
                      <a:r>
                        <a:rPr lang="en-TR" sz="1600" u="none" strike="noStrike">
                          <a:solidFill>
                            <a:srgbClr val="0070C0"/>
                          </a:solidFill>
                          <a:effectLst/>
                        </a:rPr>
                        <a:t>10</a:t>
                      </a:r>
                      <a:endParaRPr lang="en-TR" sz="1600" b="0" i="0" u="none" strike="noStrike">
                        <a:solidFill>
                          <a:srgbClr val="0070C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57350352"/>
                  </a:ext>
                </a:extLst>
              </a:tr>
              <a:tr h="190500">
                <a:tc>
                  <a:txBody>
                    <a:bodyPr/>
                    <a:lstStyle/>
                    <a:p>
                      <a:pPr algn="l" fontAlgn="b"/>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b="1" i="1" u="none" strike="noStrike" dirty="0">
                          <a:solidFill>
                            <a:schemeClr val="tx1">
                              <a:lumMod val="50000"/>
                              <a:lumOff val="50000"/>
                            </a:schemeClr>
                          </a:solidFill>
                          <a:effectLst/>
                          <a:latin typeface="Calibri" panose="020F0502020204030204" pitchFamily="34" charset="0"/>
                        </a:rPr>
                        <a:t>21</a:t>
                      </a:r>
                    </a:p>
                  </a:txBody>
                  <a:tcPr marL="9525" marR="9525" marT="9525" marB="0" anchor="b"/>
                </a:tc>
                <a:extLst>
                  <a:ext uri="{0D108BD9-81ED-4DB2-BD59-A6C34878D82A}">
                    <a16:rowId xmlns:a16="http://schemas.microsoft.com/office/drawing/2014/main" val="30412756"/>
                  </a:ext>
                </a:extLst>
              </a:tr>
              <a:tr h="190500">
                <a:tc>
                  <a:txBody>
                    <a:bodyPr/>
                    <a:lstStyle/>
                    <a:p>
                      <a:pPr algn="l" fontAlgn="b"/>
                      <a:r>
                        <a:rPr lang="en-US" sz="1600" u="none" strike="noStrike" dirty="0" err="1">
                          <a:solidFill>
                            <a:srgbClr val="0070C0"/>
                          </a:solidFill>
                          <a:effectLst/>
                        </a:rPr>
                        <a:t>Lisans</a:t>
                      </a:r>
                      <a:r>
                        <a:rPr lang="en-US" sz="1600" u="none" strike="noStrike" dirty="0">
                          <a:solidFill>
                            <a:srgbClr val="0070C0"/>
                          </a:solidFill>
                          <a:effectLst/>
                        </a:rPr>
                        <a:t> </a:t>
                      </a:r>
                      <a:r>
                        <a:rPr lang="en-US" sz="1600" u="none" strike="noStrike" dirty="0" err="1">
                          <a:solidFill>
                            <a:srgbClr val="0070C0"/>
                          </a:solidFill>
                          <a:effectLst/>
                        </a:rPr>
                        <a:t>Öğrencisi</a:t>
                      </a:r>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u="none" strike="noStrike" dirty="0">
                          <a:solidFill>
                            <a:srgbClr val="0070C0"/>
                          </a:solidFill>
                          <a:effectLst/>
                        </a:rPr>
                        <a:t>44</a:t>
                      </a:r>
                      <a:endParaRPr lang="en-TR" sz="1600" b="0" i="0" u="none" strike="noStrike" dirty="0">
                        <a:solidFill>
                          <a:srgbClr val="0070C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26824730"/>
                  </a:ext>
                </a:extLst>
              </a:tr>
              <a:tr h="190500">
                <a:tc>
                  <a:txBody>
                    <a:bodyPr/>
                    <a:lstStyle/>
                    <a:p>
                      <a:pPr algn="l" fontAlgn="b"/>
                      <a:r>
                        <a:rPr lang="en-US" sz="1600" u="none" strike="noStrike" dirty="0" err="1">
                          <a:solidFill>
                            <a:srgbClr val="0070C0"/>
                          </a:solidFill>
                          <a:effectLst/>
                        </a:rPr>
                        <a:t>Diğer</a:t>
                      </a:r>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u="none" strike="noStrike" dirty="0">
                          <a:solidFill>
                            <a:srgbClr val="0070C0"/>
                          </a:solidFill>
                          <a:effectLst/>
                        </a:rPr>
                        <a:t>3</a:t>
                      </a:r>
                      <a:endParaRPr lang="en-TR" sz="1600" b="0" i="0" u="none" strike="noStrike" dirty="0">
                        <a:solidFill>
                          <a:srgbClr val="0070C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2808185"/>
                  </a:ext>
                </a:extLst>
              </a:tr>
              <a:tr h="190500">
                <a:tc>
                  <a:txBody>
                    <a:bodyPr/>
                    <a:lstStyle/>
                    <a:p>
                      <a:pPr algn="l" fontAlgn="b"/>
                      <a:endParaRPr lang="en-US" sz="1600" b="0" i="0" u="none" strike="noStrike" dirty="0">
                        <a:solidFill>
                          <a:srgbClr val="0070C0"/>
                        </a:solidFill>
                        <a:effectLst/>
                        <a:latin typeface="Calibri" panose="020F0502020204030204" pitchFamily="34" charset="0"/>
                      </a:endParaRPr>
                    </a:p>
                  </a:txBody>
                  <a:tcPr marL="9525" marR="9525" marT="9525" marB="0" anchor="b"/>
                </a:tc>
                <a:tc>
                  <a:txBody>
                    <a:bodyPr/>
                    <a:lstStyle/>
                    <a:p>
                      <a:pPr algn="r" fontAlgn="b"/>
                      <a:r>
                        <a:rPr lang="en-TR" sz="1600" b="1" i="1" u="none" strike="noStrike" dirty="0">
                          <a:solidFill>
                            <a:schemeClr val="tx1">
                              <a:lumMod val="50000"/>
                              <a:lumOff val="50000"/>
                            </a:schemeClr>
                          </a:solidFill>
                          <a:effectLst/>
                          <a:latin typeface="Calibri" panose="020F0502020204030204" pitchFamily="34" charset="0"/>
                        </a:rPr>
                        <a:t>47</a:t>
                      </a:r>
                    </a:p>
                  </a:txBody>
                  <a:tcPr marL="9525" marR="9525" marT="9525" marB="0" anchor="b"/>
                </a:tc>
                <a:extLst>
                  <a:ext uri="{0D108BD9-81ED-4DB2-BD59-A6C34878D82A}">
                    <a16:rowId xmlns:a16="http://schemas.microsoft.com/office/drawing/2014/main" val="3608434641"/>
                  </a:ext>
                </a:extLst>
              </a:tr>
            </a:tbl>
          </a:graphicData>
        </a:graphic>
      </p:graphicFrame>
    </p:spTree>
    <p:extLst>
      <p:ext uri="{BB962C8B-B14F-4D97-AF65-F5344CB8AC3E}">
        <p14:creationId xmlns:p14="http://schemas.microsoft.com/office/powerpoint/2010/main" val="338902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Text&#10;&#10;Description automatically generated">
            <a:extLst>
              <a:ext uri="{FF2B5EF4-FFF2-40B4-BE49-F238E27FC236}">
                <a16:creationId xmlns:a16="http://schemas.microsoft.com/office/drawing/2014/main" id="{50C69F65-7239-CE42-BAE2-8A349D5C0B24}"/>
              </a:ext>
            </a:extLst>
          </p:cNvPr>
          <p:cNvPicPr>
            <a:picLocks noGrp="1" noChangeAspect="1"/>
          </p:cNvPicPr>
          <p:nvPr>
            <p:ph sz="half" idx="1"/>
          </p:nvPr>
        </p:nvPicPr>
        <p:blipFill>
          <a:blip r:embed="rId2"/>
          <a:stretch>
            <a:fillRect/>
          </a:stretch>
        </p:blipFill>
        <p:spPr>
          <a:xfrm>
            <a:off x="-257175" y="6108669"/>
            <a:ext cx="2428875" cy="811244"/>
          </a:xfrm>
        </p:spPr>
      </p:pic>
      <p:sp>
        <p:nvSpPr>
          <p:cNvPr id="7" name="Slide Number Placeholder 6">
            <a:extLst>
              <a:ext uri="{FF2B5EF4-FFF2-40B4-BE49-F238E27FC236}">
                <a16:creationId xmlns:a16="http://schemas.microsoft.com/office/drawing/2014/main" id="{9FAE3337-1308-B747-80FD-7D2D6E9214F9}"/>
              </a:ext>
            </a:extLst>
          </p:cNvPr>
          <p:cNvSpPr>
            <a:spLocks noGrp="1"/>
          </p:cNvSpPr>
          <p:nvPr>
            <p:ph type="sldNum" sz="quarter" idx="12"/>
          </p:nvPr>
        </p:nvSpPr>
        <p:spPr/>
        <p:txBody>
          <a:bodyPr/>
          <a:lstStyle/>
          <a:p>
            <a:fld id="{2845D30F-9241-234C-B80D-E46119B63177}" type="slidenum">
              <a:rPr lang="en-GB" smtClean="0"/>
              <a:t>3</a:t>
            </a:fld>
            <a:endParaRPr lang="en-GB"/>
          </a:p>
        </p:txBody>
      </p:sp>
      <p:pic>
        <p:nvPicPr>
          <p:cNvPr id="8" name="Picture 7">
            <a:extLst>
              <a:ext uri="{FF2B5EF4-FFF2-40B4-BE49-F238E27FC236}">
                <a16:creationId xmlns:a16="http://schemas.microsoft.com/office/drawing/2014/main" id="{C7C20C0C-65EA-264A-9B30-3EBF06387DDE}"/>
              </a:ext>
            </a:extLst>
          </p:cNvPr>
          <p:cNvPicPr>
            <a:picLocks noChangeAspect="1"/>
          </p:cNvPicPr>
          <p:nvPr/>
        </p:nvPicPr>
        <p:blipFill rotWithShape="1">
          <a:blip r:embed="rId3">
            <a:alphaModFix amt="72000"/>
          </a:blip>
          <a:srcRect l="23250" t="34187" r="41875" b="15299"/>
          <a:stretch/>
        </p:blipFill>
        <p:spPr>
          <a:xfrm>
            <a:off x="0" y="0"/>
            <a:ext cx="2171700" cy="1965959"/>
          </a:xfrm>
          <a:prstGeom prst="rect">
            <a:avLst/>
          </a:prstGeom>
        </p:spPr>
      </p:pic>
      <p:pic>
        <p:nvPicPr>
          <p:cNvPr id="13" name="Picture 12">
            <a:extLst>
              <a:ext uri="{FF2B5EF4-FFF2-40B4-BE49-F238E27FC236}">
                <a16:creationId xmlns:a16="http://schemas.microsoft.com/office/drawing/2014/main" id="{B82CA76F-92C1-3A49-941D-2271F5DA8AF3}"/>
              </a:ext>
            </a:extLst>
          </p:cNvPr>
          <p:cNvPicPr>
            <a:picLocks noChangeAspect="1"/>
          </p:cNvPicPr>
          <p:nvPr/>
        </p:nvPicPr>
        <p:blipFill rotWithShape="1">
          <a:blip r:embed="rId4"/>
          <a:srcRect l="14625" t="16400" r="51218" b="64518"/>
          <a:stretch/>
        </p:blipFill>
        <p:spPr>
          <a:xfrm>
            <a:off x="3514725" y="0"/>
            <a:ext cx="5630726" cy="1965959"/>
          </a:xfrm>
          <a:prstGeom prst="rect">
            <a:avLst/>
          </a:prstGeom>
        </p:spPr>
      </p:pic>
      <p:sp>
        <p:nvSpPr>
          <p:cNvPr id="15" name="TextBox 14">
            <a:extLst>
              <a:ext uri="{FF2B5EF4-FFF2-40B4-BE49-F238E27FC236}">
                <a16:creationId xmlns:a16="http://schemas.microsoft.com/office/drawing/2014/main" id="{DEA73FAF-25D7-8444-8E58-B417DFAF7ABE}"/>
              </a:ext>
            </a:extLst>
          </p:cNvPr>
          <p:cNvSpPr txBox="1"/>
          <p:nvPr/>
        </p:nvSpPr>
        <p:spPr>
          <a:xfrm>
            <a:off x="3514725" y="2137747"/>
            <a:ext cx="5111373" cy="2031325"/>
          </a:xfrm>
          <a:prstGeom prst="rect">
            <a:avLst/>
          </a:prstGeom>
          <a:noFill/>
        </p:spPr>
        <p:txBody>
          <a:bodyPr wrap="square" rtlCol="0">
            <a:spAutoFit/>
          </a:bodyPr>
          <a:lstStyle/>
          <a:p>
            <a:r>
              <a:rPr lang="tr-TR" dirty="0" err="1">
                <a:solidFill>
                  <a:srgbClr val="0070C0"/>
                </a:solidFill>
              </a:rPr>
              <a:t>Çalıştayda</a:t>
            </a:r>
            <a:r>
              <a:rPr lang="tr-TR" dirty="0">
                <a:solidFill>
                  <a:srgbClr val="0070C0"/>
                </a:solidFill>
              </a:rPr>
              <a:t> sunulmak üzere </a:t>
            </a:r>
            <a:r>
              <a:rPr lang="tr-TR" b="1" dirty="0">
                <a:solidFill>
                  <a:srgbClr val="0070C0"/>
                </a:solidFill>
              </a:rPr>
              <a:t>18 bildiri </a:t>
            </a:r>
            <a:r>
              <a:rPr lang="tr-TR" dirty="0">
                <a:solidFill>
                  <a:srgbClr val="0070C0"/>
                </a:solidFill>
              </a:rPr>
              <a:t>özeti gönderildi. </a:t>
            </a:r>
          </a:p>
          <a:p>
            <a:endParaRPr lang="tr-TR" dirty="0">
              <a:solidFill>
                <a:srgbClr val="0070C0"/>
              </a:solidFill>
            </a:endParaRPr>
          </a:p>
          <a:p>
            <a:r>
              <a:rPr lang="tr-TR" dirty="0">
                <a:solidFill>
                  <a:srgbClr val="0070C0"/>
                </a:solidFill>
              </a:rPr>
              <a:t>Bilim Kurulunun yaptığı değerlendirme sonucunda tüm başvurular kabul edildi.</a:t>
            </a:r>
          </a:p>
          <a:p>
            <a:endParaRPr lang="tr-TR" dirty="0">
              <a:solidFill>
                <a:srgbClr val="0070C0"/>
              </a:solidFill>
            </a:endParaRPr>
          </a:p>
          <a:p>
            <a:pPr algn="r"/>
            <a:r>
              <a:rPr lang="tr-TR" i="1" dirty="0">
                <a:solidFill>
                  <a:schemeClr val="tx1">
                    <a:lumMod val="50000"/>
                    <a:lumOff val="50000"/>
                  </a:schemeClr>
                </a:solidFill>
              </a:rPr>
              <a:t>Algıç/Hızlandırıcı/Uygulama oranı: %44</a:t>
            </a:r>
          </a:p>
          <a:p>
            <a:pPr algn="r"/>
            <a:r>
              <a:rPr lang="tr-TR" i="1" dirty="0">
                <a:solidFill>
                  <a:schemeClr val="tx1">
                    <a:lumMod val="50000"/>
                    <a:lumOff val="50000"/>
                  </a:schemeClr>
                </a:solidFill>
              </a:rPr>
              <a:t>Analiz/Deney/Fenomenoloji oranı: %56</a:t>
            </a:r>
          </a:p>
        </p:txBody>
      </p:sp>
      <p:graphicFrame>
        <p:nvGraphicFramePr>
          <p:cNvPr id="2" name="Table 1">
            <a:extLst>
              <a:ext uri="{FF2B5EF4-FFF2-40B4-BE49-F238E27FC236}">
                <a16:creationId xmlns:a16="http://schemas.microsoft.com/office/drawing/2014/main" id="{ED4B5D5D-54C3-C748-B17C-CCD709061137}"/>
              </a:ext>
            </a:extLst>
          </p:cNvPr>
          <p:cNvGraphicFramePr>
            <a:graphicFrameLocks noGrp="1"/>
          </p:cNvGraphicFramePr>
          <p:nvPr>
            <p:extLst>
              <p:ext uri="{D42A27DB-BD31-4B8C-83A1-F6EECF244321}">
                <p14:modId xmlns:p14="http://schemas.microsoft.com/office/powerpoint/2010/main" val="679818988"/>
              </p:ext>
            </p:extLst>
          </p:nvPr>
        </p:nvGraphicFramePr>
        <p:xfrm>
          <a:off x="3641407" y="4340860"/>
          <a:ext cx="2686050" cy="2280285"/>
        </p:xfrm>
        <a:graphic>
          <a:graphicData uri="http://schemas.openxmlformats.org/drawingml/2006/table">
            <a:tbl>
              <a:tblPr>
                <a:tableStyleId>{5C22544A-7EE6-4342-B048-85BDC9FD1C3A}</a:tableStyleId>
              </a:tblPr>
              <a:tblGrid>
                <a:gridCol w="2210753">
                  <a:extLst>
                    <a:ext uri="{9D8B030D-6E8A-4147-A177-3AD203B41FA5}">
                      <a16:colId xmlns:a16="http://schemas.microsoft.com/office/drawing/2014/main" val="688860618"/>
                    </a:ext>
                  </a:extLst>
                </a:gridCol>
                <a:gridCol w="475297">
                  <a:extLst>
                    <a:ext uri="{9D8B030D-6E8A-4147-A177-3AD203B41FA5}">
                      <a16:colId xmlns:a16="http://schemas.microsoft.com/office/drawing/2014/main" val="1840556629"/>
                    </a:ext>
                  </a:extLst>
                </a:gridCol>
              </a:tblGrid>
              <a:tr h="203200">
                <a:tc>
                  <a:txBody>
                    <a:bodyPr/>
                    <a:lstStyle/>
                    <a:p>
                      <a:pPr algn="l" fontAlgn="b"/>
                      <a:r>
                        <a:rPr lang="en-US" sz="1600" u="none" strike="noStrike" kern="1200" dirty="0">
                          <a:solidFill>
                            <a:srgbClr val="0070C0"/>
                          </a:solidFill>
                          <a:effectLst/>
                          <a:latin typeface="+mn-lt"/>
                          <a:ea typeface="+mn-ea"/>
                          <a:cs typeface="+mn-cs"/>
                        </a:rPr>
                        <a:t>Algıç</a:t>
                      </a:r>
                    </a:p>
                  </a:txBody>
                  <a:tcPr marL="9525" marR="9525" marT="9525" marB="0" anchor="b"/>
                </a:tc>
                <a:tc>
                  <a:txBody>
                    <a:bodyPr/>
                    <a:lstStyle/>
                    <a:p>
                      <a:pPr algn="ctr" fontAlgn="b"/>
                      <a:r>
                        <a:rPr lang="en-TR" sz="1600" u="none" strike="noStrike" kern="1200" dirty="0">
                          <a:solidFill>
                            <a:srgbClr val="0070C0"/>
                          </a:solidFill>
                          <a:effectLst/>
                          <a:latin typeface="+mn-lt"/>
                          <a:ea typeface="+mn-ea"/>
                          <a:cs typeface="+mn-cs"/>
                        </a:rPr>
                        <a:t>3</a:t>
                      </a:r>
                    </a:p>
                  </a:txBody>
                  <a:tcPr marL="9525" marR="9525" marT="9525" marB="0" anchor="b"/>
                </a:tc>
                <a:extLst>
                  <a:ext uri="{0D108BD9-81ED-4DB2-BD59-A6C34878D82A}">
                    <a16:rowId xmlns:a16="http://schemas.microsoft.com/office/drawing/2014/main" val="3687759741"/>
                  </a:ext>
                </a:extLst>
              </a:tr>
              <a:tr h="203200">
                <a:tc>
                  <a:txBody>
                    <a:bodyPr/>
                    <a:lstStyle/>
                    <a:p>
                      <a:pPr algn="l" fontAlgn="b"/>
                      <a:r>
                        <a:rPr lang="en-US" sz="1600" u="none" strike="noStrike" kern="1200" dirty="0">
                          <a:solidFill>
                            <a:srgbClr val="0070C0"/>
                          </a:solidFill>
                          <a:effectLst/>
                          <a:latin typeface="+mn-lt"/>
                          <a:ea typeface="+mn-ea"/>
                          <a:cs typeface="+mn-cs"/>
                        </a:rPr>
                        <a:t>Algıç </a:t>
                      </a:r>
                      <a:r>
                        <a:rPr lang="en-US" sz="1600" u="none" strike="noStrike" kern="1200" dirty="0" err="1">
                          <a:solidFill>
                            <a:srgbClr val="0070C0"/>
                          </a:solidFill>
                          <a:effectLst/>
                          <a:latin typeface="+mn-lt"/>
                          <a:ea typeface="+mn-ea"/>
                          <a:cs typeface="+mn-cs"/>
                        </a:rPr>
                        <a:t>ve</a:t>
                      </a:r>
                      <a:r>
                        <a:rPr lang="en-US" sz="1600" u="none" strike="noStrike" kern="1200" dirty="0">
                          <a:solidFill>
                            <a:srgbClr val="0070C0"/>
                          </a:solidFill>
                          <a:effectLst/>
                          <a:latin typeface="+mn-lt"/>
                          <a:ea typeface="+mn-ea"/>
                          <a:cs typeface="+mn-cs"/>
                        </a:rPr>
                        <a:t> </a:t>
                      </a:r>
                      <a:r>
                        <a:rPr lang="en-US" sz="1600" u="none" strike="noStrike" kern="1200" dirty="0" err="1">
                          <a:solidFill>
                            <a:srgbClr val="0070C0"/>
                          </a:solidFill>
                          <a:effectLst/>
                          <a:latin typeface="+mn-lt"/>
                          <a:ea typeface="+mn-ea"/>
                          <a:cs typeface="+mn-cs"/>
                        </a:rPr>
                        <a:t>Hızlandırıcı</a:t>
                      </a:r>
                      <a:endParaRPr lang="en-US" sz="1600" u="none" strike="noStrike" kern="1200" dirty="0">
                        <a:solidFill>
                          <a:srgbClr val="0070C0"/>
                        </a:solidFill>
                        <a:effectLst/>
                        <a:latin typeface="+mn-lt"/>
                        <a:ea typeface="+mn-ea"/>
                        <a:cs typeface="+mn-cs"/>
                      </a:endParaRPr>
                    </a:p>
                  </a:txBody>
                  <a:tcPr marL="9525" marR="9525" marT="9525" marB="0" anchor="b"/>
                </a:tc>
                <a:tc>
                  <a:txBody>
                    <a:bodyPr/>
                    <a:lstStyle/>
                    <a:p>
                      <a:pPr algn="ctr" fontAlgn="b"/>
                      <a:r>
                        <a:rPr lang="en-TR" sz="1600" u="none" strike="noStrike" kern="1200" dirty="0">
                          <a:solidFill>
                            <a:srgbClr val="0070C0"/>
                          </a:solidFill>
                          <a:effectLst/>
                          <a:latin typeface="+mn-lt"/>
                          <a:ea typeface="+mn-ea"/>
                          <a:cs typeface="+mn-cs"/>
                        </a:rPr>
                        <a:t>1</a:t>
                      </a:r>
                    </a:p>
                  </a:txBody>
                  <a:tcPr marL="9525" marR="9525" marT="9525" marB="0" anchor="b"/>
                </a:tc>
                <a:extLst>
                  <a:ext uri="{0D108BD9-81ED-4DB2-BD59-A6C34878D82A}">
                    <a16:rowId xmlns:a16="http://schemas.microsoft.com/office/drawing/2014/main" val="265940067"/>
                  </a:ext>
                </a:extLst>
              </a:tr>
              <a:tr h="203200">
                <a:tc>
                  <a:txBody>
                    <a:bodyPr/>
                    <a:lstStyle/>
                    <a:p>
                      <a:pPr algn="l" fontAlgn="b"/>
                      <a:r>
                        <a:rPr lang="en-US" sz="1600" u="none" strike="noStrike" kern="1200" dirty="0" err="1">
                          <a:solidFill>
                            <a:srgbClr val="0070C0"/>
                          </a:solidFill>
                          <a:effectLst/>
                          <a:latin typeface="+mn-lt"/>
                          <a:ea typeface="+mn-ea"/>
                          <a:cs typeface="+mn-cs"/>
                        </a:rPr>
                        <a:t>Hızlandırıcı</a:t>
                      </a:r>
                      <a:endParaRPr lang="en-US" sz="1600" u="none" strike="noStrike" kern="1200" dirty="0">
                        <a:solidFill>
                          <a:srgbClr val="0070C0"/>
                        </a:solidFill>
                        <a:effectLst/>
                        <a:latin typeface="+mn-lt"/>
                        <a:ea typeface="+mn-ea"/>
                        <a:cs typeface="+mn-cs"/>
                      </a:endParaRPr>
                    </a:p>
                  </a:txBody>
                  <a:tcPr marL="9525" marR="9525" marT="9525" marB="0" anchor="b"/>
                </a:tc>
                <a:tc>
                  <a:txBody>
                    <a:bodyPr/>
                    <a:lstStyle/>
                    <a:p>
                      <a:pPr algn="ctr" fontAlgn="b"/>
                      <a:r>
                        <a:rPr lang="en-TR" sz="1600" u="none" strike="noStrike" kern="1200" dirty="0">
                          <a:solidFill>
                            <a:srgbClr val="0070C0"/>
                          </a:solidFill>
                          <a:effectLst/>
                          <a:latin typeface="+mn-lt"/>
                          <a:ea typeface="+mn-ea"/>
                          <a:cs typeface="+mn-cs"/>
                        </a:rPr>
                        <a:t>3</a:t>
                      </a:r>
                    </a:p>
                  </a:txBody>
                  <a:tcPr marL="9525" marR="9525" marT="9525" marB="0" anchor="b"/>
                </a:tc>
                <a:extLst>
                  <a:ext uri="{0D108BD9-81ED-4DB2-BD59-A6C34878D82A}">
                    <a16:rowId xmlns:a16="http://schemas.microsoft.com/office/drawing/2014/main" val="1508859947"/>
                  </a:ext>
                </a:extLst>
              </a:tr>
              <a:tr h="203200">
                <a:tc>
                  <a:txBody>
                    <a:bodyPr/>
                    <a:lstStyle/>
                    <a:p>
                      <a:pPr algn="l" fontAlgn="b"/>
                      <a:r>
                        <a:rPr lang="en-US" sz="1600" u="none" strike="noStrike" kern="1200" dirty="0" err="1">
                          <a:solidFill>
                            <a:srgbClr val="0070C0"/>
                          </a:solidFill>
                          <a:effectLst/>
                          <a:latin typeface="+mn-lt"/>
                          <a:ea typeface="+mn-ea"/>
                          <a:cs typeface="+mn-cs"/>
                        </a:rPr>
                        <a:t>Hızlandırıcı</a:t>
                      </a:r>
                      <a:r>
                        <a:rPr lang="en-US" sz="1600" u="none" strike="noStrike" kern="1200" dirty="0">
                          <a:solidFill>
                            <a:srgbClr val="0070C0"/>
                          </a:solidFill>
                          <a:effectLst/>
                          <a:latin typeface="+mn-lt"/>
                          <a:ea typeface="+mn-ea"/>
                          <a:cs typeface="+mn-cs"/>
                        </a:rPr>
                        <a:t> </a:t>
                      </a:r>
                      <a:r>
                        <a:rPr lang="en-US" sz="1600" u="none" strike="noStrike" kern="1200" dirty="0" err="1">
                          <a:solidFill>
                            <a:srgbClr val="0070C0"/>
                          </a:solidFill>
                          <a:effectLst/>
                          <a:latin typeface="+mn-lt"/>
                          <a:ea typeface="+mn-ea"/>
                          <a:cs typeface="+mn-cs"/>
                        </a:rPr>
                        <a:t>Uygulamaları</a:t>
                      </a:r>
                      <a:endParaRPr lang="en-US" sz="1600" u="none" strike="noStrike" kern="1200" dirty="0">
                        <a:solidFill>
                          <a:srgbClr val="0070C0"/>
                        </a:solidFill>
                        <a:effectLst/>
                        <a:latin typeface="+mn-lt"/>
                        <a:ea typeface="+mn-ea"/>
                        <a:cs typeface="+mn-cs"/>
                      </a:endParaRPr>
                    </a:p>
                  </a:txBody>
                  <a:tcPr marL="9525" marR="9525" marT="9525" marB="0" anchor="b"/>
                </a:tc>
                <a:tc>
                  <a:txBody>
                    <a:bodyPr/>
                    <a:lstStyle/>
                    <a:p>
                      <a:pPr algn="ctr" fontAlgn="b"/>
                      <a:r>
                        <a:rPr lang="en-TR" sz="1600" u="none" strike="noStrike" kern="1200" dirty="0">
                          <a:solidFill>
                            <a:srgbClr val="0070C0"/>
                          </a:solidFill>
                          <a:effectLst/>
                          <a:latin typeface="+mn-lt"/>
                          <a:ea typeface="+mn-ea"/>
                          <a:cs typeface="+mn-cs"/>
                        </a:rPr>
                        <a:t>1</a:t>
                      </a:r>
                    </a:p>
                  </a:txBody>
                  <a:tcPr marL="9525" marR="9525" marT="9525" marB="0" anchor="b"/>
                </a:tc>
                <a:extLst>
                  <a:ext uri="{0D108BD9-81ED-4DB2-BD59-A6C34878D82A}">
                    <a16:rowId xmlns:a16="http://schemas.microsoft.com/office/drawing/2014/main" val="3658193300"/>
                  </a:ext>
                </a:extLst>
              </a:tr>
              <a:tr h="0">
                <a:tc>
                  <a:txBody>
                    <a:bodyPr/>
                    <a:lstStyle/>
                    <a:p>
                      <a:pPr algn="l" fontAlgn="b"/>
                      <a:endParaRPr lang="en-US" sz="1600" u="none" strike="noStrike" kern="1200" dirty="0">
                        <a:solidFill>
                          <a:srgbClr val="0070C0"/>
                        </a:solidFill>
                        <a:effectLst/>
                        <a:latin typeface="+mn-lt"/>
                        <a:ea typeface="+mn-ea"/>
                        <a:cs typeface="+mn-cs"/>
                      </a:endParaRPr>
                    </a:p>
                  </a:txBody>
                  <a:tcPr marL="9525" marR="9525" marT="9525" marB="0" anchor="b"/>
                </a:tc>
                <a:tc>
                  <a:txBody>
                    <a:bodyPr/>
                    <a:lstStyle/>
                    <a:p>
                      <a:pPr algn="ctr" fontAlgn="b"/>
                      <a:r>
                        <a:rPr lang="en-TR" sz="1600" b="1" i="1" u="none" strike="noStrike" kern="1200" dirty="0">
                          <a:solidFill>
                            <a:schemeClr val="tx1">
                              <a:lumMod val="50000"/>
                              <a:lumOff val="50000"/>
                            </a:schemeClr>
                          </a:solidFill>
                          <a:effectLst/>
                          <a:latin typeface="+mn-lt"/>
                          <a:ea typeface="+mn-ea"/>
                          <a:cs typeface="+mn-cs"/>
                        </a:rPr>
                        <a:t>8</a:t>
                      </a:r>
                    </a:p>
                  </a:txBody>
                  <a:tcPr marL="9525" marR="9525" marT="9525" marB="0" anchor="b"/>
                </a:tc>
                <a:extLst>
                  <a:ext uri="{0D108BD9-81ED-4DB2-BD59-A6C34878D82A}">
                    <a16:rowId xmlns:a16="http://schemas.microsoft.com/office/drawing/2014/main" val="2856426734"/>
                  </a:ext>
                </a:extLst>
              </a:tr>
              <a:tr h="203200">
                <a:tc>
                  <a:txBody>
                    <a:bodyPr/>
                    <a:lstStyle/>
                    <a:p>
                      <a:pPr algn="l" fontAlgn="b"/>
                      <a:r>
                        <a:rPr lang="en-US" sz="1600" u="none" strike="noStrike" kern="1200" dirty="0" err="1">
                          <a:solidFill>
                            <a:srgbClr val="0070C0"/>
                          </a:solidFill>
                          <a:effectLst/>
                          <a:latin typeface="+mn-lt"/>
                          <a:ea typeface="+mn-ea"/>
                          <a:cs typeface="+mn-cs"/>
                        </a:rPr>
                        <a:t>Analiz</a:t>
                      </a:r>
                      <a:endParaRPr lang="en-US" sz="1600" u="none" strike="noStrike" kern="1200" dirty="0">
                        <a:solidFill>
                          <a:srgbClr val="0070C0"/>
                        </a:solidFill>
                        <a:effectLst/>
                        <a:latin typeface="+mn-lt"/>
                        <a:ea typeface="+mn-ea"/>
                        <a:cs typeface="+mn-cs"/>
                      </a:endParaRPr>
                    </a:p>
                  </a:txBody>
                  <a:tcPr marL="9525" marR="9525" marT="9525" marB="0" anchor="b"/>
                </a:tc>
                <a:tc>
                  <a:txBody>
                    <a:bodyPr/>
                    <a:lstStyle/>
                    <a:p>
                      <a:pPr algn="ctr" fontAlgn="b"/>
                      <a:r>
                        <a:rPr lang="en-TR" sz="1600" u="none" strike="noStrike" kern="1200" dirty="0">
                          <a:solidFill>
                            <a:srgbClr val="0070C0"/>
                          </a:solidFill>
                          <a:effectLst/>
                          <a:latin typeface="+mn-lt"/>
                          <a:ea typeface="+mn-ea"/>
                          <a:cs typeface="+mn-cs"/>
                        </a:rPr>
                        <a:t>3</a:t>
                      </a:r>
                    </a:p>
                  </a:txBody>
                  <a:tcPr marL="9525" marR="9525" marT="9525" marB="0" anchor="b"/>
                </a:tc>
                <a:extLst>
                  <a:ext uri="{0D108BD9-81ED-4DB2-BD59-A6C34878D82A}">
                    <a16:rowId xmlns:a16="http://schemas.microsoft.com/office/drawing/2014/main" val="1384776461"/>
                  </a:ext>
                </a:extLst>
              </a:tr>
              <a:tr h="203200">
                <a:tc>
                  <a:txBody>
                    <a:bodyPr/>
                    <a:lstStyle/>
                    <a:p>
                      <a:pPr algn="l" fontAlgn="b"/>
                      <a:r>
                        <a:rPr lang="en-US" sz="1600" u="none" strike="noStrike" kern="1200">
                          <a:solidFill>
                            <a:srgbClr val="0070C0"/>
                          </a:solidFill>
                          <a:effectLst/>
                          <a:latin typeface="+mn-lt"/>
                          <a:ea typeface="+mn-ea"/>
                          <a:cs typeface="+mn-cs"/>
                        </a:rPr>
                        <a:t>Deneysel</a:t>
                      </a:r>
                    </a:p>
                  </a:txBody>
                  <a:tcPr marL="9525" marR="9525" marT="9525" marB="0" anchor="b"/>
                </a:tc>
                <a:tc>
                  <a:txBody>
                    <a:bodyPr/>
                    <a:lstStyle/>
                    <a:p>
                      <a:pPr algn="ctr" fontAlgn="b"/>
                      <a:r>
                        <a:rPr lang="en-TR" sz="1600" u="none" strike="noStrike" kern="1200" dirty="0">
                          <a:solidFill>
                            <a:srgbClr val="0070C0"/>
                          </a:solidFill>
                          <a:effectLst/>
                          <a:latin typeface="+mn-lt"/>
                          <a:ea typeface="+mn-ea"/>
                          <a:cs typeface="+mn-cs"/>
                        </a:rPr>
                        <a:t>2</a:t>
                      </a:r>
                    </a:p>
                  </a:txBody>
                  <a:tcPr marL="9525" marR="9525" marT="9525" marB="0" anchor="b"/>
                </a:tc>
                <a:extLst>
                  <a:ext uri="{0D108BD9-81ED-4DB2-BD59-A6C34878D82A}">
                    <a16:rowId xmlns:a16="http://schemas.microsoft.com/office/drawing/2014/main" val="324255956"/>
                  </a:ext>
                </a:extLst>
              </a:tr>
              <a:tr h="203200">
                <a:tc>
                  <a:txBody>
                    <a:bodyPr/>
                    <a:lstStyle/>
                    <a:p>
                      <a:pPr algn="l" fontAlgn="b"/>
                      <a:r>
                        <a:rPr lang="en-US" sz="1600" u="none" strike="noStrike" kern="1200" dirty="0" err="1">
                          <a:solidFill>
                            <a:srgbClr val="0070C0"/>
                          </a:solidFill>
                          <a:effectLst/>
                          <a:latin typeface="+mn-lt"/>
                          <a:ea typeface="+mn-ea"/>
                          <a:cs typeface="+mn-cs"/>
                        </a:rPr>
                        <a:t>Fenomenoloji</a:t>
                      </a:r>
                      <a:endParaRPr lang="en-US" sz="1600" u="none" strike="noStrike" kern="1200" dirty="0">
                        <a:solidFill>
                          <a:srgbClr val="0070C0"/>
                        </a:solidFill>
                        <a:effectLst/>
                        <a:latin typeface="+mn-lt"/>
                        <a:ea typeface="+mn-ea"/>
                        <a:cs typeface="+mn-cs"/>
                      </a:endParaRPr>
                    </a:p>
                  </a:txBody>
                  <a:tcPr marL="9525" marR="9525" marT="9525" marB="0" anchor="b"/>
                </a:tc>
                <a:tc>
                  <a:txBody>
                    <a:bodyPr/>
                    <a:lstStyle/>
                    <a:p>
                      <a:pPr algn="ctr" fontAlgn="b"/>
                      <a:r>
                        <a:rPr lang="en-TR" sz="1600" u="none" strike="noStrike" kern="1200" dirty="0">
                          <a:solidFill>
                            <a:srgbClr val="0070C0"/>
                          </a:solidFill>
                          <a:effectLst/>
                          <a:latin typeface="+mn-lt"/>
                          <a:ea typeface="+mn-ea"/>
                          <a:cs typeface="+mn-cs"/>
                        </a:rPr>
                        <a:t>5</a:t>
                      </a:r>
                    </a:p>
                  </a:txBody>
                  <a:tcPr marL="9525" marR="9525" marT="9525" marB="0" anchor="b"/>
                </a:tc>
                <a:extLst>
                  <a:ext uri="{0D108BD9-81ED-4DB2-BD59-A6C34878D82A}">
                    <a16:rowId xmlns:a16="http://schemas.microsoft.com/office/drawing/2014/main" val="1833003139"/>
                  </a:ext>
                </a:extLst>
              </a:tr>
              <a:tr h="203200">
                <a:tc>
                  <a:txBody>
                    <a:bodyPr/>
                    <a:lstStyle/>
                    <a:p>
                      <a:pPr algn="l" fontAlgn="b"/>
                      <a:endParaRPr lang="en-US" sz="1600" u="none" strike="noStrike" kern="1200" dirty="0">
                        <a:solidFill>
                          <a:srgbClr val="0070C0"/>
                        </a:solidFill>
                        <a:effectLst/>
                        <a:latin typeface="+mn-lt"/>
                        <a:ea typeface="+mn-ea"/>
                        <a:cs typeface="+mn-cs"/>
                      </a:endParaRPr>
                    </a:p>
                  </a:txBody>
                  <a:tcPr marL="9525" marR="9525" marT="9525" marB="0" anchor="b"/>
                </a:tc>
                <a:tc>
                  <a:txBody>
                    <a:bodyPr/>
                    <a:lstStyle/>
                    <a:p>
                      <a:pPr algn="ctr" fontAlgn="b"/>
                      <a:r>
                        <a:rPr lang="en-TR" sz="1600" b="1" i="1" u="none" strike="noStrike" kern="1200" dirty="0">
                          <a:solidFill>
                            <a:schemeClr val="tx1">
                              <a:lumMod val="50000"/>
                              <a:lumOff val="50000"/>
                            </a:schemeClr>
                          </a:solidFill>
                          <a:effectLst/>
                          <a:latin typeface="+mn-lt"/>
                          <a:ea typeface="+mn-ea"/>
                          <a:cs typeface="+mn-cs"/>
                        </a:rPr>
                        <a:t>10</a:t>
                      </a:r>
                    </a:p>
                  </a:txBody>
                  <a:tcPr marL="9525" marR="9525" marT="9525" marB="0" anchor="b"/>
                </a:tc>
                <a:extLst>
                  <a:ext uri="{0D108BD9-81ED-4DB2-BD59-A6C34878D82A}">
                    <a16:rowId xmlns:a16="http://schemas.microsoft.com/office/drawing/2014/main" val="1367371527"/>
                  </a:ext>
                </a:extLst>
              </a:tr>
            </a:tbl>
          </a:graphicData>
        </a:graphic>
      </p:graphicFrame>
    </p:spTree>
    <p:extLst>
      <p:ext uri="{BB962C8B-B14F-4D97-AF65-F5344CB8AC3E}">
        <p14:creationId xmlns:p14="http://schemas.microsoft.com/office/powerpoint/2010/main" val="281178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Text&#10;&#10;Description automatically generated">
            <a:extLst>
              <a:ext uri="{FF2B5EF4-FFF2-40B4-BE49-F238E27FC236}">
                <a16:creationId xmlns:a16="http://schemas.microsoft.com/office/drawing/2014/main" id="{50C69F65-7239-CE42-BAE2-8A349D5C0B24}"/>
              </a:ext>
            </a:extLst>
          </p:cNvPr>
          <p:cNvPicPr>
            <a:picLocks noGrp="1" noChangeAspect="1"/>
          </p:cNvPicPr>
          <p:nvPr>
            <p:ph sz="half" idx="1"/>
          </p:nvPr>
        </p:nvPicPr>
        <p:blipFill>
          <a:blip r:embed="rId2"/>
          <a:stretch>
            <a:fillRect/>
          </a:stretch>
        </p:blipFill>
        <p:spPr>
          <a:xfrm>
            <a:off x="-257175" y="6108669"/>
            <a:ext cx="2428875" cy="811244"/>
          </a:xfrm>
        </p:spPr>
      </p:pic>
      <p:sp>
        <p:nvSpPr>
          <p:cNvPr id="7" name="Slide Number Placeholder 6">
            <a:extLst>
              <a:ext uri="{FF2B5EF4-FFF2-40B4-BE49-F238E27FC236}">
                <a16:creationId xmlns:a16="http://schemas.microsoft.com/office/drawing/2014/main" id="{9FAE3337-1308-B747-80FD-7D2D6E9214F9}"/>
              </a:ext>
            </a:extLst>
          </p:cNvPr>
          <p:cNvSpPr>
            <a:spLocks noGrp="1"/>
          </p:cNvSpPr>
          <p:nvPr>
            <p:ph type="sldNum" sz="quarter" idx="12"/>
          </p:nvPr>
        </p:nvSpPr>
        <p:spPr/>
        <p:txBody>
          <a:bodyPr/>
          <a:lstStyle/>
          <a:p>
            <a:fld id="{2845D30F-9241-234C-B80D-E46119B63177}" type="slidenum">
              <a:rPr lang="en-GB" smtClean="0"/>
              <a:t>4</a:t>
            </a:fld>
            <a:endParaRPr lang="en-GB"/>
          </a:p>
        </p:txBody>
      </p:sp>
      <p:pic>
        <p:nvPicPr>
          <p:cNvPr id="8" name="Picture 7">
            <a:extLst>
              <a:ext uri="{FF2B5EF4-FFF2-40B4-BE49-F238E27FC236}">
                <a16:creationId xmlns:a16="http://schemas.microsoft.com/office/drawing/2014/main" id="{C7C20C0C-65EA-264A-9B30-3EBF06387DDE}"/>
              </a:ext>
            </a:extLst>
          </p:cNvPr>
          <p:cNvPicPr>
            <a:picLocks noChangeAspect="1"/>
          </p:cNvPicPr>
          <p:nvPr/>
        </p:nvPicPr>
        <p:blipFill rotWithShape="1">
          <a:blip r:embed="rId3">
            <a:alphaModFix amt="72000"/>
          </a:blip>
          <a:srcRect l="23250" t="34187" r="41875" b="15299"/>
          <a:stretch/>
        </p:blipFill>
        <p:spPr>
          <a:xfrm>
            <a:off x="0" y="0"/>
            <a:ext cx="2171700" cy="1965959"/>
          </a:xfrm>
          <a:prstGeom prst="rect">
            <a:avLst/>
          </a:prstGeom>
        </p:spPr>
      </p:pic>
      <p:pic>
        <p:nvPicPr>
          <p:cNvPr id="13" name="Picture 12">
            <a:extLst>
              <a:ext uri="{FF2B5EF4-FFF2-40B4-BE49-F238E27FC236}">
                <a16:creationId xmlns:a16="http://schemas.microsoft.com/office/drawing/2014/main" id="{B82CA76F-92C1-3A49-941D-2271F5DA8AF3}"/>
              </a:ext>
            </a:extLst>
          </p:cNvPr>
          <p:cNvPicPr>
            <a:picLocks noChangeAspect="1"/>
          </p:cNvPicPr>
          <p:nvPr/>
        </p:nvPicPr>
        <p:blipFill rotWithShape="1">
          <a:blip r:embed="rId4"/>
          <a:srcRect l="14625" t="16400" r="51218" b="64518"/>
          <a:stretch/>
        </p:blipFill>
        <p:spPr>
          <a:xfrm>
            <a:off x="3514725" y="0"/>
            <a:ext cx="5630726" cy="1965959"/>
          </a:xfrm>
          <a:prstGeom prst="rect">
            <a:avLst/>
          </a:prstGeom>
        </p:spPr>
      </p:pic>
      <p:sp>
        <p:nvSpPr>
          <p:cNvPr id="15" name="TextBox 14">
            <a:extLst>
              <a:ext uri="{FF2B5EF4-FFF2-40B4-BE49-F238E27FC236}">
                <a16:creationId xmlns:a16="http://schemas.microsoft.com/office/drawing/2014/main" id="{DEA73FAF-25D7-8444-8E58-B417DFAF7ABE}"/>
              </a:ext>
            </a:extLst>
          </p:cNvPr>
          <p:cNvSpPr txBox="1"/>
          <p:nvPr/>
        </p:nvSpPr>
        <p:spPr>
          <a:xfrm>
            <a:off x="3514725" y="2137747"/>
            <a:ext cx="5111373" cy="4801314"/>
          </a:xfrm>
          <a:prstGeom prst="rect">
            <a:avLst/>
          </a:prstGeom>
          <a:noFill/>
        </p:spPr>
        <p:txBody>
          <a:bodyPr wrap="square" rtlCol="0">
            <a:spAutoFit/>
          </a:bodyPr>
          <a:lstStyle/>
          <a:p>
            <a:r>
              <a:rPr lang="tr-TR" dirty="0">
                <a:solidFill>
                  <a:srgbClr val="0070C0"/>
                </a:solidFill>
              </a:rPr>
              <a:t>Bildirilerin sunum süresi 20 dakika, soru/cevap için ayrılan süre ise ek olarak 5 dakikadır.  </a:t>
            </a:r>
          </a:p>
          <a:p>
            <a:endParaRPr lang="tr-TR" dirty="0">
              <a:solidFill>
                <a:srgbClr val="0070C0"/>
              </a:solidFill>
            </a:endParaRPr>
          </a:p>
          <a:p>
            <a:r>
              <a:rPr lang="tr-TR" dirty="0">
                <a:solidFill>
                  <a:srgbClr val="0070C0"/>
                </a:solidFill>
              </a:rPr>
              <a:t>Konuşmacıların sunumlarını </a:t>
            </a:r>
            <a:r>
              <a:rPr lang="tr-TR" dirty="0" err="1">
                <a:solidFill>
                  <a:srgbClr val="0070C0"/>
                </a:solidFill>
              </a:rPr>
              <a:t>çalıştayın</a:t>
            </a:r>
            <a:r>
              <a:rPr lang="tr-TR" dirty="0">
                <a:solidFill>
                  <a:srgbClr val="0070C0"/>
                </a:solidFill>
              </a:rPr>
              <a:t> </a:t>
            </a:r>
            <a:r>
              <a:rPr lang="tr-TR" dirty="0" err="1">
                <a:solidFill>
                  <a:srgbClr val="0070C0"/>
                </a:solidFill>
              </a:rPr>
              <a:t>indico</a:t>
            </a:r>
            <a:r>
              <a:rPr lang="tr-TR" dirty="0">
                <a:solidFill>
                  <a:srgbClr val="0070C0"/>
                </a:solidFill>
              </a:rPr>
              <a:t> sayfasında (</a:t>
            </a:r>
            <a:r>
              <a:rPr lang="tr-TR" dirty="0">
                <a:solidFill>
                  <a:srgbClr val="0070C0"/>
                </a:solidFill>
                <a:hlinkClick r:id="rId5"/>
              </a:rPr>
              <a:t>https</a:t>
            </a:r>
            <a:r>
              <a:rPr lang="tr-TR" dirty="0">
                <a:solidFill>
                  <a:srgbClr val="0070C0"/>
                </a:solidFill>
                <a:sym typeface="Wingdings" pitchFamily="2" charset="2"/>
                <a:hlinkClick r:id="rId5"/>
              </a:rPr>
              <a:t>://indico.cern.ch/e/yefist2022</a:t>
            </a:r>
            <a:r>
              <a:rPr lang="tr-TR" dirty="0">
                <a:solidFill>
                  <a:srgbClr val="0070C0"/>
                </a:solidFill>
                <a:sym typeface="Wingdings" pitchFamily="2" charset="2"/>
              </a:rPr>
              <a:t>) </a:t>
            </a:r>
            <a:r>
              <a:rPr lang="tr-TR" dirty="0">
                <a:solidFill>
                  <a:srgbClr val="0070C0"/>
                </a:solidFill>
              </a:rPr>
              <a:t>yer alan «Bildiri Listesi» sekmesindeki ilgili konuşmayı seçerek yüklemeleri beklenmektedir (</a:t>
            </a:r>
            <a:r>
              <a:rPr lang="tr-TR" dirty="0" err="1">
                <a:solidFill>
                  <a:srgbClr val="0070C0"/>
                </a:solidFill>
              </a:rPr>
              <a:t>indico</a:t>
            </a:r>
            <a:r>
              <a:rPr lang="tr-TR" dirty="0">
                <a:solidFill>
                  <a:srgbClr val="0070C0"/>
                </a:solidFill>
              </a:rPr>
              <a:t> girişi gereklidir). Problem yaşanması durumunda sunumlar </a:t>
            </a:r>
            <a:r>
              <a:rPr lang="tr-TR" dirty="0">
                <a:solidFill>
                  <a:srgbClr val="0070C0"/>
                </a:solidFill>
                <a:hlinkClick r:id="rId6"/>
              </a:rPr>
              <a:t>onur.kolcu@İstinye.edu.tr</a:t>
            </a:r>
            <a:r>
              <a:rPr lang="tr-TR" dirty="0">
                <a:solidFill>
                  <a:srgbClr val="0070C0"/>
                </a:solidFill>
              </a:rPr>
              <a:t> adresine iletilebilir.</a:t>
            </a:r>
          </a:p>
          <a:p>
            <a:endParaRPr lang="tr-TR" dirty="0">
              <a:solidFill>
                <a:srgbClr val="0070C0"/>
              </a:solidFill>
            </a:endParaRPr>
          </a:p>
          <a:p>
            <a:r>
              <a:rPr lang="tr-TR" dirty="0">
                <a:solidFill>
                  <a:srgbClr val="0070C0"/>
                </a:solidFill>
              </a:rPr>
              <a:t>Her iki günde de sabah ve öğleden sonra oturumları bulunmaktadır; tüm oturumlarda birer kısa ara verilecektir. Sabah oturumları saat 10’da başlayacaktır. Yemek arası ise ~1,5 saattir. </a:t>
            </a:r>
          </a:p>
          <a:p>
            <a:endParaRPr lang="tr-TR" dirty="0">
              <a:solidFill>
                <a:srgbClr val="0070C0"/>
              </a:solidFill>
            </a:endParaRPr>
          </a:p>
          <a:p>
            <a:endParaRPr lang="tr-TR" dirty="0">
              <a:solidFill>
                <a:srgbClr val="0070C0"/>
              </a:solidFill>
            </a:endParaRPr>
          </a:p>
          <a:p>
            <a:endParaRPr lang="tr-TR" dirty="0">
              <a:solidFill>
                <a:srgbClr val="0070C0"/>
              </a:solidFill>
            </a:endParaRPr>
          </a:p>
        </p:txBody>
      </p:sp>
      <p:pic>
        <p:nvPicPr>
          <p:cNvPr id="3" name="Picture 2">
            <a:extLst>
              <a:ext uri="{FF2B5EF4-FFF2-40B4-BE49-F238E27FC236}">
                <a16:creationId xmlns:a16="http://schemas.microsoft.com/office/drawing/2014/main" id="{48FA5705-8192-CA44-AD34-28EDC479789D}"/>
              </a:ext>
            </a:extLst>
          </p:cNvPr>
          <p:cNvPicPr>
            <a:picLocks noChangeAspect="1"/>
          </p:cNvPicPr>
          <p:nvPr/>
        </p:nvPicPr>
        <p:blipFill rotWithShape="1">
          <a:blip r:embed="rId7"/>
          <a:srcRect l="30798" t="9508" r="30183" b="52269"/>
          <a:stretch/>
        </p:blipFill>
        <p:spPr>
          <a:xfrm>
            <a:off x="129028" y="2260672"/>
            <a:ext cx="3130276" cy="1724850"/>
          </a:xfrm>
          <a:prstGeom prst="rect">
            <a:avLst/>
          </a:prstGeom>
        </p:spPr>
      </p:pic>
      <p:pic>
        <p:nvPicPr>
          <p:cNvPr id="4" name="Picture 3">
            <a:extLst>
              <a:ext uri="{FF2B5EF4-FFF2-40B4-BE49-F238E27FC236}">
                <a16:creationId xmlns:a16="http://schemas.microsoft.com/office/drawing/2014/main" id="{317612D9-8B52-7E42-B210-4DD55387923D}"/>
              </a:ext>
            </a:extLst>
          </p:cNvPr>
          <p:cNvPicPr>
            <a:picLocks noChangeAspect="1"/>
          </p:cNvPicPr>
          <p:nvPr/>
        </p:nvPicPr>
        <p:blipFill rotWithShape="1">
          <a:blip r:embed="rId8"/>
          <a:srcRect l="30675" t="9618" r="29938" b="50900"/>
          <a:stretch/>
        </p:blipFill>
        <p:spPr>
          <a:xfrm>
            <a:off x="129028" y="4184923"/>
            <a:ext cx="3132304" cy="1766190"/>
          </a:xfrm>
          <a:prstGeom prst="rect">
            <a:avLst/>
          </a:prstGeom>
        </p:spPr>
      </p:pic>
      <p:sp>
        <p:nvSpPr>
          <p:cNvPr id="5" name="Striped Right Arrow 4">
            <a:extLst>
              <a:ext uri="{FF2B5EF4-FFF2-40B4-BE49-F238E27FC236}">
                <a16:creationId xmlns:a16="http://schemas.microsoft.com/office/drawing/2014/main" id="{CE93F4C5-7073-A54D-8D3A-D368B9B75D1A}"/>
              </a:ext>
            </a:extLst>
          </p:cNvPr>
          <p:cNvSpPr/>
          <p:nvPr/>
        </p:nvSpPr>
        <p:spPr>
          <a:xfrm rot="10999072">
            <a:off x="3180158" y="3267077"/>
            <a:ext cx="354913" cy="206389"/>
          </a:xfrm>
          <a:prstGeom prst="striped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11" name="Striped Right Arrow 10">
            <a:extLst>
              <a:ext uri="{FF2B5EF4-FFF2-40B4-BE49-F238E27FC236}">
                <a16:creationId xmlns:a16="http://schemas.microsoft.com/office/drawing/2014/main" id="{FF23AAAC-101F-8C4E-B1E5-CB416AE4EA0E}"/>
              </a:ext>
            </a:extLst>
          </p:cNvPr>
          <p:cNvSpPr/>
          <p:nvPr/>
        </p:nvSpPr>
        <p:spPr>
          <a:xfrm rot="5400000">
            <a:off x="23873" y="4257302"/>
            <a:ext cx="2330343" cy="206389"/>
          </a:xfrm>
          <a:prstGeom prst="striped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9" name="Donut 8">
            <a:extLst>
              <a:ext uri="{FF2B5EF4-FFF2-40B4-BE49-F238E27FC236}">
                <a16:creationId xmlns:a16="http://schemas.microsoft.com/office/drawing/2014/main" id="{79AD8E8F-7DE7-0640-ADD3-49ECDB97C64F}"/>
              </a:ext>
            </a:extLst>
          </p:cNvPr>
          <p:cNvSpPr/>
          <p:nvPr/>
        </p:nvSpPr>
        <p:spPr>
          <a:xfrm>
            <a:off x="2864770" y="5390372"/>
            <a:ext cx="433130" cy="426346"/>
          </a:xfrm>
          <a:prstGeom prst="donut">
            <a:avLst>
              <a:gd name="adj" fmla="val 1495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108923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BDFEF92-B4E3-7141-9150-12FC272B3CF9}"/>
              </a:ext>
            </a:extLst>
          </p:cNvPr>
          <p:cNvSpPr>
            <a:spLocks noGrp="1"/>
          </p:cNvSpPr>
          <p:nvPr>
            <p:ph type="sldNum" sz="quarter" idx="12"/>
          </p:nvPr>
        </p:nvSpPr>
        <p:spPr/>
        <p:txBody>
          <a:bodyPr/>
          <a:lstStyle/>
          <a:p>
            <a:fld id="{2845D30F-9241-234C-B80D-E46119B63177}" type="slidenum">
              <a:rPr lang="en-GB" smtClean="0"/>
              <a:t>5</a:t>
            </a:fld>
            <a:endParaRPr lang="en-GB"/>
          </a:p>
        </p:txBody>
      </p:sp>
      <p:pic>
        <p:nvPicPr>
          <p:cNvPr id="4" name="Picture 3">
            <a:extLst>
              <a:ext uri="{FF2B5EF4-FFF2-40B4-BE49-F238E27FC236}">
                <a16:creationId xmlns:a16="http://schemas.microsoft.com/office/drawing/2014/main" id="{0DB73E3B-36B3-814A-8A4E-2DF3F5588260}"/>
              </a:ext>
            </a:extLst>
          </p:cNvPr>
          <p:cNvPicPr>
            <a:picLocks noChangeAspect="1"/>
          </p:cNvPicPr>
          <p:nvPr/>
        </p:nvPicPr>
        <p:blipFill>
          <a:blip r:embed="rId2"/>
          <a:stretch>
            <a:fillRect/>
          </a:stretch>
        </p:blipFill>
        <p:spPr>
          <a:xfrm>
            <a:off x="0" y="0"/>
            <a:ext cx="4851974" cy="6858000"/>
          </a:xfrm>
          <a:prstGeom prst="rect">
            <a:avLst/>
          </a:prstGeom>
        </p:spPr>
      </p:pic>
      <p:pic>
        <p:nvPicPr>
          <p:cNvPr id="6" name="Picture 5">
            <a:extLst>
              <a:ext uri="{FF2B5EF4-FFF2-40B4-BE49-F238E27FC236}">
                <a16:creationId xmlns:a16="http://schemas.microsoft.com/office/drawing/2014/main" id="{A0354FD7-DC1F-2142-AB34-2182D2863682}"/>
              </a:ext>
            </a:extLst>
          </p:cNvPr>
          <p:cNvPicPr>
            <a:picLocks noChangeAspect="1"/>
          </p:cNvPicPr>
          <p:nvPr/>
        </p:nvPicPr>
        <p:blipFill>
          <a:blip r:embed="rId3"/>
          <a:stretch>
            <a:fillRect/>
          </a:stretch>
        </p:blipFill>
        <p:spPr>
          <a:xfrm>
            <a:off x="4292026" y="0"/>
            <a:ext cx="4851974" cy="6858000"/>
          </a:xfrm>
          <a:prstGeom prst="rect">
            <a:avLst/>
          </a:prstGeom>
        </p:spPr>
      </p:pic>
    </p:spTree>
    <p:extLst>
      <p:ext uri="{BB962C8B-B14F-4D97-AF65-F5344CB8AC3E}">
        <p14:creationId xmlns:p14="http://schemas.microsoft.com/office/powerpoint/2010/main" val="3784224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Text&#10;&#10;Description automatically generated">
            <a:extLst>
              <a:ext uri="{FF2B5EF4-FFF2-40B4-BE49-F238E27FC236}">
                <a16:creationId xmlns:a16="http://schemas.microsoft.com/office/drawing/2014/main" id="{50C69F65-7239-CE42-BAE2-8A349D5C0B24}"/>
              </a:ext>
            </a:extLst>
          </p:cNvPr>
          <p:cNvPicPr>
            <a:picLocks noGrp="1" noChangeAspect="1"/>
          </p:cNvPicPr>
          <p:nvPr>
            <p:ph sz="half" idx="1"/>
          </p:nvPr>
        </p:nvPicPr>
        <p:blipFill>
          <a:blip r:embed="rId2"/>
          <a:stretch>
            <a:fillRect/>
          </a:stretch>
        </p:blipFill>
        <p:spPr>
          <a:xfrm>
            <a:off x="-257175" y="6108669"/>
            <a:ext cx="2428875" cy="811244"/>
          </a:xfrm>
        </p:spPr>
      </p:pic>
      <p:sp>
        <p:nvSpPr>
          <p:cNvPr id="7" name="Slide Number Placeholder 6">
            <a:extLst>
              <a:ext uri="{FF2B5EF4-FFF2-40B4-BE49-F238E27FC236}">
                <a16:creationId xmlns:a16="http://schemas.microsoft.com/office/drawing/2014/main" id="{9FAE3337-1308-B747-80FD-7D2D6E9214F9}"/>
              </a:ext>
            </a:extLst>
          </p:cNvPr>
          <p:cNvSpPr>
            <a:spLocks noGrp="1"/>
          </p:cNvSpPr>
          <p:nvPr>
            <p:ph type="sldNum" sz="quarter" idx="12"/>
          </p:nvPr>
        </p:nvSpPr>
        <p:spPr/>
        <p:txBody>
          <a:bodyPr/>
          <a:lstStyle/>
          <a:p>
            <a:fld id="{2845D30F-9241-234C-B80D-E46119B63177}" type="slidenum">
              <a:rPr lang="en-GB" smtClean="0"/>
              <a:t>6</a:t>
            </a:fld>
            <a:endParaRPr lang="en-GB"/>
          </a:p>
        </p:txBody>
      </p:sp>
      <p:pic>
        <p:nvPicPr>
          <p:cNvPr id="8" name="Picture 7">
            <a:extLst>
              <a:ext uri="{FF2B5EF4-FFF2-40B4-BE49-F238E27FC236}">
                <a16:creationId xmlns:a16="http://schemas.microsoft.com/office/drawing/2014/main" id="{C7C20C0C-65EA-264A-9B30-3EBF06387DDE}"/>
              </a:ext>
            </a:extLst>
          </p:cNvPr>
          <p:cNvPicPr>
            <a:picLocks noChangeAspect="1"/>
          </p:cNvPicPr>
          <p:nvPr/>
        </p:nvPicPr>
        <p:blipFill rotWithShape="1">
          <a:blip r:embed="rId3">
            <a:alphaModFix amt="72000"/>
          </a:blip>
          <a:srcRect l="23250" t="34187" r="41875" b="15299"/>
          <a:stretch/>
        </p:blipFill>
        <p:spPr>
          <a:xfrm>
            <a:off x="0" y="0"/>
            <a:ext cx="2171700" cy="1965959"/>
          </a:xfrm>
          <a:prstGeom prst="rect">
            <a:avLst/>
          </a:prstGeom>
        </p:spPr>
      </p:pic>
      <p:pic>
        <p:nvPicPr>
          <p:cNvPr id="13" name="Picture 12">
            <a:extLst>
              <a:ext uri="{FF2B5EF4-FFF2-40B4-BE49-F238E27FC236}">
                <a16:creationId xmlns:a16="http://schemas.microsoft.com/office/drawing/2014/main" id="{B82CA76F-92C1-3A49-941D-2271F5DA8AF3}"/>
              </a:ext>
            </a:extLst>
          </p:cNvPr>
          <p:cNvPicPr>
            <a:picLocks noChangeAspect="1"/>
          </p:cNvPicPr>
          <p:nvPr/>
        </p:nvPicPr>
        <p:blipFill rotWithShape="1">
          <a:blip r:embed="rId4"/>
          <a:srcRect l="14625" t="16400" r="51218" b="64518"/>
          <a:stretch/>
        </p:blipFill>
        <p:spPr>
          <a:xfrm>
            <a:off x="3514725" y="0"/>
            <a:ext cx="5630726" cy="1965959"/>
          </a:xfrm>
          <a:prstGeom prst="rect">
            <a:avLst/>
          </a:prstGeom>
        </p:spPr>
      </p:pic>
      <p:sp>
        <p:nvSpPr>
          <p:cNvPr id="15" name="TextBox 14">
            <a:extLst>
              <a:ext uri="{FF2B5EF4-FFF2-40B4-BE49-F238E27FC236}">
                <a16:creationId xmlns:a16="http://schemas.microsoft.com/office/drawing/2014/main" id="{DEA73FAF-25D7-8444-8E58-B417DFAF7ABE}"/>
              </a:ext>
            </a:extLst>
          </p:cNvPr>
          <p:cNvSpPr txBox="1"/>
          <p:nvPr/>
        </p:nvSpPr>
        <p:spPr>
          <a:xfrm>
            <a:off x="3514725" y="2587122"/>
            <a:ext cx="5111373" cy="3139321"/>
          </a:xfrm>
          <a:prstGeom prst="rect">
            <a:avLst/>
          </a:prstGeom>
          <a:noFill/>
        </p:spPr>
        <p:txBody>
          <a:bodyPr wrap="square" rtlCol="0">
            <a:spAutoFit/>
          </a:bodyPr>
          <a:lstStyle/>
          <a:p>
            <a:r>
              <a:rPr lang="tr-TR" i="1" dirty="0">
                <a:solidFill>
                  <a:srgbClr val="0070C0"/>
                </a:solidFill>
              </a:rPr>
              <a:t>YEMEK ARALARINDA…</a:t>
            </a:r>
          </a:p>
          <a:p>
            <a:endParaRPr lang="tr-TR" dirty="0">
              <a:solidFill>
                <a:srgbClr val="0070C0"/>
              </a:solidFill>
            </a:endParaRPr>
          </a:p>
          <a:p>
            <a:r>
              <a:rPr lang="tr-TR" dirty="0">
                <a:solidFill>
                  <a:srgbClr val="0070C0"/>
                </a:solidFill>
              </a:rPr>
              <a:t>Öğle yemekleri için herhangi bir organizasyon yapılmamıştır. Vadi İstanbul bölgesinde 3-5 dk. yürüme mesafesinde bir çok restoran alternatifi bulunmaktadır.</a:t>
            </a:r>
          </a:p>
          <a:p>
            <a:endParaRPr lang="tr-TR" dirty="0">
              <a:solidFill>
                <a:srgbClr val="0070C0"/>
              </a:solidFill>
            </a:endParaRPr>
          </a:p>
          <a:p>
            <a:r>
              <a:rPr lang="tr-TR" dirty="0">
                <a:solidFill>
                  <a:srgbClr val="0070C0"/>
                </a:solidFill>
              </a:rPr>
              <a:t>Aynı zamanda </a:t>
            </a:r>
            <a:r>
              <a:rPr lang="tr-TR" dirty="0" err="1">
                <a:solidFill>
                  <a:srgbClr val="0070C0"/>
                </a:solidFill>
              </a:rPr>
              <a:t>AVM’nin</a:t>
            </a:r>
            <a:r>
              <a:rPr lang="tr-TR" dirty="0">
                <a:solidFill>
                  <a:srgbClr val="0070C0"/>
                </a:solidFill>
              </a:rPr>
              <a:t> üst katındaki «</a:t>
            </a:r>
            <a:r>
              <a:rPr lang="tr-TR" dirty="0" err="1">
                <a:solidFill>
                  <a:srgbClr val="0070C0"/>
                </a:solidFill>
              </a:rPr>
              <a:t>food</a:t>
            </a:r>
            <a:r>
              <a:rPr lang="tr-TR" dirty="0">
                <a:solidFill>
                  <a:srgbClr val="0070C0"/>
                </a:solidFill>
              </a:rPr>
              <a:t> </a:t>
            </a:r>
            <a:r>
              <a:rPr lang="tr-TR" dirty="0" err="1">
                <a:solidFill>
                  <a:srgbClr val="0070C0"/>
                </a:solidFill>
              </a:rPr>
              <a:t>court</a:t>
            </a:r>
            <a:r>
              <a:rPr lang="tr-TR" dirty="0">
                <a:solidFill>
                  <a:srgbClr val="0070C0"/>
                </a:solidFill>
              </a:rPr>
              <a:t>» içinde de çok sayıda alternatif bulunmaktadır.</a:t>
            </a:r>
          </a:p>
          <a:p>
            <a:endParaRPr lang="tr-TR" dirty="0">
              <a:solidFill>
                <a:srgbClr val="0070C0"/>
              </a:solidFill>
            </a:endParaRPr>
          </a:p>
          <a:p>
            <a:endParaRPr lang="tr-TR" dirty="0">
              <a:solidFill>
                <a:srgbClr val="0070C0"/>
              </a:solidFill>
            </a:endParaRPr>
          </a:p>
        </p:txBody>
      </p:sp>
      <p:pic>
        <p:nvPicPr>
          <p:cNvPr id="3" name="Picture 2">
            <a:extLst>
              <a:ext uri="{FF2B5EF4-FFF2-40B4-BE49-F238E27FC236}">
                <a16:creationId xmlns:a16="http://schemas.microsoft.com/office/drawing/2014/main" id="{EF34D85A-5DD6-FD46-A525-D8086208F8BE}"/>
              </a:ext>
            </a:extLst>
          </p:cNvPr>
          <p:cNvPicPr>
            <a:picLocks noChangeAspect="1"/>
          </p:cNvPicPr>
          <p:nvPr/>
        </p:nvPicPr>
        <p:blipFill rotWithShape="1">
          <a:blip r:embed="rId5"/>
          <a:srcRect l="17857" t="11143" r="43453"/>
          <a:stretch/>
        </p:blipFill>
        <p:spPr>
          <a:xfrm>
            <a:off x="424543" y="2137747"/>
            <a:ext cx="2764307" cy="3967843"/>
          </a:xfrm>
          <a:prstGeom prst="rect">
            <a:avLst/>
          </a:prstGeom>
        </p:spPr>
      </p:pic>
      <mc:AlternateContent xmlns:mc="http://schemas.openxmlformats.org/markup-compatibility/2006">
        <mc:Choice xmlns:p14="http://schemas.microsoft.com/office/powerpoint/2010/main" Requires="p14">
          <p:contentPart p14:bwMode="auto" r:id="rId6">
            <p14:nvContentPartPr>
              <p14:cNvPr id="5" name="Ink 4">
                <a:extLst>
                  <a:ext uri="{FF2B5EF4-FFF2-40B4-BE49-F238E27FC236}">
                    <a16:creationId xmlns:a16="http://schemas.microsoft.com/office/drawing/2014/main" id="{AF8F72D8-9703-E54E-B95C-CA817683123C}"/>
                  </a:ext>
                </a:extLst>
              </p14:cNvPr>
              <p14:cNvContentPartPr/>
              <p14:nvPr/>
            </p14:nvContentPartPr>
            <p14:xfrm>
              <a:off x="1458941" y="4156783"/>
              <a:ext cx="360" cy="360"/>
            </p14:xfrm>
          </p:contentPart>
        </mc:Choice>
        <mc:Fallback>
          <p:pic>
            <p:nvPicPr>
              <p:cNvPr id="5" name="Ink 4">
                <a:extLst>
                  <a:ext uri="{FF2B5EF4-FFF2-40B4-BE49-F238E27FC236}">
                    <a16:creationId xmlns:a16="http://schemas.microsoft.com/office/drawing/2014/main" id="{AF8F72D8-9703-E54E-B95C-CA817683123C}"/>
                  </a:ext>
                </a:extLst>
              </p:cNvPr>
              <p:cNvPicPr/>
              <p:nvPr/>
            </p:nvPicPr>
            <p:blipFill>
              <a:blip r:embed="rId7"/>
              <a:stretch>
                <a:fillRect/>
              </a:stretch>
            </p:blipFill>
            <p:spPr>
              <a:xfrm>
                <a:off x="1450301" y="4147783"/>
                <a:ext cx="1800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6" name="Ink 5">
                <a:extLst>
                  <a:ext uri="{FF2B5EF4-FFF2-40B4-BE49-F238E27FC236}">
                    <a16:creationId xmlns:a16="http://schemas.microsoft.com/office/drawing/2014/main" id="{9E9AFFE1-C1C6-4E4D-857E-C7431A07FDB0}"/>
                  </a:ext>
                </a:extLst>
              </p14:cNvPr>
              <p14:cNvContentPartPr/>
              <p14:nvPr/>
            </p14:nvContentPartPr>
            <p14:xfrm>
              <a:off x="1013621" y="4040007"/>
              <a:ext cx="951480" cy="1965240"/>
            </p14:xfrm>
          </p:contentPart>
        </mc:Choice>
        <mc:Fallback>
          <p:pic>
            <p:nvPicPr>
              <p:cNvPr id="6" name="Ink 5">
                <a:extLst>
                  <a:ext uri="{FF2B5EF4-FFF2-40B4-BE49-F238E27FC236}">
                    <a16:creationId xmlns:a16="http://schemas.microsoft.com/office/drawing/2014/main" id="{9E9AFFE1-C1C6-4E4D-857E-C7431A07FDB0}"/>
                  </a:ext>
                </a:extLst>
              </p:cNvPr>
              <p:cNvPicPr/>
              <p:nvPr/>
            </p:nvPicPr>
            <p:blipFill>
              <a:blip r:embed="rId9"/>
              <a:stretch>
                <a:fillRect/>
              </a:stretch>
            </p:blipFill>
            <p:spPr>
              <a:xfrm>
                <a:off x="1004981" y="4031367"/>
                <a:ext cx="969120" cy="1982880"/>
              </a:xfrm>
              <a:prstGeom prst="rect">
                <a:avLst/>
              </a:prstGeom>
            </p:spPr>
          </p:pic>
        </mc:Fallback>
      </mc:AlternateContent>
      <p:sp>
        <p:nvSpPr>
          <p:cNvPr id="9" name="TextBox 8">
            <a:extLst>
              <a:ext uri="{FF2B5EF4-FFF2-40B4-BE49-F238E27FC236}">
                <a16:creationId xmlns:a16="http://schemas.microsoft.com/office/drawing/2014/main" id="{3023178B-A8B6-C44C-A36C-55B1CA0E6317}"/>
              </a:ext>
            </a:extLst>
          </p:cNvPr>
          <p:cNvSpPr txBox="1"/>
          <p:nvPr/>
        </p:nvSpPr>
        <p:spPr>
          <a:xfrm>
            <a:off x="263178" y="4968839"/>
            <a:ext cx="1109599" cy="261610"/>
          </a:xfrm>
          <a:prstGeom prst="rect">
            <a:avLst/>
          </a:prstGeom>
          <a:noFill/>
        </p:spPr>
        <p:txBody>
          <a:bodyPr wrap="none" rtlCol="0">
            <a:spAutoFit/>
          </a:bodyPr>
          <a:lstStyle/>
          <a:p>
            <a:r>
              <a:rPr lang="tr-TR" sz="1100" b="1" dirty="0">
                <a:solidFill>
                  <a:srgbClr val="FF0000"/>
                </a:solidFill>
              </a:rPr>
              <a:t>Kampüs girişi -&gt;</a:t>
            </a:r>
          </a:p>
        </p:txBody>
      </p:sp>
      <p:sp>
        <p:nvSpPr>
          <p:cNvPr id="14" name="TextBox 13">
            <a:extLst>
              <a:ext uri="{FF2B5EF4-FFF2-40B4-BE49-F238E27FC236}">
                <a16:creationId xmlns:a16="http://schemas.microsoft.com/office/drawing/2014/main" id="{EC6CDE9D-A3DE-2B4E-9A25-ACE2348FF0E0}"/>
              </a:ext>
            </a:extLst>
          </p:cNvPr>
          <p:cNvSpPr txBox="1"/>
          <p:nvPr/>
        </p:nvSpPr>
        <p:spPr>
          <a:xfrm>
            <a:off x="2126466" y="3824563"/>
            <a:ext cx="476412" cy="430887"/>
          </a:xfrm>
          <a:prstGeom prst="rect">
            <a:avLst/>
          </a:prstGeom>
          <a:noFill/>
        </p:spPr>
        <p:txBody>
          <a:bodyPr wrap="none" rtlCol="0">
            <a:spAutoFit/>
          </a:bodyPr>
          <a:lstStyle/>
          <a:p>
            <a:r>
              <a:rPr lang="tr-TR" sz="1100" b="1" dirty="0">
                <a:solidFill>
                  <a:srgbClr val="FF0000"/>
                </a:solidFill>
              </a:rPr>
              <a:t>AVM</a:t>
            </a:r>
          </a:p>
          <a:p>
            <a:r>
              <a:rPr lang="tr-TR" sz="1100" b="1" dirty="0">
                <a:solidFill>
                  <a:srgbClr val="FF0000"/>
                </a:solidFill>
              </a:rPr>
              <a:t>girişi</a:t>
            </a:r>
          </a:p>
        </p:txBody>
      </p:sp>
    </p:spTree>
    <p:extLst>
      <p:ext uri="{BB962C8B-B14F-4D97-AF65-F5344CB8AC3E}">
        <p14:creationId xmlns:p14="http://schemas.microsoft.com/office/powerpoint/2010/main" val="4245287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Text&#10;&#10;Description automatically generated">
            <a:extLst>
              <a:ext uri="{FF2B5EF4-FFF2-40B4-BE49-F238E27FC236}">
                <a16:creationId xmlns:a16="http://schemas.microsoft.com/office/drawing/2014/main" id="{50C69F65-7239-CE42-BAE2-8A349D5C0B24}"/>
              </a:ext>
            </a:extLst>
          </p:cNvPr>
          <p:cNvPicPr>
            <a:picLocks noGrp="1" noChangeAspect="1"/>
          </p:cNvPicPr>
          <p:nvPr>
            <p:ph sz="half" idx="1"/>
          </p:nvPr>
        </p:nvPicPr>
        <p:blipFill>
          <a:blip r:embed="rId2"/>
          <a:stretch>
            <a:fillRect/>
          </a:stretch>
        </p:blipFill>
        <p:spPr>
          <a:xfrm>
            <a:off x="-257175" y="6108669"/>
            <a:ext cx="2428875" cy="811244"/>
          </a:xfrm>
        </p:spPr>
      </p:pic>
      <p:sp>
        <p:nvSpPr>
          <p:cNvPr id="7" name="Slide Number Placeholder 6">
            <a:extLst>
              <a:ext uri="{FF2B5EF4-FFF2-40B4-BE49-F238E27FC236}">
                <a16:creationId xmlns:a16="http://schemas.microsoft.com/office/drawing/2014/main" id="{9FAE3337-1308-B747-80FD-7D2D6E9214F9}"/>
              </a:ext>
            </a:extLst>
          </p:cNvPr>
          <p:cNvSpPr>
            <a:spLocks noGrp="1"/>
          </p:cNvSpPr>
          <p:nvPr>
            <p:ph type="sldNum" sz="quarter" idx="12"/>
          </p:nvPr>
        </p:nvSpPr>
        <p:spPr/>
        <p:txBody>
          <a:bodyPr/>
          <a:lstStyle/>
          <a:p>
            <a:fld id="{2845D30F-9241-234C-B80D-E46119B63177}" type="slidenum">
              <a:rPr lang="en-GB" smtClean="0"/>
              <a:t>7</a:t>
            </a:fld>
            <a:endParaRPr lang="en-GB"/>
          </a:p>
        </p:txBody>
      </p:sp>
      <p:pic>
        <p:nvPicPr>
          <p:cNvPr id="8" name="Picture 7">
            <a:extLst>
              <a:ext uri="{FF2B5EF4-FFF2-40B4-BE49-F238E27FC236}">
                <a16:creationId xmlns:a16="http://schemas.microsoft.com/office/drawing/2014/main" id="{C7C20C0C-65EA-264A-9B30-3EBF06387DDE}"/>
              </a:ext>
            </a:extLst>
          </p:cNvPr>
          <p:cNvPicPr>
            <a:picLocks noChangeAspect="1"/>
          </p:cNvPicPr>
          <p:nvPr/>
        </p:nvPicPr>
        <p:blipFill rotWithShape="1">
          <a:blip r:embed="rId3">
            <a:alphaModFix amt="72000"/>
          </a:blip>
          <a:srcRect l="23250" t="34187" r="41875" b="15299"/>
          <a:stretch/>
        </p:blipFill>
        <p:spPr>
          <a:xfrm>
            <a:off x="0" y="0"/>
            <a:ext cx="2171700" cy="1965959"/>
          </a:xfrm>
          <a:prstGeom prst="rect">
            <a:avLst/>
          </a:prstGeom>
        </p:spPr>
      </p:pic>
      <p:pic>
        <p:nvPicPr>
          <p:cNvPr id="13" name="Picture 12">
            <a:extLst>
              <a:ext uri="{FF2B5EF4-FFF2-40B4-BE49-F238E27FC236}">
                <a16:creationId xmlns:a16="http://schemas.microsoft.com/office/drawing/2014/main" id="{B82CA76F-92C1-3A49-941D-2271F5DA8AF3}"/>
              </a:ext>
            </a:extLst>
          </p:cNvPr>
          <p:cNvPicPr>
            <a:picLocks noChangeAspect="1"/>
          </p:cNvPicPr>
          <p:nvPr/>
        </p:nvPicPr>
        <p:blipFill rotWithShape="1">
          <a:blip r:embed="rId4"/>
          <a:srcRect l="14625" t="16400" r="51218" b="64518"/>
          <a:stretch/>
        </p:blipFill>
        <p:spPr>
          <a:xfrm>
            <a:off x="3514725" y="0"/>
            <a:ext cx="5630726" cy="1965959"/>
          </a:xfrm>
          <a:prstGeom prst="rect">
            <a:avLst/>
          </a:prstGeom>
        </p:spPr>
      </p:pic>
      <p:sp>
        <p:nvSpPr>
          <p:cNvPr id="15" name="TextBox 14">
            <a:extLst>
              <a:ext uri="{FF2B5EF4-FFF2-40B4-BE49-F238E27FC236}">
                <a16:creationId xmlns:a16="http://schemas.microsoft.com/office/drawing/2014/main" id="{DEA73FAF-25D7-8444-8E58-B417DFAF7ABE}"/>
              </a:ext>
            </a:extLst>
          </p:cNvPr>
          <p:cNvSpPr txBox="1"/>
          <p:nvPr/>
        </p:nvSpPr>
        <p:spPr>
          <a:xfrm>
            <a:off x="3514725" y="2137747"/>
            <a:ext cx="5111373" cy="3970318"/>
          </a:xfrm>
          <a:prstGeom prst="rect">
            <a:avLst/>
          </a:prstGeom>
          <a:noFill/>
        </p:spPr>
        <p:txBody>
          <a:bodyPr wrap="square" rtlCol="0">
            <a:spAutoFit/>
          </a:bodyPr>
          <a:lstStyle/>
          <a:p>
            <a:r>
              <a:rPr lang="tr-TR" b="1" dirty="0">
                <a:solidFill>
                  <a:srgbClr val="0070C0"/>
                </a:solidFill>
              </a:rPr>
              <a:t>İSTİNYE ÜNİVERSİTESİ (ISU) HAKKINDA…</a:t>
            </a:r>
          </a:p>
          <a:p>
            <a:endParaRPr lang="tr-TR" dirty="0">
              <a:solidFill>
                <a:srgbClr val="0070C0"/>
              </a:solidFill>
            </a:endParaRPr>
          </a:p>
          <a:p>
            <a:r>
              <a:rPr lang="tr-TR" dirty="0">
                <a:solidFill>
                  <a:srgbClr val="0070C0"/>
                </a:solidFill>
              </a:rPr>
              <a:t>Kuruluş: 2015</a:t>
            </a:r>
          </a:p>
          <a:p>
            <a:endParaRPr lang="tr-TR" dirty="0">
              <a:solidFill>
                <a:srgbClr val="0070C0"/>
              </a:solidFill>
            </a:endParaRPr>
          </a:p>
          <a:p>
            <a:r>
              <a:rPr lang="tr-TR" dirty="0">
                <a:solidFill>
                  <a:srgbClr val="0070C0"/>
                </a:solidFill>
              </a:rPr>
              <a:t>9 Fakülte: 8377 öğrenci</a:t>
            </a:r>
          </a:p>
          <a:p>
            <a:r>
              <a:rPr lang="tr-TR" dirty="0">
                <a:solidFill>
                  <a:srgbClr val="0070C0"/>
                </a:solidFill>
              </a:rPr>
              <a:t>2 Yüksekokul: 3330 öğrenci</a:t>
            </a:r>
          </a:p>
          <a:p>
            <a:r>
              <a:rPr lang="tr-TR" dirty="0">
                <a:solidFill>
                  <a:srgbClr val="0070C0"/>
                </a:solidFill>
              </a:rPr>
              <a:t>Lisansüstü Enstitü: 531 öğrenci</a:t>
            </a:r>
          </a:p>
          <a:p>
            <a:r>
              <a:rPr lang="tr-TR" b="1" i="1" dirty="0">
                <a:solidFill>
                  <a:schemeClr val="tx1">
                    <a:lumMod val="50000"/>
                    <a:lumOff val="50000"/>
                  </a:schemeClr>
                </a:solidFill>
              </a:rPr>
              <a:t>Toplam: 12238 öğrenci</a:t>
            </a:r>
          </a:p>
          <a:p>
            <a:endParaRPr lang="tr-TR" dirty="0">
              <a:solidFill>
                <a:srgbClr val="0070C0"/>
              </a:solidFill>
            </a:endParaRPr>
          </a:p>
          <a:p>
            <a:r>
              <a:rPr lang="tr-TR" dirty="0">
                <a:solidFill>
                  <a:srgbClr val="0070C0"/>
                </a:solidFill>
              </a:rPr>
              <a:t>403 öğretim üyesi</a:t>
            </a:r>
          </a:p>
          <a:p>
            <a:r>
              <a:rPr lang="tr-TR" dirty="0">
                <a:solidFill>
                  <a:srgbClr val="0070C0"/>
                </a:solidFill>
              </a:rPr>
              <a:t>97 öğretim görevlisi</a:t>
            </a:r>
          </a:p>
          <a:p>
            <a:r>
              <a:rPr lang="tr-TR" dirty="0">
                <a:solidFill>
                  <a:srgbClr val="0070C0"/>
                </a:solidFill>
              </a:rPr>
              <a:t>80 araştırma görevlisi</a:t>
            </a:r>
          </a:p>
          <a:p>
            <a:r>
              <a:rPr lang="tr-TR" b="1" i="1" dirty="0">
                <a:solidFill>
                  <a:schemeClr val="tx1">
                    <a:lumMod val="50000"/>
                    <a:lumOff val="50000"/>
                  </a:schemeClr>
                </a:solidFill>
              </a:rPr>
              <a:t>Toplam: 580 öğretim elemanı</a:t>
            </a:r>
          </a:p>
          <a:p>
            <a:endParaRPr lang="tr-TR" dirty="0">
              <a:solidFill>
                <a:srgbClr val="0070C0"/>
              </a:solidFill>
            </a:endParaRPr>
          </a:p>
        </p:txBody>
      </p:sp>
    </p:spTree>
    <p:extLst>
      <p:ext uri="{BB962C8B-B14F-4D97-AF65-F5344CB8AC3E}">
        <p14:creationId xmlns:p14="http://schemas.microsoft.com/office/powerpoint/2010/main" val="2232956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Text&#10;&#10;Description automatically generated">
            <a:extLst>
              <a:ext uri="{FF2B5EF4-FFF2-40B4-BE49-F238E27FC236}">
                <a16:creationId xmlns:a16="http://schemas.microsoft.com/office/drawing/2014/main" id="{50C69F65-7239-CE42-BAE2-8A349D5C0B24}"/>
              </a:ext>
            </a:extLst>
          </p:cNvPr>
          <p:cNvPicPr>
            <a:picLocks noGrp="1" noChangeAspect="1"/>
          </p:cNvPicPr>
          <p:nvPr>
            <p:ph sz="half" idx="1"/>
          </p:nvPr>
        </p:nvPicPr>
        <p:blipFill>
          <a:blip r:embed="rId2"/>
          <a:stretch>
            <a:fillRect/>
          </a:stretch>
        </p:blipFill>
        <p:spPr>
          <a:xfrm>
            <a:off x="-257175" y="6108669"/>
            <a:ext cx="2428875" cy="811244"/>
          </a:xfrm>
        </p:spPr>
      </p:pic>
      <p:sp>
        <p:nvSpPr>
          <p:cNvPr id="7" name="Slide Number Placeholder 6">
            <a:extLst>
              <a:ext uri="{FF2B5EF4-FFF2-40B4-BE49-F238E27FC236}">
                <a16:creationId xmlns:a16="http://schemas.microsoft.com/office/drawing/2014/main" id="{9FAE3337-1308-B747-80FD-7D2D6E9214F9}"/>
              </a:ext>
            </a:extLst>
          </p:cNvPr>
          <p:cNvSpPr>
            <a:spLocks noGrp="1"/>
          </p:cNvSpPr>
          <p:nvPr>
            <p:ph type="sldNum" sz="quarter" idx="12"/>
          </p:nvPr>
        </p:nvSpPr>
        <p:spPr/>
        <p:txBody>
          <a:bodyPr/>
          <a:lstStyle/>
          <a:p>
            <a:fld id="{2845D30F-9241-234C-B80D-E46119B63177}" type="slidenum">
              <a:rPr lang="en-GB" smtClean="0"/>
              <a:t>8</a:t>
            </a:fld>
            <a:endParaRPr lang="en-GB"/>
          </a:p>
        </p:txBody>
      </p:sp>
      <p:pic>
        <p:nvPicPr>
          <p:cNvPr id="8" name="Picture 7">
            <a:extLst>
              <a:ext uri="{FF2B5EF4-FFF2-40B4-BE49-F238E27FC236}">
                <a16:creationId xmlns:a16="http://schemas.microsoft.com/office/drawing/2014/main" id="{C7C20C0C-65EA-264A-9B30-3EBF06387DDE}"/>
              </a:ext>
            </a:extLst>
          </p:cNvPr>
          <p:cNvPicPr>
            <a:picLocks noChangeAspect="1"/>
          </p:cNvPicPr>
          <p:nvPr/>
        </p:nvPicPr>
        <p:blipFill rotWithShape="1">
          <a:blip r:embed="rId3">
            <a:alphaModFix amt="72000"/>
          </a:blip>
          <a:srcRect l="23250" t="34187" r="41875" b="15299"/>
          <a:stretch/>
        </p:blipFill>
        <p:spPr>
          <a:xfrm>
            <a:off x="0" y="0"/>
            <a:ext cx="2171700" cy="1965959"/>
          </a:xfrm>
          <a:prstGeom prst="rect">
            <a:avLst/>
          </a:prstGeom>
        </p:spPr>
      </p:pic>
      <p:pic>
        <p:nvPicPr>
          <p:cNvPr id="13" name="Picture 12">
            <a:extLst>
              <a:ext uri="{FF2B5EF4-FFF2-40B4-BE49-F238E27FC236}">
                <a16:creationId xmlns:a16="http://schemas.microsoft.com/office/drawing/2014/main" id="{B82CA76F-92C1-3A49-941D-2271F5DA8AF3}"/>
              </a:ext>
            </a:extLst>
          </p:cNvPr>
          <p:cNvPicPr>
            <a:picLocks noChangeAspect="1"/>
          </p:cNvPicPr>
          <p:nvPr/>
        </p:nvPicPr>
        <p:blipFill rotWithShape="1">
          <a:blip r:embed="rId4"/>
          <a:srcRect l="14625" t="16400" r="51218" b="64518"/>
          <a:stretch/>
        </p:blipFill>
        <p:spPr>
          <a:xfrm>
            <a:off x="3514725" y="0"/>
            <a:ext cx="5630726" cy="1965959"/>
          </a:xfrm>
          <a:prstGeom prst="rect">
            <a:avLst/>
          </a:prstGeom>
        </p:spPr>
      </p:pic>
      <p:sp>
        <p:nvSpPr>
          <p:cNvPr id="15" name="TextBox 14">
            <a:extLst>
              <a:ext uri="{FF2B5EF4-FFF2-40B4-BE49-F238E27FC236}">
                <a16:creationId xmlns:a16="http://schemas.microsoft.com/office/drawing/2014/main" id="{DEA73FAF-25D7-8444-8E58-B417DFAF7ABE}"/>
              </a:ext>
            </a:extLst>
          </p:cNvPr>
          <p:cNvSpPr txBox="1"/>
          <p:nvPr/>
        </p:nvSpPr>
        <p:spPr>
          <a:xfrm>
            <a:off x="498852" y="2008758"/>
            <a:ext cx="8630632" cy="4493538"/>
          </a:xfrm>
          <a:prstGeom prst="rect">
            <a:avLst/>
          </a:prstGeom>
          <a:noFill/>
        </p:spPr>
        <p:txBody>
          <a:bodyPr wrap="square" rtlCol="0">
            <a:spAutoFit/>
          </a:bodyPr>
          <a:lstStyle/>
          <a:p>
            <a:r>
              <a:rPr lang="tr-TR" b="1" dirty="0">
                <a:solidFill>
                  <a:srgbClr val="0070C0"/>
                </a:solidFill>
              </a:rPr>
              <a:t>ISU YÜKSEK ENERJİ &amp; PARÇACIK FİZİĞİ ARAŞTIRMA GRUBU HAKKINDA…</a:t>
            </a:r>
            <a:endParaRPr lang="tr-TR" dirty="0">
              <a:solidFill>
                <a:srgbClr val="0070C0"/>
              </a:solidFill>
            </a:endParaRPr>
          </a:p>
          <a:p>
            <a:r>
              <a:rPr lang="tr-TR" dirty="0">
                <a:solidFill>
                  <a:srgbClr val="0070C0"/>
                </a:solidFill>
              </a:rPr>
              <a:t>Araştırma Grubunun çekirdek kadrosu son bir yıl içinde teşkil oldu:</a:t>
            </a:r>
          </a:p>
          <a:p>
            <a:pPr marL="742950" lvl="1" indent="-285750">
              <a:buFont typeface="Arial" panose="020B0604020202020204" pitchFamily="34" charset="0"/>
              <a:buChar char="•"/>
            </a:pPr>
            <a:r>
              <a:rPr lang="tr-TR" sz="1400" dirty="0">
                <a:solidFill>
                  <a:schemeClr val="tx1">
                    <a:lumMod val="50000"/>
                    <a:lumOff val="50000"/>
                  </a:schemeClr>
                </a:solidFill>
              </a:rPr>
              <a:t>Prof. Dr. </a:t>
            </a:r>
            <a:r>
              <a:rPr lang="tr-TR" sz="1400" dirty="0" err="1">
                <a:solidFill>
                  <a:schemeClr val="tx1">
                    <a:lumMod val="50000"/>
                    <a:lumOff val="50000"/>
                  </a:schemeClr>
                </a:solidFill>
              </a:rPr>
              <a:t>Serkant</a:t>
            </a:r>
            <a:r>
              <a:rPr lang="tr-TR" sz="1400" dirty="0">
                <a:solidFill>
                  <a:schemeClr val="tx1">
                    <a:lumMod val="50000"/>
                    <a:lumOff val="50000"/>
                  </a:schemeClr>
                </a:solidFill>
              </a:rPr>
              <a:t> Ali Çetin</a:t>
            </a:r>
          </a:p>
          <a:p>
            <a:pPr marL="742950" lvl="1" indent="-285750">
              <a:buFont typeface="Arial" panose="020B0604020202020204" pitchFamily="34" charset="0"/>
              <a:buChar char="•"/>
            </a:pPr>
            <a:r>
              <a:rPr lang="tr-TR" sz="1400" dirty="0">
                <a:solidFill>
                  <a:schemeClr val="tx1">
                    <a:lumMod val="50000"/>
                    <a:lumOff val="50000"/>
                  </a:schemeClr>
                </a:solidFill>
              </a:rPr>
              <a:t>Prof. Dr. Sertaç Öztürk</a:t>
            </a:r>
          </a:p>
          <a:p>
            <a:pPr marL="742950" lvl="1" indent="-285750">
              <a:buFont typeface="Arial" panose="020B0604020202020204" pitchFamily="34" charset="0"/>
              <a:buChar char="•"/>
            </a:pPr>
            <a:r>
              <a:rPr lang="tr-TR" sz="1400" dirty="0">
                <a:solidFill>
                  <a:schemeClr val="tx1">
                    <a:lumMod val="50000"/>
                    <a:lumOff val="50000"/>
                  </a:schemeClr>
                </a:solidFill>
              </a:rPr>
              <a:t>Doç. Dr. Andrew </a:t>
            </a:r>
            <a:r>
              <a:rPr lang="tr-TR" sz="1400" dirty="0" err="1">
                <a:solidFill>
                  <a:schemeClr val="tx1">
                    <a:lumMod val="50000"/>
                    <a:lumOff val="50000"/>
                  </a:schemeClr>
                </a:solidFill>
              </a:rPr>
              <a:t>Beddall</a:t>
            </a:r>
            <a:endParaRPr lang="tr-TR" sz="1400" dirty="0">
              <a:solidFill>
                <a:schemeClr val="tx1">
                  <a:lumMod val="50000"/>
                  <a:lumOff val="50000"/>
                </a:schemeClr>
              </a:solidFill>
            </a:endParaRPr>
          </a:p>
          <a:p>
            <a:pPr marL="742950" lvl="1" indent="-285750">
              <a:buFont typeface="Arial" panose="020B0604020202020204" pitchFamily="34" charset="0"/>
              <a:buChar char="•"/>
            </a:pPr>
            <a:r>
              <a:rPr lang="tr-TR" sz="1400" dirty="0">
                <a:solidFill>
                  <a:schemeClr val="tx1">
                    <a:lumMod val="50000"/>
                    <a:lumOff val="50000"/>
                  </a:schemeClr>
                </a:solidFill>
              </a:rPr>
              <a:t>Dr. </a:t>
            </a:r>
            <a:r>
              <a:rPr lang="tr-TR" sz="1400" dirty="0" err="1">
                <a:solidFill>
                  <a:schemeClr val="tx1">
                    <a:lumMod val="50000"/>
                    <a:lumOff val="50000"/>
                  </a:schemeClr>
                </a:solidFill>
              </a:rPr>
              <a:t>Öğr</a:t>
            </a:r>
            <a:r>
              <a:rPr lang="tr-TR" sz="1400" dirty="0">
                <a:solidFill>
                  <a:schemeClr val="tx1">
                    <a:lumMod val="50000"/>
                    <a:lumOff val="50000"/>
                  </a:schemeClr>
                </a:solidFill>
              </a:rPr>
              <a:t>. Üyesi Onur Buğra Kolcu</a:t>
            </a:r>
          </a:p>
          <a:p>
            <a:pPr marL="742950" lvl="1" indent="-285750">
              <a:buFont typeface="Arial" panose="020B0604020202020204" pitchFamily="34" charset="0"/>
              <a:buChar char="•"/>
            </a:pPr>
            <a:r>
              <a:rPr lang="tr-TR" sz="1400" dirty="0">
                <a:solidFill>
                  <a:schemeClr val="tx1">
                    <a:lumMod val="50000"/>
                    <a:lumOff val="50000"/>
                  </a:schemeClr>
                </a:solidFill>
              </a:rPr>
              <a:t>Dr. </a:t>
            </a:r>
            <a:r>
              <a:rPr lang="tr-TR" sz="1400" dirty="0" err="1">
                <a:solidFill>
                  <a:schemeClr val="tx1">
                    <a:lumMod val="50000"/>
                    <a:lumOff val="50000"/>
                  </a:schemeClr>
                </a:solidFill>
              </a:rPr>
              <a:t>Öğr</a:t>
            </a:r>
            <a:r>
              <a:rPr lang="tr-TR" sz="1400" dirty="0">
                <a:solidFill>
                  <a:schemeClr val="tx1">
                    <a:lumMod val="50000"/>
                    <a:lumOff val="50000"/>
                  </a:schemeClr>
                </a:solidFill>
              </a:rPr>
              <a:t>. Üyesi Selçuk Hacıömeroğlu</a:t>
            </a:r>
          </a:p>
          <a:p>
            <a:pPr marL="742950" lvl="1" indent="-285750">
              <a:buFont typeface="Arial" panose="020B0604020202020204" pitchFamily="34" charset="0"/>
              <a:buChar char="•"/>
            </a:pPr>
            <a:r>
              <a:rPr lang="tr-TR" sz="1400" dirty="0">
                <a:solidFill>
                  <a:schemeClr val="tx1">
                    <a:lumMod val="50000"/>
                    <a:lumOff val="50000"/>
                  </a:schemeClr>
                </a:solidFill>
              </a:rPr>
              <a:t>Dr. Ümit Kaya</a:t>
            </a:r>
          </a:p>
          <a:p>
            <a:pPr marL="742950" lvl="1" indent="-285750">
              <a:buFont typeface="Arial" panose="020B0604020202020204" pitchFamily="34" charset="0"/>
              <a:buChar char="•"/>
            </a:pPr>
            <a:r>
              <a:rPr lang="tr-TR" sz="1400" dirty="0">
                <a:solidFill>
                  <a:schemeClr val="tx1">
                    <a:lumMod val="50000"/>
                    <a:lumOff val="50000"/>
                  </a:schemeClr>
                </a:solidFill>
              </a:rPr>
              <a:t>Dr. Sinem Şimşek</a:t>
            </a:r>
            <a:endParaRPr lang="tr-TR" dirty="0">
              <a:solidFill>
                <a:schemeClr val="tx1">
                  <a:lumMod val="50000"/>
                  <a:lumOff val="50000"/>
                </a:schemeClr>
              </a:solidFill>
            </a:endParaRPr>
          </a:p>
          <a:p>
            <a:r>
              <a:rPr lang="tr-TR" dirty="0">
                <a:solidFill>
                  <a:srgbClr val="0070C0"/>
                </a:solidFill>
              </a:rPr>
              <a:t>Yürütülen Projeler:</a:t>
            </a:r>
          </a:p>
          <a:p>
            <a:pPr marL="742950" lvl="1" indent="-285750">
              <a:buFont typeface="Arial" panose="020B0604020202020204" pitchFamily="34" charset="0"/>
              <a:buChar char="•"/>
            </a:pPr>
            <a:r>
              <a:rPr lang="tr-TR" sz="1400" dirty="0">
                <a:solidFill>
                  <a:schemeClr val="tx1">
                    <a:lumMod val="50000"/>
                    <a:lumOff val="50000"/>
                  </a:schemeClr>
                </a:solidFill>
              </a:rPr>
              <a:t>CERN-ATLAS Deneyi Ulusal Destek Projesi (</a:t>
            </a:r>
            <a:r>
              <a:rPr lang="tr-TR" sz="1400" b="1" dirty="0">
                <a:solidFill>
                  <a:schemeClr val="tx1">
                    <a:lumMod val="50000"/>
                    <a:lumOff val="50000"/>
                  </a:schemeClr>
                </a:solidFill>
              </a:rPr>
              <a:t>TENMAK</a:t>
            </a:r>
            <a:r>
              <a:rPr lang="tr-TR" sz="1400" dirty="0">
                <a:solidFill>
                  <a:schemeClr val="tx1">
                    <a:lumMod val="50000"/>
                    <a:lumOff val="50000"/>
                  </a:schemeClr>
                </a:solidFill>
              </a:rPr>
              <a:t>), yürütücü S. Çetin</a:t>
            </a:r>
          </a:p>
          <a:p>
            <a:pPr marL="742950" lvl="1" indent="-285750">
              <a:buFont typeface="Arial" panose="020B0604020202020204" pitchFamily="34" charset="0"/>
              <a:buChar char="•"/>
            </a:pPr>
            <a:r>
              <a:rPr lang="en-US" sz="1400" dirty="0" err="1">
                <a:solidFill>
                  <a:schemeClr val="tx1">
                    <a:lumMod val="50000"/>
                    <a:lumOff val="50000"/>
                  </a:schemeClr>
                </a:solidFill>
              </a:rPr>
              <a:t>Aktif</a:t>
            </a:r>
            <a:r>
              <a:rPr lang="en-US" sz="1400" dirty="0">
                <a:solidFill>
                  <a:schemeClr val="tx1">
                    <a:lumMod val="50000"/>
                    <a:lumOff val="50000"/>
                  </a:schemeClr>
                </a:solidFill>
              </a:rPr>
              <a:t> </a:t>
            </a:r>
            <a:r>
              <a:rPr lang="en-US" sz="1400" dirty="0" err="1">
                <a:solidFill>
                  <a:schemeClr val="tx1">
                    <a:lumMod val="50000"/>
                    <a:lumOff val="50000"/>
                  </a:schemeClr>
                </a:solidFill>
              </a:rPr>
              <a:t>Zırhlamalı</a:t>
            </a:r>
            <a:r>
              <a:rPr lang="en-US" sz="1400" dirty="0">
                <a:solidFill>
                  <a:schemeClr val="tx1">
                    <a:lumMod val="50000"/>
                    <a:lumOff val="50000"/>
                  </a:schemeClr>
                </a:solidFill>
              </a:rPr>
              <a:t> Gama </a:t>
            </a:r>
            <a:r>
              <a:rPr lang="en-US" sz="1400" dirty="0" err="1">
                <a:solidFill>
                  <a:schemeClr val="tx1">
                    <a:lumMod val="50000"/>
                    <a:lumOff val="50000"/>
                  </a:schemeClr>
                </a:solidFill>
              </a:rPr>
              <a:t>Sondası</a:t>
            </a:r>
            <a:r>
              <a:rPr lang="en-US" sz="1400" dirty="0">
                <a:solidFill>
                  <a:schemeClr val="tx1">
                    <a:lumMod val="50000"/>
                    <a:lumOff val="50000"/>
                  </a:schemeClr>
                </a:solidFill>
              </a:rPr>
              <a:t> </a:t>
            </a:r>
            <a:r>
              <a:rPr lang="en-US" sz="1400" dirty="0" err="1">
                <a:solidFill>
                  <a:schemeClr val="tx1">
                    <a:lumMod val="50000"/>
                    <a:lumOff val="50000"/>
                  </a:schemeClr>
                </a:solidFill>
              </a:rPr>
              <a:t>Geliştirilmesi</a:t>
            </a:r>
            <a:r>
              <a:rPr lang="en-US" sz="1400" dirty="0">
                <a:solidFill>
                  <a:schemeClr val="tx1">
                    <a:lumMod val="50000"/>
                    <a:lumOff val="50000"/>
                  </a:schemeClr>
                </a:solidFill>
              </a:rPr>
              <a:t> (</a:t>
            </a:r>
            <a:r>
              <a:rPr lang="en-US" sz="1400" b="1" dirty="0">
                <a:solidFill>
                  <a:schemeClr val="tx1">
                    <a:lumMod val="50000"/>
                    <a:lumOff val="50000"/>
                  </a:schemeClr>
                </a:solidFill>
              </a:rPr>
              <a:t>TÜBİTAK</a:t>
            </a:r>
            <a:r>
              <a:rPr lang="en-US" sz="1400" dirty="0">
                <a:solidFill>
                  <a:schemeClr val="tx1">
                    <a:lumMod val="50000"/>
                    <a:lumOff val="50000"/>
                  </a:schemeClr>
                </a:solidFill>
              </a:rPr>
              <a:t> 1005) </a:t>
            </a:r>
            <a:r>
              <a:rPr lang="en-US" sz="1400" dirty="0" err="1">
                <a:solidFill>
                  <a:schemeClr val="tx1">
                    <a:lumMod val="50000"/>
                    <a:lumOff val="50000"/>
                  </a:schemeClr>
                </a:solidFill>
              </a:rPr>
              <a:t>yürütücü</a:t>
            </a:r>
            <a:r>
              <a:rPr lang="en-US" sz="1400" dirty="0">
                <a:solidFill>
                  <a:schemeClr val="tx1">
                    <a:lumMod val="50000"/>
                    <a:lumOff val="50000"/>
                  </a:schemeClr>
                </a:solidFill>
              </a:rPr>
              <a:t> O. B. </a:t>
            </a:r>
            <a:r>
              <a:rPr lang="en-US" sz="1400" dirty="0" err="1">
                <a:solidFill>
                  <a:schemeClr val="tx1">
                    <a:lumMod val="50000"/>
                    <a:lumOff val="50000"/>
                  </a:schemeClr>
                </a:solidFill>
              </a:rPr>
              <a:t>Kolcu</a:t>
            </a:r>
            <a:endParaRPr lang="en-US" sz="1400" dirty="0">
              <a:solidFill>
                <a:schemeClr val="tx1">
                  <a:lumMod val="50000"/>
                  <a:lumOff val="50000"/>
                </a:schemeClr>
              </a:solidFill>
            </a:endParaRPr>
          </a:p>
          <a:p>
            <a:pPr marL="742950" lvl="1" indent="-285750">
              <a:buFont typeface="Arial" panose="020B0604020202020204" pitchFamily="34" charset="0"/>
              <a:buChar char="•"/>
            </a:pPr>
            <a:r>
              <a:rPr lang="en-US" sz="1400" dirty="0" err="1">
                <a:solidFill>
                  <a:schemeClr val="tx1">
                    <a:lumMod val="50000"/>
                    <a:lumOff val="50000"/>
                  </a:schemeClr>
                </a:solidFill>
              </a:rPr>
              <a:t>Geniş</a:t>
            </a:r>
            <a:r>
              <a:rPr lang="en-US" sz="1400" dirty="0">
                <a:solidFill>
                  <a:schemeClr val="tx1">
                    <a:lumMod val="50000"/>
                    <a:lumOff val="50000"/>
                  </a:schemeClr>
                </a:solidFill>
              </a:rPr>
              <a:t> </a:t>
            </a:r>
            <a:r>
              <a:rPr lang="en-US" sz="1400" dirty="0" err="1">
                <a:solidFill>
                  <a:schemeClr val="tx1">
                    <a:lumMod val="50000"/>
                    <a:lumOff val="50000"/>
                  </a:schemeClr>
                </a:solidFill>
              </a:rPr>
              <a:t>Alanlarda</a:t>
            </a:r>
            <a:r>
              <a:rPr lang="en-US" sz="1400" dirty="0">
                <a:solidFill>
                  <a:schemeClr val="tx1">
                    <a:lumMod val="50000"/>
                    <a:lumOff val="50000"/>
                  </a:schemeClr>
                </a:solidFill>
              </a:rPr>
              <a:t> </a:t>
            </a:r>
            <a:r>
              <a:rPr lang="en-US" sz="1400" dirty="0" err="1">
                <a:solidFill>
                  <a:schemeClr val="tx1">
                    <a:lumMod val="50000"/>
                    <a:lumOff val="50000"/>
                  </a:schemeClr>
                </a:solidFill>
              </a:rPr>
              <a:t>Toprak</a:t>
            </a:r>
            <a:r>
              <a:rPr lang="en-US" sz="1400" dirty="0">
                <a:solidFill>
                  <a:schemeClr val="tx1">
                    <a:lumMod val="50000"/>
                    <a:lumOff val="50000"/>
                  </a:schemeClr>
                </a:solidFill>
              </a:rPr>
              <a:t> </a:t>
            </a:r>
            <a:r>
              <a:rPr lang="en-US" sz="1400" dirty="0" err="1">
                <a:solidFill>
                  <a:schemeClr val="tx1">
                    <a:lumMod val="50000"/>
                    <a:lumOff val="50000"/>
                  </a:schemeClr>
                </a:solidFill>
              </a:rPr>
              <a:t>Nem</a:t>
            </a:r>
            <a:r>
              <a:rPr lang="en-US" sz="1400" dirty="0">
                <a:solidFill>
                  <a:schemeClr val="tx1">
                    <a:lumMod val="50000"/>
                    <a:lumOff val="50000"/>
                  </a:schemeClr>
                </a:solidFill>
              </a:rPr>
              <a:t> </a:t>
            </a:r>
            <a:r>
              <a:rPr lang="en-US" sz="1400" dirty="0" err="1">
                <a:solidFill>
                  <a:schemeClr val="tx1">
                    <a:lumMod val="50000"/>
                    <a:lumOff val="50000"/>
                  </a:schemeClr>
                </a:solidFill>
              </a:rPr>
              <a:t>Miktarını</a:t>
            </a:r>
            <a:r>
              <a:rPr lang="en-US" sz="1400" dirty="0">
                <a:solidFill>
                  <a:schemeClr val="tx1">
                    <a:lumMod val="50000"/>
                    <a:lumOff val="50000"/>
                  </a:schemeClr>
                </a:solidFill>
              </a:rPr>
              <a:t> </a:t>
            </a:r>
            <a:r>
              <a:rPr lang="en-US" sz="1400" dirty="0" err="1">
                <a:solidFill>
                  <a:schemeClr val="tx1">
                    <a:lumMod val="50000"/>
                    <a:lumOff val="50000"/>
                  </a:schemeClr>
                </a:solidFill>
              </a:rPr>
              <a:t>Ölçen</a:t>
            </a:r>
            <a:r>
              <a:rPr lang="en-US" sz="1400" dirty="0">
                <a:solidFill>
                  <a:schemeClr val="tx1">
                    <a:lumMod val="50000"/>
                    <a:lumOff val="50000"/>
                  </a:schemeClr>
                </a:solidFill>
              </a:rPr>
              <a:t> Yeni Bir </a:t>
            </a:r>
            <a:r>
              <a:rPr lang="en-US" sz="1400" dirty="0" err="1">
                <a:solidFill>
                  <a:schemeClr val="tx1">
                    <a:lumMod val="50000"/>
                    <a:lumOff val="50000"/>
                  </a:schemeClr>
                </a:solidFill>
              </a:rPr>
              <a:t>Kozmik</a:t>
            </a:r>
            <a:r>
              <a:rPr lang="en-US" sz="1400" dirty="0">
                <a:solidFill>
                  <a:schemeClr val="tx1">
                    <a:lumMod val="50000"/>
                    <a:lumOff val="50000"/>
                  </a:schemeClr>
                </a:solidFill>
              </a:rPr>
              <a:t> </a:t>
            </a:r>
            <a:r>
              <a:rPr lang="en-US" sz="1400" dirty="0" err="1">
                <a:solidFill>
                  <a:schemeClr val="tx1">
                    <a:lumMod val="50000"/>
                    <a:lumOff val="50000"/>
                  </a:schemeClr>
                </a:solidFill>
              </a:rPr>
              <a:t>Işın</a:t>
            </a:r>
            <a:r>
              <a:rPr lang="en-US" sz="1400" dirty="0">
                <a:solidFill>
                  <a:schemeClr val="tx1">
                    <a:lumMod val="50000"/>
                    <a:lumOff val="50000"/>
                  </a:schemeClr>
                </a:solidFill>
              </a:rPr>
              <a:t> </a:t>
            </a:r>
            <a:r>
              <a:rPr lang="en-US" sz="1400" dirty="0" err="1">
                <a:solidFill>
                  <a:schemeClr val="tx1">
                    <a:lumMod val="50000"/>
                    <a:lumOff val="50000"/>
                  </a:schemeClr>
                </a:solidFill>
              </a:rPr>
              <a:t>Nötron</a:t>
            </a:r>
            <a:r>
              <a:rPr lang="en-US" sz="1400" dirty="0">
                <a:solidFill>
                  <a:schemeClr val="tx1">
                    <a:lumMod val="50000"/>
                    <a:lumOff val="50000"/>
                  </a:schemeClr>
                </a:solidFill>
              </a:rPr>
              <a:t> </a:t>
            </a:r>
            <a:r>
              <a:rPr lang="en-US" sz="1400" dirty="0" err="1">
                <a:solidFill>
                  <a:schemeClr val="tx1">
                    <a:lumMod val="50000"/>
                    <a:lumOff val="50000"/>
                  </a:schemeClr>
                </a:solidFill>
              </a:rPr>
              <a:t>Sensörü</a:t>
            </a:r>
            <a:r>
              <a:rPr lang="en-US" sz="1400" dirty="0">
                <a:solidFill>
                  <a:schemeClr val="tx1">
                    <a:lumMod val="50000"/>
                    <a:lumOff val="50000"/>
                  </a:schemeClr>
                </a:solidFill>
              </a:rPr>
              <a:t> </a:t>
            </a:r>
            <a:r>
              <a:rPr lang="en-US" sz="1400" dirty="0" err="1">
                <a:solidFill>
                  <a:schemeClr val="tx1">
                    <a:lumMod val="50000"/>
                    <a:lumOff val="50000"/>
                  </a:schemeClr>
                </a:solidFill>
              </a:rPr>
              <a:t>Üretimi</a:t>
            </a:r>
            <a:r>
              <a:rPr lang="en-US" sz="1400" dirty="0">
                <a:solidFill>
                  <a:schemeClr val="tx1">
                    <a:lumMod val="50000"/>
                    <a:lumOff val="50000"/>
                  </a:schemeClr>
                </a:solidFill>
              </a:rPr>
              <a:t> (</a:t>
            </a:r>
            <a:r>
              <a:rPr lang="en-US" sz="1400" b="1" dirty="0">
                <a:solidFill>
                  <a:schemeClr val="tx1">
                    <a:lumMod val="50000"/>
                    <a:lumOff val="50000"/>
                  </a:schemeClr>
                </a:solidFill>
              </a:rPr>
              <a:t>TÜBİTAK</a:t>
            </a:r>
            <a:r>
              <a:rPr lang="en-US" sz="1400" dirty="0">
                <a:solidFill>
                  <a:schemeClr val="tx1">
                    <a:lumMod val="50000"/>
                    <a:lumOff val="50000"/>
                  </a:schemeClr>
                </a:solidFill>
              </a:rPr>
              <a:t> 1512) </a:t>
            </a:r>
            <a:r>
              <a:rPr lang="en-US" sz="1400" dirty="0" err="1">
                <a:solidFill>
                  <a:schemeClr val="tx1">
                    <a:lumMod val="50000"/>
                    <a:lumOff val="50000"/>
                  </a:schemeClr>
                </a:solidFill>
              </a:rPr>
              <a:t>yürütücü</a:t>
            </a:r>
            <a:r>
              <a:rPr lang="en-US" sz="1400" dirty="0">
                <a:solidFill>
                  <a:schemeClr val="tx1">
                    <a:lumMod val="50000"/>
                    <a:lumOff val="50000"/>
                  </a:schemeClr>
                </a:solidFill>
              </a:rPr>
              <a:t> S. </a:t>
            </a:r>
            <a:r>
              <a:rPr lang="en-US" sz="1400" dirty="0" err="1">
                <a:solidFill>
                  <a:schemeClr val="tx1">
                    <a:lumMod val="50000"/>
                    <a:lumOff val="50000"/>
                  </a:schemeClr>
                </a:solidFill>
              </a:rPr>
              <a:t>Öztürk</a:t>
            </a:r>
            <a:endParaRPr lang="en-US" sz="1400" dirty="0">
              <a:solidFill>
                <a:schemeClr val="tx1">
                  <a:lumMod val="50000"/>
                  <a:lumOff val="50000"/>
                </a:schemeClr>
              </a:solidFill>
            </a:endParaRPr>
          </a:p>
          <a:p>
            <a:r>
              <a:rPr lang="en-US" dirty="0" err="1">
                <a:solidFill>
                  <a:srgbClr val="0070C0"/>
                </a:solidFill>
              </a:rPr>
              <a:t>Uluslararası</a:t>
            </a:r>
            <a:r>
              <a:rPr lang="en-US" dirty="0">
                <a:solidFill>
                  <a:srgbClr val="0070C0"/>
                </a:solidFill>
              </a:rPr>
              <a:t> </a:t>
            </a:r>
            <a:r>
              <a:rPr lang="en-US" dirty="0" err="1">
                <a:solidFill>
                  <a:srgbClr val="0070C0"/>
                </a:solidFill>
              </a:rPr>
              <a:t>işbirlikleri</a:t>
            </a:r>
            <a:r>
              <a:rPr lang="en-US" dirty="0">
                <a:solidFill>
                  <a:srgbClr val="0070C0"/>
                </a:solidFill>
              </a:rPr>
              <a:t>/</a:t>
            </a:r>
            <a:r>
              <a:rPr lang="en-US" dirty="0" err="1">
                <a:solidFill>
                  <a:srgbClr val="0070C0"/>
                </a:solidFill>
              </a:rPr>
              <a:t>programlar</a:t>
            </a:r>
            <a:r>
              <a:rPr lang="en-US" dirty="0">
                <a:solidFill>
                  <a:srgbClr val="0070C0"/>
                </a:solidFill>
              </a:rPr>
              <a:t>:</a:t>
            </a:r>
          </a:p>
          <a:p>
            <a:pPr lvl="1"/>
            <a:r>
              <a:rPr lang="en-GB" sz="1400" dirty="0">
                <a:solidFill>
                  <a:schemeClr val="tx1">
                    <a:lumMod val="50000"/>
                    <a:lumOff val="50000"/>
                  </a:schemeClr>
                </a:solidFill>
              </a:rPr>
              <a:t>ATLAS(CERN), CAST(CERN), BESIII(IHEP), FCC(CERN), </a:t>
            </a:r>
            <a:r>
              <a:rPr lang="en-GB" sz="1400" dirty="0" err="1">
                <a:solidFill>
                  <a:schemeClr val="tx1">
                    <a:lumMod val="50000"/>
                    <a:lumOff val="50000"/>
                  </a:schemeClr>
                </a:solidFill>
              </a:rPr>
              <a:t>sr</a:t>
            </a:r>
            <a:r>
              <a:rPr lang="en-GB" sz="1400" dirty="0">
                <a:solidFill>
                  <a:schemeClr val="tx1">
                    <a:lumMod val="50000"/>
                    <a:lumOff val="50000"/>
                  </a:schemeClr>
                </a:solidFill>
              </a:rPr>
              <a:t>-EDM(BNL), </a:t>
            </a:r>
            <a:r>
              <a:rPr lang="en-GB" sz="1400" dirty="0" err="1">
                <a:solidFill>
                  <a:schemeClr val="tx1">
                    <a:lumMod val="50000"/>
                    <a:lumOff val="50000"/>
                  </a:schemeClr>
                </a:solidFill>
              </a:rPr>
              <a:t>CosmicWISPers</a:t>
            </a:r>
            <a:r>
              <a:rPr lang="en-GB" sz="1400" dirty="0">
                <a:solidFill>
                  <a:schemeClr val="tx1">
                    <a:lumMod val="50000"/>
                    <a:lumOff val="50000"/>
                  </a:schemeClr>
                </a:solidFill>
              </a:rPr>
              <a:t>(COST)</a:t>
            </a:r>
          </a:p>
          <a:p>
            <a:r>
              <a:rPr lang="en-US" dirty="0" err="1">
                <a:solidFill>
                  <a:srgbClr val="0070C0"/>
                </a:solidFill>
              </a:rPr>
              <a:t>Laboratuar</a:t>
            </a:r>
            <a:r>
              <a:rPr lang="en-US" dirty="0">
                <a:solidFill>
                  <a:srgbClr val="0070C0"/>
                </a:solidFill>
              </a:rPr>
              <a:t> </a:t>
            </a:r>
            <a:r>
              <a:rPr lang="en-US" dirty="0" err="1">
                <a:solidFill>
                  <a:srgbClr val="0070C0"/>
                </a:solidFill>
              </a:rPr>
              <a:t>altyapısı</a:t>
            </a:r>
            <a:r>
              <a:rPr lang="en-US" dirty="0">
                <a:solidFill>
                  <a:srgbClr val="0070C0"/>
                </a:solidFill>
              </a:rPr>
              <a:t>:</a:t>
            </a:r>
          </a:p>
          <a:p>
            <a:pPr lvl="1"/>
            <a:r>
              <a:rPr lang="en-GB" sz="1400" dirty="0">
                <a:solidFill>
                  <a:schemeClr val="tx1">
                    <a:lumMod val="50000"/>
                    <a:lumOff val="50000"/>
                  </a:schemeClr>
                </a:solidFill>
              </a:rPr>
              <a:t>1 x 60 m</a:t>
            </a:r>
            <a:r>
              <a:rPr lang="en-GB" sz="1400" baseline="30000" dirty="0">
                <a:solidFill>
                  <a:schemeClr val="tx1">
                    <a:lumMod val="50000"/>
                    <a:lumOff val="50000"/>
                  </a:schemeClr>
                </a:solidFill>
              </a:rPr>
              <a:t>2</a:t>
            </a:r>
            <a:r>
              <a:rPr lang="en-GB" sz="1400" dirty="0">
                <a:solidFill>
                  <a:schemeClr val="tx1">
                    <a:lumMod val="50000"/>
                    <a:lumOff val="50000"/>
                  </a:schemeClr>
                </a:solidFill>
              </a:rPr>
              <a:t> + 1 x 270m</a:t>
            </a:r>
            <a:r>
              <a:rPr lang="en-GB" sz="1400" baseline="30000" dirty="0">
                <a:solidFill>
                  <a:schemeClr val="tx1">
                    <a:lumMod val="50000"/>
                    <a:lumOff val="50000"/>
                  </a:schemeClr>
                </a:solidFill>
              </a:rPr>
              <a:t>2</a:t>
            </a:r>
            <a:r>
              <a:rPr lang="en-GB" sz="1400" dirty="0">
                <a:solidFill>
                  <a:schemeClr val="tx1">
                    <a:lumMod val="50000"/>
                    <a:lumOff val="50000"/>
                  </a:schemeClr>
                </a:solidFill>
              </a:rPr>
              <a:t> algıç </a:t>
            </a:r>
            <a:r>
              <a:rPr lang="en-GB" sz="1400" dirty="0" err="1">
                <a:solidFill>
                  <a:schemeClr val="tx1">
                    <a:lumMod val="50000"/>
                    <a:lumOff val="50000"/>
                  </a:schemeClr>
                </a:solidFill>
              </a:rPr>
              <a:t>ve</a:t>
            </a:r>
            <a:r>
              <a:rPr lang="en-GB" sz="1400" dirty="0">
                <a:solidFill>
                  <a:schemeClr val="tx1">
                    <a:lumMod val="50000"/>
                    <a:lumOff val="50000"/>
                  </a:schemeClr>
                </a:solidFill>
              </a:rPr>
              <a:t> </a:t>
            </a:r>
            <a:r>
              <a:rPr lang="en-GB" sz="1400" dirty="0" err="1">
                <a:solidFill>
                  <a:schemeClr val="tx1">
                    <a:lumMod val="50000"/>
                    <a:lumOff val="50000"/>
                  </a:schemeClr>
                </a:solidFill>
              </a:rPr>
              <a:t>hızlandırıcı</a:t>
            </a:r>
            <a:r>
              <a:rPr lang="en-GB" sz="1400" dirty="0">
                <a:solidFill>
                  <a:schemeClr val="tx1">
                    <a:lumMod val="50000"/>
                    <a:lumOff val="50000"/>
                  </a:schemeClr>
                </a:solidFill>
              </a:rPr>
              <a:t> </a:t>
            </a:r>
            <a:r>
              <a:rPr lang="en-GB" sz="1400" dirty="0" err="1">
                <a:solidFill>
                  <a:schemeClr val="tx1">
                    <a:lumMod val="50000"/>
                    <a:lumOff val="50000"/>
                  </a:schemeClr>
                </a:solidFill>
              </a:rPr>
              <a:t>ArGe</a:t>
            </a:r>
            <a:r>
              <a:rPr lang="en-GB" sz="1400" dirty="0">
                <a:solidFill>
                  <a:schemeClr val="tx1">
                    <a:lumMod val="50000"/>
                    <a:lumOff val="50000"/>
                  </a:schemeClr>
                </a:solidFill>
              </a:rPr>
              <a:t> </a:t>
            </a:r>
            <a:r>
              <a:rPr lang="en-GB" sz="1400" dirty="0" err="1">
                <a:solidFill>
                  <a:schemeClr val="tx1">
                    <a:lumMod val="50000"/>
                    <a:lumOff val="50000"/>
                  </a:schemeClr>
                </a:solidFill>
              </a:rPr>
              <a:t>Laboraturarları</a:t>
            </a:r>
            <a:endParaRPr lang="en-GB" sz="1400" dirty="0">
              <a:solidFill>
                <a:schemeClr val="tx1">
                  <a:lumMod val="50000"/>
                  <a:lumOff val="50000"/>
                </a:schemeClr>
              </a:solidFill>
            </a:endParaRPr>
          </a:p>
          <a:p>
            <a:pPr lvl="1"/>
            <a:endParaRPr lang="en-GB" sz="1400" dirty="0">
              <a:solidFill>
                <a:schemeClr val="tx1">
                  <a:lumMod val="50000"/>
                  <a:lumOff val="50000"/>
                </a:schemeClr>
              </a:solidFill>
            </a:endParaRPr>
          </a:p>
        </p:txBody>
      </p:sp>
    </p:spTree>
    <p:extLst>
      <p:ext uri="{BB962C8B-B14F-4D97-AF65-F5344CB8AC3E}">
        <p14:creationId xmlns:p14="http://schemas.microsoft.com/office/powerpoint/2010/main" val="7542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5">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5">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5">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5">
                                            <p:txEl>
                                              <p:pRg st="15" end="1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5">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Text&#10;&#10;Description automatically generated">
            <a:extLst>
              <a:ext uri="{FF2B5EF4-FFF2-40B4-BE49-F238E27FC236}">
                <a16:creationId xmlns:a16="http://schemas.microsoft.com/office/drawing/2014/main" id="{50C69F65-7239-CE42-BAE2-8A349D5C0B24}"/>
              </a:ext>
            </a:extLst>
          </p:cNvPr>
          <p:cNvPicPr>
            <a:picLocks noGrp="1" noChangeAspect="1"/>
          </p:cNvPicPr>
          <p:nvPr>
            <p:ph sz="half" idx="1"/>
          </p:nvPr>
        </p:nvPicPr>
        <p:blipFill>
          <a:blip r:embed="rId2"/>
          <a:stretch>
            <a:fillRect/>
          </a:stretch>
        </p:blipFill>
        <p:spPr>
          <a:xfrm>
            <a:off x="-257175" y="6108669"/>
            <a:ext cx="2428875" cy="811244"/>
          </a:xfrm>
        </p:spPr>
      </p:pic>
      <p:sp>
        <p:nvSpPr>
          <p:cNvPr id="7" name="Slide Number Placeholder 6">
            <a:extLst>
              <a:ext uri="{FF2B5EF4-FFF2-40B4-BE49-F238E27FC236}">
                <a16:creationId xmlns:a16="http://schemas.microsoft.com/office/drawing/2014/main" id="{9FAE3337-1308-B747-80FD-7D2D6E9214F9}"/>
              </a:ext>
            </a:extLst>
          </p:cNvPr>
          <p:cNvSpPr>
            <a:spLocks noGrp="1"/>
          </p:cNvSpPr>
          <p:nvPr>
            <p:ph type="sldNum" sz="quarter" idx="12"/>
          </p:nvPr>
        </p:nvSpPr>
        <p:spPr/>
        <p:txBody>
          <a:bodyPr/>
          <a:lstStyle/>
          <a:p>
            <a:fld id="{2845D30F-9241-234C-B80D-E46119B63177}" type="slidenum">
              <a:rPr lang="en-GB" smtClean="0"/>
              <a:t>9</a:t>
            </a:fld>
            <a:endParaRPr lang="en-GB"/>
          </a:p>
        </p:txBody>
      </p:sp>
      <p:pic>
        <p:nvPicPr>
          <p:cNvPr id="8" name="Picture 7">
            <a:extLst>
              <a:ext uri="{FF2B5EF4-FFF2-40B4-BE49-F238E27FC236}">
                <a16:creationId xmlns:a16="http://schemas.microsoft.com/office/drawing/2014/main" id="{C7C20C0C-65EA-264A-9B30-3EBF06387DDE}"/>
              </a:ext>
            </a:extLst>
          </p:cNvPr>
          <p:cNvPicPr>
            <a:picLocks noChangeAspect="1"/>
          </p:cNvPicPr>
          <p:nvPr/>
        </p:nvPicPr>
        <p:blipFill rotWithShape="1">
          <a:blip r:embed="rId3">
            <a:alphaModFix amt="72000"/>
          </a:blip>
          <a:srcRect l="23250" t="34187" r="41875" b="15299"/>
          <a:stretch/>
        </p:blipFill>
        <p:spPr>
          <a:xfrm>
            <a:off x="0" y="0"/>
            <a:ext cx="2171700" cy="1965959"/>
          </a:xfrm>
          <a:prstGeom prst="rect">
            <a:avLst/>
          </a:prstGeom>
        </p:spPr>
      </p:pic>
      <p:pic>
        <p:nvPicPr>
          <p:cNvPr id="13" name="Picture 12">
            <a:extLst>
              <a:ext uri="{FF2B5EF4-FFF2-40B4-BE49-F238E27FC236}">
                <a16:creationId xmlns:a16="http://schemas.microsoft.com/office/drawing/2014/main" id="{B82CA76F-92C1-3A49-941D-2271F5DA8AF3}"/>
              </a:ext>
            </a:extLst>
          </p:cNvPr>
          <p:cNvPicPr>
            <a:picLocks noChangeAspect="1"/>
          </p:cNvPicPr>
          <p:nvPr/>
        </p:nvPicPr>
        <p:blipFill rotWithShape="1">
          <a:blip r:embed="rId4"/>
          <a:srcRect l="14625" t="16400" r="51218" b="64518"/>
          <a:stretch/>
        </p:blipFill>
        <p:spPr>
          <a:xfrm>
            <a:off x="3514725" y="0"/>
            <a:ext cx="5630726" cy="1965959"/>
          </a:xfrm>
          <a:prstGeom prst="rect">
            <a:avLst/>
          </a:prstGeom>
        </p:spPr>
      </p:pic>
      <p:sp>
        <p:nvSpPr>
          <p:cNvPr id="15" name="TextBox 14">
            <a:extLst>
              <a:ext uri="{FF2B5EF4-FFF2-40B4-BE49-F238E27FC236}">
                <a16:creationId xmlns:a16="http://schemas.microsoft.com/office/drawing/2014/main" id="{DEA73FAF-25D7-8444-8E58-B417DFAF7ABE}"/>
              </a:ext>
            </a:extLst>
          </p:cNvPr>
          <p:cNvSpPr txBox="1"/>
          <p:nvPr/>
        </p:nvSpPr>
        <p:spPr>
          <a:xfrm>
            <a:off x="498852" y="2008758"/>
            <a:ext cx="8630632" cy="4278094"/>
          </a:xfrm>
          <a:prstGeom prst="rect">
            <a:avLst/>
          </a:prstGeom>
          <a:noFill/>
        </p:spPr>
        <p:txBody>
          <a:bodyPr wrap="square" rtlCol="0">
            <a:spAutoFit/>
          </a:bodyPr>
          <a:lstStyle/>
          <a:p>
            <a:r>
              <a:rPr lang="tr-TR" b="1" dirty="0">
                <a:solidFill>
                  <a:srgbClr val="0070C0"/>
                </a:solidFill>
              </a:rPr>
              <a:t>İSU FİZİK DOKTORA PROGRAMI</a:t>
            </a:r>
          </a:p>
          <a:p>
            <a:r>
              <a:rPr lang="tr-TR" dirty="0">
                <a:solidFill>
                  <a:srgbClr val="0070C0"/>
                </a:solidFill>
              </a:rPr>
              <a:t>YÖK tarafından ~1 ay önce onaylandı</a:t>
            </a:r>
          </a:p>
          <a:p>
            <a:pPr marL="742950" lvl="1" indent="-285750">
              <a:buFont typeface="Arial" panose="020B0604020202020204" pitchFamily="34" charset="0"/>
              <a:buChar char="•"/>
            </a:pPr>
            <a:r>
              <a:rPr lang="tr-TR" sz="1400" b="1"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rPr>
              <a:t>Yüksek Enerji ve Parçacık Fiziği </a:t>
            </a:r>
            <a:r>
              <a:rPr lang="tr-TR" sz="1400"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rPr>
              <a:t>alanında kurgulanmış tematik bir doktora programıdır </a:t>
            </a:r>
          </a:p>
          <a:p>
            <a:pPr marL="742950" lvl="1" indent="-285750">
              <a:buFont typeface="Arial" panose="020B0604020202020204" pitchFamily="34" charset="0"/>
              <a:buChar char="•"/>
            </a:pPr>
            <a:r>
              <a:rPr lang="tr-TR" sz="1400" dirty="0">
                <a:solidFill>
                  <a:schemeClr val="tx1">
                    <a:lumMod val="50000"/>
                    <a:lumOff val="50000"/>
                  </a:schemeClr>
                </a:solidFill>
              </a:rPr>
              <a:t>Eğitim dili </a:t>
            </a:r>
            <a:r>
              <a:rPr lang="tr-TR" sz="1400" dirty="0" err="1">
                <a:solidFill>
                  <a:schemeClr val="tx1">
                    <a:lumMod val="50000"/>
                    <a:lumOff val="50000"/>
                  </a:schemeClr>
                </a:solidFill>
              </a:rPr>
              <a:t>İngilizce’dir</a:t>
            </a:r>
            <a:r>
              <a:rPr lang="tr-TR" sz="1400" dirty="0">
                <a:solidFill>
                  <a:schemeClr val="tx1">
                    <a:lumMod val="50000"/>
                    <a:lumOff val="50000"/>
                  </a:schemeClr>
                </a:solidFill>
              </a:rPr>
              <a:t>; tam burs uygulanmaktadır.</a:t>
            </a:r>
          </a:p>
          <a:p>
            <a:r>
              <a:rPr lang="tr-TR" dirty="0">
                <a:solidFill>
                  <a:srgbClr val="0070C0"/>
                </a:solidFill>
              </a:rPr>
              <a:t>Kimler başvurabilir?</a:t>
            </a:r>
          </a:p>
          <a:p>
            <a:pPr marL="742950" lvl="1" indent="-285750">
              <a:buFont typeface="Arial" panose="020B0604020202020204" pitchFamily="34" charset="0"/>
              <a:buChar char="•"/>
            </a:pPr>
            <a:r>
              <a:rPr lang="tr-TR" sz="1400" b="1" dirty="0">
                <a:solidFill>
                  <a:schemeClr val="tx1">
                    <a:lumMod val="50000"/>
                    <a:lumOff val="50000"/>
                  </a:schemeClr>
                </a:solidFill>
              </a:rPr>
              <a:t>Lisans mezunları</a:t>
            </a:r>
            <a:r>
              <a:rPr lang="tr-TR" sz="1400" dirty="0">
                <a:solidFill>
                  <a:schemeClr val="tx1">
                    <a:lumMod val="50000"/>
                    <a:lumOff val="50000"/>
                  </a:schemeClr>
                </a:solidFill>
              </a:rPr>
              <a:t>: Fizik, Fizik Mühendisliği ya da Fizik Öğretmenliği lisans diplomasına sahip olanlar ile diğer Temel Bilim ya da Mühendislik lisans programlarından mezun olup Fizik, Fizik Mühendisliği ya da Fizik Öğretmenliği programlarında yan dal yapmış olanlar.</a:t>
            </a:r>
          </a:p>
          <a:p>
            <a:pPr marL="742950" lvl="1" indent="-285750">
              <a:buFont typeface="Arial" panose="020B0604020202020204" pitchFamily="34" charset="0"/>
              <a:buChar char="•"/>
            </a:pPr>
            <a:r>
              <a:rPr lang="tr-TR" sz="1400" b="1" dirty="0">
                <a:solidFill>
                  <a:schemeClr val="tx1">
                    <a:lumMod val="50000"/>
                    <a:lumOff val="50000"/>
                  </a:schemeClr>
                </a:solidFill>
              </a:rPr>
              <a:t>Tezli yüksek lisans mezunları</a:t>
            </a:r>
            <a:r>
              <a:rPr lang="tr-TR" sz="1400" dirty="0">
                <a:solidFill>
                  <a:schemeClr val="tx1">
                    <a:lumMod val="50000"/>
                    <a:lumOff val="50000"/>
                  </a:schemeClr>
                </a:solidFill>
              </a:rPr>
              <a:t>: Lisans mezuniyetleri hangi programdan olursa olsun Fizik, Fizik Mühendisliği, Fizik Öğretmenliği ya da uygulamalı fizik alanında tezli yüksek lisans derecesine sahip olanlar.</a:t>
            </a:r>
          </a:p>
          <a:p>
            <a:r>
              <a:rPr lang="en-US" dirty="0">
                <a:solidFill>
                  <a:srgbClr val="0070C0"/>
                </a:solidFill>
              </a:rPr>
              <a:t>Online </a:t>
            </a:r>
            <a:r>
              <a:rPr lang="en-US" dirty="0" err="1">
                <a:solidFill>
                  <a:srgbClr val="0070C0"/>
                </a:solidFill>
              </a:rPr>
              <a:t>Başvuru</a:t>
            </a:r>
            <a:r>
              <a:rPr lang="en-US" dirty="0">
                <a:solidFill>
                  <a:srgbClr val="0070C0"/>
                </a:solidFill>
              </a:rPr>
              <a:t> </a:t>
            </a:r>
            <a:r>
              <a:rPr lang="en-US" dirty="0" err="1">
                <a:solidFill>
                  <a:srgbClr val="0070C0"/>
                </a:solidFill>
              </a:rPr>
              <a:t>ve</a:t>
            </a:r>
            <a:r>
              <a:rPr lang="en-US" dirty="0">
                <a:solidFill>
                  <a:srgbClr val="0070C0"/>
                </a:solidFill>
              </a:rPr>
              <a:t> </a:t>
            </a:r>
            <a:r>
              <a:rPr lang="en-US" dirty="0" err="1">
                <a:solidFill>
                  <a:srgbClr val="0070C0"/>
                </a:solidFill>
              </a:rPr>
              <a:t>Başvuru</a:t>
            </a:r>
            <a:r>
              <a:rPr lang="en-US" dirty="0">
                <a:solidFill>
                  <a:srgbClr val="0070C0"/>
                </a:solidFill>
              </a:rPr>
              <a:t> </a:t>
            </a:r>
            <a:r>
              <a:rPr lang="en-US" dirty="0" err="1">
                <a:solidFill>
                  <a:srgbClr val="0070C0"/>
                </a:solidFill>
              </a:rPr>
              <a:t>koşulları</a:t>
            </a:r>
            <a:r>
              <a:rPr lang="en-US" dirty="0">
                <a:solidFill>
                  <a:srgbClr val="0070C0"/>
                </a:solidFill>
              </a:rPr>
              <a:t>:</a:t>
            </a:r>
            <a:endParaRPr lang="tr-TR" sz="1400" b="1" u="sng" dirty="0">
              <a:solidFill>
                <a:schemeClr val="tx1">
                  <a:lumMod val="65000"/>
                  <a:lumOff val="35000"/>
                </a:schemeClr>
              </a:solidFill>
              <a:latin typeface="Calibri" panose="020F0502020204030204" pitchFamily="34" charset="0"/>
              <a:ea typeface="Calibri" panose="020F0502020204030204" pitchFamily="34" charset="0"/>
              <a:cs typeface="Times New Roman" panose="02020603050405020304" pitchFamily="18" charset="0"/>
            </a:endParaRPr>
          </a:p>
          <a:p>
            <a:pPr marL="457200" algn="just"/>
            <a:r>
              <a:rPr lang="tr-TR" sz="1400" u="sng"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https://lisansustu.istinye.edu.tr/</a:t>
            </a:r>
            <a:endParaRPr lang="tr-TR" sz="1400" u="sng"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457200" algn="just"/>
            <a:r>
              <a:rPr lang="tr-TR" sz="1400" u="sng"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https://lisansustu.istinye.edu.tr/tr/basvuru-ve-kabul/programlar-ve-basvuru-kosullari </a:t>
            </a:r>
          </a:p>
          <a:p>
            <a:pPr marL="457200" algn="just"/>
            <a:r>
              <a:rPr lang="tr-TR" sz="1400" u="sng"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https://lisansustu.istinye.edu.tr/tr/basvuru-ve-kabul/online-basvuru</a:t>
            </a:r>
            <a:endParaRPr lang="tr-TR" sz="1400" u="sng"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457200" algn="just"/>
            <a:r>
              <a:rPr lang="tr-TR" sz="1400" dirty="0">
                <a:solidFill>
                  <a:schemeClr val="tx1">
                    <a:lumMod val="65000"/>
                    <a:lumOff val="35000"/>
                  </a:schemeClr>
                </a:solidFill>
                <a:latin typeface="Calibri" panose="020F0502020204030204" pitchFamily="34" charset="0"/>
                <a:ea typeface="Calibri" panose="020F0502020204030204" pitchFamily="34" charset="0"/>
                <a:cs typeface="Times New Roman" panose="02020603050405020304" pitchFamily="18" charset="0"/>
              </a:rPr>
              <a:t>İletişim: </a:t>
            </a:r>
            <a:r>
              <a:rPr lang="tr-TR" sz="1400" dirty="0" err="1">
                <a:solidFill>
                  <a:schemeClr val="tx1">
                    <a:lumMod val="65000"/>
                    <a:lumOff val="35000"/>
                  </a:schemeClr>
                </a:solidFill>
                <a:latin typeface="Calibri" panose="020F0502020204030204" pitchFamily="34" charset="0"/>
                <a:ea typeface="Calibri" panose="020F0502020204030204" pitchFamily="34" charset="0"/>
                <a:cs typeface="Times New Roman" panose="02020603050405020304" pitchFamily="18" charset="0"/>
              </a:rPr>
              <a:t>serkant.cetin@istinye.edu.tr</a:t>
            </a:r>
            <a:endParaRPr lang="tr-TR" sz="1400" dirty="0">
              <a:solidFill>
                <a:schemeClr val="tx1">
                  <a:lumMod val="65000"/>
                  <a:lumOff val="35000"/>
                </a:schemeClr>
              </a:solidFill>
              <a:latin typeface="Calibri" panose="020F0502020204030204" pitchFamily="34" charset="0"/>
              <a:ea typeface="Calibri" panose="020F0502020204030204" pitchFamily="34" charset="0"/>
              <a:cs typeface="Times New Roman" panose="02020603050405020304" pitchFamily="18" charset="0"/>
            </a:endParaRPr>
          </a:p>
          <a:p>
            <a:r>
              <a:rPr lang="en-US" dirty="0" err="1">
                <a:solidFill>
                  <a:srgbClr val="0070C0"/>
                </a:solidFill>
              </a:rPr>
              <a:t>Başvuru</a:t>
            </a:r>
            <a:r>
              <a:rPr lang="en-US" dirty="0">
                <a:solidFill>
                  <a:srgbClr val="0070C0"/>
                </a:solidFill>
              </a:rPr>
              <a:t> </a:t>
            </a:r>
            <a:r>
              <a:rPr lang="en-US" dirty="0" err="1">
                <a:solidFill>
                  <a:srgbClr val="0070C0"/>
                </a:solidFill>
              </a:rPr>
              <a:t>için</a:t>
            </a:r>
            <a:r>
              <a:rPr lang="en-US" dirty="0">
                <a:solidFill>
                  <a:srgbClr val="0070C0"/>
                </a:solidFill>
              </a:rPr>
              <a:t> son </a:t>
            </a:r>
            <a:r>
              <a:rPr lang="en-US" dirty="0" err="1">
                <a:solidFill>
                  <a:srgbClr val="0070C0"/>
                </a:solidFill>
              </a:rPr>
              <a:t>tarih</a:t>
            </a:r>
            <a:r>
              <a:rPr lang="en-US" dirty="0">
                <a:solidFill>
                  <a:srgbClr val="0070C0"/>
                </a:solidFill>
              </a:rPr>
              <a:t>:</a:t>
            </a:r>
          </a:p>
          <a:p>
            <a:pPr lvl="1"/>
            <a:r>
              <a:rPr lang="en-GB" sz="1400" b="1" dirty="0">
                <a:solidFill>
                  <a:schemeClr val="tx1">
                    <a:lumMod val="50000"/>
                    <a:lumOff val="50000"/>
                  </a:schemeClr>
                </a:solidFill>
              </a:rPr>
              <a:t>30 </a:t>
            </a:r>
            <a:r>
              <a:rPr lang="en-GB" sz="1400" b="1" dirty="0" err="1">
                <a:solidFill>
                  <a:schemeClr val="tx1">
                    <a:lumMod val="50000"/>
                    <a:lumOff val="50000"/>
                  </a:schemeClr>
                </a:solidFill>
              </a:rPr>
              <a:t>Eylül</a:t>
            </a:r>
            <a:r>
              <a:rPr lang="en-GB" sz="1400" b="1" dirty="0">
                <a:solidFill>
                  <a:schemeClr val="tx1">
                    <a:lumMod val="50000"/>
                    <a:lumOff val="50000"/>
                  </a:schemeClr>
                </a:solidFill>
              </a:rPr>
              <a:t> 2022</a:t>
            </a:r>
          </a:p>
          <a:p>
            <a:pPr lvl="1"/>
            <a:endParaRPr lang="en-GB" sz="1400" dirty="0">
              <a:solidFill>
                <a:schemeClr val="tx1">
                  <a:lumMod val="50000"/>
                  <a:lumOff val="50000"/>
                </a:schemeClr>
              </a:solidFill>
            </a:endParaRPr>
          </a:p>
        </p:txBody>
      </p:sp>
    </p:spTree>
    <p:extLst>
      <p:ext uri="{BB962C8B-B14F-4D97-AF65-F5344CB8AC3E}">
        <p14:creationId xmlns:p14="http://schemas.microsoft.com/office/powerpoint/2010/main" val="1464837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5">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8971</TotalTime>
  <Words>661</Words>
  <Application>Microsoft Macintosh PowerPoint</Application>
  <PresentationFormat>On-screen Show (4:3)</PresentationFormat>
  <Paragraphs>117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Yüksek Enerji ve Parçacık Fiziği</dc:title>
  <dc:creator>Serkant Ali Cetin</dc:creator>
  <cp:lastModifiedBy>Serkant Ali ÇETİN, ISU</cp:lastModifiedBy>
  <cp:revision>45</cp:revision>
  <cp:lastPrinted>2022-09-23T11:28:56Z</cp:lastPrinted>
  <dcterms:created xsi:type="dcterms:W3CDTF">2021-04-10T18:29:33Z</dcterms:created>
  <dcterms:modified xsi:type="dcterms:W3CDTF">2022-09-23T22:23:26Z</dcterms:modified>
</cp:coreProperties>
</file>