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91" r:id="rId10"/>
    <p:sldId id="267" r:id="rId11"/>
    <p:sldId id="268" r:id="rId12"/>
    <p:sldId id="269" r:id="rId13"/>
    <p:sldId id="270" r:id="rId14"/>
    <p:sldId id="271" r:id="rId15"/>
    <p:sldId id="293" r:id="rId16"/>
    <p:sldId id="294" r:id="rId17"/>
    <p:sldId id="283" r:id="rId18"/>
    <p:sldId id="284" r:id="rId19"/>
    <p:sldId id="289" r:id="rId20"/>
    <p:sldId id="290" r:id="rId21"/>
    <p:sldId id="292" r:id="rId22"/>
    <p:sldId id="295" r:id="rId23"/>
    <p:sldId id="297" r:id="rId24"/>
    <p:sldId id="272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20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936" y="56"/>
      </p:cViewPr>
      <p:guideLst/>
    </p:cSldViewPr>
  </p:slideViewPr>
  <p:outlineViewPr>
    <p:cViewPr>
      <p:scale>
        <a:sx n="33" d="100"/>
        <a:sy n="33" d="100"/>
      </p:scale>
      <p:origin x="0" y="-166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Sayfa1!$B$1</c:f>
              <c:strCache>
                <c:ptCount val="1"/>
                <c:pt idx="0">
                  <c:v>Satışlar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82FA-4C10-BE33-CA5FECF3BA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2FA-4C10-BE33-CA5FECF3BA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82FA-4C10-BE33-CA5FECF3BA34}"/>
              </c:ext>
            </c:extLst>
          </c:dPt>
          <c:dLbls>
            <c:dLbl>
              <c:idx val="1"/>
              <c:layout>
                <c:manualLayout>
                  <c:x val="-3.8421356633403077E-2"/>
                  <c:y val="6.55162901993861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FA-4C10-BE33-CA5FECF3BA34}"/>
                </c:ext>
              </c:extLst>
            </c:dLbl>
            <c:dLbl>
              <c:idx val="2"/>
              <c:layout>
                <c:manualLayout>
                  <c:x val="-0.10176091292453456"/>
                  <c:y val="0.2257013643707486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FA-4C10-BE33-CA5FECF3BA34}"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Sayfa1!$A$2:$A$4</c:f>
              <c:strCache>
                <c:ptCount val="3"/>
                <c:pt idx="0">
                  <c:v>Dark Energy</c:v>
                </c:pt>
                <c:pt idx="1">
                  <c:v>Matter</c:v>
                </c:pt>
                <c:pt idx="2">
                  <c:v>Dark Matter</c:v>
                </c:pt>
              </c:strCache>
            </c:strRef>
          </c:cat>
          <c:val>
            <c:numRef>
              <c:f>Sayfa1!$B$2:$B$4</c:f>
              <c:numCache>
                <c:formatCode>General</c:formatCode>
                <c:ptCount val="3"/>
                <c:pt idx="0">
                  <c:v>68</c:v>
                </c:pt>
                <c:pt idx="1">
                  <c:v>5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FA-4C10-BE33-CA5FECF3BA3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63FF7-3119-41BF-BA2F-6D4521B2A4CB}" type="datetimeFigureOut">
              <a:rPr lang="en-US" smtClean="0"/>
              <a:t>9/24/2022</a:t>
            </a:fld>
            <a:endParaRPr lang="en-US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DFD28-0DD1-46B2-B45C-3CF6587C4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 Yer Tutucusu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noProof="0" dirty="0"/>
              </a:p>
            </p:txBody>
          </p:sp>
        </mc:Choice>
        <mc:Fallback xmlns="">
          <p:sp>
            <p:nvSpPr>
              <p:cNvPr id="3" name="Not Yer Tutucusu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noProof="0" dirty="0"/>
                  <a:t>Why is charge-conjugation + parity (CP) symmetry conserved by strong force?</a:t>
                </a:r>
                <a:endParaRPr lang="tr-TR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tr-TR" dirty="0" err="1"/>
                  <a:t>Lagrange</a:t>
                </a:r>
                <a:r>
                  <a:rPr lang="tr-TR" dirty="0"/>
                  <a:t> </a:t>
                </a:r>
                <a:r>
                  <a:rPr lang="tr-TR" dirty="0"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where </a:t>
                </a:r>
                <a:r>
                  <a:rPr lang="en-US" dirty="0" err="1"/>
                  <a:t>i</a:t>
                </a:r>
                <a:r>
                  <a:rPr lang="en-US" dirty="0"/>
                  <a:t> is an index over quark flavors, </a:t>
                </a:r>
                <a:r>
                  <a:rPr lang="en-US" dirty="0" err="1"/>
                  <a:t>ψi</a:t>
                </a:r>
                <a:r>
                  <a:rPr lang="en-US" dirty="0"/>
                  <a:t> is the quark field, γ µ is the Dirac matrices, mi is the quark mass and </a:t>
                </a:r>
                <a:r>
                  <a:rPr lang="en-US" dirty="0" err="1"/>
                  <a:t>Gµν</a:t>
                </a:r>
                <a:r>
                  <a:rPr lang="en-US" dirty="0"/>
                  <a:t> a is the gluonic field tensor, similar to the electromagnetic field strength tensor, F µν and g is the strong coupling constant. For a non-zero ¯θ angle the last term of the </a:t>
                </a:r>
                <a:r>
                  <a:rPr lang="en-US" dirty="0" err="1"/>
                  <a:t>Lagrangian</a:t>
                </a:r>
                <a:r>
                  <a:rPr lang="en-US" dirty="0"/>
                  <a:t> is expected to violate CP symmetry. </a:t>
                </a:r>
                <a:endParaRPr lang="tr-TR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Measurements yield the electric dipole moment of the neutron (</a:t>
                </a:r>
                <a:r>
                  <a:rPr lang="en-US" dirty="0" err="1"/>
                  <a:t>dn</a:t>
                </a:r>
                <a:r>
                  <a:rPr lang="en-US" dirty="0"/>
                  <a:t> ≈ 10−28e ·m ) is roughly a billionth of the </a:t>
                </a:r>
                <a:r>
                  <a:rPr lang="en-US" dirty="0" err="1"/>
                  <a:t>the</a:t>
                </a:r>
                <a:r>
                  <a:rPr lang="en-US" dirty="0"/>
                  <a:t> value that would be generated given a CP violating strong force.</a:t>
                </a:r>
                <a:endParaRPr lang="tr-TR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tr-TR" dirty="0"/>
                  <a:t>EDM: </a:t>
                </a:r>
                <a:r>
                  <a:rPr lang="tr-TR" dirty="0" err="1"/>
                  <a:t>electic</a:t>
                </a:r>
                <a:r>
                  <a:rPr lang="tr-TR" dirty="0"/>
                  <a:t> </a:t>
                </a:r>
                <a:r>
                  <a:rPr lang="tr-TR" dirty="0" err="1"/>
                  <a:t>dipole</a:t>
                </a:r>
                <a:r>
                  <a:rPr lang="tr-TR" dirty="0"/>
                  <a:t> moment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tr-TR" noProof="0" dirty="0">
                    <a:solidFill>
                      <a:srgbClr val="00B050"/>
                    </a:solidFill>
                  </a:rPr>
                  <a:t>Peccei-Quinn </a:t>
                </a:r>
                <a:r>
                  <a:rPr lang="tr-TR" noProof="0" dirty="0" err="1">
                    <a:solidFill>
                      <a:srgbClr val="00B050"/>
                    </a:solidFill>
                  </a:rPr>
                  <a:t>mechanism</a:t>
                </a:r>
                <a:r>
                  <a:rPr lang="tr-TR" noProof="0" dirty="0"/>
                  <a:t> </a:t>
                </a:r>
                <a:r>
                  <a:rPr lang="tr-TR" sz="1100" noProof="0" dirty="0"/>
                  <a:t>[1] </a:t>
                </a:r>
                <a:r>
                  <a:rPr lang="tr-TR" noProof="0" dirty="0" err="1"/>
                  <a:t>suggest</a:t>
                </a:r>
                <a:r>
                  <a:rPr lang="tr-TR" noProof="0" dirty="0"/>
                  <a:t> </a:t>
                </a:r>
                <a:r>
                  <a:rPr lang="el-GR" b="0" i="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𝜃 ̅</a:t>
                </a:r>
                <a:r>
                  <a:rPr lang="tr-TR" noProof="0" dirty="0"/>
                  <a:t> is a </a:t>
                </a:r>
                <a:r>
                  <a:rPr lang="tr-TR" noProof="0" dirty="0" err="1"/>
                  <a:t>dynamical</a:t>
                </a:r>
                <a:r>
                  <a:rPr lang="tr-TR" noProof="0" dirty="0"/>
                  <a:t> </a:t>
                </a:r>
                <a:r>
                  <a:rPr lang="tr-TR" noProof="0" dirty="0" err="1"/>
                  <a:t>variable</a:t>
                </a:r>
                <a:r>
                  <a:rPr lang="tr-TR" noProof="0" dirty="0"/>
                  <a:t> </a:t>
                </a:r>
                <a:r>
                  <a:rPr lang="tr-TR" noProof="0" dirty="0">
                    <a:sym typeface="Wingdings" panose="05000000000000000000" pitchFamily="2" charset="2"/>
                  </a:rPr>
                  <a:t> </a:t>
                </a:r>
                <a:r>
                  <a:rPr lang="tr-TR" noProof="0" dirty="0" err="1">
                    <a:sym typeface="Wingdings" panose="05000000000000000000" pitchFamily="2" charset="2"/>
                  </a:rPr>
                  <a:t>axion</a:t>
                </a:r>
                <a:r>
                  <a:rPr lang="tr-TR" noProof="0" dirty="0">
                    <a:sym typeface="Wingdings" panose="05000000000000000000" pitchFamily="2" charset="2"/>
                  </a:rPr>
                  <a:t> </a:t>
                </a:r>
                <a:r>
                  <a:rPr lang="tr-TR" noProof="0" dirty="0" err="1">
                    <a:sym typeface="Wingdings" panose="05000000000000000000" pitchFamily="2" charset="2"/>
                  </a:rPr>
                  <a:t>field</a:t>
                </a:r>
                <a:endParaRPr lang="tr-TR" noProof="0" dirty="0">
                  <a:sym typeface="Wingdings" panose="05000000000000000000" pitchFamily="2" charset="2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noProof="0" dirty="0"/>
                  <a:t>Pseudoscalar particles, i.e. particles with spin 0 and odd parity, that is, a particle with no intrinsic spin with wave function that changes sign under parity inversion. Examples are pseudoscalar mesons.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Fallback>
      </mc:AlternateContent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6E1A4-1585-45B4-81F8-53874036E0B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1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noProof="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6E1A4-1585-45B4-81F8-53874036E0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110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have</a:t>
            </a:r>
            <a:r>
              <a:rPr lang="tr-TR" dirty="0"/>
              <a:t> </a:t>
            </a:r>
            <a:r>
              <a:rPr lang="tr-TR" dirty="0" err="1"/>
              <a:t>taken</a:t>
            </a:r>
            <a:r>
              <a:rPr lang="tr-TR" dirty="0"/>
              <a:t> </a:t>
            </a:r>
            <a:r>
              <a:rPr lang="tr-TR" dirty="0" err="1"/>
              <a:t>single</a:t>
            </a:r>
            <a:r>
              <a:rPr lang="tr-TR" dirty="0"/>
              <a:t> </a:t>
            </a:r>
            <a:r>
              <a:rPr lang="tr-TR" dirty="0" err="1"/>
              <a:t>cavity</a:t>
            </a:r>
            <a:r>
              <a:rPr lang="tr-TR" dirty="0"/>
              <a:t> data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extend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range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experiment</a:t>
            </a:r>
            <a:endParaRPr lang="tr-TR" dirty="0"/>
          </a:p>
          <a:p>
            <a:pPr marL="171450" indent="-171450">
              <a:buFontTx/>
              <a:buChar char="-"/>
            </a:pPr>
            <a:r>
              <a:rPr lang="tr-TR" dirty="0" err="1"/>
              <a:t>Mechanical</a:t>
            </a:r>
            <a:r>
              <a:rPr lang="tr-TR" dirty="0"/>
              <a:t> </a:t>
            </a:r>
            <a:r>
              <a:rPr lang="tr-TR" dirty="0" err="1"/>
              <a:t>vibrations</a:t>
            </a:r>
            <a:r>
              <a:rPr lang="tr-TR" dirty="0"/>
              <a:t> </a:t>
            </a:r>
            <a:r>
              <a:rPr lang="tr-TR" dirty="0" err="1"/>
              <a:t>induce</a:t>
            </a:r>
            <a:r>
              <a:rPr lang="tr-TR" dirty="0"/>
              <a:t> tüner </a:t>
            </a:r>
            <a:r>
              <a:rPr lang="tr-TR" dirty="0" err="1"/>
              <a:t>vibrations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distort</a:t>
            </a:r>
            <a:r>
              <a:rPr lang="tr-TR" dirty="0"/>
              <a:t> data </a:t>
            </a:r>
            <a:r>
              <a:rPr lang="tr-TR" dirty="0" err="1"/>
              <a:t>quality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DFD28-0DD1-46B2-B45C-3CF6587C42D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2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0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73593"/>
            <a:ext cx="4212431" cy="1065742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8" y="0"/>
            <a:ext cx="451842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068A11E9-DCC2-430C-9BFC-EAFE3D502CB7}" type="datetime1">
              <a:rPr lang="en-US" smtClean="0"/>
              <a:t>9/24/2022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5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73593"/>
            <a:ext cx="8532018" cy="1065742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D20A7F2F-AFC9-4CBE-96C9-C492B028A925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9" y="1592264"/>
            <a:ext cx="4212431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4625579" y="3969704"/>
            <a:ext cx="4212431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3873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373593"/>
            <a:ext cx="8532018" cy="1065742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240364EB-9C8D-4488-8D91-6A9893BC570E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056710" y="1592264"/>
            <a:ext cx="27813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056710" y="3969704"/>
            <a:ext cx="27813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194447" y="1592264"/>
            <a:ext cx="2781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194447" y="3978016"/>
            <a:ext cx="2781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31261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2420939"/>
            <a:ext cx="4212431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fld id="{5E55FAEA-F67D-4DD0-80A1-094B5987BD8B}" type="datetime1">
              <a:rPr lang="en-US" smtClean="0"/>
              <a:t>9/24/2022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629151" y="2420939"/>
            <a:ext cx="4212431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91263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2416176"/>
            <a:ext cx="27813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056710" y="2416176"/>
            <a:ext cx="2781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190386" y="2416176"/>
            <a:ext cx="27813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fld id="{22DBDA6A-18EC-43A9-BC56-F00C98E7ED49}" type="datetime1">
              <a:rPr lang="en-US" smtClean="0"/>
              <a:t>9/24/2022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16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6709" y="2732443"/>
            <a:ext cx="2970581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fld id="{93361687-2DC0-4A12-8DF6-689779477D16}" type="datetime1">
              <a:rPr lang="en-US" smtClean="0"/>
              <a:t>9/24/2022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1543" y="5078525"/>
            <a:ext cx="2972749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3769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9582" y="1592263"/>
            <a:ext cx="8532018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4294189"/>
            <a:ext cx="2781300" cy="1906587"/>
          </a:xfrm>
        </p:spPr>
        <p:txBody>
          <a:bodyPr/>
          <a:lstStyle/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1" y="4294189"/>
            <a:ext cx="2749153" cy="1906587"/>
          </a:xfrm>
        </p:spPr>
        <p:txBody>
          <a:bodyPr/>
          <a:lstStyle/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fld id="{9ACF0150-041D-4D11-98AF-1924104ED816}" type="datetime1">
              <a:rPr lang="en-US" smtClean="0"/>
              <a:t>9/24/2022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4294189"/>
            <a:ext cx="2777349" cy="1906587"/>
          </a:xfrm>
        </p:spPr>
        <p:txBody>
          <a:bodyPr/>
          <a:lstStyle/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</p:spTree>
    <p:extLst>
      <p:ext uri="{BB962C8B-B14F-4D97-AF65-F5344CB8AC3E}">
        <p14:creationId xmlns:p14="http://schemas.microsoft.com/office/powerpoint/2010/main" val="3461492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9144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4294189"/>
            <a:ext cx="27813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1" y="4294189"/>
            <a:ext cx="2749153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fld id="{BE95A10E-7032-40D3-839F-62925E0C83DC}" type="datetime1">
              <a:rPr lang="en-US" smtClean="0"/>
              <a:t>9/24/2022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4294189"/>
            <a:ext cx="277734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</p:txBody>
      </p:sp>
    </p:spTree>
    <p:extLst>
      <p:ext uri="{BB962C8B-B14F-4D97-AF65-F5344CB8AC3E}">
        <p14:creationId xmlns:p14="http://schemas.microsoft.com/office/powerpoint/2010/main" val="569468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0A3E351-A274-46D2-96A7-9060F8C0C12A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3CFAE8B2-8BBF-459D-A2C0-3EA15B19C61B}" type="datetime1">
              <a:rPr lang="en-US" smtClean="0"/>
              <a:t>9/24/2022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tr-TR"/>
              <a:t>Asıl alt başlık stilini düzenlemek için tıklayın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6DA5E61E-5739-4A0F-A213-433223EBDC59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169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657D63AB-D0C0-4D92-91C5-223C1FC5F2C5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24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305991" y="6196406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6160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7261-53AC-4F7D-A19F-849F1629F5F1}" type="datetime1">
              <a:rPr lang="en-US" smtClean="0"/>
              <a:t>9/24/2022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93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5700252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tr-TR"/>
              <a:t>Asıl alt başlık stilini düzenlemek için tıklayın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3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99977034-10AA-4E62-A709-9E038ADCF685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257175" indent="-257175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/>
              <a:buChar char="•"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/>
              <a:buChar char="•"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/>
              <a:buChar char="•"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03990CE-CB56-4767-B13E-FFA29351DADD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2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C4C50461-A20A-425E-B3FD-C1F79F83B6E9}" type="datetime1">
              <a:rPr lang="en-US" smtClean="0"/>
              <a:t>9/24/2022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1" y="1439863"/>
            <a:ext cx="8532019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134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18510" y="0"/>
            <a:ext cx="9144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6056710" y="1"/>
            <a:ext cx="3087290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/>
              <a:buChar char="•"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3CA176F6-2D46-4221-8DC5-28D92F4C39FC}" type="datetime1">
              <a:rPr lang="en-US" smtClean="0"/>
              <a:t>9/24/2022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3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592264"/>
            <a:ext cx="4212431" cy="4608512"/>
          </a:xfrm>
        </p:spPr>
        <p:txBody>
          <a:bodyPr/>
          <a:lstStyle/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592265"/>
            <a:ext cx="4208860" cy="4608511"/>
          </a:xfrm>
        </p:spPr>
        <p:txBody>
          <a:bodyPr/>
          <a:lstStyle/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1B370ED2-5A84-458A-BDAE-5BC5C459803B}" type="datetime1">
              <a:rPr lang="en-US" smtClean="0"/>
              <a:t>9/24/2022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1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tr-TR"/>
              <a:t>Asıl metin stillerini düzenlemek için tıklayın</a:t>
            </a:r>
          </a:p>
          <a:p>
            <a:pPr lvl="1">
              <a:defRPr/>
            </a:pPr>
            <a:r>
              <a:rPr lang="tr-TR"/>
              <a:t>İkinci düzey</a:t>
            </a:r>
          </a:p>
          <a:p>
            <a:pPr lvl="2">
              <a:defRPr/>
            </a:pPr>
            <a:r>
              <a:rPr lang="tr-TR"/>
              <a:t>Üçüncü düzey</a:t>
            </a:r>
          </a:p>
          <a:p>
            <a:pPr lvl="3">
              <a:defRPr/>
            </a:pPr>
            <a:r>
              <a:rPr lang="tr-TR"/>
              <a:t>Dördüncü düzey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E157A6E1-F893-4D24-99E2-564CC6D7137A}" type="datetime1">
              <a:rPr lang="en-US" smtClean="0"/>
              <a:t>9/24/2022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C6299270-08DF-4912-B86D-964E9182D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9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305991" y="373593"/>
            <a:ext cx="8532019" cy="6932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tr-TR" dirty="0"/>
              <a:t>Asıl başlık stilini düzenlemek için tıklayın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/>
          <a:stretch/>
        </p:blipFill>
        <p:spPr bwMode="auto">
          <a:xfrm>
            <a:off x="0" y="6315998"/>
            <a:ext cx="9144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2" y="1209675"/>
            <a:ext cx="8532018" cy="4991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300538" y="6350852"/>
            <a:ext cx="65089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0C51FC6-FF78-4541-9164-C145F2B585D2}" type="datetime1">
              <a:rPr lang="en-US" smtClean="0"/>
              <a:t>9/24/2022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330659" y="6356351"/>
            <a:ext cx="510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6299270-08DF-4912-B86D-964E9182DD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107417" y="6351703"/>
            <a:ext cx="49291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06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dt="0"/>
  <p:txStyles>
    <p:titleStyle>
      <a:lvl1pPr algn="l" defTabSz="685800" eaLnBrk="1" hangingPunct="1">
        <a:lnSpc>
          <a:spcPct val="90000"/>
        </a:lnSpc>
        <a:spcBef>
          <a:spcPts val="0"/>
        </a:spcBef>
        <a:buNone/>
        <a:defRPr sz="27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eaLnBrk="1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defRPr sz="1800" b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eaLnBrk="1" hangingPunct="1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35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eaLnBrk="1" hangingPunct="1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275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eaLnBrk="1" hangingPunct="1">
        <a:lnSpc>
          <a:spcPct val="100000"/>
        </a:lnSpc>
        <a:spcBef>
          <a:spcPts val="375"/>
        </a:spcBef>
        <a:spcAft>
          <a:spcPts val="225"/>
        </a:spcAft>
        <a:buFont typeface="Arial"/>
        <a:buChar char="•"/>
        <a:defRPr sz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43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microsoft.com/office/2007/relationships/hdphoto" Target="../media/hdphoto2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4.emf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9.jpe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0.PNG"/><Relationship Id="rId11" Type="http://schemas.openxmlformats.org/officeDocument/2006/relationships/image" Target="../media/image42.png"/><Relationship Id="rId5" Type="http://schemas.openxmlformats.org/officeDocument/2006/relationships/image" Target="../media/image360.png"/><Relationship Id="rId10" Type="http://schemas.openxmlformats.org/officeDocument/2006/relationships/image" Target="../media/image38.png"/><Relationship Id="rId4" Type="http://schemas.openxmlformats.org/officeDocument/2006/relationships/image" Target="../media/image35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>
            <a:extLst>
              <a:ext uri="{FF2B5EF4-FFF2-40B4-BE49-F238E27FC236}">
                <a16:creationId xmlns:a16="http://schemas.microsoft.com/office/drawing/2014/main" id="{1939F453-07EC-4A2F-B4FA-35EF970FF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CAST-CAPP</a:t>
            </a:r>
            <a:r>
              <a:rPr lang="tr-TR" noProof="0" dirty="0"/>
              <a:t> İle </a:t>
            </a:r>
            <a:r>
              <a:rPr lang="tr-TR" noProof="0" dirty="0" err="1"/>
              <a:t>Axion</a:t>
            </a:r>
            <a:r>
              <a:rPr lang="tr-TR" noProof="0" dirty="0"/>
              <a:t> Karanlık Madde Araştırma Sonuçları</a:t>
            </a:r>
            <a:endParaRPr lang="en-US" noProof="0" dirty="0"/>
          </a:p>
        </p:txBody>
      </p:sp>
      <p:sp>
        <p:nvSpPr>
          <p:cNvPr id="11" name="Alt Başlık 10">
            <a:extLst>
              <a:ext uri="{FF2B5EF4-FFF2-40B4-BE49-F238E27FC236}">
                <a16:creationId xmlns:a16="http://schemas.microsoft.com/office/drawing/2014/main" id="{373DD188-AA07-4E62-A2A0-BC61D2992A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Kaan Özbozduman</a:t>
            </a:r>
          </a:p>
          <a:p>
            <a:r>
              <a:rPr lang="en-US" b="1" dirty="0"/>
              <a:t>CAST </a:t>
            </a:r>
            <a:r>
              <a:rPr lang="tr-TR" dirty="0" err="1"/>
              <a:t>kollaborasyonu</a:t>
            </a:r>
            <a:r>
              <a:rPr lang="tr-TR" dirty="0"/>
              <a:t> adına</a:t>
            </a:r>
            <a:endParaRPr lang="en-US" b="1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F37DBA2E-3914-443F-80E2-BE2DB8FFD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0970FA5-786A-49AB-B95B-7620B952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</a:t>
            </a:fld>
            <a:endParaRPr lang="en-US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FB2C3860-FBC1-4396-A6ED-7A78EDD5CE32}"/>
              </a:ext>
            </a:extLst>
          </p:cNvPr>
          <p:cNvSpPr txBox="1"/>
          <p:nvPr/>
        </p:nvSpPr>
        <p:spPr bwMode="auto">
          <a:xfrm>
            <a:off x="4230384" y="3088026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DE1382B4-AC25-485A-9A03-848A1133F8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82" r="21003"/>
          <a:stretch/>
        </p:blipFill>
        <p:spPr>
          <a:xfrm>
            <a:off x="799318" y="363617"/>
            <a:ext cx="967059" cy="871409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ACDDB91E-C8E1-442E-8F1A-FE83D4650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613" y="377330"/>
            <a:ext cx="1498891" cy="627661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FB1EB5FD-CF74-420D-9C86-30722DFF3C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40" y="220065"/>
            <a:ext cx="741827" cy="1158512"/>
          </a:xfrm>
          <a:prstGeom prst="rect">
            <a:avLst/>
          </a:prstGeom>
        </p:spPr>
      </p:pic>
      <p:pic>
        <p:nvPicPr>
          <p:cNvPr id="16" name="Resim 15" descr="metin, işaret içeren bir resim&#10;&#10;Açıklama otomatik olarak oluşturuldu">
            <a:extLst>
              <a:ext uri="{FF2B5EF4-FFF2-40B4-BE49-F238E27FC236}">
                <a16:creationId xmlns:a16="http://schemas.microsoft.com/office/drawing/2014/main" id="{247779BF-F360-4971-AAF4-505C14ADD8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803" y="212003"/>
            <a:ext cx="958313" cy="958313"/>
          </a:xfrm>
          <a:prstGeom prst="rect">
            <a:avLst/>
          </a:prstGeom>
        </p:spPr>
      </p:pic>
      <p:pic>
        <p:nvPicPr>
          <p:cNvPr id="3" name="Picture 2" descr="A picture containing text, sign, night sky&#10;&#10;Description automatically generated">
            <a:extLst>
              <a:ext uri="{FF2B5EF4-FFF2-40B4-BE49-F238E27FC236}">
                <a16:creationId xmlns:a16="http://schemas.microsoft.com/office/drawing/2014/main" id="{92AD071F-9F38-0696-6F0A-A0AE870E28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655" y="4344998"/>
            <a:ext cx="5842304" cy="200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38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251E3D2A-A9F0-4068-BCC0-96FE67F87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89" y="2597874"/>
            <a:ext cx="3708804" cy="201997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B9639CCF-036B-4A5B-9613-2C471CFA80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4" r="49821"/>
          <a:stretch/>
        </p:blipFill>
        <p:spPr>
          <a:xfrm rot="19813880">
            <a:off x="5525992" y="228047"/>
            <a:ext cx="3212618" cy="24868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İçerik Yer Tutucusu 12">
                <a:extLst>
                  <a:ext uri="{FF2B5EF4-FFF2-40B4-BE49-F238E27FC236}">
                    <a16:creationId xmlns:a16="http://schemas.microsoft.com/office/drawing/2014/main" id="{A9A7C3CF-A666-435E-ADA6-1CE8722292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5992" y="852755"/>
                <a:ext cx="8532018" cy="5348021"/>
              </a:xfrm>
            </p:spPr>
            <p:txBody>
              <a:bodyPr/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tr-TR" b="1" noProof="0" dirty="0" err="1">
                    <a:solidFill>
                      <a:schemeClr val="tx1"/>
                    </a:solidFill>
                  </a:rPr>
                  <a:t>Axion</a:t>
                </a:r>
                <a:r>
                  <a:rPr lang="tr-TR" b="1" dirty="0">
                    <a:solidFill>
                      <a:schemeClr val="tx1"/>
                    </a:solidFill>
                  </a:rPr>
                  <a:t> kütlesi bilinmiyor.</a:t>
                </a:r>
                <a:endParaRPr lang="tr-TR" b="1" noProof="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/>
                  <a:t>CAST-CAPP</a:t>
                </a:r>
                <a:r>
                  <a:rPr lang="tr-TR" noProof="0" dirty="0"/>
                  <a:t>: </a:t>
                </a:r>
                <a:r>
                  <a:rPr lang="en-US" sz="1800" noProof="0" dirty="0">
                    <a:solidFill>
                      <a:srgbClr val="FF0000"/>
                    </a:solidFill>
                  </a:rPr>
                  <a:t>4.8 - 5.4 GHz  </a:t>
                </a:r>
                <a14:m>
                  <m:oMath xmlns:m="http://schemas.openxmlformats.org/officeDocument/2006/math">
                    <m:r>
                      <a:rPr lang="en-US" sz="1800" i="0" noProof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noProof="0" dirty="0">
                    <a:solidFill>
                      <a:srgbClr val="00B050"/>
                    </a:solidFill>
                  </a:rPr>
                  <a:t> 19.7 - 22.5 µeV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 err="1">
                    <a:highlight>
                      <a:srgbClr val="FFFF00"/>
                    </a:highlight>
                  </a:rPr>
                  <a:t>Piezoele</a:t>
                </a:r>
                <a:r>
                  <a:rPr lang="tr-TR" noProof="0" dirty="0" err="1">
                    <a:highlight>
                      <a:srgbClr val="FFFF00"/>
                    </a:highlight>
                  </a:rPr>
                  <a:t>ktrik</a:t>
                </a:r>
                <a:r>
                  <a:rPr lang="en-US" noProof="0" dirty="0"/>
                  <a:t> tuner motor</a:t>
                </a:r>
                <a:r>
                  <a:rPr lang="tr-TR" noProof="0" dirty="0" err="1"/>
                  <a:t>ları</a:t>
                </a:r>
                <a:endParaRPr lang="en-US" noProof="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/>
                  <a:t>2 </a:t>
                </a:r>
                <a:r>
                  <a:rPr lang="tr-TR" dirty="0"/>
                  <a:t>safir plaka</a:t>
                </a:r>
                <a:endParaRPr lang="en-US" noProof="0" dirty="0"/>
              </a:p>
              <a:p>
                <a:endParaRPr lang="en-US" sz="1800" noProof="0" dirty="0">
                  <a:solidFill>
                    <a:srgbClr val="FF0000"/>
                  </a:solidFill>
                </a:endParaRPr>
              </a:p>
              <a:p>
                <a:endParaRPr lang="en-US" u="sng" noProof="0" dirty="0"/>
              </a:p>
            </p:txBody>
          </p:sp>
        </mc:Choice>
        <mc:Fallback xmlns="">
          <p:sp>
            <p:nvSpPr>
              <p:cNvPr id="13" name="İçerik Yer Tutucusu 12">
                <a:extLst>
                  <a:ext uri="{FF2B5EF4-FFF2-40B4-BE49-F238E27FC236}">
                    <a16:creationId xmlns:a16="http://schemas.microsoft.com/office/drawing/2014/main" id="{A9A7C3CF-A666-435E-ADA6-1CE8722292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5992" y="852755"/>
                <a:ext cx="8532018" cy="5348021"/>
              </a:xfrm>
              <a:blipFill>
                <a:blip r:embed="rId4"/>
                <a:stretch>
                  <a:fillRect l="-1500" t="-1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Başlık 11">
            <a:extLst>
              <a:ext uri="{FF2B5EF4-FFF2-40B4-BE49-F238E27FC236}">
                <a16:creationId xmlns:a16="http://schemas.microsoft.com/office/drawing/2014/main" id="{A0BD6E9C-C750-4DD4-A339-217F5F05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Tuner me</a:t>
            </a:r>
            <a:r>
              <a:rPr lang="tr-TR" noProof="0" dirty="0" err="1"/>
              <a:t>kanizması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BC7E3A4-889B-459E-91EF-3AD63407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653CB619-A6A5-46D7-AC49-0ED05975E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18" name="Grup 17">
            <a:extLst>
              <a:ext uri="{FF2B5EF4-FFF2-40B4-BE49-F238E27FC236}">
                <a16:creationId xmlns:a16="http://schemas.microsoft.com/office/drawing/2014/main" id="{8F997281-52AB-415A-8010-AE208C81F7DD}"/>
              </a:ext>
            </a:extLst>
          </p:cNvPr>
          <p:cNvGrpSpPr/>
          <p:nvPr/>
        </p:nvGrpSpPr>
        <p:grpSpPr>
          <a:xfrm>
            <a:off x="5716225" y="1970338"/>
            <a:ext cx="3121783" cy="2416549"/>
            <a:chOff x="6000085" y="3925908"/>
            <a:chExt cx="3121783" cy="2416549"/>
          </a:xfrm>
        </p:grpSpPr>
        <p:pic>
          <p:nvPicPr>
            <p:cNvPr id="15" name="Resim 14">
              <a:extLst>
                <a:ext uri="{FF2B5EF4-FFF2-40B4-BE49-F238E27FC236}">
                  <a16:creationId xmlns:a16="http://schemas.microsoft.com/office/drawing/2014/main" id="{4DA5F042-9D64-48B4-AC88-87A455F8B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21" t="11374"/>
            <a:stretch/>
          </p:blipFill>
          <p:spPr>
            <a:xfrm>
              <a:off x="6000085" y="3925908"/>
              <a:ext cx="3121783" cy="2416549"/>
            </a:xfrm>
            <a:prstGeom prst="rect">
              <a:avLst/>
            </a:prstGeom>
          </p:spPr>
        </p:pic>
        <p:sp>
          <p:nvSpPr>
            <p:cNvPr id="16" name="Dikdörtgen 15">
              <a:extLst>
                <a:ext uri="{FF2B5EF4-FFF2-40B4-BE49-F238E27FC236}">
                  <a16:creationId xmlns:a16="http://schemas.microsoft.com/office/drawing/2014/main" id="{39C7EA79-3FFB-46E5-B514-980B578BDDB4}"/>
                </a:ext>
              </a:extLst>
            </p:cNvPr>
            <p:cNvSpPr/>
            <p:nvPr/>
          </p:nvSpPr>
          <p:spPr>
            <a:xfrm>
              <a:off x="6233542" y="5066633"/>
              <a:ext cx="1943766" cy="675913"/>
            </a:xfrm>
            <a:prstGeom prst="rect">
              <a:avLst/>
            </a:prstGeom>
            <a:solidFill>
              <a:srgbClr val="FFFF00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" name="Düz Ok Bağlayıcısı 16">
              <a:extLst>
                <a:ext uri="{FF2B5EF4-FFF2-40B4-BE49-F238E27FC236}">
                  <a16:creationId xmlns:a16="http://schemas.microsoft.com/office/drawing/2014/main" id="{8F0E7949-FB65-4CA8-AB03-17301772FBC4}"/>
                </a:ext>
              </a:extLst>
            </p:cNvPr>
            <p:cNvCxnSpPr>
              <a:cxnSpLocks/>
            </p:cNvCxnSpPr>
            <p:nvPr/>
          </p:nvCxnSpPr>
          <p:spPr>
            <a:xfrm>
              <a:off x="6684660" y="5066632"/>
              <a:ext cx="0" cy="675913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Grafik 3">
            <a:extLst>
              <a:ext uri="{FF2B5EF4-FFF2-40B4-BE49-F238E27FC236}">
                <a16:creationId xmlns:a16="http://schemas.microsoft.com/office/drawing/2014/main" id="{3454B341-EF4B-4AFB-A202-46454DE789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97" t="27634" r="297" b="32230"/>
          <a:stretch/>
        </p:blipFill>
        <p:spPr>
          <a:xfrm flipH="1">
            <a:off x="174631" y="4626282"/>
            <a:ext cx="6458597" cy="1649958"/>
          </a:xfrm>
          <a:prstGeom prst="rect">
            <a:avLst/>
          </a:prstGeom>
        </p:spPr>
      </p:pic>
      <p:sp>
        <p:nvSpPr>
          <p:cNvPr id="20" name="Metin kutusu 19">
            <a:extLst>
              <a:ext uri="{FF2B5EF4-FFF2-40B4-BE49-F238E27FC236}">
                <a16:creationId xmlns:a16="http://schemas.microsoft.com/office/drawing/2014/main" id="{9AF0CD0F-B09C-493C-B79E-2B7EAAE8E1D6}"/>
              </a:ext>
            </a:extLst>
          </p:cNvPr>
          <p:cNvSpPr txBox="1"/>
          <p:nvPr/>
        </p:nvSpPr>
        <p:spPr bwMode="auto">
          <a:xfrm>
            <a:off x="7975188" y="3250853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highlight>
                  <a:srgbClr val="FFFF00"/>
                </a:highlight>
              </a:rPr>
              <a:t>660 MHz</a:t>
            </a:r>
            <a:endParaRPr lang="en-US" dirty="0">
              <a:highlight>
                <a:srgbClr val="FFFF00"/>
              </a:highlight>
            </a:endParaRPr>
          </a:p>
        </p:txBody>
      </p:sp>
      <p:cxnSp>
        <p:nvCxnSpPr>
          <p:cNvPr id="23" name="Düz Ok Bağlayıcısı 22">
            <a:extLst>
              <a:ext uri="{FF2B5EF4-FFF2-40B4-BE49-F238E27FC236}">
                <a16:creationId xmlns:a16="http://schemas.microsoft.com/office/drawing/2014/main" id="{5C1C0020-1CFD-4220-A3AA-B5C7811608FA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4547523" y="4031533"/>
            <a:ext cx="260426" cy="1255906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28992412-08D9-48FA-80FF-519784300CC7}"/>
              </a:ext>
            </a:extLst>
          </p:cNvPr>
          <p:cNvSpPr txBox="1"/>
          <p:nvPr/>
        </p:nvSpPr>
        <p:spPr bwMode="auto">
          <a:xfrm>
            <a:off x="4262767" y="3662201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Üst plaka</a:t>
            </a:r>
            <a:endParaRPr lang="en-US" dirty="0"/>
          </a:p>
        </p:txBody>
      </p:sp>
      <p:cxnSp>
        <p:nvCxnSpPr>
          <p:cNvPr id="26" name="Düz Ok Bağlayıcısı 25">
            <a:extLst>
              <a:ext uri="{FF2B5EF4-FFF2-40B4-BE49-F238E27FC236}">
                <a16:creationId xmlns:a16="http://schemas.microsoft.com/office/drawing/2014/main" id="{DBFFBFA8-5AE3-43D9-B368-3316EEB6B42D}"/>
              </a:ext>
            </a:extLst>
          </p:cNvPr>
          <p:cNvCxnSpPr>
            <a:cxnSpLocks/>
          </p:cNvCxnSpPr>
          <p:nvPr/>
        </p:nvCxnSpPr>
        <p:spPr>
          <a:xfrm>
            <a:off x="3883719" y="4479374"/>
            <a:ext cx="642586" cy="1177397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3A7BF8A3-2FDA-4D40-8830-5829EBC7168C}"/>
              </a:ext>
            </a:extLst>
          </p:cNvPr>
          <p:cNvSpPr txBox="1"/>
          <p:nvPr/>
        </p:nvSpPr>
        <p:spPr bwMode="auto">
          <a:xfrm>
            <a:off x="3334795" y="4124336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Alt plaka</a:t>
            </a:r>
            <a:endParaRPr lang="en-US" dirty="0"/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0C1B5AAB-6132-41C3-B6EB-D6D0ABFC3F9A}"/>
              </a:ext>
            </a:extLst>
          </p:cNvPr>
          <p:cNvSpPr txBox="1"/>
          <p:nvPr/>
        </p:nvSpPr>
        <p:spPr bwMode="auto">
          <a:xfrm>
            <a:off x="656965" y="2606341"/>
            <a:ext cx="1463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Lo</a:t>
            </a:r>
            <a:r>
              <a:rPr lang="tr-TR" dirty="0" err="1">
                <a:highlight>
                  <a:srgbClr val="FFFF00"/>
                </a:highlight>
              </a:rPr>
              <a:t>komotif</a:t>
            </a:r>
            <a:r>
              <a:rPr lang="tr-TR" dirty="0">
                <a:highlight>
                  <a:srgbClr val="FFFF00"/>
                </a:highlight>
              </a:rPr>
              <a:t> </a:t>
            </a:r>
          </a:p>
          <a:p>
            <a:r>
              <a:rPr lang="tr-TR" dirty="0" err="1">
                <a:highlight>
                  <a:srgbClr val="FFFF00"/>
                </a:highlight>
              </a:rPr>
              <a:t>makanizması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41769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Resim 31">
            <a:extLst>
              <a:ext uri="{FF2B5EF4-FFF2-40B4-BE49-F238E27FC236}">
                <a16:creationId xmlns:a16="http://schemas.microsoft.com/office/drawing/2014/main" id="{66D683A8-A636-4D58-B104-58BDF2BE3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0" y="3695288"/>
            <a:ext cx="5010470" cy="2574441"/>
          </a:xfrm>
          <a:prstGeom prst="rect">
            <a:avLst/>
          </a:prstGeom>
        </p:spPr>
      </p:pic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id="{7A5833BB-91EE-4E9C-BDB7-03144A6F6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066799"/>
            <a:ext cx="8532018" cy="543876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202124"/>
                </a:solidFill>
              </a:rPr>
              <a:t>Yüksek </a:t>
            </a:r>
            <a:r>
              <a:rPr lang="tr-TR" dirty="0" err="1">
                <a:solidFill>
                  <a:srgbClr val="202124"/>
                </a:solidFill>
              </a:rPr>
              <a:t>axion</a:t>
            </a:r>
            <a:r>
              <a:rPr lang="tr-TR" dirty="0">
                <a:solidFill>
                  <a:srgbClr val="202124"/>
                </a:solidFill>
              </a:rPr>
              <a:t> kütlesi</a:t>
            </a:r>
            <a:r>
              <a:rPr lang="en-US" dirty="0">
                <a:solidFill>
                  <a:srgbClr val="202124"/>
                </a:solidFill>
              </a:rPr>
              <a:t>                   </a:t>
            </a:r>
            <a:r>
              <a:rPr lang="tr-TR" dirty="0">
                <a:solidFill>
                  <a:srgbClr val="202124"/>
                </a:solidFill>
              </a:rPr>
              <a:t>küçük kavite</a:t>
            </a:r>
            <a:endParaRPr lang="en-US" dirty="0">
              <a:solidFill>
                <a:srgbClr val="20212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20212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202124"/>
                </a:solidFill>
              </a:rPr>
              <a:t>Küçük kavite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                   </a:t>
            </a:r>
            <a:r>
              <a:rPr lang="tr-TR" b="0" i="0" dirty="0">
                <a:solidFill>
                  <a:srgbClr val="202124"/>
                </a:solidFill>
                <a:effectLst/>
              </a:rPr>
              <a:t>Zayıf hassasiyet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endParaRPr lang="en-US" b="0" i="0" dirty="0">
              <a:solidFill>
                <a:srgbClr val="FF0000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FF0000"/>
                </a:solidFill>
              </a:rPr>
              <a:t>Yüksek kütleli </a:t>
            </a:r>
            <a:r>
              <a:rPr lang="tr-TR" dirty="0" err="1">
                <a:solidFill>
                  <a:srgbClr val="FF0000"/>
                </a:solidFill>
              </a:rPr>
              <a:t>axion</a:t>
            </a:r>
            <a:r>
              <a:rPr lang="tr-TR" dirty="0">
                <a:solidFill>
                  <a:srgbClr val="FF0000"/>
                </a:solidFill>
              </a:rPr>
              <a:t> algılamak daha zor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Çok sayıda küçük kaviteyi birlikte kullanmak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3B9A2004-5088-47F6-8BD2-0C57F471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Kaviteleri birlikte kullanma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2BD665C-25B0-4940-B2C9-94E4D1581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1F56FF1-BDC4-4EB6-A84B-74D6BA24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11</a:t>
            </a:fld>
            <a:endParaRPr lang="en-US"/>
          </a:p>
        </p:txBody>
      </p:sp>
      <p:cxnSp>
        <p:nvCxnSpPr>
          <p:cNvPr id="16" name="Düz Ok Bağlayıcısı 15">
            <a:extLst>
              <a:ext uri="{FF2B5EF4-FFF2-40B4-BE49-F238E27FC236}">
                <a16:creationId xmlns:a16="http://schemas.microsoft.com/office/drawing/2014/main" id="{830B2678-CC80-4A6F-8B14-2DCB5155DA8F}"/>
              </a:ext>
            </a:extLst>
          </p:cNvPr>
          <p:cNvCxnSpPr>
            <a:cxnSpLocks/>
          </p:cNvCxnSpPr>
          <p:nvPr/>
        </p:nvCxnSpPr>
        <p:spPr>
          <a:xfrm>
            <a:off x="2598186" y="1179122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 25">
            <a:extLst>
              <a:ext uri="{FF2B5EF4-FFF2-40B4-BE49-F238E27FC236}">
                <a16:creationId xmlns:a16="http://schemas.microsoft.com/office/drawing/2014/main" id="{0A517A73-4813-4520-B797-567C5A24186A}"/>
              </a:ext>
            </a:extLst>
          </p:cNvPr>
          <p:cNvGrpSpPr/>
          <p:nvPr/>
        </p:nvGrpSpPr>
        <p:grpSpPr>
          <a:xfrm>
            <a:off x="5002924" y="860590"/>
            <a:ext cx="4141076" cy="3716422"/>
            <a:chOff x="5002924" y="461199"/>
            <a:chExt cx="4141076" cy="3716422"/>
          </a:xfrm>
        </p:grpSpPr>
        <p:pic>
          <p:nvPicPr>
            <p:cNvPr id="5122" name="Picture 2" descr="EurekAlert! Science News Releases">
              <a:extLst>
                <a:ext uri="{FF2B5EF4-FFF2-40B4-BE49-F238E27FC236}">
                  <a16:creationId xmlns:a16="http://schemas.microsoft.com/office/drawing/2014/main" id="{5C7E814C-0CAE-489E-BE92-860E9909C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924" y="896770"/>
              <a:ext cx="4141076" cy="2760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Düz Ok Bağlayıcısı 16">
              <a:extLst>
                <a:ext uri="{FF2B5EF4-FFF2-40B4-BE49-F238E27FC236}">
                  <a16:creationId xmlns:a16="http://schemas.microsoft.com/office/drawing/2014/main" id="{B06E9C94-AE48-4D36-AA45-71300B7D5B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2817" y="3706834"/>
              <a:ext cx="2967532" cy="0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Metin kutusu 18">
              <a:extLst>
                <a:ext uri="{FF2B5EF4-FFF2-40B4-BE49-F238E27FC236}">
                  <a16:creationId xmlns:a16="http://schemas.microsoft.com/office/drawing/2014/main" id="{45882E0F-F6BF-41AB-9D49-9050D2B95B36}"/>
                </a:ext>
              </a:extLst>
            </p:cNvPr>
            <p:cNvSpPr txBox="1"/>
            <p:nvPr/>
          </p:nvSpPr>
          <p:spPr bwMode="auto">
            <a:xfrm>
              <a:off x="6201258" y="3808289"/>
              <a:ext cx="1670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highlight>
                    <a:srgbClr val="FFFF00"/>
                  </a:highlight>
                </a:rPr>
                <a:t>DM </a:t>
              </a:r>
              <a:r>
                <a:rPr lang="tr-TR" dirty="0" err="1">
                  <a:highlight>
                    <a:srgbClr val="FFFF00"/>
                  </a:highlight>
                </a:rPr>
                <a:t>axion</a:t>
              </a:r>
              <a:r>
                <a:rPr lang="tr-TR" dirty="0">
                  <a:highlight>
                    <a:srgbClr val="FFFF00"/>
                  </a:highlight>
                </a:rPr>
                <a:t> </a:t>
              </a:r>
              <a:r>
                <a:rPr lang="tr-TR" dirty="0" err="1">
                  <a:highlight>
                    <a:srgbClr val="FFFF00"/>
                  </a:highlight>
                </a:rPr>
                <a:t>range</a:t>
              </a:r>
              <a:endParaRPr lang="en-US" dirty="0">
                <a:highlight>
                  <a:srgbClr val="FFFF00"/>
                </a:highlight>
              </a:endParaRPr>
            </a:p>
          </p:txBody>
        </p:sp>
        <p:cxnSp>
          <p:nvCxnSpPr>
            <p:cNvPr id="21" name="Düz Ok Bağlayıcısı 20">
              <a:extLst>
                <a:ext uri="{FF2B5EF4-FFF2-40B4-BE49-F238E27FC236}">
                  <a16:creationId xmlns:a16="http://schemas.microsoft.com/office/drawing/2014/main" id="{EE3F34AF-889B-49C2-A8D8-26D9955DA249}"/>
                </a:ext>
              </a:extLst>
            </p:cNvPr>
            <p:cNvCxnSpPr>
              <a:cxnSpLocks/>
            </p:cNvCxnSpPr>
            <p:nvPr/>
          </p:nvCxnSpPr>
          <p:spPr>
            <a:xfrm>
              <a:off x="5518321" y="887407"/>
              <a:ext cx="3130166" cy="9363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Metin kutusu 22">
              <a:extLst>
                <a:ext uri="{FF2B5EF4-FFF2-40B4-BE49-F238E27FC236}">
                  <a16:creationId xmlns:a16="http://schemas.microsoft.com/office/drawing/2014/main" id="{34A6E9FE-1171-469F-BA9B-E01F9B1C8EA5}"/>
                </a:ext>
              </a:extLst>
            </p:cNvPr>
            <p:cNvSpPr txBox="1"/>
            <p:nvPr/>
          </p:nvSpPr>
          <p:spPr bwMode="auto">
            <a:xfrm>
              <a:off x="6290723" y="461199"/>
              <a:ext cx="1726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highlight>
                    <a:srgbClr val="FFFF00"/>
                  </a:highlight>
                </a:rPr>
                <a:t>Harder</a:t>
              </a:r>
              <a:r>
                <a:rPr lang="tr-TR" dirty="0">
                  <a:highlight>
                    <a:srgbClr val="FFFF00"/>
                  </a:highlight>
                </a:rPr>
                <a:t> </a:t>
              </a:r>
              <a:r>
                <a:rPr lang="tr-TR" dirty="0" err="1">
                  <a:highlight>
                    <a:srgbClr val="FFFF00"/>
                  </a:highlight>
                </a:rPr>
                <a:t>to</a:t>
              </a:r>
              <a:r>
                <a:rPr lang="tr-TR" dirty="0">
                  <a:highlight>
                    <a:srgbClr val="FFFF00"/>
                  </a:highlight>
                </a:rPr>
                <a:t> </a:t>
              </a:r>
              <a:r>
                <a:rPr lang="tr-TR" dirty="0" err="1">
                  <a:highlight>
                    <a:srgbClr val="FFFF00"/>
                  </a:highlight>
                </a:rPr>
                <a:t>probe</a:t>
              </a:r>
              <a:endParaRPr lang="en-US" dirty="0">
                <a:highlight>
                  <a:srgbClr val="FFFF00"/>
                </a:highlight>
              </a:endParaRPr>
            </a:p>
          </p:txBody>
        </p:sp>
        <p:cxnSp>
          <p:nvCxnSpPr>
            <p:cNvPr id="24" name="Düz Bağlayıcı 23">
              <a:extLst>
                <a:ext uri="{FF2B5EF4-FFF2-40B4-BE49-F238E27FC236}">
                  <a16:creationId xmlns:a16="http://schemas.microsoft.com/office/drawing/2014/main" id="{1AA5B9BA-AA01-4838-B3D6-307D593CFE8B}"/>
                </a:ext>
              </a:extLst>
            </p:cNvPr>
            <p:cNvCxnSpPr/>
            <p:nvPr/>
          </p:nvCxnSpPr>
          <p:spPr>
            <a:xfrm>
              <a:off x="7462344" y="1383748"/>
              <a:ext cx="0" cy="2007476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Metin kutusu 24">
              <a:extLst>
                <a:ext uri="{FF2B5EF4-FFF2-40B4-BE49-F238E27FC236}">
                  <a16:creationId xmlns:a16="http://schemas.microsoft.com/office/drawing/2014/main" id="{5A1D1466-1D03-4B73-9F63-F3B22CB41236}"/>
                </a:ext>
              </a:extLst>
            </p:cNvPr>
            <p:cNvSpPr txBox="1"/>
            <p:nvPr/>
          </p:nvSpPr>
          <p:spPr bwMode="auto">
            <a:xfrm>
              <a:off x="7377720" y="2926565"/>
              <a:ext cx="1279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  <a:highlight>
                    <a:srgbClr val="FFFF00"/>
                  </a:highlight>
                </a:rPr>
                <a:t>CAST-CAPP</a:t>
              </a:r>
              <a:endParaRPr lang="en-US" dirty="0">
                <a:solidFill>
                  <a:srgbClr val="FF0000"/>
                </a:solidFill>
                <a:highlight>
                  <a:srgbClr val="FFFF00"/>
                </a:highlight>
              </a:endParaRPr>
            </a:p>
          </p:txBody>
        </p:sp>
      </p:grpSp>
      <p:pic>
        <p:nvPicPr>
          <p:cNvPr id="28" name="Picture 12">
            <a:extLst>
              <a:ext uri="{FF2B5EF4-FFF2-40B4-BE49-F238E27FC236}">
                <a16:creationId xmlns:a16="http://schemas.microsoft.com/office/drawing/2014/main" id="{ABC9AFFD-A5EA-4D5D-8603-CF70D8B3D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7630" y="1296161"/>
            <a:ext cx="2497582" cy="664824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4D7B0969-A103-4284-B47C-927E8E26F5A8}"/>
              </a:ext>
            </a:extLst>
          </p:cNvPr>
          <p:cNvSpPr/>
          <p:nvPr/>
        </p:nvSpPr>
        <p:spPr>
          <a:xfrm>
            <a:off x="3559431" y="4334525"/>
            <a:ext cx="951563" cy="93110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Düz Ok Bağlayıcısı 30">
            <a:extLst>
              <a:ext uri="{FF2B5EF4-FFF2-40B4-BE49-F238E27FC236}">
                <a16:creationId xmlns:a16="http://schemas.microsoft.com/office/drawing/2014/main" id="{8C42EF44-283F-411B-8122-358C13DD8DF5}"/>
              </a:ext>
            </a:extLst>
          </p:cNvPr>
          <p:cNvCxnSpPr>
            <a:cxnSpLocks/>
          </p:cNvCxnSpPr>
          <p:nvPr/>
        </p:nvCxnSpPr>
        <p:spPr>
          <a:xfrm>
            <a:off x="4510994" y="4755022"/>
            <a:ext cx="1382107" cy="51060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91809FDA-14C4-43A6-913F-7E6088542B34}"/>
              </a:ext>
            </a:extLst>
          </p:cNvPr>
          <p:cNvSpPr txBox="1"/>
          <p:nvPr/>
        </p:nvSpPr>
        <p:spPr bwMode="auto">
          <a:xfrm>
            <a:off x="5044965" y="531358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    </a:t>
            </a:r>
            <a:r>
              <a:rPr lang="en-US" b="1" noProof="0">
                <a:solidFill>
                  <a:srgbClr val="FF0000"/>
                </a:solidFill>
              </a:rPr>
              <a:t>            </a:t>
            </a:r>
            <a:r>
              <a:rPr lang="tr-TR" b="1" noProof="0">
                <a:solidFill>
                  <a:srgbClr val="FF0000"/>
                </a:solidFill>
                <a:highlight>
                  <a:srgbClr val="FFFF00"/>
                </a:highlight>
              </a:rPr>
              <a:t>Faz eşleştirme</a:t>
            </a:r>
            <a:endParaRPr lang="en-US" b="1" noProof="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cxnSp>
        <p:nvCxnSpPr>
          <p:cNvPr id="20" name="Düz Ok Bağlayıcısı 19">
            <a:extLst>
              <a:ext uri="{FF2B5EF4-FFF2-40B4-BE49-F238E27FC236}">
                <a16:creationId xmlns:a16="http://schemas.microsoft.com/office/drawing/2014/main" id="{3992DA9E-D151-4243-9216-5F58D8540BCD}"/>
              </a:ext>
            </a:extLst>
          </p:cNvPr>
          <p:cNvCxnSpPr>
            <a:cxnSpLocks/>
          </p:cNvCxnSpPr>
          <p:nvPr/>
        </p:nvCxnSpPr>
        <p:spPr>
          <a:xfrm>
            <a:off x="1959048" y="2110624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13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id="{BDD9B316-88F2-4453-A989-6B905D835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Kavite sinyallerinin </a:t>
            </a:r>
            <a:r>
              <a:rPr lang="en-US" noProof="0" dirty="0"/>
              <a:t>coherent</a:t>
            </a:r>
            <a:r>
              <a:rPr lang="tr-TR" noProof="0" dirty="0"/>
              <a:t> kombinasyonu</a:t>
            </a:r>
            <a:r>
              <a:rPr lang="en-US" noProof="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Kavite </a:t>
            </a:r>
            <a:r>
              <a:rPr lang="tr-TR" dirty="0" err="1"/>
              <a:t>outputlarının</a:t>
            </a:r>
            <a:r>
              <a:rPr lang="tr-TR" dirty="0"/>
              <a:t> elektriksel uzunlukları eşleştirilir</a:t>
            </a:r>
            <a:r>
              <a:rPr lang="en-US" noProof="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Re</a:t>
            </a:r>
            <a:r>
              <a:rPr lang="tr-TR" noProof="0" dirty="0" err="1"/>
              <a:t>zonans</a:t>
            </a:r>
            <a:r>
              <a:rPr lang="tr-TR" noProof="0" dirty="0"/>
              <a:t> modunun (VNA)</a:t>
            </a:r>
            <a:r>
              <a:rPr lang="en-US" noProof="0" dirty="0"/>
              <a:t> </a:t>
            </a:r>
            <a:r>
              <a:rPr lang="tr-TR" b="1" noProof="0" dirty="0">
                <a:highlight>
                  <a:srgbClr val="FFFF00"/>
                </a:highlight>
              </a:rPr>
              <a:t>genlik</a:t>
            </a:r>
            <a:r>
              <a:rPr lang="en-US" noProof="0" dirty="0"/>
              <a:t> </a:t>
            </a:r>
            <a:r>
              <a:rPr lang="tr-TR" noProof="0" dirty="0"/>
              <a:t>ve</a:t>
            </a:r>
            <a:r>
              <a:rPr lang="en-US" noProof="0" dirty="0"/>
              <a:t> </a:t>
            </a:r>
            <a:r>
              <a:rPr lang="en-US" b="1" noProof="0" dirty="0" err="1">
                <a:highlight>
                  <a:srgbClr val="FFFF00"/>
                </a:highlight>
              </a:rPr>
              <a:t>fre</a:t>
            </a:r>
            <a:r>
              <a:rPr lang="tr-TR" b="1" noProof="0" dirty="0" err="1">
                <a:highlight>
                  <a:srgbClr val="FFFF00"/>
                </a:highlight>
              </a:rPr>
              <a:t>kans</a:t>
            </a:r>
            <a:r>
              <a:rPr lang="en-US" noProof="0" dirty="0"/>
              <a:t> </a:t>
            </a:r>
            <a:r>
              <a:rPr lang="tr-TR" noProof="0" dirty="0"/>
              <a:t>eşleştirmesi yapılır</a:t>
            </a:r>
            <a:r>
              <a:rPr lang="en-US" noProof="0" dirty="0"/>
              <a:t>.</a:t>
            </a:r>
          </a:p>
          <a:p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>
                <a:solidFill>
                  <a:schemeClr val="tx1"/>
                </a:solidFill>
              </a:rPr>
              <a:t>N </a:t>
            </a:r>
            <a:r>
              <a:rPr lang="tr-TR" noProof="0" dirty="0">
                <a:solidFill>
                  <a:schemeClr val="tx1"/>
                </a:solidFill>
              </a:rPr>
              <a:t>kavite için SNR artışı</a:t>
            </a:r>
            <a:endParaRPr lang="en-US" b="1" noProof="0" dirty="0">
              <a:solidFill>
                <a:schemeClr val="tx1"/>
              </a:solidFill>
            </a:endParaRPr>
          </a:p>
          <a:p>
            <a:pPr marL="528750" lvl="1" indent="-285750">
              <a:buFont typeface="Wingdings" panose="05000000000000000000" pitchFamily="2" charset="2"/>
              <a:buChar char="Ø"/>
            </a:pPr>
            <a:r>
              <a:rPr lang="tr-TR" sz="1800" dirty="0"/>
              <a:t>PM olmadan</a:t>
            </a:r>
            <a:endParaRPr lang="en-US" sz="1800" noProof="0" dirty="0"/>
          </a:p>
          <a:p>
            <a:pPr lvl="1" indent="0">
              <a:buNone/>
            </a:pPr>
            <a:endParaRPr lang="en-US" sz="1800" noProof="0" dirty="0">
              <a:solidFill>
                <a:srgbClr val="FF0000"/>
              </a:solidFill>
            </a:endParaRPr>
          </a:p>
          <a:p>
            <a:pPr lvl="1" indent="0">
              <a:buNone/>
            </a:pPr>
            <a:endParaRPr lang="en-US" sz="1800" noProof="0" dirty="0">
              <a:solidFill>
                <a:srgbClr val="FF0000"/>
              </a:solidFill>
            </a:endParaRPr>
          </a:p>
          <a:p>
            <a:pPr marL="528750" lvl="1" indent="-285750">
              <a:buFont typeface="Wingdings" panose="05000000000000000000" pitchFamily="2" charset="2"/>
              <a:buChar char="Ø"/>
            </a:pPr>
            <a:r>
              <a:rPr lang="tr-TR" sz="1800" dirty="0">
                <a:solidFill>
                  <a:srgbClr val="00B050"/>
                </a:solidFill>
              </a:rPr>
              <a:t>PM ile</a:t>
            </a:r>
            <a:endParaRPr lang="en-US" sz="1800" noProof="0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CE474C44-F91F-4D6D-8F84-310E7C35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noProof="0" dirty="0"/>
              <a:t>Faz Eşleştirme (</a:t>
            </a:r>
            <a:r>
              <a:rPr lang="en-US" noProof="0" dirty="0"/>
              <a:t>P</a:t>
            </a:r>
            <a:r>
              <a:rPr lang="tr-TR" noProof="0" dirty="0"/>
              <a:t>M)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D6470D1-247F-4102-888A-297ED265A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5C263E8-3A54-4B28-A8B8-4C731FC6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12</a:t>
            </a:fld>
            <a:endParaRPr lang="en-US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880E0DF8-A9E3-4780-8B99-3AE175E5D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021" y="3138464"/>
            <a:ext cx="4378987" cy="311318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B255DA7-87A5-4053-9C71-7799BCAED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59" y="3797616"/>
            <a:ext cx="3086100" cy="423708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0F449F50-8E7C-4D9B-A407-6C73593E43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60" y="4914128"/>
            <a:ext cx="3387297" cy="423708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A7DACC0F-C28E-49E6-8F88-1045982644F6}"/>
              </a:ext>
            </a:extLst>
          </p:cNvPr>
          <p:cNvSpPr txBox="1"/>
          <p:nvPr/>
        </p:nvSpPr>
        <p:spPr bwMode="auto">
          <a:xfrm>
            <a:off x="4326702" y="2492133"/>
            <a:ext cx="222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+mj-lt"/>
                <a:ea typeface="Symbol" pitchFamily="2" charset="2"/>
                <a:cs typeface="Symbol" pitchFamily="2" charset="2"/>
              </a:rPr>
              <a:t>F</a:t>
            </a:r>
            <a:r>
              <a:rPr lang="tr-TR" sz="1800" dirty="0" err="1">
                <a:solidFill>
                  <a:srgbClr val="000000"/>
                </a:solidFill>
                <a:latin typeface="+mj-lt"/>
                <a:ea typeface="Symbol" pitchFamily="2" charset="2"/>
                <a:cs typeface="Symbol" pitchFamily="2" charset="2"/>
              </a:rPr>
              <a:t>rekans</a:t>
            </a:r>
            <a:r>
              <a:rPr lang="en-GB" sz="1800" dirty="0">
                <a:solidFill>
                  <a:srgbClr val="000000"/>
                </a:solidFill>
                <a:latin typeface="+mj-lt"/>
                <a:ea typeface="Symbol" pitchFamily="2" charset="2"/>
                <a:cs typeface="Symbol" pitchFamily="2" charset="2"/>
              </a:rPr>
              <a:t>: ±</a:t>
            </a:r>
            <a:r>
              <a:rPr lang="en-GB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10 kHz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tr-TR" dirty="0">
                <a:solidFill>
                  <a:srgbClr val="000000"/>
                </a:solidFill>
                <a:latin typeface="+mj-lt"/>
              </a:rPr>
              <a:t>Genlik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: </a:t>
            </a:r>
            <a:r>
              <a:rPr lang="en-GB" sz="1800" dirty="0">
                <a:solidFill>
                  <a:srgbClr val="000000"/>
                </a:solidFill>
                <a:ea typeface="Symbol" pitchFamily="2" charset="2"/>
                <a:cs typeface="Symbol" pitchFamily="2" charset="2"/>
              </a:rPr>
              <a:t>±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0.25 dB</a:t>
            </a:r>
            <a:endParaRPr lang="en-US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96FB6BD-5D61-4978-81BC-52792ADD3383}"/>
              </a:ext>
            </a:extLst>
          </p:cNvPr>
          <p:cNvSpPr txBox="1"/>
          <p:nvPr/>
        </p:nvSpPr>
        <p:spPr bwMode="auto">
          <a:xfrm>
            <a:off x="6018373" y="3138464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highlight>
                  <a:srgbClr val="FFFF00"/>
                </a:highlight>
              </a:rPr>
              <a:t>VNA ekranı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09899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1FE190DB-5803-49CF-9340-F921415B1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388" y="1066801"/>
            <a:ext cx="8531225" cy="51339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S</a:t>
            </a:r>
            <a:r>
              <a:rPr lang="en-US" noProof="0" dirty="0" err="1"/>
              <a:t>pectrum</a:t>
            </a:r>
            <a:r>
              <a:rPr lang="en-US" noProof="0" dirty="0"/>
              <a:t> anal</a:t>
            </a:r>
            <a:r>
              <a:rPr lang="tr-TR" noProof="0" dirty="0" err="1"/>
              <a:t>izörü</a:t>
            </a:r>
            <a:endParaRPr lang="en-US" noProof="0" dirty="0"/>
          </a:p>
          <a:p>
            <a:pPr marL="0" lvl="1" indent="0">
              <a:buNone/>
            </a:pPr>
            <a:r>
              <a:rPr lang="en-US" sz="1800" noProof="0" dirty="0">
                <a:solidFill>
                  <a:srgbClr val="0070C0"/>
                </a:solidFill>
              </a:rPr>
              <a:t>5 MHz ban</a:t>
            </a:r>
            <a:r>
              <a:rPr lang="tr-TR" sz="1800" noProof="0" dirty="0">
                <a:solidFill>
                  <a:srgbClr val="0070C0"/>
                </a:solidFill>
              </a:rPr>
              <a:t>t genişliği</a:t>
            </a:r>
            <a:endParaRPr lang="en-US" sz="1800" noProof="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noProof="0" dirty="0"/>
              <a:t>RAID </a:t>
            </a:r>
            <a:r>
              <a:rPr lang="tr-TR" noProof="0" dirty="0"/>
              <a:t>kayıt sistemi</a:t>
            </a:r>
            <a:r>
              <a:rPr lang="en-US" noProof="0" dirty="0"/>
              <a:t>  </a:t>
            </a:r>
          </a:p>
          <a:p>
            <a:pPr marL="0" lvl="1" indent="0">
              <a:buNone/>
            </a:pPr>
            <a:r>
              <a:rPr lang="en-US" sz="1800" noProof="0" dirty="0">
                <a:solidFill>
                  <a:srgbClr val="0070C0"/>
                </a:solidFill>
              </a:rPr>
              <a:t>Time-domain, I/Q </a:t>
            </a:r>
            <a:r>
              <a:rPr lang="tr-TR" sz="1800" dirty="0">
                <a:solidFill>
                  <a:srgbClr val="0070C0"/>
                </a:solidFill>
              </a:rPr>
              <a:t>verisi,</a:t>
            </a:r>
            <a:r>
              <a:rPr lang="en-US" sz="1800" noProof="0" dirty="0">
                <a:solidFill>
                  <a:srgbClr val="0070C0"/>
                </a:solidFill>
              </a:rPr>
              <a:t> 16-bit binary</a:t>
            </a:r>
          </a:p>
          <a:p>
            <a:pPr marL="0" lvl="1" indent="0">
              <a:buNone/>
            </a:pPr>
            <a:r>
              <a:rPr lang="en-US" sz="1800" noProof="0" dirty="0">
                <a:solidFill>
                  <a:srgbClr val="0070C0"/>
                </a:solidFill>
              </a:rPr>
              <a:t>1-</a:t>
            </a:r>
            <a:r>
              <a:rPr lang="tr-TR" sz="1800" noProof="0" dirty="0">
                <a:solidFill>
                  <a:srgbClr val="0070C0"/>
                </a:solidFill>
              </a:rPr>
              <a:t>dakikalık kayıt</a:t>
            </a:r>
            <a:r>
              <a:rPr lang="en-US" sz="1800" noProof="0" dirty="0">
                <a:solidFill>
                  <a:srgbClr val="0070C0"/>
                </a:solidFill>
              </a:rPr>
              <a:t> ∼ 3 GB</a:t>
            </a:r>
            <a:endParaRPr lang="en-US" noProof="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Veri işleme (</a:t>
            </a:r>
            <a:r>
              <a:rPr lang="en-US" noProof="0" dirty="0"/>
              <a:t>FFT</a:t>
            </a:r>
            <a:r>
              <a:rPr lang="tr-TR" noProof="0" dirty="0"/>
              <a:t>)</a:t>
            </a:r>
            <a:r>
              <a:rPr lang="en-US" noProof="0" dirty="0"/>
              <a:t>. </a:t>
            </a:r>
          </a:p>
          <a:p>
            <a:pPr marL="0" lvl="1" indent="0">
              <a:buNone/>
            </a:pPr>
            <a:r>
              <a:rPr lang="en-US" sz="1800" noProof="0" dirty="0">
                <a:solidFill>
                  <a:srgbClr val="0070C0"/>
                </a:solidFill>
              </a:rPr>
              <a:t>1-</a:t>
            </a:r>
            <a:r>
              <a:rPr lang="tr-TR" sz="1800" noProof="0" dirty="0">
                <a:solidFill>
                  <a:srgbClr val="0070C0"/>
                </a:solidFill>
              </a:rPr>
              <a:t>dakikalık kayıt</a:t>
            </a:r>
            <a:r>
              <a:rPr lang="en-US" sz="1800" noProof="0" dirty="0">
                <a:solidFill>
                  <a:srgbClr val="0070C0"/>
                </a:solidFill>
              </a:rPr>
              <a:t> ∼ </a:t>
            </a:r>
            <a:r>
              <a:rPr lang="tr-TR" sz="1800" noProof="0" dirty="0">
                <a:solidFill>
                  <a:srgbClr val="0070C0"/>
                </a:solidFill>
              </a:rPr>
              <a:t>4 MB</a:t>
            </a:r>
            <a:endParaRPr lang="en-US" sz="1800" noProof="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noProof="0" dirty="0"/>
              <a:t>Data ana</a:t>
            </a:r>
            <a:r>
              <a:rPr lang="tr-TR" noProof="0" dirty="0" err="1"/>
              <a:t>lizi</a:t>
            </a:r>
            <a:endParaRPr lang="en-US" noProof="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noProof="0" dirty="0"/>
              <a:t>Veriyi </a:t>
            </a:r>
            <a:r>
              <a:rPr lang="en-US" noProof="0" dirty="0"/>
              <a:t>CERN Tape Archive</a:t>
            </a:r>
            <a:r>
              <a:rPr lang="tr-TR" baseline="0" noProof="0" dirty="0"/>
              <a:t> </a:t>
            </a:r>
            <a:r>
              <a:rPr lang="en-US" noProof="0" dirty="0"/>
              <a:t>(CTA)</a:t>
            </a:r>
            <a:r>
              <a:rPr lang="tr-TR" noProof="0" dirty="0"/>
              <a:t>’a yükleme.</a:t>
            </a:r>
            <a:r>
              <a:rPr lang="en-US" noProof="0" dirty="0"/>
              <a:t> </a:t>
            </a:r>
          </a:p>
          <a:p>
            <a:pPr marL="0" lvl="1" indent="0">
              <a:buNone/>
            </a:pPr>
            <a:r>
              <a:rPr lang="tr-TR" sz="1800" noProof="0" dirty="0">
                <a:solidFill>
                  <a:srgbClr val="0070C0"/>
                </a:solidFill>
              </a:rPr>
              <a:t>Günlük </a:t>
            </a:r>
            <a:r>
              <a:rPr lang="en-US" sz="1800" noProof="0" dirty="0">
                <a:solidFill>
                  <a:srgbClr val="0070C0"/>
                </a:solidFill>
              </a:rPr>
              <a:t>4 TB</a:t>
            </a:r>
            <a:r>
              <a:rPr lang="tr-TR" sz="1800" noProof="0" dirty="0">
                <a:solidFill>
                  <a:srgbClr val="0070C0"/>
                </a:solidFill>
              </a:rPr>
              <a:t>.</a:t>
            </a:r>
            <a:r>
              <a:rPr lang="en-US" sz="1800" noProof="0" dirty="0">
                <a:solidFill>
                  <a:srgbClr val="0070C0"/>
                </a:solidFill>
              </a:rPr>
              <a:t> </a:t>
            </a:r>
            <a:r>
              <a:rPr lang="tr-TR" sz="1800" noProof="0" dirty="0">
                <a:solidFill>
                  <a:srgbClr val="0070C0"/>
                </a:solidFill>
              </a:rPr>
              <a:t>Totalde</a:t>
            </a:r>
            <a:r>
              <a:rPr lang="en-US" sz="1800" noProof="0" dirty="0">
                <a:solidFill>
                  <a:srgbClr val="0070C0"/>
                </a:solidFill>
              </a:rPr>
              <a:t> </a:t>
            </a:r>
            <a:r>
              <a:rPr lang="tr-TR" sz="1800" noProof="0" dirty="0">
                <a:solidFill>
                  <a:srgbClr val="0070C0"/>
                </a:solidFill>
              </a:rPr>
              <a:t>&gt;</a:t>
            </a:r>
            <a:r>
              <a:rPr lang="tr-TR" sz="1800" dirty="0">
                <a:solidFill>
                  <a:srgbClr val="0070C0"/>
                </a:solidFill>
              </a:rPr>
              <a:t>600</a:t>
            </a:r>
            <a:r>
              <a:rPr lang="en-US" sz="1800" noProof="0" dirty="0">
                <a:solidFill>
                  <a:srgbClr val="0070C0"/>
                </a:solidFill>
              </a:rPr>
              <a:t> TB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0229C023-6AA5-4CB9-9285-17ED8837C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238" y="760836"/>
            <a:ext cx="1836318" cy="1702016"/>
          </a:xfrm>
          <a:prstGeom prst="rect">
            <a:avLst/>
          </a:prstGeom>
        </p:spPr>
      </p:pic>
      <p:sp>
        <p:nvSpPr>
          <p:cNvPr id="3" name="Başlık 2">
            <a:extLst>
              <a:ext uri="{FF2B5EF4-FFF2-40B4-BE49-F238E27FC236}">
                <a16:creationId xmlns:a16="http://schemas.microsoft.com/office/drawing/2014/main" id="{9B1C14B1-6891-43EF-8074-F3AE44B22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Alım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FF1EDD4-1CD2-42BE-B456-D78BD26A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CAST-CAPP İle Axion </a:t>
            </a:r>
            <a:r>
              <a:rPr lang="en-US" dirty="0" err="1"/>
              <a:t>Karanlık</a:t>
            </a:r>
            <a:r>
              <a:rPr lang="en-US" dirty="0"/>
              <a:t> </a:t>
            </a:r>
            <a:r>
              <a:rPr lang="en-US" dirty="0" err="1"/>
              <a:t>Madde</a:t>
            </a:r>
            <a:r>
              <a:rPr lang="en-US" dirty="0"/>
              <a:t> </a:t>
            </a:r>
            <a:r>
              <a:rPr lang="en-US" dirty="0" err="1"/>
              <a:t>Araştırma</a:t>
            </a:r>
            <a:r>
              <a:rPr lang="en-US" dirty="0"/>
              <a:t> </a:t>
            </a:r>
            <a:r>
              <a:rPr lang="en-US" dirty="0" err="1"/>
              <a:t>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6268EC1-DCEC-452C-944A-391B58D1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13</a:t>
            </a:fld>
            <a:endParaRPr lang="en-US"/>
          </a:p>
        </p:txBody>
      </p:sp>
      <p:pic>
        <p:nvPicPr>
          <p:cNvPr id="7" name="Resim 6" descr="metin içeren bir resim&#10;&#10;Açıklama otomatik olarak oluşturuldu">
            <a:extLst>
              <a:ext uri="{FF2B5EF4-FFF2-40B4-BE49-F238E27FC236}">
                <a16:creationId xmlns:a16="http://schemas.microsoft.com/office/drawing/2014/main" id="{89FB1AC3-E6CF-49FF-8DCE-EEBB5CBDC8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r="7764"/>
          <a:stretch/>
        </p:blipFill>
        <p:spPr>
          <a:xfrm rot="5400000">
            <a:off x="5133671" y="1493430"/>
            <a:ext cx="4677547" cy="300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91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9B1C14B1-6891-43EF-8074-F3AE44B22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Alım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FF1EDD4-1CD2-42BE-B456-D78BD26A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6268EC1-DCEC-452C-944A-391B58D1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14</a:t>
            </a:fld>
            <a:endParaRPr lang="en-US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1FE190DB-5803-49CF-9340-F921415B1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388" y="1066801"/>
            <a:ext cx="4929167" cy="51339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noProof="0" dirty="0"/>
              <a:t>  </a:t>
            </a:r>
            <a:r>
              <a:rPr lang="tr-TR" noProof="0" dirty="0"/>
              <a:t>~</a:t>
            </a:r>
            <a:r>
              <a:rPr lang="en-US" noProof="0" dirty="0"/>
              <a:t>20 </a:t>
            </a:r>
            <a:r>
              <a:rPr lang="tr-TR" dirty="0"/>
              <a:t>saat</a:t>
            </a:r>
            <a:r>
              <a:rPr lang="en-US" noProof="0" dirty="0"/>
              <a:t>/</a:t>
            </a:r>
            <a:r>
              <a:rPr lang="tr-TR" noProof="0" dirty="0"/>
              <a:t>gün</a:t>
            </a:r>
            <a:r>
              <a:rPr lang="en-US" noProof="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noProof="0" dirty="0"/>
              <a:t>Her spektrumda gözlenmesi gereken </a:t>
            </a:r>
            <a:r>
              <a:rPr lang="en-US" noProof="0" dirty="0"/>
              <a:t>‘</a:t>
            </a:r>
            <a:r>
              <a:rPr lang="tr-TR" dirty="0"/>
              <a:t>sağlıklı</a:t>
            </a:r>
            <a:r>
              <a:rPr lang="en-US" noProof="0" dirty="0"/>
              <a:t>’ </a:t>
            </a:r>
            <a:r>
              <a:rPr lang="en-US" noProof="0" dirty="0">
                <a:highlight>
                  <a:srgbClr val="FFFF00"/>
                </a:highlight>
              </a:rPr>
              <a:t>noise bump</a:t>
            </a:r>
            <a:endParaRPr lang="en-US" sz="1800" noProof="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grpSp>
        <p:nvGrpSpPr>
          <p:cNvPr id="2" name="Grup 1">
            <a:extLst>
              <a:ext uri="{FF2B5EF4-FFF2-40B4-BE49-F238E27FC236}">
                <a16:creationId xmlns:a16="http://schemas.microsoft.com/office/drawing/2014/main" id="{777D94B1-A5BD-4140-9E45-576975D68CAA}"/>
              </a:ext>
            </a:extLst>
          </p:cNvPr>
          <p:cNvGrpSpPr/>
          <p:nvPr/>
        </p:nvGrpSpPr>
        <p:grpSpPr>
          <a:xfrm>
            <a:off x="5432983" y="3654987"/>
            <a:ext cx="3460462" cy="2265895"/>
            <a:chOff x="5283488" y="4037893"/>
            <a:chExt cx="3460462" cy="2265895"/>
          </a:xfrm>
        </p:grpSpPr>
        <p:pic>
          <p:nvPicPr>
            <p:cNvPr id="9" name="Resim 8">
              <a:extLst>
                <a:ext uri="{FF2B5EF4-FFF2-40B4-BE49-F238E27FC236}">
                  <a16:creationId xmlns:a16="http://schemas.microsoft.com/office/drawing/2014/main" id="{70667063-456E-4531-B3A6-F17C5AB02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411" y="4355100"/>
              <a:ext cx="3409539" cy="1948688"/>
            </a:xfrm>
            <a:prstGeom prst="rect">
              <a:avLst/>
            </a:prstGeom>
          </p:spPr>
        </p:pic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id="{8BE57A92-1283-4691-8646-E9F49EE89EA9}"/>
                </a:ext>
              </a:extLst>
            </p:cNvPr>
            <p:cNvSpPr txBox="1"/>
            <p:nvPr/>
          </p:nvSpPr>
          <p:spPr>
            <a:xfrm>
              <a:off x="5283488" y="4037893"/>
              <a:ext cx="3016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Spectrum Analyzer</a:t>
              </a:r>
            </a:p>
          </p:txBody>
        </p:sp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id="{8E05B59F-4909-4127-B921-DC4647B91781}"/>
                </a:ext>
              </a:extLst>
            </p:cNvPr>
            <p:cNvSpPr txBox="1"/>
            <p:nvPr/>
          </p:nvSpPr>
          <p:spPr>
            <a:xfrm>
              <a:off x="6008419" y="5005832"/>
              <a:ext cx="746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1 </a:t>
              </a:r>
              <a:r>
                <a:rPr lang="tr-TR" dirty="0" err="1">
                  <a:solidFill>
                    <a:srgbClr val="FF0000"/>
                  </a:solidFill>
                </a:rPr>
                <a:t>dB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Düz Ok Bağlayıcısı 11">
              <a:extLst>
                <a:ext uri="{FF2B5EF4-FFF2-40B4-BE49-F238E27FC236}">
                  <a16:creationId xmlns:a16="http://schemas.microsoft.com/office/drawing/2014/main" id="{E6FACE28-B31F-4B24-A004-959ED63B5B86}"/>
                </a:ext>
              </a:extLst>
            </p:cNvPr>
            <p:cNvCxnSpPr>
              <a:cxnSpLocks/>
            </p:cNvCxnSpPr>
            <p:nvPr/>
          </p:nvCxnSpPr>
          <p:spPr>
            <a:xfrm>
              <a:off x="6791613" y="4916608"/>
              <a:ext cx="0" cy="598572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 17">
            <a:extLst>
              <a:ext uri="{FF2B5EF4-FFF2-40B4-BE49-F238E27FC236}">
                <a16:creationId xmlns:a16="http://schemas.microsoft.com/office/drawing/2014/main" id="{A3DFF7AD-E63E-4CC8-BC19-0CEF5EA67D6F}"/>
              </a:ext>
            </a:extLst>
          </p:cNvPr>
          <p:cNvGrpSpPr/>
          <p:nvPr/>
        </p:nvGrpSpPr>
        <p:grpSpPr>
          <a:xfrm>
            <a:off x="5877195" y="801349"/>
            <a:ext cx="3016250" cy="2427465"/>
            <a:chOff x="6062224" y="1066800"/>
            <a:chExt cx="3016250" cy="2427465"/>
          </a:xfrm>
        </p:grpSpPr>
        <p:pic>
          <p:nvPicPr>
            <p:cNvPr id="13" name="Resim 12">
              <a:extLst>
                <a:ext uri="{FF2B5EF4-FFF2-40B4-BE49-F238E27FC236}">
                  <a16:creationId xmlns:a16="http://schemas.microsoft.com/office/drawing/2014/main" id="{3421A6E9-4397-44FA-A613-8CB04185A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3189" y="1407464"/>
              <a:ext cx="2935280" cy="2086801"/>
            </a:xfrm>
            <a:prstGeom prst="rect">
              <a:avLst/>
            </a:prstGeom>
          </p:spPr>
        </p:pic>
        <p:sp>
          <p:nvSpPr>
            <p:cNvPr id="14" name="Metin kutusu 13">
              <a:extLst>
                <a:ext uri="{FF2B5EF4-FFF2-40B4-BE49-F238E27FC236}">
                  <a16:creationId xmlns:a16="http://schemas.microsoft.com/office/drawing/2014/main" id="{E6406B02-9D56-4FAD-82A3-92D9FDC52C62}"/>
                </a:ext>
              </a:extLst>
            </p:cNvPr>
            <p:cNvSpPr txBox="1"/>
            <p:nvPr/>
          </p:nvSpPr>
          <p:spPr>
            <a:xfrm>
              <a:off x="6062224" y="1066800"/>
              <a:ext cx="3016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Vector Network Analyzer</a:t>
              </a:r>
            </a:p>
          </p:txBody>
        </p:sp>
        <p:cxnSp>
          <p:nvCxnSpPr>
            <p:cNvPr id="15" name="Düz Ok Bağlayıcısı 14">
              <a:extLst>
                <a:ext uri="{FF2B5EF4-FFF2-40B4-BE49-F238E27FC236}">
                  <a16:creationId xmlns:a16="http://schemas.microsoft.com/office/drawing/2014/main" id="{EE6D6240-334F-4E41-8E07-D2D8E9276A3C}"/>
                </a:ext>
              </a:extLst>
            </p:cNvPr>
            <p:cNvCxnSpPr>
              <a:cxnSpLocks/>
            </p:cNvCxnSpPr>
            <p:nvPr/>
          </p:nvCxnSpPr>
          <p:spPr>
            <a:xfrm>
              <a:off x="7119788" y="2177529"/>
              <a:ext cx="0" cy="598572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id="{A9F7C47E-52A6-4312-9348-7CB84FCDAE07}"/>
                </a:ext>
              </a:extLst>
            </p:cNvPr>
            <p:cNvSpPr txBox="1"/>
            <p:nvPr/>
          </p:nvSpPr>
          <p:spPr>
            <a:xfrm>
              <a:off x="6373143" y="2249079"/>
              <a:ext cx="746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30 </a:t>
              </a:r>
              <a:r>
                <a:rPr lang="tr-TR" dirty="0" err="1">
                  <a:solidFill>
                    <a:srgbClr val="FF0000"/>
                  </a:solidFill>
                </a:rPr>
                <a:t>dB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Metin kutusu 16">
              <a:extLst>
                <a:ext uri="{FF2B5EF4-FFF2-40B4-BE49-F238E27FC236}">
                  <a16:creationId xmlns:a16="http://schemas.microsoft.com/office/drawing/2014/main" id="{9DA72AD4-20EC-44ED-AD3A-ECF31114FBF6}"/>
                </a:ext>
              </a:extLst>
            </p:cNvPr>
            <p:cNvSpPr txBox="1"/>
            <p:nvPr/>
          </p:nvSpPr>
          <p:spPr>
            <a:xfrm>
              <a:off x="7142543" y="1763340"/>
              <a:ext cx="1006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TE</a:t>
              </a:r>
              <a:r>
                <a:rPr lang="tr-TR" baseline="-25000" dirty="0">
                  <a:solidFill>
                    <a:srgbClr val="FF0000"/>
                  </a:solidFill>
                </a:rPr>
                <a:t>101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9" name="image13.png" descr="Diagram&#10;&#10;Description automatically generated">
            <a:extLst>
              <a:ext uri="{FF2B5EF4-FFF2-40B4-BE49-F238E27FC236}">
                <a16:creationId xmlns:a16="http://schemas.microsoft.com/office/drawing/2014/main" id="{1590571B-581B-40C4-B144-4F0768CB10DA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52351" y="2765590"/>
            <a:ext cx="4824832" cy="3313537"/>
          </a:xfrm>
          <a:prstGeom prst="rect">
            <a:avLst/>
          </a:prstGeom>
          <a:ln/>
        </p:spPr>
      </p:pic>
      <p:sp>
        <p:nvSpPr>
          <p:cNvPr id="20" name="Metin kutusu 19">
            <a:extLst>
              <a:ext uri="{FF2B5EF4-FFF2-40B4-BE49-F238E27FC236}">
                <a16:creationId xmlns:a16="http://schemas.microsoft.com/office/drawing/2014/main" id="{2953462B-4049-4197-8A70-AA2101B14F06}"/>
              </a:ext>
            </a:extLst>
          </p:cNvPr>
          <p:cNvSpPr txBox="1"/>
          <p:nvPr/>
        </p:nvSpPr>
        <p:spPr bwMode="auto">
          <a:xfrm>
            <a:off x="1266589" y="2425348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highlight>
                  <a:srgbClr val="FFFF00"/>
                </a:highlight>
              </a:rPr>
              <a:t>Totalde </a:t>
            </a:r>
            <a:r>
              <a:rPr lang="en-US" dirty="0">
                <a:highlight>
                  <a:srgbClr val="FFFF00"/>
                </a:highlight>
              </a:rPr>
              <a:t>37</a:t>
            </a:r>
            <a:r>
              <a:rPr lang="tr-TR" dirty="0">
                <a:highlight>
                  <a:srgbClr val="FFFF00"/>
                </a:highlight>
              </a:rPr>
              <a:t> enstrüman</a:t>
            </a:r>
            <a:r>
              <a:rPr lang="en-US" dirty="0">
                <a:highlight>
                  <a:srgbClr val="FFFF00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9717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id="{A84067B2-F63B-4904-838F-D20EEFC51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914401"/>
            <a:ext cx="5517295" cy="528637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CAST </a:t>
            </a:r>
            <a:r>
              <a:rPr lang="tr-TR" dirty="0"/>
              <a:t>= </a:t>
            </a:r>
            <a:r>
              <a:rPr lang="en-US" dirty="0"/>
              <a:t>Faraday </a:t>
            </a:r>
            <a:r>
              <a:rPr lang="tr-TR" dirty="0"/>
              <a:t>kafesi</a:t>
            </a:r>
            <a:r>
              <a:rPr lang="en-US" dirty="0"/>
              <a:t> </a:t>
            </a:r>
            <a:r>
              <a:rPr lang="tr-TR" dirty="0"/>
              <a:t>(~</a:t>
            </a:r>
            <a:r>
              <a:rPr lang="en-US" dirty="0"/>
              <a:t>30 dB Power</a:t>
            </a:r>
            <a:r>
              <a:rPr lang="tr-TR" dirty="0"/>
              <a:t>)</a:t>
            </a:r>
            <a:r>
              <a:rPr lang="en-U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Yine de EMI gözleniyor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CERN </a:t>
            </a:r>
            <a:r>
              <a:rPr lang="tr-TR" dirty="0" err="1"/>
              <a:t>kablosusz</a:t>
            </a:r>
            <a:r>
              <a:rPr lang="tr-TR" dirty="0"/>
              <a:t> servisleri</a:t>
            </a:r>
            <a:r>
              <a:rPr lang="en-US" dirty="0"/>
              <a:t>, </a:t>
            </a:r>
            <a:r>
              <a:rPr lang="tr-TR" dirty="0"/>
              <a:t>hava alanı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highlight>
                  <a:srgbClr val="FFFF00"/>
                </a:highlight>
              </a:rPr>
              <a:t>CAST mıknatısı dışında 2. ölçüm kanalı kuruldu.</a:t>
            </a:r>
            <a:endParaRPr lang="en-US" dirty="0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8E2EECB0-5AC0-4BBB-B863-53B564AF1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CAST Alanında </a:t>
            </a:r>
            <a:r>
              <a:rPr lang="en-US" noProof="0" dirty="0"/>
              <a:t>EMI/EMC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5F1E9BB-EF39-42A2-9A16-CE23126B8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51AF276C-608F-4C17-BC89-5ABC9E7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15</a:t>
            </a:fld>
            <a:endParaRPr lang="en-US"/>
          </a:p>
        </p:txBody>
      </p:sp>
      <p:pic>
        <p:nvPicPr>
          <p:cNvPr id="11" name="Picture 2" descr="A computer screen capture&#10;&#10;Description automatically generated with medium confidence">
            <a:extLst>
              <a:ext uri="{FF2B5EF4-FFF2-40B4-BE49-F238E27FC236}">
                <a16:creationId xmlns:a16="http://schemas.microsoft.com/office/drawing/2014/main" id="{DC631634-6F25-424A-8E13-BD440EAEA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594" y="466992"/>
            <a:ext cx="2995667" cy="2457983"/>
          </a:xfrm>
          <a:prstGeom prst="rect">
            <a:avLst/>
          </a:prstGeom>
        </p:spPr>
      </p:pic>
      <p:grpSp>
        <p:nvGrpSpPr>
          <p:cNvPr id="12" name="Group 13">
            <a:extLst>
              <a:ext uri="{FF2B5EF4-FFF2-40B4-BE49-F238E27FC236}">
                <a16:creationId xmlns:a16="http://schemas.microsoft.com/office/drawing/2014/main" id="{B5A47EEE-B6AC-45D8-8E8B-C4F083233AD9}"/>
              </a:ext>
            </a:extLst>
          </p:cNvPr>
          <p:cNvGrpSpPr/>
          <p:nvPr/>
        </p:nvGrpSpPr>
        <p:grpSpPr>
          <a:xfrm>
            <a:off x="6005594" y="2577567"/>
            <a:ext cx="2996152" cy="3623210"/>
            <a:chOff x="6170153" y="2572408"/>
            <a:chExt cx="5780694" cy="4704667"/>
          </a:xfrm>
        </p:grpSpPr>
        <p:pic>
          <p:nvPicPr>
            <p:cNvPr id="13" name="Picture 4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34FF1645-2BF7-4CE1-A07A-21A754E7B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0153" y="4085431"/>
              <a:ext cx="5780694" cy="3191644"/>
            </a:xfrm>
            <a:prstGeom prst="rect">
              <a:avLst/>
            </a:prstGeom>
          </p:spPr>
        </p:pic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id="{22F5F7D8-51D9-4E9D-BAAB-3C11D27343D1}"/>
                </a:ext>
              </a:extLst>
            </p:cNvPr>
            <p:cNvSpPr/>
            <p:nvPr/>
          </p:nvSpPr>
          <p:spPr>
            <a:xfrm>
              <a:off x="6170153" y="2572408"/>
              <a:ext cx="5779758" cy="40513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5.25GHz        Frequency          5.29GHz</a:t>
              </a:r>
            </a:p>
          </p:txBody>
        </p:sp>
        <p:sp>
          <p:nvSpPr>
            <p:cNvPr id="15" name="Rectangle 12">
              <a:extLst>
                <a:ext uri="{FF2B5EF4-FFF2-40B4-BE49-F238E27FC236}">
                  <a16:creationId xmlns:a16="http://schemas.microsoft.com/office/drawing/2014/main" id="{A64F0B72-135A-478D-B00B-CB7F45B25443}"/>
                </a:ext>
              </a:extLst>
            </p:cNvPr>
            <p:cNvSpPr/>
            <p:nvPr/>
          </p:nvSpPr>
          <p:spPr>
            <a:xfrm>
              <a:off x="6171093" y="6871939"/>
              <a:ext cx="5779754" cy="40513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5.25GHz        Frequency          5.29GHz</a:t>
              </a:r>
            </a:p>
          </p:txBody>
        </p:sp>
      </p:grpSp>
      <p:sp>
        <p:nvSpPr>
          <p:cNvPr id="16" name="Rectangle 10">
            <a:extLst>
              <a:ext uri="{FF2B5EF4-FFF2-40B4-BE49-F238E27FC236}">
                <a16:creationId xmlns:a16="http://schemas.microsoft.com/office/drawing/2014/main" id="{88095611-6CAB-4D58-BD0C-276BBF4562D5}"/>
              </a:ext>
            </a:extLst>
          </p:cNvPr>
          <p:cNvSpPr/>
          <p:nvPr/>
        </p:nvSpPr>
        <p:spPr>
          <a:xfrm>
            <a:off x="6340300" y="2850130"/>
            <a:ext cx="2142758" cy="967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WLAN</a:t>
            </a:r>
            <a:r>
              <a:rPr lang="tr-TR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deaktivasyonu sonrası</a:t>
            </a:r>
            <a:endParaRPr lang="en-GB" dirty="0">
              <a:solidFill>
                <a:srgbClr val="FF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B73A9E75-CA64-4100-B08A-3F4C8190BDE4}"/>
              </a:ext>
            </a:extLst>
          </p:cNvPr>
          <p:cNvCxnSpPr>
            <a:cxnSpLocks/>
          </p:cNvCxnSpPr>
          <p:nvPr/>
        </p:nvCxnSpPr>
        <p:spPr>
          <a:xfrm>
            <a:off x="6461169" y="2993229"/>
            <a:ext cx="0" cy="6402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9A090A5E-D58D-4828-B700-46224B6B27A7}"/>
              </a:ext>
            </a:extLst>
          </p:cNvPr>
          <p:cNvSpPr txBox="1"/>
          <p:nvPr/>
        </p:nvSpPr>
        <p:spPr bwMode="auto">
          <a:xfrm>
            <a:off x="3659160" y="3524186"/>
            <a:ext cx="23464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</a:rPr>
              <a:t>EMI/EMC</a:t>
            </a:r>
            <a:r>
              <a:rPr lang="tr-TR" dirty="0">
                <a:highlight>
                  <a:srgbClr val="FFFF00"/>
                </a:highlight>
              </a:rPr>
              <a:t> yakalamak için eşzamanlı ölçüm</a:t>
            </a:r>
            <a:r>
              <a:rPr lang="en-US" dirty="0">
                <a:highlight>
                  <a:srgbClr val="FFFF00"/>
                </a:highlight>
              </a:rPr>
              <a:t> </a:t>
            </a:r>
            <a:endParaRPr lang="en-US" dirty="0"/>
          </a:p>
        </p:txBody>
      </p:sp>
      <p:pic>
        <p:nvPicPr>
          <p:cNvPr id="21" name="Picture 5" descr="Graphical user interface, timeline&#10;&#10;Description automatically generated">
            <a:extLst>
              <a:ext uri="{FF2B5EF4-FFF2-40B4-BE49-F238E27FC236}">
                <a16:creationId xmlns:a16="http://schemas.microsoft.com/office/drawing/2014/main" id="{A4793D4E-A087-43B3-97C2-327D22A243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395"/>
          <a:stretch/>
        </p:blipFill>
        <p:spPr>
          <a:xfrm>
            <a:off x="37131" y="3509856"/>
            <a:ext cx="3704551" cy="274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94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CC17D65E-2FB6-474B-9DED-0350C26EC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Sinyal Enjeksiyon Testleri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3E1929-CB57-4704-95D1-33EF066E0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85935E1-C3A5-4D99-907B-141460C5D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13" descr="A picture containing letter&#10;&#10;Description automatically generated">
            <a:extLst>
              <a:ext uri="{FF2B5EF4-FFF2-40B4-BE49-F238E27FC236}">
                <a16:creationId xmlns:a16="http://schemas.microsoft.com/office/drawing/2014/main" id="{DA4D548C-FE78-4326-930A-D10B9D045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617" y="790747"/>
            <a:ext cx="2795512" cy="2600370"/>
          </a:xfrm>
          <a:prstGeom prst="rect">
            <a:avLst/>
          </a:prstGeom>
        </p:spPr>
      </p:pic>
      <p:pic>
        <p:nvPicPr>
          <p:cNvPr id="7" name="Picture 12">
            <a:extLst>
              <a:ext uri="{FF2B5EF4-FFF2-40B4-BE49-F238E27FC236}">
                <a16:creationId xmlns:a16="http://schemas.microsoft.com/office/drawing/2014/main" id="{758B38CF-AD8C-42EF-B514-2EC22BC41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31"/>
          <a:stretch/>
        </p:blipFill>
        <p:spPr>
          <a:xfrm>
            <a:off x="2990027" y="778748"/>
            <a:ext cx="2795512" cy="2633713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65B1A1A8-8ABB-4151-A403-ADF63AA2D0B1}"/>
              </a:ext>
            </a:extLst>
          </p:cNvPr>
          <p:cNvSpPr txBox="1"/>
          <p:nvPr/>
        </p:nvSpPr>
        <p:spPr bwMode="auto">
          <a:xfrm>
            <a:off x="142541" y="188534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chemeClr val="tx1"/>
                </a:solidFill>
                <a:highlight>
                  <a:srgbClr val="FFFF00"/>
                </a:highlight>
              </a:rPr>
              <a:t>Güç = -110 dBm</a:t>
            </a:r>
          </a:p>
          <a:p>
            <a:endParaRPr lang="en-US" dirty="0"/>
          </a:p>
        </p:txBody>
      </p:sp>
      <p:pic>
        <p:nvPicPr>
          <p:cNvPr id="10" name="Picture 6" descr="A picture containing letter&#10;&#10;Description automatically generated">
            <a:extLst>
              <a:ext uri="{FF2B5EF4-FFF2-40B4-BE49-F238E27FC236}">
                <a16:creationId xmlns:a16="http://schemas.microsoft.com/office/drawing/2014/main" id="{19CB07D9-CA0A-477A-AA5B-0AC33C1CB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122" y="3399253"/>
            <a:ext cx="2880363" cy="2793386"/>
          </a:xfrm>
          <a:prstGeom prst="rect">
            <a:avLst/>
          </a:prstGeom>
        </p:spPr>
      </p:pic>
      <p:pic>
        <p:nvPicPr>
          <p:cNvPr id="11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E276D077-DD82-46FF-ACDE-E883BFFE0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486" y="3399253"/>
            <a:ext cx="2703643" cy="2739923"/>
          </a:xfrm>
          <a:prstGeom prst="rect">
            <a:avLst/>
          </a:prstGeom>
        </p:spPr>
      </p:pic>
      <p:sp>
        <p:nvSpPr>
          <p:cNvPr id="13" name="Metin kutusu 12">
            <a:extLst>
              <a:ext uri="{FF2B5EF4-FFF2-40B4-BE49-F238E27FC236}">
                <a16:creationId xmlns:a16="http://schemas.microsoft.com/office/drawing/2014/main" id="{AAF7C3DF-3B73-4C95-84B1-54295D018CD2}"/>
              </a:ext>
            </a:extLst>
          </p:cNvPr>
          <p:cNvSpPr txBox="1"/>
          <p:nvPr/>
        </p:nvSpPr>
        <p:spPr bwMode="auto">
          <a:xfrm>
            <a:off x="218841" y="3612010"/>
            <a:ext cx="28803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highlight>
                  <a:srgbClr val="FFFF00"/>
                </a:highlight>
              </a:rPr>
              <a:t>5 kHz bant enjeksiyonu</a:t>
            </a:r>
            <a:endParaRPr lang="tr-TR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r>
              <a:rPr lang="tr-TR" b="1" dirty="0" err="1"/>
              <a:t>Axion</a:t>
            </a:r>
            <a:r>
              <a:rPr lang="tr-TR" b="1" dirty="0"/>
              <a:t> benzeri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C3BB27C8-0418-42BC-92B1-AB4649512F4A}"/>
              </a:ext>
            </a:extLst>
          </p:cNvPr>
          <p:cNvSpPr txBox="1"/>
          <p:nvPr/>
        </p:nvSpPr>
        <p:spPr bwMode="auto">
          <a:xfrm>
            <a:off x="218841" y="4694043"/>
            <a:ext cx="5270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highlight>
                  <a:srgbClr val="FFFF00"/>
                </a:highlight>
              </a:rPr>
              <a:t>Güç</a:t>
            </a:r>
            <a:r>
              <a:rPr lang="tr-TR" b="1" dirty="0">
                <a:solidFill>
                  <a:schemeClr val="tx1"/>
                </a:solidFill>
                <a:highlight>
                  <a:srgbClr val="FFFF00"/>
                </a:highlight>
              </a:rPr>
              <a:t> = -</a:t>
            </a:r>
            <a:r>
              <a:rPr lang="tr-TR" b="1" dirty="0">
                <a:highlight>
                  <a:srgbClr val="FFFF00"/>
                </a:highlight>
              </a:rPr>
              <a:t>90</a:t>
            </a:r>
            <a:r>
              <a:rPr lang="tr-TR" b="1" dirty="0">
                <a:solidFill>
                  <a:schemeClr val="tx1"/>
                </a:solidFill>
                <a:highlight>
                  <a:srgbClr val="FFFF00"/>
                </a:highlight>
              </a:rPr>
              <a:t> dBm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7FAAF603-4566-4A60-AB1A-252C5D73D354}"/>
              </a:ext>
            </a:extLst>
          </p:cNvPr>
          <p:cNvSpPr txBox="1"/>
          <p:nvPr/>
        </p:nvSpPr>
        <p:spPr bwMode="auto">
          <a:xfrm>
            <a:off x="107230" y="1488858"/>
            <a:ext cx="24998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highlight>
                  <a:srgbClr val="FFFF00"/>
                </a:highlight>
              </a:rPr>
              <a:t>Dar bant enjeksiyonu</a:t>
            </a:r>
            <a:endParaRPr lang="tr-TR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grpSp>
        <p:nvGrpSpPr>
          <p:cNvPr id="20" name="Grup 11">
            <a:extLst>
              <a:ext uri="{FF2B5EF4-FFF2-40B4-BE49-F238E27FC236}">
                <a16:creationId xmlns:a16="http://schemas.microsoft.com/office/drawing/2014/main" id="{9ADA5352-2AC4-4B92-A53D-094C5BA9384A}"/>
              </a:ext>
            </a:extLst>
          </p:cNvPr>
          <p:cNvGrpSpPr/>
          <p:nvPr/>
        </p:nvGrpSpPr>
        <p:grpSpPr>
          <a:xfrm>
            <a:off x="481288" y="5262924"/>
            <a:ext cx="1626129" cy="876252"/>
            <a:chOff x="5764421" y="2464234"/>
            <a:chExt cx="1549440" cy="751893"/>
          </a:xfrm>
        </p:grpSpPr>
        <p:pic>
          <p:nvPicPr>
            <p:cNvPr id="21" name="Resim 8" descr="metin, kol saati, saat içeren bir resim&#10;&#10;Açıklama otomatik olarak oluşturuldu">
              <a:extLst>
                <a:ext uri="{FF2B5EF4-FFF2-40B4-BE49-F238E27FC236}">
                  <a16:creationId xmlns:a16="http://schemas.microsoft.com/office/drawing/2014/main" id="{7CB38D73-BE49-4E05-9D09-31348BE62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54" t="-4195"/>
            <a:stretch/>
          </p:blipFill>
          <p:spPr>
            <a:xfrm>
              <a:off x="6434931" y="2464234"/>
              <a:ext cx="878930" cy="619261"/>
            </a:xfrm>
            <a:prstGeom prst="rect">
              <a:avLst/>
            </a:prstGeom>
          </p:spPr>
        </p:pic>
        <p:pic>
          <p:nvPicPr>
            <p:cNvPr id="22" name="Resim 23" descr="metin, kol saati, saat içeren bir resim&#10;&#10;Açıklama otomatik olarak oluşturuldu">
              <a:extLst>
                <a:ext uri="{FF2B5EF4-FFF2-40B4-BE49-F238E27FC236}">
                  <a16:creationId xmlns:a16="http://schemas.microsoft.com/office/drawing/2014/main" id="{F498FD62-E746-4828-A520-02F446BBA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452" b="-26079"/>
            <a:stretch/>
          </p:blipFill>
          <p:spPr>
            <a:xfrm>
              <a:off x="5764421" y="2487538"/>
              <a:ext cx="670510" cy="7285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5571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4159341-A589-451D-B138-CF6A8F6D1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204571"/>
            <a:ext cx="8532018" cy="499620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noProof="0" dirty="0"/>
              <a:t>FFT: Time</a:t>
            </a:r>
            <a:r>
              <a:rPr lang="tr-TR" noProof="0" dirty="0"/>
              <a:t>-</a:t>
            </a:r>
            <a:r>
              <a:rPr lang="en-US" noProof="0" dirty="0"/>
              <a:t>domain                  Frequency-domain:  I(t), Q(t)                    I(f), Q(f)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noProof="0" dirty="0"/>
              <a:t>FFT </a:t>
            </a:r>
            <a:r>
              <a:rPr lang="tr-TR" dirty="0"/>
              <a:t>paketleri</a:t>
            </a:r>
            <a:r>
              <a:rPr lang="en-US" noProof="0" dirty="0"/>
              <a:t> </a:t>
            </a:r>
            <a:r>
              <a:rPr lang="tr-TR" noProof="0" dirty="0"/>
              <a:t>(</a:t>
            </a:r>
            <a:r>
              <a:rPr lang="en-US" noProof="0" dirty="0"/>
              <a:t>0.02s</a:t>
            </a:r>
            <a:r>
              <a:rPr lang="tr-TR" noProof="0" dirty="0"/>
              <a:t>)</a:t>
            </a:r>
            <a:r>
              <a:rPr lang="en-US" noProof="0" dirty="0"/>
              <a:t>               BW </a:t>
            </a:r>
            <a:r>
              <a:rPr lang="tr-TR" noProof="0" dirty="0"/>
              <a:t>çözünürlük ayarı</a:t>
            </a:r>
            <a:r>
              <a:rPr lang="en-US" noProof="0" dirty="0"/>
              <a:t>                                      </a:t>
            </a:r>
            <a:r>
              <a:rPr lang="tr-TR" noProof="0" dirty="0"/>
              <a:t> </a:t>
            </a:r>
            <a:r>
              <a:rPr lang="en-US" noProof="0" dirty="0">
                <a:solidFill>
                  <a:srgbClr val="FF0000"/>
                </a:solidFill>
              </a:rPr>
              <a:t>= 50 Hz </a:t>
            </a:r>
          </a:p>
        </p:txBody>
      </p:sp>
      <p:pic>
        <p:nvPicPr>
          <p:cNvPr id="12" name="Resim 11" descr="metin içeren bir resim&#10;&#10;Açıklama otomatik olarak oluşturuldu">
            <a:extLst>
              <a:ext uri="{FF2B5EF4-FFF2-40B4-BE49-F238E27FC236}">
                <a16:creationId xmlns:a16="http://schemas.microsoft.com/office/drawing/2014/main" id="{51A06666-783B-4BE6-8233-D287575AF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584" y="1423420"/>
            <a:ext cx="975363" cy="69097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DA923882-B38F-47C4-A935-1B630EEF0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Analizi</a:t>
            </a:r>
            <a:r>
              <a:rPr lang="en-US" noProof="0" dirty="0"/>
              <a:t> #1 – F</a:t>
            </a:r>
            <a:r>
              <a:rPr lang="tr-TR" noProof="0" dirty="0"/>
              <a:t>FT</a:t>
            </a:r>
            <a:endParaRPr lang="en-US" noProof="0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A6D6AE0-9AFB-4659-B6DA-C1B724F4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1C0960F-2C3A-4093-AF11-59C28387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17</a:t>
            </a:fld>
            <a:endParaRPr lang="en-US" dirty="0"/>
          </a:p>
        </p:txBody>
      </p:sp>
      <p:cxnSp>
        <p:nvCxnSpPr>
          <p:cNvPr id="7" name="Düz Ok Bağlayıcısı 6">
            <a:extLst>
              <a:ext uri="{FF2B5EF4-FFF2-40B4-BE49-F238E27FC236}">
                <a16:creationId xmlns:a16="http://schemas.microsoft.com/office/drawing/2014/main" id="{2467E3BB-1A88-4E8F-BFDD-92D3E5582865}"/>
              </a:ext>
            </a:extLst>
          </p:cNvPr>
          <p:cNvCxnSpPr>
            <a:cxnSpLocks/>
          </p:cNvCxnSpPr>
          <p:nvPr/>
        </p:nvCxnSpPr>
        <p:spPr>
          <a:xfrm>
            <a:off x="2376646" y="1342278"/>
            <a:ext cx="442457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>
            <a:extLst>
              <a:ext uri="{FF2B5EF4-FFF2-40B4-BE49-F238E27FC236}">
                <a16:creationId xmlns:a16="http://schemas.microsoft.com/office/drawing/2014/main" id="{5548C77B-BCBF-4D36-A839-12749D940CFC}"/>
              </a:ext>
            </a:extLst>
          </p:cNvPr>
          <p:cNvCxnSpPr>
            <a:cxnSpLocks/>
          </p:cNvCxnSpPr>
          <p:nvPr/>
        </p:nvCxnSpPr>
        <p:spPr>
          <a:xfrm>
            <a:off x="2567502" y="1773453"/>
            <a:ext cx="442457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id="{6BB1AB1D-F36A-4DBA-980A-070397567F81}"/>
              </a:ext>
            </a:extLst>
          </p:cNvPr>
          <p:cNvCxnSpPr>
            <a:cxnSpLocks/>
          </p:cNvCxnSpPr>
          <p:nvPr/>
        </p:nvCxnSpPr>
        <p:spPr>
          <a:xfrm>
            <a:off x="5213452" y="1780815"/>
            <a:ext cx="442457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Resim 15">
            <a:extLst>
              <a:ext uri="{FF2B5EF4-FFF2-40B4-BE49-F238E27FC236}">
                <a16:creationId xmlns:a16="http://schemas.microsoft.com/office/drawing/2014/main" id="{235F7C10-19EB-4EFD-9AF6-7D29684676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32" y="3378467"/>
            <a:ext cx="4141188" cy="2835465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9D3616F9-FF1C-4B91-95BA-D55C50A3D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" y="2478669"/>
            <a:ext cx="4774366" cy="3622162"/>
          </a:xfrm>
          <a:prstGeom prst="rect">
            <a:avLst/>
          </a:prstGeom>
        </p:spPr>
      </p:pic>
      <p:pic>
        <p:nvPicPr>
          <p:cNvPr id="20" name="Resim 19" descr="metin içeren bir resim&#10;&#10;Açıklama otomatik olarak oluşturuldu">
            <a:extLst>
              <a:ext uri="{FF2B5EF4-FFF2-40B4-BE49-F238E27FC236}">
                <a16:creationId xmlns:a16="http://schemas.microsoft.com/office/drawing/2014/main" id="{480EA0B6-9CB0-4ABF-A117-B4FA8439E7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47" y="4312078"/>
            <a:ext cx="2067341" cy="696962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1790C11C-512C-4216-B1AC-C0E0D43C1A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57" y="3306126"/>
            <a:ext cx="4120640" cy="2907802"/>
          </a:xfrm>
          <a:prstGeom prst="rect">
            <a:avLst/>
          </a:prstGeom>
        </p:spPr>
      </p:pic>
      <p:cxnSp>
        <p:nvCxnSpPr>
          <p:cNvPr id="23" name="Düz Ok Bağlayıcısı 22">
            <a:extLst>
              <a:ext uri="{FF2B5EF4-FFF2-40B4-BE49-F238E27FC236}">
                <a16:creationId xmlns:a16="http://schemas.microsoft.com/office/drawing/2014/main" id="{26618780-55D0-4624-A1A7-D987B3C9D5B0}"/>
              </a:ext>
            </a:extLst>
          </p:cNvPr>
          <p:cNvCxnSpPr>
            <a:cxnSpLocks/>
          </p:cNvCxnSpPr>
          <p:nvPr/>
        </p:nvCxnSpPr>
        <p:spPr>
          <a:xfrm>
            <a:off x="5882987" y="1326568"/>
            <a:ext cx="73700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Resim 26">
            <a:extLst>
              <a:ext uri="{FF2B5EF4-FFF2-40B4-BE49-F238E27FC236}">
                <a16:creationId xmlns:a16="http://schemas.microsoft.com/office/drawing/2014/main" id="{0EC6B98C-AEBE-46A7-B7E4-35D1832B82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761" y="2553274"/>
            <a:ext cx="1926826" cy="634537"/>
          </a:xfrm>
          <a:prstGeom prst="rect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2C7D876B-B7F7-4E00-9659-925748E657B8}"/>
              </a:ext>
            </a:extLst>
          </p:cNvPr>
          <p:cNvSpPr txBox="1"/>
          <p:nvPr/>
        </p:nvSpPr>
        <p:spPr>
          <a:xfrm>
            <a:off x="5940128" y="2532110"/>
            <a:ext cx="250552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Gaussian distribution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by Central limit theorem </a:t>
            </a:r>
          </a:p>
        </p:txBody>
      </p:sp>
    </p:spTree>
    <p:extLst>
      <p:ext uri="{BB962C8B-B14F-4D97-AF65-F5344CB8AC3E}">
        <p14:creationId xmlns:p14="http://schemas.microsoft.com/office/powerpoint/2010/main" val="114383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99A380B-E0D2-4945-8D45-EFFE54166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Analizi</a:t>
            </a:r>
            <a:r>
              <a:rPr lang="en-US" noProof="0" dirty="0"/>
              <a:t> #2 –</a:t>
            </a:r>
            <a:r>
              <a:rPr lang="en-US" noProof="0" dirty="0" err="1"/>
              <a:t>Spe</a:t>
            </a:r>
            <a:r>
              <a:rPr lang="tr-TR" noProof="0" dirty="0"/>
              <a:t>k</a:t>
            </a:r>
            <a:r>
              <a:rPr lang="en-US" noProof="0" dirty="0" err="1"/>
              <a:t>trum</a:t>
            </a:r>
            <a:r>
              <a:rPr lang="en-US" noProof="0" dirty="0"/>
              <a:t> </a:t>
            </a:r>
            <a:r>
              <a:rPr lang="tr-TR" dirty="0"/>
              <a:t>Düzleştirme</a:t>
            </a:r>
            <a:r>
              <a:rPr lang="en-US" noProof="0" dirty="0"/>
              <a:t> </a:t>
            </a:r>
            <a:r>
              <a:rPr lang="tr-TR" noProof="0" dirty="0"/>
              <a:t>ve</a:t>
            </a:r>
            <a:r>
              <a:rPr lang="en-US" noProof="0" dirty="0"/>
              <a:t> IF </a:t>
            </a:r>
            <a:r>
              <a:rPr lang="tr-TR" dirty="0"/>
              <a:t>kontrolü</a:t>
            </a:r>
            <a:endParaRPr lang="en-US" noProof="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B8E83BE-B99E-4EAD-8044-73969503D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481959"/>
            <a:ext cx="4765249" cy="471881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b="1" noProof="0" dirty="0">
                <a:solidFill>
                  <a:schemeClr val="tx1"/>
                </a:solidFill>
                <a:highlight>
                  <a:srgbClr val="FFFF00"/>
                </a:highlight>
              </a:rPr>
              <a:t>Düzleştirme (</a:t>
            </a:r>
            <a:r>
              <a:rPr lang="en-US" b="1" noProof="0" dirty="0">
                <a:solidFill>
                  <a:schemeClr val="tx1"/>
                </a:solidFill>
                <a:highlight>
                  <a:srgbClr val="FFFF00"/>
                </a:highlight>
              </a:rPr>
              <a:t>Flattening</a:t>
            </a:r>
            <a:r>
              <a:rPr lang="tr-TR" b="1" noProof="0" dirty="0">
                <a:solidFill>
                  <a:schemeClr val="tx1"/>
                </a:solidFill>
                <a:highlight>
                  <a:srgbClr val="FFFF00"/>
                </a:highlight>
              </a:rPr>
              <a:t>)</a:t>
            </a: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noProof="0" dirty="0">
                <a:solidFill>
                  <a:schemeClr val="tx1"/>
                </a:solidFill>
                <a:highlight>
                  <a:srgbClr val="FFFF00"/>
                </a:highlight>
              </a:rPr>
              <a:t>Intermediate Frequency (IF) </a:t>
            </a:r>
            <a:r>
              <a:rPr lang="en-US" b="1" noProof="0" dirty="0" err="1">
                <a:solidFill>
                  <a:schemeClr val="tx1"/>
                </a:solidFill>
                <a:highlight>
                  <a:srgbClr val="FFFF00"/>
                </a:highlight>
              </a:rPr>
              <a:t>interfer</a:t>
            </a:r>
            <a:r>
              <a:rPr lang="tr-TR" b="1" noProof="0" dirty="0" err="1">
                <a:solidFill>
                  <a:schemeClr val="tx1"/>
                </a:solidFill>
                <a:highlight>
                  <a:srgbClr val="FFFF00"/>
                </a:highlight>
              </a:rPr>
              <a:t>ans</a:t>
            </a:r>
            <a:r>
              <a:rPr lang="tr-TR" b="1" noProof="0" dirty="0">
                <a:solidFill>
                  <a:schemeClr val="tx1"/>
                </a:solidFill>
                <a:highlight>
                  <a:srgbClr val="FFFF00"/>
                </a:highlight>
              </a:rPr>
              <a:t> kontrolü</a:t>
            </a:r>
            <a:endParaRPr lang="en-US" b="1" noProof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B1AC8A5-B8B8-46B0-802D-18145789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E860FBAF-62FA-4DD5-B81A-34378C761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2B6A25E7-136D-4982-8119-EC3E5CE2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90" y="871596"/>
            <a:ext cx="3725736" cy="2794834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2F01B05A-0940-4DCA-89C8-370076C9C9E3}"/>
              </a:ext>
            </a:extLst>
          </p:cNvPr>
          <p:cNvSpPr txBox="1"/>
          <p:nvPr/>
        </p:nvSpPr>
        <p:spPr bwMode="auto">
          <a:xfrm>
            <a:off x="499241" y="1860127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N = 10</a:t>
            </a:r>
            <a:r>
              <a:rPr lang="en-US" baseline="30000" dirty="0">
                <a:solidFill>
                  <a:schemeClr val="tx2"/>
                </a:solidFill>
              </a:rPr>
              <a:t>5 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tr-TR" dirty="0">
                <a:solidFill>
                  <a:schemeClr val="tx2"/>
                </a:solidFill>
              </a:rPr>
              <a:t>veri noktası(</a:t>
            </a:r>
            <a:r>
              <a:rPr lang="en-US" dirty="0">
                <a:solidFill>
                  <a:schemeClr val="tx2"/>
                </a:solidFill>
              </a:rPr>
              <a:t>1-min FFT spectrum</a:t>
            </a:r>
            <a:r>
              <a:rPr lang="tr-TR" dirty="0">
                <a:solidFill>
                  <a:schemeClr val="tx2"/>
                </a:solidFill>
              </a:rPr>
              <a:t>)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Savitzky-Golay (SG) </a:t>
            </a:r>
            <a:r>
              <a:rPr lang="tr-TR" dirty="0">
                <a:solidFill>
                  <a:schemeClr val="tx2"/>
                </a:solidFill>
              </a:rPr>
              <a:t>filtresi</a:t>
            </a:r>
            <a:r>
              <a:rPr lang="en-US" dirty="0">
                <a:solidFill>
                  <a:schemeClr val="tx2"/>
                </a:solidFill>
              </a:rPr>
              <a:t> (</a:t>
            </a:r>
            <a:r>
              <a:rPr lang="tr-TR" dirty="0">
                <a:solidFill>
                  <a:schemeClr val="tx2"/>
                </a:solidFill>
              </a:rPr>
              <a:t>pencere</a:t>
            </a:r>
            <a:r>
              <a:rPr lang="en-US" dirty="0">
                <a:solidFill>
                  <a:schemeClr val="tx2"/>
                </a:solidFill>
              </a:rPr>
              <a:t>=1001, p</a:t>
            </a:r>
            <a:r>
              <a:rPr lang="tr-TR" dirty="0" err="1">
                <a:solidFill>
                  <a:schemeClr val="tx2"/>
                </a:solidFill>
              </a:rPr>
              <a:t>olinom</a:t>
            </a:r>
            <a:r>
              <a:rPr lang="tr-TR" dirty="0">
                <a:solidFill>
                  <a:schemeClr val="tx2"/>
                </a:solidFill>
              </a:rPr>
              <a:t> derecesi</a:t>
            </a:r>
            <a:r>
              <a:rPr lang="en-US" dirty="0">
                <a:solidFill>
                  <a:schemeClr val="tx2"/>
                </a:solidFill>
              </a:rPr>
              <a:t>=4)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/>
                </a:solidFill>
              </a:rPr>
              <a:t>Her</a:t>
            </a:r>
            <a:r>
              <a:rPr lang="en-US" dirty="0">
                <a:solidFill>
                  <a:schemeClr val="tx2"/>
                </a:solidFill>
              </a:rPr>
              <a:t> FFT </a:t>
            </a:r>
            <a:r>
              <a:rPr lang="en-US" dirty="0" err="1">
                <a:solidFill>
                  <a:schemeClr val="tx2"/>
                </a:solidFill>
              </a:rPr>
              <a:t>spe</a:t>
            </a:r>
            <a:r>
              <a:rPr lang="tr-TR" dirty="0" err="1">
                <a:solidFill>
                  <a:schemeClr val="tx2"/>
                </a:solidFill>
              </a:rPr>
              <a:t>ktrum</a:t>
            </a:r>
            <a:r>
              <a:rPr lang="tr-TR" dirty="0">
                <a:solidFill>
                  <a:schemeClr val="tx2"/>
                </a:solidFill>
              </a:rPr>
              <a:t> kendi</a:t>
            </a:r>
            <a:r>
              <a:rPr lang="en-US" dirty="0">
                <a:solidFill>
                  <a:schemeClr val="tx2"/>
                </a:solidFill>
              </a:rPr>
              <a:t> SG </a:t>
            </a:r>
            <a:r>
              <a:rPr lang="en-US" dirty="0" err="1">
                <a:solidFill>
                  <a:schemeClr val="tx2"/>
                </a:solidFill>
              </a:rPr>
              <a:t>filt</a:t>
            </a:r>
            <a:r>
              <a:rPr lang="tr-TR" dirty="0" err="1">
                <a:solidFill>
                  <a:schemeClr val="tx2"/>
                </a:solidFill>
              </a:rPr>
              <a:t>resine</a:t>
            </a:r>
            <a:r>
              <a:rPr lang="tr-TR" dirty="0">
                <a:solidFill>
                  <a:schemeClr val="tx2"/>
                </a:solidFill>
              </a:rPr>
              <a:t> bölünür.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Resim 8">
            <a:extLst>
              <a:ext uri="{FF2B5EF4-FFF2-40B4-BE49-F238E27FC236}">
                <a16:creationId xmlns:a16="http://schemas.microsoft.com/office/drawing/2014/main" id="{0C2B575C-51D6-4400-9BD7-52613B2498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392" y="3752073"/>
            <a:ext cx="3725737" cy="243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Metin kutusu 40">
            <a:extLst>
              <a:ext uri="{FF2B5EF4-FFF2-40B4-BE49-F238E27FC236}">
                <a16:creationId xmlns:a16="http://schemas.microsoft.com/office/drawing/2014/main" id="{E5A741FC-FDEF-4184-8B5F-0B78E5D21AE9}"/>
              </a:ext>
            </a:extLst>
          </p:cNvPr>
          <p:cNvSpPr txBox="1"/>
          <p:nvPr/>
        </p:nvSpPr>
        <p:spPr>
          <a:xfrm>
            <a:off x="5032199" y="5229793"/>
            <a:ext cx="169666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Normalization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B0DEAC6B-D8E7-430C-BB9E-8E8D224ACB57}"/>
              </a:ext>
            </a:extLst>
          </p:cNvPr>
          <p:cNvSpPr txBox="1"/>
          <p:nvPr/>
        </p:nvSpPr>
        <p:spPr>
          <a:xfrm>
            <a:off x="5131950" y="3175357"/>
            <a:ext cx="126372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Vertical averaging</a:t>
            </a: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9AB2E50-DAE4-414B-8AC6-1DECFAEC8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Analiz</a:t>
            </a:r>
            <a:r>
              <a:rPr lang="en-US" noProof="0" dirty="0"/>
              <a:t> #3 – </a:t>
            </a:r>
            <a:r>
              <a:rPr lang="tr-TR" dirty="0"/>
              <a:t>Spektrumların Kombinasyonu</a:t>
            </a:r>
            <a:endParaRPr lang="en-US" noProof="0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E3C9100-6468-4EF6-99FC-2CE5CC7AF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3EE0E8C-D711-48B3-95A3-0CA7B7888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A2B2709C-C179-4BA4-A15E-FB76D221D5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45"/>
          <a:stretch/>
        </p:blipFill>
        <p:spPr>
          <a:xfrm>
            <a:off x="0" y="1110185"/>
            <a:ext cx="4572000" cy="1715976"/>
          </a:xfrm>
          <a:prstGeom prst="rect">
            <a:avLst/>
          </a:prstGeom>
        </p:spPr>
      </p:pic>
      <p:cxnSp>
        <p:nvCxnSpPr>
          <p:cNvPr id="11" name="Düz Ok Bağlayıcısı 10">
            <a:extLst>
              <a:ext uri="{FF2B5EF4-FFF2-40B4-BE49-F238E27FC236}">
                <a16:creationId xmlns:a16="http://schemas.microsoft.com/office/drawing/2014/main" id="{FD25D015-628E-4604-91E2-20FB91E1624B}"/>
              </a:ext>
            </a:extLst>
          </p:cNvPr>
          <p:cNvCxnSpPr>
            <a:cxnSpLocks/>
          </p:cNvCxnSpPr>
          <p:nvPr/>
        </p:nvCxnSpPr>
        <p:spPr>
          <a:xfrm flipV="1">
            <a:off x="3532363" y="1417834"/>
            <a:ext cx="1076150" cy="39546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D0B255CC-B54C-4012-B41F-A9BA97CF8A48}"/>
              </a:ext>
            </a:extLst>
          </p:cNvPr>
          <p:cNvSpPr txBox="1"/>
          <p:nvPr/>
        </p:nvSpPr>
        <p:spPr>
          <a:xfrm>
            <a:off x="4756935" y="1138806"/>
            <a:ext cx="126372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Spectra 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are scaled</a:t>
            </a:r>
          </a:p>
        </p:txBody>
      </p: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4D843261-531E-4842-92FE-6E31950CC765}"/>
              </a:ext>
            </a:extLst>
          </p:cNvPr>
          <p:cNvCxnSpPr>
            <a:cxnSpLocks/>
          </p:cNvCxnSpPr>
          <p:nvPr/>
        </p:nvCxnSpPr>
        <p:spPr>
          <a:xfrm flipV="1">
            <a:off x="6169078" y="1277305"/>
            <a:ext cx="714607" cy="18466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41FEE58B-2B4C-4D8A-8B1E-336AB08C07FF}"/>
              </a:ext>
            </a:extLst>
          </p:cNvPr>
          <p:cNvSpPr txBox="1"/>
          <p:nvPr/>
        </p:nvSpPr>
        <p:spPr>
          <a:xfrm>
            <a:off x="6854296" y="1103441"/>
            <a:ext cx="186026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tr-TR" sz="2400" dirty="0">
                <a:solidFill>
                  <a:srgbClr val="FF0000"/>
                </a:solidFill>
              </a:rPr>
              <a:t>IF           RF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AE517AC8-7D11-4574-9EE6-FA703D609E28}"/>
              </a:ext>
            </a:extLst>
          </p:cNvPr>
          <p:cNvCxnSpPr>
            <a:cxnSpLocks/>
          </p:cNvCxnSpPr>
          <p:nvPr/>
        </p:nvCxnSpPr>
        <p:spPr>
          <a:xfrm>
            <a:off x="7585517" y="1334273"/>
            <a:ext cx="397821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997DAD1D-4B8D-46DF-A196-1ABFE17C4C88}"/>
              </a:ext>
            </a:extLst>
          </p:cNvPr>
          <p:cNvCxnSpPr>
            <a:cxnSpLocks/>
          </p:cNvCxnSpPr>
          <p:nvPr/>
        </p:nvCxnSpPr>
        <p:spPr>
          <a:xfrm>
            <a:off x="6169078" y="1738970"/>
            <a:ext cx="837897" cy="439151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Resim 24" descr="metin içeren bir resim&#10;&#10;Açıklama otomatik olarak oluşturuldu">
            <a:extLst>
              <a:ext uri="{FF2B5EF4-FFF2-40B4-BE49-F238E27FC236}">
                <a16:creationId xmlns:a16="http://schemas.microsoft.com/office/drawing/2014/main" id="{E3164515-84A7-4F6E-907F-A2D82F66B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557" y="1554038"/>
            <a:ext cx="1346519" cy="13040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27" name="Düz Ok Bağlayıcısı 26">
            <a:extLst>
              <a:ext uri="{FF2B5EF4-FFF2-40B4-BE49-F238E27FC236}">
                <a16:creationId xmlns:a16="http://schemas.microsoft.com/office/drawing/2014/main" id="{ACEE6B15-533B-4D3F-AA7C-137362190A8C}"/>
              </a:ext>
            </a:extLst>
          </p:cNvPr>
          <p:cNvCxnSpPr>
            <a:cxnSpLocks/>
          </p:cNvCxnSpPr>
          <p:nvPr/>
        </p:nvCxnSpPr>
        <p:spPr>
          <a:xfrm>
            <a:off x="4756935" y="3562574"/>
            <a:ext cx="407667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Resim 32">
            <a:extLst>
              <a:ext uri="{FF2B5EF4-FFF2-40B4-BE49-F238E27FC236}">
                <a16:creationId xmlns:a16="http://schemas.microsoft.com/office/drawing/2014/main" id="{A6E39CFA-FD5E-42FC-981F-5F7F576D49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556" y="3125671"/>
            <a:ext cx="1346519" cy="16821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34" name="Düz Ok Bağlayıcısı 33">
            <a:extLst>
              <a:ext uri="{FF2B5EF4-FFF2-40B4-BE49-F238E27FC236}">
                <a16:creationId xmlns:a16="http://schemas.microsoft.com/office/drawing/2014/main" id="{1769A49C-1317-4DBC-B4EA-0DE4F1A86E2A}"/>
              </a:ext>
            </a:extLst>
          </p:cNvPr>
          <p:cNvCxnSpPr>
            <a:cxnSpLocks/>
          </p:cNvCxnSpPr>
          <p:nvPr/>
        </p:nvCxnSpPr>
        <p:spPr>
          <a:xfrm>
            <a:off x="6376077" y="5592870"/>
            <a:ext cx="646582" cy="16061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Ok Bağlayıcısı 38">
            <a:extLst>
              <a:ext uri="{FF2B5EF4-FFF2-40B4-BE49-F238E27FC236}">
                <a16:creationId xmlns:a16="http://schemas.microsoft.com/office/drawing/2014/main" id="{CC5571C3-8177-42D5-817D-3592E934BE74}"/>
              </a:ext>
            </a:extLst>
          </p:cNvPr>
          <p:cNvCxnSpPr>
            <a:cxnSpLocks/>
          </p:cNvCxnSpPr>
          <p:nvPr/>
        </p:nvCxnSpPr>
        <p:spPr>
          <a:xfrm>
            <a:off x="4608513" y="5075434"/>
            <a:ext cx="556089" cy="1851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 51">
            <a:extLst>
              <a:ext uri="{FF2B5EF4-FFF2-40B4-BE49-F238E27FC236}">
                <a16:creationId xmlns:a16="http://schemas.microsoft.com/office/drawing/2014/main" id="{FDE45B45-EE37-4A76-802B-8B22881B38DF}"/>
              </a:ext>
            </a:extLst>
          </p:cNvPr>
          <p:cNvGrpSpPr/>
          <p:nvPr/>
        </p:nvGrpSpPr>
        <p:grpSpPr>
          <a:xfrm>
            <a:off x="7140556" y="5075434"/>
            <a:ext cx="1366446" cy="979526"/>
            <a:chOff x="7140555" y="5075434"/>
            <a:chExt cx="1366447" cy="979526"/>
          </a:xfrm>
        </p:grpSpPr>
        <p:pic>
          <p:nvPicPr>
            <p:cNvPr id="43" name="Resim 42" descr="metin içeren bir resim&#10;&#10;Açıklama otomatik olarak oluşturuldu">
              <a:extLst>
                <a:ext uri="{FF2B5EF4-FFF2-40B4-BE49-F238E27FC236}">
                  <a16:creationId xmlns:a16="http://schemas.microsoft.com/office/drawing/2014/main" id="{683FB0D5-7EA3-4FB7-A0BC-163078E66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9875" y="5685627"/>
              <a:ext cx="1287805" cy="369333"/>
            </a:xfrm>
            <a:prstGeom prst="rect">
              <a:avLst/>
            </a:prstGeom>
          </p:spPr>
        </p:pic>
        <p:pic>
          <p:nvPicPr>
            <p:cNvPr id="45" name="Resim 44" descr="metin içeren bir resim&#10;&#10;Açıklama otomatik olarak oluşturuldu">
              <a:extLst>
                <a:ext uri="{FF2B5EF4-FFF2-40B4-BE49-F238E27FC236}">
                  <a16:creationId xmlns:a16="http://schemas.microsoft.com/office/drawing/2014/main" id="{C0D63F0F-F5A9-463C-A5F4-5CDCA8F33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9828" y="5168027"/>
              <a:ext cx="1267972" cy="369332"/>
            </a:xfrm>
            <a:prstGeom prst="rect">
              <a:avLst/>
            </a:prstGeom>
          </p:spPr>
        </p:pic>
        <p:sp>
          <p:nvSpPr>
            <p:cNvPr id="48" name="Dikdörtgen 47">
              <a:extLst>
                <a:ext uri="{FF2B5EF4-FFF2-40B4-BE49-F238E27FC236}">
                  <a16:creationId xmlns:a16="http://schemas.microsoft.com/office/drawing/2014/main" id="{11B6A45D-4A36-498D-91EE-5A163CEC1BFB}"/>
                </a:ext>
              </a:extLst>
            </p:cNvPr>
            <p:cNvSpPr/>
            <p:nvPr/>
          </p:nvSpPr>
          <p:spPr>
            <a:xfrm>
              <a:off x="7140555" y="5075434"/>
              <a:ext cx="1366447" cy="97952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9" name="Düz Ok Bağlayıcısı 48">
            <a:extLst>
              <a:ext uri="{FF2B5EF4-FFF2-40B4-BE49-F238E27FC236}">
                <a16:creationId xmlns:a16="http://schemas.microsoft.com/office/drawing/2014/main" id="{B0A9E4BF-E7AF-4AE5-8A1E-9661C66D5F9B}"/>
              </a:ext>
            </a:extLst>
          </p:cNvPr>
          <p:cNvCxnSpPr>
            <a:cxnSpLocks/>
          </p:cNvCxnSpPr>
          <p:nvPr/>
        </p:nvCxnSpPr>
        <p:spPr>
          <a:xfrm>
            <a:off x="6318602" y="3580053"/>
            <a:ext cx="646582" cy="16061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Resim 49">
            <a:extLst>
              <a:ext uri="{FF2B5EF4-FFF2-40B4-BE49-F238E27FC236}">
                <a16:creationId xmlns:a16="http://schemas.microsoft.com/office/drawing/2014/main" id="{F309EE76-1767-4FC2-8056-234EF9AEA0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62"/>
          <a:stretch/>
        </p:blipFill>
        <p:spPr>
          <a:xfrm>
            <a:off x="-3505" y="4452940"/>
            <a:ext cx="4572000" cy="186607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26DF6398-A7B6-4C8A-AFA5-53B28A5E27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0" b="36246"/>
          <a:stretch/>
        </p:blipFill>
        <p:spPr>
          <a:xfrm>
            <a:off x="-1070" y="2772995"/>
            <a:ext cx="4572000" cy="1658679"/>
          </a:xfrm>
          <a:prstGeom prst="rect">
            <a:avLst/>
          </a:prstGeom>
        </p:spPr>
      </p:pic>
      <p:sp>
        <p:nvSpPr>
          <p:cNvPr id="28" name="Metin kutusu 27">
            <a:extLst>
              <a:ext uri="{FF2B5EF4-FFF2-40B4-BE49-F238E27FC236}">
                <a16:creationId xmlns:a16="http://schemas.microsoft.com/office/drawing/2014/main" id="{C34EC0BE-497E-4AAD-B21C-9E5FA8B30BB2}"/>
              </a:ext>
            </a:extLst>
          </p:cNvPr>
          <p:cNvSpPr txBox="1"/>
          <p:nvPr/>
        </p:nvSpPr>
        <p:spPr>
          <a:xfrm>
            <a:off x="5164602" y="3754072"/>
            <a:ext cx="126372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Maximum likelihood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estimation</a:t>
            </a:r>
          </a:p>
        </p:txBody>
      </p:sp>
    </p:spTree>
    <p:extLst>
      <p:ext uri="{BB962C8B-B14F-4D97-AF65-F5344CB8AC3E}">
        <p14:creationId xmlns:p14="http://schemas.microsoft.com/office/powerpoint/2010/main" val="57086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0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BDF7C6-4C01-43F2-B455-4425F89CF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25961"/>
            <a:ext cx="8631992" cy="1065742"/>
          </a:xfrm>
        </p:spPr>
        <p:txBody>
          <a:bodyPr>
            <a:normAutofit/>
          </a:bodyPr>
          <a:lstStyle/>
          <a:p>
            <a:r>
              <a:rPr lang="tr-TR" dirty="0"/>
              <a:t>Motivasyon</a:t>
            </a:r>
            <a:r>
              <a:rPr lang="en-US" noProof="0" dirty="0"/>
              <a:t> #1: </a:t>
            </a:r>
            <a:br>
              <a:rPr lang="en-US" noProof="0" dirty="0"/>
            </a:br>
            <a:r>
              <a:rPr lang="tr-TR" dirty="0"/>
              <a:t>Güçlü</a:t>
            </a:r>
            <a:r>
              <a:rPr lang="en-US" noProof="0" dirty="0"/>
              <a:t> CP Problem</a:t>
            </a:r>
            <a:r>
              <a:rPr lang="tr-TR" noProof="0" dirty="0"/>
              <a:t>i</a:t>
            </a:r>
            <a:r>
              <a:rPr lang="en-US" noProof="0" dirty="0"/>
              <a:t> – Peccei-Quinn Me</a:t>
            </a:r>
            <a:r>
              <a:rPr lang="tr-TR" noProof="0" dirty="0" err="1"/>
              <a:t>kanizması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2E796462-D287-4125-84BB-D2955804A9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5964" y="1221231"/>
                <a:ext cx="8532019" cy="4671572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600" b="0" noProof="0" dirty="0"/>
                  <a:t>QCD </a:t>
                </a:r>
                <a:r>
                  <a:rPr lang="tr-TR" sz="1600" dirty="0"/>
                  <a:t>güçlü etkileşimlerde </a:t>
                </a:r>
                <a:r>
                  <a:rPr lang="en-US" sz="1600" b="0" noProof="0" dirty="0"/>
                  <a:t>CP </a:t>
                </a:r>
                <a:r>
                  <a:rPr lang="tr-TR" sz="1600" b="0" noProof="0" dirty="0"/>
                  <a:t>ihlallerini öngörür</a:t>
                </a:r>
                <a:r>
                  <a:rPr lang="en-US" sz="1600" b="0" noProof="0" dirty="0"/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1600" noProof="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1600" noProof="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1600" noProof="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600" b="0" noProof="0" dirty="0"/>
                  <a:t>Son terim CP ihlaline izin veriyor</a:t>
                </a:r>
                <a:r>
                  <a:rPr lang="en-US" sz="1600" b="0" noProof="0" dirty="0"/>
                  <a:t>                         </a:t>
                </a:r>
                <a:r>
                  <a:rPr lang="tr-TR" sz="1600" b="0" noProof="0" dirty="0"/>
                  <a:t>Gözlemlenemedi!</a:t>
                </a:r>
                <a:r>
                  <a:rPr lang="tr-TR" sz="1600" dirty="0"/>
                  <a:t> NEDEN</a:t>
                </a:r>
                <a:r>
                  <a:rPr lang="en-US" sz="1600" b="0" noProof="0" dirty="0"/>
                  <a:t>?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600" b="0" noProof="0" dirty="0"/>
                  <a:t>Nötron</a:t>
                </a:r>
                <a:r>
                  <a:rPr lang="en-US" sz="1600" b="0" noProof="0" dirty="0"/>
                  <a:t> EDM (</a:t>
                </a:r>
                <a14:m>
                  <m:oMath xmlns:m="http://schemas.openxmlformats.org/officeDocument/2006/math">
                    <m:r>
                      <a:rPr lang="en-US" sz="1600" b="0" i="0" noProof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−28</m:t>
                        </m:r>
                      </m:sup>
                    </m:sSup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b="0" noProof="0" dirty="0"/>
                  <a:t>)               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sz="1600" b="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6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endParaRPr lang="en-US" sz="1600" b="0" noProof="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600" dirty="0"/>
                  <a:t>Çözüm</a:t>
                </a:r>
                <a:r>
                  <a:rPr lang="en-US" sz="1600" b="0" noProof="0" dirty="0"/>
                  <a:t>: </a:t>
                </a:r>
                <a:r>
                  <a:rPr lang="en-US" sz="1600" b="0" noProof="0" dirty="0">
                    <a:solidFill>
                      <a:srgbClr val="00B050"/>
                    </a:solidFill>
                  </a:rPr>
                  <a:t>Peccei-Quinn me</a:t>
                </a:r>
                <a:r>
                  <a:rPr lang="tr-TR" sz="1600" b="0" noProof="0" dirty="0" err="1">
                    <a:solidFill>
                      <a:srgbClr val="00B050"/>
                    </a:solidFill>
                  </a:rPr>
                  <a:t>kanizması</a:t>
                </a:r>
                <a:r>
                  <a:rPr lang="en-US" sz="1600" b="0" noProof="0" dirty="0"/>
                  <a:t> [1]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sz="1600" b="0" noProof="0" dirty="0"/>
                  <a:t> </a:t>
                </a:r>
                <a:r>
                  <a:rPr lang="tr-TR" sz="1600" b="0" noProof="0" dirty="0"/>
                  <a:t>sabitinin dinamik bir değişken olduğunu öngörür</a:t>
                </a:r>
                <a:r>
                  <a:rPr lang="en-US" sz="1600" b="0" noProof="0" dirty="0"/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600" b="0" noProof="0" dirty="0">
                    <a:solidFill>
                      <a:schemeClr val="tx1"/>
                    </a:solidFill>
                  </a:rPr>
                  <a:t>Peccei-Quinn me</a:t>
                </a:r>
                <a:r>
                  <a:rPr lang="tr-TR" sz="1600" b="0" noProof="0" dirty="0" err="1">
                    <a:solidFill>
                      <a:schemeClr val="tx1"/>
                    </a:solidFill>
                  </a:rPr>
                  <a:t>kanizması</a:t>
                </a:r>
                <a:r>
                  <a:rPr lang="en-US" sz="1600" b="0" noProof="0" dirty="0">
                    <a:solidFill>
                      <a:schemeClr val="tx1"/>
                    </a:solidFill>
                  </a:rPr>
                  <a:t>                   </a:t>
                </a:r>
                <a:r>
                  <a:rPr lang="en-US" sz="1600" b="0" noProof="0" dirty="0">
                    <a:solidFill>
                      <a:srgbClr val="00B050"/>
                    </a:solidFill>
                  </a:rPr>
                  <a:t>Axion </a:t>
                </a:r>
                <a:r>
                  <a:rPr lang="tr-TR" sz="1600" dirty="0">
                    <a:solidFill>
                      <a:srgbClr val="00B050"/>
                    </a:solidFill>
                  </a:rPr>
                  <a:t>alanı</a:t>
                </a:r>
                <a:r>
                  <a:rPr lang="en-US" sz="1600" b="0" noProof="0" dirty="0">
                    <a:solidFill>
                      <a:srgbClr val="00B050"/>
                    </a:solidFill>
                  </a:rPr>
                  <a:t>                  </a:t>
                </a:r>
                <a:r>
                  <a:rPr lang="en-US" sz="1600" b="0" noProof="0" dirty="0"/>
                  <a:t>n</a:t>
                </a:r>
                <a:r>
                  <a:rPr lang="tr-TR" sz="1600" b="0" noProof="0" dirty="0" err="1"/>
                  <a:t>ötr</a:t>
                </a:r>
                <a:r>
                  <a:rPr lang="en-US" sz="1600" b="0" noProof="0" dirty="0"/>
                  <a:t>, </a:t>
                </a:r>
                <a:r>
                  <a:rPr lang="tr-TR" sz="1600" b="0" noProof="0" dirty="0"/>
                  <a:t>hafif</a:t>
                </a:r>
                <a:r>
                  <a:rPr lang="en-US" sz="1600" b="0" noProof="0" dirty="0"/>
                  <a:t>, pseudoscalar </a:t>
                </a:r>
                <a:r>
                  <a:rPr lang="en-US" sz="1600" b="0" noProof="0" dirty="0" err="1"/>
                  <a:t>bo</a:t>
                </a:r>
                <a:r>
                  <a:rPr lang="tr-TR" sz="1600" b="0" noProof="0" dirty="0"/>
                  <a:t>z</a:t>
                </a:r>
                <a:r>
                  <a:rPr lang="en-US" sz="1600" b="0" noProof="0" dirty="0"/>
                  <a:t>on            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600" b="0" noProof="0" dirty="0">
                    <a:solidFill>
                      <a:schemeClr val="tx2"/>
                    </a:solidFill>
                  </a:rPr>
                  <a:t> </a:t>
                </a:r>
                <a:r>
                  <a:rPr lang="tr-TR" sz="1600" b="0" noProof="0" dirty="0" err="1">
                    <a:solidFill>
                      <a:schemeClr val="tx2"/>
                    </a:solidFill>
                  </a:rPr>
                  <a:t>Axionun</a:t>
                </a:r>
                <a:r>
                  <a:rPr lang="tr-TR" sz="1600" b="0" noProof="0" dirty="0">
                    <a:solidFill>
                      <a:schemeClr val="tx2"/>
                    </a:solidFill>
                  </a:rPr>
                  <a:t> efektif potansiyeli                      içindeki CP ihlal eden terimi kompanse ediyor.</a:t>
                </a:r>
                <a:endParaRPr lang="en-US" sz="1600" b="0" noProof="0" dirty="0">
                  <a:solidFill>
                    <a:schemeClr val="tx2"/>
                  </a:solidFill>
                </a:endParaRPr>
              </a:p>
              <a:p>
                <a:endParaRPr lang="en-US" sz="1600" noProof="0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2E796462-D287-4125-84BB-D2955804A9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964" y="1221231"/>
                <a:ext cx="8532019" cy="4671572"/>
              </a:xfrm>
              <a:blipFill>
                <a:blip r:embed="rId3"/>
                <a:stretch>
                  <a:fillRect l="-1358" t="-1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18D19EC-C502-4DCA-B177-047E784A5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ECF6FFE-93B3-42D4-8FCD-4B76BCFA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z="1400" smtClean="0"/>
              <a:t>2</a:t>
            </a:fld>
            <a:endParaRPr lang="en-US" sz="1400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CD4EFE43-1C30-437B-B390-F8572E712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545223"/>
            <a:ext cx="7025294" cy="845955"/>
          </a:xfrm>
          <a:prstGeom prst="rect">
            <a:avLst/>
          </a:prstGeom>
        </p:spPr>
      </p:pic>
      <p:sp>
        <p:nvSpPr>
          <p:cNvPr id="10" name="Sol Ayraç 9">
            <a:extLst>
              <a:ext uri="{FF2B5EF4-FFF2-40B4-BE49-F238E27FC236}">
                <a16:creationId xmlns:a16="http://schemas.microsoft.com/office/drawing/2014/main" id="{0137465B-A4CC-4F09-B50C-A9F5CE48F823}"/>
              </a:ext>
            </a:extLst>
          </p:cNvPr>
          <p:cNvSpPr/>
          <p:nvPr/>
        </p:nvSpPr>
        <p:spPr>
          <a:xfrm rot="16200000">
            <a:off x="2685273" y="843497"/>
            <a:ext cx="346623" cy="3036412"/>
          </a:xfrm>
          <a:prstGeom prst="leftBrace">
            <a:avLst>
              <a:gd name="adj1" fmla="val 29081"/>
              <a:gd name="adj2" fmla="val 4864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ol Ayraç 10">
            <a:extLst>
              <a:ext uri="{FF2B5EF4-FFF2-40B4-BE49-F238E27FC236}">
                <a16:creationId xmlns:a16="http://schemas.microsoft.com/office/drawing/2014/main" id="{D2A1357C-8F5D-414B-8BE6-DA24264E0FC0}"/>
              </a:ext>
            </a:extLst>
          </p:cNvPr>
          <p:cNvSpPr/>
          <p:nvPr/>
        </p:nvSpPr>
        <p:spPr>
          <a:xfrm rot="16200000">
            <a:off x="4883089" y="1767314"/>
            <a:ext cx="346623" cy="1188778"/>
          </a:xfrm>
          <a:prstGeom prst="leftBrace">
            <a:avLst>
              <a:gd name="adj1" fmla="val 29081"/>
              <a:gd name="adj2" fmla="val 4864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C6CF038-CFB4-44D0-BE9B-D2E24528F12D}"/>
              </a:ext>
            </a:extLst>
          </p:cNvPr>
          <p:cNvSpPr txBox="1"/>
          <p:nvPr/>
        </p:nvSpPr>
        <p:spPr>
          <a:xfrm>
            <a:off x="2286440" y="2536356"/>
            <a:ext cx="1260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Quark </a:t>
            </a:r>
            <a:r>
              <a:rPr lang="en-US" sz="1600" dirty="0" err="1"/>
              <a:t>ter</a:t>
            </a:r>
            <a:r>
              <a:rPr lang="tr-TR" sz="1600" dirty="0"/>
              <a:t>i</a:t>
            </a:r>
            <a:r>
              <a:rPr lang="en-US" sz="1600" dirty="0"/>
              <a:t>m</a:t>
            </a:r>
            <a:r>
              <a:rPr lang="tr-TR" sz="1600" dirty="0"/>
              <a:t>i</a:t>
            </a:r>
            <a:endParaRPr lang="en-US" sz="1600" dirty="0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4A5A3422-60DE-49BF-81D3-E91C2260664E}"/>
              </a:ext>
            </a:extLst>
          </p:cNvPr>
          <p:cNvSpPr txBox="1"/>
          <p:nvPr/>
        </p:nvSpPr>
        <p:spPr>
          <a:xfrm>
            <a:off x="4462011" y="2539374"/>
            <a:ext cx="1250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Gluon </a:t>
            </a:r>
            <a:r>
              <a:rPr lang="en-US" sz="1600" dirty="0" err="1"/>
              <a:t>ter</a:t>
            </a:r>
            <a:r>
              <a:rPr lang="tr-TR" sz="1600" dirty="0"/>
              <a:t>i</a:t>
            </a:r>
            <a:r>
              <a:rPr lang="en-US" sz="1600" dirty="0"/>
              <a:t>m</a:t>
            </a:r>
            <a:r>
              <a:rPr lang="tr-TR" sz="1600" dirty="0"/>
              <a:t>i</a:t>
            </a:r>
            <a:endParaRPr lang="en-US" sz="1600" dirty="0"/>
          </a:p>
        </p:txBody>
      </p:sp>
      <p:sp>
        <p:nvSpPr>
          <p:cNvPr id="14" name="Sol Ayraç 13">
            <a:extLst>
              <a:ext uri="{FF2B5EF4-FFF2-40B4-BE49-F238E27FC236}">
                <a16:creationId xmlns:a16="http://schemas.microsoft.com/office/drawing/2014/main" id="{BC7E2DDE-8A96-4DB4-A2E0-83F6B1C118AC}"/>
              </a:ext>
            </a:extLst>
          </p:cNvPr>
          <p:cNvSpPr/>
          <p:nvPr/>
        </p:nvSpPr>
        <p:spPr>
          <a:xfrm rot="16200000">
            <a:off x="6344128" y="1563938"/>
            <a:ext cx="346622" cy="1595527"/>
          </a:xfrm>
          <a:prstGeom prst="leftBrace">
            <a:avLst>
              <a:gd name="adj1" fmla="val 29081"/>
              <a:gd name="adj2" fmla="val 48647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0189618E-9E28-436C-A983-7D3AA85083C3}"/>
              </a:ext>
            </a:extLst>
          </p:cNvPr>
          <p:cNvSpPr txBox="1"/>
          <p:nvPr/>
        </p:nvSpPr>
        <p:spPr>
          <a:xfrm>
            <a:off x="5700617" y="2542158"/>
            <a:ext cx="1763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QCD-</a:t>
            </a:r>
            <a:r>
              <a:rPr lang="en-US" sz="1600" dirty="0" err="1"/>
              <a:t>va</a:t>
            </a:r>
            <a:r>
              <a:rPr lang="tr-TR" sz="1600" dirty="0"/>
              <a:t>k</a:t>
            </a:r>
            <a:r>
              <a:rPr lang="en-US" sz="1600" dirty="0"/>
              <a:t>um </a:t>
            </a:r>
            <a:r>
              <a:rPr lang="en-US" sz="1600" dirty="0" err="1"/>
              <a:t>ter</a:t>
            </a:r>
            <a:r>
              <a:rPr lang="tr-TR" sz="1600" dirty="0"/>
              <a:t>i</a:t>
            </a:r>
            <a:r>
              <a:rPr lang="en-US" sz="1600" dirty="0"/>
              <a:t>m</a:t>
            </a:r>
            <a:r>
              <a:rPr lang="tr-TR" sz="1600" dirty="0"/>
              <a:t>i</a:t>
            </a:r>
            <a:endParaRPr lang="en-US" sz="1600" dirty="0"/>
          </a:p>
        </p:txBody>
      </p:sp>
      <p:cxnSp>
        <p:nvCxnSpPr>
          <p:cNvPr id="16" name="Düz Ok Bağlayıcısı 15">
            <a:extLst>
              <a:ext uri="{FF2B5EF4-FFF2-40B4-BE49-F238E27FC236}">
                <a16:creationId xmlns:a16="http://schemas.microsoft.com/office/drawing/2014/main" id="{A44B2520-FCDD-49DD-8206-3B3B61BA05B0}"/>
              </a:ext>
            </a:extLst>
          </p:cNvPr>
          <p:cNvCxnSpPr>
            <a:cxnSpLocks/>
          </p:cNvCxnSpPr>
          <p:nvPr/>
        </p:nvCxnSpPr>
        <p:spPr>
          <a:xfrm>
            <a:off x="3474140" y="3070969"/>
            <a:ext cx="69369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5D5787D0-B2F4-4ADE-B949-254EC413FB9D}"/>
              </a:ext>
            </a:extLst>
          </p:cNvPr>
          <p:cNvCxnSpPr>
            <a:cxnSpLocks/>
          </p:cNvCxnSpPr>
          <p:nvPr/>
        </p:nvCxnSpPr>
        <p:spPr>
          <a:xfrm>
            <a:off x="3302698" y="3521566"/>
            <a:ext cx="48804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342AE1C8-04A3-42EF-ABE0-89CFF4FEFA6E}"/>
              </a:ext>
            </a:extLst>
          </p:cNvPr>
          <p:cNvSpPr txBox="1"/>
          <p:nvPr/>
        </p:nvSpPr>
        <p:spPr>
          <a:xfrm>
            <a:off x="6958587" y="2800625"/>
            <a:ext cx="10670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Strong </a:t>
            </a:r>
          </a:p>
          <a:p>
            <a:pPr algn="ctr"/>
            <a:r>
              <a:rPr lang="en-US" sz="2000" dirty="0">
                <a:solidFill>
                  <a:srgbClr val="00B050"/>
                </a:solidFill>
              </a:rPr>
              <a:t>CP </a:t>
            </a:r>
          </a:p>
          <a:p>
            <a:pPr algn="ctr"/>
            <a:r>
              <a:rPr lang="en-US" sz="2000" dirty="0">
                <a:solidFill>
                  <a:srgbClr val="00B050"/>
                </a:solidFill>
              </a:rPr>
              <a:t>problem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C8FBB6AB-452C-43D9-A89D-C32AD0E7E7F3}"/>
              </a:ext>
            </a:extLst>
          </p:cNvPr>
          <p:cNvSpPr txBox="1"/>
          <p:nvPr/>
        </p:nvSpPr>
        <p:spPr>
          <a:xfrm>
            <a:off x="373594" y="6042616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600" b="0" i="0" dirty="0">
                <a:solidFill>
                  <a:srgbClr val="555555"/>
                </a:solidFill>
                <a:effectLst/>
              </a:rPr>
              <a:t>[1] </a:t>
            </a:r>
            <a:r>
              <a:rPr lang="en-US" sz="1600" b="0" i="0" dirty="0">
                <a:solidFill>
                  <a:srgbClr val="555555"/>
                </a:solidFill>
                <a:effectLst/>
              </a:rPr>
              <a:t>Phys. Rev. Lett. 38, 1440 </a:t>
            </a:r>
            <a:r>
              <a:rPr lang="tr-TR" sz="1600" b="0" i="0" dirty="0">
                <a:solidFill>
                  <a:srgbClr val="555555"/>
                </a:solidFill>
                <a:effectLst/>
              </a:rPr>
              <a:t>(</a:t>
            </a:r>
            <a:r>
              <a:rPr lang="en-US" sz="1600" b="0" i="0" dirty="0">
                <a:solidFill>
                  <a:srgbClr val="555555"/>
                </a:solidFill>
                <a:effectLst/>
              </a:rPr>
              <a:t>1977</a:t>
            </a:r>
            <a:r>
              <a:rPr lang="tr-TR" sz="1600" b="0" i="0" dirty="0">
                <a:solidFill>
                  <a:srgbClr val="555555"/>
                </a:solidFill>
                <a:effectLst/>
              </a:rPr>
              <a:t>)</a:t>
            </a:r>
            <a:endParaRPr lang="en-US" sz="1600" dirty="0"/>
          </a:p>
        </p:txBody>
      </p:sp>
      <p:pic>
        <p:nvPicPr>
          <p:cNvPr id="22" name="Resim 21" descr="metin içeren bir resim&#10;&#10;Açıklama otomatik olarak oluşturuldu">
            <a:extLst>
              <a:ext uri="{FF2B5EF4-FFF2-40B4-BE49-F238E27FC236}">
                <a16:creationId xmlns:a16="http://schemas.microsoft.com/office/drawing/2014/main" id="{A1AE7E58-95CD-4BF1-A4A9-7D537ACC16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823" y="5046849"/>
            <a:ext cx="2523021" cy="84595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3" name="Sol Ayraç 22">
            <a:extLst>
              <a:ext uri="{FF2B5EF4-FFF2-40B4-BE49-F238E27FC236}">
                <a16:creationId xmlns:a16="http://schemas.microsoft.com/office/drawing/2014/main" id="{EC17E5E4-3D80-4D44-8EEA-ED6F2433C6D1}"/>
              </a:ext>
            </a:extLst>
          </p:cNvPr>
          <p:cNvSpPr/>
          <p:nvPr/>
        </p:nvSpPr>
        <p:spPr>
          <a:xfrm rot="10800000">
            <a:off x="6648976" y="2897902"/>
            <a:ext cx="232283" cy="821111"/>
          </a:xfrm>
          <a:prstGeom prst="leftBrace">
            <a:avLst>
              <a:gd name="adj1" fmla="val 29081"/>
              <a:gd name="adj2" fmla="val 4864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Resim 27">
            <a:extLst>
              <a:ext uri="{FF2B5EF4-FFF2-40B4-BE49-F238E27FC236}">
                <a16:creationId xmlns:a16="http://schemas.microsoft.com/office/drawing/2014/main" id="{7CD8BCD4-BBC3-4CED-95E4-1F9CA82419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283" y="5048548"/>
            <a:ext cx="1403777" cy="8755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64E02B26-467D-4E82-8FF2-EBB30FEE4630}"/>
              </a:ext>
            </a:extLst>
          </p:cNvPr>
          <p:cNvCxnSpPr>
            <a:cxnSpLocks/>
          </p:cNvCxnSpPr>
          <p:nvPr/>
        </p:nvCxnSpPr>
        <p:spPr>
          <a:xfrm>
            <a:off x="4644301" y="4376911"/>
            <a:ext cx="602586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Resim 33">
            <a:extLst>
              <a:ext uri="{FF2B5EF4-FFF2-40B4-BE49-F238E27FC236}">
                <a16:creationId xmlns:a16="http://schemas.microsoft.com/office/drawing/2014/main" id="{2D46F68E-57A3-4BEF-B516-E3409FFC63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2255" r="89644" b="35015"/>
          <a:stretch/>
        </p:blipFill>
        <p:spPr>
          <a:xfrm>
            <a:off x="2916580" y="4526725"/>
            <a:ext cx="841053" cy="420993"/>
          </a:xfrm>
          <a:prstGeom prst="rect">
            <a:avLst/>
          </a:prstGeom>
        </p:spPr>
      </p:pic>
      <p:cxnSp>
        <p:nvCxnSpPr>
          <p:cNvPr id="35" name="Düz Ok Bağlayıcısı 34">
            <a:extLst>
              <a:ext uri="{FF2B5EF4-FFF2-40B4-BE49-F238E27FC236}">
                <a16:creationId xmlns:a16="http://schemas.microsoft.com/office/drawing/2014/main" id="{90420427-D02F-4418-8B8A-078DF94BDF78}"/>
              </a:ext>
            </a:extLst>
          </p:cNvPr>
          <p:cNvCxnSpPr>
            <a:cxnSpLocks/>
          </p:cNvCxnSpPr>
          <p:nvPr/>
        </p:nvCxnSpPr>
        <p:spPr>
          <a:xfrm>
            <a:off x="2944513" y="4376911"/>
            <a:ext cx="602208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Resim 25" descr="metin içeren bir resim&#10;&#10;Açıklama otomatik olarak oluşturuldu">
            <a:extLst>
              <a:ext uri="{FF2B5EF4-FFF2-40B4-BE49-F238E27FC236}">
                <a16:creationId xmlns:a16="http://schemas.microsoft.com/office/drawing/2014/main" id="{8E2CEBFB-B777-4552-BFE4-6FF839E94B6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9" r="15586"/>
          <a:stretch/>
        </p:blipFill>
        <p:spPr>
          <a:xfrm>
            <a:off x="7525317" y="58967"/>
            <a:ext cx="1512639" cy="248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C48A3614-4B30-4374-B08B-6DA8464112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6"/>
          <a:stretch/>
        </p:blipFill>
        <p:spPr>
          <a:xfrm>
            <a:off x="4319290" y="3591352"/>
            <a:ext cx="3613526" cy="2465617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ACBD4EEE-921B-4855-97EA-8A9E659E8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3"/>
            <a:ext cx="8756305" cy="530297"/>
          </a:xfrm>
        </p:spPr>
        <p:txBody>
          <a:bodyPr/>
          <a:lstStyle/>
          <a:p>
            <a:r>
              <a:rPr lang="tr-TR" dirty="0"/>
              <a:t>Veri Analizi</a:t>
            </a:r>
            <a:r>
              <a:rPr lang="en-US" noProof="0" dirty="0"/>
              <a:t> #4 – Grand </a:t>
            </a:r>
            <a:r>
              <a:rPr lang="en-US" noProof="0" dirty="0" err="1"/>
              <a:t>Spe</a:t>
            </a:r>
            <a:r>
              <a:rPr lang="tr-TR" noProof="0" dirty="0" err="1"/>
              <a:t>ktrum</a:t>
            </a:r>
            <a:r>
              <a:rPr lang="en-US" noProof="0" dirty="0"/>
              <a:t> &amp; </a:t>
            </a:r>
            <a:r>
              <a:rPr lang="tr-TR" dirty="0" err="1"/>
              <a:t>Axion</a:t>
            </a:r>
            <a:r>
              <a:rPr lang="tr-TR" dirty="0"/>
              <a:t> Adayları</a:t>
            </a:r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577EF4C-9D87-44CD-8AEF-97799CE0A8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5992" y="998483"/>
                <a:ext cx="8532018" cy="5202293"/>
              </a:xfrm>
            </p:spPr>
            <p:txBody>
              <a:bodyPr/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tr-TR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A</a:t>
                </a:r>
                <a:r>
                  <a:rPr lang="en-US" noProof="0" dirty="0" err="1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xion</a:t>
                </a:r>
                <a:r>
                  <a:rPr lang="en-US" noProof="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 SNR</a:t>
                </a:r>
                <a:r>
                  <a:rPr lang="tr-TR" noProof="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 </a:t>
                </a:r>
                <a:r>
                  <a:rPr lang="tr-TR" noProof="0" dirty="0" err="1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maximizasyonu</a:t>
                </a: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  <a:p>
                <a:pPr marL="285750" indent="-285750" rtl="0">
                  <a:buFont typeface="Wingdings" panose="05000000000000000000" pitchFamily="2" charset="2"/>
                  <a:buChar char="Ø"/>
                </a:pPr>
                <a:r>
                  <a:rPr lang="tr-TR" kern="12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Hedef</a:t>
                </a:r>
                <a:r>
                  <a:rPr lang="en-US" sz="1800" kern="1200" noProof="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+mn-cs"/>
                  </a:rPr>
                  <a:t> SNR = 5</a:t>
                </a:r>
                <a14:m>
                  <m:oMath xmlns:m="http://schemas.openxmlformats.org/officeDocument/2006/math">
                    <m:r>
                      <a:rPr lang="en-US" sz="1800" i="1" kern="1200" noProof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lang="en-US" noProof="0" dirty="0"/>
                  <a:t>, </a:t>
                </a:r>
                <a:r>
                  <a:rPr lang="tr-TR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Seçim eşiği </a:t>
                </a:r>
                <a:r>
                  <a:rPr lang="en-US" noProof="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= 3.72 </a:t>
                </a:r>
                <a14:m>
                  <m:oMath xmlns:m="http://schemas.openxmlformats.org/officeDocument/2006/math">
                    <m:r>
                      <a:rPr lang="en-US" i="1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noProof="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  (CL=90%)</a:t>
                </a:r>
                <a:endParaRPr lang="en-US" noProof="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noProof="0" dirty="0">
                  <a:solidFill>
                    <a:schemeClr val="tx1"/>
                  </a:solidFill>
                  <a:highlight>
                    <a:srgbClr val="FFFF00"/>
                  </a:highlight>
                </a:endParaRPr>
              </a:p>
            </p:txBody>
          </p:sp>
        </mc:Choice>
        <mc:Fallback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577EF4C-9D87-44CD-8AEF-97799CE0A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5992" y="998483"/>
                <a:ext cx="8532018" cy="5202293"/>
              </a:xfrm>
              <a:blipFill>
                <a:blip r:embed="rId3"/>
                <a:stretch>
                  <a:fillRect l="-1500" t="-1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784E5C6-63E5-4966-89C7-A971B82B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3404186-C438-457B-BCC0-36ACBB7A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A709DE2-B6F3-4613-9342-A15594652E76}"/>
              </a:ext>
            </a:extLst>
          </p:cNvPr>
          <p:cNvSpPr txBox="1"/>
          <p:nvPr/>
        </p:nvSpPr>
        <p:spPr bwMode="auto">
          <a:xfrm>
            <a:off x="478221" y="122711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7 kHz bin width</a:t>
            </a:r>
            <a:endParaRPr lang="en-US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>
                <a:solidFill>
                  <a:schemeClr val="tx2"/>
                </a:solidFill>
              </a:rPr>
              <a:t>Axion</a:t>
            </a:r>
            <a:r>
              <a:rPr lang="tr-TR" dirty="0">
                <a:solidFill>
                  <a:schemeClr val="tx2"/>
                </a:solidFill>
              </a:rPr>
              <a:t> sinyal şekliyle </a:t>
            </a:r>
            <a:r>
              <a:rPr lang="tr-TR" dirty="0" err="1">
                <a:solidFill>
                  <a:schemeClr val="tx2"/>
                </a:solidFill>
              </a:rPr>
              <a:t>convolusyon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A1787E54-4C5F-40C6-A2A2-7F2C478424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680" y="903890"/>
            <a:ext cx="3653559" cy="2652020"/>
          </a:xfrm>
          <a:prstGeom prst="rect">
            <a:avLst/>
          </a:prstGeom>
        </p:spPr>
      </p:pic>
      <p:grpSp>
        <p:nvGrpSpPr>
          <p:cNvPr id="22" name="Grup 21">
            <a:extLst>
              <a:ext uri="{FF2B5EF4-FFF2-40B4-BE49-F238E27FC236}">
                <a16:creationId xmlns:a16="http://schemas.microsoft.com/office/drawing/2014/main" id="{0BC5A388-2EF9-4A8A-AD6C-113C92460D34}"/>
              </a:ext>
            </a:extLst>
          </p:cNvPr>
          <p:cNvGrpSpPr/>
          <p:nvPr/>
        </p:nvGrpSpPr>
        <p:grpSpPr>
          <a:xfrm>
            <a:off x="305990" y="3357384"/>
            <a:ext cx="3486209" cy="2652021"/>
            <a:chOff x="302400" y="2984278"/>
            <a:chExt cx="4435346" cy="3445125"/>
          </a:xfrm>
        </p:grpSpPr>
        <p:pic>
          <p:nvPicPr>
            <p:cNvPr id="19" name="Resim 18">
              <a:extLst>
                <a:ext uri="{FF2B5EF4-FFF2-40B4-BE49-F238E27FC236}">
                  <a16:creationId xmlns:a16="http://schemas.microsoft.com/office/drawing/2014/main" id="{BAD4594E-B618-4390-BE4E-8FF9D8F87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00" y="3272961"/>
              <a:ext cx="4435346" cy="3156442"/>
            </a:xfrm>
            <a:prstGeom prst="rect">
              <a:avLst/>
            </a:prstGeom>
          </p:spPr>
        </p:pic>
        <p:sp>
          <p:nvSpPr>
            <p:cNvPr id="20" name="Metin kutusu 19">
              <a:extLst>
                <a:ext uri="{FF2B5EF4-FFF2-40B4-BE49-F238E27FC236}">
                  <a16:creationId xmlns:a16="http://schemas.microsoft.com/office/drawing/2014/main" id="{A2845DC4-B182-4FBA-A984-2BEE875EDEBA}"/>
                </a:ext>
              </a:extLst>
            </p:cNvPr>
            <p:cNvSpPr txBox="1"/>
            <p:nvPr/>
          </p:nvSpPr>
          <p:spPr>
            <a:xfrm>
              <a:off x="552165" y="2984278"/>
              <a:ext cx="2582589" cy="40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Hypothesis testing</a:t>
              </a:r>
            </a:p>
          </p:txBody>
        </p:sp>
        <p:sp>
          <p:nvSpPr>
            <p:cNvPr id="21" name="Metin kutusu 20">
              <a:extLst>
                <a:ext uri="{FF2B5EF4-FFF2-40B4-BE49-F238E27FC236}">
                  <a16:creationId xmlns:a16="http://schemas.microsoft.com/office/drawing/2014/main" id="{4D92CF90-B05A-4B82-AAEC-3B3D7BC066AD}"/>
                </a:ext>
              </a:extLst>
            </p:cNvPr>
            <p:cNvSpPr txBox="1"/>
            <p:nvPr/>
          </p:nvSpPr>
          <p:spPr>
            <a:xfrm>
              <a:off x="676031" y="4118010"/>
              <a:ext cx="729225" cy="40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Null</a:t>
              </a:r>
            </a:p>
          </p:txBody>
        </p:sp>
      </p:grpSp>
      <p:grpSp>
        <p:nvGrpSpPr>
          <p:cNvPr id="26" name="Grup 25">
            <a:extLst>
              <a:ext uri="{FF2B5EF4-FFF2-40B4-BE49-F238E27FC236}">
                <a16:creationId xmlns:a16="http://schemas.microsoft.com/office/drawing/2014/main" id="{DD5B56F1-209D-4162-9650-DB3EB52C0505}"/>
              </a:ext>
            </a:extLst>
          </p:cNvPr>
          <p:cNvGrpSpPr/>
          <p:nvPr/>
        </p:nvGrpSpPr>
        <p:grpSpPr>
          <a:xfrm>
            <a:off x="6347193" y="3627206"/>
            <a:ext cx="1585621" cy="2112378"/>
            <a:chOff x="7942540" y="3317358"/>
            <a:chExt cx="1735265" cy="2439268"/>
          </a:xfrm>
        </p:grpSpPr>
        <p:cxnSp>
          <p:nvCxnSpPr>
            <p:cNvPr id="24" name="Düz Bağlayıcı 23">
              <a:extLst>
                <a:ext uri="{FF2B5EF4-FFF2-40B4-BE49-F238E27FC236}">
                  <a16:creationId xmlns:a16="http://schemas.microsoft.com/office/drawing/2014/main" id="{67E42B3D-7EF9-4DE7-9008-C49E96037B8D}"/>
                </a:ext>
              </a:extLst>
            </p:cNvPr>
            <p:cNvCxnSpPr>
              <a:cxnSpLocks/>
            </p:cNvCxnSpPr>
            <p:nvPr/>
          </p:nvCxnSpPr>
          <p:spPr>
            <a:xfrm>
              <a:off x="8282762" y="3317358"/>
              <a:ext cx="0" cy="2439268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D9775D0-24C3-4C85-BB4A-48F84AE85D28}"/>
                </a:ext>
              </a:extLst>
            </p:cNvPr>
            <p:cNvSpPr/>
            <p:nvPr/>
          </p:nvSpPr>
          <p:spPr>
            <a:xfrm>
              <a:off x="7942540" y="5193290"/>
              <a:ext cx="1735265" cy="488233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Düz Ok Bağlayıcısı 26">
            <a:extLst>
              <a:ext uri="{FF2B5EF4-FFF2-40B4-BE49-F238E27FC236}">
                <a16:creationId xmlns:a16="http://schemas.microsoft.com/office/drawing/2014/main" id="{6944B59A-A62D-4F01-B21D-90902C490CD1}"/>
              </a:ext>
            </a:extLst>
          </p:cNvPr>
          <p:cNvCxnSpPr>
            <a:cxnSpLocks/>
          </p:cNvCxnSpPr>
          <p:nvPr/>
        </p:nvCxnSpPr>
        <p:spPr>
          <a:xfrm flipV="1">
            <a:off x="7335748" y="4387555"/>
            <a:ext cx="597068" cy="72038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BE5DFF77-0012-4E50-980A-EB4F73DCECEB}"/>
              </a:ext>
            </a:extLst>
          </p:cNvPr>
          <p:cNvSpPr txBox="1"/>
          <p:nvPr/>
        </p:nvSpPr>
        <p:spPr bwMode="auto">
          <a:xfrm>
            <a:off x="7932816" y="4086207"/>
            <a:ext cx="1577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Outliers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190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769824-A662-427C-90EC-C606CFDD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Veri Analizi</a:t>
            </a:r>
            <a:r>
              <a:rPr lang="en-US" noProof="0" dirty="0"/>
              <a:t> #5 – </a:t>
            </a:r>
            <a:r>
              <a:rPr lang="tr-TR" dirty="0"/>
              <a:t>Adayları Ele Almak</a:t>
            </a:r>
            <a:endParaRPr lang="en-US" noProof="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33752F1-AD85-44BB-B3DD-C9C1B40F5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966953"/>
            <a:ext cx="8532018" cy="523382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Toplam 60 </a:t>
            </a:r>
            <a:r>
              <a:rPr lang="tr-TR" dirty="0" err="1"/>
              <a:t>Axion</a:t>
            </a:r>
            <a:r>
              <a:rPr lang="tr-TR" dirty="0"/>
              <a:t> adayı sinyal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Aday eleme metotları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Sonuç</a:t>
            </a:r>
            <a:r>
              <a:rPr lang="en-US" noProof="0" dirty="0"/>
              <a:t>: </a:t>
            </a:r>
            <a:r>
              <a:rPr lang="tr-TR" dirty="0">
                <a:highlight>
                  <a:srgbClr val="00FF00"/>
                </a:highlight>
              </a:rPr>
              <a:t>Tüm adaylar elendi </a:t>
            </a:r>
            <a:r>
              <a:rPr lang="tr-TR" dirty="0">
                <a:highlight>
                  <a:srgbClr val="00FF00"/>
                </a:highlight>
                <a:sym typeface="Wingdings" panose="05000000000000000000" pitchFamily="2" charset="2"/>
              </a:rPr>
              <a:t></a:t>
            </a:r>
            <a:endParaRPr lang="en-US" noProof="0" dirty="0">
              <a:highlight>
                <a:srgbClr val="00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4AAA757-3053-442B-A127-4A002DC8E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05E8350-5270-431F-A006-E52252783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C2C4BF9-D92B-4EAC-A0DC-B7C7B45C0218}"/>
              </a:ext>
            </a:extLst>
          </p:cNvPr>
          <p:cNvSpPr txBox="1"/>
          <p:nvPr/>
        </p:nvSpPr>
        <p:spPr bwMode="auto">
          <a:xfrm>
            <a:off x="545098" y="1724050"/>
            <a:ext cx="66477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Dış anten kanalı</a:t>
            </a:r>
            <a:r>
              <a:rPr lang="en-US" dirty="0"/>
              <a:t>                  EMI/EMC para</a:t>
            </a:r>
            <a:r>
              <a:rPr lang="tr-TR" dirty="0" err="1"/>
              <a:t>zitleri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Yeniden ölçüm</a:t>
            </a:r>
            <a:r>
              <a:rPr lang="en-US" dirty="0"/>
              <a:t>                    </a:t>
            </a:r>
            <a:r>
              <a:rPr lang="tr-TR" dirty="0"/>
              <a:t>İstatistiksel </a:t>
            </a:r>
            <a:r>
              <a:rPr lang="en-US" dirty="0"/>
              <a:t>outlier</a:t>
            </a:r>
            <a:r>
              <a:rPr lang="tr-TR" dirty="0" err="1"/>
              <a:t>lar</a:t>
            </a:r>
            <a:r>
              <a:rPr lang="tr-TR" dirty="0"/>
              <a:t> elenir</a:t>
            </a:r>
            <a:endParaRPr lang="en-US" dirty="0"/>
          </a:p>
        </p:txBody>
      </p:sp>
      <p:cxnSp>
        <p:nvCxnSpPr>
          <p:cNvPr id="8" name="Düz Ok Bağlayıcısı 7">
            <a:extLst>
              <a:ext uri="{FF2B5EF4-FFF2-40B4-BE49-F238E27FC236}">
                <a16:creationId xmlns:a16="http://schemas.microsoft.com/office/drawing/2014/main" id="{61A3B811-B72C-4547-8FB6-A0526AE03A83}"/>
              </a:ext>
            </a:extLst>
          </p:cNvPr>
          <p:cNvCxnSpPr>
            <a:cxnSpLocks/>
          </p:cNvCxnSpPr>
          <p:nvPr/>
        </p:nvCxnSpPr>
        <p:spPr>
          <a:xfrm flipV="1">
            <a:off x="2594932" y="1929177"/>
            <a:ext cx="594515" cy="1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5" descr="Graphical user interface, timeline&#10;&#10;Description automatically generated">
            <a:extLst>
              <a:ext uri="{FF2B5EF4-FFF2-40B4-BE49-F238E27FC236}">
                <a16:creationId xmlns:a16="http://schemas.microsoft.com/office/drawing/2014/main" id="{5CBA3D7A-BA9B-4D7C-9090-5CA3D5CBB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24"/>
          <a:stretch/>
        </p:blipFill>
        <p:spPr>
          <a:xfrm>
            <a:off x="5230556" y="2521307"/>
            <a:ext cx="3630168" cy="2681314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21189C7A-04EC-419C-9755-01FB77256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7" y="3669906"/>
            <a:ext cx="4963130" cy="243206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id="{C3913D98-0C3C-4AEE-A670-AC81DDF62AC0}"/>
              </a:ext>
            </a:extLst>
          </p:cNvPr>
          <p:cNvCxnSpPr>
            <a:cxnSpLocks/>
          </p:cNvCxnSpPr>
          <p:nvPr/>
        </p:nvCxnSpPr>
        <p:spPr>
          <a:xfrm flipV="1">
            <a:off x="2469952" y="2219331"/>
            <a:ext cx="594515" cy="1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D0D2A90-B2DE-46A1-8A8D-8F8D5418C246}"/>
              </a:ext>
            </a:extLst>
          </p:cNvPr>
          <p:cNvSpPr txBox="1"/>
          <p:nvPr/>
        </p:nvSpPr>
        <p:spPr bwMode="auto">
          <a:xfrm>
            <a:off x="1218731" y="2660535"/>
            <a:ext cx="3749509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11  </a:t>
            </a:r>
            <a:r>
              <a:rPr lang="tr-TR" dirty="0"/>
              <a:t>«</a:t>
            </a:r>
            <a:r>
              <a:rPr lang="en-US" dirty="0"/>
              <a:t>blindly injected</a:t>
            </a:r>
            <a:r>
              <a:rPr lang="tr-TR" dirty="0"/>
              <a:t>»</a:t>
            </a:r>
            <a:r>
              <a:rPr lang="en-US" dirty="0"/>
              <a:t> test signal</a:t>
            </a:r>
            <a:r>
              <a:rPr lang="tr-TR" dirty="0"/>
              <a:t>i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9 EMI/EMC para</a:t>
            </a:r>
            <a:r>
              <a:rPr lang="tr-TR" dirty="0" err="1"/>
              <a:t>ziti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40 </a:t>
            </a:r>
            <a:r>
              <a:rPr lang="tr-TR" dirty="0"/>
              <a:t>istatistiksel</a:t>
            </a:r>
            <a:r>
              <a:rPr lang="en-US" dirty="0"/>
              <a:t> outlier </a:t>
            </a:r>
          </a:p>
        </p:txBody>
      </p:sp>
    </p:spTree>
    <p:extLst>
      <p:ext uri="{BB962C8B-B14F-4D97-AF65-F5344CB8AC3E}">
        <p14:creationId xmlns:p14="http://schemas.microsoft.com/office/powerpoint/2010/main" val="770226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DBE5AF-220D-449F-8DFF-D82BE4E4C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Axion-Photon Coupling Exclusion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CC65812-9164-4253-9120-85C73C663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066800"/>
            <a:ext cx="4759881" cy="513397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noProof="0" dirty="0"/>
              <a:t>Parametre uzayında keşfedilmemiş bölge çalışıldı.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10 MHz</a:t>
            </a:r>
            <a:r>
              <a:rPr lang="tr-TR" noProof="0" dirty="0"/>
              <a:t>’</a:t>
            </a:r>
            <a:r>
              <a:rPr lang="tr-TR" noProof="0" dirty="0" err="1"/>
              <a:t>lik</a:t>
            </a:r>
            <a:r>
              <a:rPr lang="tr-TR" noProof="0" dirty="0"/>
              <a:t> bir bantta                       seviyesine inildi.</a:t>
            </a:r>
            <a:r>
              <a:rPr lang="en-US" noProof="0" dirty="0"/>
              <a:t>  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E39C7B45-B6C3-42EC-9A9D-0BF93A30B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2096582-6D05-4BEE-A1FC-C246CAAC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22</a:t>
            </a:fld>
            <a:endParaRPr lang="en-US" dirty="0"/>
          </a:p>
        </p:txBody>
      </p:sp>
      <p:pic>
        <p:nvPicPr>
          <p:cNvPr id="11" name="Picture 31" descr="Chart&#10;&#10;Description automatically generated">
            <a:extLst>
              <a:ext uri="{FF2B5EF4-FFF2-40B4-BE49-F238E27FC236}">
                <a16:creationId xmlns:a16="http://schemas.microsoft.com/office/drawing/2014/main" id="{7A5FFA52-E76B-42B7-88E4-7B2C54CFF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873" y="991336"/>
            <a:ext cx="4052455" cy="2923772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D7B00929-CE6D-45EE-973D-529DF769B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3" y="2663590"/>
            <a:ext cx="4929166" cy="3612649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81202A85-295C-459B-A93B-D75F3E3F28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860" y="4277252"/>
            <a:ext cx="2888431" cy="853830"/>
          </a:xfrm>
          <a:prstGeom prst="rect">
            <a:avLst/>
          </a:prstGeom>
        </p:spPr>
      </p:pic>
      <p:pic>
        <p:nvPicPr>
          <p:cNvPr id="13" name="Resim 12" descr="metin, saat içeren bir resim&#10;&#10;Açıklama otomatik olarak oluşturuldu">
            <a:extLst>
              <a:ext uri="{FF2B5EF4-FFF2-40B4-BE49-F238E27FC236}">
                <a16:creationId xmlns:a16="http://schemas.microsoft.com/office/drawing/2014/main" id="{FA6B43C5-4C5E-4440-82C0-FA2E1931FF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160" y="5256995"/>
            <a:ext cx="2796875" cy="659340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7B83C8CF-3C96-4E9C-97AF-1C4E47CE2A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5932" y="1687116"/>
            <a:ext cx="775883" cy="37932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99502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>
            <a:extLst>
              <a:ext uri="{FF2B5EF4-FFF2-40B4-BE49-F238E27FC236}">
                <a16:creationId xmlns:a16="http://schemas.microsoft.com/office/drawing/2014/main" id="{C3B1FE54-8065-4275-B025-31DE20C71E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705A1E41-C977-494F-A21E-723B2B684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64BB6C5-759A-4626-98E8-061A48D25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23</a:t>
            </a:fld>
            <a:endParaRPr lang="en-US" dirty="0"/>
          </a:p>
        </p:txBody>
      </p:sp>
      <p:pic>
        <p:nvPicPr>
          <p:cNvPr id="2050" name="Picture 2" descr="CAST explores the dark side of the Universe - CERN Document Server">
            <a:extLst>
              <a:ext uri="{FF2B5EF4-FFF2-40B4-BE49-F238E27FC236}">
                <a16:creationId xmlns:a16="http://schemas.microsoft.com/office/drawing/2014/main" id="{1FD6D4E7-9C1D-4C11-A6D0-9D5B3F57C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F96DF61E-6518-4F72-B192-69BED2C38967}"/>
              </a:ext>
            </a:extLst>
          </p:cNvPr>
          <p:cNvSpPr txBox="1"/>
          <p:nvPr/>
        </p:nvSpPr>
        <p:spPr bwMode="auto">
          <a:xfrm>
            <a:off x="1563746" y="3105834"/>
            <a:ext cx="60257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3600" dirty="0"/>
              <a:t>Dinlediğiniz için teşekkürler </a:t>
            </a:r>
            <a:r>
              <a:rPr lang="tr-TR" sz="3600" dirty="0">
                <a:sym typeface="Wingdings" panose="05000000000000000000" pitchFamily="2" charset="2"/>
              </a:rPr>
              <a:t></a:t>
            </a:r>
            <a:endParaRPr lang="en-US" sz="3600" dirty="0"/>
          </a:p>
        </p:txBody>
      </p:sp>
      <p:pic>
        <p:nvPicPr>
          <p:cNvPr id="14" name="Resim 13" descr="metin, işaret içeren bir resim&#10;&#10;Açıklama otomatik olarak oluşturuldu">
            <a:extLst>
              <a:ext uri="{FF2B5EF4-FFF2-40B4-BE49-F238E27FC236}">
                <a16:creationId xmlns:a16="http://schemas.microsoft.com/office/drawing/2014/main" id="{75867E9F-B570-49E5-8D36-7C3DC34AF6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741" y="-41007"/>
            <a:ext cx="958313" cy="958313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BCD343D6-9458-4118-8F52-E450176EC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431" y="-34920"/>
            <a:ext cx="742950" cy="1162050"/>
          </a:xfrm>
          <a:prstGeom prst="rect">
            <a:avLst/>
          </a:prstGeom>
        </p:spPr>
      </p:pic>
      <p:pic>
        <p:nvPicPr>
          <p:cNvPr id="17" name="Resim 16" descr="metin içeren bir resim&#10;&#10;Açıklama otomatik olarak oluşturuldu">
            <a:extLst>
              <a:ext uri="{FF2B5EF4-FFF2-40B4-BE49-F238E27FC236}">
                <a16:creationId xmlns:a16="http://schemas.microsoft.com/office/drawing/2014/main" id="{BF6BB266-8398-4DEA-B6B6-E30487B58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121" y="-30600"/>
            <a:ext cx="1504950" cy="62865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99033406-A964-4E52-9949-B945727D4B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0736" y="0"/>
            <a:ext cx="96202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38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id="{ADAED781-74AC-4A8F-806C-498615F16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Effective time: </a:t>
            </a:r>
            <a:r>
              <a:rPr lang="en-US" b="1" noProof="0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3670.3h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Range: </a:t>
            </a:r>
            <a:r>
              <a:rPr lang="en-US" noProof="0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19.7 µeV &lt; m</a:t>
            </a:r>
            <a:r>
              <a:rPr lang="en-US" baseline="-25000" noProof="0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noProof="0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&lt; 22.4 µeV   (~660MHz)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>
                <a:ea typeface="Calibri" panose="020F0502020204030204" pitchFamily="34" charset="0"/>
                <a:cs typeface="Times New Roman" panose="02020603050405020304" pitchFamily="18" charset="0"/>
              </a:rPr>
              <a:t>Total data size = 650 TB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Phase matched: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b="1" noProof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noProof="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Quality checks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noProof="0" dirty="0">
              <a:highlight>
                <a:srgbClr val="FFFF00"/>
              </a:highlight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noProof="0" dirty="0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99EF3E3A-089D-4370-B7FE-29706D048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noProof="0" dirty="0" err="1"/>
              <a:t>Backup</a:t>
            </a:r>
            <a:r>
              <a:rPr lang="tr-TR" noProof="0" dirty="0"/>
              <a:t>: </a:t>
            </a:r>
            <a:r>
              <a:rPr lang="en-US" noProof="0" dirty="0"/>
              <a:t>Data Statistics and Selection Criteria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933EC6E-E902-47EA-A2FA-960C0D4F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32CCAD0-8B24-4823-8200-72C0036AE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99270-08DF-4912-B86D-964E9182DD57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3" descr="Chart, bar chart, histogram&#10;&#10;Description automatically generated">
            <a:extLst>
              <a:ext uri="{FF2B5EF4-FFF2-40B4-BE49-F238E27FC236}">
                <a16:creationId xmlns:a16="http://schemas.microsoft.com/office/drawing/2014/main" id="{9AF72766-2F3C-47A4-8C9F-E525B9730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809" y="935054"/>
            <a:ext cx="4331191" cy="3025304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2F6E60B9-DCFF-4838-9DDC-8A7C30F08675}"/>
              </a:ext>
            </a:extLst>
          </p:cNvPr>
          <p:cNvSpPr txBox="1"/>
          <p:nvPr/>
        </p:nvSpPr>
        <p:spPr bwMode="auto">
          <a:xfrm>
            <a:off x="651980" y="2855467"/>
            <a:ext cx="36792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130MHz (5.2224GHz – 5.3525GHz)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1543.7h</a:t>
            </a:r>
          </a:p>
          <a:p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BE7769B-0D23-482F-AC60-03EB15D62A96}"/>
              </a:ext>
            </a:extLst>
          </p:cNvPr>
          <p:cNvSpPr/>
          <p:nvPr/>
        </p:nvSpPr>
        <p:spPr>
          <a:xfrm>
            <a:off x="7567449" y="650421"/>
            <a:ext cx="1160102" cy="3594570"/>
          </a:xfrm>
          <a:prstGeom prst="ellipse">
            <a:avLst/>
          </a:prstGeom>
          <a:noFill/>
          <a:ln w="38100">
            <a:solidFill>
              <a:srgbClr val="DD13A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3" descr="Table&#10;&#10;Description automatically generated">
            <a:extLst>
              <a:ext uri="{FF2B5EF4-FFF2-40B4-BE49-F238E27FC236}">
                <a16:creationId xmlns:a16="http://schemas.microsoft.com/office/drawing/2014/main" id="{C35E59B9-1016-4E73-818D-8F7305A65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809" y="4182580"/>
            <a:ext cx="4077579" cy="2091336"/>
          </a:xfrm>
          <a:prstGeom prst="rect">
            <a:avLst/>
          </a:prstGeom>
        </p:spPr>
      </p:pic>
      <p:cxnSp>
        <p:nvCxnSpPr>
          <p:cNvPr id="11" name="Düz Ok Bağlayıcısı 10">
            <a:extLst>
              <a:ext uri="{FF2B5EF4-FFF2-40B4-BE49-F238E27FC236}">
                <a16:creationId xmlns:a16="http://schemas.microsoft.com/office/drawing/2014/main" id="{0F722AC0-CCAC-4A87-B512-160FBF910E75}"/>
              </a:ext>
            </a:extLst>
          </p:cNvPr>
          <p:cNvCxnSpPr>
            <a:cxnSpLocks/>
          </p:cNvCxnSpPr>
          <p:nvPr/>
        </p:nvCxnSpPr>
        <p:spPr>
          <a:xfrm flipV="1">
            <a:off x="2151886" y="4318301"/>
            <a:ext cx="520591" cy="182761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E0D2C6E-ADAC-4973-B19A-5D8B9A7395F7}"/>
              </a:ext>
            </a:extLst>
          </p:cNvPr>
          <p:cNvSpPr txBox="1"/>
          <p:nvPr/>
        </p:nvSpPr>
        <p:spPr bwMode="auto">
          <a:xfrm>
            <a:off x="1554513" y="5433649"/>
            <a:ext cx="2009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highlight>
                  <a:srgbClr val="FFFF00"/>
                </a:highligh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~4.72%</a:t>
            </a:r>
            <a:r>
              <a:rPr lang="tr-TR" dirty="0">
                <a:solidFill>
                  <a:srgbClr val="FF0000"/>
                </a:solidFill>
                <a:highlight>
                  <a:srgbClr val="FFFF00"/>
                </a:highligh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highlight>
                  <a:srgbClr val="FFFF00"/>
                </a:highligh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discarded</a:t>
            </a:r>
            <a:endParaRPr lang="en-US" b="1" dirty="0">
              <a:solidFill>
                <a:schemeClr val="tx1"/>
              </a:solidFill>
              <a:highlight>
                <a:srgbClr val="FFFF00"/>
              </a:highlight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139E3D95-C8EA-43D7-A73F-EA4AA9F7EB0A}"/>
              </a:ext>
            </a:extLst>
          </p:cNvPr>
          <p:cNvSpPr txBox="1"/>
          <p:nvPr/>
        </p:nvSpPr>
        <p:spPr bwMode="auto">
          <a:xfrm>
            <a:off x="2671824" y="4133635"/>
            <a:ext cx="2382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 err="1">
                <a:cs typeface="Times New Roman" panose="02020603050405020304" pitchFamily="18" charset="0"/>
              </a:rPr>
              <a:t>Mechanical</a:t>
            </a:r>
            <a:r>
              <a:rPr lang="tr-TR" dirty="0">
                <a:cs typeface="Times New Roman" panose="02020603050405020304" pitchFamily="18" charset="0"/>
              </a:rPr>
              <a:t> </a:t>
            </a:r>
            <a:r>
              <a:rPr lang="tr-TR" dirty="0" err="1">
                <a:cs typeface="Times New Roman" panose="02020603050405020304" pitchFamily="18" charset="0"/>
              </a:rPr>
              <a:t>vibrations</a:t>
            </a:r>
            <a:endParaRPr lang="en-US" dirty="0"/>
          </a:p>
        </p:txBody>
      </p:sp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9C4BD26D-D0AB-4C70-B70E-F6C362616AD9}"/>
              </a:ext>
            </a:extLst>
          </p:cNvPr>
          <p:cNvCxnSpPr>
            <a:cxnSpLocks/>
          </p:cNvCxnSpPr>
          <p:nvPr/>
        </p:nvCxnSpPr>
        <p:spPr>
          <a:xfrm>
            <a:off x="2178075" y="4663495"/>
            <a:ext cx="493749" cy="194269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23CBC15C-AF81-4AE7-A980-24AB3C17AE72}"/>
              </a:ext>
            </a:extLst>
          </p:cNvPr>
          <p:cNvSpPr txBox="1"/>
          <p:nvPr/>
        </p:nvSpPr>
        <p:spPr bwMode="auto">
          <a:xfrm>
            <a:off x="2671823" y="4666523"/>
            <a:ext cx="2382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 err="1">
                <a:cs typeface="Times New Roman" panose="02020603050405020304" pitchFamily="18" charset="0"/>
              </a:rPr>
              <a:t>Instrumental</a:t>
            </a:r>
            <a:r>
              <a:rPr lang="tr-TR" dirty="0">
                <a:cs typeface="Times New Roman" panose="02020603050405020304" pitchFamily="18" charset="0"/>
              </a:rPr>
              <a:t> </a:t>
            </a:r>
            <a:r>
              <a:rPr lang="tr-TR" dirty="0" err="1">
                <a:cs typeface="Times New Roman" panose="02020603050405020304" pitchFamily="18" charset="0"/>
              </a:rPr>
              <a:t>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305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4B42DF0-5945-4B2B-A4D9-C33FB821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Future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FEF42C-990F-4526-A688-37A502AB4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1209675"/>
            <a:ext cx="3383139" cy="499110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First paper is to be submitted soon.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Focus on a narrow band to dig deeper.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Upgrade tuner motors for faster, smoother tuning and a full range of ~1 GHz.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H</a:t>
            </a:r>
            <a:r>
              <a:rPr lang="en-US" dirty="0"/>
              <a:t>igh temperature superconductor (HTS) coating on the inner cavity walls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Extend our search for  transient events of dark matter</a:t>
            </a:r>
            <a:r>
              <a:rPr lang="tr-TR" dirty="0"/>
              <a:t>.</a:t>
            </a:r>
            <a:endParaRPr lang="en-US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B047674-8390-48C6-A152-05ED6505D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EB99C13-A30D-46FB-ABA5-9837358A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Picture 2" descr="Chart&#10;&#10;Description automatically generated">
            <a:extLst>
              <a:ext uri="{FF2B5EF4-FFF2-40B4-BE49-F238E27FC236}">
                <a16:creationId xmlns:a16="http://schemas.microsoft.com/office/drawing/2014/main" id="{E6DA21C0-4773-4B67-8988-21BBB7F71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700" y="499091"/>
            <a:ext cx="5352300" cy="381873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0324CA2-559F-4644-AEF2-AE6E2B0C4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882" y="4543012"/>
            <a:ext cx="2697701" cy="17147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FD9F01DE-B401-4B31-9047-F50C00E42FD8}"/>
                  </a:ext>
                </a:extLst>
              </p:cNvPr>
              <p:cNvSpPr txBox="1"/>
              <p:nvPr/>
            </p:nvSpPr>
            <p:spPr>
              <a:xfrm>
                <a:off x="1048803" y="4317824"/>
                <a:ext cx="1612014" cy="4305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𝑐𝑎𝑣𝑖𝑡𝑦</m:t>
                          </m:r>
                        </m:sub>
                      </m:sSub>
                      <m:r>
                        <a:rPr lang="tr-T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tr-T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FD9F01DE-B401-4B31-9047-F50C00E42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803" y="4317824"/>
                <a:ext cx="1612014" cy="430502"/>
              </a:xfrm>
              <a:prstGeom prst="rect">
                <a:avLst/>
              </a:prstGeom>
              <a:blipFill>
                <a:blip r:embed="rId4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0449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 18">
            <a:extLst>
              <a:ext uri="{FF2B5EF4-FFF2-40B4-BE49-F238E27FC236}">
                <a16:creationId xmlns:a16="http://schemas.microsoft.com/office/drawing/2014/main" id="{D19FA0E6-9CAB-42D2-B5F3-A6D57B3390E9}"/>
              </a:ext>
            </a:extLst>
          </p:cNvPr>
          <p:cNvGrpSpPr/>
          <p:nvPr/>
        </p:nvGrpSpPr>
        <p:grpSpPr>
          <a:xfrm>
            <a:off x="4442480" y="1454243"/>
            <a:ext cx="4556544" cy="3692766"/>
            <a:chOff x="4442480" y="1454243"/>
            <a:chExt cx="4556544" cy="3692766"/>
          </a:xfrm>
        </p:grpSpPr>
        <p:pic>
          <p:nvPicPr>
            <p:cNvPr id="10" name="Resim 9">
              <a:extLst>
                <a:ext uri="{FF2B5EF4-FFF2-40B4-BE49-F238E27FC236}">
                  <a16:creationId xmlns:a16="http://schemas.microsoft.com/office/drawing/2014/main" id="{21828A3F-2013-452A-93B6-702F6F643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2480" y="1454243"/>
              <a:ext cx="4556544" cy="3692766"/>
            </a:xfrm>
            <a:prstGeom prst="rect">
              <a:avLst/>
            </a:prstGeom>
          </p:spPr>
        </p:pic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id="{78C953B3-0E34-4D60-8987-0EB3BE03D9F7}"/>
                </a:ext>
              </a:extLst>
            </p:cNvPr>
            <p:cNvSpPr txBox="1"/>
            <p:nvPr/>
          </p:nvSpPr>
          <p:spPr>
            <a:xfrm>
              <a:off x="7425344" y="3215423"/>
              <a:ext cx="8460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tr-TR" dirty="0"/>
                <a:t>Kepler</a:t>
              </a:r>
              <a:endParaRPr lang="en-US" dirty="0"/>
            </a:p>
          </p:txBody>
        </p:sp>
        <p:cxnSp>
          <p:nvCxnSpPr>
            <p:cNvPr id="17" name="Düz Ok Bağlayıcısı 16">
              <a:extLst>
                <a:ext uri="{FF2B5EF4-FFF2-40B4-BE49-F238E27FC236}">
                  <a16:creationId xmlns:a16="http://schemas.microsoft.com/office/drawing/2014/main" id="{A506CD74-2327-4236-9626-64CCE6EC01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1822" y="3427229"/>
              <a:ext cx="522423" cy="263136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Düz Ok Bağlayıcısı 19">
              <a:extLst>
                <a:ext uri="{FF2B5EF4-FFF2-40B4-BE49-F238E27FC236}">
                  <a16:creationId xmlns:a16="http://schemas.microsoft.com/office/drawing/2014/main" id="{319237B4-8C84-4900-A09E-64F06B6DA0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40744" y="2814027"/>
              <a:ext cx="594448" cy="212873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Metin kutusu 22">
              <a:extLst>
                <a:ext uri="{FF2B5EF4-FFF2-40B4-BE49-F238E27FC236}">
                  <a16:creationId xmlns:a16="http://schemas.microsoft.com/office/drawing/2014/main" id="{52B81C0F-4B3C-422B-9F7B-D1991DBCDC17}"/>
                </a:ext>
              </a:extLst>
            </p:cNvPr>
            <p:cNvSpPr txBox="1"/>
            <p:nvPr/>
          </p:nvSpPr>
          <p:spPr>
            <a:xfrm>
              <a:off x="7425343" y="2846091"/>
              <a:ext cx="8460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tr-TR" dirty="0"/>
                <a:t>DM</a:t>
              </a:r>
              <a:endParaRPr lang="en-US" dirty="0"/>
            </a:p>
          </p:txBody>
        </p:sp>
      </p:grpSp>
      <p:sp>
        <p:nvSpPr>
          <p:cNvPr id="2" name="Başlık 1">
            <a:extLst>
              <a:ext uri="{FF2B5EF4-FFF2-40B4-BE49-F238E27FC236}">
                <a16:creationId xmlns:a16="http://schemas.microsoft.com/office/drawing/2014/main" id="{A8A2182C-4BC0-4F2A-A14B-CBB9CE9FE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Motiva</a:t>
            </a:r>
            <a:r>
              <a:rPr lang="tr-TR" noProof="0" dirty="0" err="1"/>
              <a:t>syon</a:t>
            </a:r>
            <a:r>
              <a:rPr lang="en-US" noProof="0" dirty="0"/>
              <a:t> #2: </a:t>
            </a:r>
            <a:r>
              <a:rPr lang="tr-TR" dirty="0"/>
              <a:t>Karanlık madde</a:t>
            </a:r>
            <a:r>
              <a:rPr lang="en-US" noProof="0" dirty="0"/>
              <a:t> Problem</a:t>
            </a:r>
            <a:r>
              <a:rPr lang="tr-TR" noProof="0" dirty="0"/>
              <a:t>i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1E3DDD6D-1D4B-423F-9C2F-7A3D574388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5965" y="1323975"/>
                <a:ext cx="4166035" cy="454511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600" noProof="0" dirty="0"/>
                  <a:t>Kepler’s </a:t>
                </a:r>
                <a:r>
                  <a:rPr lang="tr-TR" sz="1600" dirty="0"/>
                  <a:t>kanunları</a:t>
                </a:r>
                <a:r>
                  <a:rPr lang="en-US" sz="1600" noProof="0" dirty="0"/>
                  <a:t>    </a:t>
                </a:r>
                <a:r>
                  <a:rPr lang="en-US" sz="1600" b="1" noProof="0" dirty="0">
                    <a:solidFill>
                      <a:srgbClr val="FF0000"/>
                    </a:solidFill>
                  </a:rPr>
                  <a:t>X  </a:t>
                </a:r>
                <a:r>
                  <a:rPr lang="en-US" sz="1600" noProof="0" dirty="0"/>
                  <a:t> Gala</a:t>
                </a:r>
                <a:r>
                  <a:rPr lang="tr-TR" sz="1600" noProof="0" dirty="0" err="1"/>
                  <a:t>ktik</a:t>
                </a:r>
                <a:r>
                  <a:rPr lang="tr-TR" sz="1600" noProof="0" dirty="0"/>
                  <a:t> ölçek</a:t>
                </a:r>
                <a:endParaRPr lang="en-US" sz="1600" noProof="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600" dirty="0"/>
                  <a:t>Karanlık madde adayları</a:t>
                </a:r>
                <a:r>
                  <a:rPr lang="en-US" sz="1600" noProof="0" dirty="0"/>
                  <a:t>: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noProof="0" dirty="0"/>
                  <a:t> Sta</a:t>
                </a:r>
                <a:r>
                  <a:rPr lang="tr-TR" sz="1600" noProof="0" dirty="0"/>
                  <a:t>bil</a:t>
                </a:r>
                <a:r>
                  <a:rPr lang="en-US" sz="1600" noProof="0" dirty="0"/>
                  <a:t>, </a:t>
                </a:r>
                <a:r>
                  <a:rPr lang="tr-TR" sz="1600" noProof="0" dirty="0"/>
                  <a:t>nötr</a:t>
                </a:r>
                <a:endParaRPr lang="en-US" sz="1600" noProof="0" dirty="0"/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noProof="0" dirty="0"/>
                  <a:t> </a:t>
                </a:r>
                <a:r>
                  <a:rPr lang="tr-TR" sz="1600" dirty="0"/>
                  <a:t>zayıf* etkileşen</a:t>
                </a:r>
                <a:r>
                  <a:rPr lang="en-US" sz="1600" noProof="0" dirty="0"/>
                  <a:t> (</a:t>
                </a:r>
                <a:r>
                  <a:rPr lang="en-US" sz="1600" noProof="0" dirty="0" err="1"/>
                  <a:t>baryoni</a:t>
                </a:r>
                <a:r>
                  <a:rPr lang="tr-TR" sz="1600" noProof="0" dirty="0"/>
                  <a:t>k değil</a:t>
                </a:r>
                <a:r>
                  <a:rPr lang="en-US" sz="1600" noProof="0" dirty="0"/>
                  <a:t>)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noProof="0" dirty="0"/>
                  <a:t> </a:t>
                </a:r>
                <a:r>
                  <a:rPr lang="tr-TR" sz="1600" dirty="0"/>
                  <a:t>Evrenin erken aşamalarında üretilmiş</a:t>
                </a:r>
                <a:endParaRPr lang="en-US" sz="1600" noProof="0" dirty="0"/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noProof="0" dirty="0"/>
                  <a:t> </a:t>
                </a:r>
                <a:r>
                  <a:rPr lang="tr-TR" sz="1600" dirty="0"/>
                  <a:t>Soğuk</a:t>
                </a:r>
                <a:r>
                  <a:rPr lang="en-US" sz="1600" noProof="0" dirty="0"/>
                  <a:t> (r</a:t>
                </a:r>
                <a:r>
                  <a:rPr lang="tr-TR" sz="1600" noProof="0" dirty="0"/>
                  <a:t>ö</a:t>
                </a:r>
                <a:r>
                  <a:rPr lang="en-US" sz="1600" noProof="0" dirty="0" err="1"/>
                  <a:t>lativisti</a:t>
                </a:r>
                <a:r>
                  <a:rPr lang="tr-TR" sz="1600" noProof="0" dirty="0"/>
                  <a:t>k olmayan</a:t>
                </a:r>
                <a:r>
                  <a:rPr lang="en-US" sz="1600" noProof="0" dirty="0"/>
                  <a:t>)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1600" noProof="0" dirty="0">
                    <a:solidFill>
                      <a:srgbClr val="00B050"/>
                    </a:solidFill>
                  </a:rPr>
                  <a:t> </a:t>
                </a:r>
                <a:r>
                  <a:rPr lang="tr-TR" sz="1600" dirty="0">
                    <a:solidFill>
                      <a:srgbClr val="00B050"/>
                    </a:solidFill>
                  </a:rPr>
                  <a:t>Soğuk </a:t>
                </a:r>
                <a:r>
                  <a:rPr lang="tr-TR" sz="1600" dirty="0" err="1">
                    <a:solidFill>
                      <a:srgbClr val="00B050"/>
                    </a:solidFill>
                  </a:rPr>
                  <a:t>axion</a:t>
                </a:r>
                <a:r>
                  <a:rPr lang="en-US" sz="1600" noProof="0" dirty="0">
                    <a:solidFill>
                      <a:srgbClr val="00B050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600" b="0" i="0" noProof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i="1" noProof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noProof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600" noProof="0" dirty="0">
                    <a:solidFill>
                      <a:srgbClr val="00B050"/>
                    </a:solidFill>
                  </a:rPr>
                  <a:t>) </a:t>
                </a:r>
                <a:r>
                  <a:rPr lang="tr-TR" sz="1600" noProof="0" dirty="0">
                    <a:solidFill>
                      <a:srgbClr val="00B050"/>
                    </a:solidFill>
                  </a:rPr>
                  <a:t>ve/ve ya</a:t>
                </a:r>
                <a:r>
                  <a:rPr lang="en-US" sz="1600" noProof="0" dirty="0">
                    <a:solidFill>
                      <a:srgbClr val="00B050"/>
                    </a:solidFill>
                  </a:rPr>
                  <a:t> WIMPs</a:t>
                </a:r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1E3DDD6D-1D4B-423F-9C2F-7A3D574388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965" y="1323975"/>
                <a:ext cx="4166035" cy="4545119"/>
              </a:xfrm>
              <a:blipFill>
                <a:blip r:embed="rId4"/>
                <a:stretch>
                  <a:fillRect l="-2782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FE92EEE-C2A0-4751-8515-EA4572E67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8394FA1-9FFC-407D-BD47-73FE8BEC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14" name="Grafik 13">
            <a:extLst>
              <a:ext uri="{FF2B5EF4-FFF2-40B4-BE49-F238E27FC236}">
                <a16:creationId xmlns:a16="http://schemas.microsoft.com/office/drawing/2014/main" id="{C11A1103-7197-4BC5-9B8D-17A2DA6907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8902501"/>
              </p:ext>
            </p:extLst>
          </p:nvPr>
        </p:nvGraphicFramePr>
        <p:xfrm>
          <a:off x="1491032" y="3961863"/>
          <a:ext cx="3467347" cy="226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Metin kutusu 12">
            <a:extLst>
              <a:ext uri="{FF2B5EF4-FFF2-40B4-BE49-F238E27FC236}">
                <a16:creationId xmlns:a16="http://schemas.microsoft.com/office/drawing/2014/main" id="{9D5004A3-0BF2-42A3-B6B5-0F098EE40C9C}"/>
              </a:ext>
            </a:extLst>
          </p:cNvPr>
          <p:cNvSpPr txBox="1"/>
          <p:nvPr/>
        </p:nvSpPr>
        <p:spPr>
          <a:xfrm>
            <a:off x="5045219" y="5851192"/>
            <a:ext cx="3985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400" b="0" i="0" dirty="0">
                <a:solidFill>
                  <a:srgbClr val="555555"/>
                </a:solidFill>
                <a:effectLst/>
              </a:rPr>
              <a:t>[1]</a:t>
            </a:r>
            <a:r>
              <a:rPr lang="en-US" sz="1400" b="0" i="0" dirty="0" err="1">
                <a:solidFill>
                  <a:srgbClr val="555555"/>
                </a:solidFill>
                <a:effectLst/>
              </a:rPr>
              <a:t>Begeman</a:t>
            </a:r>
            <a:r>
              <a:rPr lang="en-US" sz="1400" b="0" i="0" dirty="0">
                <a:solidFill>
                  <a:srgbClr val="555555"/>
                </a:solidFill>
                <a:effectLst/>
              </a:rPr>
              <a:t>, </a:t>
            </a:r>
            <a:r>
              <a:rPr lang="tr-TR" sz="1400" b="0" i="0" dirty="0">
                <a:solidFill>
                  <a:srgbClr val="555555"/>
                </a:solidFill>
                <a:effectLst/>
              </a:rPr>
              <a:t>et al.</a:t>
            </a:r>
            <a:r>
              <a:rPr lang="en-US" sz="1400" b="0" i="0" dirty="0">
                <a:solidFill>
                  <a:srgbClr val="555555"/>
                </a:solidFill>
                <a:effectLst/>
              </a:rPr>
              <a:t>, Monthly Notices of the Royal Astronomical Society,</a:t>
            </a:r>
            <a:r>
              <a:rPr lang="tr-TR" sz="1400" b="0" i="0" dirty="0">
                <a:solidFill>
                  <a:srgbClr val="555555"/>
                </a:solidFill>
                <a:effectLst/>
              </a:rPr>
              <a:t> </a:t>
            </a:r>
            <a:r>
              <a:rPr lang="en-US" sz="1400" b="0" i="0" dirty="0">
                <a:solidFill>
                  <a:srgbClr val="555555"/>
                </a:solidFill>
                <a:effectLst/>
              </a:rPr>
              <a:t>249, 3, 523–537</a:t>
            </a:r>
            <a:r>
              <a:rPr lang="tr-TR" sz="1400" b="0" i="0" dirty="0">
                <a:solidFill>
                  <a:srgbClr val="555555"/>
                </a:solidFill>
                <a:effectLst/>
              </a:rPr>
              <a:t> (1991)</a:t>
            </a:r>
            <a:endParaRPr lang="en-US" sz="140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4D8B7831-5446-4041-8F7C-4F74C37E773B}"/>
              </a:ext>
            </a:extLst>
          </p:cNvPr>
          <p:cNvSpPr txBox="1"/>
          <p:nvPr/>
        </p:nvSpPr>
        <p:spPr>
          <a:xfrm>
            <a:off x="5162523" y="1139309"/>
            <a:ext cx="315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Rotation curve of NGC 6503</a:t>
            </a:r>
            <a:r>
              <a:rPr lang="tr-TR" dirty="0">
                <a:solidFill>
                  <a:srgbClr val="0070C0"/>
                </a:solidFill>
              </a:rPr>
              <a:t> [1]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9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8">
            <a:extLst>
              <a:ext uri="{FF2B5EF4-FFF2-40B4-BE49-F238E27FC236}">
                <a16:creationId xmlns:a16="http://schemas.microsoft.com/office/drawing/2014/main" id="{B704BC15-18E9-453A-99B5-3F542AD018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9" b="9030"/>
          <a:stretch/>
        </p:blipFill>
        <p:spPr>
          <a:xfrm>
            <a:off x="5264628" y="1948457"/>
            <a:ext cx="1868606" cy="1563311"/>
          </a:xfrm>
          <a:prstGeom prst="rect">
            <a:avLst/>
          </a:prstGeom>
        </p:spPr>
      </p:pic>
      <p:pic>
        <p:nvPicPr>
          <p:cNvPr id="9" name="Picture 48" descr="Diagram&#10;&#10;Description automatically generated">
            <a:extLst>
              <a:ext uri="{FF2B5EF4-FFF2-40B4-BE49-F238E27FC236}">
                <a16:creationId xmlns:a16="http://schemas.microsoft.com/office/drawing/2014/main" id="{2685AA8A-8808-42D1-B855-F716B0C3B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045" y="503045"/>
            <a:ext cx="2238678" cy="1127509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78C2790B-48AE-4C54-8B1E-B14C8C615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Axion</a:t>
            </a:r>
            <a:r>
              <a:rPr lang="tr-TR" dirty="0"/>
              <a:t> arayışı</a:t>
            </a:r>
            <a:r>
              <a:rPr lang="en-US" noProof="0" dirty="0"/>
              <a:t>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3D162D1-B3B9-4ECB-8F98-CB9E8F0CAB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A</a:t>
            </a:r>
            <a:r>
              <a:rPr lang="en-US" sz="1800" b="0" noProof="0" dirty="0" err="1"/>
              <a:t>xion</a:t>
            </a:r>
            <a:r>
              <a:rPr lang="en-US" sz="1800" b="0" noProof="0" dirty="0"/>
              <a:t>-</a:t>
            </a:r>
            <a:r>
              <a:rPr lang="tr-TR" sz="1800" b="0" noProof="0" dirty="0"/>
              <a:t>foton</a:t>
            </a:r>
            <a:r>
              <a:rPr lang="en-US" sz="1800" b="0" noProof="0" dirty="0"/>
              <a:t> </a:t>
            </a:r>
            <a:r>
              <a:rPr lang="tr-TR" sz="1800" b="0" noProof="0" dirty="0"/>
              <a:t>dönüşümü</a:t>
            </a:r>
            <a:endParaRPr lang="en-US" sz="1800" b="0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800" dirty="0"/>
              <a:t>Yüksek manyetik alan</a:t>
            </a:r>
            <a:r>
              <a:rPr lang="en-US" sz="1800" b="0" noProof="0" dirty="0"/>
              <a:t> 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B9BAAB6-2BD0-4DA5-A989-C13928895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64ED7316-3A29-4BAD-8E2D-AE15A4221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D0AA1C34-C700-4BC5-9D9E-77287D64BBD1}"/>
                  </a:ext>
                </a:extLst>
              </p:cNvPr>
              <p:cNvSpPr txBox="1"/>
              <p:nvPr/>
            </p:nvSpPr>
            <p:spPr>
              <a:xfrm>
                <a:off x="1399472" y="2427861"/>
                <a:ext cx="3524424" cy="39151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tr-TR" dirty="0">
                    <a:solidFill>
                      <a:srgbClr val="FF0000"/>
                    </a:solidFill>
                  </a:rPr>
                  <a:t>  </a:t>
                </a:r>
                <a:r>
                  <a:rPr lang="en-US" dirty="0" err="1">
                    <a:solidFill>
                      <a:srgbClr val="FF0000"/>
                    </a:solidFill>
                  </a:rPr>
                  <a:t>Paramet</a:t>
                </a:r>
                <a:r>
                  <a:rPr lang="tr-TR" dirty="0">
                    <a:solidFill>
                      <a:srgbClr val="FF0000"/>
                    </a:solidFill>
                  </a:rPr>
                  <a:t>re uzayı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D0AA1C34-C700-4BC5-9D9E-77287D64B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472" y="2427861"/>
                <a:ext cx="3524424" cy="391517"/>
              </a:xfrm>
              <a:prstGeom prst="rect">
                <a:avLst/>
              </a:prstGeom>
              <a:blipFill>
                <a:blip r:embed="rId4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Metin kutusu 10">
            <a:extLst>
              <a:ext uri="{FF2B5EF4-FFF2-40B4-BE49-F238E27FC236}">
                <a16:creationId xmlns:a16="http://schemas.microsoft.com/office/drawing/2014/main" id="{8FDB4582-A5D2-4426-A814-639F369EA222}"/>
              </a:ext>
            </a:extLst>
          </p:cNvPr>
          <p:cNvSpPr txBox="1"/>
          <p:nvPr/>
        </p:nvSpPr>
        <p:spPr bwMode="auto">
          <a:xfrm>
            <a:off x="7370760" y="1874191"/>
            <a:ext cx="1689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Inverse Primakoff Effect</a:t>
            </a:r>
          </a:p>
        </p:txBody>
      </p:sp>
      <p:grpSp>
        <p:nvGrpSpPr>
          <p:cNvPr id="14" name="Grup 13">
            <a:extLst>
              <a:ext uri="{FF2B5EF4-FFF2-40B4-BE49-F238E27FC236}">
                <a16:creationId xmlns:a16="http://schemas.microsoft.com/office/drawing/2014/main" id="{0E58458C-7A93-4CB7-A269-88DEF73C5395}"/>
              </a:ext>
            </a:extLst>
          </p:cNvPr>
          <p:cNvGrpSpPr/>
          <p:nvPr/>
        </p:nvGrpSpPr>
        <p:grpSpPr>
          <a:xfrm>
            <a:off x="83312" y="2819378"/>
            <a:ext cx="5181316" cy="3381398"/>
            <a:chOff x="83312" y="2819378"/>
            <a:chExt cx="5181316" cy="3381398"/>
          </a:xfrm>
        </p:grpSpPr>
        <p:pic>
          <p:nvPicPr>
            <p:cNvPr id="6" name="Resim 5">
              <a:extLst>
                <a:ext uri="{FF2B5EF4-FFF2-40B4-BE49-F238E27FC236}">
                  <a16:creationId xmlns:a16="http://schemas.microsoft.com/office/drawing/2014/main" id="{03DB0D6F-A9AC-4082-A47C-8B82B6D8D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87" y="2819378"/>
              <a:ext cx="4604341" cy="3123977"/>
            </a:xfrm>
            <a:prstGeom prst="rect">
              <a:avLst/>
            </a:prstGeom>
          </p:spPr>
        </p:pic>
        <p:pic>
          <p:nvPicPr>
            <p:cNvPr id="12" name="Resim 11">
              <a:extLst>
                <a:ext uri="{FF2B5EF4-FFF2-40B4-BE49-F238E27FC236}">
                  <a16:creationId xmlns:a16="http://schemas.microsoft.com/office/drawing/2014/main" id="{826A6683-C0E2-4535-91F9-5758B0541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592" r="95189" b="43895"/>
            <a:stretch/>
          </p:blipFill>
          <p:spPr>
            <a:xfrm>
              <a:off x="83312" y="3281127"/>
              <a:ext cx="799655" cy="2200477"/>
            </a:xfrm>
            <a:prstGeom prst="rect">
              <a:avLst/>
            </a:prstGeom>
          </p:spPr>
        </p:pic>
        <p:pic>
          <p:nvPicPr>
            <p:cNvPr id="13" name="Resim 12">
              <a:extLst>
                <a:ext uri="{FF2B5EF4-FFF2-40B4-BE49-F238E27FC236}">
                  <a16:creationId xmlns:a16="http://schemas.microsoft.com/office/drawing/2014/main" id="{885D451A-784F-4602-A7B9-A2063DB38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17" t="95122" r="42778" b="1450"/>
            <a:stretch/>
          </p:blipFill>
          <p:spPr>
            <a:xfrm>
              <a:off x="2315601" y="5735572"/>
              <a:ext cx="1460938" cy="465204"/>
            </a:xfrm>
            <a:prstGeom prst="rect">
              <a:avLst/>
            </a:prstGeom>
          </p:spPr>
        </p:pic>
      </p:grpSp>
      <p:pic>
        <p:nvPicPr>
          <p:cNvPr id="15" name="Picture 13">
            <a:extLst>
              <a:ext uri="{FF2B5EF4-FFF2-40B4-BE49-F238E27FC236}">
                <a16:creationId xmlns:a16="http://schemas.microsoft.com/office/drawing/2014/main" id="{F9B3FEE4-B01B-4F19-AD0E-C4FBC5B7AE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326" y="2995150"/>
            <a:ext cx="2238678" cy="51661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0EE0E39-D70B-49F2-8EDD-0008E4A1CECB}"/>
              </a:ext>
            </a:extLst>
          </p:cNvPr>
          <p:cNvSpPr/>
          <p:nvPr/>
        </p:nvSpPr>
        <p:spPr>
          <a:xfrm>
            <a:off x="2114930" y="3935579"/>
            <a:ext cx="1082346" cy="159080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251BE91-5837-4D5A-9B50-FF267C48B02C}"/>
              </a:ext>
            </a:extLst>
          </p:cNvPr>
          <p:cNvSpPr/>
          <p:nvPr/>
        </p:nvSpPr>
        <p:spPr>
          <a:xfrm>
            <a:off x="4171989" y="3320143"/>
            <a:ext cx="799655" cy="106324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5F59CC5E-087D-4EDD-8D0C-5D8AED3BEF9E}"/>
              </a:ext>
            </a:extLst>
          </p:cNvPr>
          <p:cNvCxnSpPr>
            <a:cxnSpLocks/>
          </p:cNvCxnSpPr>
          <p:nvPr/>
        </p:nvCxnSpPr>
        <p:spPr>
          <a:xfrm>
            <a:off x="4914109" y="4313670"/>
            <a:ext cx="912336" cy="1812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F6270496-5C2D-459B-B8F1-B48E793F7449}"/>
              </a:ext>
            </a:extLst>
          </p:cNvPr>
          <p:cNvCxnSpPr>
            <a:cxnSpLocks/>
          </p:cNvCxnSpPr>
          <p:nvPr/>
        </p:nvCxnSpPr>
        <p:spPr>
          <a:xfrm>
            <a:off x="3187298" y="5208852"/>
            <a:ext cx="2431625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A340BE7-0D33-4482-ACF3-2AAC7D3F134B}"/>
              </a:ext>
            </a:extLst>
          </p:cNvPr>
          <p:cNvSpPr txBox="1"/>
          <p:nvPr/>
        </p:nvSpPr>
        <p:spPr bwMode="auto">
          <a:xfrm>
            <a:off x="5946357" y="3786639"/>
            <a:ext cx="2100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Solar axion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X-ray</a:t>
            </a:r>
            <a:r>
              <a:rPr lang="tr-TR" b="1" dirty="0">
                <a:solidFill>
                  <a:srgbClr val="FF0000"/>
                </a:solidFill>
              </a:rPr>
              <a:t>’e dönüşür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Helioscope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B9613776-92DC-41C7-8A08-AD84B4890073}"/>
              </a:ext>
            </a:extLst>
          </p:cNvPr>
          <p:cNvSpPr txBox="1"/>
          <p:nvPr/>
        </p:nvSpPr>
        <p:spPr bwMode="auto">
          <a:xfrm>
            <a:off x="5850925" y="4855208"/>
            <a:ext cx="28087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Gala</a:t>
            </a:r>
            <a:r>
              <a:rPr lang="tr-TR" b="1" dirty="0" err="1">
                <a:solidFill>
                  <a:srgbClr val="00B050"/>
                </a:solidFill>
              </a:rPr>
              <a:t>ktik</a:t>
            </a:r>
            <a:r>
              <a:rPr lang="en-US" b="1" dirty="0">
                <a:solidFill>
                  <a:srgbClr val="00B050"/>
                </a:solidFill>
              </a:rPr>
              <a:t> axion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solidFill>
                  <a:srgbClr val="00B050"/>
                </a:solidFill>
              </a:rPr>
              <a:t>Mikrodalgaya dönüşür</a:t>
            </a:r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D</a:t>
            </a:r>
            <a:r>
              <a:rPr lang="tr-TR" b="1" dirty="0">
                <a:solidFill>
                  <a:srgbClr val="00B050"/>
                </a:solidFill>
              </a:rPr>
              <a:t>M adayı</a:t>
            </a:r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Haloscope</a:t>
            </a: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2DC08DD9-5801-4508-9443-36D50A5C7040}"/>
              </a:ext>
            </a:extLst>
          </p:cNvPr>
          <p:cNvSpPr txBox="1"/>
          <p:nvPr/>
        </p:nvSpPr>
        <p:spPr>
          <a:xfrm>
            <a:off x="1166192" y="2903118"/>
            <a:ext cx="250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0" dirty="0">
                <a:solidFill>
                  <a:schemeClr val="bg1"/>
                </a:solidFill>
                <a:effectLst/>
              </a:rPr>
              <a:t>Nature Phys 13, 584–590 (2017) </a:t>
            </a:r>
          </a:p>
        </p:txBody>
      </p:sp>
    </p:spTree>
    <p:extLst>
      <p:ext uri="{BB962C8B-B14F-4D97-AF65-F5344CB8AC3E}">
        <p14:creationId xmlns:p14="http://schemas.microsoft.com/office/powerpoint/2010/main" val="588617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0C4652-05B2-4030-A13C-D00E51DF5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Axion Haloscope – Mi</a:t>
            </a:r>
            <a:r>
              <a:rPr lang="tr-TR" noProof="0" dirty="0" err="1"/>
              <a:t>krodalga</a:t>
            </a:r>
            <a:r>
              <a:rPr lang="en-US" noProof="0" dirty="0"/>
              <a:t> (</a:t>
            </a:r>
            <a:r>
              <a:rPr lang="tr-TR" noProof="0" dirty="0"/>
              <a:t>ya da </a:t>
            </a:r>
            <a:r>
              <a:rPr lang="en-US" noProof="0" dirty="0"/>
              <a:t>RF) </a:t>
            </a:r>
            <a:r>
              <a:rPr lang="tr-TR" dirty="0"/>
              <a:t>Kaviteler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ABCE2C58-7A3E-415F-A567-66ACC6BB2D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474" y="977361"/>
                <a:ext cx="8532018" cy="4991101"/>
              </a:xfrm>
            </p:spPr>
            <p:txBody>
              <a:bodyPr/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/>
                  <a:t>DM </a:t>
                </a:r>
                <a:r>
                  <a:rPr lang="tr-TR" dirty="0"/>
                  <a:t>A</a:t>
                </a:r>
                <a:r>
                  <a:rPr lang="en-US" noProof="0" dirty="0" err="1"/>
                  <a:t>xion</a:t>
                </a:r>
                <a:r>
                  <a:rPr lang="tr-TR" noProof="0" dirty="0"/>
                  <a:t>’a duyarlı</a:t>
                </a:r>
                <a:r>
                  <a:rPr lang="en-US" noProof="0" dirty="0"/>
                  <a:t>                        </a:t>
                </a:r>
                <a:r>
                  <a:rPr lang="tr-TR" b="1" dirty="0"/>
                  <a:t>kütle</a:t>
                </a:r>
                <a:r>
                  <a:rPr lang="en-US" b="1" noProof="0" dirty="0"/>
                  <a:t>   </a:t>
                </a:r>
                <a14:m>
                  <m:oMath xmlns:m="http://schemas.openxmlformats.org/officeDocument/2006/math">
                    <m:r>
                      <a:rPr lang="en-US" sz="1800" b="1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800" b="1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sz="1800" b="1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𝒆𝑽</m:t>
                    </m:r>
                  </m:oMath>
                </a14:m>
                <a:r>
                  <a:rPr lang="en-US" b="1" noProof="0" dirty="0"/>
                  <a:t>   </a:t>
                </a:r>
                <a:endParaRPr lang="en-US" noProof="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/>
                  <a:t>Pierre Sikivie</a:t>
                </a:r>
                <a:r>
                  <a:rPr lang="tr-TR" noProof="0" dirty="0"/>
                  <a:t> tarafından önerilen metot</a:t>
                </a:r>
                <a:r>
                  <a:rPr lang="en-US" noProof="0" dirty="0"/>
                  <a:t> [1]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tr-TR" dirty="0"/>
                  <a:t>G</a:t>
                </a:r>
                <a:r>
                  <a:rPr lang="en-US" noProof="0" dirty="0" err="1"/>
                  <a:t>eometr</a:t>
                </a:r>
                <a:r>
                  <a:rPr lang="tr-TR" noProof="0" dirty="0"/>
                  <a:t>i</a:t>
                </a:r>
                <a:r>
                  <a:rPr lang="en-US" noProof="0" dirty="0"/>
                  <a:t>                    </a:t>
                </a:r>
                <a:r>
                  <a:rPr lang="tr-TR" noProof="0" dirty="0"/>
                  <a:t>silindir, ??</a:t>
                </a:r>
                <a:r>
                  <a:rPr lang="en-US" noProof="0" dirty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/>
                  <a:t>TE</a:t>
                </a:r>
                <a:r>
                  <a:rPr lang="en-US" baseline="-25000" noProof="0" dirty="0"/>
                  <a:t>101</a:t>
                </a:r>
                <a:r>
                  <a:rPr lang="en-US" noProof="0" dirty="0"/>
                  <a:t> re</a:t>
                </a:r>
                <a:r>
                  <a:rPr lang="tr-TR" noProof="0" dirty="0" err="1"/>
                  <a:t>zonans</a:t>
                </a:r>
                <a:r>
                  <a:rPr lang="tr-TR" noProof="0" dirty="0"/>
                  <a:t> modunda, dikdörtgen prizma kaviteler</a:t>
                </a:r>
                <a:endParaRPr lang="en-US" noProof="0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ABCE2C58-7A3E-415F-A567-66ACC6BB2D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474" y="977361"/>
                <a:ext cx="8532018" cy="4991101"/>
              </a:xfrm>
              <a:blipFill>
                <a:blip r:embed="rId2"/>
                <a:stretch>
                  <a:fillRect l="-1500" t="-2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E0E2C96-DF7E-4ABA-9945-1DC1E0F8D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101CB782-DC47-426A-A489-BD7AF4A6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id="{F22FE41A-B620-4E3F-9AEB-5229810F2B16}"/>
              </a:ext>
            </a:extLst>
          </p:cNvPr>
          <p:cNvCxnSpPr>
            <a:cxnSpLocks/>
          </p:cNvCxnSpPr>
          <p:nvPr/>
        </p:nvCxnSpPr>
        <p:spPr>
          <a:xfrm>
            <a:off x="2532889" y="1087120"/>
            <a:ext cx="69369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bout HAYSTAC | HAYSTAC">
            <a:extLst>
              <a:ext uri="{FF2B5EF4-FFF2-40B4-BE49-F238E27FC236}">
                <a16:creationId xmlns:a16="http://schemas.microsoft.com/office/drawing/2014/main" id="{DD189C3C-DDD3-42BF-9406-9ED51D102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49" y="1066800"/>
            <a:ext cx="1786618" cy="164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86C55740-A975-4F18-8733-86632F56B7F9}"/>
              </a:ext>
            </a:extLst>
          </p:cNvPr>
          <p:cNvSpPr txBox="1"/>
          <p:nvPr/>
        </p:nvSpPr>
        <p:spPr>
          <a:xfrm>
            <a:off x="305990" y="5968462"/>
            <a:ext cx="35183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400" i="0" dirty="0">
                <a:solidFill>
                  <a:srgbClr val="555555"/>
                </a:solidFill>
                <a:effectLst/>
              </a:rPr>
              <a:t>[1]Sikivie, </a:t>
            </a:r>
            <a:r>
              <a:rPr lang="en-US" sz="1400" i="0" dirty="0">
                <a:solidFill>
                  <a:srgbClr val="555555"/>
                </a:solidFill>
                <a:effectLst/>
              </a:rPr>
              <a:t>Phys. Rev. Lett. 51, 1415</a:t>
            </a:r>
            <a:r>
              <a:rPr lang="tr-TR" sz="1400" i="0" dirty="0">
                <a:solidFill>
                  <a:srgbClr val="555555"/>
                </a:solidFill>
                <a:effectLst/>
              </a:rPr>
              <a:t> (1983)</a:t>
            </a:r>
            <a:endParaRPr lang="en-US" sz="1400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933BBDAE-E2DB-47C5-97A8-518A7B819B2F}"/>
              </a:ext>
            </a:extLst>
          </p:cNvPr>
          <p:cNvSpPr txBox="1"/>
          <p:nvPr/>
        </p:nvSpPr>
        <p:spPr bwMode="auto">
          <a:xfrm>
            <a:off x="6792686" y="2705100"/>
            <a:ext cx="2612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HAYSTAC </a:t>
            </a:r>
            <a:r>
              <a:rPr lang="tr-TR" sz="1600" dirty="0"/>
              <a:t>deneyi</a:t>
            </a:r>
            <a:endParaRPr lang="en-US" sz="1600" dirty="0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31051D41-C9AD-4193-AB23-4BD6FE430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12" y="3119566"/>
            <a:ext cx="4009002" cy="1951625"/>
          </a:xfrm>
          <a:prstGeom prst="rect">
            <a:avLst/>
          </a:prstGeom>
        </p:spPr>
      </p:pic>
      <p:cxnSp>
        <p:nvCxnSpPr>
          <p:cNvPr id="12" name="Düz Ok Bağlayıcısı 11">
            <a:extLst>
              <a:ext uri="{FF2B5EF4-FFF2-40B4-BE49-F238E27FC236}">
                <a16:creationId xmlns:a16="http://schemas.microsoft.com/office/drawing/2014/main" id="{2F83EE81-406E-465D-A199-8E183D7E08E6}"/>
              </a:ext>
            </a:extLst>
          </p:cNvPr>
          <p:cNvCxnSpPr>
            <a:cxnSpLocks/>
          </p:cNvCxnSpPr>
          <p:nvPr/>
        </p:nvCxnSpPr>
        <p:spPr>
          <a:xfrm>
            <a:off x="1585106" y="2038277"/>
            <a:ext cx="69369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Resim 12">
            <a:extLst>
              <a:ext uri="{FF2B5EF4-FFF2-40B4-BE49-F238E27FC236}">
                <a16:creationId xmlns:a16="http://schemas.microsoft.com/office/drawing/2014/main" id="{21A165EC-2AE7-44B6-9BF6-07A9A7932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95" y="3892290"/>
            <a:ext cx="3870072" cy="974413"/>
          </a:xfrm>
          <a:prstGeom prst="rect">
            <a:avLst/>
          </a:prstGeom>
        </p:spPr>
      </p:pic>
      <p:sp>
        <p:nvSpPr>
          <p:cNvPr id="16" name="Metin kutusu 15">
            <a:extLst>
              <a:ext uri="{FF2B5EF4-FFF2-40B4-BE49-F238E27FC236}">
                <a16:creationId xmlns:a16="http://schemas.microsoft.com/office/drawing/2014/main" id="{E077BE0C-2D78-4169-8826-22CE8F5DE48C}"/>
              </a:ext>
            </a:extLst>
          </p:cNvPr>
          <p:cNvSpPr txBox="1"/>
          <p:nvPr/>
        </p:nvSpPr>
        <p:spPr bwMode="auto">
          <a:xfrm>
            <a:off x="4400679" y="5335160"/>
            <a:ext cx="3122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 </a:t>
            </a:r>
            <a:r>
              <a:rPr lang="tr-TR" dirty="0"/>
              <a:t>kütleri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tr-TR" dirty="0"/>
              <a:t>foton frekansı</a:t>
            </a:r>
            <a:endParaRPr lang="en-US" dirty="0"/>
          </a:p>
        </p:txBody>
      </p:sp>
      <p:pic>
        <p:nvPicPr>
          <p:cNvPr id="17" name="Resim 16" descr="metin içeren bir resim&#10;&#10;Açıklama otomatik olarak oluşturuldu">
            <a:extLst>
              <a:ext uri="{FF2B5EF4-FFF2-40B4-BE49-F238E27FC236}">
                <a16:creationId xmlns:a16="http://schemas.microsoft.com/office/drawing/2014/main" id="{82762BB2-6E70-49EC-9C68-A81877DDDB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16" b="22288"/>
          <a:stretch/>
        </p:blipFill>
        <p:spPr>
          <a:xfrm>
            <a:off x="4527303" y="5662000"/>
            <a:ext cx="1968107" cy="523792"/>
          </a:xfrm>
          <a:prstGeom prst="rect">
            <a:avLst/>
          </a:prstGeom>
        </p:spPr>
      </p:pic>
      <p:pic>
        <p:nvPicPr>
          <p:cNvPr id="18" name="Picture 22" descr="A picture containing text, outdoor object, farm machine&#10;&#10;Description automatically generated">
            <a:extLst>
              <a:ext uri="{FF2B5EF4-FFF2-40B4-BE49-F238E27FC236}">
                <a16:creationId xmlns:a16="http://schemas.microsoft.com/office/drawing/2014/main" id="{15CB3FA4-311F-487A-86CD-245F4C3821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138" y="5071192"/>
            <a:ext cx="3199315" cy="826890"/>
          </a:xfrm>
          <a:prstGeom prst="rect">
            <a:avLst/>
          </a:prstGeom>
        </p:spPr>
      </p:pic>
      <p:pic>
        <p:nvPicPr>
          <p:cNvPr id="19" name="Picture 12">
            <a:extLst>
              <a:ext uri="{FF2B5EF4-FFF2-40B4-BE49-F238E27FC236}">
                <a16:creationId xmlns:a16="http://schemas.microsoft.com/office/drawing/2014/main" id="{4D5B5079-8414-427E-8EBA-CBAB403C76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7026" y="3125405"/>
            <a:ext cx="3351633" cy="89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0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Sun symbol&amp;quot; Emoji - Download for free – Iconduck">
            <a:extLst>
              <a:ext uri="{FF2B5EF4-FFF2-40B4-BE49-F238E27FC236}">
                <a16:creationId xmlns:a16="http://schemas.microsoft.com/office/drawing/2014/main" id="{DAB07E34-D5FB-450F-8DC9-2192EA81D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2"/>
          <a:stretch/>
        </p:blipFill>
        <p:spPr bwMode="auto">
          <a:xfrm>
            <a:off x="-1" y="2837542"/>
            <a:ext cx="850351" cy="166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28DAC43C-630C-4F4E-A73B-AABDB4AAE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CERN Axion Solar Telescope (CAST)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CA058E7-7F0B-4933-8D1E-028531547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870857"/>
            <a:ext cx="8532018" cy="532991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Point-8</a:t>
            </a:r>
            <a:r>
              <a:rPr lang="tr-TR" noProof="0" dirty="0"/>
              <a:t> (</a:t>
            </a:r>
            <a:r>
              <a:rPr lang="en-US" noProof="0" dirty="0" err="1"/>
              <a:t>LHCb</a:t>
            </a:r>
            <a:r>
              <a:rPr lang="tr-TR" noProof="0" dirty="0"/>
              <a:t>)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2002</a:t>
            </a:r>
            <a:r>
              <a:rPr lang="tr-TR" noProof="0" dirty="0"/>
              <a:t>’de veri alımı başladı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Güneş takibi için hareketli platform</a:t>
            </a:r>
            <a:r>
              <a:rPr lang="en-US" noProof="0" dirty="0"/>
              <a:t>               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/>
              <a:t>Algıçlar</a:t>
            </a:r>
            <a:r>
              <a:rPr lang="tr-TR" dirty="0"/>
              <a:t> ön ve arka uçlarda kurulu.</a:t>
            </a: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FFFB22F-A789-40AD-9F9F-8A547FB0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10488E9-B0C0-4CC6-956A-66C0FD4BE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6</a:t>
            </a:fld>
            <a:endParaRPr lang="en-US" dirty="0"/>
          </a:p>
        </p:txBody>
      </p:sp>
      <p:pic>
        <p:nvPicPr>
          <p:cNvPr id="2050" name="Picture 2" descr="3: The Cern Axion Solar Telescope (CAST) located near Geneva,... | Download  Scientific Diagram">
            <a:extLst>
              <a:ext uri="{FF2B5EF4-FFF2-40B4-BE49-F238E27FC236}">
                <a16:creationId xmlns:a16="http://schemas.microsoft.com/office/drawing/2014/main" id="{388C75BD-93F9-45EF-8939-38B0716EC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646" y="2917371"/>
            <a:ext cx="7414158" cy="326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up 34">
            <a:extLst>
              <a:ext uri="{FF2B5EF4-FFF2-40B4-BE49-F238E27FC236}">
                <a16:creationId xmlns:a16="http://schemas.microsoft.com/office/drawing/2014/main" id="{14B72F49-B3AF-472C-8A96-168C2A10721D}"/>
              </a:ext>
            </a:extLst>
          </p:cNvPr>
          <p:cNvGrpSpPr/>
          <p:nvPr/>
        </p:nvGrpSpPr>
        <p:grpSpPr>
          <a:xfrm rot="21300898">
            <a:off x="363135" y="2990414"/>
            <a:ext cx="5655484" cy="1886308"/>
            <a:chOff x="355590" y="3369114"/>
            <a:chExt cx="5655484" cy="1886308"/>
          </a:xfrm>
        </p:grpSpPr>
        <p:cxnSp>
          <p:nvCxnSpPr>
            <p:cNvPr id="36" name="Straight Connector 19">
              <a:extLst>
                <a:ext uri="{FF2B5EF4-FFF2-40B4-BE49-F238E27FC236}">
                  <a16:creationId xmlns:a16="http://schemas.microsoft.com/office/drawing/2014/main" id="{040092F5-30D9-480B-BD2B-4896513B0E53}"/>
                </a:ext>
              </a:extLst>
            </p:cNvPr>
            <p:cNvCxnSpPr>
              <a:cxnSpLocks/>
            </p:cNvCxnSpPr>
            <p:nvPr/>
          </p:nvCxnSpPr>
          <p:spPr>
            <a:xfrm>
              <a:off x="355590" y="3892575"/>
              <a:ext cx="2704434" cy="536890"/>
            </a:xfrm>
            <a:prstGeom prst="line">
              <a:avLst/>
            </a:prstGeom>
            <a:ln w="571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52">
              <a:extLst>
                <a:ext uri="{FF2B5EF4-FFF2-40B4-BE49-F238E27FC236}">
                  <a16:creationId xmlns:a16="http://schemas.microsoft.com/office/drawing/2014/main" id="{73640BF6-AFE2-4F30-BC41-7FB51BE685B9}"/>
                </a:ext>
              </a:extLst>
            </p:cNvPr>
            <p:cNvSpPr/>
            <p:nvPr/>
          </p:nvSpPr>
          <p:spPr>
            <a:xfrm rot="735453">
              <a:off x="2365954" y="4549682"/>
              <a:ext cx="41921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00B0F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39" name="Rectangle 54">
              <a:extLst>
                <a:ext uri="{FF2B5EF4-FFF2-40B4-BE49-F238E27FC236}">
                  <a16:creationId xmlns:a16="http://schemas.microsoft.com/office/drawing/2014/main" id="{81D8BD97-D326-4F9A-BDCB-1BA3600BC774}"/>
                </a:ext>
              </a:extLst>
            </p:cNvPr>
            <p:cNvSpPr/>
            <p:nvPr/>
          </p:nvSpPr>
          <p:spPr>
            <a:xfrm rot="628606">
              <a:off x="458177" y="3369114"/>
              <a:ext cx="140794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3600" b="1" dirty="0">
                  <a:solidFill>
                    <a:srgbClr val="00B0F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en-US" sz="3600" b="1" dirty="0">
                <a:solidFill>
                  <a:srgbClr val="00B0F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55">
              <a:extLst>
                <a:ext uri="{FF2B5EF4-FFF2-40B4-BE49-F238E27FC236}">
                  <a16:creationId xmlns:a16="http://schemas.microsoft.com/office/drawing/2014/main" id="{47A0525F-186F-42F1-AB1B-2AEC4532DD73}"/>
                </a:ext>
              </a:extLst>
            </p:cNvPr>
            <p:cNvSpPr/>
            <p:nvPr/>
          </p:nvSpPr>
          <p:spPr>
            <a:xfrm rot="661975">
              <a:off x="5325053" y="4362469"/>
              <a:ext cx="41921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3600" b="1" dirty="0">
                  <a:solidFill>
                    <a:srgbClr val="00B0F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en-US" sz="3600" b="1" dirty="0">
                <a:solidFill>
                  <a:srgbClr val="00B0F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56">
              <a:extLst>
                <a:ext uri="{FF2B5EF4-FFF2-40B4-BE49-F238E27FC236}">
                  <a16:creationId xmlns:a16="http://schemas.microsoft.com/office/drawing/2014/main" id="{E4135C04-9B17-43D9-BB1F-4FE8063F04D7}"/>
                </a:ext>
              </a:extLst>
            </p:cNvPr>
            <p:cNvSpPr/>
            <p:nvPr/>
          </p:nvSpPr>
          <p:spPr>
            <a:xfrm rot="663441">
              <a:off x="2846360" y="4670647"/>
              <a:ext cx="120123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3200" b="1" dirty="0">
                  <a:solidFill>
                    <a:srgbClr val="00B0F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sz="2400" b="1" baseline="-25000" dirty="0">
                  <a:solidFill>
                    <a:srgbClr val="00B0F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virtual</a:t>
              </a:r>
              <a:endParaRPr lang="en-US" sz="1200" b="1" baseline="-25000" dirty="0">
                <a:solidFill>
                  <a:srgbClr val="00B0F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Freeform 70">
              <a:extLst>
                <a:ext uri="{FF2B5EF4-FFF2-40B4-BE49-F238E27FC236}">
                  <a16:creationId xmlns:a16="http://schemas.microsoft.com/office/drawing/2014/main" id="{3A8A1F5B-269D-4B7D-879E-EDE5E0971D8A}"/>
                </a:ext>
              </a:extLst>
            </p:cNvPr>
            <p:cNvSpPr/>
            <p:nvPr/>
          </p:nvSpPr>
          <p:spPr>
            <a:xfrm rot="726923">
              <a:off x="3013732" y="4575653"/>
              <a:ext cx="2997342" cy="204359"/>
            </a:xfrm>
            <a:custGeom>
              <a:avLst/>
              <a:gdLst>
                <a:gd name="connsiteX0" fmla="*/ 0 w 2377440"/>
                <a:gd name="connsiteY0" fmla="*/ 420624 h 420641"/>
                <a:gd name="connsiteX1" fmla="*/ 182880 w 2377440"/>
                <a:gd name="connsiteY1" fmla="*/ 0 h 420641"/>
                <a:gd name="connsiteX2" fmla="*/ 420624 w 2377440"/>
                <a:gd name="connsiteY2" fmla="*/ 420624 h 420641"/>
                <a:gd name="connsiteX3" fmla="*/ 621792 w 2377440"/>
                <a:gd name="connsiteY3" fmla="*/ 0 h 420641"/>
                <a:gd name="connsiteX4" fmla="*/ 822960 w 2377440"/>
                <a:gd name="connsiteY4" fmla="*/ 420624 h 420641"/>
                <a:gd name="connsiteX5" fmla="*/ 1024128 w 2377440"/>
                <a:gd name="connsiteY5" fmla="*/ 18288 h 420641"/>
                <a:gd name="connsiteX6" fmla="*/ 1188720 w 2377440"/>
                <a:gd name="connsiteY6" fmla="*/ 420624 h 420641"/>
                <a:gd name="connsiteX7" fmla="*/ 1371600 w 2377440"/>
                <a:gd name="connsiteY7" fmla="*/ 18288 h 420641"/>
                <a:gd name="connsiteX8" fmla="*/ 1554480 w 2377440"/>
                <a:gd name="connsiteY8" fmla="*/ 420624 h 420641"/>
                <a:gd name="connsiteX9" fmla="*/ 1773936 w 2377440"/>
                <a:gd name="connsiteY9" fmla="*/ 18288 h 420641"/>
                <a:gd name="connsiteX10" fmla="*/ 1975104 w 2377440"/>
                <a:gd name="connsiteY10" fmla="*/ 420624 h 420641"/>
                <a:gd name="connsiteX11" fmla="*/ 2194560 w 2377440"/>
                <a:gd name="connsiteY11" fmla="*/ 18288 h 420641"/>
                <a:gd name="connsiteX12" fmla="*/ 2377440 w 2377440"/>
                <a:gd name="connsiteY12" fmla="*/ 420624 h 4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77440" h="420641">
                  <a:moveTo>
                    <a:pt x="0" y="420624"/>
                  </a:moveTo>
                  <a:cubicBezTo>
                    <a:pt x="56388" y="210312"/>
                    <a:pt x="112776" y="0"/>
                    <a:pt x="182880" y="0"/>
                  </a:cubicBezTo>
                  <a:cubicBezTo>
                    <a:pt x="252984" y="0"/>
                    <a:pt x="347472" y="420624"/>
                    <a:pt x="420624" y="420624"/>
                  </a:cubicBezTo>
                  <a:cubicBezTo>
                    <a:pt x="493776" y="420624"/>
                    <a:pt x="554736" y="0"/>
                    <a:pt x="621792" y="0"/>
                  </a:cubicBezTo>
                  <a:cubicBezTo>
                    <a:pt x="688848" y="0"/>
                    <a:pt x="755904" y="417576"/>
                    <a:pt x="822960" y="420624"/>
                  </a:cubicBezTo>
                  <a:cubicBezTo>
                    <a:pt x="890016" y="423672"/>
                    <a:pt x="963168" y="18288"/>
                    <a:pt x="1024128" y="18288"/>
                  </a:cubicBezTo>
                  <a:cubicBezTo>
                    <a:pt x="1085088" y="18288"/>
                    <a:pt x="1130808" y="420624"/>
                    <a:pt x="1188720" y="420624"/>
                  </a:cubicBezTo>
                  <a:cubicBezTo>
                    <a:pt x="1246632" y="420624"/>
                    <a:pt x="1310640" y="18288"/>
                    <a:pt x="1371600" y="18288"/>
                  </a:cubicBezTo>
                  <a:cubicBezTo>
                    <a:pt x="1432560" y="18288"/>
                    <a:pt x="1487424" y="420624"/>
                    <a:pt x="1554480" y="420624"/>
                  </a:cubicBezTo>
                  <a:cubicBezTo>
                    <a:pt x="1621536" y="420624"/>
                    <a:pt x="1703832" y="18288"/>
                    <a:pt x="1773936" y="18288"/>
                  </a:cubicBezTo>
                  <a:cubicBezTo>
                    <a:pt x="1844040" y="18288"/>
                    <a:pt x="1905000" y="420624"/>
                    <a:pt x="1975104" y="420624"/>
                  </a:cubicBezTo>
                  <a:cubicBezTo>
                    <a:pt x="2045208" y="420624"/>
                    <a:pt x="2127504" y="18288"/>
                    <a:pt x="2194560" y="18288"/>
                  </a:cubicBezTo>
                  <a:cubicBezTo>
                    <a:pt x="2261616" y="18288"/>
                    <a:pt x="2301240" y="335280"/>
                    <a:pt x="2377440" y="420624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 dirty="0">
                <a:solidFill>
                  <a:srgbClr val="00B0F0"/>
                </a:solidFill>
              </a:endParaRPr>
            </a:p>
          </p:txBody>
        </p:sp>
        <p:sp>
          <p:nvSpPr>
            <p:cNvPr id="43" name="Freeform 71">
              <a:extLst>
                <a:ext uri="{FF2B5EF4-FFF2-40B4-BE49-F238E27FC236}">
                  <a16:creationId xmlns:a16="http://schemas.microsoft.com/office/drawing/2014/main" id="{62914E09-3069-4BD6-87E4-404AD41A9C31}"/>
                </a:ext>
              </a:extLst>
            </p:cNvPr>
            <p:cNvSpPr/>
            <p:nvPr/>
          </p:nvSpPr>
          <p:spPr>
            <a:xfrm rot="16992923" flipV="1">
              <a:off x="2535428" y="4720357"/>
              <a:ext cx="750823" cy="212336"/>
            </a:xfrm>
            <a:custGeom>
              <a:avLst/>
              <a:gdLst>
                <a:gd name="connsiteX0" fmla="*/ 0 w 2377440"/>
                <a:gd name="connsiteY0" fmla="*/ 420624 h 420641"/>
                <a:gd name="connsiteX1" fmla="*/ 182880 w 2377440"/>
                <a:gd name="connsiteY1" fmla="*/ 0 h 420641"/>
                <a:gd name="connsiteX2" fmla="*/ 420624 w 2377440"/>
                <a:gd name="connsiteY2" fmla="*/ 420624 h 420641"/>
                <a:gd name="connsiteX3" fmla="*/ 621792 w 2377440"/>
                <a:gd name="connsiteY3" fmla="*/ 0 h 420641"/>
                <a:gd name="connsiteX4" fmla="*/ 822960 w 2377440"/>
                <a:gd name="connsiteY4" fmla="*/ 420624 h 420641"/>
                <a:gd name="connsiteX5" fmla="*/ 1024128 w 2377440"/>
                <a:gd name="connsiteY5" fmla="*/ 18288 h 420641"/>
                <a:gd name="connsiteX6" fmla="*/ 1188720 w 2377440"/>
                <a:gd name="connsiteY6" fmla="*/ 420624 h 420641"/>
                <a:gd name="connsiteX7" fmla="*/ 1371600 w 2377440"/>
                <a:gd name="connsiteY7" fmla="*/ 18288 h 420641"/>
                <a:gd name="connsiteX8" fmla="*/ 1554480 w 2377440"/>
                <a:gd name="connsiteY8" fmla="*/ 420624 h 420641"/>
                <a:gd name="connsiteX9" fmla="*/ 1773936 w 2377440"/>
                <a:gd name="connsiteY9" fmla="*/ 18288 h 420641"/>
                <a:gd name="connsiteX10" fmla="*/ 1975104 w 2377440"/>
                <a:gd name="connsiteY10" fmla="*/ 420624 h 420641"/>
                <a:gd name="connsiteX11" fmla="*/ 2194560 w 2377440"/>
                <a:gd name="connsiteY11" fmla="*/ 18288 h 420641"/>
                <a:gd name="connsiteX12" fmla="*/ 2377440 w 2377440"/>
                <a:gd name="connsiteY12" fmla="*/ 420624 h 4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77440" h="420641">
                  <a:moveTo>
                    <a:pt x="0" y="420624"/>
                  </a:moveTo>
                  <a:cubicBezTo>
                    <a:pt x="56388" y="210312"/>
                    <a:pt x="112776" y="0"/>
                    <a:pt x="182880" y="0"/>
                  </a:cubicBezTo>
                  <a:cubicBezTo>
                    <a:pt x="252984" y="0"/>
                    <a:pt x="347472" y="420624"/>
                    <a:pt x="420624" y="420624"/>
                  </a:cubicBezTo>
                  <a:cubicBezTo>
                    <a:pt x="493776" y="420624"/>
                    <a:pt x="554736" y="0"/>
                    <a:pt x="621792" y="0"/>
                  </a:cubicBezTo>
                  <a:cubicBezTo>
                    <a:pt x="688848" y="0"/>
                    <a:pt x="755904" y="417576"/>
                    <a:pt x="822960" y="420624"/>
                  </a:cubicBezTo>
                  <a:cubicBezTo>
                    <a:pt x="890016" y="423672"/>
                    <a:pt x="963168" y="18288"/>
                    <a:pt x="1024128" y="18288"/>
                  </a:cubicBezTo>
                  <a:cubicBezTo>
                    <a:pt x="1085088" y="18288"/>
                    <a:pt x="1130808" y="420624"/>
                    <a:pt x="1188720" y="420624"/>
                  </a:cubicBezTo>
                  <a:cubicBezTo>
                    <a:pt x="1246632" y="420624"/>
                    <a:pt x="1310640" y="18288"/>
                    <a:pt x="1371600" y="18288"/>
                  </a:cubicBezTo>
                  <a:cubicBezTo>
                    <a:pt x="1432560" y="18288"/>
                    <a:pt x="1487424" y="420624"/>
                    <a:pt x="1554480" y="420624"/>
                  </a:cubicBezTo>
                  <a:cubicBezTo>
                    <a:pt x="1621536" y="420624"/>
                    <a:pt x="1703832" y="18288"/>
                    <a:pt x="1773936" y="18288"/>
                  </a:cubicBezTo>
                  <a:cubicBezTo>
                    <a:pt x="1844040" y="18288"/>
                    <a:pt x="1905000" y="420624"/>
                    <a:pt x="1975104" y="420624"/>
                  </a:cubicBezTo>
                  <a:cubicBezTo>
                    <a:pt x="2045208" y="420624"/>
                    <a:pt x="2127504" y="18288"/>
                    <a:pt x="2194560" y="18288"/>
                  </a:cubicBezTo>
                  <a:cubicBezTo>
                    <a:pt x="2261616" y="18288"/>
                    <a:pt x="2301240" y="335280"/>
                    <a:pt x="2377440" y="420624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>
                <a:solidFill>
                  <a:srgbClr val="00B0F0"/>
                </a:solidFill>
              </a:endParaRPr>
            </a:p>
          </p:txBody>
        </p:sp>
      </p:grpSp>
      <p:cxnSp>
        <p:nvCxnSpPr>
          <p:cNvPr id="45" name="Düz Ok Bağlayıcısı 44">
            <a:extLst>
              <a:ext uri="{FF2B5EF4-FFF2-40B4-BE49-F238E27FC236}">
                <a16:creationId xmlns:a16="http://schemas.microsoft.com/office/drawing/2014/main" id="{F99406D4-4D90-4336-AE81-45FDEA6E86F3}"/>
              </a:ext>
            </a:extLst>
          </p:cNvPr>
          <p:cNvCxnSpPr>
            <a:cxnSpLocks/>
          </p:cNvCxnSpPr>
          <p:nvPr/>
        </p:nvCxnSpPr>
        <p:spPr>
          <a:xfrm>
            <a:off x="4138251" y="1928694"/>
            <a:ext cx="408436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7D57D0AD-C923-4266-87E1-2DD530AA91E5}"/>
              </a:ext>
            </a:extLst>
          </p:cNvPr>
          <p:cNvSpPr txBox="1"/>
          <p:nvPr/>
        </p:nvSpPr>
        <p:spPr bwMode="auto">
          <a:xfrm>
            <a:off x="4597315" y="1732480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Solar axions</a:t>
            </a:r>
          </a:p>
        </p:txBody>
      </p:sp>
      <p:cxnSp>
        <p:nvCxnSpPr>
          <p:cNvPr id="49" name="Düz Ok Bağlayıcısı 48">
            <a:extLst>
              <a:ext uri="{FF2B5EF4-FFF2-40B4-BE49-F238E27FC236}">
                <a16:creationId xmlns:a16="http://schemas.microsoft.com/office/drawing/2014/main" id="{63BF79E8-F12A-4E01-AD28-B756DCD575AE}"/>
              </a:ext>
            </a:extLst>
          </p:cNvPr>
          <p:cNvCxnSpPr>
            <a:cxnSpLocks/>
          </p:cNvCxnSpPr>
          <p:nvPr/>
        </p:nvCxnSpPr>
        <p:spPr>
          <a:xfrm>
            <a:off x="2620750" y="3474744"/>
            <a:ext cx="4377658" cy="480630"/>
          </a:xfrm>
          <a:prstGeom prst="straightConnector1">
            <a:avLst/>
          </a:prstGeom>
          <a:ln w="762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A5F305E7-432D-4314-9BC7-FD35542FEA64}"/>
              </a:ext>
            </a:extLst>
          </p:cNvPr>
          <p:cNvSpPr txBox="1"/>
          <p:nvPr/>
        </p:nvSpPr>
        <p:spPr bwMode="auto">
          <a:xfrm rot="345385">
            <a:off x="3141908" y="3319263"/>
            <a:ext cx="326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~9 m long LHC magnet 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 2K, 9T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2054" name="Picture 6" descr="Point 8 | CERN and its neighbours">
            <a:extLst>
              <a:ext uri="{FF2B5EF4-FFF2-40B4-BE49-F238E27FC236}">
                <a16:creationId xmlns:a16="http://schemas.microsoft.com/office/drawing/2014/main" id="{0D349F07-9720-4A62-B231-A98166122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949" y="753259"/>
            <a:ext cx="2788689" cy="180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Düz Ok Bağlayıcısı 55">
            <a:extLst>
              <a:ext uri="{FF2B5EF4-FFF2-40B4-BE49-F238E27FC236}">
                <a16:creationId xmlns:a16="http://schemas.microsoft.com/office/drawing/2014/main" id="{34855FAE-587E-41A7-A0ED-BB495230ACE8}"/>
              </a:ext>
            </a:extLst>
          </p:cNvPr>
          <p:cNvCxnSpPr>
            <a:cxnSpLocks/>
          </p:cNvCxnSpPr>
          <p:nvPr/>
        </p:nvCxnSpPr>
        <p:spPr>
          <a:xfrm>
            <a:off x="7494293" y="1302376"/>
            <a:ext cx="215381" cy="77020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C8873880-304D-4C7E-8EB4-94F8C302E2CE}"/>
              </a:ext>
            </a:extLst>
          </p:cNvPr>
          <p:cNvSpPr txBox="1"/>
          <p:nvPr/>
        </p:nvSpPr>
        <p:spPr bwMode="auto">
          <a:xfrm>
            <a:off x="7044047" y="5360795"/>
            <a:ext cx="1707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X-ray telescope </a:t>
            </a:r>
          </a:p>
          <a:p>
            <a:r>
              <a:rPr lang="en-US" dirty="0">
                <a:highlight>
                  <a:srgbClr val="FFFF00"/>
                </a:highlight>
              </a:rPr>
              <a:t>and detectors</a:t>
            </a:r>
          </a:p>
        </p:txBody>
      </p:sp>
      <p:cxnSp>
        <p:nvCxnSpPr>
          <p:cNvPr id="63" name="Düz Ok Bağlayıcısı 62">
            <a:extLst>
              <a:ext uri="{FF2B5EF4-FFF2-40B4-BE49-F238E27FC236}">
                <a16:creationId xmlns:a16="http://schemas.microsoft.com/office/drawing/2014/main" id="{30568F48-0F34-4800-932C-5AEB4589F2B9}"/>
              </a:ext>
            </a:extLst>
          </p:cNvPr>
          <p:cNvCxnSpPr>
            <a:cxnSpLocks/>
          </p:cNvCxnSpPr>
          <p:nvPr/>
        </p:nvCxnSpPr>
        <p:spPr>
          <a:xfrm flipV="1">
            <a:off x="7799398" y="4757057"/>
            <a:ext cx="114516" cy="550506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60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E3C50B5-9D1A-442F-87F8-7607928FE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CAST</a:t>
            </a:r>
            <a:r>
              <a:rPr lang="tr-TR" noProof="0" dirty="0"/>
              <a:t>’</a:t>
            </a:r>
            <a:r>
              <a:rPr lang="tr-TR" noProof="0" dirty="0" err="1"/>
              <a:t>ın</a:t>
            </a:r>
            <a:r>
              <a:rPr lang="tr-TR" noProof="0" dirty="0"/>
              <a:t> Evrimi</a:t>
            </a:r>
            <a:endParaRPr lang="en-US" noProof="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C6D8CA7-405E-40F5-AE6F-19E235A95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209675"/>
            <a:ext cx="8838008" cy="499110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CAST </a:t>
            </a:r>
            <a:r>
              <a:rPr lang="tr-TR" dirty="0"/>
              <a:t>solar </a:t>
            </a:r>
            <a:r>
              <a:rPr lang="tr-TR" dirty="0" err="1"/>
              <a:t>axion</a:t>
            </a:r>
            <a:r>
              <a:rPr lang="tr-TR" dirty="0"/>
              <a:t> araştırmasını tamamladı</a:t>
            </a:r>
            <a:r>
              <a:rPr lang="en-US" noProof="0" dirty="0"/>
              <a:t> [1]                      </a:t>
            </a:r>
            <a:r>
              <a:rPr lang="tr-TR" dirty="0"/>
              <a:t>Hala alanında lider</a:t>
            </a:r>
            <a:r>
              <a:rPr lang="en-US" noProof="0" dirty="0"/>
              <a:t>             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2017’den bu yana </a:t>
            </a:r>
            <a:r>
              <a:rPr lang="tr-TR" dirty="0" err="1"/>
              <a:t>CAST’ta</a:t>
            </a:r>
            <a:endParaRPr lang="en-US" noProof="0" dirty="0"/>
          </a:p>
          <a:p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BC9DC7D-1341-47D7-8E62-3315D6698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0B437BEC-BC62-414D-922E-D1254B27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id="{73D177B2-C45B-4899-87C9-957F7475A627}"/>
              </a:ext>
            </a:extLst>
          </p:cNvPr>
          <p:cNvCxnSpPr>
            <a:cxnSpLocks/>
          </p:cNvCxnSpPr>
          <p:nvPr/>
        </p:nvCxnSpPr>
        <p:spPr>
          <a:xfrm>
            <a:off x="3251106" y="1784558"/>
            <a:ext cx="604631" cy="46855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etin kutusu 8">
            <a:extLst>
              <a:ext uri="{FF2B5EF4-FFF2-40B4-BE49-F238E27FC236}">
                <a16:creationId xmlns:a16="http://schemas.microsoft.com/office/drawing/2014/main" id="{FE3D08B6-D882-4FF4-BB83-3279198C7F5D}"/>
              </a:ext>
            </a:extLst>
          </p:cNvPr>
          <p:cNvSpPr txBox="1"/>
          <p:nvPr/>
        </p:nvSpPr>
        <p:spPr bwMode="auto">
          <a:xfrm>
            <a:off x="3931934" y="1646747"/>
            <a:ext cx="396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tr-TR" dirty="0"/>
              <a:t>M </a:t>
            </a:r>
            <a:r>
              <a:rPr lang="tr-TR" dirty="0" err="1"/>
              <a:t>axion</a:t>
            </a:r>
            <a:r>
              <a:rPr lang="tr-TR" dirty="0"/>
              <a:t>:</a:t>
            </a:r>
            <a:r>
              <a:rPr lang="en-US" dirty="0"/>
              <a:t>  </a:t>
            </a:r>
            <a:r>
              <a:rPr lang="en-US" b="1" dirty="0">
                <a:highlight>
                  <a:srgbClr val="FFFF00"/>
                </a:highlight>
              </a:rPr>
              <a:t>CAST-CAPP</a:t>
            </a:r>
            <a:r>
              <a:rPr lang="en-US" dirty="0"/>
              <a:t> </a:t>
            </a:r>
            <a:r>
              <a:rPr lang="tr-TR" dirty="0"/>
              <a:t>ile</a:t>
            </a:r>
            <a:r>
              <a:rPr lang="en-US" dirty="0"/>
              <a:t> </a:t>
            </a:r>
            <a:r>
              <a:rPr lang="en-US" b="1" dirty="0">
                <a:highlight>
                  <a:srgbClr val="FFFF00"/>
                </a:highlight>
              </a:rPr>
              <a:t>CAST-RADES</a:t>
            </a:r>
          </a:p>
        </p:txBody>
      </p: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id="{CECD123F-F245-4874-B262-B678B3FDE25F}"/>
              </a:ext>
            </a:extLst>
          </p:cNvPr>
          <p:cNvCxnSpPr>
            <a:cxnSpLocks/>
          </p:cNvCxnSpPr>
          <p:nvPr/>
        </p:nvCxnSpPr>
        <p:spPr>
          <a:xfrm>
            <a:off x="3261992" y="1993394"/>
            <a:ext cx="604631" cy="39319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642E93A-02B2-4EDF-9F4C-F1AB6C9EA17A}"/>
              </a:ext>
            </a:extLst>
          </p:cNvPr>
          <p:cNvSpPr txBox="1"/>
          <p:nvPr/>
        </p:nvSpPr>
        <p:spPr bwMode="auto">
          <a:xfrm>
            <a:off x="3931933" y="2167006"/>
            <a:ext cx="478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Karanlık enerji</a:t>
            </a:r>
            <a:r>
              <a:rPr lang="en-US" dirty="0"/>
              <a:t> (Chameleon):  </a:t>
            </a:r>
            <a:r>
              <a:rPr lang="en-US" b="1" dirty="0">
                <a:highlight>
                  <a:srgbClr val="FFFF00"/>
                </a:highlight>
              </a:rPr>
              <a:t>KWISP</a:t>
            </a:r>
            <a:r>
              <a:rPr lang="en-US" b="1" dirty="0"/>
              <a:t> </a:t>
            </a:r>
            <a:r>
              <a:rPr lang="tr-TR" b="1" dirty="0"/>
              <a:t>ile</a:t>
            </a:r>
            <a:r>
              <a:rPr lang="en-US" b="1" dirty="0"/>
              <a:t> </a:t>
            </a:r>
            <a:r>
              <a:rPr lang="en-US" b="1" dirty="0" err="1">
                <a:highlight>
                  <a:srgbClr val="FFFF00"/>
                </a:highlight>
              </a:rPr>
              <a:t>GridPix</a:t>
            </a:r>
            <a:endParaRPr lang="en-US" b="1" dirty="0">
              <a:highlight>
                <a:srgbClr val="FFFF00"/>
              </a:highlight>
            </a:endParaRPr>
          </a:p>
        </p:txBody>
      </p:sp>
      <p:grpSp>
        <p:nvGrpSpPr>
          <p:cNvPr id="13" name="Group 1">
            <a:extLst>
              <a:ext uri="{FF2B5EF4-FFF2-40B4-BE49-F238E27FC236}">
                <a16:creationId xmlns:a16="http://schemas.microsoft.com/office/drawing/2014/main" id="{BF4CCCE5-CA25-4FEC-9674-CBAF0CF75E49}"/>
              </a:ext>
            </a:extLst>
          </p:cNvPr>
          <p:cNvGrpSpPr/>
          <p:nvPr/>
        </p:nvGrpSpPr>
        <p:grpSpPr>
          <a:xfrm>
            <a:off x="378585" y="2574060"/>
            <a:ext cx="3834186" cy="3114668"/>
            <a:chOff x="5695481" y="2873362"/>
            <a:chExt cx="3042119" cy="2628485"/>
          </a:xfrm>
        </p:grpSpPr>
        <p:pic>
          <p:nvPicPr>
            <p:cNvPr id="14" name="Picture 10" descr="A close-up of a car engine&#10;&#10;Description automatically generated with low confidence">
              <a:extLst>
                <a:ext uri="{FF2B5EF4-FFF2-40B4-BE49-F238E27FC236}">
                  <a16:creationId xmlns:a16="http://schemas.microsoft.com/office/drawing/2014/main" id="{046BBB64-E852-4C74-BA69-5B54BE7BB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1902" y="2898640"/>
              <a:ext cx="2820431" cy="2115323"/>
            </a:xfrm>
            <a:prstGeom prst="rect">
              <a:avLst/>
            </a:prstGeom>
          </p:spPr>
        </p:pic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0DC3AD71-F5B2-4659-8271-A9C85900FD18}"/>
                </a:ext>
              </a:extLst>
            </p:cNvPr>
            <p:cNvSpPr/>
            <p:nvPr/>
          </p:nvSpPr>
          <p:spPr>
            <a:xfrm>
              <a:off x="6392820" y="2873362"/>
              <a:ext cx="1538590" cy="3000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350" b="1" dirty="0">
                  <a:latin typeface="+mj-lt"/>
                </a:rPr>
                <a:t>~43mm twin bores</a:t>
              </a:r>
            </a:p>
          </p:txBody>
        </p:sp>
        <p:sp>
          <p:nvSpPr>
            <p:cNvPr id="17" name="Rectangle 36">
              <a:extLst>
                <a:ext uri="{FF2B5EF4-FFF2-40B4-BE49-F238E27FC236}">
                  <a16:creationId xmlns:a16="http://schemas.microsoft.com/office/drawing/2014/main" id="{34FEA07D-62AB-4E6F-BFD6-3505EEEA149A}"/>
                </a:ext>
              </a:extLst>
            </p:cNvPr>
            <p:cNvSpPr/>
            <p:nvPr/>
          </p:nvSpPr>
          <p:spPr>
            <a:xfrm>
              <a:off x="7415699" y="5190166"/>
              <a:ext cx="1321901" cy="3116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  <a:highlight>
                    <a:srgbClr val="FFFF00"/>
                  </a:highlight>
                  <a:latin typeface="+mj-lt"/>
                </a:rPr>
                <a:t>CAST-CAPP</a:t>
              </a:r>
            </a:p>
          </p:txBody>
        </p:sp>
        <p:cxnSp>
          <p:nvCxnSpPr>
            <p:cNvPr id="16" name="Straight Arrow Connector 34">
              <a:extLst>
                <a:ext uri="{FF2B5EF4-FFF2-40B4-BE49-F238E27FC236}">
                  <a16:creationId xmlns:a16="http://schemas.microsoft.com/office/drawing/2014/main" id="{03C41173-571F-4179-876B-E8AABE669CC0}"/>
                </a:ext>
              </a:extLst>
            </p:cNvPr>
            <p:cNvCxnSpPr>
              <a:cxnSpLocks/>
            </p:cNvCxnSpPr>
            <p:nvPr/>
          </p:nvCxnSpPr>
          <p:spPr>
            <a:xfrm>
              <a:off x="7442512" y="3773411"/>
              <a:ext cx="675703" cy="1416756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37">
              <a:extLst>
                <a:ext uri="{FF2B5EF4-FFF2-40B4-BE49-F238E27FC236}">
                  <a16:creationId xmlns:a16="http://schemas.microsoft.com/office/drawing/2014/main" id="{B80EB113-E3D6-474B-B5B4-D8361C23B0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6431" y="3754253"/>
              <a:ext cx="677311" cy="1435914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39">
              <a:extLst>
                <a:ext uri="{FF2B5EF4-FFF2-40B4-BE49-F238E27FC236}">
                  <a16:creationId xmlns:a16="http://schemas.microsoft.com/office/drawing/2014/main" id="{EBDB6823-AC16-4753-93E8-4212AAB211F5}"/>
                </a:ext>
              </a:extLst>
            </p:cNvPr>
            <p:cNvSpPr/>
            <p:nvPr/>
          </p:nvSpPr>
          <p:spPr>
            <a:xfrm>
              <a:off x="5695481" y="5190166"/>
              <a:ext cx="1321901" cy="3116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highlight>
                    <a:srgbClr val="FFFF00"/>
                  </a:highlight>
                  <a:latin typeface="+mj-lt"/>
                </a:rPr>
                <a:t>CAST-RADES</a:t>
              </a:r>
            </a:p>
          </p:txBody>
        </p:sp>
      </p:grpSp>
      <p:pic>
        <p:nvPicPr>
          <p:cNvPr id="3076" name="Picture 4" descr="CAST explores the dark side of the Universe - CERN Document Server">
            <a:extLst>
              <a:ext uri="{FF2B5EF4-FFF2-40B4-BE49-F238E27FC236}">
                <a16:creationId xmlns:a16="http://schemas.microsoft.com/office/drawing/2014/main" id="{02B678FE-ECD9-40CD-A79A-C72D99C49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83" y="4031594"/>
            <a:ext cx="3269831" cy="212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Düz Ok Bağlayıcısı 27">
            <a:extLst>
              <a:ext uri="{FF2B5EF4-FFF2-40B4-BE49-F238E27FC236}">
                <a16:creationId xmlns:a16="http://schemas.microsoft.com/office/drawing/2014/main" id="{0B8B20C9-51E3-4D20-8BC1-8B81266AF41D}"/>
              </a:ext>
            </a:extLst>
          </p:cNvPr>
          <p:cNvCxnSpPr>
            <a:cxnSpLocks/>
          </p:cNvCxnSpPr>
          <p:nvPr/>
        </p:nvCxnSpPr>
        <p:spPr>
          <a:xfrm>
            <a:off x="5015355" y="1309918"/>
            <a:ext cx="68580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A6D46378-F025-4998-B3EF-8D4CE7BA1D2E}"/>
              </a:ext>
            </a:extLst>
          </p:cNvPr>
          <p:cNvSpPr txBox="1"/>
          <p:nvPr/>
        </p:nvSpPr>
        <p:spPr>
          <a:xfrm>
            <a:off x="268065" y="6007638"/>
            <a:ext cx="2890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i="0" dirty="0">
                <a:solidFill>
                  <a:schemeClr val="tx2"/>
                </a:solidFill>
                <a:effectLst/>
              </a:rPr>
              <a:t>[1] </a:t>
            </a:r>
            <a:r>
              <a:rPr lang="en-US" sz="1400" i="0" dirty="0">
                <a:solidFill>
                  <a:schemeClr val="tx2"/>
                </a:solidFill>
                <a:effectLst/>
              </a:rPr>
              <a:t>Nature Phys 13, 584–590 (2017) 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764DF34-8C1F-4C39-BF1F-04F31700BF71}"/>
              </a:ext>
            </a:extLst>
          </p:cNvPr>
          <p:cNvSpPr/>
          <p:nvPr/>
        </p:nvSpPr>
        <p:spPr>
          <a:xfrm>
            <a:off x="5711883" y="4070637"/>
            <a:ext cx="951563" cy="93110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590E777-76EC-4D1A-B149-865F2CE49E3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679371" y="2924363"/>
            <a:ext cx="2508294" cy="11462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D0A080EE-5D44-401C-9D5C-E636A4A984E7}"/>
              </a:ext>
            </a:extLst>
          </p:cNvPr>
          <p:cNvCxnSpPr>
            <a:cxnSpLocks/>
          </p:cNvCxnSpPr>
          <p:nvPr/>
        </p:nvCxnSpPr>
        <p:spPr>
          <a:xfrm>
            <a:off x="3432118" y="4878564"/>
            <a:ext cx="2661388" cy="1003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2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31F28C7-8353-46C4-8C45-54961901F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CAST-CAPP </a:t>
            </a:r>
            <a:r>
              <a:rPr lang="tr-TR" dirty="0" err="1"/>
              <a:t>Algıçı</a:t>
            </a:r>
            <a:endParaRPr lang="en-US" noProof="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47223B-BDD1-46A3-8803-EE6B70FB9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CAPP</a:t>
            </a:r>
            <a:r>
              <a:rPr lang="tr-TR" noProof="0" dirty="0"/>
              <a:t>’tan</a:t>
            </a:r>
            <a:r>
              <a:rPr lang="en-US" noProof="0" dirty="0"/>
              <a:t> </a:t>
            </a:r>
            <a:r>
              <a:rPr lang="tr-TR" noProof="0" dirty="0"/>
              <a:t>(Kore) </a:t>
            </a:r>
            <a:r>
              <a:rPr lang="tr-TR" noProof="0" dirty="0" err="1"/>
              <a:t>know</a:t>
            </a:r>
            <a:r>
              <a:rPr lang="tr-TR" noProof="0" dirty="0"/>
              <a:t>-how transferi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4 </a:t>
            </a:r>
            <a:r>
              <a:rPr lang="tr-TR" dirty="0"/>
              <a:t>kavite</a:t>
            </a:r>
            <a:r>
              <a:rPr lang="en-US" noProof="0" dirty="0"/>
              <a:t>:  23 x 25 x 390 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/>
              <a:t>Paslanmaz çelik</a:t>
            </a:r>
            <a:r>
              <a:rPr lang="en-US" noProof="0" dirty="0"/>
              <a:t>, ~30 </a:t>
            </a:r>
            <a:r>
              <a:rPr lang="en-US" noProof="0" dirty="0">
                <a:cs typeface="Arial" panose="020B0604020202020204" pitchFamily="34" charset="0"/>
              </a:rPr>
              <a:t>μm </a:t>
            </a:r>
            <a:r>
              <a:rPr lang="tr-TR" noProof="0" dirty="0">
                <a:cs typeface="Arial" panose="020B0604020202020204" pitchFamily="34" charset="0"/>
              </a:rPr>
              <a:t>bakır kaplama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noProof="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490E1B3-D153-463A-86C7-F66AAF3D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5807DF2-C590-413B-A983-FBA51B3B7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62617F7-0666-47D6-8AEE-D4BBBD284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025" y="872191"/>
            <a:ext cx="976270" cy="1524642"/>
          </a:xfrm>
          <a:prstGeom prst="rect">
            <a:avLst/>
          </a:prstGeom>
        </p:spPr>
      </p:pic>
      <p:pic>
        <p:nvPicPr>
          <p:cNvPr id="7" name="Picture 16">
            <a:extLst>
              <a:ext uri="{FF2B5EF4-FFF2-40B4-BE49-F238E27FC236}">
                <a16:creationId xmlns:a16="http://schemas.microsoft.com/office/drawing/2014/main" id="{21E7EC10-654B-47F0-B488-0889B68B6A9B}"/>
              </a:ext>
            </a:extLst>
          </p:cNvPr>
          <p:cNvPicPr/>
          <p:nvPr/>
        </p:nvPicPr>
        <p:blipFill>
          <a:blip r:embed="rId3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17" y="2859675"/>
            <a:ext cx="6345087" cy="1301809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</p:pic>
      <p:pic>
        <p:nvPicPr>
          <p:cNvPr id="8" name="Picture 12" descr="Table&#10;&#10;Description automatically generated">
            <a:extLst>
              <a:ext uri="{FF2B5EF4-FFF2-40B4-BE49-F238E27FC236}">
                <a16:creationId xmlns:a16="http://schemas.microsoft.com/office/drawing/2014/main" id="{BEB2AE76-5097-4684-87E3-65E3ACF50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77" y="4304359"/>
            <a:ext cx="6345087" cy="1930122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33F8639E-47B5-4FC5-B3D5-C08B08601736}"/>
              </a:ext>
            </a:extLst>
          </p:cNvPr>
          <p:cNvSpPr txBox="1"/>
          <p:nvPr/>
        </p:nvSpPr>
        <p:spPr bwMode="auto">
          <a:xfrm>
            <a:off x="536027" y="2859674"/>
            <a:ext cx="1571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B050"/>
                </a:solidFill>
              </a:rPr>
              <a:t>Her bir kavite: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B050"/>
                </a:solidFill>
              </a:rPr>
              <a:t>V = 0.224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B050"/>
                </a:solidFill>
              </a:rPr>
              <a:t>Q</a:t>
            </a:r>
            <a:r>
              <a:rPr lang="tr-TR" baseline="-25000" dirty="0">
                <a:solidFill>
                  <a:srgbClr val="00B050"/>
                </a:solidFill>
              </a:rPr>
              <a:t>L</a:t>
            </a:r>
            <a:r>
              <a:rPr lang="tr-TR" dirty="0">
                <a:solidFill>
                  <a:srgbClr val="00B050"/>
                </a:solidFill>
              </a:rPr>
              <a:t> </a:t>
            </a:r>
            <a:r>
              <a:rPr lang="tr-T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20k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= 0.53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2" name="Resim 11" descr="iç mekan, metal, deri, gümüş içeren bir resim&#10;&#10;Açıklama otomatik olarak oluşturuldu">
            <a:extLst>
              <a:ext uri="{FF2B5EF4-FFF2-40B4-BE49-F238E27FC236}">
                <a16:creationId xmlns:a16="http://schemas.microsoft.com/office/drawing/2014/main" id="{6BEFB809-B2AF-44C9-9496-F21BCFD95D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7" t="25723" r="21488" b="27502"/>
          <a:stretch/>
        </p:blipFill>
        <p:spPr>
          <a:xfrm rot="5400000">
            <a:off x="6559832" y="792057"/>
            <a:ext cx="2297376" cy="152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17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5D39D1D-480E-49C9-8B68-49A888C7C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DM Axion Si</a:t>
            </a:r>
            <a:r>
              <a:rPr lang="tr-TR" noProof="0" dirty="0" err="1"/>
              <a:t>nyali</a:t>
            </a:r>
            <a:r>
              <a:rPr lang="en-US" noProof="0" dirty="0"/>
              <a:t> &amp; </a:t>
            </a:r>
            <a:r>
              <a:rPr lang="tr-TR" dirty="0"/>
              <a:t>Gürültü</a:t>
            </a:r>
            <a:r>
              <a:rPr lang="en-US" noProof="0" dirty="0"/>
              <a:t> (CAST-CAPP </a:t>
            </a:r>
            <a:r>
              <a:rPr lang="en-US" noProof="0" dirty="0" err="1"/>
              <a:t>paramet</a:t>
            </a:r>
            <a:r>
              <a:rPr lang="tr-TR" noProof="0" dirty="0" err="1"/>
              <a:t>releri</a:t>
            </a:r>
            <a:r>
              <a:rPr lang="en-US" noProof="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F8E4F4FA-E047-403A-A0DE-74F4AFFD9B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8669" y="3266503"/>
                <a:ext cx="8337985" cy="2770673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b="0" dirty="0">
                    <a:solidFill>
                      <a:schemeClr val="tx1"/>
                    </a:solidFill>
                  </a:rPr>
                  <a:t>Bizim </a:t>
                </a:r>
                <a:r>
                  <a:rPr lang="tr-TR" b="0" dirty="0" err="1">
                    <a:solidFill>
                      <a:schemeClr val="tx1"/>
                    </a:solidFill>
                  </a:rPr>
                  <a:t>setupımızda</a:t>
                </a:r>
                <a:endParaRPr lang="en-US" b="0" noProof="0" dirty="0">
                  <a:solidFill>
                    <a:schemeClr val="tx1"/>
                  </a:solidFill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400" b="0" noProof="0" dirty="0">
                    <a:solidFill>
                      <a:srgbClr val="00B050"/>
                    </a:solidFill>
                  </a:rPr>
                  <a:t>Axion </a:t>
                </a:r>
                <a:r>
                  <a:rPr lang="tr-TR" sz="1400" dirty="0">
                    <a:solidFill>
                      <a:srgbClr val="00B050"/>
                    </a:solidFill>
                  </a:rPr>
                  <a:t>gücü</a:t>
                </a:r>
                <a:r>
                  <a:rPr lang="en-US" sz="1400" b="0" noProof="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noProof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−24</m:t>
                        </m:r>
                      </m:sup>
                    </m:sSup>
                    <m:r>
                      <a:rPr lang="en-US" sz="1400" b="0" i="1" noProof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1400" b="0" noProof="0" dirty="0">
                  <a:solidFill>
                    <a:srgbClr val="00B050"/>
                  </a:solidFill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tr-TR" sz="1400" noProof="0" dirty="0">
                    <a:solidFill>
                      <a:srgbClr val="C00000"/>
                    </a:solidFill>
                  </a:rPr>
                  <a:t>Gürültü</a:t>
                </a:r>
                <a:r>
                  <a:rPr lang="en-US" sz="1400" noProof="0" dirty="0">
                    <a:solidFill>
                      <a:srgbClr val="C00000"/>
                    </a:solidFill>
                  </a:rPr>
                  <a:t> </a:t>
                </a:r>
                <a:r>
                  <a:rPr lang="tr-TR" sz="1400" dirty="0">
                    <a:solidFill>
                      <a:srgbClr val="C00000"/>
                    </a:solidFill>
                  </a:rPr>
                  <a:t>gücü</a:t>
                </a:r>
                <a:r>
                  <a:rPr lang="en-US" sz="1400" noProof="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1400" b="0" i="1" noProof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noProof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b="0" i="1" noProof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  <m:r>
                          <a:rPr lang="en-US" sz="1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±1</m:t>
                        </m:r>
                        <m:r>
                          <a:rPr lang="en-US" sz="1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−22</m:t>
                        </m:r>
                      </m:sup>
                    </m:sSup>
                    <m:r>
                      <a:rPr lang="en-US" sz="1400" b="0" i="1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1400" b="0" noProof="0" dirty="0">
                  <a:solidFill>
                    <a:srgbClr val="C00000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tr-TR" sz="1400" dirty="0">
                    <a:solidFill>
                      <a:schemeClr val="tx1"/>
                    </a:solidFill>
                  </a:rPr>
                  <a:t>Daha iyi </a:t>
                </a:r>
                <a:r>
                  <a:rPr lang="en-US" sz="1400" b="0" noProof="0" dirty="0">
                    <a:solidFill>
                      <a:schemeClr val="tx1"/>
                    </a:solidFill>
                  </a:rPr>
                  <a:t>SNR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tr-TR" sz="1400" noProof="0" dirty="0">
                    <a:solidFill>
                      <a:schemeClr val="tx1"/>
                    </a:solidFill>
                  </a:rPr>
                  <a:t>Düşük</a:t>
                </a:r>
                <a:r>
                  <a:rPr lang="en-US" sz="1400" noProof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𝑛𝑜𝑖𝑠𝑒</m:t>
                        </m:r>
                      </m:sub>
                    </m:sSub>
                  </m:oMath>
                </a14:m>
                <a:endParaRPr lang="en-US" sz="1400" b="0" noProof="0" dirty="0">
                  <a:solidFill>
                    <a:schemeClr val="tx1"/>
                  </a:solidFill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tr-TR" sz="1400" dirty="0">
                    <a:solidFill>
                      <a:schemeClr val="tx1"/>
                    </a:solidFill>
                  </a:rPr>
                  <a:t>Yüksek</a:t>
                </a:r>
                <a:r>
                  <a:rPr lang="en-US" sz="1400" b="0" noProof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𝑎𝑥𝑖𝑜𝑛</m:t>
                        </m:r>
                      </m:sub>
                    </m:sSub>
                  </m:oMath>
                </a14:m>
                <a:r>
                  <a:rPr lang="en-US" sz="1400" b="0" noProof="0" dirty="0">
                    <a:solidFill>
                      <a:srgbClr val="00B050"/>
                    </a:solidFill>
                  </a:rPr>
                  <a:t>        </a:t>
                </a:r>
                <a:endParaRPr lang="en-US" sz="1400" b="0" noProof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400" b="0" noProof="0" dirty="0"/>
                  <a:t> </a:t>
                </a:r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F8E4F4FA-E047-403A-A0DE-74F4AFFD9B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669" y="3266503"/>
                <a:ext cx="8337985" cy="2770673"/>
              </a:xfrm>
              <a:blipFill>
                <a:blip r:embed="rId2"/>
                <a:stretch>
                  <a:fillRect l="-1535" t="-3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70C2862-9775-4C26-9B5F-94B9451A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CAST-CAPP İle Axion Karanlık Madde Araştırma Sonuçları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D89D280-0C89-48F7-A74A-53AF90976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99707-A9D5-4D1D-8E86-1CCE894D637F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4" name="Grup 13">
            <a:extLst>
              <a:ext uri="{FF2B5EF4-FFF2-40B4-BE49-F238E27FC236}">
                <a16:creationId xmlns:a16="http://schemas.microsoft.com/office/drawing/2014/main" id="{D509619F-9A21-4113-8742-5CF1CEED089C}"/>
              </a:ext>
            </a:extLst>
          </p:cNvPr>
          <p:cNvGrpSpPr/>
          <p:nvPr/>
        </p:nvGrpSpPr>
        <p:grpSpPr>
          <a:xfrm>
            <a:off x="359924" y="861888"/>
            <a:ext cx="8170224" cy="1385220"/>
            <a:chOff x="376022" y="1165028"/>
            <a:chExt cx="6721681" cy="1160493"/>
          </a:xfrm>
        </p:grpSpPr>
        <p:pic>
          <p:nvPicPr>
            <p:cNvPr id="17" name="Resim 16" descr="metin içeren bir resim&#10;&#10;Açıklama otomatik olarak oluşturuldu">
              <a:extLst>
                <a:ext uri="{FF2B5EF4-FFF2-40B4-BE49-F238E27FC236}">
                  <a16:creationId xmlns:a16="http://schemas.microsoft.com/office/drawing/2014/main" id="{1C0B92AE-1E15-4026-8A03-DDEB716C11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016" b="75772"/>
            <a:stretch/>
          </p:blipFill>
          <p:spPr>
            <a:xfrm>
              <a:off x="376022" y="1275177"/>
              <a:ext cx="1792544" cy="375466"/>
            </a:xfrm>
            <a:prstGeom prst="rect">
              <a:avLst/>
            </a:prstGeom>
          </p:spPr>
        </p:pic>
        <p:pic>
          <p:nvPicPr>
            <p:cNvPr id="18" name="Resim 17" descr="metin içeren bir resim&#10;&#10;Açıklama otomatik olarak oluşturuldu">
              <a:extLst>
                <a:ext uri="{FF2B5EF4-FFF2-40B4-BE49-F238E27FC236}">
                  <a16:creationId xmlns:a16="http://schemas.microsoft.com/office/drawing/2014/main" id="{E817534E-D64F-4238-B2BF-98263D54F1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52" t="25116"/>
            <a:stretch/>
          </p:blipFill>
          <p:spPr>
            <a:xfrm>
              <a:off x="2168566" y="1165028"/>
              <a:ext cx="4929137" cy="1160493"/>
            </a:xfrm>
            <a:prstGeom prst="rect">
              <a:avLst/>
            </a:prstGeom>
          </p:spPr>
        </p:pic>
      </p:grpSp>
      <p:pic>
        <p:nvPicPr>
          <p:cNvPr id="22" name="Resim 21" descr="metin, kol saati içeren bir resim&#10;&#10;Açıklama otomatik olarak oluşturuldu">
            <a:extLst>
              <a:ext uri="{FF2B5EF4-FFF2-40B4-BE49-F238E27FC236}">
                <a16:creationId xmlns:a16="http://schemas.microsoft.com/office/drawing/2014/main" id="{A2CAD40D-34EA-4331-A752-D842D8393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8" y="5184717"/>
            <a:ext cx="2557384" cy="842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Metin kutusu 26">
                <a:extLst>
                  <a:ext uri="{FF2B5EF4-FFF2-40B4-BE49-F238E27FC236}">
                    <a16:creationId xmlns:a16="http://schemas.microsoft.com/office/drawing/2014/main" id="{74ABAFD9-9EF5-422F-B1A0-74A11F04148C}"/>
                  </a:ext>
                </a:extLst>
              </p:cNvPr>
              <p:cNvSpPr txBox="1"/>
              <p:nvPr/>
            </p:nvSpPr>
            <p:spPr>
              <a:xfrm>
                <a:off x="392864" y="2230488"/>
                <a:ext cx="279281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    Cavity-antenna Coupling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    Cavity volume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    Magnetic field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𝑙𝑚𝑛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Cavity geometry (form) factor</a:t>
                </a:r>
              </a:p>
            </p:txBody>
          </p:sp>
        </mc:Choice>
        <mc:Fallback xmlns="">
          <p:sp>
            <p:nvSpPr>
              <p:cNvPr id="27" name="Metin kutusu 26">
                <a:extLst>
                  <a:ext uri="{FF2B5EF4-FFF2-40B4-BE49-F238E27FC236}">
                    <a16:creationId xmlns:a16="http://schemas.microsoft.com/office/drawing/2014/main" id="{74ABAFD9-9EF5-422F-B1A0-74A11F041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64" y="2230488"/>
                <a:ext cx="2792816" cy="954107"/>
              </a:xfrm>
              <a:prstGeom prst="rect">
                <a:avLst/>
              </a:prstGeom>
              <a:blipFill>
                <a:blip r:embed="rId5"/>
                <a:stretch>
                  <a:fillRect t="-1282" r="-871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Metin kutusu 27">
            <a:extLst>
              <a:ext uri="{FF2B5EF4-FFF2-40B4-BE49-F238E27FC236}">
                <a16:creationId xmlns:a16="http://schemas.microsoft.com/office/drawing/2014/main" id="{D2686099-D378-47A5-A736-6CA7E0111397}"/>
              </a:ext>
            </a:extLst>
          </p:cNvPr>
          <p:cNvSpPr txBox="1"/>
          <p:nvPr/>
        </p:nvSpPr>
        <p:spPr>
          <a:xfrm>
            <a:off x="366495" y="6072979"/>
            <a:ext cx="3611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*KSVZ: Kim, </a:t>
            </a:r>
            <a:r>
              <a:rPr lang="en-US" sz="1400" dirty="0" err="1"/>
              <a:t>Shiftman</a:t>
            </a:r>
            <a:r>
              <a:rPr lang="en-US" sz="1400" dirty="0"/>
              <a:t>, </a:t>
            </a:r>
            <a:r>
              <a:rPr lang="en-US" sz="1400" dirty="0" err="1"/>
              <a:t>Vainshtein</a:t>
            </a:r>
            <a:r>
              <a:rPr lang="en-US" sz="1400" dirty="0"/>
              <a:t> and </a:t>
            </a:r>
            <a:r>
              <a:rPr lang="en-US" sz="1400" dirty="0" err="1"/>
              <a:t>Zakharov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Metin kutusu 28">
                <a:extLst>
                  <a:ext uri="{FF2B5EF4-FFF2-40B4-BE49-F238E27FC236}">
                    <a16:creationId xmlns:a16="http://schemas.microsoft.com/office/drawing/2014/main" id="{2E4072BE-0309-4854-AEA5-5164A83A3D6E}"/>
                  </a:ext>
                </a:extLst>
              </p:cNvPr>
              <p:cNvSpPr txBox="1"/>
              <p:nvPr/>
            </p:nvSpPr>
            <p:spPr>
              <a:xfrm>
                <a:off x="3345207" y="2175695"/>
                <a:ext cx="4210328" cy="9712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Coupling ( =0.97 in KSVZ model*)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 Axion density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Axion quality factor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Cavity quality factor</a:t>
                </a:r>
              </a:p>
            </p:txBody>
          </p:sp>
        </mc:Choice>
        <mc:Fallback xmlns="">
          <p:sp>
            <p:nvSpPr>
              <p:cNvPr id="29" name="Metin kutusu 28">
                <a:extLst>
                  <a:ext uri="{FF2B5EF4-FFF2-40B4-BE49-F238E27FC236}">
                    <a16:creationId xmlns:a16="http://schemas.microsoft.com/office/drawing/2014/main" id="{2E4072BE-0309-4854-AEA5-5164A83A3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207" y="2175695"/>
                <a:ext cx="4210328" cy="971292"/>
              </a:xfrm>
              <a:prstGeom prst="rect">
                <a:avLst/>
              </a:prstGeom>
              <a:blipFill>
                <a:blip r:embed="rId6"/>
                <a:stretch>
                  <a:fillRect t="-629"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Metin kutusu 30">
                <a:extLst>
                  <a:ext uri="{FF2B5EF4-FFF2-40B4-BE49-F238E27FC236}">
                    <a16:creationId xmlns:a16="http://schemas.microsoft.com/office/drawing/2014/main" id="{C4E0AA74-10E6-4E93-8F50-0EC315B0B7A6}"/>
                  </a:ext>
                </a:extLst>
              </p:cNvPr>
              <p:cNvSpPr txBox="1"/>
              <p:nvPr/>
            </p:nvSpPr>
            <p:spPr>
              <a:xfrm>
                <a:off x="6336930" y="2161625"/>
                <a:ext cx="2766381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  Frequency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 Resonance mode frequency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Bandwidth</a:t>
                </a:r>
              </a:p>
            </p:txBody>
          </p:sp>
        </mc:Choice>
        <mc:Fallback xmlns="">
          <p:sp>
            <p:nvSpPr>
              <p:cNvPr id="31" name="Metin kutusu 30">
                <a:extLst>
                  <a:ext uri="{FF2B5EF4-FFF2-40B4-BE49-F238E27FC236}">
                    <a16:creationId xmlns:a16="http://schemas.microsoft.com/office/drawing/2014/main" id="{C4E0AA74-10E6-4E93-8F50-0EC315B0B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930" y="2161625"/>
                <a:ext cx="2766381" cy="738664"/>
              </a:xfrm>
              <a:prstGeom prst="rect">
                <a:avLst/>
              </a:prstGeom>
              <a:blipFill>
                <a:blip r:embed="rId7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Metin kutusu 31">
                <a:extLst>
                  <a:ext uri="{FF2B5EF4-FFF2-40B4-BE49-F238E27FC236}">
                    <a16:creationId xmlns:a16="http://schemas.microsoft.com/office/drawing/2014/main" id="{66ED0C6D-386B-4BBE-9B38-FC3B447ABBDD}"/>
                  </a:ext>
                </a:extLst>
              </p:cNvPr>
              <p:cNvSpPr txBox="1"/>
              <p:nvPr/>
            </p:nvSpPr>
            <p:spPr>
              <a:xfrm>
                <a:off x="3138182" y="4139633"/>
                <a:ext cx="2264135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70C0"/>
                    </a:solidFill>
                  </a:rPr>
                  <a:t>:  </a:t>
                </a:r>
                <a:r>
                  <a:rPr lang="tr-TR" sz="1400" dirty="0">
                    <a:solidFill>
                      <a:srgbClr val="0070C0"/>
                    </a:solidFill>
                  </a:rPr>
                  <a:t>Sistem gürültü sıcaklığı</a:t>
                </a:r>
              </a:p>
              <a:p>
                <a:endParaRPr lang="en-US" sz="1400" dirty="0">
                  <a:solidFill>
                    <a:srgbClr val="0070C0"/>
                  </a:solidFill>
                </a:endParaRPr>
              </a:p>
              <a:p>
                <a:r>
                  <a:rPr lang="en-US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~10K for CAST-CAPP</a:t>
                </a:r>
              </a:p>
            </p:txBody>
          </p:sp>
        </mc:Choice>
        <mc:Fallback xmlns="">
          <p:sp>
            <p:nvSpPr>
              <p:cNvPr id="32" name="Metin kutusu 31">
                <a:extLst>
                  <a:ext uri="{FF2B5EF4-FFF2-40B4-BE49-F238E27FC236}">
                    <a16:creationId xmlns:a16="http://schemas.microsoft.com/office/drawing/2014/main" id="{66ED0C6D-386B-4BBE-9B38-FC3B447AB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182" y="4139633"/>
                <a:ext cx="2264135" cy="800219"/>
              </a:xfrm>
              <a:prstGeom prst="rect">
                <a:avLst/>
              </a:prstGeom>
              <a:blipFill>
                <a:blip r:embed="rId8"/>
                <a:stretch>
                  <a:fillRect l="-2426" t="-1527" b="-114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Resim 29" descr="metin, kol saati, ölçü aleti içeren bir resim&#10;&#10;Açıklama otomatik olarak oluşturuldu">
            <a:extLst>
              <a:ext uri="{FF2B5EF4-FFF2-40B4-BE49-F238E27FC236}">
                <a16:creationId xmlns:a16="http://schemas.microsoft.com/office/drawing/2014/main" id="{0BBEC761-EC01-4986-92C9-CEFF6421E6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398" y="3603063"/>
            <a:ext cx="1873942" cy="4754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6" name="Metin kutusu 35">
            <a:extLst>
              <a:ext uri="{FF2B5EF4-FFF2-40B4-BE49-F238E27FC236}">
                <a16:creationId xmlns:a16="http://schemas.microsoft.com/office/drawing/2014/main" id="{AD6E2553-0BB7-4031-B09A-6776E8C37109}"/>
              </a:ext>
            </a:extLst>
          </p:cNvPr>
          <p:cNvSpPr txBox="1"/>
          <p:nvPr/>
        </p:nvSpPr>
        <p:spPr>
          <a:xfrm>
            <a:off x="3065033" y="3202146"/>
            <a:ext cx="2975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Nyquist-Johnson </a:t>
            </a:r>
            <a:r>
              <a:rPr lang="tr-TR" dirty="0"/>
              <a:t>Gürültüsü</a:t>
            </a:r>
            <a:endParaRPr lang="en-US" dirty="0"/>
          </a:p>
        </p:txBody>
      </p:sp>
      <p:grpSp>
        <p:nvGrpSpPr>
          <p:cNvPr id="7" name="Grup 6">
            <a:extLst>
              <a:ext uri="{FF2B5EF4-FFF2-40B4-BE49-F238E27FC236}">
                <a16:creationId xmlns:a16="http://schemas.microsoft.com/office/drawing/2014/main" id="{9C82C8E0-82CA-4BB7-8ED1-8025B6DFEE63}"/>
              </a:ext>
            </a:extLst>
          </p:cNvPr>
          <p:cNvGrpSpPr/>
          <p:nvPr/>
        </p:nvGrpSpPr>
        <p:grpSpPr>
          <a:xfrm>
            <a:off x="5217070" y="3585512"/>
            <a:ext cx="3806818" cy="2625918"/>
            <a:chOff x="646408" y="3420929"/>
            <a:chExt cx="3806818" cy="2625918"/>
          </a:xfrm>
        </p:grpSpPr>
        <p:pic>
          <p:nvPicPr>
            <p:cNvPr id="23" name="Resim 22">
              <a:extLst>
                <a:ext uri="{FF2B5EF4-FFF2-40B4-BE49-F238E27FC236}">
                  <a16:creationId xmlns:a16="http://schemas.microsoft.com/office/drawing/2014/main" id="{B5700DC9-FCDD-4196-B6B5-62ED1C5A8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408" y="3420929"/>
              <a:ext cx="3806818" cy="262591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Metin kutusu 24">
                  <a:extLst>
                    <a:ext uri="{FF2B5EF4-FFF2-40B4-BE49-F238E27FC236}">
                      <a16:creationId xmlns:a16="http://schemas.microsoft.com/office/drawing/2014/main" id="{481BF4C4-51AA-48F9-9855-F5641D066E86}"/>
                    </a:ext>
                  </a:extLst>
                </p:cNvPr>
                <p:cNvSpPr txBox="1"/>
                <p:nvPr/>
              </p:nvSpPr>
              <p:spPr>
                <a:xfrm>
                  <a:off x="1543800" y="3636549"/>
                  <a:ext cx="125464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tr-T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tr-T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oMath>
                    </m:oMathPara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Metin kutusu 24">
                  <a:extLst>
                    <a:ext uri="{FF2B5EF4-FFF2-40B4-BE49-F238E27FC236}">
                      <a16:creationId xmlns:a16="http://schemas.microsoft.com/office/drawing/2014/main" id="{481BF4C4-51AA-48F9-9855-F5641D066E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3800" y="3636549"/>
                  <a:ext cx="1254642" cy="400110"/>
                </a:xfrm>
                <a:prstGeom prst="rect">
                  <a:avLst/>
                </a:prstGeom>
                <a:blipFill>
                  <a:blip r:embed="rId11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Metin kutusu 25">
              <a:extLst>
                <a:ext uri="{FF2B5EF4-FFF2-40B4-BE49-F238E27FC236}">
                  <a16:creationId xmlns:a16="http://schemas.microsoft.com/office/drawing/2014/main" id="{F8EABA85-2869-45B8-90F2-704BB81850BD}"/>
                </a:ext>
              </a:extLst>
            </p:cNvPr>
            <p:cNvSpPr txBox="1"/>
            <p:nvPr/>
          </p:nvSpPr>
          <p:spPr>
            <a:xfrm>
              <a:off x="2621952" y="4165686"/>
              <a:ext cx="16482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tr-TR" dirty="0">
                  <a:solidFill>
                    <a:schemeClr val="accent2"/>
                  </a:solidFill>
                </a:rPr>
                <a:t>G</a:t>
              </a:r>
              <a:r>
                <a:rPr lang="en-US" dirty="0">
                  <a:solidFill>
                    <a:schemeClr val="accent2"/>
                  </a:solidFill>
                </a:rPr>
                <a:t>ala</a:t>
              </a:r>
              <a:r>
                <a:rPr lang="tr-TR" dirty="0" err="1">
                  <a:solidFill>
                    <a:schemeClr val="accent2"/>
                  </a:solidFill>
                </a:rPr>
                <a:t>ktik</a:t>
              </a:r>
              <a:r>
                <a:rPr lang="en-US" dirty="0">
                  <a:solidFill>
                    <a:schemeClr val="accent2"/>
                  </a:solidFill>
                </a:rPr>
                <a:t> </a:t>
              </a:r>
              <a:r>
                <a:rPr lang="tr-TR" dirty="0">
                  <a:solidFill>
                    <a:schemeClr val="accent2"/>
                  </a:solidFill>
                </a:rPr>
                <a:t>ve </a:t>
              </a:r>
              <a:r>
                <a:rPr lang="tr-TR" dirty="0" err="1">
                  <a:solidFill>
                    <a:schemeClr val="accent2"/>
                  </a:solidFill>
                </a:rPr>
                <a:t>lab</a:t>
              </a:r>
              <a:r>
                <a:rPr lang="en-US" dirty="0">
                  <a:solidFill>
                    <a:schemeClr val="accent2"/>
                  </a:solidFill>
                </a:rPr>
                <a:t> </a:t>
              </a:r>
            </a:p>
            <a:p>
              <a:pPr algn="r"/>
              <a:r>
                <a:rPr lang="tr-TR" dirty="0">
                  <a:solidFill>
                    <a:schemeClr val="accent2"/>
                  </a:solidFill>
                </a:rPr>
                <a:t>f</a:t>
              </a:r>
              <a:r>
                <a:rPr lang="en-US" dirty="0" err="1">
                  <a:solidFill>
                    <a:schemeClr val="accent2"/>
                  </a:solidFill>
                </a:rPr>
                <a:t>rame</a:t>
              </a:r>
              <a:r>
                <a:rPr lang="tr-TR" dirty="0" err="1">
                  <a:solidFill>
                    <a:schemeClr val="accent2"/>
                  </a:solidFill>
                </a:rPr>
                <a:t>lerinde</a:t>
              </a:r>
              <a:r>
                <a:rPr lang="tr-TR" dirty="0">
                  <a:solidFill>
                    <a:schemeClr val="accent2"/>
                  </a:solidFill>
                </a:rPr>
                <a:t> </a:t>
              </a:r>
            </a:p>
            <a:p>
              <a:pPr algn="r"/>
              <a:r>
                <a:rPr lang="tr-TR" dirty="0">
                  <a:solidFill>
                    <a:schemeClr val="accent2"/>
                  </a:solidFill>
                </a:rPr>
                <a:t>sinyal şekli</a:t>
              </a:r>
              <a:r>
                <a:rPr lang="en-US" dirty="0">
                  <a:solidFill>
                    <a:schemeClr val="accent2"/>
                  </a:solidFill>
                </a:rPr>
                <a:t> [1]</a:t>
              </a:r>
            </a:p>
          </p:txBody>
        </p:sp>
      </p:grp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84320582-044E-4788-AEDF-D1E291A1AE00}"/>
              </a:ext>
            </a:extLst>
          </p:cNvPr>
          <p:cNvCxnSpPr/>
          <p:nvPr/>
        </p:nvCxnSpPr>
        <p:spPr>
          <a:xfrm>
            <a:off x="0" y="3202146"/>
            <a:ext cx="9236467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3791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-templ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-template" id="{1856DB8B-6F97-4EF5-8333-936ABADA12A6}" vid="{54273254-3C2B-4BF4-8C03-4FE0D5378C4D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CERN-template</Template>
  <TotalTime>999</TotalTime>
  <Words>1464</Words>
  <Application>Microsoft Office PowerPoint</Application>
  <PresentationFormat>On-screen Show (4:3)</PresentationFormat>
  <Paragraphs>308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Source Sans Pro</vt:lpstr>
      <vt:lpstr>Times New Roman</vt:lpstr>
      <vt:lpstr>Wingdings</vt:lpstr>
      <vt:lpstr>CERN-template</vt:lpstr>
      <vt:lpstr>CAST-CAPP İle Axion Karanlık Madde Araştırma Sonuçları</vt:lpstr>
      <vt:lpstr>Motivasyon #1:  Güçlü CP Problemi – Peccei-Quinn Mekanizması</vt:lpstr>
      <vt:lpstr>Motivasyon #2: Karanlık madde Problemi</vt:lpstr>
      <vt:lpstr>Axion arayışı </vt:lpstr>
      <vt:lpstr>Axion Haloscope – Mikrodalga (ya da RF) Kaviteler</vt:lpstr>
      <vt:lpstr>CERN Axion Solar Telescope (CAST)</vt:lpstr>
      <vt:lpstr>CAST’ın Evrimi</vt:lpstr>
      <vt:lpstr>CAST-CAPP Algıçı</vt:lpstr>
      <vt:lpstr>DM Axion Sinyali &amp; Gürültü (CAST-CAPP parametreleri)</vt:lpstr>
      <vt:lpstr>Tuner mekanizması</vt:lpstr>
      <vt:lpstr>Kaviteleri birlikte kullanma</vt:lpstr>
      <vt:lpstr>Faz Eşleştirme (PM)</vt:lpstr>
      <vt:lpstr>Veri Alım</vt:lpstr>
      <vt:lpstr>Veri Alım</vt:lpstr>
      <vt:lpstr>CAST Alanında EMI/EMC</vt:lpstr>
      <vt:lpstr>Sinyal Enjeksiyon Testleri</vt:lpstr>
      <vt:lpstr>Veri Analizi #1 – FFT</vt:lpstr>
      <vt:lpstr>Veri Analizi #2 –Spektrum Düzleştirme ve IF kontrolü</vt:lpstr>
      <vt:lpstr>Veri Analiz #3 – Spektrumların Kombinasyonu</vt:lpstr>
      <vt:lpstr>Veri Analizi #4 – Grand Spektrum &amp; Axion Adayları</vt:lpstr>
      <vt:lpstr>Veri Analizi #5 – Adayları Ele Almak</vt:lpstr>
      <vt:lpstr>Axion-Photon Coupling Exclusion</vt:lpstr>
      <vt:lpstr>PowerPoint Presentation</vt:lpstr>
      <vt:lpstr>Backup: Data Statistics and Selection Criteria</vt:lpstr>
      <vt:lpstr>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Kaan Özbozduman</dc:creator>
  <cp:lastModifiedBy>Kaan Özbozduman</cp:lastModifiedBy>
  <cp:revision>64</cp:revision>
  <dcterms:created xsi:type="dcterms:W3CDTF">2021-08-24T09:21:30Z</dcterms:created>
  <dcterms:modified xsi:type="dcterms:W3CDTF">2022-09-24T08:52:12Z</dcterms:modified>
</cp:coreProperties>
</file>