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56" r:id="rId2"/>
    <p:sldId id="290" r:id="rId3"/>
    <p:sldId id="258" r:id="rId4"/>
    <p:sldId id="257" r:id="rId5"/>
    <p:sldId id="260" r:id="rId6"/>
    <p:sldId id="287" r:id="rId7"/>
    <p:sldId id="267" r:id="rId8"/>
    <p:sldId id="329" r:id="rId9"/>
    <p:sldId id="296" r:id="rId10"/>
    <p:sldId id="306" r:id="rId11"/>
    <p:sldId id="307" r:id="rId12"/>
    <p:sldId id="280" r:id="rId13"/>
    <p:sldId id="281" r:id="rId14"/>
    <p:sldId id="332" r:id="rId15"/>
    <p:sldId id="333" r:id="rId16"/>
    <p:sldId id="309" r:id="rId17"/>
    <p:sldId id="286" r:id="rId18"/>
    <p:sldId id="328" r:id="rId19"/>
    <p:sldId id="334" r:id="rId20"/>
    <p:sldId id="330" r:id="rId21"/>
    <p:sldId id="271" r:id="rId22"/>
    <p:sldId id="270" r:id="rId23"/>
    <p:sldId id="272" r:id="rId24"/>
    <p:sldId id="262" r:id="rId25"/>
    <p:sldId id="311" r:id="rId26"/>
    <p:sldId id="339" r:id="rId27"/>
    <p:sldId id="338" r:id="rId28"/>
    <p:sldId id="337" r:id="rId29"/>
    <p:sldId id="331" r:id="rId30"/>
    <p:sldId id="312" r:id="rId31"/>
    <p:sldId id="325" r:id="rId32"/>
    <p:sldId id="313" r:id="rId33"/>
    <p:sldId id="320" r:id="rId34"/>
    <p:sldId id="321" r:id="rId35"/>
    <p:sldId id="322" r:id="rId36"/>
    <p:sldId id="323" r:id="rId37"/>
    <p:sldId id="314" r:id="rId38"/>
    <p:sldId id="324" r:id="rId39"/>
    <p:sldId id="326" r:id="rId40"/>
    <p:sldId id="318" r:id="rId41"/>
    <p:sldId id="317" r:id="rId42"/>
    <p:sldId id="336" r:id="rId43"/>
    <p:sldId id="282" r:id="rId44"/>
  </p:sldIdLst>
  <p:sldSz cx="12192000" cy="6858000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2317" autoAdjust="0"/>
  </p:normalViewPr>
  <p:slideViewPr>
    <p:cSldViewPr snapToGrid="0">
      <p:cViewPr varScale="1">
        <p:scale>
          <a:sx n="88" d="100"/>
          <a:sy n="88" d="100"/>
        </p:scale>
        <p:origin x="516" y="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104"/>
    </p:cViewPr>
  </p:sorterViewPr>
  <p:notesViewPr>
    <p:cSldViewPr snapToGrid="0">
      <p:cViewPr varScale="1">
        <p:scale>
          <a:sx n="80" d="100"/>
          <a:sy n="80" d="100"/>
        </p:scale>
        <p:origin x="2304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user\Desktop\&#53685;&#54633;%20&#47928;&#49436;1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user\Desktop\&#53685;&#54633;%20&#47928;&#49436;1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user\Desktop\&#53685;&#54633;%20&#47928;&#49436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1"/>
            </a:pPr>
            <a:r>
              <a:rPr lang="en-US" altLang="ko-KR" sz="2000" b="1" dirty="0" smtClean="0"/>
              <a:t>Research Fields</a:t>
            </a:r>
            <a:endParaRPr lang="ko-KR" altLang="en-US" sz="2000" b="1" dirty="0"/>
          </a:p>
        </c:rich>
      </c:tx>
      <c:layout>
        <c:manualLayout>
          <c:xMode val="edge"/>
          <c:yMode val="edge"/>
          <c:x val="0.32702660773879316"/>
          <c:y val="7.5118801834727494E-2"/>
        </c:manualLayout>
      </c:layout>
      <c:overlay val="0"/>
    </c:title>
    <c:autoTitleDeleted val="0"/>
    <c:view3D>
      <c:rotX val="30"/>
      <c:rotY val="2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750455373406194E-2"/>
          <c:y val="3.7312038309476588E-4"/>
          <c:w val="0.9872496309933817"/>
          <c:h val="0.966578870031367"/>
        </c:manualLayout>
      </c:layout>
      <c:pie3DChart>
        <c:varyColors val="1"/>
        <c:ser>
          <c:idx val="0"/>
          <c:order val="0"/>
          <c:dPt>
            <c:idx val="0"/>
            <c:bubble3D val="0"/>
            <c:explosion val="11"/>
            <c:extLst>
              <c:ext xmlns:c16="http://schemas.microsoft.com/office/drawing/2014/chart" uri="{C3380CC4-5D6E-409C-BE32-E72D297353CC}">
                <c16:uniqueId val="{00000000-846E-4280-8A4E-B06603CEE8B5}"/>
              </c:ext>
            </c:extLst>
          </c:dPt>
          <c:dPt>
            <c:idx val="1"/>
            <c:bubble3D val="0"/>
            <c:explosion val="8"/>
            <c:extLst>
              <c:ext xmlns:c16="http://schemas.microsoft.com/office/drawing/2014/chart" uri="{C3380CC4-5D6E-409C-BE32-E72D297353CC}">
                <c16:uniqueId val="{00000001-846E-4280-8A4E-B06603CEE8B5}"/>
              </c:ext>
            </c:extLst>
          </c:dPt>
          <c:dPt>
            <c:idx val="2"/>
            <c:bubble3D val="0"/>
            <c:explosion val="5"/>
            <c:extLst>
              <c:ext xmlns:c16="http://schemas.microsoft.com/office/drawing/2014/chart" uri="{C3380CC4-5D6E-409C-BE32-E72D297353CC}">
                <c16:uniqueId val="{00000002-846E-4280-8A4E-B06603CEE8B5}"/>
              </c:ext>
            </c:extLst>
          </c:dPt>
          <c:dPt>
            <c:idx val="3"/>
            <c:bubble3D val="0"/>
            <c:explosion val="4"/>
            <c:extLst>
              <c:ext xmlns:c16="http://schemas.microsoft.com/office/drawing/2014/chart" uri="{C3380CC4-5D6E-409C-BE32-E72D297353CC}">
                <c16:uniqueId val="{00000003-846E-4280-8A4E-B06603CEE8B5}"/>
              </c:ext>
            </c:extLst>
          </c:dPt>
          <c:dLbls>
            <c:delete val="1"/>
          </c:dLbls>
          <c:val>
            <c:numRef>
              <c:f>Sheet2!$A$2:$D$2</c:f>
              <c:numCache>
                <c:formatCode>General</c:formatCode>
                <c:ptCount val="4"/>
                <c:pt idx="0">
                  <c:v>54</c:v>
                </c:pt>
                <c:pt idx="1">
                  <c:v>23</c:v>
                </c:pt>
                <c:pt idx="2">
                  <c:v>15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46E-4280-8A4E-B06603CEE8B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/>
            </a:pPr>
            <a:r>
              <a:rPr lang="en-US" altLang="ko-KR" sz="1400" b="1" dirty="0" smtClean="0"/>
              <a:t>Energy Storage and Conversion</a:t>
            </a:r>
            <a:endParaRPr lang="ko-KR" altLang="en-US" sz="1400" b="1" dirty="0"/>
          </a:p>
        </c:rich>
      </c:tx>
      <c:layout>
        <c:manualLayout>
          <c:xMode val="edge"/>
          <c:yMode val="edge"/>
          <c:x val="5.3155924411618968E-2"/>
          <c:y val="1.1427295920152371E-2"/>
        </c:manualLayout>
      </c:layout>
      <c:overlay val="0"/>
    </c:title>
    <c:autoTitleDeleted val="0"/>
    <c:view3D>
      <c:rotX val="30"/>
      <c:rotY val="2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750455373406194E-2"/>
          <c:y val="7.0402073973882096E-2"/>
          <c:w val="0.98098965784616743"/>
          <c:h val="0.89654988778576594"/>
        </c:manualLayout>
      </c:layout>
      <c:pie3DChart>
        <c:varyColors val="1"/>
        <c:ser>
          <c:idx val="0"/>
          <c:order val="0"/>
          <c:explosion val="12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412E-47C3-817D-CACE4068F034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1-412E-47C3-817D-CACE4068F034}"/>
              </c:ext>
            </c:extLst>
          </c:dPt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2-412E-47C3-817D-CACE4068F034}"/>
              </c:ext>
            </c:extLst>
          </c:dPt>
          <c:dLbls>
            <c:delete val="1"/>
          </c:dLbls>
          <c:val>
            <c:numRef>
              <c:f>Sheet2!$A$3:$E$3</c:f>
              <c:numCache>
                <c:formatCode>General</c:formatCode>
                <c:ptCount val="5"/>
                <c:pt idx="0">
                  <c:v>55</c:v>
                </c:pt>
                <c:pt idx="1">
                  <c:v>15</c:v>
                </c:pt>
                <c:pt idx="2">
                  <c:v>10</c:v>
                </c:pt>
                <c:pt idx="3">
                  <c:v>10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12E-47C3-817D-CACE4068F03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1"/>
            </a:pPr>
            <a:r>
              <a:rPr lang="en-US" altLang="ko-KR" sz="2000" b="1" dirty="0" smtClean="0"/>
              <a:t>User Affiliations</a:t>
            </a:r>
            <a:endParaRPr lang="ko-KR" altLang="en-US" sz="2000" b="1" dirty="0"/>
          </a:p>
        </c:rich>
      </c:tx>
      <c:layout>
        <c:manualLayout>
          <c:xMode val="edge"/>
          <c:yMode val="edge"/>
          <c:x val="0.2434140771798303"/>
          <c:y val="7.1145941049285109E-4"/>
        </c:manualLayout>
      </c:layout>
      <c:overlay val="0"/>
    </c:title>
    <c:autoTitleDeleted val="0"/>
    <c:view3D>
      <c:rotX val="30"/>
      <c:rotY val="2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750455373406194E-2"/>
          <c:y val="7.0402073973882096E-2"/>
          <c:w val="0.98098965784616743"/>
          <c:h val="0.89654988778576594"/>
        </c:manualLayout>
      </c:layout>
      <c:pie3DChart>
        <c:varyColors val="1"/>
        <c:ser>
          <c:idx val="0"/>
          <c:order val="0"/>
          <c:explosion val="12"/>
          <c:dPt>
            <c:idx val="0"/>
            <c:bubble3D val="0"/>
            <c:explosion val="2"/>
            <c:extLst>
              <c:ext xmlns:c16="http://schemas.microsoft.com/office/drawing/2014/chart" uri="{C3380CC4-5D6E-409C-BE32-E72D297353CC}">
                <c16:uniqueId val="{00000000-898C-426E-8712-49DD4ACA2A9E}"/>
              </c:ext>
            </c:extLst>
          </c:dPt>
          <c:dLbls>
            <c:delete val="1"/>
          </c:dLbls>
          <c:val>
            <c:numRef>
              <c:f>Sheet2!$A$4:$C$4</c:f>
              <c:numCache>
                <c:formatCode>General</c:formatCode>
                <c:ptCount val="3"/>
                <c:pt idx="0">
                  <c:v>60</c:v>
                </c:pt>
                <c:pt idx="1">
                  <c:v>25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9C-4AAD-85A6-12629D47DFA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0.56533</cdr:x>
      <cdr:y>0.41666</cdr:y>
    </cdr:from>
    <cdr:to>
      <cdr:x>0.91737</cdr:x>
      <cdr:y>0.55051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67473" y="2334359"/>
          <a:ext cx="2034706" cy="7499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ko-KR" sz="1800" b="1" dirty="0" smtClean="0">
              <a:solidFill>
                <a:schemeClr val="bg1"/>
              </a:solidFill>
            </a:rPr>
            <a:t>Energy Storage </a:t>
          </a:r>
        </a:p>
        <a:p xmlns:a="http://schemas.openxmlformats.org/drawingml/2006/main">
          <a:r>
            <a:rPr lang="en-US" altLang="ko-KR" sz="1800" b="1" dirty="0" smtClean="0">
              <a:solidFill>
                <a:schemeClr val="bg1"/>
              </a:solidFill>
            </a:rPr>
            <a:t>and Conversion</a:t>
          </a:r>
          <a:endParaRPr lang="ko-KR" altLang="en-US" sz="18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0.08028</cdr:x>
      <cdr:y>0.39211</cdr:y>
    </cdr:from>
    <cdr:to>
      <cdr:x>0.41499</cdr:x>
      <cdr:y>0.47068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45014" y="2149736"/>
          <a:ext cx="1855459" cy="4307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lnSpc>
              <a:spcPts val="1500"/>
            </a:lnSpc>
          </a:pPr>
          <a:r>
            <a:rPr lang="en-US" altLang="ko-KR" sz="1400" b="1" dirty="0" smtClean="0">
              <a:solidFill>
                <a:schemeClr val="bg1"/>
              </a:solidFill>
            </a:rPr>
            <a:t>Environmental and </a:t>
          </a:r>
        </a:p>
        <a:p xmlns:a="http://schemas.openxmlformats.org/drawingml/2006/main">
          <a:pPr>
            <a:lnSpc>
              <a:spcPts val="1500"/>
            </a:lnSpc>
          </a:pPr>
          <a:r>
            <a:rPr lang="en-US" altLang="ko-KR" sz="1400" b="1" dirty="0" smtClean="0">
              <a:solidFill>
                <a:schemeClr val="bg1"/>
              </a:solidFill>
            </a:rPr>
            <a:t>Biology</a:t>
          </a:r>
          <a:endParaRPr lang="ko-KR" altLang="en-US" sz="1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0.46612</cdr:x>
      <cdr:y>0.22077</cdr:y>
    </cdr:from>
    <cdr:to>
      <cdr:x>0.62003</cdr:x>
      <cdr:y>0.30844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2694035" y="1236865"/>
          <a:ext cx="889563" cy="4911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000" b="1" dirty="0" smtClean="0">
              <a:solidFill>
                <a:schemeClr val="bg1"/>
              </a:solidFill>
            </a:rPr>
            <a:t>Physics and</a:t>
          </a:r>
        </a:p>
        <a:p xmlns:a="http://schemas.openxmlformats.org/drawingml/2006/main">
          <a:r>
            <a:rPr lang="en-US" altLang="ko-KR" sz="1000" b="1" dirty="0" smtClean="0">
              <a:solidFill>
                <a:schemeClr val="bg1"/>
              </a:solidFill>
            </a:rPr>
            <a:t>Device</a:t>
          </a:r>
          <a:endParaRPr lang="ko-KR" altLang="en-US" sz="10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0.24626</cdr:x>
      <cdr:y>0.26205</cdr:y>
    </cdr:from>
    <cdr:to>
      <cdr:x>0.4392</cdr:x>
      <cdr:y>0.31468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423326" y="1468173"/>
          <a:ext cx="1115134" cy="2948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200" b="1" dirty="0" err="1" smtClean="0">
              <a:solidFill>
                <a:schemeClr val="bg1"/>
              </a:solidFill>
            </a:rPr>
            <a:t>NanoScience</a:t>
          </a:r>
          <a:endParaRPr lang="ko-KR" altLang="en-US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0.16601</cdr:x>
      <cdr:y>0.78065</cdr:y>
    </cdr:from>
    <cdr:to>
      <cdr:x>0.95055</cdr:x>
      <cdr:y>0.96469</cdr:y>
    </cdr:to>
    <cdr:grpSp>
      <cdr:nvGrpSpPr>
        <cdr:cNvPr id="10" name="그룹 9"/>
        <cdr:cNvGrpSpPr/>
      </cdr:nvGrpSpPr>
      <cdr:grpSpPr>
        <a:xfrm xmlns:a="http://schemas.openxmlformats.org/drawingml/2006/main">
          <a:off x="959497" y="4373636"/>
          <a:ext cx="4534450" cy="1031095"/>
          <a:chOff x="920276" y="4279869"/>
          <a:chExt cx="4349080" cy="1008995"/>
        </a:xfrm>
      </cdr:grpSpPr>
      <cdr:sp macro="" textlink="">
        <cdr:nvSpPr>
          <cdr:cNvPr id="6" name="TextBox 5"/>
          <cdr:cNvSpPr txBox="1"/>
        </cdr:nvSpPr>
        <cdr:spPr>
          <a:xfrm xmlns:a="http://schemas.openxmlformats.org/drawingml/2006/main">
            <a:off x="935281" y="4279869"/>
            <a:ext cx="4334075" cy="309868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none" rtlCol="0"/>
          <a:lstStyle xmlns:a="http://schemas.openxmlformats.org/drawingml/2006/main"/>
          <a:p xmlns:a="http://schemas.openxmlformats.org/drawingml/2006/main">
            <a:r>
              <a:rPr lang="en-US" altLang="ko-KR" sz="1100" b="1" dirty="0" smtClean="0"/>
              <a:t>Li-ion battery*</a:t>
            </a:r>
            <a:r>
              <a:rPr lang="en-US" altLang="ko-KR" sz="1100" dirty="0" smtClean="0"/>
              <a:t>, Fuel cell, Solar cell</a:t>
            </a:r>
            <a:r>
              <a:rPr lang="ko-KR" altLang="en-US" sz="1100" dirty="0" smtClean="0"/>
              <a:t> </a:t>
            </a:r>
            <a:r>
              <a:rPr lang="en-US" altLang="ko-KR" sz="1100" dirty="0" smtClean="0"/>
              <a:t>and</a:t>
            </a:r>
            <a:r>
              <a:rPr lang="ko-KR" altLang="en-US" sz="1100" dirty="0" smtClean="0"/>
              <a:t> </a:t>
            </a:r>
            <a:r>
              <a:rPr lang="en-US" altLang="ko-KR" dirty="0" smtClean="0"/>
              <a:t>Metal-Air battery, </a:t>
            </a:r>
            <a:r>
              <a:rPr lang="en-US" altLang="ko-KR" dirty="0" err="1" smtClean="0"/>
              <a:t>Photocatalyst</a:t>
            </a:r>
            <a:endParaRPr lang="ko-KR" altLang="en-US" sz="1100" dirty="0"/>
          </a:p>
        </cdr:txBody>
      </cdr:sp>
      <cdr:sp macro="" textlink="">
        <cdr:nvSpPr>
          <cdr:cNvPr id="7" name="TextBox 1"/>
          <cdr:cNvSpPr txBox="1"/>
        </cdr:nvSpPr>
        <cdr:spPr>
          <a:xfrm xmlns:a="http://schemas.openxmlformats.org/drawingml/2006/main">
            <a:off x="935281" y="4507260"/>
            <a:ext cx="4334074" cy="309923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altLang="ko-KR" sz="1100" b="1" dirty="0" smtClean="0"/>
              <a:t>Drug design, Environmental materials</a:t>
            </a:r>
            <a:r>
              <a:rPr lang="en-US" altLang="ko-KR" sz="1100" dirty="0" smtClean="0"/>
              <a:t>, Biomass, Micro-organics</a:t>
            </a:r>
            <a:endParaRPr lang="ko-KR" altLang="en-US" sz="1100" dirty="0"/>
          </a:p>
        </cdr:txBody>
      </cdr:sp>
      <cdr:sp macro="" textlink="">
        <cdr:nvSpPr>
          <cdr:cNvPr id="8" name="TextBox 1"/>
          <cdr:cNvSpPr txBox="1"/>
        </cdr:nvSpPr>
        <cdr:spPr>
          <a:xfrm xmlns:a="http://schemas.openxmlformats.org/drawingml/2006/main">
            <a:off x="933636" y="4740948"/>
            <a:ext cx="4334075" cy="309868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altLang="ko-KR" sz="1100" b="1" dirty="0" err="1" smtClean="0"/>
              <a:t>Nanochemistry</a:t>
            </a:r>
            <a:r>
              <a:rPr lang="en-US" altLang="ko-KR" sz="1100" dirty="0" smtClean="0"/>
              <a:t> &amp; Engineering</a:t>
            </a:r>
            <a:r>
              <a:rPr lang="ko-KR" altLang="en-US" sz="1100" b="1" dirty="0" smtClean="0"/>
              <a:t> </a:t>
            </a:r>
            <a:endParaRPr lang="ko-KR" altLang="en-US" sz="1100" b="1" dirty="0"/>
          </a:p>
        </cdr:txBody>
      </cdr:sp>
      <cdr:sp macro="" textlink="">
        <cdr:nvSpPr>
          <cdr:cNvPr id="9" name="TextBox 1"/>
          <cdr:cNvSpPr txBox="1"/>
        </cdr:nvSpPr>
        <cdr:spPr>
          <a:xfrm xmlns:a="http://schemas.openxmlformats.org/drawingml/2006/main">
            <a:off x="920276" y="4978941"/>
            <a:ext cx="4334020" cy="309923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altLang="ko-KR" sz="1100" b="1" dirty="0" smtClean="0"/>
              <a:t>Memory*</a:t>
            </a:r>
            <a:r>
              <a:rPr lang="en-US" altLang="ko-KR" sz="1100" dirty="0" smtClean="0"/>
              <a:t>, Semiconductor, Display</a:t>
            </a:r>
            <a:endParaRPr lang="ko-KR" altLang="en-US" sz="1100" dirty="0"/>
          </a:p>
        </cdr:txBody>
      </cdr:sp>
    </cdr:grp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0.57159</cdr:x>
      <cdr:y>0.47561</cdr:y>
    </cdr:from>
    <cdr:to>
      <cdr:x>0.86257</cdr:x>
      <cdr:y>0.60201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447222" y="1404156"/>
          <a:ext cx="1245805" cy="3731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ko-KR" sz="1600" b="1" dirty="0" smtClean="0">
              <a:solidFill>
                <a:schemeClr val="bg1"/>
              </a:solidFill>
            </a:rPr>
            <a:t>Battery</a:t>
          </a:r>
          <a:endParaRPr lang="ko-KR" altLang="en-US" sz="16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0.02733</cdr:x>
      <cdr:y>0.3869</cdr:y>
    </cdr:from>
    <cdr:to>
      <cdr:x>0.33425</cdr:x>
      <cdr:y>0.45961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99787" y="1142255"/>
          <a:ext cx="1120817" cy="2146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lnSpc>
              <a:spcPts val="1500"/>
            </a:lnSpc>
          </a:pPr>
          <a:r>
            <a:rPr lang="en-US" altLang="ko-KR" sz="1400" b="1" dirty="0" smtClean="0">
              <a:solidFill>
                <a:schemeClr val="bg1"/>
              </a:solidFill>
            </a:rPr>
            <a:t>Fuel cell and</a:t>
          </a:r>
        </a:p>
        <a:p xmlns:a="http://schemas.openxmlformats.org/drawingml/2006/main">
          <a:pPr>
            <a:lnSpc>
              <a:spcPts val="1500"/>
            </a:lnSpc>
          </a:pPr>
          <a:r>
            <a:rPr lang="en-US" altLang="ko-KR" sz="1400" b="1" dirty="0" smtClean="0">
              <a:solidFill>
                <a:schemeClr val="bg1"/>
              </a:solidFill>
            </a:rPr>
            <a:t>Metal-air</a:t>
          </a:r>
          <a:endParaRPr lang="ko-KR" altLang="en-US" sz="1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0.34609</cdr:x>
      <cdr:y>0.16746</cdr:y>
    </cdr:from>
    <cdr:to>
      <cdr:x>0.5</cdr:x>
      <cdr:y>0.25513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481754" y="494394"/>
          <a:ext cx="658951" cy="2588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000" b="1" dirty="0" smtClean="0">
              <a:solidFill>
                <a:schemeClr val="bg1"/>
              </a:solidFill>
            </a:rPr>
            <a:t>Catalyst</a:t>
          </a:r>
          <a:endParaRPr lang="ko-KR" altLang="en-US" sz="10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0.1382</cdr:x>
      <cdr:y>0.25043</cdr:y>
    </cdr:from>
    <cdr:to>
      <cdr:x>0.22655</cdr:x>
      <cdr:y>0.3381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91681" y="739338"/>
          <a:ext cx="378263" cy="2588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200" b="1" dirty="0" smtClean="0">
              <a:solidFill>
                <a:schemeClr val="bg1"/>
              </a:solidFill>
            </a:rPr>
            <a:t>Solar cell</a:t>
          </a:r>
          <a:endParaRPr lang="ko-KR" altLang="en-US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0.50727</cdr:x>
      <cdr:y>0.17448</cdr:y>
    </cdr:from>
    <cdr:to>
      <cdr:x>0.61637</cdr:x>
      <cdr:y>0.26215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852446" y="515132"/>
          <a:ext cx="398414" cy="2588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800" b="1" dirty="0" smtClean="0">
              <a:solidFill>
                <a:schemeClr val="bg1"/>
              </a:solidFill>
            </a:rPr>
            <a:t>ETC</a:t>
          </a:r>
          <a:endParaRPr lang="ko-KR" altLang="en-US" sz="800" b="1" dirty="0">
            <a:solidFill>
              <a:schemeClr val="bg1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0.3775</cdr:x>
      <cdr:y>0.45921</cdr:y>
    </cdr:from>
    <cdr:to>
      <cdr:x>0.66848</cdr:x>
      <cdr:y>0.62824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50428" y="1289613"/>
          <a:ext cx="963833" cy="4746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ko-KR" sz="2400" b="1" dirty="0" smtClean="0">
              <a:solidFill>
                <a:schemeClr val="bg1"/>
              </a:solidFill>
            </a:rPr>
            <a:t>University</a:t>
          </a:r>
          <a:endParaRPr lang="ko-KR" altLang="en-US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0.10154</cdr:x>
      <cdr:y>0.34141</cdr:y>
    </cdr:from>
    <cdr:to>
      <cdr:x>0.40846</cdr:x>
      <cdr:y>0.4359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36338" y="958786"/>
          <a:ext cx="1016632" cy="2653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lnSpc>
              <a:spcPts val="1500"/>
            </a:lnSpc>
          </a:pPr>
          <a:r>
            <a:rPr lang="en-US" altLang="ko-KR" sz="1800" b="1" dirty="0" smtClean="0">
              <a:solidFill>
                <a:schemeClr val="bg1"/>
              </a:solidFill>
            </a:rPr>
            <a:t>Institute</a:t>
          </a:r>
          <a:endParaRPr lang="ko-KR" altLang="en-US" sz="18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0.34609</cdr:x>
      <cdr:y>0.19183</cdr:y>
    </cdr:from>
    <cdr:to>
      <cdr:x>0.5</cdr:x>
      <cdr:y>0.2795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146377" y="538728"/>
          <a:ext cx="509807" cy="2462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400" b="1" dirty="0" smtClean="0">
              <a:solidFill>
                <a:schemeClr val="bg1"/>
              </a:solidFill>
            </a:rPr>
            <a:t>Industry</a:t>
          </a:r>
          <a:endParaRPr lang="ko-KR" altLang="en-US" sz="1400" b="1" dirty="0">
            <a:solidFill>
              <a:schemeClr val="bg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E5BB9-AB9D-4595-ADDD-51A8FB223AEB}" type="datetimeFigureOut">
              <a:rPr lang="ko-KR" altLang="en-US" smtClean="0"/>
              <a:t>2022-09-02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2CE45-8F45-4715-9A86-70D4E3643D8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7621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85608-46D4-4955-9850-1C07DD2719A7}" type="datetimeFigureOut">
              <a:rPr lang="ko-KR" altLang="en-US" smtClean="0"/>
              <a:t>2022-09-02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674E3-5E99-4DAE-808B-FA4E7846EE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5260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674E3-5E99-4DAE-808B-FA4E7846EEEA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5731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15825" y="10238482"/>
            <a:ext cx="2920483" cy="53950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83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16872" indent="-275720" defTabSz="95583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02881" indent="-220576" defTabSz="95583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544033" indent="-220576" defTabSz="95583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1985185" indent="-220576" defTabSz="95583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426338" indent="-220576" defTabSz="95583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867490" indent="-220576" defTabSz="95583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308642" indent="-220576" defTabSz="95583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749794" indent="-220576" defTabSz="95583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051A4790-8C71-4A51-B685-94060B0C93A1}" type="slidenum">
              <a:rPr lang="en-US" altLang="ko-KR" smtClean="0">
                <a:latin typeface="굴림" pitchFamily="50" charset="-127"/>
              </a:rPr>
              <a:pPr eaLnBrk="1" hangingPunct="1"/>
              <a:t>2</a:t>
            </a:fld>
            <a:endParaRPr lang="en-US" altLang="ko-KR" smtClean="0">
              <a:latin typeface="굴림" pitchFamily="50" charset="-127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2250" y="809625"/>
            <a:ext cx="7181850" cy="4040188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  <p:extLst>
      <p:ext uri="{BB962C8B-B14F-4D97-AF65-F5344CB8AC3E}">
        <p14:creationId xmlns:p14="http://schemas.microsoft.com/office/powerpoint/2010/main" val="394878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31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15825" y="10238482"/>
            <a:ext cx="2920483" cy="539503"/>
          </a:xfrm>
          <a:prstGeom prst="rect">
            <a:avLst/>
          </a:prstGeom>
          <a:noFill/>
        </p:spPr>
        <p:txBody>
          <a:bodyPr/>
          <a:lstStyle>
            <a:lvl1pPr algn="r" defTabSz="955675" latinLnBrk="1"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algn="r" defTabSz="955675" latinLnBrk="1"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algn="r" defTabSz="955675" latinLnBrk="1"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algn="r" defTabSz="955675" latinLnBrk="1"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algn="r" defTabSz="955675" latinLnBrk="1"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algn="r" defTabSz="955675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algn="r" defTabSz="955675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algn="r" defTabSz="955675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algn="r" defTabSz="955675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480C04E2-E6E8-4F10-81C0-E6BB8CBC374A}" type="slidenum">
              <a:rPr lang="en-US" altLang="ko-KR" sz="1300" b="0">
                <a:solidFill>
                  <a:schemeClr val="tx1"/>
                </a:solidFill>
              </a:rPr>
              <a:pPr/>
              <a:t>6</a:t>
            </a:fld>
            <a:endParaRPr lang="en-US" altLang="ko-KR" sz="1300" b="0">
              <a:solidFill>
                <a:schemeClr val="tx1"/>
              </a:solidFill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  <p:extLst>
      <p:ext uri="{BB962C8B-B14F-4D97-AF65-F5344CB8AC3E}">
        <p14:creationId xmlns:p14="http://schemas.microsoft.com/office/powerpoint/2010/main" val="2126281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84B69-19AC-4884-A797-F8C05B6DF801}" type="slidenum">
              <a:rPr lang="ko-KR" altLang="en-US" smtClean="0"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9964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221320" y="6450923"/>
            <a:ext cx="2743200" cy="365125"/>
          </a:xfrm>
          <a:prstGeom prst="rect">
            <a:avLst/>
          </a:prstGeom>
        </p:spPr>
        <p:txBody>
          <a:bodyPr tIns="0" anchor="t"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altLang="ko-K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114800" y="6356349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ctr"/>
            <a:fld id="{51A594A4-B1AC-4FF2-A55F-52C65024F90C}" type="slidenum">
              <a:rPr lang="ko-KR" altLang="en-US" smtClean="0"/>
              <a:pPr algn="ctr"/>
              <a:t>‹#›</a:t>
            </a:fld>
            <a:endParaRPr lang="ko-KR" altLang="en-US" dirty="0"/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560" y="6356348"/>
            <a:ext cx="2740151" cy="27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832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114800" y="52939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594A4-B1AC-4FF2-A55F-52C65024F9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41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114800" y="52939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594A4-B1AC-4FF2-A55F-52C65024F9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1424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114800" y="52939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594A4-B1AC-4FF2-A55F-52C65024F9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1301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3200" y="152400"/>
            <a:ext cx="11684000" cy="6096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203200" y="914400"/>
            <a:ext cx="5740400" cy="53340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46800" y="914400"/>
            <a:ext cx="5740400" cy="53340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7297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336283" y="222289"/>
            <a:ext cx="9046181" cy="5760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000"/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20" name="직각 삼각형 19"/>
          <p:cNvSpPr/>
          <p:nvPr userDrawn="1"/>
        </p:nvSpPr>
        <p:spPr>
          <a:xfrm rot="5400000" flipH="1" flipV="1">
            <a:off x="11710819" y="6378578"/>
            <a:ext cx="432000" cy="531607"/>
          </a:xfrm>
          <a:prstGeom prst="rtTriangle">
            <a:avLst/>
          </a:prstGeom>
          <a:pattFill prst="wdUpDiag">
            <a:fgClr>
              <a:schemeClr val="bg1">
                <a:lumMod val="85000"/>
              </a:schemeClr>
            </a:fgClr>
            <a:bgClr>
              <a:srgbClr val="E6E6E6"/>
            </a:bgClr>
          </a:pattFill>
          <a:ln w="15875" cap="rnd">
            <a:noFill/>
            <a:tailEnd type="none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96000" rtlCol="0" anchor="t" anchorCtr="0"/>
          <a:lstStyle/>
          <a:p>
            <a:pPr algn="ctr"/>
            <a:endParaRPr lang="ko-KR" altLang="en-US" sz="1050" kern="0" spc="-70" dirty="0">
              <a:gradFill>
                <a:gsLst>
                  <a:gs pos="100000">
                    <a:prstClr val="white"/>
                  </a:gs>
                  <a:gs pos="38000">
                    <a:prstClr val="white"/>
                  </a:gs>
                </a:gsLst>
                <a:lin ang="5400000" scaled="0"/>
              </a:gradFill>
              <a:latin typeface="KoPub바탕체 Bold" panose="02020603020101020101" pitchFamily="18" charset="-127"/>
              <a:ea typeface="KoPub바탕체 Bold" panose="02020603020101020101" pitchFamily="18" charset="-127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9640441" y="6598563"/>
            <a:ext cx="2488664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26B347-6924-4185-B009-9AFCF813A512}" type="slidenum">
              <a:rPr lang="en-US" altLang="ko-KR" sz="1000" kern="1200" spc="-30" baseline="0" noProof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KoPub돋움체 Medium" pitchFamily="18" charset="-127"/>
                <a:ea typeface="KoPub돋움체 Medium" pitchFamily="18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altLang="ko-KR" sz="1000" kern="1200" spc="-30" baseline="0" noProof="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KoPub돋움체 Medium" pitchFamily="18" charset="-127"/>
              <a:ea typeface="KoPub돋움체 Medium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5407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332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594A4-B1AC-4FF2-A55F-52C65024F90C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560" y="6356348"/>
            <a:ext cx="2740151" cy="27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550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114800" y="52939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594A4-B1AC-4FF2-A55F-52C65024F9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9245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114800" y="52939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594A4-B1AC-4FF2-A55F-52C65024F9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933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4114800" y="52939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594A4-B1AC-4FF2-A55F-52C65024F9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3434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4114800" y="52939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594A4-B1AC-4FF2-A55F-52C65024F9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4203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4114800" y="52939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594A4-B1AC-4FF2-A55F-52C65024F9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7706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114800" y="529390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594A4-B1AC-4FF2-A55F-52C65024F9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3674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1"/>
          <p:cNvSpPr txBox="1">
            <a:spLocks/>
          </p:cNvSpPr>
          <p:nvPr userDrawn="1"/>
        </p:nvSpPr>
        <p:spPr>
          <a:xfrm>
            <a:off x="221320" y="6450923"/>
            <a:ext cx="2743200" cy="365125"/>
          </a:xfrm>
          <a:prstGeom prst="rect">
            <a:avLst/>
          </a:prstGeom>
        </p:spPr>
        <p:txBody>
          <a:bodyPr tIns="0" anchor="t"/>
          <a:lstStyle>
            <a:defPPr>
              <a:defRPr lang="ko-KR"/>
            </a:defPPr>
            <a:lvl1pPr marL="0" algn="l" defTabSz="91440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Won Namkung</a:t>
            </a:r>
          </a:p>
        </p:txBody>
      </p:sp>
      <p:sp>
        <p:nvSpPr>
          <p:cNvPr id="8" name="슬라이드 번호 개체 틀 3"/>
          <p:cNvSpPr txBox="1">
            <a:spLocks/>
          </p:cNvSpPr>
          <p:nvPr userDrawn="1"/>
        </p:nvSpPr>
        <p:spPr>
          <a:xfrm>
            <a:off x="4114800" y="6356349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1A594A4-B1AC-4FF2-A55F-52C65024F90C}" type="slidenum">
              <a:rPr lang="ko-KR" altLang="en-US" smtClean="0"/>
              <a:pPr algn="ctr"/>
              <a:t>‹#›</a:t>
            </a:fld>
            <a:endParaRPr lang="ko-KR" altLang="en-US" dirty="0"/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560" y="6356348"/>
            <a:ext cx="2740151" cy="27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134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2" r:id="rId13"/>
    <p:sldLayoutId id="2147483665" r:id="rId1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12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emf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emf"/><Relationship Id="rId9" Type="http://schemas.openxmlformats.org/officeDocument/2006/relationships/image" Target="../media/image30.emf"/><Relationship Id="rId14" Type="http://schemas.openxmlformats.org/officeDocument/2006/relationships/image" Target="../media/image3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13" Type="http://schemas.openxmlformats.org/officeDocument/2006/relationships/image" Target="../media/image62.png"/><Relationship Id="rId18" Type="http://schemas.openxmlformats.org/officeDocument/2006/relationships/image" Target="../media/image67.pn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12" Type="http://schemas.openxmlformats.org/officeDocument/2006/relationships/image" Target="../media/image61.png"/><Relationship Id="rId17" Type="http://schemas.openxmlformats.org/officeDocument/2006/relationships/image" Target="../media/image66.png"/><Relationship Id="rId2" Type="http://schemas.openxmlformats.org/officeDocument/2006/relationships/image" Target="../media/image51.jpeg"/><Relationship Id="rId16" Type="http://schemas.openxmlformats.org/officeDocument/2006/relationships/image" Target="../media/image65.jpeg"/><Relationship Id="rId20" Type="http://schemas.openxmlformats.org/officeDocument/2006/relationships/image" Target="../media/image6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5.jpeg"/><Relationship Id="rId11" Type="http://schemas.openxmlformats.org/officeDocument/2006/relationships/image" Target="../media/image60.jpeg"/><Relationship Id="rId5" Type="http://schemas.openxmlformats.org/officeDocument/2006/relationships/image" Target="../media/image54.jpeg"/><Relationship Id="rId15" Type="http://schemas.openxmlformats.org/officeDocument/2006/relationships/image" Target="../media/image64.png"/><Relationship Id="rId10" Type="http://schemas.openxmlformats.org/officeDocument/2006/relationships/image" Target="../media/image59.jpeg"/><Relationship Id="rId19" Type="http://schemas.openxmlformats.org/officeDocument/2006/relationships/image" Target="../media/image68.jpeg"/><Relationship Id="rId4" Type="http://schemas.openxmlformats.org/officeDocument/2006/relationships/image" Target="../media/image53.jpeg"/><Relationship Id="rId9" Type="http://schemas.openxmlformats.org/officeDocument/2006/relationships/image" Target="../media/image58.jpeg"/><Relationship Id="rId14" Type="http://schemas.openxmlformats.org/officeDocument/2006/relationships/image" Target="../media/image6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5.emf"/><Relationship Id="rId4" Type="http://schemas.openxmlformats.org/officeDocument/2006/relationships/image" Target="../media/image9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315035" y="2653768"/>
            <a:ext cx="9144000" cy="3415370"/>
          </a:xfrm>
        </p:spPr>
        <p:txBody>
          <a:bodyPr>
            <a:noAutofit/>
          </a:bodyPr>
          <a:lstStyle/>
          <a:p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Congratulations for 70</a:t>
            </a:r>
            <a:r>
              <a:rPr lang="en-US" altLang="ko-KR" sz="3600" b="1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Anniversary</a:t>
            </a:r>
            <a:b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b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Turkish Physical Society</a:t>
            </a:r>
            <a:b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b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Korean Physical Society</a:t>
            </a:r>
            <a:b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97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삼성\Desktop\20150918_1859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912" y="1156129"/>
            <a:ext cx="7624805" cy="4574882"/>
          </a:xfrm>
          <a:prstGeom prst="rect">
            <a:avLst/>
          </a:prstGeom>
          <a:noFill/>
        </p:spPr>
      </p:pic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143169"/>
              </p:ext>
            </p:extLst>
          </p:nvPr>
        </p:nvGraphicFramePr>
        <p:xfrm>
          <a:off x="8326954" y="3991485"/>
          <a:ext cx="3246989" cy="1739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6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5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41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94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ko-KR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ko-KR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ko-KR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4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  <a:endParaRPr lang="ko-KR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endParaRPr lang="ko-KR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ko-KR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4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Charge</a:t>
                      </a:r>
                      <a:endParaRPr lang="ko-KR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endParaRPr lang="ko-KR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ko-KR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944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en-US" altLang="ko-KR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of SLED</a:t>
                      </a:r>
                      <a:endParaRPr lang="ko-KR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ko-KR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1502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r>
                        <a:rPr lang="en-US" altLang="ko-KR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of Acc. Column</a:t>
                      </a:r>
                      <a:endParaRPr lang="ko-KR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</a:t>
                      </a:r>
                      <a:endParaRPr lang="ko-KR" alt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Picture 3" descr="C:\Users\pal\Desktop\동아사이언스 촬영사진\사진\선형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8906856" y="579894"/>
            <a:ext cx="2133761" cy="32004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8273656" y="3449956"/>
            <a:ext cx="3400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 Section of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Acceleration.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Column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8049" y="301002"/>
            <a:ext cx="2886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 Tunnel 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40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내용 개체 틀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94" y="1129414"/>
            <a:ext cx="7591041" cy="5060694"/>
          </a:xfrm>
          <a:prstGeom prst="rect">
            <a:avLst/>
          </a:prstGeom>
        </p:spPr>
      </p:pic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140560"/>
              </p:ext>
            </p:extLst>
          </p:nvPr>
        </p:nvGraphicFramePr>
        <p:xfrm>
          <a:off x="8586581" y="1792512"/>
          <a:ext cx="3121946" cy="2757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6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5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0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95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801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r>
                        <a:rPr lang="en-US" altLang="ko-KR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of </a:t>
                      </a:r>
                      <a:r>
                        <a:rPr lang="en-US" altLang="ko-KR" sz="16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Undulator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95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95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Period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26.0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95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8.3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95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Wavelength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995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Magnetic field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Tesla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0.8124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995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1.9727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166" marR="73166" marT="36583" marB="365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239589" y="356128"/>
            <a:ext cx="3121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Undulator Hall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91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24000" y="334113"/>
            <a:ext cx="9144000" cy="654179"/>
          </a:xfrm>
          <a:ln w="12700">
            <a:noFill/>
          </a:ln>
        </p:spPr>
        <p:txBody>
          <a:bodyPr>
            <a:normAutofit/>
          </a:bodyPr>
          <a:lstStyle/>
          <a:p>
            <a:pPr algn="ctr"/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Hard X-ray Experiment Hutches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65821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34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1011381" y="121676"/>
            <a:ext cx="9144000" cy="654179"/>
          </a:xfrm>
          <a:ln w="12700">
            <a:noFill/>
          </a:ln>
        </p:spPr>
        <p:txBody>
          <a:bodyPr>
            <a:normAutofit/>
          </a:bodyPr>
          <a:lstStyle/>
          <a:p>
            <a:pPr algn="ctr"/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Hard X-ray Experiment Station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93" b="12501"/>
          <a:stretch/>
        </p:blipFill>
        <p:spPr>
          <a:xfrm>
            <a:off x="1011381" y="775855"/>
            <a:ext cx="9227127" cy="552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06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33693" y="4784990"/>
            <a:ext cx="41473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Bi(111) thin film (50 nm) on </a:t>
            </a:r>
            <a:r>
              <a:rPr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GaSb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(111)/Si(111)</a:t>
            </a:r>
          </a:p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X-ray: 6 </a:t>
            </a:r>
            <a:r>
              <a:rPr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X-ray size: ~ 60 x 60 um</a:t>
            </a:r>
            <a:r>
              <a:rPr lang="en-US" altLang="ko-KR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altLang="ko-K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Laser: 800 nm, 100 fs</a:t>
            </a:r>
          </a:p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Detector: MPCCD 0.5M	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F5665496-ED64-46E6-A562-06C147F97D63}"/>
              </a:ext>
            </a:extLst>
          </p:cNvPr>
          <p:cNvGrpSpPr/>
          <p:nvPr/>
        </p:nvGrpSpPr>
        <p:grpSpPr>
          <a:xfrm>
            <a:off x="6253203" y="1370803"/>
            <a:ext cx="4457301" cy="4726605"/>
            <a:chOff x="6801440" y="1397835"/>
            <a:chExt cx="4948042" cy="5229448"/>
          </a:xfrm>
        </p:grpSpPr>
        <p:sp>
          <p:nvSpPr>
            <p:cNvPr id="17" name="직사각형 16"/>
            <p:cNvSpPr/>
            <p:nvPr/>
          </p:nvSpPr>
          <p:spPr>
            <a:xfrm>
              <a:off x="6801440" y="1397835"/>
              <a:ext cx="4747000" cy="17366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b="1" dirty="0">
                  <a:cs typeface="Times New Roman" panose="02020603050405020304" pitchFamily="18" charset="0"/>
                </a:rPr>
                <a:t>- </a:t>
              </a:r>
              <a:r>
                <a:rPr lang="en-US" altLang="ko-KR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 timing jitter correction</a:t>
              </a:r>
            </a:p>
            <a:p>
              <a:pPr marL="212117" indent="-212117">
                <a:tabLst>
                  <a:tab pos="144798" algn="l"/>
                </a:tabLst>
              </a:pPr>
              <a:r>
                <a:rPr lang="en-US" altLang="ko-K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averaged by 50 trials of the time delay scan and normalized by </a:t>
              </a:r>
              <a:r>
                <a:rPr lang="en-US" altLang="ko-KR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GaSb</a:t>
              </a:r>
              <a:r>
                <a:rPr lang="en-US" altLang="ko-K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(111) Bragg peak intensity</a:t>
              </a:r>
              <a:endPara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ko-KR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Only slow time-drift correction</a:t>
              </a:r>
            </a:p>
            <a:p>
              <a:r>
                <a:rPr lang="en-US" altLang="ko-KR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Vibration Frequency : 2.7 THz</a:t>
              </a:r>
            </a:p>
            <a:p>
              <a:r>
                <a:rPr lang="en-US" altLang="ko-KR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Instrument Response: 137 fs (FWHM)</a:t>
              </a:r>
              <a:endParaRPr lang="ko-KR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8" name="그림 17">
              <a:extLst>
                <a:ext uri="{FF2B5EF4-FFF2-40B4-BE49-F238E27FC236}">
                  <a16:creationId xmlns:a16="http://schemas.microsoft.com/office/drawing/2014/main" id="{BC53FEAB-455E-4448-B6A2-5D51DE3AD8BA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1651" y="3371420"/>
              <a:ext cx="4907831" cy="3255863"/>
            </a:xfrm>
            <a:prstGeom prst="rect">
              <a:avLst/>
            </a:prstGeom>
          </p:spPr>
        </p:pic>
      </p:grpSp>
      <p:pic>
        <p:nvPicPr>
          <p:cNvPr id="19" name="그림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325" y="1286137"/>
            <a:ext cx="4351597" cy="3308652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1314370" y="250915"/>
            <a:ext cx="95632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Hard X-ray FEL with Femtosecond Timing </a:t>
            </a:r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Jitter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41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그림 41">
            <a:extLst>
              <a:ext uri="{FF2B5EF4-FFF2-40B4-BE49-F238E27FC236}">
                <a16:creationId xmlns:a16="http://schemas.microsoft.com/office/drawing/2014/main" id="{C1FA2CC9-0527-412A-8132-203928D5B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6110" y="3429000"/>
            <a:ext cx="6242517" cy="2944280"/>
          </a:xfrm>
          <a:prstGeom prst="rect">
            <a:avLst/>
          </a:prstGeom>
        </p:spPr>
      </p:pic>
      <p:sp>
        <p:nvSpPr>
          <p:cNvPr id="34" name="직사각형 33">
            <a:extLst>
              <a:ext uri="{FF2B5EF4-FFF2-40B4-BE49-F238E27FC236}">
                <a16:creationId xmlns:a16="http://schemas.microsoft.com/office/drawing/2014/main" id="{EA692B5D-3242-4F9B-81FC-97D080EBA02E}"/>
              </a:ext>
            </a:extLst>
          </p:cNvPr>
          <p:cNvSpPr/>
          <p:nvPr/>
        </p:nvSpPr>
        <p:spPr>
          <a:xfrm>
            <a:off x="8220955" y="721853"/>
            <a:ext cx="3607672" cy="226408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17" indent="-285717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</a:t>
            </a: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9.7 keV </a:t>
            </a:r>
          </a:p>
          <a:p>
            <a:pPr marL="285717" indent="-285717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SASE bandwidth (FWHM) = 27 eV</a:t>
            </a:r>
          </a:p>
          <a:p>
            <a:pPr marL="285717" indent="-285717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Self-seeding bandwidth (FWHM) = </a:t>
            </a:r>
            <a:r>
              <a:rPr lang="en-US" altLang="ko-KR" sz="1600" dirty="0">
                <a:solidFill>
                  <a:srgbClr val="FF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0.22 eV</a:t>
            </a:r>
            <a:endParaRPr lang="en-US" altLang="ko-KR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17" indent="-285717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Averaged pulse energy: </a:t>
            </a:r>
            <a:r>
              <a:rPr lang="en-US" altLang="ko-KR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~850 </a:t>
            </a:r>
            <a:r>
              <a:rPr lang="el-GR" altLang="ko-KR" sz="1600" dirty="0">
                <a:solidFill>
                  <a:srgbClr val="FF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μ</a:t>
            </a:r>
            <a:r>
              <a:rPr lang="en-US" altLang="ko-KR" sz="1600" dirty="0">
                <a:solidFill>
                  <a:srgbClr val="FF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J </a:t>
            </a:r>
          </a:p>
          <a:p>
            <a:pPr marL="285717" indent="-285717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FEL Pulse duration = ~ 20 fs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14CFE46-5BAB-47E0-B5CB-586CE2C0CA24}"/>
              </a:ext>
            </a:extLst>
          </p:cNvPr>
          <p:cNvSpPr txBox="1"/>
          <p:nvPr/>
        </p:nvSpPr>
        <p:spPr>
          <a:xfrm>
            <a:off x="2768529" y="264987"/>
            <a:ext cx="4711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Hard X-ray self seeding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3" name="그림 42">
            <a:extLst>
              <a:ext uri="{FF2B5EF4-FFF2-40B4-BE49-F238E27FC236}">
                <a16:creationId xmlns:a16="http://schemas.microsoft.com/office/drawing/2014/main" id="{45F22F4A-D63B-4E73-9F6C-C63B69CCA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079" y="2985934"/>
            <a:ext cx="4431569" cy="3110230"/>
          </a:xfrm>
          <a:prstGeom prst="rect">
            <a:avLst/>
          </a:prstGeom>
        </p:spPr>
      </p:pic>
      <p:pic>
        <p:nvPicPr>
          <p:cNvPr id="68" name="그림 67">
            <a:extLst>
              <a:ext uri="{FF2B5EF4-FFF2-40B4-BE49-F238E27FC236}">
                <a16:creationId xmlns:a16="http://schemas.microsoft.com/office/drawing/2014/main" id="{4B4F48C8-8FA4-421A-9992-AA4C1F2B64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830" y="1066560"/>
            <a:ext cx="7734577" cy="1835189"/>
          </a:xfrm>
          <a:prstGeom prst="rect">
            <a:avLst/>
          </a:prstGeom>
        </p:spPr>
      </p:pic>
      <p:sp>
        <p:nvSpPr>
          <p:cNvPr id="69" name="직사각형 68">
            <a:extLst>
              <a:ext uri="{FF2B5EF4-FFF2-40B4-BE49-F238E27FC236}">
                <a16:creationId xmlns:a16="http://schemas.microsoft.com/office/drawing/2014/main" id="{EE774CDD-A7BC-49CA-A38D-47D9A11E3101}"/>
              </a:ext>
            </a:extLst>
          </p:cNvPr>
          <p:cNvSpPr/>
          <p:nvPr/>
        </p:nvSpPr>
        <p:spPr>
          <a:xfrm>
            <a:off x="1332105" y="6003284"/>
            <a:ext cx="2773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latinLnBrk="0">
              <a:lnSpc>
                <a:spcPct val="150000"/>
              </a:lnSpc>
              <a:defRPr lang="ko-KR" altLang="en-US"/>
            </a:pPr>
            <a:r>
              <a:rPr lang="en-US" altLang="ko-KR" sz="1600" i="1" kern="0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Nat. Photon. </a:t>
            </a:r>
            <a:r>
              <a:rPr lang="en-US" altLang="ko-KR" sz="1600" b="1" kern="0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15</a:t>
            </a:r>
            <a:r>
              <a:rPr lang="en-US" altLang="ko-KR" sz="1600" kern="0" dirty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, 435 (2021)</a:t>
            </a:r>
          </a:p>
        </p:txBody>
      </p:sp>
    </p:spTree>
    <p:extLst>
      <p:ext uri="{BB962C8B-B14F-4D97-AF65-F5344CB8AC3E}">
        <p14:creationId xmlns:p14="http://schemas.microsoft.com/office/powerpoint/2010/main" val="301842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id="{71A84F8C-EA06-46EA-9FED-16EC7B5F6AED}"/>
              </a:ext>
            </a:extLst>
          </p:cNvPr>
          <p:cNvGrpSpPr/>
          <p:nvPr/>
        </p:nvGrpSpPr>
        <p:grpSpPr>
          <a:xfrm>
            <a:off x="1133573" y="793797"/>
            <a:ext cx="9564973" cy="2586552"/>
            <a:chOff x="108935" y="1019494"/>
            <a:chExt cx="11954002" cy="3232590"/>
          </a:xfrm>
        </p:grpSpPr>
        <p:cxnSp>
          <p:nvCxnSpPr>
            <p:cNvPr id="5" name="직선 연결선 4">
              <a:extLst>
                <a:ext uri="{FF2B5EF4-FFF2-40B4-BE49-F238E27FC236}">
                  <a16:creationId xmlns:a16="http://schemas.microsoft.com/office/drawing/2014/main" id="{5B158597-AB09-4D47-92DB-E4F2BC8A0966}"/>
                </a:ext>
              </a:extLst>
            </p:cNvPr>
            <p:cNvCxnSpPr>
              <a:stCxn id="55" idx="3"/>
              <a:endCxn id="54" idx="1"/>
            </p:cNvCxnSpPr>
            <p:nvPr/>
          </p:nvCxnSpPr>
          <p:spPr>
            <a:xfrm>
              <a:off x="4568226" y="1983948"/>
              <a:ext cx="116500" cy="0"/>
            </a:xfrm>
            <a:prstGeom prst="line">
              <a:avLst/>
            </a:prstGeom>
            <a:noFill/>
            <a:ln w="381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cxnSp>
        <p:cxnSp>
          <p:nvCxnSpPr>
            <p:cNvPr id="6" name="직선 연결선 5">
              <a:extLst>
                <a:ext uri="{FF2B5EF4-FFF2-40B4-BE49-F238E27FC236}">
                  <a16:creationId xmlns:a16="http://schemas.microsoft.com/office/drawing/2014/main" id="{E4726222-EF05-4701-AC07-68CB3936656D}"/>
                </a:ext>
              </a:extLst>
            </p:cNvPr>
            <p:cNvCxnSpPr>
              <a:stCxn id="55" idx="1"/>
              <a:endCxn id="52" idx="3"/>
            </p:cNvCxnSpPr>
            <p:nvPr/>
          </p:nvCxnSpPr>
          <p:spPr>
            <a:xfrm flipH="1">
              <a:off x="4217157" y="1983948"/>
              <a:ext cx="171069" cy="346075"/>
            </a:xfrm>
            <a:prstGeom prst="line">
              <a:avLst/>
            </a:prstGeom>
            <a:noFill/>
            <a:ln w="381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cxnSp>
        <p:cxnSp>
          <p:nvCxnSpPr>
            <p:cNvPr id="7" name="직선 연결선 6">
              <a:extLst>
                <a:ext uri="{FF2B5EF4-FFF2-40B4-BE49-F238E27FC236}">
                  <a16:creationId xmlns:a16="http://schemas.microsoft.com/office/drawing/2014/main" id="{A10459C4-75CA-4B13-9016-E182D664C90C}"/>
                </a:ext>
              </a:extLst>
            </p:cNvPr>
            <p:cNvCxnSpPr>
              <a:stCxn id="54" idx="3"/>
              <a:endCxn id="53" idx="1"/>
            </p:cNvCxnSpPr>
            <p:nvPr/>
          </p:nvCxnSpPr>
          <p:spPr>
            <a:xfrm>
              <a:off x="4864726" y="1983948"/>
              <a:ext cx="171069" cy="346075"/>
            </a:xfrm>
            <a:prstGeom prst="line">
              <a:avLst/>
            </a:prstGeom>
            <a:noFill/>
            <a:ln w="381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cxnSp>
        <p:cxnSp>
          <p:nvCxnSpPr>
            <p:cNvPr id="8" name="직선 화살표 연결선 7">
              <a:extLst>
                <a:ext uri="{FF2B5EF4-FFF2-40B4-BE49-F238E27FC236}">
                  <a16:creationId xmlns:a16="http://schemas.microsoft.com/office/drawing/2014/main" id="{A413F136-C01B-4B82-A513-B2AADDE42AAD}"/>
                </a:ext>
              </a:extLst>
            </p:cNvPr>
            <p:cNvCxnSpPr/>
            <p:nvPr/>
          </p:nvCxnSpPr>
          <p:spPr>
            <a:xfrm>
              <a:off x="5215795" y="2318529"/>
              <a:ext cx="6182773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206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" name="직선 화살표 연결선 8">
              <a:extLst>
                <a:ext uri="{FF2B5EF4-FFF2-40B4-BE49-F238E27FC236}">
                  <a16:creationId xmlns:a16="http://schemas.microsoft.com/office/drawing/2014/main" id="{DD144F98-20C1-40AA-BAB7-AD1C707A1C22}"/>
                </a:ext>
              </a:extLst>
            </p:cNvPr>
            <p:cNvCxnSpPr/>
            <p:nvPr/>
          </p:nvCxnSpPr>
          <p:spPr>
            <a:xfrm>
              <a:off x="500609" y="2389403"/>
              <a:ext cx="11551444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00C1A930-CB55-449C-BF2A-172A8D5E615D}"/>
                </a:ext>
              </a:extLst>
            </p:cNvPr>
            <p:cNvSpPr/>
            <p:nvPr/>
          </p:nvSpPr>
          <p:spPr>
            <a:xfrm>
              <a:off x="500609" y="1689045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57F71B91-5CD8-4BFD-A21B-DFE0B9E440E7}"/>
                </a:ext>
              </a:extLst>
            </p:cNvPr>
            <p:cNvSpPr/>
            <p:nvPr/>
          </p:nvSpPr>
          <p:spPr>
            <a:xfrm>
              <a:off x="500609" y="2748162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F0040CAE-082B-4339-A312-48DC783121A5}"/>
                </a:ext>
              </a:extLst>
            </p:cNvPr>
            <p:cNvSpPr/>
            <p:nvPr/>
          </p:nvSpPr>
          <p:spPr>
            <a:xfrm>
              <a:off x="935033" y="1689045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6D077E52-83F6-40E8-91E7-935AC5B7BF2E}"/>
                </a:ext>
              </a:extLst>
            </p:cNvPr>
            <p:cNvSpPr/>
            <p:nvPr/>
          </p:nvSpPr>
          <p:spPr>
            <a:xfrm>
              <a:off x="935033" y="2748162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798BBF9B-100B-4B38-95A5-2535FB0D3C70}"/>
                </a:ext>
              </a:extLst>
            </p:cNvPr>
            <p:cNvSpPr/>
            <p:nvPr/>
          </p:nvSpPr>
          <p:spPr>
            <a:xfrm>
              <a:off x="1369457" y="1689045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4A91A7D0-32D6-40DB-8709-F6E982D4728D}"/>
                </a:ext>
              </a:extLst>
            </p:cNvPr>
            <p:cNvSpPr/>
            <p:nvPr/>
          </p:nvSpPr>
          <p:spPr>
            <a:xfrm>
              <a:off x="1369457" y="2748162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60A4AC74-58CE-4A8B-A107-29709191C857}"/>
                </a:ext>
              </a:extLst>
            </p:cNvPr>
            <p:cNvSpPr/>
            <p:nvPr/>
          </p:nvSpPr>
          <p:spPr>
            <a:xfrm>
              <a:off x="1803881" y="1689045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05DD9971-5C27-4026-91F3-DA132031F0D4}"/>
                </a:ext>
              </a:extLst>
            </p:cNvPr>
            <p:cNvSpPr/>
            <p:nvPr/>
          </p:nvSpPr>
          <p:spPr>
            <a:xfrm>
              <a:off x="1803881" y="2748162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CC7C52C1-DA13-428E-B050-0A3E134B3CD2}"/>
                </a:ext>
              </a:extLst>
            </p:cNvPr>
            <p:cNvSpPr/>
            <p:nvPr/>
          </p:nvSpPr>
          <p:spPr>
            <a:xfrm>
              <a:off x="2238305" y="1689045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3433596F-3E33-46AA-8E8A-7EC626E3D405}"/>
                </a:ext>
              </a:extLst>
            </p:cNvPr>
            <p:cNvSpPr/>
            <p:nvPr/>
          </p:nvSpPr>
          <p:spPr>
            <a:xfrm>
              <a:off x="2238305" y="2748162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513EA528-7423-4957-830E-50A7824BBD0D}"/>
                </a:ext>
              </a:extLst>
            </p:cNvPr>
            <p:cNvSpPr/>
            <p:nvPr/>
          </p:nvSpPr>
          <p:spPr>
            <a:xfrm>
              <a:off x="2672729" y="1689045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238D9150-355F-4061-AAB8-0A99736C276C}"/>
                </a:ext>
              </a:extLst>
            </p:cNvPr>
            <p:cNvSpPr/>
            <p:nvPr/>
          </p:nvSpPr>
          <p:spPr>
            <a:xfrm>
              <a:off x="2672729" y="2748162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9214A6C2-A0C0-4B84-B4CA-1AEC47066E58}"/>
                </a:ext>
              </a:extLst>
            </p:cNvPr>
            <p:cNvSpPr/>
            <p:nvPr/>
          </p:nvSpPr>
          <p:spPr>
            <a:xfrm>
              <a:off x="3107153" y="1689045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B8C2DBC5-005B-44E1-9D68-B5C4B2A69606}"/>
                </a:ext>
              </a:extLst>
            </p:cNvPr>
            <p:cNvSpPr/>
            <p:nvPr/>
          </p:nvSpPr>
          <p:spPr>
            <a:xfrm>
              <a:off x="3107153" y="2748162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575A0505-D790-45C7-AC8E-3D6EC0C5593C}"/>
                </a:ext>
              </a:extLst>
            </p:cNvPr>
            <p:cNvSpPr/>
            <p:nvPr/>
          </p:nvSpPr>
          <p:spPr>
            <a:xfrm>
              <a:off x="3541577" y="1689045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A02F4455-7B92-4741-A594-781D0BFAC64B}"/>
                </a:ext>
              </a:extLst>
            </p:cNvPr>
            <p:cNvSpPr/>
            <p:nvPr/>
          </p:nvSpPr>
          <p:spPr>
            <a:xfrm>
              <a:off x="3541577" y="2748162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A0CC9B23-33F5-4A5F-9CE5-F9D76ABF5176}"/>
                </a:ext>
              </a:extLst>
            </p:cNvPr>
            <p:cNvSpPr/>
            <p:nvPr/>
          </p:nvSpPr>
          <p:spPr>
            <a:xfrm>
              <a:off x="5351375" y="1689045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2BE65573-7E2B-41B0-82B0-FACC27977790}"/>
                </a:ext>
              </a:extLst>
            </p:cNvPr>
            <p:cNvSpPr/>
            <p:nvPr/>
          </p:nvSpPr>
          <p:spPr>
            <a:xfrm>
              <a:off x="5351375" y="2748162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4E44429B-6AA6-4731-803F-884E066A5D3B}"/>
                </a:ext>
              </a:extLst>
            </p:cNvPr>
            <p:cNvSpPr/>
            <p:nvPr/>
          </p:nvSpPr>
          <p:spPr>
            <a:xfrm>
              <a:off x="5785799" y="1689045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29" name="직사각형 28">
              <a:extLst>
                <a:ext uri="{FF2B5EF4-FFF2-40B4-BE49-F238E27FC236}">
                  <a16:creationId xmlns:a16="http://schemas.microsoft.com/office/drawing/2014/main" id="{DC057F3A-5185-41B5-9CBB-09E4020E01A5}"/>
                </a:ext>
              </a:extLst>
            </p:cNvPr>
            <p:cNvSpPr/>
            <p:nvPr/>
          </p:nvSpPr>
          <p:spPr>
            <a:xfrm>
              <a:off x="5785799" y="2748162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2B884DF1-BD91-4E60-8786-2B1B7F7010F5}"/>
                </a:ext>
              </a:extLst>
            </p:cNvPr>
            <p:cNvSpPr/>
            <p:nvPr/>
          </p:nvSpPr>
          <p:spPr>
            <a:xfrm>
              <a:off x="6220223" y="1689045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D5F33570-E874-42C7-A645-E80346F669ED}"/>
                </a:ext>
              </a:extLst>
            </p:cNvPr>
            <p:cNvSpPr/>
            <p:nvPr/>
          </p:nvSpPr>
          <p:spPr>
            <a:xfrm>
              <a:off x="6220223" y="2748162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D6C5C59E-42D1-400F-A756-CEB3EEEEDC76}"/>
                </a:ext>
              </a:extLst>
            </p:cNvPr>
            <p:cNvSpPr/>
            <p:nvPr/>
          </p:nvSpPr>
          <p:spPr>
            <a:xfrm>
              <a:off x="6654647" y="1689045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5558631C-5D9D-4E70-9964-FB937B6B20D0}"/>
                </a:ext>
              </a:extLst>
            </p:cNvPr>
            <p:cNvSpPr/>
            <p:nvPr/>
          </p:nvSpPr>
          <p:spPr>
            <a:xfrm>
              <a:off x="6654647" y="2748162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8E576F6B-CED2-4345-819B-DE51851FC5A3}"/>
                </a:ext>
              </a:extLst>
            </p:cNvPr>
            <p:cNvSpPr/>
            <p:nvPr/>
          </p:nvSpPr>
          <p:spPr>
            <a:xfrm>
              <a:off x="7089071" y="1689045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35" name="직사각형 34">
              <a:extLst>
                <a:ext uri="{FF2B5EF4-FFF2-40B4-BE49-F238E27FC236}">
                  <a16:creationId xmlns:a16="http://schemas.microsoft.com/office/drawing/2014/main" id="{26C67AD4-9EE2-49B1-A80A-F80840F900AB}"/>
                </a:ext>
              </a:extLst>
            </p:cNvPr>
            <p:cNvSpPr/>
            <p:nvPr/>
          </p:nvSpPr>
          <p:spPr>
            <a:xfrm>
              <a:off x="7089071" y="2748162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36" name="직사각형 35">
              <a:extLst>
                <a:ext uri="{FF2B5EF4-FFF2-40B4-BE49-F238E27FC236}">
                  <a16:creationId xmlns:a16="http://schemas.microsoft.com/office/drawing/2014/main" id="{FA33A417-C960-42FD-8BCC-9E0CD5820CBA}"/>
                </a:ext>
              </a:extLst>
            </p:cNvPr>
            <p:cNvSpPr/>
            <p:nvPr/>
          </p:nvSpPr>
          <p:spPr>
            <a:xfrm>
              <a:off x="7523495" y="1689045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37" name="직사각형 36">
              <a:extLst>
                <a:ext uri="{FF2B5EF4-FFF2-40B4-BE49-F238E27FC236}">
                  <a16:creationId xmlns:a16="http://schemas.microsoft.com/office/drawing/2014/main" id="{752A3DA5-C934-45B2-84BC-16F9CDDCCF74}"/>
                </a:ext>
              </a:extLst>
            </p:cNvPr>
            <p:cNvSpPr/>
            <p:nvPr/>
          </p:nvSpPr>
          <p:spPr>
            <a:xfrm>
              <a:off x="7523495" y="2748162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38" name="직사각형 37">
              <a:extLst>
                <a:ext uri="{FF2B5EF4-FFF2-40B4-BE49-F238E27FC236}">
                  <a16:creationId xmlns:a16="http://schemas.microsoft.com/office/drawing/2014/main" id="{EC0DBD2C-EC30-48B4-95AB-DBE4FAA8D8E0}"/>
                </a:ext>
              </a:extLst>
            </p:cNvPr>
            <p:cNvSpPr/>
            <p:nvPr/>
          </p:nvSpPr>
          <p:spPr>
            <a:xfrm>
              <a:off x="7957919" y="1689045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5C82CBF5-1E76-4368-B687-EF5ACAF54823}"/>
                </a:ext>
              </a:extLst>
            </p:cNvPr>
            <p:cNvSpPr/>
            <p:nvPr/>
          </p:nvSpPr>
          <p:spPr>
            <a:xfrm>
              <a:off x="7957919" y="2748162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id="{948F073B-6CE1-4F55-8158-03244717755A}"/>
                </a:ext>
              </a:extLst>
            </p:cNvPr>
            <p:cNvSpPr/>
            <p:nvPr/>
          </p:nvSpPr>
          <p:spPr>
            <a:xfrm>
              <a:off x="8392343" y="1689045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41" name="직사각형 40">
              <a:extLst>
                <a:ext uri="{FF2B5EF4-FFF2-40B4-BE49-F238E27FC236}">
                  <a16:creationId xmlns:a16="http://schemas.microsoft.com/office/drawing/2014/main" id="{3979CE74-FF7B-4E1A-B03C-929FA1E83BCA}"/>
                </a:ext>
              </a:extLst>
            </p:cNvPr>
            <p:cNvSpPr/>
            <p:nvPr/>
          </p:nvSpPr>
          <p:spPr>
            <a:xfrm>
              <a:off x="8392343" y="2748162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42" name="직사각형 41">
              <a:extLst>
                <a:ext uri="{FF2B5EF4-FFF2-40B4-BE49-F238E27FC236}">
                  <a16:creationId xmlns:a16="http://schemas.microsoft.com/office/drawing/2014/main" id="{58D57656-4543-4420-8252-F8F89B626A98}"/>
                </a:ext>
              </a:extLst>
            </p:cNvPr>
            <p:cNvSpPr/>
            <p:nvPr/>
          </p:nvSpPr>
          <p:spPr>
            <a:xfrm>
              <a:off x="8826767" y="1689045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43" name="직사각형 42">
              <a:extLst>
                <a:ext uri="{FF2B5EF4-FFF2-40B4-BE49-F238E27FC236}">
                  <a16:creationId xmlns:a16="http://schemas.microsoft.com/office/drawing/2014/main" id="{01A2D4DB-C18B-4BBA-A9E4-E43399E87176}"/>
                </a:ext>
              </a:extLst>
            </p:cNvPr>
            <p:cNvSpPr/>
            <p:nvPr/>
          </p:nvSpPr>
          <p:spPr>
            <a:xfrm>
              <a:off x="8826767" y="2748162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44" name="직사각형 43">
              <a:extLst>
                <a:ext uri="{FF2B5EF4-FFF2-40B4-BE49-F238E27FC236}">
                  <a16:creationId xmlns:a16="http://schemas.microsoft.com/office/drawing/2014/main" id="{57290273-3C94-43D4-B3CD-C93EF3D2475A}"/>
                </a:ext>
              </a:extLst>
            </p:cNvPr>
            <p:cNvSpPr/>
            <p:nvPr/>
          </p:nvSpPr>
          <p:spPr>
            <a:xfrm>
              <a:off x="9261191" y="1689045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45" name="직사각형 44">
              <a:extLst>
                <a:ext uri="{FF2B5EF4-FFF2-40B4-BE49-F238E27FC236}">
                  <a16:creationId xmlns:a16="http://schemas.microsoft.com/office/drawing/2014/main" id="{4F29B35D-E1DE-4BA3-B9A5-14F9AAF0A7C7}"/>
                </a:ext>
              </a:extLst>
            </p:cNvPr>
            <p:cNvSpPr/>
            <p:nvPr/>
          </p:nvSpPr>
          <p:spPr>
            <a:xfrm>
              <a:off x="9261191" y="2748162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46" name="직사각형 45">
              <a:extLst>
                <a:ext uri="{FF2B5EF4-FFF2-40B4-BE49-F238E27FC236}">
                  <a16:creationId xmlns:a16="http://schemas.microsoft.com/office/drawing/2014/main" id="{0D49522F-028A-4CDC-9F53-23CD1B5F356A}"/>
                </a:ext>
              </a:extLst>
            </p:cNvPr>
            <p:cNvSpPr/>
            <p:nvPr/>
          </p:nvSpPr>
          <p:spPr>
            <a:xfrm>
              <a:off x="9695615" y="1689045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47" name="직사각형 46">
              <a:extLst>
                <a:ext uri="{FF2B5EF4-FFF2-40B4-BE49-F238E27FC236}">
                  <a16:creationId xmlns:a16="http://schemas.microsoft.com/office/drawing/2014/main" id="{8A771458-993B-400C-87C1-81041890E18D}"/>
                </a:ext>
              </a:extLst>
            </p:cNvPr>
            <p:cNvSpPr/>
            <p:nvPr/>
          </p:nvSpPr>
          <p:spPr>
            <a:xfrm>
              <a:off x="9695615" y="2748162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48" name="직사각형 47">
              <a:extLst>
                <a:ext uri="{FF2B5EF4-FFF2-40B4-BE49-F238E27FC236}">
                  <a16:creationId xmlns:a16="http://schemas.microsoft.com/office/drawing/2014/main" id="{0B78C9C5-387B-449D-AD4E-26297B01C837}"/>
                </a:ext>
              </a:extLst>
            </p:cNvPr>
            <p:cNvSpPr/>
            <p:nvPr/>
          </p:nvSpPr>
          <p:spPr>
            <a:xfrm>
              <a:off x="10130039" y="1689045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49" name="직사각형 48">
              <a:extLst>
                <a:ext uri="{FF2B5EF4-FFF2-40B4-BE49-F238E27FC236}">
                  <a16:creationId xmlns:a16="http://schemas.microsoft.com/office/drawing/2014/main" id="{938F775F-24F7-4272-A0A1-F88296997DF5}"/>
                </a:ext>
              </a:extLst>
            </p:cNvPr>
            <p:cNvSpPr/>
            <p:nvPr/>
          </p:nvSpPr>
          <p:spPr>
            <a:xfrm>
              <a:off x="10130039" y="2748162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50" name="직사각형 49">
              <a:extLst>
                <a:ext uri="{FF2B5EF4-FFF2-40B4-BE49-F238E27FC236}">
                  <a16:creationId xmlns:a16="http://schemas.microsoft.com/office/drawing/2014/main" id="{815C0EFC-FD20-4FE3-93C3-1CA3F733EB67}"/>
                </a:ext>
              </a:extLst>
            </p:cNvPr>
            <p:cNvSpPr/>
            <p:nvPr/>
          </p:nvSpPr>
          <p:spPr>
            <a:xfrm>
              <a:off x="10564463" y="1689045"/>
              <a:ext cx="360000" cy="3600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51" name="직사각형 50">
              <a:extLst>
                <a:ext uri="{FF2B5EF4-FFF2-40B4-BE49-F238E27FC236}">
                  <a16:creationId xmlns:a16="http://schemas.microsoft.com/office/drawing/2014/main" id="{1A24681C-ACC4-4E4C-9758-CAB3129A2BFC}"/>
                </a:ext>
              </a:extLst>
            </p:cNvPr>
            <p:cNvSpPr/>
            <p:nvPr/>
          </p:nvSpPr>
          <p:spPr>
            <a:xfrm>
              <a:off x="10564463" y="2748162"/>
              <a:ext cx="360000" cy="360000"/>
            </a:xfrm>
            <a:prstGeom prst="rect">
              <a:avLst/>
            </a:prstGeom>
            <a:solidFill>
              <a:srgbClr val="0000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52" name="직사각형 51">
              <a:extLst>
                <a:ext uri="{FF2B5EF4-FFF2-40B4-BE49-F238E27FC236}">
                  <a16:creationId xmlns:a16="http://schemas.microsoft.com/office/drawing/2014/main" id="{9B961EED-5E52-4F87-8986-8288B9DEA346}"/>
                </a:ext>
              </a:extLst>
            </p:cNvPr>
            <p:cNvSpPr/>
            <p:nvPr/>
          </p:nvSpPr>
          <p:spPr>
            <a:xfrm>
              <a:off x="4037157" y="2240023"/>
              <a:ext cx="180000" cy="180000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53" name="직사각형 52">
              <a:extLst>
                <a:ext uri="{FF2B5EF4-FFF2-40B4-BE49-F238E27FC236}">
                  <a16:creationId xmlns:a16="http://schemas.microsoft.com/office/drawing/2014/main" id="{18F651C2-C8FD-439E-97B5-0F6600071297}"/>
                </a:ext>
              </a:extLst>
            </p:cNvPr>
            <p:cNvSpPr/>
            <p:nvPr/>
          </p:nvSpPr>
          <p:spPr>
            <a:xfrm>
              <a:off x="5035795" y="2240023"/>
              <a:ext cx="180000" cy="180000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54" name="직사각형 53">
              <a:extLst>
                <a:ext uri="{FF2B5EF4-FFF2-40B4-BE49-F238E27FC236}">
                  <a16:creationId xmlns:a16="http://schemas.microsoft.com/office/drawing/2014/main" id="{BC23451B-C2D1-4066-A9F6-89D313ECF40A}"/>
                </a:ext>
              </a:extLst>
            </p:cNvPr>
            <p:cNvSpPr/>
            <p:nvPr/>
          </p:nvSpPr>
          <p:spPr>
            <a:xfrm>
              <a:off x="4684726" y="1893948"/>
              <a:ext cx="180000" cy="180000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55" name="직사각형 54">
              <a:extLst>
                <a:ext uri="{FF2B5EF4-FFF2-40B4-BE49-F238E27FC236}">
                  <a16:creationId xmlns:a16="http://schemas.microsoft.com/office/drawing/2014/main" id="{7653BF7B-C7B7-409C-A4C2-D396BC61D5DE}"/>
                </a:ext>
              </a:extLst>
            </p:cNvPr>
            <p:cNvSpPr/>
            <p:nvPr/>
          </p:nvSpPr>
          <p:spPr>
            <a:xfrm>
              <a:off x="4388226" y="1893948"/>
              <a:ext cx="180000" cy="180000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cxnSp>
          <p:nvCxnSpPr>
            <p:cNvPr id="56" name="직선 화살표 연결선 55">
              <a:extLst>
                <a:ext uri="{FF2B5EF4-FFF2-40B4-BE49-F238E27FC236}">
                  <a16:creationId xmlns:a16="http://schemas.microsoft.com/office/drawing/2014/main" id="{8BA76083-EAAF-44B1-8537-EC73CFCBB2B8}"/>
                </a:ext>
              </a:extLst>
            </p:cNvPr>
            <p:cNvCxnSpPr/>
            <p:nvPr/>
          </p:nvCxnSpPr>
          <p:spPr>
            <a:xfrm>
              <a:off x="5351375" y="2468702"/>
              <a:ext cx="6047193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7" name="직선 연결선 56">
              <a:extLst>
                <a:ext uri="{FF2B5EF4-FFF2-40B4-BE49-F238E27FC236}">
                  <a16:creationId xmlns:a16="http://schemas.microsoft.com/office/drawing/2014/main" id="{D7E64F84-6F67-437C-AE12-9729E195291B}"/>
                </a:ext>
              </a:extLst>
            </p:cNvPr>
            <p:cNvCxnSpPr/>
            <p:nvPr/>
          </p:nvCxnSpPr>
          <p:spPr>
            <a:xfrm>
              <a:off x="211455" y="2318529"/>
              <a:ext cx="3825702" cy="0"/>
            </a:xfrm>
            <a:prstGeom prst="line">
              <a:avLst/>
            </a:prstGeom>
            <a:noFill/>
            <a:ln w="381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3A9912B-D9C3-4072-9833-4ABD786A2F0A}"/>
                </a:ext>
              </a:extLst>
            </p:cNvPr>
            <p:cNvSpPr txBox="1"/>
            <p:nvPr/>
          </p:nvSpPr>
          <p:spPr>
            <a:xfrm>
              <a:off x="500609" y="1019494"/>
              <a:ext cx="3400968" cy="546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31611" latinLnBrk="0">
                <a:defRPr/>
              </a:pPr>
              <a:r>
                <a:rPr lang="en-US" altLang="ko-KR" sz="1120" b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undulator section for lasing pump pulse</a:t>
              </a:r>
            </a:p>
            <a:p>
              <a:pPr algn="ctr" defTabSz="731611" latinLnBrk="0">
                <a:defRPr/>
              </a:pPr>
              <a:r>
                <a:rPr lang="en-US" altLang="ko-KR" sz="1120" b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(8 undulators)</a:t>
              </a:r>
              <a:endParaRPr lang="ko-KR" altLang="en-US" sz="112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BB0FFF1-9C8C-42F4-9948-DA34CAA5BD44}"/>
                </a:ext>
              </a:extLst>
            </p:cNvPr>
            <p:cNvSpPr txBox="1"/>
            <p:nvPr/>
          </p:nvSpPr>
          <p:spPr>
            <a:xfrm>
              <a:off x="5351375" y="1019494"/>
              <a:ext cx="5573088" cy="546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31611" latinLnBrk="0">
                <a:defRPr/>
              </a:pPr>
              <a:r>
                <a:rPr lang="en-US" altLang="ko-KR" sz="1120" b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undulator section for lasing probe pulse</a:t>
              </a:r>
            </a:p>
            <a:p>
              <a:pPr algn="ctr" defTabSz="731611" latinLnBrk="0">
                <a:defRPr/>
              </a:pPr>
              <a:r>
                <a:rPr lang="en-US" altLang="ko-KR" sz="1120" b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(13 undulators)</a:t>
              </a:r>
              <a:endParaRPr lang="ko-KR" altLang="en-US" sz="112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9039280D-2CB3-4810-9939-C48DDB25C2DC}"/>
                </a:ext>
              </a:extLst>
            </p:cNvPr>
            <p:cNvSpPr txBox="1"/>
            <p:nvPr/>
          </p:nvSpPr>
          <p:spPr>
            <a:xfrm>
              <a:off x="3541577" y="1311839"/>
              <a:ext cx="2169798" cy="546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31611" latinLnBrk="0">
                <a:defRPr/>
              </a:pPr>
              <a:r>
                <a:rPr lang="en-US" altLang="ko-KR" sz="1120" b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magnetic chicane</a:t>
              </a:r>
            </a:p>
            <a:p>
              <a:pPr algn="ctr" defTabSz="731611" latinLnBrk="0">
                <a:defRPr/>
              </a:pPr>
              <a:r>
                <a:rPr lang="en-US" altLang="ko-KR" sz="1120" b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(delay control)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4C377D2-EA6E-4ED8-8D3B-C62ED688F8D7}"/>
                </a:ext>
              </a:extLst>
            </p:cNvPr>
            <p:cNvSpPr txBox="1"/>
            <p:nvPr/>
          </p:nvSpPr>
          <p:spPr>
            <a:xfrm>
              <a:off x="108935" y="2011050"/>
              <a:ext cx="723578" cy="546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31611" latinLnBrk="0">
                <a:defRPr/>
              </a:pPr>
              <a:r>
                <a:rPr lang="en-US" altLang="ko-KR" sz="1120" kern="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e-beam</a:t>
              </a:r>
              <a:endParaRPr lang="ko-KR" altLang="en-US" sz="112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48A799D-C6AB-456A-B07E-D9E233D3942C}"/>
                </a:ext>
              </a:extLst>
            </p:cNvPr>
            <p:cNvSpPr txBox="1"/>
            <p:nvPr/>
          </p:nvSpPr>
          <p:spPr>
            <a:xfrm>
              <a:off x="360975" y="2348190"/>
              <a:ext cx="1199282" cy="330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31611" latinLnBrk="0">
                <a:defRPr/>
              </a:pPr>
              <a:r>
                <a:rPr lang="en-US" altLang="ko-KR" sz="1120" kern="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pump X-ray</a:t>
              </a:r>
              <a:endParaRPr lang="ko-KR" altLang="en-US" sz="1120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E56AB3F-051B-44F8-9EEA-ECDD85CA971B}"/>
                </a:ext>
              </a:extLst>
            </p:cNvPr>
            <p:cNvSpPr txBox="1"/>
            <p:nvPr/>
          </p:nvSpPr>
          <p:spPr>
            <a:xfrm>
              <a:off x="5200556" y="2438237"/>
              <a:ext cx="1199282" cy="330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31611" latinLnBrk="0">
                <a:defRPr/>
              </a:pPr>
              <a:r>
                <a:rPr lang="en-US" altLang="ko-KR" sz="1120" kern="0" dirty="0">
                  <a:solidFill>
                    <a:srgbClr val="ED7D31">
                      <a:lumMod val="75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probe X-ray</a:t>
              </a:r>
              <a:endParaRPr lang="ko-KR" altLang="en-US" sz="1120" kern="0" dirty="0">
                <a:solidFill>
                  <a:srgbClr val="ED7D3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타원 63">
              <a:extLst>
                <a:ext uri="{FF2B5EF4-FFF2-40B4-BE49-F238E27FC236}">
                  <a16:creationId xmlns:a16="http://schemas.microsoft.com/office/drawing/2014/main" id="{5D25876E-5E84-4576-9A71-16A875A4AA1E}"/>
                </a:ext>
              </a:extLst>
            </p:cNvPr>
            <p:cNvSpPr/>
            <p:nvPr/>
          </p:nvSpPr>
          <p:spPr>
            <a:xfrm>
              <a:off x="326231" y="3477413"/>
              <a:ext cx="799624" cy="213360"/>
            </a:xfrm>
            <a:prstGeom prst="ellipse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65" name="타원 64">
              <a:extLst>
                <a:ext uri="{FF2B5EF4-FFF2-40B4-BE49-F238E27FC236}">
                  <a16:creationId xmlns:a16="http://schemas.microsoft.com/office/drawing/2014/main" id="{0FDFF577-167A-4D3D-BDD8-E61AD269D2F3}"/>
                </a:ext>
              </a:extLst>
            </p:cNvPr>
            <p:cNvSpPr/>
            <p:nvPr/>
          </p:nvSpPr>
          <p:spPr>
            <a:xfrm>
              <a:off x="3417533" y="3477413"/>
              <a:ext cx="799624" cy="213360"/>
            </a:xfrm>
            <a:prstGeom prst="ellipse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66" name="타원 65">
              <a:extLst>
                <a:ext uri="{FF2B5EF4-FFF2-40B4-BE49-F238E27FC236}">
                  <a16:creationId xmlns:a16="http://schemas.microsoft.com/office/drawing/2014/main" id="{470577DE-AF97-468D-B17A-20D052DD59B6}"/>
                </a:ext>
              </a:extLst>
            </p:cNvPr>
            <p:cNvSpPr/>
            <p:nvPr/>
          </p:nvSpPr>
          <p:spPr>
            <a:xfrm>
              <a:off x="3485160" y="3503355"/>
              <a:ext cx="664369" cy="16147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67" name="타원 66">
              <a:extLst>
                <a:ext uri="{FF2B5EF4-FFF2-40B4-BE49-F238E27FC236}">
                  <a16:creationId xmlns:a16="http://schemas.microsoft.com/office/drawing/2014/main" id="{546AC149-54F7-4F9D-8F97-EB3BF18B345C}"/>
                </a:ext>
              </a:extLst>
            </p:cNvPr>
            <p:cNvSpPr/>
            <p:nvPr/>
          </p:nvSpPr>
          <p:spPr>
            <a:xfrm>
              <a:off x="4968168" y="3477413"/>
              <a:ext cx="799624" cy="213360"/>
            </a:xfrm>
            <a:prstGeom prst="ellipse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68" name="타원 67">
              <a:extLst>
                <a:ext uri="{FF2B5EF4-FFF2-40B4-BE49-F238E27FC236}">
                  <a16:creationId xmlns:a16="http://schemas.microsoft.com/office/drawing/2014/main" id="{F689D0E3-03E0-46C9-B2A4-4CBA936549D7}"/>
                </a:ext>
              </a:extLst>
            </p:cNvPr>
            <p:cNvSpPr/>
            <p:nvPr/>
          </p:nvSpPr>
          <p:spPr>
            <a:xfrm>
              <a:off x="5980675" y="3503355"/>
              <a:ext cx="664369" cy="16147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69" name="타원 68">
              <a:extLst>
                <a:ext uri="{FF2B5EF4-FFF2-40B4-BE49-F238E27FC236}">
                  <a16:creationId xmlns:a16="http://schemas.microsoft.com/office/drawing/2014/main" id="{D0375133-47BE-4645-8B23-DCC566BB3952}"/>
                </a:ext>
              </a:extLst>
            </p:cNvPr>
            <p:cNvSpPr/>
            <p:nvPr/>
          </p:nvSpPr>
          <p:spPr>
            <a:xfrm>
              <a:off x="10386061" y="3482369"/>
              <a:ext cx="799624" cy="213360"/>
            </a:xfrm>
            <a:prstGeom prst="ellipse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70" name="타원 69">
              <a:extLst>
                <a:ext uri="{FF2B5EF4-FFF2-40B4-BE49-F238E27FC236}">
                  <a16:creationId xmlns:a16="http://schemas.microsoft.com/office/drawing/2014/main" id="{BFF8FA3B-D9A0-4F14-9699-F8E71F36D095}"/>
                </a:ext>
              </a:extLst>
            </p:cNvPr>
            <p:cNvSpPr/>
            <p:nvPr/>
          </p:nvSpPr>
          <p:spPr>
            <a:xfrm>
              <a:off x="11398568" y="3508311"/>
              <a:ext cx="664369" cy="161475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71" name="타원 70">
              <a:extLst>
                <a:ext uri="{FF2B5EF4-FFF2-40B4-BE49-F238E27FC236}">
                  <a16:creationId xmlns:a16="http://schemas.microsoft.com/office/drawing/2014/main" id="{D74ADF62-51B8-4FF5-8B86-E8451C8A6A3A}"/>
                </a:ext>
              </a:extLst>
            </p:cNvPr>
            <p:cNvSpPr/>
            <p:nvPr/>
          </p:nvSpPr>
          <p:spPr>
            <a:xfrm>
              <a:off x="10453688" y="3503355"/>
              <a:ext cx="664369" cy="161475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31611" latinLnBrk="0">
                <a:defRPr/>
              </a:pPr>
              <a:endParaRPr lang="ko-KR" altLang="en-US" sz="1440" kern="0" dirty="0">
                <a:solidFill>
                  <a:prstClr val="white"/>
                </a:solidFill>
                <a:latin typeface="맑은 고딕" panose="020F0502020204030204"/>
                <a:ea typeface="맑은 고딕" panose="020B0503020000020004" pitchFamily="50" charset="-127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6DDCB41-7881-4BA5-8E55-10D24DD8438C}"/>
                </a:ext>
              </a:extLst>
            </p:cNvPr>
            <p:cNvSpPr txBox="1"/>
            <p:nvPr/>
          </p:nvSpPr>
          <p:spPr>
            <a:xfrm>
              <a:off x="268843" y="3675904"/>
              <a:ext cx="914401" cy="330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31611" latinLnBrk="0">
                <a:defRPr/>
              </a:pPr>
              <a:r>
                <a:rPr lang="en-US" altLang="ko-KR" sz="1120" kern="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e-beam</a:t>
              </a:r>
              <a:endParaRPr lang="ko-KR" altLang="en-US" sz="112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3" name="직선 화살표 연결선 72">
              <a:extLst>
                <a:ext uri="{FF2B5EF4-FFF2-40B4-BE49-F238E27FC236}">
                  <a16:creationId xmlns:a16="http://schemas.microsoft.com/office/drawing/2014/main" id="{66A7D319-C6D6-4DB2-AF22-4F8D49D68C65}"/>
                </a:ext>
              </a:extLst>
            </p:cNvPr>
            <p:cNvCxnSpPr/>
            <p:nvPr/>
          </p:nvCxnSpPr>
          <p:spPr>
            <a:xfrm flipH="1">
              <a:off x="5367980" y="3845032"/>
              <a:ext cx="944879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1499301B-4189-437C-ADCE-3ED808CAE5F5}"/>
                </a:ext>
              </a:extLst>
            </p:cNvPr>
            <p:cNvSpPr txBox="1"/>
            <p:nvPr/>
          </p:nvSpPr>
          <p:spPr>
            <a:xfrm>
              <a:off x="5160358" y="3878737"/>
              <a:ext cx="1360122" cy="330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31611" latinLnBrk="0">
                <a:defRPr/>
              </a:pPr>
              <a:r>
                <a:rPr lang="en-US" altLang="ko-KR" sz="1120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e-beam delay</a:t>
              </a:r>
              <a:endParaRPr lang="ko-KR" altLang="en-US" sz="112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12D03F0-6EF9-4F5A-BF2D-9EAEE9381D44}"/>
                </a:ext>
              </a:extLst>
            </p:cNvPr>
            <p:cNvSpPr txBox="1"/>
            <p:nvPr/>
          </p:nvSpPr>
          <p:spPr>
            <a:xfrm>
              <a:off x="3233647" y="3697716"/>
              <a:ext cx="1167391" cy="546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31611" latinLnBrk="0">
                <a:defRPr/>
              </a:pPr>
              <a:r>
                <a:rPr lang="en-US" altLang="ko-KR" sz="1120" kern="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pump X-ray (SASE)</a:t>
              </a:r>
              <a:endParaRPr lang="ko-KR" altLang="en-US" sz="1120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DBA0E69-687B-4C2A-8DBF-92752596A412}"/>
                </a:ext>
              </a:extLst>
            </p:cNvPr>
            <p:cNvSpPr txBox="1"/>
            <p:nvPr/>
          </p:nvSpPr>
          <p:spPr>
            <a:xfrm>
              <a:off x="10202175" y="3705882"/>
              <a:ext cx="1167391" cy="546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31611" latinLnBrk="0">
                <a:defRPr/>
              </a:pPr>
              <a:r>
                <a:rPr lang="en-US" altLang="ko-KR" sz="1120" kern="0" dirty="0">
                  <a:solidFill>
                    <a:srgbClr val="ED7D31">
                      <a:lumMod val="75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probe X-ray (SASE)</a:t>
              </a:r>
              <a:endParaRPr lang="ko-KR" altLang="en-US" sz="1120" kern="0" dirty="0">
                <a:solidFill>
                  <a:srgbClr val="ED7D3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7" name="직선 화살표 연결선 76">
              <a:extLst>
                <a:ext uri="{FF2B5EF4-FFF2-40B4-BE49-F238E27FC236}">
                  <a16:creationId xmlns:a16="http://schemas.microsoft.com/office/drawing/2014/main" id="{FAB81CD4-6C78-48EE-BC2D-1BC9CFBB54B6}"/>
                </a:ext>
              </a:extLst>
            </p:cNvPr>
            <p:cNvCxnSpPr/>
            <p:nvPr/>
          </p:nvCxnSpPr>
          <p:spPr>
            <a:xfrm>
              <a:off x="10785871" y="3371850"/>
              <a:ext cx="1000364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87867476-65F2-41A1-B408-D5B188E95CF9}"/>
                </a:ext>
              </a:extLst>
            </p:cNvPr>
            <p:cNvSpPr txBox="1"/>
            <p:nvPr/>
          </p:nvSpPr>
          <p:spPr>
            <a:xfrm>
              <a:off x="10785871" y="3068649"/>
              <a:ext cx="1000363" cy="330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31611" latinLnBrk="0">
                <a:defRPr/>
              </a:pPr>
              <a:r>
                <a:rPr lang="en-US" altLang="ko-KR" sz="1120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delay</a:t>
              </a:r>
              <a:endParaRPr lang="ko-KR" altLang="en-US" sz="112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79" name="그림 78">
            <a:extLst>
              <a:ext uri="{FF2B5EF4-FFF2-40B4-BE49-F238E27FC236}">
                <a16:creationId xmlns:a16="http://schemas.microsoft.com/office/drawing/2014/main" id="{B854DC91-F0EF-4F32-B07A-5B7EA3EBEE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64" y="3363151"/>
            <a:ext cx="3786310" cy="2741326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0CDDE967-F39F-4FE7-ABBA-2DF58746D4E9}"/>
              </a:ext>
            </a:extLst>
          </p:cNvPr>
          <p:cNvSpPr txBox="1"/>
          <p:nvPr/>
        </p:nvSpPr>
        <p:spPr>
          <a:xfrm>
            <a:off x="1406539" y="4692926"/>
            <a:ext cx="152447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2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Undulator section</a:t>
            </a:r>
          </a:p>
          <a:p>
            <a:r>
              <a:rPr lang="en-US" altLang="ko-KR" sz="112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lasing pump pulse</a:t>
            </a:r>
          </a:p>
          <a:p>
            <a:r>
              <a:rPr lang="en-US" altLang="ko-KR" sz="112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(9.5 keV)</a:t>
            </a:r>
            <a:endParaRPr lang="ko-KR" altLang="en-US" sz="112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4A93402-B000-439E-A7E8-971FFE826F99}"/>
              </a:ext>
            </a:extLst>
          </p:cNvPr>
          <p:cNvSpPr txBox="1"/>
          <p:nvPr/>
        </p:nvSpPr>
        <p:spPr>
          <a:xfrm>
            <a:off x="2693570" y="3769577"/>
            <a:ext cx="152447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2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Undulator section</a:t>
            </a:r>
          </a:p>
          <a:p>
            <a:r>
              <a:rPr lang="en-US" altLang="ko-KR" sz="112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lasing probe pulse</a:t>
            </a:r>
          </a:p>
          <a:p>
            <a:r>
              <a:rPr lang="en-US" altLang="ko-KR" sz="112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(8.5 keV)</a:t>
            </a:r>
            <a:endParaRPr lang="ko-KR" altLang="en-US" sz="112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2" name="그림 81">
            <a:extLst>
              <a:ext uri="{FF2B5EF4-FFF2-40B4-BE49-F238E27FC236}">
                <a16:creationId xmlns:a16="http://schemas.microsoft.com/office/drawing/2014/main" id="{A10249B6-215B-4099-AFCB-E2C29DE7A8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165" y="3587741"/>
            <a:ext cx="3182866" cy="2304427"/>
          </a:xfrm>
          <a:prstGeom prst="rect">
            <a:avLst/>
          </a:prstGeom>
        </p:spPr>
      </p:pic>
      <p:pic>
        <p:nvPicPr>
          <p:cNvPr id="83" name="그림 82">
            <a:extLst>
              <a:ext uri="{FF2B5EF4-FFF2-40B4-BE49-F238E27FC236}">
                <a16:creationId xmlns:a16="http://schemas.microsoft.com/office/drawing/2014/main" id="{E940AE1E-0394-49CF-B526-B238071FA0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733" y="3581600"/>
            <a:ext cx="3182866" cy="2304427"/>
          </a:xfrm>
          <a:prstGeom prst="rect">
            <a:avLst/>
          </a:prstGeom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7FCD4731-EEBA-41ED-8956-082A070BF581}"/>
              </a:ext>
            </a:extLst>
          </p:cNvPr>
          <p:cNvSpPr txBox="1"/>
          <p:nvPr/>
        </p:nvSpPr>
        <p:spPr>
          <a:xfrm>
            <a:off x="10076924" y="3943176"/>
            <a:ext cx="1176243" cy="7817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12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Probe (8.5 keV)</a:t>
            </a:r>
            <a:br>
              <a:rPr lang="en-US" altLang="ko-KR" sz="112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112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~257 </a:t>
            </a:r>
            <a:r>
              <a:rPr lang="en-US" altLang="ko-KR" sz="1120" b="1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altLang="ko-KR" sz="112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</a:p>
          <a:p>
            <a:r>
              <a:rPr lang="en-US" altLang="ko-KR" sz="1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BW ~9.5 eV (rms)</a:t>
            </a:r>
            <a:endParaRPr lang="ko-KR" altLang="en-US" sz="112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F6BFCE6-60FC-4AEB-ACB2-4611C3E04B9E}"/>
              </a:ext>
            </a:extLst>
          </p:cNvPr>
          <p:cNvSpPr txBox="1"/>
          <p:nvPr/>
        </p:nvSpPr>
        <p:spPr>
          <a:xfrm>
            <a:off x="7006769" y="3932357"/>
            <a:ext cx="1297759" cy="6093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12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Pump (9.5 keV)</a:t>
            </a:r>
            <a:r>
              <a:rPr lang="en-US" altLang="ko-KR" sz="1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112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112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~224 </a:t>
            </a:r>
            <a:r>
              <a:rPr lang="en-US" altLang="ko-KR" sz="1120" b="1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altLang="ko-KR" sz="112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</a:p>
          <a:p>
            <a:r>
              <a:rPr lang="en-US" altLang="ko-KR" sz="1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BW ~10.9 eV (rms)</a:t>
            </a:r>
            <a:endParaRPr lang="ko-KR" altLang="en-US" sz="112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C581BE93-B679-444D-A459-2C895CBBEBB5}"/>
              </a:ext>
            </a:extLst>
          </p:cNvPr>
          <p:cNvSpPr/>
          <p:nvPr/>
        </p:nvSpPr>
        <p:spPr>
          <a:xfrm>
            <a:off x="6825045" y="6022616"/>
            <a:ext cx="3551431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study results (2022. 01. 15)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2A792AB-DE9C-4F30-8CB2-B80C7776DD14}"/>
              </a:ext>
            </a:extLst>
          </p:cNvPr>
          <p:cNvSpPr txBox="1"/>
          <p:nvPr/>
        </p:nvSpPr>
        <p:spPr>
          <a:xfrm>
            <a:off x="2411339" y="78657"/>
            <a:ext cx="7323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Two-color HX FEL pulse generation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43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14153" y="318946"/>
            <a:ext cx="9219739" cy="540037"/>
          </a:xfrm>
          <a:ln w="12700">
            <a:noFill/>
          </a:ln>
        </p:spPr>
        <p:txBody>
          <a:bodyPr>
            <a:noAutofit/>
          </a:bodyPr>
          <a:lstStyle/>
          <a:p>
            <a:pPr algn="ctr"/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PAL-XFEL </a:t>
            </a:r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Performance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05075" y="4625403"/>
            <a:ext cx="7172325" cy="1310941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Lattice design used three bunch compressor configuration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Machine stability is outstanding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Self-seeding and two-color generation are very </a:t>
            </a:r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promising</a:t>
            </a:r>
            <a:endParaRPr lang="en-US" altLang="ko-K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B9E3947F-C110-4BFB-82BE-64CD9C1F3219}"/>
              </a:ext>
            </a:extLst>
          </p:cNvPr>
          <p:cNvSpPr/>
          <p:nvPr/>
        </p:nvSpPr>
        <p:spPr>
          <a:xfrm>
            <a:off x="2711625" y="1122998"/>
            <a:ext cx="6108525" cy="3170099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altLang="ko-KR" sz="2000" dirty="0">
                <a:solidFill>
                  <a:prstClr val="black"/>
                </a:solidFill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FEL position stability: 	</a:t>
            </a:r>
            <a:r>
              <a:rPr lang="en-US" altLang="ko-KR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	</a:t>
            </a:r>
            <a:r>
              <a:rPr lang="en-US" altLang="ko-KR" sz="20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&lt; </a:t>
            </a:r>
            <a:r>
              <a:rPr lang="en-US" altLang="ko-KR" sz="2000" dirty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10 % of beam size</a:t>
            </a:r>
          </a:p>
          <a:p>
            <a:pPr>
              <a:spcBef>
                <a:spcPts val="1200"/>
              </a:spcBef>
            </a:pPr>
            <a:r>
              <a:rPr lang="en-US" altLang="ko-KR" sz="2000" dirty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FEL power stability:  		&lt; 5 % </a:t>
            </a:r>
            <a:r>
              <a:rPr lang="en-US" altLang="ko-KR" sz="2000" dirty="0" err="1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rms</a:t>
            </a:r>
            <a:endParaRPr lang="en-US" altLang="ko-KR" sz="2000" dirty="0">
              <a:latin typeface="Times New Roman" panose="02020603050405020304" pitchFamily="18" charset="0"/>
              <a:ea typeface="Arial Unicode MS" panose="020B0604020202020204" pitchFamily="50" charset="-127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en-US" altLang="ko-KR" sz="2000" dirty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E-beam energy jitter: 		&lt; 0.015 %</a:t>
            </a:r>
          </a:p>
          <a:p>
            <a:pPr>
              <a:spcBef>
                <a:spcPts val="1200"/>
              </a:spcBef>
            </a:pPr>
            <a:r>
              <a:rPr lang="en-US" altLang="ko-KR" sz="2000" dirty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E-beam arrival time jitter: 	</a:t>
            </a:r>
            <a:r>
              <a:rPr lang="en-US" altLang="ko-KR" sz="20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	&lt; </a:t>
            </a:r>
            <a:r>
              <a:rPr lang="en-US" altLang="ko-KR" sz="2000" dirty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15 fs</a:t>
            </a:r>
          </a:p>
          <a:p>
            <a:pPr>
              <a:spcBef>
                <a:spcPts val="1200"/>
              </a:spcBef>
            </a:pPr>
            <a:r>
              <a:rPr lang="en-US" altLang="ko-KR" sz="2000" dirty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FEL pulse energy: 		</a:t>
            </a:r>
            <a:r>
              <a:rPr lang="en-US" altLang="ko-KR" sz="20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&gt; 3.18 </a:t>
            </a:r>
            <a:r>
              <a:rPr lang="en-US" altLang="ko-KR" sz="2000" dirty="0" err="1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mJ</a:t>
            </a:r>
            <a:r>
              <a:rPr lang="en-US" altLang="ko-KR" sz="2000" dirty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20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at 7.13 </a:t>
            </a:r>
            <a:r>
              <a:rPr lang="en-US" altLang="ko-KR" sz="2000" dirty="0" err="1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keV</a:t>
            </a:r>
            <a:endParaRPr lang="en-US" altLang="ko-KR" sz="2000" dirty="0">
              <a:latin typeface="Times New Roman" panose="02020603050405020304" pitchFamily="18" charset="0"/>
              <a:ea typeface="Arial Unicode MS" panose="020B0604020202020204" pitchFamily="50" charset="-127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en-US" altLang="ko-KR" sz="2000" dirty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FEL beam pulse duration: 	</a:t>
            </a:r>
            <a:r>
              <a:rPr lang="en-US" altLang="ko-KR" sz="20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	20 </a:t>
            </a:r>
            <a:r>
              <a:rPr lang="en-US" altLang="ko-KR" sz="2000" dirty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~ 30 fs (FWHM) </a:t>
            </a:r>
          </a:p>
          <a:p>
            <a:pPr>
              <a:spcBef>
                <a:spcPts val="1200"/>
              </a:spcBef>
            </a:pPr>
            <a:r>
              <a:rPr lang="en-US" altLang="ko-KR" sz="2000" dirty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Saturated FEL:			</a:t>
            </a:r>
            <a:r>
              <a:rPr lang="en-US" altLang="ko-KR" sz="20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up </a:t>
            </a:r>
            <a:r>
              <a:rPr lang="en-US" altLang="ko-KR" sz="2000" dirty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to </a:t>
            </a:r>
            <a:r>
              <a:rPr lang="en-US" altLang="ko-KR" sz="2000" dirty="0" smtClean="0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20.0 </a:t>
            </a:r>
            <a:r>
              <a:rPr lang="en-US" altLang="ko-KR" sz="2000" dirty="0" err="1">
                <a:latin typeface="Times New Roman" panose="02020603050405020304" pitchFamily="18" charset="0"/>
                <a:ea typeface="Arial Unicode MS" panose="020B0604020202020204" pitchFamily="50" charset="-127"/>
                <a:cs typeface="Times New Roman" panose="02020603050405020304" pitchFamily="18" charset="0"/>
              </a:rPr>
              <a:t>keV</a:t>
            </a:r>
            <a:endParaRPr lang="en-US" altLang="ko-KR" sz="2000" dirty="0">
              <a:latin typeface="Times New Roman" panose="02020603050405020304" pitchFamily="18" charset="0"/>
              <a:ea typeface="Arial Unicode MS" panose="020B06040202020202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94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12582"/>
            <a:ext cx="10515600" cy="791751"/>
          </a:xfrm>
        </p:spPr>
        <p:txBody>
          <a:bodyPr>
            <a:normAutofit/>
          </a:bodyPr>
          <a:lstStyle/>
          <a:p>
            <a:pPr algn="ctr"/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PAL-XFEL Statistics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764647"/>
            <a:ext cx="10515600" cy="5397575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Annual Plan of Operation </a:t>
            </a:r>
            <a:r>
              <a:rPr lang="en-US" altLang="ko-K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(Days)</a:t>
            </a:r>
            <a:endParaRPr lang="en-US" altLang="ko-K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 </a:t>
            </a:r>
            <a:r>
              <a:rPr lang="en-US" altLang="ko-K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Service</a:t>
            </a:r>
            <a:endParaRPr lang="ko-KR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901801"/>
              </p:ext>
            </p:extLst>
          </p:nvPr>
        </p:nvGraphicFramePr>
        <p:xfrm>
          <a:off x="1294993" y="1211943"/>
          <a:ext cx="9449205" cy="1960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9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1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13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3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13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13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28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82257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2017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2018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2019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2020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2021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2022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User </a:t>
                      </a:r>
                      <a:r>
                        <a:rPr lang="en-US" altLang="ko-KR" dirty="0" smtClean="0"/>
                        <a:t>Beam-time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120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140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160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170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180</a:t>
                      </a:r>
                      <a:endParaRPr lang="en-US" altLang="ko-K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190</a:t>
                      </a:r>
                      <a:endParaRPr lang="en-US" altLang="ko-K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Turn-o</a:t>
                      </a:r>
                      <a:r>
                        <a:rPr lang="en-US" altLang="ko-KR" baseline="0" dirty="0" smtClean="0"/>
                        <a:t>n &amp; </a:t>
                      </a:r>
                      <a:r>
                        <a:rPr lang="en-US" altLang="ko-KR" dirty="0" smtClean="0"/>
                        <a:t>Tuning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123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73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67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70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57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Machine Study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10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Maintenance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109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102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98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97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92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95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036518"/>
                  </a:ext>
                </a:extLst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244091"/>
              </p:ext>
            </p:extLst>
          </p:nvPr>
        </p:nvGraphicFramePr>
        <p:xfrm>
          <a:off x="1790942" y="3601902"/>
          <a:ext cx="8128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9042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Applied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Approved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Days</a:t>
                      </a:r>
                      <a:r>
                        <a:rPr lang="en-US" altLang="ko-KR" baseline="0" dirty="0"/>
                        <a:t> of Service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0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82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120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0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84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140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0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140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49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160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0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2020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118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51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170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955007"/>
                  </a:ext>
                </a:extLst>
              </a:tr>
              <a:tr h="3290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2021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132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47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180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04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2022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131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53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190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18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6E8D9C4-1245-4B1C-BC63-E9A37A003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84" y="22666"/>
            <a:ext cx="2480981" cy="1307486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56E85700-1D99-4505-9373-48AAE0AC7B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84" y="2462322"/>
            <a:ext cx="3545213" cy="1200201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351629AA-82C4-4517-8A85-155142F223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84" y="3860987"/>
            <a:ext cx="3872822" cy="1297753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EFD04D80-F0F8-4615-8FF9-5A049CCC94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84" y="5256425"/>
            <a:ext cx="3399801" cy="1257347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701A8844-2528-4ADA-A801-B4835EEEF0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2615" y="297726"/>
            <a:ext cx="3416152" cy="1650758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3A8D9B76-2BFD-48AD-802B-083E8CD05D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6820" y="2004192"/>
            <a:ext cx="4838360" cy="123739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825F2F78-49E0-4C11-A7F7-CBF697F007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01278" y="3429000"/>
            <a:ext cx="3883865" cy="1280776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61B97B38-BA84-454C-83C9-64589CB7E82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36033" y="4978273"/>
            <a:ext cx="3685155" cy="1719328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E285D7EC-98A7-4EAF-855F-B5E5515844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68064" y="293727"/>
            <a:ext cx="4305326" cy="1580173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C9388E06-3032-482D-BAAA-D00D91BECAD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71787" y="2283655"/>
            <a:ext cx="4497882" cy="1237396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78FAA3CF-5FD3-4D60-AAC4-45EF7AF9A90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90694" y="3732778"/>
            <a:ext cx="4578975" cy="1523647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EA05033C-D2B5-489B-9FE0-54F78BBD3D8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49442" y="5416124"/>
            <a:ext cx="5042417" cy="1200996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7D940358-327C-4C13-B812-2AF3B7CFE47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6614" y="1148699"/>
            <a:ext cx="3182981" cy="130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76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부제목 2"/>
          <p:cNvSpPr>
            <a:spLocks noGrp="1"/>
          </p:cNvSpPr>
          <p:nvPr>
            <p:ph idx="1"/>
          </p:nvPr>
        </p:nvSpPr>
        <p:spPr>
          <a:xfrm>
            <a:off x="944814" y="983401"/>
            <a:ext cx="10515600" cy="3777153"/>
          </a:xfrm>
          <a:ln w="12700">
            <a:noFill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ko-K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enjoyed 2002 World Cup </a:t>
            </a:r>
            <a:r>
              <a:rPr lang="en-US" altLang="ko-K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Semi-final </a:t>
            </a:r>
            <a:r>
              <a:rPr lang="en-US" altLang="ko-K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ko-K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atch</a:t>
            </a:r>
          </a:p>
          <a:p>
            <a:pPr marL="0" indent="0" algn="ctr">
              <a:buNone/>
            </a:pP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ko-KR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Turkiye</a:t>
            </a:r>
            <a:r>
              <a:rPr lang="en-US" altLang="ko-K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: </a:t>
            </a:r>
            <a:r>
              <a:rPr lang="en-US" altLang="ko-K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Korea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ctr">
              <a:buNone/>
            </a:pPr>
            <a:endParaRPr lang="en-US" altLang="ko-KR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altLang="ko-K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</a:p>
          <a:p>
            <a:pPr marL="0" indent="0" algn="ctr">
              <a:buNone/>
            </a:pPr>
            <a:endParaRPr lang="ko-KR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altLang="ko-K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Korea thanks Turkish Army for one of 16-UN Forces </a:t>
            </a:r>
          </a:p>
          <a:p>
            <a:pPr marL="0" indent="0" algn="ctr">
              <a:buNone/>
            </a:pPr>
            <a:r>
              <a:rPr lang="en-US" altLang="ko-K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 Korean Conflict in 1950-1953</a:t>
            </a:r>
          </a:p>
        </p:txBody>
      </p:sp>
    </p:spTree>
    <p:extLst>
      <p:ext uri="{BB962C8B-B14F-4D97-AF65-F5344CB8AC3E}">
        <p14:creationId xmlns:p14="http://schemas.microsoft.com/office/powerpoint/2010/main" val="158503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52475" y="939800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PLS-II</a:t>
            </a:r>
          </a:p>
          <a:p>
            <a:pPr marL="0" indent="0" algn="ctr">
              <a:buNone/>
            </a:pPr>
            <a:endParaRPr lang="en-US" altLang="ko-KR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upgrade: 2.5 =&gt; 3.0 GeV</a:t>
            </a:r>
          </a:p>
          <a:p>
            <a:pPr marL="0" indent="0" algn="ctr">
              <a:buNone/>
            </a:pPr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Top-up operation</a:t>
            </a:r>
          </a:p>
          <a:p>
            <a:pPr marL="0" indent="0" algn="ctr">
              <a:buNone/>
            </a:pPr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Normal conducting RF =&gt; Super conducting RF</a:t>
            </a:r>
          </a:p>
          <a:p>
            <a:pPr marL="0" indent="0" algn="ctr">
              <a:buNone/>
            </a:pPr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year for user beam-time interruption </a:t>
            </a:r>
            <a:endParaRPr lang="ko-KR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22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082007" y="131600"/>
            <a:ext cx="7812087" cy="609600"/>
          </a:xfrm>
          <a:noFill/>
          <a:ln w="12700">
            <a:noFill/>
          </a:ln>
        </p:spPr>
        <p:txBody>
          <a:bodyPr>
            <a:noAutofit/>
          </a:bodyPr>
          <a:lstStyle/>
          <a:p>
            <a:pPr algn="ctr" eaLnBrk="1" hangingPunct="1"/>
            <a:r>
              <a:rPr lang="en-US" altLang="ko-KR" sz="3600" b="1" i="1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PLS-II Upgrade Storage Ring</a:t>
            </a:r>
          </a:p>
        </p:txBody>
      </p:sp>
      <p:sp>
        <p:nvSpPr>
          <p:cNvPr id="6" name="모서리가 둥근 직사각형 5"/>
          <p:cNvSpPr/>
          <p:nvPr/>
        </p:nvSpPr>
        <p:spPr>
          <a:xfrm>
            <a:off x="1558925" y="1118395"/>
            <a:ext cx="4392613" cy="2095500"/>
          </a:xfrm>
          <a:prstGeom prst="roundRect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>
              <a:lnSpc>
                <a:spcPct val="140000"/>
              </a:lnSpc>
              <a:defRPr/>
            </a:pPr>
            <a:r>
              <a:rPr lang="ko-KR" altLang="en-US" sz="15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○ </a:t>
            </a:r>
            <a:r>
              <a:rPr lang="en-US" altLang="ko-KR" sz="15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Main goals</a:t>
            </a:r>
          </a:p>
          <a:p>
            <a:pPr>
              <a:lnSpc>
                <a:spcPct val="130000"/>
              </a:lnSpc>
              <a:defRPr/>
            </a:pPr>
            <a:r>
              <a:rPr lang="ko-KR" altLang="en-US" sz="15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 </a:t>
            </a:r>
            <a:r>
              <a:rPr lang="en-US" altLang="ko-KR" sz="15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- Beam energy</a:t>
            </a:r>
            <a:r>
              <a:rPr lang="ko-KR" altLang="en-US" sz="15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</a:t>
            </a:r>
            <a:r>
              <a:rPr lang="en-US" altLang="ko-KR" sz="15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: 2.5 → 3.0 </a:t>
            </a:r>
            <a:r>
              <a:rPr lang="en-US" altLang="ko-KR" sz="1500" b="1" kern="0" dirty="0" err="1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GeV</a:t>
            </a:r>
            <a:r>
              <a:rPr lang="en-US" altLang="ko-KR" sz="15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15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 - Current</a:t>
            </a:r>
            <a:r>
              <a:rPr lang="ko-KR" altLang="en-US" sz="15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</a:t>
            </a:r>
            <a:r>
              <a:rPr lang="en-US" altLang="ko-KR" sz="15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: 200 → 400 </a:t>
            </a:r>
            <a:r>
              <a:rPr lang="en-US" altLang="ko-KR" sz="1500" b="1" kern="0" dirty="0" err="1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mA</a:t>
            </a:r>
            <a:endParaRPr lang="en-US" altLang="ko-KR" sz="1500" b="1" kern="0" dirty="0">
              <a:solidFill>
                <a:sysClr val="windowText" lastClr="000000"/>
              </a:solidFill>
              <a:latin typeface="Times New Roman" panose="02020603050405020304" pitchFamily="18" charset="0"/>
              <a:ea typeface="맑은 고딕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5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 - Storage Ring</a:t>
            </a:r>
            <a:r>
              <a:rPr lang="ko-KR" altLang="en-US" sz="15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</a:t>
            </a:r>
            <a:r>
              <a:rPr lang="en-US" altLang="ko-KR" sz="15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Emittance : 18.9 → 5.8 nm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15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 - Top-up Operation mode</a:t>
            </a:r>
          </a:p>
          <a:p>
            <a:pPr>
              <a:lnSpc>
                <a:spcPct val="130000"/>
              </a:lnSpc>
              <a:defRPr/>
            </a:pPr>
            <a:r>
              <a:rPr lang="en-US" altLang="ko-KR" sz="15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 - No. of Insertion Device : 10 → 20 </a:t>
            </a:r>
            <a:endParaRPr lang="en-US" altLang="ko-KR" sz="1500" b="1" kern="0" dirty="0" smtClean="0">
              <a:solidFill>
                <a:sysClr val="windowText" lastClr="000000"/>
              </a:solidFill>
              <a:latin typeface="Times New Roman" panose="02020603050405020304" pitchFamily="18" charset="0"/>
              <a:ea typeface="맑은 고딕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ko-KR" sz="15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</a:t>
            </a:r>
            <a:r>
              <a:rPr lang="en-US" altLang="ko-KR" sz="1500" b="1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- Superconducting RF cavities</a:t>
            </a:r>
            <a:r>
              <a:rPr lang="en-US" altLang="ko-KR" sz="1500" b="1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</a:t>
            </a:r>
            <a:endParaRPr lang="en-US" altLang="ko-KR" sz="1500" b="1" kern="0" dirty="0">
              <a:solidFill>
                <a:sysClr val="windowText" lastClr="000000"/>
              </a:solidFill>
              <a:latin typeface="Times New Roman" panose="02020603050405020304" pitchFamily="18" charset="0"/>
              <a:ea typeface="맑은 고딕"/>
              <a:cs typeface="Times New Roman" panose="02020603050405020304" pitchFamily="18" charset="0"/>
            </a:endParaRPr>
          </a:p>
        </p:txBody>
      </p:sp>
      <p:pic>
        <p:nvPicPr>
          <p:cNvPr id="7" name="Picture 3" descr="C:\Users\user\Desktop\영상제작 자료\차관방문_동 영상 및 사진\가속기\벽면도장(1.22~26)\IMG_01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6"/>
          <a:stretch>
            <a:fillRect/>
          </a:stretch>
        </p:blipFill>
        <p:spPr bwMode="auto">
          <a:xfrm>
            <a:off x="5087940" y="3949700"/>
            <a:ext cx="1800225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user\Desktop\영상제작 자료\차관방문_동 영상 및 사진\가속기\바닥공사 (1.27~31)\IMG_01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69"/>
          <a:stretch>
            <a:fillRect/>
          </a:stretch>
        </p:blipFill>
        <p:spPr bwMode="auto">
          <a:xfrm>
            <a:off x="5087940" y="5380039"/>
            <a:ext cx="1800225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C:\Users\user\Desktop\영상제작 자료\차관방문_동 영상 및 사진\빔라인\빔라인 해체 전의 모습\빔라인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9"/>
          <a:stretch>
            <a:fillRect/>
          </a:stretch>
        </p:blipFill>
        <p:spPr bwMode="auto">
          <a:xfrm>
            <a:off x="2063751" y="5418140"/>
            <a:ext cx="1793875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558925" y="4389440"/>
            <a:ext cx="51328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400" b="1" kern="0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PLS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58925" y="5768976"/>
            <a:ext cx="51328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400" b="1" kern="0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PLS</a:t>
            </a:r>
          </a:p>
        </p:txBody>
      </p:sp>
      <p:sp>
        <p:nvSpPr>
          <p:cNvPr id="14" name="오른쪽 화살표 11"/>
          <p:cNvSpPr>
            <a:spLocks noChangeArrowheads="1"/>
          </p:cNvSpPr>
          <p:nvPr/>
        </p:nvSpPr>
        <p:spPr bwMode="auto">
          <a:xfrm>
            <a:off x="4008439" y="4864101"/>
            <a:ext cx="935037" cy="869951"/>
          </a:xfrm>
          <a:prstGeom prst="rightArrow">
            <a:avLst>
              <a:gd name="adj1" fmla="val 50000"/>
              <a:gd name="adj2" fmla="val 49999"/>
            </a:avLst>
          </a:prstGeom>
          <a:gradFill rotWithShape="0">
            <a:gsLst>
              <a:gs pos="0">
                <a:srgbClr val="9AB5E4"/>
              </a:gs>
              <a:gs pos="50000">
                <a:srgbClr val="C2D1ED"/>
              </a:gs>
              <a:gs pos="100000">
                <a:srgbClr val="E1E8F5"/>
              </a:gs>
            </a:gsLst>
            <a:lin ang="5400000"/>
          </a:gradFill>
          <a:ln w="127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/>
            <a:r>
              <a:rPr kumimoji="0" lang="en-US" altLang="ko-KR" sz="10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DEC. ‘10</a:t>
            </a:r>
            <a:endParaRPr kumimoji="0" lang="ko-KR" altLang="en-US" sz="1000" b="1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63976" y="4437063"/>
            <a:ext cx="1223963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400" b="1" kern="0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Dismantling</a:t>
            </a:r>
          </a:p>
        </p:txBody>
      </p:sp>
      <p:pic>
        <p:nvPicPr>
          <p:cNvPr id="16" name="그림 12" descr="해체이전 저장링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7"/>
          <a:stretch>
            <a:fillRect/>
          </a:stretch>
        </p:blipFill>
        <p:spPr bwMode="auto">
          <a:xfrm>
            <a:off x="2063752" y="3981451"/>
            <a:ext cx="18002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888164" y="4467226"/>
            <a:ext cx="115252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400" b="1" kern="0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Re-installation</a:t>
            </a:r>
          </a:p>
        </p:txBody>
      </p:sp>
      <p:pic>
        <p:nvPicPr>
          <p:cNvPr id="18" name="_x70759896" descr="EMB00000f68323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9" y="3933825"/>
            <a:ext cx="1800225" cy="1303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_x71232376" descr="EMB00000f68323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9" y="5413375"/>
            <a:ext cx="1779587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9912351" y="4365626"/>
            <a:ext cx="71365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400" b="1" kern="0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PLS-II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912351" y="5768976"/>
            <a:ext cx="71365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400" b="1" kern="0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PLS-II</a:t>
            </a:r>
          </a:p>
        </p:txBody>
      </p:sp>
      <p:sp>
        <p:nvSpPr>
          <p:cNvPr id="22" name="오른쪽 화살표 20"/>
          <p:cNvSpPr>
            <a:spLocks noChangeArrowheads="1"/>
          </p:cNvSpPr>
          <p:nvPr/>
        </p:nvSpPr>
        <p:spPr bwMode="auto">
          <a:xfrm>
            <a:off x="6959601" y="4870450"/>
            <a:ext cx="936625" cy="869951"/>
          </a:xfrm>
          <a:prstGeom prst="rightArrow">
            <a:avLst>
              <a:gd name="adj1" fmla="val 50000"/>
              <a:gd name="adj2" fmla="val 49999"/>
            </a:avLst>
          </a:prstGeom>
          <a:gradFill rotWithShape="0">
            <a:gsLst>
              <a:gs pos="0">
                <a:srgbClr val="9AB5E4"/>
              </a:gs>
              <a:gs pos="50000">
                <a:srgbClr val="C2D1ED"/>
              </a:gs>
              <a:gs pos="100000">
                <a:srgbClr val="E1E8F5"/>
              </a:gs>
            </a:gsLst>
            <a:lin ang="5400000"/>
          </a:gradFill>
          <a:ln w="127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/>
            <a:r>
              <a:rPr kumimoji="0" lang="en-US" altLang="ko-KR" sz="10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JAN. ‘11</a:t>
            </a:r>
            <a:endParaRPr kumimoji="0" lang="ko-KR" altLang="en-US" sz="1000" b="1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4" name="Picture 2" descr="C:\Users\parkyj\Desktop\캡처4.JPG">
            <a:extLst>
              <a:ext uri="{FF2B5EF4-FFF2-40B4-BE49-F238E27FC236}">
                <a16:creationId xmlns:a16="http://schemas.microsoft.com/office/drawing/2014/main" id="{0470FD40-6DD0-4A02-BCC3-8D7AD91BB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947" y="807147"/>
            <a:ext cx="3812125" cy="300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86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90109" y="46337"/>
            <a:ext cx="8977892" cy="609600"/>
          </a:xfrm>
          <a:ln w="12700">
            <a:noFill/>
          </a:ln>
        </p:spPr>
        <p:txBody>
          <a:bodyPr>
            <a:noAutofit/>
          </a:bodyPr>
          <a:lstStyle/>
          <a:p>
            <a:pPr algn="ctr" eaLnBrk="1" hangingPunct="1"/>
            <a:r>
              <a:rPr lang="en-US" altLang="ko-KR" sz="3600" b="1" i="1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PLS-II Linac</a:t>
            </a:r>
          </a:p>
        </p:txBody>
      </p:sp>
      <p:pic>
        <p:nvPicPr>
          <p:cNvPr id="9" name="_x151872488" descr="EMB00000bb82e2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1" y="981076"/>
            <a:ext cx="4356100" cy="340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6513513" y="856347"/>
            <a:ext cx="3938587" cy="42056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30000"/>
              </a:spcBef>
            </a:pPr>
            <a:r>
              <a:rPr lang="en-US" altLang="ko-KR" sz="2133" dirty="0">
                <a:ea typeface="HY견고딕" panose="02030600000101010101" pitchFamily="18" charset="-127"/>
                <a:cs typeface="Times New Roman" panose="02020603050405020304" pitchFamily="18" charset="0"/>
              </a:rPr>
              <a:t>Injector LINAC 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690109" y="4505049"/>
            <a:ext cx="4297943" cy="167283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ko-KR" sz="1867" dirty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 Thermionic Electron Gun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ko-KR" sz="1867" dirty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 17 Pulse Modulators (200MW, 7.5µs)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ko-KR" sz="1867" dirty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 17 Klystrons (80 MW, 4µs)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ko-KR" sz="1867" dirty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 16 Energy </a:t>
            </a:r>
            <a:r>
              <a:rPr lang="en-US" altLang="ko-KR" sz="1867" dirty="0" err="1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Doublers</a:t>
            </a:r>
            <a:r>
              <a:rPr lang="en-US" altLang="ko-KR" sz="1867" dirty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 (gain=1.5)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ko-KR" sz="1867" dirty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 46 Accelerating Sections</a:t>
            </a:r>
          </a:p>
        </p:txBody>
      </p:sp>
      <p:pic>
        <p:nvPicPr>
          <p:cNvPr id="12" name="Picture 5" descr="Linac_tunne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1" y="3021805"/>
            <a:ext cx="4457700" cy="318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501606" y="1274958"/>
            <a:ext cx="3962400" cy="168712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ko-KR" sz="2000" b="1" dirty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ko-KR" sz="1867" dirty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Length = 170m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ko-KR" sz="1867" dirty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 3.0 GeV, full energy injection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ko-KR" sz="1867" dirty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 2,856 MHz (S-band)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ko-KR" sz="1867" dirty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 </a:t>
            </a:r>
            <a:r>
              <a:rPr lang="en-US" altLang="ko-KR" sz="1867" dirty="0" smtClean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10 Hz</a:t>
            </a:r>
            <a:r>
              <a:rPr lang="en-US" altLang="ko-KR" sz="1867" dirty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, 1.5 ns, 1Å pulsed beam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US" altLang="ko-KR" sz="1867" dirty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 Norm. </a:t>
            </a:r>
            <a:r>
              <a:rPr lang="en-US" altLang="ko-KR" sz="1867" dirty="0" err="1" smtClean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emmittance</a:t>
            </a:r>
            <a:r>
              <a:rPr lang="en-US" altLang="ko-KR" sz="1867" dirty="0" smtClean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: </a:t>
            </a:r>
            <a:r>
              <a:rPr lang="en-US" altLang="ko-KR" sz="1867" dirty="0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150 µ</a:t>
            </a:r>
            <a:r>
              <a:rPr lang="en-US" altLang="ko-KR" sz="1867" dirty="0" err="1">
                <a:solidFill>
                  <a:srgbClr val="000000"/>
                </a:solidFill>
                <a:ea typeface="굴림체" panose="020B0609000101010101" pitchFamily="49" charset="-127"/>
                <a:cs typeface="Times New Roman" panose="02020603050405020304" pitchFamily="18" charset="0"/>
              </a:rPr>
              <a:t>mrad</a:t>
            </a:r>
            <a:endParaRPr lang="en-US" altLang="ko-KR" sz="1867" dirty="0">
              <a:solidFill>
                <a:srgbClr val="000000"/>
              </a:solidFill>
              <a:ea typeface="굴림체" panose="020B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022477" y="3913188"/>
            <a:ext cx="1552575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0" lang="en-US" altLang="ko-KR" sz="1867" dirty="0">
                <a:solidFill>
                  <a:srgbClr val="FFFF00"/>
                </a:solidFill>
                <a:ea typeface="맑은 고딕" panose="020B0503020000020004" pitchFamily="50" charset="-127"/>
                <a:cs typeface="Times New Roman" panose="02020603050405020304" pitchFamily="18" charset="0"/>
              </a:rPr>
              <a:t>Gallery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513513" y="5988051"/>
            <a:ext cx="1238251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0" lang="en-US" altLang="ko-KR" sz="1867" dirty="0">
                <a:solidFill>
                  <a:srgbClr val="FFFF00"/>
                </a:solidFill>
                <a:ea typeface="맑은 고딕" panose="020B0503020000020004" pitchFamily="50" charset="-127"/>
                <a:cs typeface="Times New Roman" panose="02020603050405020304" pitchFamily="18" charset="0"/>
              </a:rPr>
              <a:t>Tunnel</a:t>
            </a:r>
          </a:p>
        </p:txBody>
      </p:sp>
    </p:spTree>
    <p:extLst>
      <p:ext uri="{BB962C8B-B14F-4D97-AF65-F5344CB8AC3E}">
        <p14:creationId xmlns:p14="http://schemas.microsoft.com/office/powerpoint/2010/main" val="398924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5915" y="82551"/>
            <a:ext cx="6697712" cy="609600"/>
          </a:xfrm>
          <a:ln w="12700">
            <a:noFill/>
          </a:ln>
        </p:spPr>
        <p:txBody>
          <a:bodyPr>
            <a:noAutofit/>
          </a:bodyPr>
          <a:lstStyle/>
          <a:p>
            <a:pPr algn="ctr" eaLnBrk="1" hangingPunct="1"/>
            <a:r>
              <a:rPr lang="en-US" altLang="ko-KR" sz="3600" b="1" i="1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PLS-II Parameters</a:t>
            </a:r>
          </a:p>
        </p:txBody>
      </p:sp>
      <p:pic>
        <p:nvPicPr>
          <p:cNvPr id="5" name="_x160059160" descr="EMB00000bb82e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6"/>
          <a:stretch>
            <a:fillRect/>
          </a:stretch>
        </p:blipFill>
        <p:spPr bwMode="auto">
          <a:xfrm>
            <a:off x="2460830" y="830934"/>
            <a:ext cx="3583567" cy="26156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556375" y="836614"/>
            <a:ext cx="3860800" cy="257916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kumimoji="0" lang="en-US" altLang="ko-KR" sz="1600" b="1" dirty="0">
                <a:ea typeface="맑은 고딕" panose="020B0503020000020004" pitchFamily="50" charset="-127"/>
                <a:cs typeface="Times New Roman" panose="02020603050405020304" pitchFamily="18" charset="0"/>
              </a:rPr>
              <a:t>  Beam Energy	</a:t>
            </a:r>
            <a:r>
              <a:rPr kumimoji="0" lang="en-US" altLang="ko-KR" sz="1600" b="1" dirty="0" smtClean="0">
                <a:ea typeface="맑은 고딕" panose="020B0503020000020004" pitchFamily="50" charset="-127"/>
                <a:cs typeface="Times New Roman" panose="02020603050405020304" pitchFamily="18" charset="0"/>
              </a:rPr>
              <a:t>3.0 GeV</a:t>
            </a:r>
            <a:endParaRPr kumimoji="0" lang="en-US" altLang="ko-KR" sz="1600" b="1" dirty="0"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kumimoji="0" lang="en-US" altLang="ko-KR" sz="1600" b="1" dirty="0">
                <a:ea typeface="맑은 고딕" panose="020B0503020000020004" pitchFamily="50" charset="-127"/>
                <a:cs typeface="Times New Roman" panose="02020603050405020304" pitchFamily="18" charset="0"/>
              </a:rPr>
              <a:t>  Beam Current	</a:t>
            </a:r>
            <a:r>
              <a:rPr kumimoji="0" lang="en-US" altLang="ko-KR" sz="1600" b="1" dirty="0" smtClean="0">
                <a:ea typeface="맑은 고딕" panose="020B0503020000020004" pitchFamily="50" charset="-127"/>
                <a:cs typeface="Times New Roman" panose="02020603050405020304" pitchFamily="18" charset="0"/>
              </a:rPr>
              <a:t>400 mA</a:t>
            </a:r>
            <a:endParaRPr kumimoji="0" lang="en-US" altLang="ko-KR" sz="1600" b="1" dirty="0"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kumimoji="0" lang="en-US" altLang="ko-KR" sz="1600" b="1" dirty="0">
                <a:ea typeface="맑은 고딕" panose="020B0503020000020004" pitchFamily="50" charset="-127"/>
                <a:cs typeface="Times New Roman" panose="02020603050405020304" pitchFamily="18" charset="0"/>
              </a:rPr>
              <a:t>  Lattice		DBA</a:t>
            </a: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kumimoji="0" lang="en-US" altLang="ko-KR" sz="1600" b="1" dirty="0">
                <a:ea typeface="맑은 고딕" panose="020B0503020000020004" pitchFamily="50" charset="-127"/>
                <a:cs typeface="Times New Roman" panose="02020603050405020304" pitchFamily="18" charset="0"/>
              </a:rPr>
              <a:t>  </a:t>
            </a:r>
            <a:r>
              <a:rPr kumimoji="0" lang="en-US" altLang="ko-KR" sz="1600" b="1" dirty="0" err="1">
                <a:ea typeface="맑은 고딕" panose="020B0503020000020004" pitchFamily="50" charset="-127"/>
                <a:cs typeface="Times New Roman" panose="02020603050405020304" pitchFamily="18" charset="0"/>
              </a:rPr>
              <a:t>Superperiods</a:t>
            </a:r>
            <a:r>
              <a:rPr kumimoji="0" lang="en-US" altLang="ko-KR" sz="1600" b="1" dirty="0">
                <a:ea typeface="맑은 고딕" panose="020B0503020000020004" pitchFamily="50" charset="-127"/>
                <a:cs typeface="Times New Roman" panose="02020603050405020304" pitchFamily="18" charset="0"/>
              </a:rPr>
              <a:t>	12 </a:t>
            </a: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kumimoji="0" lang="en-US" altLang="ko-KR" sz="1600" b="1" dirty="0">
                <a:ea typeface="맑은 고딕" panose="020B0503020000020004" pitchFamily="50" charset="-127"/>
                <a:cs typeface="Times New Roman" panose="02020603050405020304" pitchFamily="18" charset="0"/>
              </a:rPr>
              <a:t>  Emittance	5.8 </a:t>
            </a:r>
            <a:r>
              <a:rPr kumimoji="0" lang="en-US" altLang="ko-KR" sz="1600" b="1" dirty="0" err="1">
                <a:ea typeface="맑은 고딕" panose="020B0503020000020004" pitchFamily="50" charset="-127"/>
                <a:cs typeface="Times New Roman" panose="02020603050405020304" pitchFamily="18" charset="0"/>
              </a:rPr>
              <a:t>nm∙rad</a:t>
            </a:r>
            <a:endParaRPr kumimoji="0" lang="en-US" altLang="ko-KR" sz="1600" b="1" dirty="0"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kumimoji="0" lang="en-US" altLang="ko-KR" sz="1600" b="1" dirty="0">
                <a:ea typeface="맑은 고딕" panose="020B0503020000020004" pitchFamily="50" charset="-127"/>
                <a:cs typeface="Times New Roman" panose="02020603050405020304" pitchFamily="18" charset="0"/>
              </a:rPr>
              <a:t>  Tune		15.37 / 9.15</a:t>
            </a: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kumimoji="0" lang="en-US" altLang="ko-KR" sz="1600" b="1" dirty="0">
                <a:ea typeface="맑은 고딕" panose="020B0503020000020004" pitchFamily="50" charset="-127"/>
                <a:cs typeface="Times New Roman" panose="02020603050405020304" pitchFamily="18" charset="0"/>
              </a:rPr>
              <a:t>  </a:t>
            </a:r>
            <a:r>
              <a:rPr kumimoji="0" lang="en-US" altLang="ko-KR" sz="1600" b="1" dirty="0" smtClean="0">
                <a:ea typeface="맑은 고딕" panose="020B0503020000020004" pitchFamily="50" charset="-127"/>
                <a:cs typeface="Times New Roman" panose="02020603050405020304" pitchFamily="18" charset="0"/>
              </a:rPr>
              <a:t>SRF </a:t>
            </a:r>
            <a:r>
              <a:rPr kumimoji="0" lang="en-US" altLang="ko-KR" sz="1600" b="1" dirty="0">
                <a:ea typeface="맑은 고딕" panose="020B0503020000020004" pitchFamily="50" charset="-127"/>
                <a:cs typeface="Times New Roman" panose="02020603050405020304" pitchFamily="18" charset="0"/>
              </a:rPr>
              <a:t>Frequency	499.97 MHz</a:t>
            </a:r>
          </a:p>
          <a:p>
            <a:pPr eaLnBrk="1" hangingPunct="1">
              <a:spcBef>
                <a:spcPct val="30000"/>
              </a:spcBef>
              <a:buFont typeface="Wingdings" panose="05000000000000000000" pitchFamily="2" charset="2"/>
              <a:buChar char="§"/>
            </a:pPr>
            <a:r>
              <a:rPr kumimoji="0" lang="en-US" altLang="ko-KR" sz="1600" b="1" dirty="0">
                <a:ea typeface="맑은 고딕" panose="020B0503020000020004" pitchFamily="50" charset="-127"/>
                <a:cs typeface="Times New Roman" panose="02020603050405020304" pitchFamily="18" charset="0"/>
              </a:rPr>
              <a:t>  Circumference	280 m</a:t>
            </a:r>
            <a:endParaRPr kumimoji="0" lang="en-US" altLang="ko-KR" sz="1600" b="1" baseline="30000" dirty="0"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7" name="_x160057080" descr="EMB00000bb82e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950" y="3592609"/>
            <a:ext cx="4251325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진공학회\2013년 8월 발표_초록_진공기술분과\20130819_103640 사본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75" y="3591022"/>
            <a:ext cx="4032251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12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0000" y="813633"/>
            <a:ext cx="9731830" cy="52460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3207" y="167302"/>
            <a:ext cx="4839786" cy="646331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 Beam-lines at PLS-II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32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15"/>
          <a:stretch/>
        </p:blipFill>
        <p:spPr bwMode="auto">
          <a:xfrm>
            <a:off x="257638" y="1189609"/>
            <a:ext cx="5692775" cy="46049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그림 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4"/>
          <a:stretch/>
        </p:blipFill>
        <p:spPr bwMode="auto">
          <a:xfrm>
            <a:off x="6340623" y="931436"/>
            <a:ext cx="5711825" cy="48630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30601" y="285105"/>
            <a:ext cx="8820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Experiments and Users per Year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5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01"/>
          <p:cNvSpPr txBox="1">
            <a:spLocks noChangeArrowheads="1"/>
          </p:cNvSpPr>
          <p:nvPr/>
        </p:nvSpPr>
        <p:spPr bwMode="auto">
          <a:xfrm>
            <a:off x="1151938" y="51219"/>
            <a:ext cx="66558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3600" b="1" i="1" dirty="0" smtClean="0"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User Sciences in PLS-II</a:t>
            </a:r>
            <a:endParaRPr lang="en-US" altLang="ko-KR" sz="3600" b="1" i="1" dirty="0">
              <a:latin typeface="Times New Roman" panose="02020603050405020304" pitchFamily="18" charset="0"/>
              <a:ea typeface="맑은 고딕" pitchFamily="50" charset="-127"/>
              <a:cs typeface="Times New Roman" panose="02020603050405020304" pitchFamily="18" charset="0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439565" y="515899"/>
            <a:ext cx="5779756" cy="5602557"/>
            <a:chOff x="448591" y="942622"/>
            <a:chExt cx="5543500" cy="5482449"/>
          </a:xfrm>
        </p:grpSpPr>
        <p:graphicFrame>
          <p:nvGraphicFramePr>
            <p:cNvPr id="14" name="차트 13"/>
            <p:cNvGraphicFramePr>
              <a:graphicFrameLocks/>
            </p:cNvGraphicFramePr>
            <p:nvPr>
              <p:extLst/>
            </p:nvPr>
          </p:nvGraphicFramePr>
          <p:xfrm>
            <a:off x="448591" y="942622"/>
            <a:ext cx="5543500" cy="548244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5" name="직사각형 14"/>
            <p:cNvSpPr/>
            <p:nvPr/>
          </p:nvSpPr>
          <p:spPr>
            <a:xfrm>
              <a:off x="879817" y="5281371"/>
              <a:ext cx="504056" cy="144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887838" y="5510773"/>
              <a:ext cx="504056" cy="14401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891285" y="5736317"/>
              <a:ext cx="504056" cy="14401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883503" y="5949199"/>
              <a:ext cx="504056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aphicFrame>
        <p:nvGraphicFramePr>
          <p:cNvPr id="21" name="차트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3043907"/>
              </p:ext>
            </p:extLst>
          </p:nvPr>
        </p:nvGraphicFramePr>
        <p:xfrm>
          <a:off x="7222745" y="3298805"/>
          <a:ext cx="3999874" cy="2858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차트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8657962"/>
              </p:ext>
            </p:extLst>
          </p:nvPr>
        </p:nvGraphicFramePr>
        <p:xfrm>
          <a:off x="6931437" y="341086"/>
          <a:ext cx="4163074" cy="3272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오른쪽 화살표 22"/>
          <p:cNvSpPr/>
          <p:nvPr/>
        </p:nvSpPr>
        <p:spPr>
          <a:xfrm rot="2445525">
            <a:off x="5433779" y="3752816"/>
            <a:ext cx="1698060" cy="65584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213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연결선 2"/>
          <p:cNvCxnSpPr/>
          <p:nvPr/>
        </p:nvCxnSpPr>
        <p:spPr>
          <a:xfrm>
            <a:off x="374351" y="782027"/>
            <a:ext cx="1146852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25605" y="146009"/>
            <a:ext cx="11674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2020-2021</a:t>
            </a:r>
            <a:r>
              <a:rPr lang="en-US" altLang="ko-KR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User Scientific Representative </a:t>
            </a:r>
            <a:r>
              <a:rPr lang="en-US" altLang="ko-KR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Achievements-I </a:t>
            </a:r>
            <a:endParaRPr lang="ko-KR" alt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7678458" y="904967"/>
            <a:ext cx="1864935" cy="1970595"/>
            <a:chOff x="6134568" y="3669228"/>
            <a:chExt cx="1916357" cy="1778727"/>
          </a:xfrm>
        </p:grpSpPr>
        <p:grpSp>
          <p:nvGrpSpPr>
            <p:cNvPr id="23" name="그룹 22"/>
            <p:cNvGrpSpPr/>
            <p:nvPr/>
          </p:nvGrpSpPr>
          <p:grpSpPr>
            <a:xfrm>
              <a:off x="6199988" y="3939827"/>
              <a:ext cx="1850937" cy="1508128"/>
              <a:chOff x="9710513" y="3285638"/>
              <a:chExt cx="2521526" cy="2161829"/>
            </a:xfrm>
          </p:grpSpPr>
          <p:grpSp>
            <p:nvGrpSpPr>
              <p:cNvPr id="21" name="그룹 20"/>
              <p:cNvGrpSpPr/>
              <p:nvPr/>
            </p:nvGrpSpPr>
            <p:grpSpPr>
              <a:xfrm>
                <a:off x="9726722" y="3285638"/>
                <a:ext cx="2505317" cy="2161829"/>
                <a:chOff x="8393230" y="4000507"/>
                <a:chExt cx="2505317" cy="2161829"/>
              </a:xfrm>
            </p:grpSpPr>
            <p:pic>
              <p:nvPicPr>
                <p:cNvPr id="19" name="그림 18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34049"/>
                <a:stretch/>
              </p:blipFill>
              <p:spPr>
                <a:xfrm>
                  <a:off x="8393231" y="4468609"/>
                  <a:ext cx="2505316" cy="1693727"/>
                </a:xfrm>
                <a:prstGeom prst="rect">
                  <a:avLst/>
                </a:prstGeom>
              </p:spPr>
            </p:pic>
            <p:pic>
              <p:nvPicPr>
                <p:cNvPr id="20" name="그림 19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93230" y="4000507"/>
                  <a:ext cx="1053591" cy="359853"/>
                </a:xfrm>
                <a:prstGeom prst="rect">
                  <a:avLst/>
                </a:prstGeom>
              </p:spPr>
            </p:pic>
          </p:grpSp>
          <p:pic>
            <p:nvPicPr>
              <p:cNvPr id="22" name="그림 2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10513" y="3666875"/>
                <a:ext cx="2424260" cy="173732"/>
              </a:xfrm>
              <a:prstGeom prst="rect">
                <a:avLst/>
              </a:prstGeom>
            </p:spPr>
          </p:pic>
        </p:grpSp>
        <p:sp>
          <p:nvSpPr>
            <p:cNvPr id="42" name="TextBox 41"/>
            <p:cNvSpPr txBox="1"/>
            <p:nvPr/>
          </p:nvSpPr>
          <p:spPr>
            <a:xfrm>
              <a:off x="6134568" y="3669228"/>
              <a:ext cx="178766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Nanochemistry</a:t>
              </a:r>
              <a:r>
                <a:rPr lang="en-US" altLang="ko-KR" sz="11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&amp; Catalyst</a:t>
              </a:r>
              <a:endParaRPr lang="ko-KR" altLang="en-US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3719642" y="881059"/>
            <a:ext cx="1865167" cy="2134168"/>
            <a:chOff x="4018376" y="871864"/>
            <a:chExt cx="2724272" cy="2659974"/>
          </a:xfrm>
        </p:grpSpPr>
        <p:pic>
          <p:nvPicPr>
            <p:cNvPr id="15" name="그림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6929" y="1158398"/>
              <a:ext cx="2675719" cy="2373440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4018376" y="871864"/>
              <a:ext cx="10823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Electrocatalyst</a:t>
              </a:r>
              <a:endParaRPr lang="ko-KR" altLang="en-US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5659474" y="869359"/>
            <a:ext cx="2081417" cy="2222052"/>
            <a:chOff x="6181010" y="804927"/>
            <a:chExt cx="2411357" cy="2382295"/>
          </a:xfrm>
        </p:grpSpPr>
        <p:grpSp>
          <p:nvGrpSpPr>
            <p:cNvPr id="14" name="그룹 13"/>
            <p:cNvGrpSpPr/>
            <p:nvPr/>
          </p:nvGrpSpPr>
          <p:grpSpPr>
            <a:xfrm>
              <a:off x="6240547" y="1016756"/>
              <a:ext cx="2351820" cy="2170466"/>
              <a:chOff x="7893992" y="882688"/>
              <a:chExt cx="3656005" cy="2957761"/>
            </a:xfrm>
          </p:grpSpPr>
          <p:pic>
            <p:nvPicPr>
              <p:cNvPr id="12" name="그림 1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93992" y="1116538"/>
                <a:ext cx="3424431" cy="2723911"/>
              </a:xfrm>
              <a:prstGeom prst="rect">
                <a:avLst/>
              </a:prstGeom>
            </p:spPr>
          </p:pic>
          <p:pic>
            <p:nvPicPr>
              <p:cNvPr id="13" name="그림 1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10677" y="882688"/>
                <a:ext cx="3639320" cy="227616"/>
              </a:xfrm>
              <a:prstGeom prst="rect">
                <a:avLst/>
              </a:prstGeom>
            </p:spPr>
          </p:pic>
        </p:grpSp>
        <p:sp>
          <p:nvSpPr>
            <p:cNvPr id="47" name="TextBox 46"/>
            <p:cNvSpPr txBox="1"/>
            <p:nvPr/>
          </p:nvSpPr>
          <p:spPr>
            <a:xfrm>
              <a:off x="6181010" y="804927"/>
              <a:ext cx="10406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Li-ion Battery</a:t>
              </a:r>
              <a:endParaRPr lang="ko-KR" altLang="en-US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9586936" y="848608"/>
            <a:ext cx="2313009" cy="1750777"/>
            <a:chOff x="9491360" y="735001"/>
            <a:chExt cx="2408585" cy="1761497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15299" y="1006148"/>
              <a:ext cx="2284646" cy="1490350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9491360" y="735001"/>
              <a:ext cx="10823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Electrocatalyst</a:t>
              </a:r>
              <a:endParaRPr lang="ko-KR" altLang="en-US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9659796" y="2710173"/>
            <a:ext cx="2192241" cy="1424814"/>
            <a:chOff x="9491360" y="2548228"/>
            <a:chExt cx="2287817" cy="1440547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15299" y="2789212"/>
              <a:ext cx="2163878" cy="1199563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9491360" y="2548228"/>
              <a:ext cx="10823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Electrocatalyst</a:t>
              </a:r>
              <a:endParaRPr lang="ko-KR" altLang="en-US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66125" y="782027"/>
            <a:ext cx="18975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latinLnBrk="0"/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Focused on </a:t>
            </a:r>
            <a:r>
              <a:rPr lang="en-US" altLang="ko-K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conversion and storage Materials</a:t>
            </a:r>
          </a:p>
          <a:p>
            <a:pPr algn="r" latinLnBrk="0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endParaRPr lang="ko-KR" alt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latinLnBrk="0"/>
            <a:r>
              <a:rPr lang="en-US" altLang="ko-KR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Nanochemistry</a:t>
            </a:r>
            <a:endParaRPr lang="ko-KR" alt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2054626" y="867712"/>
            <a:ext cx="1535201" cy="2035201"/>
            <a:chOff x="2054626" y="868895"/>
            <a:chExt cx="1839326" cy="2311228"/>
          </a:xfrm>
        </p:grpSpPr>
        <p:grpSp>
          <p:nvGrpSpPr>
            <p:cNvPr id="52" name="그룹 51"/>
            <p:cNvGrpSpPr/>
            <p:nvPr/>
          </p:nvGrpSpPr>
          <p:grpSpPr>
            <a:xfrm>
              <a:off x="2063978" y="876917"/>
              <a:ext cx="1829974" cy="2303206"/>
              <a:chOff x="1968378" y="849248"/>
              <a:chExt cx="1829974" cy="2303206"/>
            </a:xfrm>
          </p:grpSpPr>
          <p:pic>
            <p:nvPicPr>
              <p:cNvPr id="9" name="그림 8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68378" y="1061631"/>
                <a:ext cx="1829974" cy="2090823"/>
              </a:xfrm>
              <a:prstGeom prst="rect">
                <a:avLst/>
              </a:prstGeom>
            </p:spPr>
          </p:pic>
          <p:sp>
            <p:nvSpPr>
              <p:cNvPr id="43" name="TextBox 42"/>
              <p:cNvSpPr txBox="1"/>
              <p:nvPr/>
            </p:nvSpPr>
            <p:spPr>
              <a:xfrm>
                <a:off x="2915140" y="849248"/>
                <a:ext cx="74251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1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Solar cell</a:t>
                </a:r>
                <a:endParaRPr lang="ko-KR" altLang="en-US" sz="11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54" name="그림 53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3" r="67744" b="81121"/>
            <a:stretch/>
          </p:blipFill>
          <p:spPr>
            <a:xfrm>
              <a:off x="2054626" y="868895"/>
              <a:ext cx="641161" cy="231185"/>
            </a:xfrm>
            <a:prstGeom prst="rect">
              <a:avLst/>
            </a:prstGeom>
          </p:spPr>
        </p:pic>
      </p:grpSp>
      <p:cxnSp>
        <p:nvCxnSpPr>
          <p:cNvPr id="57" name="직선 연결선 56"/>
          <p:cNvCxnSpPr/>
          <p:nvPr/>
        </p:nvCxnSpPr>
        <p:spPr>
          <a:xfrm>
            <a:off x="1963716" y="765703"/>
            <a:ext cx="0" cy="3749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그룹 15"/>
          <p:cNvGrpSpPr/>
          <p:nvPr/>
        </p:nvGrpSpPr>
        <p:grpSpPr>
          <a:xfrm>
            <a:off x="809632" y="4591115"/>
            <a:ext cx="2382766" cy="1965731"/>
            <a:chOff x="293353" y="3647340"/>
            <a:chExt cx="3254826" cy="2087973"/>
          </a:xfrm>
        </p:grpSpPr>
        <p:sp>
          <p:nvSpPr>
            <p:cNvPr id="39" name="TextBox 38"/>
            <p:cNvSpPr txBox="1"/>
            <p:nvPr/>
          </p:nvSpPr>
          <p:spPr>
            <a:xfrm>
              <a:off x="293353" y="3647340"/>
              <a:ext cx="111120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Memory device</a:t>
              </a:r>
              <a:endParaRPr lang="ko-KR" altLang="en-US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93353" y="3935313"/>
              <a:ext cx="3254826" cy="1800000"/>
            </a:xfrm>
            <a:prstGeom prst="rect">
              <a:avLst/>
            </a:prstGeom>
          </p:spPr>
        </p:pic>
      </p:grpSp>
      <p:grpSp>
        <p:nvGrpSpPr>
          <p:cNvPr id="8" name="그룹 7"/>
          <p:cNvGrpSpPr/>
          <p:nvPr/>
        </p:nvGrpSpPr>
        <p:grpSpPr>
          <a:xfrm>
            <a:off x="9543393" y="4289796"/>
            <a:ext cx="2459032" cy="1849148"/>
            <a:chOff x="9239745" y="4059050"/>
            <a:chExt cx="2777143" cy="2063179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239745" y="4322229"/>
              <a:ext cx="2777143" cy="1800000"/>
            </a:xfrm>
            <a:prstGeom prst="rect">
              <a:avLst/>
            </a:prstGeom>
          </p:spPr>
        </p:pic>
        <p:pic>
          <p:nvPicPr>
            <p:cNvPr id="41" name="그림 40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3" r="67744" b="81121"/>
            <a:stretch/>
          </p:blipFill>
          <p:spPr>
            <a:xfrm>
              <a:off x="9239745" y="4059050"/>
              <a:ext cx="829918" cy="299245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10012435" y="4074979"/>
              <a:ext cx="1091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Semiconductor</a:t>
              </a:r>
              <a:endParaRPr lang="ko-KR" altLang="en-US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4782099" y="3296148"/>
            <a:ext cx="2376226" cy="2409024"/>
            <a:chOff x="5228342" y="3654764"/>
            <a:chExt cx="2159148" cy="2068600"/>
          </a:xfrm>
        </p:grpSpPr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265527" y="3923364"/>
              <a:ext cx="2121963" cy="1800000"/>
            </a:xfrm>
            <a:prstGeom prst="rect">
              <a:avLst/>
            </a:prstGeom>
          </p:spPr>
        </p:pic>
        <p:pic>
          <p:nvPicPr>
            <p:cNvPr id="60" name="그림 59"/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3" r="67744" b="81121"/>
            <a:stretch/>
          </p:blipFill>
          <p:spPr>
            <a:xfrm>
              <a:off x="5228342" y="3654764"/>
              <a:ext cx="752418" cy="275518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5976221" y="3755353"/>
              <a:ext cx="10999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Nanochemistry</a:t>
              </a:r>
              <a:endParaRPr lang="ko-KR" altLang="en-US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7" name="그림 2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113638" y="3547406"/>
            <a:ext cx="2429755" cy="1937734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7089622" y="3319940"/>
            <a:ext cx="10983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Electrocatalyst</a:t>
            </a:r>
            <a:endParaRPr lang="ko-KR" altLang="en-US" sz="11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79759" y="3146304"/>
            <a:ext cx="2293894" cy="1444811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2238560" y="2943021"/>
            <a:ext cx="619740" cy="230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cell</a:t>
            </a:r>
            <a:endParaRPr lang="ko-KR" altLang="en-US" sz="11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3312120" y="4658725"/>
            <a:ext cx="2114354" cy="1925544"/>
            <a:chOff x="3467099" y="3622013"/>
            <a:chExt cx="2598900" cy="2273939"/>
          </a:xfrm>
        </p:grpSpPr>
        <p:grpSp>
          <p:nvGrpSpPr>
            <p:cNvPr id="36" name="그룹 35"/>
            <p:cNvGrpSpPr/>
            <p:nvPr/>
          </p:nvGrpSpPr>
          <p:grpSpPr>
            <a:xfrm>
              <a:off x="3467099" y="3622013"/>
              <a:ext cx="2598900" cy="2273939"/>
              <a:chOff x="4059740" y="3684485"/>
              <a:chExt cx="2708353" cy="2343665"/>
            </a:xfrm>
          </p:grpSpPr>
          <p:pic>
            <p:nvPicPr>
              <p:cNvPr id="28" name="그림 27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59740" y="3935332"/>
                <a:ext cx="2708353" cy="2092818"/>
              </a:xfrm>
              <a:prstGeom prst="rect">
                <a:avLst/>
              </a:prstGeom>
            </p:spPr>
          </p:pic>
          <p:pic>
            <p:nvPicPr>
              <p:cNvPr id="35" name="그림 34"/>
              <p:cNvPicPr>
                <a:picLocks noChangeAspect="1"/>
              </p:cNvPicPr>
              <p:nvPr/>
            </p:nvPicPr>
            <p:blipFill rotWithShape="1"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23" r="67744" b="81121"/>
              <a:stretch/>
            </p:blipFill>
            <p:spPr>
              <a:xfrm>
                <a:off x="4114619" y="3684485"/>
                <a:ext cx="864870" cy="308421"/>
              </a:xfrm>
              <a:prstGeom prst="rect">
                <a:avLst/>
              </a:prstGeom>
            </p:spPr>
          </p:pic>
        </p:grpSp>
        <p:sp>
          <p:nvSpPr>
            <p:cNvPr id="45" name="TextBox 44"/>
            <p:cNvSpPr txBox="1"/>
            <p:nvPr/>
          </p:nvSpPr>
          <p:spPr>
            <a:xfrm>
              <a:off x="4390660" y="3723133"/>
              <a:ext cx="6848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Catalyst</a:t>
              </a:r>
              <a:endParaRPr lang="ko-KR" altLang="en-US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561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5415" y="169869"/>
            <a:ext cx="11078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User Scientific General </a:t>
            </a:r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Achievements-II 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27645" y="1256840"/>
            <a:ext cx="3764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latinLnBrk="0"/>
            <a:r>
              <a:rPr lang="en-US" altLang="ko-K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increasing trend </a:t>
            </a:r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Impact factor</a:t>
            </a:r>
          </a:p>
          <a:p>
            <a:pPr algn="r" latinLnBrk="0"/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Constant SCI Publications</a:t>
            </a:r>
          </a:p>
        </p:txBody>
      </p:sp>
      <p:sp>
        <p:nvSpPr>
          <p:cNvPr id="18" name="타원 17"/>
          <p:cNvSpPr/>
          <p:nvPr/>
        </p:nvSpPr>
        <p:spPr>
          <a:xfrm>
            <a:off x="3015991" y="2192533"/>
            <a:ext cx="1066545" cy="1042958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8" y="1930155"/>
            <a:ext cx="5894072" cy="3844333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476" y="1891472"/>
            <a:ext cx="6008171" cy="392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11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76300" y="873125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altLang="ko-KR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altLang="ko-KR" sz="5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KPS (Korea Photon Source)</a:t>
            </a:r>
          </a:p>
          <a:p>
            <a:pPr marL="0" indent="0" algn="ctr">
              <a:buNone/>
            </a:pPr>
            <a:endParaRPr lang="en-US" altLang="ko-K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altLang="ko-K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Users are </a:t>
            </a:r>
            <a:r>
              <a:rPr lang="en-US" altLang="ko-K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</a:t>
            </a:r>
            <a:endParaRPr lang="en-US" altLang="ko-KR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altLang="ko-K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Available Beam-lines are limited at 36</a:t>
            </a:r>
          </a:p>
          <a:p>
            <a:pPr marL="0" indent="0" algn="ctr">
              <a:buNone/>
            </a:pPr>
            <a:r>
              <a:rPr lang="en-US" altLang="ko-K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High-performance beams are in demand</a:t>
            </a:r>
          </a:p>
          <a:p>
            <a:pPr marL="0" indent="0" algn="ctr">
              <a:buNone/>
            </a:pPr>
            <a:r>
              <a:rPr lang="en-US" altLang="ko-K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no space left at PAL</a:t>
            </a:r>
          </a:p>
          <a:p>
            <a:pPr marL="0" indent="0" algn="ctr">
              <a:buNone/>
            </a:pPr>
            <a:endParaRPr lang="en-US" altLang="ko-KR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ko-KR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ko-KR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63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1390653" y="163977"/>
            <a:ext cx="9025467" cy="647700"/>
          </a:xfrm>
          <a:noFill/>
          <a:ln w="28575">
            <a:noFill/>
          </a:ln>
        </p:spPr>
        <p:txBody>
          <a:bodyPr>
            <a:normAutofit/>
          </a:bodyPr>
          <a:lstStyle/>
          <a:p>
            <a:pPr algn="ctr" eaLnBrk="1" hangingPunct="1"/>
            <a:r>
              <a:rPr lang="en-US" altLang="ko-KR" sz="3600" i="1" dirty="0">
                <a:latin typeface="Times New Roman" pitchFamily="18" charset="0"/>
              </a:rPr>
              <a:t>Brief Facts about Korea</a:t>
            </a:r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5465528" y="755583"/>
            <a:ext cx="5650240" cy="555145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r>
              <a:rPr lang="en-US" altLang="ko-KR" sz="1867" b="1" dirty="0"/>
              <a:t>People &amp; Language: </a:t>
            </a:r>
            <a:r>
              <a:rPr lang="en-US" altLang="ko-KR" sz="1867" dirty="0"/>
              <a:t>Korean (~4,500 yrs in the area)</a:t>
            </a:r>
          </a:p>
          <a:p>
            <a:pPr eaLnBrk="1" hangingPunct="1"/>
            <a:r>
              <a:rPr lang="en-US" altLang="ko-KR" sz="1867" b="1" dirty="0"/>
              <a:t>Area </a:t>
            </a:r>
            <a:r>
              <a:rPr lang="en-US" altLang="ko-KR" sz="1867" dirty="0"/>
              <a:t>(South)</a:t>
            </a:r>
            <a:r>
              <a:rPr lang="en-US" altLang="ko-KR" sz="1867" b="1" dirty="0"/>
              <a:t>:</a:t>
            </a:r>
            <a:r>
              <a:rPr lang="en-US" altLang="ko-KR" sz="1867" dirty="0"/>
              <a:t>       ~100,000 km</a:t>
            </a:r>
            <a:r>
              <a:rPr lang="en-US" altLang="ko-KR" sz="1867" baseline="30000" dirty="0"/>
              <a:t>2  </a:t>
            </a:r>
            <a:r>
              <a:rPr lang="en-US" altLang="ko-KR" sz="1867" dirty="0"/>
              <a:t>(~38,000 sq. mi.)</a:t>
            </a:r>
          </a:p>
          <a:p>
            <a:pPr eaLnBrk="1" hangingPunct="1"/>
            <a:r>
              <a:rPr lang="en-US" altLang="ko-KR" sz="1867" b="1" dirty="0"/>
              <a:t>Population </a:t>
            </a:r>
            <a:r>
              <a:rPr lang="en-US" altLang="ko-KR" sz="1867" dirty="0"/>
              <a:t>(South)</a:t>
            </a:r>
            <a:r>
              <a:rPr lang="en-US" altLang="ko-KR" sz="1867" b="1" dirty="0"/>
              <a:t>:</a:t>
            </a:r>
            <a:r>
              <a:rPr lang="en-US" altLang="ko-KR" sz="1867" dirty="0"/>
              <a:t> </a:t>
            </a:r>
            <a:r>
              <a:rPr lang="en-US" altLang="ko-KR" sz="1867" dirty="0" smtClean="0"/>
              <a:t>52 </a:t>
            </a:r>
            <a:r>
              <a:rPr lang="en-US" altLang="ko-KR" sz="1867" dirty="0"/>
              <a:t>million</a:t>
            </a:r>
          </a:p>
          <a:p>
            <a:pPr eaLnBrk="1" hangingPunct="1"/>
            <a:endParaRPr lang="en-US" altLang="ko-KR" sz="1867" dirty="0"/>
          </a:p>
          <a:p>
            <a:pPr eaLnBrk="1" hangingPunct="1"/>
            <a:r>
              <a:rPr lang="en-US" altLang="ko-KR" sz="1867" b="1" dirty="0"/>
              <a:t>Recent History:</a:t>
            </a:r>
            <a:r>
              <a:rPr lang="en-US" altLang="ko-KR" sz="1867" dirty="0"/>
              <a:t>   </a:t>
            </a:r>
          </a:p>
          <a:p>
            <a:pPr eaLnBrk="1" hangingPunct="1"/>
            <a:r>
              <a:rPr lang="en-US" altLang="ko-KR" sz="1867" dirty="0"/>
              <a:t>         1945:           Divided into North and South        </a:t>
            </a:r>
          </a:p>
          <a:p>
            <a:pPr eaLnBrk="1" hangingPunct="1"/>
            <a:r>
              <a:rPr lang="en-US" altLang="ko-KR" sz="1867" dirty="0"/>
              <a:t>         1950~1953: Korean Conflict</a:t>
            </a:r>
          </a:p>
          <a:p>
            <a:pPr eaLnBrk="1" hangingPunct="1"/>
            <a:r>
              <a:rPr lang="en-US" altLang="ko-KR" sz="1867" dirty="0"/>
              <a:t>         1960~1970: Modernization (Migration to cities)</a:t>
            </a:r>
          </a:p>
          <a:p>
            <a:pPr eaLnBrk="1" hangingPunct="1"/>
            <a:r>
              <a:rPr lang="en-US" altLang="ko-KR" sz="1867" dirty="0"/>
              <a:t>         1970~1980: Industrialization (Heavy Industries)</a:t>
            </a:r>
          </a:p>
          <a:p>
            <a:pPr eaLnBrk="1" hangingPunct="1"/>
            <a:r>
              <a:rPr lang="en-US" altLang="ko-KR" sz="1867" dirty="0"/>
              <a:t>         </a:t>
            </a:r>
            <a:r>
              <a:rPr lang="en-US" altLang="ko-KR" sz="1867" dirty="0" smtClean="0"/>
              <a:t>1990~2022: </a:t>
            </a:r>
            <a:r>
              <a:rPr lang="en-US" altLang="ko-KR" sz="1867" dirty="0"/>
              <a:t>High-tech oriented</a:t>
            </a:r>
          </a:p>
          <a:p>
            <a:pPr eaLnBrk="1" hangingPunct="1"/>
            <a:r>
              <a:rPr lang="en-US" altLang="ko-KR" sz="1867" dirty="0"/>
              <a:t>  </a:t>
            </a:r>
          </a:p>
          <a:p>
            <a:pPr eaLnBrk="1" hangingPunct="1"/>
            <a:r>
              <a:rPr lang="en-US" altLang="ko-KR" sz="1867" b="1" dirty="0"/>
              <a:t>Leading Industries:</a:t>
            </a:r>
            <a:r>
              <a:rPr lang="en-US" altLang="ko-KR" sz="1867" dirty="0"/>
              <a:t>         </a:t>
            </a:r>
          </a:p>
          <a:p>
            <a:pPr eaLnBrk="1" hangingPunct="1"/>
            <a:r>
              <a:rPr lang="en-US" altLang="ko-KR" sz="1867" dirty="0"/>
              <a:t>         Electronics, Automobile, Ship-building, </a:t>
            </a:r>
            <a:endParaRPr lang="en-US" altLang="ko-KR" sz="1867" dirty="0" smtClean="0"/>
          </a:p>
          <a:p>
            <a:pPr eaLnBrk="1" hangingPunct="1"/>
            <a:r>
              <a:rPr lang="en-US" altLang="ko-KR" sz="1867" dirty="0"/>
              <a:t> </a:t>
            </a:r>
            <a:r>
              <a:rPr lang="en-US" altLang="ko-KR" sz="1867" dirty="0" smtClean="0"/>
              <a:t>        Steel, Chemicals</a:t>
            </a:r>
            <a:r>
              <a:rPr lang="en-US" altLang="ko-KR" sz="1867" dirty="0"/>
              <a:t>, </a:t>
            </a:r>
            <a:r>
              <a:rPr lang="en-US" altLang="ko-KR" sz="1867" dirty="0" smtClean="0"/>
              <a:t>Construction</a:t>
            </a:r>
            <a:endParaRPr lang="en-US" altLang="ko-KR" sz="1867" dirty="0"/>
          </a:p>
          <a:p>
            <a:pPr eaLnBrk="1" hangingPunct="1"/>
            <a:endParaRPr lang="en-US" altLang="ko-KR" sz="1867" dirty="0"/>
          </a:p>
          <a:p>
            <a:pPr eaLnBrk="1" hangingPunct="1"/>
            <a:r>
              <a:rPr lang="en-US" altLang="ko-KR" sz="1867" b="1" dirty="0"/>
              <a:t>Economy:</a:t>
            </a:r>
            <a:r>
              <a:rPr lang="en-US" altLang="ko-KR" sz="1867" dirty="0"/>
              <a:t>  GDP = </a:t>
            </a:r>
            <a:r>
              <a:rPr lang="en-US" altLang="ko-KR" sz="1867" dirty="0" smtClean="0"/>
              <a:t>1.8 </a:t>
            </a:r>
            <a:r>
              <a:rPr lang="en-US" altLang="ko-KR" sz="1867" dirty="0"/>
              <a:t>T</a:t>
            </a:r>
            <a:r>
              <a:rPr lang="en-US" altLang="ko-KR" sz="1867" dirty="0" smtClean="0"/>
              <a:t>$ and 35.4 </a:t>
            </a:r>
            <a:r>
              <a:rPr lang="en-US" altLang="ko-KR" sz="1867" dirty="0"/>
              <a:t>k$/capita in </a:t>
            </a:r>
            <a:r>
              <a:rPr lang="en-US" altLang="ko-KR" sz="1867" dirty="0" smtClean="0"/>
              <a:t>2021</a:t>
            </a:r>
            <a:endParaRPr lang="en-US" altLang="ko-KR" sz="1867" dirty="0"/>
          </a:p>
          <a:p>
            <a:pPr eaLnBrk="1" hangingPunct="1"/>
            <a:endParaRPr lang="en-US" altLang="ko-KR" sz="1867" dirty="0"/>
          </a:p>
          <a:p>
            <a:pPr eaLnBrk="1" hangingPunct="1"/>
            <a:r>
              <a:rPr lang="en-US" altLang="ko-KR" sz="1867" b="1" dirty="0"/>
              <a:t>Religion:</a:t>
            </a:r>
            <a:r>
              <a:rPr lang="en-US" altLang="ko-KR" sz="1867" dirty="0"/>
              <a:t>    Christian (~30%), Buddhism (~30%)</a:t>
            </a:r>
          </a:p>
          <a:p>
            <a:pPr eaLnBrk="1" hangingPunct="1"/>
            <a:r>
              <a:rPr lang="en-US" altLang="ko-KR" sz="1867" b="1" dirty="0"/>
              <a:t>Education:</a:t>
            </a:r>
            <a:r>
              <a:rPr lang="en-US" altLang="ko-KR" sz="1867" dirty="0"/>
              <a:t> &gt; 80% high-school seniors go to college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995589" y="811677"/>
            <a:ext cx="3677709" cy="5283200"/>
            <a:chOff x="112" y="662"/>
            <a:chExt cx="2089" cy="3358"/>
          </a:xfrm>
        </p:grpSpPr>
        <p:pic>
          <p:nvPicPr>
            <p:cNvPr id="9221" name="Picture 10" descr="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43" t="2522" r="5743" b="3784"/>
            <a:stretch>
              <a:fillRect/>
            </a:stretch>
          </p:blipFill>
          <p:spPr bwMode="auto">
            <a:xfrm>
              <a:off x="112" y="662"/>
              <a:ext cx="2089" cy="335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222" name="Text Box 11"/>
            <p:cNvSpPr txBox="1">
              <a:spLocks noChangeArrowheads="1"/>
            </p:cNvSpPr>
            <p:nvPr/>
          </p:nvSpPr>
          <p:spPr bwMode="auto">
            <a:xfrm>
              <a:off x="748" y="2478"/>
              <a:ext cx="478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eaLnBrk="1" hangingPunct="1"/>
              <a:r>
                <a:rPr lang="en-US" altLang="ko-KR" sz="2400" b="1"/>
                <a:t>Seoul</a:t>
              </a:r>
            </a:p>
          </p:txBody>
        </p:sp>
        <p:sp>
          <p:nvSpPr>
            <p:cNvPr id="9223" name="Text Box 12"/>
            <p:cNvSpPr txBox="1">
              <a:spLocks noChangeArrowheads="1"/>
            </p:cNvSpPr>
            <p:nvPr/>
          </p:nvSpPr>
          <p:spPr bwMode="auto">
            <a:xfrm>
              <a:off x="562" y="2840"/>
              <a:ext cx="641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algn="ctr" eaLnBrk="1" hangingPunct="1"/>
              <a:r>
                <a:rPr lang="en-US" altLang="ko-KR" sz="2133" b="1"/>
                <a:t>Daejeon </a:t>
              </a:r>
            </a:p>
          </p:txBody>
        </p:sp>
        <p:sp>
          <p:nvSpPr>
            <p:cNvPr id="9224" name="Text Box 13"/>
            <p:cNvSpPr txBox="1">
              <a:spLocks noChangeArrowheads="1"/>
            </p:cNvSpPr>
            <p:nvPr/>
          </p:nvSpPr>
          <p:spPr bwMode="auto">
            <a:xfrm>
              <a:off x="1338" y="3249"/>
              <a:ext cx="484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eaLnBrk="1" hangingPunct="1"/>
              <a:r>
                <a:rPr lang="en-US" altLang="ko-KR" sz="2133" b="1"/>
                <a:t>Busan</a:t>
              </a:r>
            </a:p>
          </p:txBody>
        </p:sp>
        <p:sp>
          <p:nvSpPr>
            <p:cNvPr id="9225" name="Text Box 14"/>
            <p:cNvSpPr txBox="1">
              <a:spLocks noChangeArrowheads="1"/>
            </p:cNvSpPr>
            <p:nvPr/>
          </p:nvSpPr>
          <p:spPr bwMode="auto">
            <a:xfrm>
              <a:off x="1610" y="2931"/>
              <a:ext cx="564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굴림" pitchFamily="50" charset="-127"/>
                </a:defRPr>
              </a:lvl9pPr>
            </a:lstStyle>
            <a:p>
              <a:pPr eaLnBrk="1" hangingPunct="1"/>
              <a:r>
                <a:rPr lang="en-US" altLang="ko-KR" sz="2133" b="1"/>
                <a:t>Pohang</a:t>
              </a:r>
            </a:p>
          </p:txBody>
        </p:sp>
        <p:sp>
          <p:nvSpPr>
            <p:cNvPr id="9226" name="Oval 15"/>
            <p:cNvSpPr>
              <a:spLocks noChangeArrowheads="1"/>
            </p:cNvSpPr>
            <p:nvPr/>
          </p:nvSpPr>
          <p:spPr bwMode="auto">
            <a:xfrm>
              <a:off x="884" y="2432"/>
              <a:ext cx="61" cy="63"/>
            </a:xfrm>
            <a:prstGeom prst="ellipse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400"/>
            </a:p>
          </p:txBody>
        </p:sp>
        <p:sp>
          <p:nvSpPr>
            <p:cNvPr id="9227" name="Oval 16"/>
            <p:cNvSpPr>
              <a:spLocks noChangeArrowheads="1"/>
            </p:cNvSpPr>
            <p:nvPr/>
          </p:nvSpPr>
          <p:spPr bwMode="auto">
            <a:xfrm>
              <a:off x="1066" y="2886"/>
              <a:ext cx="52" cy="53"/>
            </a:xfrm>
            <a:prstGeom prst="ellipse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400"/>
            </a:p>
          </p:txBody>
        </p:sp>
        <p:sp>
          <p:nvSpPr>
            <p:cNvPr id="9228" name="Oval 17"/>
            <p:cNvSpPr>
              <a:spLocks noChangeArrowheads="1"/>
            </p:cNvSpPr>
            <p:nvPr/>
          </p:nvSpPr>
          <p:spPr bwMode="auto">
            <a:xfrm>
              <a:off x="1565" y="2976"/>
              <a:ext cx="51" cy="53"/>
            </a:xfrm>
            <a:prstGeom prst="ellipse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400"/>
            </a:p>
          </p:txBody>
        </p:sp>
        <p:sp>
          <p:nvSpPr>
            <p:cNvPr id="9229" name="Oval 18"/>
            <p:cNvSpPr>
              <a:spLocks noChangeArrowheads="1"/>
            </p:cNvSpPr>
            <p:nvPr/>
          </p:nvSpPr>
          <p:spPr bwMode="auto">
            <a:xfrm>
              <a:off x="1519" y="3249"/>
              <a:ext cx="52" cy="53"/>
            </a:xfrm>
            <a:prstGeom prst="ellipse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2400"/>
            </a:p>
          </p:txBody>
        </p:sp>
        <p:sp>
          <p:nvSpPr>
            <p:cNvPr id="9230" name="Freeform 19"/>
            <p:cNvSpPr>
              <a:spLocks/>
            </p:cNvSpPr>
            <p:nvPr/>
          </p:nvSpPr>
          <p:spPr bwMode="auto">
            <a:xfrm>
              <a:off x="799" y="2115"/>
              <a:ext cx="499" cy="317"/>
            </a:xfrm>
            <a:custGeom>
              <a:avLst/>
              <a:gdLst>
                <a:gd name="T0" fmla="*/ 0 w 504"/>
                <a:gd name="T1" fmla="*/ 161 h 344"/>
                <a:gd name="T2" fmla="*/ 48 w 504"/>
                <a:gd name="T3" fmla="*/ 159 h 344"/>
                <a:gd name="T4" fmla="*/ 63 w 504"/>
                <a:gd name="T5" fmla="*/ 152 h 344"/>
                <a:gd name="T6" fmla="*/ 95 w 504"/>
                <a:gd name="T7" fmla="*/ 123 h 344"/>
                <a:gd name="T8" fmla="*/ 111 w 504"/>
                <a:gd name="T9" fmla="*/ 106 h 344"/>
                <a:gd name="T10" fmla="*/ 131 w 504"/>
                <a:gd name="T11" fmla="*/ 82 h 344"/>
                <a:gd name="T12" fmla="*/ 198 w 504"/>
                <a:gd name="T13" fmla="*/ 64 h 344"/>
                <a:gd name="T14" fmla="*/ 337 w 504"/>
                <a:gd name="T15" fmla="*/ 75 h 344"/>
                <a:gd name="T16" fmla="*/ 396 w 504"/>
                <a:gd name="T17" fmla="*/ 67 h 344"/>
                <a:gd name="T18" fmla="*/ 419 w 504"/>
                <a:gd name="T19" fmla="*/ 60 h 344"/>
                <a:gd name="T20" fmla="*/ 459 w 504"/>
                <a:gd name="T21" fmla="*/ 14 h 344"/>
                <a:gd name="T22" fmla="*/ 451 w 504"/>
                <a:gd name="T23" fmla="*/ 0 h 34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04"/>
                <a:gd name="T37" fmla="*/ 0 h 344"/>
                <a:gd name="T38" fmla="*/ 504 w 504"/>
                <a:gd name="T39" fmla="*/ 344 h 34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04" h="344">
                  <a:moveTo>
                    <a:pt x="0" y="336"/>
                  </a:moveTo>
                  <a:cubicBezTo>
                    <a:pt x="22" y="341"/>
                    <a:pt x="20" y="344"/>
                    <a:pt x="48" y="332"/>
                  </a:cubicBezTo>
                  <a:cubicBezTo>
                    <a:pt x="57" y="328"/>
                    <a:pt x="72" y="316"/>
                    <a:pt x="72" y="316"/>
                  </a:cubicBezTo>
                  <a:cubicBezTo>
                    <a:pt x="79" y="294"/>
                    <a:pt x="84" y="269"/>
                    <a:pt x="104" y="256"/>
                  </a:cubicBezTo>
                  <a:cubicBezTo>
                    <a:pt x="114" y="217"/>
                    <a:pt x="100" y="265"/>
                    <a:pt x="120" y="224"/>
                  </a:cubicBezTo>
                  <a:cubicBezTo>
                    <a:pt x="126" y="211"/>
                    <a:pt x="129" y="183"/>
                    <a:pt x="140" y="172"/>
                  </a:cubicBezTo>
                  <a:cubicBezTo>
                    <a:pt x="160" y="152"/>
                    <a:pt x="189" y="140"/>
                    <a:pt x="216" y="132"/>
                  </a:cubicBezTo>
                  <a:cubicBezTo>
                    <a:pt x="266" y="138"/>
                    <a:pt x="318" y="148"/>
                    <a:pt x="368" y="156"/>
                  </a:cubicBezTo>
                  <a:cubicBezTo>
                    <a:pt x="383" y="153"/>
                    <a:pt x="416" y="148"/>
                    <a:pt x="432" y="140"/>
                  </a:cubicBezTo>
                  <a:cubicBezTo>
                    <a:pt x="441" y="136"/>
                    <a:pt x="456" y="124"/>
                    <a:pt x="456" y="124"/>
                  </a:cubicBezTo>
                  <a:cubicBezTo>
                    <a:pt x="473" y="91"/>
                    <a:pt x="492" y="63"/>
                    <a:pt x="504" y="28"/>
                  </a:cubicBezTo>
                  <a:cubicBezTo>
                    <a:pt x="496" y="3"/>
                    <a:pt x="496" y="12"/>
                    <a:pt x="496" y="0"/>
                  </a:cubicBezTo>
                </a:path>
              </a:pathLst>
            </a:custGeom>
            <a:noFill/>
            <a:ln w="28575" cmpd="sng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ko-KR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144197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그림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173" y="1115893"/>
            <a:ext cx="7937607" cy="5291738"/>
          </a:xfrm>
          <a:prstGeom prst="rect">
            <a:avLst/>
          </a:prstGeom>
        </p:spPr>
      </p:pic>
      <p:sp>
        <p:nvSpPr>
          <p:cNvPr id="3" name="폭발 1 2"/>
          <p:cNvSpPr/>
          <p:nvPr/>
        </p:nvSpPr>
        <p:spPr>
          <a:xfrm>
            <a:off x="6544394" y="3973296"/>
            <a:ext cx="223310" cy="223561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40"/>
          </a:p>
        </p:txBody>
      </p:sp>
      <p:sp>
        <p:nvSpPr>
          <p:cNvPr id="4" name="TextBox 3"/>
          <p:cNvSpPr txBox="1"/>
          <p:nvPr/>
        </p:nvSpPr>
        <p:spPr>
          <a:xfrm>
            <a:off x="5985478" y="4166372"/>
            <a:ext cx="1455398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40" dirty="0" smtClean="0">
                <a:solidFill>
                  <a:srgbClr val="FF0000"/>
                </a:solidFill>
              </a:rPr>
              <a:t>       KPS</a:t>
            </a:r>
          </a:p>
          <a:p>
            <a:r>
              <a:rPr lang="en-US" altLang="ko-KR" sz="1440" dirty="0" smtClean="0">
                <a:solidFill>
                  <a:srgbClr val="FF0000"/>
                </a:solidFill>
              </a:rPr>
              <a:t>(Korean 4GSR) </a:t>
            </a:r>
          </a:p>
          <a:p>
            <a:r>
              <a:rPr lang="en-US" altLang="ko-KR" sz="1440" dirty="0" smtClean="0">
                <a:solidFill>
                  <a:srgbClr val="FF0000"/>
                </a:solidFill>
              </a:rPr>
              <a:t>      </a:t>
            </a:r>
            <a:endParaRPr lang="ko-KR" altLang="en-US" sz="1440" dirty="0">
              <a:solidFill>
                <a:srgbClr val="FF0000"/>
              </a:solidFill>
            </a:endParaRPr>
          </a:p>
        </p:txBody>
      </p:sp>
      <p:sp>
        <p:nvSpPr>
          <p:cNvPr id="2" name="타원 1"/>
          <p:cNvSpPr/>
          <p:nvPr/>
        </p:nvSpPr>
        <p:spPr>
          <a:xfrm rot="973616">
            <a:off x="3143992" y="1708166"/>
            <a:ext cx="6348529" cy="2268522"/>
          </a:xfrm>
          <a:prstGeom prst="ellipse">
            <a:avLst/>
          </a:prstGeom>
          <a:solidFill>
            <a:srgbClr val="FFFF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40"/>
          </a:p>
        </p:txBody>
      </p:sp>
      <p:sp>
        <p:nvSpPr>
          <p:cNvPr id="6" name="TextBox 5"/>
          <p:cNvSpPr txBox="1"/>
          <p:nvPr/>
        </p:nvSpPr>
        <p:spPr>
          <a:xfrm>
            <a:off x="4887600" y="2663226"/>
            <a:ext cx="1591782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40" dirty="0"/>
              <a:t>Off-axis injection</a:t>
            </a:r>
            <a:endParaRPr lang="ko-KR" altLang="en-US" sz="1440" dirty="0"/>
          </a:p>
        </p:txBody>
      </p:sp>
      <p:sp>
        <p:nvSpPr>
          <p:cNvPr id="19" name="TextBox 18"/>
          <p:cNvSpPr txBox="1"/>
          <p:nvPr/>
        </p:nvSpPr>
        <p:spPr>
          <a:xfrm>
            <a:off x="1829652" y="407336"/>
            <a:ext cx="8211128" cy="66678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ko-KR" sz="36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4</a:t>
            </a:r>
            <a:r>
              <a:rPr lang="en-US" altLang="ko-KR" sz="36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Generation Light Sources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27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CC0D087-41DC-4E09-B394-2AE6242AD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1039" y="193714"/>
            <a:ext cx="9046181" cy="576000"/>
          </a:xfrm>
        </p:spPr>
        <p:txBody>
          <a:bodyPr>
            <a:normAutofit/>
          </a:bodyPr>
          <a:lstStyle/>
          <a:p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3GSR vs. 4GSR (with challenging technology)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그림 27">
            <a:extLst>
              <a:ext uri="{FF2B5EF4-FFF2-40B4-BE49-F238E27FC236}">
                <a16:creationId xmlns:a16="http://schemas.microsoft.com/office/drawing/2014/main" id="{40880B2D-784D-4A0A-921E-E79974E62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206" y="908720"/>
            <a:ext cx="9907588" cy="304354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BDDEA9F0-8E53-4394-ABF8-87068B2D13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83" t="15650" r="37276" b="39970"/>
          <a:stretch/>
        </p:blipFill>
        <p:spPr>
          <a:xfrm>
            <a:off x="3570206" y="3952260"/>
            <a:ext cx="5534651" cy="250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08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그림 5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561" y="2250913"/>
            <a:ext cx="308269" cy="317517"/>
          </a:xfrm>
          <a:prstGeom prst="rect">
            <a:avLst/>
          </a:prstGeom>
        </p:spPr>
      </p:pic>
      <p:pic>
        <p:nvPicPr>
          <p:cNvPr id="59" name="그림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294" y="2258607"/>
            <a:ext cx="280526" cy="302104"/>
          </a:xfrm>
          <a:prstGeom prst="rect">
            <a:avLst/>
          </a:prstGeom>
        </p:spPr>
      </p:pic>
      <p:sp>
        <p:nvSpPr>
          <p:cNvPr id="34" name="직사각형 33">
            <a:extLst>
              <a:ext uri="{FF2B5EF4-FFF2-40B4-BE49-F238E27FC236}">
                <a16:creationId xmlns:a16="http://schemas.microsoft.com/office/drawing/2014/main" id="{3B4A0BA7-1BCF-4A5B-A40A-0E40A06FDAFA}"/>
              </a:ext>
            </a:extLst>
          </p:cNvPr>
          <p:cNvSpPr/>
          <p:nvPr/>
        </p:nvSpPr>
        <p:spPr>
          <a:xfrm>
            <a:off x="2905557" y="904265"/>
            <a:ext cx="5214664" cy="1782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50000"/>
              </a:lnSpc>
              <a:defRPr lang="ko-KR" altLang="en-US"/>
            </a:pPr>
            <a:r>
              <a:rPr lang="en-US" altLang="ko-KR" sz="1920" b="1" kern="0" dirty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- </a:t>
            </a:r>
            <a:r>
              <a:rPr lang="en-US" altLang="ko-KR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Preliminary study by PAL: 2017 ~ </a:t>
            </a:r>
            <a:r>
              <a:rPr lang="en-US" altLang="ko-KR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2019</a:t>
            </a:r>
            <a:r>
              <a:rPr lang="en-US" altLang="ko-KR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/>
            </a:r>
            <a:br>
              <a:rPr lang="en-US" altLang="ko-KR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US" altLang="ko-KR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ko-KR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- </a:t>
            </a:r>
            <a:r>
              <a:rPr lang="en-US" altLang="ko-KR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CDR project: </a:t>
            </a:r>
            <a:r>
              <a:rPr lang="en-US" altLang="ko-KR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2020</a:t>
            </a:r>
            <a:r>
              <a:rPr lang="en-US" altLang="ko-KR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/>
            </a:r>
            <a:br>
              <a:rPr lang="en-US" altLang="ko-KR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US" altLang="ko-KR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ko-KR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- </a:t>
            </a:r>
            <a:r>
              <a:rPr lang="en-US" altLang="ko-KR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Project start: 2021. 7 </a:t>
            </a:r>
            <a:r>
              <a:rPr lang="en-US" altLang="ko-KR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~ 2027. 12 </a:t>
            </a:r>
            <a:r>
              <a:rPr lang="en-US" altLang="ko-KR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/>
            </a:r>
            <a:br>
              <a:rPr lang="en-US" altLang="ko-KR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US" altLang="ko-KR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ko-KR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- Building </a:t>
            </a:r>
            <a:r>
              <a:rPr lang="en-US" altLang="ko-KR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by KBSI / Machine by </a:t>
            </a:r>
            <a:r>
              <a:rPr lang="en-US" altLang="ko-KR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PAL</a:t>
            </a:r>
            <a:endParaRPr lang="en-US" altLang="ko-KR" b="1" kern="0" dirty="0">
              <a:solidFill>
                <a:srgbClr val="000000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5" name="표 34">
                <a:extLst>
                  <a:ext uri="{FF2B5EF4-FFF2-40B4-BE49-F238E27FC236}">
                    <a16:creationId xmlns:a16="http://schemas.microsoft.com/office/drawing/2014/main" id="{5E84A4AA-0434-472D-BDD8-9B0C648FD2F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6161441"/>
                  </p:ext>
                </p:extLst>
              </p:nvPr>
            </p:nvGraphicFramePr>
            <p:xfrm>
              <a:off x="2686051" y="2932239"/>
              <a:ext cx="5846994" cy="3365213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242887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9043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8849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391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292662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Units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PLS-II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Korean</a:t>
                          </a:r>
                          <a:r>
                            <a:rPr lang="en-US" altLang="ko-KR" sz="16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4GSR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92662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Electron energy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GeV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92662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Horiz</a:t>
                          </a:r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. Emittance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pm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5,800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58 (RB: 39 )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92662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Vert. Emittance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pm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~ 58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~ 5.8 (RB: 39 )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92662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</a:t>
                          </a:r>
                          <a:r>
                            <a:rPr lang="en-US" altLang="ko-KR" sz="16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length (</a:t>
                          </a:r>
                          <a:r>
                            <a:rPr lang="en-US" altLang="ko-KR" sz="1600" baseline="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</a:t>
                          </a:r>
                          <a:r>
                            <a:rPr lang="en-US" altLang="ko-KR" sz="16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ps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 (50 with HC) 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92662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Circumference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280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92662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Harmonic #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470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1332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92662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RF frequency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MHz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500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500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512159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stability @ ID (x/y)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ko-KR" altLang="en-US" sz="160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altLang="ko-KR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</a:t>
                          </a:r>
                          <a:r>
                            <a:rPr lang="en-US" altLang="ko-KR" sz="16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 / 2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 2.5 / 0.45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92662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Injection</a:t>
                          </a:r>
                          <a:r>
                            <a:rPr lang="en-US" altLang="ko-KR" sz="16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mode 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Top-up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Top-up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5" name="표 34">
                <a:extLst>
                  <a:ext uri="{FF2B5EF4-FFF2-40B4-BE49-F238E27FC236}">
                    <a16:creationId xmlns:a16="http://schemas.microsoft.com/office/drawing/2014/main" id="{5E84A4AA-0434-472D-BDD8-9B0C648FD2F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6161441"/>
                  </p:ext>
                </p:extLst>
              </p:nvPr>
            </p:nvGraphicFramePr>
            <p:xfrm>
              <a:off x="2686051" y="2932239"/>
              <a:ext cx="5846994" cy="3365213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242887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9043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8849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391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7006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Units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PLS-II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Korean</a:t>
                          </a:r>
                          <a:r>
                            <a:rPr lang="en-US" altLang="ko-KR" sz="16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4GSR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006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Electron energy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GeV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7006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Horiz</a:t>
                          </a:r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. Emittance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pm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5,800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58 (RB: 39 )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7006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Vert. Emittance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pm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~ 58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~ 5.8 (RB: 39 )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7006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</a:t>
                          </a:r>
                          <a:r>
                            <a:rPr lang="en-US" altLang="ko-KR" sz="16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length (</a:t>
                          </a:r>
                          <a:r>
                            <a:rPr lang="en-US" altLang="ko-KR" sz="1600" baseline="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</a:t>
                          </a:r>
                          <a:r>
                            <a:rPr lang="en-US" altLang="ko-KR" sz="16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ps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 (50 with HC) 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7006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Circumference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280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800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17006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Harmonic #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470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1332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17006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RF frequency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MHz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500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500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512159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stability @ ID (x/y)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marL="73166" marR="73166" marT="36583" marB="36583">
                        <a:blipFill>
                          <a:blip r:embed="rId4"/>
                          <a:stretch>
                            <a:fillRect l="-353097" t="-501190" r="-398230" b="-7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</a:t>
                          </a:r>
                          <a:r>
                            <a:rPr lang="en-US" altLang="ko-KR" sz="16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 / 2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&lt; 2.5 / 0.45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17006"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Injection</a:t>
                          </a:r>
                          <a:r>
                            <a:rPr lang="en-US" altLang="ko-KR" sz="16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mode 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Top-up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tc>
                      <a:txBody>
                        <a:bodyPr/>
                        <a:lstStyle/>
                        <a:p>
                          <a:pPr latinLnBrk="1"/>
                          <a:r>
                            <a:rPr lang="en-US" altLang="ko-KR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Top-up</a:t>
                          </a:r>
                          <a:endParaRPr lang="ko-KR" alt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73166" marR="73166" marT="36583" marB="36583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/>
          <p:cNvSpPr txBox="1"/>
          <p:nvPr/>
        </p:nvSpPr>
        <p:spPr>
          <a:xfrm>
            <a:off x="2272412" y="257934"/>
            <a:ext cx="6981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Korea Photon Source </a:t>
            </a:r>
            <a:r>
              <a:rPr lang="en-US" altLang="ko-KR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KPS) </a:t>
            </a:r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83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64B8585-AF27-4C48-A77A-EED65691E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875" y="184189"/>
            <a:ext cx="8115300" cy="576000"/>
          </a:xfrm>
        </p:spPr>
        <p:txBody>
          <a:bodyPr>
            <a:noAutofit/>
          </a:bodyPr>
          <a:lstStyle/>
          <a:p>
            <a:pPr algn="ctr"/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Major Parameters for </a:t>
            </a:r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KPS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0" name="그림 109">
            <a:extLst>
              <a:ext uri="{FF2B5EF4-FFF2-40B4-BE49-F238E27FC236}">
                <a16:creationId xmlns:a16="http://schemas.microsoft.com/office/drawing/2014/main" id="{4B64F9DB-1526-48CA-AD9C-DCD7B7C43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6147" y="1318770"/>
            <a:ext cx="4304423" cy="43291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92D1CCA0-C409-4737-98B2-6FC6527161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57" y="908720"/>
            <a:ext cx="5266903" cy="587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43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3558E7-9575-4D27-9C03-03487A740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194168"/>
            <a:ext cx="5686764" cy="576000"/>
          </a:xfrm>
        </p:spPr>
        <p:txBody>
          <a:bodyPr>
            <a:normAutofit/>
          </a:bodyPr>
          <a:lstStyle/>
          <a:p>
            <a:pPr algn="ctr"/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 Lattice Structure (linear)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BEDB800-6E60-48EA-BD0C-07383B4AF3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744" y="61722"/>
            <a:ext cx="4667576" cy="3259266"/>
          </a:xfrm>
          <a:prstGeom prst="rect">
            <a:avLst/>
          </a:prstGeom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B55C375B-7424-4875-94E8-DB4799E22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2206" y="950910"/>
            <a:ext cx="5097810" cy="2308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360000" indent="-360000">
              <a:buFontTx/>
              <a:buAutoNum type="arabicPeriod"/>
              <a:defRPr/>
            </a:pP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Natural evolution of ESRF-EBS and APS-U</a:t>
            </a:r>
          </a:p>
          <a:p>
            <a:pPr marL="360000" indent="-360000">
              <a:buFontTx/>
              <a:buAutoNum type="arabicPeriod"/>
              <a:defRPr/>
            </a:pP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ESRF-EBS type</a:t>
            </a:r>
            <a:b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Dispersion bump w/</a:t>
            </a:r>
            <a:r>
              <a:rPr lang="en-US" altLang="ko-KR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Longitudinal gradient dipoles.</a:t>
            </a:r>
            <a:b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Phase advance of </a:t>
            </a:r>
            <a:r>
              <a:rPr lang="el-GR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Δφ</a:t>
            </a:r>
            <a:r>
              <a:rPr lang="en-US" altLang="ko-KR" sz="1600" baseline="-2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3</a:t>
            </a:r>
            <a:r>
              <a:rPr lang="el-GR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l-GR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Δφ</a:t>
            </a:r>
            <a:r>
              <a:rPr lang="en-US" altLang="ko-KR" sz="1600" baseline="-2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l-GR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between </a:t>
            </a:r>
            <a:r>
              <a:rPr lang="en-US" altLang="ko-KR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corresponding </a:t>
            </a:r>
            <a:r>
              <a:rPr lang="en-US" altLang="ko-KR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endParaRPr lang="en-US" altLang="ko-KR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indent="-360000">
              <a:buFontTx/>
              <a:buAutoNum type="arabicPeriod"/>
              <a:defRPr/>
            </a:pP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APS-U type: Reverse bends in Q4, Q5, and Q8.</a:t>
            </a:r>
          </a:p>
          <a:p>
            <a:pPr marL="360000" indent="-360000">
              <a:buFontTx/>
              <a:buAutoNum type="arabicPeriod"/>
              <a:defRPr/>
            </a:pPr>
            <a:r>
              <a:rPr lang="en-US" altLang="ko-KR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Massive use of combined function magnets</a:t>
            </a:r>
          </a:p>
          <a:p>
            <a:pPr marL="360000" indent="-360000">
              <a:buFontTx/>
              <a:buAutoNum type="arabicPeriod"/>
              <a:defRPr/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6.5 m straight section and 2 T center-bend (</a:t>
            </a:r>
            <a:r>
              <a:rPr lang="en-US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ko-KR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=21 keV</a:t>
            </a:r>
            <a:r>
              <a:rPr lang="en-US" altLang="ko-KR" sz="1600" dirty="0"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8" name="_x223685552" descr="EMB00000a180c0b">
            <a:extLst>
              <a:ext uri="{FF2B5EF4-FFF2-40B4-BE49-F238E27FC236}">
                <a16:creationId xmlns:a16="http://schemas.microsoft.com/office/drawing/2014/main" id="{EDF6ABEE-F579-4106-BBF1-FF9A3E819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350" y="3867582"/>
            <a:ext cx="4541634" cy="282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B337B4B3-95A4-44EA-8CEF-12EAA36ABBB9}"/>
              </a:ext>
            </a:extLst>
          </p:cNvPr>
          <p:cNvSpPr/>
          <p:nvPr/>
        </p:nvSpPr>
        <p:spPr>
          <a:xfrm>
            <a:off x="1955541" y="3429000"/>
            <a:ext cx="3321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solidFill>
                  <a:prstClr val="black"/>
                </a:solidFill>
                <a:cs typeface="Times New Roman" panose="02020603050405020304" pitchFamily="18" charset="0"/>
              </a:rPr>
              <a:t>Minimum emittance @ 4 GeV</a:t>
            </a:r>
            <a:endParaRPr lang="ko-KR" altLang="en-US" dirty="0"/>
          </a:p>
        </p:txBody>
      </p:sp>
      <p:pic>
        <p:nvPicPr>
          <p:cNvPr id="12" name="_x254046344" descr="EMB00001a08494a">
            <a:extLst>
              <a:ext uri="{FF2B5EF4-FFF2-40B4-BE49-F238E27FC236}">
                <a16:creationId xmlns:a16="http://schemas.microsoft.com/office/drawing/2014/main" id="{413E1777-50AB-4A3D-9934-E01089EA2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6" y="3320989"/>
            <a:ext cx="4541634" cy="333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51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F37D77-6D66-49E1-B7EA-EFB4A8FC8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4709" y="166080"/>
            <a:ext cx="5543694" cy="576000"/>
          </a:xfrm>
        </p:spPr>
        <p:txBody>
          <a:bodyPr>
            <a:normAutofit/>
          </a:bodyPr>
          <a:lstStyle/>
          <a:p>
            <a:pPr algn="ctr"/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 7-bend </a:t>
            </a:r>
            <a:r>
              <a:rPr lang="en-US" altLang="ko-KR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Achromat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489663FA-C62C-4103-8874-8D9C64A7D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393" y="4613848"/>
            <a:ext cx="9907588" cy="1847513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3B5EF9BB-93A9-4728-BB35-8A69F38B24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394" y="1124745"/>
            <a:ext cx="4725583" cy="3299772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C686C8B4-32A5-44C5-B33B-6660B0FA0E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599" y="1124746"/>
            <a:ext cx="4622207" cy="3227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57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BBAF34-F571-431C-BD90-B5E8D313A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577" y="186509"/>
            <a:ext cx="9760217" cy="576000"/>
          </a:xfrm>
        </p:spPr>
        <p:txBody>
          <a:bodyPr>
            <a:noAutofit/>
          </a:bodyPr>
          <a:lstStyle/>
          <a:p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Gradient Bending Magnet (LGBM)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4255A89B-B00A-4AC5-8EEA-9275BE79F6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73" y="3537872"/>
            <a:ext cx="3820621" cy="216781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67B152EA-B990-432D-B556-EBCEDCD69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149" y="1122771"/>
            <a:ext cx="2575206" cy="2132866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973F3B0A-AF7C-4B9F-87E1-FD82CDDC5B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16505"/>
            <a:ext cx="4424782" cy="28623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60FE45-96BE-4004-9AC7-F46D52D3C42C}"/>
              </a:ext>
            </a:extLst>
          </p:cNvPr>
          <p:cNvSpPr txBox="1"/>
          <p:nvPr/>
        </p:nvSpPr>
        <p:spPr>
          <a:xfrm>
            <a:off x="5557451" y="4178827"/>
            <a:ext cx="60702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 version is selected for construction costs and total cost of operation during the lifetime.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 field map with 1mm step size is calculated, and the multipole along the orbit is calculated.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Except the quadrupole component which comes from the edge focusing, higher order was negligible.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match the design field, reluctance gap at the return yoke is implemented for each magnet section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6BDEE9-337F-4C5F-BFD6-864387FA210B}"/>
              </a:ext>
            </a:extLst>
          </p:cNvPr>
          <p:cNvSpPr txBox="1"/>
          <p:nvPr/>
        </p:nvSpPr>
        <p:spPr>
          <a:xfrm>
            <a:off x="6096000" y="858205"/>
            <a:ext cx="4919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Dipole and higher order multipole along the orbit.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96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2175384" y="1052868"/>
            <a:ext cx="813651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29" indent="-228629" latinLnBrk="0">
              <a:lnSpc>
                <a:spcPct val="150000"/>
              </a:lnSpc>
              <a:buFont typeface="Wingdings" panose="05000000000000000000" pitchFamily="2" charset="2"/>
              <a:buChar char="v"/>
              <a:defRPr lang="ko-KR" altLang="en-US"/>
            </a:pPr>
            <a:r>
              <a:rPr lang="en-US" altLang="ko-KR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High photon beam performance from storage ring.</a:t>
            </a:r>
            <a:br>
              <a:rPr lang="en-US" altLang="ko-KR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US" altLang="ko-KR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- The best performance in the range of 10 ~ </a:t>
            </a:r>
            <a:r>
              <a:rPr lang="en-US" altLang="ko-KR" sz="20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40 </a:t>
            </a:r>
            <a:r>
              <a:rPr lang="en-US" altLang="ko-KR" sz="2000" b="1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keV</a:t>
            </a:r>
            <a:r>
              <a:rPr lang="en-US" altLang="ko-KR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 </a:t>
            </a:r>
            <a:br>
              <a:rPr lang="en-US" altLang="ko-KR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US" altLang="ko-KR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- Capability to generate photon beam up to 100 </a:t>
            </a:r>
            <a:r>
              <a:rPr lang="en-US" altLang="ko-KR" sz="2000" b="1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keV</a:t>
            </a:r>
            <a:r>
              <a:rPr lang="en-US" altLang="ko-KR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     </a:t>
            </a:r>
          </a:p>
          <a:p>
            <a:pPr marL="228629" indent="-228629" latinLnBrk="0">
              <a:lnSpc>
                <a:spcPct val="150000"/>
              </a:lnSpc>
              <a:buFont typeface="Wingdings" panose="05000000000000000000" pitchFamily="2" charset="2"/>
              <a:buChar char="v"/>
              <a:defRPr lang="ko-KR" altLang="en-US"/>
            </a:pPr>
            <a:endParaRPr lang="en-US" altLang="ko-KR" sz="2000" b="1" kern="0" dirty="0">
              <a:solidFill>
                <a:srgbClr val="000000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28629" indent="-228629" latinLnBrk="0">
              <a:lnSpc>
                <a:spcPct val="150000"/>
              </a:lnSpc>
              <a:buFont typeface="Wingdings" panose="05000000000000000000" pitchFamily="2" charset="2"/>
              <a:buChar char="v"/>
              <a:defRPr lang="ko-KR" altLang="en-US"/>
            </a:pPr>
            <a:r>
              <a:rPr lang="en-US" altLang="ko-KR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Considering well demonstrated technologies for the design.</a:t>
            </a:r>
            <a:br>
              <a:rPr lang="en-US" altLang="ko-KR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US" altLang="ko-KR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- Off axis injection with conventional injection scheme</a:t>
            </a:r>
            <a:br>
              <a:rPr lang="en-US" altLang="ko-KR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US" altLang="ko-KR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- General technologies for magnet and vacuum systems.</a:t>
            </a:r>
            <a:br>
              <a:rPr lang="en-US" altLang="ko-KR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endParaRPr lang="en-US" altLang="ko-KR" sz="2000" b="1" kern="0" dirty="0">
              <a:solidFill>
                <a:srgbClr val="000000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228629" indent="-228629" latinLnBrk="0">
              <a:lnSpc>
                <a:spcPct val="150000"/>
              </a:lnSpc>
              <a:buFont typeface="Wingdings" panose="05000000000000000000" pitchFamily="2" charset="2"/>
              <a:buChar char="v"/>
              <a:defRPr lang="ko-KR" altLang="en-US"/>
            </a:pPr>
            <a:r>
              <a:rPr lang="en-US" altLang="ko-KR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Synergy with PLS-II and PAL-XFEL.</a:t>
            </a:r>
            <a:br>
              <a:rPr lang="en-US" altLang="ko-KR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n-US" altLang="ko-KR" sz="20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- Supporting full range of synchrotron radiation application.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11097" y="373517"/>
            <a:ext cx="3343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Features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26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D51962-E4A0-491B-929F-DD15BDA85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5209" y="184189"/>
            <a:ext cx="5369192" cy="576000"/>
          </a:xfrm>
        </p:spPr>
        <p:txBody>
          <a:bodyPr>
            <a:normAutofit/>
          </a:bodyPr>
          <a:lstStyle/>
          <a:p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Initial Beam-lines </a:t>
            </a:r>
            <a:r>
              <a:rPr lang="en-US" altLang="ko-KR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units</a:t>
            </a:r>
            <a:r>
              <a:rPr lang="en-US" altLang="ko-KR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0E964BA7-3633-49C6-A8CF-5633A7AD58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311567"/>
              </p:ext>
            </p:extLst>
          </p:nvPr>
        </p:nvGraphicFramePr>
        <p:xfrm>
          <a:off x="1579069" y="998205"/>
          <a:ext cx="8869856" cy="5344366"/>
        </p:xfrm>
        <a:graphic>
          <a:graphicData uri="http://schemas.openxmlformats.org/drawingml/2006/table">
            <a:tbl>
              <a:tblPr/>
              <a:tblGrid>
                <a:gridCol w="3251484">
                  <a:extLst>
                    <a:ext uri="{9D8B030D-6E8A-4147-A177-3AD203B41FA5}">
                      <a16:colId xmlns:a16="http://schemas.microsoft.com/office/drawing/2014/main" val="702034741"/>
                    </a:ext>
                  </a:extLst>
                </a:gridCol>
                <a:gridCol w="1392639">
                  <a:extLst>
                    <a:ext uri="{9D8B030D-6E8A-4147-A177-3AD203B41FA5}">
                      <a16:colId xmlns:a16="http://schemas.microsoft.com/office/drawing/2014/main" val="474238707"/>
                    </a:ext>
                  </a:extLst>
                </a:gridCol>
                <a:gridCol w="1542064">
                  <a:extLst>
                    <a:ext uri="{9D8B030D-6E8A-4147-A177-3AD203B41FA5}">
                      <a16:colId xmlns:a16="http://schemas.microsoft.com/office/drawing/2014/main" val="2439266094"/>
                    </a:ext>
                  </a:extLst>
                </a:gridCol>
                <a:gridCol w="1139383">
                  <a:extLst>
                    <a:ext uri="{9D8B030D-6E8A-4147-A177-3AD203B41FA5}">
                      <a16:colId xmlns:a16="http://schemas.microsoft.com/office/drawing/2014/main" val="1068802387"/>
                    </a:ext>
                  </a:extLst>
                </a:gridCol>
                <a:gridCol w="1544286">
                  <a:extLst>
                    <a:ext uri="{9D8B030D-6E8A-4147-A177-3AD203B41FA5}">
                      <a16:colId xmlns:a16="http://schemas.microsoft.com/office/drawing/2014/main" val="1595178092"/>
                    </a:ext>
                  </a:extLst>
                </a:gridCol>
              </a:tblGrid>
              <a:tr h="51445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Beam-line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6F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Beam Energy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6F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Resolution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6F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Source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6F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Experimental Technique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6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477940"/>
                  </a:ext>
                </a:extLst>
              </a:tr>
              <a:tr h="48435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176530" marR="0" indent="-176530" algn="ctr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① </a:t>
                      </a:r>
                      <a:r>
                        <a:rPr lang="en-US" altLang="ko-KR" sz="1200" b="1" kern="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BioPharma-BioSAXS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5~20 </a:t>
                      </a:r>
                      <a:r>
                        <a:rPr 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keV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SAXS: </a:t>
                      </a:r>
                      <a:r>
                        <a:rPr 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&lt; 1 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Å 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E/E &lt; 10</a:t>
                      </a:r>
                      <a:r>
                        <a:rPr lang="en-US" sz="1200" b="1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-4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IVU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① Bio-SAXS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975646"/>
                  </a:ext>
                </a:extLst>
              </a:tr>
              <a:tr h="43378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175260" marR="0" indent="-175260" algn="ctr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② </a:t>
                      </a:r>
                      <a:r>
                        <a:rPr 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Material 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Structure </a:t>
                      </a:r>
                      <a:r>
                        <a:rPr 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Analysis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5~40 </a:t>
                      </a:r>
                      <a:r>
                        <a:rPr 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keV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E/E &lt; 10</a:t>
                      </a:r>
                      <a:r>
                        <a:rPr lang="en-US" sz="1200" b="1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-4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Undulator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① XRD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② XAFS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471143"/>
                  </a:ext>
                </a:extLst>
              </a:tr>
              <a:tr h="43378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172720" marR="0" indent="-172720" algn="ctr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③ </a:t>
                      </a: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Soft 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X-ray </a:t>
                      </a: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Nano-probe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0.1~5.0 </a:t>
                      </a:r>
                      <a:r>
                        <a:rPr 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keV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sub-micro beam</a:t>
                      </a: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E/E&gt;1.5×10</a:t>
                      </a:r>
                      <a:r>
                        <a:rPr lang="en-US" sz="1200" b="1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-4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@1keV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EPU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① XAS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② XPS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3339338"/>
                  </a:ext>
                </a:extLst>
              </a:tr>
              <a:tr h="43378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185420" marR="0" indent="-185420" algn="ctr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④ </a:t>
                      </a:r>
                      <a:r>
                        <a:rPr 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Nanoscale 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Angle-resolved </a:t>
                      </a:r>
                      <a:r>
                        <a:rPr 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Photoemission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0.1~2 keV</a:t>
                      </a:r>
                      <a:endParaRPr lang="en-US" sz="1200" b="1" kern="0" spc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&lt; 100 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nm 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E/E &lt; 10</a:t>
                      </a:r>
                      <a:r>
                        <a:rPr lang="en-US" sz="1200" b="1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-4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Undulator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① Nano-ARPES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8261464"/>
                  </a:ext>
                </a:extLst>
              </a:tr>
              <a:tr h="43378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173990" marR="0" indent="-173990" algn="ctr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⑤ </a:t>
                      </a:r>
                      <a:r>
                        <a:rPr 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Coherent 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X-ray </a:t>
                      </a:r>
                      <a:r>
                        <a:rPr 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Diffraction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3~30 </a:t>
                      </a:r>
                      <a:r>
                        <a:rPr 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keV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sub-micro beam</a:t>
                      </a: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Undulator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① XRD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② CDI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4920023"/>
                  </a:ext>
                </a:extLst>
              </a:tr>
              <a:tr h="43378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⑥ </a:t>
                      </a:r>
                      <a:r>
                        <a:rPr 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Coherent 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Small-angle X-ray </a:t>
                      </a:r>
                      <a:r>
                        <a:rPr 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Scattering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4~40 keV</a:t>
                      </a:r>
                      <a:endParaRPr lang="en-US" sz="1200" b="1" kern="0" spc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few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nm ~ </a:t>
                      </a:r>
                      <a:r>
                        <a:rPr 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few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m</a:t>
                      </a: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E/E &lt; 2×10</a:t>
                      </a:r>
                      <a:r>
                        <a:rPr lang="en-US" sz="1200" b="1" kern="0" spc="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-4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IVU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① SAXS/WAXS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② 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XPCS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2348928"/>
                  </a:ext>
                </a:extLst>
              </a:tr>
              <a:tr h="43378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⑦ </a:t>
                      </a:r>
                      <a:r>
                        <a:rPr 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Real-time 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X-ray Absorption Fine </a:t>
                      </a:r>
                      <a:r>
                        <a:rPr 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Structure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5~40 keV</a:t>
                      </a:r>
                      <a:endParaRPr lang="en-US" sz="1200" b="1" kern="0" spc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Few </a:t>
                      </a:r>
                      <a:r>
                        <a:rPr lang="el-G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m</a:t>
                      </a: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Undulator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① XAFS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4077545"/>
                  </a:ext>
                </a:extLst>
              </a:tr>
              <a:tr h="40466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⑧ </a:t>
                      </a: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Bio 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Nano </a:t>
                      </a: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crystallography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5~20 keV</a:t>
                      </a:r>
                      <a:endParaRPr lang="en-US" sz="1200" b="1" kern="0" spc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&lt; 1 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Å 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IVU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① MX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5472275"/>
                  </a:ext>
                </a:extLst>
              </a:tr>
              <a:tr h="50351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⑨ </a:t>
                      </a: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High 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Energy </a:t>
                      </a: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Microscopy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5 ~ 100 keV</a:t>
                      </a:r>
                      <a:endParaRPr lang="en-US" sz="1200" b="1" kern="0" spc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resolution</a:t>
                      </a:r>
                      <a:r>
                        <a:rPr lang="ko-KR" altLang="en-US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0.1</a:t>
                      </a:r>
                      <a:r>
                        <a:rPr lang="el-GR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m</a:t>
                      </a: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Superbend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① Projection imaging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7801907"/>
                  </a:ext>
                </a:extLst>
              </a:tr>
              <a:tr h="47868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⑩ </a:t>
                      </a: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Nano-probe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5~25 keV</a:t>
                      </a:r>
                      <a:endParaRPr lang="en-US" sz="1200" b="1" kern="0" spc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&lt; 50nm 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맑은 고딕" panose="020B0503020000020004" pitchFamily="50" charset="-127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1~10 </a:t>
                      </a:r>
                      <a:r>
                        <a:rPr lang="en-US" altLang="ko-KR" sz="1200" b="1" kern="0" spc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μm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IVU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① </a:t>
                      </a:r>
                      <a:r>
                        <a:rPr 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Ptychography</a:t>
                      </a: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/XRF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② XRS</a:t>
                      </a: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217" marR="41217" marT="11395" marB="113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00628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926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D13674F-F8C9-42BB-A212-F15A4388E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317" y="140472"/>
            <a:ext cx="9046181" cy="576000"/>
          </a:xfrm>
        </p:spPr>
        <p:txBody>
          <a:bodyPr>
            <a:normAutofit/>
          </a:bodyPr>
          <a:lstStyle/>
          <a:p>
            <a:pPr algn="ctr"/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Arrangement (Plan)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EE71A0C-E036-4F11-9D1E-10C17D7CF04D}"/>
              </a:ext>
            </a:extLst>
          </p:cNvPr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40" y="4125555"/>
            <a:ext cx="4486300" cy="1914524"/>
          </a:xfrm>
          <a:prstGeom prst="rect">
            <a:avLst/>
          </a:prstGeom>
          <a:solidFill>
            <a:srgbClr val="000000">
              <a:shade val="95000"/>
            </a:srgbClr>
          </a:solidFill>
          <a:ln w="3175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76928ADF-6077-4A4B-BDD0-78E3D1604D6B}"/>
              </a:ext>
            </a:extLst>
          </p:cNvPr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452" y="1373068"/>
            <a:ext cx="5170463" cy="3895699"/>
          </a:xfrm>
          <a:prstGeom prst="rect">
            <a:avLst/>
          </a:prstGeom>
          <a:solidFill>
            <a:srgbClr val="000000">
              <a:shade val="95000"/>
            </a:srgbClr>
          </a:solidFill>
          <a:ln w="3175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2BA7FF10-C3E5-4B6B-84BA-C2ABA29C92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641" y="842284"/>
            <a:ext cx="4486300" cy="317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28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TextBox 15"/>
          <p:cNvSpPr txBox="1">
            <a:spLocks noChangeArrowheads="1"/>
          </p:cNvSpPr>
          <p:nvPr/>
        </p:nvSpPr>
        <p:spPr bwMode="auto">
          <a:xfrm>
            <a:off x="7941202" y="3290768"/>
            <a:ext cx="358738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en-US" altLang="ko-KR" dirty="0" smtClean="0">
                <a:solidFill>
                  <a:srgbClr val="000000"/>
                </a:solidFill>
                <a:latin typeface="Arial" charset="0"/>
                <a:ea typeface="굴림" charset="-127"/>
                <a:cs typeface="Arial" charset="0"/>
              </a:rPr>
              <a:t> PAL-XFEL (10.0 GeV) </a:t>
            </a:r>
            <a:r>
              <a:rPr lang="ko-KR" altLang="en-US" dirty="0">
                <a:solidFill>
                  <a:srgbClr val="000000"/>
                </a:solidFill>
                <a:latin typeface="Arial" charset="0"/>
                <a:ea typeface="굴림" charset="-127"/>
                <a:cs typeface="Arial" charset="0"/>
              </a:rPr>
              <a:t> </a:t>
            </a:r>
            <a:r>
              <a:rPr lang="en-US" altLang="ko-KR" dirty="0" smtClean="0">
                <a:solidFill>
                  <a:srgbClr val="000000"/>
                </a:solidFill>
                <a:latin typeface="Arial" charset="0"/>
                <a:ea typeface="굴림" charset="-127"/>
                <a:cs typeface="Arial" charset="0"/>
              </a:rPr>
              <a:t>and </a:t>
            </a:r>
          </a:p>
          <a:p>
            <a:pPr algn="ctr">
              <a:buFontTx/>
              <a:buNone/>
            </a:pPr>
            <a:r>
              <a:rPr lang="en-US" altLang="ko-KR" dirty="0" smtClean="0">
                <a:solidFill>
                  <a:srgbClr val="000000"/>
                </a:solidFill>
                <a:latin typeface="Arial" charset="0"/>
                <a:ea typeface="굴림" charset="-127"/>
                <a:cs typeface="Arial" charset="0"/>
              </a:rPr>
              <a:t>PLS-II  (3.0 GeV Light Source)</a:t>
            </a:r>
            <a:endParaRPr lang="ko-KR" altLang="en-US" dirty="0">
              <a:solidFill>
                <a:srgbClr val="000000"/>
              </a:solidFill>
              <a:latin typeface="Arial" charset="0"/>
              <a:ea typeface="굴림" charset="-127"/>
              <a:cs typeface="Arial" charset="0"/>
            </a:endParaRPr>
          </a:p>
        </p:txBody>
      </p:sp>
      <p:sp>
        <p:nvSpPr>
          <p:cNvPr id="52233" name="Text Box 2"/>
          <p:cNvSpPr txBox="1">
            <a:spLocks noChangeArrowheads="1"/>
          </p:cNvSpPr>
          <p:nvPr/>
        </p:nvSpPr>
        <p:spPr bwMode="auto">
          <a:xfrm>
            <a:off x="2111202" y="190284"/>
            <a:ext cx="7319727" cy="66678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en-US" altLang="ko-KR" sz="3600" i="1" dirty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Accelerator Facilities in Korea </a:t>
            </a:r>
            <a:r>
              <a:rPr lang="en-US" altLang="ko-KR" sz="3600" dirty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(</a:t>
            </a:r>
            <a:r>
              <a:rPr lang="en-US" altLang="ko-KR" sz="3600" i="1" dirty="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2022</a:t>
            </a:r>
            <a:r>
              <a:rPr lang="en-US" altLang="ko-KR" sz="3600" dirty="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)</a:t>
            </a:r>
            <a:r>
              <a:rPr lang="en-US" altLang="ko-KR" sz="3600" i="1" dirty="0" smtClean="0">
                <a:solidFill>
                  <a:srgbClr val="000000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</a:t>
            </a:r>
            <a:endParaRPr lang="en-US" altLang="ko-KR" sz="3600" i="1" dirty="0">
              <a:solidFill>
                <a:srgbClr val="000000"/>
              </a:solidFill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pic>
        <p:nvPicPr>
          <p:cNvPr id="52235" name="Picture 8" descr="Korean-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2694" y="1127692"/>
            <a:ext cx="2923290" cy="4442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그룹 22"/>
          <p:cNvGrpSpPr>
            <a:grpSpLocks/>
          </p:cNvGrpSpPr>
          <p:nvPr/>
        </p:nvGrpSpPr>
        <p:grpSpPr bwMode="auto">
          <a:xfrm>
            <a:off x="7726464" y="3958357"/>
            <a:ext cx="3769264" cy="2326631"/>
            <a:chOff x="415700" y="4100705"/>
            <a:chExt cx="2808312" cy="2325805"/>
          </a:xfrm>
        </p:grpSpPr>
        <p:pic>
          <p:nvPicPr>
            <p:cNvPr id="52244" name="그림 6" descr="FEPF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5700" y="4100705"/>
              <a:ext cx="2808312" cy="1981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45" name="TextBox 10"/>
            <p:cNvSpPr txBox="1">
              <a:spLocks noChangeArrowheads="1"/>
            </p:cNvSpPr>
            <p:nvPr/>
          </p:nvSpPr>
          <p:spPr bwMode="auto">
            <a:xfrm>
              <a:off x="489241" y="6057309"/>
              <a:ext cx="2661229" cy="369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FontTx/>
                <a:buNone/>
              </a:pPr>
              <a:r>
                <a:rPr lang="en-US" altLang="ko-KR" dirty="0" smtClean="0">
                  <a:solidFill>
                    <a:srgbClr val="000000"/>
                  </a:solidFill>
                  <a:latin typeface="Arial" charset="0"/>
                  <a:ea typeface="굴림" charset="-127"/>
                  <a:cs typeface="Arial" charset="0"/>
                </a:rPr>
                <a:t>KOMAC (100-MeV </a:t>
              </a:r>
              <a:r>
                <a:rPr lang="en-US" altLang="ko-KR" dirty="0">
                  <a:solidFill>
                    <a:srgbClr val="000000"/>
                  </a:solidFill>
                  <a:latin typeface="Arial" charset="0"/>
                  <a:ea typeface="굴림" charset="-127"/>
                  <a:cs typeface="Arial" charset="0"/>
                </a:rPr>
                <a:t>Proton </a:t>
              </a:r>
              <a:r>
                <a:rPr lang="en-US" altLang="ko-KR" dirty="0" smtClean="0">
                  <a:solidFill>
                    <a:srgbClr val="000000"/>
                  </a:solidFill>
                  <a:latin typeface="Arial" charset="0"/>
                  <a:ea typeface="굴림" charset="-127"/>
                  <a:cs typeface="Arial" charset="0"/>
                </a:rPr>
                <a:t>Linac)</a:t>
              </a:r>
              <a:endParaRPr lang="ko-KR" altLang="en-US" dirty="0">
                <a:solidFill>
                  <a:srgbClr val="000000"/>
                </a:solidFill>
                <a:latin typeface="Arial" charset="0"/>
                <a:ea typeface="굴림" charset="-127"/>
                <a:cs typeface="Arial" charset="0"/>
              </a:endParaRPr>
            </a:p>
          </p:txBody>
        </p:sp>
      </p:grpSp>
      <p:sp>
        <p:nvSpPr>
          <p:cNvPr id="52243" name="TextBox 9"/>
          <p:cNvSpPr txBox="1">
            <a:spLocks noChangeArrowheads="1"/>
          </p:cNvSpPr>
          <p:nvPr/>
        </p:nvSpPr>
        <p:spPr bwMode="auto">
          <a:xfrm>
            <a:off x="68096" y="5757306"/>
            <a:ext cx="40862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en-US" altLang="ko-KR" dirty="0">
                <a:solidFill>
                  <a:srgbClr val="000000"/>
                </a:solidFill>
                <a:latin typeface="Arial" charset="0"/>
                <a:ea typeface="굴림" charset="-127"/>
                <a:cs typeface="Arial" charset="0"/>
              </a:rPr>
              <a:t>Rare Isotope Science </a:t>
            </a:r>
            <a:r>
              <a:rPr lang="en-US" altLang="ko-KR" dirty="0" smtClean="0">
                <a:solidFill>
                  <a:srgbClr val="000000"/>
                </a:solidFill>
                <a:latin typeface="Arial" charset="0"/>
                <a:ea typeface="굴림" charset="-127"/>
                <a:cs typeface="Arial" charset="0"/>
              </a:rPr>
              <a:t>Project (RISP)</a:t>
            </a:r>
          </a:p>
          <a:p>
            <a:pPr algn="ctr">
              <a:buFontTx/>
              <a:buNone/>
            </a:pPr>
            <a:r>
              <a:rPr lang="en-US" altLang="ko-KR" dirty="0" smtClean="0">
                <a:solidFill>
                  <a:srgbClr val="000000"/>
                </a:solidFill>
                <a:latin typeface="Arial" charset="0"/>
                <a:ea typeface="굴림" charset="-127"/>
                <a:cs typeface="Arial" charset="0"/>
              </a:rPr>
              <a:t>(Under construction)</a:t>
            </a:r>
            <a:endParaRPr lang="ko-KR" altLang="en-US" dirty="0">
              <a:solidFill>
                <a:srgbClr val="000000"/>
              </a:solidFill>
              <a:latin typeface="Arial" charset="0"/>
              <a:ea typeface="굴림" charset="-127"/>
              <a:cs typeface="Arial" charset="0"/>
            </a:endParaRPr>
          </a:p>
        </p:txBody>
      </p:sp>
      <p:cxnSp>
        <p:nvCxnSpPr>
          <p:cNvPr id="29" name="직선 화살표 연결선 28"/>
          <p:cNvCxnSpPr/>
          <p:nvPr/>
        </p:nvCxnSpPr>
        <p:spPr>
          <a:xfrm flipV="1">
            <a:off x="3996705" y="4235995"/>
            <a:ext cx="1761042" cy="663514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/>
          <p:cNvCxnSpPr/>
          <p:nvPr/>
        </p:nvCxnSpPr>
        <p:spPr>
          <a:xfrm flipH="1" flipV="1">
            <a:off x="6304584" y="4386025"/>
            <a:ext cx="1476147" cy="854410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0573" y="3806355"/>
            <a:ext cx="3770707" cy="1733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2BA7FF10-C3E5-4B6B-84BA-C2ABA29C920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55" y="1127692"/>
            <a:ext cx="3706645" cy="1899397"/>
          </a:xfrm>
          <a:prstGeom prst="rect">
            <a:avLst/>
          </a:prstGeom>
        </p:spPr>
      </p:pic>
      <p:cxnSp>
        <p:nvCxnSpPr>
          <p:cNvPr id="19" name="직선 화살표 연결선 18"/>
          <p:cNvCxnSpPr/>
          <p:nvPr/>
        </p:nvCxnSpPr>
        <p:spPr>
          <a:xfrm flipH="1">
            <a:off x="6328227" y="2885341"/>
            <a:ext cx="1277424" cy="1457184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>
            <a:off x="3617218" y="2681102"/>
            <a:ext cx="2195817" cy="1522794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-37233" y="3077763"/>
            <a:ext cx="3664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4GSR Project (KPS)</a:t>
            </a:r>
          </a:p>
          <a:p>
            <a:pPr algn="ctr"/>
            <a:r>
              <a:rPr lang="en-US" altLang="ko-KR" dirty="0" smtClean="0"/>
              <a:t>(Under construction)</a:t>
            </a:r>
            <a:endParaRPr lang="ko-KR" altLang="en-US" dirty="0"/>
          </a:p>
        </p:txBody>
      </p:sp>
      <p:pic>
        <p:nvPicPr>
          <p:cNvPr id="30" name="그림 29" descr="F:\Mine(Private)\국제협력_mine(151005)\국제협력\2011복구\연구소전경사진\2019\20190625\크기변환_View1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295" y="896372"/>
            <a:ext cx="4171601" cy="23550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733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3139" y="749674"/>
            <a:ext cx="1157844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Summary</a:t>
            </a:r>
          </a:p>
          <a:p>
            <a:endParaRPr lang="en-US" altLang="ko-KR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altLang="ko-K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few visionary people initiated </a:t>
            </a:r>
            <a:r>
              <a:rPr lang="en-US" altLang="ko-K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 source facility </a:t>
            </a:r>
            <a:r>
              <a:rPr lang="en-US" altLang="ko-K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Korea in late 1980s.</a:t>
            </a:r>
          </a:p>
          <a:p>
            <a:pPr marL="342900" indent="-342900">
              <a:buFontTx/>
              <a:buChar char="-"/>
            </a:pPr>
            <a:endParaRPr lang="en-US" altLang="ko-K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altLang="ko-K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Successful constructions and user services at PAL have been recognized</a:t>
            </a:r>
          </a:p>
          <a:p>
            <a:pPr marL="342900" indent="-342900">
              <a:buFontTx/>
              <a:buChar char="-"/>
            </a:pPr>
            <a:endParaRPr lang="en-US" altLang="ko-K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altLang="ko-K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more accelerator projects being undertaken recently.</a:t>
            </a:r>
          </a:p>
          <a:p>
            <a:endParaRPr lang="en-US" altLang="ko-K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altLang="ko-K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users’ quality is continuously improved, </a:t>
            </a:r>
            <a:r>
              <a:rPr lang="en-US" altLang="ko-K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ko-K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expect more impact </a:t>
            </a:r>
            <a:r>
              <a:rPr lang="en-US" altLang="ko-K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results.</a:t>
            </a:r>
          </a:p>
          <a:p>
            <a:endParaRPr lang="en-US" altLang="ko-K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US" altLang="ko-K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altLang="ko-K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need more </a:t>
            </a:r>
            <a:r>
              <a:rPr lang="en-US" altLang="ko-K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technological </a:t>
            </a:r>
            <a:r>
              <a:rPr lang="en-US" altLang="ko-K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for effective domestic maintenance capability, </a:t>
            </a:r>
            <a:r>
              <a:rPr lang="en-US" altLang="ko-K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altLang="ko-K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example, high-power klystrons, superconducting cavities, and cryogenic facilities</a:t>
            </a:r>
            <a:r>
              <a:rPr lang="en-US" altLang="ko-K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altLang="ko-K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6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9350" y="1000336"/>
            <a:ext cx="38523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Acknowledgements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37744" y="2550103"/>
            <a:ext cx="276088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B. Kim:  PAL-XFEL</a:t>
            </a:r>
          </a:p>
          <a:p>
            <a:r>
              <a:rPr lang="en-US" altLang="ko-KR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T.  </a:t>
            </a:r>
            <a:r>
              <a:rPr lang="en-US" altLang="ko-KR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Uom</a:t>
            </a:r>
            <a:r>
              <a:rPr lang="en-US" altLang="ko-KR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PAL-XFEL</a:t>
            </a:r>
          </a:p>
          <a:p>
            <a:r>
              <a:rPr lang="en-US" altLang="ko-KR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H. Shin:  PLS-II</a:t>
            </a:r>
          </a:p>
          <a:p>
            <a:r>
              <a:rPr lang="en-US" altLang="ko-KR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K. Kim: </a:t>
            </a:r>
            <a:r>
              <a:rPr lang="en-US" altLang="ko-KR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PLS-II</a:t>
            </a:r>
            <a:endParaRPr lang="en-US" altLang="ko-KR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ko-KR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K. W. Kim:  PAL</a:t>
            </a:r>
          </a:p>
          <a:p>
            <a:r>
              <a:rPr lang="en-US" altLang="ko-KR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S. Ko:       KPS</a:t>
            </a:r>
            <a:endParaRPr lang="ko-KR" alt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11895" y="1800490"/>
            <a:ext cx="1672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Thanks to</a:t>
            </a:r>
            <a:endParaRPr lang="ko-KR" altLang="en-U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50101" y="4715488"/>
            <a:ext cx="3336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their contribution</a:t>
            </a:r>
            <a:endParaRPr lang="ko-KR" altLang="en-U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15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73" y="486888"/>
            <a:ext cx="10503477" cy="594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65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11991" y="315716"/>
            <a:ext cx="8637173" cy="545000"/>
          </a:xfrm>
          <a:ln w="127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Publication by First User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419" y="1100496"/>
            <a:ext cx="4204727" cy="5710317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47" y="1100497"/>
            <a:ext cx="4733156" cy="2187265"/>
          </a:xfrm>
          <a:prstGeom prst="rect">
            <a:avLst/>
          </a:prstGeom>
        </p:spPr>
      </p:pic>
      <p:grpSp>
        <p:nvGrpSpPr>
          <p:cNvPr id="13" name="그룹 12"/>
          <p:cNvGrpSpPr/>
          <p:nvPr/>
        </p:nvGrpSpPr>
        <p:grpSpPr>
          <a:xfrm>
            <a:off x="5508146" y="4077073"/>
            <a:ext cx="4648415" cy="2041879"/>
            <a:chOff x="4439766" y="3284983"/>
            <a:chExt cx="4648414" cy="2041878"/>
          </a:xfrm>
        </p:grpSpPr>
        <p:pic>
          <p:nvPicPr>
            <p:cNvPr id="14" name="그림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39766" y="3284984"/>
              <a:ext cx="2292474" cy="2041877"/>
            </a:xfrm>
            <a:prstGeom prst="rect">
              <a:avLst/>
            </a:prstGeom>
          </p:spPr>
        </p:pic>
        <p:pic>
          <p:nvPicPr>
            <p:cNvPr id="15" name="그림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83130" y="3284983"/>
              <a:ext cx="2305050" cy="1992467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5724171" y="3501010"/>
            <a:ext cx="4692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prstClr val="black"/>
                </a:solidFill>
                <a:latin typeface="Arial"/>
                <a:ea typeface="맑은 고딕"/>
              </a:rPr>
              <a:t>Confirmation of the Existence of the Widom Line !</a:t>
            </a:r>
            <a:endParaRPr lang="ko-KR" altLang="en-US" sz="1600" dirty="0">
              <a:solidFill>
                <a:prstClr val="black"/>
              </a:solidFill>
              <a:latin typeface="Arial"/>
              <a:ea typeface="맑은 고딕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68187" y="630932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Science (Dec. 21, 2017)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62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ko-KR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Status and Prospects </a:t>
            </a:r>
            <a:r>
              <a:rPr lang="en-US" altLang="ko-KR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ko-KR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altLang="ko-KR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altLang="ko-KR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Pohang Accelerator Laboratory </a:t>
            </a:r>
            <a:r>
              <a:rPr lang="en-US" altLang="ko-K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</a:t>
            </a:r>
            <a:r>
              <a:rPr lang="en-US" altLang="ko-KR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18057" y="4209434"/>
            <a:ext cx="260911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Won Namkung</a:t>
            </a:r>
          </a:p>
          <a:p>
            <a:pPr algn="ctr"/>
            <a:endParaRPr lang="en-US" altLang="ko-KR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ko-K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PAL, POSTECH</a:t>
            </a:r>
            <a:endParaRPr lang="ko-KR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56486" y="3392744"/>
            <a:ext cx="5572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 5-7, 2022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1058" y="2214797"/>
            <a:ext cx="23034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UPHUK-VIII</a:t>
            </a:r>
          </a:p>
          <a:p>
            <a:r>
              <a:rPr lang="en-US" altLang="ko-K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Bodrum</a:t>
            </a:r>
            <a:r>
              <a:rPr lang="en-US" altLang="ko-K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ko-K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Turkiye</a:t>
            </a:r>
            <a:endParaRPr lang="ko-KR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38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46" y="283461"/>
            <a:ext cx="11060780" cy="5851259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" name="TextBox 2"/>
          <p:cNvSpPr txBox="1"/>
          <p:nvPr/>
        </p:nvSpPr>
        <p:spPr>
          <a:xfrm>
            <a:off x="8849639" y="2660992"/>
            <a:ext cx="2438656" cy="7487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133" b="1" spc="20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PLS-II</a:t>
            </a:r>
          </a:p>
          <a:p>
            <a:pPr algn="ctr"/>
            <a:r>
              <a:rPr lang="en-US" sz="2133" b="1" spc="20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(3GeV/400mA)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32165" y="2998809"/>
            <a:ext cx="3152751" cy="4205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133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PAL-XFEL (10.0 GeV)</a:t>
            </a:r>
            <a:endParaRPr lang="en-US" sz="2133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1263941" y="3063243"/>
            <a:ext cx="6731979" cy="1815645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557165" y="3631744"/>
            <a:ext cx="112085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1.1 km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456373" y="4725144"/>
            <a:ext cx="3168352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170 m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9980849" y="4346549"/>
            <a:ext cx="1219200" cy="86106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 rot="180000">
            <a:off x="9318016" y="3710941"/>
            <a:ext cx="1907193" cy="298223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/>
          </a:p>
        </p:txBody>
      </p:sp>
      <p:sp>
        <p:nvSpPr>
          <p:cNvPr id="54" name="TextBox 53"/>
          <p:cNvSpPr txBox="1"/>
          <p:nvPr/>
        </p:nvSpPr>
        <p:spPr>
          <a:xfrm>
            <a:off x="8784299" y="3337247"/>
            <a:ext cx="3168352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280 m</a:t>
            </a:r>
          </a:p>
        </p:txBody>
      </p:sp>
      <p:cxnSp>
        <p:nvCxnSpPr>
          <p:cNvPr id="47" name="Straight Arrow Connector 46"/>
          <p:cNvCxnSpPr>
            <a:stCxn id="42" idx="2"/>
          </p:cNvCxnSpPr>
          <p:nvPr/>
        </p:nvCxnSpPr>
        <p:spPr>
          <a:xfrm flipH="1">
            <a:off x="9308915" y="3822623"/>
            <a:ext cx="10405" cy="376367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1811500" y="3268982"/>
            <a:ext cx="6529861" cy="2032559"/>
          </a:xfrm>
          <a:prstGeom prst="straightConnector1">
            <a:avLst/>
          </a:prstGeom>
          <a:ln w="28575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7314" y="998492"/>
            <a:ext cx="9368428" cy="484804"/>
          </a:xfrm>
          <a:ln w="19050">
            <a:solidFill>
              <a:schemeClr val="bg2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altLang="ko-K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Aerial View of PAL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89484" y="5273324"/>
            <a:ext cx="3317629" cy="7487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133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en-US" sz="2133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rd</a:t>
            </a:r>
            <a:r>
              <a:rPr lang="en-US" sz="2133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Generation Light </a:t>
            </a:r>
            <a:br>
              <a:rPr lang="en-US" sz="2133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2133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Source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550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87437" y="228600"/>
            <a:ext cx="8894763" cy="685800"/>
          </a:xfrm>
          <a:ln w="12700">
            <a:noFill/>
          </a:ln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Pohang Accelerator Laboratory Overview</a:t>
            </a:r>
            <a:endParaRPr lang="en-US" altLang="ko-KR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1769991" y="987629"/>
            <a:ext cx="8072437" cy="529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9" rIns="92075" bIns="46039">
            <a:spAutoFit/>
          </a:bodyPr>
          <a:lstStyle>
            <a:lvl1pPr algn="r" latinLnBrk="1"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algn="r" latinLnBrk="1"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algn="r" latinLnBrk="1"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algn="r" latinLnBrk="1"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algn="r" latinLnBrk="1"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rgbClr val="FFFF00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l" eaLnBrk="1" latinLnBrk="0" hangingPunct="1">
              <a:lnSpc>
                <a:spcPct val="130000"/>
              </a:lnSpc>
              <a:buFontTx/>
              <a:buChar char="•"/>
            </a:pPr>
            <a:r>
              <a:rPr lang="en-US" altLang="ko-KR" sz="18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POSTECH</a:t>
            </a:r>
            <a:r>
              <a:rPr lang="en-US" altLang="ko-KR" sz="1867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, a newly established university, proposed to construct </a:t>
            </a:r>
          </a:p>
          <a:p>
            <a:pPr algn="l" eaLnBrk="1" latinLnBrk="0" hangingPunct="1">
              <a:lnSpc>
                <a:spcPct val="120000"/>
              </a:lnSpc>
            </a:pPr>
            <a:r>
              <a:rPr lang="en-US" altLang="ko-KR" sz="1867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    a </a:t>
            </a:r>
            <a:r>
              <a:rPr lang="en-US" altLang="ko-KR" sz="1867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synchrotron </a:t>
            </a:r>
            <a:r>
              <a:rPr lang="en-US" altLang="ko-KR" sz="1867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light source on its </a:t>
            </a:r>
            <a:r>
              <a:rPr lang="en-US" altLang="ko-KR" sz="1867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campus</a:t>
            </a:r>
            <a:r>
              <a:rPr lang="en-US" altLang="ko-KR" sz="1867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</a:t>
            </a:r>
            <a:r>
              <a:rPr lang="en-US" altLang="ko-KR" sz="1867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in 1988</a:t>
            </a:r>
            <a:endParaRPr lang="en-US" altLang="ko-KR" sz="1867" b="0" dirty="0">
              <a:solidFill>
                <a:schemeClr val="tx1"/>
              </a:solidFill>
              <a:latin typeface="Times New Roman" panose="02020603050405020304" pitchFamily="18" charset="0"/>
              <a:ea typeface="돋움" panose="020B0600000101010101" pitchFamily="50" charset="-127"/>
            </a:endParaRPr>
          </a:p>
          <a:p>
            <a:pPr algn="l" eaLnBrk="1" latinLnBrk="0" hangingPunct="1">
              <a:lnSpc>
                <a:spcPct val="120000"/>
              </a:lnSpc>
            </a:pPr>
            <a:endParaRPr lang="en-US" altLang="ko-KR" sz="1867" b="0" dirty="0">
              <a:solidFill>
                <a:schemeClr val="tx1"/>
              </a:solidFill>
              <a:latin typeface="Times New Roman" panose="02020603050405020304" pitchFamily="18" charset="0"/>
              <a:ea typeface="돋움" panose="020B0600000101010101" pitchFamily="50" charset="-127"/>
            </a:endParaRPr>
          </a:p>
          <a:p>
            <a:pPr algn="l" eaLnBrk="1" latinLnBrk="0" hangingPunct="1">
              <a:lnSpc>
                <a:spcPct val="120000"/>
              </a:lnSpc>
              <a:buFontTx/>
              <a:buChar char="•"/>
            </a:pPr>
            <a:r>
              <a:rPr lang="en-US" altLang="ko-KR" sz="1867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 </a:t>
            </a:r>
            <a:r>
              <a:rPr lang="en-US" altLang="ko-KR" sz="1867" i="1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PLS is a 3</a:t>
            </a:r>
            <a:r>
              <a:rPr lang="en-US" altLang="ko-KR" sz="1867" i="1" baseline="3000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rd</a:t>
            </a:r>
            <a:r>
              <a:rPr lang="en-US" altLang="ko-KR" sz="1867" i="1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generation synchrotron radiation source</a:t>
            </a:r>
            <a:r>
              <a:rPr lang="en-US" altLang="ko-KR" sz="1867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:</a:t>
            </a:r>
          </a:p>
          <a:p>
            <a:pPr algn="l" eaLnBrk="1" latinLnBrk="0" hangingPunct="1">
              <a:lnSpc>
                <a:spcPct val="110000"/>
              </a:lnSpc>
            </a:pPr>
            <a:r>
              <a:rPr lang="en-US" altLang="ko-KR" sz="1867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   </a:t>
            </a:r>
            <a:endParaRPr lang="en-US" altLang="ko-KR" sz="1867" b="0" dirty="0" smtClean="0">
              <a:solidFill>
                <a:schemeClr val="tx1"/>
              </a:solidFill>
              <a:latin typeface="Times New Roman" panose="02020603050405020304" pitchFamily="18" charset="0"/>
              <a:ea typeface="돋움" panose="020B0600000101010101" pitchFamily="50" charset="-127"/>
            </a:endParaRPr>
          </a:p>
          <a:p>
            <a:pPr algn="l" eaLnBrk="1" latinLnBrk="0" hangingPunct="1">
              <a:lnSpc>
                <a:spcPct val="110000"/>
              </a:lnSpc>
            </a:pPr>
            <a:r>
              <a:rPr lang="en-US" altLang="ko-KR" sz="1867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</a:t>
            </a:r>
            <a:r>
              <a:rPr lang="en-US" altLang="ko-KR" sz="1867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   -  </a:t>
            </a:r>
            <a:r>
              <a:rPr lang="en-US" altLang="ko-KR" sz="1800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2 GeV injector linac and storage ring with upgrade option to </a:t>
            </a:r>
            <a:r>
              <a:rPr lang="en-US" altLang="ko-KR" sz="1800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2.5-GeV </a:t>
            </a:r>
            <a:endParaRPr lang="en-US" altLang="ko-KR" sz="1800" b="0" dirty="0">
              <a:solidFill>
                <a:schemeClr val="tx1"/>
              </a:solidFill>
              <a:latin typeface="Times New Roman" panose="02020603050405020304" pitchFamily="18" charset="0"/>
              <a:ea typeface="돋움" panose="020B0600000101010101" pitchFamily="50" charset="-127"/>
            </a:endParaRPr>
          </a:p>
          <a:p>
            <a:pPr algn="l" eaLnBrk="1" latinLnBrk="0" hangingPunct="1">
              <a:lnSpc>
                <a:spcPct val="130000"/>
              </a:lnSpc>
            </a:pPr>
            <a:r>
              <a:rPr lang="en-US" altLang="ko-KR" sz="1800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    -  </a:t>
            </a:r>
            <a:r>
              <a:rPr lang="en-US" altLang="ko-KR" sz="1800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Construction Project: April 1988 ~ December </a:t>
            </a:r>
            <a:r>
              <a:rPr lang="en-US" altLang="ko-KR" sz="1800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1994</a:t>
            </a:r>
          </a:p>
          <a:p>
            <a:pPr algn="l" eaLnBrk="1" latinLnBrk="0" hangingPunct="1">
              <a:lnSpc>
                <a:spcPct val="130000"/>
              </a:lnSpc>
            </a:pPr>
            <a:r>
              <a:rPr lang="en-US" altLang="ko-KR" sz="1800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</a:t>
            </a:r>
            <a:r>
              <a:rPr lang="en-US" altLang="ko-KR" sz="1800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   </a:t>
            </a:r>
            <a:r>
              <a:rPr lang="en-US" altLang="ko-KR" sz="1800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- </a:t>
            </a:r>
            <a:r>
              <a:rPr lang="en-US" altLang="ko-KR" sz="1800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Funded </a:t>
            </a:r>
            <a:r>
              <a:rPr lang="en-US" altLang="ko-KR" sz="1800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by POSCO (60%) &amp; Government (40%)</a:t>
            </a:r>
          </a:p>
          <a:p>
            <a:pPr algn="l" eaLnBrk="1" latinLnBrk="0" hangingPunct="1">
              <a:lnSpc>
                <a:spcPct val="50000"/>
              </a:lnSpc>
            </a:pPr>
            <a:r>
              <a:rPr lang="en-US" altLang="ko-KR" sz="1867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   </a:t>
            </a:r>
          </a:p>
          <a:p>
            <a:pPr algn="l" eaLnBrk="1" latinLnBrk="0" hangingPunct="1">
              <a:lnSpc>
                <a:spcPct val="160000"/>
              </a:lnSpc>
              <a:buFontTx/>
              <a:buChar char="•"/>
            </a:pPr>
            <a:r>
              <a:rPr lang="en-US" altLang="ko-KR" sz="1867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 </a:t>
            </a:r>
            <a:r>
              <a:rPr lang="en-US" altLang="ko-KR" sz="1867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Upgraded to 3.0 GeV in 2011 (PLS-II)</a:t>
            </a:r>
          </a:p>
          <a:p>
            <a:pPr algn="l" eaLnBrk="1" latinLnBrk="0" hangingPunct="1">
              <a:lnSpc>
                <a:spcPct val="160000"/>
              </a:lnSpc>
              <a:buFontTx/>
              <a:buChar char="•"/>
            </a:pPr>
            <a:r>
              <a:rPr lang="en-US" altLang="ko-KR" sz="1867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 </a:t>
            </a:r>
            <a:r>
              <a:rPr lang="en-US" altLang="ko-KR" sz="1867" i="1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PAL-XFEL (X-ray Free Electron Laser) was constructed in 2015 </a:t>
            </a:r>
          </a:p>
          <a:p>
            <a:pPr algn="l" eaLnBrk="1" latinLnBrk="0" hangingPunct="1">
              <a:lnSpc>
                <a:spcPct val="160000"/>
              </a:lnSpc>
            </a:pPr>
            <a:r>
              <a:rPr lang="en-US" altLang="ko-KR" sz="1867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    - World 3</a:t>
            </a:r>
            <a:r>
              <a:rPr lang="en-US" altLang="ko-KR" sz="1867" b="0" baseline="3000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rd</a:t>
            </a:r>
            <a:r>
              <a:rPr lang="en-US" altLang="ko-KR" sz="1867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after SLAC (</a:t>
            </a:r>
            <a:r>
              <a:rPr lang="en-US" altLang="ko-KR" sz="1867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US) </a:t>
            </a:r>
            <a:r>
              <a:rPr lang="en-US" altLang="ko-KR" sz="1867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and SACLA (Japan) </a:t>
            </a:r>
          </a:p>
          <a:p>
            <a:pPr algn="l" eaLnBrk="1" latinLnBrk="0" hangingPunct="1">
              <a:lnSpc>
                <a:spcPct val="160000"/>
              </a:lnSpc>
              <a:buFontTx/>
              <a:buChar char="•"/>
            </a:pPr>
            <a:r>
              <a:rPr lang="en-US" altLang="ko-KR" sz="1867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 PAL is donated to Government in </a:t>
            </a:r>
            <a:r>
              <a:rPr lang="en-US" altLang="ko-KR" sz="1867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2018</a:t>
            </a:r>
          </a:p>
          <a:p>
            <a:pPr algn="l" eaLnBrk="1" latinLnBrk="0" hangingPunct="1">
              <a:lnSpc>
                <a:spcPct val="160000"/>
              </a:lnSpc>
              <a:buFontTx/>
              <a:buChar char="•"/>
            </a:pPr>
            <a:r>
              <a:rPr lang="en-US" altLang="ko-KR" sz="1867" b="0" dirty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</a:t>
            </a:r>
            <a:r>
              <a:rPr lang="en-US" altLang="ko-KR" sz="1867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</a:t>
            </a:r>
            <a:r>
              <a:rPr lang="en-US" altLang="ko-KR" sz="1867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KPS Project (4.0 GeV, 4GSR) is started with KBSI in Chung-</a:t>
            </a:r>
            <a:r>
              <a:rPr lang="en-US" altLang="ko-KR" sz="1867" i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ju</a:t>
            </a:r>
            <a:r>
              <a:rPr lang="en-US" altLang="ko-KR" sz="1867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돋움" panose="020B0600000101010101" pitchFamily="50" charset="-127"/>
              </a:rPr>
              <a:t> (2021-2027)</a:t>
            </a:r>
            <a:endParaRPr lang="en-US" altLang="ko-KR" sz="1867" i="1" dirty="0">
              <a:solidFill>
                <a:schemeClr val="tx1"/>
              </a:solidFill>
              <a:latin typeface="Times New Roman" panose="02020603050405020304" pitchFamily="18" charset="0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6934358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52475" y="70167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altLang="ko-KR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PAL-XFEL</a:t>
            </a:r>
          </a:p>
          <a:p>
            <a:pPr marL="0" indent="0" algn="ctr">
              <a:buNone/>
            </a:pPr>
            <a:endParaRPr lang="en-US" altLang="ko-KR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Initial proposal was to use existing PLS linac</a:t>
            </a:r>
          </a:p>
          <a:p>
            <a:pPr marL="0" indent="0" algn="ctr">
              <a:buNone/>
            </a:pPr>
            <a:r>
              <a:rPr lang="en-US" altLang="ko-K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be a leading group member </a:t>
            </a:r>
            <a:r>
              <a:rPr lang="en-US" altLang="ko-K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2003</a:t>
            </a:r>
          </a:p>
          <a:p>
            <a:pPr marL="0" indent="0" algn="ctr">
              <a:buNone/>
            </a:pPr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en-US" altLang="ko-K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Revised proposal in 2010 for 10 GeV XFEL </a:t>
            </a:r>
            <a:endParaRPr lang="ko-KR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0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687" y="1408293"/>
            <a:ext cx="10896518" cy="2717174"/>
          </a:xfrm>
          <a:prstGeom prst="rect">
            <a:avLst/>
          </a:prstGeom>
        </p:spPr>
      </p:pic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B8A61B22-C6B9-499E-822E-6373371A7A4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595414" y="4303378"/>
          <a:ext cx="5648675" cy="190230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946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5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80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70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err="1"/>
                        <a:t>Undulator</a:t>
                      </a:r>
                      <a:r>
                        <a:rPr lang="en-US" altLang="ko-KR" sz="1600" dirty="0"/>
                        <a:t> Line</a:t>
                      </a:r>
                      <a:endParaRPr lang="ko-KR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161" marR="73161" marT="36583" marB="3658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HX</a:t>
                      </a:r>
                      <a:endParaRPr lang="ko-KR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161" marR="73161" marT="36583" marB="3658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SX</a:t>
                      </a:r>
                      <a:endParaRPr lang="ko-KR" altLang="en-US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161" marR="73161" marT="36583" marB="3658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05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Photon energy [</a:t>
                      </a:r>
                      <a:r>
                        <a:rPr lang="en-US" altLang="ko-KR" sz="1600" b="1" dirty="0" err="1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keV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]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161" marR="73161" marT="36583" marB="36583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2.4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~ </a:t>
                      </a:r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n-US" altLang="ko-KR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161" marR="73161" marT="36583" marB="3658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0.28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~ </a:t>
                      </a:r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1.0</a:t>
                      </a:r>
                      <a:endParaRPr lang="en-US" altLang="ko-KR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161" marR="73161" marT="36583" marB="3658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05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Beam Energy [GeV]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161" marR="73161" marT="36583" marB="36583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 ~ 11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161" marR="73161" marT="36583" marB="3658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3.0 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161" marR="73161" marT="36583" marB="3658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05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Wavelength Tuning 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161" marR="73161" marT="36583" marB="3658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nergy</a:t>
                      </a:r>
                      <a:endParaRPr lang="en-US" altLang="ko-KR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161" marR="73161" marT="36583" marB="3658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Gap</a:t>
                      </a:r>
                      <a:endParaRPr lang="en-US" altLang="ko-KR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161" marR="73161" marT="36583" marB="3658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05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Undulator Type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161" marR="73161" marT="36583" marB="36583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Planar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161" marR="73161" marT="36583" marB="3658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Planar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161" marR="73161" marT="36583" marB="3658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05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 err="1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Undulator</a:t>
                      </a:r>
                      <a:r>
                        <a:rPr lang="en-US" altLang="ko-KR" sz="1600" b="1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altLang="ko-KR" sz="16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Period </a:t>
                      </a:r>
                      <a:r>
                        <a:rPr lang="en-US" altLang="ko-KR" sz="1600" b="1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/ Gap [mm]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161" marR="73161" marT="36583" marB="36583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26 / 8.3 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161" marR="73161" marT="36583" marB="36583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35 / 9.0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161" marR="73161" marT="36583" marB="3658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3">
            <a:extLst>
              <a:ext uri="{FF2B5EF4-FFF2-40B4-BE49-F238E27FC236}">
                <a16:creationId xmlns:a16="http://schemas.microsoft.com/office/drawing/2014/main" id="{EDC8ACDA-6B16-4250-8CFD-AAA49B6BD8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0758" y="4125467"/>
            <a:ext cx="3631623" cy="218521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1129" lvl="1">
              <a:lnSpc>
                <a:spcPct val="150000"/>
              </a:lnSpc>
            </a:pPr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Main parameters</a:t>
            </a:r>
          </a:p>
          <a:p>
            <a:pPr marL="71129" lvl="1"/>
            <a:r>
              <a:rPr lang="en-US" sz="1600" b="1" dirty="0">
                <a:solidFill>
                  <a:srgbClr val="002060"/>
                </a:solidFill>
                <a:latin typeface="Calibri" pitchFamily="34" charset="0"/>
              </a:rPr>
              <a:t>e</a:t>
            </a:r>
            <a:r>
              <a:rPr lang="en-US" sz="1600" b="1" baseline="30000" dirty="0">
                <a:solidFill>
                  <a:srgbClr val="002060"/>
                </a:solidFill>
                <a:latin typeface="Calibri" pitchFamily="34" charset="0"/>
              </a:rPr>
              <a:t>-  </a:t>
            </a:r>
            <a:r>
              <a:rPr lang="en-US" sz="1600" b="1" dirty="0">
                <a:solidFill>
                  <a:srgbClr val="002060"/>
                </a:solidFill>
                <a:latin typeface="Calibri" pitchFamily="34" charset="0"/>
              </a:rPr>
              <a:t>Energy                 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	</a:t>
            </a:r>
            <a:r>
              <a:rPr lang="en-US" sz="1600" b="1" dirty="0">
                <a:solidFill>
                  <a:srgbClr val="002060"/>
                </a:solidFill>
                <a:latin typeface="Calibri" pitchFamily="34" charset="0"/>
              </a:rPr>
              <a:t>10 GeV</a:t>
            </a:r>
          </a:p>
          <a:p>
            <a:pPr marL="71129" lvl="1"/>
            <a:r>
              <a:rPr lang="en-US" sz="1600" b="1" dirty="0">
                <a:solidFill>
                  <a:srgbClr val="002060"/>
                </a:solidFill>
                <a:latin typeface="Calibri" pitchFamily="34" charset="0"/>
              </a:rPr>
              <a:t>e</a:t>
            </a:r>
            <a:r>
              <a:rPr lang="en-US" sz="1600" b="1" baseline="30000" dirty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en-US" sz="1600" b="1" dirty="0">
                <a:solidFill>
                  <a:srgbClr val="002060"/>
                </a:solidFill>
                <a:latin typeface="Calibri" pitchFamily="34" charset="0"/>
              </a:rPr>
              <a:t>Bunch charge       	20-200 </a:t>
            </a:r>
            <a:r>
              <a:rPr lang="en-US" sz="1600" b="1" dirty="0" err="1">
                <a:solidFill>
                  <a:srgbClr val="002060"/>
                </a:solidFill>
                <a:latin typeface="Calibri" pitchFamily="34" charset="0"/>
              </a:rPr>
              <a:t>pC</a:t>
            </a:r>
            <a:endParaRPr lang="en-US" sz="1600" b="1" dirty="0">
              <a:solidFill>
                <a:srgbClr val="002060"/>
              </a:solidFill>
              <a:latin typeface="Calibri" pitchFamily="34" charset="0"/>
            </a:endParaRPr>
          </a:p>
          <a:p>
            <a:pPr marL="71129" lvl="1"/>
            <a:r>
              <a:rPr lang="en-US" sz="1600" b="1" dirty="0">
                <a:solidFill>
                  <a:srgbClr val="002060"/>
                </a:solidFill>
                <a:latin typeface="Calibri" pitchFamily="34" charset="0"/>
              </a:rPr>
              <a:t>Slice emittance	&lt; 0.4 mm </a:t>
            </a:r>
            <a:r>
              <a:rPr lang="en-US" sz="1600" b="1" dirty="0" err="1">
                <a:solidFill>
                  <a:srgbClr val="002060"/>
                </a:solidFill>
                <a:latin typeface="Calibri" pitchFamily="34" charset="0"/>
              </a:rPr>
              <a:t>mrad</a:t>
            </a:r>
            <a:r>
              <a:rPr lang="en-US" sz="16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marL="71129" lvl="1"/>
            <a:r>
              <a:rPr lang="en-US" sz="1600" b="1" dirty="0">
                <a:solidFill>
                  <a:srgbClr val="002060"/>
                </a:solidFill>
                <a:latin typeface="Calibri" pitchFamily="34" charset="0"/>
              </a:rPr>
              <a:t>Repetition rate        	60 Hz</a:t>
            </a:r>
          </a:p>
          <a:p>
            <a:pPr marL="71129" lvl="1"/>
            <a:r>
              <a:rPr lang="en-US" altLang="ko-KR" sz="1600" b="1" dirty="0">
                <a:solidFill>
                  <a:srgbClr val="002060"/>
                </a:solidFill>
                <a:latin typeface="Calibri" pitchFamily="34" charset="0"/>
              </a:rPr>
              <a:t>Bunch length 	5 fs – 50 fs</a:t>
            </a:r>
          </a:p>
          <a:p>
            <a:pPr marL="71129" lvl="1"/>
            <a:r>
              <a:rPr lang="en-US" altLang="ko-KR" sz="1600" b="1" dirty="0">
                <a:solidFill>
                  <a:srgbClr val="002060"/>
                </a:solidFill>
                <a:latin typeface="Calibri" pitchFamily="34" charset="0"/>
              </a:rPr>
              <a:t>Peak current 	3 kA</a:t>
            </a:r>
            <a:r>
              <a:rPr lang="ko-KR" altLang="en-US" sz="16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en-US" sz="1600" b="1" dirty="0">
              <a:solidFill>
                <a:srgbClr val="002060"/>
              </a:solidFill>
              <a:latin typeface="Calibri" pitchFamily="34" charset="0"/>
            </a:endParaRPr>
          </a:p>
          <a:p>
            <a:pPr marL="71129" lvl="1"/>
            <a:r>
              <a:rPr lang="en-US" sz="1600" b="1" dirty="0">
                <a:solidFill>
                  <a:srgbClr val="002060"/>
                </a:solidFill>
                <a:latin typeface="Calibri" pitchFamily="34" charset="0"/>
              </a:rPr>
              <a:t>SX line switching     	Kicker Magnet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65912" y="534508"/>
            <a:ext cx="6942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PAL-XFEL Layout and Parameters</a:t>
            </a:r>
            <a:endParaRPr lang="ko-KR" alt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00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|0.1|0|0|0|0|0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4301</TotalTime>
  <Words>2111</Words>
  <Application>Microsoft Office PowerPoint</Application>
  <PresentationFormat>와이드스크린</PresentationFormat>
  <Paragraphs>523</Paragraphs>
  <Slides>43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15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43</vt:i4>
      </vt:variant>
    </vt:vector>
  </HeadingPairs>
  <TitlesOfParts>
    <vt:vector size="59" baseType="lpstr">
      <vt:lpstr>Arial Unicode MS</vt:lpstr>
      <vt:lpstr>HY견고딕</vt:lpstr>
      <vt:lpstr>KoPub돋움체 Medium</vt:lpstr>
      <vt:lpstr>KoPub바탕체 Bold</vt:lpstr>
      <vt:lpstr>굴림</vt:lpstr>
      <vt:lpstr>굴림체</vt:lpstr>
      <vt:lpstr>돋움</vt:lpstr>
      <vt:lpstr>맑은 고딕</vt:lpstr>
      <vt:lpstr>Arial</vt:lpstr>
      <vt:lpstr>Calibri</vt:lpstr>
      <vt:lpstr>Cambria Math</vt:lpstr>
      <vt:lpstr>Symbol</vt:lpstr>
      <vt:lpstr>Times New Roman</vt:lpstr>
      <vt:lpstr>Verdana</vt:lpstr>
      <vt:lpstr>Wingdings</vt:lpstr>
      <vt:lpstr>Office 테마</vt:lpstr>
      <vt:lpstr> Congratulations for 70th Anniversary  of  Turkish Physical Society  and  Korean Physical Society </vt:lpstr>
      <vt:lpstr>PowerPoint 프레젠테이션</vt:lpstr>
      <vt:lpstr>Brief Facts about Korea</vt:lpstr>
      <vt:lpstr>PowerPoint 프레젠테이션</vt:lpstr>
      <vt:lpstr>Status and Prospects  of  Pohang Accelerator Laboratory (PAL)</vt:lpstr>
      <vt:lpstr>Aerial View of PAL</vt:lpstr>
      <vt:lpstr>Pohang Accelerator Laboratory Overview</vt:lpstr>
      <vt:lpstr>PowerPoint 프레젠테이션</vt:lpstr>
      <vt:lpstr>PowerPoint 프레젠테이션</vt:lpstr>
      <vt:lpstr>PowerPoint 프레젠테이션</vt:lpstr>
      <vt:lpstr>PowerPoint 프레젠테이션</vt:lpstr>
      <vt:lpstr>Hard X-ray Experiment Hutches</vt:lpstr>
      <vt:lpstr>Hard X-ray Experiment Station</vt:lpstr>
      <vt:lpstr>PowerPoint 프레젠테이션</vt:lpstr>
      <vt:lpstr>PowerPoint 프레젠테이션</vt:lpstr>
      <vt:lpstr>PowerPoint 프레젠테이션</vt:lpstr>
      <vt:lpstr>PAL-XFEL Machine Performance</vt:lpstr>
      <vt:lpstr>PAL-XFEL Statistics</vt:lpstr>
      <vt:lpstr>PowerPoint 프레젠테이션</vt:lpstr>
      <vt:lpstr>PowerPoint 프레젠테이션</vt:lpstr>
      <vt:lpstr>PLS-II Upgrade Storage Ring</vt:lpstr>
      <vt:lpstr>PLS-II Linac</vt:lpstr>
      <vt:lpstr>PLS-II Parameters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3GSR vs. 4GSR (with challenging technology)</vt:lpstr>
      <vt:lpstr>PowerPoint 프레젠테이션</vt:lpstr>
      <vt:lpstr>Major Parameters for KPS</vt:lpstr>
      <vt:lpstr>SR Lattice Structure (linear)</vt:lpstr>
      <vt:lpstr>Hybrid 7-bend Achromat</vt:lpstr>
      <vt:lpstr>Longitudinal Gradient Bending Magnet (LGBM)</vt:lpstr>
      <vt:lpstr>PowerPoint 프레젠테이션</vt:lpstr>
      <vt:lpstr>Initial Beam-lines (10 units)</vt:lpstr>
      <vt:lpstr>Site Arrangement (Plan)</vt:lpstr>
      <vt:lpstr>PowerPoint 프레젠테이션</vt:lpstr>
      <vt:lpstr>PowerPoint 프레젠테이션</vt:lpstr>
      <vt:lpstr>PowerPoint 프레젠테이션</vt:lpstr>
      <vt:lpstr>First Publication by First User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Namkung</dc:creator>
  <cp:lastModifiedBy>Namkung Won</cp:lastModifiedBy>
  <cp:revision>155</cp:revision>
  <cp:lastPrinted>2022-09-01T05:50:17Z</cp:lastPrinted>
  <dcterms:created xsi:type="dcterms:W3CDTF">2022-08-20T14:04:33Z</dcterms:created>
  <dcterms:modified xsi:type="dcterms:W3CDTF">2022-09-02T12:16:37Z</dcterms:modified>
</cp:coreProperties>
</file>