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  <p:sldMasterId id="2147483792" r:id="rId2"/>
  </p:sldMasterIdLst>
  <p:notesMasterIdLst>
    <p:notesMasterId r:id="rId33"/>
  </p:notesMasterIdLst>
  <p:sldIdLst>
    <p:sldId id="256" r:id="rId3"/>
    <p:sldId id="472" r:id="rId4"/>
    <p:sldId id="464" r:id="rId5"/>
    <p:sldId id="323" r:id="rId6"/>
    <p:sldId id="355" r:id="rId7"/>
    <p:sldId id="345" r:id="rId8"/>
    <p:sldId id="432" r:id="rId9"/>
    <p:sldId id="356" r:id="rId10"/>
    <p:sldId id="447" r:id="rId11"/>
    <p:sldId id="467" r:id="rId12"/>
    <p:sldId id="468" r:id="rId13"/>
    <p:sldId id="469" r:id="rId14"/>
    <p:sldId id="470" r:id="rId15"/>
    <p:sldId id="436" r:id="rId16"/>
    <p:sldId id="437" r:id="rId17"/>
    <p:sldId id="450" r:id="rId18"/>
    <p:sldId id="445" r:id="rId19"/>
    <p:sldId id="508" r:id="rId20"/>
    <p:sldId id="480" r:id="rId21"/>
    <p:sldId id="476" r:id="rId22"/>
    <p:sldId id="510" r:id="rId23"/>
    <p:sldId id="478" r:id="rId24"/>
    <p:sldId id="511" r:id="rId25"/>
    <p:sldId id="488" r:id="rId26"/>
    <p:sldId id="528" r:id="rId27"/>
    <p:sldId id="493" r:id="rId28"/>
    <p:sldId id="500" r:id="rId29"/>
    <p:sldId id="501" r:id="rId30"/>
    <p:sldId id="502" r:id="rId31"/>
    <p:sldId id="516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59" autoAdjust="0"/>
    <p:restoredTop sz="94660"/>
  </p:normalViewPr>
  <p:slideViewPr>
    <p:cSldViewPr snapToGrid="0">
      <p:cViewPr varScale="1">
        <p:scale>
          <a:sx n="65" d="100"/>
          <a:sy n="65" d="100"/>
        </p:scale>
        <p:origin x="62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3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300" b="1"/>
              <a:t>Root Cause</a:t>
            </a:r>
            <a:r>
              <a:rPr lang="en-US" sz="1300" b="1" baseline="0"/>
              <a:t> Downtime by system</a:t>
            </a:r>
            <a:endParaRPr lang="en-US" sz="1300" b="1"/>
          </a:p>
        </c:rich>
      </c:tx>
      <c:layout>
        <c:manualLayout>
          <c:xMode val="edge"/>
          <c:yMode val="edge"/>
          <c:x val="4.8297671334599203E-2"/>
          <c:y val="3.134997432758009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BySystem!$B$6</c:f>
              <c:strCache>
                <c:ptCount val="1"/>
                <c:pt idx="0">
                  <c:v>cdt</c:v>
                </c:pt>
              </c:strCache>
            </c:strRef>
          </c:tx>
          <c:explosion val="1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317-49A6-B036-3BF7EE1C3F4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317-49A6-B036-3BF7EE1C3F4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317-49A6-B036-3BF7EE1C3F4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317-49A6-B036-3BF7EE1C3F4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317-49A6-B036-3BF7EE1C3F4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317-49A6-B036-3BF7EE1C3F44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317-49A6-B036-3BF7EE1C3F44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317-49A6-B036-3BF7EE1C3F44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317-49A6-B036-3BF7EE1C3F44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317-49A6-B036-3BF7EE1C3F44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B317-49A6-B036-3BF7EE1C3F44}"/>
              </c:ext>
            </c:extLst>
          </c:dPt>
          <c:dLbls>
            <c:dLbl>
              <c:idx val="0"/>
              <c:layout>
                <c:manualLayout>
                  <c:x val="-0.35982994907097299"/>
                  <c:y val="6.5321343408112506E-2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8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762489336440199"/>
                      <c:h val="0.14089869514988701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B317-49A6-B036-3BF7EE1C3F44}"/>
                </c:ext>
              </c:extLst>
            </c:dLbl>
            <c:dLbl>
              <c:idx val="1"/>
              <c:layout>
                <c:manualLayout>
                  <c:x val="-0.14813739786230201"/>
                  <c:y val="0.15858026580828599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B317-49A6-B036-3BF7EE1C3F44}"/>
                </c:ext>
              </c:extLst>
            </c:dLbl>
            <c:dLbl>
              <c:idx val="2"/>
              <c:layout>
                <c:manualLayout>
                  <c:x val="-0.122011676345293"/>
                  <c:y val="-9.7252495655436602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CV</a:t>
                    </a:r>
                    <a:r>
                      <a:rPr lang="en-US" baseline="0" dirty="0"/>
                      <a:t>
</a:t>
                    </a:r>
                    <a:fld id="{9D49A191-008A-6C46-9063-F25D109EF2B9}" type="PERCENTAGE">
                      <a:rPr lang="en-US" baseline="0"/>
                      <a:pPr/>
                      <a:t>[PERCENTAGE]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317-49A6-B036-3BF7EE1C3F44}"/>
                </c:ext>
              </c:extLst>
            </c:dLbl>
            <c:dLbl>
              <c:idx val="3"/>
              <c:layout>
                <c:manualLayout>
                  <c:x val="2.32342627420274E-2"/>
                  <c:y val="-8.5191703858762194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B317-49A6-B036-3BF7EE1C3F4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B317-49A6-B036-3BF7EE1C3F44}"/>
                </c:ext>
              </c:extLst>
            </c:dLbl>
            <c:dLbl>
              <c:idx val="5"/>
              <c:layout>
                <c:manualLayout>
                  <c:x val="0"/>
                  <c:y val="2.2209728859749599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B317-49A6-B036-3BF7EE1C3F44}"/>
                </c:ext>
              </c:extLst>
            </c:dLbl>
            <c:dLbl>
              <c:idx val="6"/>
              <c:layout>
                <c:manualLayout>
                  <c:x val="3.4200209430292998E-2"/>
                  <c:y val="0.1090565632528929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B317-49A6-B036-3BF7EE1C3F44}"/>
                </c:ext>
              </c:extLst>
            </c:dLbl>
            <c:dLbl>
              <c:idx val="7"/>
              <c:layout>
                <c:manualLayout>
                  <c:x val="-0.192550534828905"/>
                  <c:y val="-3.4990706090287899E-2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678174102071"/>
                      <c:h val="0.18418109917453299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F-B317-49A6-B036-3BF7EE1C3F44}"/>
                </c:ext>
              </c:extLst>
            </c:dLbl>
            <c:dLbl>
              <c:idx val="8"/>
              <c:layout>
                <c:manualLayout>
                  <c:x val="-0.111761855924357"/>
                  <c:y val="-0.122376908151981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B317-49A6-B036-3BF7EE1C3F44}"/>
                </c:ext>
              </c:extLst>
            </c:dLbl>
            <c:dLbl>
              <c:idx val="9"/>
              <c:layout>
                <c:manualLayout>
                  <c:x val="0.21413758923361201"/>
                  <c:y val="-0.109964971957818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B317-49A6-B036-3BF7EE1C3F44}"/>
                </c:ext>
              </c:extLst>
            </c:dLbl>
            <c:dLbl>
              <c:idx val="10"/>
              <c:layout>
                <c:manualLayout>
                  <c:x val="0.12593445128319899"/>
                  <c:y val="0.13034183814526601"/>
                </c:manualLayout>
              </c:layout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B317-49A6-B036-3BF7EE1C3F44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BySystem!$A$7:$A$17</c:f>
              <c:strCache>
                <c:ptCount val="11"/>
                <c:pt idx="0">
                  <c:v>Accelerator Controls</c:v>
                </c:pt>
                <c:pt idx="1">
                  <c:v>Beam Losses</c:v>
                </c:pt>
                <c:pt idx="2">
                  <c:v>Cooling and Ventilation</c:v>
                </c:pt>
                <c:pt idx="3">
                  <c:v>Electrical Network</c:v>
                </c:pt>
                <c:pt idx="4">
                  <c:v>Machine Interlock System</c:v>
                </c:pt>
                <c:pt idx="5">
                  <c:v>Operation</c:v>
                </c:pt>
                <c:pt idx="6">
                  <c:v>Other</c:v>
                </c:pt>
                <c:pt idx="7">
                  <c:v>Power Converters</c:v>
                </c:pt>
                <c:pt idx="8">
                  <c:v>Pre-Chopper</c:v>
                </c:pt>
                <c:pt idx="9">
                  <c:v>Radio Frequency</c:v>
                </c:pt>
                <c:pt idx="10">
                  <c:v>Source</c:v>
                </c:pt>
              </c:strCache>
            </c:strRef>
          </c:cat>
          <c:val>
            <c:numRef>
              <c:f>BySystem!$B$7:$B$17</c:f>
              <c:numCache>
                <c:formatCode>General</c:formatCode>
                <c:ptCount val="11"/>
                <c:pt idx="0">
                  <c:v>4.4458333333333329</c:v>
                </c:pt>
                <c:pt idx="1">
                  <c:v>24.38833333333325</c:v>
                </c:pt>
                <c:pt idx="2">
                  <c:v>1.2333333333333329</c:v>
                </c:pt>
                <c:pt idx="3">
                  <c:v>0.81666666666666599</c:v>
                </c:pt>
                <c:pt idx="4">
                  <c:v>0</c:v>
                </c:pt>
                <c:pt idx="5">
                  <c:v>4.1491666666666687</c:v>
                </c:pt>
                <c:pt idx="6">
                  <c:v>1.65</c:v>
                </c:pt>
                <c:pt idx="7">
                  <c:v>49.921666666666447</c:v>
                </c:pt>
                <c:pt idx="8">
                  <c:v>21.194444444444439</c:v>
                </c:pt>
                <c:pt idx="9">
                  <c:v>80.362222222222186</c:v>
                </c:pt>
                <c:pt idx="10">
                  <c:v>29.176666666666659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6-B317-49A6-B036-3BF7EE1C3F44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E89F07-750E-4649-A3E2-1C6FA4E2AB93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B2CD2779-94D5-429D-9CAA-348E89D69E12}">
      <dgm:prSet phldrT="[Text]"/>
      <dgm:spPr/>
      <dgm:t>
        <a:bodyPr/>
        <a:lstStyle/>
        <a:p>
          <a:r>
            <a:rPr lang="en-US" dirty="0" smtClean="0"/>
            <a:t>Proposals (1996-2006)</a:t>
          </a:r>
          <a:endParaRPr lang="en-US" dirty="0"/>
        </a:p>
      </dgm:t>
    </dgm:pt>
    <dgm:pt modelId="{1BEDD5B7-BF0E-4833-9F90-6536E7F589C5}" type="parTrans" cxnId="{1B32FF66-9FC1-4B0B-B9CE-60D449A338A6}">
      <dgm:prSet/>
      <dgm:spPr/>
      <dgm:t>
        <a:bodyPr/>
        <a:lstStyle/>
        <a:p>
          <a:endParaRPr lang="en-US"/>
        </a:p>
      </dgm:t>
    </dgm:pt>
    <dgm:pt modelId="{764FD901-C5C3-4AEC-9866-9ED109E46417}" type="sibTrans" cxnId="{1B32FF66-9FC1-4B0B-B9CE-60D449A338A6}">
      <dgm:prSet/>
      <dgm:spPr/>
      <dgm:t>
        <a:bodyPr/>
        <a:lstStyle/>
        <a:p>
          <a:endParaRPr lang="en-US"/>
        </a:p>
      </dgm:t>
    </dgm:pt>
    <dgm:pt modelId="{ABCFF367-E0C3-4FDC-AB79-1BC79E87FA10}">
      <dgm:prSet phldrT="[Text]"/>
      <dgm:spPr/>
      <dgm:t>
        <a:bodyPr/>
        <a:lstStyle/>
        <a:p>
          <a:r>
            <a:rPr lang="en-GB" dirty="0" smtClean="0">
              <a:solidFill>
                <a:schemeClr val="bg1"/>
              </a:solidFill>
            </a:rPr>
            <a:t>Decision in 2007 </a:t>
          </a:r>
          <a:r>
            <a:rPr lang="en-GB" baseline="0" dirty="0" smtClean="0">
              <a:solidFill>
                <a:schemeClr val="bg1"/>
              </a:solidFill>
            </a:rPr>
            <a:t> </a:t>
          </a:r>
          <a:r>
            <a:rPr lang="en-GB" dirty="0" smtClean="0">
              <a:solidFill>
                <a:schemeClr val="bg1"/>
              </a:solidFill>
            </a:rPr>
            <a:t>R. </a:t>
          </a:r>
          <a:r>
            <a:rPr lang="en-GB" dirty="0" err="1" smtClean="0">
              <a:solidFill>
                <a:schemeClr val="bg1"/>
              </a:solidFill>
            </a:rPr>
            <a:t>Aymar</a:t>
          </a:r>
          <a:r>
            <a:rPr lang="en-GB" dirty="0" smtClean="0">
              <a:solidFill>
                <a:schemeClr val="bg1"/>
              </a:solidFill>
            </a:rPr>
            <a:t> director</a:t>
          </a:r>
          <a:r>
            <a:rPr lang="en-GB" baseline="0" dirty="0" smtClean="0">
              <a:solidFill>
                <a:schemeClr val="bg1"/>
              </a:solidFill>
            </a:rPr>
            <a:t> general </a:t>
          </a:r>
          <a:endParaRPr lang="en-US" dirty="0"/>
        </a:p>
      </dgm:t>
    </dgm:pt>
    <dgm:pt modelId="{9FBAA989-07AE-4D20-9F74-99AAC421FD8B}" type="parTrans" cxnId="{7A45D3B8-1F83-4CB2-A0BC-5A18AA02ECFA}">
      <dgm:prSet/>
      <dgm:spPr/>
      <dgm:t>
        <a:bodyPr/>
        <a:lstStyle/>
        <a:p>
          <a:endParaRPr lang="en-US"/>
        </a:p>
      </dgm:t>
    </dgm:pt>
    <dgm:pt modelId="{49FE0D4F-6C7B-41FD-B169-C2B4FE5A0BF9}" type="sibTrans" cxnId="{7A45D3B8-1F83-4CB2-A0BC-5A18AA02ECFA}">
      <dgm:prSet/>
      <dgm:spPr/>
      <dgm:t>
        <a:bodyPr/>
        <a:lstStyle/>
        <a:p>
          <a:endParaRPr lang="en-US"/>
        </a:p>
      </dgm:t>
    </dgm:pt>
    <dgm:pt modelId="{F3E155DB-537B-4FAF-918D-4B968CCEC672}">
      <dgm:prSet phldrT="[Text]"/>
      <dgm:spPr/>
      <dgm:t>
        <a:bodyPr/>
        <a:lstStyle/>
        <a:p>
          <a:r>
            <a:rPr lang="en-GB" dirty="0" smtClean="0"/>
            <a:t>Ground Breaking ceremony : 16 October 2008</a:t>
          </a:r>
          <a:endParaRPr lang="en-US" dirty="0"/>
        </a:p>
      </dgm:t>
    </dgm:pt>
    <dgm:pt modelId="{1061B59B-BD2E-41ED-9AC7-E4B4F80517BC}" type="parTrans" cxnId="{C49887F6-C53D-4DA3-8C88-F828A4C9E80A}">
      <dgm:prSet/>
      <dgm:spPr/>
      <dgm:t>
        <a:bodyPr/>
        <a:lstStyle/>
        <a:p>
          <a:endParaRPr lang="en-US"/>
        </a:p>
      </dgm:t>
    </dgm:pt>
    <dgm:pt modelId="{CD4B0543-B440-4938-9396-0B3438E51A8D}" type="sibTrans" cxnId="{C49887F6-C53D-4DA3-8C88-F828A4C9E80A}">
      <dgm:prSet/>
      <dgm:spPr/>
      <dgm:t>
        <a:bodyPr/>
        <a:lstStyle/>
        <a:p>
          <a:endParaRPr lang="en-US"/>
        </a:p>
      </dgm:t>
    </dgm:pt>
    <dgm:pt modelId="{5CB24EEF-60CC-456C-ACCA-74491970E4DF}">
      <dgm:prSet phldrT="[Text]"/>
      <dgm:spPr/>
      <dgm:t>
        <a:bodyPr/>
        <a:lstStyle/>
        <a:p>
          <a:r>
            <a:rPr lang="en-US" dirty="0" smtClean="0"/>
            <a:t>Injection in PSB : 7 December2020</a:t>
          </a:r>
          <a:endParaRPr lang="en-US" dirty="0"/>
        </a:p>
      </dgm:t>
    </dgm:pt>
    <dgm:pt modelId="{4144F3D6-C39C-4E16-8C08-AC357491E5CF}" type="parTrans" cxnId="{2BFBFF7F-174F-4BF0-BE4D-B556831A40E0}">
      <dgm:prSet/>
      <dgm:spPr/>
      <dgm:t>
        <a:bodyPr/>
        <a:lstStyle/>
        <a:p>
          <a:endParaRPr lang="en-US"/>
        </a:p>
      </dgm:t>
    </dgm:pt>
    <dgm:pt modelId="{4984B32A-A998-4E35-9E58-5B94F891ACD3}" type="sibTrans" cxnId="{2BFBFF7F-174F-4BF0-BE4D-B556831A40E0}">
      <dgm:prSet/>
      <dgm:spPr/>
      <dgm:t>
        <a:bodyPr/>
        <a:lstStyle/>
        <a:p>
          <a:endParaRPr lang="en-US"/>
        </a:p>
      </dgm:t>
    </dgm:pt>
    <dgm:pt modelId="{E3D7996B-EFA9-4A0A-AC58-CDAA107B3D22}">
      <dgm:prSet phldrT="[Text]"/>
      <dgm:spPr/>
      <dgm:t>
        <a:bodyPr/>
        <a:lstStyle/>
        <a:p>
          <a:r>
            <a:rPr lang="en-GB" dirty="0" smtClean="0"/>
            <a:t>Inauguration : 9 May 2017</a:t>
          </a:r>
          <a:endParaRPr lang="en-US" dirty="0"/>
        </a:p>
      </dgm:t>
    </dgm:pt>
    <dgm:pt modelId="{7D684709-4E02-4B15-BB80-8610FFEAB4C0}" type="parTrans" cxnId="{C115F113-8313-44DE-ACC3-4CA62884A7C3}">
      <dgm:prSet/>
      <dgm:spPr/>
      <dgm:t>
        <a:bodyPr/>
        <a:lstStyle/>
        <a:p>
          <a:endParaRPr lang="en-US"/>
        </a:p>
      </dgm:t>
    </dgm:pt>
    <dgm:pt modelId="{CB232143-F6E1-4F4C-B9A0-1CFA588B33C5}" type="sibTrans" cxnId="{C115F113-8313-44DE-ACC3-4CA62884A7C3}">
      <dgm:prSet/>
      <dgm:spPr/>
      <dgm:t>
        <a:bodyPr/>
        <a:lstStyle/>
        <a:p>
          <a:endParaRPr lang="en-US"/>
        </a:p>
      </dgm:t>
    </dgm:pt>
    <dgm:pt modelId="{4E7C51F2-5438-488C-90BF-C37B72AF4970}" type="pres">
      <dgm:prSet presAssocID="{F4E89F07-750E-4649-A3E2-1C6FA4E2AB93}" presName="Name0" presStyleCnt="0">
        <dgm:presLayoutVars>
          <dgm:dir/>
          <dgm:resizeHandles val="exact"/>
        </dgm:presLayoutVars>
      </dgm:prSet>
      <dgm:spPr/>
    </dgm:pt>
    <dgm:pt modelId="{07C68D23-277B-48F3-AEEB-CDFF71AB28C5}" type="pres">
      <dgm:prSet presAssocID="{B2CD2779-94D5-429D-9CAA-348E89D69E12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43B109-D2C8-4F1F-B472-56E2C4910737}" type="pres">
      <dgm:prSet presAssocID="{764FD901-C5C3-4AEC-9866-9ED109E46417}" presName="parSpace" presStyleCnt="0"/>
      <dgm:spPr/>
    </dgm:pt>
    <dgm:pt modelId="{2AFCC85E-1A5D-46C0-B897-23D84EA43756}" type="pres">
      <dgm:prSet presAssocID="{ABCFF367-E0C3-4FDC-AB79-1BC79E87FA10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FBC4A72-0590-4360-958B-1DA9F8332A5B}" type="pres">
      <dgm:prSet presAssocID="{49FE0D4F-6C7B-41FD-B169-C2B4FE5A0BF9}" presName="parSpace" presStyleCnt="0"/>
      <dgm:spPr/>
    </dgm:pt>
    <dgm:pt modelId="{CFE6BADF-9F0D-41C6-987F-1CD3B1A19795}" type="pres">
      <dgm:prSet presAssocID="{F3E155DB-537B-4FAF-918D-4B968CCEC672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3006FD-876F-4FE8-AA30-03C7C511102B}" type="pres">
      <dgm:prSet presAssocID="{CD4B0543-B440-4938-9396-0B3438E51A8D}" presName="parSpace" presStyleCnt="0"/>
      <dgm:spPr/>
    </dgm:pt>
    <dgm:pt modelId="{26324A84-8579-436B-B111-282D2F6888CE}" type="pres">
      <dgm:prSet presAssocID="{E3D7996B-EFA9-4A0A-AC58-CDAA107B3D22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FE1CDEA-6D37-4B3D-9874-ADD885475247}" type="pres">
      <dgm:prSet presAssocID="{CB232143-F6E1-4F4C-B9A0-1CFA588B33C5}" presName="parSpace" presStyleCnt="0"/>
      <dgm:spPr/>
    </dgm:pt>
    <dgm:pt modelId="{946E8517-92AE-4BB5-A4CC-0DD648C9D185}" type="pres">
      <dgm:prSet presAssocID="{5CB24EEF-60CC-456C-ACCA-74491970E4DF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E62497-880B-428A-ACFB-1CE16F5D1C21}" type="presOf" srcId="{F3E155DB-537B-4FAF-918D-4B968CCEC672}" destId="{CFE6BADF-9F0D-41C6-987F-1CD3B1A19795}" srcOrd="0" destOrd="0" presId="urn:microsoft.com/office/officeart/2005/8/layout/hChevron3"/>
    <dgm:cxn modelId="{C49887F6-C53D-4DA3-8C88-F828A4C9E80A}" srcId="{F4E89F07-750E-4649-A3E2-1C6FA4E2AB93}" destId="{F3E155DB-537B-4FAF-918D-4B968CCEC672}" srcOrd="2" destOrd="0" parTransId="{1061B59B-BD2E-41ED-9AC7-E4B4F80517BC}" sibTransId="{CD4B0543-B440-4938-9396-0B3438E51A8D}"/>
    <dgm:cxn modelId="{1B32FF66-9FC1-4B0B-B9CE-60D449A338A6}" srcId="{F4E89F07-750E-4649-A3E2-1C6FA4E2AB93}" destId="{B2CD2779-94D5-429D-9CAA-348E89D69E12}" srcOrd="0" destOrd="0" parTransId="{1BEDD5B7-BF0E-4833-9F90-6536E7F589C5}" sibTransId="{764FD901-C5C3-4AEC-9866-9ED109E46417}"/>
    <dgm:cxn modelId="{B1A2E8A5-18FE-490C-9344-21AD6DE81094}" type="presOf" srcId="{F4E89F07-750E-4649-A3E2-1C6FA4E2AB93}" destId="{4E7C51F2-5438-488C-90BF-C37B72AF4970}" srcOrd="0" destOrd="0" presId="urn:microsoft.com/office/officeart/2005/8/layout/hChevron3"/>
    <dgm:cxn modelId="{87B493E8-121E-43E6-AEC1-6B527E4DD3E3}" type="presOf" srcId="{ABCFF367-E0C3-4FDC-AB79-1BC79E87FA10}" destId="{2AFCC85E-1A5D-46C0-B897-23D84EA43756}" srcOrd="0" destOrd="0" presId="urn:microsoft.com/office/officeart/2005/8/layout/hChevron3"/>
    <dgm:cxn modelId="{7A45D3B8-1F83-4CB2-A0BC-5A18AA02ECFA}" srcId="{F4E89F07-750E-4649-A3E2-1C6FA4E2AB93}" destId="{ABCFF367-E0C3-4FDC-AB79-1BC79E87FA10}" srcOrd="1" destOrd="0" parTransId="{9FBAA989-07AE-4D20-9F74-99AAC421FD8B}" sibTransId="{49FE0D4F-6C7B-41FD-B169-C2B4FE5A0BF9}"/>
    <dgm:cxn modelId="{C115F113-8313-44DE-ACC3-4CA62884A7C3}" srcId="{F4E89F07-750E-4649-A3E2-1C6FA4E2AB93}" destId="{E3D7996B-EFA9-4A0A-AC58-CDAA107B3D22}" srcOrd="3" destOrd="0" parTransId="{7D684709-4E02-4B15-BB80-8610FFEAB4C0}" sibTransId="{CB232143-F6E1-4F4C-B9A0-1CFA588B33C5}"/>
    <dgm:cxn modelId="{2BFBFF7F-174F-4BF0-BE4D-B556831A40E0}" srcId="{F4E89F07-750E-4649-A3E2-1C6FA4E2AB93}" destId="{5CB24EEF-60CC-456C-ACCA-74491970E4DF}" srcOrd="4" destOrd="0" parTransId="{4144F3D6-C39C-4E16-8C08-AC357491E5CF}" sibTransId="{4984B32A-A998-4E35-9E58-5B94F891ACD3}"/>
    <dgm:cxn modelId="{C4EF4632-9967-4222-B0AA-52EA1F4DC89F}" type="presOf" srcId="{E3D7996B-EFA9-4A0A-AC58-CDAA107B3D22}" destId="{26324A84-8579-436B-B111-282D2F6888CE}" srcOrd="0" destOrd="0" presId="urn:microsoft.com/office/officeart/2005/8/layout/hChevron3"/>
    <dgm:cxn modelId="{666A7CC5-798F-44BC-9630-394A20DE21C9}" type="presOf" srcId="{B2CD2779-94D5-429D-9CAA-348E89D69E12}" destId="{07C68D23-277B-48F3-AEEB-CDFF71AB28C5}" srcOrd="0" destOrd="0" presId="urn:microsoft.com/office/officeart/2005/8/layout/hChevron3"/>
    <dgm:cxn modelId="{DE1BF80C-DE51-4469-B051-9CA9307BA296}" type="presOf" srcId="{5CB24EEF-60CC-456C-ACCA-74491970E4DF}" destId="{946E8517-92AE-4BB5-A4CC-0DD648C9D185}" srcOrd="0" destOrd="0" presId="urn:microsoft.com/office/officeart/2005/8/layout/hChevron3"/>
    <dgm:cxn modelId="{81C90357-469C-4CFB-9A72-387D2500C70C}" type="presParOf" srcId="{4E7C51F2-5438-488C-90BF-C37B72AF4970}" destId="{07C68D23-277B-48F3-AEEB-CDFF71AB28C5}" srcOrd="0" destOrd="0" presId="urn:microsoft.com/office/officeart/2005/8/layout/hChevron3"/>
    <dgm:cxn modelId="{AC18BB8D-4124-4933-B9F6-23352E121FCA}" type="presParOf" srcId="{4E7C51F2-5438-488C-90BF-C37B72AF4970}" destId="{E443B109-D2C8-4F1F-B472-56E2C4910737}" srcOrd="1" destOrd="0" presId="urn:microsoft.com/office/officeart/2005/8/layout/hChevron3"/>
    <dgm:cxn modelId="{1EC38C3B-F2F4-4A7B-90D4-CB0AA40D1B90}" type="presParOf" srcId="{4E7C51F2-5438-488C-90BF-C37B72AF4970}" destId="{2AFCC85E-1A5D-46C0-B897-23D84EA43756}" srcOrd="2" destOrd="0" presId="urn:microsoft.com/office/officeart/2005/8/layout/hChevron3"/>
    <dgm:cxn modelId="{8BCADE4D-FC1C-4A70-BFAB-3729237CF4A2}" type="presParOf" srcId="{4E7C51F2-5438-488C-90BF-C37B72AF4970}" destId="{8FBC4A72-0590-4360-958B-1DA9F8332A5B}" srcOrd="3" destOrd="0" presId="urn:microsoft.com/office/officeart/2005/8/layout/hChevron3"/>
    <dgm:cxn modelId="{5318433D-C05D-4A55-A098-D94C71426E0E}" type="presParOf" srcId="{4E7C51F2-5438-488C-90BF-C37B72AF4970}" destId="{CFE6BADF-9F0D-41C6-987F-1CD3B1A19795}" srcOrd="4" destOrd="0" presId="urn:microsoft.com/office/officeart/2005/8/layout/hChevron3"/>
    <dgm:cxn modelId="{228CEF1E-5DAA-4239-BF62-7F99FFDB5AC2}" type="presParOf" srcId="{4E7C51F2-5438-488C-90BF-C37B72AF4970}" destId="{D83006FD-876F-4FE8-AA30-03C7C511102B}" srcOrd="5" destOrd="0" presId="urn:microsoft.com/office/officeart/2005/8/layout/hChevron3"/>
    <dgm:cxn modelId="{7E161034-6F8D-49E9-8B4B-08CC020C32F4}" type="presParOf" srcId="{4E7C51F2-5438-488C-90BF-C37B72AF4970}" destId="{26324A84-8579-436B-B111-282D2F6888CE}" srcOrd="6" destOrd="0" presId="urn:microsoft.com/office/officeart/2005/8/layout/hChevron3"/>
    <dgm:cxn modelId="{D04DA499-55A9-4972-8C11-5B68521599C1}" type="presParOf" srcId="{4E7C51F2-5438-488C-90BF-C37B72AF4970}" destId="{3FE1CDEA-6D37-4B3D-9874-ADD885475247}" srcOrd="7" destOrd="0" presId="urn:microsoft.com/office/officeart/2005/8/layout/hChevron3"/>
    <dgm:cxn modelId="{33579998-004D-40EA-B9B3-99A32B87EE22}" type="presParOf" srcId="{4E7C51F2-5438-488C-90BF-C37B72AF4970}" destId="{946E8517-92AE-4BB5-A4CC-0DD648C9D185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5BA0941-F000-4D05-97C9-EF19BC5B61C7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F33408-B67D-419E-95D2-DAD204AFBB5F}">
      <dgm:prSet phldrT="[Text]"/>
      <dgm:spPr/>
      <dgm:t>
        <a:bodyPr/>
        <a:lstStyle/>
        <a:p>
          <a:r>
            <a:rPr lang="en-US" dirty="0" smtClean="0"/>
            <a:t>2014</a:t>
          </a:r>
          <a:endParaRPr lang="en-US" dirty="0"/>
        </a:p>
      </dgm:t>
    </dgm:pt>
    <dgm:pt modelId="{D3CE2D3D-C57F-45CD-8FEE-F01AB8B150E6}" type="parTrans" cxnId="{BC3F63EE-AB3E-4340-87F4-0FB27F8AB6D1}">
      <dgm:prSet/>
      <dgm:spPr/>
      <dgm:t>
        <a:bodyPr/>
        <a:lstStyle/>
        <a:p>
          <a:endParaRPr lang="en-US"/>
        </a:p>
      </dgm:t>
    </dgm:pt>
    <dgm:pt modelId="{5066E99C-95DF-4CE2-821C-497EC1E0516A}" type="sibTrans" cxnId="{BC3F63EE-AB3E-4340-87F4-0FB27F8AB6D1}">
      <dgm:prSet/>
      <dgm:spPr/>
      <dgm:t>
        <a:bodyPr/>
        <a:lstStyle/>
        <a:p>
          <a:endParaRPr lang="en-US"/>
        </a:p>
      </dgm:t>
    </dgm:pt>
    <dgm:pt modelId="{752B51E5-EA38-4238-90BB-5E47BE4ACAC3}">
      <dgm:prSet phldrT="[Text]"/>
      <dgm:spPr/>
      <dgm:t>
        <a:bodyPr/>
        <a:lstStyle/>
        <a:p>
          <a:r>
            <a:rPr lang="en-GB" i="1" dirty="0" smtClean="0"/>
            <a:t>S. Myers : head of office for medical applications</a:t>
          </a:r>
          <a:endParaRPr lang="en-US" dirty="0"/>
        </a:p>
      </dgm:t>
    </dgm:pt>
    <dgm:pt modelId="{A396C2A9-582F-4314-9C32-D69229E1D334}" type="parTrans" cxnId="{27FC8511-05D4-459D-8233-A86DF8E7582A}">
      <dgm:prSet/>
      <dgm:spPr/>
      <dgm:t>
        <a:bodyPr/>
        <a:lstStyle/>
        <a:p>
          <a:endParaRPr lang="en-US"/>
        </a:p>
      </dgm:t>
    </dgm:pt>
    <dgm:pt modelId="{7CA9A72C-337F-4790-A582-37EF4A7FE9FC}" type="sibTrans" cxnId="{27FC8511-05D4-459D-8233-A86DF8E7582A}">
      <dgm:prSet/>
      <dgm:spPr/>
      <dgm:t>
        <a:bodyPr/>
        <a:lstStyle/>
        <a:p>
          <a:endParaRPr lang="en-US"/>
        </a:p>
      </dgm:t>
    </dgm:pt>
    <dgm:pt modelId="{96FD52DA-9F03-46F5-B069-D5F73A405699}">
      <dgm:prSet phldrT="[Text]"/>
      <dgm:spPr/>
      <dgm:t>
        <a:bodyPr/>
        <a:lstStyle/>
        <a:p>
          <a:r>
            <a:rPr lang="en-GB" dirty="0" smtClean="0"/>
            <a:t>Study efficient accelerator in the energy range few </a:t>
          </a:r>
          <a:r>
            <a:rPr lang="en-GB" dirty="0" err="1" smtClean="0"/>
            <a:t>keV</a:t>
          </a:r>
          <a:r>
            <a:rPr lang="en-GB" dirty="0" smtClean="0"/>
            <a:t> to 5 MeV for a LINAC-based hadron-therapy facility (3GHz)</a:t>
          </a:r>
          <a:endParaRPr lang="en-US" dirty="0"/>
        </a:p>
      </dgm:t>
    </dgm:pt>
    <dgm:pt modelId="{CF29899C-746C-452D-BBF6-2388ABBF2FE0}" type="parTrans" cxnId="{2E9C34FD-8F1C-4976-9DA1-44CC20581A8B}">
      <dgm:prSet/>
      <dgm:spPr/>
      <dgm:t>
        <a:bodyPr/>
        <a:lstStyle/>
        <a:p>
          <a:endParaRPr lang="en-US"/>
        </a:p>
      </dgm:t>
    </dgm:pt>
    <dgm:pt modelId="{855BCF63-86FE-4B54-9DD0-77477C30DC1E}" type="sibTrans" cxnId="{2E9C34FD-8F1C-4976-9DA1-44CC20581A8B}">
      <dgm:prSet/>
      <dgm:spPr/>
      <dgm:t>
        <a:bodyPr/>
        <a:lstStyle/>
        <a:p>
          <a:endParaRPr lang="en-US"/>
        </a:p>
      </dgm:t>
    </dgm:pt>
    <dgm:pt modelId="{303A93AF-9429-48CD-AEF5-685475B1CC74}">
      <dgm:prSet phldrT="[Text]"/>
      <dgm:spPr/>
      <dgm:t>
        <a:bodyPr/>
        <a:lstStyle/>
        <a:p>
          <a:r>
            <a:rPr lang="en-US" dirty="0" smtClean="0"/>
            <a:t>2015-16</a:t>
          </a:r>
          <a:endParaRPr lang="en-US" dirty="0"/>
        </a:p>
      </dgm:t>
    </dgm:pt>
    <dgm:pt modelId="{3EBC1A65-4974-42FC-BAE1-4CFFD74EA73C}" type="parTrans" cxnId="{0C805AE3-EF46-47F5-BE20-F04A6DDAC3E8}">
      <dgm:prSet/>
      <dgm:spPr/>
      <dgm:t>
        <a:bodyPr/>
        <a:lstStyle/>
        <a:p>
          <a:endParaRPr lang="en-US"/>
        </a:p>
      </dgm:t>
    </dgm:pt>
    <dgm:pt modelId="{9832C610-9433-4C79-9907-2E793B8016C0}" type="sibTrans" cxnId="{0C805AE3-EF46-47F5-BE20-F04A6DDAC3E8}">
      <dgm:prSet/>
      <dgm:spPr/>
      <dgm:t>
        <a:bodyPr/>
        <a:lstStyle/>
        <a:p>
          <a:endParaRPr lang="en-US"/>
        </a:p>
      </dgm:t>
    </dgm:pt>
    <dgm:pt modelId="{F4F8BFBA-B314-4564-AD8A-A088A48D30D9}">
      <dgm:prSet phldrT="[Text]"/>
      <dgm:spPr/>
      <dgm:t>
        <a:bodyPr/>
        <a:lstStyle/>
        <a:p>
          <a:r>
            <a:rPr lang="en-US" dirty="0" smtClean="0"/>
            <a:t>2015 Construction and assembly at CERN </a:t>
          </a:r>
          <a:endParaRPr lang="en-US" dirty="0"/>
        </a:p>
      </dgm:t>
    </dgm:pt>
    <dgm:pt modelId="{0CA8C09A-D5D2-4497-ABA7-FEFD00231AE8}" type="parTrans" cxnId="{77DCBE1B-78AB-4DD8-B617-B13916A17BE6}">
      <dgm:prSet/>
      <dgm:spPr/>
      <dgm:t>
        <a:bodyPr/>
        <a:lstStyle/>
        <a:p>
          <a:endParaRPr lang="en-US"/>
        </a:p>
      </dgm:t>
    </dgm:pt>
    <dgm:pt modelId="{31250994-BC35-4E9B-8CA3-D69E241B8925}" type="sibTrans" cxnId="{77DCBE1B-78AB-4DD8-B617-B13916A17BE6}">
      <dgm:prSet/>
      <dgm:spPr/>
      <dgm:t>
        <a:bodyPr/>
        <a:lstStyle/>
        <a:p>
          <a:endParaRPr lang="en-US"/>
        </a:p>
      </dgm:t>
    </dgm:pt>
    <dgm:pt modelId="{F4E4F8D6-8550-41A3-9F8D-811BF19446D4}">
      <dgm:prSet phldrT="[Text]"/>
      <dgm:spPr/>
      <dgm:t>
        <a:bodyPr/>
        <a:lstStyle/>
        <a:p>
          <a:r>
            <a:rPr lang="en-US" dirty="0" smtClean="0"/>
            <a:t>2016 installation at SA2 includes a commercial proton source</a:t>
          </a:r>
          <a:endParaRPr lang="en-US" dirty="0"/>
        </a:p>
      </dgm:t>
    </dgm:pt>
    <dgm:pt modelId="{7855754C-93CB-4696-BC64-C28FCF12D9C6}" type="parTrans" cxnId="{CE0C2601-F53F-41A9-939B-1EE6F519DCB7}">
      <dgm:prSet/>
      <dgm:spPr/>
      <dgm:t>
        <a:bodyPr/>
        <a:lstStyle/>
        <a:p>
          <a:endParaRPr lang="en-US"/>
        </a:p>
      </dgm:t>
    </dgm:pt>
    <dgm:pt modelId="{6C1CF9E7-A0AF-42A1-82A7-2AF9D83F14CE}" type="sibTrans" cxnId="{CE0C2601-F53F-41A9-939B-1EE6F519DCB7}">
      <dgm:prSet/>
      <dgm:spPr/>
      <dgm:t>
        <a:bodyPr/>
        <a:lstStyle/>
        <a:p>
          <a:endParaRPr lang="en-US"/>
        </a:p>
      </dgm:t>
    </dgm:pt>
    <dgm:pt modelId="{4433D772-B4ED-4D71-8B78-843BE61D295A}">
      <dgm:prSet phldrT="[Text]"/>
      <dgm:spPr/>
      <dgm:t>
        <a:bodyPr/>
        <a:lstStyle/>
        <a:p>
          <a:r>
            <a:rPr lang="en-US" dirty="0" smtClean="0"/>
            <a:t>2017</a:t>
          </a:r>
        </a:p>
        <a:p>
          <a:endParaRPr lang="en-US" dirty="0"/>
        </a:p>
      </dgm:t>
    </dgm:pt>
    <dgm:pt modelId="{A35FAEFC-70F9-4799-807B-F4AD77BE6791}" type="parTrans" cxnId="{F01957B3-312C-4507-9027-F3FED3F59D99}">
      <dgm:prSet/>
      <dgm:spPr/>
      <dgm:t>
        <a:bodyPr/>
        <a:lstStyle/>
        <a:p>
          <a:endParaRPr lang="en-US"/>
        </a:p>
      </dgm:t>
    </dgm:pt>
    <dgm:pt modelId="{0CD017C6-27E7-495D-B295-E11B3622EAC7}" type="sibTrans" cxnId="{F01957B3-312C-4507-9027-F3FED3F59D99}">
      <dgm:prSet/>
      <dgm:spPr/>
      <dgm:t>
        <a:bodyPr/>
        <a:lstStyle/>
        <a:p>
          <a:endParaRPr lang="en-US"/>
        </a:p>
      </dgm:t>
    </dgm:pt>
    <dgm:pt modelId="{AF51EEEE-CBEB-41E6-B58B-95D0E0A33493}">
      <dgm:prSet phldrT="[Text]"/>
      <dgm:spPr/>
      <dgm:t>
        <a:bodyPr/>
        <a:lstStyle/>
        <a:p>
          <a:r>
            <a:rPr lang="en-US" dirty="0" smtClean="0"/>
            <a:t>First beam in February  </a:t>
          </a:r>
          <a:endParaRPr lang="en-US" dirty="0"/>
        </a:p>
      </dgm:t>
    </dgm:pt>
    <dgm:pt modelId="{75707671-94B2-46D1-BD54-877C98AFBAAB}" type="parTrans" cxnId="{2F78C813-33E4-4F0A-A54C-086D05951D13}">
      <dgm:prSet/>
      <dgm:spPr/>
      <dgm:t>
        <a:bodyPr/>
        <a:lstStyle/>
        <a:p>
          <a:endParaRPr lang="en-US"/>
        </a:p>
      </dgm:t>
    </dgm:pt>
    <dgm:pt modelId="{74448CA2-12A4-4082-8FFF-68453F7FD3BC}" type="sibTrans" cxnId="{2F78C813-33E4-4F0A-A54C-086D05951D13}">
      <dgm:prSet/>
      <dgm:spPr/>
      <dgm:t>
        <a:bodyPr/>
        <a:lstStyle/>
        <a:p>
          <a:endParaRPr lang="en-US"/>
        </a:p>
      </dgm:t>
    </dgm:pt>
    <dgm:pt modelId="{04D91865-9DE5-4800-A4E6-F50AA367BBC6}">
      <dgm:prSet phldrT="[Text]"/>
      <dgm:spPr/>
      <dgm:t>
        <a:bodyPr/>
        <a:lstStyle/>
        <a:p>
          <a:r>
            <a:rPr lang="en-US" dirty="0" smtClean="0"/>
            <a:t>Validation of the beam dynamics</a:t>
          </a:r>
          <a:endParaRPr lang="en-US" dirty="0"/>
        </a:p>
      </dgm:t>
    </dgm:pt>
    <dgm:pt modelId="{B19AE216-81C5-4344-939D-935AD53B638C}" type="parTrans" cxnId="{4C365C18-822B-4A61-ACDD-97F8E026D165}">
      <dgm:prSet/>
      <dgm:spPr/>
      <dgm:t>
        <a:bodyPr/>
        <a:lstStyle/>
        <a:p>
          <a:endParaRPr lang="en-US"/>
        </a:p>
      </dgm:t>
    </dgm:pt>
    <dgm:pt modelId="{F935A830-A5E5-4846-8F65-CDC995ED5F4B}" type="sibTrans" cxnId="{4C365C18-822B-4A61-ACDD-97F8E026D165}">
      <dgm:prSet/>
      <dgm:spPr/>
      <dgm:t>
        <a:bodyPr/>
        <a:lstStyle/>
        <a:p>
          <a:endParaRPr lang="en-US"/>
        </a:p>
      </dgm:t>
    </dgm:pt>
    <dgm:pt modelId="{E467D42D-39DE-415A-98E1-9096035115B1}">
      <dgm:prSet/>
      <dgm:spPr/>
      <dgm:t>
        <a:bodyPr/>
        <a:lstStyle/>
        <a:p>
          <a:r>
            <a:rPr lang="en-US" dirty="0" smtClean="0"/>
            <a:t>2017 - present</a:t>
          </a:r>
          <a:endParaRPr lang="en-US" dirty="0"/>
        </a:p>
      </dgm:t>
    </dgm:pt>
    <dgm:pt modelId="{C40E7DCC-0323-4BCB-B706-3AA9F6AE3B0A}" type="parTrans" cxnId="{C164E503-36E2-4E37-AA62-679C12ED0CF9}">
      <dgm:prSet/>
      <dgm:spPr/>
      <dgm:t>
        <a:bodyPr/>
        <a:lstStyle/>
        <a:p>
          <a:endParaRPr lang="en-US"/>
        </a:p>
      </dgm:t>
    </dgm:pt>
    <dgm:pt modelId="{901F2379-1EB3-43E0-B32E-4B0E3322CF6D}" type="sibTrans" cxnId="{C164E503-36E2-4E37-AA62-679C12ED0CF9}">
      <dgm:prSet/>
      <dgm:spPr/>
      <dgm:t>
        <a:bodyPr/>
        <a:lstStyle/>
        <a:p>
          <a:endParaRPr lang="en-US"/>
        </a:p>
      </dgm:t>
    </dgm:pt>
    <dgm:pt modelId="{B6971FE7-553A-4C27-94BC-660BD0F1581C}">
      <dgm:prSet/>
      <dgm:spPr/>
      <dgm:t>
        <a:bodyPr/>
        <a:lstStyle/>
        <a:p>
          <a:r>
            <a:rPr lang="en-US" dirty="0" smtClean="0"/>
            <a:t>Used by ADAM/AVO at CERN as a pre-injector for a hadron based facility (tests up to 70MeV) </a:t>
          </a:r>
          <a:endParaRPr lang="en-US" dirty="0"/>
        </a:p>
      </dgm:t>
    </dgm:pt>
    <dgm:pt modelId="{6C15EFAE-87D2-41C3-A8D6-6FEE0F3C351C}" type="parTrans" cxnId="{9DA787AC-6BE3-483E-833A-D3C428E8C7AD}">
      <dgm:prSet/>
      <dgm:spPr/>
    </dgm:pt>
    <dgm:pt modelId="{C6F8E6A3-52EA-4B9B-8DA2-BD002D653E60}" type="sibTrans" cxnId="{9DA787AC-6BE3-483E-833A-D3C428E8C7AD}">
      <dgm:prSet/>
      <dgm:spPr/>
    </dgm:pt>
    <dgm:pt modelId="{9E0DB43A-09CD-4647-B4EC-A29E56CA85BA}">
      <dgm:prSet phldrT="[Text]"/>
      <dgm:spPr/>
      <dgm:t>
        <a:bodyPr/>
        <a:lstStyle/>
        <a:p>
          <a:r>
            <a:rPr lang="en-US" dirty="0" smtClean="0"/>
            <a:t>CERN was granted a patent</a:t>
          </a:r>
          <a:endParaRPr lang="en-US" dirty="0"/>
        </a:p>
      </dgm:t>
    </dgm:pt>
    <dgm:pt modelId="{F0CB98E3-FD4B-4418-B698-6305D32346BF}" type="parTrans" cxnId="{F46339CC-6EA5-4834-9F26-75976CA6AE6E}">
      <dgm:prSet/>
      <dgm:spPr/>
    </dgm:pt>
    <dgm:pt modelId="{B8B4ACD4-5FE2-4483-B114-692EF2B41D93}" type="sibTrans" cxnId="{F46339CC-6EA5-4834-9F26-75976CA6AE6E}">
      <dgm:prSet/>
      <dgm:spPr/>
    </dgm:pt>
    <dgm:pt modelId="{C02E0A6B-DD48-4A36-A00A-068EA80455C6}" type="pres">
      <dgm:prSet presAssocID="{85BA0941-F000-4D05-97C9-EF19BC5B61C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41F6AB-0F99-45B6-8157-AA1F36685B95}" type="pres">
      <dgm:prSet presAssocID="{84F33408-B67D-419E-95D2-DAD204AFBB5F}" presName="composite" presStyleCnt="0"/>
      <dgm:spPr/>
    </dgm:pt>
    <dgm:pt modelId="{7F079EC9-8E81-417E-8ED6-5C97A05DA10A}" type="pres">
      <dgm:prSet presAssocID="{84F33408-B67D-419E-95D2-DAD204AFBB5F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75FFA9-6B03-4398-9C41-F9A3F7D346DC}" type="pres">
      <dgm:prSet presAssocID="{84F33408-B67D-419E-95D2-DAD204AFBB5F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633041-6C77-4503-8006-C22FFB8C1028}" type="pres">
      <dgm:prSet presAssocID="{5066E99C-95DF-4CE2-821C-497EC1E0516A}" presName="sp" presStyleCnt="0"/>
      <dgm:spPr/>
    </dgm:pt>
    <dgm:pt modelId="{1C2DF4A8-B25A-42B8-AD17-81DF4F435DD9}" type="pres">
      <dgm:prSet presAssocID="{303A93AF-9429-48CD-AEF5-685475B1CC74}" presName="composite" presStyleCnt="0"/>
      <dgm:spPr/>
    </dgm:pt>
    <dgm:pt modelId="{973C3431-FCFB-42BC-AA0B-51BD97CBFC39}" type="pres">
      <dgm:prSet presAssocID="{303A93AF-9429-48CD-AEF5-685475B1CC74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36E92E-4B32-4265-9BC1-727AAB89B93B}" type="pres">
      <dgm:prSet presAssocID="{303A93AF-9429-48CD-AEF5-685475B1CC74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1F1D20-3F4B-4C02-9AD7-CE1D7EBB5FCD}" type="pres">
      <dgm:prSet presAssocID="{9832C610-9433-4C79-9907-2E793B8016C0}" presName="sp" presStyleCnt="0"/>
      <dgm:spPr/>
    </dgm:pt>
    <dgm:pt modelId="{C6E5F244-5388-45D6-A3D2-74542C9EF505}" type="pres">
      <dgm:prSet presAssocID="{4433D772-B4ED-4D71-8B78-843BE61D295A}" presName="composite" presStyleCnt="0"/>
      <dgm:spPr/>
    </dgm:pt>
    <dgm:pt modelId="{98FB0E1C-FCB4-4491-8B7A-CD19B4449A89}" type="pres">
      <dgm:prSet presAssocID="{4433D772-B4ED-4D71-8B78-843BE61D295A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140B63-646E-4104-8F8F-BEBEB7891A4A}" type="pres">
      <dgm:prSet presAssocID="{4433D772-B4ED-4D71-8B78-843BE61D295A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C24471-22DA-4619-8AFC-897973FA58F0}" type="pres">
      <dgm:prSet presAssocID="{0CD017C6-27E7-495D-B295-E11B3622EAC7}" presName="sp" presStyleCnt="0"/>
      <dgm:spPr/>
    </dgm:pt>
    <dgm:pt modelId="{86068462-9BF7-457E-9F61-526AFF3ACEA8}" type="pres">
      <dgm:prSet presAssocID="{E467D42D-39DE-415A-98E1-9096035115B1}" presName="composite" presStyleCnt="0"/>
      <dgm:spPr/>
    </dgm:pt>
    <dgm:pt modelId="{E0C83C2E-D6D9-4678-B318-903EFF977970}" type="pres">
      <dgm:prSet presAssocID="{E467D42D-39DE-415A-98E1-9096035115B1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F284D2-7A55-45DD-AAEF-86FD08AAABD5}" type="pres">
      <dgm:prSet presAssocID="{E467D42D-39DE-415A-98E1-9096035115B1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FA07210-6A5B-4672-B3FC-FD48094E94D9}" type="presOf" srcId="{84F33408-B67D-419E-95D2-DAD204AFBB5F}" destId="{7F079EC9-8E81-417E-8ED6-5C97A05DA10A}" srcOrd="0" destOrd="0" presId="urn:microsoft.com/office/officeart/2005/8/layout/chevron2"/>
    <dgm:cxn modelId="{008B2E99-3CE8-4468-A652-C96EDC3E5068}" type="presOf" srcId="{9E0DB43A-09CD-4647-B4EC-A29E56CA85BA}" destId="{08140B63-646E-4104-8F8F-BEBEB7891A4A}" srcOrd="0" destOrd="2" presId="urn:microsoft.com/office/officeart/2005/8/layout/chevron2"/>
    <dgm:cxn modelId="{77DCBE1B-78AB-4DD8-B617-B13916A17BE6}" srcId="{303A93AF-9429-48CD-AEF5-685475B1CC74}" destId="{F4F8BFBA-B314-4564-AD8A-A088A48D30D9}" srcOrd="0" destOrd="0" parTransId="{0CA8C09A-D5D2-4497-ABA7-FEFD00231AE8}" sibTransId="{31250994-BC35-4E9B-8CA3-D69E241B8925}"/>
    <dgm:cxn modelId="{CB7066E6-705F-4FB4-BE1C-112D3AA609EF}" type="presOf" srcId="{303A93AF-9429-48CD-AEF5-685475B1CC74}" destId="{973C3431-FCFB-42BC-AA0B-51BD97CBFC39}" srcOrd="0" destOrd="0" presId="urn:microsoft.com/office/officeart/2005/8/layout/chevron2"/>
    <dgm:cxn modelId="{0C805AE3-EF46-47F5-BE20-F04A6DDAC3E8}" srcId="{85BA0941-F000-4D05-97C9-EF19BC5B61C7}" destId="{303A93AF-9429-48CD-AEF5-685475B1CC74}" srcOrd="1" destOrd="0" parTransId="{3EBC1A65-4974-42FC-BAE1-4CFFD74EA73C}" sibTransId="{9832C610-9433-4C79-9907-2E793B8016C0}"/>
    <dgm:cxn modelId="{2F78C813-33E4-4F0A-A54C-086D05951D13}" srcId="{4433D772-B4ED-4D71-8B78-843BE61D295A}" destId="{AF51EEEE-CBEB-41E6-B58B-95D0E0A33493}" srcOrd="0" destOrd="0" parTransId="{75707671-94B2-46D1-BD54-877C98AFBAAB}" sibTransId="{74448CA2-12A4-4082-8FFF-68453F7FD3BC}"/>
    <dgm:cxn modelId="{BC3F63EE-AB3E-4340-87F4-0FB27F8AB6D1}" srcId="{85BA0941-F000-4D05-97C9-EF19BC5B61C7}" destId="{84F33408-B67D-419E-95D2-DAD204AFBB5F}" srcOrd="0" destOrd="0" parTransId="{D3CE2D3D-C57F-45CD-8FEE-F01AB8B150E6}" sibTransId="{5066E99C-95DF-4CE2-821C-497EC1E0516A}"/>
    <dgm:cxn modelId="{9C135A2D-A117-40DD-ADD2-612121BE176B}" type="presOf" srcId="{04D91865-9DE5-4800-A4E6-F50AA367BBC6}" destId="{08140B63-646E-4104-8F8F-BEBEB7891A4A}" srcOrd="0" destOrd="1" presId="urn:microsoft.com/office/officeart/2005/8/layout/chevron2"/>
    <dgm:cxn modelId="{2E9C34FD-8F1C-4976-9DA1-44CC20581A8B}" srcId="{84F33408-B67D-419E-95D2-DAD204AFBB5F}" destId="{96FD52DA-9F03-46F5-B069-D5F73A405699}" srcOrd="1" destOrd="0" parTransId="{CF29899C-746C-452D-BBF6-2388ABBF2FE0}" sibTransId="{855BCF63-86FE-4B54-9DD0-77477C30DC1E}"/>
    <dgm:cxn modelId="{F46339CC-6EA5-4834-9F26-75976CA6AE6E}" srcId="{4433D772-B4ED-4D71-8B78-843BE61D295A}" destId="{9E0DB43A-09CD-4647-B4EC-A29E56CA85BA}" srcOrd="2" destOrd="0" parTransId="{F0CB98E3-FD4B-4418-B698-6305D32346BF}" sibTransId="{B8B4ACD4-5FE2-4483-B114-692EF2B41D93}"/>
    <dgm:cxn modelId="{CE0C2601-F53F-41A9-939B-1EE6F519DCB7}" srcId="{303A93AF-9429-48CD-AEF5-685475B1CC74}" destId="{F4E4F8D6-8550-41A3-9F8D-811BF19446D4}" srcOrd="1" destOrd="0" parTransId="{7855754C-93CB-4696-BC64-C28FCF12D9C6}" sibTransId="{6C1CF9E7-A0AF-42A1-82A7-2AF9D83F14CE}"/>
    <dgm:cxn modelId="{EA4EA7BA-DC3E-42BE-B40D-D87E4325E575}" type="presOf" srcId="{F4E4F8D6-8550-41A3-9F8D-811BF19446D4}" destId="{1436E92E-4B32-4265-9BC1-727AAB89B93B}" srcOrd="0" destOrd="1" presId="urn:microsoft.com/office/officeart/2005/8/layout/chevron2"/>
    <dgm:cxn modelId="{C9FC9ACD-B716-46D0-B21F-C3E1AB0A9821}" type="presOf" srcId="{F4F8BFBA-B314-4564-AD8A-A088A48D30D9}" destId="{1436E92E-4B32-4265-9BC1-727AAB89B93B}" srcOrd="0" destOrd="0" presId="urn:microsoft.com/office/officeart/2005/8/layout/chevron2"/>
    <dgm:cxn modelId="{370BFBD5-6B8E-4520-B32D-07386DF651AD}" type="presOf" srcId="{B6971FE7-553A-4C27-94BC-660BD0F1581C}" destId="{55F284D2-7A55-45DD-AAEF-86FD08AAABD5}" srcOrd="0" destOrd="0" presId="urn:microsoft.com/office/officeart/2005/8/layout/chevron2"/>
    <dgm:cxn modelId="{F4BB5B22-203B-495C-95BF-DAEE31A0547E}" type="presOf" srcId="{E467D42D-39DE-415A-98E1-9096035115B1}" destId="{E0C83C2E-D6D9-4678-B318-903EFF977970}" srcOrd="0" destOrd="0" presId="urn:microsoft.com/office/officeart/2005/8/layout/chevron2"/>
    <dgm:cxn modelId="{A1944BE1-12F9-47F2-A5EE-DCF9D5ED0FB9}" type="presOf" srcId="{96FD52DA-9F03-46F5-B069-D5F73A405699}" destId="{BB75FFA9-6B03-4398-9C41-F9A3F7D346DC}" srcOrd="0" destOrd="1" presId="urn:microsoft.com/office/officeart/2005/8/layout/chevron2"/>
    <dgm:cxn modelId="{A9DF51F6-36A3-408F-8DFC-B4269EABDC8B}" type="presOf" srcId="{4433D772-B4ED-4D71-8B78-843BE61D295A}" destId="{98FB0E1C-FCB4-4491-8B7A-CD19B4449A89}" srcOrd="0" destOrd="0" presId="urn:microsoft.com/office/officeart/2005/8/layout/chevron2"/>
    <dgm:cxn modelId="{4C365C18-822B-4A61-ACDD-97F8E026D165}" srcId="{4433D772-B4ED-4D71-8B78-843BE61D295A}" destId="{04D91865-9DE5-4800-A4E6-F50AA367BBC6}" srcOrd="1" destOrd="0" parTransId="{B19AE216-81C5-4344-939D-935AD53B638C}" sibTransId="{F935A830-A5E5-4846-8F65-CDC995ED5F4B}"/>
    <dgm:cxn modelId="{27FC8511-05D4-459D-8233-A86DF8E7582A}" srcId="{84F33408-B67D-419E-95D2-DAD204AFBB5F}" destId="{752B51E5-EA38-4238-90BB-5E47BE4ACAC3}" srcOrd="0" destOrd="0" parTransId="{A396C2A9-582F-4314-9C32-D69229E1D334}" sibTransId="{7CA9A72C-337F-4790-A582-37EF4A7FE9FC}"/>
    <dgm:cxn modelId="{7FDD4D4D-C38F-44BA-8FEB-24A1DB6D849A}" type="presOf" srcId="{85BA0941-F000-4D05-97C9-EF19BC5B61C7}" destId="{C02E0A6B-DD48-4A36-A00A-068EA80455C6}" srcOrd="0" destOrd="0" presId="urn:microsoft.com/office/officeart/2005/8/layout/chevron2"/>
    <dgm:cxn modelId="{C164E503-36E2-4E37-AA62-679C12ED0CF9}" srcId="{85BA0941-F000-4D05-97C9-EF19BC5B61C7}" destId="{E467D42D-39DE-415A-98E1-9096035115B1}" srcOrd="3" destOrd="0" parTransId="{C40E7DCC-0323-4BCB-B706-3AA9F6AE3B0A}" sibTransId="{901F2379-1EB3-43E0-B32E-4B0E3322CF6D}"/>
    <dgm:cxn modelId="{F01957B3-312C-4507-9027-F3FED3F59D99}" srcId="{85BA0941-F000-4D05-97C9-EF19BC5B61C7}" destId="{4433D772-B4ED-4D71-8B78-843BE61D295A}" srcOrd="2" destOrd="0" parTransId="{A35FAEFC-70F9-4799-807B-F4AD77BE6791}" sibTransId="{0CD017C6-27E7-495D-B295-E11B3622EAC7}"/>
    <dgm:cxn modelId="{87D1CD76-FF86-408E-B98D-BD21834FCDFE}" type="presOf" srcId="{AF51EEEE-CBEB-41E6-B58B-95D0E0A33493}" destId="{08140B63-646E-4104-8F8F-BEBEB7891A4A}" srcOrd="0" destOrd="0" presId="urn:microsoft.com/office/officeart/2005/8/layout/chevron2"/>
    <dgm:cxn modelId="{64E77234-420C-4B7D-BD07-B8C23975A172}" type="presOf" srcId="{752B51E5-EA38-4238-90BB-5E47BE4ACAC3}" destId="{BB75FFA9-6B03-4398-9C41-F9A3F7D346DC}" srcOrd="0" destOrd="0" presId="urn:microsoft.com/office/officeart/2005/8/layout/chevron2"/>
    <dgm:cxn modelId="{9DA787AC-6BE3-483E-833A-D3C428E8C7AD}" srcId="{E467D42D-39DE-415A-98E1-9096035115B1}" destId="{B6971FE7-553A-4C27-94BC-660BD0F1581C}" srcOrd="0" destOrd="0" parTransId="{6C15EFAE-87D2-41C3-A8D6-6FEE0F3C351C}" sibTransId="{C6F8E6A3-52EA-4B9B-8DA2-BD002D653E60}"/>
    <dgm:cxn modelId="{286A75B9-741E-47F3-AEB4-EC976608A38B}" type="presParOf" srcId="{C02E0A6B-DD48-4A36-A00A-068EA80455C6}" destId="{5941F6AB-0F99-45B6-8157-AA1F36685B95}" srcOrd="0" destOrd="0" presId="urn:microsoft.com/office/officeart/2005/8/layout/chevron2"/>
    <dgm:cxn modelId="{8DEB0F5A-6A96-419C-BC98-49011B2FC422}" type="presParOf" srcId="{5941F6AB-0F99-45B6-8157-AA1F36685B95}" destId="{7F079EC9-8E81-417E-8ED6-5C97A05DA10A}" srcOrd="0" destOrd="0" presId="urn:microsoft.com/office/officeart/2005/8/layout/chevron2"/>
    <dgm:cxn modelId="{6F805C97-11FC-4919-A737-19DAF82A8AC0}" type="presParOf" srcId="{5941F6AB-0F99-45B6-8157-AA1F36685B95}" destId="{BB75FFA9-6B03-4398-9C41-F9A3F7D346DC}" srcOrd="1" destOrd="0" presId="urn:microsoft.com/office/officeart/2005/8/layout/chevron2"/>
    <dgm:cxn modelId="{A2C52320-C9CA-4A9D-B020-0B28B026B141}" type="presParOf" srcId="{C02E0A6B-DD48-4A36-A00A-068EA80455C6}" destId="{DD633041-6C77-4503-8006-C22FFB8C1028}" srcOrd="1" destOrd="0" presId="urn:microsoft.com/office/officeart/2005/8/layout/chevron2"/>
    <dgm:cxn modelId="{8C6D6BC7-E11F-45DD-9025-3B5E918E90A3}" type="presParOf" srcId="{C02E0A6B-DD48-4A36-A00A-068EA80455C6}" destId="{1C2DF4A8-B25A-42B8-AD17-81DF4F435DD9}" srcOrd="2" destOrd="0" presId="urn:microsoft.com/office/officeart/2005/8/layout/chevron2"/>
    <dgm:cxn modelId="{04321B99-E261-4D3A-ACE8-C129AE3D0823}" type="presParOf" srcId="{1C2DF4A8-B25A-42B8-AD17-81DF4F435DD9}" destId="{973C3431-FCFB-42BC-AA0B-51BD97CBFC39}" srcOrd="0" destOrd="0" presId="urn:microsoft.com/office/officeart/2005/8/layout/chevron2"/>
    <dgm:cxn modelId="{8C90A3F6-E329-4606-A5A8-DCE135238BBB}" type="presParOf" srcId="{1C2DF4A8-B25A-42B8-AD17-81DF4F435DD9}" destId="{1436E92E-4B32-4265-9BC1-727AAB89B93B}" srcOrd="1" destOrd="0" presId="urn:microsoft.com/office/officeart/2005/8/layout/chevron2"/>
    <dgm:cxn modelId="{6DFCBB3A-F693-4F4D-8C17-54F4FF01F60F}" type="presParOf" srcId="{C02E0A6B-DD48-4A36-A00A-068EA80455C6}" destId="{351F1D20-3F4B-4C02-9AD7-CE1D7EBB5FCD}" srcOrd="3" destOrd="0" presId="urn:microsoft.com/office/officeart/2005/8/layout/chevron2"/>
    <dgm:cxn modelId="{3A5D629F-16A7-4C14-8A80-BACD30774CC2}" type="presParOf" srcId="{C02E0A6B-DD48-4A36-A00A-068EA80455C6}" destId="{C6E5F244-5388-45D6-A3D2-74542C9EF505}" srcOrd="4" destOrd="0" presId="urn:microsoft.com/office/officeart/2005/8/layout/chevron2"/>
    <dgm:cxn modelId="{4CF30154-08C1-487E-90EC-70C0FC1EE121}" type="presParOf" srcId="{C6E5F244-5388-45D6-A3D2-74542C9EF505}" destId="{98FB0E1C-FCB4-4491-8B7A-CD19B4449A89}" srcOrd="0" destOrd="0" presId="urn:microsoft.com/office/officeart/2005/8/layout/chevron2"/>
    <dgm:cxn modelId="{15E51FDE-ED9F-4C72-8293-C0D134718FC6}" type="presParOf" srcId="{C6E5F244-5388-45D6-A3D2-74542C9EF505}" destId="{08140B63-646E-4104-8F8F-BEBEB7891A4A}" srcOrd="1" destOrd="0" presId="urn:microsoft.com/office/officeart/2005/8/layout/chevron2"/>
    <dgm:cxn modelId="{D18ABD3D-57C5-422D-A0DC-4103C47C7626}" type="presParOf" srcId="{C02E0A6B-DD48-4A36-A00A-068EA80455C6}" destId="{8EC24471-22DA-4619-8AFC-897973FA58F0}" srcOrd="5" destOrd="0" presId="urn:microsoft.com/office/officeart/2005/8/layout/chevron2"/>
    <dgm:cxn modelId="{0001948D-D676-42FF-B2E8-767E0A3E3EA6}" type="presParOf" srcId="{C02E0A6B-DD48-4A36-A00A-068EA80455C6}" destId="{86068462-9BF7-457E-9F61-526AFF3ACEA8}" srcOrd="6" destOrd="0" presId="urn:microsoft.com/office/officeart/2005/8/layout/chevron2"/>
    <dgm:cxn modelId="{7D617579-1823-420B-B4CB-E6CB2A4A1106}" type="presParOf" srcId="{86068462-9BF7-457E-9F61-526AFF3ACEA8}" destId="{E0C83C2E-D6D9-4678-B318-903EFF977970}" srcOrd="0" destOrd="0" presId="urn:microsoft.com/office/officeart/2005/8/layout/chevron2"/>
    <dgm:cxn modelId="{EEA59294-2359-4149-AF24-2D8CB15DB6F5}" type="presParOf" srcId="{86068462-9BF7-457E-9F61-526AFF3ACEA8}" destId="{55F284D2-7A55-45DD-AAEF-86FD08AAABD5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C68D23-277B-48F3-AEEB-CDFF71AB28C5}">
      <dsp:nvSpPr>
        <dsp:cNvPr id="0" name=""/>
        <dsp:cNvSpPr/>
      </dsp:nvSpPr>
      <dsp:spPr>
        <a:xfrm>
          <a:off x="1409" y="2437471"/>
          <a:ext cx="2749403" cy="1099761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0678" tIns="45339" rIns="22670" bIns="45339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Proposals (1996-2006)</a:t>
          </a:r>
          <a:endParaRPr lang="en-US" sz="1700" kern="1200" dirty="0"/>
        </a:p>
      </dsp:txBody>
      <dsp:txXfrm>
        <a:off x="1409" y="2437471"/>
        <a:ext cx="2474463" cy="1099761"/>
      </dsp:txXfrm>
    </dsp:sp>
    <dsp:sp modelId="{2AFCC85E-1A5D-46C0-B897-23D84EA43756}">
      <dsp:nvSpPr>
        <dsp:cNvPr id="0" name=""/>
        <dsp:cNvSpPr/>
      </dsp:nvSpPr>
      <dsp:spPr>
        <a:xfrm>
          <a:off x="2200933" y="2437471"/>
          <a:ext cx="2749403" cy="109976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45339" rIns="22670" bIns="45339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>
              <a:solidFill>
                <a:schemeClr val="bg1"/>
              </a:solidFill>
            </a:rPr>
            <a:t>Decision in 2007 </a:t>
          </a:r>
          <a:r>
            <a:rPr lang="en-GB" sz="1700" kern="1200" baseline="0" dirty="0" smtClean="0">
              <a:solidFill>
                <a:schemeClr val="bg1"/>
              </a:solidFill>
            </a:rPr>
            <a:t> </a:t>
          </a:r>
          <a:r>
            <a:rPr lang="en-GB" sz="1700" kern="1200" dirty="0" smtClean="0">
              <a:solidFill>
                <a:schemeClr val="bg1"/>
              </a:solidFill>
            </a:rPr>
            <a:t>R. </a:t>
          </a:r>
          <a:r>
            <a:rPr lang="en-GB" sz="1700" kern="1200" dirty="0" err="1" smtClean="0">
              <a:solidFill>
                <a:schemeClr val="bg1"/>
              </a:solidFill>
            </a:rPr>
            <a:t>Aymar</a:t>
          </a:r>
          <a:r>
            <a:rPr lang="en-GB" sz="1700" kern="1200" dirty="0" smtClean="0">
              <a:solidFill>
                <a:schemeClr val="bg1"/>
              </a:solidFill>
            </a:rPr>
            <a:t> director</a:t>
          </a:r>
          <a:r>
            <a:rPr lang="en-GB" sz="1700" kern="1200" baseline="0" dirty="0" smtClean="0">
              <a:solidFill>
                <a:schemeClr val="bg1"/>
              </a:solidFill>
            </a:rPr>
            <a:t> general </a:t>
          </a:r>
          <a:endParaRPr lang="en-US" sz="1700" kern="1200" dirty="0"/>
        </a:p>
      </dsp:txBody>
      <dsp:txXfrm>
        <a:off x="2750814" y="2437471"/>
        <a:ext cx="1649642" cy="1099761"/>
      </dsp:txXfrm>
    </dsp:sp>
    <dsp:sp modelId="{CFE6BADF-9F0D-41C6-987F-1CD3B1A19795}">
      <dsp:nvSpPr>
        <dsp:cNvPr id="0" name=""/>
        <dsp:cNvSpPr/>
      </dsp:nvSpPr>
      <dsp:spPr>
        <a:xfrm>
          <a:off x="4400456" y="2437471"/>
          <a:ext cx="2749403" cy="109976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45339" rIns="22670" bIns="45339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Ground Breaking ceremony : 16 October 2008</a:t>
          </a:r>
          <a:endParaRPr lang="en-US" sz="1700" kern="1200" dirty="0"/>
        </a:p>
      </dsp:txBody>
      <dsp:txXfrm>
        <a:off x="4950337" y="2437471"/>
        <a:ext cx="1649642" cy="1099761"/>
      </dsp:txXfrm>
    </dsp:sp>
    <dsp:sp modelId="{26324A84-8579-436B-B111-282D2F6888CE}">
      <dsp:nvSpPr>
        <dsp:cNvPr id="0" name=""/>
        <dsp:cNvSpPr/>
      </dsp:nvSpPr>
      <dsp:spPr>
        <a:xfrm>
          <a:off x="6599979" y="2437471"/>
          <a:ext cx="2749403" cy="109976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45339" rIns="22670" bIns="45339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Inauguration : 9 May 2017</a:t>
          </a:r>
          <a:endParaRPr lang="en-US" sz="1700" kern="1200" dirty="0"/>
        </a:p>
      </dsp:txBody>
      <dsp:txXfrm>
        <a:off x="7149860" y="2437471"/>
        <a:ext cx="1649642" cy="1099761"/>
      </dsp:txXfrm>
    </dsp:sp>
    <dsp:sp modelId="{946E8517-92AE-4BB5-A4CC-0DD648C9D185}">
      <dsp:nvSpPr>
        <dsp:cNvPr id="0" name=""/>
        <dsp:cNvSpPr/>
      </dsp:nvSpPr>
      <dsp:spPr>
        <a:xfrm>
          <a:off x="8799502" y="2437471"/>
          <a:ext cx="2749403" cy="109976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09" tIns="45339" rIns="22670" bIns="45339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Injection in PSB : 7 December2020</a:t>
          </a:r>
          <a:endParaRPr lang="en-US" sz="1700" kern="1200" dirty="0"/>
        </a:p>
      </dsp:txBody>
      <dsp:txXfrm>
        <a:off x="9349383" y="2437471"/>
        <a:ext cx="1649642" cy="10997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F079EC9-8E81-417E-8ED6-5C97A05DA10A}">
      <dsp:nvSpPr>
        <dsp:cNvPr id="0" name=""/>
        <dsp:cNvSpPr/>
      </dsp:nvSpPr>
      <dsp:spPr>
        <a:xfrm rot="5400000">
          <a:off x="-201025" y="203016"/>
          <a:ext cx="1340172" cy="9381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2014</a:t>
          </a:r>
          <a:endParaRPr lang="en-US" sz="1100" kern="1200" dirty="0"/>
        </a:p>
      </dsp:txBody>
      <dsp:txXfrm rot="-5400000">
        <a:off x="1" y="471050"/>
        <a:ext cx="938120" cy="402052"/>
      </dsp:txXfrm>
    </dsp:sp>
    <dsp:sp modelId="{BB75FFA9-6B03-4398-9C41-F9A3F7D346DC}">
      <dsp:nvSpPr>
        <dsp:cNvPr id="0" name=""/>
        <dsp:cNvSpPr/>
      </dsp:nvSpPr>
      <dsp:spPr>
        <a:xfrm rot="5400000">
          <a:off x="3767304" y="-2827193"/>
          <a:ext cx="871112" cy="65294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i="1" kern="1200" dirty="0" smtClean="0"/>
            <a:t>S. Myers : head of office for medical applications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600" kern="1200" dirty="0" smtClean="0"/>
            <a:t>Study efficient accelerator in the energy range few </a:t>
          </a:r>
          <a:r>
            <a:rPr lang="en-GB" sz="1600" kern="1200" dirty="0" err="1" smtClean="0"/>
            <a:t>keV</a:t>
          </a:r>
          <a:r>
            <a:rPr lang="en-GB" sz="1600" kern="1200" dirty="0" smtClean="0"/>
            <a:t> to 5 MeV for a LINAC-based hadron-therapy facility (3GHz)</a:t>
          </a:r>
          <a:endParaRPr lang="en-US" sz="1600" kern="1200" dirty="0"/>
        </a:p>
      </dsp:txBody>
      <dsp:txXfrm rot="-5400000">
        <a:off x="938121" y="44514"/>
        <a:ext cx="6486955" cy="786064"/>
      </dsp:txXfrm>
    </dsp:sp>
    <dsp:sp modelId="{973C3431-FCFB-42BC-AA0B-51BD97CBFC39}">
      <dsp:nvSpPr>
        <dsp:cNvPr id="0" name=""/>
        <dsp:cNvSpPr/>
      </dsp:nvSpPr>
      <dsp:spPr>
        <a:xfrm rot="5400000">
          <a:off x="-201025" y="1397498"/>
          <a:ext cx="1340172" cy="9381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2015-16</a:t>
          </a:r>
          <a:endParaRPr lang="en-US" sz="1100" kern="1200" dirty="0"/>
        </a:p>
      </dsp:txBody>
      <dsp:txXfrm rot="-5400000">
        <a:off x="1" y="1665532"/>
        <a:ext cx="938120" cy="402052"/>
      </dsp:txXfrm>
    </dsp:sp>
    <dsp:sp modelId="{1436E92E-4B32-4265-9BC1-727AAB89B93B}">
      <dsp:nvSpPr>
        <dsp:cNvPr id="0" name=""/>
        <dsp:cNvSpPr/>
      </dsp:nvSpPr>
      <dsp:spPr>
        <a:xfrm rot="5400000">
          <a:off x="3767304" y="-1632710"/>
          <a:ext cx="871112" cy="65294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2015 Construction and assembly at CERN 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2016 installation at SA2 includes a commercial proton source</a:t>
          </a:r>
          <a:endParaRPr lang="en-US" sz="1600" kern="1200" dirty="0"/>
        </a:p>
      </dsp:txBody>
      <dsp:txXfrm rot="-5400000">
        <a:off x="938121" y="1238997"/>
        <a:ext cx="6486955" cy="786064"/>
      </dsp:txXfrm>
    </dsp:sp>
    <dsp:sp modelId="{98FB0E1C-FCB4-4491-8B7A-CD19B4449A89}">
      <dsp:nvSpPr>
        <dsp:cNvPr id="0" name=""/>
        <dsp:cNvSpPr/>
      </dsp:nvSpPr>
      <dsp:spPr>
        <a:xfrm rot="5400000">
          <a:off x="-201025" y="2591980"/>
          <a:ext cx="1340172" cy="9381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2017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 dirty="0"/>
        </a:p>
      </dsp:txBody>
      <dsp:txXfrm rot="-5400000">
        <a:off x="1" y="2860014"/>
        <a:ext cx="938120" cy="402052"/>
      </dsp:txXfrm>
    </dsp:sp>
    <dsp:sp modelId="{08140B63-646E-4104-8F8F-BEBEB7891A4A}">
      <dsp:nvSpPr>
        <dsp:cNvPr id="0" name=""/>
        <dsp:cNvSpPr/>
      </dsp:nvSpPr>
      <dsp:spPr>
        <a:xfrm rot="5400000">
          <a:off x="3767304" y="-438228"/>
          <a:ext cx="871112" cy="65294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First beam in February  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Validation of the beam dynamics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CERN was granted a patent</a:t>
          </a:r>
          <a:endParaRPr lang="en-US" sz="1600" kern="1200" dirty="0"/>
        </a:p>
      </dsp:txBody>
      <dsp:txXfrm rot="-5400000">
        <a:off x="938121" y="2433479"/>
        <a:ext cx="6486955" cy="786064"/>
      </dsp:txXfrm>
    </dsp:sp>
    <dsp:sp modelId="{E0C83C2E-D6D9-4678-B318-903EFF977970}">
      <dsp:nvSpPr>
        <dsp:cNvPr id="0" name=""/>
        <dsp:cNvSpPr/>
      </dsp:nvSpPr>
      <dsp:spPr>
        <a:xfrm rot="5400000">
          <a:off x="-201025" y="3786462"/>
          <a:ext cx="1340172" cy="938120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2017 - present</a:t>
          </a:r>
          <a:endParaRPr lang="en-US" sz="1100" kern="1200" dirty="0"/>
        </a:p>
      </dsp:txBody>
      <dsp:txXfrm rot="-5400000">
        <a:off x="1" y="4054496"/>
        <a:ext cx="938120" cy="402052"/>
      </dsp:txXfrm>
    </dsp:sp>
    <dsp:sp modelId="{55F284D2-7A55-45DD-AAEF-86FD08AAABD5}">
      <dsp:nvSpPr>
        <dsp:cNvPr id="0" name=""/>
        <dsp:cNvSpPr/>
      </dsp:nvSpPr>
      <dsp:spPr>
        <a:xfrm rot="5400000">
          <a:off x="3767304" y="756253"/>
          <a:ext cx="871112" cy="652947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Used by ADAM/AVO at CERN as a pre-injector for a hadron based facility (tests up to 70MeV) </a:t>
          </a:r>
          <a:endParaRPr lang="en-US" sz="1600" kern="1200" dirty="0"/>
        </a:p>
      </dsp:txBody>
      <dsp:txXfrm rot="-5400000">
        <a:off x="938121" y="3627960"/>
        <a:ext cx="6486955" cy="7860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0A7797-9CE6-4897-944C-8CA412F3922A}" type="datetimeFigureOut">
              <a:rPr lang="en-GB" smtClean="0"/>
              <a:t>05/09/2022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DF3252-A915-40E0-BC9F-D2DC6D3609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06678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F3252-A915-40E0-BC9F-D2DC6D3609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44080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lines to</a:t>
            </a:r>
            <a:r>
              <a:rPr lang="en-US" baseline="0" dirty="0" smtClean="0"/>
              <a:t> indicate the PSB and the PS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DF3252-A915-40E0-BC9F-D2DC6D36096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619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336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DBE7C-BB6E-40C9-94FB-90F7D56D67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74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4DBE7C-BB6E-40C9-94FB-90F7D56D67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700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B6259-216C-704C-9ED7-AB41B897C32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9490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BAF8A8-7EDD-4E45-A4CB-71555054374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9165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is the collaboration of CERN   // note that we can do radioisotopes after the fixed energy part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BAF8A8-7EDD-4E45-A4CB-715550543741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760823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1929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928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3747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34745" y="274638"/>
            <a:ext cx="10620233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0934" y="1255060"/>
            <a:ext cx="11684045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5651" y="6167827"/>
            <a:ext cx="719328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23" y="274638"/>
            <a:ext cx="825464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0377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625600" y="3886200"/>
            <a:ext cx="9144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625600" y="5124450"/>
            <a:ext cx="9144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r>
              <a:rPr lang="en-US" smtClean="0"/>
              <a:t>ATS-MB 5 July 2021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621536" y="6355080"/>
            <a:ext cx="16256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206500" y="3648075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3" name="Rectangle 32"/>
          <p:cNvSpPr/>
          <p:nvPr/>
        </p:nvSpPr>
        <p:spPr>
          <a:xfrm>
            <a:off x="1219200" y="5048250"/>
            <a:ext cx="97536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2" name="Rectangle 21"/>
          <p:cNvSpPr/>
          <p:nvPr/>
        </p:nvSpPr>
        <p:spPr>
          <a:xfrm>
            <a:off x="1206500" y="3648075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2" name="Rectangle 31"/>
          <p:cNvSpPr/>
          <p:nvPr/>
        </p:nvSpPr>
        <p:spPr>
          <a:xfrm>
            <a:off x="1219200" y="5048250"/>
            <a:ext cx="3048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1492054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ATS-MB 5 July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109728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53777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600" y="2971800"/>
            <a:ext cx="9144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27200" y="4267200"/>
            <a:ext cx="90424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34400" y="6355080"/>
            <a:ext cx="3048000" cy="365760"/>
          </a:xfrm>
        </p:spPr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64864" y="6355080"/>
            <a:ext cx="4632960" cy="365760"/>
          </a:xfrm>
        </p:spPr>
        <p:txBody>
          <a:bodyPr/>
          <a:lstStyle/>
          <a:p>
            <a:r>
              <a:rPr lang="en-US" smtClean="0"/>
              <a:t>ATS-MB 5 July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26464" y="6355080"/>
            <a:ext cx="2027936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19200" y="2819400"/>
            <a:ext cx="97536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1219200" y="2819400"/>
            <a:ext cx="3048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16410658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ATS-MB 5 July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219200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176264" y="1216152"/>
            <a:ext cx="5388864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925353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85875"/>
            <a:ext cx="5386917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7601" y="1295400"/>
            <a:ext cx="5389033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ATS-MB 5 July 2021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6197600" y="2133600"/>
            <a:ext cx="53848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376770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ATS-MB 5 July 2021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23291033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ATS-MB 5 July 2021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2923977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284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32800" y="304800"/>
            <a:ext cx="33528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432800" y="1219201"/>
            <a:ext cx="33528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ATS-MB 5 July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5220033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406400" y="304800"/>
            <a:ext cx="7620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795842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00856"/>
            <a:ext cx="109728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9600" y="1905000"/>
            <a:ext cx="109728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1219200"/>
            <a:ext cx="109728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ATS-MB 5 July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609600" y="500856"/>
            <a:ext cx="24384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13328211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ATS-MB 5 July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1222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ATS-MB 5 July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5814836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2284503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36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996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52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54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262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427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173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59CB6FFD-3F09-443A-A353-096AFE90BF74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2792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09600" y="1219200"/>
            <a:ext cx="109728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534400" y="6356350"/>
            <a:ext cx="3052064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Alessandra Lombardi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64864" y="6356350"/>
            <a:ext cx="46736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ATS-MB 5 July 2021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6864" y="6356350"/>
            <a:ext cx="26416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609600" y="6353175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609600" y="1143000"/>
            <a:ext cx="109728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sz="1800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590609" y="6447423"/>
            <a:ext cx="190849" cy="160419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</p:spTree>
    <p:extLst>
      <p:ext uri="{BB962C8B-B14F-4D97-AF65-F5344CB8AC3E}">
        <p14:creationId xmlns:p14="http://schemas.microsoft.com/office/powerpoint/2010/main" val="522113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gif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2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14.png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56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0.jpeg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6.pn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jpeg"/><Relationship Id="rId5" Type="http://schemas.openxmlformats.org/officeDocument/2006/relationships/image" Target="../media/image72.jpeg"/><Relationship Id="rId10" Type="http://schemas.openxmlformats.org/officeDocument/2006/relationships/image" Target="../media/image77.jpeg"/><Relationship Id="rId4" Type="http://schemas.openxmlformats.org/officeDocument/2006/relationships/image" Target="../media/image71.jpeg"/><Relationship Id="rId9" Type="http://schemas.openxmlformats.org/officeDocument/2006/relationships/image" Target="../media/image76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3" Type="http://schemas.openxmlformats.org/officeDocument/2006/relationships/image" Target="../media/image11.png"/><Relationship Id="rId7" Type="http://schemas.openxmlformats.org/officeDocument/2006/relationships/image" Target="../media/image82.png"/><Relationship Id="rId2" Type="http://schemas.openxmlformats.org/officeDocument/2006/relationships/image" Target="../media/image79.jp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85.png"/><Relationship Id="rId5" Type="http://schemas.openxmlformats.org/officeDocument/2006/relationships/image" Target="../media/image81.png"/><Relationship Id="rId10" Type="http://schemas.openxmlformats.org/officeDocument/2006/relationships/image" Target="../media/image84.png"/><Relationship Id="rId4" Type="http://schemas.openxmlformats.org/officeDocument/2006/relationships/image" Target="../media/image80.png"/><Relationship Id="rId9" Type="http://schemas.openxmlformats.org/officeDocument/2006/relationships/image" Target="../media/image8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6.png"/><Relationship Id="rId7" Type="http://schemas.openxmlformats.org/officeDocument/2006/relationships/image" Target="../media/image89.jpeg"/><Relationship Id="rId12" Type="http://schemas.openxmlformats.org/officeDocument/2006/relationships/image" Target="../media/image7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png"/><Relationship Id="rId11" Type="http://schemas.openxmlformats.org/officeDocument/2006/relationships/image" Target="../media/image93.png"/><Relationship Id="rId5" Type="http://schemas.openxmlformats.org/officeDocument/2006/relationships/image" Target="../media/image88.png"/><Relationship Id="rId10" Type="http://schemas.openxmlformats.org/officeDocument/2006/relationships/image" Target="../media/image92.png"/><Relationship Id="rId4" Type="http://schemas.openxmlformats.org/officeDocument/2006/relationships/image" Target="../media/image87.png"/><Relationship Id="rId9" Type="http://schemas.openxmlformats.org/officeDocument/2006/relationships/image" Target="../media/image91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png"/><Relationship Id="rId5" Type="http://schemas.openxmlformats.org/officeDocument/2006/relationships/image" Target="../media/image96.jpeg"/><Relationship Id="rId4" Type="http://schemas.openxmlformats.org/officeDocument/2006/relationships/image" Target="../media/image9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diagramLayout" Target="../diagrams/layout1.xml"/><Relationship Id="rId7" Type="http://schemas.openxmlformats.org/officeDocument/2006/relationships/image" Target="../media/image15.emf"/><Relationship Id="rId12" Type="http://schemas.openxmlformats.org/officeDocument/2006/relationships/image" Target="../media/image2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19.PNG"/><Relationship Id="rId5" Type="http://schemas.openxmlformats.org/officeDocument/2006/relationships/diagramColors" Target="../diagrams/colors1.xml"/><Relationship Id="rId10" Type="http://schemas.openxmlformats.org/officeDocument/2006/relationships/image" Target="../media/image18.jpe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jpeg"/><Relationship Id="rId4" Type="http://schemas.openxmlformats.org/officeDocument/2006/relationships/image" Target="../media/image9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23123" y="1496115"/>
            <a:ext cx="9388310" cy="2642594"/>
          </a:xfrm>
        </p:spPr>
        <p:txBody>
          <a:bodyPr/>
          <a:lstStyle/>
          <a:p>
            <a:pPr algn="ctr"/>
            <a:r>
              <a:rPr lang="en-GB" sz="3600" dirty="0" smtClean="0"/>
              <a:t>LINAC proton activities at CERN</a:t>
            </a:r>
            <a:br>
              <a:rPr lang="en-GB" sz="3600" dirty="0" smtClean="0"/>
            </a:br>
            <a:r>
              <a:rPr lang="en-GB" sz="3600" dirty="0" smtClean="0"/>
              <a:t>     </a:t>
            </a:r>
            <a:r>
              <a:rPr lang="en-GB" sz="2400" dirty="0" smtClean="0"/>
              <a:t>Alessandra M Lombardi (BE-ABP-HSL)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1</a:t>
            </a:fld>
            <a:endParaRPr lang="en-US" dirty="0"/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>
            <a:lum bright="18000" contrast="12000"/>
          </a:blip>
          <a:srcRect/>
          <a:stretch>
            <a:fillRect/>
          </a:stretch>
        </p:blipFill>
        <p:spPr bwMode="auto">
          <a:xfrm>
            <a:off x="-1" y="13796"/>
            <a:ext cx="3058022" cy="285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823" y="0"/>
            <a:ext cx="3823934" cy="2867950"/>
          </a:xfrm>
          <a:prstGeom prst="rect">
            <a:avLst/>
          </a:prstGeom>
          <a:ln/>
          <a:effectLst>
            <a:softEdge rad="12700"/>
          </a:effectLst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Content Placeholder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640" y="5738"/>
            <a:ext cx="3816283" cy="2862212"/>
          </a:xfrm>
          <a:prstGeom prst="rect">
            <a:avLst/>
          </a:prstGeom>
          <a:effectLst/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338908"/>
            <a:ext cx="2020868" cy="2020868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097280" y="6459785"/>
            <a:ext cx="3677920" cy="365125"/>
          </a:xfrm>
        </p:spPr>
        <p:txBody>
          <a:bodyPr/>
          <a:lstStyle/>
          <a:p>
            <a:r>
              <a:rPr lang="en-US" smtClean="0"/>
              <a:t>06.09.2022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7"/>
          <a:srcRect l="21776" t="15237" r="67566" b="61843"/>
          <a:stretch/>
        </p:blipFill>
        <p:spPr>
          <a:xfrm>
            <a:off x="-56601" y="2867950"/>
            <a:ext cx="902175" cy="1503626"/>
          </a:xfrm>
          <a:prstGeom prst="rect">
            <a:avLst/>
          </a:prstGeom>
        </p:spPr>
      </p:pic>
      <p:pic>
        <p:nvPicPr>
          <p:cNvPr id="14" name="Imagen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253531" y="406693"/>
            <a:ext cx="3143171" cy="2357378"/>
          </a:xfrm>
          <a:prstGeom prst="rect">
            <a:avLst/>
          </a:prstGeom>
        </p:spPr>
      </p:pic>
      <p:pic>
        <p:nvPicPr>
          <p:cNvPr id="15" name="Picture 14" descr="IMG_0856.JP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8143" y="1753891"/>
            <a:ext cx="1870769" cy="140307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06056" y="2867950"/>
            <a:ext cx="4785943" cy="3393207"/>
          </a:xfrm>
          <a:prstGeom prst="rect">
            <a:avLst/>
          </a:prstGeom>
        </p:spPr>
      </p:pic>
      <p:pic>
        <p:nvPicPr>
          <p:cNvPr id="17" name="Picture 16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867" y="4008784"/>
            <a:ext cx="2551133" cy="2297362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1" t="10956" r="16427"/>
          <a:stretch/>
        </p:blipFill>
        <p:spPr>
          <a:xfrm>
            <a:off x="4694973" y="3977366"/>
            <a:ext cx="2642908" cy="1906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99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Innovations in LINAC4 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>
            <a:lum bright="18000" contrast="12000"/>
          </a:blip>
          <a:srcRect/>
          <a:stretch>
            <a:fillRect/>
          </a:stretch>
        </p:blipFill>
        <p:spPr bwMode="auto">
          <a:xfrm>
            <a:off x="422483" y="1763243"/>
            <a:ext cx="2952603" cy="27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901" y="1778605"/>
            <a:ext cx="3743372" cy="28075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28" y="4627380"/>
            <a:ext cx="3875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 MeV/ 352 MHz/ 3 m long RFQ</a:t>
            </a:r>
          </a:p>
          <a:p>
            <a:r>
              <a:rPr lang="en-GB" dirty="0" smtClean="0"/>
              <a:t>Commissioned with beam 2013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257369" y="4735755"/>
            <a:ext cx="3972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Fast chopper, validated 2013 </a:t>
            </a:r>
          </a:p>
          <a:p>
            <a:r>
              <a:rPr lang="en-GB" dirty="0" err="1" smtClean="0"/>
              <a:t>Risetime</a:t>
            </a:r>
            <a:r>
              <a:rPr lang="en-GB" dirty="0" smtClean="0"/>
              <a:t>&lt;10nsec/ extinguish factor 100%  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969273" y="4212535"/>
            <a:ext cx="43142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PMQ for 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tank2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mm in diameter and 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80 </a:t>
            </a:r>
            <a:r>
              <a:rPr lang="en-GB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mm in </a:t>
            </a:r>
            <a:r>
              <a:rPr lang="en-GB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length</a:t>
            </a:r>
          </a:p>
          <a:p>
            <a:pPr>
              <a:spcAft>
                <a:spcPts val="0"/>
              </a:spcAft>
            </a:pPr>
            <a:r>
              <a:rPr lang="en-US" sz="14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Produced in European industry for the first time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200912091119_453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82" t="19601" r="16970" b="11794"/>
          <a:stretch/>
        </p:blipFill>
        <p:spPr bwMode="auto">
          <a:xfrm>
            <a:off x="8037844" y="1821439"/>
            <a:ext cx="3716303" cy="2391096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val="47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235" y="286603"/>
            <a:ext cx="11567711" cy="1450757"/>
          </a:xfrm>
        </p:spPr>
        <p:txBody>
          <a:bodyPr>
            <a:normAutofit fontScale="90000"/>
          </a:bodyPr>
          <a:lstStyle/>
          <a:p>
            <a:r>
              <a:rPr lang="en-GB" sz="5300" dirty="0"/>
              <a:t>Drift Tube </a:t>
            </a:r>
            <a:r>
              <a:rPr lang="en-GB" sz="5300" dirty="0" err="1"/>
              <a:t>Linac</a:t>
            </a:r>
            <a:r>
              <a:rPr lang="en-GB" sz="5300" dirty="0"/>
              <a:t> </a:t>
            </a:r>
            <a:r>
              <a:rPr lang="en-GB" sz="5300" dirty="0" smtClean="0"/>
              <a:t>: 3-50 MeV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4000" dirty="0" smtClean="0"/>
              <a:t>(3-12-30-50 MeV, commissioned in 2 stages Aug 14 and Nov 15)</a:t>
            </a:r>
            <a:endParaRPr lang="en-GB" sz="4000" dirty="0">
              <a:latin typeface="+mn-lt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 descr="_NSR1214.ti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9564" y="1609538"/>
            <a:ext cx="5511063" cy="3390085"/>
          </a:xfrm>
          <a:prstGeom prst="rect">
            <a:avLst/>
          </a:prstGeom>
        </p:spPr>
      </p:pic>
      <p:pic>
        <p:nvPicPr>
          <p:cNvPr id="5" name="Picture 4" descr="IMG_0856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235" y="1609538"/>
            <a:ext cx="5534510" cy="4150883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11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794513" y="5127444"/>
            <a:ext cx="5361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3 tanks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7526620" y="4617421"/>
            <a:ext cx="4572105" cy="2286000"/>
            <a:chOff x="3301045" y="3780073"/>
            <a:chExt cx="2545213" cy="153909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5312" y="3780073"/>
              <a:ext cx="2540946" cy="1488613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3301045" y="5011386"/>
              <a:ext cx="11694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/>
                <a:t>DTL3</a:t>
              </a:r>
              <a:endParaRPr lang="en-GB" sz="1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0607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506" y="286603"/>
            <a:ext cx="10825174" cy="1450757"/>
          </a:xfrm>
        </p:spPr>
        <p:txBody>
          <a:bodyPr>
            <a:normAutofit/>
          </a:bodyPr>
          <a:lstStyle/>
          <a:p>
            <a:r>
              <a:rPr lang="en-GB" dirty="0" smtClean="0"/>
              <a:t>Cell Coupled Drift Tube LINAC  : 50-100MeV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(commissioned June 16)</a:t>
            </a:r>
            <a:endParaRPr lang="en-GB" dirty="0"/>
          </a:p>
        </p:txBody>
      </p:sp>
      <p:pic>
        <p:nvPicPr>
          <p:cNvPr id="4" name="CCDTL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434" y="1845734"/>
            <a:ext cx="6727296" cy="4488368"/>
          </a:xfrm>
          <a:prstGeom prst="rect">
            <a:avLst/>
          </a:prstGeom>
          <a:ln w="3175">
            <a:miter lim="400000"/>
          </a:ln>
        </p:spPr>
      </p:pic>
      <p:sp>
        <p:nvSpPr>
          <p:cNvPr id="5" name="Shape 54"/>
          <p:cNvSpPr/>
          <p:nvPr/>
        </p:nvSpPr>
        <p:spPr>
          <a:xfrm>
            <a:off x="6848615" y="-1718517"/>
            <a:ext cx="4463845" cy="8062443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pPr marL="312137" indent="-312137" algn="l" defTabSz="461518">
              <a:spcBef>
                <a:spcPts val="800"/>
              </a:spcBef>
              <a:buSzPct val="100000"/>
              <a:buChar char="๏"/>
              <a:defRPr sz="2212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sz="1600" dirty="0" smtClean="0">
                <a:solidFill>
                  <a:schemeClr val="bg2">
                    <a:lumMod val="10000"/>
                  </a:schemeClr>
                </a:solidFill>
              </a:rPr>
              <a:t>7 </a:t>
            </a:r>
            <a:r>
              <a:rPr sz="1600" dirty="0">
                <a:solidFill>
                  <a:schemeClr val="bg2">
                    <a:lumMod val="10000"/>
                  </a:schemeClr>
                </a:solidFill>
              </a:rPr>
              <a:t>modules of 3 accelerating cavities (3 gaps each) and 2 coupling cells,</a:t>
            </a:r>
          </a:p>
          <a:p>
            <a:pPr marL="312137" indent="-312137" algn="l" defTabSz="461518">
              <a:spcBef>
                <a:spcPts val="800"/>
              </a:spcBef>
              <a:buSzPct val="100000"/>
              <a:buChar char="๏"/>
              <a:defRPr sz="2212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sz="1600" dirty="0">
                <a:solidFill>
                  <a:schemeClr val="bg2">
                    <a:lumMod val="10000"/>
                  </a:schemeClr>
                </a:solidFill>
              </a:rPr>
              <a:t>quadrupoles outside of RF structure, </a:t>
            </a:r>
          </a:p>
          <a:p>
            <a:pPr marL="312137" indent="-312137" algn="l" defTabSz="461518">
              <a:spcBef>
                <a:spcPts val="800"/>
              </a:spcBef>
              <a:buSzPct val="100000"/>
              <a:buChar char="๏"/>
              <a:defRPr sz="2212">
                <a:solidFill>
                  <a:srgbClr val="FFFFFF"/>
                </a:solidFill>
                <a:latin typeface="Open Sans Light"/>
                <a:ea typeface="Open Sans Light"/>
                <a:cs typeface="Open Sans Light"/>
                <a:sym typeface="Open Sans Light"/>
              </a:defRPr>
            </a:pPr>
            <a:r>
              <a:rPr sz="1600" dirty="0" smtClean="0">
                <a:solidFill>
                  <a:srgbClr val="FF0000"/>
                </a:solidFill>
              </a:rPr>
              <a:t>first-ever </a:t>
            </a:r>
            <a:r>
              <a:rPr sz="1600" dirty="0">
                <a:solidFill>
                  <a:srgbClr val="FF0000"/>
                </a:solidFill>
              </a:rPr>
              <a:t>CCDTL in a working machine!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8730" y="2913393"/>
            <a:ext cx="5286122" cy="295694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738730" y="5796145"/>
            <a:ext cx="50131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Average energy vs cavity phase for CCDTL module 3  </a:t>
            </a:r>
          </a:p>
          <a:p>
            <a:r>
              <a:rPr lang="en-GB" dirty="0" smtClean="0"/>
              <a:t>measured  June 2016 with Time-of-Flight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018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159" y="3207341"/>
            <a:ext cx="6337491" cy="3650659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48981" y="155281"/>
            <a:ext cx="10058400" cy="1450757"/>
          </a:xfrm>
        </p:spPr>
        <p:txBody>
          <a:bodyPr/>
          <a:lstStyle/>
          <a:p>
            <a:r>
              <a:rPr lang="en-GB" dirty="0" smtClean="0"/>
              <a:t>Pi-mode structure : 100-160 MeV</a:t>
            </a:r>
            <a:br>
              <a:rPr lang="en-GB" dirty="0" smtClean="0"/>
            </a:br>
            <a:r>
              <a:rPr lang="en-GB" dirty="0" smtClean="0"/>
              <a:t>(commissioned Oct 16)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789" y="155281"/>
            <a:ext cx="2696308" cy="3595077"/>
          </a:xfrm>
          <a:prstGeom prst="rect">
            <a:avLst/>
          </a:prstGeom>
        </p:spPr>
      </p:pic>
      <p:grpSp>
        <p:nvGrpSpPr>
          <p:cNvPr id="10" name="Group 64"/>
          <p:cNvGrpSpPr/>
          <p:nvPr/>
        </p:nvGrpSpPr>
        <p:grpSpPr>
          <a:xfrm>
            <a:off x="-1229442" y="1606038"/>
            <a:ext cx="8532793" cy="6910678"/>
            <a:chOff x="0" y="-1150122"/>
            <a:chExt cx="8532791" cy="6910677"/>
          </a:xfrm>
        </p:grpSpPr>
        <p:sp>
          <p:nvSpPr>
            <p:cNvPr id="11" name="Shape 62"/>
            <p:cNvSpPr/>
            <p:nvPr/>
          </p:nvSpPr>
          <p:spPr>
            <a:xfrm>
              <a:off x="0" y="0"/>
              <a:ext cx="8532791" cy="5760555"/>
            </a:xfrm>
            <a:prstGeom prst="roundRect">
              <a:avLst>
                <a:gd name="adj" fmla="val 1223"/>
              </a:avLst>
            </a:prstGeom>
            <a:noFill/>
            <a:ln w="3175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defRPr sz="9000">
                  <a:solidFill>
                    <a:srgbClr val="FFFFFF"/>
                  </a:solidFill>
                  <a:latin typeface="Entypo"/>
                  <a:ea typeface="Entypo"/>
                  <a:cs typeface="Entypo"/>
                  <a:sym typeface="Entypo"/>
                </a:defRPr>
              </a:pPr>
              <a:endParaRPr/>
            </a:p>
          </p:txBody>
        </p:sp>
        <p:pic>
          <p:nvPicPr>
            <p:cNvPr id="12" name="PIMS-art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268335" y="-1150122"/>
              <a:ext cx="5387002" cy="3595076"/>
            </a:xfrm>
            <a:prstGeom prst="rect">
              <a:avLst/>
            </a:prstGeom>
            <a:ln w="3175" cap="flat">
              <a:noFill/>
              <a:miter lim="400000"/>
            </a:ln>
            <a:effectLst/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pic>
        <p:nvPicPr>
          <p:cNvPr id="13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52" t="13637" r="27348" b="12333"/>
          <a:stretch/>
        </p:blipFill>
        <p:spPr>
          <a:xfrm>
            <a:off x="7224915" y="850832"/>
            <a:ext cx="2216874" cy="25527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446118" y="1851776"/>
            <a:ext cx="185723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Beam transverse footprint – stripped – 160 MeV at BTV1077 , </a:t>
            </a:r>
          </a:p>
          <a:p>
            <a:r>
              <a:rPr lang="en-GB" sz="1600" dirty="0" smtClean="0"/>
              <a:t>Mar 2017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2973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Content Placeholder 2"/>
          <p:cNvSpPr>
            <a:spLocks noGrp="1"/>
          </p:cNvSpPr>
          <p:nvPr>
            <p:ph idx="1"/>
          </p:nvPr>
        </p:nvSpPr>
        <p:spPr>
          <a:xfrm>
            <a:off x="4931659" y="4290388"/>
            <a:ext cx="8129823" cy="1753847"/>
          </a:xfrm>
        </p:spPr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US" sz="1800" dirty="0"/>
              <a:t>LINAC4 run 24/7 in parallel to normal operation on </a:t>
            </a:r>
            <a:r>
              <a:rPr lang="en-US" sz="1800" b="1" dirty="0"/>
              <a:t>best-effort basis </a:t>
            </a:r>
            <a:r>
              <a:rPr lang="en-US" sz="1800" dirty="0"/>
              <a:t>with:</a:t>
            </a:r>
          </a:p>
          <a:p>
            <a:pPr lvl="1"/>
            <a:r>
              <a:rPr lang="en-US" sz="1600" dirty="0"/>
              <a:t>Operators deal with issues where possible</a:t>
            </a:r>
          </a:p>
          <a:p>
            <a:pPr lvl="1"/>
            <a:r>
              <a:rPr lang="en-US" sz="1600" b="1" dirty="0"/>
              <a:t>Expert</a:t>
            </a:r>
            <a:r>
              <a:rPr lang="en-US" sz="1600" dirty="0"/>
              <a:t> availability and interventions </a:t>
            </a:r>
            <a:r>
              <a:rPr lang="en-US" sz="1600" b="1" dirty="0"/>
              <a:t>only during working hours</a:t>
            </a:r>
          </a:p>
          <a:p>
            <a:pPr lvl="1"/>
            <a:r>
              <a:rPr lang="en-US" sz="1600" dirty="0"/>
              <a:t>Faults are fully tracked (Accelerator Fault Tracker AFT)</a:t>
            </a:r>
          </a:p>
          <a:p>
            <a:pPr lvl="1"/>
            <a:r>
              <a:rPr lang="en-US" sz="1600" dirty="0"/>
              <a:t>Stop AFT Clock during off-hours when fault needs expert intervention &amp; during MDs</a:t>
            </a:r>
          </a:p>
          <a:p>
            <a:pPr marL="36576" indent="0">
              <a:buNone/>
            </a:pPr>
            <a:r>
              <a:rPr lang="en-US" sz="1800" dirty="0"/>
              <a:t>Thorough logbook verification w/ Timber/LASER information</a:t>
            </a:r>
          </a:p>
          <a:p>
            <a:pPr lvl="2"/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r>
              <a:rPr lang="en-US" smtClean="0"/>
              <a:t>/22</a:t>
            </a:r>
            <a:endParaRPr lang="en-US" dirty="0" smtClean="0"/>
          </a:p>
        </p:txBody>
      </p:sp>
      <p:grpSp>
        <p:nvGrpSpPr>
          <p:cNvPr id="12" name="Group 11"/>
          <p:cNvGrpSpPr/>
          <p:nvPr/>
        </p:nvGrpSpPr>
        <p:grpSpPr>
          <a:xfrm>
            <a:off x="6169" y="2957051"/>
            <a:ext cx="4494397" cy="3401738"/>
            <a:chOff x="5352525" y="3085061"/>
            <a:chExt cx="3982583" cy="3282536"/>
          </a:xfrm>
        </p:grpSpPr>
        <p:pic>
          <p:nvPicPr>
            <p:cNvPr id="98" name="Picture 97"/>
            <p:cNvPicPr/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288" t="20051" r="10955" b="-3008"/>
            <a:stretch/>
          </p:blipFill>
          <p:spPr>
            <a:xfrm>
              <a:off x="5606980" y="3637925"/>
              <a:ext cx="3473672" cy="2729672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5352525" y="3085061"/>
              <a:ext cx="3982583" cy="961728"/>
              <a:chOff x="5352525" y="3085061"/>
              <a:chExt cx="3982583" cy="961728"/>
            </a:xfrm>
          </p:grpSpPr>
          <p:sp>
            <p:nvSpPr>
              <p:cNvPr id="100" name="Content Placeholder 2"/>
              <p:cNvSpPr txBox="1">
                <a:spLocks/>
              </p:cNvSpPr>
              <p:nvPr/>
            </p:nvSpPr>
            <p:spPr>
              <a:xfrm>
                <a:off x="5352525" y="3085061"/>
                <a:ext cx="3982583" cy="506567"/>
              </a:xfrm>
              <a:prstGeom prst="rect">
                <a:avLst/>
              </a:prstGeom>
              <a:ln w="25400">
                <a:noFill/>
              </a:ln>
            </p:spPr>
            <p:txBody>
              <a:bodyPr vert="horz">
                <a:norm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rgbClr val="002060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rgbClr val="002060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rgbClr val="178588"/>
                  </a:buClr>
                  <a:buSzPct val="52000"/>
                  <a:buFont typeface="Wingdings" charset="2"/>
                  <a:buChar char="v"/>
                  <a:defRPr kumimoji="0" sz="2600" kern="1200">
                    <a:solidFill>
                      <a:srgbClr val="178588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rgbClr val="88237B"/>
                  </a:buClr>
                  <a:buSzPct val="50000"/>
                  <a:buFont typeface="LucidaGrande" charset="0"/>
                  <a:buChar char="−"/>
                  <a:defRPr kumimoji="0" sz="2400" kern="1200">
                    <a:solidFill>
                      <a:srgbClr val="88237B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rgbClr val="005494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rgbClr val="005494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en-US" sz="1400" dirty="0" err="1"/>
                  <a:t>Criterium</a:t>
                </a:r>
                <a:r>
                  <a:rPr lang="en-US" sz="1400" dirty="0"/>
                  <a:t> for LINAC4 availability: Current in BCT before the dump</a:t>
                </a:r>
              </a:p>
            </p:txBody>
          </p:sp>
          <p:cxnSp>
            <p:nvCxnSpPr>
              <p:cNvPr id="102" name="Straight Arrow Connector 101"/>
              <p:cNvCxnSpPr/>
              <p:nvPr/>
            </p:nvCxnSpPr>
            <p:spPr>
              <a:xfrm>
                <a:off x="6828086" y="3543163"/>
                <a:ext cx="362545" cy="503626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Reliability run</a:t>
            </a:r>
            <a:endParaRPr lang="en-GB" dirty="0"/>
          </a:p>
        </p:txBody>
      </p:sp>
      <p:sp>
        <p:nvSpPr>
          <p:cNvPr id="97" name="Text Placeholder 4"/>
          <p:cNvSpPr txBox="1">
            <a:spLocks/>
          </p:cNvSpPr>
          <p:nvPr/>
        </p:nvSpPr>
        <p:spPr>
          <a:xfrm>
            <a:off x="6453863" y="537367"/>
            <a:ext cx="5738137" cy="37530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76" indent="-457200">
              <a:buFont typeface="+mj-lt"/>
              <a:buAutoNum type="arabicPeriod"/>
            </a:pPr>
            <a:r>
              <a:rPr lang="en-GB" sz="2000" u="sng" dirty="0"/>
              <a:t>Insure a smooth transition from commissioning to operation</a:t>
            </a:r>
            <a:r>
              <a:rPr lang="en-GB" sz="2000" dirty="0"/>
              <a:t>: train operators, necessary software development, learn to deal with the increased flexibility. </a:t>
            </a:r>
          </a:p>
          <a:p>
            <a:pPr marL="493776" indent="-457200">
              <a:buFont typeface="+mj-lt"/>
              <a:buAutoNum type="arabicPeriod"/>
            </a:pPr>
            <a:r>
              <a:rPr lang="en-GB" sz="2000" dirty="0"/>
              <a:t> </a:t>
            </a:r>
            <a:r>
              <a:rPr lang="en-GB" sz="2000" u="sng" dirty="0"/>
              <a:t>Find any  weak points and mend them in time for the connection</a:t>
            </a:r>
            <a:endParaRPr lang="en-GB" sz="2000" dirty="0"/>
          </a:p>
          <a:p>
            <a:pPr marL="493776" indent="-457200">
              <a:buFont typeface="+mj-lt"/>
              <a:buAutoNum type="arabicPeriod"/>
            </a:pPr>
            <a:r>
              <a:rPr lang="en-GB" sz="2000" u="sng" dirty="0"/>
              <a:t>Achieve a </a:t>
            </a:r>
            <a:r>
              <a:rPr lang="en-GB" sz="2000" i="1" u="sng" dirty="0">
                <a:solidFill>
                  <a:srgbClr val="FF0000"/>
                </a:solidFill>
              </a:rPr>
              <a:t>beam-availability</a:t>
            </a:r>
            <a:r>
              <a:rPr lang="en-GB" sz="2000" u="sng" dirty="0"/>
              <a:t> for the PSB as high as possible </a:t>
            </a:r>
            <a:r>
              <a:rPr lang="en-GB" sz="2000" dirty="0"/>
              <a:t>and possibly above 90% :  importance of the fault tracking system </a:t>
            </a:r>
          </a:p>
          <a:p>
            <a:pPr marL="36576" indent="0">
              <a:buNone/>
            </a:pPr>
            <a:r>
              <a:rPr lang="en-GB" sz="2000" dirty="0"/>
              <a:t>		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4379" y="1944303"/>
            <a:ext cx="6148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From 2016 it was all about intensity  and </a:t>
            </a:r>
            <a:r>
              <a:rPr lang="en-US" dirty="0">
                <a:solidFill>
                  <a:srgbClr val="FF0000"/>
                </a:solidFill>
              </a:rPr>
              <a:t>reliability : 160 MeV on the dump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3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7171" y="2460176"/>
            <a:ext cx="5875402" cy="3694740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739661" y="109270"/>
            <a:ext cx="8226854" cy="74490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First availability run</a:t>
            </a:r>
            <a:endParaRPr lang="en-US" sz="3200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/>
          </p:nvPr>
        </p:nvGraphicFramePr>
        <p:xfrm>
          <a:off x="1739662" y="1164450"/>
          <a:ext cx="8366013" cy="683114"/>
        </p:xfrm>
        <a:graphic>
          <a:graphicData uri="http://schemas.openxmlformats.org/drawingml/2006/table">
            <a:tbl>
              <a:tblPr/>
              <a:tblGrid>
                <a:gridCol w="1432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1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112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41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5942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36978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61355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Availability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Fault Count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Operation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Suspended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 OP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Effective </a:t>
                      </a:r>
                    </a:p>
                    <a:p>
                      <a:pPr algn="ctr" fontAlgn="b"/>
                      <a:r>
                        <a:rPr lang="en-GB" sz="1100" b="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Operation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Fault Mean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 Time </a:t>
                      </a:r>
                    </a:p>
                    <a:p>
                      <a:pPr algn="ctr" fontAlgn="b"/>
                      <a:r>
                        <a:rPr lang="en-GB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/>
                        </a:rPr>
                        <a:t>to Repair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73" marR="6373" marT="6373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1759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91.5%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449</a:t>
                      </a:r>
                      <a:endParaRPr lang="en-GB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23 weeks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~ 8 weeks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~15</a:t>
                      </a: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weeks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fontAlgn="b"/>
                      <a:r>
                        <a:rPr lang="en-GB" sz="12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~29 min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5B9BD5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8062218" y="623338"/>
            <a:ext cx="25235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rgbClr val="00B050"/>
                </a:solidFill>
                <a:latin typeface="Calibri" panose="020F0502020204030204" pitchFamily="34" charset="0"/>
              </a:rPr>
              <a:t>Period: 13/07/2017 – 15/05/2018</a:t>
            </a:r>
          </a:p>
          <a:p>
            <a:r>
              <a:rPr lang="en-GB" sz="1200" dirty="0">
                <a:solidFill>
                  <a:srgbClr val="00B050"/>
                </a:solidFill>
                <a:latin typeface="Calibri" panose="020F0502020204030204" pitchFamily="34" charset="0"/>
              </a:rPr>
              <a:t>Last update: 05/06/2018 </a:t>
            </a:r>
            <a:endParaRPr lang="en-GB" sz="1200" dirty="0">
              <a:solidFill>
                <a:srgbClr val="00B050"/>
              </a:solidFill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/>
          </p:nvPr>
        </p:nvGraphicFramePr>
        <p:xfrm>
          <a:off x="7512573" y="2488528"/>
          <a:ext cx="2968052" cy="32408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17" name="Straight Connector 16"/>
          <p:cNvCxnSpPr/>
          <p:nvPr/>
        </p:nvCxnSpPr>
        <p:spPr>
          <a:xfrm>
            <a:off x="2029594" y="3002764"/>
            <a:ext cx="5090556" cy="0"/>
          </a:xfrm>
          <a:prstGeom prst="line">
            <a:avLst/>
          </a:prstGeom>
          <a:ln w="19050">
            <a:solidFill>
              <a:srgbClr val="0D6994"/>
            </a:solidFill>
            <a:prstDash val="das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782471" y="2471160"/>
            <a:ext cx="631966" cy="400110"/>
          </a:xfrm>
          <a:prstGeom prst="rect">
            <a:avLst/>
          </a:prstGeom>
          <a:solidFill>
            <a:schemeClr val="bg1"/>
          </a:solidFill>
          <a:ln>
            <a:solidFill>
              <a:srgbClr val="005494"/>
            </a:solidFill>
          </a:ln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rgbClr val="005494"/>
                </a:solidFill>
                <a:latin typeface="Calibri" panose="020F0502020204030204" pitchFamily="34" charset="0"/>
              </a:rPr>
              <a:t>Average 91.5 %</a:t>
            </a:r>
            <a:endParaRPr lang="en-GB" sz="1000" dirty="0">
              <a:solidFill>
                <a:srgbClr val="005494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020641" y="5930794"/>
            <a:ext cx="3218372" cy="18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600" b="1" dirty="0">
                <a:solidFill>
                  <a:srgbClr val="000000"/>
                </a:solidFill>
                <a:latin typeface="Calibri" panose="020F0502020204030204" pitchFamily="34" charset="0"/>
              </a:rPr>
              <a:t>Week 47: </a:t>
            </a:r>
            <a:r>
              <a:rPr lang="en-GB" sz="600" dirty="0">
                <a:solidFill>
                  <a:srgbClr val="000000"/>
                </a:solidFill>
                <a:latin typeface="Calibri" panose="020F0502020204030204" pitchFamily="34" charset="0"/>
              </a:rPr>
              <a:t>Anode module change 2x, Pre-Chopper connector </a:t>
            </a:r>
            <a:r>
              <a:rPr lang="en-GB" sz="600">
                <a:solidFill>
                  <a:srgbClr val="000000"/>
                </a:solidFill>
                <a:latin typeface="Calibri" panose="020F0502020204030204" pitchFamily="34" charset="0"/>
              </a:rPr>
              <a:t>to feedthrough to vacuum</a:t>
            </a:r>
            <a:endParaRPr lang="en-GB" sz="600" b="1" dirty="0">
              <a:solidFill>
                <a:srgbClr val="00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r>
              <a:rPr lang="en-US" smtClean="0"/>
              <a:t>/22</a:t>
            </a:r>
            <a:endParaRPr lang="en-US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192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7781" y="3388560"/>
            <a:ext cx="6734229" cy="26954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33415" y="21509"/>
            <a:ext cx="64720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2019 : Beam to the LBE !</a:t>
            </a:r>
            <a:endParaRPr lang="en-GB" sz="3600" b="1" dirty="0"/>
          </a:p>
        </p:txBody>
      </p:sp>
      <p:grpSp>
        <p:nvGrpSpPr>
          <p:cNvPr id="9" name="Group 8"/>
          <p:cNvGrpSpPr/>
          <p:nvPr/>
        </p:nvGrpSpPr>
        <p:grpSpPr>
          <a:xfrm>
            <a:off x="0" y="667840"/>
            <a:ext cx="6865529" cy="1751699"/>
            <a:chOff x="118367" y="991501"/>
            <a:chExt cx="8436502" cy="2206487"/>
          </a:xfrm>
        </p:grpSpPr>
        <p:pic>
          <p:nvPicPr>
            <p:cNvPr id="5" name="Picture 2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13138"/>
            <a:stretch>
              <a:fillRect/>
            </a:stretch>
          </p:blipFill>
          <p:spPr bwMode="auto">
            <a:xfrm>
              <a:off x="118367" y="991501"/>
              <a:ext cx="8436502" cy="2206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2160105" y="1605975"/>
              <a:ext cx="7288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FF00"/>
                  </a:solidFill>
                </a:rPr>
                <a:t>LBE</a:t>
              </a:r>
              <a:endParaRPr lang="en-GB" b="1" dirty="0">
                <a:solidFill>
                  <a:srgbClr val="FFFF00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5277781" y="6090106"/>
            <a:ext cx="68986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96% transmission from 3 MeV to the  LBE – 23mA  suitable for all pre-LS2 beams</a:t>
            </a:r>
            <a:endParaRPr lang="en-GB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681644" y="6337693"/>
            <a:ext cx="43290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Emittance measurements in LBE – as expected</a:t>
            </a:r>
            <a:endParaRPr lang="en-GB" sz="16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3985" y="5078036"/>
            <a:ext cx="4862896" cy="1110994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5277781" y="3396399"/>
            <a:ext cx="6803054" cy="306905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38720" y="4916557"/>
            <a:ext cx="5043501" cy="175969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5129048" y="2151029"/>
            <a:ext cx="1783850" cy="969021"/>
          </a:xfrm>
          <a:prstGeom prst="ellipse">
            <a:avLst/>
          </a:prstGeom>
          <a:solidFill>
            <a:schemeClr val="bg1"/>
          </a:solidFill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5353519" y="2304624"/>
            <a:ext cx="1283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Availability</a:t>
            </a:r>
          </a:p>
          <a:p>
            <a:pPr algn="ctr"/>
            <a:r>
              <a:rPr lang="en-US" dirty="0" smtClean="0"/>
              <a:t>93.9%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6537" y="-45481"/>
            <a:ext cx="1139858" cy="115814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76959" y="5663907"/>
            <a:ext cx="1517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Pre-injector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49579" y="5663907"/>
            <a:ext cx="1517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Accelerator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986809" y="5663907"/>
            <a:ext cx="1517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Transfer Lines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1575697" y="4768458"/>
            <a:ext cx="470726" cy="4835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16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94284" y="2671959"/>
            <a:ext cx="372081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Excellent transmission from 3 MeV to the LBE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Routinely 23mA (un-chopped) that allows the production of all the pre-LS2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The devil is in the pre-injector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8347" y="783979"/>
            <a:ext cx="3023467" cy="2191907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283960" y="3019377"/>
            <a:ext cx="37739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Beam phase spread at 160 MeV – in specs.</a:t>
            </a:r>
            <a:endParaRPr lang="en-GB" sz="1600" dirty="0"/>
          </a:p>
        </p:txBody>
      </p:sp>
      <p:sp>
        <p:nvSpPr>
          <p:cNvPr id="33" name="Rectangle 32"/>
          <p:cNvSpPr/>
          <p:nvPr/>
        </p:nvSpPr>
        <p:spPr>
          <a:xfrm>
            <a:off x="7345323" y="667840"/>
            <a:ext cx="3651253" cy="271040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35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3073" y="725287"/>
            <a:ext cx="9084038" cy="744901"/>
          </a:xfrm>
        </p:spPr>
        <p:txBody>
          <a:bodyPr>
            <a:noAutofit/>
          </a:bodyPr>
          <a:lstStyle/>
          <a:p>
            <a:r>
              <a:rPr lang="en-US" sz="3000" dirty="0"/>
              <a:t>LINAC4: measured beam characteristics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327055"/>
              </p:ext>
            </p:extLst>
          </p:nvPr>
        </p:nvGraphicFramePr>
        <p:xfrm>
          <a:off x="1293389" y="1874825"/>
          <a:ext cx="6431594" cy="425014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32157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5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Parameter</a:t>
                      </a:r>
                      <a:endParaRPr lang="en-US" sz="16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Measurement</a:t>
                      </a:r>
                      <a:endParaRPr lang="en-US" sz="16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43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Peak intensity at 160 MeV</a:t>
                      </a:r>
                      <a:endParaRPr lang="en-US" sz="16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5494">
                            <a:tint val="66000"/>
                            <a:satMod val="160000"/>
                          </a:srgbClr>
                        </a:gs>
                        <a:gs pos="100000">
                          <a:srgbClr val="005494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25 mA</a:t>
                      </a:r>
                      <a:endParaRPr lang="en-US" sz="16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5494">
                            <a:tint val="66000"/>
                            <a:satMod val="160000"/>
                          </a:srgbClr>
                        </a:gs>
                        <a:gs pos="100000">
                          <a:srgbClr val="005494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43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Emittance </a:t>
                      </a:r>
                      <a:r>
                        <a:rPr lang="en-US" sz="1600" dirty="0" err="1" smtClean="0">
                          <a:effectLst/>
                        </a:rPr>
                        <a:t>rms</a:t>
                      </a:r>
                      <a:r>
                        <a:rPr lang="en-US" sz="1600" dirty="0" smtClean="0">
                          <a:effectLst/>
                        </a:rPr>
                        <a:t> normalized</a:t>
                      </a:r>
                      <a:endParaRPr lang="en-US" sz="16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0.3 </a:t>
                      </a:r>
                      <a:r>
                        <a:rPr lang="en-US" sz="1800" dirty="0" smtClean="0"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p</a:t>
                      </a:r>
                      <a:r>
                        <a:rPr lang="en-US" sz="1600" dirty="0" smtClean="0">
                          <a:effectLst/>
                        </a:rPr>
                        <a:t> mm </a:t>
                      </a:r>
                      <a:r>
                        <a:rPr lang="en-US" sz="1600" dirty="0" err="1" smtClean="0">
                          <a:effectLst/>
                        </a:rPr>
                        <a:t>mrad</a:t>
                      </a:r>
                      <a:endParaRPr lang="en-US" sz="16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4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4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Max usable pulse length</a:t>
                      </a:r>
                      <a:endParaRPr lang="en-US" sz="16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5494">
                            <a:tint val="66000"/>
                            <a:satMod val="160000"/>
                          </a:srgbClr>
                        </a:gs>
                        <a:gs pos="100000">
                          <a:srgbClr val="005494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600 </a:t>
                      </a:r>
                      <a:r>
                        <a:rPr lang="en-US" sz="2000" dirty="0" err="1" smtClean="0"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err="1" smtClean="0">
                          <a:effectLst/>
                        </a:rPr>
                        <a:t>s</a:t>
                      </a:r>
                      <a:endParaRPr lang="en-US" sz="16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5494">
                            <a:tint val="66000"/>
                            <a:satMod val="160000"/>
                          </a:srgbClr>
                        </a:gs>
                        <a:gs pos="100000">
                          <a:srgbClr val="005494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4343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Stability</a:t>
                      </a:r>
                      <a:r>
                        <a:rPr lang="en-US" sz="1600" baseline="0" dirty="0" smtClean="0">
                          <a:effectLst/>
                        </a:rPr>
                        <a:t> shot-to-shot</a:t>
                      </a:r>
                      <a:endParaRPr lang="en-US" sz="16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2%</a:t>
                      </a:r>
                      <a:endParaRPr lang="en-US" sz="16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4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9157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Pulse flatness</a:t>
                      </a:r>
                      <a:endParaRPr lang="en-US" sz="16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5494">
                            <a:tint val="66000"/>
                            <a:satMod val="160000"/>
                          </a:srgbClr>
                        </a:gs>
                        <a:gs pos="100000">
                          <a:srgbClr val="005494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2% for 160</a:t>
                      </a:r>
                      <a:r>
                        <a:rPr lang="en-US" sz="1800" dirty="0" smtClean="0"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>
                          <a:effectLst/>
                        </a:rPr>
                        <a:t>s pulse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5% </a:t>
                      </a:r>
                      <a:r>
                        <a:rPr lang="en-US" sz="1600" dirty="0" err="1" smtClean="0">
                          <a:effectLst/>
                        </a:rPr>
                        <a:t>fpr</a:t>
                      </a:r>
                      <a:r>
                        <a:rPr lang="en-US" sz="1600" dirty="0" smtClean="0">
                          <a:effectLst/>
                        </a:rPr>
                        <a:t> 600</a:t>
                      </a:r>
                      <a:r>
                        <a:rPr lang="en-US" sz="1800" dirty="0" smtClean="0"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smtClean="0">
                          <a:effectLst/>
                        </a:rPr>
                        <a:t>s pulse</a:t>
                      </a:r>
                    </a:p>
                  </a:txBody>
                  <a:tcPr>
                    <a:lnL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5494">
                            <a:tint val="66000"/>
                            <a:satMod val="160000"/>
                          </a:srgbClr>
                        </a:gs>
                        <a:gs pos="100000">
                          <a:srgbClr val="005494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01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Beam position jitter along the pulse at the </a:t>
                      </a:r>
                      <a:r>
                        <a:rPr lang="en-US" sz="1600" dirty="0" err="1" smtClean="0">
                          <a:effectLst/>
                        </a:rPr>
                        <a:t>linac</a:t>
                      </a:r>
                      <a:r>
                        <a:rPr lang="en-US" sz="1600" dirty="0" smtClean="0">
                          <a:effectLst/>
                        </a:rPr>
                        <a:t> dump</a:t>
                      </a:r>
                      <a:endParaRPr lang="en-US" sz="16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4">
                        <a:alpha val="3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+/- 1mm</a:t>
                      </a:r>
                      <a:endParaRPr lang="en-US" sz="16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494">
                        <a:alpha val="3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0100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effectLst/>
                        </a:rPr>
                        <a:t>Fast Chopping at 3</a:t>
                      </a:r>
                      <a:r>
                        <a:rPr lang="en-US" sz="1600" baseline="0" dirty="0" smtClean="0">
                          <a:effectLst/>
                        </a:rPr>
                        <a:t> MeV</a:t>
                      </a:r>
                      <a:endParaRPr lang="en-US" sz="1600" dirty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5494">
                            <a:tint val="66000"/>
                            <a:satMod val="160000"/>
                          </a:srgbClr>
                        </a:gs>
                        <a:gs pos="100000">
                          <a:srgbClr val="005494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</a:rPr>
                        <a:t>Rise</a:t>
                      </a:r>
                      <a:r>
                        <a:rPr lang="en-US" sz="1600" baseline="0" dirty="0" smtClean="0">
                          <a:effectLst/>
                        </a:rPr>
                        <a:t> time &lt; 10ns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effectLst/>
                        </a:rPr>
                        <a:t>Extinction factor close to 100%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>
                          <a:effectLst/>
                        </a:rPr>
                        <a:t>Unprecedented flexibility: beam 1- 600 </a:t>
                      </a:r>
                      <a:r>
                        <a:rPr lang="en-US" sz="2000" dirty="0" err="1" smtClean="0"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sz="1600" dirty="0" err="1" smtClean="0">
                          <a:effectLst/>
                        </a:rPr>
                        <a:t>s</a:t>
                      </a:r>
                      <a:endParaRPr lang="en-US" sz="1600" dirty="0" smtClean="0"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4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005494">
                            <a:tint val="66000"/>
                            <a:satMod val="160000"/>
                          </a:srgbClr>
                        </a:gs>
                        <a:gs pos="100000">
                          <a:srgbClr val="005494">
                            <a:tint val="23500"/>
                            <a:satMod val="160000"/>
                          </a:srgbClr>
                        </a:gs>
                      </a:gsLst>
                      <a:lin ang="27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r>
              <a:rPr lang="en-US" smtClean="0"/>
              <a:t>/22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998594" y="1992429"/>
            <a:ext cx="3599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25000"/>
                  </a:schemeClr>
                </a:solidFill>
              </a:rPr>
              <a:t>AVALIABILTY 2021 : 99% </a:t>
            </a:r>
            <a:endParaRPr lang="en-GB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43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070" y="370029"/>
            <a:ext cx="10058400" cy="891786"/>
          </a:xfrm>
        </p:spPr>
        <p:txBody>
          <a:bodyPr/>
          <a:lstStyle/>
          <a:p>
            <a:r>
              <a:rPr lang="en-US" dirty="0" smtClean="0"/>
              <a:t>LIGHT pre-injector</a:t>
            </a:r>
            <a:endParaRPr lang="en-GB" dirty="0"/>
          </a:p>
        </p:txBody>
      </p:sp>
      <p:graphicFrame>
        <p:nvGraphicFramePr>
          <p:cNvPr id="7" name="Diagram 6"/>
          <p:cNvGraphicFramePr/>
          <p:nvPr>
            <p:extLst/>
          </p:nvPr>
        </p:nvGraphicFramePr>
        <p:xfrm>
          <a:off x="1676400" y="1397000"/>
          <a:ext cx="7467600" cy="492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49687" y="234844"/>
            <a:ext cx="7020957" cy="69182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508435" y="396088"/>
            <a:ext cx="18818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Wednesday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61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940904"/>
            <a:ext cx="10058400" cy="796456"/>
          </a:xfrm>
        </p:spPr>
        <p:txBody>
          <a:bodyPr/>
          <a:lstStyle/>
          <a:p>
            <a:r>
              <a:rPr lang="en-GB" dirty="0"/>
              <a:t>2015 - CONSTRUCTION 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948561"/>
              </p:ext>
            </p:extLst>
          </p:nvPr>
        </p:nvGraphicFramePr>
        <p:xfrm>
          <a:off x="4426225" y="1611505"/>
          <a:ext cx="7202558" cy="48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12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012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64897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pPr algn="ctr"/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March 15 -Machining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cs typeface="Times New Roman" panose="02020603050405020304" pitchFamily="18" charset="0"/>
                        </a:rPr>
                        <a:t>±10 µm)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  <a:cs typeface="Times New Roman" panose="02020603050405020304" pitchFamily="18" charset="0"/>
                        </a:rPr>
                        <a:t> </a:t>
                      </a:r>
                      <a:endParaRPr lang="en-GB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May 15-</a:t>
                      </a:r>
                      <a:r>
                        <a:rPr lang="en-GB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Assembling (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cs typeface="Times New Roman" panose="02020603050405020304" pitchFamily="18" charset="0"/>
                        </a:rPr>
                        <a:t>±15 µm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83383"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pPr algn="ctr"/>
                      <a:r>
                        <a:rPr lang="en-GB" sz="1400" dirty="0" smtClean="0"/>
                        <a:t>June</a:t>
                      </a:r>
                      <a:r>
                        <a:rPr lang="en-GB" sz="1400" baseline="0" dirty="0" smtClean="0"/>
                        <a:t> 15 </a:t>
                      </a:r>
                      <a:r>
                        <a:rPr lang="en-GB" sz="1400" dirty="0" smtClean="0"/>
                        <a:t> - First brazing 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pPr algn="ctr"/>
                      <a:r>
                        <a:rPr lang="en-GB" sz="1400" dirty="0" smtClean="0"/>
                        <a:t>October 15 – Second brazing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9" name="Picture 2" descr="G:\Workspaces\r\RFQ_SMATHOT\RFQ_HF\Photo\Usinage\IMG_20150316_1010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0750" y="1651257"/>
            <a:ext cx="2780342" cy="208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63" t="11110" b="36667"/>
          <a:stretch/>
        </p:blipFill>
        <p:spPr>
          <a:xfrm>
            <a:off x="8393083" y="1651257"/>
            <a:ext cx="2705951" cy="21647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750" y="4231750"/>
            <a:ext cx="2854526" cy="1905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6" t="8888" r="11667" b="25555"/>
          <a:stretch/>
        </p:blipFill>
        <p:spPr>
          <a:xfrm>
            <a:off x="8393083" y="4182174"/>
            <a:ext cx="2819400" cy="2004152"/>
          </a:xfrm>
          <a:prstGeom prst="rect">
            <a:avLst/>
          </a:prstGeom>
        </p:spPr>
      </p:pic>
      <p:graphicFrame>
        <p:nvGraphicFramePr>
          <p:cNvPr id="11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81135425"/>
              </p:ext>
            </p:extLst>
          </p:nvPr>
        </p:nvGraphicFramePr>
        <p:xfrm>
          <a:off x="497844" y="1830696"/>
          <a:ext cx="3871735" cy="4394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2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96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1634"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Source and RFQ parameters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RF Frequency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750 MHz</a:t>
                      </a:r>
                      <a:endParaRPr lang="en-GB" sz="1400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Input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40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keV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Output 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Energy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5 MeV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763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+mn-lt"/>
                        </a:rPr>
                        <a:t>Vane</a:t>
                      </a:r>
                      <a:r>
                        <a:rPr lang="en-GB" sz="1400" b="0" baseline="0" dirty="0" smtClean="0">
                          <a:latin typeface="+mn-lt"/>
                        </a:rPr>
                        <a:t> voltage 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+mn-lt"/>
                        </a:rPr>
                        <a:t>65kV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Peak RF power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400kW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Duty cycle / max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0.4% /(5%max)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51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Input/Output 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Pulse 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Current in 3GHz</a:t>
                      </a:r>
                      <a:r>
                        <a:rPr lang="it-IT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acceptance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100/30</a:t>
                      </a:r>
                      <a:r>
                        <a:rPr lang="it-IT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µA</a:t>
                      </a:r>
                      <a:r>
                        <a:rPr lang="it-IT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GB" sz="14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Transv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emittance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90%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0.1 pi mm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mrad</a:t>
                      </a:r>
                      <a:endParaRPr lang="en-GB" sz="14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aperture (r0)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2mm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Maximum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modulation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3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634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5652" y="1845734"/>
            <a:ext cx="11794435" cy="4023360"/>
          </a:xfrm>
        </p:spPr>
        <p:txBody>
          <a:bodyPr>
            <a:normAutofit fontScale="47500" lnSpcReduction="20000"/>
          </a:bodyPr>
          <a:lstStyle/>
          <a:p>
            <a:r>
              <a:rPr lang="en-US" sz="4800" dirty="0" smtClean="0"/>
              <a:t>Highlight of </a:t>
            </a:r>
            <a:r>
              <a:rPr lang="en-US" sz="4800" dirty="0" err="1" smtClean="0"/>
              <a:t>Linac</a:t>
            </a:r>
            <a:r>
              <a:rPr lang="en-US" sz="4800" dirty="0" smtClean="0"/>
              <a:t> 4 (2006-2020)</a:t>
            </a:r>
          </a:p>
          <a:p>
            <a:endParaRPr lang="en-US" sz="4800" dirty="0" smtClean="0"/>
          </a:p>
          <a:p>
            <a:r>
              <a:rPr lang="en-US" sz="4800" dirty="0" smtClean="0"/>
              <a:t>R&amp;D on LINAC4 was applied  in medical and societal projects</a:t>
            </a:r>
          </a:p>
          <a:p>
            <a:r>
              <a:rPr lang="en-US" sz="4800" dirty="0" smtClean="0"/>
              <a:t> </a:t>
            </a:r>
          </a:p>
          <a:p>
            <a:pPr marL="0" indent="0">
              <a:buNone/>
            </a:pPr>
            <a:r>
              <a:rPr lang="en-US" sz="4800" dirty="0" smtClean="0"/>
              <a:t> LIGHT : 750MHz RFQ for medical protons (2015-2017)</a:t>
            </a:r>
          </a:p>
          <a:p>
            <a:pPr marL="0" indent="0">
              <a:buNone/>
            </a:pPr>
            <a:endParaRPr lang="en-US" sz="4800" dirty="0" smtClean="0"/>
          </a:p>
          <a:p>
            <a:r>
              <a:rPr lang="en-US" sz="4800" dirty="0" smtClean="0"/>
              <a:t>ELISA-MACHINA : 750 MHZ RFQ for societal use (2017-2022)</a:t>
            </a:r>
          </a:p>
          <a:p>
            <a:endParaRPr lang="en-US" sz="4800" dirty="0" smtClean="0"/>
          </a:p>
          <a:p>
            <a:r>
              <a:rPr lang="en-US" sz="4800" dirty="0" smtClean="0"/>
              <a:t>Name-to-be found : 750 MHZ RFQ for carbon ion (2020-under construction)</a:t>
            </a:r>
          </a:p>
          <a:p>
            <a:endParaRPr lang="en-GB" sz="4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3732" y="229660"/>
            <a:ext cx="1483895" cy="150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7604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4882" y="2422303"/>
            <a:ext cx="2410378" cy="40255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322" y="286603"/>
            <a:ext cx="10718358" cy="1450757"/>
          </a:xfrm>
        </p:spPr>
        <p:txBody>
          <a:bodyPr/>
          <a:lstStyle/>
          <a:p>
            <a:r>
              <a:rPr lang="en-US" dirty="0" smtClean="0"/>
              <a:t>2016 : assembly, tuning and high power RF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652" y="1870978"/>
            <a:ext cx="4553556" cy="3415167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267" y="1870978"/>
            <a:ext cx="4553556" cy="3413086"/>
          </a:xfrm>
          <a:prstGeom prst="rect">
            <a:avLst/>
          </a:prstGeom>
        </p:spPr>
      </p:pic>
      <p:pic>
        <p:nvPicPr>
          <p:cNvPr id="15" name="Picture 14" descr="A picture containing text, outdoor, sign, dark&#10;&#10;Description automatically generated">
            <a:extLst>
              <a:ext uri="{FF2B5EF4-FFF2-40B4-BE49-F238E27FC236}">
                <a16:creationId xmlns:a16="http://schemas.microsoft.com/office/drawing/2014/main" id="{A51CF32A-23DD-FB47-9AC7-6D6632CFD9A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6666" y="1885902"/>
            <a:ext cx="1497419" cy="4614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36826" y="3347846"/>
            <a:ext cx="13470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One word on beam dynamics</a:t>
            </a:r>
            <a:endParaRPr lang="en-GB" dirty="0"/>
          </a:p>
        </p:txBody>
      </p: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36565CB-F063-EA43-A045-EFA48B0C393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610" y="160944"/>
            <a:ext cx="1841437" cy="483685"/>
          </a:xfrm>
          <a:prstGeom prst="rect">
            <a:avLst/>
          </a:prstGeom>
        </p:spPr>
      </p:pic>
      <p:pic>
        <p:nvPicPr>
          <p:cNvPr id="16" name="Picture 15" descr="A picture containing text, outdoor, sign, dark&#10;&#10;Description automatically generated">
            <a:extLst>
              <a:ext uri="{FF2B5EF4-FFF2-40B4-BE49-F238E27FC236}">
                <a16:creationId xmlns:a16="http://schemas.microsoft.com/office/drawing/2014/main" id="{A51CF32A-23DD-FB47-9AC7-6D6632CFD9A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4047" y="183184"/>
            <a:ext cx="1497419" cy="461432"/>
          </a:xfrm>
          <a:prstGeom prst="rect">
            <a:avLst/>
          </a:prstGeom>
        </p:spPr>
      </p:pic>
      <p:pic>
        <p:nvPicPr>
          <p:cNvPr id="17" name="Picture 16" descr="Logo&#10;&#10;Description automatically generated">
            <a:extLst>
              <a:ext uri="{FF2B5EF4-FFF2-40B4-BE49-F238E27FC236}">
                <a16:creationId xmlns:a16="http://schemas.microsoft.com/office/drawing/2014/main" id="{1677138C-3163-A14C-85AD-8FEE492871CA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0676" y="151358"/>
            <a:ext cx="1841437" cy="65301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65092" y="5419763"/>
            <a:ext cx="2429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RF measurements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24740" y="5317926"/>
            <a:ext cx="2429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Ready for beam tests </a:t>
            </a:r>
          </a:p>
        </p:txBody>
      </p:sp>
    </p:spTree>
    <p:extLst>
      <p:ext uri="{BB962C8B-B14F-4D97-AF65-F5344CB8AC3E}">
        <p14:creationId xmlns:p14="http://schemas.microsoft.com/office/powerpoint/2010/main" val="401392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2730" y="286603"/>
            <a:ext cx="10512950" cy="1450757"/>
          </a:xfrm>
        </p:spPr>
        <p:txBody>
          <a:bodyPr/>
          <a:lstStyle/>
          <a:p>
            <a:r>
              <a:rPr lang="en-US" dirty="0" smtClean="0"/>
              <a:t>2017 : proton beam at SA2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21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945751">
            <a:off x="6537956" y="1646185"/>
            <a:ext cx="4712093" cy="135009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46737" y="3359396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LOW ENERGY PRE-INJECTOR for ADAM/AVO test facility at SA2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57" y="1737360"/>
            <a:ext cx="5395787" cy="3893406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384078" y="4034546"/>
            <a:ext cx="5364480" cy="2450529"/>
          </a:xfrm>
        </p:spPr>
        <p:txBody>
          <a:bodyPr>
            <a:normAutofit lnSpcReduction="10000"/>
          </a:bodyPr>
          <a:lstStyle/>
          <a:p>
            <a:r>
              <a:rPr lang="en-GB" i="1" dirty="0" smtClean="0">
                <a:solidFill>
                  <a:srgbClr val="C00000"/>
                </a:solidFill>
              </a:rPr>
              <a:t>Radically new design from the beam dynamics point of </a:t>
            </a:r>
            <a:r>
              <a:rPr lang="en-GB" i="1" dirty="0">
                <a:solidFill>
                  <a:srgbClr val="C00000"/>
                </a:solidFill>
              </a:rPr>
              <a:t>view-  validated by beam </a:t>
            </a:r>
            <a:r>
              <a:rPr lang="en-GB" i="1" dirty="0" smtClean="0">
                <a:solidFill>
                  <a:srgbClr val="C00000"/>
                </a:solidFill>
              </a:rPr>
              <a:t>measurements. It build on the experience of  the LINAC4 RFQ for RF design and mechanical design. </a:t>
            </a:r>
          </a:p>
          <a:p>
            <a:r>
              <a:rPr lang="en-GB" dirty="0" smtClean="0"/>
              <a:t>Built in the CERN workshop : less than 2 years from start of construction to installation, this included RF tuning. </a:t>
            </a:r>
          </a:p>
          <a:p>
            <a:r>
              <a:rPr lang="en-US" dirty="0" smtClean="0"/>
              <a:t>A copy is built in industry. 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563848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083" y="98882"/>
            <a:ext cx="10058400" cy="962633"/>
          </a:xfrm>
        </p:spPr>
        <p:txBody>
          <a:bodyPr/>
          <a:lstStyle/>
          <a:p>
            <a:r>
              <a:rPr lang="en-GB" dirty="0"/>
              <a:t>Foundation for 4 other RFQs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2133601"/>
            <a:ext cx="4602260" cy="3434951"/>
          </a:xfrm>
          <a:prstGeom prst="rect">
            <a:avLst/>
          </a:prstGeo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600" y="4267200"/>
            <a:ext cx="125188" cy="217540"/>
          </a:xfrm>
          <a:prstGeom prst="rect">
            <a:avLst/>
          </a:prstGeom>
        </p:spPr>
      </p:pic>
      <p:pic>
        <p:nvPicPr>
          <p:cNvPr id="7" name="Content Placeholder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1231" y="4953000"/>
            <a:ext cx="125187" cy="217540"/>
          </a:xfrm>
          <a:prstGeom prst="rect">
            <a:avLst/>
          </a:prstGeom>
        </p:spPr>
      </p:pic>
      <p:pic>
        <p:nvPicPr>
          <p:cNvPr id="8" name="Content Placeholder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0801" y="3742305"/>
            <a:ext cx="125187" cy="217540"/>
          </a:xfrm>
          <a:prstGeom prst="rect">
            <a:avLst/>
          </a:prstGeom>
        </p:spPr>
      </p:pic>
      <p:pic>
        <p:nvPicPr>
          <p:cNvPr id="12" name="Content Placeholder 11"/>
          <p:cNvPicPr>
            <a:picLocks noGrp="1" noChangeAspect="1"/>
          </p:cNvPicPr>
          <p:nvPr>
            <p:ph sz="quarter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927" y="4756786"/>
            <a:ext cx="2620433" cy="1965325"/>
          </a:xfr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1172739"/>
            <a:ext cx="2336800" cy="17526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772282" y="2948633"/>
            <a:ext cx="293763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u="sng" dirty="0"/>
              <a:t>Redesigned for portability </a:t>
            </a:r>
            <a:r>
              <a:rPr lang="en-GB" sz="1600" dirty="0"/>
              <a:t>: </a:t>
            </a:r>
          </a:p>
          <a:p>
            <a:endParaRPr lang="en-GB" dirty="0"/>
          </a:p>
          <a:p>
            <a:r>
              <a:rPr lang="en-GB" dirty="0"/>
              <a:t>ELISA (2022 science gateway)</a:t>
            </a:r>
          </a:p>
          <a:p>
            <a:endParaRPr lang="en-GB" dirty="0"/>
          </a:p>
          <a:p>
            <a:r>
              <a:rPr lang="en-GB" dirty="0"/>
              <a:t>MACHINA (in Florence)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95" b="27752"/>
          <a:stretch/>
        </p:blipFill>
        <p:spPr>
          <a:xfrm flipH="1">
            <a:off x="1278194" y="835677"/>
            <a:ext cx="2760406" cy="2349040"/>
          </a:xfrm>
          <a:prstGeom prst="rect">
            <a:avLst/>
          </a:prstGeom>
        </p:spPr>
      </p:pic>
      <p:pic>
        <p:nvPicPr>
          <p:cNvPr id="18" name="Content Placeholder 3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6132" y="4484740"/>
            <a:ext cx="1283781" cy="22123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82218" y="4572001"/>
            <a:ext cx="2549054" cy="132407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50948" y="5959093"/>
            <a:ext cx="387029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u="sng" dirty="0"/>
              <a:t>Redesigned for Carbon6+ </a:t>
            </a:r>
            <a:r>
              <a:rPr lang="en-GB" sz="1600" dirty="0"/>
              <a:t>: </a:t>
            </a:r>
          </a:p>
          <a:p>
            <a:r>
              <a:rPr lang="en-GB" sz="1400" dirty="0"/>
              <a:t>Built (1 out of 4 modules) in Spanish industry collaboration agreement with CIEMAT, due in 2022</a:t>
            </a:r>
          </a:p>
          <a:p>
            <a:r>
              <a:rPr lang="en-GB" sz="1400" dirty="0"/>
              <a:t>Test at CERN ideally in SA2</a:t>
            </a:r>
          </a:p>
          <a:p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979438" y="3155084"/>
            <a:ext cx="40924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u="sng" dirty="0"/>
              <a:t>Copy for medical facility</a:t>
            </a:r>
            <a:r>
              <a:rPr lang="en-GB" sz="1600" dirty="0"/>
              <a:t>: </a:t>
            </a:r>
          </a:p>
          <a:p>
            <a:r>
              <a:rPr lang="en-GB" sz="1400" dirty="0"/>
              <a:t>Built in Italian industry,</a:t>
            </a:r>
          </a:p>
          <a:p>
            <a:r>
              <a:rPr lang="en-GB" sz="1400" dirty="0"/>
              <a:t>First beam July21</a:t>
            </a:r>
          </a:p>
          <a:p>
            <a:endParaRPr lang="en-GB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22" name="Imagen 4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89" b="17679"/>
          <a:stretch/>
        </p:blipFill>
        <p:spPr>
          <a:xfrm>
            <a:off x="1154083" y="3985374"/>
            <a:ext cx="2986400" cy="2073796"/>
          </a:xfrm>
          <a:prstGeom prst="rect">
            <a:avLst/>
          </a:prstGeom>
        </p:spPr>
      </p:pic>
      <p:pic>
        <p:nvPicPr>
          <p:cNvPr id="23" name="Picture 2">
            <a:extLst>
              <a:ext uri="{FF2B5EF4-FFF2-40B4-BE49-F238E27FC236}">
                <a16:creationId xmlns:a16="http://schemas.microsoft.com/office/drawing/2014/main" id="{F2807EC9-9122-7E4A-B291-AE2D556FFE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4241" y="1021291"/>
            <a:ext cx="2371119" cy="1581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7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23</a:t>
            </a:fld>
            <a:endParaRPr lang="en-US"/>
          </a:p>
        </p:txBody>
      </p:sp>
      <p:pic>
        <p:nvPicPr>
          <p:cNvPr id="7" name="Content Placeholder 6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817" y="2988365"/>
            <a:ext cx="5337696" cy="279448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7599" y="5774726"/>
            <a:ext cx="6096000" cy="3886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Light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from the Bragg peak at 2 MeV. 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Content Placeholder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0772" y="1413055"/>
            <a:ext cx="3580689" cy="2685517"/>
          </a:xfrm>
          <a:prstGeom prst="rect">
            <a:avLst/>
          </a:prstGeom>
        </p:spPr>
      </p:pic>
      <p:graphicFrame>
        <p:nvGraphicFramePr>
          <p:cNvPr id="10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30545215"/>
              </p:ext>
            </p:extLst>
          </p:nvPr>
        </p:nvGraphicFramePr>
        <p:xfrm>
          <a:off x="8124470" y="1768428"/>
          <a:ext cx="3871735" cy="4394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20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396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1634">
                <a:tc gridSpan="2">
                  <a:txBody>
                    <a:bodyPr/>
                    <a:lstStyle/>
                    <a:p>
                      <a:pPr algn="ctr"/>
                      <a:r>
                        <a:rPr lang="en-GB" sz="1000" dirty="0" smtClean="0"/>
                        <a:t>Source and RFQ parameters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RF Frequency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750 MHz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Input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20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keV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Output 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Energy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MeV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763"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latin typeface="+mn-lt"/>
                        </a:rPr>
                        <a:t>Vane</a:t>
                      </a:r>
                      <a:r>
                        <a:rPr lang="en-GB" sz="1400" b="0" baseline="0" dirty="0" smtClean="0">
                          <a:latin typeface="+mn-lt"/>
                        </a:rPr>
                        <a:t> voltage </a:t>
                      </a:r>
                      <a:endParaRPr lang="en-GB" sz="1400" b="0" dirty="0">
                        <a:latin typeface="+mn-lt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35kV</a:t>
                      </a:r>
                      <a:endParaRPr lang="en-GB" sz="1400" b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Peak RF power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100kW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Duty cycle / max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0.4% /(5%max)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51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Input/Output </a:t>
                      </a:r>
                      <a:r>
                        <a:rPr lang="it-IT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Pulse 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Current in 3GHz</a:t>
                      </a:r>
                      <a:r>
                        <a:rPr lang="it-IT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acceptance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100/30</a:t>
                      </a:r>
                      <a:r>
                        <a:rPr lang="it-IT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µA</a:t>
                      </a:r>
                      <a:r>
                        <a:rPr lang="it-IT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GB" sz="14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Transv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emittance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90%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0.1 pi mm </a:t>
                      </a:r>
                      <a:r>
                        <a:rPr lang="en-GB" sz="1400" b="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mrad</a:t>
                      </a:r>
                      <a:endParaRPr lang="en-GB" sz="1400" b="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Average aperture (r0)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1.4 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mm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60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Maximum</a:t>
                      </a:r>
                      <a:r>
                        <a:rPr lang="en-GB" sz="1400" b="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modulation 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2.8 </a:t>
                      </a:r>
                      <a:endParaRPr lang="en-GB" sz="1400" b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2988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76" t="3309" r="12523" b="33824"/>
          <a:stretch/>
        </p:blipFill>
        <p:spPr>
          <a:xfrm>
            <a:off x="1966598" y="1565278"/>
            <a:ext cx="3491193" cy="15607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61318" y="1138773"/>
            <a:ext cx="4469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miniature proton accelerator for Science Gateway</a:t>
            </a:r>
          </a:p>
        </p:txBody>
      </p:sp>
      <p:sp>
        <p:nvSpPr>
          <p:cNvPr id="6" name="Rectangle 5"/>
          <p:cNvSpPr/>
          <p:nvPr/>
        </p:nvSpPr>
        <p:spPr>
          <a:xfrm>
            <a:off x="2049312" y="1"/>
            <a:ext cx="8093377" cy="11387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4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ELISA</a:t>
            </a:r>
          </a:p>
          <a:p>
            <a:pPr algn="ctr"/>
            <a:r>
              <a:rPr lang="en-US" sz="2800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</a:t>
            </a:r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xperimental </a:t>
            </a:r>
            <a:r>
              <a:rPr lang="en-US" sz="2800" u="sng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Li</a:t>
            </a:r>
            <a:r>
              <a:rPr lang="en-US" sz="28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nac</a:t>
            </a:r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for </a:t>
            </a:r>
            <a:r>
              <a:rPr lang="en-US" sz="2800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</a:t>
            </a:r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urface </a:t>
            </a:r>
            <a:r>
              <a:rPr lang="en-US" sz="2800" u="sng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</a:t>
            </a:r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nalysis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3628" y="3375108"/>
            <a:ext cx="2820401" cy="1999649"/>
          </a:xfrm>
          <a:prstGeom prst="rect">
            <a:avLst/>
          </a:prstGeom>
        </p:spPr>
      </p:pic>
      <p:sp>
        <p:nvSpPr>
          <p:cNvPr id="9" name="Bent Arrow 8"/>
          <p:cNvSpPr/>
          <p:nvPr/>
        </p:nvSpPr>
        <p:spPr>
          <a:xfrm rot="15783830" flipV="1">
            <a:off x="4267099" y="3272412"/>
            <a:ext cx="663504" cy="416177"/>
          </a:xfrm>
          <a:prstGeom prst="bentArrow">
            <a:avLst>
              <a:gd name="adj1" fmla="val 25000"/>
              <a:gd name="adj2" fmla="val 35320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04249" y="5508856"/>
            <a:ext cx="2042345" cy="11686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45284" y="6401408"/>
            <a:ext cx="41707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>
                <a:latin typeface="Times New Roman" panose="02020603050405020304" pitchFamily="18" charset="0"/>
                <a:cs typeface="Times New Roman" panose="02020603050405020304" pitchFamily="18" charset="0"/>
              </a:rPr>
              <a:t>Demonstration / Experience in public with the beam</a:t>
            </a:r>
            <a:endParaRPr lang="en-US" sz="1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985" t="9247" r="14215" b="4923"/>
          <a:stretch/>
        </p:blipFill>
        <p:spPr>
          <a:xfrm>
            <a:off x="5822642" y="1477327"/>
            <a:ext cx="1829554" cy="310978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802" b="30188"/>
          <a:stretch/>
        </p:blipFill>
        <p:spPr>
          <a:xfrm>
            <a:off x="7844334" y="1477328"/>
            <a:ext cx="2659673" cy="106744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17528" y="2647150"/>
            <a:ext cx="2786479" cy="96565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127690" y="3729675"/>
            <a:ext cx="2220618" cy="255486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22643" y="4650663"/>
            <a:ext cx="2011211" cy="181879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3009" y="5453270"/>
            <a:ext cx="3151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READY DOR PUBLIC OPENING June2023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29905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8915400" cy="990600"/>
          </a:xfrm>
        </p:spPr>
        <p:txBody>
          <a:bodyPr>
            <a:normAutofit fontScale="90000"/>
          </a:bodyPr>
          <a:lstStyle/>
          <a:p>
            <a:r>
              <a:rPr lang="en-GB" dirty="0"/>
              <a:t>NEXT challenge : accelerate Carbon in a LINAC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794505" y="1349463"/>
            <a:ext cx="2584231" cy="1211254"/>
            <a:chOff x="590550" y="1435444"/>
            <a:chExt cx="10496549" cy="4762780"/>
          </a:xfrm>
        </p:grpSpPr>
        <p:pic>
          <p:nvPicPr>
            <p:cNvPr id="5" name="Picture 4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274" y="1435444"/>
              <a:ext cx="10410825" cy="223449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0550" y="3740774"/>
              <a:ext cx="10086975" cy="245745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490040" y="3839361"/>
              <a:ext cx="4491784" cy="14522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endParaRPr lang="en-US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/>
          <a:srcRect l="10625" t="46748" r="50625" b="16667"/>
          <a:stretch/>
        </p:blipFill>
        <p:spPr>
          <a:xfrm>
            <a:off x="2150977" y="2560717"/>
            <a:ext cx="3081480" cy="22365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l="21776" t="15237" r="67566" b="61843"/>
          <a:stretch/>
        </p:blipFill>
        <p:spPr>
          <a:xfrm>
            <a:off x="1531326" y="1987772"/>
            <a:ext cx="948446" cy="15807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41704" y="1978989"/>
            <a:ext cx="1666969" cy="158963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10200" y="4011757"/>
            <a:ext cx="5185316" cy="272892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76400" y="1328602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Gill Sans MT"/>
              </a:rPr>
              <a:t>1- Source of fully stripped carbon ion with sufficient quality for use in a medical facility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286852" y="3700878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Gill Sans MT"/>
              </a:rPr>
              <a:t>2- An efficient and easy to use  pre-injector </a:t>
            </a:r>
          </a:p>
        </p:txBody>
      </p:sp>
      <p:pic>
        <p:nvPicPr>
          <p:cNvPr id="15" name="Imagen 2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6325"/>
          <a:stretch/>
        </p:blipFill>
        <p:spPr>
          <a:xfrm rot="5400000">
            <a:off x="6121130" y="1310963"/>
            <a:ext cx="1661576" cy="169146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623391" y="5043759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latin typeface="Gill Sans MT"/>
              </a:rPr>
              <a:t>3- LINAC with a “hospital-friendly” footprint , adaptable to existing buildings and allowing intermediate station for e.g.</a:t>
            </a:r>
          </a:p>
          <a:p>
            <a:r>
              <a:rPr lang="en-GB" dirty="0">
                <a:solidFill>
                  <a:prstClr val="black"/>
                </a:solidFill>
                <a:latin typeface="Gill Sans MT"/>
              </a:rPr>
              <a:t>Radioisotope production </a:t>
            </a: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srgbClr val="464653"/>
                </a:solidFill>
                <a:latin typeface="Gill Sans MT"/>
              </a:rPr>
              <a:t>Alessandra Lombardi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>
                <a:solidFill>
                  <a:srgbClr val="464653"/>
                </a:solidFill>
                <a:latin typeface="Gill Sans MT"/>
              </a:rPr>
              <a:pPr/>
              <a:t>25</a:t>
            </a:fld>
            <a:endParaRPr lang="en-US">
              <a:solidFill>
                <a:srgbClr val="464653"/>
              </a:solidFill>
              <a:latin typeface="Gill Sans MT"/>
            </a:endParaRPr>
          </a:p>
        </p:txBody>
      </p:sp>
      <p:pic>
        <p:nvPicPr>
          <p:cNvPr id="19" name="Imagen 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0" t="36058" r="1350" b="31881"/>
          <a:stretch/>
        </p:blipFill>
        <p:spPr>
          <a:xfrm>
            <a:off x="7857178" y="2691762"/>
            <a:ext cx="2530567" cy="638242"/>
          </a:xfrm>
          <a:prstGeom prst="rect">
            <a:avLst/>
          </a:prstGeom>
          <a:ln>
            <a:solidFill>
              <a:srgbClr val="EDB12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400801" y="3003850"/>
            <a:ext cx="1371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latin typeface="Gill Sans MT"/>
              </a:rPr>
              <a:t>RFQ and IH</a:t>
            </a:r>
            <a:endParaRPr lang="en-GB" dirty="0">
              <a:solidFill>
                <a:prstClr val="black"/>
              </a:solidFill>
              <a:latin typeface="Gill Sans MT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24001" y="6244087"/>
            <a:ext cx="2957567" cy="56835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680" y="5981348"/>
            <a:ext cx="876652" cy="87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50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LINAC is designed for q/m =1/2 </a:t>
            </a:r>
          </a:p>
          <a:p>
            <a:pPr lvl="1"/>
            <a:r>
              <a:rPr lang="en-US" dirty="0" smtClean="0"/>
              <a:t>Helium and fully stripped carbon ions </a:t>
            </a:r>
          </a:p>
          <a:p>
            <a:pPr lvl="1"/>
            <a:r>
              <a:rPr lang="en-US" dirty="0" smtClean="0"/>
              <a:t>Works for protons by reducing Magnetic and Electric field to ½</a:t>
            </a:r>
          </a:p>
          <a:p>
            <a:pPr lvl="1"/>
            <a:endParaRPr lang="en-US" dirty="0"/>
          </a:p>
          <a:p>
            <a:r>
              <a:rPr lang="en-US" dirty="0" smtClean="0"/>
              <a:t>Ultimate source is a EBIS (tests ongoing at </a:t>
            </a:r>
            <a:r>
              <a:rPr lang="en-US" dirty="0" err="1" smtClean="0"/>
              <a:t>MedEGUN</a:t>
            </a:r>
            <a:r>
              <a:rPr lang="en-US" dirty="0" smtClean="0"/>
              <a:t>) delivering Carbon ions – not yet up to specs</a:t>
            </a:r>
          </a:p>
          <a:p>
            <a:r>
              <a:rPr lang="en-US" dirty="0" smtClean="0"/>
              <a:t>A Helium source allows to validate all the aspects </a:t>
            </a:r>
            <a:r>
              <a:rPr lang="en-US" dirty="0"/>
              <a:t>of the pre-injector (</a:t>
            </a:r>
            <a:r>
              <a:rPr lang="en-US" dirty="0" smtClean="0"/>
              <a:t>mechanics, RF and beam dynamics) without </a:t>
            </a:r>
            <a:r>
              <a:rPr lang="en-US" dirty="0"/>
              <a:t>compromise : Helium source (destined to Sarajevo University) shall be ordered within 2022 , ready to use end 2023</a:t>
            </a:r>
          </a:p>
          <a:p>
            <a:endParaRPr lang="en-US" dirty="0" smtClean="0"/>
          </a:p>
          <a:p>
            <a:r>
              <a:rPr lang="en-US" dirty="0" smtClean="0"/>
              <a:t>A proton source allows to validate beam dynamics but not RF (voltage holding capabilities, stability at high field </a:t>
            </a:r>
            <a:r>
              <a:rPr lang="en-US" dirty="0" err="1" smtClean="0"/>
              <a:t>etc</a:t>
            </a:r>
            <a:r>
              <a:rPr lang="en-US" dirty="0"/>
              <a:t>) : </a:t>
            </a:r>
            <a:r>
              <a:rPr lang="en-US" dirty="0" smtClean="0"/>
              <a:t>proton </a:t>
            </a:r>
            <a:r>
              <a:rPr lang="en-US" dirty="0"/>
              <a:t>source ELISA-like with the extraction designed in ABP is ordered with the aim of extracting protons as early as June 2023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83475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Collaboration CERN-CIEMAT-CDTI-Spanish Industry – </a:t>
            </a:r>
            <a:r>
              <a:rPr lang="en-GB" dirty="0" err="1" smtClean="0"/>
              <a:t>RadioFrequencyQuadrupole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7" name="Imagen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642047"/>
            <a:ext cx="2456050" cy="634849"/>
          </a:xfrm>
          <a:prstGeom prst="rect">
            <a:avLst/>
          </a:prstGeom>
        </p:spPr>
      </p:pic>
      <p:pic>
        <p:nvPicPr>
          <p:cNvPr id="8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4813" y="2142705"/>
            <a:ext cx="3022145" cy="1870620"/>
          </a:xfrm>
          <a:prstGeom prst="rect">
            <a:avLst/>
          </a:prstGeom>
        </p:spPr>
      </p:pic>
      <p:pic>
        <p:nvPicPr>
          <p:cNvPr id="10" name="Imagen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760442" y="3514218"/>
            <a:ext cx="3143171" cy="2357378"/>
          </a:xfrm>
          <a:prstGeom prst="rect">
            <a:avLst/>
          </a:prstGeom>
        </p:spPr>
      </p:pic>
      <p:pic>
        <p:nvPicPr>
          <p:cNvPr id="11" name="Imagen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89"/>
          <a:stretch/>
        </p:blipFill>
        <p:spPr>
          <a:xfrm>
            <a:off x="5674506" y="2469860"/>
            <a:ext cx="2478832" cy="2091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577805" y="2406609"/>
            <a:ext cx="157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1-Drawings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08127" y="4040879"/>
            <a:ext cx="4365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2-Precision </a:t>
            </a:r>
            <a:r>
              <a:rPr lang="en-GB" dirty="0" err="1"/>
              <a:t>machings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638064" y="4655577"/>
            <a:ext cx="24294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3-Assembly and brazing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441008" y="6182644"/>
            <a:ext cx="3400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4-First (of 4) section completed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71168" y="4864489"/>
            <a:ext cx="59225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2.0 m long </a:t>
            </a:r>
          </a:p>
          <a:p>
            <a:r>
              <a:rPr lang="en-GB" dirty="0"/>
              <a:t>750 MHz</a:t>
            </a:r>
          </a:p>
          <a:p>
            <a:r>
              <a:rPr lang="en-GB" dirty="0"/>
              <a:t>Will deliver Carbon (or Helium) at 5 MeV (total energy)</a:t>
            </a:r>
          </a:p>
          <a:p>
            <a:r>
              <a:rPr lang="en-GB" dirty="0"/>
              <a:t> Designed at CERN  built in Spanish Industry</a:t>
            </a:r>
          </a:p>
          <a:p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1570" y="1837235"/>
            <a:ext cx="1700913" cy="11387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62309" y="5923805"/>
            <a:ext cx="5390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2/4 section completed – complete delivery </a:t>
            </a:r>
            <a:r>
              <a:rPr lang="en-US" dirty="0" err="1">
                <a:solidFill>
                  <a:srgbClr val="FF0000"/>
                </a:solidFill>
              </a:rPr>
              <a:t>june</a:t>
            </a:r>
            <a:r>
              <a:rPr lang="en-US" dirty="0">
                <a:solidFill>
                  <a:srgbClr val="FF0000"/>
                </a:solidFill>
              </a:rPr>
              <a:t> 2023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30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Somehow during  2023 we will have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proton source designed to inject DIRECTLY into the RFQ – very little room for regulation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 helium source + a Low Energy Beam Transport designed to match a helium beam to the RFQ acceptance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 750 MHz RFQ designed to accelerate from 15keV/ to 2.5 MeV/u particles with q/m =1/2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6279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2023 and beyond 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2022 : beam at 2 MeV from ELISA RFQ</a:t>
            </a:r>
          </a:p>
          <a:p>
            <a:endParaRPr lang="en-US" dirty="0"/>
          </a:p>
          <a:p>
            <a:r>
              <a:rPr lang="en-US" dirty="0" smtClean="0"/>
              <a:t>2023 : spare of the LINAC4 RFQ ready 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Characterize the proton and helium sources for use with the Carbon RFQ (2023)</a:t>
            </a:r>
          </a:p>
          <a:p>
            <a:endParaRPr lang="en-US" dirty="0"/>
          </a:p>
          <a:p>
            <a:r>
              <a:rPr lang="en-US" dirty="0" smtClean="0"/>
              <a:t>Accelerate the beam through the Carbon RFQ (2023-2024)</a:t>
            </a:r>
          </a:p>
          <a:p>
            <a:endParaRPr lang="en-US" dirty="0" smtClean="0"/>
          </a:p>
          <a:p>
            <a:r>
              <a:rPr lang="en-US" dirty="0" smtClean="0"/>
              <a:t>Validate (hopefully ) the 750 MHz RFQ design and proceed to the construction of the second RFQ to bring the beam to 5MeV/u </a:t>
            </a:r>
          </a:p>
          <a:p>
            <a:endParaRPr lang="en-US" dirty="0" smtClean="0"/>
          </a:p>
          <a:p>
            <a:r>
              <a:rPr lang="en-US" dirty="0" smtClean="0"/>
              <a:t>Test direct </a:t>
            </a:r>
            <a:r>
              <a:rPr lang="en-US" dirty="0" smtClean="0"/>
              <a:t>injection </a:t>
            </a:r>
            <a:r>
              <a:rPr lang="en-US" dirty="0" smtClean="0"/>
              <a:t>from the source into an RFQ  (and feed back to LINAC4?)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166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61422553"/>
              </p:ext>
            </p:extLst>
          </p:nvPr>
        </p:nvGraphicFramePr>
        <p:xfrm>
          <a:off x="282277" y="485081"/>
          <a:ext cx="11550316" cy="5974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/>
          <a:srcRect l="4222" t="10703" r="1"/>
          <a:stretch/>
        </p:blipFill>
        <p:spPr>
          <a:xfrm>
            <a:off x="282277" y="1842080"/>
            <a:ext cx="2954561" cy="961128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2278" y="460391"/>
            <a:ext cx="2954561" cy="129508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2560320" y="4059128"/>
            <a:ext cx="246406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200" i="1" dirty="0"/>
              <a:t>In its June 2007 session the CERN Council has approved the White Paper "Scientific Activities and Budget Estimates for 2007 and Provisional Projections for the Years 2008-2010 and Perspectives for Long-Term", which includes construction of a 160 MeV H- linear accelerator called LINAC4, and the study of a 5GeV, high beam power, superconducting proton </a:t>
            </a:r>
            <a:r>
              <a:rPr lang="en-US" altLang="en-US" sz="1200" i="1" dirty="0" err="1"/>
              <a:t>Linac</a:t>
            </a:r>
            <a:r>
              <a:rPr lang="en-US" altLang="en-US" sz="1200" i="1" dirty="0"/>
              <a:t> (SPL).</a:t>
            </a:r>
          </a:p>
          <a:p>
            <a:endParaRPr lang="en-GB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87068" y="4192505"/>
            <a:ext cx="1870354" cy="15003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749" y="379986"/>
            <a:ext cx="3684289" cy="245695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758" y="4156133"/>
            <a:ext cx="3168556" cy="215354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2"/>
          <a:srcRect t="23660" r="22886"/>
          <a:stretch/>
        </p:blipFill>
        <p:spPr>
          <a:xfrm>
            <a:off x="8167036" y="286653"/>
            <a:ext cx="5545935" cy="2643621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78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661" y="152400"/>
            <a:ext cx="11105322" cy="9906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Milestones in the development of RFQ  at CERN.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3166" y="6356351"/>
            <a:ext cx="3336771" cy="365125"/>
          </a:xfrm>
        </p:spPr>
        <p:txBody>
          <a:bodyPr/>
          <a:lstStyle/>
          <a:p>
            <a:r>
              <a:rPr lang="it-IT" smtClean="0"/>
              <a:t>UPHUK VIII -  Alessandra Lombardi (CERN)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458890"/>
              </p:ext>
            </p:extLst>
          </p:nvPr>
        </p:nvGraphicFramePr>
        <p:xfrm>
          <a:off x="158065" y="1246435"/>
          <a:ext cx="11724322" cy="5070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26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6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82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08239">
                  <a:extLst>
                    <a:ext uri="{9D8B030D-6E8A-4147-A177-3AD203B41FA5}">
                      <a16:colId xmlns:a16="http://schemas.microsoft.com/office/drawing/2014/main" val="2383433865"/>
                    </a:ext>
                  </a:extLst>
                </a:gridCol>
                <a:gridCol w="2408239">
                  <a:extLst>
                    <a:ext uri="{9D8B030D-6E8A-4147-A177-3AD203B41FA5}">
                      <a16:colId xmlns:a16="http://schemas.microsoft.com/office/drawing/2014/main" val="3803267339"/>
                    </a:ext>
                  </a:extLst>
                </a:gridCol>
              </a:tblGrid>
              <a:tr h="2635240">
                <a:tc>
                  <a:txBody>
                    <a:bodyPr/>
                    <a:lstStyle/>
                    <a:p>
                      <a:r>
                        <a:rPr lang="en-GB" dirty="0" smtClean="0"/>
                        <a:t>1990</a:t>
                      </a:r>
                    </a:p>
                    <a:p>
                      <a:r>
                        <a:rPr lang="en-GB" dirty="0" smtClean="0"/>
                        <a:t>RFQ2 </a:t>
                      </a:r>
                    </a:p>
                    <a:p>
                      <a:r>
                        <a:rPr lang="en-GB" dirty="0" smtClean="0"/>
                        <a:t>200 MHz</a:t>
                      </a:r>
                    </a:p>
                    <a:p>
                      <a:r>
                        <a:rPr lang="en-GB" dirty="0" smtClean="0"/>
                        <a:t>0.5 MeV /m</a:t>
                      </a:r>
                    </a:p>
                    <a:p>
                      <a:r>
                        <a:rPr lang="en-US" dirty="0" smtClean="0"/>
                        <a:t>Power/m  </a:t>
                      </a:r>
                      <a:r>
                        <a:rPr lang="en-US" dirty="0" smtClean="0"/>
                        <a:t>244kW/m</a:t>
                      </a:r>
                    </a:p>
                    <a:p>
                      <a:r>
                        <a:rPr lang="en-US" dirty="0" smtClean="0"/>
                        <a:t>P/MeV</a:t>
                      </a:r>
                      <a:r>
                        <a:rPr lang="en-US" baseline="0" dirty="0" smtClean="0"/>
                        <a:t> 670kW/MeV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Weight :1200kg/m</a:t>
                      </a:r>
                    </a:p>
                    <a:p>
                      <a:r>
                        <a:rPr lang="en-GB" dirty="0" smtClean="0"/>
                        <a:t>Ext. </a:t>
                      </a:r>
                      <a:r>
                        <a:rPr lang="en-GB" dirty="0" err="1" smtClean="0"/>
                        <a:t>diametre</a:t>
                      </a:r>
                      <a:r>
                        <a:rPr lang="en-GB" dirty="0" smtClean="0"/>
                        <a:t> : ~45 cm</a:t>
                      </a:r>
                    </a:p>
                    <a:p>
                      <a:r>
                        <a:rPr lang="en-US" dirty="0" smtClean="0"/>
                        <a:t>200mA proton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2007</a:t>
                      </a:r>
                    </a:p>
                    <a:p>
                      <a:r>
                        <a:rPr lang="en-GB" dirty="0" smtClean="0"/>
                        <a:t>LINAC4 RFQ</a:t>
                      </a:r>
                    </a:p>
                    <a:p>
                      <a:r>
                        <a:rPr lang="en-GB" dirty="0" smtClean="0"/>
                        <a:t>352 MHz</a:t>
                      </a:r>
                    </a:p>
                    <a:p>
                      <a:r>
                        <a:rPr lang="en-GB" dirty="0" smtClean="0"/>
                        <a:t>1MeV/m</a:t>
                      </a:r>
                    </a:p>
                    <a:p>
                      <a:r>
                        <a:rPr lang="en-US" dirty="0" smtClean="0"/>
                        <a:t>Power/m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/>
                        <a:t>133 </a:t>
                      </a:r>
                      <a:r>
                        <a:rPr lang="en-US" dirty="0" smtClean="0"/>
                        <a:t>kW/m</a:t>
                      </a:r>
                    </a:p>
                    <a:p>
                      <a:r>
                        <a:rPr lang="en-US" dirty="0" smtClean="0"/>
                        <a:t>P/MeV 135kW/MeV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Weight : 400kg/m</a:t>
                      </a:r>
                    </a:p>
                    <a:p>
                      <a:r>
                        <a:rPr lang="en-GB" dirty="0" smtClean="0"/>
                        <a:t>Ext.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d</a:t>
                      </a:r>
                      <a:r>
                        <a:rPr lang="en-GB" dirty="0" err="1" smtClean="0"/>
                        <a:t>iametre</a:t>
                      </a:r>
                      <a:r>
                        <a:rPr lang="en-GB" dirty="0" smtClean="0"/>
                        <a:t> : 29 cm</a:t>
                      </a:r>
                    </a:p>
                    <a:p>
                      <a:r>
                        <a:rPr lang="en-US" dirty="0" smtClean="0"/>
                        <a:t>40 mA H-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2014</a:t>
                      </a:r>
                    </a:p>
                    <a:p>
                      <a:r>
                        <a:rPr lang="en-GB" dirty="0" smtClean="0"/>
                        <a:t>HF RFQ</a:t>
                      </a:r>
                    </a:p>
                    <a:p>
                      <a:r>
                        <a:rPr lang="en-GB" dirty="0" smtClean="0"/>
                        <a:t>750MHz</a:t>
                      </a:r>
                    </a:p>
                    <a:p>
                      <a:r>
                        <a:rPr lang="en-GB" dirty="0" smtClean="0"/>
                        <a:t>2.5MeV/m</a:t>
                      </a:r>
                    </a:p>
                    <a:p>
                      <a:r>
                        <a:rPr lang="en-US" dirty="0" smtClean="0"/>
                        <a:t>Power/m 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200kW/m</a:t>
                      </a:r>
                    </a:p>
                    <a:p>
                      <a:r>
                        <a:rPr lang="en-US" dirty="0" smtClean="0"/>
                        <a:t>P/MeV 80 kW/MeV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Weight </a:t>
                      </a:r>
                      <a:r>
                        <a:rPr lang="en-GB" dirty="0" smtClean="0"/>
                        <a:t>: 100 kg/m</a:t>
                      </a:r>
                    </a:p>
                    <a:p>
                      <a:r>
                        <a:rPr lang="en-GB" dirty="0" smtClean="0"/>
                        <a:t>Ext. </a:t>
                      </a:r>
                      <a:r>
                        <a:rPr lang="en-GB" dirty="0" err="1" smtClean="0"/>
                        <a:t>diametre</a:t>
                      </a:r>
                      <a:r>
                        <a:rPr lang="en-GB" dirty="0" smtClean="0"/>
                        <a:t> : 13 cm</a:t>
                      </a:r>
                    </a:p>
                    <a:p>
                      <a:r>
                        <a:rPr lang="en-US" baseline="0" dirty="0" smtClean="0"/>
                        <a:t>0.1 mA proton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2019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dirty="0" smtClean="0"/>
                        <a:t>MACHINA</a:t>
                      </a:r>
                      <a:r>
                        <a:rPr lang="en-US" baseline="0" dirty="0" smtClean="0"/>
                        <a:t> / ELISA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750MHz</a:t>
                      </a:r>
                    </a:p>
                    <a:p>
                      <a:r>
                        <a:rPr lang="en-GB" dirty="0" smtClean="0"/>
                        <a:t>2.0MeV/m</a:t>
                      </a:r>
                    </a:p>
                    <a:p>
                      <a:r>
                        <a:rPr lang="en-US" dirty="0" smtClean="0"/>
                        <a:t>Power/ m  </a:t>
                      </a:r>
                      <a:r>
                        <a:rPr lang="en-US" dirty="0" smtClean="0"/>
                        <a:t>80kW/m</a:t>
                      </a:r>
                    </a:p>
                    <a:p>
                      <a:r>
                        <a:rPr lang="en-US" dirty="0" smtClean="0"/>
                        <a:t>P/MeV 40kW/MeV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Weight </a:t>
                      </a:r>
                      <a:r>
                        <a:rPr lang="en-GB" dirty="0" smtClean="0"/>
                        <a:t>: 100 kg/m</a:t>
                      </a:r>
                    </a:p>
                    <a:p>
                      <a:r>
                        <a:rPr lang="en-GB" dirty="0" smtClean="0"/>
                        <a:t>Ext. </a:t>
                      </a:r>
                      <a:r>
                        <a:rPr lang="en-GB" dirty="0" err="1" smtClean="0"/>
                        <a:t>diametre</a:t>
                      </a:r>
                      <a:r>
                        <a:rPr lang="en-GB" dirty="0" smtClean="0"/>
                        <a:t> : 13 cm</a:t>
                      </a:r>
                    </a:p>
                    <a:p>
                      <a:r>
                        <a:rPr lang="en-US" baseline="0" dirty="0" smtClean="0"/>
                        <a:t>0.1 mA proton 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Portable</a:t>
                      </a:r>
                      <a:r>
                        <a:rPr lang="en-US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2020</a:t>
                      </a:r>
                    </a:p>
                    <a:p>
                      <a:r>
                        <a:rPr lang="en-US" dirty="0" err="1" smtClean="0"/>
                        <a:t>Name_to</a:t>
                      </a:r>
                      <a:r>
                        <a:rPr lang="en-US" dirty="0" smtClean="0"/>
                        <a:t>_ be_ found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750MHz</a:t>
                      </a:r>
                    </a:p>
                    <a:p>
                      <a:r>
                        <a:rPr lang="en-GB" dirty="0" smtClean="0"/>
                        <a:t>1.0MeV/m (q/m=1/2)</a:t>
                      </a:r>
                    </a:p>
                    <a:p>
                      <a:r>
                        <a:rPr lang="en-US" dirty="0" smtClean="0"/>
                        <a:t>Power/ m  </a:t>
                      </a:r>
                      <a:r>
                        <a:rPr lang="en-US" dirty="0" smtClean="0"/>
                        <a:t>100kW/m</a:t>
                      </a:r>
                    </a:p>
                    <a:p>
                      <a:r>
                        <a:rPr lang="en-US" dirty="0" smtClean="0"/>
                        <a:t>P/MeV 80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kW/MeV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Weight </a:t>
                      </a:r>
                      <a:r>
                        <a:rPr lang="en-GB" dirty="0" smtClean="0"/>
                        <a:t>: 100 kg/m</a:t>
                      </a:r>
                    </a:p>
                    <a:p>
                      <a:r>
                        <a:rPr lang="en-GB" dirty="0" smtClean="0"/>
                        <a:t>Ext. </a:t>
                      </a:r>
                      <a:r>
                        <a:rPr lang="en-GB" dirty="0" err="1" smtClean="0"/>
                        <a:t>diametre</a:t>
                      </a:r>
                      <a:r>
                        <a:rPr lang="en-GB" dirty="0" smtClean="0"/>
                        <a:t> : 13 cm</a:t>
                      </a:r>
                    </a:p>
                    <a:p>
                      <a:r>
                        <a:rPr lang="en-US" baseline="0" dirty="0" smtClean="0"/>
                        <a:t>0.1 mA carbon ions</a:t>
                      </a:r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3585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2" cstate="print">
            <a:lum bright="18000" contrast="12000"/>
          </a:blip>
          <a:srcRect/>
          <a:stretch>
            <a:fillRect/>
          </a:stretch>
        </p:blipFill>
        <p:spPr bwMode="auto">
          <a:xfrm>
            <a:off x="2552056" y="4002861"/>
            <a:ext cx="2088232" cy="1949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 descr="G:\Workspaces\r\RFQ_SMATHOT\RFQ_HF\Photo\Usinage\IMG_135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06" t="20179" r="21776" b="30665"/>
          <a:stretch/>
        </p:blipFill>
        <p:spPr bwMode="auto">
          <a:xfrm>
            <a:off x="4692366" y="4099684"/>
            <a:ext cx="2279409" cy="1170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rfq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8837" y="4067961"/>
            <a:ext cx="2274103" cy="181881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627164" y="5113666"/>
            <a:ext cx="2528515" cy="755428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17" name="Imagen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89"/>
          <a:stretch/>
        </p:blipFill>
        <p:spPr>
          <a:xfrm>
            <a:off x="9556307" y="3967766"/>
            <a:ext cx="2352119" cy="198411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6516" y="4048224"/>
            <a:ext cx="2355598" cy="1379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39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116" y="47731"/>
            <a:ext cx="7902736" cy="582136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8296980" y="2703858"/>
            <a:ext cx="29155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Frequency : 352 MHz</a:t>
            </a:r>
          </a:p>
          <a:p>
            <a:r>
              <a:rPr lang="en-GB" dirty="0" smtClean="0"/>
              <a:t>Duty cycle for PSB : 0.06 %</a:t>
            </a:r>
          </a:p>
          <a:p>
            <a:r>
              <a:rPr lang="en-GB" dirty="0" smtClean="0"/>
              <a:t>Max duty cycle : 5%</a:t>
            </a:r>
            <a:endParaRPr lang="en-GB" dirty="0"/>
          </a:p>
          <a:p>
            <a:r>
              <a:rPr lang="en-GB" dirty="0" smtClean="0"/>
              <a:t>Located 12m underground </a:t>
            </a:r>
          </a:p>
          <a:p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96" y="5186087"/>
            <a:ext cx="1645515" cy="167191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2919" y="5680314"/>
            <a:ext cx="10058400" cy="4023360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2050" name="Picture 1" descr="image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0161" y="4142606"/>
            <a:ext cx="4551839" cy="272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clrChange>
              <a:clrFrom>
                <a:srgbClr val="EEF3FA"/>
              </a:clrFrom>
              <a:clrTo>
                <a:srgbClr val="EEF3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23398" y="47731"/>
            <a:ext cx="4296457" cy="270790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96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Baseline beam parameters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2362176" y="6184801"/>
            <a:ext cx="1683351" cy="673199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06.09.2022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309701"/>
              </p:ext>
            </p:extLst>
          </p:nvPr>
        </p:nvGraphicFramePr>
        <p:xfrm>
          <a:off x="145775" y="1586429"/>
          <a:ext cx="11946834" cy="46616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8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07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708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02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LINAC4 – CDR -2006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LINAC4</a:t>
                      </a:r>
                      <a:r>
                        <a:rPr lang="en-US" sz="1400" baseline="0" dirty="0" smtClean="0"/>
                        <a:t> – achieved (2016)  and perfected 2016-2019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026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H-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Stripping and more tested in Half Sector Test </a:t>
                      </a:r>
                      <a:endParaRPr lang="en-US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47757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70mA peak at the source</a:t>
                      </a:r>
                    </a:p>
                    <a:p>
                      <a:r>
                        <a:rPr lang="en-US" sz="1400" dirty="0" smtClean="0"/>
                        <a:t>65 ma peak at 3 MeV</a:t>
                      </a:r>
                    </a:p>
                    <a:p>
                      <a:r>
                        <a:rPr lang="en-GB" sz="1400" dirty="0" smtClean="0"/>
                        <a:t>40 mA after chopping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50mA peak (in</a:t>
                      </a:r>
                      <a:r>
                        <a:rPr lang="en-US" sz="1400" baseline="0" dirty="0" smtClean="0"/>
                        <a:t> twice the acceptance of the RFQ)</a:t>
                      </a:r>
                    </a:p>
                    <a:p>
                      <a:r>
                        <a:rPr lang="en-US" sz="1400" baseline="0" dirty="0" smtClean="0"/>
                        <a:t>30 mA peak at 3 MeV  (record) </a:t>
                      </a:r>
                    </a:p>
                    <a:p>
                      <a:r>
                        <a:rPr lang="en-US" sz="1400" baseline="0" dirty="0" smtClean="0"/>
                        <a:t>20 mA after chopping </a:t>
                      </a:r>
                    </a:p>
                    <a:p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Peak current from the source</a:t>
                      </a:r>
                    </a:p>
                    <a:p>
                      <a:endParaRPr lang="en-US" sz="1400" dirty="0" smtClean="0"/>
                    </a:p>
                    <a:p>
                      <a:r>
                        <a:rPr lang="en-US" sz="1400" dirty="0" smtClean="0"/>
                        <a:t>Average</a:t>
                      </a:r>
                      <a:r>
                        <a:rPr lang="en-US" sz="1400" baseline="0" dirty="0" smtClean="0"/>
                        <a:t> beam current after chopping (LEBT and RFQ transmission and chopping factor)  </a:t>
                      </a:r>
                      <a:endParaRPr lang="en-US" sz="14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862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160 MeV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160.48 MeV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All RF structures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</a:rPr>
                        <a:t> performing to specs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302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0.4 </a:t>
                      </a:r>
                      <a:r>
                        <a:rPr lang="el-GR" sz="1400" dirty="0" smtClean="0"/>
                        <a:t>π</a:t>
                      </a:r>
                      <a:r>
                        <a:rPr lang="en-GB" sz="1400" baseline="0" dirty="0" smtClean="0"/>
                        <a:t> mm </a:t>
                      </a:r>
                      <a:r>
                        <a:rPr lang="en-GB" sz="1400" baseline="0" dirty="0" err="1" smtClean="0"/>
                        <a:t>mrad</a:t>
                      </a:r>
                      <a:r>
                        <a:rPr lang="en-GB" sz="1400" baseline="0" dirty="0" smtClean="0"/>
                        <a:t>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0.3 </a:t>
                      </a:r>
                      <a:r>
                        <a:rPr lang="el-GR" sz="1400" dirty="0" smtClean="0"/>
                        <a:t>π</a:t>
                      </a:r>
                      <a:r>
                        <a:rPr lang="en-GB" sz="1400" baseline="0" dirty="0" smtClean="0"/>
                        <a:t> mm </a:t>
                      </a:r>
                      <a:r>
                        <a:rPr lang="en-GB" sz="1400" baseline="0" dirty="0" err="1" smtClean="0"/>
                        <a:t>mrad</a:t>
                      </a:r>
                      <a:r>
                        <a:rPr lang="en-GB" sz="1400" baseline="0" dirty="0" smtClean="0"/>
                        <a:t>  (at 160MeV) 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Smaller emittance , allows for more</a:t>
                      </a:r>
                      <a:r>
                        <a:rPr lang="en-GB" sz="1400" baseline="0" dirty="0" smtClean="0">
                          <a:solidFill>
                            <a:srgbClr val="FF0000"/>
                          </a:solidFill>
                        </a:rPr>
                        <a:t> turns injected 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8625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400 µsec 1Hz  </a:t>
                      </a:r>
                      <a:r>
                        <a:rPr lang="en-GB" sz="1400" dirty="0" smtClean="0"/>
                        <a:t>(4 rings)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Up</a:t>
                      </a:r>
                      <a:r>
                        <a:rPr lang="en-US" sz="1400" baseline="0" dirty="0" smtClean="0"/>
                        <a:t> to 600 </a:t>
                      </a:r>
                      <a:r>
                        <a:rPr lang="en-US" sz="1400" dirty="0" smtClean="0"/>
                        <a:t>µsec 1Hz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Longer</a:t>
                      </a:r>
                      <a:r>
                        <a:rPr lang="en-US" sz="1400" baseline="0" dirty="0" smtClean="0"/>
                        <a:t> injection in the PSB (100-150turns)</a:t>
                      </a:r>
                      <a:endParaRPr lang="en-US" sz="14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556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Fast Chopping at 3 MeV</a:t>
                      </a:r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Demonstrated , including</a:t>
                      </a:r>
                      <a:r>
                        <a:rPr lang="en-US" sz="1400" baseline="0" dirty="0" smtClean="0"/>
                        <a:t> transmitted beam quality </a:t>
                      </a:r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Unprecedented flexibility: </a:t>
                      </a:r>
                      <a:r>
                        <a:rPr lang="en-GB" sz="1400" baseline="0" dirty="0" smtClean="0"/>
                        <a:t>Beam from 1µsec to 150µsec</a:t>
                      </a:r>
                      <a:endParaRPr lang="en-US" sz="14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02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Energy painting with the last accelerating modules  </a:t>
                      </a:r>
                      <a:endParaRPr lang="en-US" sz="1400" dirty="0" smtClean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proof of principle of energy painting</a:t>
                      </a:r>
                    </a:p>
                    <a:p>
                      <a:endParaRPr lang="en-US" sz="1400" dirty="0"/>
                    </a:p>
                  </a:txBody>
                  <a:tcPr marT="45730" marB="45730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45730" marB="4573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57908" y="62604"/>
            <a:ext cx="2949277" cy="1925222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08AFCE3-2DDD-0F47-AA5C-9144D8FFB0CD}"/>
              </a:ext>
            </a:extLst>
          </p:cNvPr>
          <p:cNvSpPr txBox="1">
            <a:spLocks/>
          </p:cNvSpPr>
          <p:nvPr/>
        </p:nvSpPr>
        <p:spPr>
          <a:xfrm>
            <a:off x="7924799" y="5710139"/>
            <a:ext cx="4353939" cy="630056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493776" indent="-45720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spcAft>
                <a:spcPts val="200"/>
              </a:spcAft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defTabSz="914400" rtl="0" eaLnBrk="1" latinLnBrk="0" hangingPunct="1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1200" dirty="0" smtClean="0"/>
              <a:t>Measured phase variation for 100 </a:t>
            </a:r>
            <a:r>
              <a:rPr lang="en-GB" sz="1200" dirty="0" err="1" smtClean="0"/>
              <a:t>μs</a:t>
            </a:r>
            <a:r>
              <a:rPr lang="en-GB" sz="1200" dirty="0" smtClean="0"/>
              <a:t> long pulse when a energy variation is programmed along the pulse –</a:t>
            </a:r>
            <a:endParaRPr lang="en-GB" sz="1200" dirty="0"/>
          </a:p>
        </p:txBody>
      </p:sp>
      <p:cxnSp>
        <p:nvCxnSpPr>
          <p:cNvPr id="11" name="Curved Connector 10"/>
          <p:cNvCxnSpPr/>
          <p:nvPr/>
        </p:nvCxnSpPr>
        <p:spPr>
          <a:xfrm rot="16200000" flipV="1">
            <a:off x="9260476" y="3400432"/>
            <a:ext cx="4650474" cy="598998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731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26010">
            <a:off x="2261375" y="2164669"/>
            <a:ext cx="8114549" cy="3917833"/>
          </a:xfrm>
          <a:prstGeom prst="rect">
            <a:avLst/>
          </a:prstGeom>
        </p:spPr>
      </p:pic>
      <p:sp>
        <p:nvSpPr>
          <p:cNvPr id="10" name="Title 9"/>
          <p:cNvSpPr txBox="1">
            <a:spLocks noGrp="1"/>
          </p:cNvSpPr>
          <p:nvPr>
            <p:ph type="title"/>
          </p:nvPr>
        </p:nvSpPr>
        <p:spPr>
          <a:xfrm>
            <a:off x="138491" y="792683"/>
            <a:ext cx="11402199" cy="72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Commissioning in stages of increased energy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709376" y="6356351"/>
            <a:ext cx="501424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Content Placeholder 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406" y="3904831"/>
            <a:ext cx="436418" cy="43641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8492" y="5340688"/>
            <a:ext cx="49655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Safely on the dump.  </a:t>
            </a:r>
          </a:p>
          <a:p>
            <a:r>
              <a:rPr lang="en-GB" sz="2000" dirty="0"/>
              <a:t>It has been stripped. </a:t>
            </a:r>
          </a:p>
          <a:p>
            <a:r>
              <a:rPr lang="en-GB" sz="2000" dirty="0"/>
              <a:t>It has been delivered to the </a:t>
            </a:r>
            <a:r>
              <a:rPr lang="en-GB" sz="2000" dirty="0" smtClean="0"/>
              <a:t>Half Sector Test. </a:t>
            </a:r>
            <a:endParaRPr lang="en-GB" sz="2000" dirty="0"/>
          </a:p>
        </p:txBody>
      </p:sp>
      <p:sp>
        <p:nvSpPr>
          <p:cNvPr id="2" name="Line Callout 1 1"/>
          <p:cNvSpPr/>
          <p:nvPr/>
        </p:nvSpPr>
        <p:spPr>
          <a:xfrm>
            <a:off x="9011589" y="1770679"/>
            <a:ext cx="1483086" cy="1130459"/>
          </a:xfrm>
          <a:prstGeom prst="borderCallout1">
            <a:avLst>
              <a:gd name="adj1" fmla="val 18750"/>
              <a:gd name="adj2" fmla="val -8333"/>
              <a:gd name="adj3" fmla="val 234914"/>
              <a:gd name="adj4" fmla="val 1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Oct 2013</a:t>
            </a:r>
          </a:p>
          <a:p>
            <a:pPr algn="ctr"/>
            <a:r>
              <a:rPr lang="en-GB" sz="1600" dirty="0"/>
              <a:t>3MeV </a:t>
            </a:r>
          </a:p>
          <a:p>
            <a:pPr algn="ctr"/>
            <a:r>
              <a:rPr lang="en-GB" sz="1600" dirty="0"/>
              <a:t>30 mA</a:t>
            </a:r>
          </a:p>
          <a:p>
            <a:pPr algn="ctr"/>
            <a:endParaRPr lang="en-GB" dirty="0"/>
          </a:p>
        </p:txBody>
      </p:sp>
      <p:sp>
        <p:nvSpPr>
          <p:cNvPr id="12" name="Line Callout 1 11"/>
          <p:cNvSpPr/>
          <p:nvPr/>
        </p:nvSpPr>
        <p:spPr>
          <a:xfrm>
            <a:off x="8986157" y="5439699"/>
            <a:ext cx="1306286" cy="841829"/>
          </a:xfrm>
          <a:prstGeom prst="borderCallout1">
            <a:avLst>
              <a:gd name="adj1" fmla="val 18750"/>
              <a:gd name="adj2" fmla="val -8333"/>
              <a:gd name="adj3" fmla="val -128879"/>
              <a:gd name="adj4" fmla="val 7833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45 </a:t>
            </a:r>
            <a:r>
              <a:rPr lang="en-GB" dirty="0" err="1"/>
              <a:t>keV</a:t>
            </a:r>
            <a:endParaRPr lang="en-GB" dirty="0"/>
          </a:p>
          <a:p>
            <a:pPr algn="ctr"/>
            <a:r>
              <a:rPr lang="en-GB" dirty="0"/>
              <a:t>50 mA</a:t>
            </a:r>
          </a:p>
        </p:txBody>
      </p:sp>
      <p:sp>
        <p:nvSpPr>
          <p:cNvPr id="13" name="Line Callout 1 12"/>
          <p:cNvSpPr/>
          <p:nvPr/>
        </p:nvSpPr>
        <p:spPr>
          <a:xfrm>
            <a:off x="6959701" y="2298291"/>
            <a:ext cx="1764949" cy="841829"/>
          </a:xfrm>
          <a:prstGeom prst="borderCallout1">
            <a:avLst>
              <a:gd name="adj1" fmla="val 18750"/>
              <a:gd name="adj2" fmla="val -8333"/>
              <a:gd name="adj3" fmla="val 236820"/>
              <a:gd name="adj4" fmla="val 304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Nov 2015</a:t>
            </a:r>
          </a:p>
          <a:p>
            <a:pPr algn="ctr"/>
            <a:r>
              <a:rPr lang="en-GB" dirty="0"/>
              <a:t>50 MeV</a:t>
            </a:r>
          </a:p>
          <a:p>
            <a:pPr algn="ctr"/>
            <a:r>
              <a:rPr lang="en-GB" dirty="0"/>
              <a:t> 20 mA</a:t>
            </a:r>
          </a:p>
        </p:txBody>
      </p:sp>
      <p:sp>
        <p:nvSpPr>
          <p:cNvPr id="15" name="Line Callout 1 14"/>
          <p:cNvSpPr/>
          <p:nvPr/>
        </p:nvSpPr>
        <p:spPr>
          <a:xfrm>
            <a:off x="2417776" y="2391230"/>
            <a:ext cx="1801298" cy="841829"/>
          </a:xfrm>
          <a:prstGeom prst="borderCallout1">
            <a:avLst>
              <a:gd name="adj1" fmla="val 18750"/>
              <a:gd name="adj2" fmla="val -8333"/>
              <a:gd name="adj3" fmla="val 214224"/>
              <a:gd name="adj4" fmla="val -368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Nov 2016</a:t>
            </a:r>
          </a:p>
          <a:p>
            <a:pPr algn="ctr"/>
            <a:r>
              <a:rPr lang="en-GB" dirty="0"/>
              <a:t>160 MeV 18mA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4776982" y="2282372"/>
            <a:ext cx="1547619" cy="816501"/>
          </a:xfrm>
          <a:prstGeom prst="borderCallout1">
            <a:avLst>
              <a:gd name="adj1" fmla="val 18750"/>
              <a:gd name="adj2" fmla="val -8333"/>
              <a:gd name="adj3" fmla="val 234681"/>
              <a:gd name="adj4" fmla="val 3498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marL="114300" indent="0" algn="ctr">
              <a:buNone/>
            </a:pPr>
            <a:r>
              <a:rPr lang="en-GB" sz="1800" dirty="0"/>
              <a:t>Jun 2016</a:t>
            </a:r>
          </a:p>
          <a:p>
            <a:pPr marL="114300" indent="0" algn="ctr">
              <a:buNone/>
            </a:pPr>
            <a:r>
              <a:rPr lang="en-GB" sz="1800" dirty="0"/>
              <a:t>105 MeV 20mA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30" name="Line Callout 1 29"/>
          <p:cNvSpPr/>
          <p:nvPr/>
        </p:nvSpPr>
        <p:spPr>
          <a:xfrm>
            <a:off x="6362611" y="5340688"/>
            <a:ext cx="1764949" cy="841829"/>
          </a:xfrm>
          <a:prstGeom prst="borderCallout1">
            <a:avLst>
              <a:gd name="adj1" fmla="val -120742"/>
              <a:gd name="adj2" fmla="val 113826"/>
              <a:gd name="adj3" fmla="val 9288"/>
              <a:gd name="adj4" fmla="val 7571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Aug 2014</a:t>
            </a:r>
            <a:endParaRPr lang="en-GB" dirty="0"/>
          </a:p>
          <a:p>
            <a:pPr algn="ctr"/>
            <a:r>
              <a:rPr lang="en-GB" dirty="0" smtClean="0"/>
              <a:t>12 </a:t>
            </a:r>
            <a:r>
              <a:rPr lang="en-GB" dirty="0"/>
              <a:t>MeV</a:t>
            </a:r>
          </a:p>
          <a:p>
            <a:pPr algn="ctr"/>
            <a:r>
              <a:rPr lang="en-GB" dirty="0"/>
              <a:t> 20 mA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603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89" y="54658"/>
            <a:ext cx="10058400" cy="1450757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sz="4000" dirty="0" smtClean="0"/>
              <a:t>Temporary measurement benches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B6FFD-3F09-443A-A353-096AFE90BF74}" type="slidenum">
              <a:rPr lang="en-US" smtClean="0"/>
              <a:t>7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7081811" y="-19665"/>
            <a:ext cx="5397888" cy="3663518"/>
            <a:chOff x="-816051" y="2143481"/>
            <a:chExt cx="7027396" cy="5051996"/>
          </a:xfrm>
        </p:grpSpPr>
        <p:pic>
          <p:nvPicPr>
            <p:cNvPr id="7" name="Picture 2" descr="C:\Linac4\3Mev Test stand image in (cds.cern.chrecord1541906)\DB.png"/>
            <p:cNvPicPr>
              <a:picLocks noChangeAspect="1" noChangeArrowheads="1"/>
            </p:cNvPicPr>
            <p:nvPr/>
          </p:nvPicPr>
          <p:blipFill rotWithShape="1"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2" t="10104" r="1070" b="3003"/>
            <a:stretch/>
          </p:blipFill>
          <p:spPr bwMode="auto">
            <a:xfrm>
              <a:off x="-816051" y="2143481"/>
              <a:ext cx="7027396" cy="5051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ight Brace 7"/>
            <p:cNvSpPr/>
            <p:nvPr/>
          </p:nvSpPr>
          <p:spPr>
            <a:xfrm rot="17400000">
              <a:off x="5076063" y="4369708"/>
              <a:ext cx="144000" cy="288000"/>
            </a:xfrm>
            <a:prstGeom prst="rightBrace">
              <a:avLst/>
            </a:prstGeom>
            <a:ln w="19050">
              <a:solidFill>
                <a:srgbClr val="9D8AB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44512" y="3175366"/>
            <a:ext cx="4844794" cy="31647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4382" y="1437325"/>
            <a:ext cx="905361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Low energy test bench at 3 and 12 MeV</a:t>
            </a:r>
          </a:p>
          <a:p>
            <a:r>
              <a:rPr lang="en-GB" dirty="0" smtClean="0"/>
              <a:t>Direct measurements:</a:t>
            </a:r>
          </a:p>
          <a:p>
            <a:r>
              <a:rPr lang="en-GB" dirty="0" smtClean="0"/>
              <a:t>	Transverse emittance with slit-grid.</a:t>
            </a:r>
          </a:p>
          <a:p>
            <a:r>
              <a:rPr lang="en-GB" dirty="0"/>
              <a:t>	</a:t>
            </a:r>
            <a:r>
              <a:rPr lang="en-GB" dirty="0" smtClean="0"/>
              <a:t>Energy – Energy spread with a spectrometer.</a:t>
            </a:r>
          </a:p>
          <a:p>
            <a:endParaRPr lang="en-US" dirty="0"/>
          </a:p>
          <a:p>
            <a:r>
              <a:rPr lang="en-US" dirty="0" smtClean="0"/>
              <a:t>Taking data for preparing and gaining confidence in higher energies commissioning strategy.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44383" y="3390553"/>
            <a:ext cx="625279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High energy test bench at 50 and 107 MeV</a:t>
            </a:r>
          </a:p>
          <a:p>
            <a:r>
              <a:rPr lang="en-GB" dirty="0" smtClean="0"/>
              <a:t>Indirect measurements:</a:t>
            </a:r>
          </a:p>
          <a:p>
            <a:r>
              <a:rPr lang="en-GB" dirty="0" smtClean="0"/>
              <a:t>	Transverse emittance with 3 profile monitors.</a:t>
            </a:r>
          </a:p>
          <a:p>
            <a:r>
              <a:rPr lang="en-GB" dirty="0"/>
              <a:t>	</a:t>
            </a:r>
            <a:r>
              <a:rPr lang="en-GB" dirty="0" smtClean="0"/>
              <a:t>Longitudinal emittance with bunch shape monitor.</a:t>
            </a:r>
          </a:p>
          <a:p>
            <a:r>
              <a:rPr lang="en-GB" dirty="0" smtClean="0"/>
              <a:t>Energy with Time of Flight.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44383" y="5353430"/>
            <a:ext cx="62527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Permanent measurement line in the </a:t>
            </a:r>
            <a:r>
              <a:rPr lang="en-GB" b="1" dirty="0"/>
              <a:t>t</a:t>
            </a:r>
            <a:r>
              <a:rPr lang="en-GB" b="1" dirty="0" smtClean="0"/>
              <a:t>ransfer line for 160 MeV</a:t>
            </a:r>
          </a:p>
          <a:p>
            <a:r>
              <a:rPr lang="en-US" dirty="0" smtClean="0"/>
              <a:t>4 profile monitors, beam current transformer and BPMs.</a:t>
            </a:r>
            <a:endParaRPr lang="en-GB" dirty="0" smtClean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57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Extensive measurements at 45 </a:t>
            </a:r>
            <a:r>
              <a:rPr lang="en-GB" dirty="0" err="1" smtClean="0"/>
              <a:t>keV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5562600" y="2017778"/>
            <a:ext cx="5328284" cy="2139315"/>
            <a:chOff x="0" y="0"/>
            <a:chExt cx="9786936" cy="3476626"/>
          </a:xfrm>
        </p:grpSpPr>
        <p:grpSp>
          <p:nvGrpSpPr>
            <p:cNvPr id="8" name="Group 7"/>
            <p:cNvGrpSpPr/>
            <p:nvPr/>
          </p:nvGrpSpPr>
          <p:grpSpPr>
            <a:xfrm>
              <a:off x="0" y="0"/>
              <a:ext cx="5872164" cy="3476626"/>
              <a:chOff x="0" y="0"/>
              <a:chExt cx="5872164" cy="3476626"/>
            </a:xfrm>
          </p:grpSpPr>
          <p:pic>
            <p:nvPicPr>
              <p:cNvPr id="11" name="Picture 10" descr="C:\NaPac\85.jpe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1"/>
                <a:ext cx="1957388" cy="3476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11" descr="C:\NaPac\90.jpe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57388" y="0"/>
                <a:ext cx="1957388" cy="347662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12" descr="C:\NaPac\95.jpeg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14776" y="0"/>
                <a:ext cx="1957388" cy="347662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9" name="Picture 8" descr="C:\NaPac\100.jpe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72163" y="1"/>
              <a:ext cx="1957387" cy="34766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C:\NaPac\105.jpe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29549" y="0"/>
              <a:ext cx="1957387" cy="3476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4" name="Picture 13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351" y="4269317"/>
            <a:ext cx="5328285" cy="2139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1510354" y="1600201"/>
            <a:ext cx="9081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1- take measurements varying </a:t>
            </a:r>
            <a:r>
              <a:rPr lang="en-GB" dirty="0" err="1"/>
              <a:t>solenoidal</a:t>
            </a:r>
            <a:r>
              <a:rPr lang="en-GB" dirty="0"/>
              <a:t> field and generate in tracking code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10589" y="4267200"/>
            <a:ext cx="395201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 – back-trace to source out</a:t>
            </a:r>
          </a:p>
          <a:p>
            <a:endParaRPr lang="en-GB" sz="1200" dirty="0"/>
          </a:p>
          <a:p>
            <a:endParaRPr lang="en-GB" sz="1200" dirty="0"/>
          </a:p>
          <a:p>
            <a:r>
              <a:rPr lang="en-GB" dirty="0"/>
              <a:t>3 - Result : we have 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an empirical input  beam distribution </a:t>
            </a:r>
            <a:r>
              <a:rPr lang="en-GB" dirty="0"/>
              <a:t>that very well represents the dynamics  in the LEBT and the rest of the </a:t>
            </a:r>
            <a:r>
              <a:rPr lang="en-GB" dirty="0" smtClean="0"/>
              <a:t>accelerator.</a:t>
            </a:r>
            <a:endParaRPr lang="en-GB" dirty="0"/>
          </a:p>
          <a:p>
            <a:r>
              <a:rPr lang="en-GB" sz="1200" dirty="0"/>
              <a:t> 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438" y="1909896"/>
            <a:ext cx="3911792" cy="234224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610588" y="1969533"/>
            <a:ext cx="98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source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695678" y="3938985"/>
            <a:ext cx="1763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solidFill>
                  <a:schemeClr val="bg1"/>
                </a:solidFill>
              </a:rPr>
              <a:t>Emittance</a:t>
            </a:r>
            <a:r>
              <a:rPr lang="en-GB" sz="1400" dirty="0">
                <a:solidFill>
                  <a:schemeClr val="bg1"/>
                </a:solidFill>
              </a:rPr>
              <a:t> metre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10588" y="3629719"/>
            <a:ext cx="1763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</a:rPr>
              <a:t>Solenoid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37014" y="360778"/>
            <a:ext cx="774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This turned out to be a CRUCIAL STEP-see next slide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60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Transverse emittance at higher energies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1781" y="2757361"/>
            <a:ext cx="310293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Transverse emittances were indirectly measured with: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dirty="0"/>
              <a:t>the “</a:t>
            </a:r>
            <a:r>
              <a:rPr lang="en-GB" sz="1600" b="1" dirty="0"/>
              <a:t>Forward method</a:t>
            </a:r>
            <a:r>
              <a:rPr lang="en-GB" sz="1600" dirty="0"/>
              <a:t>” </a:t>
            </a:r>
          </a:p>
          <a:p>
            <a:pPr marL="285750" indent="-285750">
              <a:buFont typeface="Arial" charset="0"/>
              <a:buChar char="•"/>
            </a:pPr>
            <a:r>
              <a:rPr lang="en-GB" sz="1600" dirty="0"/>
              <a:t>the “</a:t>
            </a:r>
            <a:r>
              <a:rPr lang="en-GB" sz="1600" b="1" dirty="0"/>
              <a:t>Hybrid Tomographic method</a:t>
            </a:r>
            <a:r>
              <a:rPr lang="en-GB" sz="1600" dirty="0"/>
              <a:t>” </a:t>
            </a:r>
            <a:endParaRPr lang="en-GB" sz="1600" dirty="0" smtClean="0"/>
          </a:p>
          <a:p>
            <a:pPr marL="285750" indent="-285750">
              <a:buFont typeface="Arial" charset="0"/>
              <a:buChar char="•"/>
            </a:pPr>
            <a:endParaRPr lang="en-GB" sz="1600" dirty="0"/>
          </a:p>
          <a:p>
            <a:r>
              <a:rPr lang="en-GB" sz="1600" dirty="0"/>
              <a:t>Both based on: The 3 profiles method – Including the space charge forces with multi-particle simulation codes. 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801493" y="1737360"/>
            <a:ext cx="4111733" cy="3871457"/>
            <a:chOff x="1111353" y="2142536"/>
            <a:chExt cx="4111733" cy="3871457"/>
          </a:xfrm>
        </p:grpSpPr>
        <p:grpSp>
          <p:nvGrpSpPr>
            <p:cNvPr id="8" name="Group 7"/>
            <p:cNvGrpSpPr>
              <a:grpSpLocks noChangeAspect="1"/>
            </p:cNvGrpSpPr>
            <p:nvPr/>
          </p:nvGrpSpPr>
          <p:grpSpPr>
            <a:xfrm>
              <a:off x="1111353" y="2558280"/>
              <a:ext cx="4111733" cy="3455713"/>
              <a:chOff x="350981" y="1893455"/>
              <a:chExt cx="5320146" cy="4614872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t="8026" r="-433" b="3832"/>
              <a:stretch/>
            </p:blipFill>
            <p:spPr>
              <a:xfrm>
                <a:off x="350981" y="1893455"/>
                <a:ext cx="5209309" cy="2290618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" t="7873" r="-2134" b="4359"/>
              <a:stretch/>
            </p:blipFill>
            <p:spPr>
              <a:xfrm>
                <a:off x="350981" y="4217709"/>
                <a:ext cx="5320146" cy="2290618"/>
              </a:xfrm>
              <a:prstGeom prst="rect">
                <a:avLst/>
              </a:prstGeom>
            </p:spPr>
          </p:pic>
        </p:grpSp>
        <p:sp>
          <p:nvSpPr>
            <p:cNvPr id="10" name="TextBox 9"/>
            <p:cNvSpPr txBox="1"/>
            <p:nvPr/>
          </p:nvSpPr>
          <p:spPr>
            <a:xfrm>
              <a:off x="2105817" y="2142536"/>
              <a:ext cx="21228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@ 50 MeV</a:t>
              </a: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7980599" y="1775142"/>
            <a:ext cx="4143522" cy="3795890"/>
            <a:chOff x="5290460" y="2219726"/>
            <a:chExt cx="4143522" cy="3795890"/>
          </a:xfrm>
        </p:grpSpPr>
        <p:grpSp>
          <p:nvGrpSpPr>
            <p:cNvPr id="9" name="Group 8"/>
            <p:cNvGrpSpPr>
              <a:grpSpLocks noChangeAspect="1"/>
            </p:cNvGrpSpPr>
            <p:nvPr/>
          </p:nvGrpSpPr>
          <p:grpSpPr>
            <a:xfrm>
              <a:off x="5290460" y="2590800"/>
              <a:ext cx="4143522" cy="3424816"/>
              <a:chOff x="5957452" y="1893455"/>
              <a:chExt cx="5801566" cy="4614871"/>
            </a:xfrm>
          </p:grpSpPr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88" t="8023" r="-1535" b="4270"/>
              <a:stretch/>
            </p:blipFill>
            <p:spPr>
              <a:xfrm>
                <a:off x="5957452" y="1893455"/>
                <a:ext cx="5801566" cy="2349194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954" r="-2955" b="4565"/>
              <a:stretch/>
            </p:blipFill>
            <p:spPr>
              <a:xfrm>
                <a:off x="5957452" y="4217707"/>
                <a:ext cx="5801566" cy="2290619"/>
              </a:xfrm>
              <a:prstGeom prst="rect">
                <a:avLst/>
              </a:prstGeom>
            </p:spPr>
          </p:pic>
        </p:grpSp>
        <p:sp>
          <p:nvSpPr>
            <p:cNvPr id="11" name="TextBox 10"/>
            <p:cNvSpPr txBox="1"/>
            <p:nvPr/>
          </p:nvSpPr>
          <p:spPr>
            <a:xfrm>
              <a:off x="6156876" y="2219726"/>
              <a:ext cx="24106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@ 107 MeV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016706" y="2247519"/>
            <a:ext cx="105634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Expected from simulations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16706" y="4105987"/>
            <a:ext cx="1246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Measured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r>
              <a:rPr lang="en-US" smtClean="0"/>
              <a:t>/24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06.09.2022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UPHUK VIII -  Alessandra Lombardi (CERN)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32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50626</TotalTime>
  <Words>2466</Words>
  <Application>Microsoft Office PowerPoint</Application>
  <PresentationFormat>Widescreen</PresentationFormat>
  <Paragraphs>521</Paragraphs>
  <Slides>30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43" baseType="lpstr">
      <vt:lpstr>Arial</vt:lpstr>
      <vt:lpstr>Bookman Old Style</vt:lpstr>
      <vt:lpstr>Calibri</vt:lpstr>
      <vt:lpstr>Calibri Light</vt:lpstr>
      <vt:lpstr>Entypo</vt:lpstr>
      <vt:lpstr>Gill Sans MT</vt:lpstr>
      <vt:lpstr>Open Sans Light</vt:lpstr>
      <vt:lpstr>Symbol</vt:lpstr>
      <vt:lpstr>Times New Roman</vt:lpstr>
      <vt:lpstr>Wingdings</vt:lpstr>
      <vt:lpstr>Wingdings 3</vt:lpstr>
      <vt:lpstr>Retrospect</vt:lpstr>
      <vt:lpstr>Origin</vt:lpstr>
      <vt:lpstr>LINAC proton activities at CERN      Alessandra M Lombardi (BE-ABP-HSL) </vt:lpstr>
      <vt:lpstr>Outline</vt:lpstr>
      <vt:lpstr>PowerPoint Presentation</vt:lpstr>
      <vt:lpstr>PowerPoint Presentation</vt:lpstr>
      <vt:lpstr>Baseline beam parameters </vt:lpstr>
      <vt:lpstr>Commissioning in stages of increased energy </vt:lpstr>
      <vt:lpstr> Temporary measurement benches</vt:lpstr>
      <vt:lpstr>Extensive measurements at 45 keV</vt:lpstr>
      <vt:lpstr>Transverse emittance at higher energies</vt:lpstr>
      <vt:lpstr>Innovations in LINAC4 </vt:lpstr>
      <vt:lpstr>Drift Tube Linac : 3-50 MeV  (3-12-30-50 MeV, commissioned in 2 stages Aug 14 and Nov 15)</vt:lpstr>
      <vt:lpstr>Cell Coupled Drift Tube LINAC  : 50-100MeV (commissioned June 16)</vt:lpstr>
      <vt:lpstr>Pi-mode structure : 100-160 MeV (commissioned Oct 16)</vt:lpstr>
      <vt:lpstr>Reliability run</vt:lpstr>
      <vt:lpstr>First availability run</vt:lpstr>
      <vt:lpstr>PowerPoint Presentation</vt:lpstr>
      <vt:lpstr>LINAC4: measured beam characteristics</vt:lpstr>
      <vt:lpstr>LIGHT pre-injector</vt:lpstr>
      <vt:lpstr>2015 - CONSTRUCTION </vt:lpstr>
      <vt:lpstr>2016 : assembly, tuning and high power RF</vt:lpstr>
      <vt:lpstr>2017 : proton beam at SA2</vt:lpstr>
      <vt:lpstr>Foundation for 4 other RFQs </vt:lpstr>
      <vt:lpstr>MACHINA</vt:lpstr>
      <vt:lpstr>PowerPoint Presentation</vt:lpstr>
      <vt:lpstr>NEXT challenge : accelerate Carbon in a LINAC</vt:lpstr>
      <vt:lpstr>Sources</vt:lpstr>
      <vt:lpstr>Collaboration CERN-CIEMAT-CDTI-Spanish Industry – RadioFrequencyQuadrupole</vt:lpstr>
      <vt:lpstr>Somehow during  2023 we will have </vt:lpstr>
      <vt:lpstr>Plans 2023 and beyond  </vt:lpstr>
      <vt:lpstr>Milestones in the development of RFQ  at CERN.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LINAC4 project</dc:title>
  <dc:creator>Alessandra Lombardi</dc:creator>
  <cp:lastModifiedBy> </cp:lastModifiedBy>
  <cp:revision>476</cp:revision>
  <dcterms:created xsi:type="dcterms:W3CDTF">2016-06-20T09:53:33Z</dcterms:created>
  <dcterms:modified xsi:type="dcterms:W3CDTF">2022-09-05T17:18:46Z</dcterms:modified>
</cp:coreProperties>
</file>