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8.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9.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 id="2147483684" r:id="rId4"/>
    <p:sldMasterId id="2147483693" r:id="rId5"/>
    <p:sldMasterId id="2147483705" r:id="rId6"/>
    <p:sldMasterId id="2147483717" r:id="rId7"/>
    <p:sldMasterId id="2147483726" r:id="rId8"/>
    <p:sldMasterId id="2147483733" r:id="rId9"/>
    <p:sldMasterId id="2147483741" r:id="rId10"/>
  </p:sldMasterIdLst>
  <p:notesMasterIdLst>
    <p:notesMasterId r:id="rId47"/>
  </p:notesMasterIdLst>
  <p:sldIdLst>
    <p:sldId id="1276" r:id="rId11"/>
    <p:sldId id="1396" r:id="rId12"/>
    <p:sldId id="1402" r:id="rId13"/>
    <p:sldId id="1398" r:id="rId14"/>
    <p:sldId id="1397" r:id="rId15"/>
    <p:sldId id="1399" r:id="rId16"/>
    <p:sldId id="2882" r:id="rId17"/>
    <p:sldId id="2873" r:id="rId18"/>
    <p:sldId id="2878" r:id="rId19"/>
    <p:sldId id="2879" r:id="rId20"/>
    <p:sldId id="2874" r:id="rId21"/>
    <p:sldId id="524" r:id="rId22"/>
    <p:sldId id="287" r:id="rId23"/>
    <p:sldId id="2800" r:id="rId24"/>
    <p:sldId id="2870" r:id="rId25"/>
    <p:sldId id="2883" r:id="rId26"/>
    <p:sldId id="2871" r:id="rId27"/>
    <p:sldId id="2881" r:id="rId28"/>
    <p:sldId id="1233" r:id="rId29"/>
    <p:sldId id="1279" r:id="rId30"/>
    <p:sldId id="2876" r:id="rId31"/>
    <p:sldId id="1401" r:id="rId32"/>
    <p:sldId id="2863" r:id="rId33"/>
    <p:sldId id="2035" r:id="rId34"/>
    <p:sldId id="2036" r:id="rId35"/>
    <p:sldId id="1201" r:id="rId36"/>
    <p:sldId id="2885" r:id="rId37"/>
    <p:sldId id="2884" r:id="rId38"/>
    <p:sldId id="2886" r:id="rId39"/>
    <p:sldId id="2888" r:id="rId40"/>
    <p:sldId id="2887" r:id="rId41"/>
    <p:sldId id="2889" r:id="rId42"/>
    <p:sldId id="2890" r:id="rId43"/>
    <p:sldId id="1199" r:id="rId44"/>
    <p:sldId id="2032" r:id="rId45"/>
    <p:sldId id="301" r:id="rId4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E7FB"/>
    <a:srgbClr val="115CA9"/>
    <a:srgbClr val="0000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4"/>
    <p:restoredTop sz="95037"/>
  </p:normalViewPr>
  <p:slideViewPr>
    <p:cSldViewPr snapToGrid="0" snapToObjects="1">
      <p:cViewPr varScale="1">
        <p:scale>
          <a:sx n="59" d="100"/>
          <a:sy n="59" d="100"/>
        </p:scale>
        <p:origin x="312"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0" Type="http://schemas.openxmlformats.org/officeDocument/2006/relationships/slide" Target="slides/slide10.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9E00FA-EEF7-4C88-80C8-684834F53719}" type="datetimeFigureOut">
              <a:rPr lang="en-GB" smtClean="0"/>
              <a:t>04/09/2022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A8277-03AB-47BA-8CF1-742CE4642EB5}" type="slidenum">
              <a:rPr lang="en-GB" smtClean="0"/>
              <a:t>‹#›</a:t>
            </a:fld>
            <a:endParaRPr lang="en-GB"/>
          </a:p>
        </p:txBody>
      </p:sp>
    </p:spTree>
    <p:extLst>
      <p:ext uri="{BB962C8B-B14F-4D97-AF65-F5344CB8AC3E}">
        <p14:creationId xmlns:p14="http://schemas.microsoft.com/office/powerpoint/2010/main" val="1299338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6334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2180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8106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211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D3192-D074-BF4F-AEC2-487D867914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74E88B8-87DE-D649-8427-B5E6EAFF99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756A6D6-DCFF-A648-A939-FC28AD14C344}"/>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5" name="Footer Placeholder 4">
            <a:extLst>
              <a:ext uri="{FF2B5EF4-FFF2-40B4-BE49-F238E27FC236}">
                <a16:creationId xmlns:a16="http://schemas.microsoft.com/office/drawing/2014/main" id="{78DF7F8F-209E-8947-A006-10244B25A3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B4100A-30CB-2343-826A-C74F60B9DCAD}"/>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98687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FC6CB-CAA5-B94D-9964-048AAA70724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F0AF802-98BA-FB45-B4AE-B7F20626B21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88C627-258A-884A-848D-6665E350A8BC}"/>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5" name="Footer Placeholder 4">
            <a:extLst>
              <a:ext uri="{FF2B5EF4-FFF2-40B4-BE49-F238E27FC236}">
                <a16:creationId xmlns:a16="http://schemas.microsoft.com/office/drawing/2014/main" id="{2CA6AF0B-357B-554A-B943-7D4C519141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051D7B-66DD-CA40-B40B-18BD3D587979}"/>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2504293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ED7829-BE40-4640-A72D-74F4EBE6888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681D9E-2165-3648-ACCB-95FE106C861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7B1CE4-153D-994B-83E8-02E76795FE87}"/>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5" name="Footer Placeholder 4">
            <a:extLst>
              <a:ext uri="{FF2B5EF4-FFF2-40B4-BE49-F238E27FC236}">
                <a16:creationId xmlns:a16="http://schemas.microsoft.com/office/drawing/2014/main" id="{EF9376B8-4278-6140-94FB-CBEAF6CCDB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157273-ABCE-AC45-A06B-C0093E5B28BB}"/>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3616095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9DCE4-3730-9EEA-56AB-CAB6C0C366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2F8C207-ECCD-64AA-6563-71588D3FB0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33A475-C1DE-F0E7-A9BD-C6CD084B52C8}"/>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5" name="Footer Placeholder 4">
            <a:extLst>
              <a:ext uri="{FF2B5EF4-FFF2-40B4-BE49-F238E27FC236}">
                <a16:creationId xmlns:a16="http://schemas.microsoft.com/office/drawing/2014/main" id="{2143C4C9-AF38-ADCC-A92B-0E5F2E0C6C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6E6E9DA-12D6-1904-D8E5-3E08E4BC2B00}"/>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3620521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D9787-E47A-EBC2-38BD-8472B6BA12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1E3EB5-9D65-B285-2BC9-C52952BF1B2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264685-14C1-C100-72B7-6B92319A97D6}"/>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5" name="Footer Placeholder 4">
            <a:extLst>
              <a:ext uri="{FF2B5EF4-FFF2-40B4-BE49-F238E27FC236}">
                <a16:creationId xmlns:a16="http://schemas.microsoft.com/office/drawing/2014/main" id="{F5B69AA0-B5EB-1FD1-0E43-2EE9EAFDC4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B3DB9D-CC71-2649-5500-EB58B789321A}"/>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3544604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62811-AC59-E0D0-6B75-EE852072395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EAE3764-4649-CD39-73B2-67D11B20E5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78E0CB-1E44-5A39-BF7E-59E80D0CF55E}"/>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5" name="Footer Placeholder 4">
            <a:extLst>
              <a:ext uri="{FF2B5EF4-FFF2-40B4-BE49-F238E27FC236}">
                <a16:creationId xmlns:a16="http://schemas.microsoft.com/office/drawing/2014/main" id="{1F70EBB8-F94A-0396-A7F3-2697324781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FC2B2F-AA65-6423-182F-556A23BB4942}"/>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32501451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6F00C-D832-CAD6-D91C-6C750261C5D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AC6699C-E16C-7E55-7357-BF937D430C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00BF206-8196-62AA-93D8-5083EDCED34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21DDFBE-8302-B511-14D6-A8F6D12F3890}"/>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6" name="Footer Placeholder 5">
            <a:extLst>
              <a:ext uri="{FF2B5EF4-FFF2-40B4-BE49-F238E27FC236}">
                <a16:creationId xmlns:a16="http://schemas.microsoft.com/office/drawing/2014/main" id="{E844125A-7B74-5798-7E0F-5085CED0D2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D9A565F-8714-F09F-BFA6-882DCE6F8AEB}"/>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13626250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EDBF8-7F7D-5E63-6270-F6D033C59C5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20E779-33D9-6E0A-06A5-6EA16F1429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76EE5C-504D-5441-F339-47E83781ED7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1F86096-058D-88B7-1922-55B3EA42BE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361A4C-ABD1-E065-1117-D67CB8C57B8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96D209C-7288-1FE7-FEC6-E620E6861B33}"/>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8" name="Footer Placeholder 7">
            <a:extLst>
              <a:ext uri="{FF2B5EF4-FFF2-40B4-BE49-F238E27FC236}">
                <a16:creationId xmlns:a16="http://schemas.microsoft.com/office/drawing/2014/main" id="{4E9F8085-14B1-0349-B908-7D91CD21997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1C32A02-7FF9-EFFD-D5B1-B9ECD84342BB}"/>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2319729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7F87E-C3BA-2282-9F0E-FADA225279E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0120789-4652-3602-EA94-D715E4E22FC8}"/>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4" name="Footer Placeholder 3">
            <a:extLst>
              <a:ext uri="{FF2B5EF4-FFF2-40B4-BE49-F238E27FC236}">
                <a16:creationId xmlns:a16="http://schemas.microsoft.com/office/drawing/2014/main" id="{5E13DF24-99BE-E93F-9984-A3E2C1967E9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4D75772-AB34-BD8C-09EF-EB871FFC9BF2}"/>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5121550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C85BF4-00B2-D29E-8362-B213607D30BF}"/>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3" name="Footer Placeholder 2">
            <a:extLst>
              <a:ext uri="{FF2B5EF4-FFF2-40B4-BE49-F238E27FC236}">
                <a16:creationId xmlns:a16="http://schemas.microsoft.com/office/drawing/2014/main" id="{6265B012-1C6C-643E-7180-61CA19CF6C1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8E823EC-706B-D9DF-A554-BA9A5B6D0D0F}"/>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28008936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FA340-CE05-E562-7073-1D4D120232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B47484C-16E6-BBA7-8193-9890C8B07F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84D8F45-B839-164A-C192-42D83F6874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8C7989-7933-A92C-1072-88CA0AAD0A08}"/>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6" name="Footer Placeholder 5">
            <a:extLst>
              <a:ext uri="{FF2B5EF4-FFF2-40B4-BE49-F238E27FC236}">
                <a16:creationId xmlns:a16="http://schemas.microsoft.com/office/drawing/2014/main" id="{BF7463FC-8AAC-7294-3022-9EB5C64C3E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C4EB93-AA65-2A05-6DD5-08BF7B13866B}"/>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1928634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64DC1-2FA6-1349-8A95-35C215A70B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B07E81-E165-7842-9AE2-098752C6941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3BFBBE-16E4-C141-8218-86209F9A4B61}"/>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5" name="Footer Placeholder 4">
            <a:extLst>
              <a:ext uri="{FF2B5EF4-FFF2-40B4-BE49-F238E27FC236}">
                <a16:creationId xmlns:a16="http://schemas.microsoft.com/office/drawing/2014/main" id="{20AF096A-66CD-9247-98C6-B33051C25A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C71CB1-6EE2-1A47-8405-70A3918F6AE9}"/>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22780952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ABAED-766E-D841-42A6-F2C23056A2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FEB415B-5246-2235-7936-38CCD86F81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70FE1C1-AA7C-085E-AF16-9F347C0472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C52CC4-132C-18E4-8125-2F94A7C67B9D}"/>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6" name="Footer Placeholder 5">
            <a:extLst>
              <a:ext uri="{FF2B5EF4-FFF2-40B4-BE49-F238E27FC236}">
                <a16:creationId xmlns:a16="http://schemas.microsoft.com/office/drawing/2014/main" id="{3884BA27-1112-92C8-A19B-41F710FAC5F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AA8EEB-7E95-7479-FB5D-D75471560FB0}"/>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152073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05437-81BA-FFA5-2B00-5F17FAFEC5B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85012B-E7C8-5087-EB82-BFFEC5A15AF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CDE5FC-2FDA-B0A2-2255-E6A892CC8CF8}"/>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5" name="Footer Placeholder 4">
            <a:extLst>
              <a:ext uri="{FF2B5EF4-FFF2-40B4-BE49-F238E27FC236}">
                <a16:creationId xmlns:a16="http://schemas.microsoft.com/office/drawing/2014/main" id="{6862DC88-203B-1171-095F-C8A7BCBA73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9368EF-156F-821B-4172-74A422F4AAD4}"/>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34447786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A9882D-D60A-5589-5E90-C6A56726F66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6D3E151-8508-8432-1941-01A97D805B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7BC1E2-B70E-C7BC-9DC4-942773387F8B}"/>
              </a:ext>
            </a:extLst>
          </p:cNvPr>
          <p:cNvSpPr>
            <a:spLocks noGrp="1"/>
          </p:cNvSpPr>
          <p:nvPr>
            <p:ph type="dt" sz="half" idx="10"/>
          </p:nvPr>
        </p:nvSpPr>
        <p:spPr/>
        <p:txBody>
          <a:bodyPr/>
          <a:lstStyle/>
          <a:p>
            <a:fld id="{7C696D73-C7EE-4CEC-8017-3853D5B414D4}" type="datetimeFigureOut">
              <a:rPr lang="en-GB" smtClean="0"/>
              <a:t>04/09/2022</a:t>
            </a:fld>
            <a:endParaRPr lang="en-GB"/>
          </a:p>
        </p:txBody>
      </p:sp>
      <p:sp>
        <p:nvSpPr>
          <p:cNvPr id="5" name="Footer Placeholder 4">
            <a:extLst>
              <a:ext uri="{FF2B5EF4-FFF2-40B4-BE49-F238E27FC236}">
                <a16:creationId xmlns:a16="http://schemas.microsoft.com/office/drawing/2014/main" id="{62868986-3816-44F9-0FAD-A729F7F3DA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30B970-CD72-2369-E37C-21C15FDA63C2}"/>
              </a:ext>
            </a:extLst>
          </p:cNvPr>
          <p:cNvSpPr>
            <a:spLocks noGrp="1"/>
          </p:cNvSpPr>
          <p:nvPr>
            <p:ph type="sldNum" sz="quarter" idx="12"/>
          </p:nvPr>
        </p:nvSpPr>
        <p:spPr/>
        <p:txBody>
          <a:bodyPr/>
          <a:lstStyle/>
          <a:p>
            <a:fld id="{CDD91CA3-0463-4550-8202-FED49C648D7E}" type="slidenum">
              <a:rPr lang="en-GB" smtClean="0"/>
              <a:t>‹#›</a:t>
            </a:fld>
            <a:endParaRPr lang="en-GB"/>
          </a:p>
        </p:txBody>
      </p:sp>
    </p:spTree>
    <p:extLst>
      <p:ext uri="{BB962C8B-B14F-4D97-AF65-F5344CB8AC3E}">
        <p14:creationId xmlns:p14="http://schemas.microsoft.com/office/powerpoint/2010/main" val="16065162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04/09/2022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8755751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04/09/2022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3917313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3D3CB2-CB46-4D73-9AF3-8191DEA4D6E1}" type="datetimeFigureOut">
              <a:rPr lang="en-GB" smtClean="0"/>
              <a:t>04/09/2022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96337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3D3CB2-CB46-4D73-9AF3-8191DEA4D6E1}" type="datetimeFigureOut">
              <a:rPr lang="en-GB" smtClean="0"/>
              <a:t>04/09/2022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6562948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3D3CB2-CB46-4D73-9AF3-8191DEA4D6E1}" type="datetimeFigureOut">
              <a:rPr lang="en-GB" smtClean="0"/>
              <a:t>04/09/2022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536590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3D3CB2-CB46-4D73-9AF3-8191DEA4D6E1}" type="datetimeFigureOut">
              <a:rPr lang="en-GB" smtClean="0"/>
              <a:t>04/09/2022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2203485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D3CB2-CB46-4D73-9AF3-8191DEA4D6E1}" type="datetimeFigureOut">
              <a:rPr lang="en-GB" smtClean="0"/>
              <a:t>04/09/2022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348977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43BCD-6DD5-A248-84A2-1500B432BF1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CF845BE-3016-534B-BFCF-D31396E094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7C30423-9CEA-5B48-8DCE-86D89E41465A}"/>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5" name="Footer Placeholder 4">
            <a:extLst>
              <a:ext uri="{FF2B5EF4-FFF2-40B4-BE49-F238E27FC236}">
                <a16:creationId xmlns:a16="http://schemas.microsoft.com/office/drawing/2014/main" id="{D8495BD2-F23F-994A-B898-B21F87BBCF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16E88A-703C-7C46-9F22-2319EE05492A}"/>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21754756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04/09/2022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41232093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3D3CB2-CB46-4D73-9AF3-8191DEA4D6E1}" type="datetimeFigureOut">
              <a:rPr lang="en-GB" smtClean="0"/>
              <a:t>04/09/2022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7655915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04/09/2022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6819656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3D3CB2-CB46-4D73-9AF3-8191DEA4D6E1}" type="datetimeFigureOut">
              <a:rPr lang="en-GB" smtClean="0"/>
              <a:t>04/09/2022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9149399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44515569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037391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8638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18435036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93048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74419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92A26-03F0-FA46-B1F2-2B568878BD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28704C-3A23-5F48-90D6-967990418E6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13F9A6-CD1D-904C-88EA-D8900543FC2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EF0B64B-27F8-3042-8A75-F58347776B18}"/>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6" name="Footer Placeholder 5">
            <a:extLst>
              <a:ext uri="{FF2B5EF4-FFF2-40B4-BE49-F238E27FC236}">
                <a16:creationId xmlns:a16="http://schemas.microsoft.com/office/drawing/2014/main" id="{6410C68D-BC8F-C147-AE36-98F08E33B7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C1133F-2917-0241-9507-69603AD9AF90}"/>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177041587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9/4/2022</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9024631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0"/>
            <a:ext cx="681254"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1049505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1007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8202249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2755370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17637824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591002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2345836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7225433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359973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10748-9423-CA42-B9B9-55A287FE15E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F77DA6-4631-384A-BB63-2234752A0C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73934A-4563-F140-AB88-8813A3DE4BC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AB41763-9D96-FA46-8DA5-D8909EB308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EDFE2C6-DFC0-C941-9D62-6253D3734D0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E3B4D98-D2E5-3547-9A13-6955D1CFB30C}"/>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8" name="Footer Placeholder 7">
            <a:extLst>
              <a:ext uri="{FF2B5EF4-FFF2-40B4-BE49-F238E27FC236}">
                <a16:creationId xmlns:a16="http://schemas.microsoft.com/office/drawing/2014/main" id="{FCA73495-E818-614F-A86C-D58A516E0D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2D43BF8-01FE-A744-B81E-EBA85D4307EF}"/>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37609875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7696899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5675445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fld id="{2D04FFD4-3815-3643-9F4D-65F666F1027F}" type="datetime1">
              <a:rPr lang="en-US" smtClean="0"/>
              <a:pPr/>
              <a:t>9/4/2022</a:t>
            </a:fld>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dirty="0"/>
              <a:t>Document reference</a:t>
            </a:r>
          </a:p>
        </p:txBody>
      </p:sp>
      <p:sp>
        <p:nvSpPr>
          <p:cNvPr id="12" name="Slide Number Placeholder 3"/>
          <p:cNvSpPr>
            <a:spLocks noGrp="1"/>
          </p:cNvSpPr>
          <p:nvPr>
            <p:ph type="sldNum" sz="quarter" idx="4"/>
          </p:nvPr>
        </p:nvSpPr>
        <p:spPr>
          <a:xfrm>
            <a:off x="11354103" y="6355615"/>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pic>
        <p:nvPicPr>
          <p:cNvPr id="7" name="Picture 6">
            <a:extLst>
              <a:ext uri="{FF2B5EF4-FFF2-40B4-BE49-F238E27FC236}">
                <a16:creationId xmlns:a16="http://schemas.microsoft.com/office/drawing/2014/main" id="{04DE0AFE-0BD5-4313-A78B-CA05B2E019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8" name="TextBox 7">
            <a:extLst>
              <a:ext uri="{FF2B5EF4-FFF2-40B4-BE49-F238E27FC236}">
                <a16:creationId xmlns:a16="http://schemas.microsoft.com/office/drawing/2014/main" id="{9D9A41C0-B6B0-4A40-8914-01CAEC75D037}"/>
              </a:ext>
            </a:extLst>
          </p:cNvPr>
          <p:cNvSpPr txBox="1"/>
          <p:nvPr userDrawn="1"/>
        </p:nvSpPr>
        <p:spPr>
          <a:xfrm>
            <a:off x="907434" y="6273662"/>
            <a:ext cx="6197663" cy="553998"/>
          </a:xfrm>
          <a:prstGeom prst="rect">
            <a:avLst/>
          </a:prstGeom>
          <a:noFill/>
        </p:spPr>
        <p:txBody>
          <a:bodyPr wrap="square" rtlCol="0">
            <a:spAutoFit/>
          </a:bodyPr>
          <a:lstStyle/>
          <a:p>
            <a:r>
              <a:rPr lang="en-GB" sz="1000" b="1" dirty="0">
                <a:solidFill>
                  <a:schemeClr val="bg1"/>
                </a:solidFill>
              </a:rPr>
              <a:t>Future Circular</a:t>
            </a:r>
            <a:r>
              <a:rPr lang="en-GB" sz="1000" b="1" baseline="0" dirty="0">
                <a:solidFill>
                  <a:schemeClr val="bg1"/>
                </a:solidFill>
              </a:rPr>
              <a:t> Collider Plans</a:t>
            </a:r>
            <a:br>
              <a:rPr lang="en-GB" sz="1000" b="1" dirty="0">
                <a:solidFill>
                  <a:schemeClr val="bg1"/>
                </a:solidFill>
              </a:rPr>
            </a:br>
            <a:r>
              <a:rPr lang="en-US" sz="1000" b="0" dirty="0">
                <a:solidFill>
                  <a:schemeClr val="bg1"/>
                </a:solidFill>
              </a:rPr>
              <a:t>Frank Zimmermann</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b="0" baseline="0" dirty="0">
                <a:solidFill>
                  <a:schemeClr val="bg1"/>
                </a:solidFill>
              </a:rPr>
              <a:t>UPHUK8, Bodrum, 5 Sept. 2022</a:t>
            </a:r>
            <a:endParaRPr lang="en-GB" sz="900" b="0" dirty="0">
              <a:solidFill>
                <a:schemeClr val="bg1"/>
              </a:solidFill>
            </a:endParaRPr>
          </a:p>
        </p:txBody>
      </p:sp>
    </p:spTree>
    <p:extLst>
      <p:ext uri="{BB962C8B-B14F-4D97-AF65-F5344CB8AC3E}">
        <p14:creationId xmlns:p14="http://schemas.microsoft.com/office/powerpoint/2010/main" val="227260157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8959769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9753404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7" name="Picture 6">
            <a:extLst>
              <a:ext uri="{FF2B5EF4-FFF2-40B4-BE49-F238E27FC236}">
                <a16:creationId xmlns:a16="http://schemas.microsoft.com/office/drawing/2014/main" id="{D6B5E205-83B0-487B-8FA6-15C7E2138F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8" name="TextBox 7">
            <a:extLst>
              <a:ext uri="{FF2B5EF4-FFF2-40B4-BE49-F238E27FC236}">
                <a16:creationId xmlns:a16="http://schemas.microsoft.com/office/drawing/2014/main" id="{3B1FFAB9-5D5F-4BB5-8816-8175C22B56E7}"/>
              </a:ext>
            </a:extLst>
          </p:cNvPr>
          <p:cNvSpPr txBox="1"/>
          <p:nvPr userDrawn="1"/>
        </p:nvSpPr>
        <p:spPr>
          <a:xfrm>
            <a:off x="907434" y="6273662"/>
            <a:ext cx="6197663" cy="553998"/>
          </a:xfrm>
          <a:prstGeom prst="rect">
            <a:avLst/>
          </a:prstGeom>
          <a:noFill/>
        </p:spPr>
        <p:txBody>
          <a:bodyPr wrap="square" rtlCol="0">
            <a:spAutoFit/>
          </a:bodyPr>
          <a:lstStyle/>
          <a:p>
            <a:r>
              <a:rPr lang="en-GB" sz="1000" b="1" dirty="0">
                <a:solidFill>
                  <a:schemeClr val="bg1"/>
                </a:solidFill>
              </a:rPr>
              <a:t>FCC Feasibility Study Status </a:t>
            </a:r>
            <a:br>
              <a:rPr lang="en-GB" sz="1000" b="1" dirty="0">
                <a:solidFill>
                  <a:schemeClr val="bg1"/>
                </a:solidFill>
              </a:rPr>
            </a:br>
            <a:r>
              <a:rPr lang="en-US" sz="1000" b="0" dirty="0">
                <a:solidFill>
                  <a:schemeClr val="bg1"/>
                </a:solidFill>
              </a:rPr>
              <a:t>Frank Zimmermann</a:t>
            </a:r>
          </a:p>
          <a:p>
            <a:r>
              <a:rPr lang="en-GB" sz="1000" b="0" baseline="0" dirty="0">
                <a:solidFill>
                  <a:schemeClr val="bg1"/>
                </a:solidFill>
              </a:rPr>
              <a:t>Plenary ECFA Meeting, 22 July 2022</a:t>
            </a:r>
            <a:endParaRPr lang="en-GB" sz="1000" b="0" dirty="0">
              <a:solidFill>
                <a:schemeClr val="bg1"/>
              </a:solidFill>
            </a:endParaRPr>
          </a:p>
        </p:txBody>
      </p:sp>
    </p:spTree>
    <p:extLst>
      <p:ext uri="{BB962C8B-B14F-4D97-AF65-F5344CB8AC3E}">
        <p14:creationId xmlns:p14="http://schemas.microsoft.com/office/powerpoint/2010/main" val="31486899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347240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10013874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019759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805229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36734-0E89-5048-9617-79A5AAA323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73B646-4BF2-494A-8C3D-15F6B9031281}"/>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4" name="Footer Placeholder 3">
            <a:extLst>
              <a:ext uri="{FF2B5EF4-FFF2-40B4-BE49-F238E27FC236}">
                <a16:creationId xmlns:a16="http://schemas.microsoft.com/office/drawing/2014/main" id="{80421077-5533-EE4B-9DA8-F5387DB1C3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E1461E-DC02-7B45-A3E0-0A24E4BD09F9}"/>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37364681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534077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6240893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3879552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0686092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136982695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102648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19350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22230708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72298856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851251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BFD1DE-6286-C649-B87C-9D4A7AB2261B}"/>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3" name="Footer Placeholder 2">
            <a:extLst>
              <a:ext uri="{FF2B5EF4-FFF2-40B4-BE49-F238E27FC236}">
                <a16:creationId xmlns:a16="http://schemas.microsoft.com/office/drawing/2014/main" id="{47B858E4-61EC-4F43-9A0B-6011073C36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4B0813-0793-EB4D-8040-ACE51F0F33C2}"/>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16825496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0"/>
            <a:ext cx="681254"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094168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117655351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001729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05103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3687625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17714088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9/4/2022</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023879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65511667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131321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3883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57A33-DAA5-3D4B-9AFB-A6F14BC7B3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A5A20F3-A7CF-D54A-8E5E-0C564384A5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221B3CA-6D8C-6047-B4A9-716E8678CE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C24A923-3752-564B-9B91-A639122C6E00}"/>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6" name="Footer Placeholder 5">
            <a:extLst>
              <a:ext uri="{FF2B5EF4-FFF2-40B4-BE49-F238E27FC236}">
                <a16:creationId xmlns:a16="http://schemas.microsoft.com/office/drawing/2014/main" id="{B53D6BBE-3E39-214D-BB17-D311490C95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EC419F-BEB5-1847-A7D0-927531C679FD}"/>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396887561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4627428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97074751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34581889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9/4/2022</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20679193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47B39-D727-3B48-8B33-DA7E10A975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tr-TR"/>
          </a:p>
        </p:txBody>
      </p:sp>
      <p:sp>
        <p:nvSpPr>
          <p:cNvPr id="3" name="Subtitle 2">
            <a:extLst>
              <a:ext uri="{FF2B5EF4-FFF2-40B4-BE49-F238E27FC236}">
                <a16:creationId xmlns:a16="http://schemas.microsoft.com/office/drawing/2014/main" id="{092C457B-9510-8446-B7A6-0A6F8E49A8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tr-TR"/>
          </a:p>
        </p:txBody>
      </p:sp>
      <p:sp>
        <p:nvSpPr>
          <p:cNvPr id="4" name="Date Placeholder 3">
            <a:extLst>
              <a:ext uri="{FF2B5EF4-FFF2-40B4-BE49-F238E27FC236}">
                <a16:creationId xmlns:a16="http://schemas.microsoft.com/office/drawing/2014/main" id="{09F1FE92-FB82-FA49-8128-6CAE6AC56DDD}"/>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5" name="Footer Placeholder 4">
            <a:extLst>
              <a:ext uri="{FF2B5EF4-FFF2-40B4-BE49-F238E27FC236}">
                <a16:creationId xmlns:a16="http://schemas.microsoft.com/office/drawing/2014/main" id="{59BF60D1-50EB-BE45-8362-7C21C4E3CE8D}"/>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502AE3FB-233B-4E46-A14D-9DF7E5AF95F5}"/>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26914242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70DBD-4E82-3B44-9220-4DED782C5E7D}"/>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EDB88A04-9DB1-0347-A032-C075A5B0A4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5CE28D2F-6B76-534E-AED3-A93904A543DD}"/>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5" name="Footer Placeholder 4">
            <a:extLst>
              <a:ext uri="{FF2B5EF4-FFF2-40B4-BE49-F238E27FC236}">
                <a16:creationId xmlns:a16="http://schemas.microsoft.com/office/drawing/2014/main" id="{C6ACFC8E-ED24-DB45-BC40-60836966167A}"/>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936FFF9C-2910-5E4F-A805-1EF4EB089CF5}"/>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411751465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DDE79-9FF0-4349-8A46-5A539E9A6E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tr-TR"/>
          </a:p>
        </p:txBody>
      </p:sp>
      <p:sp>
        <p:nvSpPr>
          <p:cNvPr id="3" name="Text Placeholder 2">
            <a:extLst>
              <a:ext uri="{FF2B5EF4-FFF2-40B4-BE49-F238E27FC236}">
                <a16:creationId xmlns:a16="http://schemas.microsoft.com/office/drawing/2014/main" id="{E5E12C4F-448D-EC41-85CE-662B40A5EE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F63835D-FE7D-534C-ABF2-B800CAF445A3}"/>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5" name="Footer Placeholder 4">
            <a:extLst>
              <a:ext uri="{FF2B5EF4-FFF2-40B4-BE49-F238E27FC236}">
                <a16:creationId xmlns:a16="http://schemas.microsoft.com/office/drawing/2014/main" id="{811F78E6-F22C-444A-92A5-96782468E1F4}"/>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AF54D5D1-4A86-B74B-A7EE-C82984E558F5}"/>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216653368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D603-193C-3A4B-AAC6-FE2EB3C7E534}"/>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0DD19BF4-6FF2-D647-BE58-B312F66368E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Content Placeholder 3">
            <a:extLst>
              <a:ext uri="{FF2B5EF4-FFF2-40B4-BE49-F238E27FC236}">
                <a16:creationId xmlns:a16="http://schemas.microsoft.com/office/drawing/2014/main" id="{1D01B1B7-7353-6B42-8EA3-0493A783F2B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Date Placeholder 4">
            <a:extLst>
              <a:ext uri="{FF2B5EF4-FFF2-40B4-BE49-F238E27FC236}">
                <a16:creationId xmlns:a16="http://schemas.microsoft.com/office/drawing/2014/main" id="{11B5F18C-513F-4043-AD36-845823CF25EC}"/>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6" name="Footer Placeholder 5">
            <a:extLst>
              <a:ext uri="{FF2B5EF4-FFF2-40B4-BE49-F238E27FC236}">
                <a16:creationId xmlns:a16="http://schemas.microsoft.com/office/drawing/2014/main" id="{B2DE7522-BFD9-B843-BFAA-B4EB745DFA16}"/>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2B72B959-78B0-8246-BED3-8AD584FDF88A}"/>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158575198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00C7E-265D-E64F-9611-C1FC64D3A754}"/>
              </a:ext>
            </a:extLst>
          </p:cNvPr>
          <p:cNvSpPr>
            <a:spLocks noGrp="1"/>
          </p:cNvSpPr>
          <p:nvPr>
            <p:ph type="title"/>
          </p:nvPr>
        </p:nvSpPr>
        <p:spPr>
          <a:xfrm>
            <a:off x="839788" y="365125"/>
            <a:ext cx="10515600" cy="1325563"/>
          </a:xfrm>
        </p:spPr>
        <p:txBody>
          <a:bodyPr/>
          <a:lstStyle/>
          <a:p>
            <a:r>
              <a:rPr lang="en-US"/>
              <a:t>Click to edit Master title style</a:t>
            </a:r>
            <a:endParaRPr lang="tr-TR"/>
          </a:p>
        </p:txBody>
      </p:sp>
      <p:sp>
        <p:nvSpPr>
          <p:cNvPr id="3" name="Text Placeholder 2">
            <a:extLst>
              <a:ext uri="{FF2B5EF4-FFF2-40B4-BE49-F238E27FC236}">
                <a16:creationId xmlns:a16="http://schemas.microsoft.com/office/drawing/2014/main" id="{C3CF1CFE-C195-F249-BB4E-45C0DA2DC5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C7E5CB7-E9BA-124A-9567-2A67C2BF7A3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Text Placeholder 4">
            <a:extLst>
              <a:ext uri="{FF2B5EF4-FFF2-40B4-BE49-F238E27FC236}">
                <a16:creationId xmlns:a16="http://schemas.microsoft.com/office/drawing/2014/main" id="{98C35127-7E74-A447-B268-CC9C991FAC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3246C1-3DCB-2F44-995D-4341414F8F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7" name="Date Placeholder 6">
            <a:extLst>
              <a:ext uri="{FF2B5EF4-FFF2-40B4-BE49-F238E27FC236}">
                <a16:creationId xmlns:a16="http://schemas.microsoft.com/office/drawing/2014/main" id="{CAA6614C-A3A5-3746-B028-905B032D8260}"/>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8" name="Footer Placeholder 7">
            <a:extLst>
              <a:ext uri="{FF2B5EF4-FFF2-40B4-BE49-F238E27FC236}">
                <a16:creationId xmlns:a16="http://schemas.microsoft.com/office/drawing/2014/main" id="{F9D079FB-C76B-6048-BF25-B3972BC05BAE}"/>
              </a:ext>
            </a:extLst>
          </p:cNvPr>
          <p:cNvSpPr>
            <a:spLocks noGrp="1"/>
          </p:cNvSpPr>
          <p:nvPr>
            <p:ph type="ftr" sz="quarter" idx="11"/>
          </p:nvPr>
        </p:nvSpPr>
        <p:spPr/>
        <p:txBody>
          <a:bodyPr/>
          <a:lstStyle/>
          <a:p>
            <a:endParaRPr lang="tr-TR"/>
          </a:p>
        </p:txBody>
      </p:sp>
      <p:sp>
        <p:nvSpPr>
          <p:cNvPr id="9" name="Slide Number Placeholder 8">
            <a:extLst>
              <a:ext uri="{FF2B5EF4-FFF2-40B4-BE49-F238E27FC236}">
                <a16:creationId xmlns:a16="http://schemas.microsoft.com/office/drawing/2014/main" id="{A8E7FECF-28B5-414E-9132-5CF63D3C7BCF}"/>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320117644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89E76-C2D3-114E-AE53-4D9B84ED3A02}"/>
              </a:ext>
            </a:extLst>
          </p:cNvPr>
          <p:cNvSpPr>
            <a:spLocks noGrp="1"/>
          </p:cNvSpPr>
          <p:nvPr>
            <p:ph type="title"/>
          </p:nvPr>
        </p:nvSpPr>
        <p:spPr/>
        <p:txBody>
          <a:bodyPr/>
          <a:lstStyle/>
          <a:p>
            <a:r>
              <a:rPr lang="en-US"/>
              <a:t>Click to edit Master title style</a:t>
            </a:r>
            <a:endParaRPr lang="tr-TR"/>
          </a:p>
        </p:txBody>
      </p:sp>
      <p:sp>
        <p:nvSpPr>
          <p:cNvPr id="3" name="Date Placeholder 2">
            <a:extLst>
              <a:ext uri="{FF2B5EF4-FFF2-40B4-BE49-F238E27FC236}">
                <a16:creationId xmlns:a16="http://schemas.microsoft.com/office/drawing/2014/main" id="{9E0C0B66-41C3-7A49-8897-627D8CA0C866}"/>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4" name="Footer Placeholder 3">
            <a:extLst>
              <a:ext uri="{FF2B5EF4-FFF2-40B4-BE49-F238E27FC236}">
                <a16:creationId xmlns:a16="http://schemas.microsoft.com/office/drawing/2014/main" id="{1CF04D65-5747-2549-B6C9-FF99D0998D78}"/>
              </a:ext>
            </a:extLst>
          </p:cNvPr>
          <p:cNvSpPr>
            <a:spLocks noGrp="1"/>
          </p:cNvSpPr>
          <p:nvPr>
            <p:ph type="ftr" sz="quarter" idx="11"/>
          </p:nvPr>
        </p:nvSpPr>
        <p:spPr/>
        <p:txBody>
          <a:bodyPr/>
          <a:lstStyle/>
          <a:p>
            <a:endParaRPr lang="tr-TR"/>
          </a:p>
        </p:txBody>
      </p:sp>
      <p:sp>
        <p:nvSpPr>
          <p:cNvPr id="5" name="Slide Number Placeholder 4">
            <a:extLst>
              <a:ext uri="{FF2B5EF4-FFF2-40B4-BE49-F238E27FC236}">
                <a16:creationId xmlns:a16="http://schemas.microsoft.com/office/drawing/2014/main" id="{BEB2AC17-9613-204A-98F1-06F43668912F}"/>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380017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7E3A9-2348-0843-9652-01E8FE40EF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31F633A-C874-3349-9A1E-622A0F4E3E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B091EC1-A3A6-0C49-8CAD-F9E36579E4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E25280A-CCA4-C24B-BE69-DDEF1E92FEE4}"/>
              </a:ext>
            </a:extLst>
          </p:cNvPr>
          <p:cNvSpPr>
            <a:spLocks noGrp="1"/>
          </p:cNvSpPr>
          <p:nvPr>
            <p:ph type="dt" sz="half" idx="10"/>
          </p:nvPr>
        </p:nvSpPr>
        <p:spPr/>
        <p:txBody>
          <a:bodyPr/>
          <a:lstStyle/>
          <a:p>
            <a:fld id="{D07F99FF-61F6-ED40-9AC3-8ED715B54DD7}" type="datetimeFigureOut">
              <a:rPr lang="en-US" smtClean="0"/>
              <a:t>9/4/2022</a:t>
            </a:fld>
            <a:endParaRPr lang="en-US"/>
          </a:p>
        </p:txBody>
      </p:sp>
      <p:sp>
        <p:nvSpPr>
          <p:cNvPr id="6" name="Footer Placeholder 5">
            <a:extLst>
              <a:ext uri="{FF2B5EF4-FFF2-40B4-BE49-F238E27FC236}">
                <a16:creationId xmlns:a16="http://schemas.microsoft.com/office/drawing/2014/main" id="{46ED6734-B0DD-234E-8D83-3ABDF68F0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42201A-8816-784F-81FC-14607971F990}"/>
              </a:ext>
            </a:extLst>
          </p:cNvPr>
          <p:cNvSpPr>
            <a:spLocks noGrp="1"/>
          </p:cNvSpPr>
          <p:nvPr>
            <p:ph type="sldNum" sz="quarter" idx="12"/>
          </p:nvPr>
        </p:nvSpPr>
        <p:spPr/>
        <p:txBody>
          <a:bodyPr/>
          <a:lstStyle/>
          <a:p>
            <a:fld id="{CFE9B1BC-30BB-EA44-809D-EC3AE787A641}" type="slidenum">
              <a:rPr lang="en-US" smtClean="0"/>
              <a:t>‹#›</a:t>
            </a:fld>
            <a:endParaRPr lang="en-US"/>
          </a:p>
        </p:txBody>
      </p:sp>
    </p:spTree>
    <p:extLst>
      <p:ext uri="{BB962C8B-B14F-4D97-AF65-F5344CB8AC3E}">
        <p14:creationId xmlns:p14="http://schemas.microsoft.com/office/powerpoint/2010/main" val="288496913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0D9E32-C167-2448-83FC-627BB5EE60D1}"/>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3" name="Footer Placeholder 2">
            <a:extLst>
              <a:ext uri="{FF2B5EF4-FFF2-40B4-BE49-F238E27FC236}">
                <a16:creationId xmlns:a16="http://schemas.microsoft.com/office/drawing/2014/main" id="{0607C75C-5466-1A46-85C4-D66E71E2B1FA}"/>
              </a:ext>
            </a:extLst>
          </p:cNvPr>
          <p:cNvSpPr>
            <a:spLocks noGrp="1"/>
          </p:cNvSpPr>
          <p:nvPr>
            <p:ph type="ftr" sz="quarter" idx="11"/>
          </p:nvPr>
        </p:nvSpPr>
        <p:spPr/>
        <p:txBody>
          <a:bodyPr/>
          <a:lstStyle/>
          <a:p>
            <a:endParaRPr lang="tr-TR"/>
          </a:p>
        </p:txBody>
      </p:sp>
      <p:sp>
        <p:nvSpPr>
          <p:cNvPr id="4" name="Slide Number Placeholder 3">
            <a:extLst>
              <a:ext uri="{FF2B5EF4-FFF2-40B4-BE49-F238E27FC236}">
                <a16:creationId xmlns:a16="http://schemas.microsoft.com/office/drawing/2014/main" id="{C33FF2EB-2C1B-6543-88BF-8C797C6ECD54}"/>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233037994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D70B2-369D-FC4F-9466-09FA142473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Content Placeholder 2">
            <a:extLst>
              <a:ext uri="{FF2B5EF4-FFF2-40B4-BE49-F238E27FC236}">
                <a16:creationId xmlns:a16="http://schemas.microsoft.com/office/drawing/2014/main" id="{4AE0926F-7028-E641-B67F-6258087170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Text Placeholder 3">
            <a:extLst>
              <a:ext uri="{FF2B5EF4-FFF2-40B4-BE49-F238E27FC236}">
                <a16:creationId xmlns:a16="http://schemas.microsoft.com/office/drawing/2014/main" id="{305A11DE-DAD3-3E49-A0CB-C9752677A5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3A478B-E4B2-8E43-94AD-FADC8DFE6261}"/>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6" name="Footer Placeholder 5">
            <a:extLst>
              <a:ext uri="{FF2B5EF4-FFF2-40B4-BE49-F238E27FC236}">
                <a16:creationId xmlns:a16="http://schemas.microsoft.com/office/drawing/2014/main" id="{8326E987-44DB-BD44-8E76-4F9D6FD05448}"/>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6FBE5C16-181E-1E47-ACDA-75F5A913262E}"/>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213587580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C3BBA-074B-1E45-B981-72789FAB04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Picture Placeholder 2">
            <a:extLst>
              <a:ext uri="{FF2B5EF4-FFF2-40B4-BE49-F238E27FC236}">
                <a16:creationId xmlns:a16="http://schemas.microsoft.com/office/drawing/2014/main" id="{5B81D57F-73F9-FB4C-98DA-9652940896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Text Placeholder 3">
            <a:extLst>
              <a:ext uri="{FF2B5EF4-FFF2-40B4-BE49-F238E27FC236}">
                <a16:creationId xmlns:a16="http://schemas.microsoft.com/office/drawing/2014/main" id="{1CBB34A1-1874-E34F-8E97-924E9BF84D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6821E7-7E06-4940-8395-F3AC2759C8C2}"/>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6" name="Footer Placeholder 5">
            <a:extLst>
              <a:ext uri="{FF2B5EF4-FFF2-40B4-BE49-F238E27FC236}">
                <a16:creationId xmlns:a16="http://schemas.microsoft.com/office/drawing/2014/main" id="{3BB013A5-B23C-4F4E-9CF8-DCDDC11A3DBA}"/>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5E9BEEA2-C9FF-E94F-8981-6FA9B78D28BE}"/>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416026305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678B1-AEA6-0A48-A08E-68C42A7AD554}"/>
              </a:ext>
            </a:extLst>
          </p:cNvPr>
          <p:cNvSpPr>
            <a:spLocks noGrp="1"/>
          </p:cNvSpPr>
          <p:nvPr>
            <p:ph type="title"/>
          </p:nvPr>
        </p:nvSpPr>
        <p:spPr/>
        <p:txBody>
          <a:bodyPr/>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6C86B66A-AC0F-B242-B8EE-92962B79273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EBD764FE-E384-474F-9D1F-71CCB5822FE5}"/>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5" name="Footer Placeholder 4">
            <a:extLst>
              <a:ext uri="{FF2B5EF4-FFF2-40B4-BE49-F238E27FC236}">
                <a16:creationId xmlns:a16="http://schemas.microsoft.com/office/drawing/2014/main" id="{7C8EE402-346F-E846-9273-7CA3E7BD8509}"/>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96633E61-AFDA-EA44-9E58-4CBEFC020768}"/>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241724207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B9070A-D496-AD43-9A5E-D81173166BB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C472A850-15AE-414B-830B-810DC78F24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DD629E6C-C353-9749-9601-9FB582A05A90}"/>
              </a:ext>
            </a:extLst>
          </p:cNvPr>
          <p:cNvSpPr>
            <a:spLocks noGrp="1"/>
          </p:cNvSpPr>
          <p:nvPr>
            <p:ph type="dt" sz="half" idx="10"/>
          </p:nvPr>
        </p:nvSpPr>
        <p:spPr/>
        <p:txBody>
          <a:bodyPr/>
          <a:lstStyle/>
          <a:p>
            <a:fld id="{1509CA6C-3CCC-9441-8C9E-7246A0620E4D}" type="datetimeFigureOut">
              <a:rPr lang="tr-TR" smtClean="0"/>
              <a:t>4.09.2022</a:t>
            </a:fld>
            <a:endParaRPr lang="tr-TR"/>
          </a:p>
        </p:txBody>
      </p:sp>
      <p:sp>
        <p:nvSpPr>
          <p:cNvPr id="5" name="Footer Placeholder 4">
            <a:extLst>
              <a:ext uri="{FF2B5EF4-FFF2-40B4-BE49-F238E27FC236}">
                <a16:creationId xmlns:a16="http://schemas.microsoft.com/office/drawing/2014/main" id="{5358A5D2-0990-4643-891A-2426E8625AC9}"/>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7FF72201-7B70-B847-A368-ADFE2F97A0B4}"/>
              </a:ext>
            </a:extLst>
          </p:cNvPr>
          <p:cNvSpPr>
            <a:spLocks noGrp="1"/>
          </p:cNvSpPr>
          <p:nvPr>
            <p:ph type="sldNum" sz="quarter" idx="12"/>
          </p:nvPr>
        </p:nvSpPr>
        <p:spPr/>
        <p:txBody>
          <a:bodyPr/>
          <a:lstStyle/>
          <a:p>
            <a:fld id="{19AB2B5C-14E3-2444-AC17-189CF6553EED}" type="slidenum">
              <a:rPr lang="tr-TR" smtClean="0"/>
              <a:t>‹#›</a:t>
            </a:fld>
            <a:endParaRPr lang="tr-TR"/>
          </a:p>
        </p:txBody>
      </p:sp>
    </p:spTree>
    <p:extLst>
      <p:ext uri="{BB962C8B-B14F-4D97-AF65-F5344CB8AC3E}">
        <p14:creationId xmlns:p14="http://schemas.microsoft.com/office/powerpoint/2010/main" val="2504464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1.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10.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10" Type="http://schemas.openxmlformats.org/officeDocument/2006/relationships/image" Target="../media/image1.emf"/><Relationship Id="rId4" Type="http://schemas.openxmlformats.org/officeDocument/2006/relationships/slideLayout" Target="../slideLayouts/slideLayout37.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image" Target="../media/image3.png"/><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5.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image" Target="../media/image8.png"/><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6.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66.xml"/><Relationship Id="rId7" Type="http://schemas.openxmlformats.org/officeDocument/2006/relationships/slideLayout" Target="../slideLayouts/slideLayout70.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4" Type="http://schemas.openxmlformats.org/officeDocument/2006/relationships/slideLayout" Target="../slideLayouts/slideLayout67.xml"/><Relationship Id="rId9" Type="http://schemas.openxmlformats.org/officeDocument/2006/relationships/image" Target="../media/image1.emf"/></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73.xml"/><Relationship Id="rId7" Type="http://schemas.openxmlformats.org/officeDocument/2006/relationships/theme" Target="../theme/theme8.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5" Type="http://schemas.openxmlformats.org/officeDocument/2006/relationships/slideLayout" Target="../slideLayouts/slideLayout75.xml"/><Relationship Id="rId4" Type="http://schemas.openxmlformats.org/officeDocument/2006/relationships/slideLayout" Target="../slideLayouts/slideLayout74.xml"/></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79.xml"/><Relationship Id="rId7" Type="http://schemas.openxmlformats.org/officeDocument/2006/relationships/slideLayout" Target="../slideLayouts/slideLayout83.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5" Type="http://schemas.openxmlformats.org/officeDocument/2006/relationships/slideLayout" Target="../slideLayouts/slideLayout81.xml"/><Relationship Id="rId4" Type="http://schemas.openxmlformats.org/officeDocument/2006/relationships/slideLayout" Target="../slideLayouts/slideLayout80.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849C8C-85A2-184F-B6FF-4DDC6963CA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8B48939-D4D9-AD48-8775-B6E6C87136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D0CA80-46C4-E548-A121-0F29EF5C3E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7F99FF-61F6-ED40-9AC3-8ED715B54DD7}" type="datetimeFigureOut">
              <a:rPr lang="en-US" smtClean="0"/>
              <a:t>9/4/2022</a:t>
            </a:fld>
            <a:endParaRPr lang="en-US"/>
          </a:p>
        </p:txBody>
      </p:sp>
      <p:sp>
        <p:nvSpPr>
          <p:cNvPr id="5" name="Footer Placeholder 4">
            <a:extLst>
              <a:ext uri="{FF2B5EF4-FFF2-40B4-BE49-F238E27FC236}">
                <a16:creationId xmlns:a16="http://schemas.microsoft.com/office/drawing/2014/main" id="{4009662F-CEAB-554D-B7E4-14AA67B5DC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1E859AB-8F4E-2B40-91B8-5DB25183A9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E9B1BC-30BB-EA44-809D-EC3AE787A641}" type="slidenum">
              <a:rPr lang="en-US" smtClean="0"/>
              <a:t>‹#›</a:t>
            </a:fld>
            <a:endParaRPr lang="en-US"/>
          </a:p>
        </p:txBody>
      </p:sp>
    </p:spTree>
    <p:extLst>
      <p:ext uri="{BB962C8B-B14F-4D97-AF65-F5344CB8AC3E}">
        <p14:creationId xmlns:p14="http://schemas.microsoft.com/office/powerpoint/2010/main" val="794662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C38133-BB28-EE4A-9CEB-D945FF1084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tr-TR"/>
          </a:p>
        </p:txBody>
      </p:sp>
      <p:sp>
        <p:nvSpPr>
          <p:cNvPr id="3" name="Text Placeholder 2">
            <a:extLst>
              <a:ext uri="{FF2B5EF4-FFF2-40B4-BE49-F238E27FC236}">
                <a16:creationId xmlns:a16="http://schemas.microsoft.com/office/drawing/2014/main" id="{783699A8-927A-A441-BED9-3A9485C195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46330D29-FAAE-584C-BFCC-7C59C31326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09CA6C-3CCC-9441-8C9E-7246A0620E4D}" type="datetimeFigureOut">
              <a:rPr lang="tr-TR" smtClean="0"/>
              <a:t>4.09.2022</a:t>
            </a:fld>
            <a:endParaRPr lang="tr-TR"/>
          </a:p>
        </p:txBody>
      </p:sp>
      <p:sp>
        <p:nvSpPr>
          <p:cNvPr id="5" name="Footer Placeholder 4">
            <a:extLst>
              <a:ext uri="{FF2B5EF4-FFF2-40B4-BE49-F238E27FC236}">
                <a16:creationId xmlns:a16="http://schemas.microsoft.com/office/drawing/2014/main" id="{182426CA-F89E-A54F-8DFE-39ADD3154E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a:extLst>
              <a:ext uri="{FF2B5EF4-FFF2-40B4-BE49-F238E27FC236}">
                <a16:creationId xmlns:a16="http://schemas.microsoft.com/office/drawing/2014/main" id="{4FBB31D8-B588-C349-B71C-DEA65963A8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AB2B5C-14E3-2444-AC17-189CF6553EED}" type="slidenum">
              <a:rPr lang="tr-TR" smtClean="0"/>
              <a:t>‹#›</a:t>
            </a:fld>
            <a:endParaRPr lang="tr-TR"/>
          </a:p>
        </p:txBody>
      </p:sp>
    </p:spTree>
    <p:extLst>
      <p:ext uri="{BB962C8B-B14F-4D97-AF65-F5344CB8AC3E}">
        <p14:creationId xmlns:p14="http://schemas.microsoft.com/office/powerpoint/2010/main" val="162095155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2DA2B9-BE36-C3A1-D697-5AE756392E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C90995-B23A-F5FA-2A01-E96503B507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43C3F0-72C9-1B6C-E33E-E1CD75CB54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696D73-C7EE-4CEC-8017-3853D5B414D4}" type="datetimeFigureOut">
              <a:rPr lang="en-GB" smtClean="0"/>
              <a:t>04/09/2022</a:t>
            </a:fld>
            <a:endParaRPr lang="en-GB"/>
          </a:p>
        </p:txBody>
      </p:sp>
      <p:sp>
        <p:nvSpPr>
          <p:cNvPr id="5" name="Footer Placeholder 4">
            <a:extLst>
              <a:ext uri="{FF2B5EF4-FFF2-40B4-BE49-F238E27FC236}">
                <a16:creationId xmlns:a16="http://schemas.microsoft.com/office/drawing/2014/main" id="{6B82ECCB-A7E0-32FC-EAEE-B9482A52ED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37F8031-364C-E729-02E7-418C3753DB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D91CA3-0463-4550-8202-FED49C648D7E}" type="slidenum">
              <a:rPr lang="en-GB" smtClean="0"/>
              <a:t>‹#›</a:t>
            </a:fld>
            <a:endParaRPr lang="en-GB"/>
          </a:p>
        </p:txBody>
      </p:sp>
    </p:spTree>
    <p:extLst>
      <p:ext uri="{BB962C8B-B14F-4D97-AF65-F5344CB8AC3E}">
        <p14:creationId xmlns:p14="http://schemas.microsoft.com/office/powerpoint/2010/main" val="41187757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D3CB2-CB46-4D73-9AF3-8191DEA4D6E1}" type="datetimeFigureOut">
              <a:rPr lang="en-GB" smtClean="0"/>
              <a:t>04/09/2022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4100A-E962-4EDC-8177-67B64A99A009}" type="slidenum">
              <a:rPr lang="en-GB" smtClean="0"/>
              <a:t>‹#›</a:t>
            </a:fld>
            <a:endParaRPr lang="en-GB"/>
          </a:p>
        </p:txBody>
      </p:sp>
    </p:spTree>
    <p:extLst>
      <p:ext uri="{BB962C8B-B14F-4D97-AF65-F5344CB8AC3E}">
        <p14:creationId xmlns:p14="http://schemas.microsoft.com/office/powerpoint/2010/main" val="21669634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2" name="TextBox 11">
            <a:extLst>
              <a:ext uri="{FF2B5EF4-FFF2-40B4-BE49-F238E27FC236}">
                <a16:creationId xmlns:a16="http://schemas.microsoft.com/office/drawing/2014/main" id="{E18312CC-C2A0-4FD2-B0C8-609BD690F50B}"/>
              </a:ext>
            </a:extLst>
          </p:cNvPr>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Future Circular</a:t>
            </a:r>
            <a:r>
              <a:rPr lang="en-GB" sz="1000" b="1" baseline="0" dirty="0">
                <a:solidFill>
                  <a:schemeClr val="bg1"/>
                </a:solidFill>
              </a:rPr>
              <a:t> Collider Plans</a:t>
            </a:r>
            <a:br>
              <a:rPr lang="en-GB" sz="1000" b="1" dirty="0">
                <a:solidFill>
                  <a:schemeClr val="bg1"/>
                </a:solidFill>
              </a:rPr>
            </a:br>
            <a:r>
              <a:rPr lang="en-US" sz="1000" b="0" dirty="0">
                <a:solidFill>
                  <a:schemeClr val="bg1"/>
                </a:solidFill>
              </a:rPr>
              <a:t>Frank Zimmermann</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b="0" baseline="0" dirty="0">
                <a:solidFill>
                  <a:schemeClr val="bg1"/>
                </a:solidFill>
              </a:rPr>
              <a:t>UPHUK8, Bodrum, 5 Sept. 2022</a:t>
            </a:r>
            <a:endParaRPr lang="en-GB" sz="900" b="0" dirty="0">
              <a:solidFill>
                <a:schemeClr val="bg1"/>
              </a:solidFill>
            </a:endParaRPr>
          </a:p>
        </p:txBody>
      </p:sp>
    </p:spTree>
    <p:extLst>
      <p:ext uri="{BB962C8B-B14F-4D97-AF65-F5344CB8AC3E}">
        <p14:creationId xmlns:p14="http://schemas.microsoft.com/office/powerpoint/2010/main" val="24470836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488751622"/>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71950984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2" name="TextBox 11">
            <a:extLst>
              <a:ext uri="{FF2B5EF4-FFF2-40B4-BE49-F238E27FC236}">
                <a16:creationId xmlns:a16="http://schemas.microsoft.com/office/drawing/2014/main" id="{E18312CC-C2A0-4FD2-B0C8-609BD690F50B}"/>
              </a:ext>
            </a:extLst>
          </p:cNvPr>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Future Circular</a:t>
            </a:r>
            <a:r>
              <a:rPr lang="en-GB" sz="1000" b="1" baseline="0" dirty="0">
                <a:solidFill>
                  <a:schemeClr val="bg1"/>
                </a:solidFill>
              </a:rPr>
              <a:t> Collider Plans</a:t>
            </a:r>
            <a:br>
              <a:rPr lang="en-GB" sz="1000" b="1" dirty="0">
                <a:solidFill>
                  <a:schemeClr val="bg1"/>
                </a:solidFill>
              </a:rPr>
            </a:br>
            <a:r>
              <a:rPr lang="en-US" sz="1000" b="0" dirty="0">
                <a:solidFill>
                  <a:schemeClr val="bg1"/>
                </a:solidFill>
              </a:rPr>
              <a:t>Frank Zimmermann</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b="0" baseline="0" dirty="0">
                <a:solidFill>
                  <a:schemeClr val="bg1"/>
                </a:solidFill>
              </a:rPr>
              <a:t>UPHUK8, Bodrum, 5 Sept. 2022</a:t>
            </a:r>
            <a:endParaRPr lang="en-GB" sz="900" b="0" dirty="0">
              <a:solidFill>
                <a:schemeClr val="bg1"/>
              </a:solidFill>
            </a:endParaRPr>
          </a:p>
        </p:txBody>
      </p:sp>
    </p:spTree>
    <p:extLst>
      <p:ext uri="{BB962C8B-B14F-4D97-AF65-F5344CB8AC3E}">
        <p14:creationId xmlns:p14="http://schemas.microsoft.com/office/powerpoint/2010/main" val="244897701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5" r:id="rId7"/>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1" name="TextBox 10"/>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Future Circular</a:t>
            </a:r>
            <a:r>
              <a:rPr lang="en-GB" sz="1000" b="1" baseline="0" dirty="0">
                <a:solidFill>
                  <a:schemeClr val="bg1"/>
                </a:solidFill>
              </a:rPr>
              <a:t> Collider Plans</a:t>
            </a:r>
            <a:br>
              <a:rPr lang="en-GB" sz="1000" b="1" dirty="0">
                <a:solidFill>
                  <a:schemeClr val="bg1"/>
                </a:solidFill>
              </a:rPr>
            </a:br>
            <a:r>
              <a:rPr lang="en-US" sz="1000" b="0" dirty="0">
                <a:solidFill>
                  <a:schemeClr val="bg1"/>
                </a:solidFill>
              </a:rPr>
              <a:t>Frank Zimmermann</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b="0" baseline="0" dirty="0">
                <a:solidFill>
                  <a:schemeClr val="bg1"/>
                </a:solidFill>
              </a:rPr>
              <a:t>UPHUK8, Bodrum, 5 Sept. 2022</a:t>
            </a:r>
            <a:endParaRPr lang="en-GB" sz="900" b="0" dirty="0">
              <a:solidFill>
                <a:schemeClr val="bg1"/>
              </a:solidFill>
            </a:endParaRPr>
          </a:p>
        </p:txBody>
      </p:sp>
    </p:spTree>
    <p:extLst>
      <p:ext uri="{BB962C8B-B14F-4D97-AF65-F5344CB8AC3E}">
        <p14:creationId xmlns:p14="http://schemas.microsoft.com/office/powerpoint/2010/main" val="1177747892"/>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12" name="TextBox 11"/>
          <p:cNvSpPr txBox="1"/>
          <p:nvPr userDrawn="1"/>
        </p:nvSpPr>
        <p:spPr>
          <a:xfrm>
            <a:off x="695400" y="6244114"/>
            <a:ext cx="6197663" cy="553998"/>
          </a:xfrm>
          <a:prstGeom prst="rect">
            <a:avLst/>
          </a:prstGeom>
          <a:noFill/>
        </p:spPr>
        <p:txBody>
          <a:bodyPr wrap="square" rtlCol="0">
            <a:spAutoFit/>
          </a:bodyPr>
          <a:lstStyle/>
          <a:p>
            <a:r>
              <a:rPr lang="en-GB" sz="1000" b="1" dirty="0">
                <a:solidFill>
                  <a:schemeClr val="bg1"/>
                </a:solidFill>
              </a:rPr>
              <a:t>Future Circular</a:t>
            </a:r>
            <a:r>
              <a:rPr lang="en-GB" sz="1000" b="1" baseline="0" dirty="0">
                <a:solidFill>
                  <a:schemeClr val="bg1"/>
                </a:solidFill>
              </a:rPr>
              <a:t> Collider Plans</a:t>
            </a:r>
            <a:br>
              <a:rPr lang="en-GB" sz="1000" b="1" dirty="0">
                <a:solidFill>
                  <a:schemeClr val="bg1"/>
                </a:solidFill>
              </a:rPr>
            </a:br>
            <a:r>
              <a:rPr lang="en-US" sz="1000" b="0" dirty="0">
                <a:solidFill>
                  <a:schemeClr val="bg1"/>
                </a:solidFill>
              </a:rPr>
              <a:t>Frank Zimmermann</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b="0" baseline="0" dirty="0">
                <a:solidFill>
                  <a:schemeClr val="bg1"/>
                </a:solidFill>
              </a:rPr>
              <a:t>UPHUK8, Bodrum, 5 Sept. 2022</a:t>
            </a:r>
            <a:endParaRPr lang="en-GB" sz="900" b="0" dirty="0">
              <a:solidFill>
                <a:schemeClr val="bg1"/>
              </a:solidFill>
            </a:endParaRPr>
          </a:p>
        </p:txBody>
      </p:sp>
    </p:spTree>
    <p:extLst>
      <p:ext uri="{BB962C8B-B14F-4D97-AF65-F5344CB8AC3E}">
        <p14:creationId xmlns:p14="http://schemas.microsoft.com/office/powerpoint/2010/main" val="3508124603"/>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emf"/><Relationship Id="rId7" Type="http://schemas.openxmlformats.org/officeDocument/2006/relationships/image" Target="../media/image13.png"/><Relationship Id="rId12"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image" Target="../media/image12.jpeg"/><Relationship Id="rId11" Type="http://schemas.openxmlformats.org/officeDocument/2006/relationships/hyperlink" Target="http://cern.ch/fcc" TargetMode="External"/><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1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20.png"/><Relationship Id="rId1" Type="http://schemas.openxmlformats.org/officeDocument/2006/relationships/slideLayout" Target="../slideLayouts/slideLayout1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48.png"/><Relationship Id="rId2"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47.gif"/><Relationship Id="rId5" Type="http://schemas.openxmlformats.org/officeDocument/2006/relationships/image" Target="../media/image46.jpg"/><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9.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0.png"/><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0.png"/><Relationship Id="rId1" Type="http://schemas.openxmlformats.org/officeDocument/2006/relationships/slideLayout" Target="../slideLayouts/slideLayout70.xml"/></Relationships>
</file>

<file path=ppt/slides/_rels/slide15.xml.rels><?xml version="1.0" encoding="UTF-8" standalone="yes"?>
<Relationships xmlns="http://schemas.openxmlformats.org/package/2006/relationships"><Relationship Id="rId8" Type="http://schemas.openxmlformats.org/officeDocument/2006/relationships/image" Target="../media/image53.jpg"/><Relationship Id="rId13" Type="http://schemas.openxmlformats.org/officeDocument/2006/relationships/hyperlink" Target="https://indico.cern.ch/event/1001465/" TargetMode="External"/><Relationship Id="rId3" Type="http://schemas.openxmlformats.org/officeDocument/2006/relationships/image" Target="../media/image4.png"/><Relationship Id="rId7" Type="http://schemas.openxmlformats.org/officeDocument/2006/relationships/hyperlink" Target="https://www.carbonbrief.org/" TargetMode="External"/><Relationship Id="rId12" Type="http://schemas.openxmlformats.org/officeDocument/2006/relationships/image" Target="../media/image56.png"/><Relationship Id="rId2" Type="http://schemas.openxmlformats.org/officeDocument/2006/relationships/image" Target="../media/image20.png"/><Relationship Id="rId1" Type="http://schemas.openxmlformats.org/officeDocument/2006/relationships/slideLayout" Target="../slideLayouts/slideLayout52.xml"/><Relationship Id="rId6" Type="http://schemas.openxmlformats.org/officeDocument/2006/relationships/hyperlink" Target="https://indico.cern.ch/event/1064327/contributions/4883198/attachments/2453900/4208505/FCC_power-demand-updated_V2.pdf" TargetMode="External"/><Relationship Id="rId11" Type="http://schemas.openxmlformats.org/officeDocument/2006/relationships/image" Target="../media/image55.png"/><Relationship Id="rId5" Type="http://schemas.openxmlformats.org/officeDocument/2006/relationships/image" Target="../media/image450.png"/><Relationship Id="rId10" Type="http://schemas.openxmlformats.org/officeDocument/2006/relationships/image" Target="../media/image480.png"/><Relationship Id="rId4" Type="http://schemas.openxmlformats.org/officeDocument/2006/relationships/image" Target="../media/image52.png"/><Relationship Id="rId9" Type="http://schemas.openxmlformats.org/officeDocument/2006/relationships/image" Target="../media/image5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hyperlink" Target="https://indico.cern.ch/event/1178975/"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1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61.tiff"/><Relationship Id="rId3" Type="http://schemas.openxmlformats.org/officeDocument/2006/relationships/hyperlink" Target="https://link.springer.com/article/10.1140/epjc/s10052-019-6904-3" TargetMode="External"/><Relationship Id="rId7" Type="http://schemas.openxmlformats.org/officeDocument/2006/relationships/hyperlink" Target="http://fcc-cdr.web.cern.ch/" TargetMode="External"/><Relationship Id="rId12" Type="http://schemas.openxmlformats.org/officeDocument/2006/relationships/image" Target="../media/image67.png"/><Relationship Id="rId2" Type="http://schemas.openxmlformats.org/officeDocument/2006/relationships/notesSlide" Target="../notesSlides/notesSlide2.xml"/><Relationship Id="rId1" Type="http://schemas.openxmlformats.org/officeDocument/2006/relationships/slideLayout" Target="../slideLayouts/slideLayout34.xml"/><Relationship Id="rId6" Type="http://schemas.openxmlformats.org/officeDocument/2006/relationships/hyperlink" Target="https://link.springer.com/article/10.1140/epjst/e2019-900088-6" TargetMode="External"/><Relationship Id="rId11" Type="http://schemas.openxmlformats.org/officeDocument/2006/relationships/image" Target="../media/image65.png"/><Relationship Id="rId5" Type="http://schemas.openxmlformats.org/officeDocument/2006/relationships/hyperlink" Target="https://link.springer.com/article/10.1140/epjst/e2019-900087-0" TargetMode="External"/><Relationship Id="rId10" Type="http://schemas.openxmlformats.org/officeDocument/2006/relationships/image" Target="../media/image64.png"/><Relationship Id="rId4" Type="http://schemas.openxmlformats.org/officeDocument/2006/relationships/hyperlink" Target="https://link.springer.com/article/10.1140/epjst/e2019-900045-4" TargetMode="External"/><Relationship Id="rId9" Type="http://schemas.openxmlformats.org/officeDocument/2006/relationships/image" Target="../media/image63.png"/></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1.xml"/><Relationship Id="rId6" Type="http://schemas.openxmlformats.org/officeDocument/2006/relationships/image" Target="../media/image260.png"/><Relationship Id="rId5" Type="http://schemas.openxmlformats.org/officeDocument/2006/relationships/image" Target="../media/image21.png"/><Relationship Id="rId4" Type="http://schemas.openxmlformats.org/officeDocument/2006/relationships/image" Target="../media/image20.png"/></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20.png"/><Relationship Id="rId1" Type="http://schemas.openxmlformats.org/officeDocument/2006/relationships/slideLayout" Target="../slideLayouts/slideLayout65.xml"/><Relationship Id="rId6" Type="http://schemas.openxmlformats.org/officeDocument/2006/relationships/hyperlink" Target="http://cds.cern.ch/record/2774007/files/English.pdf" TargetMode="External"/><Relationship Id="rId5" Type="http://schemas.openxmlformats.org/officeDocument/2006/relationships/hyperlink" Target="http://cds.cern.ch/record/2774006/files/English.pdf" TargetMode="External"/><Relationship Id="rId4" Type="http://schemas.openxmlformats.org/officeDocument/2006/relationships/image" Target="../media/image69.png"/></Relationships>
</file>

<file path=ppt/slides/_rels/slide2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20.png"/><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3" Type="http://schemas.openxmlformats.org/officeDocument/2006/relationships/image" Target="../media/image71.tiff"/><Relationship Id="rId2" Type="http://schemas.openxmlformats.org/officeDocument/2006/relationships/notesSlide" Target="../notesSlides/notesSlide4.xml"/><Relationship Id="rId1" Type="http://schemas.openxmlformats.org/officeDocument/2006/relationships/slideLayout" Target="../slideLayouts/slideLayout71.xml"/><Relationship Id="rId5" Type="http://schemas.openxmlformats.org/officeDocument/2006/relationships/image" Target="../media/image20.png"/><Relationship Id="rId4" Type="http://schemas.openxmlformats.org/officeDocument/2006/relationships/image" Target="../media/image72.tiff"/></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8.xml"/><Relationship Id="rId4" Type="http://schemas.openxmlformats.org/officeDocument/2006/relationships/image" Target="../media/image75.png"/></Relationships>
</file>

<file path=ppt/slides/_rels/slide25.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hyperlink" Target="https://indico.cern.ch/event/405973/" TargetMode="External"/><Relationship Id="rId7" Type="http://schemas.openxmlformats.org/officeDocument/2006/relationships/image" Target="../media/image80.png"/><Relationship Id="rId2" Type="http://schemas.openxmlformats.org/officeDocument/2006/relationships/image" Target="../media/image76.jpg"/><Relationship Id="rId1" Type="http://schemas.openxmlformats.org/officeDocument/2006/relationships/slideLayout" Target="../slideLayouts/slideLayout78.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 Id="rId9" Type="http://schemas.openxmlformats.org/officeDocument/2006/relationships/image" Target="../media/image81.png"/></Relationships>
</file>

<file path=ppt/slides/_rels/slide2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82.png"/><Relationship Id="rId1" Type="http://schemas.openxmlformats.org/officeDocument/2006/relationships/slideLayout" Target="../slideLayouts/slideLayout78.xml"/></Relationships>
</file>

<file path=ppt/slides/_rels/slide2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85.xml"/><Relationship Id="rId4" Type="http://schemas.openxmlformats.org/officeDocument/2006/relationships/image" Target="../media/image85.png"/></Relationships>
</file>

<file path=ppt/slides/_rels/slide2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6.png"/><Relationship Id="rId1" Type="http://schemas.openxmlformats.org/officeDocument/2006/relationships/slideLayout" Target="../slideLayouts/slideLayout85.xml"/><Relationship Id="rId4" Type="http://schemas.openxmlformats.org/officeDocument/2006/relationships/image" Target="../media/image85.png"/></Relationships>
</file>

<file path=ppt/slides/_rels/slide2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85.xml"/><Relationship Id="rId4" Type="http://schemas.openxmlformats.org/officeDocument/2006/relationships/image" Target="../media/image87.png"/></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Layout" Target="../slideLayouts/slideLayout41.xml"/></Relationships>
</file>

<file path=ppt/slides/_rels/slide30.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image" Target="../media/image84.png"/><Relationship Id="rId1" Type="http://schemas.openxmlformats.org/officeDocument/2006/relationships/slideLayout" Target="../slideLayouts/slideLayout7.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3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8.xml"/><Relationship Id="rId5" Type="http://schemas.openxmlformats.org/officeDocument/2006/relationships/image" Target="../media/image96.png"/><Relationship Id="rId4" Type="http://schemas.openxmlformats.org/officeDocument/2006/relationships/image" Target="../media/image84.png"/></Relationships>
</file>

<file path=ppt/slides/_rels/slide32.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100.png"/><Relationship Id="rId2" Type="http://schemas.openxmlformats.org/officeDocument/2006/relationships/image" Target="../media/image84.png"/><Relationship Id="rId1" Type="http://schemas.openxmlformats.org/officeDocument/2006/relationships/slideLayout" Target="../slideLayouts/slideLayout7.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33.xml.rels><?xml version="1.0" encoding="UTF-8" standalone="yes"?>
<Relationships xmlns="http://schemas.openxmlformats.org/package/2006/relationships"><Relationship Id="rId8" Type="http://schemas.openxmlformats.org/officeDocument/2006/relationships/image" Target="../media/image105.png"/><Relationship Id="rId13" Type="http://schemas.openxmlformats.org/officeDocument/2006/relationships/image" Target="../media/image110.png"/><Relationship Id="rId18" Type="http://schemas.openxmlformats.org/officeDocument/2006/relationships/image" Target="../media/image115.png"/><Relationship Id="rId3" Type="http://schemas.openxmlformats.org/officeDocument/2006/relationships/image" Target="../media/image96.png"/><Relationship Id="rId7" Type="http://schemas.openxmlformats.org/officeDocument/2006/relationships/image" Target="../media/image104.png"/><Relationship Id="rId12" Type="http://schemas.openxmlformats.org/officeDocument/2006/relationships/image" Target="../media/image109.png"/><Relationship Id="rId17" Type="http://schemas.openxmlformats.org/officeDocument/2006/relationships/image" Target="../media/image114.png"/><Relationship Id="rId2" Type="http://schemas.openxmlformats.org/officeDocument/2006/relationships/image" Target="../media/image84.png"/><Relationship Id="rId16"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103.png"/><Relationship Id="rId11" Type="http://schemas.openxmlformats.org/officeDocument/2006/relationships/image" Target="../media/image108.png"/><Relationship Id="rId5" Type="http://schemas.openxmlformats.org/officeDocument/2006/relationships/image" Target="../media/image102.png"/><Relationship Id="rId15" Type="http://schemas.openxmlformats.org/officeDocument/2006/relationships/image" Target="../media/image112.png"/><Relationship Id="rId10" Type="http://schemas.openxmlformats.org/officeDocument/2006/relationships/image" Target="../media/image107.png"/><Relationship Id="rId4" Type="http://schemas.openxmlformats.org/officeDocument/2006/relationships/image" Target="../media/image101.png"/><Relationship Id="rId9" Type="http://schemas.openxmlformats.org/officeDocument/2006/relationships/image" Target="../media/image106.png"/><Relationship Id="rId14" Type="http://schemas.openxmlformats.org/officeDocument/2006/relationships/image" Target="../media/image111.png"/></Relationships>
</file>

<file path=ppt/slides/_rels/slide3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8.xml"/></Relationships>
</file>

<file path=ppt/slides/_rels/slide3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7.xml"/></Relationships>
</file>

<file path=ppt/slides/_rels/slide36.xml.rels><?xml version="1.0" encoding="UTF-8" standalone="yes"?>
<Relationships xmlns="http://schemas.openxmlformats.org/package/2006/relationships"><Relationship Id="rId2" Type="http://schemas.openxmlformats.org/officeDocument/2006/relationships/image" Target="../media/image116.jp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0.png"/><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0.png"/><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event/994685/" TargetMode="External"/><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jpe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jpg"/><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rc 9"/>
          <p:cNvSpPr/>
          <p:nvPr/>
        </p:nvSpPr>
        <p:spPr>
          <a:xfrm>
            <a:off x="583469" y="4094589"/>
            <a:ext cx="6030464" cy="1358292"/>
          </a:xfrm>
          <a:prstGeom prst="arc">
            <a:avLst>
              <a:gd name="adj1" fmla="val 11568746"/>
              <a:gd name="adj2" fmla="val 488561"/>
            </a:avLst>
          </a:prstGeom>
          <a:noFill/>
          <a:ln w="38100" cap="flat" cmpd="sng" algn="ctr">
            <a:solidFill>
              <a:schemeClr val="bg1"/>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a:ea typeface="+mn-ea"/>
              <a:cs typeface="+mn-cs"/>
            </a:endParaRPr>
          </a:p>
        </p:txBody>
      </p:sp>
      <p:grpSp>
        <p:nvGrpSpPr>
          <p:cNvPr id="19" name="Group 18"/>
          <p:cNvGrpSpPr/>
          <p:nvPr/>
        </p:nvGrpSpPr>
        <p:grpSpPr>
          <a:xfrm>
            <a:off x="-906378" y="0"/>
            <a:ext cx="16992592" cy="6858000"/>
            <a:chOff x="786608" y="-54911"/>
            <a:chExt cx="12644785" cy="6917447"/>
          </a:xfrm>
        </p:grpSpPr>
        <p:pic>
          <p:nvPicPr>
            <p:cNvPr id="6" name="Picture 5"/>
            <p:cNvPicPr>
              <a:picLocks noChangeAspect="1"/>
            </p:cNvPicPr>
            <p:nvPr/>
          </p:nvPicPr>
          <p:blipFill>
            <a:blip r:embed="rId3"/>
            <a:stretch>
              <a:fillRect/>
            </a:stretch>
          </p:blipFill>
          <p:spPr>
            <a:xfrm>
              <a:off x="1434218" y="-54911"/>
              <a:ext cx="9171384" cy="6917447"/>
            </a:xfrm>
            <a:prstGeom prst="rect">
              <a:avLst/>
            </a:prstGeom>
            <a:ln>
              <a:noFill/>
            </a:ln>
            <a:effectLst/>
          </p:spPr>
        </p:pic>
        <p:sp>
          <p:nvSpPr>
            <p:cNvPr id="7" name="Oval 6"/>
            <p:cNvSpPr/>
            <p:nvPr/>
          </p:nvSpPr>
          <p:spPr>
            <a:xfrm>
              <a:off x="3187800" y="4113292"/>
              <a:ext cx="2884972" cy="617406"/>
            </a:xfrm>
            <a:prstGeom prst="ellipse">
              <a:avLst/>
            </a:prstGeom>
            <a:noFill/>
            <a:ln w="38100" cap="flat" cmpd="sng" algn="ctr">
              <a:solidFill>
                <a:srgbClr val="00B0F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8" name="Oval 7"/>
            <p:cNvSpPr/>
            <p:nvPr/>
          </p:nvSpPr>
          <p:spPr>
            <a:xfrm>
              <a:off x="6072772" y="4196756"/>
              <a:ext cx="381668" cy="107375"/>
            </a:xfrm>
            <a:prstGeom prst="ellipse">
              <a:avLst/>
            </a:prstGeom>
            <a:noFill/>
            <a:ln w="28575" cap="flat" cmpd="sng" algn="ctr">
              <a:solidFill>
                <a:srgbClr val="33FF0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23" name="Arc 22"/>
            <p:cNvSpPr/>
            <p:nvPr/>
          </p:nvSpPr>
          <p:spPr>
            <a:xfrm>
              <a:off x="3352800" y="3011602"/>
              <a:ext cx="10078593" cy="1638687"/>
            </a:xfrm>
            <a:prstGeom prst="arc">
              <a:avLst>
                <a:gd name="adj1" fmla="val 776254"/>
                <a:gd name="adj2" fmla="val 11036784"/>
              </a:avLst>
            </a:prstGeom>
            <a:ln w="28575" cap="rnd" cmpd="sng">
              <a:solidFill>
                <a:srgbClr val="FFFF00"/>
              </a:solidFill>
              <a:prstDash val="sysDash"/>
              <a:headEnd type="none"/>
              <a:tailEnd type="none"/>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5" name="Arc 24"/>
            <p:cNvSpPr/>
            <p:nvPr/>
          </p:nvSpPr>
          <p:spPr>
            <a:xfrm rot="10800000">
              <a:off x="786608" y="4073016"/>
              <a:ext cx="5667832" cy="1362322"/>
            </a:xfrm>
            <a:prstGeom prst="arc">
              <a:avLst>
                <a:gd name="adj1" fmla="val 413169"/>
                <a:gd name="adj2" fmla="val 11745777"/>
              </a:avLst>
            </a:prstGeom>
            <a:ln w="28575" cap="rnd" cmpd="sng">
              <a:solidFill>
                <a:schemeClr val="accent2"/>
              </a:solidFill>
              <a:prstDash val="solid"/>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grpSp>
      <p:sp>
        <p:nvSpPr>
          <p:cNvPr id="31" name="TextBox 30"/>
          <p:cNvSpPr txBox="1"/>
          <p:nvPr/>
        </p:nvSpPr>
        <p:spPr>
          <a:xfrm>
            <a:off x="9000082" y="4747472"/>
            <a:ext cx="87838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FFFF00"/>
                </a:solidFill>
                <a:effectLst/>
                <a:uLnTx/>
                <a:uFillTx/>
                <a:latin typeface="Arial"/>
                <a:ea typeface="+mn-ea"/>
                <a:cs typeface="+mn-cs"/>
              </a:rPr>
              <a:t>FCC</a:t>
            </a:r>
            <a:endParaRPr kumimoji="0" lang="en-GB" sz="2400" b="1" i="0" u="none" strike="noStrike" kern="1200" cap="none" spc="0" normalizeH="0" baseline="0" noProof="0" dirty="0">
              <a:ln>
                <a:noFill/>
              </a:ln>
              <a:solidFill>
                <a:srgbClr val="FFFF00"/>
              </a:solidFill>
              <a:effectLst/>
              <a:uLnTx/>
              <a:uFillTx/>
              <a:latin typeface="Arial"/>
              <a:ea typeface="+mn-ea"/>
              <a:cs typeface="+mn-cs"/>
            </a:endParaRPr>
          </a:p>
        </p:txBody>
      </p:sp>
      <p:sp>
        <p:nvSpPr>
          <p:cNvPr id="32" name="TextBox 31"/>
          <p:cNvSpPr txBox="1"/>
          <p:nvPr/>
        </p:nvSpPr>
        <p:spPr>
          <a:xfrm>
            <a:off x="6698324" y="4090748"/>
            <a:ext cx="65151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50"/>
                </a:solidFill>
                <a:effectLst/>
                <a:uLnTx/>
                <a:uFillTx/>
                <a:latin typeface="Arial"/>
                <a:ea typeface="+mn-ea"/>
                <a:cs typeface="+mn-cs"/>
              </a:rPr>
              <a:t>PS</a:t>
            </a:r>
            <a:endParaRPr kumimoji="0" lang="en-GB" sz="2400" b="0" i="0" u="none" strike="noStrike" kern="1200" cap="none" spc="0" normalizeH="0" baseline="0" noProof="0" dirty="0">
              <a:ln>
                <a:noFill/>
              </a:ln>
              <a:solidFill>
                <a:srgbClr val="00B050"/>
              </a:solidFill>
              <a:effectLst/>
              <a:uLnTx/>
              <a:uFillTx/>
              <a:latin typeface="Arial"/>
              <a:ea typeface="+mn-ea"/>
              <a:cs typeface="+mn-cs"/>
            </a:endParaRPr>
          </a:p>
        </p:txBody>
      </p:sp>
      <p:sp>
        <p:nvSpPr>
          <p:cNvPr id="33" name="TextBox 32"/>
          <p:cNvSpPr txBox="1"/>
          <p:nvPr/>
        </p:nvSpPr>
        <p:spPr>
          <a:xfrm>
            <a:off x="4033743" y="4741846"/>
            <a:ext cx="8875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00B0F0"/>
                </a:solidFill>
                <a:effectLst/>
                <a:uLnTx/>
                <a:uFillTx/>
                <a:latin typeface="Arial"/>
                <a:ea typeface="+mn-ea"/>
                <a:cs typeface="+mn-cs"/>
              </a:rPr>
              <a:t>SPS</a:t>
            </a:r>
            <a:endParaRPr kumimoji="0" lang="en-GB" sz="2400" b="0" i="0" u="none" strike="noStrike" kern="1200" cap="none" spc="0" normalizeH="0" baseline="0" noProof="0" dirty="0">
              <a:ln>
                <a:noFill/>
              </a:ln>
              <a:solidFill>
                <a:srgbClr val="00B0F0"/>
              </a:solidFill>
              <a:effectLst/>
              <a:uLnTx/>
              <a:uFillTx/>
              <a:latin typeface="Arial"/>
              <a:ea typeface="+mn-ea"/>
              <a:cs typeface="+mn-cs"/>
            </a:endParaRPr>
          </a:p>
        </p:txBody>
      </p:sp>
      <p:sp>
        <p:nvSpPr>
          <p:cNvPr id="34" name="TextBox 33"/>
          <p:cNvSpPr txBox="1"/>
          <p:nvPr/>
        </p:nvSpPr>
        <p:spPr>
          <a:xfrm>
            <a:off x="142603" y="3741747"/>
            <a:ext cx="921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rgbClr val="ED7D31"/>
                </a:solidFill>
                <a:effectLst/>
                <a:uLnTx/>
                <a:uFillTx/>
                <a:latin typeface="Arial"/>
                <a:ea typeface="+mn-ea"/>
                <a:cs typeface="+mn-cs"/>
              </a:rPr>
              <a:t>LHC</a:t>
            </a:r>
            <a:endParaRPr kumimoji="0" lang="en-GB" sz="2400" b="0" i="0" u="none" strike="noStrike" kern="1200" cap="none" spc="0" normalizeH="0" baseline="0" noProof="0" dirty="0">
              <a:ln>
                <a:noFill/>
              </a:ln>
              <a:solidFill>
                <a:srgbClr val="ED7D31"/>
              </a:solidFill>
              <a:effectLst/>
              <a:uLnTx/>
              <a:uFillTx/>
              <a:latin typeface="Arial"/>
              <a:ea typeface="+mn-ea"/>
              <a:cs typeface="+mn-cs"/>
            </a:endParaRPr>
          </a:p>
        </p:txBody>
      </p:sp>
      <p:sp>
        <p:nvSpPr>
          <p:cNvPr id="28" name="TextBox 27"/>
          <p:cNvSpPr txBox="1"/>
          <p:nvPr/>
        </p:nvSpPr>
        <p:spPr>
          <a:xfrm>
            <a:off x="234706" y="352967"/>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The e</a:t>
            </a:r>
            <a:r>
              <a:rPr kumimoji="0" lang="fr-FR" sz="5400" b="1" i="0" u="none" strike="noStrike" kern="1200" cap="none" spc="0" normalizeH="0" baseline="30000" noProof="0" dirty="0">
                <a:ln>
                  <a:noFill/>
                </a:ln>
                <a:solidFill>
                  <a:srgbClr val="FFFF00"/>
                </a:solidFill>
                <a:effectLst/>
                <a:uLnTx/>
                <a:uFillTx/>
                <a:latin typeface="Calibri" panose="020F0502020204030204"/>
                <a:ea typeface="+mn-ea"/>
                <a:cs typeface="+mn-cs"/>
              </a:rPr>
              <a:t>-</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e</a:t>
            </a:r>
            <a:r>
              <a:rPr kumimoji="0" lang="fr-FR" sz="5400" b="1" i="0" u="none" strike="noStrike" kern="1200" cap="none" spc="0" normalizeH="0" baseline="30000" noProof="0" dirty="0">
                <a:ln>
                  <a:noFill/>
                </a:ln>
                <a:solidFill>
                  <a:srgbClr val="FFFF00"/>
                </a:solidFill>
                <a:effectLst/>
                <a:uLnTx/>
                <a:uFillTx/>
                <a:latin typeface="Calibri" panose="020F0502020204030204"/>
                <a:ea typeface="+mn-ea"/>
                <a:cs typeface="+mn-cs"/>
              </a:rPr>
              <a:t>+</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 Future </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Circular</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 </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Collider</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 FCC-</a:t>
            </a:r>
            <a:r>
              <a:rPr kumimoji="0" lang="fr-FR" sz="5400" b="1" i="0" u="none" strike="noStrike" kern="1200" cap="none" spc="0" normalizeH="0" baseline="0" noProof="0" dirty="0" err="1">
                <a:ln>
                  <a:noFill/>
                </a:ln>
                <a:solidFill>
                  <a:srgbClr val="FFFF00"/>
                </a:solidFill>
                <a:effectLst/>
                <a:uLnTx/>
                <a:uFillTx/>
                <a:latin typeface="Calibri" panose="020F0502020204030204"/>
                <a:ea typeface="+mn-ea"/>
                <a:cs typeface="+mn-cs"/>
              </a:rPr>
              <a:t>ee</a:t>
            </a:r>
            <a:r>
              <a:rPr kumimoji="0" lang="fr-FR" sz="5400" b="1" i="0" u="none" strike="noStrike" kern="1200" cap="none" spc="0" normalizeH="0" baseline="0" noProof="0" dirty="0">
                <a:ln>
                  <a:noFill/>
                </a:ln>
                <a:solidFill>
                  <a:srgbClr val="FFFF00"/>
                </a:solidFill>
                <a:effectLst/>
                <a:uLnTx/>
                <a:uFillTx/>
                <a:latin typeface="Calibri" panose="020F0502020204030204"/>
                <a:ea typeface="+mn-ea"/>
                <a:cs typeface="+mn-cs"/>
              </a:rPr>
              <a:t> </a:t>
            </a:r>
            <a:endParaRPr kumimoji="0" lang="de-DE" sz="5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TextBox 34"/>
          <p:cNvSpPr txBox="1"/>
          <p:nvPr/>
        </p:nvSpPr>
        <p:spPr>
          <a:xfrm>
            <a:off x="1337482" y="1412776"/>
            <a:ext cx="10123966" cy="18158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rPr>
              <a:t>Frank Zimmermann</a:t>
            </a:r>
            <a:r>
              <a:rPr kumimoji="0" lang="en-GB" sz="3600" b="0" i="0" u="none" strike="noStrike" kern="1200" cap="none" spc="0" normalizeH="0" baseline="0" noProof="0" dirty="0">
                <a:ln>
                  <a:noFill/>
                </a:ln>
                <a:solidFill>
                  <a:srgbClr val="A5A5A5">
                    <a:lumMod val="20000"/>
                    <a:lumOff val="80000"/>
                  </a:srgbClr>
                </a:solidFill>
                <a:effectLst/>
                <a:uLnTx/>
                <a:uFillTx/>
                <a:latin typeface="Calibri" panose="020F0502020204030204" pitchFamily="34" charset="0"/>
                <a:ea typeface="+mn-ea"/>
                <a:cs typeface="+mn-cs"/>
              </a:rPr>
              <a:t>,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Thanks to Michael BENEDIKT, Ilkay TÜRK ÇAKIR, Orhan ÇAKIR, Haluk DENIZLI, Kenan Abbas ÇİFTÇİ, Rena ÇİFTÇİ, </a:t>
            </a:r>
            <a:r>
              <a:rPr kumimoji="0" lang="en-US" sz="2000" b="0" i="0" u="none" strike="noStrike" kern="1200" cap="none" spc="0" normalizeH="0" baseline="0" noProof="0" dirty="0" err="1">
                <a:ln>
                  <a:noFill/>
                </a:ln>
                <a:solidFill>
                  <a:prstClr val="white"/>
                </a:solidFill>
                <a:effectLst/>
                <a:uLnTx/>
                <a:uFillTx/>
                <a:latin typeface="Calibri" panose="020F0502020204030204"/>
                <a:ea typeface="+mn-ea"/>
                <a:cs typeface="+mn-cs"/>
              </a:rPr>
              <a:t>Özgür</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ETIŞKEN, Salim OĞUR, Gokhan UNEL, Saleh SULTANSOY, Fatih YAMAN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6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
        <p:nvSpPr>
          <p:cNvPr id="36" name="TextBox 35"/>
          <p:cNvSpPr txBox="1"/>
          <p:nvPr/>
        </p:nvSpPr>
        <p:spPr>
          <a:xfrm>
            <a:off x="3494027" y="2789596"/>
            <a:ext cx="8227427" cy="1138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panose="020F0502020204030204" pitchFamily="34" charset="0"/>
                <a:ea typeface="+mn-ea"/>
                <a:cs typeface="Arial" panose="020B0604020202020204" pitchFamily="34" charset="0"/>
              </a:rPr>
              <a:t>UPHUK8, Bodrum, 5 September 2022</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1" dirty="0">
                <a:solidFill>
                  <a:prstClr val="white"/>
                </a:solidFill>
                <a:latin typeface="Calibri" panose="020F0502020204030204" pitchFamily="34" charset="0"/>
                <a:cs typeface="Arial" panose="020B060402020202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panose="020F0502020204030204" pitchFamily="34" charset="0"/>
                <a:ea typeface="+mn-ea"/>
                <a:cs typeface="Arial" panose="020B0604020202020204" pitchFamily="34" charset="0"/>
              </a:rPr>
              <a:t>on behalf of the FCC collaboration and FCCIS DS team</a:t>
            </a:r>
          </a:p>
        </p:txBody>
      </p:sp>
      <p:sp>
        <p:nvSpPr>
          <p:cNvPr id="27" name="TextBox 2">
            <a:extLst>
              <a:ext uri="{FF2B5EF4-FFF2-40B4-BE49-F238E27FC236}">
                <a16:creationId xmlns:a16="http://schemas.microsoft.com/office/drawing/2014/main" id="{885E0B1D-EE02-4D08-B4B7-6B086A825C46}"/>
              </a:ext>
            </a:extLst>
          </p:cNvPr>
          <p:cNvSpPr txBox="1"/>
          <p:nvPr/>
        </p:nvSpPr>
        <p:spPr>
          <a:xfrm>
            <a:off x="8904312" y="6597352"/>
            <a:ext cx="1656031"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photo: J. Wenninger</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336376" y="6259620"/>
            <a:ext cx="9144000"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0000CC"/>
                </a:solidFill>
                <a:effectLst/>
                <a:uLnTx/>
                <a:uFillTx/>
                <a:latin typeface="Calibri" panose="020F0502020204030204"/>
                <a:ea typeface="+mn-ea"/>
                <a:cs typeface="+mn-cs"/>
              </a:rPr>
              <a:t>Work supported by the </a:t>
            </a:r>
            <a:r>
              <a:rPr kumimoji="0" lang="en-US" sz="1200" b="1" i="1" u="none" strike="noStrike" kern="0" cap="none" spc="0" normalizeH="0" baseline="0" noProof="0" dirty="0">
                <a:ln>
                  <a:noFill/>
                </a:ln>
                <a:solidFill>
                  <a:srgbClr val="0000CC"/>
                </a:solidFill>
                <a:effectLst/>
                <a:uLnTx/>
                <a:uFillTx/>
                <a:latin typeface="Calibri" panose="020F0502020204030204"/>
                <a:ea typeface="+mn-ea"/>
                <a:cs typeface="+mn-cs"/>
              </a:rPr>
              <a:t>European Commission </a:t>
            </a:r>
            <a:r>
              <a:rPr kumimoji="0" lang="en-US" sz="1200" b="0" i="1" u="none" strike="noStrike" kern="0" cap="none" spc="0" normalizeH="0" baseline="0" noProof="0" dirty="0">
                <a:ln>
                  <a:noFill/>
                </a:ln>
                <a:solidFill>
                  <a:srgbClr val="0000CC"/>
                </a:solidFill>
                <a:effectLst/>
                <a:uLnTx/>
                <a:uFillTx/>
                <a:latin typeface="Calibri" panose="020F0502020204030204"/>
                <a:ea typeface="+mn-ea"/>
                <a:cs typeface="+mn-cs"/>
              </a:rPr>
              <a:t>under </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the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HORIZON 2020 projects </a:t>
            </a:r>
            <a:r>
              <a:rPr kumimoji="0" lang="en-GB" sz="1200" b="1" i="1" u="none" strike="noStrike" kern="0" cap="none" spc="0" normalizeH="0" baseline="0" noProof="0" dirty="0" err="1">
                <a:ln>
                  <a:noFill/>
                </a:ln>
                <a:solidFill>
                  <a:srgbClr val="0000CC"/>
                </a:solidFill>
                <a:effectLst/>
                <a:uLnTx/>
                <a:uFillTx/>
                <a:latin typeface="Calibri" panose="020F0502020204030204"/>
                <a:ea typeface="+mn-ea"/>
                <a:cs typeface="+mn-cs"/>
              </a:rPr>
              <a:t>EuroCirCol</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654305; </a:t>
            </a:r>
            <a:r>
              <a:rPr kumimoji="0" lang="en-GB" sz="1200" b="1" i="1" u="none" strike="noStrike" kern="0" cap="none" spc="0" normalizeH="0" baseline="0" noProof="0" dirty="0" err="1">
                <a:ln>
                  <a:noFill/>
                </a:ln>
                <a:solidFill>
                  <a:srgbClr val="0000CC"/>
                </a:solidFill>
                <a:effectLst/>
                <a:uLnTx/>
                <a:uFillTx/>
                <a:latin typeface="Calibri" panose="020F0502020204030204"/>
                <a:ea typeface="+mn-ea"/>
                <a:cs typeface="+mn-cs"/>
              </a:rPr>
              <a:t>EASITrain</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 </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grant agreement no. 764879; </a:t>
            </a:r>
            <a:r>
              <a:rPr lang="en-GB" sz="1200" b="1" i="1" kern="0" dirty="0" err="1">
                <a:solidFill>
                  <a:srgbClr val="0000CC"/>
                </a:solidFill>
                <a:latin typeface="Calibri" panose="020F0502020204030204"/>
              </a:rPr>
              <a:t>iFAST</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a:t>
            </a:r>
            <a:r>
              <a:rPr lang="en-GB" sz="1200" i="1" kern="0" dirty="0">
                <a:solidFill>
                  <a:srgbClr val="0000CC"/>
                </a:solidFill>
                <a:latin typeface="Calibri" panose="020F0502020204030204"/>
              </a:rPr>
              <a:t>n</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o. 101004730,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FCCIS</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grant agreement 951754, and </a:t>
            </a:r>
            <a:r>
              <a:rPr kumimoji="0" lang="en-GB" sz="1200" b="1" i="1" u="none" strike="noStrike" kern="0" cap="none" spc="0" normalizeH="0" baseline="0" noProof="0" dirty="0">
                <a:ln>
                  <a:noFill/>
                </a:ln>
                <a:solidFill>
                  <a:srgbClr val="0000CC"/>
                </a:solidFill>
                <a:effectLst/>
                <a:uLnTx/>
                <a:uFillTx/>
                <a:latin typeface="Calibri" panose="020F0502020204030204"/>
                <a:ea typeface="+mn-ea"/>
                <a:cs typeface="+mn-cs"/>
              </a:rPr>
              <a:t>E-JADE,</a:t>
            </a:r>
            <a:r>
              <a:rPr kumimoji="0" lang="en-GB" sz="1200" b="0" i="1" u="none" strike="noStrike" kern="0" cap="none" spc="0" normalizeH="0" baseline="0" noProof="0" dirty="0">
                <a:ln>
                  <a:noFill/>
                </a:ln>
                <a:solidFill>
                  <a:srgbClr val="0000CC"/>
                </a:solidFill>
                <a:effectLst/>
                <a:uLnTx/>
                <a:uFillTx/>
                <a:latin typeface="Calibri" panose="020F0502020204030204"/>
                <a:ea typeface="+mn-ea"/>
                <a:cs typeface="+mn-cs"/>
              </a:rPr>
              <a:t> contract no. 645479</a:t>
            </a:r>
          </a:p>
        </p:txBody>
      </p:sp>
      <p:pic>
        <p:nvPicPr>
          <p:cNvPr id="45" name="Picture 44">
            <a:extLst>
              <a:ext uri="{FF2B5EF4-FFF2-40B4-BE49-F238E27FC236}">
                <a16:creationId xmlns:a16="http://schemas.microsoft.com/office/drawing/2014/main" id="{1D1F60EA-2701-4D84-AA78-272DEA2FD0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42608" y="6158120"/>
            <a:ext cx="2814032" cy="439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1">
            <a:extLst>
              <a:ext uri="{FF2B5EF4-FFF2-40B4-BE49-F238E27FC236}">
                <a16:creationId xmlns:a16="http://schemas.microsoft.com/office/drawing/2014/main" id="{35D5C610-92BF-4ACA-BD6F-9E763AC912C3}"/>
              </a:ext>
            </a:extLst>
          </p:cNvPr>
          <p:cNvSpPr txBox="1"/>
          <p:nvPr/>
        </p:nvSpPr>
        <p:spPr>
          <a:xfrm>
            <a:off x="390438" y="5517232"/>
            <a:ext cx="11466117" cy="726216"/>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7" name="Picture 46">
            <a:extLst>
              <a:ext uri="{FF2B5EF4-FFF2-40B4-BE49-F238E27FC236}">
                <a16:creationId xmlns:a16="http://schemas.microsoft.com/office/drawing/2014/main" id="{A6F9B256-6972-4B30-AD3F-FDD6C64A23E5}"/>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98391" y="5572343"/>
            <a:ext cx="1551182" cy="648723"/>
          </a:xfrm>
          <a:prstGeom prst="rect">
            <a:avLst/>
          </a:prstGeom>
          <a:solidFill>
            <a:schemeClr val="bg1"/>
          </a:solidFill>
        </p:spPr>
      </p:pic>
      <p:pic>
        <p:nvPicPr>
          <p:cNvPr id="48" name="Picture 47">
            <a:extLst>
              <a:ext uri="{FF2B5EF4-FFF2-40B4-BE49-F238E27FC236}">
                <a16:creationId xmlns:a16="http://schemas.microsoft.com/office/drawing/2014/main" id="{F5B25BE4-E4C9-446B-843A-99590BFBDAE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59549" y="5560631"/>
            <a:ext cx="1302192" cy="62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a:extLst>
              <a:ext uri="{FF2B5EF4-FFF2-40B4-BE49-F238E27FC236}">
                <a16:creationId xmlns:a16="http://schemas.microsoft.com/office/drawing/2014/main" id="{9A162FAA-1BA1-4CAD-90C8-EA624DFEF9A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02283" y="5572343"/>
            <a:ext cx="983594" cy="640080"/>
          </a:xfrm>
          <a:prstGeom prst="rect">
            <a:avLst/>
          </a:prstGeom>
        </p:spPr>
      </p:pic>
      <p:pic>
        <p:nvPicPr>
          <p:cNvPr id="51" name="Picture 50">
            <a:extLst>
              <a:ext uri="{FF2B5EF4-FFF2-40B4-BE49-F238E27FC236}">
                <a16:creationId xmlns:a16="http://schemas.microsoft.com/office/drawing/2014/main" id="{7245894D-936D-47D6-A2B6-50F540F97240}"/>
              </a:ext>
            </a:extLst>
          </p:cNvPr>
          <p:cNvPicPr>
            <a:picLocks noChangeAspect="1"/>
          </p:cNvPicPr>
          <p:nvPr/>
        </p:nvPicPr>
        <p:blipFill rotWithShape="1">
          <a:blip r:embed="rId8">
            <a:extLst>
              <a:ext uri="{28A0092B-C50C-407E-A947-70E740481C1C}">
                <a14:useLocalDpi xmlns:a14="http://schemas.microsoft.com/office/drawing/2010/main" val="0"/>
              </a:ext>
            </a:extLst>
          </a:blip>
          <a:srcRect l="23997" t="16876" r="24262" b="24372"/>
          <a:stretch/>
        </p:blipFill>
        <p:spPr>
          <a:xfrm>
            <a:off x="8205751" y="5545676"/>
            <a:ext cx="424542" cy="640080"/>
          </a:xfrm>
          <a:prstGeom prst="rect">
            <a:avLst/>
          </a:prstGeom>
        </p:spPr>
      </p:pic>
      <p:pic>
        <p:nvPicPr>
          <p:cNvPr id="52" name="Picture 51">
            <a:extLst>
              <a:ext uri="{FF2B5EF4-FFF2-40B4-BE49-F238E27FC236}">
                <a16:creationId xmlns:a16="http://schemas.microsoft.com/office/drawing/2014/main" id="{5786B6B1-4A82-437B-8B0F-4445B9D4CDE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174313" y="5550094"/>
            <a:ext cx="1807908" cy="640080"/>
          </a:xfrm>
          <a:prstGeom prst="rect">
            <a:avLst/>
          </a:prstGeom>
        </p:spPr>
      </p:pic>
      <p:pic>
        <p:nvPicPr>
          <p:cNvPr id="53" name="Picture 52">
            <a:extLst>
              <a:ext uri="{FF2B5EF4-FFF2-40B4-BE49-F238E27FC236}">
                <a16:creationId xmlns:a16="http://schemas.microsoft.com/office/drawing/2014/main" id="{681B5742-71F9-4313-A343-B42421E146DC}"/>
              </a:ext>
            </a:extLst>
          </p:cNvPr>
          <p:cNvPicPr>
            <a:picLocks noChangeAspect="1"/>
          </p:cNvPicPr>
          <p:nvPr/>
        </p:nvPicPr>
        <p:blipFill>
          <a:blip r:embed="rId10"/>
          <a:stretch>
            <a:fillRect/>
          </a:stretch>
        </p:blipFill>
        <p:spPr>
          <a:xfrm>
            <a:off x="11028209" y="5641821"/>
            <a:ext cx="601024" cy="640080"/>
          </a:xfrm>
          <a:prstGeom prst="rect">
            <a:avLst/>
          </a:prstGeom>
          <a:solidFill>
            <a:schemeClr val="bg1"/>
          </a:solidFill>
        </p:spPr>
      </p:pic>
      <p:sp>
        <p:nvSpPr>
          <p:cNvPr id="54" name="Rectangle 53">
            <a:extLst>
              <a:ext uri="{FF2B5EF4-FFF2-40B4-BE49-F238E27FC236}">
                <a16:creationId xmlns:a16="http://schemas.microsoft.com/office/drawing/2014/main" id="{233FF6E1-7024-4633-94D1-8097A4DFBEE6}"/>
              </a:ext>
            </a:extLst>
          </p:cNvPr>
          <p:cNvSpPr/>
          <p:nvPr/>
        </p:nvSpPr>
        <p:spPr>
          <a:xfrm>
            <a:off x="8902481" y="5736403"/>
            <a:ext cx="2043893" cy="400110"/>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sng" strike="noStrike" kern="1200" cap="none" spc="0" normalizeH="0" baseline="0" noProof="0" dirty="0">
                <a:ln>
                  <a:noFill/>
                </a:ln>
                <a:solidFill>
                  <a:prstClr val="white"/>
                </a:solidFill>
                <a:effectLst/>
                <a:uLnTx/>
                <a:uFillTx/>
                <a:latin typeface="Calibri" panose="020F0502020204030204"/>
                <a:ea typeface="Calibri"/>
                <a:cs typeface="Times New Roman"/>
                <a:hlinkClick r:id="rId11"/>
              </a:rPr>
              <a:t>http://cern.ch/fcc</a:t>
            </a:r>
            <a:endParaRPr kumimoji="0" lang="en-GB" sz="2000" b="0" i="0" u="none" strike="noStrike" kern="1200" cap="none" spc="0" normalizeH="0" baseline="0" noProof="0" dirty="0">
              <a:ln>
                <a:noFill/>
              </a:ln>
              <a:solidFill>
                <a:prstClr val="white"/>
              </a:solidFill>
              <a:effectLst/>
              <a:uLnTx/>
              <a:uFillTx/>
              <a:latin typeface="Arial"/>
              <a:ea typeface="+mn-ea"/>
              <a:cs typeface="+mn-cs"/>
            </a:endParaRPr>
          </a:p>
        </p:txBody>
      </p:sp>
      <p:pic>
        <p:nvPicPr>
          <p:cNvPr id="3" name="Picture 2">
            <a:extLst>
              <a:ext uri="{FF2B5EF4-FFF2-40B4-BE49-F238E27FC236}">
                <a16:creationId xmlns:a16="http://schemas.microsoft.com/office/drawing/2014/main" id="{88079FC5-0EA1-FBD4-1C8C-57BCB1ECF1BE}"/>
              </a:ext>
            </a:extLst>
          </p:cNvPr>
          <p:cNvPicPr>
            <a:picLocks noChangeAspect="1"/>
          </p:cNvPicPr>
          <p:nvPr/>
        </p:nvPicPr>
        <p:blipFill>
          <a:blip r:embed="rId12"/>
          <a:stretch>
            <a:fillRect/>
          </a:stretch>
        </p:blipFill>
        <p:spPr>
          <a:xfrm>
            <a:off x="4898660" y="5557218"/>
            <a:ext cx="1119028" cy="689287"/>
          </a:xfrm>
          <a:prstGeom prst="rect">
            <a:avLst/>
          </a:prstGeom>
        </p:spPr>
      </p:pic>
    </p:spTree>
    <p:extLst>
      <p:ext uri="{BB962C8B-B14F-4D97-AF65-F5344CB8AC3E}">
        <p14:creationId xmlns:p14="http://schemas.microsoft.com/office/powerpoint/2010/main" val="4235637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8D58510-83D8-7066-B10B-9B9BF05B2D45}"/>
              </a:ext>
            </a:extLst>
          </p:cNvPr>
          <p:cNvSpPr txBox="1">
            <a:spLocks/>
          </p:cNvSpPr>
          <p:nvPr/>
        </p:nvSpPr>
        <p:spPr>
          <a:xfrm>
            <a:off x="-28930" y="0"/>
            <a:ext cx="12220930" cy="72631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kumimoji="0" lang="en-US" sz="4000" b="1" i="0" u="none" strike="noStrike" kern="1200" cap="none" spc="0" normalizeH="0" baseline="0" noProof="0" dirty="0">
                <a:ln>
                  <a:noFill/>
                </a:ln>
                <a:solidFill>
                  <a:srgbClr val="FFFF00"/>
                </a:solidFill>
                <a:effectLst/>
                <a:uLnTx/>
                <a:uFillTx/>
                <a:latin typeface="Calibri" panose="020F0502020204030204"/>
                <a:ea typeface="+mn-ea"/>
                <a:cs typeface="+mn-cs"/>
              </a:rPr>
              <a:t>         FCC-</a:t>
            </a:r>
            <a:r>
              <a:rPr kumimoji="0" lang="en-US" sz="4000" b="1" i="0" u="none" strike="noStrike" kern="1200" cap="none" spc="0" normalizeH="0" baseline="0" noProof="0" dirty="0" err="1">
                <a:ln>
                  <a:noFill/>
                </a:ln>
                <a:solidFill>
                  <a:srgbClr val="FFFF00"/>
                </a:solidFill>
                <a:effectLst/>
                <a:uLnTx/>
                <a:uFillTx/>
                <a:latin typeface="Calibri" panose="020F0502020204030204"/>
                <a:ea typeface="+mn-ea"/>
                <a:cs typeface="+mn-cs"/>
              </a:rPr>
              <a:t>ee</a:t>
            </a:r>
            <a:r>
              <a:rPr kumimoji="0" lang="en-US" sz="4000" b="1" i="0" u="none" strike="noStrike" kern="1200" cap="none" spc="0" normalizeH="0" baseline="0" noProof="0" dirty="0">
                <a:ln>
                  <a:noFill/>
                </a:ln>
                <a:solidFill>
                  <a:srgbClr val="FFFF00"/>
                </a:solidFill>
                <a:effectLst/>
                <a:uLnTx/>
                <a:uFillTx/>
                <a:latin typeface="Calibri" panose="020F0502020204030204"/>
                <a:ea typeface="+mn-ea"/>
                <a:cs typeface="+mn-cs"/>
              </a:rPr>
              <a:t> mock-ups for arcs and IR</a:t>
            </a:r>
            <a:endPar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pic>
        <p:nvPicPr>
          <p:cNvPr id="4" name="Picture 3" descr="A picture containing icon&#10;&#10;Description automatically generated">
            <a:extLst>
              <a:ext uri="{FF2B5EF4-FFF2-40B4-BE49-F238E27FC236}">
                <a16:creationId xmlns:a16="http://schemas.microsoft.com/office/drawing/2014/main" id="{AF84AD29-EE04-B7A6-7EE7-35BAEE5B34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695" y="66029"/>
            <a:ext cx="1935386" cy="654292"/>
          </a:xfrm>
          <a:prstGeom prst="rect">
            <a:avLst/>
          </a:prstGeom>
        </p:spPr>
      </p:pic>
      <p:sp>
        <p:nvSpPr>
          <p:cNvPr id="6" name="TextBox 5">
            <a:extLst>
              <a:ext uri="{FF2B5EF4-FFF2-40B4-BE49-F238E27FC236}">
                <a16:creationId xmlns:a16="http://schemas.microsoft.com/office/drawing/2014/main" id="{2B695EF2-DE65-861F-16FC-719652641675}"/>
              </a:ext>
            </a:extLst>
          </p:cNvPr>
          <p:cNvSpPr txBox="1"/>
          <p:nvPr/>
        </p:nvSpPr>
        <p:spPr>
          <a:xfrm>
            <a:off x="0" y="1423426"/>
            <a:ext cx="5827593" cy="2468881"/>
          </a:xfrm>
          <a:prstGeom prst="rect">
            <a:avLst/>
          </a:prstGeom>
          <a:noFill/>
        </p:spPr>
        <p:txBody>
          <a:bodyPr wrap="square">
            <a:spAutoFit/>
          </a:bodyPr>
          <a:lstStyle/>
          <a:p>
            <a:pPr marL="171450" marR="0" lvl="0" indent="-171450" algn="l" defTabSz="685800" rtl="0" eaLnBrk="1" fontAlgn="auto" latinLnBrk="0" hangingPunct="1">
              <a:lnSpc>
                <a:spcPct val="110000"/>
              </a:lnSpc>
              <a:spcBef>
                <a:spcPts val="600"/>
              </a:spcBef>
              <a:buClrTx/>
              <a:buSzTx/>
              <a:buFont typeface="Wingdings" panose="05000000000000000000" pitchFamily="2" charset="2"/>
              <a:buChar char="§"/>
              <a:tabLst/>
              <a:defRPr/>
            </a:pPr>
            <a:r>
              <a:rPr kumimoji="0" lang="en-US" sz="1600" b="1" i="0" u="none" strike="noStrike" kern="1200" cap="none" spc="0" normalizeH="0" baseline="0" noProof="0" dirty="0">
                <a:ln>
                  <a:noFill/>
                </a:ln>
                <a:solidFill>
                  <a:srgbClr val="0F124A"/>
                </a:solidFill>
                <a:effectLst/>
                <a:uLnTx/>
                <a:uFillTx/>
                <a:latin typeface="Arial"/>
                <a:ea typeface="+mn-ea"/>
                <a:cs typeface="+mn-cs"/>
              </a:rPr>
              <a:t>Arc half-cell</a:t>
            </a:r>
            <a:r>
              <a:rPr kumimoji="0" lang="en-US" sz="1600" b="0" i="0" u="none" strike="noStrike" kern="1200" cap="none" spc="0" normalizeH="0" baseline="0" noProof="0" dirty="0">
                <a:ln>
                  <a:noFill/>
                </a:ln>
                <a:solidFill>
                  <a:srgbClr val="0F124A"/>
                </a:solidFill>
                <a:effectLst/>
                <a:uLnTx/>
                <a:uFillTx/>
                <a:latin typeface="Arial"/>
                <a:ea typeface="+mn-ea"/>
                <a:cs typeface="+mn-cs"/>
              </a:rPr>
              <a:t>: most recurrent assembly of mechanical hardware in the accelerator (~1500 similar FODO)</a:t>
            </a:r>
          </a:p>
          <a:p>
            <a:pPr marL="171450" marR="0" lvl="0" indent="-171450" algn="l" defTabSz="685800" rtl="0" eaLnBrk="1" fontAlgn="auto" latinLnBrk="0" hangingPunct="1">
              <a:lnSpc>
                <a:spcPct val="110000"/>
              </a:lnSpc>
              <a:spcBef>
                <a:spcPts val="600"/>
              </a:spcBef>
              <a:buClrTx/>
              <a:buSzTx/>
              <a:buFont typeface="Wingdings" panose="05000000000000000000" pitchFamily="2" charset="2"/>
              <a:buChar char="§"/>
              <a:tabLst/>
              <a:defRPr/>
            </a:pPr>
            <a:r>
              <a:rPr kumimoji="0" lang="en-US" sz="1600" b="1" i="0" u="none" strike="noStrike" kern="1200" cap="none" spc="0" normalizeH="0" baseline="0" noProof="0" dirty="0">
                <a:ln>
                  <a:noFill/>
                </a:ln>
                <a:solidFill>
                  <a:srgbClr val="0F124A"/>
                </a:solidFill>
                <a:effectLst/>
                <a:uLnTx/>
                <a:uFillTx/>
                <a:latin typeface="Arial"/>
                <a:ea typeface="+mn-ea"/>
                <a:cs typeface="+mn-cs"/>
              </a:rPr>
              <a:t>Mock-up</a:t>
            </a:r>
            <a:r>
              <a:rPr kumimoji="0" lang="en-US" sz="1600" b="0" i="0" u="none" strike="noStrike" kern="1200" cap="none" spc="0" normalizeH="0" baseline="0" noProof="0" dirty="0">
                <a:ln>
                  <a:noFill/>
                </a:ln>
                <a:solidFill>
                  <a:srgbClr val="0F124A"/>
                </a:solidFill>
                <a:effectLst/>
                <a:uLnTx/>
                <a:uFillTx/>
                <a:latin typeface="Arial"/>
                <a:ea typeface="+mn-ea"/>
                <a:cs typeface="+mn-cs"/>
              </a:rPr>
              <a:t> </a:t>
            </a:r>
            <a:r>
              <a:rPr kumimoji="0" lang="fr-CH" sz="1600"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fr-CH" sz="1600"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Functional</a:t>
            </a:r>
            <a:r>
              <a:rPr kumimoji="0" lang="fr-CH" sz="1600"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prototype(s)  Pre-</a:t>
            </a:r>
            <a:r>
              <a:rPr kumimoji="0" lang="fr-CH" sz="1600"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series</a:t>
            </a:r>
            <a:r>
              <a:rPr kumimoji="0" lang="fr-CH" sz="1600"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 </a:t>
            </a:r>
            <a:r>
              <a:rPr kumimoji="0" lang="fr-CH" sz="1600"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Series</a:t>
            </a:r>
            <a:endParaRPr kumimoji="0" lang="fr-CH" sz="1600" b="0" i="0" u="none" strike="noStrike" kern="1200" cap="none" spc="0" normalizeH="0" baseline="0" noProof="0" dirty="0">
              <a:ln>
                <a:noFill/>
              </a:ln>
              <a:solidFill>
                <a:srgbClr val="0F124A"/>
              </a:solidFill>
              <a:effectLst/>
              <a:uLnTx/>
              <a:uFillTx/>
              <a:latin typeface="Arial"/>
              <a:ea typeface="+mn-ea"/>
              <a:cs typeface="+mn-cs"/>
            </a:endParaRPr>
          </a:p>
          <a:p>
            <a:pPr marL="171450" marR="0" lvl="0" indent="-171450" algn="l" defTabSz="685800" rtl="0" eaLnBrk="1" fontAlgn="auto" latinLnBrk="0" hangingPunct="1">
              <a:lnSpc>
                <a:spcPct val="110000"/>
              </a:lnSpc>
              <a:spcBef>
                <a:spcPts val="600"/>
              </a:spcBef>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rPr>
              <a:t>Building a mock-up allows optimizing and testing </a:t>
            </a:r>
            <a:r>
              <a:rPr kumimoji="0" lang="en-US" sz="1600" b="1" i="0" u="none" strike="noStrike" kern="1200" cap="none" spc="0" normalizeH="0" baseline="0" noProof="0" dirty="0">
                <a:ln>
                  <a:noFill/>
                </a:ln>
                <a:solidFill>
                  <a:srgbClr val="0F124A"/>
                </a:solidFill>
                <a:effectLst/>
                <a:uLnTx/>
                <a:uFillTx/>
                <a:latin typeface="Arial"/>
                <a:ea typeface="+mn-ea"/>
                <a:cs typeface="+mn-cs"/>
              </a:rPr>
              <a:t>fabrication, integration, installation, assembly, transport, maintenance</a:t>
            </a:r>
          </a:p>
          <a:p>
            <a:pPr marL="171450" marR="0" lvl="0" indent="-171450" algn="l" defTabSz="685800" rtl="0" eaLnBrk="1" fontAlgn="auto" latinLnBrk="0" hangingPunct="1">
              <a:lnSpc>
                <a:spcPct val="110000"/>
              </a:lnSpc>
              <a:spcBef>
                <a:spcPts val="600"/>
              </a:spcBef>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rPr>
              <a:t>Working with structures </a:t>
            </a:r>
            <a:r>
              <a:rPr lang="en-US" sz="1600" dirty="0">
                <a:solidFill>
                  <a:srgbClr val="0F124A"/>
                </a:solidFill>
                <a:latin typeface="Arial"/>
              </a:rPr>
              <a:t>of</a:t>
            </a:r>
            <a:r>
              <a:rPr kumimoji="0" lang="en-US" sz="1600" b="0" i="0" u="none" strike="noStrike" kern="1200" cap="none" spc="0" normalizeH="0" baseline="0" noProof="0" dirty="0">
                <a:ln>
                  <a:noFill/>
                </a:ln>
                <a:solidFill>
                  <a:srgbClr val="0F124A"/>
                </a:solidFill>
                <a:effectLst/>
                <a:uLnTx/>
                <a:uFillTx/>
                <a:latin typeface="Arial"/>
                <a:ea typeface="+mn-ea"/>
                <a:cs typeface="+mn-cs"/>
              </a:rPr>
              <a:t> equivalent volumes, weights, stiffness</a:t>
            </a:r>
          </a:p>
        </p:txBody>
      </p:sp>
      <p:sp>
        <p:nvSpPr>
          <p:cNvPr id="7" name="TextBox 6">
            <a:extLst>
              <a:ext uri="{FF2B5EF4-FFF2-40B4-BE49-F238E27FC236}">
                <a16:creationId xmlns:a16="http://schemas.microsoft.com/office/drawing/2014/main" id="{8F5E2F46-94C9-F3C8-9E60-1A9E8962F373}"/>
              </a:ext>
            </a:extLst>
          </p:cNvPr>
          <p:cNvSpPr txBox="1"/>
          <p:nvPr/>
        </p:nvSpPr>
        <p:spPr>
          <a:xfrm>
            <a:off x="108161" y="843659"/>
            <a:ext cx="3334311" cy="523220"/>
          </a:xfrm>
          <a:prstGeom prst="rect">
            <a:avLst/>
          </a:prstGeom>
          <a:solidFill>
            <a:schemeClr val="accent4">
              <a:lumMod val="20000"/>
              <a:lumOff val="80000"/>
            </a:schemeClr>
          </a:solidFill>
        </p:spPr>
        <p:txBody>
          <a:bodyPr wrap="none" rtlCol="0">
            <a:spAutoFit/>
          </a:bodyPr>
          <a:lstStyle/>
          <a:p>
            <a:r>
              <a:rPr lang="en-US" sz="2800" b="1" dirty="0">
                <a:solidFill>
                  <a:srgbClr val="115CA9"/>
                </a:solidFill>
              </a:rPr>
              <a:t>Arc half-cell mock-up</a:t>
            </a:r>
            <a:endParaRPr lang="en-GB" sz="2800" b="1" dirty="0">
              <a:solidFill>
                <a:srgbClr val="115CA9"/>
              </a:solidFill>
            </a:endParaRPr>
          </a:p>
        </p:txBody>
      </p:sp>
      <p:sp>
        <p:nvSpPr>
          <p:cNvPr id="8" name="TextBox 7">
            <a:extLst>
              <a:ext uri="{FF2B5EF4-FFF2-40B4-BE49-F238E27FC236}">
                <a16:creationId xmlns:a16="http://schemas.microsoft.com/office/drawing/2014/main" id="{9CAE425C-8C1F-FB7D-1397-9CF3D57C3144}"/>
              </a:ext>
            </a:extLst>
          </p:cNvPr>
          <p:cNvSpPr txBox="1"/>
          <p:nvPr/>
        </p:nvSpPr>
        <p:spPr>
          <a:xfrm>
            <a:off x="108161" y="3948854"/>
            <a:ext cx="1867819" cy="523220"/>
          </a:xfrm>
          <a:prstGeom prst="rect">
            <a:avLst/>
          </a:prstGeom>
          <a:solidFill>
            <a:schemeClr val="accent4">
              <a:lumMod val="20000"/>
              <a:lumOff val="80000"/>
            </a:schemeClr>
          </a:solidFill>
        </p:spPr>
        <p:txBody>
          <a:bodyPr wrap="none" rtlCol="0">
            <a:spAutoFit/>
          </a:bodyPr>
          <a:lstStyle/>
          <a:p>
            <a:r>
              <a:rPr lang="en-US" sz="2800" b="1" dirty="0">
                <a:solidFill>
                  <a:srgbClr val="115CA9"/>
                </a:solidFill>
              </a:rPr>
              <a:t>IR mock-up</a:t>
            </a:r>
            <a:endParaRPr lang="en-GB" sz="2800" b="1" dirty="0">
              <a:solidFill>
                <a:srgbClr val="115CA9"/>
              </a:solidFill>
            </a:endParaRPr>
          </a:p>
        </p:txBody>
      </p:sp>
      <p:sp>
        <p:nvSpPr>
          <p:cNvPr id="9" name="TextBox 8">
            <a:extLst>
              <a:ext uri="{FF2B5EF4-FFF2-40B4-BE49-F238E27FC236}">
                <a16:creationId xmlns:a16="http://schemas.microsoft.com/office/drawing/2014/main" id="{25BF9C20-1951-5F6B-FBC3-1918F1FE48D9}"/>
              </a:ext>
            </a:extLst>
          </p:cNvPr>
          <p:cNvSpPr txBox="1"/>
          <p:nvPr/>
        </p:nvSpPr>
        <p:spPr>
          <a:xfrm>
            <a:off x="10628544" y="785551"/>
            <a:ext cx="1455295" cy="707886"/>
          </a:xfrm>
          <a:prstGeom prst="rect">
            <a:avLst/>
          </a:prstGeom>
          <a:solidFill>
            <a:schemeClr val="accent5">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Calibri" panose="020F0502020204030204"/>
              </a:rPr>
              <a:t>F. Carra et al.</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67C51A29-DA78-97D6-82D5-89158D928292}"/>
              </a:ext>
            </a:extLst>
          </p:cNvPr>
          <p:cNvSpPr txBox="1"/>
          <p:nvPr/>
        </p:nvSpPr>
        <p:spPr>
          <a:xfrm>
            <a:off x="9103676" y="4821702"/>
            <a:ext cx="2182943" cy="400110"/>
          </a:xfrm>
          <a:prstGeom prst="rect">
            <a:avLst/>
          </a:prstGeom>
          <a:solidFill>
            <a:schemeClr val="accent5">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Calibri" panose="020F0502020204030204"/>
              </a:rPr>
              <a:t>M. Boscolo et al.</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AFA69583-0D28-1318-E312-3362851CF3A7}"/>
              </a:ext>
            </a:extLst>
          </p:cNvPr>
          <p:cNvPicPr>
            <a:picLocks noChangeAspect="1"/>
          </p:cNvPicPr>
          <p:nvPr/>
        </p:nvPicPr>
        <p:blipFill rotWithShape="1">
          <a:blip r:embed="rId3"/>
          <a:srcRect l="-3570" r="21861"/>
          <a:stretch/>
        </p:blipFill>
        <p:spPr>
          <a:xfrm>
            <a:off x="4438142" y="1698652"/>
            <a:ext cx="7307709" cy="3255546"/>
          </a:xfrm>
          <a:prstGeom prst="rect">
            <a:avLst/>
          </a:prstGeom>
        </p:spPr>
      </p:pic>
      <p:sp>
        <p:nvSpPr>
          <p:cNvPr id="15" name="TextBox 14">
            <a:extLst>
              <a:ext uri="{FF2B5EF4-FFF2-40B4-BE49-F238E27FC236}">
                <a16:creationId xmlns:a16="http://schemas.microsoft.com/office/drawing/2014/main" id="{261B6943-22D8-F71C-1A08-BE24969BA367}"/>
              </a:ext>
            </a:extLst>
          </p:cNvPr>
          <p:cNvSpPr txBox="1"/>
          <p:nvPr/>
        </p:nvSpPr>
        <p:spPr>
          <a:xfrm>
            <a:off x="41846" y="4565000"/>
            <a:ext cx="5827593" cy="2249911"/>
          </a:xfrm>
          <a:prstGeom prst="rect">
            <a:avLst/>
          </a:prstGeom>
          <a:noFill/>
        </p:spPr>
        <p:txBody>
          <a:bodyPr wrap="square">
            <a:spAutoFit/>
          </a:bodyPr>
          <a:lstStyle/>
          <a:p>
            <a:pPr marR="0" lvl="0" algn="l" defTabSz="685800" rtl="0" eaLnBrk="1" fontAlgn="auto" latinLnBrk="0" hangingPunct="1">
              <a:lnSpc>
                <a:spcPct val="110000"/>
              </a:lnSpc>
              <a:spcBef>
                <a:spcPts val="600"/>
              </a:spcBef>
              <a:spcAft>
                <a:spcPts val="0"/>
              </a:spcAft>
              <a:buClrTx/>
              <a:buSzTx/>
              <a:tabLst/>
              <a:defRPr/>
            </a:pPr>
            <a:r>
              <a:rPr lang="en-US" sz="1600" b="1" dirty="0">
                <a:solidFill>
                  <a:srgbClr val="0F124A"/>
                </a:solidFill>
                <a:latin typeface="Arial" panose="020B0604020202020204" pitchFamily="34" charset="0"/>
                <a:cs typeface="Arial" panose="020B0604020202020204" pitchFamily="34" charset="0"/>
              </a:rPr>
              <a:t>Step 1: </a:t>
            </a:r>
            <a:r>
              <a:rPr lang="en-GB" sz="1600" b="1" dirty="0">
                <a:effectLst/>
                <a:latin typeface="Arial" panose="020B0604020202020204" pitchFamily="34" charset="0"/>
                <a:cs typeface="Arial" panose="020B0604020202020204" pitchFamily="34" charset="0"/>
              </a:rPr>
              <a:t>Central IP vacuum chamber</a:t>
            </a:r>
            <a:r>
              <a:rPr lang="en-GB" sz="1600" dirty="0">
                <a:effectLst/>
                <a:latin typeface="Arial" panose="020B0604020202020204" pitchFamily="34" charset="0"/>
                <a:cs typeface="Arial" panose="020B0604020202020204" pitchFamily="34" charset="0"/>
              </a:rPr>
              <a:t> (</a:t>
            </a:r>
            <a:r>
              <a:rPr lang="en-GB" sz="1400" dirty="0">
                <a:effectLst/>
                <a:latin typeface="Arial" panose="020B0604020202020204" pitchFamily="34" charset="0"/>
                <a:cs typeface="Arial" panose="020B0604020202020204" pitchFamily="34" charset="0"/>
              </a:rPr>
              <a:t>test the                     cooling system and the vacuum system), </a:t>
            </a:r>
            <a:r>
              <a:rPr lang="en-GB" sz="1600" b="1" dirty="0">
                <a:effectLst/>
                <a:latin typeface="Arial" panose="020B0604020202020204" pitchFamily="34" charset="0"/>
                <a:cs typeface="Arial" panose="020B0604020202020204" pitchFamily="34" charset="0"/>
              </a:rPr>
              <a:t>AlBeMet162                        </a:t>
            </a:r>
            <a:r>
              <a:rPr lang="en-GB" sz="1600" b="1" dirty="0">
                <a:latin typeface="Arial" panose="020B0604020202020204" pitchFamily="34" charset="0"/>
                <a:cs typeface="Arial" panose="020B0604020202020204" pitchFamily="34" charset="0"/>
              </a:rPr>
              <a:t>&amp; </a:t>
            </a:r>
            <a:r>
              <a:rPr lang="en-GB" sz="1600" b="1" dirty="0">
                <a:effectLst/>
                <a:latin typeface="Arial" panose="020B0604020202020204" pitchFamily="34" charset="0"/>
                <a:cs typeface="Arial" panose="020B0604020202020204" pitchFamily="34" charset="0"/>
              </a:rPr>
              <a:t>steel transition </a:t>
            </a:r>
            <a:r>
              <a:rPr lang="en-GB" sz="1600" dirty="0">
                <a:effectLst/>
                <a:latin typeface="Arial" panose="020B0604020202020204" pitchFamily="34" charset="0"/>
                <a:cs typeface="Arial" panose="020B0604020202020204" pitchFamily="34" charset="0"/>
              </a:rPr>
              <a:t>(</a:t>
            </a:r>
            <a:r>
              <a:rPr lang="en-GB" sz="1400" dirty="0">
                <a:effectLst/>
                <a:latin typeface="Arial" panose="020B0604020202020204" pitchFamily="34" charset="0"/>
                <a:cs typeface="Arial" panose="020B0604020202020204" pitchFamily="34" charset="0"/>
              </a:rPr>
              <a:t>study the shape of the transition,                        EBW process), </a:t>
            </a:r>
            <a:r>
              <a:rPr lang="en-GB" sz="1600" b="1" dirty="0">
                <a:effectLst/>
                <a:latin typeface="Arial" panose="020B0604020202020204" pitchFamily="34" charset="0"/>
                <a:cs typeface="Arial" panose="020B0604020202020204" pitchFamily="34" charset="0"/>
              </a:rPr>
              <a:t>Bellows</a:t>
            </a:r>
            <a:r>
              <a:rPr lang="en-GB" sz="1600" b="1"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a:t>
            </a:r>
            <a:r>
              <a:rPr lang="en-GB" sz="1400" dirty="0">
                <a:effectLst/>
                <a:latin typeface="Arial" panose="020B0604020202020204" pitchFamily="34" charset="0"/>
                <a:cs typeface="Arial" panose="020B0604020202020204" pitchFamily="34" charset="0"/>
              </a:rPr>
              <a:t>vacuum and thermal tests)</a:t>
            </a:r>
            <a:r>
              <a:rPr lang="en-GB" sz="1600" dirty="0">
                <a:latin typeface="Arial" panose="020B0604020202020204" pitchFamily="34" charset="0"/>
                <a:cs typeface="Arial" panose="020B0604020202020204" pitchFamily="34" charset="0"/>
              </a:rPr>
              <a:t>,             </a:t>
            </a:r>
            <a:r>
              <a:rPr lang="en-GB" sz="1600" b="1" dirty="0">
                <a:effectLst/>
                <a:latin typeface="Arial" panose="020B0604020202020204" pitchFamily="34" charset="0"/>
                <a:cs typeface="Arial" panose="020B0604020202020204" pitchFamily="34" charset="0"/>
              </a:rPr>
              <a:t>Welding</a:t>
            </a:r>
            <a:r>
              <a:rPr lang="en-GB" sz="1400" b="1" dirty="0">
                <a:effectLst/>
                <a:latin typeface="Arial" panose="020B0604020202020204" pitchFamily="34" charset="0"/>
                <a:cs typeface="Arial" panose="020B0604020202020204" pitchFamily="34" charset="0"/>
              </a:rPr>
              <a:t>  </a:t>
            </a:r>
            <a:r>
              <a:rPr lang="en-GB" sz="1400" dirty="0">
                <a:effectLst/>
                <a:latin typeface="Arial" panose="020B0604020202020204" pitchFamily="34" charset="0"/>
                <a:cs typeface="Arial" panose="020B0604020202020204" pitchFamily="34" charset="0"/>
              </a:rPr>
              <a:t>(EBW for elliptical geometry)</a:t>
            </a:r>
          </a:p>
          <a:p>
            <a:pPr marR="0" lvl="0" algn="l" defTabSz="685800" rtl="0" eaLnBrk="1" fontAlgn="auto" latinLnBrk="0" hangingPunct="1">
              <a:lnSpc>
                <a:spcPct val="110000"/>
              </a:lnSpc>
              <a:spcBef>
                <a:spcPts val="600"/>
              </a:spcBef>
              <a:spcAft>
                <a:spcPts val="0"/>
              </a:spcAft>
              <a:buClrTx/>
              <a:buSzTx/>
              <a:tabLst/>
              <a:defRPr/>
            </a:pPr>
            <a:r>
              <a:rPr lang="en-GB" sz="1600" b="1" dirty="0">
                <a:solidFill>
                  <a:srgbClr val="0F124A"/>
                </a:solidFill>
                <a:latin typeface="Arial" panose="020B0604020202020204" pitchFamily="34" charset="0"/>
                <a:cs typeface="Arial" panose="020B0604020202020204" pitchFamily="34" charset="0"/>
              </a:rPr>
              <a:t>Step 2: </a:t>
            </a:r>
            <a:r>
              <a:rPr lang="en-GB" sz="1400" b="1" dirty="0">
                <a:effectLst/>
                <a:latin typeface="Arial" panose="020B0604020202020204" pitchFamily="34" charset="0"/>
                <a:cs typeface="Arial" panose="020B0604020202020204" pitchFamily="34" charset="0"/>
              </a:rPr>
              <a:t>Trapezoidal vacuum chamber with remote vacuum connection</a:t>
            </a:r>
            <a:r>
              <a:rPr lang="en-GB" sz="1400" dirty="0">
                <a:effectLst/>
                <a:latin typeface="Arial" panose="020B0604020202020204" pitchFamily="34" charset="0"/>
                <a:cs typeface="Arial" panose="020B0604020202020204" pitchFamily="34" charset="0"/>
              </a:rPr>
              <a:t>, </a:t>
            </a:r>
            <a:r>
              <a:rPr lang="en-GB" sz="1400" b="1" dirty="0">
                <a:effectLst/>
                <a:latin typeface="Arial" panose="020B0604020202020204" pitchFamily="34" charset="0"/>
                <a:cs typeface="Arial" panose="020B0604020202020204" pitchFamily="34" charset="0"/>
              </a:rPr>
              <a:t>first quadrupole QC1</a:t>
            </a:r>
            <a:r>
              <a:rPr lang="en-GB" sz="1400" b="1" dirty="0">
                <a:latin typeface="Arial" panose="020B0604020202020204" pitchFamily="34" charset="0"/>
                <a:cs typeface="Arial" panose="020B0604020202020204" pitchFamily="34" charset="0"/>
              </a:rPr>
              <a:t>, c</a:t>
            </a:r>
            <a:r>
              <a:rPr lang="en-GB" sz="1400" b="1" dirty="0">
                <a:effectLst/>
                <a:latin typeface="Arial" panose="020B0604020202020204" pitchFamily="34" charset="0"/>
                <a:cs typeface="Arial" panose="020B0604020202020204" pitchFamily="34" charset="0"/>
              </a:rPr>
              <a:t>ryostat,</a:t>
            </a:r>
            <a:r>
              <a:rPr lang="en-GB" sz="1400" dirty="0">
                <a:effectLst/>
                <a:latin typeface="Arial" panose="020B0604020202020204" pitchFamily="34" charset="0"/>
                <a:cs typeface="Arial" panose="020B0604020202020204" pitchFamily="34" charset="0"/>
              </a:rPr>
              <a:t> beam pipe and quadrupole and </a:t>
            </a:r>
            <a:r>
              <a:rPr lang="en-GB" sz="1400" b="1" dirty="0">
                <a:effectLst/>
                <a:latin typeface="Arial" panose="020B0604020202020204" pitchFamily="34" charset="0"/>
                <a:cs typeface="Arial" panose="020B0604020202020204" pitchFamily="34" charset="0"/>
              </a:rPr>
              <a:t>cryostat support</a:t>
            </a:r>
            <a:r>
              <a:rPr lang="en-GB" sz="1400" dirty="0">
                <a:effectLst/>
                <a:latin typeface="Arial" panose="020B0604020202020204" pitchFamily="34" charset="0"/>
                <a:cs typeface="Arial" panose="020B0604020202020204" pitchFamily="34" charset="0"/>
              </a:rPr>
              <a:t>, </a:t>
            </a:r>
            <a:r>
              <a:rPr lang="en-GB" sz="1400" b="1" dirty="0">
                <a:effectLst/>
                <a:latin typeface="Arial" panose="020B0604020202020204" pitchFamily="34" charset="0"/>
                <a:cs typeface="Arial" panose="020B0604020202020204" pitchFamily="34" charset="0"/>
              </a:rPr>
              <a:t>vibration </a:t>
            </a:r>
            <a:r>
              <a:rPr lang="en-GB" sz="1400" b="1" dirty="0">
                <a:latin typeface="Arial" panose="020B0604020202020204" pitchFamily="34" charset="0"/>
                <a:cs typeface="Arial" panose="020B0604020202020204" pitchFamily="34" charset="0"/>
              </a:rPr>
              <a:t>&amp; </a:t>
            </a:r>
            <a:r>
              <a:rPr lang="en-GB" sz="1400" b="1" dirty="0">
                <a:effectLst/>
                <a:latin typeface="Arial" panose="020B0604020202020204" pitchFamily="34" charset="0"/>
                <a:cs typeface="Arial" panose="020B0604020202020204" pitchFamily="34" charset="0"/>
              </a:rPr>
              <a:t>alignment sensors</a:t>
            </a:r>
            <a:endParaRPr lang="en-US" sz="1400" b="1" dirty="0">
              <a:solidFill>
                <a:srgbClr val="0F124A"/>
              </a:solidFill>
              <a:latin typeface="Arial" panose="020B0604020202020204" pitchFamily="34" charset="0"/>
              <a:cs typeface="Arial" panose="020B0604020202020204" pitchFamily="34" charset="0"/>
            </a:endParaRPr>
          </a:p>
        </p:txBody>
      </p:sp>
      <p:pic>
        <p:nvPicPr>
          <p:cNvPr id="17" name="Picture 16">
            <a:extLst>
              <a:ext uri="{FF2B5EF4-FFF2-40B4-BE49-F238E27FC236}">
                <a16:creationId xmlns:a16="http://schemas.microsoft.com/office/drawing/2014/main" id="{BE2F1751-662F-0F04-4D35-F0B66AA239B3}"/>
              </a:ext>
            </a:extLst>
          </p:cNvPr>
          <p:cNvPicPr>
            <a:picLocks noChangeAspect="1"/>
          </p:cNvPicPr>
          <p:nvPr/>
        </p:nvPicPr>
        <p:blipFill>
          <a:blip r:embed="rId4"/>
          <a:stretch>
            <a:fillRect/>
          </a:stretch>
        </p:blipFill>
        <p:spPr>
          <a:xfrm>
            <a:off x="5547325" y="5021757"/>
            <a:ext cx="2919465" cy="1850571"/>
          </a:xfrm>
          <a:prstGeom prst="rect">
            <a:avLst/>
          </a:prstGeom>
        </p:spPr>
      </p:pic>
      <p:pic>
        <p:nvPicPr>
          <p:cNvPr id="19" name="Picture 18">
            <a:extLst>
              <a:ext uri="{FF2B5EF4-FFF2-40B4-BE49-F238E27FC236}">
                <a16:creationId xmlns:a16="http://schemas.microsoft.com/office/drawing/2014/main" id="{2C5E8956-726F-3412-6AC8-3AD44725C7D3}"/>
              </a:ext>
            </a:extLst>
          </p:cNvPr>
          <p:cNvPicPr>
            <a:picLocks noChangeAspect="1"/>
          </p:cNvPicPr>
          <p:nvPr/>
        </p:nvPicPr>
        <p:blipFill>
          <a:blip r:embed="rId5"/>
          <a:stretch>
            <a:fillRect/>
          </a:stretch>
        </p:blipFill>
        <p:spPr>
          <a:xfrm>
            <a:off x="8405208" y="5848160"/>
            <a:ext cx="1252996" cy="788104"/>
          </a:xfrm>
          <a:prstGeom prst="rect">
            <a:avLst/>
          </a:prstGeom>
        </p:spPr>
      </p:pic>
      <p:pic>
        <p:nvPicPr>
          <p:cNvPr id="20" name="Picture 19">
            <a:extLst>
              <a:ext uri="{FF2B5EF4-FFF2-40B4-BE49-F238E27FC236}">
                <a16:creationId xmlns:a16="http://schemas.microsoft.com/office/drawing/2014/main" id="{A6E97378-C6FC-25BC-F988-42DA260168E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94877" y="5932714"/>
            <a:ext cx="1581331" cy="791335"/>
          </a:xfrm>
          <a:prstGeom prst="rect">
            <a:avLst/>
          </a:prstGeom>
        </p:spPr>
      </p:pic>
      <p:pic>
        <p:nvPicPr>
          <p:cNvPr id="23" name="Picture 22">
            <a:extLst>
              <a:ext uri="{FF2B5EF4-FFF2-40B4-BE49-F238E27FC236}">
                <a16:creationId xmlns:a16="http://schemas.microsoft.com/office/drawing/2014/main" id="{A053B930-9696-FEA1-E0B9-2C0B13E33A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85444" y="5418824"/>
            <a:ext cx="2650267" cy="769997"/>
          </a:xfrm>
          <a:prstGeom prst="rect">
            <a:avLst/>
          </a:prstGeom>
        </p:spPr>
      </p:pic>
      <p:pic>
        <p:nvPicPr>
          <p:cNvPr id="24" name="Picture 23">
            <a:extLst>
              <a:ext uri="{FF2B5EF4-FFF2-40B4-BE49-F238E27FC236}">
                <a16:creationId xmlns:a16="http://schemas.microsoft.com/office/drawing/2014/main" id="{2265B7B2-45EB-1272-79BA-E1F52B29778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15577" y="773570"/>
            <a:ext cx="2465594" cy="716343"/>
          </a:xfrm>
          <a:prstGeom prst="rect">
            <a:avLst/>
          </a:prstGeom>
        </p:spPr>
      </p:pic>
      <p:pic>
        <p:nvPicPr>
          <p:cNvPr id="26" name="Picture 25">
            <a:extLst>
              <a:ext uri="{FF2B5EF4-FFF2-40B4-BE49-F238E27FC236}">
                <a16:creationId xmlns:a16="http://schemas.microsoft.com/office/drawing/2014/main" id="{846F2E24-C39D-D5EA-C2D6-34781F2D993C}"/>
              </a:ext>
            </a:extLst>
          </p:cNvPr>
          <p:cNvPicPr>
            <a:picLocks noChangeAspect="1"/>
          </p:cNvPicPr>
          <p:nvPr/>
        </p:nvPicPr>
        <p:blipFill>
          <a:blip r:embed="rId8"/>
          <a:stretch>
            <a:fillRect/>
          </a:stretch>
        </p:blipFill>
        <p:spPr>
          <a:xfrm>
            <a:off x="10520383" y="1165554"/>
            <a:ext cx="851740" cy="840434"/>
          </a:xfrm>
          <a:prstGeom prst="rect">
            <a:avLst/>
          </a:prstGeom>
        </p:spPr>
      </p:pic>
    </p:spTree>
    <p:extLst>
      <p:ext uri="{BB962C8B-B14F-4D97-AF65-F5344CB8AC3E}">
        <p14:creationId xmlns:p14="http://schemas.microsoft.com/office/powerpoint/2010/main" val="368190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icon&#10;&#10;Description automatically generated">
            <a:extLst>
              <a:ext uri="{FF2B5EF4-FFF2-40B4-BE49-F238E27FC236}">
                <a16:creationId xmlns:a16="http://schemas.microsoft.com/office/drawing/2014/main" id="{AA54A44C-EEC6-6E87-B50A-F2AD97995A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18" y="47263"/>
            <a:ext cx="1935386" cy="654292"/>
          </a:xfrm>
          <a:prstGeom prst="rect">
            <a:avLst/>
          </a:prstGeom>
        </p:spPr>
      </p:pic>
      <p:sp>
        <p:nvSpPr>
          <p:cNvPr id="4" name="Rectangle 3">
            <a:extLst>
              <a:ext uri="{FF2B5EF4-FFF2-40B4-BE49-F238E27FC236}">
                <a16:creationId xmlns:a16="http://schemas.microsoft.com/office/drawing/2014/main" id="{953F50A6-3EC7-2F76-8673-07E74F2F23D7}"/>
              </a:ext>
            </a:extLst>
          </p:cNvPr>
          <p:cNvSpPr/>
          <p:nvPr/>
        </p:nvSpPr>
        <p:spPr>
          <a:xfrm>
            <a:off x="0" y="-17913"/>
            <a:ext cx="12192000" cy="744087"/>
          </a:xfrm>
          <a:prstGeom prst="rect">
            <a:avLst/>
          </a:prstGeom>
          <a:solidFill>
            <a:srgbClr val="5B9BD5">
              <a:lumMod val="50000"/>
            </a:srgb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icon&#10;&#10;Description automatically generated">
            <a:extLst>
              <a:ext uri="{FF2B5EF4-FFF2-40B4-BE49-F238E27FC236}">
                <a16:creationId xmlns:a16="http://schemas.microsoft.com/office/drawing/2014/main" id="{2F9EDCCA-C8E6-5A94-F226-6CCF9B4BBD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18" y="29350"/>
            <a:ext cx="1935386" cy="654292"/>
          </a:xfrm>
          <a:prstGeom prst="rect">
            <a:avLst/>
          </a:prstGeom>
        </p:spPr>
      </p:pic>
      <p:sp>
        <p:nvSpPr>
          <p:cNvPr id="6" name="TextBox 5">
            <a:extLst>
              <a:ext uri="{FF2B5EF4-FFF2-40B4-BE49-F238E27FC236}">
                <a16:creationId xmlns:a16="http://schemas.microsoft.com/office/drawing/2014/main" id="{C6CC39BE-7E32-A846-5538-C004CA054502}"/>
              </a:ext>
            </a:extLst>
          </p:cNvPr>
          <p:cNvSpPr txBox="1"/>
          <p:nvPr/>
        </p:nvSpPr>
        <p:spPr>
          <a:xfrm>
            <a:off x="3335214" y="-25858"/>
            <a:ext cx="11666154"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err="1">
                <a:ln>
                  <a:noFill/>
                </a:ln>
                <a:solidFill>
                  <a:srgbClr val="FFFF00"/>
                </a:solidFill>
                <a:effectLst/>
                <a:uLnTx/>
                <a:uFillTx/>
                <a:latin typeface="Calibri" panose="020F0502020204030204"/>
                <a:ea typeface="+mn-ea"/>
                <a:cs typeface="+mn-cs"/>
              </a:rPr>
              <a:t>SuperKEKB</a:t>
            </a: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 / Belle II</a:t>
            </a:r>
          </a:p>
        </p:txBody>
      </p:sp>
      <p:sp>
        <p:nvSpPr>
          <p:cNvPr id="9" name="TextBox 8">
            <a:extLst>
              <a:ext uri="{FF2B5EF4-FFF2-40B4-BE49-F238E27FC236}">
                <a16:creationId xmlns:a16="http://schemas.microsoft.com/office/drawing/2014/main" id="{C060E74B-E924-BAD1-EEFB-FAAD6C871DBC}"/>
              </a:ext>
            </a:extLst>
          </p:cNvPr>
          <p:cNvSpPr txBox="1"/>
          <p:nvPr/>
        </p:nvSpPr>
        <p:spPr>
          <a:xfrm>
            <a:off x="0" y="5707893"/>
            <a:ext cx="12192000" cy="1200329"/>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u="sng" dirty="0">
                <a:solidFill>
                  <a:srgbClr val="0000FF"/>
                </a:solidFill>
                <a:latin typeface="Calibri"/>
              </a:rPr>
              <a:t>world record luminosity of 4.71x10</a:t>
            </a:r>
            <a:r>
              <a:rPr lang="en-US" sz="2400" b="1" u="sng" baseline="30000" dirty="0">
                <a:solidFill>
                  <a:srgbClr val="0000FF"/>
                </a:solidFill>
                <a:latin typeface="Calibri"/>
              </a:rPr>
              <a:t>34 </a:t>
            </a:r>
            <a:r>
              <a:rPr lang="en-US" sz="2400" b="1" u="sng" dirty="0">
                <a:solidFill>
                  <a:srgbClr val="0000FF"/>
                </a:solidFill>
                <a:latin typeface="Calibri"/>
              </a:rPr>
              <a:t>cm</a:t>
            </a:r>
            <a:r>
              <a:rPr lang="en-US" sz="2400" b="1" u="sng" baseline="30000" dirty="0">
                <a:solidFill>
                  <a:srgbClr val="0000FF"/>
                </a:solidFill>
                <a:latin typeface="Calibri"/>
              </a:rPr>
              <a:t>-2</a:t>
            </a:r>
            <a:r>
              <a:rPr lang="en-US" sz="2400" b="1" u="sng" dirty="0">
                <a:solidFill>
                  <a:srgbClr val="0000FF"/>
                </a:solidFill>
                <a:latin typeface="Calibri"/>
              </a:rPr>
              <a:t>s</a:t>
            </a:r>
            <a:r>
              <a:rPr lang="en-US" sz="2400" b="1" u="sng" baseline="30000" dirty="0">
                <a:solidFill>
                  <a:srgbClr val="0000FF"/>
                </a:solidFill>
                <a:latin typeface="Calibri"/>
              </a:rPr>
              <a:t>-1</a:t>
            </a:r>
            <a:r>
              <a:rPr lang="en-US" sz="2400" b="1" u="sng" dirty="0">
                <a:solidFill>
                  <a:srgbClr val="0000FF"/>
                </a:solidFill>
                <a:latin typeface="Calibri"/>
              </a:rPr>
              <a:t>  on 22 June 2022, </a:t>
            </a:r>
            <a:r>
              <a:rPr kumimoji="0" lang="en-US" sz="2400" b="1" i="0" u="none" strike="noStrike" kern="1200" cap="none" spc="0" normalizeH="0" baseline="0" noProof="0" dirty="0">
                <a:ln>
                  <a:noFill/>
                </a:ln>
                <a:solidFill>
                  <a:srgbClr val="0000FF"/>
                </a:solidFill>
                <a:effectLst/>
                <a:uLnTx/>
                <a:uFillTx/>
                <a:latin typeface="Calibri"/>
                <a:ea typeface="+mn-ea"/>
                <a:cs typeface="+mn-cs"/>
              </a:rPr>
              <a:t> </a:t>
            </a:r>
            <a:r>
              <a:rPr kumimoji="0" lang="en-US" sz="2400" b="1" i="0" u="sng" strike="noStrike" kern="0" cap="none" spc="0" normalizeH="0" baseline="0" noProof="0" dirty="0">
                <a:ln>
                  <a:noFill/>
                </a:ln>
                <a:solidFill>
                  <a:srgbClr val="0000FF"/>
                </a:solidFill>
                <a:effectLst/>
                <a:uLnTx/>
                <a:uFillTx/>
                <a:latin typeface="Symbol" panose="05050102010706020507" pitchFamily="18" charset="2"/>
                <a:ea typeface="+mn-ea"/>
                <a:cs typeface="+mn-cs"/>
              </a:rPr>
              <a:t>b</a:t>
            </a:r>
            <a:r>
              <a:rPr kumimoji="0" lang="en-US" sz="2400" b="1" i="1" u="sng" strike="noStrike" kern="0" cap="none" spc="0" normalizeH="0" baseline="-25000" noProof="0" dirty="0">
                <a:ln>
                  <a:noFill/>
                </a:ln>
                <a:solidFill>
                  <a:srgbClr val="0000FF"/>
                </a:solidFill>
                <a:effectLst/>
                <a:uLnTx/>
                <a:uFillTx/>
                <a:latin typeface="Calibri"/>
                <a:ea typeface="+mn-ea"/>
                <a:cs typeface="+mn-cs"/>
              </a:rPr>
              <a:t>y</a:t>
            </a:r>
            <a:r>
              <a:rPr kumimoji="0" lang="en-US" sz="2400" b="1" i="0" u="sng" strike="noStrike" kern="0" cap="none" spc="0" normalizeH="0" baseline="30000" noProof="0" dirty="0">
                <a:ln>
                  <a:noFill/>
                </a:ln>
                <a:solidFill>
                  <a:srgbClr val="0000FF"/>
                </a:solidFill>
                <a:effectLst/>
                <a:uLnTx/>
                <a:uFillTx/>
                <a:latin typeface="Calibri"/>
                <a:ea typeface="+mn-ea"/>
                <a:cs typeface="+mn-cs"/>
              </a:rPr>
              <a:t>* </a:t>
            </a:r>
            <a:r>
              <a:rPr kumimoji="0" lang="en-US" sz="2400" b="1" i="0" u="sng" strike="noStrike" kern="1200" cap="none" spc="0" normalizeH="0" baseline="0" noProof="0" dirty="0">
                <a:ln>
                  <a:noFill/>
                </a:ln>
                <a:solidFill>
                  <a:srgbClr val="0000FF"/>
                </a:solidFill>
                <a:effectLst/>
                <a:uLnTx/>
                <a:uFillTx/>
                <a:latin typeface="Calibri"/>
                <a:ea typeface="+mn-ea"/>
                <a:cs typeface="+mn-cs"/>
              </a:rPr>
              <a:t> = 1.0 mm in routine operation, also </a:t>
            </a:r>
            <a:r>
              <a:rPr kumimoji="0" lang="en-US" sz="2400" b="1" i="0" u="sng" strike="noStrike" kern="0" cap="none" spc="0" normalizeH="0" baseline="0" noProof="0" dirty="0">
                <a:ln>
                  <a:noFill/>
                </a:ln>
                <a:solidFill>
                  <a:srgbClr val="0000FF"/>
                </a:solidFill>
                <a:effectLst/>
                <a:uLnTx/>
                <a:uFillTx/>
                <a:latin typeface="Symbol" panose="05050102010706020507" pitchFamily="18" charset="2"/>
                <a:ea typeface="+mn-ea"/>
                <a:cs typeface="+mn-cs"/>
              </a:rPr>
              <a:t>b</a:t>
            </a:r>
            <a:r>
              <a:rPr kumimoji="0" lang="en-US" sz="2400" b="1" i="1" u="sng" strike="noStrike" kern="0" cap="none" spc="0" normalizeH="0" baseline="-25000" noProof="0" dirty="0">
                <a:ln>
                  <a:noFill/>
                </a:ln>
                <a:solidFill>
                  <a:srgbClr val="0000FF"/>
                </a:solidFill>
                <a:effectLst/>
                <a:uLnTx/>
                <a:uFillTx/>
                <a:latin typeface="Calibri"/>
                <a:ea typeface="+mn-ea"/>
                <a:cs typeface="+mn-cs"/>
              </a:rPr>
              <a:t>y</a:t>
            </a:r>
            <a:r>
              <a:rPr kumimoji="0" lang="en-US" sz="2400" b="1" i="0" u="sng" strike="noStrike" kern="0" cap="none" spc="0" normalizeH="0" baseline="30000" noProof="0" dirty="0">
                <a:ln>
                  <a:noFill/>
                </a:ln>
                <a:solidFill>
                  <a:srgbClr val="0000FF"/>
                </a:solidFill>
                <a:effectLst/>
                <a:uLnTx/>
                <a:uFillTx/>
                <a:latin typeface="Calibri"/>
                <a:ea typeface="+mn-ea"/>
                <a:cs typeface="+mn-cs"/>
              </a:rPr>
              <a:t>* </a:t>
            </a:r>
            <a:r>
              <a:rPr kumimoji="0" lang="en-US" sz="2400" b="1" i="0" u="sng" strike="noStrike" kern="1200" cap="none" spc="0" normalizeH="0" baseline="0" noProof="0" dirty="0">
                <a:ln>
                  <a:noFill/>
                </a:ln>
                <a:solidFill>
                  <a:srgbClr val="0000FF"/>
                </a:solidFill>
                <a:effectLst/>
                <a:uLnTx/>
                <a:uFillTx/>
                <a:latin typeface="Calibri"/>
                <a:ea typeface="+mn-ea"/>
                <a:cs typeface="+mn-cs"/>
              </a:rPr>
              <a:t> = 0.8 mm </a:t>
            </a:r>
            <a:r>
              <a:rPr lang="en-US" sz="2400" b="1" u="sng" dirty="0">
                <a:solidFill>
                  <a:srgbClr val="0000FF"/>
                </a:solidFill>
                <a:latin typeface="Calibri"/>
              </a:rPr>
              <a:t>demonstrated </a:t>
            </a:r>
            <a:r>
              <a:rPr kumimoji="0" lang="en-US" sz="2400" b="1" i="0" u="sng" strike="noStrike" kern="1200" cap="none" spc="0" normalizeH="0" baseline="0" noProof="0" dirty="0">
                <a:ln>
                  <a:noFill/>
                </a:ln>
                <a:solidFill>
                  <a:srgbClr val="0000FF"/>
                </a:solidFill>
                <a:effectLst/>
                <a:uLnTx/>
                <a:uFillTx/>
                <a:latin typeface="Calibri"/>
                <a:ea typeface="+mn-ea"/>
                <a:cs typeface="+mn-cs"/>
              </a:rPr>
              <a:t> </a:t>
            </a:r>
            <a:r>
              <a:rPr kumimoji="0" lang="en-US" sz="2400" b="1" i="0" u="none" strike="noStrike" kern="1200" cap="none" spc="0" normalizeH="0" baseline="0" noProof="0" dirty="0">
                <a:ln>
                  <a:noFill/>
                </a:ln>
                <a:solidFill>
                  <a:srgbClr val="0000FF"/>
                </a:solidFill>
                <a:effectLst/>
                <a:uLnTx/>
                <a:uFillTx/>
                <a:latin typeface="Calibri"/>
                <a:ea typeface="+mn-ea"/>
                <a:cs typeface="+mn-cs"/>
              </a:rPr>
              <a:t>in both rings – </a:t>
            </a:r>
            <a:r>
              <a:rPr kumimoji="0" lang="en-US" sz="2400" b="1" i="0" u="none" strike="noStrike" kern="1200" cap="none" spc="0" normalizeH="0" baseline="0" noProof="0" dirty="0">
                <a:ln>
                  <a:noFill/>
                </a:ln>
                <a:solidFill>
                  <a:srgbClr val="4D4D4D">
                    <a:lumMod val="50000"/>
                  </a:srgbClr>
                </a:solidFill>
                <a:effectLst/>
                <a:uLnTx/>
                <a:uFillTx/>
                <a:latin typeface="Calibri"/>
                <a:ea typeface="+mn-ea"/>
                <a:cs typeface="+mn-cs"/>
              </a:rPr>
              <a:t> with </a:t>
            </a:r>
            <a:r>
              <a:rPr kumimoji="0" lang="en-US" sz="2400" b="1" i="0" u="sng" strike="noStrike" kern="1200" cap="none" spc="0" normalizeH="0" baseline="0" noProof="0" dirty="0">
                <a:ln>
                  <a:noFill/>
                </a:ln>
                <a:solidFill>
                  <a:prstClr val="black"/>
                </a:solidFill>
                <a:effectLst/>
                <a:uLnTx/>
                <a:uFillTx/>
                <a:latin typeface="Calibri"/>
                <a:ea typeface="+mn-ea"/>
                <a:cs typeface="+mn-cs"/>
              </a:rPr>
              <a:t>FCC-</a:t>
            </a:r>
            <a:r>
              <a:rPr kumimoji="0" lang="en-US" sz="2400" b="1" i="0" u="sng" strike="noStrike" kern="1200" cap="none" spc="0" normalizeH="0" baseline="0" noProof="0" dirty="0" err="1">
                <a:ln>
                  <a:noFill/>
                </a:ln>
                <a:solidFill>
                  <a:prstClr val="black"/>
                </a:solidFill>
                <a:effectLst/>
                <a:uLnTx/>
                <a:uFillTx/>
                <a:latin typeface="Calibri"/>
                <a:ea typeface="+mn-ea"/>
                <a:cs typeface="+mn-cs"/>
              </a:rPr>
              <a:t>ee</a:t>
            </a:r>
            <a:r>
              <a:rPr kumimoji="0" lang="en-US" sz="2400" b="1" i="0" u="sng" strike="noStrike" kern="1200" cap="none" spc="0" normalizeH="0" baseline="0" noProof="0" dirty="0">
                <a:ln>
                  <a:noFill/>
                </a:ln>
                <a:solidFill>
                  <a:prstClr val="black"/>
                </a:solidFill>
                <a:effectLst/>
                <a:uLnTx/>
                <a:uFillTx/>
                <a:latin typeface="Calibri"/>
                <a:ea typeface="+mn-ea"/>
                <a:cs typeface="+mn-cs"/>
              </a:rPr>
              <a:t>-style “virtual” crab-waist collision scheme originally developed for FCC-</a:t>
            </a:r>
            <a:r>
              <a:rPr kumimoji="0" lang="en-US" sz="2400" b="1" i="0" u="sng" strike="noStrike" kern="1200" cap="none" spc="0" normalizeH="0" baseline="0" noProof="0" dirty="0" err="1">
                <a:ln>
                  <a:noFill/>
                </a:ln>
                <a:solidFill>
                  <a:prstClr val="black"/>
                </a:solidFill>
                <a:effectLst/>
                <a:uLnTx/>
                <a:uFillTx/>
                <a:latin typeface="Calibri"/>
                <a:ea typeface="+mn-ea"/>
                <a:cs typeface="+mn-cs"/>
              </a:rPr>
              <a:t>ee</a:t>
            </a:r>
            <a:r>
              <a:rPr kumimoji="0" lang="en-US" sz="2400" b="1" i="0" u="sng" strike="noStrike" kern="1200" cap="none" spc="0" normalizeH="0" baseline="0" noProof="0" dirty="0">
                <a:ln>
                  <a:noFill/>
                </a:ln>
                <a:solidFill>
                  <a:prstClr val="black"/>
                </a:solidFill>
                <a:effectLst/>
                <a:uLnTx/>
                <a:uFillTx/>
                <a:latin typeface="Calibri"/>
                <a:ea typeface="+mn-ea"/>
                <a:cs typeface="+mn-cs"/>
              </a:rPr>
              <a:t> (K. Oide)</a:t>
            </a:r>
          </a:p>
        </p:txBody>
      </p:sp>
      <mc:AlternateContent xmlns:mc="http://schemas.openxmlformats.org/markup-compatibility/2006" xmlns:a14="http://schemas.microsoft.com/office/drawing/2010/main">
        <mc:Choice Requires="a14">
          <p:sp>
            <p:nvSpPr>
              <p:cNvPr id="10" name="Прямоугольник 6">
                <a:extLst>
                  <a:ext uri="{FF2B5EF4-FFF2-40B4-BE49-F238E27FC236}">
                    <a16:creationId xmlns:a16="http://schemas.microsoft.com/office/drawing/2014/main" id="{0F1AA341-B0ED-8C22-4762-DA1D1B66CD25}"/>
                  </a:ext>
                </a:extLst>
              </p:cNvPr>
              <p:cNvSpPr/>
              <p:nvPr/>
            </p:nvSpPr>
            <p:spPr>
              <a:xfrm>
                <a:off x="0" y="746619"/>
                <a:ext cx="3335214" cy="4832092"/>
              </a:xfrm>
              <a:prstGeom prst="rect">
                <a:avLst/>
              </a:prstGeom>
              <a:solidFill>
                <a:srgbClr val="ED7D31">
                  <a:lumMod val="40000"/>
                  <a:lumOff val="60000"/>
                </a:srgb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sng" strike="noStrike" kern="0" cap="none" spc="0" normalizeH="0" baseline="0" noProof="0" dirty="0">
                    <a:ln>
                      <a:noFill/>
                    </a:ln>
                    <a:solidFill>
                      <a:srgbClr val="4472C4">
                        <a:lumMod val="75000"/>
                      </a:srgbClr>
                    </a:solidFill>
                    <a:effectLst/>
                    <a:uLnTx/>
                    <a:uFillTx/>
                    <a:latin typeface="Calibri"/>
                  </a:rPr>
                  <a:t>Design</a:t>
                </a:r>
                <a:r>
                  <a:rPr kumimoji="0" lang="en-US" sz="2800" b="1" i="0" u="none" strike="noStrike" kern="0" cap="none" spc="0" normalizeH="0" baseline="0" noProof="0" dirty="0">
                    <a:ln>
                      <a:noFill/>
                    </a:ln>
                    <a:solidFill>
                      <a:srgbClr val="4472C4">
                        <a:lumMod val="75000"/>
                      </a:srgbClr>
                    </a:solidFill>
                    <a:effectLst/>
                    <a:uLnTx/>
                    <a:uFillTx/>
                    <a:latin typeface="Calibri"/>
                  </a:rPr>
                  <a:t>: double ring </a:t>
                </a:r>
                <a:r>
                  <a:rPr kumimoji="0" lang="en-US" sz="2800" b="1" i="0" u="none" strike="noStrike" kern="0" cap="none" spc="0" normalizeH="0" baseline="0" noProof="0" dirty="0" err="1">
                    <a:ln>
                      <a:noFill/>
                    </a:ln>
                    <a:solidFill>
                      <a:srgbClr val="4472C4">
                        <a:lumMod val="75000"/>
                      </a:srgbClr>
                    </a:solidFill>
                    <a:effectLst/>
                    <a:uLnTx/>
                    <a:uFillTx/>
                    <a:latin typeface="Calibri"/>
                  </a:rPr>
                  <a:t>e</a:t>
                </a:r>
                <a:r>
                  <a:rPr kumimoji="0" lang="en-US" sz="2800" b="1" i="0" u="none" strike="noStrike" kern="0" cap="none" spc="0" normalizeH="0" baseline="30000" noProof="0" dirty="0" err="1">
                    <a:ln>
                      <a:noFill/>
                    </a:ln>
                    <a:solidFill>
                      <a:srgbClr val="4472C4">
                        <a:lumMod val="75000"/>
                      </a:srgbClr>
                    </a:solidFill>
                    <a:effectLst/>
                    <a:uLnTx/>
                    <a:uFillTx/>
                    <a:latin typeface="Calibri"/>
                  </a:rPr>
                  <a:t>+</a:t>
                </a:r>
                <a:r>
                  <a:rPr kumimoji="0" lang="en-US" sz="2800" b="1" i="0" u="none" strike="noStrike" kern="0" cap="none" spc="0" normalizeH="0" baseline="0" noProof="0" dirty="0" err="1">
                    <a:ln>
                      <a:noFill/>
                    </a:ln>
                    <a:solidFill>
                      <a:srgbClr val="4472C4">
                        <a:lumMod val="75000"/>
                      </a:srgbClr>
                    </a:solidFill>
                    <a:effectLst/>
                    <a:uLnTx/>
                    <a:uFillTx/>
                    <a:latin typeface="Calibri"/>
                  </a:rPr>
                  <a:t>e</a:t>
                </a:r>
                <a:r>
                  <a:rPr kumimoji="0" lang="en-US" sz="2800" b="1" i="0" u="none" strike="noStrike" kern="0" cap="none" spc="0" normalizeH="0" baseline="30000" noProof="0" dirty="0">
                    <a:ln>
                      <a:noFill/>
                    </a:ln>
                    <a:solidFill>
                      <a:srgbClr val="4472C4">
                        <a:lumMod val="75000"/>
                      </a:srgbClr>
                    </a:solidFill>
                    <a:effectLst/>
                    <a:uLnTx/>
                    <a:uFillTx/>
                    <a:latin typeface="Calibri"/>
                  </a:rPr>
                  <a:t>-</a:t>
                </a:r>
                <a:r>
                  <a:rPr kumimoji="0" lang="en-US" sz="2800" b="1" i="0" u="none" strike="noStrike" kern="0" cap="none" spc="0" normalizeH="0" baseline="0" noProof="0" dirty="0">
                    <a:ln>
                      <a:noFill/>
                    </a:ln>
                    <a:solidFill>
                      <a:srgbClr val="4472C4">
                        <a:lumMod val="75000"/>
                      </a:srgbClr>
                    </a:solidFill>
                    <a:effectLst/>
                    <a:uLnTx/>
                    <a:uFillTx/>
                    <a:latin typeface="Calibri"/>
                  </a:rPr>
                  <a:t> collider as </a:t>
                </a:r>
                <a:r>
                  <a:rPr kumimoji="0" lang="en-US" sz="2800" b="1" i="1" u="none" strike="noStrike" kern="0" cap="none" spc="0" normalizeH="0" baseline="0" noProof="0" dirty="0">
                    <a:ln>
                      <a:noFill/>
                    </a:ln>
                    <a:solidFill>
                      <a:srgbClr val="4472C4">
                        <a:lumMod val="75000"/>
                      </a:srgbClr>
                    </a:solidFill>
                    <a:effectLst/>
                    <a:uLnTx/>
                    <a:uFillTx/>
                    <a:latin typeface="Calibri"/>
                  </a:rPr>
                  <a:t>B</a:t>
                </a:r>
                <a:r>
                  <a:rPr kumimoji="0" lang="en-US" sz="2800" b="1" i="0" u="none" strike="noStrike" kern="0" cap="none" spc="0" normalizeH="0" baseline="0" noProof="0" dirty="0">
                    <a:ln>
                      <a:noFill/>
                    </a:ln>
                    <a:solidFill>
                      <a:srgbClr val="4472C4">
                        <a:lumMod val="75000"/>
                      </a:srgbClr>
                    </a:solidFill>
                    <a:effectLst/>
                    <a:uLnTx/>
                    <a:uFillTx/>
                    <a:latin typeface="Calibri"/>
                  </a:rPr>
                  <a:t>-factory </a:t>
                </a:r>
                <a:r>
                  <a:rPr kumimoji="0" lang="en-US" sz="2800" b="0" i="0" u="none" strike="noStrike" kern="0" cap="none" spc="0" normalizeH="0" baseline="0" noProof="0" dirty="0">
                    <a:ln>
                      <a:noFill/>
                    </a:ln>
                    <a:solidFill>
                      <a:prstClr val="black"/>
                    </a:solidFill>
                    <a:effectLst/>
                    <a:uLnTx/>
                    <a:uFillTx/>
                    <a:latin typeface="Calibri"/>
                  </a:rPr>
                  <a:t>at 7(e</a:t>
                </a:r>
                <a:r>
                  <a:rPr kumimoji="0" lang="en-US" sz="2800" b="0" i="0" u="none" strike="noStrike" kern="0" cap="none" spc="0" normalizeH="0" baseline="30000" noProof="0" dirty="0">
                    <a:ln>
                      <a:noFill/>
                    </a:ln>
                    <a:solidFill>
                      <a:prstClr val="black"/>
                    </a:solidFill>
                    <a:effectLst/>
                    <a:uLnTx/>
                    <a:uFillTx/>
                    <a:latin typeface="Calibri"/>
                  </a:rPr>
                  <a:t>-</a:t>
                </a:r>
                <a:r>
                  <a:rPr kumimoji="0" lang="en-US" sz="2800" b="0" i="0" u="none" strike="noStrike" kern="0" cap="none" spc="0" normalizeH="0" baseline="0" noProof="0" dirty="0">
                    <a:ln>
                      <a:noFill/>
                    </a:ln>
                    <a:solidFill>
                      <a:prstClr val="black"/>
                    </a:solidFill>
                    <a:effectLst/>
                    <a:uLnTx/>
                    <a:uFillTx/>
                    <a:latin typeface="Calibri"/>
                  </a:rPr>
                  <a:t>) &amp; 4(e</a:t>
                </a:r>
                <a:r>
                  <a:rPr kumimoji="0" lang="en-US" sz="2800" b="0" i="0" u="none" strike="noStrike" kern="0" cap="none" spc="0" normalizeH="0" baseline="30000" noProof="0" dirty="0">
                    <a:ln>
                      <a:noFill/>
                    </a:ln>
                    <a:solidFill>
                      <a:prstClr val="black"/>
                    </a:solidFill>
                    <a:effectLst/>
                    <a:uLnTx/>
                    <a:uFillTx/>
                    <a:latin typeface="Calibri"/>
                  </a:rPr>
                  <a:t>+</a:t>
                </a:r>
                <a:r>
                  <a:rPr kumimoji="0" lang="en-US" sz="2800" b="0" i="0" u="none" strike="noStrike" kern="0" cap="none" spc="0" normalizeH="0" baseline="0" noProof="0" dirty="0">
                    <a:ln>
                      <a:noFill/>
                    </a:ln>
                    <a:solidFill>
                      <a:prstClr val="black"/>
                    </a:solidFill>
                    <a:effectLst/>
                    <a:uLnTx/>
                    <a:uFillTx/>
                    <a:latin typeface="Calibri"/>
                  </a:rPr>
                  <a:t>) GeV; t</a:t>
                </a:r>
                <a:r>
                  <a:rPr lang="en-US" sz="2800" b="1" kern="0" dirty="0" err="1">
                    <a:solidFill>
                      <a:srgbClr val="4472C4">
                        <a:lumMod val="75000"/>
                      </a:srgbClr>
                    </a:solidFill>
                    <a:latin typeface="Calibri"/>
                  </a:rPr>
                  <a:t>arget</a:t>
                </a:r>
                <a:r>
                  <a:rPr kumimoji="0" lang="en-US" sz="2800" b="1" i="0" u="none" strike="noStrike" kern="0" cap="none" spc="0" normalizeH="0" baseline="0" noProof="0" dirty="0">
                    <a:ln>
                      <a:noFill/>
                    </a:ln>
                    <a:solidFill>
                      <a:srgbClr val="4472C4">
                        <a:lumMod val="75000"/>
                      </a:srgbClr>
                    </a:solidFill>
                    <a:effectLst/>
                    <a:uLnTx/>
                    <a:uFillTx/>
                    <a:latin typeface="Calibri"/>
                  </a:rPr>
                  <a:t> luminosity </a:t>
                </a:r>
                <a14:m>
                  <m:oMath xmlns:m="http://schemas.openxmlformats.org/officeDocument/2006/math">
                    <m:r>
                      <a:rPr kumimoji="0" lang="en-US" sz="2800" b="1" i="1" u="none" strike="noStrike" kern="0" cap="none" spc="0" normalizeH="0" baseline="0" noProof="0" dirty="0">
                        <a:ln>
                          <a:noFill/>
                        </a:ln>
                        <a:solidFill>
                          <a:srgbClr val="4472C4">
                            <a:lumMod val="75000"/>
                          </a:srgbClr>
                        </a:solidFill>
                        <a:effectLst/>
                        <a:uLnTx/>
                        <a:uFillTx/>
                        <a:latin typeface="Cambria Math" panose="02040503050406030204" pitchFamily="18" charset="0"/>
                      </a:rPr>
                      <m:t>~</m:t>
                    </m:r>
                    <m:r>
                      <a:rPr kumimoji="0" lang="en-US" sz="2800" b="1" i="0" u="none" strike="noStrike" kern="0" cap="none" spc="0" normalizeH="0" baseline="0" noProof="0" dirty="0" smtClean="0">
                        <a:ln>
                          <a:noFill/>
                        </a:ln>
                        <a:solidFill>
                          <a:srgbClr val="4472C4">
                            <a:lumMod val="75000"/>
                          </a:srgbClr>
                        </a:solidFill>
                        <a:effectLst/>
                        <a:uLnTx/>
                        <a:uFillTx/>
                        <a:latin typeface="Cambria Math" panose="02040503050406030204" pitchFamily="18" charset="0"/>
                      </a:rPr>
                      <m:t>𝟔</m:t>
                    </m:r>
                  </m:oMath>
                </a14:m>
                <a:r>
                  <a:rPr kumimoji="0" lang="en-US" sz="2800" b="1" i="0" u="none" strike="noStrike" kern="0" cap="none" spc="0" normalizeH="0" baseline="0" noProof="0" dirty="0">
                    <a:ln>
                      <a:noFill/>
                    </a:ln>
                    <a:solidFill>
                      <a:srgbClr val="4472C4">
                        <a:lumMod val="75000"/>
                      </a:srgbClr>
                    </a:solidFill>
                    <a:effectLst/>
                    <a:uLnTx/>
                    <a:uFillTx/>
                    <a:latin typeface="Calibri"/>
                  </a:rPr>
                  <a:t> x 10</a:t>
                </a:r>
                <a:r>
                  <a:rPr kumimoji="0" lang="en-US" sz="2800" b="1" i="0" u="none" strike="noStrike" kern="0" cap="none" spc="0" normalizeH="0" baseline="30000" noProof="0" dirty="0">
                    <a:ln>
                      <a:noFill/>
                    </a:ln>
                    <a:solidFill>
                      <a:srgbClr val="4472C4">
                        <a:lumMod val="75000"/>
                      </a:srgbClr>
                    </a:solidFill>
                    <a:effectLst/>
                    <a:uLnTx/>
                    <a:uFillTx/>
                    <a:latin typeface="Calibri"/>
                  </a:rPr>
                  <a:t>35</a:t>
                </a:r>
                <a:r>
                  <a:rPr kumimoji="0" lang="en-US" sz="2800" b="1" i="0" u="none" strike="noStrike" kern="0" cap="none" spc="0" normalizeH="0" baseline="0" noProof="0" dirty="0">
                    <a:ln>
                      <a:noFill/>
                    </a:ln>
                    <a:solidFill>
                      <a:srgbClr val="4472C4">
                        <a:lumMod val="75000"/>
                      </a:srgbClr>
                    </a:solidFill>
                    <a:effectLst/>
                    <a:uLnTx/>
                    <a:uFillTx/>
                    <a:latin typeface="Calibri"/>
                  </a:rPr>
                  <a:t> cm</a:t>
                </a:r>
                <a:r>
                  <a:rPr kumimoji="0" lang="en-US" sz="2800" b="1" i="0" u="none" strike="noStrike" kern="0" cap="none" spc="0" normalizeH="0" baseline="30000" noProof="0" dirty="0">
                    <a:ln>
                      <a:noFill/>
                    </a:ln>
                    <a:solidFill>
                      <a:srgbClr val="4472C4">
                        <a:lumMod val="75000"/>
                      </a:srgbClr>
                    </a:solidFill>
                    <a:effectLst/>
                    <a:uLnTx/>
                    <a:uFillTx/>
                    <a:latin typeface="Calibri"/>
                  </a:rPr>
                  <a:t>-2</a:t>
                </a:r>
                <a:r>
                  <a:rPr kumimoji="0" lang="en-US" sz="2800" b="1" i="0" u="none" strike="noStrike" kern="0" cap="none" spc="0" normalizeH="0" baseline="0" noProof="0" dirty="0">
                    <a:ln>
                      <a:noFill/>
                    </a:ln>
                    <a:solidFill>
                      <a:srgbClr val="4472C4">
                        <a:lumMod val="75000"/>
                      </a:srgbClr>
                    </a:solidFill>
                    <a:effectLst/>
                    <a:uLnTx/>
                    <a:uFillTx/>
                    <a:latin typeface="Calibri"/>
                  </a:rPr>
                  <a:t>s</a:t>
                </a:r>
                <a:r>
                  <a:rPr kumimoji="0" lang="en-US" sz="2800" b="1" i="0" u="none" strike="noStrike" kern="0" cap="none" spc="0" normalizeH="0" baseline="30000" noProof="0" dirty="0">
                    <a:ln>
                      <a:noFill/>
                    </a:ln>
                    <a:solidFill>
                      <a:srgbClr val="4472C4">
                        <a:lumMod val="75000"/>
                      </a:srgbClr>
                    </a:solidFill>
                    <a:effectLst/>
                    <a:uLnTx/>
                    <a:uFillTx/>
                    <a:latin typeface="Calibri"/>
                  </a:rPr>
                  <a:t>-1</a:t>
                </a:r>
                <a:r>
                  <a:rPr kumimoji="0" lang="en-US" sz="2800" b="0" i="0" u="none" strike="noStrike" kern="0" cap="none" spc="0" normalizeH="0" baseline="0" noProof="0" dirty="0">
                    <a:ln>
                      <a:noFill/>
                    </a:ln>
                    <a:solidFill>
                      <a:prstClr val="black"/>
                    </a:solidFill>
                    <a:effectLst/>
                    <a:uLnTx/>
                    <a:uFillTx/>
                    <a:latin typeface="Calibri"/>
                  </a:rPr>
                  <a:t>; </a:t>
                </a:r>
                <a:r>
                  <a:rPr kumimoji="0" lang="en-US" sz="2800" b="1" i="0" u="none" strike="noStrike" kern="0" cap="none" spc="0" normalizeH="0" baseline="0" noProof="0" dirty="0">
                    <a:ln>
                      <a:noFill/>
                    </a:ln>
                    <a:solidFill>
                      <a:srgbClr val="4472C4">
                        <a:lumMod val="75000"/>
                      </a:srgbClr>
                    </a:solidFill>
                    <a:effectLst/>
                    <a:uLnTx/>
                    <a:uFillTx/>
                    <a:latin typeface="Symbol" panose="05050102010706020507" pitchFamily="18" charset="2"/>
                  </a:rPr>
                  <a:t>b</a:t>
                </a:r>
                <a:r>
                  <a:rPr kumimoji="0" lang="en-US" sz="2800" b="1" i="1" u="none" strike="noStrike" kern="0" cap="none" spc="0" normalizeH="0" baseline="-25000" noProof="0" dirty="0">
                    <a:ln>
                      <a:noFill/>
                    </a:ln>
                    <a:solidFill>
                      <a:srgbClr val="4472C4">
                        <a:lumMod val="75000"/>
                      </a:srgbClr>
                    </a:solidFill>
                    <a:effectLst/>
                    <a:uLnTx/>
                    <a:uFillTx/>
                    <a:latin typeface="Calibri"/>
                  </a:rPr>
                  <a:t>y</a:t>
                </a:r>
                <a:r>
                  <a:rPr kumimoji="0" lang="en-US" sz="2800" b="1" i="0" u="none" strike="noStrike" kern="0" cap="none" spc="0" normalizeH="0" baseline="30000" noProof="0" dirty="0">
                    <a:ln>
                      <a:noFill/>
                    </a:ln>
                    <a:solidFill>
                      <a:srgbClr val="4472C4">
                        <a:lumMod val="75000"/>
                      </a:srgbClr>
                    </a:solidFill>
                    <a:effectLst/>
                    <a:uLnTx/>
                    <a:uFillTx/>
                    <a:latin typeface="Calibri"/>
                  </a:rPr>
                  <a:t>*</a:t>
                </a:r>
                <a:r>
                  <a:rPr kumimoji="0" lang="en-US" sz="2800" b="0" i="0" u="none" strike="noStrike" kern="1200" cap="none" spc="0" normalizeH="0" baseline="0" noProof="0" dirty="0">
                    <a:ln>
                      <a:noFill/>
                    </a:ln>
                    <a:solidFill>
                      <a:srgbClr val="0000CC"/>
                    </a:solidFill>
                    <a:effectLst/>
                    <a:uLnTx/>
                    <a:uFillTx/>
                    <a:latin typeface="Calibri"/>
                  </a:rPr>
                  <a:t> </a:t>
                </a:r>
                <a14:m>
                  <m:oMath xmlns:m="http://schemas.openxmlformats.org/officeDocument/2006/math">
                    <m:r>
                      <a:rPr kumimoji="0" lang="en-US" sz="2800" b="1" i="1" u="none" strike="noStrike" kern="1200" cap="none" spc="0" normalizeH="0" baseline="0" noProof="0" dirty="0">
                        <a:ln>
                          <a:noFill/>
                        </a:ln>
                        <a:solidFill>
                          <a:srgbClr val="0000CC"/>
                        </a:solidFill>
                        <a:effectLst/>
                        <a:uLnTx/>
                        <a:uFillTx/>
                        <a:latin typeface="Cambria Math" panose="02040503050406030204" pitchFamily="18" charset="0"/>
                      </a:rPr>
                      <m:t>~ </m:t>
                    </m:r>
                  </m:oMath>
                </a14:m>
                <a:r>
                  <a:rPr kumimoji="0" lang="en-US" sz="2800" b="1" i="0" u="none" strike="noStrike" kern="0" cap="none" spc="0" normalizeH="0" baseline="0" noProof="0" dirty="0">
                    <a:ln>
                      <a:noFill/>
                    </a:ln>
                    <a:solidFill>
                      <a:srgbClr val="4472C4">
                        <a:lumMod val="75000"/>
                      </a:srgbClr>
                    </a:solidFill>
                    <a:effectLst/>
                    <a:uLnTx/>
                    <a:uFillTx/>
                    <a:latin typeface="Calibri"/>
                  </a:rPr>
                  <a:t>0.3 mm; </a:t>
                </a:r>
                <a:r>
                  <a:rPr kumimoji="0" lang="en-US" sz="2800" b="0" i="0" u="none" strike="noStrike" kern="0" cap="none" spc="0" normalizeH="0" baseline="0" noProof="0" dirty="0">
                    <a:ln>
                      <a:noFill/>
                    </a:ln>
                    <a:solidFill>
                      <a:prstClr val="black"/>
                    </a:solidFill>
                    <a:effectLst/>
                    <a:uLnTx/>
                    <a:uFillTx/>
                    <a:latin typeface="Calibri"/>
                  </a:rPr>
                  <a:t> </a:t>
                </a:r>
                <a:r>
                  <a:rPr kumimoji="0" lang="en-US" sz="2800" b="1" i="0" u="none" strike="noStrike" kern="0" cap="none" spc="0" normalizeH="0" baseline="0" noProof="0" dirty="0">
                    <a:ln>
                      <a:noFill/>
                    </a:ln>
                    <a:solidFill>
                      <a:srgbClr val="4472C4">
                        <a:lumMod val="75000"/>
                      </a:srgbClr>
                    </a:solidFill>
                    <a:effectLst/>
                    <a:uLnTx/>
                    <a:uFillTx/>
                    <a:latin typeface="Calibri"/>
                  </a:rPr>
                  <a:t>beam lifetime</a:t>
                </a:r>
                <a14:m>
                  <m:oMath xmlns:m="http://schemas.openxmlformats.org/officeDocument/2006/math">
                    <m:r>
                      <a:rPr kumimoji="0" lang="en-US" sz="2800" b="1" i="1" u="none" strike="noStrike" kern="0" cap="none" spc="0" normalizeH="0" baseline="0" noProof="0" dirty="0">
                        <a:ln>
                          <a:noFill/>
                        </a:ln>
                        <a:solidFill>
                          <a:srgbClr val="4472C4">
                            <a:lumMod val="75000"/>
                          </a:srgbClr>
                        </a:solidFill>
                        <a:effectLst/>
                        <a:uLnTx/>
                        <a:uFillTx/>
                        <a:latin typeface="Cambria Math" panose="02040503050406030204" pitchFamily="18" charset="0"/>
                      </a:rPr>
                      <m:t> ~</m:t>
                    </m:r>
                  </m:oMath>
                </a14:m>
                <a:r>
                  <a:rPr kumimoji="0" lang="en-US" sz="2800" b="1" i="0" u="none" strike="noStrike" kern="0" cap="none" spc="0" normalizeH="0" baseline="0" noProof="0" dirty="0">
                    <a:ln>
                      <a:noFill/>
                    </a:ln>
                    <a:solidFill>
                      <a:srgbClr val="4472C4">
                        <a:lumMod val="75000"/>
                      </a:srgbClr>
                    </a:solidFill>
                    <a:effectLst/>
                    <a:uLnTx/>
                    <a:uFillTx/>
                    <a:latin typeface="Calibri"/>
                  </a:rPr>
                  <a:t>5 min</a:t>
                </a:r>
                <a:r>
                  <a:rPr kumimoji="0" lang="en-US" sz="2800" b="0" i="0" u="none" strike="noStrike" kern="0" cap="none" spc="0" normalizeH="0" baseline="0" noProof="0" dirty="0">
                    <a:ln>
                      <a:noFill/>
                    </a:ln>
                    <a:solidFill>
                      <a:prstClr val="black"/>
                    </a:solidFill>
                    <a:effectLst/>
                    <a:uLnTx/>
                    <a:uFillTx/>
                    <a:latin typeface="Calibri"/>
                  </a:rPr>
                  <a:t>; </a:t>
                </a:r>
                <a:r>
                  <a:rPr kumimoji="0" lang="en-US" sz="2800" b="1" i="0" u="none" strike="noStrike" kern="0" cap="none" spc="0" normalizeH="0" baseline="0" noProof="0" dirty="0">
                    <a:ln>
                      <a:noFill/>
                    </a:ln>
                    <a:solidFill>
                      <a:srgbClr val="4472C4">
                        <a:lumMod val="75000"/>
                      </a:srgbClr>
                    </a:solidFill>
                    <a:effectLst/>
                    <a:uLnTx/>
                    <a:uFillTx/>
                    <a:latin typeface="Calibri"/>
                  </a:rPr>
                  <a:t>top-up </a:t>
                </a:r>
                <a:r>
                  <a:rPr kumimoji="0" lang="en-US" sz="2800" b="0" i="0" u="none" strike="noStrike" kern="0" cap="none" spc="0" normalizeH="0" baseline="0" noProof="0" dirty="0">
                    <a:ln>
                      <a:noFill/>
                    </a:ln>
                    <a:solidFill>
                      <a:prstClr val="black"/>
                    </a:solidFill>
                    <a:effectLst/>
                    <a:uLnTx/>
                    <a:uFillTx/>
                    <a:latin typeface="Calibri"/>
                  </a:rPr>
                  <a:t>inj.; </a:t>
                </a:r>
                <a:r>
                  <a:rPr kumimoji="0" lang="en-US" sz="2800" b="1" i="0" u="none" strike="noStrike" kern="0" cap="none" spc="0" normalizeH="0" baseline="0" noProof="0" dirty="0">
                    <a:ln>
                      <a:noFill/>
                    </a:ln>
                    <a:solidFill>
                      <a:srgbClr val="4472C4">
                        <a:lumMod val="75000"/>
                      </a:srgbClr>
                    </a:solidFill>
                    <a:effectLst/>
                    <a:uLnTx/>
                    <a:uFillTx/>
                    <a:latin typeface="Calibri"/>
                  </a:rPr>
                  <a:t>e</a:t>
                </a:r>
                <a:r>
                  <a:rPr kumimoji="0" lang="en-US" sz="2800" b="1" i="0" u="none" strike="noStrike" kern="0" cap="none" spc="0" normalizeH="0" baseline="30000" noProof="0" dirty="0">
                    <a:ln>
                      <a:noFill/>
                    </a:ln>
                    <a:solidFill>
                      <a:srgbClr val="4472C4">
                        <a:lumMod val="75000"/>
                      </a:srgbClr>
                    </a:solidFill>
                    <a:effectLst/>
                    <a:uLnTx/>
                    <a:uFillTx/>
                    <a:latin typeface="Calibri"/>
                  </a:rPr>
                  <a:t>+</a:t>
                </a:r>
                <a:r>
                  <a:rPr kumimoji="0" lang="en-US" sz="2800" b="1" i="0" u="none" strike="noStrike" kern="0" cap="none" spc="0" normalizeH="0" baseline="0" noProof="0" dirty="0">
                    <a:ln>
                      <a:noFill/>
                    </a:ln>
                    <a:solidFill>
                      <a:srgbClr val="4472C4">
                        <a:lumMod val="75000"/>
                      </a:srgbClr>
                    </a:solidFill>
                    <a:effectLst/>
                    <a:uLnTx/>
                    <a:uFillTx/>
                    <a:latin typeface="Calibri"/>
                  </a:rPr>
                  <a:t> rate up to </a:t>
                </a:r>
                <a14:m>
                  <m:oMath xmlns:m="http://schemas.openxmlformats.org/officeDocument/2006/math">
                    <m:r>
                      <a:rPr kumimoji="0" lang="en-US" sz="2800" b="1" i="1" u="none" strike="noStrike" kern="0" cap="none" spc="0" normalizeH="0" baseline="0" noProof="0" dirty="0">
                        <a:ln>
                          <a:noFill/>
                        </a:ln>
                        <a:solidFill>
                          <a:srgbClr val="4472C4">
                            <a:lumMod val="75000"/>
                          </a:srgbClr>
                        </a:solidFill>
                        <a:effectLst/>
                        <a:uLnTx/>
                        <a:uFillTx/>
                        <a:latin typeface="Cambria Math" panose="02040503050406030204" pitchFamily="18" charset="0"/>
                      </a:rPr>
                      <m:t>~</m:t>
                    </m:r>
                  </m:oMath>
                </a14:m>
                <a:r>
                  <a:rPr kumimoji="0" lang="en-US" sz="2800" b="1" i="0" u="none" strike="noStrike" kern="0" cap="none" spc="0" normalizeH="0" baseline="0" noProof="0" dirty="0">
                    <a:ln>
                      <a:noFill/>
                    </a:ln>
                    <a:solidFill>
                      <a:srgbClr val="4472C4">
                        <a:lumMod val="75000"/>
                      </a:srgbClr>
                    </a:solidFill>
                    <a:effectLst/>
                    <a:uLnTx/>
                    <a:uFillTx/>
                    <a:latin typeface="Calibri"/>
                  </a:rPr>
                  <a:t> 2.5 10</a:t>
                </a:r>
                <a:r>
                  <a:rPr kumimoji="0" lang="en-US" sz="2800" b="1" i="0" u="none" strike="noStrike" kern="0" cap="none" spc="0" normalizeH="0" baseline="30000" noProof="0" dirty="0">
                    <a:ln>
                      <a:noFill/>
                    </a:ln>
                    <a:solidFill>
                      <a:srgbClr val="4472C4">
                        <a:lumMod val="75000"/>
                      </a:srgbClr>
                    </a:solidFill>
                    <a:effectLst/>
                    <a:uLnTx/>
                    <a:uFillTx/>
                    <a:latin typeface="Calibri"/>
                  </a:rPr>
                  <a:t>12</a:t>
                </a:r>
                <a:r>
                  <a:rPr kumimoji="0" lang="en-US" sz="2800" b="1" i="0" u="none" strike="noStrike" kern="0" cap="none" spc="0" normalizeH="0" baseline="0" noProof="0" dirty="0">
                    <a:ln>
                      <a:noFill/>
                    </a:ln>
                    <a:solidFill>
                      <a:srgbClr val="4472C4">
                        <a:lumMod val="75000"/>
                      </a:srgbClr>
                    </a:solidFill>
                    <a:effectLst/>
                    <a:uLnTx/>
                    <a:uFillTx/>
                    <a:latin typeface="Calibri"/>
                  </a:rPr>
                  <a:t> /s ; </a:t>
                </a:r>
                <a:r>
                  <a:rPr kumimoji="0" lang="en-US" sz="2800" b="1" i="0" u="none" strike="noStrike" kern="0" cap="none" spc="0" normalizeH="0" baseline="0" noProof="0" dirty="0">
                    <a:ln>
                      <a:noFill/>
                    </a:ln>
                    <a:solidFill>
                      <a:srgbClr val="00B050"/>
                    </a:solidFill>
                    <a:effectLst/>
                    <a:uLnTx/>
                    <a:uFillTx/>
                    <a:latin typeface="Calibri"/>
                  </a:rPr>
                  <a:t>under commissioning</a:t>
                </a:r>
              </a:p>
            </p:txBody>
          </p:sp>
        </mc:Choice>
        <mc:Fallback xmlns="">
          <p:sp>
            <p:nvSpPr>
              <p:cNvPr id="10" name="Прямоугольник 6">
                <a:extLst>
                  <a:ext uri="{FF2B5EF4-FFF2-40B4-BE49-F238E27FC236}">
                    <a16:creationId xmlns:a16="http://schemas.microsoft.com/office/drawing/2014/main" id="{0F1AA341-B0ED-8C22-4762-DA1D1B66CD25}"/>
                  </a:ext>
                </a:extLst>
              </p:cNvPr>
              <p:cNvSpPr>
                <a:spLocks noRot="1" noChangeAspect="1" noMove="1" noResize="1" noEditPoints="1" noAdjustHandles="1" noChangeArrowheads="1" noChangeShapeType="1" noTextEdit="1"/>
              </p:cNvSpPr>
              <p:nvPr/>
            </p:nvSpPr>
            <p:spPr>
              <a:xfrm>
                <a:off x="0" y="746619"/>
                <a:ext cx="3335214" cy="4832092"/>
              </a:xfrm>
              <a:prstGeom prst="rect">
                <a:avLst/>
              </a:prstGeom>
              <a:blipFill>
                <a:blip r:embed="rId3"/>
                <a:stretch>
                  <a:fillRect l="-3656" t="-1135" r="-1828" b="-2648"/>
                </a:stretch>
              </a:blipFill>
            </p:spPr>
            <p:txBody>
              <a:bodyPr/>
              <a:lstStyle/>
              <a:p>
                <a:r>
                  <a:rPr lang="en-GB">
                    <a:noFill/>
                  </a:rPr>
                  <a:t> </a:t>
                </a:r>
              </a:p>
            </p:txBody>
          </p:sp>
        </mc:Fallback>
      </mc:AlternateContent>
      <p:pic>
        <p:nvPicPr>
          <p:cNvPr id="19" name="Picture 18">
            <a:extLst>
              <a:ext uri="{FF2B5EF4-FFF2-40B4-BE49-F238E27FC236}">
                <a16:creationId xmlns:a16="http://schemas.microsoft.com/office/drawing/2014/main" id="{092E6C84-2A87-AC85-AE0A-91ADEBC1F799}"/>
              </a:ext>
            </a:extLst>
          </p:cNvPr>
          <p:cNvPicPr>
            <a:picLocks noChangeAspect="1"/>
          </p:cNvPicPr>
          <p:nvPr/>
        </p:nvPicPr>
        <p:blipFill rotWithShape="1">
          <a:blip r:embed="rId4"/>
          <a:srcRect t="3225"/>
          <a:stretch/>
        </p:blipFill>
        <p:spPr>
          <a:xfrm>
            <a:off x="3115477" y="761697"/>
            <a:ext cx="9004405" cy="4931118"/>
          </a:xfrm>
          <a:prstGeom prst="rect">
            <a:avLst/>
          </a:prstGeom>
        </p:spPr>
      </p:pic>
      <p:pic>
        <p:nvPicPr>
          <p:cNvPr id="21" name="Picture 20">
            <a:extLst>
              <a:ext uri="{FF2B5EF4-FFF2-40B4-BE49-F238E27FC236}">
                <a16:creationId xmlns:a16="http://schemas.microsoft.com/office/drawing/2014/main" id="{0ED4D04B-8B77-C867-EFC8-3052162FE6E3}"/>
              </a:ext>
            </a:extLst>
          </p:cNvPr>
          <p:cNvPicPr>
            <a:picLocks noChangeAspect="1"/>
          </p:cNvPicPr>
          <p:nvPr/>
        </p:nvPicPr>
        <p:blipFill>
          <a:blip r:embed="rId5"/>
          <a:stretch>
            <a:fillRect/>
          </a:stretch>
        </p:blipFill>
        <p:spPr>
          <a:xfrm>
            <a:off x="11084560" y="38733"/>
            <a:ext cx="1035322" cy="654293"/>
          </a:xfrm>
          <a:prstGeom prst="rect">
            <a:avLst/>
          </a:prstGeom>
        </p:spPr>
      </p:pic>
      <p:pic>
        <p:nvPicPr>
          <p:cNvPr id="22" name="図 4">
            <a:extLst>
              <a:ext uri="{FF2B5EF4-FFF2-40B4-BE49-F238E27FC236}">
                <a16:creationId xmlns:a16="http://schemas.microsoft.com/office/drawing/2014/main" id="{769E1789-E6DA-E9E4-83FB-06429495188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43796" y="38733"/>
            <a:ext cx="1268646" cy="683166"/>
          </a:xfrm>
          <a:prstGeom prst="rect">
            <a:avLst/>
          </a:prstGeom>
        </p:spPr>
      </p:pic>
      <p:pic>
        <p:nvPicPr>
          <p:cNvPr id="23" name="Picture 22">
            <a:extLst>
              <a:ext uri="{FF2B5EF4-FFF2-40B4-BE49-F238E27FC236}">
                <a16:creationId xmlns:a16="http://schemas.microsoft.com/office/drawing/2014/main" id="{3DB59D3D-1DA8-C5F5-BF20-4EE1C16119AA}"/>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711689" y="53811"/>
            <a:ext cx="775380" cy="629831"/>
          </a:xfrm>
          <a:prstGeom prst="rect">
            <a:avLst/>
          </a:prstGeom>
        </p:spPr>
      </p:pic>
      <p:sp>
        <p:nvSpPr>
          <p:cNvPr id="24" name="TextBox 23">
            <a:extLst>
              <a:ext uri="{FF2B5EF4-FFF2-40B4-BE49-F238E27FC236}">
                <a16:creationId xmlns:a16="http://schemas.microsoft.com/office/drawing/2014/main" id="{BA9F846A-35B0-7879-DDDA-0D66E25388EC}"/>
              </a:ext>
            </a:extLst>
          </p:cNvPr>
          <p:cNvSpPr txBox="1"/>
          <p:nvPr/>
        </p:nvSpPr>
        <p:spPr>
          <a:xfrm>
            <a:off x="8159252" y="4772864"/>
            <a:ext cx="1395072" cy="830997"/>
          </a:xfrm>
          <a:prstGeom prst="rect">
            <a:avLst/>
          </a:prstGeom>
          <a:solidFill>
            <a:schemeClr val="accent5">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prstClr val="black"/>
                </a:solidFill>
                <a:latin typeface="Calibri" panose="020F0502020204030204"/>
              </a:rPr>
              <a:t>T. Browder et al., U. Hawaii, BNL, etc.</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9877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442600-22CE-2748-AA22-5ABCCE814979}"/>
              </a:ext>
            </a:extLst>
          </p:cNvPr>
          <p:cNvSpPr>
            <a:spLocks noGrp="1"/>
          </p:cNvSpPr>
          <p:nvPr>
            <p:ph type="sldNum" sz="quarter" idx="12"/>
          </p:nvPr>
        </p:nvSpPr>
        <p:spPr/>
        <p:txBody>
          <a:body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12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itle 4">
            <a:extLst>
              <a:ext uri="{FF2B5EF4-FFF2-40B4-BE49-F238E27FC236}">
                <a16:creationId xmlns:a16="http://schemas.microsoft.com/office/drawing/2014/main" id="{A4E1CADA-C611-8447-8790-A06C2357ABF6}"/>
              </a:ext>
            </a:extLst>
          </p:cNvPr>
          <p:cNvSpPr>
            <a:spLocks noGrp="1"/>
          </p:cNvSpPr>
          <p:nvPr>
            <p:ph type="title" idx="4294967295"/>
          </p:nvPr>
        </p:nvSpPr>
        <p:spPr>
          <a:xfrm>
            <a:off x="0" y="471515"/>
            <a:ext cx="5575300" cy="1073150"/>
          </a:xfrm>
        </p:spPr>
        <p:txBody>
          <a:bodyPr/>
          <a:lstStyle/>
          <a:p>
            <a:r>
              <a:rPr lang="en-CH" dirty="0"/>
              <a:t>8-site baseline </a:t>
            </a:r>
            <a:r>
              <a:rPr lang="en-US" dirty="0"/>
              <a:t>“</a:t>
            </a:r>
            <a:r>
              <a:rPr lang="en-CH" dirty="0"/>
              <a:t>PA31”</a:t>
            </a:r>
            <a:endParaRPr lang="en-CH" b="1" dirty="0"/>
          </a:p>
        </p:txBody>
      </p:sp>
      <p:sp>
        <p:nvSpPr>
          <p:cNvPr id="15" name="Text Placeholder 6">
            <a:extLst>
              <a:ext uri="{FF2B5EF4-FFF2-40B4-BE49-F238E27FC236}">
                <a16:creationId xmlns:a16="http://schemas.microsoft.com/office/drawing/2014/main" id="{A0A53CC6-5F25-43C9-AAD9-F92B9B73F074}"/>
              </a:ext>
            </a:extLst>
          </p:cNvPr>
          <p:cNvSpPr>
            <a:spLocks noGrp="1"/>
          </p:cNvSpPr>
          <p:nvPr>
            <p:ph type="body" sz="quarter" idx="4294967295"/>
          </p:nvPr>
        </p:nvSpPr>
        <p:spPr>
          <a:xfrm>
            <a:off x="0" y="4271963"/>
            <a:ext cx="5888038" cy="2616200"/>
          </a:xfrm>
        </p:spPr>
        <p:txBody>
          <a:bodyPr/>
          <a:lstStyle/>
          <a:p>
            <a:pPr marL="342900" indent="-342900">
              <a:lnSpc>
                <a:spcPct val="100000"/>
              </a:lnSpc>
              <a:spcBef>
                <a:spcPts val="600"/>
              </a:spcBef>
              <a:buFont typeface="Arial" panose="020B0604020202020204" pitchFamily="34" charset="0"/>
              <a:buChar char="•"/>
            </a:pPr>
            <a:r>
              <a:rPr lang="en-CH" sz="2000" b="0" dirty="0"/>
              <a:t>8 sites – less use of land, </a:t>
            </a:r>
            <a:r>
              <a:rPr lang="en-US" sz="2000" b="0" dirty="0"/>
              <a:t>&lt;40</a:t>
            </a:r>
            <a:r>
              <a:rPr lang="en-CH" sz="2000" b="0" dirty="0"/>
              <a:t> ha </a:t>
            </a:r>
            <a:r>
              <a:rPr lang="en-US" sz="2000" b="0" dirty="0"/>
              <a:t>instead</a:t>
            </a:r>
            <a:r>
              <a:rPr lang="en-CH" sz="2000" b="0" dirty="0"/>
              <a:t> 62 ha</a:t>
            </a:r>
            <a:endParaRPr lang="en-US" sz="2000" b="0" dirty="0"/>
          </a:p>
          <a:p>
            <a:pPr marL="342900" indent="-342900">
              <a:lnSpc>
                <a:spcPct val="100000"/>
              </a:lnSpc>
              <a:spcBef>
                <a:spcPts val="600"/>
              </a:spcBef>
              <a:buFont typeface="Arial" panose="020B0604020202020204" pitchFamily="34" charset="0"/>
              <a:buChar char="•"/>
            </a:pPr>
            <a:r>
              <a:rPr lang="en-CH" sz="2000" b="0" dirty="0"/>
              <a:t>Possibility for 4 experiment sites in FCC-ee</a:t>
            </a:r>
          </a:p>
          <a:p>
            <a:pPr marL="342900" indent="-342900">
              <a:lnSpc>
                <a:spcPct val="100000"/>
              </a:lnSpc>
              <a:spcBef>
                <a:spcPts val="600"/>
              </a:spcBef>
              <a:buFont typeface="Arial" panose="020B0604020202020204" pitchFamily="34" charset="0"/>
              <a:buChar char="•"/>
            </a:pPr>
            <a:r>
              <a:rPr lang="en-CH" sz="2000" b="0" dirty="0"/>
              <a:t>All sites close to road </a:t>
            </a:r>
            <a:r>
              <a:rPr lang="en-US" sz="2000" b="0" dirty="0" err="1"/>
              <a:t>i</a:t>
            </a:r>
            <a:r>
              <a:rPr lang="en-CH" sz="2000" b="0" dirty="0" err="1"/>
              <a:t>nfrastructures</a:t>
            </a:r>
            <a:r>
              <a:rPr lang="en-US" sz="2000" b="0" dirty="0"/>
              <a:t> </a:t>
            </a:r>
            <a:r>
              <a:rPr lang="en-CH" sz="2000" b="0" dirty="0"/>
              <a:t>(</a:t>
            </a:r>
            <a:r>
              <a:rPr lang="en-US" sz="2000" b="0" dirty="0"/>
              <a:t>&lt; 5</a:t>
            </a:r>
            <a:r>
              <a:rPr lang="en-CH" sz="2000" b="0" dirty="0"/>
              <a:t> km of </a:t>
            </a:r>
            <a:r>
              <a:rPr lang="en-US" sz="2000" b="0" dirty="0"/>
              <a:t>new </a:t>
            </a:r>
            <a:r>
              <a:rPr lang="en-CH" sz="2000" b="0" dirty="0"/>
              <a:t>road constructions for all sites)</a:t>
            </a:r>
          </a:p>
          <a:p>
            <a:pPr marL="342900" indent="-342900">
              <a:lnSpc>
                <a:spcPct val="100000"/>
              </a:lnSpc>
              <a:spcBef>
                <a:spcPts val="600"/>
              </a:spcBef>
              <a:buFont typeface="Arial" panose="020B0604020202020204" pitchFamily="34" charset="0"/>
              <a:buChar char="•"/>
            </a:pPr>
            <a:r>
              <a:rPr lang="en-US" sz="2000" b="0" dirty="0"/>
              <a:t>Vicinity of several sites</a:t>
            </a:r>
            <a:r>
              <a:rPr lang="en-CH" sz="2000" b="0" dirty="0"/>
              <a:t> to 400 kV grid lines</a:t>
            </a:r>
          </a:p>
          <a:p>
            <a:pPr marL="342900" indent="-342900">
              <a:lnSpc>
                <a:spcPct val="100000"/>
              </a:lnSpc>
              <a:spcBef>
                <a:spcPts val="600"/>
              </a:spcBef>
              <a:buFont typeface="Arial" panose="020B0604020202020204" pitchFamily="34" charset="0"/>
              <a:buChar char="•"/>
            </a:pPr>
            <a:r>
              <a:rPr lang="en-CH" sz="2000" b="0" dirty="0"/>
              <a:t>Good road connection of PD, PF, PG, PH </a:t>
            </a:r>
            <a:r>
              <a:rPr lang="en-US" sz="2000" b="0" dirty="0"/>
              <a:t>suggest</a:t>
            </a:r>
            <a:r>
              <a:rPr lang="en-CH" sz="2000" b="0" dirty="0"/>
              <a:t> </a:t>
            </a:r>
            <a:r>
              <a:rPr lang="en-US" sz="2000" b="0" dirty="0"/>
              <a:t>operation pole around</a:t>
            </a:r>
            <a:r>
              <a:rPr lang="en-CH" sz="2000" b="0" dirty="0"/>
              <a:t> </a:t>
            </a:r>
            <a:r>
              <a:rPr lang="en-US" sz="2000" b="0" dirty="0"/>
              <a:t>Annecy/</a:t>
            </a:r>
            <a:r>
              <a:rPr lang="en-CH" sz="2000" b="0" dirty="0"/>
              <a:t>LAPP</a:t>
            </a:r>
          </a:p>
        </p:txBody>
      </p:sp>
      <p:graphicFrame>
        <p:nvGraphicFramePr>
          <p:cNvPr id="7" name="Table 7">
            <a:extLst>
              <a:ext uri="{FF2B5EF4-FFF2-40B4-BE49-F238E27FC236}">
                <a16:creationId xmlns:a16="http://schemas.microsoft.com/office/drawing/2014/main" id="{5AA08F3D-A90C-2C47-BBDE-2FD2D79506CE}"/>
              </a:ext>
            </a:extLst>
          </p:cNvPr>
          <p:cNvGraphicFramePr>
            <a:graphicFrameLocks noGrp="1"/>
          </p:cNvGraphicFramePr>
          <p:nvPr/>
        </p:nvGraphicFramePr>
        <p:xfrm>
          <a:off x="3816" y="1287039"/>
          <a:ext cx="5847844" cy="2929689"/>
        </p:xfrm>
        <a:graphic>
          <a:graphicData uri="http://schemas.openxmlformats.org/drawingml/2006/table">
            <a:tbl>
              <a:tblPr bandRow="1">
                <a:tableStyleId>{5C22544A-7EE6-4342-B048-85BDC9FD1C3A}</a:tableStyleId>
              </a:tblPr>
              <a:tblGrid>
                <a:gridCol w="4472337">
                  <a:extLst>
                    <a:ext uri="{9D8B030D-6E8A-4147-A177-3AD203B41FA5}">
                      <a16:colId xmlns:a16="http://schemas.microsoft.com/office/drawing/2014/main" val="3540313235"/>
                    </a:ext>
                  </a:extLst>
                </a:gridCol>
                <a:gridCol w="1375507">
                  <a:extLst>
                    <a:ext uri="{9D8B030D-6E8A-4147-A177-3AD203B41FA5}">
                      <a16:colId xmlns:a16="http://schemas.microsoft.com/office/drawing/2014/main" val="1716970435"/>
                    </a:ext>
                  </a:extLst>
                </a:gridCol>
              </a:tblGrid>
              <a:tr h="455230">
                <a:tc>
                  <a:txBody>
                    <a:bodyPr/>
                    <a:lstStyle/>
                    <a:p>
                      <a:r>
                        <a:rPr lang="en-CH" sz="2000" b="1" dirty="0"/>
                        <a:t>Number of surface sites</a:t>
                      </a:r>
                    </a:p>
                  </a:txBody>
                  <a:tcPr marL="121920" marR="121920" marT="60960" marB="60960"/>
                </a:tc>
                <a:tc>
                  <a:txBody>
                    <a:bodyPr/>
                    <a:lstStyle/>
                    <a:p>
                      <a:pPr algn="r"/>
                      <a:r>
                        <a:rPr lang="en-CH" sz="2000" dirty="0"/>
                        <a:t>8</a:t>
                      </a:r>
                    </a:p>
                  </a:txBody>
                  <a:tcPr marL="121920" marR="121920" marT="60960" marB="60960"/>
                </a:tc>
                <a:extLst>
                  <a:ext uri="{0D108BD9-81ED-4DB2-BD59-A6C34878D82A}">
                    <a16:rowId xmlns:a16="http://schemas.microsoft.com/office/drawing/2014/main" val="3359806506"/>
                  </a:ext>
                </a:extLst>
              </a:tr>
              <a:tr h="455230">
                <a:tc>
                  <a:txBody>
                    <a:bodyPr/>
                    <a:lstStyle/>
                    <a:p>
                      <a:r>
                        <a:rPr lang="en-CH" sz="2000" b="1" dirty="0"/>
                        <a:t>LSS@IP </a:t>
                      </a:r>
                      <a:r>
                        <a:rPr lang="en-CH" sz="2000" b="0" dirty="0"/>
                        <a:t>(PA, PD, PG, PJ)</a:t>
                      </a:r>
                    </a:p>
                  </a:txBody>
                  <a:tcPr marL="121920" marR="121920" marT="60960" marB="60960"/>
                </a:tc>
                <a:tc>
                  <a:txBody>
                    <a:bodyPr/>
                    <a:lstStyle/>
                    <a:p>
                      <a:pPr algn="r"/>
                      <a:r>
                        <a:rPr lang="en-CH" sz="2000" dirty="0"/>
                        <a:t>1400 m</a:t>
                      </a:r>
                    </a:p>
                  </a:txBody>
                  <a:tcPr marL="121920" marR="121920" marT="60960" marB="60960"/>
                </a:tc>
                <a:extLst>
                  <a:ext uri="{0D108BD9-81ED-4DB2-BD59-A6C34878D82A}">
                    <a16:rowId xmlns:a16="http://schemas.microsoft.com/office/drawing/2014/main" val="2433831990"/>
                  </a:ext>
                </a:extLst>
              </a:tr>
              <a:tr h="455230">
                <a:tc>
                  <a:txBody>
                    <a:bodyPr/>
                    <a:lstStyle/>
                    <a:p>
                      <a:r>
                        <a:rPr lang="en-CH" sz="2000" b="1" dirty="0"/>
                        <a:t>LSS@TECH </a:t>
                      </a:r>
                      <a:r>
                        <a:rPr lang="en-CH" sz="2000" b="0" dirty="0"/>
                        <a:t>(PB, PF, PH, PL)</a:t>
                      </a:r>
                    </a:p>
                  </a:txBody>
                  <a:tcPr marL="121920" marR="121920" marT="60960" marB="60960"/>
                </a:tc>
                <a:tc>
                  <a:txBody>
                    <a:bodyPr/>
                    <a:lstStyle/>
                    <a:p>
                      <a:pPr algn="r"/>
                      <a:r>
                        <a:rPr lang="en-CH" sz="2000" dirty="0"/>
                        <a:t>2143 m</a:t>
                      </a:r>
                    </a:p>
                  </a:txBody>
                  <a:tcPr marL="121920" marR="121920" marT="60960" marB="60960"/>
                </a:tc>
                <a:extLst>
                  <a:ext uri="{0D108BD9-81ED-4DB2-BD59-A6C34878D82A}">
                    <a16:rowId xmlns:a16="http://schemas.microsoft.com/office/drawing/2014/main" val="414780578"/>
                  </a:ext>
                </a:extLst>
              </a:tr>
              <a:tr h="455230">
                <a:tc>
                  <a:txBody>
                    <a:bodyPr/>
                    <a:lstStyle/>
                    <a:p>
                      <a:r>
                        <a:rPr lang="en-CH" sz="2000" b="1" dirty="0"/>
                        <a:t>Arc length</a:t>
                      </a:r>
                    </a:p>
                  </a:txBody>
                  <a:tcPr marL="121920" marR="121920" marT="60960" marB="60960"/>
                </a:tc>
                <a:tc>
                  <a:txBody>
                    <a:bodyPr/>
                    <a:lstStyle/>
                    <a:p>
                      <a:pPr algn="r"/>
                      <a:r>
                        <a:rPr lang="en-CH" sz="2000" dirty="0"/>
                        <a:t>9.6 km</a:t>
                      </a:r>
                    </a:p>
                  </a:txBody>
                  <a:tcPr marL="121920" marR="121920" marT="60960" marB="60960"/>
                </a:tc>
                <a:extLst>
                  <a:ext uri="{0D108BD9-81ED-4DB2-BD59-A6C34878D82A}">
                    <a16:rowId xmlns:a16="http://schemas.microsoft.com/office/drawing/2014/main" val="1816886502"/>
                  </a:ext>
                </a:extLst>
              </a:tr>
              <a:tr h="455230">
                <a:tc>
                  <a:txBody>
                    <a:bodyPr/>
                    <a:lstStyle/>
                    <a:p>
                      <a:r>
                        <a:rPr lang="en-CH" sz="2000" b="1" dirty="0"/>
                        <a:t>Sum of arc lengths</a:t>
                      </a:r>
                    </a:p>
                  </a:txBody>
                  <a:tcPr marL="121920" marR="121920" marT="60960" marB="60960"/>
                </a:tc>
                <a:tc>
                  <a:txBody>
                    <a:bodyPr/>
                    <a:lstStyle/>
                    <a:p>
                      <a:pPr algn="r"/>
                      <a:r>
                        <a:rPr lang="en-CH" sz="2000" dirty="0"/>
                        <a:t>76.9 m</a:t>
                      </a:r>
                    </a:p>
                  </a:txBody>
                  <a:tcPr marL="121920" marR="121920" marT="60960" marB="60960"/>
                </a:tc>
                <a:extLst>
                  <a:ext uri="{0D108BD9-81ED-4DB2-BD59-A6C34878D82A}">
                    <a16:rowId xmlns:a16="http://schemas.microsoft.com/office/drawing/2014/main" val="2355809558"/>
                  </a:ext>
                </a:extLst>
              </a:tr>
              <a:tr h="653539">
                <a:tc>
                  <a:txBody>
                    <a:bodyPr/>
                    <a:lstStyle/>
                    <a:p>
                      <a:r>
                        <a:rPr lang="en-CH" sz="2000" b="1" dirty="0"/>
                        <a:t>Total length</a:t>
                      </a:r>
                    </a:p>
                  </a:txBody>
                  <a:tcPr marL="121920" marR="121920" marT="60960" marB="60960"/>
                </a:tc>
                <a:tc>
                  <a:txBody>
                    <a:bodyPr/>
                    <a:lstStyle/>
                    <a:p>
                      <a:pPr algn="r"/>
                      <a:r>
                        <a:rPr lang="en-CH" sz="2000" b="1" dirty="0"/>
                        <a:t>91.</a:t>
                      </a:r>
                      <a:r>
                        <a:rPr lang="en-GB" sz="2000" b="1" dirty="0"/>
                        <a:t>1 k</a:t>
                      </a:r>
                      <a:r>
                        <a:rPr lang="en-CH" sz="2000" b="1" dirty="0"/>
                        <a:t>m</a:t>
                      </a:r>
                    </a:p>
                  </a:txBody>
                  <a:tcPr marL="121920" marR="121920" marT="60960" marB="60960"/>
                </a:tc>
                <a:extLst>
                  <a:ext uri="{0D108BD9-81ED-4DB2-BD59-A6C34878D82A}">
                    <a16:rowId xmlns:a16="http://schemas.microsoft.com/office/drawing/2014/main" val="1770160463"/>
                  </a:ext>
                </a:extLst>
              </a:tr>
            </a:tbl>
          </a:graphicData>
        </a:graphic>
      </p:graphicFrame>
      <p:pic>
        <p:nvPicPr>
          <p:cNvPr id="8" name="Picture 7" descr="Map&#10;&#10;Description automatically generated">
            <a:extLst>
              <a:ext uri="{FF2B5EF4-FFF2-40B4-BE49-F238E27FC236}">
                <a16:creationId xmlns:a16="http://schemas.microsoft.com/office/drawing/2014/main" id="{0F675E25-7EE1-7BBD-02B5-0C97CCF118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7845" y="471515"/>
            <a:ext cx="6344156" cy="6386485"/>
          </a:xfrm>
          <a:prstGeom prst="rect">
            <a:avLst/>
          </a:prstGeom>
        </p:spPr>
      </p:pic>
      <p:sp>
        <p:nvSpPr>
          <p:cNvPr id="3" name="TextBox 2">
            <a:extLst>
              <a:ext uri="{FF2B5EF4-FFF2-40B4-BE49-F238E27FC236}">
                <a16:creationId xmlns:a16="http://schemas.microsoft.com/office/drawing/2014/main" id="{62E640FC-5871-556C-433A-1E18A2F791DA}"/>
              </a:ext>
            </a:extLst>
          </p:cNvPr>
          <p:cNvSpPr txBox="1"/>
          <p:nvPr/>
        </p:nvSpPr>
        <p:spPr>
          <a:xfrm>
            <a:off x="7356982" y="804513"/>
            <a:ext cx="1416863"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8" name="TextBox 17">
            <a:extLst>
              <a:ext uri="{FF2B5EF4-FFF2-40B4-BE49-F238E27FC236}">
                <a16:creationId xmlns:a16="http://schemas.microsoft.com/office/drawing/2014/main" id="{58A42635-2186-81B3-C999-4F1DB5F265CC}"/>
              </a:ext>
            </a:extLst>
          </p:cNvPr>
          <p:cNvSpPr txBox="1"/>
          <p:nvPr/>
        </p:nvSpPr>
        <p:spPr>
          <a:xfrm>
            <a:off x="10557731" y="1265321"/>
            <a:ext cx="1231427"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9" name="TextBox 18">
            <a:extLst>
              <a:ext uri="{FF2B5EF4-FFF2-40B4-BE49-F238E27FC236}">
                <a16:creationId xmlns:a16="http://schemas.microsoft.com/office/drawing/2014/main" id="{6875A6DE-3768-A4AE-862D-53A2F5CF8C22}"/>
              </a:ext>
            </a:extLst>
          </p:cNvPr>
          <p:cNvSpPr txBox="1"/>
          <p:nvPr/>
        </p:nvSpPr>
        <p:spPr>
          <a:xfrm>
            <a:off x="10706123" y="3090446"/>
            <a:ext cx="1418978"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20" name="TextBox 19">
            <a:extLst>
              <a:ext uri="{FF2B5EF4-FFF2-40B4-BE49-F238E27FC236}">
                <a16:creationId xmlns:a16="http://schemas.microsoft.com/office/drawing/2014/main" id="{F9ADFAF2-C660-A699-6916-537206B95391}"/>
              </a:ext>
            </a:extLst>
          </p:cNvPr>
          <p:cNvSpPr txBox="1"/>
          <p:nvPr/>
        </p:nvSpPr>
        <p:spPr>
          <a:xfrm>
            <a:off x="10433115" y="5211862"/>
            <a:ext cx="1220206"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1" name="TextBox 20">
            <a:extLst>
              <a:ext uri="{FF2B5EF4-FFF2-40B4-BE49-F238E27FC236}">
                <a16:creationId xmlns:a16="http://schemas.microsoft.com/office/drawing/2014/main" id="{709D6757-A049-DD80-B1E1-D26B5166C341}"/>
              </a:ext>
            </a:extLst>
          </p:cNvPr>
          <p:cNvSpPr txBox="1"/>
          <p:nvPr/>
        </p:nvSpPr>
        <p:spPr>
          <a:xfrm>
            <a:off x="9581171" y="6507709"/>
            <a:ext cx="1428596"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2" name="TextBox 21">
            <a:extLst>
              <a:ext uri="{FF2B5EF4-FFF2-40B4-BE49-F238E27FC236}">
                <a16:creationId xmlns:a16="http://schemas.microsoft.com/office/drawing/2014/main" id="{E4A5B7BC-80E7-7BC0-EE77-924807E9B447}"/>
              </a:ext>
            </a:extLst>
          </p:cNvPr>
          <p:cNvSpPr txBox="1"/>
          <p:nvPr/>
        </p:nvSpPr>
        <p:spPr>
          <a:xfrm>
            <a:off x="7356982" y="6047932"/>
            <a:ext cx="1241045"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3" name="TextBox 22">
            <a:extLst>
              <a:ext uri="{FF2B5EF4-FFF2-40B4-BE49-F238E27FC236}">
                <a16:creationId xmlns:a16="http://schemas.microsoft.com/office/drawing/2014/main" id="{EEBA91CF-C5E3-B84F-C56E-3ACB445DCAF1}"/>
              </a:ext>
            </a:extLst>
          </p:cNvPr>
          <p:cNvSpPr txBox="1"/>
          <p:nvPr/>
        </p:nvSpPr>
        <p:spPr>
          <a:xfrm>
            <a:off x="6227584" y="4145020"/>
            <a:ext cx="1378904"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4" name="TextBox 23">
            <a:extLst>
              <a:ext uri="{FF2B5EF4-FFF2-40B4-BE49-F238E27FC236}">
                <a16:creationId xmlns:a16="http://schemas.microsoft.com/office/drawing/2014/main" id="{DA0F5485-E2FD-D980-861E-20183DE0A856}"/>
              </a:ext>
            </a:extLst>
          </p:cNvPr>
          <p:cNvSpPr txBox="1"/>
          <p:nvPr/>
        </p:nvSpPr>
        <p:spPr>
          <a:xfrm>
            <a:off x="6658927" y="1991726"/>
            <a:ext cx="1210588" cy="307777"/>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sp>
        <p:nvSpPr>
          <p:cNvPr id="14" name="TextBox 13">
            <a:extLst>
              <a:ext uri="{FF2B5EF4-FFF2-40B4-BE49-F238E27FC236}">
                <a16:creationId xmlns:a16="http://schemas.microsoft.com/office/drawing/2014/main" id="{4BED7099-79BA-4911-B973-0D3F4EACD72C}"/>
              </a:ext>
            </a:extLst>
          </p:cNvPr>
          <p:cNvSpPr txBox="1"/>
          <p:nvPr/>
        </p:nvSpPr>
        <p:spPr>
          <a:xfrm>
            <a:off x="11118527" y="6581338"/>
            <a:ext cx="1069588" cy="300082"/>
          </a:xfrm>
          <a:prstGeom prst="rect">
            <a:avLst/>
          </a:prstGeom>
          <a:solidFill>
            <a:schemeClr val="tx2">
              <a:lumMod val="20000"/>
              <a:lumOff val="80000"/>
            </a:schemeClr>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rgbClr val="0C377B"/>
                </a:solidFill>
                <a:effectLst/>
                <a:uLnTx/>
                <a:uFillTx/>
                <a:latin typeface="Arial"/>
                <a:ea typeface="+mn-ea"/>
                <a:cs typeface="+mn-cs"/>
              </a:rPr>
              <a:t>J. Gutleber</a:t>
            </a:r>
            <a:endParaRPr kumimoji="0" lang="en-GB" sz="1350" b="0" i="0" u="none" strike="noStrike" kern="1200" cap="none" spc="0" normalizeH="0" baseline="0" noProof="0" dirty="0">
              <a:ln>
                <a:noFill/>
              </a:ln>
              <a:solidFill>
                <a:srgbClr val="0C377B"/>
              </a:solidFill>
              <a:effectLst/>
              <a:uLnTx/>
              <a:uFillTx/>
              <a:latin typeface="Arial"/>
              <a:ea typeface="+mn-ea"/>
              <a:cs typeface="+mn-cs"/>
            </a:endParaRPr>
          </a:p>
        </p:txBody>
      </p:sp>
      <p:sp>
        <p:nvSpPr>
          <p:cNvPr id="16" name="Title 1">
            <a:extLst>
              <a:ext uri="{FF2B5EF4-FFF2-40B4-BE49-F238E27FC236}">
                <a16:creationId xmlns:a16="http://schemas.microsoft.com/office/drawing/2014/main" id="{A2475962-042C-2BB3-4BC9-B691C6118B6B}"/>
              </a:ext>
            </a:extLst>
          </p:cNvPr>
          <p:cNvSpPr txBox="1">
            <a:spLocks/>
          </p:cNvSpPr>
          <p:nvPr/>
        </p:nvSpPr>
        <p:spPr>
          <a:xfrm>
            <a:off x="-10885" y="-13678"/>
            <a:ext cx="12330810" cy="762955"/>
          </a:xfrm>
          <a:prstGeom prst="rect">
            <a:avLst/>
          </a:prstGeom>
          <a:solidFill>
            <a:srgbClr val="0C377B"/>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pic>
        <p:nvPicPr>
          <p:cNvPr id="17" name="Picture 16" descr="A picture containing icon&#10;&#10;Description automatically generated">
            <a:extLst>
              <a:ext uri="{FF2B5EF4-FFF2-40B4-BE49-F238E27FC236}">
                <a16:creationId xmlns:a16="http://schemas.microsoft.com/office/drawing/2014/main" id="{12589E13-511C-8F85-2888-77966A6996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180" y="0"/>
            <a:ext cx="1935386" cy="654292"/>
          </a:xfrm>
          <a:prstGeom prst="rect">
            <a:avLst/>
          </a:prstGeom>
        </p:spPr>
      </p:pic>
      <p:sp>
        <p:nvSpPr>
          <p:cNvPr id="25" name="TextBox 24">
            <a:extLst>
              <a:ext uri="{FF2B5EF4-FFF2-40B4-BE49-F238E27FC236}">
                <a16:creationId xmlns:a16="http://schemas.microsoft.com/office/drawing/2014/main" id="{4732628E-DCE3-CBF1-99E7-77B7777100C4}"/>
              </a:ext>
            </a:extLst>
          </p:cNvPr>
          <p:cNvSpPr txBox="1"/>
          <p:nvPr/>
        </p:nvSpPr>
        <p:spPr>
          <a:xfrm>
            <a:off x="2999253" y="8828"/>
            <a:ext cx="8119274"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optimized placement and layout </a:t>
            </a:r>
          </a:p>
        </p:txBody>
      </p:sp>
    </p:spTree>
    <p:extLst>
      <p:ext uri="{BB962C8B-B14F-4D97-AF65-F5344CB8AC3E}">
        <p14:creationId xmlns:p14="http://schemas.microsoft.com/office/powerpoint/2010/main" val="2963336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391FBDB-7EB9-4938-9216-4E6CAC1D0F3B}"/>
              </a:ext>
            </a:extLst>
          </p:cNvPr>
          <p:cNvSpPr>
            <a:spLocks noGrp="1"/>
          </p:cNvSpPr>
          <p:nvPr>
            <p:ph type="body" sz="quarter" idx="11"/>
          </p:nvPr>
        </p:nvSpPr>
        <p:spPr>
          <a:xfrm>
            <a:off x="335359" y="4489311"/>
            <a:ext cx="5364000" cy="283411"/>
          </a:xfrm>
        </p:spPr>
        <p:txBody>
          <a:bodyPr/>
          <a:lstStyle/>
          <a:p>
            <a:r>
              <a:rPr lang="en-GB" dirty="0"/>
              <a:t>Shaft depth:</a:t>
            </a:r>
          </a:p>
        </p:txBody>
      </p:sp>
      <p:pic>
        <p:nvPicPr>
          <p:cNvPr id="3" name="Picture 2">
            <a:extLst>
              <a:ext uri="{FF2B5EF4-FFF2-40B4-BE49-F238E27FC236}">
                <a16:creationId xmlns:a16="http://schemas.microsoft.com/office/drawing/2014/main" id="{6111FA0F-E9A1-4D38-9407-0FBE9B595478}"/>
              </a:ext>
            </a:extLst>
          </p:cNvPr>
          <p:cNvPicPr>
            <a:picLocks noChangeAspect="1"/>
          </p:cNvPicPr>
          <p:nvPr/>
        </p:nvPicPr>
        <p:blipFill>
          <a:blip r:embed="rId2"/>
          <a:stretch>
            <a:fillRect/>
          </a:stretch>
        </p:blipFill>
        <p:spPr>
          <a:xfrm>
            <a:off x="-1" y="970950"/>
            <a:ext cx="12192000" cy="2670848"/>
          </a:xfrm>
          <a:prstGeom prst="rect">
            <a:avLst/>
          </a:prstGeom>
        </p:spPr>
      </p:pic>
      <p:sp>
        <p:nvSpPr>
          <p:cNvPr id="15" name="TextBox 14">
            <a:extLst>
              <a:ext uri="{FF2B5EF4-FFF2-40B4-BE49-F238E27FC236}">
                <a16:creationId xmlns:a16="http://schemas.microsoft.com/office/drawing/2014/main" id="{422A9635-4562-4610-B217-1628FD7DDABD}"/>
              </a:ext>
            </a:extLst>
          </p:cNvPr>
          <p:cNvSpPr txBox="1"/>
          <p:nvPr/>
        </p:nvSpPr>
        <p:spPr>
          <a:xfrm>
            <a:off x="335359" y="4865810"/>
            <a:ext cx="1577947"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A: 202 m</a:t>
            </a:r>
          </a:p>
        </p:txBody>
      </p:sp>
      <p:sp>
        <p:nvSpPr>
          <p:cNvPr id="16" name="TextBox 15">
            <a:extLst>
              <a:ext uri="{FF2B5EF4-FFF2-40B4-BE49-F238E27FC236}">
                <a16:creationId xmlns:a16="http://schemas.microsoft.com/office/drawing/2014/main" id="{14A1C2AA-BD2F-4200-8267-012976E6BD17}"/>
              </a:ext>
            </a:extLst>
          </p:cNvPr>
          <p:cNvSpPr txBox="1"/>
          <p:nvPr/>
        </p:nvSpPr>
        <p:spPr>
          <a:xfrm>
            <a:off x="2963345" y="4867821"/>
            <a:ext cx="1070845"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D: 177 m</a:t>
            </a:r>
          </a:p>
        </p:txBody>
      </p:sp>
      <p:sp>
        <p:nvSpPr>
          <p:cNvPr id="17" name="TextBox 16">
            <a:extLst>
              <a:ext uri="{FF2B5EF4-FFF2-40B4-BE49-F238E27FC236}">
                <a16:creationId xmlns:a16="http://schemas.microsoft.com/office/drawing/2014/main" id="{640841FC-4EAD-4689-B052-F7796C786FD8}"/>
              </a:ext>
            </a:extLst>
          </p:cNvPr>
          <p:cNvSpPr txBox="1"/>
          <p:nvPr/>
        </p:nvSpPr>
        <p:spPr>
          <a:xfrm>
            <a:off x="5847116" y="4867821"/>
            <a:ext cx="1099496"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G: 228 m</a:t>
            </a:r>
          </a:p>
        </p:txBody>
      </p:sp>
      <p:sp>
        <p:nvSpPr>
          <p:cNvPr id="19" name="TextBox 18">
            <a:extLst>
              <a:ext uri="{FF2B5EF4-FFF2-40B4-BE49-F238E27FC236}">
                <a16:creationId xmlns:a16="http://schemas.microsoft.com/office/drawing/2014/main" id="{FE10B834-E66D-4B68-87B1-BCCB1B9C5C9D}"/>
              </a:ext>
            </a:extLst>
          </p:cNvPr>
          <p:cNvSpPr txBox="1"/>
          <p:nvPr/>
        </p:nvSpPr>
        <p:spPr>
          <a:xfrm>
            <a:off x="8740395" y="4858201"/>
            <a:ext cx="969872"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J: 251 m</a:t>
            </a:r>
          </a:p>
        </p:txBody>
      </p:sp>
      <p:sp>
        <p:nvSpPr>
          <p:cNvPr id="20" name="TextBox 19">
            <a:extLst>
              <a:ext uri="{FF2B5EF4-FFF2-40B4-BE49-F238E27FC236}">
                <a16:creationId xmlns:a16="http://schemas.microsoft.com/office/drawing/2014/main" id="{630412B8-D258-48ED-A851-B0083F0D85CC}"/>
              </a:ext>
            </a:extLst>
          </p:cNvPr>
          <p:cNvSpPr txBox="1"/>
          <p:nvPr/>
        </p:nvSpPr>
        <p:spPr>
          <a:xfrm>
            <a:off x="1657521" y="4858201"/>
            <a:ext cx="1070845"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B: 200 m</a:t>
            </a:r>
          </a:p>
        </p:txBody>
      </p:sp>
      <p:sp>
        <p:nvSpPr>
          <p:cNvPr id="21" name="TextBox 20">
            <a:extLst>
              <a:ext uri="{FF2B5EF4-FFF2-40B4-BE49-F238E27FC236}">
                <a16:creationId xmlns:a16="http://schemas.microsoft.com/office/drawing/2014/main" id="{FD9C7BD2-5E99-4654-8954-54B08DFEBB06}"/>
              </a:ext>
            </a:extLst>
          </p:cNvPr>
          <p:cNvSpPr txBox="1"/>
          <p:nvPr/>
        </p:nvSpPr>
        <p:spPr>
          <a:xfrm>
            <a:off x="4477212" y="4867821"/>
            <a:ext cx="969873"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F: 399 m</a:t>
            </a:r>
          </a:p>
        </p:txBody>
      </p:sp>
      <p:sp>
        <p:nvSpPr>
          <p:cNvPr id="22" name="TextBox 21">
            <a:extLst>
              <a:ext uri="{FF2B5EF4-FFF2-40B4-BE49-F238E27FC236}">
                <a16:creationId xmlns:a16="http://schemas.microsoft.com/office/drawing/2014/main" id="{77D3B58B-6FE8-4E84-9751-3E4CB095524F}"/>
              </a:ext>
            </a:extLst>
          </p:cNvPr>
          <p:cNvSpPr txBox="1"/>
          <p:nvPr/>
        </p:nvSpPr>
        <p:spPr>
          <a:xfrm>
            <a:off x="7207320" y="4858201"/>
            <a:ext cx="1133043"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H: 139 m</a:t>
            </a:r>
          </a:p>
        </p:txBody>
      </p:sp>
      <p:sp>
        <p:nvSpPr>
          <p:cNvPr id="23" name="TextBox 22">
            <a:extLst>
              <a:ext uri="{FF2B5EF4-FFF2-40B4-BE49-F238E27FC236}">
                <a16:creationId xmlns:a16="http://schemas.microsoft.com/office/drawing/2014/main" id="{DF333135-87AA-4288-AF8B-5053A74F51BF}"/>
              </a:ext>
            </a:extLst>
          </p:cNvPr>
          <p:cNvSpPr txBox="1"/>
          <p:nvPr/>
        </p:nvSpPr>
        <p:spPr>
          <a:xfrm>
            <a:off x="10004523" y="4867821"/>
            <a:ext cx="969872" cy="307777"/>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L: 253 m</a:t>
            </a:r>
          </a:p>
        </p:txBody>
      </p:sp>
      <p:cxnSp>
        <p:nvCxnSpPr>
          <p:cNvPr id="24" name="Straight Arrow Connector 23">
            <a:extLst>
              <a:ext uri="{FF2B5EF4-FFF2-40B4-BE49-F238E27FC236}">
                <a16:creationId xmlns:a16="http://schemas.microsoft.com/office/drawing/2014/main" id="{751D2012-306F-4573-B08B-9FB6607E9F20}"/>
              </a:ext>
            </a:extLst>
          </p:cNvPr>
          <p:cNvCxnSpPr>
            <a:cxnSpLocks/>
          </p:cNvCxnSpPr>
          <p:nvPr/>
        </p:nvCxnSpPr>
        <p:spPr>
          <a:xfrm flipH="1" flipV="1">
            <a:off x="1391477" y="3082597"/>
            <a:ext cx="192021" cy="607773"/>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FE4DB41-577F-463A-BEE4-7E4AFA4586E2}"/>
              </a:ext>
            </a:extLst>
          </p:cNvPr>
          <p:cNvSpPr txBox="1"/>
          <p:nvPr/>
        </p:nvSpPr>
        <p:spPr>
          <a:xfrm>
            <a:off x="1487487" y="3575253"/>
            <a:ext cx="2112235"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below Lake Geneva moraines</a:t>
            </a:r>
          </a:p>
        </p:txBody>
      </p:sp>
      <p:cxnSp>
        <p:nvCxnSpPr>
          <p:cNvPr id="26" name="Straight Arrow Connector 25">
            <a:extLst>
              <a:ext uri="{FF2B5EF4-FFF2-40B4-BE49-F238E27FC236}">
                <a16:creationId xmlns:a16="http://schemas.microsoft.com/office/drawing/2014/main" id="{9A3E7BFF-7D5D-41D6-91FA-709EB1841FA0}"/>
              </a:ext>
            </a:extLst>
          </p:cNvPr>
          <p:cNvCxnSpPr>
            <a:cxnSpLocks/>
          </p:cNvCxnSpPr>
          <p:nvPr/>
        </p:nvCxnSpPr>
        <p:spPr>
          <a:xfrm flipV="1">
            <a:off x="9471484" y="3034745"/>
            <a:ext cx="848984" cy="84828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E7D8A50-AF8D-434F-89DA-D2F35C2F64FA}"/>
              </a:ext>
            </a:extLst>
          </p:cNvPr>
          <p:cNvSpPr txBox="1"/>
          <p:nvPr/>
        </p:nvSpPr>
        <p:spPr>
          <a:xfrm>
            <a:off x="7359250" y="3757779"/>
            <a:ext cx="2112235" cy="584775"/>
          </a:xfrm>
          <a:prstGeom prst="rect">
            <a:avLst/>
          </a:prstGeom>
          <a:noFill/>
        </p:spPr>
        <p:txBody>
          <a:bodyPr wrap="square"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above limestone</a:t>
            </a:r>
          </a:p>
        </p:txBody>
      </p:sp>
      <p:cxnSp>
        <p:nvCxnSpPr>
          <p:cNvPr id="28" name="Straight Arrow Connector 27">
            <a:extLst>
              <a:ext uri="{FF2B5EF4-FFF2-40B4-BE49-F238E27FC236}">
                <a16:creationId xmlns:a16="http://schemas.microsoft.com/office/drawing/2014/main" id="{A12A4037-2D42-42D3-B3CF-27A774FF92DE}"/>
              </a:ext>
            </a:extLst>
          </p:cNvPr>
          <p:cNvCxnSpPr>
            <a:cxnSpLocks/>
            <a:stCxn id="29" idx="1"/>
          </p:cNvCxnSpPr>
          <p:nvPr/>
        </p:nvCxnSpPr>
        <p:spPr>
          <a:xfrm flipH="1">
            <a:off x="4751850" y="1612014"/>
            <a:ext cx="288032" cy="124521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8410526-2AA6-4C28-8BB2-B9CE57957329}"/>
              </a:ext>
            </a:extLst>
          </p:cNvPr>
          <p:cNvSpPr txBox="1"/>
          <p:nvPr/>
        </p:nvSpPr>
        <p:spPr>
          <a:xfrm>
            <a:off x="5039882" y="1196515"/>
            <a:ext cx="2112235" cy="830997"/>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inclined at 0.5% gradient to minimise depth of point F</a:t>
            </a:r>
          </a:p>
        </p:txBody>
      </p:sp>
      <p:cxnSp>
        <p:nvCxnSpPr>
          <p:cNvPr id="35" name="Straight Arrow Connector 34">
            <a:extLst>
              <a:ext uri="{FF2B5EF4-FFF2-40B4-BE49-F238E27FC236}">
                <a16:creationId xmlns:a16="http://schemas.microsoft.com/office/drawing/2014/main" id="{E2637AF4-2F06-41E8-8087-78E57A641A57}"/>
              </a:ext>
            </a:extLst>
          </p:cNvPr>
          <p:cNvCxnSpPr>
            <a:cxnSpLocks/>
            <a:stCxn id="36" idx="1"/>
          </p:cNvCxnSpPr>
          <p:nvPr/>
        </p:nvCxnSpPr>
        <p:spPr>
          <a:xfrm flipH="1">
            <a:off x="6894575" y="1485557"/>
            <a:ext cx="545573" cy="116791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274D8B6C-4B66-4781-A9BB-E25308DC8C31}"/>
              </a:ext>
            </a:extLst>
          </p:cNvPr>
          <p:cNvSpPr txBox="1"/>
          <p:nvPr/>
        </p:nvSpPr>
        <p:spPr>
          <a:xfrm>
            <a:off x="7440148" y="1193169"/>
            <a:ext cx="2228776"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Limestone unavoidable between G-H</a:t>
            </a:r>
          </a:p>
        </p:txBody>
      </p:sp>
      <p:sp>
        <p:nvSpPr>
          <p:cNvPr id="30" name="Title 1">
            <a:extLst>
              <a:ext uri="{FF2B5EF4-FFF2-40B4-BE49-F238E27FC236}">
                <a16:creationId xmlns:a16="http://schemas.microsoft.com/office/drawing/2014/main" id="{FC2E4071-1001-4609-AD95-BC154F26D17C}"/>
              </a:ext>
            </a:extLst>
          </p:cNvPr>
          <p:cNvSpPr txBox="1">
            <a:spLocks/>
          </p:cNvSpPr>
          <p:nvPr/>
        </p:nvSpPr>
        <p:spPr>
          <a:xfrm>
            <a:off x="0" y="0"/>
            <a:ext cx="12191999"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1200" cap="none" spc="0" normalizeH="0" baseline="0" noProof="0" dirty="0">
                <a:ln>
                  <a:noFill/>
                </a:ln>
                <a:solidFill>
                  <a:srgbClr val="FFFF00"/>
                </a:solidFill>
                <a:effectLst/>
                <a:uLnTx/>
                <a:uFillTx/>
                <a:latin typeface="Arial"/>
                <a:ea typeface="+mj-ea"/>
                <a:cs typeface="+mj-cs"/>
              </a:rPr>
              <a:t>FCC Long Section – PA31-1.0</a:t>
            </a:r>
            <a:endParaRPr kumimoji="0" lang="en-GB"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31" name="Picture 30" descr="A picture containing icon&#10;&#10;Description automatically generated">
            <a:extLst>
              <a:ext uri="{FF2B5EF4-FFF2-40B4-BE49-F238E27FC236}">
                <a16:creationId xmlns:a16="http://schemas.microsoft.com/office/drawing/2014/main" id="{318CDD3D-4BC9-48C2-8CE8-B624BA58BE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25" y="107462"/>
            <a:ext cx="1474228" cy="498389"/>
          </a:xfrm>
          <a:prstGeom prst="rect">
            <a:avLst/>
          </a:prstGeom>
        </p:spPr>
      </p:pic>
      <p:sp>
        <p:nvSpPr>
          <p:cNvPr id="14" name="Textfeld 3">
            <a:extLst>
              <a:ext uri="{FF2B5EF4-FFF2-40B4-BE49-F238E27FC236}">
                <a16:creationId xmlns:a16="http://schemas.microsoft.com/office/drawing/2014/main" id="{1F95A088-72B7-E24B-9D1D-7315D98F74D0}"/>
              </a:ext>
            </a:extLst>
          </p:cNvPr>
          <p:cNvSpPr txBox="1"/>
          <p:nvPr/>
        </p:nvSpPr>
        <p:spPr>
          <a:xfrm>
            <a:off x="9408211" y="5969807"/>
            <a:ext cx="2718000" cy="307707"/>
          </a:xfrm>
          <a:prstGeom prst="rect">
            <a:avLst/>
          </a:prstGeom>
          <a:solidFill>
            <a:schemeClr val="accent6">
              <a:lumMod val="10000"/>
              <a:lumOff val="90000"/>
            </a:schemeClr>
          </a:solidFill>
        </p:spPr>
        <p:txBody>
          <a:bodyPr wrap="square" rtlCol="0">
            <a:noAutofit/>
          </a:bodyPr>
          <a:lstStyle/>
          <a:p>
            <a:pPr marL="0" marR="0" lvl="0" indent="0" algn="ctr" defTabSz="914280" rtl="0" eaLnBrk="1" fontAlgn="auto" latinLnBrk="0" hangingPunct="1">
              <a:lnSpc>
                <a:spcPts val="1651"/>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John Osborne</a:t>
            </a:r>
            <a:endParaRPr kumimoji="0" lang="de-AT" sz="18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509110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4D43B6A-E24D-48CE-AF65-9E9A7E54B89F}"/>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6" name="Title 1">
            <a:extLst>
              <a:ext uri="{FF2B5EF4-FFF2-40B4-BE49-F238E27FC236}">
                <a16:creationId xmlns:a16="http://schemas.microsoft.com/office/drawing/2014/main" id="{3D407F85-19CD-44E8-AC0B-C0186C1C1D02}"/>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GB" sz="3200" b="1" i="0" u="none" strike="noStrike" kern="0" cap="none" spc="0" normalizeH="0" baseline="0" noProof="0" dirty="0">
                <a:ln>
                  <a:noFill/>
                </a:ln>
                <a:solidFill>
                  <a:srgbClr val="FFFF00"/>
                </a:solidFill>
                <a:effectLst/>
                <a:uLnTx/>
                <a:uFillTx/>
                <a:latin typeface="Arial"/>
                <a:ea typeface="+mj-ea"/>
                <a:cs typeface="+mj-cs"/>
              </a:rPr>
              <a:t>p</a:t>
            </a:r>
            <a:r>
              <a:rPr kumimoji="0" lang="en-GB" sz="3200" b="1" i="0" u="none" strike="noStrike" kern="0" cap="none" spc="0" normalizeH="0" baseline="0" noProof="0" dirty="0" err="1">
                <a:ln>
                  <a:noFill/>
                </a:ln>
                <a:solidFill>
                  <a:srgbClr val="FFFF00"/>
                </a:solidFill>
                <a:effectLst/>
                <a:uLnTx/>
                <a:uFillTx/>
                <a:latin typeface="Arial"/>
                <a:ea typeface="+mj-ea"/>
                <a:cs typeface="+mj-cs"/>
              </a:rPr>
              <a:t>lans</a:t>
            </a:r>
            <a:r>
              <a:rPr kumimoji="0" lang="en-GB" sz="3200" b="1" i="0" u="none" strike="noStrike" kern="0" cap="none" spc="0" normalizeH="0" baseline="0" noProof="0" dirty="0">
                <a:ln>
                  <a:noFill/>
                </a:ln>
                <a:solidFill>
                  <a:srgbClr val="FFFF00"/>
                </a:solidFill>
                <a:effectLst/>
                <a:uLnTx/>
                <a:uFillTx/>
                <a:latin typeface="Arial"/>
                <a:ea typeface="+mj-ea"/>
                <a:cs typeface="+mj-cs"/>
              </a:rPr>
              <a:t> for high-risk area site investigations</a:t>
            </a:r>
            <a:endParaRPr kumimoji="0" lang="en-US" sz="3000"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A1EA3FD1-ECE7-4B37-8F66-F047E7E0E4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4" name="ZoneTexte 19">
            <a:extLst>
              <a:ext uri="{FF2B5EF4-FFF2-40B4-BE49-F238E27FC236}">
                <a16:creationId xmlns:a16="http://schemas.microsoft.com/office/drawing/2014/main" id="{50CCACE1-A742-4CAC-8182-C6382FFFBFB3}"/>
              </a:ext>
            </a:extLst>
          </p:cNvPr>
          <p:cNvSpPr txBox="1"/>
          <p:nvPr/>
        </p:nvSpPr>
        <p:spPr>
          <a:xfrm>
            <a:off x="5951984" y="764704"/>
            <a:ext cx="5981444" cy="5509200"/>
          </a:xfrm>
          <a:prstGeom prst="rect">
            <a:avLst/>
          </a:prstGeom>
          <a:noFill/>
        </p:spPr>
        <p:txBody>
          <a:bodyPr wrap="square">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Jura, </a:t>
            </a: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Vuache</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(3 Areas)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Top of limestone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Karstification and filling-in at the tunnel depth</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Water pressure</a:t>
            </a:r>
          </a:p>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Lake, Rhône, </a:t>
            </a: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Arve</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and </a:t>
            </a: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Usses</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Valley (4 Areas)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Top of the molasse</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Quaternary soft grounds, water bearing layers</a:t>
            </a:r>
          </a:p>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Mandallaz</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(1 Areas)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Water pressure at the tunnel level</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Karstification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all" spc="0" normalizeH="0" baseline="0" noProof="0" dirty="0" err="1">
                <a:ln>
                  <a:noFill/>
                </a:ln>
                <a:solidFill>
                  <a:srgbClr val="0C377B"/>
                </a:solidFill>
                <a:effectLst/>
                <a:uLnTx/>
                <a:uFillTx/>
                <a:latin typeface="Arial Narrow" panose="020B0606020202030204" pitchFamily="34" charset="0"/>
                <a:ea typeface="+mn-ea"/>
                <a:cs typeface="+mn-cs"/>
              </a:rPr>
              <a:t>Bornes</a:t>
            </a:r>
            <a:r>
              <a:rPr kumimoji="0" lang="en-US" sz="1800" b="1" i="0" u="none" strike="noStrike" kern="1200" cap="all" spc="0" normalizeH="0" baseline="0" noProof="0" dirty="0">
                <a:ln>
                  <a:noFill/>
                </a:ln>
                <a:solidFill>
                  <a:srgbClr val="0C377B"/>
                </a:solidFill>
                <a:effectLst/>
                <a:uLnTx/>
                <a:uFillTx/>
                <a:latin typeface="Arial Narrow" panose="020B0606020202030204" pitchFamily="34" charset="0"/>
                <a:ea typeface="+mn-ea"/>
                <a:cs typeface="+mn-cs"/>
              </a:rPr>
              <a:t> (1 Area)</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High overburden molasse properties</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Thrust zones</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Site investigations planned for 2024 – 2025: </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rPr>
              <a:t>~40-50 drillings, some 100 km of seismic lines</a:t>
            </a:r>
            <a:endParaRPr kumimoji="0" lang="en-US" sz="1600" b="1" i="0" u="none" strike="noStrike" kern="1200" cap="none" spc="0" normalizeH="0" baseline="0" noProof="0" dirty="0">
              <a:ln>
                <a:noFill/>
              </a:ln>
              <a:solidFill>
                <a:srgbClr val="0C377B"/>
              </a:solidFill>
              <a:effectLst/>
              <a:uLnTx/>
              <a:uFillTx/>
              <a:latin typeface="Arial Narrow" panose="020B0606020202030204" pitchFamily="34" charset="0"/>
              <a:ea typeface="+mn-ea"/>
              <a:cs typeface="+mn-cs"/>
            </a:endParaRPr>
          </a:p>
        </p:txBody>
      </p:sp>
      <p:pic>
        <p:nvPicPr>
          <p:cNvPr id="15" name="Image 2">
            <a:extLst>
              <a:ext uri="{FF2B5EF4-FFF2-40B4-BE49-F238E27FC236}">
                <a16:creationId xmlns:a16="http://schemas.microsoft.com/office/drawing/2014/main" id="{54280D0C-D88E-434A-AC66-232FD0F31EBF}"/>
              </a:ext>
            </a:extLst>
          </p:cNvPr>
          <p:cNvPicPr>
            <a:picLocks noChangeAspect="1"/>
          </p:cNvPicPr>
          <p:nvPr/>
        </p:nvPicPr>
        <p:blipFill rotWithShape="1">
          <a:blip r:embed="rId3"/>
          <a:srcRect l="41337" t="22001" r="19060" b="14656"/>
          <a:stretch/>
        </p:blipFill>
        <p:spPr>
          <a:xfrm>
            <a:off x="9228" y="783754"/>
            <a:ext cx="5981444" cy="5381550"/>
          </a:xfrm>
          <a:prstGeom prst="rect">
            <a:avLst/>
          </a:prstGeom>
        </p:spPr>
      </p:pic>
    </p:spTree>
    <p:extLst>
      <p:ext uri="{BB962C8B-B14F-4D97-AF65-F5344CB8AC3E}">
        <p14:creationId xmlns:p14="http://schemas.microsoft.com/office/powerpoint/2010/main" val="3945565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marL="0" marR="0" lvl="0" indent="0" algn="r" defTabSz="914303" rtl="0" eaLnBrk="1" fontAlgn="auto" latinLnBrk="0" hangingPunct="1">
              <a:lnSpc>
                <a:spcPts val="165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a:ln>
                  <a:noFill/>
                </a:ln>
                <a:solidFill>
                  <a:srgbClr val="FFFFFF"/>
                </a:solidFill>
                <a:effectLst/>
                <a:uLnTx/>
                <a:uFillTx/>
                <a:latin typeface="Arial"/>
                <a:ea typeface="+mn-ea"/>
                <a:cs typeface="+mn-cs"/>
              </a:rPr>
              <a:pPr marL="0" marR="0" lvl="0" indent="0" algn="r" defTabSz="914303" rtl="0" eaLnBrk="1" fontAlgn="auto" latinLnBrk="0" hangingPunct="1">
                <a:lnSpc>
                  <a:spcPts val="165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Title 1">
            <a:extLst>
              <a:ext uri="{FF2B5EF4-FFF2-40B4-BE49-F238E27FC236}">
                <a16:creationId xmlns:a16="http://schemas.microsoft.com/office/drawing/2014/main" id="{8214A020-0EAA-4E2C-BEF6-CA452E7A2A27}"/>
              </a:ext>
            </a:extLst>
          </p:cNvPr>
          <p:cNvSpPr txBox="1">
            <a:spLocks/>
          </p:cNvSpPr>
          <p:nvPr/>
        </p:nvSpPr>
        <p:spPr>
          <a:xfrm>
            <a:off x="-48344" y="-125191"/>
            <a:ext cx="12288687" cy="904674"/>
          </a:xfrm>
          <a:prstGeom prst="rect">
            <a:avLst/>
          </a:prstGeom>
          <a:solidFill>
            <a:srgbClr val="0C377B"/>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endParaRPr kumimoji="0" lang="en-GB" sz="3600" b="1" i="0" u="none" strike="noStrike" kern="1200" cap="none" spc="0" normalizeH="0" baseline="0" noProof="0" dirty="0">
              <a:ln>
                <a:noFill/>
              </a:ln>
              <a:solidFill>
                <a:srgbClr val="FFFF00"/>
              </a:solidFill>
              <a:effectLst/>
              <a:uLnTx/>
              <a:uFillTx/>
              <a:latin typeface="Calibri" panose="020F0502020204030204"/>
              <a:ea typeface="+mj-ea"/>
              <a:cs typeface="+mj-cs"/>
            </a:endParaRPr>
          </a:p>
        </p:txBody>
      </p:sp>
      <p:pic>
        <p:nvPicPr>
          <p:cNvPr id="8" name="Picture 7" descr="A picture containing icon&#10;&#10;Description automatically generated">
            <a:extLst>
              <a:ext uri="{FF2B5EF4-FFF2-40B4-BE49-F238E27FC236}">
                <a16:creationId xmlns:a16="http://schemas.microsoft.com/office/drawing/2014/main" id="{CC4E2EBC-938F-4ABD-8193-F1135C30C2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180" y="0"/>
            <a:ext cx="1935386" cy="654292"/>
          </a:xfrm>
          <a:prstGeom prst="rect">
            <a:avLst/>
          </a:prstGeom>
        </p:spPr>
      </p:pic>
      <p:sp>
        <p:nvSpPr>
          <p:cNvPr id="9" name="TextBox 8">
            <a:extLst>
              <a:ext uri="{FF2B5EF4-FFF2-40B4-BE49-F238E27FC236}">
                <a16:creationId xmlns:a16="http://schemas.microsoft.com/office/drawing/2014/main" id="{74668770-6B33-D049-A603-7C5DFDEA4F47}"/>
              </a:ext>
            </a:extLst>
          </p:cNvPr>
          <p:cNvSpPr txBox="1"/>
          <p:nvPr/>
        </p:nvSpPr>
        <p:spPr>
          <a:xfrm>
            <a:off x="2509957" y="7961"/>
            <a:ext cx="9921910"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0" cap="none" spc="0" normalizeH="0" baseline="0" noProof="0" dirty="0">
                <a:ln>
                  <a:noFill/>
                </a:ln>
                <a:solidFill>
                  <a:srgbClr val="FFFF00"/>
                </a:solidFill>
                <a:effectLst/>
                <a:uLnTx/>
                <a:uFillTx/>
                <a:latin typeface="Arial"/>
                <a:ea typeface="+mn-ea"/>
                <a:cs typeface="+mn-cs"/>
              </a:rPr>
              <a:t>sustainability and carbon footprint studies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
        <p:nvSpPr>
          <p:cNvPr id="10" name="Subtitle 2">
            <a:extLst>
              <a:ext uri="{FF2B5EF4-FFF2-40B4-BE49-F238E27FC236}">
                <a16:creationId xmlns:a16="http://schemas.microsoft.com/office/drawing/2014/main" id="{CC4C821E-3168-D1FF-EFB6-60CC12166FC8}"/>
              </a:ext>
            </a:extLst>
          </p:cNvPr>
          <p:cNvSpPr txBox="1">
            <a:spLocks/>
          </p:cNvSpPr>
          <p:nvPr/>
        </p:nvSpPr>
        <p:spPr>
          <a:xfrm>
            <a:off x="-1355181" y="520301"/>
            <a:ext cx="8549390" cy="984953"/>
          </a:xfrm>
          <a:prstGeom prst="rect">
            <a:avLst/>
          </a:prstGeom>
        </p:spPr>
        <p:txBody>
          <a:bodyPr vert="horz" lIns="91440" tIns="45720" rIns="91440" bIns="45720" rtlCol="0">
            <a:normAutofit/>
          </a:bodyPr>
          <a:lst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p:txBody>
      </p:sp>
      <p:pic>
        <p:nvPicPr>
          <p:cNvPr id="13" name="Picture 12">
            <a:extLst>
              <a:ext uri="{FF2B5EF4-FFF2-40B4-BE49-F238E27FC236}">
                <a16:creationId xmlns:a16="http://schemas.microsoft.com/office/drawing/2014/main" id="{859CD607-33FA-27C7-41D0-050EEB6D155C}"/>
              </a:ext>
            </a:extLst>
          </p:cNvPr>
          <p:cNvPicPr>
            <a:picLocks noChangeAspect="1"/>
          </p:cNvPicPr>
          <p:nvPr/>
        </p:nvPicPr>
        <p:blipFill>
          <a:blip r:embed="rId4"/>
          <a:stretch>
            <a:fillRect/>
          </a:stretch>
        </p:blipFill>
        <p:spPr>
          <a:xfrm>
            <a:off x="374149" y="1717810"/>
            <a:ext cx="4582159" cy="2620995"/>
          </a:xfrm>
          <a:prstGeom prst="rect">
            <a:avLst/>
          </a:prstGeom>
        </p:spPr>
      </p:pic>
      <p:sp>
        <p:nvSpPr>
          <p:cNvPr id="15" name="TextBox 14">
            <a:extLst>
              <a:ext uri="{FF2B5EF4-FFF2-40B4-BE49-F238E27FC236}">
                <a16:creationId xmlns:a16="http://schemas.microsoft.com/office/drawing/2014/main" id="{2BE8753B-69CD-BBDE-C608-CB36D6C1ABF7}"/>
              </a:ext>
            </a:extLst>
          </p:cNvPr>
          <p:cNvSpPr txBox="1"/>
          <p:nvPr/>
        </p:nvSpPr>
        <p:spPr>
          <a:xfrm>
            <a:off x="219746" y="4338805"/>
            <a:ext cx="4736561" cy="523220"/>
          </a:xfrm>
          <a:prstGeom prst="rect">
            <a:avLst/>
          </a:prstGeom>
          <a:solidFill>
            <a:sysClr val="window" lastClr="FFFFFF"/>
          </a:solid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6600"/>
                </a:solidFill>
                <a:effectLst/>
                <a:uLnTx/>
                <a:uFillTx/>
                <a:latin typeface="Arial"/>
                <a:ea typeface="+mn-ea"/>
                <a:cs typeface="+mn-cs"/>
              </a:rPr>
              <a:t>Thanks  to twin-aperture magnets, thin-film SRF, efficient RF power sources, top-up injection</a:t>
            </a:r>
            <a:endParaRPr kumimoji="0" lang="en-GB" sz="1400" b="0" i="0" u="none" strike="noStrike" kern="0" cap="none" spc="0" normalizeH="0" baseline="0" noProof="0" dirty="0">
              <a:ln>
                <a:noFill/>
              </a:ln>
              <a:solidFill>
                <a:srgbClr val="006600"/>
              </a:solidFill>
              <a:effectLst/>
              <a:uLnTx/>
              <a:uFillTx/>
              <a:latin typeface="Arial"/>
              <a:ea typeface="+mn-ea"/>
              <a:cs typeface="+mn-cs"/>
            </a:endParaRPr>
          </a:p>
        </p:txBody>
      </p:sp>
      <p:sp>
        <p:nvSpPr>
          <p:cNvPr id="16" name="Rectangle 15">
            <a:extLst>
              <a:ext uri="{FF2B5EF4-FFF2-40B4-BE49-F238E27FC236}">
                <a16:creationId xmlns:a16="http://schemas.microsoft.com/office/drawing/2014/main" id="{C66E6C03-C3A1-8E08-1B64-F27438314475}"/>
              </a:ext>
            </a:extLst>
          </p:cNvPr>
          <p:cNvSpPr/>
          <p:nvPr/>
        </p:nvSpPr>
        <p:spPr>
          <a:xfrm>
            <a:off x="219747" y="1296923"/>
            <a:ext cx="4889613" cy="400110"/>
          </a:xfrm>
          <a:prstGeom prst="rect">
            <a:avLst/>
          </a:prstGeom>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luminosity vs. electricity consumption</a:t>
            </a:r>
            <a:endParaRPr kumimoji="0" lang="en-GB" sz="2800" b="0" i="0" u="none" strike="noStrike" kern="1200" cap="none" spc="0" normalizeH="0" baseline="0" noProof="0" dirty="0">
              <a:ln>
                <a:noFill/>
              </a:ln>
              <a:solidFill>
                <a:srgbClr val="0C377B"/>
              </a:solidFill>
              <a:effectLst/>
              <a:uLnTx/>
              <a:uFillTx/>
              <a:latin typeface="Arial"/>
              <a:ea typeface="+mn-ea"/>
              <a:cs typeface="+mn-cs"/>
            </a:endParaRPr>
          </a:p>
        </p:txBody>
      </p:sp>
      <p:sp>
        <p:nvSpPr>
          <p:cNvPr id="17" name="TextBox 16">
            <a:extLst>
              <a:ext uri="{FF2B5EF4-FFF2-40B4-BE49-F238E27FC236}">
                <a16:creationId xmlns:a16="http://schemas.microsoft.com/office/drawing/2014/main" id="{7DABB5DC-B493-8CEA-78FF-B9E54260D88D}"/>
              </a:ext>
            </a:extLst>
          </p:cNvPr>
          <p:cNvSpPr txBox="1"/>
          <p:nvPr/>
        </p:nvSpPr>
        <p:spPr>
          <a:xfrm>
            <a:off x="219747" y="836182"/>
            <a:ext cx="427302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highly sustainable Higgs factory </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160C327-A7B2-9E34-386D-0E262A8E5707}"/>
                  </a:ext>
                </a:extLst>
              </p:cNvPr>
              <p:cNvSpPr txBox="1"/>
              <p:nvPr/>
            </p:nvSpPr>
            <p:spPr>
              <a:xfrm>
                <a:off x="5235232" y="767685"/>
                <a:ext cx="656731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FCC-</a:t>
                </a:r>
                <a:r>
                  <a:rPr kumimoji="0" lang="en-US" sz="2400" b="1" i="0" u="none" strike="noStrike" kern="1200" cap="none" spc="0" normalizeH="0" baseline="0" noProof="0" dirty="0" err="1">
                    <a:ln>
                      <a:noFill/>
                    </a:ln>
                    <a:solidFill>
                      <a:srgbClr val="FF0000"/>
                    </a:solidFill>
                    <a:effectLst/>
                    <a:uLnTx/>
                    <a:uFillTx/>
                    <a:latin typeface="Calibri" panose="020F0502020204030204"/>
                    <a:ea typeface="+mn-ea"/>
                    <a:cs typeface="+mn-cs"/>
                  </a:rPr>
                  <a:t>ee</a:t>
                </a: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 annual energy consumption </a:t>
                </a:r>
                <a14:m>
                  <m:oMath xmlns:m="http://schemas.openxmlformats.org/officeDocument/2006/math">
                    <m:r>
                      <a:rPr kumimoji="0" lang="en-US" sz="2400" b="1" i="1" u="none" strike="noStrike" kern="1200" cap="none" spc="0" normalizeH="0" baseline="0" noProof="0" dirty="0" smtClean="0">
                        <a:ln>
                          <a:noFill/>
                        </a:ln>
                        <a:solidFill>
                          <a:srgbClr val="FF0000"/>
                        </a:solidFill>
                        <a:effectLst/>
                        <a:uLnTx/>
                        <a:uFillTx/>
                        <a:latin typeface="Cambria Math" panose="02040503050406030204" pitchFamily="18" charset="0"/>
                        <a:ea typeface="+mn-ea"/>
                        <a:cs typeface="+mn-cs"/>
                      </a:rPr>
                      <m:t>~</m:t>
                    </m:r>
                  </m:oMath>
                </a14:m>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 LHC/HL-LHC</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mc:Choice>
        <mc:Fallback xmlns="">
          <p:sp>
            <p:nvSpPr>
              <p:cNvPr id="18" name="TextBox 17">
                <a:extLst>
                  <a:ext uri="{FF2B5EF4-FFF2-40B4-BE49-F238E27FC236}">
                    <a16:creationId xmlns:a16="http://schemas.microsoft.com/office/drawing/2014/main" id="{1160C327-A7B2-9E34-386D-0E262A8E5707}"/>
                  </a:ext>
                </a:extLst>
              </p:cNvPr>
              <p:cNvSpPr txBox="1">
                <a:spLocks noRot="1" noChangeAspect="1" noMove="1" noResize="1" noEditPoints="1" noAdjustHandles="1" noChangeArrowheads="1" noChangeShapeType="1" noTextEdit="1"/>
              </p:cNvSpPr>
              <p:nvPr/>
            </p:nvSpPr>
            <p:spPr>
              <a:xfrm>
                <a:off x="5235232" y="767685"/>
                <a:ext cx="6567311" cy="461665"/>
              </a:xfrm>
              <a:prstGeom prst="rect">
                <a:avLst/>
              </a:prstGeom>
              <a:blipFill>
                <a:blip r:embed="rId5"/>
                <a:stretch>
                  <a:fillRect l="-1486" t="-10526" r="-371" b="-28947"/>
                </a:stretch>
              </a:blipFill>
            </p:spPr>
            <p:txBody>
              <a:bodyPr/>
              <a:lstStyle/>
              <a:p>
                <a:r>
                  <a:rPr lang="en-GB">
                    <a:noFill/>
                  </a:rPr>
                  <a:t> </a:t>
                </a:r>
              </a:p>
            </p:txBody>
          </p:sp>
        </mc:Fallback>
      </mc:AlternateContent>
      <p:sp>
        <p:nvSpPr>
          <p:cNvPr id="19" name="TextBox 18">
            <a:extLst>
              <a:ext uri="{FF2B5EF4-FFF2-40B4-BE49-F238E27FC236}">
                <a16:creationId xmlns:a16="http://schemas.microsoft.com/office/drawing/2014/main" id="{8ADB8E5C-1E4A-84C8-4E44-D03D081AFD4D}"/>
              </a:ext>
            </a:extLst>
          </p:cNvPr>
          <p:cNvSpPr txBox="1"/>
          <p:nvPr/>
        </p:nvSpPr>
        <p:spPr>
          <a:xfrm>
            <a:off x="5244886" y="3650238"/>
            <a:ext cx="709252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powered by mix of renewable &amp; other C-free sources</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611548AB-B217-7B93-D83A-63F85667A0F8}"/>
              </a:ext>
            </a:extLst>
          </p:cNvPr>
          <p:cNvSpPr txBox="1"/>
          <p:nvPr/>
        </p:nvSpPr>
        <p:spPr>
          <a:xfrm>
            <a:off x="4325" y="5071661"/>
            <a:ext cx="507247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optimum usage of excavation material</a:t>
            </a:r>
            <a:endPar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4B4F27A9-D7BA-894F-A87A-11F79A32B47E}"/>
              </a:ext>
            </a:extLst>
          </p:cNvPr>
          <p:cNvSpPr/>
          <p:nvPr/>
        </p:nvSpPr>
        <p:spPr>
          <a:xfrm>
            <a:off x="228501" y="5421666"/>
            <a:ext cx="5489324" cy="400110"/>
          </a:xfrm>
          <a:prstGeom prst="rect">
            <a:avLst/>
          </a:prstGeom>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int’l competition “mining the future</a:t>
            </a:r>
            <a:r>
              <a:rPr kumimoji="0" lang="en-US" sz="2000" b="1" i="0" u="none" strike="noStrike" kern="1200" cap="none" spc="0" normalizeH="0" baseline="30000" noProof="0" dirty="0">
                <a:ln>
                  <a:noFill/>
                </a:ln>
                <a:solidFill>
                  <a:srgbClr val="0C377B"/>
                </a:solidFill>
                <a:effectLst/>
                <a:uLnTx/>
                <a:uFillTx/>
                <a:latin typeface="Arial"/>
                <a:ea typeface="+mn-ea"/>
                <a:cs typeface="+mn-cs"/>
              </a:rPr>
              <a:t>®</a:t>
            </a:r>
            <a:r>
              <a:rPr kumimoji="0" lang="en-US" sz="2000" b="1" i="0" u="none" strike="noStrike" kern="1200" cap="none" spc="0" normalizeH="0" baseline="0" noProof="0" dirty="0">
                <a:ln>
                  <a:noFill/>
                </a:ln>
                <a:solidFill>
                  <a:srgbClr val="0C377B"/>
                </a:solidFill>
                <a:effectLst/>
                <a:uLnTx/>
                <a:uFillTx/>
                <a:latin typeface="Arial"/>
                <a:ea typeface="+mn-ea"/>
                <a:cs typeface="+mn-cs"/>
              </a:rPr>
              <a:t>”</a:t>
            </a:r>
          </a:p>
        </p:txBody>
      </p:sp>
      <p:sp>
        <p:nvSpPr>
          <p:cNvPr id="22" name="TextBox 21">
            <a:extLst>
              <a:ext uri="{FF2B5EF4-FFF2-40B4-BE49-F238E27FC236}">
                <a16:creationId xmlns:a16="http://schemas.microsoft.com/office/drawing/2014/main" id="{27CE032E-11E1-6CEA-A3DC-F2CC7CCCD593}"/>
              </a:ext>
            </a:extLst>
          </p:cNvPr>
          <p:cNvSpPr txBox="1"/>
          <p:nvPr/>
        </p:nvSpPr>
        <p:spPr>
          <a:xfrm>
            <a:off x="5235232" y="2852630"/>
            <a:ext cx="28117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6"/>
              </a:rPr>
              <a:t>J.-P. Burnet, FCC Week 2022</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D992D40D-C4BA-6563-3778-A4ECB7632C0B}"/>
              </a:ext>
            </a:extLst>
          </p:cNvPr>
          <p:cNvSpPr txBox="1"/>
          <p:nvPr/>
        </p:nvSpPr>
        <p:spPr>
          <a:xfrm>
            <a:off x="5119842" y="5886727"/>
            <a:ext cx="6128656"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hlinkClick r:id="rId7"/>
              </a:rPr>
              <a:t>https://www.carbonbrief.org/</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pic>
        <p:nvPicPr>
          <p:cNvPr id="24" name="Picture 23" descr="Chart&#10;&#10;Description automatically generated">
            <a:extLst>
              <a:ext uri="{FF2B5EF4-FFF2-40B4-BE49-F238E27FC236}">
                <a16:creationId xmlns:a16="http://schemas.microsoft.com/office/drawing/2014/main" id="{02ACA149-0BEE-B913-6AEC-4B6295C2178D}"/>
              </a:ext>
            </a:extLst>
          </p:cNvPr>
          <p:cNvPicPr>
            <a:picLocks noChangeAspect="1"/>
          </p:cNvPicPr>
          <p:nvPr/>
        </p:nvPicPr>
        <p:blipFill rotWithShape="1">
          <a:blip r:embed="rId8"/>
          <a:srcRect b="47748"/>
          <a:stretch/>
        </p:blipFill>
        <p:spPr>
          <a:xfrm>
            <a:off x="5090767" y="4426702"/>
            <a:ext cx="2477942" cy="1294768"/>
          </a:xfrm>
          <a:prstGeom prst="rect">
            <a:avLst/>
          </a:prstGeom>
        </p:spPr>
      </p:pic>
      <p:pic>
        <p:nvPicPr>
          <p:cNvPr id="25" name="Picture 24">
            <a:extLst>
              <a:ext uri="{FF2B5EF4-FFF2-40B4-BE49-F238E27FC236}">
                <a16:creationId xmlns:a16="http://schemas.microsoft.com/office/drawing/2014/main" id="{703BC1E5-2C42-984E-54E1-FCDEA799BFE3}"/>
              </a:ext>
            </a:extLst>
          </p:cNvPr>
          <p:cNvPicPr>
            <a:picLocks noChangeAspect="1"/>
          </p:cNvPicPr>
          <p:nvPr/>
        </p:nvPicPr>
        <p:blipFill rotWithShape="1">
          <a:blip r:embed="rId9"/>
          <a:srcRect t="54031"/>
          <a:stretch/>
        </p:blipFill>
        <p:spPr>
          <a:xfrm>
            <a:off x="7455483" y="4111902"/>
            <a:ext cx="4748003" cy="2182593"/>
          </a:xfrm>
          <a:prstGeom prst="rect">
            <a:avLst/>
          </a:prstGeom>
        </p:spPr>
      </p:pic>
      <p:sp>
        <p:nvSpPr>
          <p:cNvPr id="26" name="Oval 25">
            <a:extLst>
              <a:ext uri="{FF2B5EF4-FFF2-40B4-BE49-F238E27FC236}">
                <a16:creationId xmlns:a16="http://schemas.microsoft.com/office/drawing/2014/main" id="{E489F0CA-507B-F455-05BA-74AFAA70C70D}"/>
              </a:ext>
            </a:extLst>
          </p:cNvPr>
          <p:cNvSpPr/>
          <p:nvPr/>
        </p:nvSpPr>
        <p:spPr>
          <a:xfrm>
            <a:off x="8097740" y="5413692"/>
            <a:ext cx="195943" cy="307778"/>
          </a:xfrm>
          <a:prstGeom prst="ellipse">
            <a:avLst/>
          </a:prstGeom>
          <a:noFill/>
          <a:ln w="50800">
            <a:solidFill>
              <a:srgbClr val="115C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FA182B79-AAF5-A1FC-39A0-BCFC9F721302}"/>
                  </a:ext>
                </a:extLst>
              </p:cNvPr>
              <p:cNvSpPr txBox="1"/>
              <p:nvPr/>
            </p:nvSpPr>
            <p:spPr>
              <a:xfrm>
                <a:off x="7789159" y="3993357"/>
                <a:ext cx="3097130"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Calibri" panose="020F0502020204030204"/>
                    <a:ea typeface="+mn-ea"/>
                    <a:cs typeface="+mn-cs"/>
                  </a:rPr>
                  <a:t>France &amp; Switzerland: already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Calibri" panose="020F0502020204030204"/>
                    <a:ea typeface="+mn-ea"/>
                    <a:cs typeface="+mn-cs"/>
                  </a:rPr>
                  <a:t> </a:t>
                </a:r>
                <a14:m>
                  <m:oMath xmlns:m="http://schemas.openxmlformats.org/officeDocument/2006/math">
                    <m:r>
                      <a:rPr kumimoji="0" lang="en-US" sz="1800" b="1" i="1" u="none" strike="noStrike" kern="1200" cap="none" spc="0" normalizeH="0" baseline="0" noProof="0" dirty="0" smtClean="0">
                        <a:ln>
                          <a:noFill/>
                        </a:ln>
                        <a:solidFill>
                          <a:srgbClr val="115CA9"/>
                        </a:solidFill>
                        <a:effectLst/>
                        <a:uLnTx/>
                        <a:uFillTx/>
                        <a:latin typeface="Cambria Math" panose="02040503050406030204" pitchFamily="18" charset="0"/>
                        <a:ea typeface="+mn-ea"/>
                        <a:cs typeface="+mn-cs"/>
                      </a:rPr>
                      <m:t>~ </m:t>
                    </m:r>
                  </m:oMath>
                </a14:m>
                <a:r>
                  <a:rPr kumimoji="0" lang="en-US" sz="1800" b="1" i="0" u="none" strike="noStrike" kern="1200" cap="none" spc="0" normalizeH="0" baseline="0" noProof="0" dirty="0">
                    <a:ln>
                      <a:noFill/>
                    </a:ln>
                    <a:solidFill>
                      <a:srgbClr val="115CA9"/>
                    </a:solidFill>
                    <a:effectLst/>
                    <a:uLnTx/>
                    <a:uFillTx/>
                    <a:latin typeface="Calibri" panose="020F0502020204030204"/>
                    <a:ea typeface="+mn-ea"/>
                    <a:cs typeface="+mn-cs"/>
                  </a:rPr>
                  <a:t>lowest electricity C content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Calibri" panose="020F0502020204030204"/>
                    <a:ea typeface="+mn-ea"/>
                    <a:cs typeface="+mn-cs"/>
                  </a:rPr>
                  <a:t>in the world (90% C-free)</a:t>
                </a:r>
                <a:endParaRPr kumimoji="0" lang="en-GB" sz="1800" b="1" i="0" u="none" strike="noStrike" kern="1200" cap="none" spc="0" normalizeH="0" baseline="0" noProof="0" dirty="0">
                  <a:ln>
                    <a:noFill/>
                  </a:ln>
                  <a:solidFill>
                    <a:srgbClr val="115CA9"/>
                  </a:solidFill>
                  <a:effectLst/>
                  <a:uLnTx/>
                  <a:uFillTx/>
                  <a:latin typeface="Calibri" panose="020F0502020204030204"/>
                  <a:ea typeface="+mn-ea"/>
                  <a:cs typeface="+mn-cs"/>
                </a:endParaRPr>
              </a:p>
            </p:txBody>
          </p:sp>
        </mc:Choice>
        <mc:Fallback xmlns="">
          <p:sp>
            <p:nvSpPr>
              <p:cNvPr id="27" name="TextBox 26">
                <a:extLst>
                  <a:ext uri="{FF2B5EF4-FFF2-40B4-BE49-F238E27FC236}">
                    <a16:creationId xmlns:a16="http://schemas.microsoft.com/office/drawing/2014/main" id="{FA182B79-AAF5-A1FC-39A0-BCFC9F721302}"/>
                  </a:ext>
                </a:extLst>
              </p:cNvPr>
              <p:cNvSpPr txBox="1">
                <a:spLocks noRot="1" noChangeAspect="1" noMove="1" noResize="1" noEditPoints="1" noAdjustHandles="1" noChangeArrowheads="1" noChangeShapeType="1" noTextEdit="1"/>
              </p:cNvSpPr>
              <p:nvPr/>
            </p:nvSpPr>
            <p:spPr>
              <a:xfrm>
                <a:off x="7789159" y="3993357"/>
                <a:ext cx="3097130" cy="923330"/>
              </a:xfrm>
              <a:prstGeom prst="rect">
                <a:avLst/>
              </a:prstGeom>
              <a:blipFill>
                <a:blip r:embed="rId10"/>
                <a:stretch>
                  <a:fillRect l="-1772" t="-3289" r="-591" b="-9211"/>
                </a:stretch>
              </a:blipFill>
            </p:spPr>
            <p:txBody>
              <a:bodyPr/>
              <a:lstStyle/>
              <a:p>
                <a:r>
                  <a:rPr lang="en-GB">
                    <a:noFill/>
                  </a:rPr>
                  <a:t> </a:t>
                </a:r>
              </a:p>
            </p:txBody>
          </p:sp>
        </mc:Fallback>
      </mc:AlternateContent>
      <p:pic>
        <p:nvPicPr>
          <p:cNvPr id="28" name="Picture 27">
            <a:extLst>
              <a:ext uri="{FF2B5EF4-FFF2-40B4-BE49-F238E27FC236}">
                <a16:creationId xmlns:a16="http://schemas.microsoft.com/office/drawing/2014/main" id="{BFD7E5D6-B5CD-3E65-F2F9-2B762EE1B5AD}"/>
              </a:ext>
            </a:extLst>
          </p:cNvPr>
          <p:cNvPicPr>
            <a:picLocks noChangeAspect="1"/>
          </p:cNvPicPr>
          <p:nvPr/>
        </p:nvPicPr>
        <p:blipFill>
          <a:blip r:embed="rId11"/>
          <a:stretch>
            <a:fillRect/>
          </a:stretch>
        </p:blipFill>
        <p:spPr>
          <a:xfrm>
            <a:off x="5280575" y="1202895"/>
            <a:ext cx="6691678" cy="1718713"/>
          </a:xfrm>
          <a:prstGeom prst="rect">
            <a:avLst/>
          </a:prstGeom>
        </p:spPr>
      </p:pic>
      <p:pic>
        <p:nvPicPr>
          <p:cNvPr id="29" name="Picture 28">
            <a:extLst>
              <a:ext uri="{FF2B5EF4-FFF2-40B4-BE49-F238E27FC236}">
                <a16:creationId xmlns:a16="http://schemas.microsoft.com/office/drawing/2014/main" id="{A104B9A7-AA2D-B859-788E-FE56D225EA2F}"/>
              </a:ext>
            </a:extLst>
          </p:cNvPr>
          <p:cNvPicPr>
            <a:picLocks noChangeAspect="1"/>
          </p:cNvPicPr>
          <p:nvPr/>
        </p:nvPicPr>
        <p:blipFill>
          <a:blip r:embed="rId12"/>
          <a:stretch>
            <a:fillRect/>
          </a:stretch>
        </p:blipFill>
        <p:spPr>
          <a:xfrm>
            <a:off x="8375613" y="2896750"/>
            <a:ext cx="3596640" cy="693019"/>
          </a:xfrm>
          <a:prstGeom prst="rect">
            <a:avLst/>
          </a:prstGeom>
        </p:spPr>
      </p:pic>
      <p:sp>
        <p:nvSpPr>
          <p:cNvPr id="30" name="TextBox 29">
            <a:extLst>
              <a:ext uri="{FF2B5EF4-FFF2-40B4-BE49-F238E27FC236}">
                <a16:creationId xmlns:a16="http://schemas.microsoft.com/office/drawing/2014/main" id="{6FEA9CED-08DC-279C-4646-5BEE601B9063}"/>
              </a:ext>
            </a:extLst>
          </p:cNvPr>
          <p:cNvSpPr txBox="1"/>
          <p:nvPr/>
        </p:nvSpPr>
        <p:spPr>
          <a:xfrm>
            <a:off x="6195562" y="3227701"/>
            <a:ext cx="619506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0000"/>
                </a:solidFill>
                <a:effectLst/>
                <a:uLnTx/>
                <a:uFillTx/>
                <a:latin typeface="Calibri" panose="020F0502020204030204"/>
                <a:ea typeface="+mn-ea"/>
                <a:cs typeface="+mn-cs"/>
              </a:rPr>
              <a:t> incl. CERN site &amp; SPS</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D24E4543-1155-C451-524B-1BAF9FC4061B}"/>
              </a:ext>
            </a:extLst>
          </p:cNvPr>
          <p:cNvSpPr txBox="1"/>
          <p:nvPr/>
        </p:nvSpPr>
        <p:spPr>
          <a:xfrm>
            <a:off x="596584" y="5781771"/>
            <a:ext cx="687432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13"/>
              </a:rPr>
              <a:t>https://indico.cern.ch/event/1001465/</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913145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214A020-0EAA-4E2C-BEF6-CA452E7A2A27}"/>
              </a:ext>
            </a:extLst>
          </p:cNvPr>
          <p:cNvSpPr txBox="1">
            <a:spLocks/>
          </p:cNvSpPr>
          <p:nvPr/>
        </p:nvSpPr>
        <p:spPr>
          <a:xfrm>
            <a:off x="-48344" y="-125191"/>
            <a:ext cx="12288687" cy="904674"/>
          </a:xfrm>
          <a:prstGeom prst="rect">
            <a:avLst/>
          </a:prstGeom>
          <a:solidFill>
            <a:srgbClr val="0C377B"/>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endParaRPr kumimoji="0" lang="en-GB" sz="3600" b="1" i="0" u="none" strike="noStrike" kern="1200" cap="none" spc="0" normalizeH="0" baseline="0" noProof="0" dirty="0">
              <a:ln>
                <a:noFill/>
              </a:ln>
              <a:solidFill>
                <a:srgbClr val="FFFF00"/>
              </a:solidFill>
              <a:effectLst/>
              <a:uLnTx/>
              <a:uFillTx/>
              <a:latin typeface="Calibri" panose="020F0502020204030204"/>
              <a:ea typeface="+mj-ea"/>
              <a:cs typeface="+mj-cs"/>
            </a:endParaRPr>
          </a:p>
        </p:txBody>
      </p:sp>
      <p:pic>
        <p:nvPicPr>
          <p:cNvPr id="8" name="Picture 7" descr="A picture containing icon&#10;&#10;Description automatically generated">
            <a:extLst>
              <a:ext uri="{FF2B5EF4-FFF2-40B4-BE49-F238E27FC236}">
                <a16:creationId xmlns:a16="http://schemas.microsoft.com/office/drawing/2014/main" id="{CC4E2EBC-938F-4ABD-8193-F1135C30C2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180" y="0"/>
            <a:ext cx="1935386" cy="654292"/>
          </a:xfrm>
          <a:prstGeom prst="rect">
            <a:avLst/>
          </a:prstGeom>
        </p:spPr>
      </p:pic>
      <p:sp>
        <p:nvSpPr>
          <p:cNvPr id="9" name="TextBox 8">
            <a:extLst>
              <a:ext uri="{FF2B5EF4-FFF2-40B4-BE49-F238E27FC236}">
                <a16:creationId xmlns:a16="http://schemas.microsoft.com/office/drawing/2014/main" id="{74668770-6B33-D049-A603-7C5DFDEA4F47}"/>
              </a:ext>
            </a:extLst>
          </p:cNvPr>
          <p:cNvSpPr txBox="1"/>
          <p:nvPr/>
        </p:nvSpPr>
        <p:spPr>
          <a:xfrm>
            <a:off x="2270090" y="87708"/>
            <a:ext cx="10628707"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0" cap="none" spc="0" normalizeH="0" baseline="0" noProof="0" dirty="0">
                <a:ln>
                  <a:noFill/>
                </a:ln>
                <a:solidFill>
                  <a:srgbClr val="FFFF00"/>
                </a:solidFill>
                <a:effectLst/>
                <a:uLnTx/>
                <a:uFillTx/>
                <a:latin typeface="Arial"/>
                <a:ea typeface="+mn-ea"/>
                <a:cs typeface="+mn-cs"/>
              </a:rPr>
              <a:t>sustainability compared with other Higgs factories</a:t>
            </a:r>
            <a:endParaRPr kumimoji="0" lang="en-GB" sz="1600" b="0" i="0" u="none" strike="noStrike" kern="1200" cap="none" spc="0" normalizeH="0" baseline="0" noProof="0" dirty="0">
              <a:ln>
                <a:noFill/>
              </a:ln>
              <a:solidFill>
                <a:srgbClr val="0F124A"/>
              </a:solidFill>
              <a:effectLst/>
              <a:uLnTx/>
              <a:uFillTx/>
              <a:latin typeface="Arial"/>
              <a:ea typeface="+mn-ea"/>
              <a:cs typeface="+mn-cs"/>
            </a:endParaRPr>
          </a:p>
        </p:txBody>
      </p:sp>
      <p:sp>
        <p:nvSpPr>
          <p:cNvPr id="10" name="Subtitle 2">
            <a:extLst>
              <a:ext uri="{FF2B5EF4-FFF2-40B4-BE49-F238E27FC236}">
                <a16:creationId xmlns:a16="http://schemas.microsoft.com/office/drawing/2014/main" id="{CC4C821E-3168-D1FF-EFB6-60CC12166FC8}"/>
              </a:ext>
            </a:extLst>
          </p:cNvPr>
          <p:cNvSpPr txBox="1">
            <a:spLocks/>
          </p:cNvSpPr>
          <p:nvPr/>
        </p:nvSpPr>
        <p:spPr>
          <a:xfrm>
            <a:off x="-1355181" y="546454"/>
            <a:ext cx="8549390" cy="984953"/>
          </a:xfrm>
          <a:prstGeom prst="rect">
            <a:avLst/>
          </a:prstGeom>
        </p:spPr>
        <p:txBody>
          <a:bodyPr vert="horz" lIns="91440" tIns="45720" rIns="91440" bIns="45720" rtlCol="0">
            <a:normAutofit/>
          </a:bodyPr>
          <a:lst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p:txBody>
      </p:sp>
      <p:sp>
        <p:nvSpPr>
          <p:cNvPr id="32" name="Textfeld 3">
            <a:extLst>
              <a:ext uri="{FF2B5EF4-FFF2-40B4-BE49-F238E27FC236}">
                <a16:creationId xmlns:a16="http://schemas.microsoft.com/office/drawing/2014/main" id="{9719792E-B7B8-B0DB-D298-68A168AB78ED}"/>
              </a:ext>
            </a:extLst>
          </p:cNvPr>
          <p:cNvSpPr txBox="1"/>
          <p:nvPr/>
        </p:nvSpPr>
        <p:spPr>
          <a:xfrm>
            <a:off x="10005989" y="1045715"/>
            <a:ext cx="1656331" cy="307707"/>
          </a:xfrm>
          <a:prstGeom prst="rect">
            <a:avLst/>
          </a:prstGeom>
          <a:solidFill>
            <a:schemeClr val="accent6">
              <a:lumMod val="10000"/>
              <a:lumOff val="90000"/>
            </a:schemeClr>
          </a:solidFill>
        </p:spPr>
        <p:txBody>
          <a:bodyPr wrap="square" rtlCol="0">
            <a:noAutofit/>
          </a:bodyPr>
          <a:lstStyle/>
          <a:p>
            <a:pPr marL="0" marR="0" lvl="0" indent="0" algn="ctr" defTabSz="914280" rtl="0" eaLnBrk="1" fontAlgn="auto" latinLnBrk="0" hangingPunct="1">
              <a:lnSpc>
                <a:spcPts val="1651"/>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Patrick </a:t>
            </a:r>
            <a:r>
              <a:rPr kumimoji="0" lang="en-US" sz="1800" b="0" i="0" u="none" strike="noStrike" kern="1200" cap="none" spc="0" normalizeH="0" baseline="0" noProof="0" dirty="0" err="1">
                <a:ln>
                  <a:noFill/>
                </a:ln>
                <a:solidFill>
                  <a:srgbClr val="0F124A"/>
                </a:solidFill>
                <a:effectLst/>
                <a:uLnTx/>
                <a:uFillTx/>
                <a:latin typeface="Arial"/>
                <a:ea typeface="+mn-ea"/>
                <a:cs typeface="+mn-cs"/>
              </a:rPr>
              <a:t>Janot</a:t>
            </a:r>
            <a:endParaRPr kumimoji="0" lang="de-AT" sz="1800" b="0" i="0" u="none" strike="noStrike" kern="1200" cap="none" spc="0" normalizeH="0" baseline="0" noProof="0" dirty="0">
              <a:ln>
                <a:noFill/>
              </a:ln>
              <a:solidFill>
                <a:srgbClr val="0F124A"/>
              </a:solidFill>
              <a:effectLst/>
              <a:uLnTx/>
              <a:uFillTx/>
              <a:latin typeface="Arial"/>
              <a:ea typeface="+mn-ea"/>
              <a:cs typeface="+mn-cs"/>
            </a:endParaRPr>
          </a:p>
        </p:txBody>
      </p:sp>
      <p:graphicFrame>
        <p:nvGraphicFramePr>
          <p:cNvPr id="41" name="Table 7">
            <a:extLst>
              <a:ext uri="{FF2B5EF4-FFF2-40B4-BE49-F238E27FC236}">
                <a16:creationId xmlns:a16="http://schemas.microsoft.com/office/drawing/2014/main" id="{403BA0B2-4652-4C0F-A753-EAB7F96A2845}"/>
              </a:ext>
            </a:extLst>
          </p:cNvPr>
          <p:cNvGraphicFramePr>
            <a:graphicFrameLocks noGrp="1"/>
          </p:cNvGraphicFramePr>
          <p:nvPr>
            <p:extLst>
              <p:ext uri="{D42A27DB-BD31-4B8C-83A1-F6EECF244321}">
                <p14:modId xmlns:p14="http://schemas.microsoft.com/office/powerpoint/2010/main" val="163850419"/>
              </p:ext>
            </p:extLst>
          </p:nvPr>
        </p:nvGraphicFramePr>
        <p:xfrm>
          <a:off x="1284110" y="1865025"/>
          <a:ext cx="6413185" cy="914400"/>
        </p:xfrm>
        <a:graphic>
          <a:graphicData uri="http://schemas.openxmlformats.org/drawingml/2006/table">
            <a:tbl>
              <a:tblPr firstRow="1" bandRow="1"/>
              <a:tblGrid>
                <a:gridCol w="1282637">
                  <a:extLst>
                    <a:ext uri="{9D8B030D-6E8A-4147-A177-3AD203B41FA5}">
                      <a16:colId xmlns:a16="http://schemas.microsoft.com/office/drawing/2014/main" val="1677307301"/>
                    </a:ext>
                  </a:extLst>
                </a:gridCol>
                <a:gridCol w="1282637">
                  <a:extLst>
                    <a:ext uri="{9D8B030D-6E8A-4147-A177-3AD203B41FA5}">
                      <a16:colId xmlns:a16="http://schemas.microsoft.com/office/drawing/2014/main" val="1959488473"/>
                    </a:ext>
                  </a:extLst>
                </a:gridCol>
                <a:gridCol w="1282637">
                  <a:extLst>
                    <a:ext uri="{9D8B030D-6E8A-4147-A177-3AD203B41FA5}">
                      <a16:colId xmlns:a16="http://schemas.microsoft.com/office/drawing/2014/main" val="2185513850"/>
                    </a:ext>
                  </a:extLst>
                </a:gridCol>
                <a:gridCol w="1282637">
                  <a:extLst>
                    <a:ext uri="{9D8B030D-6E8A-4147-A177-3AD203B41FA5}">
                      <a16:colId xmlns:a16="http://schemas.microsoft.com/office/drawing/2014/main" val="3866567788"/>
                    </a:ext>
                  </a:extLst>
                </a:gridCol>
                <a:gridCol w="1282637">
                  <a:extLst>
                    <a:ext uri="{9D8B030D-6E8A-4147-A177-3AD203B41FA5}">
                      <a16:colId xmlns:a16="http://schemas.microsoft.com/office/drawing/2014/main" val="2072653704"/>
                    </a:ext>
                  </a:extLst>
                </a:gridCol>
              </a:tblGrid>
              <a:tr h="370840">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CLIC</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ILC</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C</a:t>
                      </a:r>
                      <a:r>
                        <a:rPr lang="en-GB" sz="2400" baseline="30000" dirty="0">
                          <a:solidFill>
                            <a:schemeClr val="tx1"/>
                          </a:solidFill>
                        </a:rPr>
                        <a:t>3</a:t>
                      </a:r>
                      <a:endParaRPr lang="en-GB" sz="240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FCC-</a:t>
                      </a:r>
                      <a:r>
                        <a:rPr lang="en-GB" sz="2400" dirty="0" err="1">
                          <a:solidFill>
                            <a:schemeClr val="tx1"/>
                          </a:solidFill>
                        </a:rPr>
                        <a:t>ee</a:t>
                      </a:r>
                      <a:endParaRPr lang="en-GB" sz="240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CEPC</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31729677"/>
                  </a:ext>
                </a:extLst>
              </a:tr>
              <a:tr h="370840">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0.8</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0.9</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0.9</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1.1</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2.0</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extLst>
                  <a:ext uri="{0D108BD9-81ED-4DB2-BD59-A6C34878D82A}">
                    <a16:rowId xmlns:a16="http://schemas.microsoft.com/office/drawing/2014/main" val="4142974564"/>
                  </a:ext>
                </a:extLst>
              </a:tr>
            </a:tbl>
          </a:graphicData>
        </a:graphic>
      </p:graphicFrame>
      <p:sp>
        <p:nvSpPr>
          <p:cNvPr id="43" name="TextBox 42">
            <a:extLst>
              <a:ext uri="{FF2B5EF4-FFF2-40B4-BE49-F238E27FC236}">
                <a16:creationId xmlns:a16="http://schemas.microsoft.com/office/drawing/2014/main" id="{0707BBA3-A6AE-9EE1-B259-3031A1CC531F}"/>
              </a:ext>
            </a:extLst>
          </p:cNvPr>
          <p:cNvSpPr txBox="1"/>
          <p:nvPr/>
        </p:nvSpPr>
        <p:spPr>
          <a:xfrm>
            <a:off x="448305" y="968735"/>
            <a:ext cx="8151794" cy="461665"/>
          </a:xfrm>
          <a:prstGeom prst="rect">
            <a:avLst/>
          </a:prstGeom>
          <a:noFill/>
        </p:spPr>
        <p:txBody>
          <a:bodyPr wrap="square">
            <a:spAutoFit/>
          </a:bodyPr>
          <a:lstStyle/>
          <a:p>
            <a:r>
              <a:rPr kumimoji="1" lang="en-GB" sz="2400" b="1" i="0" u="none" strike="noStrike" kern="0" cap="none" spc="0" normalizeH="0" baseline="0" noProof="0" dirty="0" err="1">
                <a:ln>
                  <a:noFill/>
                </a:ln>
                <a:solidFill>
                  <a:srgbClr val="FF0000"/>
                </a:solidFill>
                <a:effectLst/>
                <a:uLnTx/>
                <a:uFillTx/>
                <a:latin typeface="Corbel"/>
                <a:ea typeface="+mn-ea"/>
                <a:cs typeface="+mn-cs"/>
              </a:rPr>
              <a:t>TWh</a:t>
            </a:r>
            <a:r>
              <a:rPr kumimoji="1" lang="en-GB" sz="2400" b="1" i="0" u="none" strike="noStrike" kern="0" cap="none" spc="0" normalizeH="0" baseline="0" noProof="0" dirty="0">
                <a:ln>
                  <a:noFill/>
                </a:ln>
                <a:solidFill>
                  <a:srgbClr val="FF0000"/>
                </a:solidFill>
                <a:effectLst/>
                <a:uLnTx/>
                <a:uFillTx/>
                <a:latin typeface="Corbel"/>
                <a:ea typeface="+mn-ea"/>
                <a:cs typeface="+mn-cs"/>
              </a:rPr>
              <a:t> / year for the “Higgs factory” centre-of-mass energy</a:t>
            </a:r>
            <a:endParaRPr lang="en-GB" sz="2000" dirty="0"/>
          </a:p>
        </p:txBody>
      </p:sp>
      <p:sp>
        <p:nvSpPr>
          <p:cNvPr id="47" name="TextBox 46">
            <a:extLst>
              <a:ext uri="{FF2B5EF4-FFF2-40B4-BE49-F238E27FC236}">
                <a16:creationId xmlns:a16="http://schemas.microsoft.com/office/drawing/2014/main" id="{F6ACBAB2-DAAD-E0C3-123B-28A225B1658D}"/>
              </a:ext>
            </a:extLst>
          </p:cNvPr>
          <p:cNvSpPr txBox="1"/>
          <p:nvPr/>
        </p:nvSpPr>
        <p:spPr>
          <a:xfrm>
            <a:off x="-66741" y="1396792"/>
            <a:ext cx="8123385" cy="338554"/>
          </a:xfrm>
          <a:prstGeom prst="rect">
            <a:avLst/>
          </a:prstGeom>
          <a:noFill/>
        </p:spPr>
        <p:txBody>
          <a:bodyPr wrap="square">
            <a:spAutoFit/>
          </a:bodyPr>
          <a:lstStyle/>
          <a:p>
            <a:pPr marL="1069010" marR="0" lvl="2" algn="l" defTabSz="914400" rtl="0" eaLnBrk="0" fontAlgn="base" latinLnBrk="0" hangingPunct="0">
              <a:lnSpc>
                <a:spcPct val="100000"/>
              </a:lnSpc>
              <a:spcBef>
                <a:spcPct val="20000"/>
              </a:spcBef>
              <a:spcAft>
                <a:spcPct val="0"/>
              </a:spcAft>
              <a:buClr>
                <a:srgbClr val="009900"/>
              </a:buClr>
              <a:buSzPct val="65000"/>
              <a:tabLst/>
              <a:defRPr/>
            </a:pPr>
            <a:r>
              <a:rPr kumimoji="1" lang="en-GB" sz="1600" b="1" i="0" u="none" strike="noStrike" kern="0" cap="none" spc="0" normalizeH="0" baseline="0" noProof="0" dirty="0">
                <a:ln>
                  <a:noFill/>
                </a:ln>
                <a:solidFill>
                  <a:srgbClr val="009900"/>
                </a:solidFill>
                <a:effectLst/>
                <a:uLnTx/>
                <a:uFillTx/>
                <a:latin typeface="Corbel"/>
              </a:rPr>
              <a:t>√s = 240 GeV for CEPC/FCC-</a:t>
            </a:r>
            <a:r>
              <a:rPr kumimoji="1" lang="en-GB" sz="1600" b="1" i="0" u="none" strike="noStrike" kern="0" cap="none" spc="0" normalizeH="0" baseline="0" noProof="0" dirty="0" err="1">
                <a:ln>
                  <a:noFill/>
                </a:ln>
                <a:solidFill>
                  <a:srgbClr val="009900"/>
                </a:solidFill>
                <a:effectLst/>
                <a:uLnTx/>
                <a:uFillTx/>
                <a:latin typeface="Corbel"/>
              </a:rPr>
              <a:t>ee</a:t>
            </a:r>
            <a:r>
              <a:rPr kumimoji="1" lang="en-GB" sz="1600" b="1" i="0" u="none" strike="noStrike" kern="0" cap="none" spc="0" normalizeH="0" baseline="0" noProof="0" dirty="0">
                <a:ln>
                  <a:noFill/>
                </a:ln>
                <a:solidFill>
                  <a:srgbClr val="009900"/>
                </a:solidFill>
                <a:effectLst/>
                <a:uLnTx/>
                <a:uFillTx/>
                <a:latin typeface="Corbel"/>
              </a:rPr>
              <a:t>, 250 GeV for ILC/C</a:t>
            </a:r>
            <a:r>
              <a:rPr kumimoji="1" lang="en-GB" sz="1600" b="1" i="0" u="none" strike="noStrike" kern="0" cap="none" spc="0" normalizeH="0" baseline="30000" noProof="0" dirty="0">
                <a:ln>
                  <a:noFill/>
                </a:ln>
                <a:solidFill>
                  <a:srgbClr val="009900"/>
                </a:solidFill>
                <a:effectLst/>
                <a:uLnTx/>
                <a:uFillTx/>
                <a:latin typeface="Corbel"/>
              </a:rPr>
              <a:t>3</a:t>
            </a:r>
            <a:r>
              <a:rPr kumimoji="1" lang="en-GB" sz="1600" b="1" i="0" u="none" strike="noStrike" kern="0" cap="none" spc="0" normalizeH="0" baseline="0" noProof="0" dirty="0">
                <a:ln>
                  <a:noFill/>
                </a:ln>
                <a:solidFill>
                  <a:srgbClr val="009900"/>
                </a:solidFill>
                <a:effectLst/>
                <a:uLnTx/>
                <a:uFillTx/>
                <a:latin typeface="Corbel"/>
              </a:rPr>
              <a:t>, 380 GeV for CLIC</a:t>
            </a:r>
          </a:p>
        </p:txBody>
      </p:sp>
      <p:graphicFrame>
        <p:nvGraphicFramePr>
          <p:cNvPr id="51" name="Table 50">
            <a:extLst>
              <a:ext uri="{FF2B5EF4-FFF2-40B4-BE49-F238E27FC236}">
                <a16:creationId xmlns:a16="http://schemas.microsoft.com/office/drawing/2014/main" id="{FDACE80E-34B5-4D70-2CF1-83336B3B76DF}"/>
              </a:ext>
            </a:extLst>
          </p:cNvPr>
          <p:cNvGraphicFramePr>
            <a:graphicFrameLocks noGrp="1"/>
          </p:cNvGraphicFramePr>
          <p:nvPr>
            <p:extLst>
              <p:ext uri="{D42A27DB-BD31-4B8C-83A1-F6EECF244321}">
                <p14:modId xmlns:p14="http://schemas.microsoft.com/office/powerpoint/2010/main" val="2785612091"/>
              </p:ext>
            </p:extLst>
          </p:nvPr>
        </p:nvGraphicFramePr>
        <p:xfrm>
          <a:off x="1917593" y="3547605"/>
          <a:ext cx="6584960" cy="914400"/>
        </p:xfrm>
        <a:graphic>
          <a:graphicData uri="http://schemas.openxmlformats.org/drawingml/2006/table">
            <a:tbl>
              <a:tblPr firstRow="1" bandRow="1"/>
              <a:tblGrid>
                <a:gridCol w="1316992">
                  <a:extLst>
                    <a:ext uri="{9D8B030D-6E8A-4147-A177-3AD203B41FA5}">
                      <a16:colId xmlns:a16="http://schemas.microsoft.com/office/drawing/2014/main" val="1677307301"/>
                    </a:ext>
                  </a:extLst>
                </a:gridCol>
                <a:gridCol w="1316992">
                  <a:extLst>
                    <a:ext uri="{9D8B030D-6E8A-4147-A177-3AD203B41FA5}">
                      <a16:colId xmlns:a16="http://schemas.microsoft.com/office/drawing/2014/main" val="1959488473"/>
                    </a:ext>
                  </a:extLst>
                </a:gridCol>
                <a:gridCol w="1114378">
                  <a:extLst>
                    <a:ext uri="{9D8B030D-6E8A-4147-A177-3AD203B41FA5}">
                      <a16:colId xmlns:a16="http://schemas.microsoft.com/office/drawing/2014/main" val="2185513850"/>
                    </a:ext>
                  </a:extLst>
                </a:gridCol>
                <a:gridCol w="1316992">
                  <a:extLst>
                    <a:ext uri="{9D8B030D-6E8A-4147-A177-3AD203B41FA5}">
                      <a16:colId xmlns:a16="http://schemas.microsoft.com/office/drawing/2014/main" val="3135891594"/>
                    </a:ext>
                  </a:extLst>
                </a:gridCol>
                <a:gridCol w="1519606">
                  <a:extLst>
                    <a:ext uri="{9D8B030D-6E8A-4147-A177-3AD203B41FA5}">
                      <a16:colId xmlns:a16="http://schemas.microsoft.com/office/drawing/2014/main" val="3866567788"/>
                    </a:ext>
                  </a:extLst>
                </a:gridCol>
              </a:tblGrid>
              <a:tr h="370840">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CLIC</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ILC</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C</a:t>
                      </a:r>
                      <a:r>
                        <a:rPr lang="en-GB" sz="2400" baseline="30000" dirty="0">
                          <a:solidFill>
                            <a:schemeClr val="tx1"/>
                          </a:solidFill>
                        </a:rPr>
                        <a:t>3</a:t>
                      </a:r>
                      <a:endParaRPr lang="en-GB" sz="240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CEPC</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2"/>
                          </a:solidFill>
                        </a:rPr>
                        <a:t>FCC-</a:t>
                      </a:r>
                      <a:r>
                        <a:rPr lang="en-GB" sz="2400" dirty="0" err="1">
                          <a:solidFill>
                            <a:schemeClr val="tx2"/>
                          </a:solidFill>
                        </a:rPr>
                        <a:t>ee</a:t>
                      </a:r>
                      <a:endParaRPr lang="en-GB" sz="2400" dirty="0">
                        <a:solidFill>
                          <a:schemeClr val="tx2"/>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31729677"/>
                  </a:ext>
                </a:extLst>
              </a:tr>
              <a:tr h="370840">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30</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20</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21</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10</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16A117"/>
                          </a:solidFill>
                        </a:rPr>
                        <a:t>3.3</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extLst>
                  <a:ext uri="{0D108BD9-81ED-4DB2-BD59-A6C34878D82A}">
                    <a16:rowId xmlns:a16="http://schemas.microsoft.com/office/drawing/2014/main" val="4142974564"/>
                  </a:ext>
                </a:extLst>
              </a:tr>
            </a:tbl>
          </a:graphicData>
        </a:graphic>
      </p:graphicFrame>
      <p:cxnSp>
        <p:nvCxnSpPr>
          <p:cNvPr id="52" name="Straight Arrow Connector 51">
            <a:extLst>
              <a:ext uri="{FF2B5EF4-FFF2-40B4-BE49-F238E27FC236}">
                <a16:creationId xmlns:a16="http://schemas.microsoft.com/office/drawing/2014/main" id="{89A01FAC-0E27-57BB-B46D-DFDDCC49B321}"/>
              </a:ext>
            </a:extLst>
          </p:cNvPr>
          <p:cNvCxnSpPr>
            <a:cxnSpLocks/>
          </p:cNvCxnSpPr>
          <p:nvPr/>
        </p:nvCxnSpPr>
        <p:spPr bwMode="auto">
          <a:xfrm flipH="1">
            <a:off x="8302832" y="4093537"/>
            <a:ext cx="745634" cy="221741"/>
          </a:xfrm>
          <a:prstGeom prst="straightConnector1">
            <a:avLst/>
          </a:prstGeom>
          <a:solidFill>
            <a:srgbClr val="CCECFF"/>
          </a:solidFill>
          <a:ln w="9525" cap="flat" cmpd="sng" algn="ctr">
            <a:solidFill>
              <a:srgbClr val="000000"/>
            </a:solidFill>
            <a:prstDash val="solid"/>
            <a:round/>
            <a:headEnd type="none" w="med" len="med"/>
            <a:tailEnd type="triangle"/>
          </a:ln>
          <a:effectLst/>
        </p:spPr>
      </p:cxnSp>
      <p:sp>
        <p:nvSpPr>
          <p:cNvPr id="57" name="TextBox 56">
            <a:extLst>
              <a:ext uri="{FF2B5EF4-FFF2-40B4-BE49-F238E27FC236}">
                <a16:creationId xmlns:a16="http://schemas.microsoft.com/office/drawing/2014/main" id="{25ECD31E-3935-8F12-5396-599D2C6B52A8}"/>
              </a:ext>
            </a:extLst>
          </p:cNvPr>
          <p:cNvSpPr txBox="1"/>
          <p:nvPr/>
        </p:nvSpPr>
        <p:spPr>
          <a:xfrm>
            <a:off x="573165" y="2990405"/>
            <a:ext cx="7124130" cy="461665"/>
          </a:xfrm>
          <a:prstGeom prst="rect">
            <a:avLst/>
          </a:prstGeom>
          <a:noFill/>
        </p:spPr>
        <p:txBody>
          <a:bodyPr wrap="square">
            <a:spAutoFit/>
          </a:bodyPr>
          <a:lstStyle/>
          <a:p>
            <a:pPr marR="0" lvl="0" algn="l" defTabSz="914400" rtl="0" eaLnBrk="0" fontAlgn="base" latinLnBrk="0" hangingPunct="0">
              <a:lnSpc>
                <a:spcPct val="100000"/>
              </a:lnSpc>
              <a:spcBef>
                <a:spcPct val="20000"/>
              </a:spcBef>
              <a:spcAft>
                <a:spcPct val="0"/>
              </a:spcAft>
              <a:buClr>
                <a:srgbClr val="FF0000"/>
              </a:buClr>
              <a:buSzPct val="50000"/>
              <a:tabLst/>
              <a:defRPr/>
            </a:pPr>
            <a:r>
              <a:rPr kumimoji="1" lang="en-GB" sz="2400" b="1" i="0" u="none" strike="noStrike" kern="0" cap="none" spc="0" normalizeH="0" baseline="0" noProof="0" dirty="0">
                <a:ln>
                  <a:noFill/>
                </a:ln>
                <a:solidFill>
                  <a:srgbClr val="FF0000"/>
                </a:solidFill>
                <a:effectLst/>
                <a:uLnTx/>
                <a:uFillTx/>
                <a:latin typeface="Corbel"/>
                <a:ea typeface="+mn-ea"/>
                <a:cs typeface="+mn-cs"/>
              </a:rPr>
              <a:t>  Energy consumption in MWh  / Higgs  </a:t>
            </a:r>
          </a:p>
        </p:txBody>
      </p:sp>
      <p:sp>
        <p:nvSpPr>
          <p:cNvPr id="59" name="TextBox 58">
            <a:extLst>
              <a:ext uri="{FF2B5EF4-FFF2-40B4-BE49-F238E27FC236}">
                <a16:creationId xmlns:a16="http://schemas.microsoft.com/office/drawing/2014/main" id="{BA7CA960-B9DC-660E-5E32-8ACC6C5C5FD0}"/>
              </a:ext>
            </a:extLst>
          </p:cNvPr>
          <p:cNvSpPr txBox="1"/>
          <p:nvPr/>
        </p:nvSpPr>
        <p:spPr>
          <a:xfrm>
            <a:off x="9107512" y="3735167"/>
            <a:ext cx="2527634" cy="584775"/>
          </a:xfrm>
          <a:prstGeom prst="rect">
            <a:avLst/>
          </a:prstGeom>
          <a:noFill/>
        </p:spPr>
        <p:txBody>
          <a:bodyPr wrap="square">
            <a:spAutoFit/>
          </a:bodyPr>
          <a:lstStyle/>
          <a:p>
            <a:pPr marL="85725" marR="0" lvl="3" defTabSz="914400" rtl="0" eaLnBrk="0" fontAlgn="base" latinLnBrk="0" hangingPunct="0">
              <a:lnSpc>
                <a:spcPct val="100000"/>
              </a:lnSpc>
              <a:spcBef>
                <a:spcPct val="20000"/>
              </a:spcBef>
              <a:spcAft>
                <a:spcPct val="0"/>
              </a:spcAft>
              <a:buClr>
                <a:srgbClr val="CC0099"/>
              </a:buClr>
              <a:buSzPct val="75000"/>
              <a:buFont typeface="Zapf Dingbats" charset="2"/>
              <a:buNone/>
              <a:tabLst/>
              <a:defRPr/>
            </a:pPr>
            <a:r>
              <a:rPr kumimoji="1" lang="en-GB" sz="1600" b="1" kern="0" dirty="0">
                <a:solidFill>
                  <a:srgbClr val="CC0099"/>
                </a:solidFill>
                <a:latin typeface="Corbel"/>
              </a:rPr>
              <a:t>b</a:t>
            </a:r>
            <a:r>
              <a:rPr kumimoji="1" lang="en-GB" sz="1600" b="1" i="0" u="none" strike="noStrike" kern="0" cap="none" spc="0" normalizeH="0" baseline="0" noProof="0" dirty="0" err="1">
                <a:ln>
                  <a:noFill/>
                </a:ln>
                <a:solidFill>
                  <a:srgbClr val="CC0099"/>
                </a:solidFill>
                <a:effectLst/>
                <a:uLnTx/>
                <a:uFillTx/>
                <a:latin typeface="Corbel"/>
              </a:rPr>
              <a:t>ecomes</a:t>
            </a:r>
            <a:r>
              <a:rPr kumimoji="1" lang="en-GB" sz="1600" b="1" i="0" u="none" strike="noStrike" kern="0" cap="none" spc="0" normalizeH="0" baseline="0" noProof="0" dirty="0">
                <a:ln>
                  <a:noFill/>
                </a:ln>
                <a:solidFill>
                  <a:srgbClr val="CC0099"/>
                </a:solidFill>
                <a:effectLst/>
                <a:uLnTx/>
                <a:uFillTx/>
                <a:latin typeface="Corbel"/>
              </a:rPr>
              <a:t> </a:t>
            </a:r>
            <a:r>
              <a:rPr kumimoji="1" lang="en-GB" sz="1600" b="1" i="0" u="none" strike="noStrike" kern="0" cap="none" spc="0" normalizeH="0" baseline="0" noProof="0" dirty="0">
                <a:ln>
                  <a:noFill/>
                </a:ln>
                <a:solidFill>
                  <a:srgbClr val="16A117"/>
                </a:solidFill>
                <a:effectLst/>
                <a:uLnTx/>
                <a:uFillTx/>
                <a:latin typeface="Corbel"/>
              </a:rPr>
              <a:t>2 MWh / Higgs  </a:t>
            </a:r>
            <a:r>
              <a:rPr kumimoji="1" lang="en-GB" sz="1600" b="1" i="0" u="none" strike="noStrike" kern="0" cap="none" spc="0" normalizeH="0" baseline="0" noProof="0" dirty="0">
                <a:ln>
                  <a:noFill/>
                </a:ln>
                <a:solidFill>
                  <a:srgbClr val="CC0099"/>
                </a:solidFill>
                <a:effectLst/>
                <a:uLnTx/>
                <a:uFillTx/>
                <a:latin typeface="Corbel"/>
              </a:rPr>
              <a:t>for FCC-</a:t>
            </a:r>
            <a:r>
              <a:rPr kumimoji="1" lang="en-GB" sz="1600" b="1" i="0" u="none" strike="noStrike" kern="0" cap="none" spc="0" normalizeH="0" baseline="0" noProof="0" dirty="0" err="1">
                <a:ln>
                  <a:noFill/>
                </a:ln>
                <a:solidFill>
                  <a:srgbClr val="CC0099"/>
                </a:solidFill>
                <a:effectLst/>
                <a:uLnTx/>
                <a:uFillTx/>
                <a:latin typeface="Corbel"/>
              </a:rPr>
              <a:t>ee</a:t>
            </a:r>
            <a:r>
              <a:rPr kumimoji="1" lang="en-GB" sz="1600" b="1" i="0" u="none" strike="noStrike" kern="0" cap="none" spc="0" normalizeH="0" baseline="0" noProof="0" dirty="0">
                <a:ln>
                  <a:noFill/>
                </a:ln>
                <a:solidFill>
                  <a:srgbClr val="CC0099"/>
                </a:solidFill>
                <a:effectLst/>
                <a:uLnTx/>
                <a:uFillTx/>
                <a:latin typeface="Corbel"/>
              </a:rPr>
              <a:t> with 4 IPs</a:t>
            </a:r>
          </a:p>
        </p:txBody>
      </p:sp>
      <p:graphicFrame>
        <p:nvGraphicFramePr>
          <p:cNvPr id="60" name="Table 59">
            <a:extLst>
              <a:ext uri="{FF2B5EF4-FFF2-40B4-BE49-F238E27FC236}">
                <a16:creationId xmlns:a16="http://schemas.microsoft.com/office/drawing/2014/main" id="{71B1A3C5-24A4-DC38-60A7-A976842E5509}"/>
              </a:ext>
            </a:extLst>
          </p:cNvPr>
          <p:cNvGraphicFramePr>
            <a:graphicFrameLocks noGrp="1"/>
          </p:cNvGraphicFramePr>
          <p:nvPr>
            <p:extLst>
              <p:ext uri="{D42A27DB-BD31-4B8C-83A1-F6EECF244321}">
                <p14:modId xmlns:p14="http://schemas.microsoft.com/office/powerpoint/2010/main" val="625868117"/>
              </p:ext>
            </p:extLst>
          </p:nvPr>
        </p:nvGraphicFramePr>
        <p:xfrm>
          <a:off x="489241" y="5331732"/>
          <a:ext cx="11213515" cy="914400"/>
        </p:xfrm>
        <a:graphic>
          <a:graphicData uri="http://schemas.openxmlformats.org/drawingml/2006/table">
            <a:tbl>
              <a:tblPr firstRow="1" bandRow="1"/>
              <a:tblGrid>
                <a:gridCol w="2242703">
                  <a:extLst>
                    <a:ext uri="{9D8B030D-6E8A-4147-A177-3AD203B41FA5}">
                      <a16:colId xmlns:a16="http://schemas.microsoft.com/office/drawing/2014/main" val="1677307301"/>
                    </a:ext>
                  </a:extLst>
                </a:gridCol>
                <a:gridCol w="2242703">
                  <a:extLst>
                    <a:ext uri="{9D8B030D-6E8A-4147-A177-3AD203B41FA5}">
                      <a16:colId xmlns:a16="http://schemas.microsoft.com/office/drawing/2014/main" val="1959488473"/>
                    </a:ext>
                  </a:extLst>
                </a:gridCol>
                <a:gridCol w="2242703">
                  <a:extLst>
                    <a:ext uri="{9D8B030D-6E8A-4147-A177-3AD203B41FA5}">
                      <a16:colId xmlns:a16="http://schemas.microsoft.com/office/drawing/2014/main" val="2185513850"/>
                    </a:ext>
                  </a:extLst>
                </a:gridCol>
                <a:gridCol w="2242703">
                  <a:extLst>
                    <a:ext uri="{9D8B030D-6E8A-4147-A177-3AD203B41FA5}">
                      <a16:colId xmlns:a16="http://schemas.microsoft.com/office/drawing/2014/main" val="3866567788"/>
                    </a:ext>
                  </a:extLst>
                </a:gridCol>
                <a:gridCol w="2242703">
                  <a:extLst>
                    <a:ext uri="{9D8B030D-6E8A-4147-A177-3AD203B41FA5}">
                      <a16:colId xmlns:a16="http://schemas.microsoft.com/office/drawing/2014/main" val="2072653704"/>
                    </a:ext>
                  </a:extLst>
                </a:gridCol>
              </a:tblGrid>
              <a:tr h="370840">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CLIC@CERN</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ILC@KEK</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a:solidFill>
                            <a:schemeClr val="tx1"/>
                          </a:solidFill>
                        </a:rPr>
                        <a:t>C</a:t>
                      </a:r>
                      <a:r>
                        <a:rPr lang="en-GB" sz="2400" baseline="30000" dirty="0">
                          <a:solidFill>
                            <a:schemeClr val="tx1"/>
                          </a:solidFill>
                        </a:rPr>
                        <a:t>3</a:t>
                      </a:r>
                      <a:r>
                        <a:rPr lang="en-GB" sz="2400" baseline="0" dirty="0">
                          <a:solidFill>
                            <a:schemeClr val="tx1"/>
                          </a:solidFill>
                        </a:rPr>
                        <a:t>@FNAL</a:t>
                      </a:r>
                      <a:endParaRPr lang="en-GB" sz="240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err="1">
                          <a:solidFill>
                            <a:schemeClr val="tx1"/>
                          </a:solidFill>
                        </a:rPr>
                        <a:t>CEPC@China</a:t>
                      </a:r>
                      <a:endParaRPr lang="en-GB" sz="240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lvl1pPr marL="0" algn="l" defTabSz="914400" rtl="0" eaLnBrk="1" latinLnBrk="0" hangingPunct="1">
                        <a:defRPr sz="1800" b="1" kern="1200">
                          <a:solidFill>
                            <a:schemeClr val="lt1"/>
                          </a:solidFill>
                          <a:latin typeface="Corbel"/>
                        </a:defRPr>
                      </a:lvl1pPr>
                      <a:lvl2pPr marL="457200" algn="l" defTabSz="914400" rtl="0" eaLnBrk="1" latinLnBrk="0" hangingPunct="1">
                        <a:defRPr sz="1800" b="1" kern="1200">
                          <a:solidFill>
                            <a:schemeClr val="lt1"/>
                          </a:solidFill>
                          <a:latin typeface="Corbel"/>
                        </a:defRPr>
                      </a:lvl2pPr>
                      <a:lvl3pPr marL="914400" algn="l" defTabSz="914400" rtl="0" eaLnBrk="1" latinLnBrk="0" hangingPunct="1">
                        <a:defRPr sz="1800" b="1" kern="1200">
                          <a:solidFill>
                            <a:schemeClr val="lt1"/>
                          </a:solidFill>
                          <a:latin typeface="Corbel"/>
                        </a:defRPr>
                      </a:lvl3pPr>
                      <a:lvl4pPr marL="1371600" algn="l" defTabSz="914400" rtl="0" eaLnBrk="1" latinLnBrk="0" hangingPunct="1">
                        <a:defRPr sz="1800" b="1" kern="1200">
                          <a:solidFill>
                            <a:schemeClr val="lt1"/>
                          </a:solidFill>
                          <a:latin typeface="Corbel"/>
                        </a:defRPr>
                      </a:lvl4pPr>
                      <a:lvl5pPr marL="1828800" algn="l" defTabSz="914400" rtl="0" eaLnBrk="1" latinLnBrk="0" hangingPunct="1">
                        <a:defRPr sz="1800" b="1" kern="1200">
                          <a:solidFill>
                            <a:schemeClr val="lt1"/>
                          </a:solidFill>
                          <a:latin typeface="Corbel"/>
                        </a:defRPr>
                      </a:lvl5pPr>
                      <a:lvl6pPr marL="2286000" algn="l" defTabSz="914400" rtl="0" eaLnBrk="1" latinLnBrk="0" hangingPunct="1">
                        <a:defRPr sz="1800" b="1" kern="1200">
                          <a:solidFill>
                            <a:schemeClr val="lt1"/>
                          </a:solidFill>
                          <a:latin typeface="Corbel"/>
                        </a:defRPr>
                      </a:lvl6pPr>
                      <a:lvl7pPr marL="2743200" algn="l" defTabSz="914400" rtl="0" eaLnBrk="1" latinLnBrk="0" hangingPunct="1">
                        <a:defRPr sz="1800" b="1" kern="1200">
                          <a:solidFill>
                            <a:schemeClr val="lt1"/>
                          </a:solidFill>
                          <a:latin typeface="Corbel"/>
                        </a:defRPr>
                      </a:lvl7pPr>
                      <a:lvl8pPr marL="3200400" algn="l" defTabSz="914400" rtl="0" eaLnBrk="1" latinLnBrk="0" hangingPunct="1">
                        <a:defRPr sz="1800" b="1" kern="1200">
                          <a:solidFill>
                            <a:schemeClr val="lt1"/>
                          </a:solidFill>
                          <a:latin typeface="Corbel"/>
                        </a:defRPr>
                      </a:lvl8pPr>
                      <a:lvl9pPr marL="3657600" algn="l" defTabSz="914400" rtl="0" eaLnBrk="1" latinLnBrk="0" hangingPunct="1">
                        <a:defRPr sz="1800" b="1" kern="1200">
                          <a:solidFill>
                            <a:schemeClr val="lt1"/>
                          </a:solidFill>
                          <a:latin typeface="Corbel"/>
                        </a:defRPr>
                      </a:lvl9pPr>
                    </a:lstStyle>
                    <a:p>
                      <a:pPr algn="ctr"/>
                      <a:r>
                        <a:rPr lang="en-GB" sz="2400" dirty="0" err="1">
                          <a:solidFill>
                            <a:schemeClr val="tx2"/>
                          </a:solidFill>
                        </a:rPr>
                        <a:t>FCC-ee@CERN</a:t>
                      </a:r>
                      <a:endParaRPr lang="en-GB" sz="2400" dirty="0">
                        <a:solidFill>
                          <a:schemeClr val="tx2"/>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31729677"/>
                  </a:ext>
                </a:extLst>
              </a:tr>
              <a:tr h="370840">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2.1</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7.8</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8.5</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FF0000"/>
                          </a:solidFill>
                        </a:rPr>
                        <a:t>6.1</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tc>
                  <a:txBody>
                    <a:bodyPr/>
                    <a:lstStyle>
                      <a:lvl1pPr marL="0" algn="l" defTabSz="914400" rtl="0" eaLnBrk="1" latinLnBrk="0" hangingPunct="1">
                        <a:defRPr sz="1800" kern="1200">
                          <a:solidFill>
                            <a:schemeClr val="dk1"/>
                          </a:solidFill>
                          <a:latin typeface="Corbel"/>
                        </a:defRPr>
                      </a:lvl1pPr>
                      <a:lvl2pPr marL="457200" algn="l" defTabSz="914400" rtl="0" eaLnBrk="1" latinLnBrk="0" hangingPunct="1">
                        <a:defRPr sz="1800" kern="1200">
                          <a:solidFill>
                            <a:schemeClr val="dk1"/>
                          </a:solidFill>
                          <a:latin typeface="Corbel"/>
                        </a:defRPr>
                      </a:lvl2pPr>
                      <a:lvl3pPr marL="914400" algn="l" defTabSz="914400" rtl="0" eaLnBrk="1" latinLnBrk="0" hangingPunct="1">
                        <a:defRPr sz="1800" kern="1200">
                          <a:solidFill>
                            <a:schemeClr val="dk1"/>
                          </a:solidFill>
                          <a:latin typeface="Corbel"/>
                        </a:defRPr>
                      </a:lvl3pPr>
                      <a:lvl4pPr marL="1371600" algn="l" defTabSz="914400" rtl="0" eaLnBrk="1" latinLnBrk="0" hangingPunct="1">
                        <a:defRPr sz="1800" kern="1200">
                          <a:solidFill>
                            <a:schemeClr val="dk1"/>
                          </a:solidFill>
                          <a:latin typeface="Corbel"/>
                        </a:defRPr>
                      </a:lvl4pPr>
                      <a:lvl5pPr marL="1828800" algn="l" defTabSz="914400" rtl="0" eaLnBrk="1" latinLnBrk="0" hangingPunct="1">
                        <a:defRPr sz="1800" kern="1200">
                          <a:solidFill>
                            <a:schemeClr val="dk1"/>
                          </a:solidFill>
                          <a:latin typeface="Corbel"/>
                        </a:defRPr>
                      </a:lvl5pPr>
                      <a:lvl6pPr marL="2286000" algn="l" defTabSz="914400" rtl="0" eaLnBrk="1" latinLnBrk="0" hangingPunct="1">
                        <a:defRPr sz="1800" kern="1200">
                          <a:solidFill>
                            <a:schemeClr val="dk1"/>
                          </a:solidFill>
                          <a:latin typeface="Corbel"/>
                        </a:defRPr>
                      </a:lvl6pPr>
                      <a:lvl7pPr marL="2743200" algn="l" defTabSz="914400" rtl="0" eaLnBrk="1" latinLnBrk="0" hangingPunct="1">
                        <a:defRPr sz="1800" kern="1200">
                          <a:solidFill>
                            <a:schemeClr val="dk1"/>
                          </a:solidFill>
                          <a:latin typeface="Corbel"/>
                        </a:defRPr>
                      </a:lvl7pPr>
                      <a:lvl8pPr marL="3200400" algn="l" defTabSz="914400" rtl="0" eaLnBrk="1" latinLnBrk="0" hangingPunct="1">
                        <a:defRPr sz="1800" kern="1200">
                          <a:solidFill>
                            <a:schemeClr val="dk1"/>
                          </a:solidFill>
                          <a:latin typeface="Corbel"/>
                        </a:defRPr>
                      </a:lvl8pPr>
                      <a:lvl9pPr marL="3657600" algn="l" defTabSz="914400" rtl="0" eaLnBrk="1" latinLnBrk="0" hangingPunct="1">
                        <a:defRPr sz="1800" kern="1200">
                          <a:solidFill>
                            <a:schemeClr val="dk1"/>
                          </a:solidFill>
                          <a:latin typeface="Corbel"/>
                        </a:defRPr>
                      </a:lvl9pPr>
                    </a:lstStyle>
                    <a:p>
                      <a:pPr algn="ctr"/>
                      <a:r>
                        <a:rPr lang="en-GB" sz="2400" b="1" dirty="0">
                          <a:solidFill>
                            <a:srgbClr val="16A117"/>
                          </a:solidFill>
                        </a:rPr>
                        <a:t>0.24</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ECFF">
                        <a:tint val="40000"/>
                      </a:srgbClr>
                    </a:solidFill>
                  </a:tcPr>
                </a:tc>
                <a:extLst>
                  <a:ext uri="{0D108BD9-81ED-4DB2-BD59-A6C34878D82A}">
                    <a16:rowId xmlns:a16="http://schemas.microsoft.com/office/drawing/2014/main" val="4142974564"/>
                  </a:ext>
                </a:extLst>
              </a:tr>
            </a:tbl>
          </a:graphicData>
        </a:graphic>
      </p:graphicFrame>
      <p:sp>
        <p:nvSpPr>
          <p:cNvPr id="62" name="TextBox 61">
            <a:extLst>
              <a:ext uri="{FF2B5EF4-FFF2-40B4-BE49-F238E27FC236}">
                <a16:creationId xmlns:a16="http://schemas.microsoft.com/office/drawing/2014/main" id="{19BF92A0-DDDA-0ACC-DEEE-B7AFB2416EF0}"/>
              </a:ext>
            </a:extLst>
          </p:cNvPr>
          <p:cNvSpPr txBox="1"/>
          <p:nvPr/>
        </p:nvSpPr>
        <p:spPr>
          <a:xfrm>
            <a:off x="5751648" y="6370182"/>
            <a:ext cx="8086724" cy="400110"/>
          </a:xfrm>
          <a:prstGeom prst="rect">
            <a:avLst/>
          </a:prstGeom>
          <a:noFill/>
        </p:spPr>
        <p:txBody>
          <a:bodyPr wrap="square">
            <a:spAutoFit/>
          </a:bodyPr>
          <a:lstStyle/>
          <a:p>
            <a:r>
              <a:rPr kumimoji="1" lang="en-GB" sz="2000" b="1" i="0" u="none" strike="noStrike" kern="0" cap="none" spc="0" normalizeH="0" baseline="0" noProof="0" dirty="0">
                <a:ln>
                  <a:noFill/>
                </a:ln>
                <a:solidFill>
                  <a:srgbClr val="16A117"/>
                </a:solidFill>
                <a:effectLst/>
                <a:uLnTx/>
                <a:uFillTx/>
                <a:latin typeface="Corbel"/>
                <a:ea typeface="+mn-ea"/>
                <a:cs typeface="+mn-cs"/>
              </a:rPr>
              <a:t>0.14 ton CO</a:t>
            </a:r>
            <a:r>
              <a:rPr kumimoji="1" lang="en-GB" sz="2000" b="1" i="0" u="none" strike="noStrike" kern="0" cap="none" spc="0" normalizeH="0" baseline="-25000" noProof="0" dirty="0">
                <a:ln>
                  <a:noFill/>
                </a:ln>
                <a:solidFill>
                  <a:srgbClr val="16A117"/>
                </a:solidFill>
                <a:effectLst/>
                <a:uLnTx/>
                <a:uFillTx/>
                <a:latin typeface="Corbel"/>
                <a:ea typeface="+mn-ea"/>
                <a:cs typeface="+mn-cs"/>
              </a:rPr>
              <a:t>2</a:t>
            </a:r>
            <a:r>
              <a:rPr kumimoji="1" lang="en-GB" sz="2000" b="1" i="0" u="none" strike="noStrike" kern="0" cap="none" spc="0" normalizeH="0" baseline="0" noProof="0" dirty="0">
                <a:ln>
                  <a:noFill/>
                </a:ln>
                <a:solidFill>
                  <a:srgbClr val="16A117"/>
                </a:solidFill>
                <a:effectLst/>
                <a:uLnTx/>
                <a:uFillTx/>
                <a:latin typeface="Corbel"/>
                <a:ea typeface="+mn-ea"/>
                <a:cs typeface="+mn-cs"/>
              </a:rPr>
              <a:t> / Higgs </a:t>
            </a:r>
            <a:r>
              <a:rPr kumimoji="1" lang="en-GB" sz="2000" b="1" i="0" u="none" strike="noStrike" kern="0" cap="none" spc="0" normalizeH="0" baseline="0" noProof="0" dirty="0">
                <a:ln>
                  <a:noFill/>
                </a:ln>
                <a:solidFill>
                  <a:srgbClr val="FF0000"/>
                </a:solidFill>
                <a:effectLst/>
                <a:uLnTx/>
                <a:uFillTx/>
                <a:latin typeface="Corbel"/>
                <a:ea typeface="+mn-ea"/>
                <a:cs typeface="+mn-cs"/>
              </a:rPr>
              <a:t>for FCC-</a:t>
            </a:r>
            <a:r>
              <a:rPr kumimoji="1" lang="en-GB" sz="2000" b="1" i="0" u="none" strike="noStrike" kern="0" cap="none" spc="0" normalizeH="0" baseline="0" noProof="0" dirty="0" err="1">
                <a:ln>
                  <a:noFill/>
                </a:ln>
                <a:solidFill>
                  <a:srgbClr val="FF0000"/>
                </a:solidFill>
                <a:effectLst/>
                <a:uLnTx/>
                <a:uFillTx/>
                <a:latin typeface="Corbel"/>
                <a:ea typeface="+mn-ea"/>
                <a:cs typeface="+mn-cs"/>
              </a:rPr>
              <a:t>ee</a:t>
            </a:r>
            <a:r>
              <a:rPr kumimoji="1" lang="en-GB" sz="2000" b="1" i="0" u="none" strike="noStrike" kern="0" cap="none" spc="0" normalizeH="0" baseline="0" noProof="0" dirty="0">
                <a:ln>
                  <a:noFill/>
                </a:ln>
                <a:solidFill>
                  <a:srgbClr val="FF0000"/>
                </a:solidFill>
                <a:effectLst/>
                <a:uLnTx/>
                <a:uFillTx/>
                <a:latin typeface="Corbel"/>
                <a:ea typeface="+mn-ea"/>
                <a:cs typeface="+mn-cs"/>
              </a:rPr>
              <a:t> with 4 IPs </a:t>
            </a:r>
            <a:endParaRPr lang="en-GB" dirty="0"/>
          </a:p>
        </p:txBody>
      </p:sp>
      <p:cxnSp>
        <p:nvCxnSpPr>
          <p:cNvPr id="63" name="Straight Arrow Connector 62">
            <a:extLst>
              <a:ext uri="{FF2B5EF4-FFF2-40B4-BE49-F238E27FC236}">
                <a16:creationId xmlns:a16="http://schemas.microsoft.com/office/drawing/2014/main" id="{89D5E1D4-B8AC-0BCA-491B-9DF0D09FEFB7}"/>
              </a:ext>
            </a:extLst>
          </p:cNvPr>
          <p:cNvCxnSpPr>
            <a:cxnSpLocks/>
            <a:stCxn id="62" idx="0"/>
          </p:cNvCxnSpPr>
          <p:nvPr/>
        </p:nvCxnSpPr>
        <p:spPr bwMode="auto">
          <a:xfrm flipV="1">
            <a:off x="9795010" y="6079557"/>
            <a:ext cx="363379" cy="29062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5" name="TextBox 64">
            <a:extLst>
              <a:ext uri="{FF2B5EF4-FFF2-40B4-BE49-F238E27FC236}">
                <a16:creationId xmlns:a16="http://schemas.microsoft.com/office/drawing/2014/main" id="{17C57D72-DEC8-DA85-4116-52B8F88106C4}"/>
              </a:ext>
            </a:extLst>
          </p:cNvPr>
          <p:cNvSpPr txBox="1"/>
          <p:nvPr/>
        </p:nvSpPr>
        <p:spPr>
          <a:xfrm>
            <a:off x="216108" y="4826731"/>
            <a:ext cx="9296382" cy="461665"/>
          </a:xfrm>
          <a:prstGeom prst="rect">
            <a:avLst/>
          </a:prstGeom>
          <a:noFill/>
        </p:spPr>
        <p:txBody>
          <a:bodyPr wrap="square">
            <a:spAutoFit/>
          </a:bodyPr>
          <a:lstStyle/>
          <a:p>
            <a:pPr marR="0" lvl="0" algn="l" defTabSz="914400" rtl="0" eaLnBrk="0" fontAlgn="base" latinLnBrk="0" hangingPunct="0">
              <a:lnSpc>
                <a:spcPct val="100000"/>
              </a:lnSpc>
              <a:spcBef>
                <a:spcPct val="20000"/>
              </a:spcBef>
              <a:spcAft>
                <a:spcPct val="0"/>
              </a:spcAft>
              <a:buClr>
                <a:srgbClr val="FF0000"/>
              </a:buClr>
              <a:buSzPct val="50000"/>
              <a:tabLst/>
              <a:defRPr/>
            </a:pPr>
            <a:r>
              <a:rPr kumimoji="1" lang="en-GB" sz="2400" b="1" i="0" u="none" strike="noStrike" kern="0" cap="none" spc="0" normalizeH="0" baseline="0" noProof="0" dirty="0">
                <a:ln>
                  <a:noFill/>
                </a:ln>
                <a:solidFill>
                  <a:srgbClr val="FF0000"/>
                </a:solidFill>
                <a:effectLst/>
                <a:uLnTx/>
                <a:uFillTx/>
                <a:latin typeface="Corbel"/>
                <a:ea typeface="+mn-ea"/>
                <a:cs typeface="+mn-cs"/>
              </a:rPr>
              <a:t> </a:t>
            </a:r>
            <a:r>
              <a:rPr kumimoji="1" lang="en-GB" sz="2400" b="1" kern="0" dirty="0">
                <a:solidFill>
                  <a:srgbClr val="FF0000"/>
                </a:solidFill>
                <a:latin typeface="Corbel"/>
              </a:rPr>
              <a:t>P</a:t>
            </a:r>
            <a:r>
              <a:rPr kumimoji="1" lang="en-GB" sz="2400" b="1" i="0" u="none" strike="noStrike" kern="0" cap="none" spc="0" normalizeH="0" baseline="0" noProof="0" dirty="0">
                <a:ln>
                  <a:noFill/>
                </a:ln>
                <a:solidFill>
                  <a:srgbClr val="FF0000"/>
                </a:solidFill>
                <a:effectLst/>
                <a:uLnTx/>
                <a:uFillTx/>
                <a:latin typeface="Corbel"/>
                <a:ea typeface="+mn-ea"/>
                <a:cs typeface="+mn-cs"/>
              </a:rPr>
              <a:t>resent </a:t>
            </a:r>
            <a:r>
              <a:rPr kumimoji="1" lang="en-GB" sz="2400" b="1" kern="0" dirty="0">
                <a:solidFill>
                  <a:srgbClr val="FF0000"/>
                </a:solidFill>
                <a:latin typeface="Corbel"/>
              </a:rPr>
              <a:t>c</a:t>
            </a:r>
            <a:r>
              <a:rPr kumimoji="1" lang="en-GB" sz="2400" b="1" i="0" u="none" strike="noStrike" kern="0" cap="none" spc="0" normalizeH="0" baseline="0" noProof="0" dirty="0" err="1">
                <a:ln>
                  <a:noFill/>
                </a:ln>
                <a:solidFill>
                  <a:srgbClr val="FF0000"/>
                </a:solidFill>
                <a:effectLst/>
                <a:uLnTx/>
                <a:uFillTx/>
                <a:latin typeface="Corbel"/>
                <a:ea typeface="+mn-ea"/>
                <a:cs typeface="+mn-cs"/>
              </a:rPr>
              <a:t>arbon</a:t>
            </a:r>
            <a:r>
              <a:rPr kumimoji="1" lang="en-GB" sz="2400" b="1" i="0" u="none" strike="noStrike" kern="0" cap="none" spc="0" normalizeH="0" baseline="0" noProof="0" dirty="0">
                <a:ln>
                  <a:noFill/>
                </a:ln>
                <a:solidFill>
                  <a:srgbClr val="FF0000"/>
                </a:solidFill>
                <a:effectLst/>
                <a:uLnTx/>
                <a:uFillTx/>
                <a:latin typeface="Corbel"/>
                <a:ea typeface="+mn-ea"/>
                <a:cs typeface="+mn-cs"/>
              </a:rPr>
              <a:t> footprint for electrical energy in tons CO</a:t>
            </a:r>
            <a:r>
              <a:rPr kumimoji="1" lang="en-GB" sz="2400" b="1" i="0" u="none" strike="noStrike" kern="0" cap="none" spc="0" normalizeH="0" baseline="-25000" noProof="0" dirty="0">
                <a:ln>
                  <a:noFill/>
                </a:ln>
                <a:solidFill>
                  <a:srgbClr val="FF0000"/>
                </a:solidFill>
                <a:effectLst/>
                <a:uLnTx/>
                <a:uFillTx/>
                <a:latin typeface="Corbel"/>
                <a:ea typeface="+mn-ea"/>
                <a:cs typeface="+mn-cs"/>
              </a:rPr>
              <a:t>2</a:t>
            </a:r>
            <a:r>
              <a:rPr kumimoji="1" lang="en-GB" sz="2400" b="1" i="0" u="none" strike="noStrike" kern="0" cap="none" spc="0" normalizeH="0" baseline="0" noProof="0" dirty="0">
                <a:ln>
                  <a:noFill/>
                </a:ln>
                <a:solidFill>
                  <a:srgbClr val="FF0000"/>
                </a:solidFill>
                <a:effectLst/>
                <a:uLnTx/>
                <a:uFillTx/>
                <a:latin typeface="Corbel"/>
                <a:ea typeface="+mn-ea"/>
                <a:cs typeface="+mn-cs"/>
              </a:rPr>
              <a:t> / Higgs</a:t>
            </a:r>
          </a:p>
        </p:txBody>
      </p:sp>
      <p:sp>
        <p:nvSpPr>
          <p:cNvPr id="67" name="TextBox 66">
            <a:extLst>
              <a:ext uri="{FF2B5EF4-FFF2-40B4-BE49-F238E27FC236}">
                <a16:creationId xmlns:a16="http://schemas.microsoft.com/office/drawing/2014/main" id="{466D4ECE-7451-5173-8FD1-9B2D707A45A6}"/>
              </a:ext>
            </a:extLst>
          </p:cNvPr>
          <p:cNvSpPr txBox="1"/>
          <p:nvPr/>
        </p:nvSpPr>
        <p:spPr>
          <a:xfrm>
            <a:off x="8858617" y="1453112"/>
            <a:ext cx="8086724" cy="523220"/>
          </a:xfrm>
          <a:prstGeom prst="rect">
            <a:avLst/>
          </a:prstGeom>
          <a:noFill/>
        </p:spPr>
        <p:txBody>
          <a:bodyPr wrap="square">
            <a:spAutoFit/>
          </a:bodyPr>
          <a:lstStyle/>
          <a:p>
            <a:r>
              <a:rPr lang="en-GB" sz="1400" dirty="0">
                <a:hlinkClick r:id="rId4"/>
              </a:rPr>
              <a:t>https://indico.cern.ch/event/1178975/</a:t>
            </a:r>
            <a:endParaRPr lang="en-GB" sz="1400" dirty="0"/>
          </a:p>
          <a:p>
            <a:endParaRPr lang="en-GB" sz="1400" dirty="0"/>
          </a:p>
        </p:txBody>
      </p:sp>
    </p:spTree>
    <p:extLst>
      <p:ext uri="{BB962C8B-B14F-4D97-AF65-F5344CB8AC3E}">
        <p14:creationId xmlns:p14="http://schemas.microsoft.com/office/powerpoint/2010/main" val="2223628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0C47-B75A-3AE6-60BE-2B751739DBA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GB" sz="4000" b="1" i="0" u="none" strike="noStrike" kern="0" cap="none" spc="0" normalizeH="0" baseline="0" noProof="0" dirty="0">
                <a:ln>
                  <a:noFill/>
                </a:ln>
                <a:solidFill>
                  <a:srgbClr val="FFFF00"/>
                </a:solidFill>
                <a:effectLst/>
                <a:uLnTx/>
                <a:uFillTx/>
                <a:latin typeface="Arial"/>
                <a:ea typeface="+mj-ea"/>
                <a:cs typeface="+mj-cs"/>
              </a:rPr>
              <a:t>future upgrades and uses</a:t>
            </a:r>
            <a:endParaRPr kumimoji="0" lang="en-US"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pic>
        <p:nvPicPr>
          <p:cNvPr id="3" name="Picture 2" descr="A picture containing icon&#10;&#10;Description automatically generated">
            <a:extLst>
              <a:ext uri="{FF2B5EF4-FFF2-40B4-BE49-F238E27FC236}">
                <a16:creationId xmlns:a16="http://schemas.microsoft.com/office/drawing/2014/main" id="{1DEF64E7-0E8B-0329-BB25-AD6CA544C5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C476A8D-6B66-B7F4-FCC1-3AC5FE4BB467}"/>
                  </a:ext>
                </a:extLst>
              </p:cNvPr>
              <p:cNvSpPr txBox="1"/>
              <p:nvPr/>
            </p:nvSpPr>
            <p:spPr>
              <a:xfrm>
                <a:off x="-3119" y="932212"/>
                <a:ext cx="5500364" cy="5693866"/>
              </a:xfrm>
              <a:prstGeom prst="rect">
                <a:avLst/>
              </a:prstGeom>
              <a:noFill/>
            </p:spPr>
            <p:txBody>
              <a:bodyPr wrap="square">
                <a:spAutoFit/>
              </a:bodyPr>
              <a:lstStyle/>
              <a:p>
                <a:pPr marL="457200" indent="-457200" defTabSz="457200">
                  <a:buFont typeface="Arial" panose="020B0604020202020204" pitchFamily="34" charset="0"/>
                  <a:buChar char="•"/>
                  <a:defRPr/>
                </a:pPr>
                <a:r>
                  <a:rPr kumimoji="0" lang="en-US" sz="2400" b="0" i="0" u="none" strike="noStrike" kern="0" cap="none" spc="0" normalizeH="0" baseline="0" noProof="0" dirty="0">
                    <a:ln>
                      <a:noFill/>
                    </a:ln>
                    <a:solidFill>
                      <a:prstClr val="black"/>
                    </a:solidFill>
                    <a:effectLst/>
                    <a:uLnTx/>
                    <a:uFillTx/>
                  </a:rPr>
                  <a:t>FCC-</a:t>
                </a:r>
                <a:r>
                  <a:rPr kumimoji="0" lang="en-US" sz="2400" b="0" i="0" u="none" strike="noStrike" kern="0" cap="none" spc="0" normalizeH="0" baseline="0" noProof="0" dirty="0" err="1">
                    <a:ln>
                      <a:noFill/>
                    </a:ln>
                    <a:solidFill>
                      <a:prstClr val="black"/>
                    </a:solidFill>
                    <a:effectLst/>
                    <a:uLnTx/>
                    <a:uFillTx/>
                  </a:rPr>
                  <a:t>ee</a:t>
                </a:r>
                <a:r>
                  <a:rPr kumimoji="0" lang="en-US" sz="2400" b="0" i="0" u="none" strike="noStrike" kern="0" cap="none" spc="0" normalizeH="0" baseline="0" noProof="0" dirty="0">
                    <a:ln>
                      <a:noFill/>
                    </a:ln>
                    <a:solidFill>
                      <a:prstClr val="black"/>
                    </a:solidFill>
                    <a:effectLst/>
                    <a:uLnTx/>
                    <a:uFillTx/>
                  </a:rPr>
                  <a:t>: not only Higgs, but</a:t>
                </a:r>
                <a:r>
                  <a:rPr kumimoji="0" lang="en-US" sz="2400" b="1" i="0" u="none" strike="noStrike" kern="0" cap="none" spc="0" normalizeH="0" baseline="0" noProof="0" dirty="0">
                    <a:ln>
                      <a:noFill/>
                    </a:ln>
                    <a:solidFill>
                      <a:srgbClr val="115CA9"/>
                    </a:solidFill>
                    <a:effectLst/>
                    <a:uLnTx/>
                    <a:uFillTx/>
                  </a:rPr>
                  <a:t> Z and W factory </a:t>
                </a:r>
                <a:r>
                  <a:rPr kumimoji="0" lang="en-US" sz="2400" b="0" i="0" u="none" strike="noStrike" kern="0" cap="none" spc="0" normalizeH="0" baseline="0" noProof="0" dirty="0">
                    <a:ln>
                      <a:noFill/>
                    </a:ln>
                    <a:solidFill>
                      <a:prstClr val="black"/>
                    </a:solidFill>
                    <a:effectLst/>
                    <a:uLnTx/>
                    <a:uFillTx/>
                  </a:rPr>
                  <a:t>(</a:t>
                </a:r>
                <a:r>
                  <a:rPr kumimoji="0" lang="en-US" sz="2400" b="0" i="0" u="none" strike="noStrike" kern="0" cap="none" spc="0" normalizeH="0" baseline="0" noProof="0" dirty="0" err="1">
                    <a:ln>
                      <a:noFill/>
                    </a:ln>
                    <a:solidFill>
                      <a:prstClr val="black"/>
                    </a:solidFill>
                    <a:effectLst/>
                    <a:uLnTx/>
                    <a:uFillTx/>
                  </a:rPr>
                  <a:t>TeraZ</a:t>
                </a:r>
                <a:r>
                  <a:rPr kumimoji="0" lang="en-US" sz="2400" b="0" i="0" u="none" strike="noStrike" kern="0" cap="none" spc="0" normalizeH="0" baseline="0" noProof="0" dirty="0">
                    <a:ln>
                      <a:noFill/>
                    </a:ln>
                    <a:solidFill>
                      <a:prstClr val="black"/>
                    </a:solidFill>
                    <a:effectLst/>
                    <a:uLnTx/>
                    <a:uFillTx/>
                  </a:rPr>
                  <a:t>);  </a:t>
                </a:r>
                <a14:m>
                  <m:oMath xmlns:m="http://schemas.openxmlformats.org/officeDocument/2006/math">
                    <m:r>
                      <m:rPr>
                        <m:nor/>
                      </m:rPr>
                      <a:rPr kumimoji="0" lang="en-US" sz="2400" b="1" i="0" u="none" strike="noStrike" kern="0" cap="none" spc="0" normalizeH="0" baseline="0" noProof="0" dirty="0" smtClean="0">
                        <a:ln>
                          <a:noFill/>
                        </a:ln>
                        <a:solidFill>
                          <a:srgbClr val="115CA9"/>
                        </a:solidFill>
                        <a:effectLst/>
                        <a:uLnTx/>
                        <a:uFillTx/>
                        <a:latin typeface="Cambria Math" panose="02040503050406030204" pitchFamily="18" charset="0"/>
                      </a:rPr>
                      <m:t>t</m:t>
                    </m:r>
                    <m:acc>
                      <m:accPr>
                        <m:chr m:val="̅"/>
                        <m:ctrlPr>
                          <a:rPr kumimoji="0" lang="en-US" sz="2400" b="1" i="1" u="none" strike="noStrike" kern="0" cap="none" spc="0" normalizeH="0" baseline="0" noProof="0" dirty="0" smtClean="0">
                            <a:ln>
                              <a:noFill/>
                            </a:ln>
                            <a:solidFill>
                              <a:srgbClr val="115CA9"/>
                            </a:solidFill>
                            <a:effectLst/>
                            <a:uLnTx/>
                            <a:uFillTx/>
                            <a:latin typeface="Cambria Math" panose="02040503050406030204" pitchFamily="18" charset="0"/>
                          </a:rPr>
                        </m:ctrlPr>
                      </m:accPr>
                      <m:e>
                        <m:r>
                          <m:rPr>
                            <m:nor/>
                          </m:rPr>
                          <a:rPr kumimoji="0" lang="en-US" sz="2400" b="1" i="0" u="none" strike="noStrike" kern="0" cap="none" spc="0" normalizeH="0" baseline="0" noProof="0" dirty="0" smtClean="0">
                            <a:ln>
                              <a:noFill/>
                            </a:ln>
                            <a:solidFill>
                              <a:srgbClr val="115CA9"/>
                            </a:solidFill>
                            <a:effectLst/>
                            <a:uLnTx/>
                            <a:uFillTx/>
                            <a:latin typeface="Cambria Math" panose="02040503050406030204" pitchFamily="18" charset="0"/>
                          </a:rPr>
                          <m:t>t</m:t>
                        </m:r>
                      </m:e>
                    </m:acc>
                  </m:oMath>
                </a14:m>
                <a:r>
                  <a:rPr kumimoji="0" lang="en-US" sz="2400" b="1" i="0" u="none" strike="noStrike" kern="0" cap="none" spc="0" normalizeH="0" baseline="0" noProof="0" dirty="0">
                    <a:ln>
                      <a:noFill/>
                    </a:ln>
                    <a:solidFill>
                      <a:srgbClr val="115CA9"/>
                    </a:solidFill>
                    <a:effectLst/>
                    <a:uLnTx/>
                    <a:uFillTx/>
                  </a:rPr>
                  <a:t> upgrade </a:t>
                </a:r>
                <a:r>
                  <a:rPr kumimoji="0" lang="en-US" sz="2400" b="0" i="0" u="none" strike="noStrike" kern="0" cap="none" spc="0" normalizeH="0" baseline="0" noProof="0" dirty="0">
                    <a:ln>
                      <a:noFill/>
                    </a:ln>
                    <a:solidFill>
                      <a:prstClr val="black"/>
                    </a:solidFill>
                    <a:effectLst/>
                    <a:uLnTx/>
                    <a:uFillTx/>
                  </a:rPr>
                  <a:t>(</a:t>
                </a:r>
                <a14:m>
                  <m:oMath xmlns:m="http://schemas.openxmlformats.org/officeDocument/2006/math">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rPr>
                      <m:t>~</m:t>
                    </m:r>
                  </m:oMath>
                </a14:m>
                <a:r>
                  <a:rPr kumimoji="0" lang="en-US" sz="2400" b="0" i="0" u="none" strike="noStrike" kern="0" cap="none" spc="0" normalizeH="0" baseline="0" noProof="0" dirty="0">
                    <a:ln>
                      <a:noFill/>
                    </a:ln>
                    <a:solidFill>
                      <a:prstClr val="black"/>
                    </a:solidFill>
                    <a:effectLst/>
                    <a:uLnTx/>
                    <a:uFillTx/>
                  </a:rPr>
                  <a:t>1 BCHF);</a:t>
                </a:r>
              </a:p>
              <a:p>
                <a:pPr marL="457200" indent="-457200" defTabSz="457200">
                  <a:buFont typeface="Arial" panose="020B0604020202020204" pitchFamily="34" charset="0"/>
                  <a:buChar char="•"/>
                  <a:defRPr/>
                </a:pPr>
                <a:r>
                  <a:rPr kumimoji="0" lang="en-US" sz="2400" b="0" i="0" u="none" strike="noStrike" kern="0" cap="none" spc="0" normalizeH="0" baseline="0" noProof="0" dirty="0">
                    <a:ln>
                      <a:noFill/>
                    </a:ln>
                    <a:solidFill>
                      <a:prstClr val="black"/>
                    </a:solidFill>
                    <a:effectLst/>
                    <a:uLnTx/>
                    <a:uFillTx/>
                  </a:rPr>
                  <a:t>optional </a:t>
                </a:r>
                <a:r>
                  <a:rPr kumimoji="0" lang="en-US" sz="2400" b="1" i="0" u="none" strike="noStrike" kern="0" cap="none" spc="0" normalizeH="0" baseline="0" noProof="0" dirty="0">
                    <a:ln>
                      <a:noFill/>
                    </a:ln>
                    <a:solidFill>
                      <a:srgbClr val="115CA9"/>
                    </a:solidFill>
                    <a:effectLst/>
                    <a:uLnTx/>
                    <a:uFillTx/>
                  </a:rPr>
                  <a:t>direct </a:t>
                </a:r>
                <a:r>
                  <a:rPr kumimoji="0" lang="en-US" sz="2400" b="1" i="1" u="none" strike="noStrike" kern="0" cap="none" spc="0" normalizeH="0" baseline="0" noProof="0" dirty="0">
                    <a:ln>
                      <a:noFill/>
                    </a:ln>
                    <a:solidFill>
                      <a:srgbClr val="115CA9"/>
                    </a:solidFill>
                    <a:effectLst/>
                    <a:uLnTx/>
                    <a:uFillTx/>
                  </a:rPr>
                  <a:t>s</a:t>
                </a:r>
                <a:r>
                  <a:rPr kumimoji="0" lang="en-US" sz="2400" b="1" i="0" u="none" strike="noStrike" kern="0" cap="none" spc="0" normalizeH="0" baseline="0" noProof="0" dirty="0">
                    <a:ln>
                      <a:noFill/>
                    </a:ln>
                    <a:solidFill>
                      <a:srgbClr val="115CA9"/>
                    </a:solidFill>
                    <a:effectLst/>
                    <a:uLnTx/>
                    <a:uFillTx/>
                  </a:rPr>
                  <a:t>-channel Higgs</a:t>
                </a:r>
              </a:p>
              <a:p>
                <a:pPr defTabSz="457200">
                  <a:defRPr/>
                </a:pPr>
                <a:r>
                  <a:rPr lang="en-US" sz="2400" b="1" kern="0" dirty="0">
                    <a:solidFill>
                      <a:srgbClr val="115CA9"/>
                    </a:solidFill>
                  </a:rPr>
                  <a:t>	</a:t>
                </a:r>
                <a:r>
                  <a:rPr kumimoji="0" lang="en-US" sz="2400" b="1" i="0" u="none" strike="noStrike" kern="0" cap="none" spc="0" normalizeH="0" baseline="0" noProof="0" dirty="0">
                    <a:ln>
                      <a:noFill/>
                    </a:ln>
                    <a:solidFill>
                      <a:srgbClr val="115CA9"/>
                    </a:solidFill>
                    <a:effectLst/>
                    <a:uLnTx/>
                    <a:uFillTx/>
                  </a:rPr>
                  <a:t>production </a:t>
                </a:r>
                <a:r>
                  <a:rPr kumimoji="0" lang="en-US" sz="2400" b="0" i="0" u="none" strike="noStrike" kern="0" cap="none" spc="0" normalizeH="0" baseline="0" noProof="0" dirty="0">
                    <a:ln>
                      <a:noFill/>
                    </a:ln>
                    <a:solidFill>
                      <a:prstClr val="black"/>
                    </a:solidFill>
                    <a:effectLst/>
                    <a:uLnTx/>
                    <a:uFillTx/>
                  </a:rPr>
                  <a:t>at 125 GeV with 	</a:t>
                </a:r>
                <a:r>
                  <a:rPr kumimoji="0" lang="en-US" sz="2400" b="1" i="0" u="none" strike="noStrike" kern="0" cap="none" spc="0" normalizeH="0" baseline="0" noProof="0" dirty="0" err="1">
                    <a:ln>
                      <a:noFill/>
                    </a:ln>
                    <a:solidFill>
                      <a:srgbClr val="115CA9"/>
                    </a:solidFill>
                    <a:effectLst/>
                    <a:uLnTx/>
                    <a:uFillTx/>
                  </a:rPr>
                  <a:t>monochromatization</a:t>
                </a:r>
                <a:endParaRPr kumimoji="0" lang="en-US" sz="2400" b="1" i="0" u="none" strike="noStrike" kern="0" cap="none" spc="0" normalizeH="0" baseline="0" noProof="0" dirty="0">
                  <a:ln>
                    <a:noFill/>
                  </a:ln>
                  <a:solidFill>
                    <a:srgbClr val="115CA9"/>
                  </a:solidFill>
                  <a:effectLst/>
                  <a:uLnTx/>
                  <a:uFillTx/>
                </a:endParaRP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rPr>
                  <a:t>civil construction &amp; technical infrastructures shared</a:t>
                </a:r>
                <a:r>
                  <a:rPr kumimoji="0" lang="en-US" sz="2800" b="1" i="0" u="none" strike="noStrike" kern="0" cap="none" spc="0" normalizeH="0" baseline="0" noProof="0" dirty="0">
                    <a:ln>
                      <a:noFill/>
                    </a:ln>
                    <a:solidFill>
                      <a:prstClr val="black"/>
                    </a:solidFill>
                    <a:effectLst/>
                    <a:uLnTx/>
                    <a:uFillTx/>
                    <a:latin typeface="Calibri" panose="020F0502020204030204"/>
                  </a:rPr>
                  <a:t> </a:t>
                </a:r>
                <a:r>
                  <a:rPr kumimoji="0" lang="en-US" sz="2800" b="1" i="0" u="none" strike="noStrike" kern="0" cap="none" spc="0" normalizeH="0" baseline="0" noProof="0" dirty="0">
                    <a:ln>
                      <a:noFill/>
                    </a:ln>
                    <a:solidFill>
                      <a:srgbClr val="115CA9"/>
                    </a:solidFill>
                    <a:effectLst/>
                    <a:uLnTx/>
                    <a:uFillTx/>
                    <a:latin typeface="Calibri" panose="020F0502020204030204"/>
                  </a:rPr>
                  <a:t>with</a:t>
                </a:r>
                <a:r>
                  <a:rPr kumimoji="0" lang="en-US" sz="2800" b="0" i="0" u="none" strike="noStrike" kern="0" cap="none" spc="0" normalizeH="0" baseline="0" noProof="0" dirty="0">
                    <a:ln>
                      <a:noFill/>
                    </a:ln>
                    <a:solidFill>
                      <a:srgbClr val="115CA9"/>
                    </a:solidFill>
                    <a:effectLst/>
                    <a:uLnTx/>
                    <a:uFillTx/>
                    <a:latin typeface="Calibri" panose="020F0502020204030204"/>
                  </a:rPr>
                  <a:t> </a:t>
                </a:r>
              </a:p>
              <a:p>
                <a:pPr marR="0" lvl="0" algn="l" defTabSz="457200" rtl="0" eaLnBrk="1" fontAlgn="auto" latinLnBrk="0" hangingPunct="1">
                  <a:lnSpc>
                    <a:spcPct val="100000"/>
                  </a:lnSpc>
                  <a:spcBef>
                    <a:spcPts val="0"/>
                  </a:spcBef>
                  <a:spcAft>
                    <a:spcPts val="0"/>
                  </a:spcAft>
                  <a:buClrTx/>
                  <a:buSzTx/>
                  <a:tabLst/>
                  <a:defRPr/>
                </a:pPr>
                <a:r>
                  <a:rPr lang="en-US" sz="2800" kern="0" dirty="0">
                    <a:solidFill>
                      <a:srgbClr val="115CA9"/>
                    </a:solidFill>
                    <a:latin typeface="Calibri" panose="020F0502020204030204"/>
                  </a:rPr>
                  <a:t>	</a:t>
                </a:r>
                <a:r>
                  <a:rPr kumimoji="0" lang="en-US" sz="2800" b="0" i="0" u="none" strike="noStrike" kern="0" cap="none" spc="0" normalizeH="0" baseline="0" noProof="0" dirty="0">
                    <a:ln>
                      <a:noFill/>
                    </a:ln>
                    <a:solidFill>
                      <a:prstClr val="black"/>
                    </a:solidFill>
                    <a:effectLst/>
                    <a:uLnTx/>
                    <a:uFillTx/>
                    <a:latin typeface="Calibri" panose="020F0502020204030204"/>
                  </a:rPr>
                  <a:t>[and prepare] 100 </a:t>
                </a:r>
                <a:r>
                  <a:rPr kumimoji="0" lang="en-US" sz="2800" b="0" i="0" u="none" strike="noStrike" kern="0" cap="none" spc="0" normalizeH="0" baseline="0" noProof="0" dirty="0" err="1">
                    <a:ln>
                      <a:noFill/>
                    </a:ln>
                    <a:solidFill>
                      <a:prstClr val="black"/>
                    </a:solidFill>
                    <a:effectLst/>
                    <a:uLnTx/>
                    <a:uFillTx/>
                    <a:latin typeface="Calibri" panose="020F0502020204030204"/>
                  </a:rPr>
                  <a:t>TeV</a:t>
                </a:r>
                <a:r>
                  <a:rPr kumimoji="0" lang="en-US" sz="2800" b="0" i="0" u="none" strike="noStrike" kern="0" cap="none" spc="0" normalizeH="0" baseline="0" noProof="0" dirty="0">
                    <a:ln>
                      <a:noFill/>
                    </a:ln>
                    <a:solidFill>
                      <a:prstClr val="black"/>
                    </a:solidFill>
                    <a:effectLst/>
                    <a:uLnTx/>
                    <a:uFillTx/>
                    <a:latin typeface="Calibri" panose="020F0502020204030204"/>
                  </a:rPr>
                  <a:t> </a:t>
                </a:r>
                <a:r>
                  <a:rPr kumimoji="0" lang="en-US" sz="2800" b="1" i="0" u="none" strike="noStrike" kern="0" cap="none" spc="0" normalizeH="0" baseline="0" noProof="0" dirty="0">
                    <a:ln>
                      <a:noFill/>
                    </a:ln>
                    <a:solidFill>
                      <a:srgbClr val="115CA9"/>
                    </a:solidFill>
                    <a:effectLst/>
                    <a:uLnTx/>
                    <a:uFillTx/>
                    <a:latin typeface="Calibri" panose="020F0502020204030204"/>
                  </a:rPr>
                  <a:t>hadron </a:t>
                </a:r>
              </a:p>
              <a:p>
                <a:pPr marR="0" lvl="0" algn="l" defTabSz="457200" rtl="0" eaLnBrk="1" fontAlgn="auto" latinLnBrk="0" hangingPunct="1">
                  <a:lnSpc>
                    <a:spcPct val="100000"/>
                  </a:lnSpc>
                  <a:spcBef>
                    <a:spcPts val="0"/>
                  </a:spcBef>
                  <a:spcAft>
                    <a:spcPts val="0"/>
                  </a:spcAft>
                  <a:buClrTx/>
                  <a:buSzTx/>
                  <a:tabLst/>
                  <a:defRPr/>
                </a:pPr>
                <a:r>
                  <a:rPr lang="en-US" sz="2800" b="1" kern="0" dirty="0">
                    <a:solidFill>
                      <a:srgbClr val="115CA9"/>
                    </a:solidFill>
                    <a:latin typeface="Calibri" panose="020F0502020204030204"/>
                  </a:rPr>
                  <a:t>	</a:t>
                </a:r>
                <a:r>
                  <a:rPr kumimoji="0" lang="en-US" sz="2800" b="1" i="0" u="none" strike="noStrike" kern="0" cap="none" spc="0" normalizeH="0" baseline="0" noProof="0" dirty="0">
                    <a:ln>
                      <a:noFill/>
                    </a:ln>
                    <a:solidFill>
                      <a:srgbClr val="115CA9"/>
                    </a:solidFill>
                    <a:effectLst/>
                    <a:uLnTx/>
                    <a:uFillTx/>
                    <a:latin typeface="Calibri" panose="020F0502020204030204"/>
                  </a:rPr>
                  <a:t>collider FCC	-</a:t>
                </a:r>
                <a:r>
                  <a:rPr kumimoji="0" lang="en-US" sz="2800" b="1" i="0" u="none" strike="noStrike" kern="0" cap="none" spc="0" normalizeH="0" baseline="0" noProof="0" dirty="0" err="1">
                    <a:ln>
                      <a:noFill/>
                    </a:ln>
                    <a:solidFill>
                      <a:srgbClr val="115CA9"/>
                    </a:solidFill>
                    <a:effectLst/>
                    <a:uLnTx/>
                    <a:uFillTx/>
                    <a:latin typeface="Calibri" panose="020F0502020204030204"/>
                  </a:rPr>
                  <a:t>hh</a:t>
                </a:r>
                <a:r>
                  <a:rPr kumimoji="0" lang="en-US" sz="2800" b="1" i="0" u="none" strike="noStrike" kern="0" cap="none" spc="0" normalizeH="0" baseline="0" noProof="0" dirty="0">
                    <a:ln>
                      <a:noFill/>
                    </a:ln>
                    <a:solidFill>
                      <a:srgbClr val="115CA9"/>
                    </a:solidFill>
                    <a:effectLst/>
                    <a:uLnTx/>
                    <a:uFillTx/>
                    <a:latin typeface="Calibri" panose="020F0502020204030204"/>
                  </a:rPr>
                  <a:t> – stage 2 of FCC 	integrated</a:t>
                </a:r>
                <a:r>
                  <a:rPr lang="en-US" sz="2800" b="1" kern="0" dirty="0">
                    <a:solidFill>
                      <a:srgbClr val="115CA9"/>
                    </a:solidFill>
                    <a:latin typeface="Calibri" panose="020F0502020204030204"/>
                  </a:rPr>
                  <a:t> </a:t>
                </a:r>
                <a:r>
                  <a:rPr kumimoji="0" lang="en-US" sz="2800" b="1" i="0" u="none" strike="noStrike" kern="0" cap="none" spc="0" normalizeH="0" baseline="0" noProof="0" dirty="0">
                    <a:ln>
                      <a:noFill/>
                    </a:ln>
                    <a:solidFill>
                      <a:srgbClr val="115CA9"/>
                    </a:solidFill>
                    <a:effectLst/>
                    <a:uLnTx/>
                    <a:uFillTx/>
                    <a:latin typeface="Calibri" panose="020F0502020204030204"/>
                  </a:rPr>
                  <a:t>program</a:t>
                </a:r>
                <a:r>
                  <a:rPr kumimoji="0" lang="en-US" sz="2800" b="0" i="0" u="none" strike="noStrike" kern="0" cap="none" spc="0" normalizeH="0" baseline="0" noProof="0" dirty="0">
                    <a:ln>
                      <a:noFill/>
                    </a:ln>
                    <a:solidFill>
                      <a:prstClr val="black"/>
                    </a:solidFill>
                    <a:effectLst/>
                    <a:uLnTx/>
                    <a:uFillTx/>
                    <a:latin typeface="Calibri" panose="020F0502020204030204"/>
                  </a:rPr>
                  <a:t> (next slide) </a:t>
                </a: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panose="020F0502020204030204"/>
                  </a:rPr>
                  <a:t>numerous other possible extensions </a:t>
                </a:r>
                <a:r>
                  <a:rPr kumimoji="0" lang="en-US" sz="2400" b="0" i="0" u="none" strike="noStrike" kern="0" cap="none" spc="0" normalizeH="0" baseline="0" noProof="0" dirty="0">
                    <a:ln>
                      <a:noFill/>
                    </a:ln>
                    <a:solidFill>
                      <a:prstClr val="black"/>
                    </a:solidFill>
                    <a:effectLst/>
                    <a:uLnTx/>
                    <a:uFillTx/>
                    <a:latin typeface="Calibri" panose="020F0502020204030204"/>
                  </a:rPr>
                  <a:t>(ep/</a:t>
                </a:r>
                <a:r>
                  <a:rPr kumimoji="0" lang="en-US" sz="2400" b="0" i="0" u="none" strike="noStrike" kern="0" cap="none" spc="0" normalizeH="0" baseline="0" noProof="0" dirty="0" err="1">
                    <a:ln>
                      <a:noFill/>
                    </a:ln>
                    <a:solidFill>
                      <a:prstClr val="black"/>
                    </a:solidFill>
                    <a:effectLst/>
                    <a:uLnTx/>
                    <a:uFillTx/>
                    <a:latin typeface="Calibri" panose="020F0502020204030204"/>
                  </a:rPr>
                  <a:t>eA</a:t>
                </a:r>
                <a:r>
                  <a:rPr kumimoji="0" lang="en-US" sz="2400" b="0" i="0" u="none" strike="noStrike" kern="0" cap="none" spc="0" normalizeH="0" baseline="0" noProof="0" dirty="0">
                    <a:ln>
                      <a:noFill/>
                    </a:ln>
                    <a:solidFill>
                      <a:prstClr val="black"/>
                    </a:solidFill>
                    <a:effectLst/>
                    <a:uLnTx/>
                    <a:uFillTx/>
                    <a:latin typeface="Calibri" panose="020F0502020204030204"/>
                  </a:rPr>
                  <a:t>/AA, Gamma Factory, LEMMA-type </a:t>
                </a:r>
                <a:r>
                  <a:rPr kumimoji="0" lang="en-US" sz="2400" b="0" i="0" u="none" strike="noStrike" kern="0" cap="none" spc="0" normalizeH="0" baseline="0" noProof="0" dirty="0">
                    <a:ln>
                      <a:noFill/>
                    </a:ln>
                    <a:solidFill>
                      <a:prstClr val="black"/>
                    </a:solidFill>
                    <a:effectLst/>
                    <a:uLnTx/>
                    <a:uFillTx/>
                    <a:latin typeface="Symbol" panose="05050102010706020507" pitchFamily="18" charset="2"/>
                  </a:rPr>
                  <a:t>m </a:t>
                </a:r>
                <a:r>
                  <a:rPr kumimoji="0" lang="en-US" sz="2400" b="0" i="0" u="none" strike="noStrike" kern="0" cap="none" spc="0" normalizeH="0" baseline="0" noProof="0" dirty="0">
                    <a:ln>
                      <a:noFill/>
                    </a:ln>
                    <a:solidFill>
                      <a:prstClr val="black"/>
                    </a:solidFill>
                    <a:effectLst/>
                    <a:uLnTx/>
                    <a:uFillTx/>
                    <a:latin typeface="Calibri" panose="020F0502020204030204"/>
                  </a:rPr>
                  <a:t>collider FCC-</a:t>
                </a:r>
                <a:r>
                  <a:rPr kumimoji="0" lang="en-US" sz="2400" b="0" i="0" u="none" strike="noStrike" kern="0" cap="none" spc="0" normalizeH="0" baseline="0" noProof="0" dirty="0">
                    <a:ln>
                      <a:noFill/>
                    </a:ln>
                    <a:solidFill>
                      <a:prstClr val="black"/>
                    </a:solidFill>
                    <a:effectLst/>
                    <a:uLnTx/>
                    <a:uFillTx/>
                    <a:latin typeface="Symbol" panose="05050102010706020507" pitchFamily="18" charset="2"/>
                  </a:rPr>
                  <a:t>mm</a:t>
                </a:r>
                <a:r>
                  <a:rPr kumimoji="0" lang="en-US" sz="2400" b="0" i="0" u="none" strike="noStrike" kern="0" cap="none" spc="0" normalizeH="0" baseline="0" noProof="0" dirty="0">
                    <a:ln>
                      <a:noFill/>
                    </a:ln>
                    <a:solidFill>
                      <a:prstClr val="black"/>
                    </a:solidFill>
                    <a:effectLst/>
                    <a:uLnTx/>
                    <a:uFillTx/>
                    <a:latin typeface="Calibri" panose="020F0502020204030204"/>
                  </a:rPr>
                  <a:t> ? …, ERL upgrade ? </a:t>
                </a:r>
                <a:r>
                  <a:rPr lang="en-US" sz="2400" kern="0" dirty="0">
                    <a:solidFill>
                      <a:prstClr val="black"/>
                    </a:solidFill>
                    <a:latin typeface="Calibri" panose="020F0502020204030204"/>
                  </a:rPr>
                  <a:t>… ) </a:t>
                </a:r>
                <a:endPar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5" name="TextBox 4">
                <a:extLst>
                  <a:ext uri="{FF2B5EF4-FFF2-40B4-BE49-F238E27FC236}">
                    <a16:creationId xmlns:a16="http://schemas.microsoft.com/office/drawing/2014/main" id="{DC476A8D-6B66-B7F4-FCC1-3AC5FE4BB467}"/>
                  </a:ext>
                </a:extLst>
              </p:cNvPr>
              <p:cNvSpPr txBox="1">
                <a:spLocks noRot="1" noChangeAspect="1" noMove="1" noResize="1" noEditPoints="1" noAdjustHandles="1" noChangeArrowheads="1" noChangeShapeType="1" noTextEdit="1"/>
              </p:cNvSpPr>
              <p:nvPr/>
            </p:nvSpPr>
            <p:spPr>
              <a:xfrm>
                <a:off x="-3119" y="932212"/>
                <a:ext cx="5500364" cy="5693866"/>
              </a:xfrm>
              <a:prstGeom prst="rect">
                <a:avLst/>
              </a:prstGeom>
              <a:blipFill>
                <a:blip r:embed="rId3"/>
                <a:stretch>
                  <a:fillRect l="-1993" t="-857" r="-1107" b="-1499"/>
                </a:stretch>
              </a:blipFill>
            </p:spPr>
            <p:txBody>
              <a:bodyPr/>
              <a:lstStyle/>
              <a:p>
                <a:r>
                  <a:rPr lang="en-GB">
                    <a:noFill/>
                  </a:rPr>
                  <a:t> </a:t>
                </a:r>
              </a:p>
            </p:txBody>
          </p:sp>
        </mc:Fallback>
      </mc:AlternateContent>
      <p:pic>
        <p:nvPicPr>
          <p:cNvPr id="6" name="Picture 5" descr="Diagram&#10;&#10;Description automatically generated">
            <a:extLst>
              <a:ext uri="{FF2B5EF4-FFF2-40B4-BE49-F238E27FC236}">
                <a16:creationId xmlns:a16="http://schemas.microsoft.com/office/drawing/2014/main" id="{94F8C5EC-183A-1FA3-CF13-9D9552A7B9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61226" y="1579023"/>
            <a:ext cx="3650093" cy="1611656"/>
          </a:xfrm>
          <a:prstGeom prst="rect">
            <a:avLst/>
          </a:prstGeom>
        </p:spPr>
      </p:pic>
      <p:pic>
        <p:nvPicPr>
          <p:cNvPr id="7" name="Picture 6" descr="Chart, waterfall chart&#10;&#10;Description automatically generated">
            <a:extLst>
              <a:ext uri="{FF2B5EF4-FFF2-40B4-BE49-F238E27FC236}">
                <a16:creationId xmlns:a16="http://schemas.microsoft.com/office/drawing/2014/main" id="{D1587684-428C-6BBB-6AE1-7E5B77DA311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522" t="11404" r="19808" b="10711"/>
          <a:stretch/>
        </p:blipFill>
        <p:spPr>
          <a:xfrm>
            <a:off x="8711319" y="1265734"/>
            <a:ext cx="3200320" cy="2238233"/>
          </a:xfrm>
          <a:prstGeom prst="rect">
            <a:avLst/>
          </a:prstGeom>
        </p:spPr>
      </p:pic>
      <p:sp>
        <p:nvSpPr>
          <p:cNvPr id="9" name="TextBox 8">
            <a:extLst>
              <a:ext uri="{FF2B5EF4-FFF2-40B4-BE49-F238E27FC236}">
                <a16:creationId xmlns:a16="http://schemas.microsoft.com/office/drawing/2014/main" id="{F0D6F66E-E76D-05DD-0BAA-E736E5A66EE5}"/>
              </a:ext>
            </a:extLst>
          </p:cNvPr>
          <p:cNvSpPr txBox="1"/>
          <p:nvPr/>
        </p:nvSpPr>
        <p:spPr>
          <a:xfrm>
            <a:off x="5742851" y="833550"/>
            <a:ext cx="6168788" cy="369332"/>
          </a:xfrm>
          <a:prstGeom prst="rect">
            <a:avLst/>
          </a:prstGeom>
          <a:solidFill>
            <a:srgbClr val="D9E7FB"/>
          </a:solidFill>
        </p:spPr>
        <p:txBody>
          <a:bodyPr wrap="square">
            <a:spAutoFit/>
          </a:bodyPr>
          <a:lstStyle/>
          <a:p>
            <a:r>
              <a:rPr lang="fr-FR" dirty="0"/>
              <a:t>A. Faus-Golfe et al., </a:t>
            </a:r>
            <a:r>
              <a:rPr lang="fr-FR" dirty="0" err="1"/>
              <a:t>Eur</a:t>
            </a:r>
            <a:r>
              <a:rPr lang="fr-FR" dirty="0"/>
              <a:t>. Phys. J. Plus, 137 (2022) 31</a:t>
            </a:r>
            <a:endParaRPr lang="en-GB" dirty="0"/>
          </a:p>
        </p:txBody>
      </p:sp>
      <p:pic>
        <p:nvPicPr>
          <p:cNvPr id="11" name="Picture 10">
            <a:extLst>
              <a:ext uri="{FF2B5EF4-FFF2-40B4-BE49-F238E27FC236}">
                <a16:creationId xmlns:a16="http://schemas.microsoft.com/office/drawing/2014/main" id="{F865205E-574B-1171-B2E4-BB00F6EEF961}"/>
              </a:ext>
            </a:extLst>
          </p:cNvPr>
          <p:cNvPicPr>
            <a:picLocks noChangeAspect="1"/>
          </p:cNvPicPr>
          <p:nvPr/>
        </p:nvPicPr>
        <p:blipFill>
          <a:blip r:embed="rId6"/>
          <a:stretch>
            <a:fillRect/>
          </a:stretch>
        </p:blipFill>
        <p:spPr>
          <a:xfrm>
            <a:off x="6411276" y="4091069"/>
            <a:ext cx="5500363" cy="2766931"/>
          </a:xfrm>
          <a:prstGeom prst="rect">
            <a:avLst/>
          </a:prstGeom>
        </p:spPr>
      </p:pic>
      <p:sp>
        <p:nvSpPr>
          <p:cNvPr id="12" name="TextBox 11">
            <a:extLst>
              <a:ext uri="{FF2B5EF4-FFF2-40B4-BE49-F238E27FC236}">
                <a16:creationId xmlns:a16="http://schemas.microsoft.com/office/drawing/2014/main" id="{42A08991-0829-82FC-421C-05285B750A16}"/>
              </a:ext>
            </a:extLst>
          </p:cNvPr>
          <p:cNvSpPr txBox="1"/>
          <p:nvPr/>
        </p:nvSpPr>
        <p:spPr>
          <a:xfrm>
            <a:off x="6233469" y="3620668"/>
            <a:ext cx="5187551" cy="369332"/>
          </a:xfrm>
          <a:prstGeom prst="rect">
            <a:avLst/>
          </a:prstGeom>
          <a:solidFill>
            <a:srgbClr val="D9E7FB"/>
          </a:solidFill>
        </p:spPr>
        <p:txBody>
          <a:bodyPr wrap="square">
            <a:spAutoFit/>
          </a:bodyPr>
          <a:lstStyle/>
          <a:p>
            <a:r>
              <a:rPr lang="fr-FR" dirty="0"/>
              <a:t>F. Zimmermann et al., </a:t>
            </a:r>
            <a:r>
              <a:rPr lang="en-GB" dirty="0"/>
              <a:t>PAC’22, Bangkok, WEPOST009</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E316E1C-6A91-BF0A-B535-6F72C432E830}"/>
                  </a:ext>
                </a:extLst>
              </p:cNvPr>
              <p:cNvSpPr txBox="1"/>
              <p:nvPr/>
            </p:nvSpPr>
            <p:spPr>
              <a:xfrm>
                <a:off x="6422587" y="1477954"/>
                <a:ext cx="92737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kumimoji="0" lang="en-GB" sz="1800" b="0" i="1" u="none" strike="noStrike" kern="1200" cap="none" spc="0" normalizeH="0" baseline="0" noProof="0" smtClean="0">
                              <a:ln>
                                <a:noFill/>
                              </a:ln>
                              <a:solidFill>
                                <a:srgbClr val="0033A0"/>
                              </a:solidFill>
                              <a:effectLst/>
                              <a:uLnTx/>
                              <a:uFillTx/>
                              <a:latin typeface="Cambria Math" panose="02040503050406030204" pitchFamily="18" charset="0"/>
                              <a:ea typeface="+mn-ea"/>
                              <a:cs typeface="+mn-cs"/>
                            </a:rPr>
                          </m:ctrlPr>
                        </m:sSubSupPr>
                        <m:e>
                          <m:r>
                            <a:rPr kumimoji="0" lang="en-US" sz="1800" b="0" i="1" u="none" strike="noStrike" kern="1200" cap="none" spc="0" normalizeH="0" baseline="0" noProof="0" smtClean="0">
                              <a:ln>
                                <a:noFill/>
                              </a:ln>
                              <a:solidFill>
                                <a:srgbClr val="0033A0"/>
                              </a:solidFill>
                              <a:effectLst/>
                              <a:uLnTx/>
                              <a:uFillTx/>
                              <a:latin typeface="Cambria Math" panose="02040503050406030204" pitchFamily="18" charset="0"/>
                              <a:ea typeface="+mn-ea"/>
                              <a:cs typeface="+mn-cs"/>
                            </a:rPr>
                            <m:t>𝐷</m:t>
                          </m:r>
                        </m:e>
                        <m:sub>
                          <m:r>
                            <a:rPr kumimoji="0" lang="en-US" sz="1800" b="0" i="1" u="none" strike="noStrike" kern="1200" cap="none" spc="0" normalizeH="0" baseline="0" noProof="0" smtClean="0">
                              <a:ln>
                                <a:noFill/>
                              </a:ln>
                              <a:solidFill>
                                <a:srgbClr val="0033A0"/>
                              </a:solidFill>
                              <a:effectLst/>
                              <a:uLnTx/>
                              <a:uFillTx/>
                              <a:latin typeface="Cambria Math" panose="02040503050406030204" pitchFamily="18" charset="0"/>
                              <a:ea typeface="+mn-ea"/>
                              <a:cs typeface="+mn-cs"/>
                            </a:rPr>
                            <m:t>𝑥</m:t>
                          </m:r>
                        </m:sub>
                        <m:sup>
                          <m:r>
                            <a:rPr kumimoji="0" lang="en-US" sz="1800" b="0" i="1" u="none" strike="noStrike" kern="1200" cap="none" spc="0" normalizeH="0" baseline="0" noProof="0" smtClean="0">
                              <a:ln>
                                <a:noFill/>
                              </a:ln>
                              <a:solidFill>
                                <a:srgbClr val="0033A0"/>
                              </a:solidFill>
                              <a:effectLst/>
                              <a:uLnTx/>
                              <a:uFillTx/>
                              <a:latin typeface="Cambria Math" panose="02040503050406030204" pitchFamily="18" charset="0"/>
                              <a:ea typeface="+mn-ea"/>
                              <a:cs typeface="+mn-cs"/>
                            </a:rPr>
                            <m:t>∗</m:t>
                          </m:r>
                        </m:sup>
                      </m:sSubSup>
                      <m:r>
                        <a:rPr kumimoji="0" lang="en-GB" sz="1800" b="0" i="1" u="none" strike="noStrike" kern="1200" cap="none" spc="0" normalizeH="0" baseline="0" noProof="0" smtClean="0">
                          <a:ln>
                            <a:noFill/>
                          </a:ln>
                          <a:solidFill>
                            <a:srgbClr val="0033A0"/>
                          </a:solidFill>
                          <a:effectLst/>
                          <a:uLnTx/>
                          <a:uFillTx/>
                          <a:latin typeface="Cambria Math" panose="02040503050406030204" pitchFamily="18" charset="0"/>
                          <a:ea typeface="Cambria Math" panose="02040503050406030204" pitchFamily="18" charset="0"/>
                          <a:cs typeface="+mn-cs"/>
                        </a:rPr>
                        <m:t>≠</m:t>
                      </m:r>
                      <m:r>
                        <a:rPr kumimoji="0" lang="en-US" sz="1800" b="0" i="1" u="none" strike="noStrike" kern="1200" cap="none" spc="0" normalizeH="0" baseline="0" noProof="0" smtClean="0">
                          <a:ln>
                            <a:noFill/>
                          </a:ln>
                          <a:solidFill>
                            <a:srgbClr val="0033A0"/>
                          </a:solidFill>
                          <a:effectLst/>
                          <a:uLnTx/>
                          <a:uFillTx/>
                          <a:latin typeface="Cambria Math" panose="02040503050406030204" pitchFamily="18" charset="0"/>
                          <a:ea typeface="Cambria Math" panose="02040503050406030204" pitchFamily="18" charset="0"/>
                          <a:cs typeface="+mn-cs"/>
                        </a:rPr>
                        <m:t>0</m:t>
                      </m:r>
                    </m:oMath>
                  </m:oMathPara>
                </a14:m>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mc:Choice>
        <mc:Fallback xmlns="">
          <p:sp>
            <p:nvSpPr>
              <p:cNvPr id="13" name="TextBox 12">
                <a:extLst>
                  <a:ext uri="{FF2B5EF4-FFF2-40B4-BE49-F238E27FC236}">
                    <a16:creationId xmlns:a16="http://schemas.microsoft.com/office/drawing/2014/main" id="{7E316E1C-6A91-BF0A-B535-6F72C432E830}"/>
                  </a:ext>
                </a:extLst>
              </p:cNvPr>
              <p:cNvSpPr txBox="1">
                <a:spLocks noRot="1" noChangeAspect="1" noMove="1" noResize="1" noEditPoints="1" noAdjustHandles="1" noChangeArrowheads="1" noChangeShapeType="1" noTextEdit="1"/>
              </p:cNvSpPr>
              <p:nvPr/>
            </p:nvSpPr>
            <p:spPr>
              <a:xfrm>
                <a:off x="6422587" y="1477954"/>
                <a:ext cx="927370" cy="369332"/>
              </a:xfrm>
              <a:prstGeom prst="rect">
                <a:avLst/>
              </a:prstGeom>
              <a:blipFill>
                <a:blip r:embed="rId7"/>
                <a:stretch>
                  <a:fillRect/>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BED25304-9F29-00A4-BE19-CF15579B77AC}"/>
              </a:ext>
            </a:extLst>
          </p:cNvPr>
          <p:cNvSpPr txBox="1"/>
          <p:nvPr/>
        </p:nvSpPr>
        <p:spPr>
          <a:xfrm>
            <a:off x="9935571" y="1577459"/>
            <a:ext cx="1980222" cy="369332"/>
          </a:xfrm>
          <a:prstGeom prst="rect">
            <a:avLst/>
          </a:prstGeom>
          <a:noFill/>
        </p:spPr>
        <p:txBody>
          <a:bodyPr wrap="none" rtlCol="0">
            <a:spAutoFit/>
          </a:bodyPr>
          <a:lstStyle/>
          <a:p>
            <a:r>
              <a:rPr lang="en-US" dirty="0"/>
              <a:t>e</a:t>
            </a:r>
            <a:r>
              <a:rPr lang="en-US" baseline="30000" dirty="0"/>
              <a:t>-</a:t>
            </a:r>
            <a:r>
              <a:rPr lang="en-US" dirty="0"/>
              <a:t> Yukawa coupling</a:t>
            </a:r>
            <a:endParaRPr lang="en-GB" dirty="0"/>
          </a:p>
        </p:txBody>
      </p:sp>
    </p:spTree>
    <p:extLst>
      <p:ext uri="{BB962C8B-B14F-4D97-AF65-F5344CB8AC3E}">
        <p14:creationId xmlns:p14="http://schemas.microsoft.com/office/powerpoint/2010/main" val="24851492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0C47-B75A-3AE6-60BE-2B751739DBA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preparing for FCC stage 2 (FCC-</a:t>
            </a:r>
            <a:r>
              <a:rPr kumimoji="0" lang="en-GB" sz="4000" b="1" i="0" u="none" strike="noStrike" kern="1200" cap="none" spc="0" normalizeH="0" baseline="0" noProof="0" dirty="0" err="1">
                <a:ln>
                  <a:noFill/>
                </a:ln>
                <a:solidFill>
                  <a:srgbClr val="FFFF00"/>
                </a:solidFill>
                <a:effectLst/>
                <a:uLnTx/>
                <a:uFillTx/>
                <a:latin typeface="Calibri" panose="020F0502020204030204"/>
                <a:ea typeface="+mn-ea"/>
                <a:cs typeface="+mn-cs"/>
              </a:rPr>
              <a:t>hh</a:t>
            </a:r>
            <a:r>
              <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rPr>
              <a:t>)</a:t>
            </a:r>
          </a:p>
        </p:txBody>
      </p:sp>
      <p:pic>
        <p:nvPicPr>
          <p:cNvPr id="3" name="Picture 2" descr="A picture containing icon&#10;&#10;Description automatically generated">
            <a:extLst>
              <a:ext uri="{FF2B5EF4-FFF2-40B4-BE49-F238E27FC236}">
                <a16:creationId xmlns:a16="http://schemas.microsoft.com/office/drawing/2014/main" id="{1DEF64E7-0E8B-0329-BB25-AD6CA544C5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8" name="Picture 2" descr="A picture containing diagram&#10;&#10;Description automatically generated">
            <a:extLst>
              <a:ext uri="{FF2B5EF4-FFF2-40B4-BE49-F238E27FC236}">
                <a16:creationId xmlns:a16="http://schemas.microsoft.com/office/drawing/2014/main" id="{95F1C728-4830-593F-0821-A9905658B3F3}"/>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66089"/>
            <a:ext cx="7328863" cy="4857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
            <a:extLst>
              <a:ext uri="{FF2B5EF4-FFF2-40B4-BE49-F238E27FC236}">
                <a16:creationId xmlns:a16="http://schemas.microsoft.com/office/drawing/2014/main" id="{B8ACAAE3-C628-8997-D745-1706C0EA5F3C}"/>
              </a:ext>
            </a:extLst>
          </p:cNvPr>
          <p:cNvSpPr txBox="1">
            <a:spLocks noChangeArrowheads="1"/>
          </p:cNvSpPr>
          <p:nvPr/>
        </p:nvSpPr>
        <p:spPr bwMode="auto">
          <a:xfrm>
            <a:off x="7464152" y="1926129"/>
            <a:ext cx="4599785" cy="4093428"/>
          </a:xfrm>
          <a:prstGeom prst="rect">
            <a:avLst/>
          </a:prstGeom>
          <a:solidFill>
            <a:srgbClr val="FFFFFF"/>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altLang="en-CH" sz="1500" b="0" i="0" u="none" strike="noStrike" kern="0" cap="none" spc="0" normalizeH="0" baseline="0" noProof="0" dirty="0">
                <a:ln>
                  <a:noFill/>
                </a:ln>
                <a:solidFill>
                  <a:srgbClr val="0432FF"/>
                </a:solidFill>
                <a:effectLst/>
                <a:uLnTx/>
                <a:uFillTx/>
                <a:latin typeface="Arial"/>
                <a:ea typeface="+mn-ea"/>
                <a:cs typeface="+mn-cs"/>
              </a:rPr>
              <a:t>CERN budget for high-field magnets doubled in 2020 Medium-Term Plan </a:t>
            </a:r>
            <a:r>
              <a:rPr kumimoji="0" lang="en-CH" altLang="en-CH" sz="1400" b="0" i="0" u="none" strike="noStrike" kern="0" cap="none" spc="0" normalizeH="0" baseline="0" noProof="0" dirty="0">
                <a:ln>
                  <a:noFill/>
                </a:ln>
                <a:solidFill>
                  <a:srgbClr val="0C377B"/>
                </a:solidFill>
                <a:effectLst/>
                <a:uLnTx/>
                <a:uFillTx/>
                <a:latin typeface="Arial"/>
                <a:ea typeface="+mn-ea"/>
                <a:cs typeface="+mn-cs"/>
              </a:rPr>
              <a:t>(~ 200 MCHF over ten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altLang="en-CH" sz="1400" b="0" i="0" u="none" strike="noStrike" kern="0" cap="none" spc="0" normalizeH="0" baseline="0" noProof="0" dirty="0">
              <a:ln>
                <a:noFill/>
              </a:ln>
              <a:solidFill>
                <a:srgbClr val="0C377B"/>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0" cap="none" spc="0" normalizeH="0" baseline="0" noProof="0" dirty="0">
                <a:ln>
                  <a:noFill/>
                </a:ln>
                <a:solidFill>
                  <a:srgbClr val="0C377B"/>
                </a:solidFill>
                <a:effectLst/>
                <a:uLnTx/>
                <a:uFillTx/>
                <a:latin typeface="Arial"/>
                <a:ea typeface="+mn-ea"/>
                <a:cs typeface="+mn-cs"/>
                <a:sym typeface="Wingdings" pitchFamily="2" charset="2"/>
              </a:rPr>
              <a:t>Main R&amp;D activities: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materials</a:t>
            </a:r>
            <a:r>
              <a:rPr kumimoji="0" lang="en-GB" sz="1500" b="0" i="0" u="none" strike="noStrike" kern="0" cap="none" spc="0" normalizeH="0" baseline="0" noProof="0" dirty="0">
                <a:ln>
                  <a:noFill/>
                </a:ln>
                <a:solidFill>
                  <a:srgbClr val="0C377B"/>
                </a:solidFill>
                <a:effectLst/>
                <a:uLnTx/>
                <a:uFillTx/>
                <a:latin typeface="Arial"/>
                <a:ea typeface="+mn-ea"/>
                <a:cs typeface="+mn-cs"/>
                <a:sym typeface="Wingdings" pitchFamily="2" charset="2"/>
              </a:rPr>
              <a:t>: </a:t>
            </a: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goal is ~16 T for Nb</a:t>
            </a:r>
            <a:r>
              <a:rPr kumimoji="0" lang="en-GB" sz="1500" b="0" i="0" u="none" strike="noStrike" kern="0" cap="none" spc="0" normalizeH="0" baseline="-25000" noProof="0" dirty="0">
                <a:ln>
                  <a:noFill/>
                </a:ln>
                <a:solidFill>
                  <a:srgbClr val="0432FF"/>
                </a:solidFill>
                <a:effectLst/>
                <a:uLnTx/>
                <a:uFillTx/>
                <a:latin typeface="Arial"/>
                <a:ea typeface="+mn-ea"/>
                <a:cs typeface="+mn-cs"/>
                <a:sym typeface="Wingdings" pitchFamily="2" charset="2"/>
              </a:rPr>
              <a:t>3</a:t>
            </a: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Sn, at least ~20 T for HTS inserts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magnet technology</a:t>
            </a:r>
            <a:r>
              <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rPr>
              <a:t>: engineering, mechanical robustness, insulating materials, field quality</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production of models and prototypes: </a:t>
            </a:r>
            <a:r>
              <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rPr>
              <a:t>to demonstrate material, design and engineering choices,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rPr>
              <a:t>     industrialisation and costs</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itchFamily="2" charset="2"/>
              <a:buChar char="q"/>
              <a:tabLst/>
              <a:defRPr/>
            </a:pPr>
            <a:r>
              <a:rPr kumimoji="0" lang="en-GB" sz="1500" b="0" i="0" u="none" strike="noStrike" kern="0" cap="none" spc="0" normalizeH="0" baseline="0" noProof="0" dirty="0">
                <a:ln>
                  <a:noFill/>
                </a:ln>
                <a:solidFill>
                  <a:srgbClr val="0432FF"/>
                </a:solidFill>
                <a:effectLst/>
                <a:uLnTx/>
                <a:uFillTx/>
                <a:latin typeface="Arial"/>
                <a:ea typeface="+mn-ea"/>
                <a:cs typeface="+mn-cs"/>
                <a:sym typeface="Wingdings" pitchFamily="2" charset="2"/>
              </a:rPr>
              <a:t>infrastructure and test stations: </a:t>
            </a:r>
            <a:r>
              <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rPr>
              <a:t>for tests up to ~ 20 T and 20-50 kA</a:t>
            </a:r>
          </a:p>
          <a:p>
            <a:pPr marL="285750" marR="0" lvl="0" indent="-285750" algn="l" defTabSz="914400" rtl="0" eaLnBrk="1" fontAlgn="auto" latinLnBrk="0" hangingPunct="1">
              <a:lnSpc>
                <a:spcPct val="100000"/>
              </a:lnSpc>
              <a:spcBef>
                <a:spcPts val="0"/>
              </a:spcBef>
              <a:spcAft>
                <a:spcPts val="0"/>
              </a:spcAft>
              <a:buClr>
                <a:srgbClr val="000000"/>
              </a:buClr>
              <a:buSzTx/>
              <a:buFont typeface="Wingdings" pitchFamily="2" charset="2"/>
              <a:buChar char="q"/>
              <a:tabLst/>
              <a:defRPr/>
            </a:pPr>
            <a:endParaRPr kumimoji="0" lang="en-GB" sz="1400" b="0" i="0" u="none" strike="noStrike" kern="0" cap="none" spc="0" normalizeH="0" baseline="0" noProof="0" dirty="0">
              <a:ln>
                <a:noFill/>
              </a:ln>
              <a:solidFill>
                <a:srgbClr val="0C377B"/>
              </a:solidFill>
              <a:effectLst/>
              <a:uLnTx/>
              <a:uFillTx/>
              <a:latin typeface="Arial"/>
              <a:ea typeface="+mn-ea"/>
              <a:cs typeface="+mn-cs"/>
              <a:sym typeface="Wingdings"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altLang="en-CH" sz="1400" b="0" i="0" u="none" strike="noStrike" kern="0" cap="none" spc="0" normalizeH="0" baseline="0" noProof="0" dirty="0">
                <a:ln>
                  <a:noFill/>
                </a:ln>
                <a:solidFill>
                  <a:srgbClr val="0C377B"/>
                </a:solidFill>
                <a:effectLst/>
                <a:uLnTx/>
                <a:uFillTx/>
                <a:latin typeface="Arial"/>
                <a:ea typeface="+mn-ea"/>
                <a:cs typeface="+mn-cs"/>
              </a:rPr>
              <a:t>Detailed deliverables and timescale being defined through Accelerator R&amp;D </a:t>
            </a:r>
            <a:r>
              <a:rPr kumimoji="0" lang="en-GB" altLang="en-CH" sz="1400" b="0" i="0" u="none" strike="noStrike" kern="0" cap="none" spc="0" normalizeH="0" baseline="0" noProof="0" dirty="0">
                <a:ln>
                  <a:noFill/>
                </a:ln>
                <a:solidFill>
                  <a:srgbClr val="0C377B"/>
                </a:solidFill>
                <a:effectLst/>
                <a:uLnTx/>
                <a:uFillTx/>
                <a:latin typeface="Arial"/>
                <a:ea typeface="+mn-ea"/>
                <a:cs typeface="+mn-cs"/>
              </a:rPr>
              <a:t>r</a:t>
            </a:r>
            <a:r>
              <a:rPr kumimoji="0" lang="en-CH" altLang="en-CH" sz="1400" b="0" i="0" u="none" strike="noStrike" kern="0" cap="none" spc="0" normalizeH="0" baseline="0" noProof="0" dirty="0">
                <a:ln>
                  <a:noFill/>
                </a:ln>
                <a:solidFill>
                  <a:srgbClr val="0C377B"/>
                </a:solidFill>
                <a:effectLst/>
                <a:uLnTx/>
                <a:uFillTx/>
                <a:latin typeface="Arial"/>
                <a:ea typeface="+mn-ea"/>
                <a:cs typeface="+mn-cs"/>
              </a:rPr>
              <a:t>oadmap under development</a:t>
            </a:r>
          </a:p>
        </p:txBody>
      </p:sp>
      <p:sp>
        <p:nvSpPr>
          <p:cNvPr id="10" name="TextBox 9">
            <a:extLst>
              <a:ext uri="{FF2B5EF4-FFF2-40B4-BE49-F238E27FC236}">
                <a16:creationId xmlns:a16="http://schemas.microsoft.com/office/drawing/2014/main" id="{AEFCAC5C-3483-ABDE-9B07-591DF7FD16A4}"/>
              </a:ext>
            </a:extLst>
          </p:cNvPr>
          <p:cNvSpPr txBox="1"/>
          <p:nvPr/>
        </p:nvSpPr>
        <p:spPr>
          <a:xfrm>
            <a:off x="8280309" y="6194931"/>
            <a:ext cx="3583160" cy="369332"/>
          </a:xfrm>
          <a:prstGeom prst="rect">
            <a:avLst/>
          </a:prstGeom>
          <a:solidFill>
            <a:schemeClr val="accent4">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L. Bottura, F. Gianotti, A. Siemko </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11" name="TextBox 1">
            <a:extLst>
              <a:ext uri="{FF2B5EF4-FFF2-40B4-BE49-F238E27FC236}">
                <a16:creationId xmlns:a16="http://schemas.microsoft.com/office/drawing/2014/main" id="{C6F3AE70-BF69-6AC8-6BBF-F116E22B881D}"/>
              </a:ext>
            </a:extLst>
          </p:cNvPr>
          <p:cNvSpPr txBox="1">
            <a:spLocks noChangeArrowheads="1"/>
          </p:cNvSpPr>
          <p:nvPr/>
        </p:nvSpPr>
        <p:spPr bwMode="auto">
          <a:xfrm>
            <a:off x="443543" y="775290"/>
            <a:ext cx="11304913" cy="830997"/>
          </a:xfrm>
          <a:prstGeom prst="rect">
            <a:avLst/>
          </a:prstGeom>
          <a:solidFill>
            <a:srgbClr val="FFFFFF"/>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CH" sz="2400" b="1" i="0" u="none" strike="noStrike" kern="0" cap="none" spc="0" normalizeH="0" baseline="0" noProof="0" dirty="0">
                <a:ln>
                  <a:noFill/>
                </a:ln>
                <a:solidFill>
                  <a:srgbClr val="0432FF"/>
                </a:solidFill>
                <a:effectLst/>
                <a:uLnTx/>
                <a:uFillTx/>
                <a:latin typeface="Arial"/>
                <a:ea typeface="+mn-ea"/>
                <a:cs typeface="+mn-cs"/>
              </a:rPr>
              <a:t>In parallel to FCC studies,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CH" sz="2400" b="1" i="0" u="none" strike="noStrike" kern="0" cap="none" spc="0" normalizeH="0" baseline="0" noProof="0" dirty="0">
                <a:ln>
                  <a:noFill/>
                </a:ln>
                <a:solidFill>
                  <a:srgbClr val="0432FF"/>
                </a:solidFill>
                <a:effectLst/>
                <a:uLnTx/>
                <a:uFillTx/>
                <a:latin typeface="Arial"/>
                <a:ea typeface="+mn-ea"/>
                <a:cs typeface="+mn-cs"/>
              </a:rPr>
              <a:t>High Field Magnet development program as long-term separate R&amp;D project</a:t>
            </a:r>
            <a:endParaRPr kumimoji="0" lang="en-CH" altLang="en-CH" sz="2400" b="1" i="0" u="none" strike="noStrike" kern="0" cap="none" spc="0" normalizeH="0" baseline="0" noProof="0" dirty="0">
              <a:ln>
                <a:noFill/>
              </a:ln>
              <a:solidFill>
                <a:srgbClr val="0C377B"/>
              </a:solidFill>
              <a:effectLst/>
              <a:uLnTx/>
              <a:uFillTx/>
              <a:latin typeface="Arial"/>
              <a:ea typeface="+mn-ea"/>
              <a:cs typeface="+mn-cs"/>
            </a:endParaRPr>
          </a:p>
        </p:txBody>
      </p:sp>
      <p:sp>
        <p:nvSpPr>
          <p:cNvPr id="12" name="Oval 11">
            <a:extLst>
              <a:ext uri="{FF2B5EF4-FFF2-40B4-BE49-F238E27FC236}">
                <a16:creationId xmlns:a16="http://schemas.microsoft.com/office/drawing/2014/main" id="{9A924DBE-2D15-FEAF-F380-38CFFDBD2A1F}"/>
              </a:ext>
            </a:extLst>
          </p:cNvPr>
          <p:cNvSpPr/>
          <p:nvPr/>
        </p:nvSpPr>
        <p:spPr>
          <a:xfrm>
            <a:off x="4206152" y="5174415"/>
            <a:ext cx="749147" cy="597765"/>
          </a:xfrm>
          <a:prstGeom prst="ellipse">
            <a:avLst/>
          </a:prstGeom>
          <a:noFill/>
          <a:ln w="508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57770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202678" y="980726"/>
            <a:ext cx="7994692" cy="4176464"/>
          </a:xfrm>
        </p:spPr>
        <p:txBody>
          <a:bodyPr>
            <a:noAutofit/>
          </a:bodyPr>
          <a:lstStyle/>
          <a:p>
            <a:pPr>
              <a:spcBef>
                <a:spcPts val="1200"/>
              </a:spcBef>
              <a:buClr>
                <a:srgbClr val="0C377B"/>
              </a:buClr>
              <a:buFont typeface="Arial" panose="020B0604020202020204" pitchFamily="34" charset="0"/>
              <a:buChar char="•"/>
            </a:pPr>
            <a:r>
              <a:rPr lang="en-US" b="1" dirty="0">
                <a:solidFill>
                  <a:srgbClr val="0000FF"/>
                </a:solidFill>
              </a:rPr>
              <a:t>FCC-Conceptual Design Reports:</a:t>
            </a:r>
          </a:p>
          <a:p>
            <a:pPr lvl="1">
              <a:spcBef>
                <a:spcPts val="1200"/>
              </a:spcBef>
              <a:buClr>
                <a:srgbClr val="0C377B"/>
              </a:buClr>
              <a:buFont typeface="Arial" panose="020B0604020202020204" pitchFamily="34" charset="0"/>
              <a:buChar char="•"/>
            </a:pPr>
            <a:r>
              <a:rPr lang="en-US" b="1" dirty="0"/>
              <a:t>Vol 1 Physics, Vol 2 FCC-ee, Vol 3 FCC-</a:t>
            </a:r>
            <a:r>
              <a:rPr lang="en-US" b="1" dirty="0" err="1"/>
              <a:t>hh</a:t>
            </a:r>
            <a:r>
              <a:rPr lang="en-US" b="1" dirty="0"/>
              <a:t>, Vol 4 HE-LHC</a:t>
            </a:r>
          </a:p>
          <a:p>
            <a:pPr lvl="1">
              <a:spcBef>
                <a:spcPts val="1200"/>
              </a:spcBef>
              <a:buClr>
                <a:srgbClr val="0C377B"/>
              </a:buClr>
              <a:buFont typeface="Arial" panose="020B0604020202020204" pitchFamily="34" charset="0"/>
              <a:buChar char="•"/>
            </a:pPr>
            <a:r>
              <a:rPr lang="en-US" dirty="0"/>
              <a:t>CDRs published in </a:t>
            </a:r>
            <a:r>
              <a:rPr lang="fr-FR" b="1" spc="-1" dirty="0" err="1">
                <a:uFill>
                  <a:solidFill>
                    <a:srgbClr val="FFFFFF"/>
                  </a:solidFill>
                </a:uFill>
                <a:latin typeface="Tahoma"/>
              </a:rPr>
              <a:t>European</a:t>
            </a:r>
            <a:r>
              <a:rPr lang="fr-FR" b="1" spc="-1" dirty="0">
                <a:uFill>
                  <a:solidFill>
                    <a:srgbClr val="FFFFFF"/>
                  </a:solidFill>
                </a:uFill>
                <a:latin typeface="Tahoma"/>
              </a:rPr>
              <a:t> Physical Journal C (Vol 1) and ST (Vol 2 – 4) [Springer]</a:t>
            </a:r>
          </a:p>
          <a:p>
            <a:pPr marL="893763" lvl="1" indent="0">
              <a:spcBef>
                <a:spcPts val="1200"/>
              </a:spcBef>
              <a:buClr>
                <a:srgbClr val="0C377B"/>
              </a:buClr>
              <a:buNone/>
            </a:pPr>
            <a:r>
              <a:rPr lang="en-US" sz="1800" dirty="0">
                <a:solidFill>
                  <a:sysClr val="windowText" lastClr="000000"/>
                </a:solidFill>
                <a:hlinkClick r:id="rId3"/>
              </a:rPr>
              <a:t>EPJ C 79, 6 (2019) 474</a:t>
            </a:r>
            <a:r>
              <a:rPr lang="en-US" sz="1800" dirty="0">
                <a:solidFill>
                  <a:sysClr val="windowText" lastClr="000000"/>
                </a:solidFill>
              </a:rPr>
              <a:t>  , </a:t>
            </a:r>
            <a:r>
              <a:rPr lang="en-US" sz="1800" dirty="0">
                <a:solidFill>
                  <a:sysClr val="windowText" lastClr="000000"/>
                </a:solidFill>
                <a:hlinkClick r:id="rId4"/>
              </a:rPr>
              <a:t>EPJ ST 228, 2 (2019) 261-623 </a:t>
            </a:r>
            <a:r>
              <a:rPr lang="en-US" sz="1800" dirty="0">
                <a:solidFill>
                  <a:sysClr val="windowText" lastClr="000000"/>
                </a:solidFill>
              </a:rPr>
              <a:t>,</a:t>
            </a:r>
          </a:p>
          <a:p>
            <a:pPr marL="447675" lvl="1" indent="446088">
              <a:spcBef>
                <a:spcPts val="1200"/>
              </a:spcBef>
              <a:buClr>
                <a:srgbClr val="0C377B"/>
              </a:buClr>
              <a:buNone/>
            </a:pPr>
            <a:r>
              <a:rPr lang="en-US" sz="1800" dirty="0">
                <a:solidFill>
                  <a:sysClr val="windowText" lastClr="000000"/>
                </a:solidFill>
                <a:hlinkClick r:id="rId5"/>
              </a:rPr>
              <a:t>EPJ ST 228, 4 (2019) 755-1107</a:t>
            </a:r>
            <a:r>
              <a:rPr lang="en-US" sz="1800" dirty="0">
                <a:solidFill>
                  <a:sysClr val="windowText" lastClr="000000"/>
                </a:solidFill>
              </a:rPr>
              <a:t>  , </a:t>
            </a:r>
            <a:r>
              <a:rPr lang="en-US" sz="1800" dirty="0">
                <a:solidFill>
                  <a:sysClr val="windowText" lastClr="000000"/>
                </a:solidFill>
                <a:hlinkClick r:id="rId6"/>
              </a:rPr>
              <a:t>EPJ ST 228, 5 (2019) 1109-1382</a:t>
            </a:r>
            <a:r>
              <a:rPr lang="en-US" sz="1800" dirty="0">
                <a:solidFill>
                  <a:sysClr val="windowText" lastClr="000000"/>
                </a:solidFill>
              </a:rPr>
              <a:t> </a:t>
            </a:r>
          </a:p>
          <a:p>
            <a:r>
              <a:rPr lang="en-GB" sz="800" dirty="0"/>
              <a:t>  </a:t>
            </a:r>
          </a:p>
          <a:p>
            <a:r>
              <a:rPr lang="en-GB" sz="1600" dirty="0"/>
              <a:t>EPJ is a merger and continuation of </a:t>
            </a:r>
            <a:r>
              <a:rPr lang="en-GB" sz="1600" i="1" dirty="0"/>
              <a:t>Acta </a:t>
            </a:r>
            <a:r>
              <a:rPr lang="en-GB" sz="1600" i="1" dirty="0" err="1"/>
              <a:t>Physica</a:t>
            </a:r>
            <a:r>
              <a:rPr lang="en-GB" sz="1600" i="1" dirty="0"/>
              <a:t> </a:t>
            </a:r>
            <a:r>
              <a:rPr lang="en-GB" sz="1600" i="1" dirty="0" err="1"/>
              <a:t>Hungarica</a:t>
            </a:r>
            <a:r>
              <a:rPr lang="en-GB" sz="1600" i="1" dirty="0"/>
              <a:t>, </a:t>
            </a:r>
            <a:r>
              <a:rPr lang="en-GB" sz="1600" i="1" dirty="0" err="1"/>
              <a:t>Anales</a:t>
            </a:r>
            <a:r>
              <a:rPr lang="en-GB" sz="1600" i="1" dirty="0"/>
              <a:t> de </a:t>
            </a:r>
            <a:r>
              <a:rPr lang="en-GB" sz="1600" i="1" dirty="0" err="1"/>
              <a:t>Fisica</a:t>
            </a:r>
            <a:r>
              <a:rPr lang="en-GB" sz="1600" i="1" dirty="0"/>
              <a:t>, Czechoslovak Journal of Physics, </a:t>
            </a:r>
            <a:r>
              <a:rPr lang="en-GB" sz="1600" i="1" dirty="0" err="1"/>
              <a:t>Fizika</a:t>
            </a:r>
            <a:r>
              <a:rPr lang="en-GB" sz="1600" i="1" dirty="0"/>
              <a:t> A, Il Nuovo </a:t>
            </a:r>
            <a:r>
              <a:rPr lang="en-GB" sz="1600" i="1" dirty="0" err="1"/>
              <a:t>Cimento</a:t>
            </a:r>
            <a:r>
              <a:rPr lang="en-GB" sz="1600" i="1" dirty="0"/>
              <a:t>, Journal de Physique, </a:t>
            </a:r>
            <a:r>
              <a:rPr lang="en-GB" sz="1600" i="1" dirty="0" err="1"/>
              <a:t>Portugaliae</a:t>
            </a:r>
            <a:r>
              <a:rPr lang="en-GB" sz="1600" i="1" dirty="0"/>
              <a:t> </a:t>
            </a:r>
            <a:r>
              <a:rPr lang="en-GB" sz="1600" i="1" dirty="0" err="1"/>
              <a:t>Physica</a:t>
            </a:r>
            <a:r>
              <a:rPr lang="en-GB" sz="1600" dirty="0"/>
              <a:t> and </a:t>
            </a:r>
            <a:r>
              <a:rPr lang="en-GB" sz="1600" b="1" i="1" dirty="0" err="1">
                <a:solidFill>
                  <a:srgbClr val="3333FF"/>
                </a:solidFill>
              </a:rPr>
              <a:t>Zeitschrift</a:t>
            </a:r>
            <a:r>
              <a:rPr lang="en-GB" sz="1600" b="1" i="1" dirty="0">
                <a:solidFill>
                  <a:srgbClr val="3333FF"/>
                </a:solidFill>
              </a:rPr>
              <a:t> </a:t>
            </a:r>
            <a:r>
              <a:rPr lang="en-GB" sz="1600" b="1" i="1" dirty="0" err="1">
                <a:solidFill>
                  <a:srgbClr val="3333FF"/>
                </a:solidFill>
              </a:rPr>
              <a:t>für</a:t>
            </a:r>
            <a:r>
              <a:rPr lang="en-GB" sz="1600" b="1" i="1" dirty="0">
                <a:solidFill>
                  <a:srgbClr val="3333FF"/>
                </a:solidFill>
              </a:rPr>
              <a:t> </a:t>
            </a:r>
            <a:r>
              <a:rPr lang="en-GB" sz="1600" b="1" i="1" dirty="0" err="1">
                <a:solidFill>
                  <a:srgbClr val="3333FF"/>
                </a:solidFill>
              </a:rPr>
              <a:t>Physik</a:t>
            </a:r>
            <a:r>
              <a:rPr lang="en-GB" sz="1600" dirty="0"/>
              <a:t>. 25 European Physical Societies are represented in EPJ, including the DPG.</a:t>
            </a:r>
            <a:endParaRPr lang="en-GB" sz="2000" b="1" dirty="0">
              <a:solidFill>
                <a:srgbClr val="0000FF"/>
              </a:solidFill>
            </a:endParaRPr>
          </a:p>
          <a:p>
            <a:pPr>
              <a:spcBef>
                <a:spcPts val="1200"/>
              </a:spcBef>
              <a:buClr>
                <a:srgbClr val="0C377B"/>
              </a:buClr>
              <a:buFont typeface="Arial" panose="020B0604020202020204" pitchFamily="34" charset="0"/>
              <a:buChar char="•"/>
            </a:pPr>
            <a:r>
              <a:rPr lang="en-GB" b="1" dirty="0">
                <a:solidFill>
                  <a:srgbClr val="0000FF"/>
                </a:solidFill>
              </a:rPr>
              <a:t>Summary documents provided to EPPSU SG</a:t>
            </a:r>
          </a:p>
          <a:p>
            <a:pPr lvl="1">
              <a:spcBef>
                <a:spcPts val="1200"/>
              </a:spcBef>
              <a:buClr>
                <a:srgbClr val="0C377B"/>
              </a:buClr>
              <a:buFont typeface="Arial" panose="020B0604020202020204" pitchFamily="34" charset="0"/>
              <a:buChar char="•"/>
            </a:pPr>
            <a:r>
              <a:rPr lang="en-US" b="1" dirty="0"/>
              <a:t>FCC-integral, FCC-ee, FCC-</a:t>
            </a:r>
            <a:r>
              <a:rPr lang="en-US" b="1" dirty="0" err="1"/>
              <a:t>hh</a:t>
            </a:r>
            <a:r>
              <a:rPr lang="en-US" b="1" dirty="0"/>
              <a:t>, HE-LHC</a:t>
            </a:r>
          </a:p>
          <a:p>
            <a:pPr lvl="1">
              <a:spcBef>
                <a:spcPts val="1200"/>
              </a:spcBef>
              <a:buClr>
                <a:srgbClr val="0C377B"/>
              </a:buClr>
              <a:buFont typeface="Arial" panose="020B0604020202020204" pitchFamily="34" charset="0"/>
              <a:buChar char="•"/>
            </a:pPr>
            <a:r>
              <a:rPr lang="en-GB" dirty="0"/>
              <a:t>Accessible on </a:t>
            </a:r>
            <a:r>
              <a:rPr lang="en-GB" dirty="0">
                <a:hlinkClick r:id="rId7"/>
              </a:rPr>
              <a:t>http://fcc-cdr.web.cern.ch/</a:t>
            </a:r>
            <a:endParaRPr lang="en-GB" dirty="0"/>
          </a:p>
          <a:p>
            <a:pPr>
              <a:spcBef>
                <a:spcPts val="1200"/>
              </a:spcBef>
              <a:buClr>
                <a:srgbClr val="0C377B"/>
              </a:buClr>
              <a:buFont typeface="Arial" panose="020B0604020202020204" pitchFamily="34" charset="0"/>
              <a:buChar char="•"/>
            </a:pPr>
            <a:endParaRPr lang="en-US" sz="1100" dirty="0"/>
          </a:p>
        </p:txBody>
      </p:sp>
      <p:sp>
        <p:nvSpPr>
          <p:cNvPr id="8" name="Title 1"/>
          <p:cNvSpPr txBox="1">
            <a:spLocks/>
          </p:cNvSpPr>
          <p:nvPr/>
        </p:nvSpPr>
        <p:spPr>
          <a:xfrm>
            <a:off x="0"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0" cap="none" spc="0" normalizeH="0" baseline="0" noProof="0" dirty="0">
                <a:ln>
                  <a:noFill/>
                </a:ln>
                <a:solidFill>
                  <a:srgbClr val="FFFF00"/>
                </a:solidFill>
                <a:effectLst/>
                <a:uLnTx/>
                <a:uFillTx/>
                <a:latin typeface="Arial"/>
                <a:ea typeface="+mj-ea"/>
                <a:cs typeface="+mj-cs"/>
              </a:rPr>
              <a:t>           FCC CDR published in 2018/19</a:t>
            </a:r>
          </a:p>
        </p:txBody>
      </p:sp>
      <p:pic>
        <p:nvPicPr>
          <p:cNvPr id="7" name="Picture 6"/>
          <p:cNvPicPr>
            <a:picLocks noChangeAspect="1"/>
          </p:cNvPicPr>
          <p:nvPr/>
        </p:nvPicPr>
        <p:blipFill rotWithShape="1">
          <a:blip r:embed="rId8" cstate="print">
            <a:extLst>
              <a:ext uri="{28A0092B-C50C-407E-A947-70E740481C1C}">
                <a14:useLocalDpi xmlns:a14="http://schemas.microsoft.com/office/drawing/2010/main" val="0"/>
              </a:ext>
            </a:extLst>
          </a:blip>
          <a:srcRect t="2926"/>
          <a:stretch/>
        </p:blipFill>
        <p:spPr>
          <a:xfrm>
            <a:off x="2029837" y="980728"/>
            <a:ext cx="2120963" cy="3027359"/>
          </a:xfrm>
          <a:prstGeom prst="rect">
            <a:avLst/>
          </a:prstGeom>
        </p:spPr>
      </p:pic>
      <p:pic>
        <p:nvPicPr>
          <p:cNvPr id="10" name="Picture 9"/>
          <p:cNvPicPr>
            <a:picLocks noChangeAspect="1"/>
          </p:cNvPicPr>
          <p:nvPr/>
        </p:nvPicPr>
        <p:blipFill>
          <a:blip r:embed="rId9"/>
          <a:stretch>
            <a:fillRect/>
          </a:stretch>
        </p:blipFill>
        <p:spPr>
          <a:xfrm>
            <a:off x="-36512" y="980726"/>
            <a:ext cx="2110468" cy="2816013"/>
          </a:xfrm>
          <a:prstGeom prst="rect">
            <a:avLst/>
          </a:prstGeom>
        </p:spPr>
      </p:pic>
      <p:pic>
        <p:nvPicPr>
          <p:cNvPr id="11" name="Picture 10"/>
          <p:cNvPicPr>
            <a:picLocks noChangeAspect="1"/>
          </p:cNvPicPr>
          <p:nvPr/>
        </p:nvPicPr>
        <p:blipFill>
          <a:blip r:embed="rId10"/>
          <a:stretch>
            <a:fillRect/>
          </a:stretch>
        </p:blipFill>
        <p:spPr>
          <a:xfrm>
            <a:off x="-36512" y="3789040"/>
            <a:ext cx="2110468" cy="3096344"/>
          </a:xfrm>
          <a:prstGeom prst="rect">
            <a:avLst/>
          </a:prstGeom>
        </p:spPr>
      </p:pic>
      <p:pic>
        <p:nvPicPr>
          <p:cNvPr id="12" name="Picture 11"/>
          <p:cNvPicPr>
            <a:picLocks noChangeAspect="1"/>
          </p:cNvPicPr>
          <p:nvPr/>
        </p:nvPicPr>
        <p:blipFill>
          <a:blip r:embed="rId11"/>
          <a:stretch>
            <a:fillRect/>
          </a:stretch>
        </p:blipFill>
        <p:spPr>
          <a:xfrm>
            <a:off x="2067663" y="3789040"/>
            <a:ext cx="2072395" cy="3096344"/>
          </a:xfrm>
          <a:prstGeom prst="rect">
            <a:avLst/>
          </a:prstGeom>
        </p:spPr>
      </p:pic>
      <p:sp>
        <p:nvSpPr>
          <p:cNvPr id="13" name="Rectangle 12"/>
          <p:cNvSpPr/>
          <p:nvPr/>
        </p:nvSpPr>
        <p:spPr>
          <a:xfrm rot="20458240">
            <a:off x="711850" y="2563369"/>
            <a:ext cx="3060741" cy="3046988"/>
          </a:xfrm>
          <a:prstGeom prst="rect">
            <a:avLst/>
          </a:prstGeom>
          <a:solidFill>
            <a:schemeClr val="bg1">
              <a:alpha val="8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0000"/>
                </a:solidFill>
                <a:effectLst/>
                <a:uLnTx/>
                <a:uFillTx/>
                <a:latin typeface="Arial"/>
                <a:ea typeface="+mn-ea"/>
                <a:cs typeface="+mn-cs"/>
              </a:rPr>
              <a:t>&gt;1350 contributors </a:t>
            </a:r>
            <a:r>
              <a:rPr kumimoji="0" lang="en-GB" sz="2400" b="1" i="1" u="sng" strike="noStrike" kern="1200" cap="none" spc="0" normalizeH="0" baseline="0" noProof="0" dirty="0">
                <a:ln>
                  <a:noFill/>
                </a:ln>
                <a:solidFill>
                  <a:srgbClr val="FF0000"/>
                </a:solidFill>
                <a:effectLst/>
                <a:uLnTx/>
                <a:uFillTx/>
                <a:latin typeface="Arial"/>
                <a:ea typeface="+mn-ea"/>
                <a:cs typeface="+mn-cs"/>
              </a:rPr>
              <a:t>41 from Turkey!</a:t>
            </a:r>
            <a:r>
              <a:rPr kumimoji="0" lang="en-GB" sz="2400" b="0" i="0" u="none" strike="noStrike" kern="1200" cap="none" spc="0" normalizeH="0" baseline="0" noProof="0" dirty="0">
                <a:ln>
                  <a:noFill/>
                </a:ln>
                <a:solidFill>
                  <a:srgbClr val="FF0000"/>
                </a:solidFill>
                <a:effectLst/>
                <a:uLnTx/>
                <a:uFillTx/>
                <a:latin typeface="Arial"/>
                <a:ea typeface="+mn-ea"/>
                <a:cs typeface="+mn-cs"/>
              </a:rPr>
              <a:t>) and &gt;350 </a:t>
            </a:r>
            <a:r>
              <a:rPr kumimoji="0" lang="en-GB" sz="2400" b="0" i="1" u="none" strike="noStrike" kern="1200" cap="none" spc="0" normalizeH="0" baseline="0" noProof="0" dirty="0">
                <a:ln>
                  <a:noFill/>
                </a:ln>
                <a:solidFill>
                  <a:srgbClr val="FF0000"/>
                </a:solidFill>
                <a:effectLst/>
                <a:uLnTx/>
                <a:uFillTx/>
                <a:latin typeface="Arial"/>
                <a:ea typeface="+mn-ea"/>
                <a:cs typeface="+mn-cs"/>
              </a:rPr>
              <a:t>institutes </a:t>
            </a:r>
            <a:r>
              <a:rPr kumimoji="0" lang="en-GB" sz="2400" b="0" i="1" u="sng" strike="noStrike" kern="1200" cap="none" spc="0" normalizeH="0" baseline="0" noProof="0" dirty="0">
                <a:ln>
                  <a:noFill/>
                </a:ln>
                <a:solidFill>
                  <a:srgbClr val="FF0000"/>
                </a:solidFill>
                <a:effectLst/>
                <a:uLnTx/>
                <a:uFillTx/>
                <a:latin typeface="Arial"/>
                <a:ea typeface="+mn-ea"/>
                <a:cs typeface="+mn-cs"/>
              </a:rPr>
              <a:t>(</a:t>
            </a:r>
            <a:r>
              <a:rPr kumimoji="0" lang="en-GB" sz="2400" b="1" i="1" u="sng" strike="noStrike" kern="1200" cap="none" spc="0" normalizeH="0" baseline="0" noProof="0" dirty="0">
                <a:ln>
                  <a:noFill/>
                </a:ln>
                <a:solidFill>
                  <a:srgbClr val="FF0000"/>
                </a:solidFill>
                <a:effectLst/>
                <a:uLnTx/>
                <a:uFillTx/>
                <a:latin typeface="Arial"/>
                <a:ea typeface="+mn-ea"/>
                <a:cs typeface="+mn-cs"/>
              </a:rPr>
              <a:t>19 institutes from Turkey!</a:t>
            </a:r>
            <a:r>
              <a:rPr kumimoji="0" lang="en-GB" sz="2400" b="0" i="1" u="none" strike="noStrike" kern="1200" cap="none" spc="0" normalizeH="0" baseline="0" noProof="0" dirty="0">
                <a:ln>
                  <a:noFill/>
                </a:ln>
                <a:solidFill>
                  <a:srgbClr val="FF0000"/>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srgbClr val="FF0000"/>
                </a:solidFill>
                <a:effectLst/>
                <a:uLnTx/>
                <a:uFillTx/>
                <a:latin typeface="Arial"/>
                <a:ea typeface="+mn-ea"/>
                <a:cs typeface="+mn-cs"/>
              </a:rPr>
              <a:t>a truly global effort as suggested by EPPSU 2013</a:t>
            </a:r>
            <a:endParaRPr kumimoji="0" lang="en-GB" sz="24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5" name="Picture 14" descr="A picture containing text&#10;&#10;Description automatically generated">
            <a:extLst>
              <a:ext uri="{FF2B5EF4-FFF2-40B4-BE49-F238E27FC236}">
                <a16:creationId xmlns:a16="http://schemas.microsoft.com/office/drawing/2014/main" id="{52018FAC-0C6E-40F2-8422-B6AC6AFF1D3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85426" y="108664"/>
            <a:ext cx="1919536" cy="679601"/>
          </a:xfrm>
          <a:prstGeom prst="rect">
            <a:avLst/>
          </a:prstGeom>
        </p:spPr>
      </p:pic>
    </p:spTree>
    <p:extLst>
      <p:ext uri="{BB962C8B-B14F-4D97-AF65-F5344CB8AC3E}">
        <p14:creationId xmlns:p14="http://schemas.microsoft.com/office/powerpoint/2010/main" val="16914936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Diagram, radar chart&#10;&#10;Description automatically generated">
            <a:extLst>
              <a:ext uri="{FF2B5EF4-FFF2-40B4-BE49-F238E27FC236}">
                <a16:creationId xmlns:a16="http://schemas.microsoft.com/office/drawing/2014/main" id="{D0165216-A624-45DD-8EEC-B188896AFB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7055" y="2777714"/>
            <a:ext cx="3867190" cy="3027550"/>
          </a:xfrm>
          <a:prstGeom prst="rect">
            <a:avLst/>
          </a:prstGeom>
        </p:spPr>
      </p:pic>
      <p:pic>
        <p:nvPicPr>
          <p:cNvPr id="6" name="Picture 5" descr="Diagram&#10;&#10;Description automatically generated">
            <a:extLst>
              <a:ext uri="{FF2B5EF4-FFF2-40B4-BE49-F238E27FC236}">
                <a16:creationId xmlns:a16="http://schemas.microsoft.com/office/drawing/2014/main" id="{DD6D7D01-2D74-4BB7-8843-013BC6A4AF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4674" y="2704347"/>
            <a:ext cx="2823067" cy="3144813"/>
          </a:xfrm>
          <a:prstGeom prst="rect">
            <a:avLst/>
          </a:prstGeom>
        </p:spPr>
      </p:pic>
      <p:sp>
        <p:nvSpPr>
          <p:cNvPr id="10" name="Content Placeholder 2">
            <a:extLst>
              <a:ext uri="{FF2B5EF4-FFF2-40B4-BE49-F238E27FC236}">
                <a16:creationId xmlns:a16="http://schemas.microsoft.com/office/drawing/2014/main" id="{8EE6EA8D-9A1F-440C-B2B5-2ADA3E1F4F72}"/>
              </a:ext>
            </a:extLst>
          </p:cNvPr>
          <p:cNvSpPr txBox="1">
            <a:spLocks/>
          </p:cNvSpPr>
          <p:nvPr/>
        </p:nvSpPr>
        <p:spPr>
          <a:xfrm>
            <a:off x="5614566" y="3483093"/>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The </a:t>
            </a:r>
            <a:r>
              <a:rPr kumimoji="0" lang="en-US" sz="3200" b="1" i="0" u="none" strike="noStrike" kern="0" cap="none" spc="0" normalizeH="0" baseline="0" noProof="0" dirty="0">
                <a:ln>
                  <a:noFill/>
                </a:ln>
                <a:solidFill>
                  <a:srgbClr val="FFFF00"/>
                </a:solidFill>
                <a:effectLst/>
                <a:uLnTx/>
                <a:uFillTx/>
                <a:latin typeface="Arial"/>
                <a:ea typeface="+mj-ea"/>
                <a:cs typeface="+mj-cs"/>
              </a:rPr>
              <a:t>FCC integrated program</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inspired by successful LEP – LHC programs at CERN</a:t>
            </a:r>
          </a:p>
        </p:txBody>
      </p:sp>
      <p:sp>
        <p:nvSpPr>
          <p:cNvPr id="42" name="Rectangle 41">
            <a:extLst>
              <a:ext uri="{FF2B5EF4-FFF2-40B4-BE49-F238E27FC236}">
                <a16:creationId xmlns:a16="http://schemas.microsoft.com/office/drawing/2014/main" id="{04A6F745-D9B7-4661-96DE-5262EDD3D473}"/>
              </a:ext>
            </a:extLst>
          </p:cNvPr>
          <p:cNvSpPr/>
          <p:nvPr/>
        </p:nvSpPr>
        <p:spPr>
          <a:xfrm>
            <a:off x="335360" y="5871057"/>
            <a:ext cx="432048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3" name="Rectangle 42">
            <a:extLst>
              <a:ext uri="{FF2B5EF4-FFF2-40B4-BE49-F238E27FC236}">
                <a16:creationId xmlns:a16="http://schemas.microsoft.com/office/drawing/2014/main" id="{E9A1F3B5-C082-491A-84D8-A42455525EA3}"/>
              </a:ext>
            </a:extLst>
          </p:cNvPr>
          <p:cNvSpPr/>
          <p:nvPr/>
        </p:nvSpPr>
        <p:spPr>
          <a:xfrm>
            <a:off x="4655840" y="5871057"/>
            <a:ext cx="278430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4" name="Rectangle 43">
            <a:extLst>
              <a:ext uri="{FF2B5EF4-FFF2-40B4-BE49-F238E27FC236}">
                <a16:creationId xmlns:a16="http://schemas.microsoft.com/office/drawing/2014/main" id="{BE52CCC7-CED5-4B33-A4AA-3B117F2FC897}"/>
              </a:ext>
            </a:extLst>
          </p:cNvPr>
          <p:cNvSpPr/>
          <p:nvPr/>
        </p:nvSpPr>
        <p:spPr>
          <a:xfrm>
            <a:off x="7440149" y="5871057"/>
            <a:ext cx="4320480"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45" name="TextBox 44">
            <a:extLst>
              <a:ext uri="{FF2B5EF4-FFF2-40B4-BE49-F238E27FC236}">
                <a16:creationId xmlns:a16="http://schemas.microsoft.com/office/drawing/2014/main" id="{EC54DD9B-1A26-401F-B369-F15CA5DCE1F6}"/>
              </a:ext>
            </a:extLst>
          </p:cNvPr>
          <p:cNvSpPr txBox="1"/>
          <p:nvPr/>
        </p:nvSpPr>
        <p:spPr>
          <a:xfrm>
            <a:off x="1679509"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46" name="TextBox 45">
            <a:extLst>
              <a:ext uri="{FF2B5EF4-FFF2-40B4-BE49-F238E27FC236}">
                <a16:creationId xmlns:a16="http://schemas.microsoft.com/office/drawing/2014/main" id="{13903001-0ACB-4513-B18B-CA408CDDAE82}"/>
              </a:ext>
            </a:extLst>
          </p:cNvPr>
          <p:cNvSpPr txBox="1"/>
          <p:nvPr/>
        </p:nvSpPr>
        <p:spPr>
          <a:xfrm>
            <a:off x="5377213" y="578564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47" name="TextBox 46">
            <a:extLst>
              <a:ext uri="{FF2B5EF4-FFF2-40B4-BE49-F238E27FC236}">
                <a16:creationId xmlns:a16="http://schemas.microsoft.com/office/drawing/2014/main" id="{4212EEE7-ACD1-48CE-BCC5-DC8FDBD3371D}"/>
              </a:ext>
            </a:extLst>
          </p:cNvPr>
          <p:cNvSpPr txBox="1"/>
          <p:nvPr/>
        </p:nvSpPr>
        <p:spPr>
          <a:xfrm>
            <a:off x="9168341" y="5775047"/>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2065 - 2090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20" name="Picture 19" descr="Diagram, radar chart&#10;&#10;Description automatically generated">
            <a:extLst>
              <a:ext uri="{FF2B5EF4-FFF2-40B4-BE49-F238E27FC236}">
                <a16:creationId xmlns:a16="http://schemas.microsoft.com/office/drawing/2014/main" id="{48CF1153-D3BB-4DEF-AA1D-2D82EC636517}"/>
              </a:ext>
            </a:extLst>
          </p:cNvPr>
          <p:cNvPicPr>
            <a:picLocks noChangeAspect="1"/>
          </p:cNvPicPr>
          <p:nvPr/>
        </p:nvPicPr>
        <p:blipFill>
          <a:blip r:embed="rId5"/>
          <a:stretch>
            <a:fillRect/>
          </a:stretch>
        </p:blipFill>
        <p:spPr>
          <a:xfrm>
            <a:off x="8253473" y="2728084"/>
            <a:ext cx="3795188" cy="3077180"/>
          </a:xfrm>
          <a:prstGeom prst="rect">
            <a:avLst/>
          </a:prstGeom>
        </p:spPr>
      </p:pic>
      <p:sp>
        <p:nvSpPr>
          <p:cNvPr id="9" name="Content Placeholder 2">
            <a:extLst>
              <a:ext uri="{FF2B5EF4-FFF2-40B4-BE49-F238E27FC236}">
                <a16:creationId xmlns:a16="http://schemas.microsoft.com/office/drawing/2014/main" id="{1087C655-90B7-45C3-A94A-4DFD06F3A12D}"/>
              </a:ext>
            </a:extLst>
          </p:cNvPr>
          <p:cNvSpPr txBox="1">
            <a:spLocks/>
          </p:cNvSpPr>
          <p:nvPr/>
        </p:nvSpPr>
        <p:spPr>
          <a:xfrm>
            <a:off x="9582873" y="3392822"/>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01AC379-67C8-4569-86AA-5EFD69B598D9}"/>
                  </a:ext>
                </a:extLst>
              </p:cNvPr>
              <p:cNvSpPr txBox="1"/>
              <p:nvPr/>
            </p:nvSpPr>
            <p:spPr>
              <a:xfrm>
                <a:off x="129275" y="937037"/>
                <a:ext cx="11953328"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a:t>
                </a:r>
                <a:r>
                  <a:rPr kumimoji="0" lang="en-GB" sz="1800" b="1" i="0" u="none" strike="noStrike" kern="1200" cap="none" spc="0" normalizeH="0" baseline="0" noProof="0" dirty="0" err="1">
                    <a:ln>
                      <a:noFill/>
                    </a:ln>
                    <a:solidFill>
                      <a:srgbClr val="3333FF"/>
                    </a:solidFill>
                    <a:effectLst/>
                    <a:uLnTx/>
                    <a:uFillTx/>
                    <a:latin typeface="Arial"/>
                    <a:ea typeface="+mn-ea"/>
                    <a:cs typeface="+mn-cs"/>
                  </a:rPr>
                  <a:t>hh</a:t>
                </a:r>
                <a:r>
                  <a:rPr kumimoji="0" lang="en-GB" sz="1800" b="1" i="0" u="none" strike="noStrike" kern="1200" cap="none" spc="0" normalizeH="0" baseline="0" noProof="0" dirty="0">
                    <a:ln>
                      <a:noFill/>
                    </a:ln>
                    <a:solidFill>
                      <a:srgbClr val="3333FF"/>
                    </a:solidFill>
                    <a:effectLst/>
                    <a:uLnTx/>
                    <a:uFillTx/>
                    <a:latin typeface="Arial"/>
                    <a:ea typeface="+mn-ea"/>
                    <a:cs typeface="+mn-cs"/>
                  </a:rPr>
                  <a:t>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with ion and eh options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omplementary</a:t>
                </a:r>
                <a:r>
                  <a:rPr kumimoji="0" lang="en-GB" sz="1800" b="0" i="0" u="none" strike="noStrike" kern="1200" cap="none" spc="0" normalizeH="0" baseline="0" noProof="0" dirty="0">
                    <a:ln>
                      <a:noFill/>
                    </a:ln>
                    <a:solidFill>
                      <a:srgbClr val="0C377B"/>
                    </a:solidFill>
                    <a:effectLst/>
                    <a:uLnTx/>
                    <a:uFillTx/>
                    <a:latin typeface="Arial"/>
                    <a:ea typeface="+mn-ea"/>
                    <a:cs typeface="+mn-cs"/>
                  </a:rPr>
                  <a:t> physics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ommon</a:t>
                </a:r>
                <a:r>
                  <a:rPr kumimoji="0" lang="en-GB" sz="1800" b="0" i="0" u="none" strike="noStrike" kern="1200" cap="none" spc="0" normalizeH="0" baseline="0" noProof="0" dirty="0">
                    <a:ln>
                      <a:noFill/>
                    </a:ln>
                    <a:solidFill>
                      <a:srgbClr val="0C377B"/>
                    </a:solidFill>
                    <a:effectLst/>
                    <a:uLnTx/>
                    <a:uFillTx/>
                    <a:latin typeface="Arial"/>
                    <a:ea typeface="+mn-ea"/>
                    <a:cs typeface="+mn-cs"/>
                  </a:rPr>
                  <a:t>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a:t>
                </a:r>
                <a:r>
                  <a:rPr kumimoji="0" lang="en-US" sz="1800" b="0" i="0" u="none" strike="noStrike" kern="1200" cap="none" spc="0" normalizeH="0" baseline="0" noProof="0" dirty="0" err="1">
                    <a:ln>
                      <a:noFill/>
                    </a:ln>
                    <a:solidFill>
                      <a:srgbClr val="0C377B"/>
                    </a:solidFill>
                    <a:effectLst/>
                    <a:uLnTx/>
                    <a:uFillTx/>
                    <a:latin typeface="Arial"/>
                    <a:ea typeface="+mn-ea"/>
                    <a:cs typeface="+mn-cs"/>
                  </a:rPr>
                  <a:t>uilding</a:t>
                </a:r>
                <a:r>
                  <a:rPr kumimoji="0" lang="en-US" sz="1800" b="0" i="0" u="none" strike="noStrike" kern="1200" cap="none" spc="0" normalizeH="0" baseline="0" noProof="0" dirty="0">
                    <a:ln>
                      <a:noFill/>
                    </a:ln>
                    <a:solidFill>
                      <a:srgbClr val="0C377B"/>
                    </a:solidFill>
                    <a:effectLst/>
                    <a:uLnTx/>
                    <a:uFillTx/>
                    <a:latin typeface="Arial"/>
                    <a:ea typeface="+mn-ea"/>
                    <a:cs typeface="+mn-cs"/>
                  </a:rPr>
                  <a:t>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allows seamless continuation of HEP after completion of the HL-LHC program</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23" name="TextBox 22">
                <a:extLst>
                  <a:ext uri="{FF2B5EF4-FFF2-40B4-BE49-F238E27FC236}">
                    <a16:creationId xmlns:a16="http://schemas.microsoft.com/office/drawing/2014/main" id="{001AC379-67C8-4569-86AA-5EFD69B598D9}"/>
                  </a:ext>
                </a:extLst>
              </p:cNvPr>
              <p:cNvSpPr txBox="1">
                <a:spLocks noRot="1" noChangeAspect="1" noMove="1" noResize="1" noEditPoints="1" noAdjustHandles="1" noChangeArrowheads="1" noChangeShapeType="1" noTextEdit="1"/>
              </p:cNvSpPr>
              <p:nvPr/>
            </p:nvSpPr>
            <p:spPr>
              <a:xfrm>
                <a:off x="129275" y="937037"/>
                <a:ext cx="11953328" cy="1785104"/>
              </a:xfrm>
              <a:prstGeom prst="rect">
                <a:avLst/>
              </a:prstGeom>
              <a:blipFill>
                <a:blip r:embed="rId6"/>
                <a:stretch>
                  <a:fillRect l="-510" t="-1706" b="-4437"/>
                </a:stretch>
              </a:blipFill>
            </p:spPr>
            <p:txBody>
              <a:bodyPr/>
              <a:lstStyle/>
              <a:p>
                <a:r>
                  <a:rPr lang="en-CH">
                    <a:noFill/>
                  </a:rPr>
                  <a:t> </a:t>
                </a:r>
              </a:p>
            </p:txBody>
          </p:sp>
        </mc:Fallback>
      </mc:AlternateContent>
      <p:sp>
        <p:nvSpPr>
          <p:cNvPr id="17" name="TextBox 16">
            <a:extLst>
              <a:ext uri="{FF2B5EF4-FFF2-40B4-BE49-F238E27FC236}">
                <a16:creationId xmlns:a16="http://schemas.microsoft.com/office/drawing/2014/main" id="{1063AF18-AE8C-281F-F483-49D25C36D5D9}"/>
              </a:ext>
            </a:extLst>
          </p:cNvPr>
          <p:cNvSpPr txBox="1"/>
          <p:nvPr/>
        </p:nvSpPr>
        <p:spPr>
          <a:xfrm>
            <a:off x="3166281" y="6269947"/>
            <a:ext cx="8916322" cy="461665"/>
          </a:xfrm>
          <a:prstGeom prst="rect">
            <a:avLst/>
          </a:prstGeom>
          <a:noFill/>
        </p:spPr>
        <p:txBody>
          <a:bodyPr wrap="square">
            <a:spAutoFit/>
          </a:bodyPr>
          <a:lstStyle/>
          <a:p>
            <a:r>
              <a:rPr lang="en-GB" sz="2400" dirty="0">
                <a:solidFill>
                  <a:schemeClr val="tx1">
                    <a:lumMod val="20000"/>
                    <a:lumOff val="80000"/>
                  </a:schemeClr>
                </a:solidFill>
              </a:rPr>
              <a:t>a similar two-stage project CEPC/SPPC is under study in China</a:t>
            </a:r>
          </a:p>
        </p:txBody>
      </p:sp>
    </p:spTree>
    <p:extLst>
      <p:ext uri="{BB962C8B-B14F-4D97-AF65-F5344CB8AC3E}">
        <p14:creationId xmlns:p14="http://schemas.microsoft.com/office/powerpoint/2010/main" val="1368734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0"/>
            <a:ext cx="12192000" cy="850561"/>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from ESPP Update 2020</a:t>
            </a:r>
          </a:p>
        </p:txBody>
      </p:sp>
      <p:sp>
        <p:nvSpPr>
          <p:cNvPr id="4" name="Content Placeholder 4">
            <a:extLst>
              <a:ext uri="{FF2B5EF4-FFF2-40B4-BE49-F238E27FC236}">
                <a16:creationId xmlns:a16="http://schemas.microsoft.com/office/drawing/2014/main" id="{A36AE54F-A810-C84A-834F-460747F4CE72}"/>
              </a:ext>
            </a:extLst>
          </p:cNvPr>
          <p:cNvSpPr txBox="1">
            <a:spLocks/>
          </p:cNvSpPr>
          <p:nvPr/>
        </p:nvSpPr>
        <p:spPr>
          <a:xfrm>
            <a:off x="-525205" y="275457"/>
            <a:ext cx="12822149" cy="481245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540000" marR="0" lvl="3" indent="0" algn="l" defTabSz="457200" rtl="0" eaLnBrk="1" fontAlgn="auto" latinLnBrk="0" hangingPunct="1">
              <a:lnSpc>
                <a:spcPct val="100000"/>
              </a:lnSpc>
              <a:spcBef>
                <a:spcPct val="20000"/>
              </a:spcBef>
              <a:spcAft>
                <a:spcPts val="0"/>
              </a:spcAft>
              <a:buClr>
                <a:srgbClr val="969696"/>
              </a:buClr>
              <a:buSzPct val="90000"/>
              <a:buFont typeface="Arial"/>
              <a:buNone/>
              <a:tabLst/>
              <a:defRPr/>
            </a:pPr>
            <a:endParaRPr kumimoji="0" lang="en-GB" sz="2800" b="0" i="0" u="none" strike="noStrike" kern="1200" cap="none" spc="0" normalizeH="0" baseline="0" noProof="0" dirty="0">
              <a:ln>
                <a:noFill/>
              </a:ln>
              <a:solidFill>
                <a:srgbClr val="0C377B"/>
              </a:solidFill>
              <a:effectLst/>
              <a:uLnTx/>
              <a:uFillTx/>
              <a:latin typeface="Arial"/>
              <a:ea typeface="+mn-ea"/>
              <a:cs typeface="+mn-cs"/>
            </a:endParaRPr>
          </a:p>
          <a:p>
            <a:pPr marL="540000" marR="0" lvl="3" indent="0" algn="l" defTabSz="457200" rtl="0" eaLnBrk="1" fontAlgn="auto" latinLnBrk="0" hangingPunct="1">
              <a:lnSpc>
                <a:spcPct val="100000"/>
              </a:lnSpc>
              <a:spcBef>
                <a:spcPts val="400"/>
              </a:spcBef>
              <a:spcAft>
                <a:spcPts val="0"/>
              </a:spcAft>
              <a:buClr>
                <a:srgbClr val="969696"/>
              </a:buClr>
              <a:buSzPct val="90000"/>
              <a:buFont typeface="Arial"/>
              <a:buNone/>
              <a:tabLst/>
              <a:defRPr/>
            </a:pPr>
            <a:r>
              <a:rPr kumimoji="0" lang="en-GB" sz="2800" b="1" i="0" u="none" strike="noStrike" kern="1200" cap="none" spc="0" normalizeH="0" baseline="0" noProof="0" dirty="0">
                <a:ln>
                  <a:noFill/>
                </a:ln>
                <a:solidFill>
                  <a:srgbClr val="0C377B"/>
                </a:solidFill>
                <a:effectLst/>
                <a:uLnTx/>
                <a:uFillTx/>
                <a:latin typeface="Arial"/>
                <a:ea typeface="+mn-ea"/>
                <a:cs typeface="+mn-cs"/>
              </a:rPr>
              <a:t>High-priority future initiatives:</a:t>
            </a:r>
          </a:p>
          <a:p>
            <a:pPr marL="540000" marR="0" lvl="3" indent="0" algn="l" defTabSz="457200" rtl="0" eaLnBrk="1" fontAlgn="auto" latinLnBrk="0" hangingPunct="1">
              <a:lnSpc>
                <a:spcPct val="100000"/>
              </a:lnSpc>
              <a:spcBef>
                <a:spcPts val="400"/>
              </a:spcBef>
              <a:spcAft>
                <a:spcPts val="0"/>
              </a:spcAft>
              <a:buClr>
                <a:srgbClr val="969696"/>
              </a:buClr>
              <a:buSzPct val="90000"/>
              <a:buFont typeface="Arial"/>
              <a:buNone/>
              <a:tabLst/>
              <a:defRPr/>
            </a:pPr>
            <a:r>
              <a:rPr kumimoji="0" lang="en-GB" sz="2400" b="0" i="0" u="none" strike="noStrike" kern="1200" cap="none" spc="0" normalizeH="0" baseline="0" noProof="0" dirty="0">
                <a:ln>
                  <a:noFill/>
                </a:ln>
                <a:solidFill>
                  <a:srgbClr val="0C377B"/>
                </a:solidFill>
                <a:effectLst/>
                <a:uLnTx/>
                <a:uFillTx/>
                <a:latin typeface="Arial"/>
                <a:ea typeface="+mn-ea"/>
                <a:cs typeface="+mn-cs"/>
              </a:rPr>
              <a:t>An </a:t>
            </a:r>
            <a:r>
              <a:rPr kumimoji="0" lang="en-GB" sz="2400" b="1" i="0" u="none" strike="noStrike" kern="1200" cap="none" spc="0" normalizeH="0" baseline="0" noProof="0" dirty="0">
                <a:ln>
                  <a:noFill/>
                </a:ln>
                <a:solidFill>
                  <a:srgbClr val="FF0000"/>
                </a:solidFill>
                <a:effectLst/>
                <a:uLnTx/>
                <a:uFillTx/>
                <a:latin typeface="Arial"/>
                <a:ea typeface="+mn-ea"/>
                <a:cs typeface="+mn-cs"/>
              </a:rPr>
              <a:t>electron-positron Higgs factory is the highest-priority next collider</a:t>
            </a:r>
            <a:r>
              <a:rPr kumimoji="0" lang="en-GB" sz="2400" b="0" i="0" u="none" strike="noStrike" kern="1200" cap="none" spc="0" normalizeH="0" baseline="0" noProof="0" dirty="0">
                <a:ln>
                  <a:noFill/>
                </a:ln>
                <a:solidFill>
                  <a:srgbClr val="0C377B"/>
                </a:solidFill>
                <a:effectLst/>
                <a:uLnTx/>
                <a:uFillTx/>
                <a:latin typeface="Arial"/>
                <a:ea typeface="+mn-ea"/>
                <a:cs typeface="+mn-cs"/>
              </a:rPr>
              <a:t>. For the longer term, the European particle physics community has the ambition to operate a </a:t>
            </a:r>
            <a:r>
              <a:rPr kumimoji="0" lang="en-GB" sz="2400" b="1" i="0" u="none" strike="noStrike" kern="1200" cap="none" spc="0" normalizeH="0" baseline="0" noProof="0" dirty="0">
                <a:ln>
                  <a:noFill/>
                </a:ln>
                <a:solidFill>
                  <a:srgbClr val="FF0000"/>
                </a:solidFill>
                <a:effectLst/>
                <a:uLnTx/>
                <a:uFillTx/>
                <a:latin typeface="Arial"/>
                <a:ea typeface="+mn-ea"/>
                <a:cs typeface="+mn-cs"/>
              </a:rPr>
              <a:t>proton-proton collider at the highest achievable energy</a:t>
            </a:r>
            <a:r>
              <a:rPr kumimoji="0" lang="en-GB" sz="2400" b="0" i="0" u="none" strike="noStrike" kern="1200" cap="none" spc="0" normalizeH="0" baseline="0" noProof="0" dirty="0">
                <a:ln>
                  <a:noFill/>
                </a:ln>
                <a:solidFill>
                  <a:srgbClr val="0C377B"/>
                </a:solidFill>
                <a:effectLst/>
                <a:uLnTx/>
                <a:uFillTx/>
                <a:latin typeface="Arial"/>
                <a:ea typeface="+mn-ea"/>
                <a:cs typeface="+mn-cs"/>
              </a:rPr>
              <a:t>. Accomplishing these compelling goals will require innovation and cutting-edge technology:</a:t>
            </a:r>
            <a:endParaRPr kumimoji="0" lang="en-GB" sz="2400" b="1" i="0" u="none" strike="noStrike" kern="1200" cap="none" spc="0" normalizeH="0" baseline="0" noProof="0" dirty="0">
              <a:ln>
                <a:noFill/>
              </a:ln>
              <a:solidFill>
                <a:srgbClr val="0C377B"/>
              </a:solidFill>
              <a:effectLst/>
              <a:uLnTx/>
              <a:uFillTx/>
              <a:latin typeface="Arial"/>
              <a:ea typeface="+mn-ea"/>
              <a:cs typeface="+mn-cs"/>
            </a:endParaRPr>
          </a:p>
          <a:p>
            <a:pPr marL="540000" marR="0" lvl="3" indent="0" algn="l" defTabSz="457200" rtl="0" eaLnBrk="1" fontAlgn="auto" latinLnBrk="0" hangingPunct="1">
              <a:lnSpc>
                <a:spcPct val="100000"/>
              </a:lnSpc>
              <a:spcBef>
                <a:spcPts val="600"/>
              </a:spcBef>
              <a:spcAft>
                <a:spcPts val="0"/>
              </a:spcAft>
              <a:buClr>
                <a:srgbClr val="969696"/>
              </a:buClr>
              <a:buSzPct val="90000"/>
              <a:buFont typeface="Arial"/>
              <a:buNone/>
              <a:tabLst/>
              <a:defRPr/>
            </a:pPr>
            <a:r>
              <a:rPr kumimoji="0" lang="en-GB" sz="2400" b="1" i="0" u="none" strike="noStrike" kern="1200" cap="none" spc="0" normalizeH="0" baseline="0" noProof="0" dirty="0">
                <a:ln>
                  <a:noFill/>
                </a:ln>
                <a:solidFill>
                  <a:srgbClr val="3030A4"/>
                </a:solidFill>
                <a:effectLst/>
                <a:uLnTx/>
                <a:uFillTx/>
                <a:latin typeface="Arial"/>
                <a:ea typeface="+mn-ea"/>
                <a:cs typeface="+mn-cs"/>
              </a:rPr>
              <a:t>“</a:t>
            </a:r>
            <a:r>
              <a:rPr kumimoji="0" lang="en-GB" sz="2400" b="0" i="0" u="none" strike="noStrike" kern="1200" cap="none" spc="0" normalizeH="0" baseline="0" noProof="0" dirty="0">
                <a:ln>
                  <a:noFill/>
                </a:ln>
                <a:solidFill>
                  <a:srgbClr val="0C377B"/>
                </a:solidFill>
                <a:effectLst/>
                <a:uLnTx/>
                <a:uFillTx/>
                <a:latin typeface="Arial"/>
                <a:ea typeface="+mn-ea"/>
                <a:cs typeface="+mn-cs"/>
              </a:rPr>
              <a:t>the particle physics community should ramp up its </a:t>
            </a:r>
            <a:r>
              <a:rPr kumimoji="0" lang="en-GB" sz="2400" b="1" i="0" u="none" strike="noStrike" kern="1200" cap="none" spc="0" normalizeH="0" baseline="0" noProof="0" dirty="0">
                <a:ln>
                  <a:noFill/>
                </a:ln>
                <a:solidFill>
                  <a:srgbClr val="3333FF"/>
                </a:solidFill>
                <a:effectLst/>
                <a:uLnTx/>
                <a:uFillTx/>
                <a:latin typeface="Arial"/>
                <a:ea typeface="+mn-ea"/>
                <a:cs typeface="+mn-cs"/>
              </a:rPr>
              <a:t>R&amp;D effort </a:t>
            </a:r>
            <a:r>
              <a:rPr kumimoji="0" lang="en-GB" sz="2400" b="0" i="0" u="none" strike="noStrike" kern="1200" cap="none" spc="0" normalizeH="0" baseline="0" noProof="0" dirty="0">
                <a:ln>
                  <a:noFill/>
                </a:ln>
                <a:solidFill>
                  <a:srgbClr val="0C377B"/>
                </a:solidFill>
                <a:effectLst/>
                <a:uLnTx/>
                <a:uFillTx/>
                <a:latin typeface="Arial"/>
                <a:ea typeface="+mn-ea"/>
                <a:cs typeface="+mn-cs"/>
              </a:rPr>
              <a:t>focused on advanced accelerator technologies, in particular that for </a:t>
            </a:r>
            <a:r>
              <a:rPr kumimoji="0" lang="en-GB" sz="2400" b="1" i="0" u="none" strike="noStrike" kern="1200" cap="none" spc="0" normalizeH="0" baseline="0" noProof="0" dirty="0">
                <a:ln>
                  <a:noFill/>
                </a:ln>
                <a:solidFill>
                  <a:srgbClr val="3333FF"/>
                </a:solidFill>
                <a:effectLst/>
                <a:uLnTx/>
                <a:uFillTx/>
                <a:latin typeface="Arial"/>
                <a:ea typeface="+mn-ea"/>
                <a:cs typeface="+mn-cs"/>
              </a:rPr>
              <a:t>high-field superconducting magnets, incl. high-temperature superconductors</a:t>
            </a:r>
            <a:r>
              <a:rPr kumimoji="0" lang="en-GB" sz="2400" b="0" i="0" u="none" strike="noStrike" kern="1200" cap="none" spc="0" normalizeH="0" baseline="0" noProof="0" dirty="0">
                <a:ln>
                  <a:noFill/>
                </a:ln>
                <a:solidFill>
                  <a:srgbClr val="0C377B"/>
                </a:solidFill>
                <a:effectLst/>
                <a:uLnTx/>
                <a:uFillTx/>
                <a:latin typeface="Arial"/>
                <a:ea typeface="+mn-ea"/>
                <a:cs typeface="+mn-cs"/>
              </a:rPr>
              <a:t>”   </a:t>
            </a:r>
          </a:p>
          <a:p>
            <a:pPr marL="540000" marR="0" lvl="3" indent="0" algn="l" defTabSz="457200" rtl="0" eaLnBrk="1" fontAlgn="auto" latinLnBrk="0" hangingPunct="1">
              <a:lnSpc>
                <a:spcPct val="100000"/>
              </a:lnSpc>
              <a:spcBef>
                <a:spcPts val="600"/>
              </a:spcBef>
              <a:spcAft>
                <a:spcPts val="0"/>
              </a:spcAft>
              <a:buClr>
                <a:srgbClr val="969696"/>
              </a:buClr>
              <a:buSzPct val="90000"/>
              <a:buFont typeface="Arial"/>
              <a:buNone/>
              <a:tabLst/>
              <a:defRPr/>
            </a:pPr>
            <a:r>
              <a:rPr kumimoji="0" lang="en-GB" sz="2400" b="0" i="0" u="none" strike="noStrike" kern="1200" cap="none" spc="0" normalizeH="0" baseline="0" noProof="0" dirty="0">
                <a:ln>
                  <a:noFill/>
                </a:ln>
                <a:solidFill>
                  <a:srgbClr val="0C377B"/>
                </a:solidFill>
                <a:effectLst/>
                <a:uLnTx/>
                <a:uFillTx/>
                <a:latin typeface="Arial"/>
                <a:ea typeface="+mn-ea"/>
                <a:cs typeface="+mn-cs"/>
              </a:rPr>
              <a:t>“Europe, together with its international partners, should investigate </a:t>
            </a:r>
            <a:r>
              <a:rPr kumimoji="0" lang="en-GB" sz="2400" b="0" i="0" u="none" strike="noStrike" kern="1200" cap="none" spc="0" normalizeH="0" baseline="0" noProof="0" dirty="0">
                <a:ln>
                  <a:noFill/>
                </a:ln>
                <a:solidFill>
                  <a:srgbClr val="3333FF"/>
                </a:solidFill>
                <a:effectLst/>
                <a:uLnTx/>
                <a:uFillTx/>
                <a:latin typeface="Arial"/>
                <a:ea typeface="+mn-ea"/>
                <a:cs typeface="+mn-cs"/>
              </a:rPr>
              <a:t>the </a:t>
            </a:r>
            <a:r>
              <a:rPr kumimoji="0" lang="en-GB" sz="2400" b="1" i="0" u="none" strike="noStrike" kern="1200" cap="none" spc="0" normalizeH="0" baseline="0" noProof="0" dirty="0">
                <a:ln>
                  <a:noFill/>
                </a:ln>
                <a:solidFill>
                  <a:srgbClr val="3333FF"/>
                </a:solidFill>
                <a:effectLst/>
                <a:uLnTx/>
                <a:uFillTx/>
                <a:latin typeface="Arial"/>
                <a:ea typeface="+mn-ea"/>
                <a:cs typeface="+mn-cs"/>
              </a:rPr>
              <a:t>technical and financial feasibility of a future hadron collider at CERN with a centre-of-mass energy of at least 100 </a:t>
            </a:r>
            <a:r>
              <a:rPr kumimoji="0" lang="en-GB" sz="2400" b="1" i="0" u="none" strike="noStrike" kern="1200" cap="none" spc="0" normalizeH="0" baseline="0" noProof="0" dirty="0" err="1">
                <a:ln>
                  <a:noFill/>
                </a:ln>
                <a:solidFill>
                  <a:srgbClr val="3333FF"/>
                </a:solidFill>
                <a:effectLst/>
                <a:uLnTx/>
                <a:uFillTx/>
                <a:latin typeface="Arial"/>
                <a:ea typeface="+mn-ea"/>
                <a:cs typeface="+mn-cs"/>
              </a:rPr>
              <a:t>TeV</a:t>
            </a:r>
            <a:r>
              <a:rPr kumimoji="0" lang="en-GB" sz="2400" b="1" i="0" u="none" strike="noStrike" kern="1200" cap="none" spc="0" normalizeH="0" baseline="0" noProof="0" dirty="0">
                <a:ln>
                  <a:noFill/>
                </a:ln>
                <a:solidFill>
                  <a:srgbClr val="0C377B"/>
                </a:solidFill>
                <a:effectLst/>
                <a:uLnTx/>
                <a:uFillTx/>
                <a:latin typeface="Arial"/>
                <a:ea typeface="+mn-ea"/>
                <a:cs typeface="+mn-cs"/>
              </a:rPr>
              <a:t> </a:t>
            </a:r>
            <a:r>
              <a:rPr kumimoji="0" lang="en-GB" sz="2400" b="0" i="0" u="none" strike="noStrike" kern="1200" cap="none" spc="0" normalizeH="0" baseline="0" noProof="0" dirty="0">
                <a:ln>
                  <a:noFill/>
                </a:ln>
                <a:solidFill>
                  <a:srgbClr val="0C377B"/>
                </a:solidFill>
                <a:effectLst/>
                <a:uLnTx/>
                <a:uFillTx/>
                <a:latin typeface="Arial"/>
                <a:ea typeface="+mn-ea"/>
                <a:cs typeface="+mn-cs"/>
              </a:rPr>
              <a:t>and with an</a:t>
            </a:r>
            <a:r>
              <a:rPr kumimoji="0" lang="en-GB" sz="2400" b="1" i="0" u="none" strike="noStrike" kern="1200" cap="none" spc="0" normalizeH="0" baseline="0" noProof="0" dirty="0">
                <a:ln>
                  <a:noFill/>
                </a:ln>
                <a:solidFill>
                  <a:srgbClr val="0C377B"/>
                </a:solidFill>
                <a:effectLst/>
                <a:uLnTx/>
                <a:uFillTx/>
                <a:latin typeface="Arial"/>
                <a:ea typeface="+mn-ea"/>
                <a:cs typeface="+mn-cs"/>
              </a:rPr>
              <a:t> </a:t>
            </a:r>
            <a:r>
              <a:rPr kumimoji="0" lang="en-GB" sz="2400" b="1" i="0" u="none" strike="noStrike" kern="1200" cap="none" spc="0" normalizeH="0" baseline="0" noProof="0" dirty="0">
                <a:ln>
                  <a:noFill/>
                </a:ln>
                <a:solidFill>
                  <a:srgbClr val="3333FF"/>
                </a:solidFill>
                <a:effectLst/>
                <a:uLnTx/>
                <a:uFillTx/>
                <a:latin typeface="Arial"/>
                <a:ea typeface="+mn-ea"/>
                <a:cs typeface="+mn-cs"/>
              </a:rPr>
              <a:t>electron-positron Higgs and electroweak factory as a possible first stage</a:t>
            </a:r>
            <a:r>
              <a:rPr kumimoji="0" lang="en-GB" sz="2400" b="0" i="0" u="none" strike="noStrike" kern="1200" cap="none" spc="0" normalizeH="0" baseline="0" noProof="0" dirty="0">
                <a:ln>
                  <a:noFill/>
                </a:ln>
                <a:solidFill>
                  <a:srgbClr val="0C377B"/>
                </a:solidFill>
                <a:effectLst/>
                <a:uLnTx/>
                <a:uFillTx/>
                <a:latin typeface="Arial"/>
                <a:ea typeface="+mn-ea"/>
                <a:cs typeface="+mn-cs"/>
              </a:rPr>
              <a:t>. Such a feasibility study of the colliders and related infrastructure should be established as a global endeavour and be </a:t>
            </a:r>
            <a:r>
              <a:rPr kumimoji="0" lang="en-GB" sz="2400" b="1" i="0" u="none" strike="noStrike" kern="1200" cap="none" spc="0" normalizeH="0" baseline="0" noProof="0" dirty="0">
                <a:ln>
                  <a:noFill/>
                </a:ln>
                <a:solidFill>
                  <a:srgbClr val="3333FF"/>
                </a:solidFill>
                <a:effectLst/>
                <a:uLnTx/>
                <a:uFillTx/>
                <a:latin typeface="Arial"/>
                <a:ea typeface="+mn-ea"/>
                <a:cs typeface="+mn-cs"/>
              </a:rPr>
              <a:t>completed on the timescale of the next Strategy update</a:t>
            </a:r>
            <a:r>
              <a:rPr kumimoji="0" lang="en-GB" sz="2400" b="0" i="0" u="none" strike="noStrike" kern="1200" cap="none" spc="0" normalizeH="0" baseline="0" noProof="0" dirty="0">
                <a:ln>
                  <a:noFill/>
                </a:ln>
                <a:solidFill>
                  <a:srgbClr val="3333FF"/>
                </a:solidFill>
                <a:effectLst/>
                <a:uLnTx/>
                <a:uFillTx/>
                <a:latin typeface="Arial"/>
                <a:ea typeface="+mn-ea"/>
                <a:cs typeface="+mn-cs"/>
              </a:rPr>
              <a:t>.</a:t>
            </a:r>
            <a:r>
              <a:rPr kumimoji="0" lang="en-GB" sz="2400" b="1" i="0" u="none" strike="noStrike" kern="1200" cap="none" spc="0" normalizeH="0" baseline="0" noProof="0" dirty="0">
                <a:ln>
                  <a:noFill/>
                </a:ln>
                <a:solidFill>
                  <a:srgbClr val="3030A4"/>
                </a:solidFill>
                <a:effectLst/>
                <a:uLnTx/>
                <a:uFillTx/>
                <a:latin typeface="Arial"/>
                <a:ea typeface="+mn-ea"/>
                <a:cs typeface="+mn-cs"/>
              </a:rPr>
              <a:t>.”</a:t>
            </a:r>
          </a:p>
        </p:txBody>
      </p:sp>
      <p:pic>
        <p:nvPicPr>
          <p:cNvPr id="6" name="Picture 5" descr="A picture containing text&#10;&#10;Description automatically generated">
            <a:extLst>
              <a:ext uri="{FF2B5EF4-FFF2-40B4-BE49-F238E27FC236}">
                <a16:creationId xmlns:a16="http://schemas.microsoft.com/office/drawing/2014/main" id="{C93AB6F7-645A-45C0-BB2A-3B286AD2FA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08664"/>
            <a:ext cx="1919536" cy="679601"/>
          </a:xfrm>
          <a:prstGeom prst="rect">
            <a:avLst/>
          </a:prstGeom>
        </p:spPr>
      </p:pic>
    </p:spTree>
    <p:extLst>
      <p:ext uri="{BB962C8B-B14F-4D97-AF65-F5344CB8AC3E}">
        <p14:creationId xmlns:p14="http://schemas.microsoft.com/office/powerpoint/2010/main" val="38347168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0C47-B75A-3AE6-60BE-2B751739DBA7}"/>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GB" sz="4000" b="1" i="0" u="none" strike="noStrike" kern="0" cap="none" spc="0" normalizeH="0" baseline="0" noProof="0" dirty="0">
                <a:ln>
                  <a:noFill/>
                </a:ln>
                <a:solidFill>
                  <a:srgbClr val="FFFF00"/>
                </a:solidFill>
                <a:effectLst/>
                <a:uLnTx/>
                <a:uFillTx/>
                <a:latin typeface="Arial"/>
                <a:ea typeface="+mj-ea"/>
                <a:cs typeface="+mj-cs"/>
              </a:rPr>
              <a:t>FCC Feasibility Study (FS) </a:t>
            </a:r>
            <a:endParaRPr kumimoji="0" lang="en-US"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pic>
        <p:nvPicPr>
          <p:cNvPr id="3" name="Picture 2" descr="A picture containing icon&#10;&#10;Description automatically generated">
            <a:extLst>
              <a:ext uri="{FF2B5EF4-FFF2-40B4-BE49-F238E27FC236}">
                <a16:creationId xmlns:a16="http://schemas.microsoft.com/office/drawing/2014/main" id="{1DEF64E7-0E8B-0329-BB25-AD6CA544C5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290A2BFA-0B43-7BDE-62B1-6256B40F5476}"/>
              </a:ext>
            </a:extLst>
          </p:cNvPr>
          <p:cNvSpPr txBox="1"/>
          <p:nvPr/>
        </p:nvSpPr>
        <p:spPr>
          <a:xfrm>
            <a:off x="59140" y="859065"/>
            <a:ext cx="7701888" cy="5324535"/>
          </a:xfrm>
          <a:prstGeom prst="rect">
            <a:avLst/>
          </a:prstGeom>
          <a:noFill/>
        </p:spPr>
        <p:txBody>
          <a:bodyPr wrap="square">
            <a:spAutoFit/>
          </a:bodyPr>
          <a:lstStyle/>
          <a:p>
            <a:r>
              <a:rPr lang="en-GB" sz="2400" dirty="0"/>
              <a:t>2013 ESPPU requested FCC Conceptual Design four-volume report </a:t>
            </a:r>
            <a:r>
              <a:rPr lang="en-GB" sz="2400" dirty="0">
                <a:cs typeface="Calibri" panose="020F0502020204030204" pitchFamily="34" charset="0"/>
              </a:rPr>
              <a:t>→ 4 volumes delivered in 2018/19</a:t>
            </a:r>
            <a:r>
              <a:rPr lang="en-GB" sz="2000" dirty="0">
                <a:cs typeface="Calibri" panose="020F0502020204030204" pitchFamily="34" charset="0"/>
              </a:rPr>
              <a:t>, </a:t>
            </a:r>
            <a:r>
              <a:rPr lang="en-GB" dirty="0"/>
              <a:t>describing the physics cases, the design of the lepton and hadron colliders, and the underpinning technologies and infrastructures. Fol-</a:t>
            </a:r>
          </a:p>
          <a:p>
            <a:pPr marL="285750" indent="-285750">
              <a:buFont typeface="Arial" panose="020B0604020202020204" pitchFamily="34" charset="0"/>
              <a:buChar char="•"/>
            </a:pPr>
            <a:endParaRPr lang="en-GB" sz="2000" dirty="0"/>
          </a:p>
          <a:p>
            <a:r>
              <a:rPr lang="en-GB" sz="2400" dirty="0"/>
              <a:t>2020 ESPPU</a:t>
            </a:r>
            <a:r>
              <a:rPr lang="en-GB" sz="2400" b="1" dirty="0">
                <a:cs typeface="Calibri" panose="020F0502020204030204" pitchFamily="34" charset="0"/>
              </a:rPr>
              <a:t>→ 2021 Launch of </a:t>
            </a:r>
            <a:r>
              <a:rPr lang="en-GB" sz="2400" b="1" dirty="0"/>
              <a:t>FCC Feasibility Study (FCC FS) by CERN Council</a:t>
            </a:r>
          </a:p>
          <a:p>
            <a:pPr marL="285750" indent="-285750">
              <a:buFont typeface="Arial" panose="020B0604020202020204" pitchFamily="34" charset="0"/>
              <a:buChar char="•"/>
            </a:pPr>
            <a:r>
              <a:rPr lang="en-GB" dirty="0"/>
              <a:t>Feasibility Study Report (FSR) expected by the end of 2025 , not only the technical design, but also numerous other key feasibility aspects, including tunnel construction, financing, and environment</a:t>
            </a:r>
          </a:p>
          <a:p>
            <a:pPr marL="285750" indent="-285750">
              <a:buFont typeface="Arial" panose="020B0604020202020204" pitchFamily="34" charset="0"/>
              <a:buChar char="•"/>
            </a:pPr>
            <a:r>
              <a:rPr lang="en-GB" dirty="0"/>
              <a:t>FSR will be an important input to the next ESPPU expected in 2026/27.</a:t>
            </a:r>
          </a:p>
          <a:p>
            <a:endParaRPr lang="en-GB" sz="2000" dirty="0"/>
          </a:p>
          <a:p>
            <a:r>
              <a:rPr lang="en-GB" sz="2400" b="1" dirty="0"/>
              <a:t>FCC FS is organized as international collaboration. </a:t>
            </a:r>
          </a:p>
          <a:p>
            <a:r>
              <a:rPr lang="en-GB" dirty="0"/>
              <a:t>The FCC FS and a possible future project will profit from CERN’s decade-long experience with successful large international accelerator projects, e.g., the LHC and HL-LHC, and the associated global experiments, such  as ATLAS and CMS.</a:t>
            </a:r>
          </a:p>
        </p:txBody>
      </p:sp>
      <p:pic>
        <p:nvPicPr>
          <p:cNvPr id="7" name="Picture 6" descr="Text, letter&#10;&#10;Description automatically generated">
            <a:extLst>
              <a:ext uri="{FF2B5EF4-FFF2-40B4-BE49-F238E27FC236}">
                <a16:creationId xmlns:a16="http://schemas.microsoft.com/office/drawing/2014/main" id="{0B98F5B2-D012-3DFE-352B-18E08F7C506E}"/>
              </a:ext>
            </a:extLst>
          </p:cNvPr>
          <p:cNvPicPr>
            <a:picLocks noChangeAspect="1"/>
          </p:cNvPicPr>
          <p:nvPr/>
        </p:nvPicPr>
        <p:blipFill rotWithShape="1">
          <a:blip r:embed="rId3"/>
          <a:srcRect l="10200" t="5185" r="7582" b="29481"/>
          <a:stretch/>
        </p:blipFill>
        <p:spPr>
          <a:xfrm>
            <a:off x="7950778" y="3536748"/>
            <a:ext cx="2196217" cy="2467596"/>
          </a:xfrm>
          <a:prstGeom prst="rect">
            <a:avLst/>
          </a:prstGeom>
        </p:spPr>
      </p:pic>
      <p:pic>
        <p:nvPicPr>
          <p:cNvPr id="8" name="Picture 7" descr="Text, letter&#10;&#10;Description automatically generated">
            <a:extLst>
              <a:ext uri="{FF2B5EF4-FFF2-40B4-BE49-F238E27FC236}">
                <a16:creationId xmlns:a16="http://schemas.microsoft.com/office/drawing/2014/main" id="{900747EA-C4C8-2ED7-0CF7-34D392F1F629}"/>
              </a:ext>
            </a:extLst>
          </p:cNvPr>
          <p:cNvPicPr>
            <a:picLocks noChangeAspect="1"/>
          </p:cNvPicPr>
          <p:nvPr/>
        </p:nvPicPr>
        <p:blipFill rotWithShape="1">
          <a:blip r:embed="rId4"/>
          <a:srcRect l="9572" t="6222" r="7582" b="31112"/>
          <a:stretch/>
        </p:blipFill>
        <p:spPr>
          <a:xfrm>
            <a:off x="9976514" y="3429000"/>
            <a:ext cx="2307173" cy="2467596"/>
          </a:xfrm>
          <a:prstGeom prst="rect">
            <a:avLst/>
          </a:prstGeom>
        </p:spPr>
      </p:pic>
      <p:sp>
        <p:nvSpPr>
          <p:cNvPr id="10" name="TextBox 9">
            <a:extLst>
              <a:ext uri="{FF2B5EF4-FFF2-40B4-BE49-F238E27FC236}">
                <a16:creationId xmlns:a16="http://schemas.microsoft.com/office/drawing/2014/main" id="{888833A8-BB0B-5C15-E2BF-E4C89C986699}"/>
              </a:ext>
            </a:extLst>
          </p:cNvPr>
          <p:cNvSpPr txBox="1"/>
          <p:nvPr/>
        </p:nvSpPr>
        <p:spPr>
          <a:xfrm>
            <a:off x="7820168" y="505175"/>
            <a:ext cx="4312692" cy="3139321"/>
          </a:xfrm>
          <a:prstGeom prst="rect">
            <a:avLst/>
          </a:prstGeom>
          <a:noFill/>
        </p:spPr>
        <p:txBody>
          <a:bodyPr wrap="square">
            <a:spAutoFit/>
          </a:bodyPr>
          <a:lstStyle/>
          <a:p>
            <a:pPr>
              <a:defRPr/>
            </a:pPr>
            <a:endParaRPr lang="en-GB" dirty="0">
              <a:solidFill>
                <a:prstClr val="black"/>
              </a:solidFill>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Organisational Structure of the FCC Feasibility Study </a:t>
            </a:r>
            <a:r>
              <a:rPr kumimoji="0" lang="en-GB" sz="18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0563C1"/>
                </a:solidFill>
                <a:effectLst/>
                <a:uLnTx/>
                <a:uFillTx/>
                <a:latin typeface="Calibri" panose="020F0502020204030204" pitchFamily="34" charset="0"/>
                <a:ea typeface="Calibri" panose="020F0502020204030204" pitchFamily="34" charset="0"/>
                <a:cs typeface="+mn-cs"/>
                <a:hlinkClick r:id="rId5"/>
              </a:rPr>
              <a:t>http://cds.cern.ch/record/2774006/files/English.pdf</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a:defRPr/>
            </a:pPr>
            <a:endParaRPr lang="en-GB" b="1" dirty="0">
              <a:solidFill>
                <a:srgbClr val="1F497D"/>
              </a:solidFill>
              <a:latin typeface="Calibri" panose="020F0502020204030204" pitchFamily="34" charset="0"/>
              <a:ea typeface="Calibri" panose="020F0502020204030204" pitchFamily="34" charset="0"/>
            </a:endParaRPr>
          </a:p>
          <a:p>
            <a:pPr>
              <a:defRPr/>
            </a:pPr>
            <a:r>
              <a:rPr lang="en-GB" b="1" dirty="0">
                <a:solidFill>
                  <a:srgbClr val="1F497D"/>
                </a:solidFill>
                <a:latin typeface="Calibri" panose="020F0502020204030204" pitchFamily="34" charset="0"/>
                <a:ea typeface="Calibri" panose="020F0502020204030204" pitchFamily="34" charset="0"/>
              </a:rPr>
              <a:t>Main Deliverables and Timeline of the FCC Feasibility Study </a:t>
            </a:r>
          </a:p>
          <a:p>
            <a:pPr>
              <a:defRPr/>
            </a:pPr>
            <a:r>
              <a:rPr lang="en-GB" u="sng" dirty="0">
                <a:solidFill>
                  <a:srgbClr val="0563C1"/>
                </a:solidFill>
                <a:latin typeface="Calibri" panose="020F0502020204030204" pitchFamily="34" charset="0"/>
                <a:ea typeface="Calibri" panose="020F0502020204030204" pitchFamily="34" charset="0"/>
                <a:hlinkClick r:id="rId6"/>
              </a:rPr>
              <a:t>http://cds.cern.ch/record/2774007/files/English.pdf</a:t>
            </a:r>
            <a:endParaRPr lang="en-GB" dirty="0">
              <a:solidFill>
                <a:prstClr val="black"/>
              </a:solidFill>
              <a:latin typeface="Calibri" panose="020F0502020204030204" pitchFamily="34" charset="0"/>
              <a:ea typeface="Calibri" panose="020F0502020204030204" pitchFamily="34" charset="0"/>
            </a:endParaRPr>
          </a:p>
          <a:p>
            <a:pPr>
              <a:defRPr/>
            </a:pPr>
            <a:r>
              <a:rPr lang="en-GB" dirty="0">
                <a:solidFill>
                  <a:srgbClr val="1F497D"/>
                </a:solidFill>
                <a:latin typeface="Calibri" panose="020F0502020204030204" pitchFamily="34" charset="0"/>
                <a:ea typeface="Calibri" panose="020F0502020204030204" pitchFamily="34" charset="0"/>
              </a:rPr>
              <a:t> </a:t>
            </a:r>
            <a:endParaRPr lang="en-GB" sz="3200" dirty="0">
              <a:solidFill>
                <a:prstClr val="black"/>
              </a:solidFill>
              <a:latin typeface="Calibri" panose="020F0502020204030204"/>
            </a:endParaRPr>
          </a:p>
        </p:txBody>
      </p:sp>
    </p:spTree>
    <p:extLst>
      <p:ext uri="{BB962C8B-B14F-4D97-AF65-F5344CB8AC3E}">
        <p14:creationId xmlns:p14="http://schemas.microsoft.com/office/powerpoint/2010/main" val="127071599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7D36E-FBBF-E23F-8BAA-13A9C3FF1E8B}"/>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0" cap="none" spc="0" normalizeH="0" baseline="0" noProof="0" dirty="0">
                <a:ln>
                  <a:noFill/>
                </a:ln>
                <a:solidFill>
                  <a:srgbClr val="FFFF00"/>
                </a:solidFill>
                <a:effectLst/>
                <a:uLnTx/>
                <a:uFillTx/>
                <a:latin typeface="Arial"/>
                <a:ea typeface="+mj-ea"/>
                <a:cs typeface="+mj-cs"/>
              </a:rPr>
              <a:t>              </a:t>
            </a:r>
            <a:r>
              <a:rPr lang="en-US" sz="3200" kern="0" dirty="0">
                <a:latin typeface="Arial"/>
              </a:rPr>
              <a:t>Post</a:t>
            </a:r>
            <a:r>
              <a:rPr kumimoji="0" lang="en-US" sz="3200" b="1" i="0" u="none" strike="noStrike" kern="0" cap="none" spc="0" normalizeH="0" baseline="0" noProof="0" dirty="0">
                <a:ln>
                  <a:noFill/>
                </a:ln>
                <a:solidFill>
                  <a:srgbClr val="FFFF00"/>
                </a:solidFill>
                <a:effectLst/>
                <a:uLnTx/>
                <a:uFillTx/>
                <a:latin typeface="Arial"/>
                <a:ea typeface="+mj-ea"/>
                <a:cs typeface="+mj-cs"/>
              </a:rPr>
              <a:t> FS &amp; ESPPU2027: Project Cost &amp; Profile</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3" name="Picture 2" descr="A picture containing icon&#10;&#10;Description automatically generated">
            <a:extLst>
              <a:ext uri="{FF2B5EF4-FFF2-40B4-BE49-F238E27FC236}">
                <a16:creationId xmlns:a16="http://schemas.microsoft.com/office/drawing/2014/main" id="{B6E2ECEA-2B93-5B85-25D3-7CE7EB99348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sp>
        <p:nvSpPr>
          <p:cNvPr id="4" name="Rectangle 3">
            <a:extLst>
              <a:ext uri="{FF2B5EF4-FFF2-40B4-BE49-F238E27FC236}">
                <a16:creationId xmlns:a16="http://schemas.microsoft.com/office/drawing/2014/main" id="{9C3ECBE1-06B2-0F1C-A3A2-37F8371B1E0E}"/>
              </a:ext>
            </a:extLst>
          </p:cNvPr>
          <p:cNvSpPr/>
          <p:nvPr/>
        </p:nvSpPr>
        <p:spPr>
          <a:xfrm>
            <a:off x="192177" y="1108968"/>
            <a:ext cx="5358919" cy="2590453"/>
          </a:xfrm>
          <a:prstGeom prst="rect">
            <a:avLst/>
          </a:prstGeom>
        </p:spPr>
        <p:txBody>
          <a:bodyPr wrap="square">
            <a:spAutoFit/>
          </a:bodyPr>
          <a:lstStyle/>
          <a:p>
            <a:pPr marL="0" marR="0" lvl="0" indent="0" algn="l" defTabSz="914303" rtl="0" eaLnBrk="1" fontAlgn="auto" latinLnBrk="0" hangingPunct="1">
              <a:lnSpc>
                <a:spcPct val="100000"/>
              </a:lnSpc>
              <a:spcBef>
                <a:spcPts val="400"/>
              </a:spcBef>
              <a:spcAft>
                <a:spcPts val="400"/>
              </a:spcAft>
              <a:buClrTx/>
              <a:buSzTx/>
              <a:buFontTx/>
              <a:buNone/>
              <a:tabLst/>
              <a:defRPr/>
            </a:pPr>
            <a:r>
              <a:rPr kumimoji="0" lang="en-GB" sz="22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Construction cost estimate for FCC-</a:t>
            </a:r>
            <a:r>
              <a:rPr kumimoji="0" lang="en-GB" sz="2200" b="1" i="0" u="none" strike="noStrike" kern="1200" cap="none" spc="0" normalizeH="0" baseline="0" noProof="0" dirty="0" err="1">
                <a:ln>
                  <a:noFill/>
                </a:ln>
                <a:solidFill>
                  <a:srgbClr val="003399"/>
                </a:solidFill>
                <a:effectLst/>
                <a:uLnTx/>
                <a:uFillTx/>
                <a:latin typeface="Arial"/>
                <a:ea typeface="Calibri" panose="020F0502020204030204" pitchFamily="34" charset="0"/>
                <a:cs typeface="Calibri" panose="020F0502020204030204" pitchFamily="34" charset="0"/>
              </a:rPr>
              <a:t>ee</a:t>
            </a:r>
            <a:endParaRPr kumimoji="0" lang="en-GB" sz="22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endParaRPr>
          </a:p>
          <a:p>
            <a:pPr marL="0" marR="0" lvl="0" indent="0" algn="l" defTabSz="914303" rtl="0" eaLnBrk="1" fontAlgn="auto" latinLnBrk="0" hangingPunct="1">
              <a:lnSpc>
                <a:spcPct val="100000"/>
              </a:lnSpc>
              <a:spcBef>
                <a:spcPts val="400"/>
              </a:spcBef>
              <a:spcAft>
                <a:spcPts val="400"/>
              </a:spcAft>
              <a:buClrTx/>
              <a:buSzTx/>
              <a:buFontTx/>
              <a:buNone/>
              <a:tabLst/>
              <a:defRPr/>
            </a:pPr>
            <a:r>
              <a:rPr lang="en-GB" sz="2200" b="1" dirty="0">
                <a:solidFill>
                  <a:srgbClr val="003399"/>
                </a:solidFill>
                <a:latin typeface="Arial"/>
                <a:ea typeface="Calibri" panose="020F0502020204030204" pitchFamily="34" charset="0"/>
                <a:cs typeface="Calibri" panose="020F0502020204030204" pitchFamily="34" charset="0"/>
              </a:rPr>
              <a:t>(from CDR 2018, update in 2025)</a:t>
            </a:r>
            <a:endParaRPr kumimoji="0" lang="en-GB" sz="22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endParaRP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Machine configurations for  Z, W, H     working points included </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Baseline configuration with 2 detectors</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CERN contribution to 2 experiments incl.</a:t>
            </a:r>
          </a:p>
          <a:p>
            <a:pPr marL="0" marR="0" lvl="0" indent="0" algn="l" defTabSz="914303" rtl="0" eaLnBrk="1" fontAlgn="auto" latinLnBrk="0" hangingPunct="1">
              <a:lnSpc>
                <a:spcPct val="100000"/>
              </a:lnSpc>
              <a:spcBef>
                <a:spcPts val="400"/>
              </a:spcBef>
              <a:spcAft>
                <a:spcPts val="400"/>
              </a:spcAft>
              <a:buClrTx/>
              <a:buSzTx/>
              <a:buFontTx/>
              <a:buNone/>
              <a:tabLst/>
              <a:defRPr/>
            </a:pPr>
            <a:endParaRPr kumimoji="0" lang="en-US" sz="5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endParaRPr>
          </a:p>
        </p:txBody>
      </p:sp>
      <p:pic>
        <p:nvPicPr>
          <p:cNvPr id="5" name="Chart 1">
            <a:extLst>
              <a:ext uri="{FF2B5EF4-FFF2-40B4-BE49-F238E27FC236}">
                <a16:creationId xmlns:a16="http://schemas.microsoft.com/office/drawing/2014/main" id="{E04FAF53-F608-CE5D-A618-B27F39A53F3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06" t="11794" r="1781" b="3379"/>
          <a:stretch/>
        </p:blipFill>
        <p:spPr bwMode="auto">
          <a:xfrm>
            <a:off x="5724000" y="3171666"/>
            <a:ext cx="6336000" cy="32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le 16">
            <a:extLst>
              <a:ext uri="{FF2B5EF4-FFF2-40B4-BE49-F238E27FC236}">
                <a16:creationId xmlns:a16="http://schemas.microsoft.com/office/drawing/2014/main" id="{906415B5-1000-E362-466E-63670D9FB81D}"/>
              </a:ext>
            </a:extLst>
          </p:cNvPr>
          <p:cNvGraphicFramePr>
            <a:graphicFrameLocks noGrp="1"/>
          </p:cNvGraphicFramePr>
          <p:nvPr>
            <p:extLst>
              <p:ext uri="{D42A27DB-BD31-4B8C-83A1-F6EECF244321}">
                <p14:modId xmlns:p14="http://schemas.microsoft.com/office/powerpoint/2010/main" val="1308630010"/>
              </p:ext>
            </p:extLst>
          </p:nvPr>
        </p:nvGraphicFramePr>
        <p:xfrm>
          <a:off x="228600" y="3674286"/>
          <a:ext cx="5029201" cy="2270760"/>
        </p:xfrm>
        <a:graphic>
          <a:graphicData uri="http://schemas.openxmlformats.org/drawingml/2006/table">
            <a:tbl>
              <a:tblPr firstRow="1" bandRow="1">
                <a:tableStyleId>{5C22544A-7EE6-4342-B048-85BDC9FD1C3A}</a:tableStyleId>
              </a:tblPr>
              <a:tblGrid>
                <a:gridCol w="2862583">
                  <a:extLst>
                    <a:ext uri="{9D8B030D-6E8A-4147-A177-3AD203B41FA5}">
                      <a16:colId xmlns:a16="http://schemas.microsoft.com/office/drawing/2014/main" val="2849578020"/>
                    </a:ext>
                  </a:extLst>
                </a:gridCol>
                <a:gridCol w="1083309">
                  <a:extLst>
                    <a:ext uri="{9D8B030D-6E8A-4147-A177-3AD203B41FA5}">
                      <a16:colId xmlns:a16="http://schemas.microsoft.com/office/drawing/2014/main" val="188994917"/>
                    </a:ext>
                  </a:extLst>
                </a:gridCol>
                <a:gridCol w="1083309">
                  <a:extLst>
                    <a:ext uri="{9D8B030D-6E8A-4147-A177-3AD203B41FA5}">
                      <a16:colId xmlns:a16="http://schemas.microsoft.com/office/drawing/2014/main" val="3501834549"/>
                    </a:ext>
                  </a:extLst>
                </a:gridCol>
              </a:tblGrid>
              <a:tr h="350520">
                <a:tc>
                  <a:txBody>
                    <a:bodyPr/>
                    <a:lstStyle/>
                    <a:p>
                      <a:pPr algn="l"/>
                      <a:r>
                        <a:rPr lang="en-US" sz="2000" dirty="0">
                          <a:latin typeface="Bahnschrift SemiBold" panose="020B0502040204020203" pitchFamily="34" charset="0"/>
                        </a:rPr>
                        <a:t>cost category</a:t>
                      </a:r>
                      <a:endParaRPr lang="en-CH" sz="2000" dirty="0">
                        <a:latin typeface="Bahnschrift SemiBold" panose="020B0502040204020203" pitchFamily="34" charset="0"/>
                      </a:endParaRPr>
                    </a:p>
                  </a:txBody>
                  <a:tcPr marL="45720" marR="45720" marT="22860" marB="22860"/>
                </a:tc>
                <a:tc>
                  <a:txBody>
                    <a:bodyPr/>
                    <a:lstStyle/>
                    <a:p>
                      <a:pPr algn="r"/>
                      <a:r>
                        <a:rPr lang="en-US" sz="2000" dirty="0">
                          <a:latin typeface="Bahnschrift SemiBold" panose="020B0502040204020203" pitchFamily="34" charset="0"/>
                        </a:rPr>
                        <a:t>[MCHF]</a:t>
                      </a:r>
                      <a:endParaRPr lang="en-CH" sz="2000" dirty="0">
                        <a:latin typeface="Bahnschrift SemiBold" panose="020B0502040204020203" pitchFamily="34" charset="0"/>
                      </a:endParaRPr>
                    </a:p>
                  </a:txBody>
                  <a:tcPr marL="45720" marR="45720" marT="22860" marB="22860"/>
                </a:tc>
                <a:tc>
                  <a:txBody>
                    <a:bodyPr/>
                    <a:lstStyle/>
                    <a:p>
                      <a:pPr algn="r"/>
                      <a:r>
                        <a:rPr lang="en-US" sz="2000" dirty="0">
                          <a:latin typeface="Bahnschrift SemiBold" panose="020B0502040204020203" pitchFamily="34" charset="0"/>
                        </a:rPr>
                        <a:t>%</a:t>
                      </a:r>
                      <a:endParaRPr lang="en-CH" sz="200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288616525"/>
                  </a:ext>
                </a:extLst>
              </a:tr>
              <a:tr h="350520">
                <a:tc>
                  <a:txBody>
                    <a:bodyPr/>
                    <a:lstStyle/>
                    <a:p>
                      <a:r>
                        <a:rPr lang="en-US" sz="2000" b="0" dirty="0">
                          <a:latin typeface="Bahnschrift SemiBold" panose="020B0502040204020203" pitchFamily="34" charset="0"/>
                        </a:rPr>
                        <a:t>civil engineering</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5.400</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50</a:t>
                      </a:r>
                    </a:p>
                  </a:txBody>
                  <a:tcPr marL="45720" marR="45720" marT="22860" marB="22860"/>
                </a:tc>
                <a:extLst>
                  <a:ext uri="{0D108BD9-81ED-4DB2-BD59-A6C34878D82A}">
                    <a16:rowId xmlns:a16="http://schemas.microsoft.com/office/drawing/2014/main" val="2402052802"/>
                  </a:ext>
                </a:extLst>
              </a:tr>
              <a:tr h="350520">
                <a:tc>
                  <a:txBody>
                    <a:bodyPr/>
                    <a:lstStyle/>
                    <a:p>
                      <a:r>
                        <a:rPr lang="en-US" sz="2000" b="0" dirty="0">
                          <a:latin typeface="Bahnschrift SemiBold" panose="020B0502040204020203" pitchFamily="34" charset="0"/>
                        </a:rPr>
                        <a:t>technical infrastructure</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2.000</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18</a:t>
                      </a:r>
                      <a:endParaRPr lang="en-CH" sz="2000" b="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2607522310"/>
                  </a:ext>
                </a:extLst>
              </a:tr>
              <a:tr h="350520">
                <a:tc>
                  <a:txBody>
                    <a:bodyPr/>
                    <a:lstStyle/>
                    <a:p>
                      <a:r>
                        <a:rPr lang="en-US" sz="2000" b="0" dirty="0">
                          <a:latin typeface="Bahnschrift SemiBold" panose="020B0502040204020203" pitchFamily="34" charset="0"/>
                        </a:rPr>
                        <a:t>accelerator</a:t>
                      </a:r>
                    </a:p>
                  </a:txBody>
                  <a:tcPr marL="45720" marR="45720" marT="22860" marB="22860"/>
                </a:tc>
                <a:tc>
                  <a:txBody>
                    <a:bodyPr/>
                    <a:lstStyle/>
                    <a:p>
                      <a:pPr algn="r"/>
                      <a:r>
                        <a:rPr lang="en-US" sz="2000" b="0" dirty="0">
                          <a:latin typeface="Bahnschrift SemiBold" panose="020B0502040204020203" pitchFamily="34" charset="0"/>
                        </a:rPr>
                        <a:t>3.300</a:t>
                      </a:r>
                    </a:p>
                  </a:txBody>
                  <a:tcPr marL="45720" marR="45720" marT="22860" marB="22860"/>
                </a:tc>
                <a:tc>
                  <a:txBody>
                    <a:bodyPr/>
                    <a:lstStyle/>
                    <a:p>
                      <a:pPr algn="r"/>
                      <a:r>
                        <a:rPr lang="en-US" sz="2000" b="0" dirty="0">
                          <a:latin typeface="Bahnschrift SemiBold" panose="020B0502040204020203" pitchFamily="34" charset="0"/>
                        </a:rPr>
                        <a:t>30</a:t>
                      </a:r>
                    </a:p>
                  </a:txBody>
                  <a:tcPr marL="45720" marR="45720" marT="22860" marB="22860"/>
                </a:tc>
                <a:extLst>
                  <a:ext uri="{0D108BD9-81ED-4DB2-BD59-A6C34878D82A}">
                    <a16:rowId xmlns:a16="http://schemas.microsoft.com/office/drawing/2014/main" val="468836845"/>
                  </a:ext>
                </a:extLst>
              </a:tr>
              <a:tr h="350520">
                <a:tc>
                  <a:txBody>
                    <a:bodyPr/>
                    <a:lstStyle/>
                    <a:p>
                      <a:r>
                        <a:rPr lang="en-US" sz="2000" b="0" dirty="0">
                          <a:latin typeface="Bahnschrift SemiBold" panose="020B0502040204020203" pitchFamily="34" charset="0"/>
                        </a:rPr>
                        <a:t>detector</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  200</a:t>
                      </a:r>
                      <a:endParaRPr lang="en-CH" sz="2000" b="0" dirty="0">
                        <a:latin typeface="Bahnschrift SemiBold" panose="020B0502040204020203" pitchFamily="34" charset="0"/>
                      </a:endParaRPr>
                    </a:p>
                  </a:txBody>
                  <a:tcPr marL="45720" marR="45720" marT="22860" marB="22860"/>
                </a:tc>
                <a:tc>
                  <a:txBody>
                    <a:bodyPr/>
                    <a:lstStyle/>
                    <a:p>
                      <a:pPr algn="r"/>
                      <a:r>
                        <a:rPr lang="en-US" sz="2000" b="0" dirty="0">
                          <a:latin typeface="Bahnschrift SemiBold" panose="020B0502040204020203" pitchFamily="34" charset="0"/>
                        </a:rPr>
                        <a:t>2</a:t>
                      </a:r>
                      <a:endParaRPr lang="en-CH" sz="2000" b="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598678184"/>
                  </a:ext>
                </a:extLst>
              </a:tr>
              <a:tr h="167640">
                <a:tc>
                  <a:txBody>
                    <a:bodyPr/>
                    <a:lstStyle/>
                    <a:p>
                      <a:endParaRPr lang="en-CH" sz="800" dirty="0">
                        <a:latin typeface="Bahnschrift SemiBold" panose="020B0502040204020203" pitchFamily="34" charset="0"/>
                      </a:endParaRPr>
                    </a:p>
                  </a:txBody>
                  <a:tcPr marL="45720" marR="45720" marT="22860" marB="22860"/>
                </a:tc>
                <a:tc>
                  <a:txBody>
                    <a:bodyPr/>
                    <a:lstStyle/>
                    <a:p>
                      <a:pPr algn="r"/>
                      <a:endParaRPr lang="en-CH" sz="800" dirty="0">
                        <a:latin typeface="Bahnschrift SemiBold" panose="020B0502040204020203" pitchFamily="34" charset="0"/>
                      </a:endParaRPr>
                    </a:p>
                  </a:txBody>
                  <a:tcPr marL="45720" marR="45720" marT="22860" marB="22860"/>
                </a:tc>
                <a:tc>
                  <a:txBody>
                    <a:bodyPr/>
                    <a:lstStyle/>
                    <a:p>
                      <a:pPr algn="r"/>
                      <a:endParaRPr lang="en-CH" sz="80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3088370444"/>
                  </a:ext>
                </a:extLst>
              </a:tr>
              <a:tr h="350520">
                <a:tc>
                  <a:txBody>
                    <a:bodyPr/>
                    <a:lstStyle/>
                    <a:p>
                      <a:r>
                        <a:rPr lang="en-US" sz="2000" dirty="0">
                          <a:latin typeface="Bahnschrift SemiBold" panose="020B0502040204020203" pitchFamily="34" charset="0"/>
                        </a:rPr>
                        <a:t>total cost (2018 prices)</a:t>
                      </a:r>
                      <a:endParaRPr lang="en-CH" sz="2000" dirty="0">
                        <a:latin typeface="Bahnschrift SemiBold" panose="020B0502040204020203" pitchFamily="34" charset="0"/>
                      </a:endParaRPr>
                    </a:p>
                  </a:txBody>
                  <a:tcPr marL="45720" marR="45720" marT="22860" marB="22860"/>
                </a:tc>
                <a:tc>
                  <a:txBody>
                    <a:bodyPr/>
                    <a:lstStyle/>
                    <a:p>
                      <a:pPr algn="r"/>
                      <a:r>
                        <a:rPr lang="en-US" sz="2000" dirty="0">
                          <a:latin typeface="Bahnschrift SemiBold" panose="020B0502040204020203" pitchFamily="34" charset="0"/>
                        </a:rPr>
                        <a:t>10.900</a:t>
                      </a:r>
                      <a:endParaRPr lang="en-CH" sz="2000" dirty="0">
                        <a:latin typeface="Bahnschrift SemiBold" panose="020B0502040204020203" pitchFamily="34" charset="0"/>
                      </a:endParaRPr>
                    </a:p>
                  </a:txBody>
                  <a:tcPr marL="45720" marR="45720" marT="22860" marB="22860"/>
                </a:tc>
                <a:tc>
                  <a:txBody>
                    <a:bodyPr/>
                    <a:lstStyle/>
                    <a:p>
                      <a:pPr algn="r"/>
                      <a:r>
                        <a:rPr lang="en-US" sz="2000" dirty="0">
                          <a:latin typeface="Bahnschrift SemiBold" panose="020B0502040204020203" pitchFamily="34" charset="0"/>
                        </a:rPr>
                        <a:t>100</a:t>
                      </a:r>
                      <a:endParaRPr lang="en-CH" sz="2000" dirty="0">
                        <a:latin typeface="Bahnschrift SemiBold" panose="020B0502040204020203" pitchFamily="34" charset="0"/>
                      </a:endParaRPr>
                    </a:p>
                  </a:txBody>
                  <a:tcPr marL="45720" marR="45720" marT="22860" marB="22860"/>
                </a:tc>
                <a:extLst>
                  <a:ext uri="{0D108BD9-81ED-4DB2-BD59-A6C34878D82A}">
                    <a16:rowId xmlns:a16="http://schemas.microsoft.com/office/drawing/2014/main" val="195504949"/>
                  </a:ext>
                </a:extLst>
              </a:tr>
            </a:tbl>
          </a:graphicData>
        </a:graphic>
      </p:graphicFrame>
      <p:sp>
        <p:nvSpPr>
          <p:cNvPr id="7" name="Rectangle 6">
            <a:extLst>
              <a:ext uri="{FF2B5EF4-FFF2-40B4-BE49-F238E27FC236}">
                <a16:creationId xmlns:a16="http://schemas.microsoft.com/office/drawing/2014/main" id="{3650FA38-6B71-6AD7-C9F4-B16669F448E9}"/>
              </a:ext>
            </a:extLst>
          </p:cNvPr>
          <p:cNvSpPr/>
          <p:nvPr/>
        </p:nvSpPr>
        <p:spPr>
          <a:xfrm>
            <a:off x="6168008" y="1038907"/>
            <a:ext cx="6006281" cy="2251899"/>
          </a:xfrm>
          <a:prstGeom prst="rect">
            <a:avLst/>
          </a:prstGeom>
        </p:spPr>
        <p:txBody>
          <a:bodyPr wrap="square">
            <a:spAutoFit/>
          </a:bodyPr>
          <a:lstStyle/>
          <a:p>
            <a:pPr marL="0" marR="0" lvl="0" indent="0" algn="l" defTabSz="914303" rtl="0" eaLnBrk="1" fontAlgn="auto" latinLnBrk="0" hangingPunct="1">
              <a:lnSpc>
                <a:spcPct val="100000"/>
              </a:lnSpc>
              <a:spcBef>
                <a:spcPts val="400"/>
              </a:spcBef>
              <a:spcAft>
                <a:spcPts val="400"/>
              </a:spcAft>
              <a:buClrTx/>
              <a:buSzTx/>
              <a:buFontTx/>
              <a:buNone/>
              <a:tabLst/>
              <a:defRPr/>
            </a:pPr>
            <a:r>
              <a:rPr kumimoji="0" lang="en-GB" sz="22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Spending profile for FCC-</a:t>
            </a:r>
            <a:r>
              <a:rPr kumimoji="0" lang="en-GB" sz="2200" b="1" i="0" u="none" strike="noStrike" kern="1200" cap="none" spc="0" normalizeH="0" baseline="0" noProof="0" dirty="0" err="1">
                <a:ln>
                  <a:noFill/>
                </a:ln>
                <a:solidFill>
                  <a:srgbClr val="003399"/>
                </a:solidFill>
                <a:effectLst/>
                <a:uLnTx/>
                <a:uFillTx/>
                <a:latin typeface="Arial"/>
                <a:ea typeface="Calibri" panose="020F0502020204030204" pitchFamily="34" charset="0"/>
                <a:cs typeface="Calibri" panose="020F0502020204030204" pitchFamily="34" charset="0"/>
              </a:rPr>
              <a:t>ee</a:t>
            </a:r>
            <a:endParaRPr kumimoji="0" lang="en-GB" sz="22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endParaRP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CE construction 2032 - 2040</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Technical infrastructure 2037 - 2043</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Accelerator and experiment 2032 – 2045</a:t>
            </a:r>
          </a:p>
          <a:p>
            <a:pPr marL="285750" marR="0" lvl="0" indent="-285750" algn="l" defTabSz="914303" rtl="0" eaLnBrk="1" fontAlgn="auto" latinLnBrk="0" hangingPunct="1">
              <a:lnSpc>
                <a:spcPct val="100000"/>
              </a:lnSpc>
              <a:spcBef>
                <a:spcPts val="400"/>
              </a:spcBef>
              <a:spcAft>
                <a:spcPts val="4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rPr>
              <a:t>Commissioning and operation start 2045 -2048.</a:t>
            </a:r>
          </a:p>
          <a:p>
            <a:pPr marL="0" marR="0" lvl="0" indent="0" algn="l" defTabSz="914303" rtl="0" eaLnBrk="1" fontAlgn="auto" latinLnBrk="0" hangingPunct="1">
              <a:lnSpc>
                <a:spcPct val="100000"/>
              </a:lnSpc>
              <a:spcBef>
                <a:spcPts val="400"/>
              </a:spcBef>
              <a:spcAft>
                <a:spcPts val="400"/>
              </a:spcAft>
              <a:buClrTx/>
              <a:buSzTx/>
              <a:buFontTx/>
              <a:buNone/>
              <a:tabLst/>
              <a:defRPr/>
            </a:pPr>
            <a:endParaRPr kumimoji="0" lang="en-US" sz="500" b="1" i="0" u="none" strike="noStrike" kern="1200" cap="none" spc="0" normalizeH="0" baseline="0" noProof="0" dirty="0">
              <a:ln>
                <a:noFill/>
              </a:ln>
              <a:solidFill>
                <a:srgbClr val="003399"/>
              </a:solidFill>
              <a:effectLst/>
              <a:uLnTx/>
              <a:uFillTx/>
              <a:latin typeface="Arial"/>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7557401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6"/>
          <p:cNvPicPr>
            <a:picLocks noChangeAspect="1"/>
          </p:cNvPicPr>
          <p:nvPr/>
        </p:nvPicPr>
        <p:blipFill rotWithShape="1">
          <a:blip r:embed="rId3"/>
          <a:srcRect t="7782" b="26122"/>
          <a:stretch/>
        </p:blipFill>
        <p:spPr>
          <a:xfrm>
            <a:off x="-9312" y="997269"/>
            <a:ext cx="12201097" cy="6320163"/>
          </a:xfrm>
          <a:prstGeom prst="rect">
            <a:avLst/>
          </a:prstGeom>
          <a:ln>
            <a:solidFill>
              <a:srgbClr val="FF0000"/>
            </a:solidFill>
          </a:ln>
        </p:spPr>
      </p:pic>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Status of Global FCC Collaboration</a:t>
            </a:r>
          </a:p>
        </p:txBody>
      </p:sp>
      <p:sp>
        <p:nvSpPr>
          <p:cNvPr id="9" name="Rounded Rectangle 8"/>
          <p:cNvSpPr/>
          <p:nvPr/>
        </p:nvSpPr>
        <p:spPr>
          <a:xfrm>
            <a:off x="1847607" y="4558881"/>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10" name="Rounded Rectangle 9"/>
          <p:cNvSpPr/>
          <p:nvPr/>
        </p:nvSpPr>
        <p:spPr>
          <a:xfrm>
            <a:off x="5015880" y="4558881"/>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11" name="Rounded Rectangle 10"/>
          <p:cNvSpPr/>
          <p:nvPr/>
        </p:nvSpPr>
        <p:spPr>
          <a:xfrm>
            <a:off x="181780" y="4558881"/>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147</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6" name="Group 5"/>
          <p:cNvGrpSpPr/>
          <p:nvPr/>
        </p:nvGrpSpPr>
        <p:grpSpPr>
          <a:xfrm>
            <a:off x="8033790" y="4558881"/>
            <a:ext cx="1446586" cy="1441608"/>
            <a:chOff x="5729374" y="5011728"/>
            <a:chExt cx="1446586" cy="1441608"/>
          </a:xfrm>
        </p:grpSpPr>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13" name="Rounded Rectangle 12"/>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20" name="Oval 19"/>
          <p:cNvSpPr/>
          <p:nvPr/>
        </p:nvSpPr>
        <p:spPr>
          <a:xfrm>
            <a:off x="10935904" y="61863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Oval 11"/>
          <p:cNvSpPr/>
          <p:nvPr/>
        </p:nvSpPr>
        <p:spPr>
          <a:xfrm>
            <a:off x="2639616" y="32849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Oval 16"/>
          <p:cNvSpPr/>
          <p:nvPr/>
        </p:nvSpPr>
        <p:spPr>
          <a:xfrm>
            <a:off x="3071664" y="42420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8" name="Picture 17" descr="A picture containing icon&#10;&#10;Description automatically generated">
            <a:extLst>
              <a:ext uri="{FF2B5EF4-FFF2-40B4-BE49-F238E27FC236}">
                <a16:creationId xmlns:a16="http://schemas.microsoft.com/office/drawing/2014/main" id="{4D10CF3B-2514-475B-90B7-C11E62D629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sp>
        <p:nvSpPr>
          <p:cNvPr id="3" name="TextBox 2">
            <a:extLst>
              <a:ext uri="{FF2B5EF4-FFF2-40B4-BE49-F238E27FC236}">
                <a16:creationId xmlns:a16="http://schemas.microsoft.com/office/drawing/2014/main" id="{59B90B57-5F77-F546-BBDE-A20F5958E23E}"/>
              </a:ext>
            </a:extLst>
          </p:cNvPr>
          <p:cNvSpPr txBox="1"/>
          <p:nvPr/>
        </p:nvSpPr>
        <p:spPr>
          <a:xfrm>
            <a:off x="339634" y="6202296"/>
            <a:ext cx="999743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2400" b="0" i="0" u="none" strike="noStrike" kern="1200" cap="none" spc="0" normalizeH="0" baseline="0" noProof="0" dirty="0">
                <a:ln>
                  <a:noFill/>
                </a:ln>
                <a:solidFill>
                  <a:srgbClr val="FFFF00"/>
                </a:solidFill>
                <a:effectLst/>
                <a:uLnTx/>
                <a:uFillTx/>
                <a:latin typeface="Arial"/>
                <a:ea typeface="+mn-ea"/>
                <a:cs typeface="+mn-cs"/>
              </a:rPr>
              <a:t>FCC Feasibility Study: 58 fully-signed </a:t>
            </a:r>
            <a:r>
              <a:rPr kumimoji="0" lang="en-US" sz="2400" b="0" i="0" u="none" strike="noStrike" kern="1200" cap="none" spc="0" normalizeH="0" baseline="0" noProof="0" dirty="0">
                <a:ln>
                  <a:noFill/>
                </a:ln>
                <a:solidFill>
                  <a:srgbClr val="FFFF00"/>
                </a:solidFill>
                <a:effectLst/>
                <a:uLnTx/>
                <a:uFillTx/>
                <a:latin typeface="Arial"/>
                <a:ea typeface="+mn-ea"/>
                <a:cs typeface="+mn-cs"/>
              </a:rPr>
              <a:t>previous</a:t>
            </a:r>
            <a:r>
              <a:rPr kumimoji="0" lang="en-CH" sz="2400" b="0" i="0" u="none" strike="noStrike" kern="1200" cap="none" spc="0" normalizeH="0" baseline="0" noProof="0" dirty="0">
                <a:ln>
                  <a:noFill/>
                </a:ln>
                <a:solidFill>
                  <a:srgbClr val="FFFF00"/>
                </a:solidFill>
                <a:effectLst/>
                <a:uLnTx/>
                <a:uFillTx/>
                <a:latin typeface="Arial"/>
                <a:ea typeface="+mn-ea"/>
                <a:cs typeface="+mn-cs"/>
              </a:rPr>
              <a:t> members,</a:t>
            </a:r>
            <a:r>
              <a:rPr kumimoji="0" lang="en-US" sz="2400" b="0" i="0" u="none" strike="noStrike" kern="1200" cap="none" spc="0" normalizeH="0" baseline="0" noProof="0" dirty="0">
                <a:ln>
                  <a:noFill/>
                </a:ln>
                <a:solidFill>
                  <a:srgbClr val="FFFF00"/>
                </a:solidFill>
                <a:effectLst/>
                <a:uLnTx/>
                <a:uFillTx/>
                <a:latin typeface="Arial"/>
                <a:ea typeface="+mn-ea"/>
                <a:cs typeface="+mn-cs"/>
              </a:rPr>
              <a:t> </a:t>
            </a:r>
            <a:r>
              <a:rPr kumimoji="0" lang="en-CH" sz="2400" b="0" i="0" u="none" strike="noStrike" kern="1200" cap="none" spc="0" normalizeH="0" baseline="0" noProof="0" dirty="0">
                <a:ln>
                  <a:noFill/>
                </a:ln>
                <a:solidFill>
                  <a:srgbClr val="FFFF00"/>
                </a:solidFill>
                <a:effectLst/>
                <a:uLnTx/>
                <a:uFillTx/>
                <a:latin typeface="Arial"/>
                <a:ea typeface="+mn-ea"/>
                <a:cs typeface="+mn-cs"/>
              </a:rPr>
              <a:t>17 new members, </a:t>
            </a:r>
            <a:r>
              <a:rPr kumimoji="0" lang="en-US" sz="2400" b="0" i="0" u="none" strike="noStrike" kern="1200" cap="none" spc="0" normalizeH="0" baseline="0" noProof="0" dirty="0">
                <a:ln>
                  <a:noFill/>
                </a:ln>
                <a:solidFill>
                  <a:srgbClr val="FFFF00"/>
                </a:solidFill>
                <a:effectLst/>
                <a:uLnTx/>
                <a:uFillTx/>
                <a:latin typeface="Arial"/>
                <a:ea typeface="+mn-ea"/>
                <a:cs typeface="+mn-cs"/>
              </a:rPr>
              <a:t> MoU renewal of remaining CDR participants in progress</a:t>
            </a:r>
            <a:endParaRPr kumimoji="0" lang="en-CH" sz="2400" b="0" i="0" u="none" strike="noStrike" kern="1200" cap="none" spc="0" normalizeH="0" baseline="0" noProof="0" dirty="0">
              <a:ln>
                <a:noFill/>
              </a:ln>
              <a:solidFill>
                <a:srgbClr val="FFFF00"/>
              </a:solidFill>
              <a:effectLst/>
              <a:uLnTx/>
              <a:uFillTx/>
              <a:latin typeface="Arial"/>
              <a:ea typeface="+mn-ea"/>
              <a:cs typeface="+mn-cs"/>
            </a:endParaRPr>
          </a:p>
        </p:txBody>
      </p:sp>
    </p:spTree>
    <p:extLst>
      <p:ext uri="{BB962C8B-B14F-4D97-AF65-F5344CB8AC3E}">
        <p14:creationId xmlns:p14="http://schemas.microsoft.com/office/powerpoint/2010/main" val="23723966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26888"/>
            <a:ext cx="10051683" cy="5066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4" name="BAIBU, Bolu…"/>
          <p:cNvSpPr/>
          <p:nvPr/>
        </p:nvSpPr>
        <p:spPr bwMode="auto">
          <a:xfrm>
            <a:off x="2711624" y="4938937"/>
            <a:ext cx="893762" cy="892175"/>
          </a:xfrm>
          <a:prstGeom prst="line">
            <a:avLst/>
          </a:prstGeom>
          <a:noFill/>
          <a:ln>
            <a:noFill/>
          </a:ln>
          <a:effectLst/>
        </p:spPr>
        <p:txBody>
          <a:bodyPr wrap="none" lIns="35719" tIns="35719" rIns="35719" bIns="35719" anchor="ctr">
            <a:spAutoFit/>
          </a:bodyPr>
          <a:lstStyle/>
          <a:p>
            <a:pPr marL="0" marR="0" lvl="0" indent="0" algn="l" defTabSz="457184" rtl="0" eaLnBrk="1" fontAlgn="auto" latinLnBrk="0" hangingPunct="1">
              <a:lnSpc>
                <a:spcPct val="100000"/>
              </a:lnSpc>
              <a:spcBef>
                <a:spcPts val="0"/>
              </a:spcBef>
              <a:spcAft>
                <a:spcPts val="0"/>
              </a:spcAft>
              <a:buClrTx/>
              <a:buSzTx/>
              <a:buFontTx/>
              <a:buNone/>
              <a:tabLst/>
              <a:defRPr b="0">
                <a:solidFill>
                  <a:srgbClr val="333333"/>
                </a:solidFill>
                <a:latin typeface="Comic Sans MS"/>
                <a:ea typeface="Comic Sans MS"/>
                <a:cs typeface="Comic Sans MS"/>
                <a:sym typeface="Comic Sans MS"/>
              </a:defRPr>
            </a:pPr>
            <a:endParaRPr kumimoji="0" sz="1266" b="0" i="0" u="none" strike="noStrike" kern="1200" cap="none" spc="0" normalizeH="0" baseline="0" noProof="0" dirty="0">
              <a:ln>
                <a:noFill/>
              </a:ln>
              <a:solidFill>
                <a:srgbClr val="333333"/>
              </a:solidFill>
              <a:effectLst/>
              <a:uLnTx/>
              <a:uFillTx/>
              <a:latin typeface="Comic Sans MS" panose="030F0902030302020204" pitchFamily="66" charset="0"/>
              <a:ea typeface="Comic Sans MS"/>
              <a:cs typeface="Comic Sans MS"/>
              <a:sym typeface="Comic Sans MS"/>
            </a:endParaRPr>
          </a:p>
        </p:txBody>
      </p:sp>
      <p:sp>
        <p:nvSpPr>
          <p:cNvPr id="5" name="Rectangle 4"/>
          <p:cNvSpPr/>
          <p:nvPr/>
        </p:nvSpPr>
        <p:spPr>
          <a:xfrm>
            <a:off x="9840037" y="983856"/>
            <a:ext cx="2385434" cy="5355312"/>
          </a:xfrm>
          <a:prstGeom prst="rect">
            <a:avLst/>
          </a:prstGeom>
          <a:solidFill>
            <a:schemeClr val="bg1"/>
          </a:solidFill>
        </p:spPr>
        <p:txBody>
          <a:bodyPr wrap="square">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800" b="1" i="1" u="sng" strike="noStrike" kern="1200" cap="none" spc="0" normalizeH="0" baseline="0" noProof="0" dirty="0">
                <a:ln>
                  <a:noFill/>
                </a:ln>
                <a:solidFill>
                  <a:srgbClr val="000000"/>
                </a:solidFill>
                <a:effectLst/>
                <a:uLnTx/>
                <a:uFillTx/>
                <a:latin typeface="&amp;quot"/>
                <a:ea typeface="+mn-ea"/>
                <a:cs typeface="+mn-cs"/>
              </a:rPr>
              <a:t>15 or 16 institutes from Turkey</a:t>
            </a:r>
            <a:r>
              <a:rPr kumimoji="0" lang="en-GB" sz="1800" b="0" i="1" u="none" strike="noStrike" kern="1200" cap="none" spc="0" normalizeH="0" baseline="0" noProof="0" dirty="0">
                <a:ln>
                  <a:noFill/>
                </a:ln>
                <a:solidFill>
                  <a:srgbClr val="000000"/>
                </a:solidFill>
                <a:effectLst/>
                <a:uLnTx/>
                <a:uFillTx/>
                <a:latin typeface="&amp;quot"/>
                <a:ea typeface="+mn-ea"/>
                <a:cs typeface="+mn-cs"/>
              </a:rPr>
              <a:t>: AIBU</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0" u="none" strike="noStrike" kern="1200" cap="none" spc="0" normalizeH="0" baseline="0" noProof="0" dirty="0" err="1">
                <a:ln>
                  <a:noFill/>
                </a:ln>
                <a:solidFill>
                  <a:srgbClr val="000000"/>
                </a:solidFill>
                <a:effectLst/>
                <a:uLnTx/>
                <a:uFillTx/>
                <a:latin typeface="&amp;quot"/>
                <a:ea typeface="+mn-ea"/>
                <a:cs typeface="+mn-cs"/>
              </a:rPr>
              <a:t>Bolu</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1" u="none" strike="noStrike" kern="1200" cap="none" spc="0" normalizeH="0" baseline="0" noProof="0" dirty="0">
                <a:ln>
                  <a:noFill/>
                </a:ln>
                <a:solidFill>
                  <a:srgbClr val="000000"/>
                </a:solidFill>
                <a:effectLst/>
                <a:uLnTx/>
                <a:uFillTx/>
                <a:latin typeface="&amp;quot"/>
                <a:ea typeface="+mn-ea"/>
                <a:cs typeface="+mn-cs"/>
              </a:rPr>
              <a:t>Akdeniz U</a:t>
            </a:r>
            <a:r>
              <a:rPr kumimoji="0" lang="en-GB" sz="1800" b="0" i="0" u="none" strike="noStrike" kern="1200" cap="none" spc="0" normalizeH="0" baseline="0" noProof="0" dirty="0">
                <a:ln>
                  <a:noFill/>
                </a:ln>
                <a:solidFill>
                  <a:srgbClr val="000000"/>
                </a:solidFill>
                <a:effectLst/>
                <a:uLnTx/>
                <a:uFillTx/>
                <a:latin typeface="&amp;quot"/>
                <a:ea typeface="+mn-ea"/>
                <a:cs typeface="+mn-cs"/>
              </a:rPr>
              <a:t>, Antalya; </a:t>
            </a:r>
            <a:r>
              <a:rPr kumimoji="0" lang="en-GB" sz="1800" b="0" i="1" u="none" strike="noStrike" kern="1200" cap="none" spc="0" normalizeH="0" baseline="0" noProof="0" dirty="0">
                <a:ln>
                  <a:noFill/>
                </a:ln>
                <a:solidFill>
                  <a:srgbClr val="000000"/>
                </a:solidFill>
                <a:effectLst/>
                <a:uLnTx/>
                <a:uFillTx/>
                <a:latin typeface="&amp;quot"/>
                <a:ea typeface="+mn-ea"/>
                <a:cs typeface="+mn-cs"/>
              </a:rPr>
              <a:t>Ankara U</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0" u="none" strike="noStrike" kern="1200" cap="none" spc="0" normalizeH="0" baseline="0" noProof="0" dirty="0" err="1">
                <a:ln>
                  <a:noFill/>
                </a:ln>
                <a:solidFill>
                  <a:srgbClr val="000000"/>
                </a:solidFill>
                <a:effectLst/>
                <a:uLnTx/>
                <a:uFillTx/>
                <a:latin typeface="&amp;quot"/>
                <a:ea typeface="+mn-ea"/>
                <a:cs typeface="+mn-cs"/>
              </a:rPr>
              <a:t>Tandogan</a:t>
            </a:r>
            <a:r>
              <a:rPr kumimoji="0" lang="en-GB" sz="1800" b="0" i="0" u="none" strike="noStrike" kern="1200" cap="none" spc="0" normalizeH="0" baseline="0" noProof="0" dirty="0">
                <a:ln>
                  <a:noFill/>
                </a:ln>
                <a:solidFill>
                  <a:srgbClr val="000000"/>
                </a:solidFill>
                <a:effectLst/>
                <a:uLnTx/>
                <a:uFillTx/>
                <a:latin typeface="&amp;quot"/>
                <a:ea typeface="+mn-ea"/>
                <a:cs typeface="+mn-cs"/>
              </a:rPr>
              <a:t>/ Ankara; </a:t>
            </a:r>
            <a:r>
              <a:rPr kumimoji="0" lang="en-GB" sz="1800" b="0" i="1" u="none" strike="noStrike" kern="1200" cap="none" spc="0" normalizeH="0" baseline="0" noProof="0" dirty="0" err="1">
                <a:ln>
                  <a:noFill/>
                </a:ln>
                <a:solidFill>
                  <a:srgbClr val="000000"/>
                </a:solidFill>
                <a:effectLst/>
                <a:uLnTx/>
                <a:uFillTx/>
                <a:latin typeface="&amp;quot"/>
                <a:ea typeface="+mn-ea"/>
                <a:cs typeface="+mn-cs"/>
              </a:rPr>
              <a:t>EgeU</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0" u="none" strike="noStrike" kern="1200" cap="none" spc="0" normalizeH="0" baseline="0" noProof="0" dirty="0" err="1">
                <a:ln>
                  <a:noFill/>
                </a:ln>
                <a:solidFill>
                  <a:srgbClr val="000000"/>
                </a:solidFill>
                <a:effectLst/>
                <a:uLnTx/>
                <a:uFillTx/>
                <a:latin typeface="&amp;quot"/>
                <a:ea typeface="+mn-ea"/>
                <a:cs typeface="+mn-cs"/>
              </a:rPr>
              <a:t>Bornova</a:t>
            </a:r>
            <a:r>
              <a:rPr kumimoji="0" lang="en-GB" sz="1800" b="0" i="0" u="none" strike="noStrike" kern="1200" cap="none" spc="0" normalizeH="0" baseline="0" noProof="0" dirty="0">
                <a:ln>
                  <a:noFill/>
                </a:ln>
                <a:solidFill>
                  <a:srgbClr val="000000"/>
                </a:solidFill>
                <a:effectLst/>
                <a:uLnTx/>
                <a:uFillTx/>
                <a:latin typeface="&amp;quot"/>
                <a:ea typeface="+mn-ea"/>
                <a:cs typeface="+mn-cs"/>
              </a:rPr>
              <a:t>-Izmir; </a:t>
            </a:r>
            <a:r>
              <a:rPr kumimoji="0" lang="en-GB" sz="1800" b="0" i="1" u="none" strike="noStrike" kern="1200" cap="none" spc="0" normalizeH="0" baseline="0" noProof="0" dirty="0">
                <a:ln>
                  <a:noFill/>
                </a:ln>
                <a:solidFill>
                  <a:srgbClr val="000000"/>
                </a:solidFill>
                <a:effectLst/>
                <a:uLnTx/>
                <a:uFillTx/>
                <a:latin typeface="&amp;quot"/>
                <a:ea typeface="+mn-ea"/>
                <a:cs typeface="+mn-cs"/>
              </a:rPr>
              <a:t>Giresun U</a:t>
            </a:r>
            <a:r>
              <a:rPr kumimoji="0" lang="en-GB" sz="1800" b="0" i="0" u="none" strike="noStrike" kern="1200" cap="none" spc="0" normalizeH="0" baseline="0" noProof="0" dirty="0">
                <a:ln>
                  <a:noFill/>
                </a:ln>
                <a:solidFill>
                  <a:srgbClr val="000000"/>
                </a:solidFill>
                <a:effectLst/>
                <a:uLnTx/>
                <a:uFillTx/>
                <a:latin typeface="&amp;quot"/>
                <a:ea typeface="+mn-ea"/>
                <a:cs typeface="+mn-cs"/>
              </a:rPr>
              <a:t>, Giresun; </a:t>
            </a:r>
            <a:r>
              <a:rPr kumimoji="0" lang="en-GB" sz="1800" b="0" i="1" u="none" strike="noStrike" kern="1200" cap="none" spc="0" normalizeH="0" baseline="0" noProof="0" dirty="0" err="1">
                <a:ln>
                  <a:noFill/>
                </a:ln>
                <a:solidFill>
                  <a:srgbClr val="000000"/>
                </a:solidFill>
                <a:effectLst/>
                <a:uLnTx/>
                <a:uFillTx/>
                <a:latin typeface="&amp;quot"/>
                <a:ea typeface="+mn-ea"/>
                <a:cs typeface="+mn-cs"/>
              </a:rPr>
              <a:t>Isik</a:t>
            </a:r>
            <a:r>
              <a:rPr kumimoji="0" lang="en-GB" sz="1800" b="0" i="1" u="none" strike="noStrike" kern="1200" cap="none" spc="0" normalizeH="0" baseline="0" noProof="0" dirty="0">
                <a:ln>
                  <a:noFill/>
                </a:ln>
                <a:solidFill>
                  <a:srgbClr val="000000"/>
                </a:solidFill>
                <a:effectLst/>
                <a:uLnTx/>
                <a:uFillTx/>
                <a:latin typeface="&amp;quot"/>
                <a:ea typeface="+mn-ea"/>
                <a:cs typeface="+mn-cs"/>
              </a:rPr>
              <a:t> U</a:t>
            </a:r>
            <a:r>
              <a:rPr kumimoji="0" lang="en-GB" sz="1800" b="0" i="0" u="none" strike="noStrike" kern="1200" cap="none" spc="0" normalizeH="0" baseline="0" noProof="0" dirty="0">
                <a:ln>
                  <a:noFill/>
                </a:ln>
                <a:solidFill>
                  <a:srgbClr val="000000"/>
                </a:solidFill>
                <a:effectLst/>
                <a:uLnTx/>
                <a:uFillTx/>
                <a:latin typeface="&amp;quot"/>
                <a:ea typeface="+mn-ea"/>
                <a:cs typeface="+mn-cs"/>
              </a:rPr>
              <a:t>, Sile, Istanbul; </a:t>
            </a:r>
            <a:r>
              <a:rPr kumimoji="0" lang="en-GB" sz="1800" b="0" i="1" u="none" strike="noStrike" kern="1200" cap="none" spc="0" normalizeH="0" baseline="0" noProof="0" dirty="0">
                <a:ln>
                  <a:noFill/>
                </a:ln>
                <a:solidFill>
                  <a:srgbClr val="000000"/>
                </a:solidFill>
                <a:effectLst/>
                <a:uLnTx/>
                <a:uFillTx/>
                <a:latin typeface="&amp;quot"/>
                <a:ea typeface="+mn-ea"/>
                <a:cs typeface="+mn-cs"/>
              </a:rPr>
              <a:t>Istanbul Aydin U</a:t>
            </a:r>
            <a:r>
              <a:rPr kumimoji="0" lang="en-GB" sz="1800" b="0" i="0" u="none" strike="noStrike" kern="1200" cap="none" spc="0" normalizeH="0" baseline="0" noProof="0" dirty="0">
                <a:ln>
                  <a:noFill/>
                </a:ln>
                <a:solidFill>
                  <a:srgbClr val="000000"/>
                </a:solidFill>
                <a:effectLst/>
                <a:uLnTx/>
                <a:uFillTx/>
                <a:latin typeface="&amp;quot"/>
                <a:ea typeface="+mn-ea"/>
                <a:cs typeface="+mn-cs"/>
              </a:rPr>
              <a:t>, Istanbul; </a:t>
            </a:r>
            <a:r>
              <a:rPr kumimoji="0" lang="en-GB" sz="1800" b="0" i="1" u="none" strike="noStrike" kern="1200" cap="none" spc="0" normalizeH="0" baseline="0" noProof="0" dirty="0">
                <a:ln>
                  <a:noFill/>
                </a:ln>
                <a:solidFill>
                  <a:srgbClr val="000000"/>
                </a:solidFill>
                <a:effectLst/>
                <a:uLnTx/>
                <a:uFillTx/>
                <a:latin typeface="&amp;quot"/>
                <a:ea typeface="+mn-ea"/>
                <a:cs typeface="+mn-cs"/>
              </a:rPr>
              <a:t>Istanbul U</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0" u="none" strike="noStrike" kern="1200" cap="none" spc="0" normalizeH="0" baseline="0" noProof="0" dirty="0" err="1">
                <a:ln>
                  <a:noFill/>
                </a:ln>
                <a:solidFill>
                  <a:srgbClr val="000000"/>
                </a:solidFill>
                <a:effectLst/>
                <a:uLnTx/>
                <a:uFillTx/>
                <a:latin typeface="&amp;quot"/>
                <a:ea typeface="+mn-ea"/>
                <a:cs typeface="+mn-cs"/>
              </a:rPr>
              <a:t>Vezneciler</a:t>
            </a:r>
            <a:r>
              <a:rPr kumimoji="0" lang="en-GB" sz="1800" b="0" i="0" u="none" strike="noStrike" kern="1200" cap="none" spc="0" normalizeH="0" baseline="0" noProof="0" dirty="0">
                <a:ln>
                  <a:noFill/>
                </a:ln>
                <a:solidFill>
                  <a:srgbClr val="000000"/>
                </a:solidFill>
                <a:effectLst/>
                <a:uLnTx/>
                <a:uFillTx/>
                <a:latin typeface="&amp;quot"/>
                <a:ea typeface="+mn-ea"/>
                <a:cs typeface="+mn-cs"/>
              </a:rPr>
              <a:t>-Istanbul;</a:t>
            </a:r>
          </a:p>
          <a:p>
            <a:pPr marL="0" marR="0" lvl="0" indent="0" algn="l" defTabSz="914400" rtl="0" eaLnBrk="1" fontAlgn="t" latinLnBrk="0" hangingPunct="1">
              <a:lnSpc>
                <a:spcPct val="100000"/>
              </a:lnSpc>
              <a:spcBef>
                <a:spcPts val="0"/>
              </a:spcBef>
              <a:spcAft>
                <a:spcPts val="0"/>
              </a:spcAft>
              <a:buClrTx/>
              <a:buSzTx/>
              <a:buFontTx/>
              <a:buNone/>
              <a:tabLst/>
              <a:defRPr/>
            </a:pPr>
            <a:r>
              <a:rPr lang="en-GB" i="1" dirty="0" err="1">
                <a:solidFill>
                  <a:srgbClr val="000000"/>
                </a:solidFill>
                <a:latin typeface="&amp;quot"/>
              </a:rPr>
              <a:t>Istinye</a:t>
            </a:r>
            <a:r>
              <a:rPr lang="en-GB" i="1" dirty="0">
                <a:solidFill>
                  <a:srgbClr val="000000"/>
                </a:solidFill>
                <a:latin typeface="&amp;quot"/>
              </a:rPr>
              <a:t> U</a:t>
            </a:r>
            <a:r>
              <a:rPr lang="en-GB" dirty="0">
                <a:solidFill>
                  <a:srgbClr val="000000"/>
                </a:solidFill>
                <a:latin typeface="&amp;quot"/>
              </a:rPr>
              <a:t>, Istanbul;</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1" u="none" strike="noStrike" kern="1200" cap="none" spc="0" normalizeH="0" baseline="0" noProof="0" dirty="0">
                <a:ln>
                  <a:noFill/>
                </a:ln>
                <a:solidFill>
                  <a:srgbClr val="000000"/>
                </a:solidFill>
                <a:effectLst/>
                <a:uLnTx/>
                <a:uFillTx/>
                <a:latin typeface="&amp;quot"/>
                <a:ea typeface="+mn-ea"/>
                <a:cs typeface="+mn-cs"/>
              </a:rPr>
              <a:t>IUE</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0" u="none" strike="noStrike" kern="1200" cap="none" spc="0" normalizeH="0" baseline="0" noProof="0" dirty="0" err="1">
                <a:ln>
                  <a:noFill/>
                </a:ln>
                <a:solidFill>
                  <a:srgbClr val="000000"/>
                </a:solidFill>
                <a:effectLst/>
                <a:uLnTx/>
                <a:uFillTx/>
                <a:latin typeface="&amp;quot"/>
                <a:ea typeface="+mn-ea"/>
                <a:cs typeface="+mn-cs"/>
              </a:rPr>
              <a:t>Balcova</a:t>
            </a:r>
            <a:r>
              <a:rPr kumimoji="0" lang="en-GB" sz="1800" b="0" i="0" u="none" strike="noStrike" kern="1200" cap="none" spc="0" normalizeH="0" baseline="0" noProof="0" dirty="0">
                <a:ln>
                  <a:noFill/>
                </a:ln>
                <a:solidFill>
                  <a:srgbClr val="000000"/>
                </a:solidFill>
                <a:effectLst/>
                <a:uLnTx/>
                <a:uFillTx/>
                <a:latin typeface="&amp;quot"/>
                <a:ea typeface="+mn-ea"/>
                <a:cs typeface="+mn-cs"/>
              </a:rPr>
              <a:t>-Izmir; </a:t>
            </a:r>
            <a:r>
              <a:rPr kumimoji="0" lang="en-GB" sz="1800" b="0" i="1" u="none" strike="noStrike" kern="1200" cap="none" spc="0" normalizeH="0" baseline="0" noProof="0" dirty="0">
                <a:ln>
                  <a:noFill/>
                </a:ln>
                <a:solidFill>
                  <a:srgbClr val="000000"/>
                </a:solidFill>
                <a:effectLst/>
                <a:uLnTx/>
                <a:uFillTx/>
                <a:latin typeface="&amp;quot"/>
                <a:ea typeface="+mn-ea"/>
                <a:cs typeface="+mn-cs"/>
              </a:rPr>
              <a:t>IYTE</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0" u="none" strike="noStrike" kern="1200" cap="none" spc="0" normalizeH="0" baseline="0" noProof="0" dirty="0" err="1">
                <a:ln>
                  <a:noFill/>
                </a:ln>
                <a:solidFill>
                  <a:srgbClr val="000000"/>
                </a:solidFill>
                <a:effectLst/>
                <a:uLnTx/>
                <a:uFillTx/>
                <a:latin typeface="&amp;quot"/>
                <a:ea typeface="+mn-ea"/>
                <a:cs typeface="+mn-cs"/>
              </a:rPr>
              <a:t>Urla</a:t>
            </a:r>
            <a:r>
              <a:rPr kumimoji="0" lang="en-GB" sz="1800" b="0" i="0" u="none" strike="noStrike" kern="1200" cap="none" spc="0" normalizeH="0" baseline="0" noProof="0" dirty="0">
                <a:ln>
                  <a:noFill/>
                </a:ln>
                <a:solidFill>
                  <a:srgbClr val="000000"/>
                </a:solidFill>
                <a:effectLst/>
                <a:uLnTx/>
                <a:uFillTx/>
                <a:latin typeface="&amp;quot"/>
                <a:ea typeface="+mn-ea"/>
                <a:cs typeface="+mn-cs"/>
              </a:rPr>
              <a:t>-Izmir;</a:t>
            </a:r>
          </a:p>
          <a:p>
            <a:pPr marL="0" marR="0" lvl="0" indent="0" algn="l" defTabSz="914400" rtl="0" eaLnBrk="1" fontAlgn="t" latinLnBrk="0" hangingPunct="1">
              <a:lnSpc>
                <a:spcPct val="100000"/>
              </a:lnSpc>
              <a:spcBef>
                <a:spcPts val="0"/>
              </a:spcBef>
              <a:spcAft>
                <a:spcPts val="0"/>
              </a:spcAft>
              <a:buClrTx/>
              <a:buSzTx/>
              <a:buFontTx/>
              <a:buNone/>
              <a:tabLst/>
              <a:defRPr/>
            </a:pPr>
            <a:r>
              <a:rPr lang="en-GB" i="1" dirty="0" err="1">
                <a:solidFill>
                  <a:srgbClr val="000000"/>
                </a:solidFill>
                <a:latin typeface="&amp;quot"/>
              </a:rPr>
              <a:t>Kirrikale</a:t>
            </a:r>
            <a:r>
              <a:rPr lang="en-GB" i="1" dirty="0">
                <a:solidFill>
                  <a:srgbClr val="000000"/>
                </a:solidFill>
                <a:latin typeface="&amp;quot"/>
              </a:rPr>
              <a:t> U</a:t>
            </a:r>
            <a:r>
              <a:rPr lang="en-GB" dirty="0">
                <a:solidFill>
                  <a:srgbClr val="000000"/>
                </a:solidFill>
                <a:latin typeface="&amp;quot"/>
              </a:rPr>
              <a:t>;</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1" u="none" strike="noStrike" kern="1200" cap="none" spc="0" normalizeH="0" baseline="0" noProof="0" dirty="0" err="1">
                <a:ln>
                  <a:noFill/>
                </a:ln>
                <a:solidFill>
                  <a:srgbClr val="000000"/>
                </a:solidFill>
                <a:effectLst/>
                <a:uLnTx/>
                <a:uFillTx/>
                <a:latin typeface="&amp;quot"/>
                <a:ea typeface="+mn-ea"/>
                <a:cs typeface="+mn-cs"/>
              </a:rPr>
              <a:t>Okan</a:t>
            </a:r>
            <a:r>
              <a:rPr kumimoji="0" lang="en-GB" sz="1800" b="0" i="1" u="none" strike="noStrike" kern="1200" cap="none" spc="0" normalizeH="0" baseline="0" noProof="0" dirty="0">
                <a:ln>
                  <a:noFill/>
                </a:ln>
                <a:solidFill>
                  <a:srgbClr val="000000"/>
                </a:solidFill>
                <a:effectLst/>
                <a:uLnTx/>
                <a:uFillTx/>
                <a:latin typeface="&amp;quot"/>
                <a:ea typeface="+mn-ea"/>
                <a:cs typeface="+mn-cs"/>
              </a:rPr>
              <a:t> U</a:t>
            </a:r>
            <a:r>
              <a:rPr kumimoji="0" lang="en-GB" sz="1800" b="0" i="0" u="none" strike="noStrike" kern="1200" cap="none" spc="0" normalizeH="0" baseline="0" noProof="0" dirty="0">
                <a:ln>
                  <a:noFill/>
                </a:ln>
                <a:solidFill>
                  <a:srgbClr val="000000"/>
                </a:solidFill>
                <a:effectLst/>
                <a:uLnTx/>
                <a:uFillTx/>
                <a:latin typeface="&amp;quot"/>
                <a:ea typeface="+mn-ea"/>
                <a:cs typeface="+mn-cs"/>
              </a:rPr>
              <a:t>, Istanbul; </a:t>
            </a:r>
            <a:r>
              <a:rPr kumimoji="0" lang="en-GB" sz="1800" b="0" i="1" u="none" strike="noStrike" kern="1200" cap="none" spc="0" normalizeH="0" baseline="0" noProof="0" dirty="0">
                <a:ln>
                  <a:noFill/>
                </a:ln>
                <a:solidFill>
                  <a:srgbClr val="000000"/>
                </a:solidFill>
                <a:effectLst/>
                <a:uLnTx/>
                <a:uFillTx/>
                <a:latin typeface="&amp;quot"/>
                <a:ea typeface="+mn-ea"/>
                <a:cs typeface="+mn-cs"/>
              </a:rPr>
              <a:t>PRU</a:t>
            </a:r>
            <a:r>
              <a:rPr kumimoji="0" lang="en-GB" sz="1800" b="0" i="0" u="none" strike="noStrike" kern="1200" cap="none" spc="0" normalizeH="0" baseline="0" noProof="0" dirty="0">
                <a:ln>
                  <a:noFill/>
                </a:ln>
                <a:solidFill>
                  <a:srgbClr val="000000"/>
                </a:solidFill>
                <a:effectLst/>
                <a:uLnTx/>
                <a:uFillTx/>
                <a:latin typeface="&amp;quot"/>
                <a:ea typeface="+mn-ea"/>
                <a:cs typeface="+mn-cs"/>
              </a:rPr>
              <a:t>, Tuzla/Istanbul; </a:t>
            </a:r>
            <a:r>
              <a:rPr kumimoji="0" lang="en-GB" sz="1800" b="0" i="1" u="none" strike="noStrike" kern="1200" cap="none" spc="0" normalizeH="0" baseline="0" noProof="0" dirty="0">
                <a:ln>
                  <a:noFill/>
                </a:ln>
                <a:solidFill>
                  <a:srgbClr val="000000"/>
                </a:solidFill>
                <a:effectLst/>
                <a:uLnTx/>
                <a:uFillTx/>
                <a:latin typeface="&amp;quot"/>
                <a:ea typeface="+mn-ea"/>
                <a:cs typeface="+mn-cs"/>
              </a:rPr>
              <a:t>TOBB ETU</a:t>
            </a:r>
            <a:r>
              <a:rPr kumimoji="0" lang="en-GB" sz="1800" b="0" i="0" u="none" strike="noStrike" kern="1200" cap="none" spc="0" normalizeH="0" baseline="0" noProof="0" dirty="0">
                <a:ln>
                  <a:noFill/>
                </a:ln>
                <a:solidFill>
                  <a:srgbClr val="000000"/>
                </a:solidFill>
                <a:effectLst/>
                <a:uLnTx/>
                <a:uFillTx/>
                <a:latin typeface="&amp;quot"/>
                <a:ea typeface="+mn-ea"/>
                <a:cs typeface="+mn-cs"/>
              </a:rPr>
              <a:t>, Ankara; </a:t>
            </a:r>
            <a:r>
              <a:rPr kumimoji="0" lang="en-GB" sz="1800" b="0" i="1" u="none" strike="noStrike" kern="1200" cap="none" spc="0" normalizeH="0" baseline="0" noProof="0" dirty="0">
                <a:ln>
                  <a:noFill/>
                </a:ln>
                <a:solidFill>
                  <a:srgbClr val="000000"/>
                </a:solidFill>
                <a:effectLst/>
                <a:uLnTx/>
                <a:uFillTx/>
                <a:latin typeface="&amp;quot"/>
                <a:ea typeface="+mn-ea"/>
                <a:cs typeface="+mn-cs"/>
              </a:rPr>
              <a:t>ULUDAG</a:t>
            </a:r>
            <a:r>
              <a:rPr kumimoji="0" lang="en-GB" sz="1800" b="0" i="0" u="none" strike="noStrike" kern="1200" cap="none" spc="0" normalizeH="0" baseline="0" noProof="0" dirty="0">
                <a:ln>
                  <a:noFill/>
                </a:ln>
                <a:solidFill>
                  <a:srgbClr val="000000"/>
                </a:solidFill>
                <a:effectLst/>
                <a:uLnTx/>
                <a:uFillTx/>
                <a:latin typeface="&amp;quot"/>
                <a:ea typeface="+mn-ea"/>
                <a:cs typeface="+mn-cs"/>
              </a:rPr>
              <a:t>, </a:t>
            </a:r>
            <a:r>
              <a:rPr kumimoji="0" lang="en-GB" sz="1800" b="0" i="0" u="none" strike="noStrike" kern="1200" cap="none" spc="0" normalizeH="0" baseline="0" noProof="0" dirty="0" err="1">
                <a:ln>
                  <a:noFill/>
                </a:ln>
                <a:solidFill>
                  <a:srgbClr val="000000"/>
                </a:solidFill>
                <a:effectLst/>
                <a:uLnTx/>
                <a:uFillTx/>
                <a:latin typeface="&amp;quot"/>
                <a:ea typeface="+mn-ea"/>
                <a:cs typeface="+mn-cs"/>
              </a:rPr>
              <a:t>Nilüfer</a:t>
            </a:r>
            <a:r>
              <a:rPr kumimoji="0" lang="en-GB" sz="1800" b="0" i="0" u="none" strike="noStrike" kern="1200" cap="none" spc="0" normalizeH="0" baseline="0" noProof="0" dirty="0">
                <a:ln>
                  <a:noFill/>
                </a:ln>
                <a:solidFill>
                  <a:srgbClr val="000000"/>
                </a:solidFill>
                <a:effectLst/>
                <a:uLnTx/>
                <a:uFillTx/>
                <a:latin typeface="&amp;quot"/>
                <a:ea typeface="+mn-ea"/>
                <a:cs typeface="+mn-cs"/>
              </a:rPr>
              <a:t>-Bursa </a:t>
            </a:r>
          </a:p>
        </p:txBody>
      </p:sp>
      <p:sp>
        <p:nvSpPr>
          <p:cNvPr id="6" name="Title 1"/>
          <p:cNvSpPr txBox="1">
            <a:spLocks/>
          </p:cNvSpPr>
          <p:nvPr/>
        </p:nvSpPr>
        <p:spPr>
          <a:xfrm>
            <a:off x="0" y="-1212"/>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Light" panose="020F0302020204030204"/>
                <a:ea typeface="+mj-ea"/>
                <a:cs typeface="+mj-cs"/>
              </a:rPr>
              <a:t>      </a:t>
            </a:r>
            <a:r>
              <a:rPr kumimoji="0" lang="en-US" sz="40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Turkish members of FCC collaboration</a:t>
            </a:r>
          </a:p>
        </p:txBody>
      </p:sp>
      <p:pic>
        <p:nvPicPr>
          <p:cNvPr id="8" name="Picture 7" descr="A picture containing text&#10;&#10;Description automatically generated">
            <a:extLst>
              <a:ext uri="{FF2B5EF4-FFF2-40B4-BE49-F238E27FC236}">
                <a16:creationId xmlns:a16="http://schemas.microsoft.com/office/drawing/2014/main" id="{64E3416C-29B8-42BF-9ABD-65F6FE2118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A5C30B83-F0C7-4997-8590-E622872F1B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68299" y="21831"/>
            <a:ext cx="1438275" cy="962025"/>
          </a:xfrm>
          <a:prstGeom prst="rect">
            <a:avLst/>
          </a:prstGeom>
        </p:spPr>
      </p:pic>
    </p:spTree>
    <p:extLst>
      <p:ext uri="{BB962C8B-B14F-4D97-AF65-F5344CB8AC3E}">
        <p14:creationId xmlns:p14="http://schemas.microsoft.com/office/powerpoint/2010/main" val="152277862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3512" y="0"/>
            <a:ext cx="4095334" cy="6858000"/>
          </a:xfrm>
          <a:prstGeom prst="rect">
            <a:avLst/>
          </a:prstGeom>
        </p:spPr>
      </p:pic>
      <p:sp>
        <p:nvSpPr>
          <p:cNvPr id="3" name="Rectangle 2"/>
          <p:cNvSpPr/>
          <p:nvPr/>
        </p:nvSpPr>
        <p:spPr>
          <a:xfrm>
            <a:off x="3082294" y="1772817"/>
            <a:ext cx="2572307"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C377B"/>
                </a:solidFill>
                <a:effectLst/>
                <a:uLnTx/>
                <a:uFillTx/>
                <a:latin typeface="Arial"/>
                <a:ea typeface="+mn-ea"/>
                <a:cs typeface="+mn-cs"/>
                <a:hlinkClick r:id="rId3"/>
              </a:rPr>
              <a:t>https://indico.cern.ch/event/405973/</a:t>
            </a:r>
            <a:r>
              <a:rPr kumimoji="0" lang="en-GB" sz="1200" b="0" i="0" u="none" strike="noStrike" kern="1200" cap="none" spc="0" normalizeH="0" baseline="0" noProof="0" dirty="0">
                <a:ln>
                  <a:noFill/>
                </a:ln>
                <a:solidFill>
                  <a:srgbClr val="0C377B"/>
                </a:solidFill>
                <a:effectLst/>
                <a:uLnTx/>
                <a:uFillTx/>
                <a:latin typeface="Arial"/>
                <a:ea typeface="+mn-ea"/>
                <a:cs typeface="+mn-cs"/>
              </a:rPr>
              <a:t> </a:t>
            </a:r>
          </a:p>
        </p:txBody>
      </p:sp>
      <p:sp>
        <p:nvSpPr>
          <p:cNvPr id="4" name="TextBox 3"/>
          <p:cNvSpPr txBox="1"/>
          <p:nvPr/>
        </p:nvSpPr>
        <p:spPr>
          <a:xfrm>
            <a:off x="2765473" y="147456"/>
            <a:ext cx="161877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808080">
                    <a:lumMod val="75000"/>
                  </a:srgbClr>
                </a:solidFill>
                <a:effectLst/>
                <a:uLnTx/>
                <a:uFillTx/>
                <a:latin typeface="Arial"/>
                <a:ea typeface="+mn-ea"/>
                <a:cs typeface="+mn-cs"/>
              </a:rPr>
              <a:t>Istanbul 2016</a:t>
            </a:r>
            <a:endParaRPr kumimoji="0" lang="en-GB" sz="2000" b="1" i="0" u="none" strike="noStrike" kern="1200" cap="none" spc="0" normalizeH="0" baseline="0" noProof="0" dirty="0">
              <a:ln>
                <a:noFill/>
              </a:ln>
              <a:solidFill>
                <a:srgbClr val="808080">
                  <a:lumMod val="75000"/>
                </a:srgbClr>
              </a:solidFill>
              <a:effectLst/>
              <a:uLnTx/>
              <a:uFillTx/>
              <a:latin typeface="Arial"/>
              <a:ea typeface="+mn-ea"/>
              <a:cs typeface="+mn-cs"/>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8846" y="0"/>
            <a:ext cx="4892122" cy="6858000"/>
          </a:xfrm>
          <a:prstGeom prst="rect">
            <a:avLst/>
          </a:prstGeom>
        </p:spPr>
      </p:pic>
      <p:sp>
        <p:nvSpPr>
          <p:cNvPr id="6" name="TextBox 5"/>
          <p:cNvSpPr txBox="1"/>
          <p:nvPr/>
        </p:nvSpPr>
        <p:spPr>
          <a:xfrm>
            <a:off x="7601822" y="116632"/>
            <a:ext cx="1572097"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808080">
                    <a:lumMod val="20000"/>
                    <a:lumOff val="80000"/>
                  </a:srgbClr>
                </a:solidFill>
                <a:effectLst/>
                <a:uLnTx/>
                <a:uFillTx/>
                <a:latin typeface="Arial"/>
                <a:ea typeface="+mn-ea"/>
                <a:cs typeface="+mn-cs"/>
              </a:rPr>
              <a:t>Antalya 2019</a:t>
            </a:r>
            <a:endParaRPr kumimoji="0" lang="en-GB" sz="2000" b="1" i="0" u="none" strike="noStrike" kern="1200" cap="none" spc="0" normalizeH="0" baseline="0" noProof="0" dirty="0">
              <a:ln>
                <a:noFill/>
              </a:ln>
              <a:solidFill>
                <a:srgbClr val="808080">
                  <a:lumMod val="20000"/>
                  <a:lumOff val="80000"/>
                </a:srgbClr>
              </a:solidFill>
              <a:effectLst/>
              <a:uLnTx/>
              <a:uFillTx/>
              <a:latin typeface="Arial"/>
              <a:ea typeface="+mn-ea"/>
              <a:cs typeface="+mn-cs"/>
            </a:endParaRPr>
          </a:p>
        </p:txBody>
      </p:sp>
      <p:pic>
        <p:nvPicPr>
          <p:cNvPr id="8" name="Picture 7"/>
          <p:cNvPicPr>
            <a:picLocks noChangeAspect="1"/>
          </p:cNvPicPr>
          <p:nvPr/>
        </p:nvPicPr>
        <p:blipFill>
          <a:blip r:embed="rId5"/>
          <a:stretch>
            <a:fillRect/>
          </a:stretch>
        </p:blipFill>
        <p:spPr>
          <a:xfrm>
            <a:off x="24443" y="1895496"/>
            <a:ext cx="6154543" cy="3824733"/>
          </a:xfrm>
          <a:prstGeom prst="rect">
            <a:avLst/>
          </a:prstGeom>
        </p:spPr>
      </p:pic>
      <p:pic>
        <p:nvPicPr>
          <p:cNvPr id="9" name="Picture 8"/>
          <p:cNvPicPr>
            <a:picLocks noChangeAspect="1"/>
          </p:cNvPicPr>
          <p:nvPr/>
        </p:nvPicPr>
        <p:blipFill>
          <a:blip r:embed="rId6"/>
          <a:stretch>
            <a:fillRect/>
          </a:stretch>
        </p:blipFill>
        <p:spPr>
          <a:xfrm>
            <a:off x="6323231" y="1895496"/>
            <a:ext cx="5844325" cy="3509814"/>
          </a:xfrm>
          <a:prstGeom prst="rect">
            <a:avLst/>
          </a:prstGeom>
        </p:spPr>
      </p:pic>
      <p:sp>
        <p:nvSpPr>
          <p:cNvPr id="7" name="TextBox 6"/>
          <p:cNvSpPr txBox="1"/>
          <p:nvPr/>
        </p:nvSpPr>
        <p:spPr>
          <a:xfrm rot="20696130">
            <a:off x="2691382" y="3217779"/>
            <a:ext cx="6290845" cy="1200329"/>
          </a:xfrm>
          <a:prstGeom prst="rect">
            <a:avLst/>
          </a:prstGeom>
          <a:solidFill>
            <a:srgbClr val="C00000">
              <a:alpha val="8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FFFF"/>
                </a:solidFill>
                <a:effectLst/>
                <a:uLnTx/>
                <a:uFillTx/>
                <a:latin typeface="Arial"/>
                <a:ea typeface="+mn-ea"/>
                <a:cs typeface="+mn-cs"/>
              </a:rPr>
              <a:t>FCC workshops organized by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FFFF"/>
                </a:solidFill>
                <a:effectLst/>
                <a:uLnTx/>
                <a:uFillTx/>
                <a:latin typeface="Arial"/>
                <a:ea typeface="+mn-ea"/>
                <a:cs typeface="+mn-cs"/>
              </a:rPr>
              <a:t>Turkish FCC community</a:t>
            </a:r>
            <a:endParaRPr kumimoji="0" lang="en-GB" sz="36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1" name="Picture 10">
            <a:extLst>
              <a:ext uri="{FF2B5EF4-FFF2-40B4-BE49-F238E27FC236}">
                <a16:creationId xmlns:a16="http://schemas.microsoft.com/office/drawing/2014/main" id="{2727B36D-A08C-4E0B-A576-F0F0F160A0B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8642" y="215747"/>
            <a:ext cx="2428358" cy="859746"/>
          </a:xfrm>
          <a:prstGeom prst="rect">
            <a:avLst/>
          </a:prstGeom>
        </p:spPr>
      </p:pic>
      <p:pic>
        <p:nvPicPr>
          <p:cNvPr id="14" name="Picture 13" descr="A picture containing text, clipart&#10;&#10;Description automatically generated">
            <a:extLst>
              <a:ext uri="{FF2B5EF4-FFF2-40B4-BE49-F238E27FC236}">
                <a16:creationId xmlns:a16="http://schemas.microsoft.com/office/drawing/2014/main" id="{5BDAF28A-828E-446A-A183-D74C2AFB7BD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832719" y="164607"/>
            <a:ext cx="1361820" cy="910886"/>
          </a:xfrm>
          <a:prstGeom prst="rect">
            <a:avLst/>
          </a:prstGeom>
        </p:spPr>
      </p:pic>
      <p:pic>
        <p:nvPicPr>
          <p:cNvPr id="12" name="Picture 11" descr="Graphical user interface, website&#10;&#10;Description automatically generated">
            <a:extLst>
              <a:ext uri="{FF2B5EF4-FFF2-40B4-BE49-F238E27FC236}">
                <a16:creationId xmlns:a16="http://schemas.microsoft.com/office/drawing/2014/main" id="{8C64C382-A5F0-D7C3-128F-86C26F995F41}"/>
              </a:ext>
            </a:extLst>
          </p:cNvPr>
          <p:cNvPicPr>
            <a:picLocks noChangeAspect="1"/>
          </p:cNvPicPr>
          <p:nvPr/>
        </p:nvPicPr>
        <p:blipFill rotWithShape="1">
          <a:blip r:embed="rId9"/>
          <a:srcRect b="14229"/>
          <a:stretch/>
        </p:blipFill>
        <p:spPr>
          <a:xfrm>
            <a:off x="10593478" y="4967785"/>
            <a:ext cx="1574078" cy="1890215"/>
          </a:xfrm>
          <a:prstGeom prst="rect">
            <a:avLst/>
          </a:prstGeom>
        </p:spPr>
      </p:pic>
    </p:spTree>
    <p:extLst>
      <p:ext uri="{BB962C8B-B14F-4D97-AF65-F5344CB8AC3E}">
        <p14:creationId xmlns:p14="http://schemas.microsoft.com/office/powerpoint/2010/main" val="271997247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212"/>
            <a:ext cx="12192000" cy="62190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srgbClr val="FFFF00"/>
                </a:solidFill>
                <a:effectLst/>
                <a:uLnTx/>
                <a:uFillTx/>
                <a:latin typeface="Arial"/>
                <a:ea typeface="+mj-ea"/>
                <a:cs typeface="+mj-cs"/>
              </a:rPr>
              <a:t>Publications by FCC groups in Turkey                 FCC theses at Turkish universities</a:t>
            </a:r>
          </a:p>
        </p:txBody>
      </p:sp>
      <p:sp>
        <p:nvSpPr>
          <p:cNvPr id="8" name="Rectangle 7"/>
          <p:cNvSpPr/>
          <p:nvPr/>
        </p:nvSpPr>
        <p:spPr>
          <a:xfrm>
            <a:off x="0" y="574372"/>
            <a:ext cx="3103453" cy="5657318"/>
          </a:xfrm>
          <a:prstGeom prst="rect">
            <a:avLst/>
          </a:prstGeom>
        </p:spPr>
        <p:txBody>
          <a:bodyPr wrap="square">
            <a:spAutoFit/>
          </a:bodyPr>
          <a:lstStyle/>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The 28 GeV Dimuon Excess in Lepton Specific 2HDM</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 Cici, S. Khalil, B. Niş, C. S. Un,  arXiv:1909.02588v1 [hep-ph]</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Study on Anomalous Neutral Triple Gauge Boson Couplings from Dimension-eight Operators at the HL-LHC</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A. Senol, H. Denizli, A. Yilmaz, I. Turk Cakir, O. Cakir., arXiv:1906.04589 [hep-ph].</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Sensitivity on Anomalous Neutral Triple Gauge Couplings via ZZ Production at FCC-hh, A. Yilmaz, A. Senol, H. Denizli, I. Turk Cakir, O. Cakir., arXiv:1906.03911 [hep-ph]. </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Top quark anomalous FCNC production via $tqg$ couplings at FCC-hh, K.Y. Oyulmaz, A. Senol, H. Denizli, O. Cakir</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Phys.Rev. D99 (2019) no.11, 115023. 10.1103/PhysRevD.99.115023</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a:t>
            </a: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Testing for observability of Higgs effective couplings in triphoton production at FCC-hh, H. Denizli, K.Y. Oyulmaz, A. Senol., arXiv:1901.04784 [hep-ph]</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en-US" altLang="tr-TR" sz="600" b="0" i="0" u="none" strike="noStrike" kern="1200" cap="none" spc="0" normalizeH="0" baseline="0" noProof="0" dirty="0" err="1">
                <a:ln>
                  <a:noFill/>
                </a:ln>
                <a:solidFill>
                  <a:srgbClr val="0C377B"/>
                </a:solidFill>
                <a:effectLst/>
                <a:uLnTx/>
                <a:uFillTx/>
                <a:latin typeface="Times New Roman" panose="02020603050405020304" pitchFamily="18" charset="0"/>
                <a:ea typeface="+mn-ea"/>
                <a:cs typeface="Times New Roman" panose="02020603050405020304" pitchFamily="18" charset="0"/>
              </a:rPr>
              <a:t>Linac</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and Damping Ring Designs for the FCC-</a:t>
            </a:r>
            <a:r>
              <a:rPr kumimoji="0" lang="en-US" altLang="tr-TR" sz="600" b="0" i="0" u="none" strike="noStrike" kern="1200" cap="none" spc="0" normalizeH="0" baseline="0" noProof="0" dirty="0" err="1">
                <a:ln>
                  <a:noFill/>
                </a:ln>
                <a:solidFill>
                  <a:srgbClr val="0C377B"/>
                </a:solidFill>
                <a:effectLst/>
                <a:uLnTx/>
                <a:uFillTx/>
                <a:latin typeface="Times New Roman" panose="02020603050405020304" pitchFamily="18" charset="0"/>
                <a:ea typeface="+mn-ea"/>
                <a:cs typeface="Times New Roman" panose="02020603050405020304" pitchFamily="18" charset="0"/>
              </a:rPr>
              <a:t>ee</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S. </a:t>
            </a:r>
            <a:r>
              <a:rPr kumimoji="0" lang="en-US" altLang="tr-TR" sz="600" b="0" i="0" u="none" strike="noStrike" kern="1200" cap="none" spc="0" normalizeH="0" baseline="0" noProof="0" dirty="0" err="1">
                <a:ln>
                  <a:noFill/>
                </a:ln>
                <a:solidFill>
                  <a:srgbClr val="0C377B"/>
                </a:solidFill>
                <a:effectLst/>
                <a:uLnTx/>
                <a:uFillTx/>
                <a:latin typeface="Times New Roman" panose="02020603050405020304" pitchFamily="18" charset="0"/>
                <a:ea typeface="+mn-ea"/>
                <a:cs typeface="Times New Roman" panose="02020603050405020304" pitchFamily="18" charset="0"/>
              </a:rPr>
              <a:t>Ogur</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et al., Proceedings of International Particle Accelerator Conference (IPAC 2019), pp. 420-423, 2019</a:t>
            </a: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FCC-ee: The Lepton Collider : Future Circular Collider Conceptual Design Report Volume 2,  FCC Collaboration (A. Abada et al.)., Eur.Phys.J.ST 228 (2019) no.2, 261-623</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10.1140/epjst/e2019-900045-4.</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Calibri" panose="020F0502020204030204" pitchFamily="34" charset="0"/>
                <a:cs typeface="Times New Roman" panose="02020603050405020304" pitchFamily="18" charset="0"/>
              </a:rPr>
              <a:t>FCC-hh: The Hadron Collider : Future Circular Collider Conceptual Design Report Volume 3, FCC Collaboration (A. Abada et al.)., Eur.Phys.J.ST 228 (2019) no.4, 755-1107</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Calibri" panose="020F0502020204030204" pitchFamily="34" charset="0"/>
                <a:cs typeface="Times New Roman" panose="02020603050405020304" pitchFamily="18" charset="0"/>
              </a:rPr>
              <a:t>  10.1140/epjst/e2019-900087-0.</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Calibri" panose="020F0502020204030204" pitchFamily="34" charset="0"/>
                <a:cs typeface="Times New Roman" panose="02020603050405020304" pitchFamily="18" charset="0"/>
              </a:rPr>
              <a:t>HE-LHC: The High-Energy Large Hadron Collider, FCC Collaboration (A. Abada et al.)., Eur.Phys.J.ST 228 (2019) no.5, 1109-1382. 10.1140/epjst/e2019-900088-6.</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FCC Physics Opportunities : Future Circular Collider Conceptual Design Report Volume 1, FCC Collaboration (A. Abada et al.)., Eur.Phys.J. C79 (2019) no.6, 474.   </a:t>
            </a:r>
            <a:r>
              <a:rPr kumimoji="0" lang="tr-TR" altLang="tr-TR" sz="6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10.1140/epjc/s10052-019-6904-3.</a:t>
            </a:r>
            <a:endParaRPr kumimoji="0" lang="en-US" altLang="tr-TR" sz="6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Probing anomalous tq\gamma and tqg couplings via single top production in association with photon at FCC-hh, K.Y. Oyulmaz, A. Senol, H. Denizli, A. Yilmaz, I. Turk Cakir, O.  Cakir., Eur.Phys.J. C79  (2019) no.1, 83. 10.1140/epjc/s10052-019-6593-y.</a:t>
            </a:r>
            <a:endParaRPr kumimoji="0" lang="en-US" altLang="tr-TR" sz="6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Probing top quark FCNC tq\gamma and tqZ couplings at future electron-proton colliders, O. Cakir, A. Yilmaz, I. Turk Cakir, A. Senol, H. Denizli, Nucl.Phys. B944 (2019) 114640.  ,10.1016/j.nuclphysb.2019.114640.</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Probing the Effects of Dimension-eight Operators Describing Anomalous Neutral Triple Gauge Boson Interactions at FCC-hh, A. Senol, H. Denizli, A. Yilmaz, I. Turk Cakir, K.Y.    Oyulmaz, O.    Karadeniz,  O. Cakir., Nucl.Phys. B935 (2018) 365-376</a:t>
            </a:r>
            <a:r>
              <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10.1016/j.nuclphysb.2018.08.018.</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en-US" altLang="tr-TR" sz="600" b="0"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Light stops and fine-tuning in MSSM</a:t>
            </a:r>
            <a:r>
              <a:rPr kumimoji="0" lang="tr-TR" altLang="tr-TR" sz="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A. Çiçi, Z. Kırca, C. S. Ün; </a:t>
            </a:r>
            <a:r>
              <a:rPr kumimoji="0" lang="tr-TR" altLang="tr-TR" sz="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Eur. Phys. J. C (2018) 78: 60.</a:t>
            </a:r>
            <a:r>
              <a:rPr kumimoji="0" lang="en-US" altLang="tr-TR" sz="600" b="0"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 </a:t>
            </a:r>
            <a:r>
              <a:rPr kumimoji="0" lang="tr-TR" altLang="tr-TR" sz="600" b="0"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https://doi.org/10.1140/epjc/s10052-018-5549-y</a:t>
            </a:r>
            <a:r>
              <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endParaRPr kumimoji="0" lang="en-US"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20000"/>
              </a:lnSpc>
              <a:spcBef>
                <a:spcPct val="0"/>
              </a:spcBef>
              <a:spcAft>
                <a:spcPts val="200"/>
              </a:spcAft>
              <a:buClrTx/>
              <a:buSzTx/>
              <a:buFont typeface="Calibri Light" panose="020F0302020204030204" pitchFamily="34" charset="0"/>
              <a:buAutoNum type="arabicParenR"/>
              <a:tabLst/>
              <a:defRPr/>
            </a:pPr>
            <a:r>
              <a:rPr kumimoji="0" lang="tr-TR" altLang="tr-TR" sz="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Probing the Anomalous FCNC Couplings at Large Hadron Electron Collider , I. Turk Cakir, A. Yilmaz, H. Denizli, A. Senol, H. Karadeniz, O. Cakir. Adv.High Energy Phys. 2017 (2017) 1572053. </a:t>
            </a:r>
            <a:endParaRPr kumimoji="0" lang="en-US" altLang="tr-TR" sz="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20000"/>
              </a:lnSpc>
              <a:spcBef>
                <a:spcPct val="0"/>
              </a:spcBef>
              <a:spcAft>
                <a:spcPts val="200"/>
              </a:spcAft>
              <a:buClrTx/>
              <a:buSzTx/>
              <a:buFontTx/>
              <a:buNone/>
              <a:tabLst/>
              <a:defRPr/>
            </a:pPr>
            <a:r>
              <a:rPr kumimoji="0" lang="tr-TR" altLang="tr-TR" sz="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15)  Top quark FCNC couplings at future circular hadron electron colliders , H. Denizli, A. Senol, A. Yilmaz, I. Turk Cakir, H. Karadeniz, O. Cakir. Phys.Rev. D96 (2017) no.1, 015024.</a:t>
            </a:r>
          </a:p>
          <a:p>
            <a:pPr marL="0" marR="0" lvl="0" indent="0" algn="l" defTabSz="914400" rtl="0" eaLnBrk="1" fontAlgn="base" latinLnBrk="0" hangingPunct="1">
              <a:lnSpc>
                <a:spcPct val="120000"/>
              </a:lnSpc>
              <a:spcBef>
                <a:spcPct val="0"/>
              </a:spcBef>
              <a:spcAft>
                <a:spcPts val="200"/>
              </a:spcAft>
              <a:buClrTx/>
              <a:buSzTx/>
              <a:buFontTx/>
              <a:buNone/>
              <a:tabLst/>
              <a:defRPr/>
            </a:pPr>
            <a:r>
              <a:rPr kumimoji="0" lang="tr-TR" altLang="tr-TR" sz="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16)  Probing Charged Higgs Boson Couplings at the FCC-hh Collider , I.T. Cakir, S. Kuday, H. Saygin, A. Senol, O. Cakir. , Phys.Rev. D94 (2016) 015024.</a:t>
            </a:r>
          </a:p>
          <a:p>
            <a:pPr marL="0" marR="0" lvl="1" indent="0" algn="l" defTabSz="914400" rtl="0" eaLnBrk="1" fontAlgn="auto" latinLnBrk="0" hangingPunct="1">
              <a:lnSpc>
                <a:spcPct val="130000"/>
              </a:lnSpc>
              <a:spcBef>
                <a:spcPct val="0"/>
              </a:spcBef>
              <a:spcAft>
                <a:spcPts val="200"/>
              </a:spcAft>
              <a:buClrTx/>
              <a:buSzTx/>
              <a:buFont typeface="Calibri Light" panose="020F0302020204030204" pitchFamily="34" charset="0"/>
              <a:buAutoNum type="arabicParenR"/>
              <a:tabLst/>
              <a:defRPr/>
            </a:pPr>
            <a:endParaRPr kumimoji="0" lang="tr-TR" altLang="tr-TR" sz="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1" indent="0" algn="l" defTabSz="914400" rtl="0" eaLnBrk="1" fontAlgn="auto" latinLnBrk="0" hangingPunct="1">
              <a:lnSpc>
                <a:spcPct val="130000"/>
              </a:lnSpc>
              <a:spcBef>
                <a:spcPct val="0"/>
              </a:spcBef>
              <a:spcAft>
                <a:spcPts val="600"/>
              </a:spcAft>
              <a:buClrTx/>
              <a:buSzTx/>
              <a:buFont typeface="Calibri Light" panose="020F0302020204030204" pitchFamily="34" charset="0"/>
              <a:buAutoNum type="arabicParenR"/>
              <a:tabLst/>
              <a:defRPr/>
            </a:pPr>
            <a:endParaRPr kumimoji="0" lang="tr-TR" altLang="tr-TR" sz="6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p:txBody>
      </p:sp>
      <p:sp>
        <p:nvSpPr>
          <p:cNvPr id="9" name="Rectangle 8"/>
          <p:cNvSpPr/>
          <p:nvPr/>
        </p:nvSpPr>
        <p:spPr>
          <a:xfrm>
            <a:off x="3243533" y="580784"/>
            <a:ext cx="3665236" cy="5799408"/>
          </a:xfrm>
          <a:prstGeom prst="rect">
            <a:avLst/>
          </a:prstGeom>
        </p:spPr>
        <p:txBody>
          <a:bodyPr wrap="square">
            <a:spAutoFit/>
          </a:bodyPr>
          <a:lstStyle/>
          <a:p>
            <a:pPr marL="0" marR="0" lvl="0" indent="0" algn="l" defTabSz="914400" rtl="0" eaLnBrk="1" fontAlgn="base" latinLnBrk="0" hangingPunct="1">
              <a:lnSpc>
                <a:spcPct val="120000"/>
              </a:lnSpc>
              <a:spcBef>
                <a:spcPct val="0"/>
              </a:spcBef>
              <a:spcAft>
                <a:spcPts val="200"/>
              </a:spcAft>
              <a:buClrTx/>
              <a:buSzTx/>
              <a:buFontTx/>
              <a:buNone/>
              <a:tabLst/>
              <a:defRPr/>
            </a:pP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17)  Single production of the excited electrons in the future FCC-based lepton–hadron colliders,  Abdullatif Caliskan, Seyit Okan Kara.,  Int.J.Mod.Phys. A33 (2018) no.24, 1850141.</a:t>
            </a:r>
          </a:p>
          <a:p>
            <a:pPr marL="0" marR="0" lvl="0" indent="0" algn="l" defTabSz="914400" rtl="0" eaLnBrk="1" fontAlgn="base" latinLnBrk="0" hangingPunct="1">
              <a:lnSpc>
                <a:spcPct val="120000"/>
              </a:lnSpc>
              <a:spcBef>
                <a:spcPct val="0"/>
              </a:spcBef>
              <a:spcAft>
                <a:spcPts val="200"/>
              </a:spcAft>
              <a:buClrTx/>
              <a:buSzTx/>
              <a:buFontTx/>
              <a:buNone/>
              <a:tabLst/>
              <a:defRPr/>
            </a:pP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18)  Layout and Performance of the FCC-ee Pre-Injector Chain, Salim Ogur et al.,  DOI: 10.18429/JACoW-IPAC2018-MOPMF034.</a:t>
            </a:r>
          </a:p>
          <a:p>
            <a:pPr marL="0" marR="0" lvl="0" indent="0" algn="l" defTabSz="914400" rtl="0" eaLnBrk="1" fontAlgn="base" latinLnBrk="0" hangingPunct="1">
              <a:lnSpc>
                <a:spcPct val="120000"/>
              </a:lnSpc>
              <a:spcBef>
                <a:spcPct val="0"/>
              </a:spcBef>
              <a:spcAft>
                <a:spcPts val="200"/>
              </a:spcAft>
              <a:buClrTx/>
              <a:buSzTx/>
              <a:buFontTx/>
              <a:buAutoNum type="arabicParenR" startAt="19"/>
              <a:tabLst/>
              <a:defRPr/>
            </a:pP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Pre-Booster Ring Considerations for the FCC e⁺e⁻ Injector,  Ozgur Etisken, Fanouria Antoniou, Abbas Çiftçi, Yannis Papaphilippou, DOI: 10.18429/JACoW-IPAC2018-MOPMF002.</a:t>
            </a:r>
          </a:p>
          <a:p>
            <a:pPr marL="0" marR="0" lvl="0" indent="0" algn="l" defTabSz="914400" rtl="0" eaLnBrk="1" fontAlgn="base" latinLnBrk="0" hangingPunct="1">
              <a:lnSpc>
                <a:spcPct val="120000"/>
              </a:lnSpc>
              <a:spcBef>
                <a:spcPct val="0"/>
              </a:spcBef>
              <a:spcAft>
                <a:spcPts val="200"/>
              </a:spcAft>
              <a:buClrTx/>
              <a:buSzTx/>
              <a:buFontTx/>
              <a:buNone/>
              <a:tabLst/>
              <a:defRPr/>
            </a:pP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20)  Bunch Schedules for the FCC-ee Pre-injector, Salim Ogur, Katsunobu Oide, Yannis Papaphilippou, Dmitry Shatilov, Frank Zimmermann.  DOI: 10.18429/JACoW-IPAC2018-MOPMF001.</a:t>
            </a:r>
          </a:p>
          <a:p>
            <a:pPr marL="0" marR="0" lvl="0" indent="0" algn="l" defTabSz="914400" rtl="0" eaLnBrk="1" fontAlgn="base" latinLnBrk="0" hangingPunct="1">
              <a:lnSpc>
                <a:spcPct val="120000"/>
              </a:lnSpc>
              <a:spcBef>
                <a:spcPct val="0"/>
              </a:spcBef>
              <a:spcAft>
                <a:spcPts val="200"/>
              </a:spcAft>
              <a:buClrTx/>
              <a:buSzTx/>
              <a:buFontTx/>
              <a:buNone/>
              <a:tabLst/>
              <a:defRPr/>
            </a:pP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21)  First Look at the Physics Case of TLEP , TLEP Design Study Working Group (M. Bicer et al.). , JHEP 1401 (2014) 164.</a:t>
            </a:r>
          </a:p>
          <a:p>
            <a:pPr marL="0" marR="0" lvl="0" indent="0" algn="l" defTabSz="914400" rtl="0" eaLnBrk="1" fontAlgn="base" latinLnBrk="0" hangingPunct="1">
              <a:lnSpc>
                <a:spcPct val="120000"/>
              </a:lnSpc>
              <a:spcBef>
                <a:spcPct val="0"/>
              </a:spcBef>
              <a:spcAft>
                <a:spcPts val="200"/>
              </a:spcAft>
              <a:buClrTx/>
              <a:buSzTx/>
              <a:buFontTx/>
              <a:buNone/>
              <a:tabLst/>
              <a:defRPr/>
            </a:pP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22)  Excited muon searches at the FCC based muon-hadron colliders , A. Caliskan, S.O. Kara, A. Ozansoy.</a:t>
            </a:r>
            <a:r>
              <a:rPr kumimoji="0" lang="en-US"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arXiv:1701.03426 [hep-ph]. Adv.High Energy Phys. 2017 (2017) 1540243.</a:t>
            </a:r>
          </a:p>
          <a:p>
            <a:pPr marL="0" marR="0" lvl="0" indent="0" algn="l" defTabSz="914400" rtl="0" eaLnBrk="1" fontAlgn="base" latinLnBrk="0" hangingPunct="1">
              <a:lnSpc>
                <a:spcPct val="120000"/>
              </a:lnSpc>
              <a:spcBef>
                <a:spcPct val="0"/>
              </a:spcBef>
              <a:spcAft>
                <a:spcPts val="200"/>
              </a:spcAft>
              <a:buClrTx/>
              <a:buSzTx/>
              <a:buFontTx/>
              <a:buNone/>
              <a:tabLst/>
              <a:defRPr/>
            </a:pP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23)  Azimuthal Angular Decorrelation of Jets at Future High Energy Colliders , I. Hos, H. Saygin, S. Kuday. arXiv:1809.01505 [hep-ph].</a:t>
            </a:r>
          </a:p>
          <a:p>
            <a:pPr marL="0" marR="0" lvl="0" indent="0" algn="l" defTabSz="914400" rtl="0" eaLnBrk="1" fontAlgn="base" latinLnBrk="0" hangingPunct="1">
              <a:lnSpc>
                <a:spcPct val="120000"/>
              </a:lnSpc>
              <a:spcBef>
                <a:spcPct val="0"/>
              </a:spcBef>
              <a:spcAft>
                <a:spcPts val="200"/>
              </a:spcAft>
              <a:buClrTx/>
              <a:buSzTx/>
              <a:buFontTx/>
              <a:buAutoNum type="arabicParenR" startAt="24"/>
              <a:tabLst/>
              <a:defRPr/>
            </a:pPr>
            <a:r>
              <a:rPr kumimoji="0" lang="en-US"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Projections for Neutral Di-Boson and Di-Higgs Interactions at FCC-he Collider , S. Kuday, H. Saygın, İ. Hoş,  F. Çetin.</a:t>
            </a:r>
            <a:r>
              <a:rPr kumimoji="0" lang="en-US"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Nucl.Phys. B932 (2018) 1-14.  10.1016/j.nuclphysb.2018.05.002.</a:t>
            </a:r>
            <a:endParaRPr kumimoji="0" lang="en-US"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200"/>
              </a:spcAft>
              <a:buClrTx/>
              <a:buSzTx/>
              <a:buFontTx/>
              <a:buNone/>
              <a:tabLst>
                <a:tab pos="457200" algn="l"/>
              </a:tabLst>
              <a:defRPr/>
            </a:pPr>
            <a:r>
              <a:rPr kumimoji="0" lang="tr-TR" sz="700" b="0" i="0" u="none" strike="noStrike" kern="1200" cap="none" spc="0" normalizeH="0" baseline="0" noProof="0" dirty="0">
                <a:ln>
                  <a:noFill/>
                </a:ln>
                <a:solidFill>
                  <a:srgbClr val="0C377B"/>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25) FCC Based Lepton-Hadron and Photon-Hadron Colliders: Luminosity and Physics, Y. C. Acar, A. N. Akay, S. Beser, H. Karadeniz, U. Kaya, B. B.   Oner, S. Sultanso</a:t>
            </a:r>
            <a:r>
              <a:rPr kumimoji="0" lang="en-US" sz="700" b="0" i="0" u="none" strike="noStrike" kern="1200" cap="none" spc="0" normalizeH="0" baseline="0" noProof="0" dirty="0">
                <a:ln>
                  <a:noFill/>
                </a:ln>
                <a:solidFill>
                  <a:srgbClr val="0C377B"/>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tr-TR" sz="700" b="0" i="0" u="none" strike="noStrike" kern="1200" cap="none" spc="0" normalizeH="0" baseline="0" noProof="0" dirty="0">
                <a:ln>
                  <a:noFill/>
                </a:ln>
                <a:solidFill>
                  <a:srgbClr val="0C377B"/>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arXiv:1608.02190 [physics.acc-ph].</a:t>
            </a:r>
          </a:p>
          <a:p>
            <a:pPr marL="0" marR="0" lvl="0" indent="0" algn="l" defTabSz="914400" rtl="0" eaLnBrk="1" fontAlgn="auto" latinLnBrk="0" hangingPunct="1">
              <a:lnSpc>
                <a:spcPct val="120000"/>
              </a:lnSpc>
              <a:spcBef>
                <a:spcPts val="0"/>
              </a:spcBef>
              <a:spcAft>
                <a:spcPts val="200"/>
              </a:spcAft>
              <a:buClrTx/>
              <a:buSzTx/>
              <a:buFontTx/>
              <a:buNone/>
              <a:tabLst>
                <a:tab pos="457200" algn="l"/>
              </a:tabLst>
              <a:defRPr/>
            </a:pPr>
            <a:r>
              <a:rPr kumimoji="0" lang="tr-TR" sz="700" b="0" i="0" u="none" strike="noStrike" kern="1200" cap="none" spc="0" normalizeH="0" baseline="0" noProof="0" dirty="0">
                <a:ln>
                  <a:noFill/>
                </a:ln>
                <a:solidFill>
                  <a:srgbClr val="0C377B"/>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26) Color Octet Electron Search Potential of the FCC Based e-p Colliders , Y. C. Acar, U. Kaya, B. B. Oner, S. Sultansoy, J. Phys. G 44, no. 4, 045005 (2017).</a:t>
            </a:r>
          </a:p>
          <a:p>
            <a:pPr marL="0" marR="0" lvl="0" indent="0" algn="l" defTabSz="914400" rtl="0" eaLnBrk="1" fontAlgn="auto" latinLnBrk="0" hangingPunct="1">
              <a:lnSpc>
                <a:spcPct val="120000"/>
              </a:lnSpc>
              <a:spcBef>
                <a:spcPts val="0"/>
              </a:spcBef>
              <a:spcAft>
                <a:spcPts val="200"/>
              </a:spcAft>
              <a:buClrTx/>
              <a:buSzTx/>
              <a:buFontTx/>
              <a:buNone/>
              <a:tabLst>
                <a:tab pos="457200" algn="l"/>
              </a:tabLst>
              <a:defRPr/>
            </a:pPr>
            <a:r>
              <a:rPr kumimoji="0" lang="tr-TR" sz="700" b="0" i="0" u="none" strike="noStrike" kern="1200" cap="none" spc="0" normalizeH="0" baseline="0" noProof="0" dirty="0">
                <a:ln>
                  <a:noFill/>
                </a:ln>
                <a:solidFill>
                  <a:srgbClr val="0C377B"/>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27) Resonant production of leptogluons at the FCC based lepton-hadron colliders, Y. C. Acar, U. Kaya, B. B. Oner, S. Sultansoy</a:t>
            </a:r>
            <a:r>
              <a:rPr kumimoji="0" lang="en-US" sz="700" b="0" i="0" u="none" strike="noStrike" kern="1200" cap="none" spc="0" normalizeH="0" baseline="0" noProof="0" dirty="0">
                <a:ln>
                  <a:noFill/>
                </a:ln>
                <a:solidFill>
                  <a:srgbClr val="0C377B"/>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tr-TR" sz="700" b="0" i="0" u="none" strike="noStrike" kern="1200" cap="none" spc="0" normalizeH="0" baseline="0" noProof="0" dirty="0">
                <a:ln>
                  <a:noFill/>
                </a:ln>
                <a:solidFill>
                  <a:srgbClr val="0C377B"/>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arXiv:1511.05814 [hep-ph].</a:t>
            </a:r>
          </a:p>
          <a:p>
            <a:pPr marL="0" marR="0" lvl="0" indent="0" algn="l" defTabSz="914400" rtl="0" eaLnBrk="1" fontAlgn="auto" latinLnBrk="0" hangingPunct="1">
              <a:lnSpc>
                <a:spcPct val="120000"/>
              </a:lnSpc>
              <a:spcBef>
                <a:spcPts val="0"/>
              </a:spcBef>
              <a:spcAft>
                <a:spcPts val="200"/>
              </a:spcAft>
              <a:buClrTx/>
              <a:buSzTx/>
              <a:buFontTx/>
              <a:buAutoNum type="arabicParenR" startAt="28"/>
              <a:tabLst/>
              <a:defRPr/>
            </a:pPr>
            <a:r>
              <a:rPr kumimoji="0" lang="en-US"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a:t>
            </a:r>
            <a:r>
              <a:rPr kumimoji="0" lang="tr-TR"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I . Turk Cakir, A. Şenol, A. T. Tasci and O. Cakir. “Probing Anomalous WW γ and WWZ Couplings with Polarized Electron Beam at the LHeC and FCC-Ep Collider”. World Academy of Science, Engineering and Technology International Journal of Chemical, Molecular, Nuclear, Materials and Metallurgical Engineering (2015) Vol:9, No:1. </a:t>
            </a:r>
            <a:endParaRPr kumimoji="0" lang="en-US"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200"/>
              </a:spcAft>
              <a:buClrTx/>
              <a:buSzTx/>
              <a:buFontTx/>
              <a:buAutoNum type="arabicParenR" startAt="28"/>
              <a:tabLst/>
              <a:defRPr/>
            </a:pPr>
            <a:r>
              <a:rPr kumimoji="0" lang="tr-TR"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I. Turk Cakir, B. Hacisahinoglu, S. Kartal, A. Yilmaz, A. Yilmaz, Z. Uysal, O. Cakir, "Search for Flavour Changing Neutral Current Couplings of Higgs-up Sector Quarks at Future Circular Collider (FCC-eh)". World Academy of Science, Engineering and Technology, Open Science Index 132, International Journal of Physical and Mathematical Sciences (2017), 11(12), 525-529.</a:t>
            </a:r>
            <a:endParaRPr kumimoji="0" lang="en-US"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200"/>
              </a:spcAft>
              <a:buClrTx/>
              <a:buSzTx/>
              <a:buFontTx/>
              <a:buNone/>
              <a:tabLst/>
              <a:defRPr/>
            </a:pPr>
            <a:r>
              <a:rPr kumimoji="0" lang="tr-TR"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30)  I. Turk Cakir, M. Altinli, Z. Uysal, A. Senol, O. Yalcinkaya, A. Yilmaz, "The Search of Anomalous Higgs Boson Couplings at the Large Hadron Electron Collider and Future Circular Electron Hadron Collider". World Academy of Science, Engineering and Technology, Open Science Index 132, International Journal of Physical and Mathematical Sciences (2017), 11(12), 519-524.</a:t>
            </a:r>
            <a:endParaRPr kumimoji="0" lang="en-US"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200"/>
              </a:spcAft>
              <a:buClrTx/>
              <a:buSzTx/>
              <a:buFontTx/>
              <a:buNone/>
              <a:tabLst/>
              <a:defRPr/>
            </a:pPr>
            <a:r>
              <a:rPr lang="en-US" sz="700" dirty="0">
                <a:solidFill>
                  <a:srgbClr val="0C377B"/>
                </a:solidFill>
                <a:latin typeface="Times New Roman" panose="02020603050405020304" pitchFamily="18" charset="0"/>
                <a:cs typeface="Times New Roman" panose="02020603050405020304" pitchFamily="18" charset="0"/>
              </a:rPr>
              <a:t>3</a:t>
            </a:r>
            <a:r>
              <a:rPr kumimoji="0" lang="en-US"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1 F. Yaman et al., “Mitigation of electron cloud effects in the FCC-</a:t>
            </a:r>
            <a:r>
              <a:rPr kumimoji="0" lang="en-US" sz="700" b="0" i="0" u="none" strike="noStrike" kern="1200" cap="none" spc="0" normalizeH="0" baseline="0" noProof="0" dirty="0" err="1">
                <a:ln>
                  <a:noFill/>
                </a:ln>
                <a:solidFill>
                  <a:srgbClr val="0C377B"/>
                </a:solidFill>
                <a:effectLst/>
                <a:uLnTx/>
                <a:uFillTx/>
                <a:latin typeface="Times New Roman" panose="02020603050405020304" pitchFamily="18" charset="0"/>
                <a:ea typeface="+mn-ea"/>
                <a:cs typeface="Times New Roman" panose="02020603050405020304" pitchFamily="18" charset="0"/>
              </a:rPr>
              <a:t>ee</a:t>
            </a:r>
            <a:r>
              <a:rPr kumimoji="0" lang="en-US"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rPr>
              <a:t> collider”,  EPJ Techniques and Instrumentation volume 9, Article number: 9 (2022) </a:t>
            </a:r>
            <a:endParaRPr kumimoji="0" lang="tr-TR" sz="7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a:p>
            <a:pPr marL="228600" marR="0" lvl="0" indent="-228600" algn="l" defTabSz="914400" rtl="0" eaLnBrk="1" fontAlgn="base" latinLnBrk="0" hangingPunct="1">
              <a:lnSpc>
                <a:spcPct val="130000"/>
              </a:lnSpc>
              <a:spcBef>
                <a:spcPct val="0"/>
              </a:spcBef>
              <a:spcAft>
                <a:spcPts val="600"/>
              </a:spcAft>
              <a:buClrTx/>
              <a:buSzTx/>
              <a:buFontTx/>
              <a:buAutoNum type="arabicParenR" startAt="24"/>
              <a:tabLst/>
              <a:defRPr/>
            </a:pPr>
            <a:endParaRPr kumimoji="0" lang="tr-TR" altLang="tr-TR" sz="7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6" name="Rectangle 5"/>
          <p:cNvSpPr/>
          <p:nvPr/>
        </p:nvSpPr>
        <p:spPr>
          <a:xfrm rot="20474520">
            <a:off x="1998047" y="2386008"/>
            <a:ext cx="6657109" cy="1446550"/>
          </a:xfrm>
          <a:prstGeom prst="rect">
            <a:avLst/>
          </a:prstGeom>
          <a:solidFill>
            <a:schemeClr val="bg1">
              <a:alpha val="7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a:ln>
                  <a:noFill/>
                </a:ln>
                <a:solidFill>
                  <a:srgbClr val="FF0000"/>
                </a:solidFill>
                <a:effectLst/>
                <a:uLnTx/>
                <a:uFillTx/>
                <a:latin typeface="Arial"/>
                <a:ea typeface="+mn-ea"/>
                <a:cs typeface="+mn-cs"/>
              </a:rPr>
              <a:t>FCC-Turkey team extremely active and productive</a:t>
            </a:r>
          </a:p>
        </p:txBody>
      </p:sp>
      <p:sp>
        <p:nvSpPr>
          <p:cNvPr id="7" name="Rectangle 6">
            <a:extLst>
              <a:ext uri="{FF2B5EF4-FFF2-40B4-BE49-F238E27FC236}">
                <a16:creationId xmlns:a16="http://schemas.microsoft.com/office/drawing/2014/main" id="{72F85F8C-BD4C-4502-BAC3-10E522FCAAEB}"/>
              </a:ext>
            </a:extLst>
          </p:cNvPr>
          <p:cNvSpPr/>
          <p:nvPr/>
        </p:nvSpPr>
        <p:spPr>
          <a:xfrm>
            <a:off x="7007900" y="673423"/>
            <a:ext cx="5100673" cy="243586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Tahoma" panose="020B0604030504040204" pitchFamily="34" charset="0"/>
                <a:ea typeface="Times New Roman" panose="02020603050405020304" pitchFamily="18" charset="0"/>
                <a:cs typeface="+mn-cs"/>
              </a:rPr>
              <a:t>PhD theses </a:t>
            </a:r>
            <a:endPar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GB" sz="1200" b="0" i="0" u="none" strike="noStrike" kern="1200" cap="none" spc="0" normalizeH="0" baseline="0" noProof="0" dirty="0">
                <a:ln>
                  <a:noFill/>
                </a:ln>
                <a:solidFill>
                  <a:srgbClr val="003399"/>
                </a:solidFill>
                <a:effectLst/>
                <a:uLnTx/>
                <a:uFillTx/>
                <a:latin typeface="Tahoma" panose="020B0604030504040204" pitchFamily="34" charset="0"/>
                <a:ea typeface="Times New Roman" panose="02020603050405020304" pitchFamily="18" charset="0"/>
                <a:cs typeface="+mn-cs"/>
              </a:rPr>
              <a:t>Ozgur ETISKEN, Ankara University, </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Times New Roman" panose="02020603050405020304" pitchFamily="18" charset="0"/>
                <a:cs typeface="+mn-cs"/>
              </a:rPr>
              <a:t>“Pre-Booster Ring Design for </a:t>
            </a:r>
            <a:r>
              <a:rPr kumimoji="0" lang="en-GB" sz="1200" b="0" i="0" u="none" strike="noStrike" kern="1200" cap="none" spc="0" normalizeH="0" baseline="0" noProof="0" dirty="0" err="1">
                <a:ln>
                  <a:noFill/>
                </a:ln>
                <a:solidFill>
                  <a:srgbClr val="000000"/>
                </a:solidFill>
                <a:effectLst/>
                <a:uLnTx/>
                <a:uFillTx/>
                <a:latin typeface="Tahoma" panose="020B0604030504040204" pitchFamily="34" charset="0"/>
                <a:ea typeface="Times New Roman" panose="02020603050405020304" pitchFamily="18" charset="0"/>
                <a:cs typeface="+mn-cs"/>
              </a:rPr>
              <a:t>FCC-e</a:t>
            </a:r>
            <a:r>
              <a:rPr kumimoji="0" lang="en-GB" sz="1200" b="0" i="0" u="none" strike="noStrike" kern="1200" cap="none" spc="0" normalizeH="0" baseline="30000" noProof="0" dirty="0" err="1">
                <a:ln>
                  <a:noFill/>
                </a:ln>
                <a:solidFill>
                  <a:srgbClr val="000000"/>
                </a:solidFill>
                <a:effectLst/>
                <a:uLnTx/>
                <a:uFillTx/>
                <a:latin typeface="Tahoma" panose="020B0604030504040204" pitchFamily="34" charset="0"/>
                <a:ea typeface="Times New Roman" panose="02020603050405020304" pitchFamily="18" charset="0"/>
                <a:cs typeface="+mn-cs"/>
              </a:rPr>
              <a:t>+</a:t>
            </a:r>
            <a:r>
              <a:rPr kumimoji="0" lang="en-GB" sz="1200" b="0" i="0" u="none" strike="noStrike" kern="1200" cap="none" spc="0" normalizeH="0" baseline="0" noProof="0" dirty="0" err="1">
                <a:ln>
                  <a:noFill/>
                </a:ln>
                <a:solidFill>
                  <a:srgbClr val="000000"/>
                </a:solidFill>
                <a:effectLst/>
                <a:uLnTx/>
                <a:uFillTx/>
                <a:latin typeface="Tahoma" panose="020B0604030504040204" pitchFamily="34" charset="0"/>
                <a:ea typeface="Times New Roman" panose="02020603050405020304" pitchFamily="18" charset="0"/>
                <a:cs typeface="+mn-cs"/>
              </a:rPr>
              <a:t>e</a:t>
            </a:r>
            <a:r>
              <a:rPr kumimoji="0" lang="en-GB" sz="1200" b="0" i="0" u="none" strike="noStrike" kern="1200" cap="none" spc="0" normalizeH="0" baseline="30000" noProof="0" dirty="0">
                <a:ln>
                  <a:noFill/>
                </a:ln>
                <a:solidFill>
                  <a:srgbClr val="000000"/>
                </a:solidFill>
                <a:effectLst/>
                <a:uLnTx/>
                <a:uFillTx/>
                <a:latin typeface="Tahoma" panose="020B0604030504040204" pitchFamily="34" charset="0"/>
                <a:ea typeface="Times New Roman" panose="02020603050405020304" pitchFamily="18" charset="0"/>
                <a:cs typeface="+mn-cs"/>
              </a:rPr>
              <a:t>-</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Times New Roman" panose="02020603050405020304" pitchFamily="18" charset="0"/>
                <a:cs typeface="+mn-cs"/>
              </a:rPr>
              <a:t> Injector complex”, CERN/Ankara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GB" sz="1200" b="0" i="0" u="none" strike="noStrike" kern="1200" cap="none" spc="0" normalizeH="0" baseline="0" noProof="0" dirty="0">
                <a:ln>
                  <a:noFill/>
                </a:ln>
                <a:solidFill>
                  <a:srgbClr val="003399"/>
                </a:solidFill>
                <a:effectLst/>
                <a:uLnTx/>
                <a:uFillTx/>
                <a:latin typeface="Tahoma" panose="020B0604030504040204" pitchFamily="34" charset="0"/>
                <a:ea typeface="+mn-ea"/>
                <a:cs typeface="+mn-cs"/>
              </a:rPr>
              <a:t>Umit KAYA, Ankara University, </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“Search for </a:t>
            </a:r>
            <a:r>
              <a:rPr kumimoji="0" lang="en-GB" sz="12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Color</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 Octet Electron (e8) at </a:t>
            </a:r>
            <a:r>
              <a:rPr kumimoji="0" lang="en-GB" sz="12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TeV</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 Energy Scale Colliders”</a:t>
            </a:r>
            <a:endParaRPr kumimoji="0" lang="en-GB" sz="1200" b="0" i="0" u="none" strike="noStrike" kern="1200" cap="none" spc="0" normalizeH="0" baseline="0" noProof="0" dirty="0">
              <a:ln>
                <a:noFill/>
              </a:ln>
              <a:solidFill>
                <a:srgbClr val="003399"/>
              </a:solidFill>
              <a:effectLst/>
              <a:uLnTx/>
              <a:uFillTx/>
              <a:latin typeface="Tahoma" panose="020B0604030504040204" pitchFamily="34" charset="0"/>
              <a:ea typeface="+mn-ea"/>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GB" sz="1200" b="0" i="0" u="none" strike="noStrike" kern="1200" cap="none" spc="0" normalizeH="0" baseline="0" noProof="0" dirty="0" err="1">
                <a:ln>
                  <a:noFill/>
                </a:ln>
                <a:solidFill>
                  <a:srgbClr val="003399"/>
                </a:solidFill>
                <a:effectLst/>
                <a:uLnTx/>
                <a:uFillTx/>
                <a:latin typeface="Tahoma" panose="020B0604030504040204" pitchFamily="34" charset="0"/>
                <a:ea typeface="+mn-ea"/>
                <a:cs typeface="+mn-cs"/>
              </a:rPr>
              <a:t>Kaan</a:t>
            </a:r>
            <a:r>
              <a:rPr kumimoji="0" lang="en-GB" sz="1200" b="0" i="0" u="none" strike="noStrike" kern="1200" cap="none" spc="0" normalizeH="0" baseline="0" noProof="0" dirty="0">
                <a:ln>
                  <a:noFill/>
                </a:ln>
                <a:solidFill>
                  <a:srgbClr val="003399"/>
                </a:solidFill>
                <a:effectLst/>
                <a:uLnTx/>
                <a:uFillTx/>
                <a:latin typeface="Tahoma" panose="020B0604030504040204" pitchFamily="34" charset="0"/>
                <a:ea typeface="+mn-ea"/>
                <a:cs typeface="+mn-cs"/>
              </a:rPr>
              <a:t> </a:t>
            </a:r>
            <a:r>
              <a:rPr kumimoji="0" lang="en-GB" sz="1200" b="0" i="0" u="none" strike="noStrike" kern="1200" cap="none" spc="0" normalizeH="0" baseline="0" noProof="0" dirty="0" err="1">
                <a:ln>
                  <a:noFill/>
                </a:ln>
                <a:solidFill>
                  <a:srgbClr val="003399"/>
                </a:solidFill>
                <a:effectLst/>
                <a:uLnTx/>
                <a:uFillTx/>
                <a:latin typeface="Tahoma" panose="020B0604030504040204" pitchFamily="34" charset="0"/>
                <a:ea typeface="+mn-ea"/>
                <a:cs typeface="+mn-cs"/>
              </a:rPr>
              <a:t>Yuksel</a:t>
            </a:r>
            <a:r>
              <a:rPr kumimoji="0" lang="en-GB" sz="1200" b="0" i="0" u="none" strike="noStrike" kern="1200" cap="none" spc="0" normalizeH="0" baseline="0" noProof="0" dirty="0">
                <a:ln>
                  <a:noFill/>
                </a:ln>
                <a:solidFill>
                  <a:srgbClr val="003399"/>
                </a:solidFill>
                <a:effectLst/>
                <a:uLnTx/>
                <a:uFillTx/>
                <a:latin typeface="Tahoma" panose="020B0604030504040204" pitchFamily="34" charset="0"/>
                <a:ea typeface="+mn-ea"/>
                <a:cs typeface="+mn-cs"/>
              </a:rPr>
              <a:t> OYULMAZ, Bolu </a:t>
            </a:r>
            <a:r>
              <a:rPr kumimoji="0" lang="en-GB" sz="1200" b="0" i="0" u="none" strike="noStrike" kern="1200" cap="none" spc="0" normalizeH="0" baseline="0" noProof="0" dirty="0" err="1">
                <a:ln>
                  <a:noFill/>
                </a:ln>
                <a:solidFill>
                  <a:srgbClr val="003399"/>
                </a:solidFill>
                <a:effectLst/>
                <a:uLnTx/>
                <a:uFillTx/>
                <a:latin typeface="Tahoma" panose="020B0604030504040204" pitchFamily="34" charset="0"/>
                <a:ea typeface="+mn-ea"/>
                <a:cs typeface="+mn-cs"/>
              </a:rPr>
              <a:t>Abant</a:t>
            </a:r>
            <a:r>
              <a:rPr kumimoji="0" lang="en-GB" sz="1200" b="0" i="0" u="none" strike="noStrike" kern="1200" cap="none" spc="0" normalizeH="0" baseline="0" noProof="0" dirty="0">
                <a:ln>
                  <a:noFill/>
                </a:ln>
                <a:solidFill>
                  <a:srgbClr val="003399"/>
                </a:solidFill>
                <a:effectLst/>
                <a:uLnTx/>
                <a:uFillTx/>
                <a:latin typeface="Tahoma" panose="020B0604030504040204" pitchFamily="34" charset="0"/>
                <a:ea typeface="+mn-ea"/>
                <a:cs typeface="+mn-cs"/>
              </a:rPr>
              <a:t> </a:t>
            </a:r>
            <a:r>
              <a:rPr kumimoji="0" lang="en-GB" sz="1200" b="0" i="0" u="none" strike="noStrike" kern="1200" cap="none" spc="0" normalizeH="0" baseline="0" noProof="0" dirty="0" err="1">
                <a:ln>
                  <a:noFill/>
                </a:ln>
                <a:solidFill>
                  <a:srgbClr val="003399"/>
                </a:solidFill>
                <a:effectLst/>
                <a:uLnTx/>
                <a:uFillTx/>
                <a:latin typeface="Tahoma" panose="020B0604030504040204" pitchFamily="34" charset="0"/>
                <a:ea typeface="+mn-ea"/>
                <a:cs typeface="+mn-cs"/>
              </a:rPr>
              <a:t>Izzet</a:t>
            </a:r>
            <a:r>
              <a:rPr kumimoji="0" lang="en-GB" sz="1200" b="0" i="0" u="none" strike="noStrike" kern="1200" cap="none" spc="0" normalizeH="0" baseline="0" noProof="0" dirty="0">
                <a:ln>
                  <a:noFill/>
                </a:ln>
                <a:solidFill>
                  <a:srgbClr val="003399"/>
                </a:solidFill>
                <a:effectLst/>
                <a:uLnTx/>
                <a:uFillTx/>
                <a:latin typeface="Tahoma" panose="020B0604030504040204" pitchFamily="34" charset="0"/>
                <a:ea typeface="+mn-ea"/>
                <a:cs typeface="+mn-cs"/>
              </a:rPr>
              <a:t> </a:t>
            </a:r>
            <a:r>
              <a:rPr kumimoji="0" lang="en-GB" sz="1200" b="0" i="0" u="none" strike="noStrike" kern="1200" cap="none" spc="0" normalizeH="0" baseline="0" noProof="0" dirty="0" err="1">
                <a:ln>
                  <a:noFill/>
                </a:ln>
                <a:solidFill>
                  <a:srgbClr val="003399"/>
                </a:solidFill>
                <a:effectLst/>
                <a:uLnTx/>
                <a:uFillTx/>
                <a:latin typeface="Tahoma" panose="020B0604030504040204" pitchFamily="34" charset="0"/>
                <a:ea typeface="+mn-ea"/>
                <a:cs typeface="+mn-cs"/>
              </a:rPr>
              <a:t>Baysal</a:t>
            </a:r>
            <a:r>
              <a:rPr kumimoji="0" lang="en-GB" sz="1200" b="0" i="0" u="none" strike="noStrike" kern="1200" cap="none" spc="0" normalizeH="0" baseline="0" noProof="0" dirty="0">
                <a:ln>
                  <a:noFill/>
                </a:ln>
                <a:solidFill>
                  <a:srgbClr val="003399"/>
                </a:solidFill>
                <a:effectLst/>
                <a:uLnTx/>
                <a:uFillTx/>
                <a:latin typeface="Tahoma" panose="020B0604030504040204" pitchFamily="34" charset="0"/>
                <a:ea typeface="+mn-ea"/>
                <a:cs typeface="+mn-cs"/>
              </a:rPr>
              <a:t> University, </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“Upgrade and performance studies of CMOS sensors for future colliders” </a:t>
            </a:r>
            <a:endParaRPr kumimoji="0" lang="en-US"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200" b="0" i="0" u="none" strike="noStrike" kern="1200" cap="none" spc="0" normalizeH="0" baseline="0" noProof="0" dirty="0">
                <a:ln>
                  <a:noFill/>
                </a:ln>
                <a:solidFill>
                  <a:srgbClr val="003399"/>
                </a:solidFill>
                <a:effectLst/>
                <a:uLnTx/>
                <a:uFillTx/>
                <a:latin typeface="Tahoma" panose="020B0604030504040204" pitchFamily="34" charset="0"/>
                <a:ea typeface="+mn-ea"/>
                <a:cs typeface="+mn-cs"/>
              </a:rPr>
              <a:t>Salim OGUR, </a:t>
            </a:r>
            <a:r>
              <a:rPr kumimoji="0" lang="en-US" sz="1200" b="0" i="0" u="none" strike="noStrike" kern="1200" cap="none" spc="0" normalizeH="0" baseline="0" noProof="0" dirty="0" err="1">
                <a:ln>
                  <a:noFill/>
                </a:ln>
                <a:solidFill>
                  <a:srgbClr val="003399"/>
                </a:solidFill>
                <a:effectLst/>
                <a:uLnTx/>
                <a:uFillTx/>
                <a:latin typeface="Tahoma" panose="020B0604030504040204" pitchFamily="34" charset="0"/>
                <a:ea typeface="+mn-ea"/>
                <a:cs typeface="+mn-cs"/>
              </a:rPr>
              <a:t>Bogazici</a:t>
            </a:r>
            <a:r>
              <a:rPr kumimoji="0" lang="en-US" sz="1200" b="0" i="0" u="none" strike="noStrike" kern="1200" cap="none" spc="0" normalizeH="0" baseline="0" noProof="0" dirty="0">
                <a:ln>
                  <a:noFill/>
                </a:ln>
                <a:solidFill>
                  <a:srgbClr val="003399"/>
                </a:solidFill>
                <a:effectLst/>
                <a:uLnTx/>
                <a:uFillTx/>
                <a:latin typeface="Tahoma" panose="020B0604030504040204" pitchFamily="34" charset="0"/>
                <a:ea typeface="+mn-ea"/>
                <a:cs typeface="+mn-cs"/>
              </a:rPr>
              <a:t> University, </a:t>
            </a:r>
            <a:r>
              <a:rPr kumimoji="0" lang="en-US"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a:t>
            </a:r>
            <a:r>
              <a:rPr kumimoji="0" lang="en-GB" sz="12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Linac</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 and Damping Ring Designs of the future Circular </a:t>
            </a:r>
            <a:r>
              <a:rPr kumimoji="0" lang="en-GB" sz="12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e+e</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 Collider of CERN”,  CERN/</a:t>
            </a:r>
            <a:r>
              <a:rPr kumimoji="0" lang="en-GB" sz="12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Bogazici</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 PhD April 2019 – </a:t>
            </a:r>
            <a:r>
              <a:rPr lang="en-GB" sz="1200" dirty="0" err="1">
                <a:solidFill>
                  <a:srgbClr val="000000"/>
                </a:solidFill>
                <a:latin typeface="Tahoma" panose="020B0604030504040204" pitchFamily="34" charset="0"/>
              </a:rPr>
              <a:t>lz</a:t>
            </a:r>
            <a:r>
              <a:rPr kumimoji="0" lang="en-GB" sz="12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ter</a:t>
            </a: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 CERN fellow</a:t>
            </a:r>
          </a:p>
          <a:p>
            <a:pPr marL="0" marR="0" lvl="0" indent="0" algn="l" defTabSz="914400" rtl="0" eaLnBrk="1" fontAlgn="auto" latinLnBrk="0" hangingPunct="1">
              <a:lnSpc>
                <a:spcPct val="100000"/>
              </a:lnSpc>
              <a:spcBef>
                <a:spcPts val="0"/>
              </a:spcBef>
              <a:spcAft>
                <a:spcPts val="200"/>
              </a:spcAft>
              <a:buClrTx/>
              <a:buSzTx/>
              <a:buFontTx/>
              <a:buNone/>
              <a:tabLst/>
              <a:defRPr/>
            </a:pPr>
            <a:r>
              <a:rPr lang="en-GB" sz="1200" dirty="0">
                <a:solidFill>
                  <a:srgbClr val="000000"/>
                </a:solidFill>
                <a:latin typeface="Tahoma" panose="020B0604030504040204" pitchFamily="34" charset="0"/>
              </a:rPr>
              <a:t>…</a:t>
            </a:r>
            <a:endPar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endParaRPr>
          </a:p>
          <a:p>
            <a:pPr marL="0" marR="0" lvl="0" indent="0" algn="l" defTabSz="914400" rtl="0" eaLnBrk="1" fontAlgn="auto" latinLnBrk="0" hangingPunct="1">
              <a:lnSpc>
                <a:spcPct val="110000"/>
              </a:lnSpc>
              <a:spcBef>
                <a:spcPts val="0"/>
              </a:spcBef>
              <a:spcAft>
                <a:spcPts val="20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 </a:t>
            </a:r>
          </a:p>
        </p:txBody>
      </p:sp>
      <p:sp>
        <p:nvSpPr>
          <p:cNvPr id="10" name="Rectangle 9">
            <a:extLst>
              <a:ext uri="{FF2B5EF4-FFF2-40B4-BE49-F238E27FC236}">
                <a16:creationId xmlns:a16="http://schemas.microsoft.com/office/drawing/2014/main" id="{6E4E8D7A-7B4B-4BBF-934E-8D803CF45748}"/>
              </a:ext>
            </a:extLst>
          </p:cNvPr>
          <p:cNvSpPr/>
          <p:nvPr/>
        </p:nvSpPr>
        <p:spPr>
          <a:xfrm>
            <a:off x="7087299" y="2984165"/>
            <a:ext cx="4992474" cy="339580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Tahoma" panose="020B0604030504040204" pitchFamily="34" charset="0"/>
                <a:ea typeface="Times New Roman" panose="02020603050405020304" pitchFamily="18" charset="0"/>
                <a:cs typeface="+mn-cs"/>
              </a:rPr>
              <a:t>MSc theses </a:t>
            </a:r>
            <a:endParaRPr kumimoji="0" lang="en-GB" sz="1100" b="0" i="0" u="none" strike="noStrike" kern="1200" cap="none" spc="0" normalizeH="0" baseline="0" noProof="0" dirty="0">
              <a:ln>
                <a:noFill/>
              </a:ln>
              <a:solidFill>
                <a:srgbClr val="000000"/>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tr-TR"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Yunus Emre OKYAYLI, 2018</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Search for R-parity violation interactions of scalar leptons at future circular collider</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Istanbul U.</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tr-TR"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Gökhan HALİMOĞLU, 2018</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Measurement of lepton + jets at 100 TeV at future circular collider</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Istanbul U.</a:t>
            </a:r>
            <a:endPar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tr-TR"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Rokia Omar Ali ALAMIN, 2017</a:t>
            </a:r>
            <a:r>
              <a:rPr kumimoji="0" lang="en-US"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a:t>
            </a:r>
            <a:r>
              <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Anomalous heavy down type b' quark production at the future circular collider</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altLang="en-US" sz="1200" b="0" i="0" u="none" strike="noStrike" kern="1200" cap="none" spc="0" normalizeH="0" baseline="0" noProof="0" dirty="0" err="1">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Kastamonu</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University</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tr-TR"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Burak HACIŞAHİNOĞLU, 2017</a:t>
            </a:r>
            <a:r>
              <a:rPr kumimoji="0" lang="en-US"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a:t>
            </a:r>
            <a:r>
              <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Search for flavour changing neutral current couplings of higgs-up sector quarks at electron-proton colliders</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Istanbul U.</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tr-TR"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Murat ALTINLI</a:t>
            </a:r>
            <a:r>
              <a:rPr kumimoji="0" lang="en-US"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a:t>
            </a:r>
            <a:r>
              <a:rPr kumimoji="0" lang="tr-TR"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 2017</a:t>
            </a:r>
            <a:r>
              <a:rPr kumimoji="0" lang="en-US"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a:t>
            </a:r>
            <a:r>
              <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Investigation of gauge boson anomalous couplings with higgs particle at electron-proton colliders</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Istanbul U.</a:t>
            </a:r>
            <a:endPar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tr-TR"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Çağla ÇAĞLAR</a:t>
            </a:r>
            <a:r>
              <a:rPr kumimoji="0" lang="en-US"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a:t>
            </a:r>
            <a:r>
              <a:rPr kumimoji="0" lang="tr-TR"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 2019</a:t>
            </a:r>
            <a:r>
              <a:rPr kumimoji="0" lang="en-US"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a:t>
            </a:r>
            <a:r>
              <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Search for quarkonium consists of E6 model predicted isosinglet quark at future colliders</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altLang="en-US" sz="1200" b="0" i="0" u="none" strike="noStrike" kern="1200" cap="none" spc="0" normalizeH="0" baseline="0" noProof="0" dirty="0" err="1">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Ege</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University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tr-TR"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Alev Ezgi DEMİRCİ, 2017</a:t>
            </a:r>
            <a:r>
              <a:rPr kumimoji="0" lang="en-US" altLang="en-US" sz="1200" b="0" i="0" u="none" strike="noStrike" kern="1200" cap="none" spc="0" normalizeH="0" baseline="0" noProof="0" dirty="0">
                <a:ln>
                  <a:noFill/>
                </a:ln>
                <a:solidFill>
                  <a:srgbClr val="5F5F5F">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a:t>
            </a:r>
            <a:r>
              <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Production and decay channels of charged higgs boson at high energy hadron colliders</a:t>
            </a:r>
            <a:r>
              <a:rPr kumimoji="0" lang="en-US"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rPr>
              <a:t>”, Ankara U.</a:t>
            </a:r>
            <a:endParaRPr kumimoji="0" lang="tr-TR" altLang="en-US" sz="1200" b="0" i="0" u="none" strike="noStrike" kern="1200" cap="none" spc="0" normalizeH="0" baseline="0" noProof="0" dirty="0">
              <a:ln>
                <a:noFill/>
              </a:ln>
              <a:solidFill>
                <a:srgbClr val="0C377B"/>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Tahoma" panose="020B0604030504040204" pitchFamily="34" charset="0"/>
                <a:ea typeface="Tahoma" panose="020B0604030504040204" pitchFamily="34" charset="0"/>
                <a:cs typeface="Tahoma" panose="020B0604030504040204" pitchFamily="34" charset="0"/>
              </a:rPr>
              <a:t> </a:t>
            </a:r>
          </a:p>
        </p:txBody>
      </p:sp>
      <p:pic>
        <p:nvPicPr>
          <p:cNvPr id="11" name="Picture 10" descr="A picture containing text&#10;&#10;Description automatically generated">
            <a:extLst>
              <a:ext uri="{FF2B5EF4-FFF2-40B4-BE49-F238E27FC236}">
                <a16:creationId xmlns:a16="http://schemas.microsoft.com/office/drawing/2014/main" id="{9EDBCC65-D029-4E0D-BFF9-DD5EE4F5DE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4369" y="6225278"/>
            <a:ext cx="1791388" cy="634231"/>
          </a:xfrm>
          <a:prstGeom prst="rect">
            <a:avLst/>
          </a:prstGeom>
        </p:spPr>
      </p:pic>
      <p:pic>
        <p:nvPicPr>
          <p:cNvPr id="13" name="Picture 12" descr="A picture containing text, clipart&#10;&#10;Description automatically generated">
            <a:extLst>
              <a:ext uri="{FF2B5EF4-FFF2-40B4-BE49-F238E27FC236}">
                <a16:creationId xmlns:a16="http://schemas.microsoft.com/office/drawing/2014/main" id="{8A59F171-91BE-473B-93AB-44156FC283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7968" y="10822"/>
            <a:ext cx="929772" cy="621900"/>
          </a:xfrm>
          <a:prstGeom prst="rect">
            <a:avLst/>
          </a:prstGeom>
        </p:spPr>
      </p:pic>
    </p:spTree>
    <p:extLst>
      <p:ext uri="{BB962C8B-B14F-4D97-AF65-F5344CB8AC3E}">
        <p14:creationId xmlns:p14="http://schemas.microsoft.com/office/powerpoint/2010/main" val="289538455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D0BED8-55E1-7F64-270B-EB0F19177A09}"/>
              </a:ext>
            </a:extLst>
          </p:cNvPr>
          <p:cNvPicPr>
            <a:picLocks noChangeAspect="1"/>
          </p:cNvPicPr>
          <p:nvPr/>
        </p:nvPicPr>
        <p:blipFill>
          <a:blip r:embed="rId2"/>
          <a:stretch>
            <a:fillRect/>
          </a:stretch>
        </p:blipFill>
        <p:spPr>
          <a:xfrm>
            <a:off x="777923" y="705944"/>
            <a:ext cx="10890914" cy="6152055"/>
          </a:xfrm>
          <a:prstGeom prst="rect">
            <a:avLst/>
          </a:prstGeom>
        </p:spPr>
      </p:pic>
      <p:sp>
        <p:nvSpPr>
          <p:cNvPr id="6" name="Title 1">
            <a:extLst>
              <a:ext uri="{FF2B5EF4-FFF2-40B4-BE49-F238E27FC236}">
                <a16:creationId xmlns:a16="http://schemas.microsoft.com/office/drawing/2014/main" id="{5FD7DBE1-B928-25D5-4B91-B7FF37937B56}"/>
              </a:ext>
            </a:extLst>
          </p:cNvPr>
          <p:cNvSpPr txBox="1">
            <a:spLocks/>
          </p:cNvSpPr>
          <p:nvPr/>
        </p:nvSpPr>
        <p:spPr>
          <a:xfrm>
            <a:off x="0" y="0"/>
            <a:ext cx="12192000" cy="742387"/>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0" normalizeH="0" baseline="0" noProof="0" dirty="0">
                <a:ln>
                  <a:noFill/>
                </a:ln>
                <a:solidFill>
                  <a:srgbClr val="FFFF00"/>
                </a:solidFill>
                <a:effectLst/>
                <a:uLnTx/>
                <a:uFillTx/>
                <a:latin typeface="Arial"/>
                <a:ea typeface="+mj-ea"/>
                <a:cs typeface="+mj-cs"/>
              </a:rPr>
              <a:t>FCC-</a:t>
            </a:r>
            <a:r>
              <a:rPr kumimoji="0" lang="en-GB" sz="3600" b="1" i="0" u="none" strike="noStrike" kern="1200" cap="none" spc="0" normalizeH="0" baseline="0" noProof="0" dirty="0" err="1">
                <a:ln>
                  <a:noFill/>
                </a:ln>
                <a:solidFill>
                  <a:srgbClr val="FFFF00"/>
                </a:solidFill>
                <a:effectLst/>
                <a:uLnTx/>
                <a:uFillTx/>
                <a:latin typeface="Arial"/>
                <a:ea typeface="+mj-ea"/>
                <a:cs typeface="+mj-cs"/>
              </a:rPr>
              <a:t>ee</a:t>
            </a:r>
            <a:r>
              <a:rPr kumimoji="0" lang="en-GB" sz="3600" b="1" i="0" u="none" strike="noStrike" kern="1200" cap="none" spc="0" normalizeH="0" baseline="0" noProof="0" dirty="0">
                <a:ln>
                  <a:noFill/>
                </a:ln>
                <a:solidFill>
                  <a:srgbClr val="FFFF00"/>
                </a:solidFill>
                <a:effectLst/>
                <a:uLnTx/>
                <a:uFillTx/>
                <a:latin typeface="Arial"/>
                <a:ea typeface="+mj-ea"/>
                <a:cs typeface="+mj-cs"/>
              </a:rPr>
              <a:t> e-cloud build up studies</a:t>
            </a:r>
          </a:p>
        </p:txBody>
      </p:sp>
      <p:pic>
        <p:nvPicPr>
          <p:cNvPr id="7" name="Picture 6" descr="A picture containing text&#10;&#10;Description automatically generated">
            <a:extLst>
              <a:ext uri="{FF2B5EF4-FFF2-40B4-BE49-F238E27FC236}">
                <a16:creationId xmlns:a16="http://schemas.microsoft.com/office/drawing/2014/main" id="{B159E592-D0F2-93FD-E378-40A4DBF86E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2702" y="39699"/>
            <a:ext cx="1806118" cy="639446"/>
          </a:xfrm>
          <a:prstGeom prst="rect">
            <a:avLst/>
          </a:prstGeom>
        </p:spPr>
      </p:pic>
      <p:sp>
        <p:nvSpPr>
          <p:cNvPr id="8" name="TextBox 7">
            <a:extLst>
              <a:ext uri="{FF2B5EF4-FFF2-40B4-BE49-F238E27FC236}">
                <a16:creationId xmlns:a16="http://schemas.microsoft.com/office/drawing/2014/main" id="{603C6E38-519F-7720-A14C-F2BD610CBA56}"/>
              </a:ext>
            </a:extLst>
          </p:cNvPr>
          <p:cNvSpPr txBox="1"/>
          <p:nvPr/>
        </p:nvSpPr>
        <p:spPr>
          <a:xfrm>
            <a:off x="10934295" y="771393"/>
            <a:ext cx="135152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Fatih Yaman</a:t>
            </a:r>
            <a:endParaRPr kumimoji="0" lang="en-GB"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4DB72A56-36A1-F478-469A-6C704D0DEA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81450" y="0"/>
            <a:ext cx="2126573" cy="731010"/>
          </a:xfrm>
          <a:prstGeom prst="rect">
            <a:avLst/>
          </a:prstGeom>
        </p:spPr>
      </p:pic>
    </p:spTree>
    <p:extLst>
      <p:ext uri="{BB962C8B-B14F-4D97-AF65-F5344CB8AC3E}">
        <p14:creationId xmlns:p14="http://schemas.microsoft.com/office/powerpoint/2010/main" val="25302400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FAC1C200-1405-1043-5F01-20E790E5B3A2}"/>
              </a:ext>
            </a:extLst>
          </p:cNvPr>
          <p:cNvSpPr txBox="1">
            <a:spLocks/>
          </p:cNvSpPr>
          <p:nvPr/>
        </p:nvSpPr>
        <p:spPr>
          <a:xfrm>
            <a:off x="0" y="0"/>
            <a:ext cx="12192000" cy="742387"/>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0" normalizeH="0" baseline="0" noProof="0" dirty="0">
                <a:ln>
                  <a:noFill/>
                </a:ln>
                <a:solidFill>
                  <a:srgbClr val="FFFF00"/>
                </a:solidFill>
                <a:effectLst/>
                <a:uLnTx/>
                <a:uFillTx/>
                <a:latin typeface="Arial"/>
                <a:ea typeface="+mj-ea"/>
                <a:cs typeface="+mj-cs"/>
              </a:rPr>
              <a:t>FCC-</a:t>
            </a:r>
            <a:r>
              <a:rPr kumimoji="0" lang="en-GB" sz="3600" b="1" i="0" u="none" strike="noStrike" kern="1200" cap="none" spc="0" normalizeH="0" baseline="0" noProof="0" dirty="0" err="1">
                <a:ln>
                  <a:noFill/>
                </a:ln>
                <a:solidFill>
                  <a:srgbClr val="FFFF00"/>
                </a:solidFill>
                <a:effectLst/>
                <a:uLnTx/>
                <a:uFillTx/>
                <a:latin typeface="Arial"/>
                <a:ea typeface="+mj-ea"/>
                <a:cs typeface="+mj-cs"/>
              </a:rPr>
              <a:t>ee</a:t>
            </a:r>
            <a:r>
              <a:rPr kumimoji="0" lang="en-GB" sz="3600" b="1" i="0" u="none" strike="noStrike" kern="1200" cap="none" spc="0" normalizeH="0" baseline="0" noProof="0" dirty="0">
                <a:ln>
                  <a:noFill/>
                </a:ln>
                <a:solidFill>
                  <a:srgbClr val="FFFF00"/>
                </a:solidFill>
                <a:effectLst/>
                <a:uLnTx/>
                <a:uFillTx/>
                <a:latin typeface="Arial"/>
                <a:ea typeface="+mj-ea"/>
                <a:cs typeface="+mj-cs"/>
              </a:rPr>
              <a:t> e-cloud build up studies</a:t>
            </a:r>
          </a:p>
        </p:txBody>
      </p:sp>
      <p:pic>
        <p:nvPicPr>
          <p:cNvPr id="5" name="Picture 4">
            <a:extLst>
              <a:ext uri="{FF2B5EF4-FFF2-40B4-BE49-F238E27FC236}">
                <a16:creationId xmlns:a16="http://schemas.microsoft.com/office/drawing/2014/main" id="{F8686D4F-0DF4-FAEC-5A13-C42A798C83C8}"/>
              </a:ext>
            </a:extLst>
          </p:cNvPr>
          <p:cNvPicPr>
            <a:picLocks noChangeAspect="1"/>
          </p:cNvPicPr>
          <p:nvPr/>
        </p:nvPicPr>
        <p:blipFill>
          <a:blip r:embed="rId2"/>
          <a:stretch>
            <a:fillRect/>
          </a:stretch>
        </p:blipFill>
        <p:spPr>
          <a:xfrm>
            <a:off x="928047" y="708735"/>
            <a:ext cx="10695115" cy="6149265"/>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387AEF89-121A-9FFC-6912-73B79EA3E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2702" y="39699"/>
            <a:ext cx="1806118" cy="639446"/>
          </a:xfrm>
          <a:prstGeom prst="rect">
            <a:avLst/>
          </a:prstGeom>
        </p:spPr>
      </p:pic>
      <p:sp>
        <p:nvSpPr>
          <p:cNvPr id="8" name="TextBox 7">
            <a:extLst>
              <a:ext uri="{FF2B5EF4-FFF2-40B4-BE49-F238E27FC236}">
                <a16:creationId xmlns:a16="http://schemas.microsoft.com/office/drawing/2014/main" id="{C2EDAE1A-749E-0EAB-88DB-AF8992AE2A8A}"/>
              </a:ext>
            </a:extLst>
          </p:cNvPr>
          <p:cNvSpPr txBox="1"/>
          <p:nvPr/>
        </p:nvSpPr>
        <p:spPr>
          <a:xfrm>
            <a:off x="10934295" y="771393"/>
            <a:ext cx="135152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Fatih Yaman</a:t>
            </a:r>
            <a:endParaRPr kumimoji="0" lang="en-GB"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FBFCC68D-ABCA-DED0-6C48-1A3052986F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53934" y="12417"/>
            <a:ext cx="2038066" cy="700586"/>
          </a:xfrm>
          <a:prstGeom prst="rect">
            <a:avLst/>
          </a:prstGeom>
        </p:spPr>
      </p:pic>
    </p:spTree>
    <p:extLst>
      <p:ext uri="{BB962C8B-B14F-4D97-AF65-F5344CB8AC3E}">
        <p14:creationId xmlns:p14="http://schemas.microsoft.com/office/powerpoint/2010/main" val="4384213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90301DC-BF96-259C-ECA4-5B5D358C4B12}"/>
              </a:ext>
            </a:extLst>
          </p:cNvPr>
          <p:cNvSpPr txBox="1">
            <a:spLocks/>
          </p:cNvSpPr>
          <p:nvPr/>
        </p:nvSpPr>
        <p:spPr>
          <a:xfrm>
            <a:off x="0" y="0"/>
            <a:ext cx="12192000" cy="742387"/>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0" normalizeH="0" baseline="0" noProof="0" dirty="0">
                <a:ln>
                  <a:noFill/>
                </a:ln>
                <a:solidFill>
                  <a:srgbClr val="FFFF00"/>
                </a:solidFill>
                <a:effectLst/>
                <a:uLnTx/>
                <a:uFillTx/>
                <a:latin typeface="Arial"/>
                <a:ea typeface="+mj-ea"/>
                <a:cs typeface="+mj-cs"/>
              </a:rPr>
              <a:t>FCC-</a:t>
            </a:r>
            <a:r>
              <a:rPr kumimoji="0" lang="en-GB" sz="3600" b="1" i="0" u="none" strike="noStrike" kern="1200" cap="none" spc="0" normalizeH="0" baseline="0" noProof="0" dirty="0" err="1">
                <a:ln>
                  <a:noFill/>
                </a:ln>
                <a:solidFill>
                  <a:srgbClr val="FFFF00"/>
                </a:solidFill>
                <a:effectLst/>
                <a:uLnTx/>
                <a:uFillTx/>
                <a:latin typeface="Arial"/>
                <a:ea typeface="+mj-ea"/>
                <a:cs typeface="+mj-cs"/>
              </a:rPr>
              <a:t>ee</a:t>
            </a:r>
            <a:r>
              <a:rPr kumimoji="0" lang="en-GB" sz="3600" b="1" i="0" u="none" strike="noStrike" kern="1200" cap="none" spc="0" normalizeH="0" baseline="0" noProof="0" dirty="0">
                <a:ln>
                  <a:noFill/>
                </a:ln>
                <a:solidFill>
                  <a:srgbClr val="FFFF00"/>
                </a:solidFill>
                <a:effectLst/>
                <a:uLnTx/>
                <a:uFillTx/>
                <a:latin typeface="Arial"/>
                <a:ea typeface="+mj-ea"/>
                <a:cs typeface="+mj-cs"/>
              </a:rPr>
              <a:t> e-cloud build up studies</a:t>
            </a:r>
          </a:p>
        </p:txBody>
      </p:sp>
      <p:pic>
        <p:nvPicPr>
          <p:cNvPr id="5" name="Picture 4" descr="A picture containing text&#10;&#10;Description automatically generated">
            <a:extLst>
              <a:ext uri="{FF2B5EF4-FFF2-40B4-BE49-F238E27FC236}">
                <a16:creationId xmlns:a16="http://schemas.microsoft.com/office/drawing/2014/main" id="{4F3A702F-9A4B-38C8-5626-E7CB4AF744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702" y="39699"/>
            <a:ext cx="1806118" cy="639446"/>
          </a:xfrm>
          <a:prstGeom prst="rect">
            <a:avLst/>
          </a:prstGeom>
        </p:spPr>
      </p:pic>
      <p:pic>
        <p:nvPicPr>
          <p:cNvPr id="6" name="Picture 5">
            <a:extLst>
              <a:ext uri="{FF2B5EF4-FFF2-40B4-BE49-F238E27FC236}">
                <a16:creationId xmlns:a16="http://schemas.microsoft.com/office/drawing/2014/main" id="{A1C2ABD9-7AD4-FD76-47EB-4632FC70D8D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53934" y="12417"/>
            <a:ext cx="2038066" cy="700586"/>
          </a:xfrm>
          <a:prstGeom prst="rect">
            <a:avLst/>
          </a:prstGeom>
        </p:spPr>
      </p:pic>
      <p:pic>
        <p:nvPicPr>
          <p:cNvPr id="9" name="Picture 8">
            <a:extLst>
              <a:ext uri="{FF2B5EF4-FFF2-40B4-BE49-F238E27FC236}">
                <a16:creationId xmlns:a16="http://schemas.microsoft.com/office/drawing/2014/main" id="{1C8F7036-8F71-9FEE-3056-223F821851FF}"/>
              </a:ext>
            </a:extLst>
          </p:cNvPr>
          <p:cNvPicPr>
            <a:picLocks noChangeAspect="1"/>
          </p:cNvPicPr>
          <p:nvPr/>
        </p:nvPicPr>
        <p:blipFill>
          <a:blip r:embed="rId4"/>
          <a:stretch>
            <a:fillRect/>
          </a:stretch>
        </p:blipFill>
        <p:spPr>
          <a:xfrm>
            <a:off x="701010" y="742387"/>
            <a:ext cx="10819193" cy="6075914"/>
          </a:xfrm>
          <a:prstGeom prst="rect">
            <a:avLst/>
          </a:prstGeom>
        </p:spPr>
      </p:pic>
      <p:sp>
        <p:nvSpPr>
          <p:cNvPr id="7" name="TextBox 6">
            <a:extLst>
              <a:ext uri="{FF2B5EF4-FFF2-40B4-BE49-F238E27FC236}">
                <a16:creationId xmlns:a16="http://schemas.microsoft.com/office/drawing/2014/main" id="{8E2B77D7-7442-8432-9B2E-CCD2F6197FA1}"/>
              </a:ext>
            </a:extLst>
          </p:cNvPr>
          <p:cNvSpPr txBox="1"/>
          <p:nvPr/>
        </p:nvSpPr>
        <p:spPr>
          <a:xfrm>
            <a:off x="10934295" y="771393"/>
            <a:ext cx="135152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Fatih Yaman</a:t>
            </a:r>
            <a:endParaRPr kumimoji="0" lang="en-GB"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endParaRPr>
          </a:p>
        </p:txBody>
      </p:sp>
    </p:spTree>
    <p:extLst>
      <p:ext uri="{BB962C8B-B14F-4D97-AF65-F5344CB8AC3E}">
        <p14:creationId xmlns:p14="http://schemas.microsoft.com/office/powerpoint/2010/main" val="3946062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4F2BD6-3F80-FB47-5FD9-F1FB1E46F8F6}"/>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pic>
        <p:nvPicPr>
          <p:cNvPr id="6" name="Picture 5" descr="Diagram, timeline&#10;&#10;Description automatically generated">
            <a:extLst>
              <a:ext uri="{FF2B5EF4-FFF2-40B4-BE49-F238E27FC236}">
                <a16:creationId xmlns:a16="http://schemas.microsoft.com/office/drawing/2014/main" id="{55664671-5A1D-E4CA-035D-FB7F9D3E0BE1}"/>
              </a:ext>
            </a:extLst>
          </p:cNvPr>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477" y="459033"/>
            <a:ext cx="12146420" cy="522257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3CA2EE6-E4EF-251A-DE25-37CAD5F2F96D}"/>
              </a:ext>
            </a:extLst>
          </p:cNvPr>
          <p:cNvSpPr txBox="1"/>
          <p:nvPr/>
        </p:nvSpPr>
        <p:spPr>
          <a:xfrm>
            <a:off x="19374" y="4606066"/>
            <a:ext cx="3308350" cy="1476375"/>
          </a:xfrm>
          <a:prstGeom prst="rect">
            <a:avLst/>
          </a:prstGeom>
          <a:solidFill>
            <a:schemeClr val="bg1"/>
          </a:solidFill>
          <a:ln>
            <a:solidFill>
              <a:schemeClr val="tx1"/>
            </a:solidFill>
          </a:ln>
        </p:spPr>
        <p:txBody>
          <a:bodyPr wrap="none">
            <a:spAutoFit/>
          </a:bodyPr>
          <a:lstStyle/>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Feasibility Study: 2021-2025</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If project approved before end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     decade </a:t>
            </a:r>
            <a:r>
              <a:rPr kumimoji="0" lang="en-CH" sz="1500" b="0" i="0" u="none" strike="noStrike" kern="1200" cap="none" spc="0" normalizeH="0" baseline="0" noProof="0" dirty="0">
                <a:ln>
                  <a:noFill/>
                </a:ln>
                <a:solidFill>
                  <a:srgbClr val="0C377B"/>
                </a:solidFill>
                <a:effectLst/>
                <a:uLnTx/>
                <a:uFillTx/>
                <a:latin typeface="Arial"/>
                <a:ea typeface="+mn-ea"/>
                <a:cs typeface="+mn-cs"/>
                <a:sym typeface="Wingdings" pitchFamily="2" charset="2"/>
              </a:rPr>
              <a:t> </a:t>
            </a:r>
            <a:r>
              <a:rPr kumimoji="0" lang="en-CH" sz="1500" b="0" i="0" u="none" strike="noStrike" kern="1200" cap="none" spc="0" normalizeH="0" baseline="0" noProof="0" dirty="0">
                <a:ln>
                  <a:noFill/>
                </a:ln>
                <a:solidFill>
                  <a:srgbClr val="0C377B"/>
                </a:solidFill>
                <a:effectLst/>
                <a:uLnTx/>
                <a:uFillTx/>
                <a:latin typeface="Arial"/>
                <a:ea typeface="+mn-ea"/>
                <a:cs typeface="+mn-cs"/>
              </a:rPr>
              <a:t>construction can start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C377B"/>
                </a:solidFill>
                <a:effectLst/>
                <a:uLnTx/>
                <a:uFillTx/>
                <a:latin typeface="Arial"/>
                <a:ea typeface="+mn-ea"/>
                <a:cs typeface="+mn-cs"/>
              </a:rPr>
              <a:t>     beginning 2030s</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808080">
                    <a:lumMod val="50000"/>
                  </a:srgbClr>
                </a:solidFill>
                <a:effectLst/>
                <a:uLnTx/>
                <a:uFillTx/>
                <a:latin typeface="Arial"/>
                <a:ea typeface="+mn-ea"/>
                <a:cs typeface="+mn-cs"/>
                <a:sym typeface="Wingdings" pitchFamily="2" charset="2"/>
              </a:rPr>
              <a:t>FCC-ee operation ~2045-2060</a:t>
            </a:r>
          </a:p>
          <a:p>
            <a:pPr marL="285750" marR="0" lvl="0" indent="-285750" algn="l" defTabSz="914400" rtl="0" eaLnBrk="1" fontAlgn="auto" latinLnBrk="0" hangingPunct="1">
              <a:lnSpc>
                <a:spcPct val="100000"/>
              </a:lnSpc>
              <a:spcBef>
                <a:spcPts val="0"/>
              </a:spcBef>
              <a:spcAft>
                <a:spcPts val="0"/>
              </a:spcAft>
              <a:buClr>
                <a:srgbClr val="0C377B"/>
              </a:buClr>
              <a:buSzTx/>
              <a:buFont typeface="Wingdings" pitchFamily="2" charset="2"/>
              <a:buChar char="q"/>
              <a:tabLst/>
              <a:defRPr/>
            </a:pPr>
            <a:r>
              <a:rPr kumimoji="0" lang="en-CH" sz="1500" b="0" i="0" u="none" strike="noStrike" kern="1200" cap="none" spc="0" normalizeH="0" baseline="0" noProof="0" dirty="0">
                <a:ln>
                  <a:noFill/>
                </a:ln>
                <a:solidFill>
                  <a:srgbClr val="4E8F00"/>
                </a:solidFill>
                <a:effectLst/>
                <a:uLnTx/>
                <a:uFillTx/>
                <a:latin typeface="Arial"/>
                <a:ea typeface="+mn-ea"/>
                <a:cs typeface="+mn-cs"/>
                <a:sym typeface="Wingdings" pitchFamily="2" charset="2"/>
              </a:rPr>
              <a:t>FCC-hh operation 2070-2090++</a:t>
            </a:r>
            <a:endParaRPr kumimoji="0" lang="en-CH" sz="1500" b="0" i="0" u="none" strike="noStrike" kern="1200" cap="none" spc="0" normalizeH="0" baseline="0" noProof="0" dirty="0">
              <a:ln>
                <a:noFill/>
              </a:ln>
              <a:solidFill>
                <a:srgbClr val="4E8F00"/>
              </a:solidFill>
              <a:effectLst/>
              <a:uLnTx/>
              <a:uFillTx/>
              <a:latin typeface="Arial"/>
              <a:ea typeface="+mn-ea"/>
              <a:cs typeface="+mn-cs"/>
            </a:endParaRPr>
          </a:p>
        </p:txBody>
      </p:sp>
      <p:sp>
        <p:nvSpPr>
          <p:cNvPr id="8" name="Title 1">
            <a:extLst>
              <a:ext uri="{FF2B5EF4-FFF2-40B4-BE49-F238E27FC236}">
                <a16:creationId xmlns:a16="http://schemas.microsoft.com/office/drawing/2014/main" id="{F0DA9857-1192-1CD0-BB0C-844A463A811E}"/>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lang="en-GB" sz="3200" kern="0" dirty="0">
                <a:latin typeface="Arial"/>
              </a:rPr>
              <a:t>technical t</a:t>
            </a:r>
            <a:r>
              <a:rPr kumimoji="0" lang="en-GB" altLang="en-GB" sz="3200" b="1" i="0" u="none" strike="noStrike" kern="1200" cap="none" spc="0" normalizeH="0" baseline="0" noProof="0" dirty="0" err="1">
                <a:ln>
                  <a:noFill/>
                </a:ln>
                <a:solidFill>
                  <a:srgbClr val="FFFF00"/>
                </a:solidFill>
                <a:effectLst/>
                <a:uLnTx/>
                <a:uFillTx/>
                <a:latin typeface="Arial"/>
                <a:ea typeface="+mj-ea"/>
                <a:cs typeface="+mj-cs"/>
              </a:rPr>
              <a:t>imeline</a:t>
            </a:r>
            <a:r>
              <a:rPr kumimoji="0" lang="en-GB" altLang="en-GB" sz="3200" b="1" i="0" u="none" strike="noStrike" kern="1200" cap="none" spc="0" normalizeH="0" baseline="0" noProof="0" dirty="0">
                <a:ln>
                  <a:noFill/>
                </a:ln>
                <a:solidFill>
                  <a:srgbClr val="FFFF00"/>
                </a:solidFill>
                <a:effectLst/>
                <a:uLnTx/>
                <a:uFillTx/>
                <a:latin typeface="Arial"/>
                <a:ea typeface="+mj-ea"/>
                <a:cs typeface="+mj-cs"/>
              </a:rPr>
              <a:t> of FCC integrated programme</a:t>
            </a:r>
          </a:p>
        </p:txBody>
      </p:sp>
      <p:pic>
        <p:nvPicPr>
          <p:cNvPr id="9" name="Picture 8" descr="A picture containing icon&#10;&#10;Description automatically generated">
            <a:extLst>
              <a:ext uri="{FF2B5EF4-FFF2-40B4-BE49-F238E27FC236}">
                <a16:creationId xmlns:a16="http://schemas.microsoft.com/office/drawing/2014/main" id="{F7525CA2-D4AD-5A86-480C-E40F217BE9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0" name="TextBox 9">
            <a:extLst>
              <a:ext uri="{FF2B5EF4-FFF2-40B4-BE49-F238E27FC236}">
                <a16:creationId xmlns:a16="http://schemas.microsoft.com/office/drawing/2014/main" id="{4EB2EF2A-66AD-BC65-DB74-FE58C316A46C}"/>
              </a:ext>
            </a:extLst>
          </p:cNvPr>
          <p:cNvSpPr txBox="1"/>
          <p:nvPr/>
        </p:nvSpPr>
        <p:spPr>
          <a:xfrm>
            <a:off x="3327724" y="5771312"/>
            <a:ext cx="121568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highlight>
                  <a:srgbClr val="C0C0C0"/>
                </a:highlight>
                <a:uLnTx/>
                <a:uFillTx/>
                <a:latin typeface="Arial"/>
                <a:ea typeface="+mn-ea"/>
                <a:cs typeface="+mn-cs"/>
              </a:rPr>
              <a:t>F. Gianotti</a:t>
            </a:r>
            <a:endParaRPr kumimoji="0" lang="en-GB" sz="1800" b="0" i="0" u="none" strike="noStrike" kern="1200" cap="none" spc="0" normalizeH="0" baseline="0" noProof="0" dirty="0">
              <a:ln>
                <a:noFill/>
              </a:ln>
              <a:solidFill>
                <a:srgbClr val="0C377B"/>
              </a:solidFill>
              <a:effectLst/>
              <a:highlight>
                <a:srgbClr val="C0C0C0"/>
              </a:highlight>
              <a:uLnTx/>
              <a:uFillTx/>
              <a:latin typeface="Arial"/>
              <a:ea typeface="+mn-ea"/>
              <a:cs typeface="+mn-cs"/>
            </a:endParaRPr>
          </a:p>
        </p:txBody>
      </p:sp>
    </p:spTree>
    <p:extLst>
      <p:ext uri="{BB962C8B-B14F-4D97-AF65-F5344CB8AC3E}">
        <p14:creationId xmlns:p14="http://schemas.microsoft.com/office/powerpoint/2010/main" val="319865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752F7-2805-7929-1E6B-235EBE2B918F}"/>
              </a:ext>
            </a:extLst>
          </p:cNvPr>
          <p:cNvSpPr txBox="1">
            <a:spLocks/>
          </p:cNvSpPr>
          <p:nvPr/>
        </p:nvSpPr>
        <p:spPr>
          <a:xfrm>
            <a:off x="0" y="0"/>
            <a:ext cx="12192000" cy="742387"/>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dirty="0">
                <a:latin typeface="Arial"/>
              </a:rPr>
              <a:t> </a:t>
            </a:r>
            <a:r>
              <a:rPr lang="en-GB" dirty="0" err="1">
                <a:latin typeface="Arial"/>
              </a:rPr>
              <a:t>linac</a:t>
            </a:r>
            <a:r>
              <a:rPr lang="en-GB" dirty="0">
                <a:latin typeface="Arial"/>
              </a:rPr>
              <a:t> and damping ring</a:t>
            </a:r>
            <a:r>
              <a:rPr kumimoji="0" lang="en-GB" sz="3600" b="1" i="0" u="none" strike="noStrike" kern="1200" cap="none" spc="0" normalizeH="0" baseline="0" noProof="0" dirty="0">
                <a:ln>
                  <a:noFill/>
                </a:ln>
                <a:solidFill>
                  <a:srgbClr val="FFFF00"/>
                </a:solidFill>
                <a:effectLst/>
                <a:uLnTx/>
                <a:uFillTx/>
                <a:latin typeface="Arial"/>
                <a:ea typeface="+mj-ea"/>
                <a:cs typeface="+mj-cs"/>
              </a:rPr>
              <a:t> design</a:t>
            </a:r>
          </a:p>
        </p:txBody>
      </p:sp>
      <p:pic>
        <p:nvPicPr>
          <p:cNvPr id="3" name="Picture 2" descr="A picture containing text&#10;&#10;Description automatically generated">
            <a:extLst>
              <a:ext uri="{FF2B5EF4-FFF2-40B4-BE49-F238E27FC236}">
                <a16:creationId xmlns:a16="http://schemas.microsoft.com/office/drawing/2014/main" id="{53A7C089-D03C-FCD1-290F-DB3554C0C7D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702" y="39699"/>
            <a:ext cx="1806118" cy="639446"/>
          </a:xfrm>
          <a:prstGeom prst="rect">
            <a:avLst/>
          </a:prstGeom>
        </p:spPr>
      </p:pic>
      <p:pic>
        <p:nvPicPr>
          <p:cNvPr id="5" name="Picture 4">
            <a:extLst>
              <a:ext uri="{FF2B5EF4-FFF2-40B4-BE49-F238E27FC236}">
                <a16:creationId xmlns:a16="http://schemas.microsoft.com/office/drawing/2014/main" id="{4E9D2591-9D63-DA08-ADF5-9B32230ABAF5}"/>
              </a:ext>
            </a:extLst>
          </p:cNvPr>
          <p:cNvPicPr>
            <a:picLocks noChangeAspect="1"/>
          </p:cNvPicPr>
          <p:nvPr/>
        </p:nvPicPr>
        <p:blipFill>
          <a:blip r:embed="rId3"/>
          <a:stretch>
            <a:fillRect/>
          </a:stretch>
        </p:blipFill>
        <p:spPr>
          <a:xfrm>
            <a:off x="11310429" y="0"/>
            <a:ext cx="845177" cy="845177"/>
          </a:xfrm>
          <a:prstGeom prst="rect">
            <a:avLst/>
          </a:prstGeom>
        </p:spPr>
      </p:pic>
      <p:pic>
        <p:nvPicPr>
          <p:cNvPr id="6" name="Picture 5">
            <a:extLst>
              <a:ext uri="{FF2B5EF4-FFF2-40B4-BE49-F238E27FC236}">
                <a16:creationId xmlns:a16="http://schemas.microsoft.com/office/drawing/2014/main" id="{8F5D67AE-DA1A-4743-DB3E-2EA9A737DCF1}"/>
              </a:ext>
            </a:extLst>
          </p:cNvPr>
          <p:cNvPicPr>
            <a:picLocks noChangeAspect="1"/>
          </p:cNvPicPr>
          <p:nvPr/>
        </p:nvPicPr>
        <p:blipFill rotWithShape="1">
          <a:blip r:embed="rId4"/>
          <a:srcRect r="12792"/>
          <a:stretch/>
        </p:blipFill>
        <p:spPr>
          <a:xfrm>
            <a:off x="5834717" y="825798"/>
            <a:ext cx="5340824" cy="3787014"/>
          </a:xfrm>
          <a:prstGeom prst="rect">
            <a:avLst/>
          </a:prstGeom>
        </p:spPr>
      </p:pic>
      <p:pic>
        <p:nvPicPr>
          <p:cNvPr id="7" name="Picture 3">
            <a:extLst>
              <a:ext uri="{FF2B5EF4-FFF2-40B4-BE49-F238E27FC236}">
                <a16:creationId xmlns:a16="http://schemas.microsoft.com/office/drawing/2014/main" id="{04D210F4-D53C-A849-E35F-F64A3AA854E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395" y="742387"/>
            <a:ext cx="5270936" cy="39083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 Box 48">
            <a:extLst>
              <a:ext uri="{FF2B5EF4-FFF2-40B4-BE49-F238E27FC236}">
                <a16:creationId xmlns:a16="http://schemas.microsoft.com/office/drawing/2014/main" id="{A5C7310F-6F6B-8403-7D02-9DE003823DDA}"/>
              </a:ext>
            </a:extLst>
          </p:cNvPr>
          <p:cNvSpPr txBox="1">
            <a:spLocks/>
          </p:cNvSpPr>
          <p:nvPr/>
        </p:nvSpPr>
        <p:spPr bwMode="auto">
          <a:xfrm>
            <a:off x="857795" y="2829064"/>
            <a:ext cx="3373011" cy="11998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defTabSz="423863">
              <a:defRPr sz="4200">
                <a:solidFill>
                  <a:srgbClr val="BC00FF"/>
                </a:solidFill>
                <a:effectLst>
                  <a:outerShdw blurRad="38100" dist="38100" dir="2700000" algn="tl">
                    <a:srgbClr val="C0C0C0"/>
                  </a:outerShdw>
                </a:effectLst>
                <a:latin typeface="Helvetica Neue Light" charset="0"/>
                <a:ea typeface="Helvetica Neue Light" charset="0"/>
                <a:cs typeface="Helvetica Neue Light" charset="0"/>
                <a:sym typeface="Helvetica Neue Light" charset="0"/>
              </a:defRPr>
            </a:lvl1pPr>
            <a:lvl2pPr marL="117475" indent="-117475" defTabSz="423863">
              <a:defRPr sz="4200">
                <a:solidFill>
                  <a:srgbClr val="BC00FF"/>
                </a:solidFill>
                <a:effectLst>
                  <a:outerShdw blurRad="38100" dist="38100" dir="2700000" algn="tl">
                    <a:srgbClr val="C0C0C0"/>
                  </a:outerShdw>
                </a:effectLst>
                <a:latin typeface="Helvetica Neue Light" charset="0"/>
                <a:ea typeface="Helvetica Neue Light" charset="0"/>
                <a:cs typeface="Helvetica Neue Light" charset="0"/>
                <a:sym typeface="Helvetica Neue Light" charset="0"/>
              </a:defRPr>
            </a:lvl2pPr>
            <a:lvl3pPr defTabSz="423863">
              <a:defRPr sz="4200">
                <a:solidFill>
                  <a:srgbClr val="BC00FF"/>
                </a:solidFill>
                <a:effectLst>
                  <a:outerShdw blurRad="38100" dist="38100" dir="2700000" algn="tl">
                    <a:srgbClr val="C0C0C0"/>
                  </a:outerShdw>
                </a:effectLst>
                <a:latin typeface="Helvetica Neue Light" charset="0"/>
                <a:ea typeface="Helvetica Neue Light" charset="0"/>
                <a:cs typeface="Helvetica Neue Light" charset="0"/>
                <a:sym typeface="Helvetica Neue Light" charset="0"/>
              </a:defRPr>
            </a:lvl3pPr>
            <a:lvl4pPr defTabSz="423863">
              <a:defRPr sz="4200">
                <a:solidFill>
                  <a:srgbClr val="BC00FF"/>
                </a:solidFill>
                <a:effectLst>
                  <a:outerShdw blurRad="38100" dist="38100" dir="2700000" algn="tl">
                    <a:srgbClr val="C0C0C0"/>
                  </a:outerShdw>
                </a:effectLst>
                <a:latin typeface="Helvetica Neue Light" charset="0"/>
                <a:ea typeface="Helvetica Neue Light" charset="0"/>
                <a:cs typeface="Helvetica Neue Light" charset="0"/>
                <a:sym typeface="Helvetica Neue Light" charset="0"/>
              </a:defRPr>
            </a:lvl4pPr>
            <a:lvl5pPr defTabSz="423863">
              <a:defRPr sz="4200">
                <a:solidFill>
                  <a:srgbClr val="BC00FF"/>
                </a:solidFill>
                <a:effectLst>
                  <a:outerShdw blurRad="38100" dist="38100" dir="2700000" algn="tl">
                    <a:srgbClr val="C0C0C0"/>
                  </a:outerShdw>
                </a:effectLst>
                <a:latin typeface="Helvetica Neue Light" charset="0"/>
                <a:ea typeface="Helvetica Neue Light" charset="0"/>
                <a:cs typeface="Helvetica Neue Light" charset="0"/>
                <a:sym typeface="Helvetica Neue Light" charset="0"/>
              </a:defRPr>
            </a:lvl5pPr>
            <a:lvl6pPr marL="457200" algn="ctr" defTabSz="423863" fontAlgn="base" hangingPunct="0">
              <a:spcBef>
                <a:spcPct val="0"/>
              </a:spcBef>
              <a:spcAft>
                <a:spcPct val="0"/>
              </a:spcAft>
              <a:defRPr sz="4200">
                <a:solidFill>
                  <a:srgbClr val="BC00FF"/>
                </a:solidFill>
                <a:effectLst>
                  <a:outerShdw blurRad="38100" dist="38100" dir="2700000" algn="tl">
                    <a:srgbClr val="C0C0C0"/>
                  </a:outerShdw>
                </a:effectLst>
                <a:latin typeface="Helvetica Neue Light" charset="0"/>
                <a:ea typeface="Helvetica Neue Light" charset="0"/>
                <a:cs typeface="Helvetica Neue Light" charset="0"/>
                <a:sym typeface="Helvetica Neue Light" charset="0"/>
              </a:defRPr>
            </a:lvl6pPr>
            <a:lvl7pPr marL="914400" algn="ctr" defTabSz="423863" fontAlgn="base" hangingPunct="0">
              <a:spcBef>
                <a:spcPct val="0"/>
              </a:spcBef>
              <a:spcAft>
                <a:spcPct val="0"/>
              </a:spcAft>
              <a:defRPr sz="4200">
                <a:solidFill>
                  <a:srgbClr val="BC00FF"/>
                </a:solidFill>
                <a:effectLst>
                  <a:outerShdw blurRad="38100" dist="38100" dir="2700000" algn="tl">
                    <a:srgbClr val="C0C0C0"/>
                  </a:outerShdw>
                </a:effectLst>
                <a:latin typeface="Helvetica Neue Light" charset="0"/>
                <a:ea typeface="Helvetica Neue Light" charset="0"/>
                <a:cs typeface="Helvetica Neue Light" charset="0"/>
                <a:sym typeface="Helvetica Neue Light" charset="0"/>
              </a:defRPr>
            </a:lvl7pPr>
            <a:lvl8pPr marL="1371600" algn="ctr" defTabSz="423863" fontAlgn="base" hangingPunct="0">
              <a:spcBef>
                <a:spcPct val="0"/>
              </a:spcBef>
              <a:spcAft>
                <a:spcPct val="0"/>
              </a:spcAft>
              <a:defRPr sz="4200">
                <a:solidFill>
                  <a:srgbClr val="BC00FF"/>
                </a:solidFill>
                <a:effectLst>
                  <a:outerShdw blurRad="38100" dist="38100" dir="2700000" algn="tl">
                    <a:srgbClr val="C0C0C0"/>
                  </a:outerShdw>
                </a:effectLst>
                <a:latin typeface="Helvetica Neue Light" charset="0"/>
                <a:ea typeface="Helvetica Neue Light" charset="0"/>
                <a:cs typeface="Helvetica Neue Light" charset="0"/>
                <a:sym typeface="Helvetica Neue Light" charset="0"/>
              </a:defRPr>
            </a:lvl8pPr>
            <a:lvl9pPr marL="1828800" algn="ctr" defTabSz="423863" fontAlgn="base" hangingPunct="0">
              <a:spcBef>
                <a:spcPct val="0"/>
              </a:spcBef>
              <a:spcAft>
                <a:spcPct val="0"/>
              </a:spcAft>
              <a:defRPr sz="4200">
                <a:solidFill>
                  <a:srgbClr val="BC00FF"/>
                </a:solidFill>
                <a:effectLst>
                  <a:outerShdw blurRad="38100" dist="38100" dir="2700000" algn="tl">
                    <a:srgbClr val="C0C0C0"/>
                  </a:outerShdw>
                </a:effectLst>
                <a:latin typeface="Helvetica Neue Light" charset="0"/>
                <a:ea typeface="Helvetica Neue Light" charset="0"/>
                <a:cs typeface="Helvetica Neue Light" charset="0"/>
                <a:sym typeface="Helvetica Neue Light" charset="0"/>
              </a:defRPr>
            </a:lvl9pPr>
          </a:lstStyle>
          <a:p>
            <a:pPr lvl="1" fontAlgn="base" hangingPunct="0">
              <a:lnSpc>
                <a:spcPct val="120000"/>
              </a:lnSpc>
              <a:spcBef>
                <a:spcPct val="0"/>
              </a:spcBef>
              <a:spcAft>
                <a:spcPct val="0"/>
              </a:spcAft>
              <a:buSzPct val="100000"/>
              <a:buFontTx/>
              <a:buChar char="❖"/>
            </a:pPr>
            <a:r>
              <a:rPr lang="en-US" altLang="en-US" sz="1800" dirty="0">
                <a:solidFill>
                  <a:schemeClr val="tx1"/>
                </a:solidFill>
                <a:effectLst/>
                <a:latin typeface="Palatino" charset="0"/>
                <a:ea typeface="Palatino" charset="0"/>
                <a:cs typeface="Palatino" charset="0"/>
                <a:sym typeface="Palatino" charset="0"/>
              </a:rPr>
              <a:t>   S-Band structures. </a:t>
            </a:r>
          </a:p>
          <a:p>
            <a:pPr lvl="1" fontAlgn="base" hangingPunct="0">
              <a:lnSpc>
                <a:spcPct val="120000"/>
              </a:lnSpc>
              <a:spcBef>
                <a:spcPct val="0"/>
              </a:spcBef>
              <a:spcAft>
                <a:spcPct val="0"/>
              </a:spcAft>
              <a:buSzPct val="100000"/>
              <a:buFontTx/>
              <a:buChar char="❖"/>
            </a:pPr>
            <a:r>
              <a:rPr lang="en-US" altLang="en-US" sz="1800" dirty="0">
                <a:solidFill>
                  <a:schemeClr val="tx1"/>
                </a:solidFill>
                <a:effectLst/>
                <a:latin typeface="Palatino" charset="0"/>
                <a:ea typeface="Palatino" charset="0"/>
                <a:cs typeface="Palatino" charset="0"/>
                <a:sym typeface="Palatino" charset="0"/>
              </a:rPr>
              <a:t>   Results with misalignments and BPM errors.</a:t>
            </a:r>
          </a:p>
        </p:txBody>
      </p:sp>
      <p:sp>
        <p:nvSpPr>
          <p:cNvPr id="4" name="TextBox 3">
            <a:extLst>
              <a:ext uri="{FF2B5EF4-FFF2-40B4-BE49-F238E27FC236}">
                <a16:creationId xmlns:a16="http://schemas.microsoft.com/office/drawing/2014/main" id="{4CC4C5B2-F8E0-FBCF-DD49-AD75F78474B4}"/>
              </a:ext>
            </a:extLst>
          </p:cNvPr>
          <p:cNvSpPr txBox="1"/>
          <p:nvPr/>
        </p:nvSpPr>
        <p:spPr>
          <a:xfrm>
            <a:off x="10948224" y="886590"/>
            <a:ext cx="12073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Salim Ogur</a:t>
            </a:r>
            <a:endParaRPr kumimoji="0" lang="en-GB"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62018D7F-6A7D-3026-6991-AEF1725956FA}"/>
              </a:ext>
            </a:extLst>
          </p:cNvPr>
          <p:cNvPicPr>
            <a:picLocks noChangeAspect="1"/>
          </p:cNvPicPr>
          <p:nvPr/>
        </p:nvPicPr>
        <p:blipFill>
          <a:blip r:embed="rId6"/>
          <a:stretch>
            <a:fillRect/>
          </a:stretch>
        </p:blipFill>
        <p:spPr>
          <a:xfrm>
            <a:off x="1987694" y="4650767"/>
            <a:ext cx="3273816" cy="2190939"/>
          </a:xfrm>
          <a:prstGeom prst="rect">
            <a:avLst/>
          </a:prstGeom>
        </p:spPr>
      </p:pic>
      <p:pic>
        <p:nvPicPr>
          <p:cNvPr id="11" name="Picture 10">
            <a:extLst>
              <a:ext uri="{FF2B5EF4-FFF2-40B4-BE49-F238E27FC236}">
                <a16:creationId xmlns:a16="http://schemas.microsoft.com/office/drawing/2014/main" id="{C941110B-B2CD-DF29-BEA8-2553AF62D1D3}"/>
              </a:ext>
            </a:extLst>
          </p:cNvPr>
          <p:cNvPicPr>
            <a:picLocks noChangeAspect="1"/>
          </p:cNvPicPr>
          <p:nvPr/>
        </p:nvPicPr>
        <p:blipFill>
          <a:blip r:embed="rId7"/>
          <a:stretch>
            <a:fillRect/>
          </a:stretch>
        </p:blipFill>
        <p:spPr>
          <a:xfrm>
            <a:off x="5261510" y="4414407"/>
            <a:ext cx="3566289" cy="2427299"/>
          </a:xfrm>
          <a:prstGeom prst="rect">
            <a:avLst/>
          </a:prstGeom>
        </p:spPr>
      </p:pic>
      <p:pic>
        <p:nvPicPr>
          <p:cNvPr id="12" name="Picture 11">
            <a:extLst>
              <a:ext uri="{FF2B5EF4-FFF2-40B4-BE49-F238E27FC236}">
                <a16:creationId xmlns:a16="http://schemas.microsoft.com/office/drawing/2014/main" id="{2EC95982-6340-A908-435C-7BED9C709EB4}"/>
              </a:ext>
            </a:extLst>
          </p:cNvPr>
          <p:cNvPicPr>
            <a:picLocks noChangeAspect="1"/>
          </p:cNvPicPr>
          <p:nvPr/>
        </p:nvPicPr>
        <p:blipFill>
          <a:blip r:embed="rId8"/>
          <a:stretch>
            <a:fillRect/>
          </a:stretch>
        </p:blipFill>
        <p:spPr>
          <a:xfrm>
            <a:off x="8762462" y="4517197"/>
            <a:ext cx="3273816" cy="2300968"/>
          </a:xfrm>
          <a:prstGeom prst="rect">
            <a:avLst/>
          </a:prstGeom>
        </p:spPr>
      </p:pic>
    </p:spTree>
    <p:extLst>
      <p:ext uri="{BB962C8B-B14F-4D97-AF65-F5344CB8AC3E}">
        <p14:creationId xmlns:p14="http://schemas.microsoft.com/office/powerpoint/2010/main" val="24826970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0E86F98-A724-9CB3-1455-1ED2F70DD60B}"/>
              </a:ext>
            </a:extLst>
          </p:cNvPr>
          <p:cNvPicPr>
            <a:picLocks noChangeAspect="1"/>
          </p:cNvPicPr>
          <p:nvPr/>
        </p:nvPicPr>
        <p:blipFill>
          <a:blip r:embed="rId2"/>
          <a:stretch>
            <a:fillRect/>
          </a:stretch>
        </p:blipFill>
        <p:spPr>
          <a:xfrm>
            <a:off x="6096000" y="736141"/>
            <a:ext cx="4953085" cy="5350466"/>
          </a:xfrm>
          <a:prstGeom prst="rect">
            <a:avLst/>
          </a:prstGeom>
        </p:spPr>
      </p:pic>
      <p:pic>
        <p:nvPicPr>
          <p:cNvPr id="3" name="Picture 2">
            <a:extLst>
              <a:ext uri="{FF2B5EF4-FFF2-40B4-BE49-F238E27FC236}">
                <a16:creationId xmlns:a16="http://schemas.microsoft.com/office/drawing/2014/main" id="{CC259FAC-6A3F-4121-ECBA-3CD2892EE382}"/>
              </a:ext>
            </a:extLst>
          </p:cNvPr>
          <p:cNvPicPr>
            <a:picLocks noChangeAspect="1"/>
          </p:cNvPicPr>
          <p:nvPr/>
        </p:nvPicPr>
        <p:blipFill rotWithShape="1">
          <a:blip r:embed="rId3"/>
          <a:srcRect l="5994"/>
          <a:stretch/>
        </p:blipFill>
        <p:spPr>
          <a:xfrm>
            <a:off x="202702" y="880922"/>
            <a:ext cx="5863988" cy="5060903"/>
          </a:xfrm>
          <a:prstGeom prst="rect">
            <a:avLst/>
          </a:prstGeom>
        </p:spPr>
      </p:pic>
      <p:sp>
        <p:nvSpPr>
          <p:cNvPr id="4" name="Title 1">
            <a:extLst>
              <a:ext uri="{FF2B5EF4-FFF2-40B4-BE49-F238E27FC236}">
                <a16:creationId xmlns:a16="http://schemas.microsoft.com/office/drawing/2014/main" id="{1D65DAEF-F9C6-5C3F-1BBD-572E445DCE23}"/>
              </a:ext>
            </a:extLst>
          </p:cNvPr>
          <p:cNvSpPr txBox="1">
            <a:spLocks/>
          </p:cNvSpPr>
          <p:nvPr/>
        </p:nvSpPr>
        <p:spPr>
          <a:xfrm>
            <a:off x="0" y="0"/>
            <a:ext cx="12192000" cy="742387"/>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dirty="0">
                <a:latin typeface="Arial"/>
              </a:rPr>
              <a:t>  </a:t>
            </a:r>
            <a:r>
              <a:rPr kumimoji="0" lang="en-GB" sz="3600" b="1" i="0" u="none" strike="noStrike" kern="1200" cap="none" spc="0" normalizeH="0" baseline="0" noProof="0" dirty="0">
                <a:ln>
                  <a:noFill/>
                </a:ln>
                <a:solidFill>
                  <a:srgbClr val="FFFF00"/>
                </a:solidFill>
                <a:effectLst/>
                <a:uLnTx/>
                <a:uFillTx/>
                <a:latin typeface="Arial"/>
                <a:ea typeface="+mj-ea"/>
                <a:cs typeface="+mj-cs"/>
              </a:rPr>
              <a:t> pre-booster design: SPS &amp; greenfield</a:t>
            </a:r>
          </a:p>
        </p:txBody>
      </p:sp>
      <p:pic>
        <p:nvPicPr>
          <p:cNvPr id="5" name="Picture 4" descr="A picture containing text&#10;&#10;Description automatically generated">
            <a:extLst>
              <a:ext uri="{FF2B5EF4-FFF2-40B4-BE49-F238E27FC236}">
                <a16:creationId xmlns:a16="http://schemas.microsoft.com/office/drawing/2014/main" id="{13BBAFAC-EF80-EB70-B3CB-49F07A077A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702" y="39699"/>
            <a:ext cx="1806118" cy="639446"/>
          </a:xfrm>
          <a:prstGeom prst="rect">
            <a:avLst/>
          </a:prstGeom>
        </p:spPr>
      </p:pic>
      <p:sp>
        <p:nvSpPr>
          <p:cNvPr id="6" name="TextBox 5">
            <a:extLst>
              <a:ext uri="{FF2B5EF4-FFF2-40B4-BE49-F238E27FC236}">
                <a16:creationId xmlns:a16="http://schemas.microsoft.com/office/drawing/2014/main" id="{6B2F93DE-D128-C69E-C85C-CEC2F0928AF9}"/>
              </a:ext>
            </a:extLst>
          </p:cNvPr>
          <p:cNvSpPr txBox="1"/>
          <p:nvPr/>
        </p:nvSpPr>
        <p:spPr>
          <a:xfrm>
            <a:off x="10483990" y="771393"/>
            <a:ext cx="145225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Ozgur Etisken</a:t>
            </a:r>
            <a:endParaRPr kumimoji="0" lang="en-GB"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endParaRPr>
          </a:p>
        </p:txBody>
      </p:sp>
      <p:pic>
        <p:nvPicPr>
          <p:cNvPr id="1026" name="Picture 2" descr="Image result for ankara university logo">
            <a:extLst>
              <a:ext uri="{FF2B5EF4-FFF2-40B4-BE49-F238E27FC236}">
                <a16:creationId xmlns:a16="http://schemas.microsoft.com/office/drawing/2014/main" id="{24133F8E-F3DC-01B7-BB52-C85FDAC2F2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12049" y="0"/>
            <a:ext cx="738924" cy="7389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193154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9C183-C0C2-A91B-F04F-191BEF07C37D}"/>
              </a:ext>
            </a:extLst>
          </p:cNvPr>
          <p:cNvSpPr txBox="1">
            <a:spLocks/>
          </p:cNvSpPr>
          <p:nvPr/>
        </p:nvSpPr>
        <p:spPr>
          <a:xfrm>
            <a:off x="0" y="0"/>
            <a:ext cx="12192000" cy="742387"/>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dirty="0">
                <a:latin typeface="Arial"/>
              </a:rPr>
              <a:t> injector &amp; collider filling schemes</a:t>
            </a:r>
            <a:endParaRPr kumimoji="0" lang="en-GB" sz="3600" b="1" i="0" u="none" strike="noStrike" kern="1200" cap="none" spc="0" normalizeH="0" baseline="0" noProof="0" dirty="0">
              <a:ln>
                <a:noFill/>
              </a:ln>
              <a:solidFill>
                <a:srgbClr val="FFFF00"/>
              </a:solidFill>
              <a:effectLst/>
              <a:uLnTx/>
              <a:uFillTx/>
              <a:latin typeface="Arial"/>
              <a:ea typeface="+mj-ea"/>
              <a:cs typeface="+mj-cs"/>
            </a:endParaRPr>
          </a:p>
        </p:txBody>
      </p:sp>
      <p:pic>
        <p:nvPicPr>
          <p:cNvPr id="3" name="Picture 2" descr="A picture containing text&#10;&#10;Description automatically generated">
            <a:extLst>
              <a:ext uri="{FF2B5EF4-FFF2-40B4-BE49-F238E27FC236}">
                <a16:creationId xmlns:a16="http://schemas.microsoft.com/office/drawing/2014/main" id="{EE349A9F-75B2-43EA-F6EE-F23347647B8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702" y="39699"/>
            <a:ext cx="1806118" cy="639446"/>
          </a:xfrm>
          <a:prstGeom prst="rect">
            <a:avLst/>
          </a:prstGeom>
        </p:spPr>
      </p:pic>
      <p:sp>
        <p:nvSpPr>
          <p:cNvPr id="4" name="TextBox 3">
            <a:extLst>
              <a:ext uri="{FF2B5EF4-FFF2-40B4-BE49-F238E27FC236}">
                <a16:creationId xmlns:a16="http://schemas.microsoft.com/office/drawing/2014/main" id="{637469E3-2F9A-6D4B-E3FB-484D1179A3C4}"/>
              </a:ext>
            </a:extLst>
          </p:cNvPr>
          <p:cNvSpPr txBox="1"/>
          <p:nvPr/>
        </p:nvSpPr>
        <p:spPr>
          <a:xfrm>
            <a:off x="10483990" y="771393"/>
            <a:ext cx="12073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Salim Ogur</a:t>
            </a:r>
            <a:endParaRPr kumimoji="0" lang="en-GB" sz="18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15B39C99-23E7-A90C-4B18-B80D6AE2373D}"/>
              </a:ext>
            </a:extLst>
          </p:cNvPr>
          <p:cNvPicPr>
            <a:picLocks noChangeAspect="1"/>
          </p:cNvPicPr>
          <p:nvPr/>
        </p:nvPicPr>
        <p:blipFill>
          <a:blip r:embed="rId3"/>
          <a:stretch>
            <a:fillRect/>
          </a:stretch>
        </p:blipFill>
        <p:spPr>
          <a:xfrm>
            <a:off x="11310429" y="0"/>
            <a:ext cx="845177" cy="845177"/>
          </a:xfrm>
          <a:prstGeom prst="rect">
            <a:avLst/>
          </a:prstGeom>
        </p:spPr>
      </p:pic>
      <p:pic>
        <p:nvPicPr>
          <p:cNvPr id="7" name="Picture 6">
            <a:extLst>
              <a:ext uri="{FF2B5EF4-FFF2-40B4-BE49-F238E27FC236}">
                <a16:creationId xmlns:a16="http://schemas.microsoft.com/office/drawing/2014/main" id="{A0C9B94F-257A-18E1-DAB0-2FD2E20E3A62}"/>
              </a:ext>
            </a:extLst>
          </p:cNvPr>
          <p:cNvPicPr>
            <a:picLocks noChangeAspect="1"/>
          </p:cNvPicPr>
          <p:nvPr/>
        </p:nvPicPr>
        <p:blipFill>
          <a:blip r:embed="rId4"/>
          <a:stretch>
            <a:fillRect/>
          </a:stretch>
        </p:blipFill>
        <p:spPr>
          <a:xfrm>
            <a:off x="6237027" y="4742549"/>
            <a:ext cx="5711271" cy="2115451"/>
          </a:xfrm>
          <a:prstGeom prst="rect">
            <a:avLst/>
          </a:prstGeom>
        </p:spPr>
      </p:pic>
      <p:pic>
        <p:nvPicPr>
          <p:cNvPr id="8" name="Picture 7">
            <a:extLst>
              <a:ext uri="{FF2B5EF4-FFF2-40B4-BE49-F238E27FC236}">
                <a16:creationId xmlns:a16="http://schemas.microsoft.com/office/drawing/2014/main" id="{966FBEC3-70D9-F124-016A-E698BD8F1BA5}"/>
              </a:ext>
            </a:extLst>
          </p:cNvPr>
          <p:cNvPicPr>
            <a:picLocks noChangeAspect="1"/>
          </p:cNvPicPr>
          <p:nvPr/>
        </p:nvPicPr>
        <p:blipFill>
          <a:blip r:embed="rId5"/>
          <a:stretch>
            <a:fillRect/>
          </a:stretch>
        </p:blipFill>
        <p:spPr>
          <a:xfrm>
            <a:off x="202702" y="636710"/>
            <a:ext cx="5722280" cy="3668128"/>
          </a:xfrm>
          <a:prstGeom prst="rect">
            <a:avLst/>
          </a:prstGeom>
        </p:spPr>
      </p:pic>
      <p:pic>
        <p:nvPicPr>
          <p:cNvPr id="11" name="Picture 10">
            <a:extLst>
              <a:ext uri="{FF2B5EF4-FFF2-40B4-BE49-F238E27FC236}">
                <a16:creationId xmlns:a16="http://schemas.microsoft.com/office/drawing/2014/main" id="{F24D56CD-05DB-48C2-A9F9-226384D5BA02}"/>
              </a:ext>
            </a:extLst>
          </p:cNvPr>
          <p:cNvPicPr>
            <a:picLocks noChangeAspect="1"/>
          </p:cNvPicPr>
          <p:nvPr/>
        </p:nvPicPr>
        <p:blipFill>
          <a:blip r:embed="rId6"/>
          <a:stretch>
            <a:fillRect/>
          </a:stretch>
        </p:blipFill>
        <p:spPr>
          <a:xfrm>
            <a:off x="0" y="4240464"/>
            <a:ext cx="5527343" cy="2617536"/>
          </a:xfrm>
          <a:prstGeom prst="rect">
            <a:avLst/>
          </a:prstGeom>
        </p:spPr>
      </p:pic>
      <p:pic>
        <p:nvPicPr>
          <p:cNvPr id="12" name="Picture 11">
            <a:extLst>
              <a:ext uri="{FF2B5EF4-FFF2-40B4-BE49-F238E27FC236}">
                <a16:creationId xmlns:a16="http://schemas.microsoft.com/office/drawing/2014/main" id="{A5CFCE31-9E67-D39D-B031-FFBF2B37605A}"/>
              </a:ext>
            </a:extLst>
          </p:cNvPr>
          <p:cNvPicPr>
            <a:picLocks noChangeAspect="1"/>
          </p:cNvPicPr>
          <p:nvPr/>
        </p:nvPicPr>
        <p:blipFill>
          <a:blip r:embed="rId7"/>
          <a:stretch>
            <a:fillRect/>
          </a:stretch>
        </p:blipFill>
        <p:spPr>
          <a:xfrm>
            <a:off x="5924982" y="659322"/>
            <a:ext cx="4314970" cy="3711743"/>
          </a:xfrm>
          <a:prstGeom prst="rect">
            <a:avLst/>
          </a:prstGeom>
        </p:spPr>
      </p:pic>
    </p:spTree>
    <p:extLst>
      <p:ext uri="{BB962C8B-B14F-4D97-AF65-F5344CB8AC3E}">
        <p14:creationId xmlns:p14="http://schemas.microsoft.com/office/powerpoint/2010/main" val="28144870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B93F4-B63C-F41A-98BC-902B01773A88}"/>
              </a:ext>
            </a:extLst>
          </p:cNvPr>
          <p:cNvSpPr txBox="1">
            <a:spLocks/>
          </p:cNvSpPr>
          <p:nvPr/>
        </p:nvSpPr>
        <p:spPr>
          <a:xfrm>
            <a:off x="0" y="0"/>
            <a:ext cx="12192000" cy="742387"/>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dirty="0">
                <a:latin typeface="Arial"/>
              </a:rPr>
              <a:t>Physics Studies</a:t>
            </a:r>
            <a:endParaRPr kumimoji="0" lang="en-GB" sz="3600" b="1" i="0" u="none" strike="noStrike" kern="1200" cap="none" spc="0" normalizeH="0" baseline="0" noProof="0" dirty="0">
              <a:ln>
                <a:noFill/>
              </a:ln>
              <a:solidFill>
                <a:srgbClr val="FFFF00"/>
              </a:solidFill>
              <a:effectLst/>
              <a:uLnTx/>
              <a:uFillTx/>
              <a:latin typeface="Arial"/>
              <a:ea typeface="+mj-ea"/>
              <a:cs typeface="+mj-cs"/>
            </a:endParaRPr>
          </a:p>
        </p:txBody>
      </p:sp>
      <p:pic>
        <p:nvPicPr>
          <p:cNvPr id="3" name="Picture 2" descr="A picture containing text&#10;&#10;Description automatically generated">
            <a:extLst>
              <a:ext uri="{FF2B5EF4-FFF2-40B4-BE49-F238E27FC236}">
                <a16:creationId xmlns:a16="http://schemas.microsoft.com/office/drawing/2014/main" id="{5C2EB93F-28A9-B55C-214D-E391E1363B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702" y="39699"/>
            <a:ext cx="1806118" cy="639446"/>
          </a:xfrm>
          <a:prstGeom prst="rect">
            <a:avLst/>
          </a:prstGeom>
        </p:spPr>
      </p:pic>
      <p:pic>
        <p:nvPicPr>
          <p:cNvPr id="5" name="Picture 2" descr="Image result for ankara university logo">
            <a:extLst>
              <a:ext uri="{FF2B5EF4-FFF2-40B4-BE49-F238E27FC236}">
                <a16:creationId xmlns:a16="http://schemas.microsoft.com/office/drawing/2014/main" id="{52BBED6D-58E4-AA2E-C404-FDAE844E8E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29802" y="-25219"/>
            <a:ext cx="762198" cy="76219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706EAE36-9823-6F74-A6D7-FDE726036AAE}"/>
              </a:ext>
            </a:extLst>
          </p:cNvPr>
          <p:cNvPicPr>
            <a:picLocks noChangeAspect="1"/>
          </p:cNvPicPr>
          <p:nvPr/>
        </p:nvPicPr>
        <p:blipFill>
          <a:blip r:embed="rId4"/>
          <a:stretch>
            <a:fillRect/>
          </a:stretch>
        </p:blipFill>
        <p:spPr>
          <a:xfrm>
            <a:off x="100376" y="3312936"/>
            <a:ext cx="5971360" cy="1590324"/>
          </a:xfrm>
          <a:prstGeom prst="rect">
            <a:avLst/>
          </a:prstGeom>
        </p:spPr>
      </p:pic>
      <p:pic>
        <p:nvPicPr>
          <p:cNvPr id="9" name="Picture 8">
            <a:extLst>
              <a:ext uri="{FF2B5EF4-FFF2-40B4-BE49-F238E27FC236}">
                <a16:creationId xmlns:a16="http://schemas.microsoft.com/office/drawing/2014/main" id="{63CE3D02-9708-B268-B6C2-207FD5781964}"/>
              </a:ext>
            </a:extLst>
          </p:cNvPr>
          <p:cNvPicPr>
            <a:picLocks noChangeAspect="1"/>
          </p:cNvPicPr>
          <p:nvPr/>
        </p:nvPicPr>
        <p:blipFill>
          <a:blip r:embed="rId5"/>
          <a:stretch>
            <a:fillRect/>
          </a:stretch>
        </p:blipFill>
        <p:spPr>
          <a:xfrm>
            <a:off x="0" y="760520"/>
            <a:ext cx="6359929" cy="2750240"/>
          </a:xfrm>
          <a:prstGeom prst="rect">
            <a:avLst/>
          </a:prstGeom>
        </p:spPr>
      </p:pic>
      <p:pic>
        <p:nvPicPr>
          <p:cNvPr id="11" name="Picture 10">
            <a:extLst>
              <a:ext uri="{FF2B5EF4-FFF2-40B4-BE49-F238E27FC236}">
                <a16:creationId xmlns:a16="http://schemas.microsoft.com/office/drawing/2014/main" id="{6D01B267-14E5-ADD7-C198-36AD3273FA8A}"/>
              </a:ext>
            </a:extLst>
          </p:cNvPr>
          <p:cNvPicPr>
            <a:picLocks noChangeAspect="1"/>
          </p:cNvPicPr>
          <p:nvPr/>
        </p:nvPicPr>
        <p:blipFill>
          <a:blip r:embed="rId6"/>
          <a:stretch>
            <a:fillRect/>
          </a:stretch>
        </p:blipFill>
        <p:spPr>
          <a:xfrm>
            <a:off x="6338319" y="1870993"/>
            <a:ext cx="5732060" cy="1500162"/>
          </a:xfrm>
          <a:prstGeom prst="rect">
            <a:avLst/>
          </a:prstGeom>
        </p:spPr>
      </p:pic>
      <p:pic>
        <p:nvPicPr>
          <p:cNvPr id="13" name="Picture 12">
            <a:extLst>
              <a:ext uri="{FF2B5EF4-FFF2-40B4-BE49-F238E27FC236}">
                <a16:creationId xmlns:a16="http://schemas.microsoft.com/office/drawing/2014/main" id="{30690752-33C9-3577-9F49-D662C3231710}"/>
              </a:ext>
            </a:extLst>
          </p:cNvPr>
          <p:cNvPicPr>
            <a:picLocks noChangeAspect="1"/>
          </p:cNvPicPr>
          <p:nvPr/>
        </p:nvPicPr>
        <p:blipFill>
          <a:blip r:embed="rId7"/>
          <a:stretch>
            <a:fillRect/>
          </a:stretch>
        </p:blipFill>
        <p:spPr>
          <a:xfrm>
            <a:off x="6359929" y="778623"/>
            <a:ext cx="5351020" cy="1186161"/>
          </a:xfrm>
          <a:prstGeom prst="rect">
            <a:avLst/>
          </a:prstGeom>
        </p:spPr>
      </p:pic>
      <p:pic>
        <p:nvPicPr>
          <p:cNvPr id="15" name="Picture 14">
            <a:extLst>
              <a:ext uri="{FF2B5EF4-FFF2-40B4-BE49-F238E27FC236}">
                <a16:creationId xmlns:a16="http://schemas.microsoft.com/office/drawing/2014/main" id="{F87EE375-1831-D361-05F6-C1EB9544A47E}"/>
              </a:ext>
            </a:extLst>
          </p:cNvPr>
          <p:cNvPicPr>
            <a:picLocks noChangeAspect="1"/>
          </p:cNvPicPr>
          <p:nvPr/>
        </p:nvPicPr>
        <p:blipFill>
          <a:blip r:embed="rId8"/>
          <a:stretch>
            <a:fillRect/>
          </a:stretch>
        </p:blipFill>
        <p:spPr>
          <a:xfrm>
            <a:off x="8529851" y="5445204"/>
            <a:ext cx="3521122" cy="1412796"/>
          </a:xfrm>
          <a:prstGeom prst="rect">
            <a:avLst/>
          </a:prstGeom>
        </p:spPr>
      </p:pic>
      <p:pic>
        <p:nvPicPr>
          <p:cNvPr id="17" name="Picture 16">
            <a:extLst>
              <a:ext uri="{FF2B5EF4-FFF2-40B4-BE49-F238E27FC236}">
                <a16:creationId xmlns:a16="http://schemas.microsoft.com/office/drawing/2014/main" id="{E390FCC9-DB22-2763-42B7-6277EED6D33A}"/>
              </a:ext>
            </a:extLst>
          </p:cNvPr>
          <p:cNvPicPr>
            <a:picLocks noChangeAspect="1"/>
          </p:cNvPicPr>
          <p:nvPr/>
        </p:nvPicPr>
        <p:blipFill>
          <a:blip r:embed="rId9"/>
          <a:stretch>
            <a:fillRect/>
          </a:stretch>
        </p:blipFill>
        <p:spPr>
          <a:xfrm>
            <a:off x="76548" y="4953240"/>
            <a:ext cx="4690280" cy="1119333"/>
          </a:xfrm>
          <a:prstGeom prst="rect">
            <a:avLst/>
          </a:prstGeom>
        </p:spPr>
      </p:pic>
      <p:pic>
        <p:nvPicPr>
          <p:cNvPr id="19" name="Picture 18">
            <a:extLst>
              <a:ext uri="{FF2B5EF4-FFF2-40B4-BE49-F238E27FC236}">
                <a16:creationId xmlns:a16="http://schemas.microsoft.com/office/drawing/2014/main" id="{B677CD9E-BDCA-74EF-5FBF-01C875AD4AC2}"/>
              </a:ext>
            </a:extLst>
          </p:cNvPr>
          <p:cNvPicPr>
            <a:picLocks noChangeAspect="1"/>
          </p:cNvPicPr>
          <p:nvPr/>
        </p:nvPicPr>
        <p:blipFill>
          <a:blip r:embed="rId10"/>
          <a:stretch>
            <a:fillRect/>
          </a:stretch>
        </p:blipFill>
        <p:spPr>
          <a:xfrm>
            <a:off x="6610068" y="3500991"/>
            <a:ext cx="5203748" cy="1801298"/>
          </a:xfrm>
          <a:prstGeom prst="rect">
            <a:avLst/>
          </a:prstGeom>
        </p:spPr>
      </p:pic>
      <p:pic>
        <p:nvPicPr>
          <p:cNvPr id="21" name="Picture 20">
            <a:extLst>
              <a:ext uri="{FF2B5EF4-FFF2-40B4-BE49-F238E27FC236}">
                <a16:creationId xmlns:a16="http://schemas.microsoft.com/office/drawing/2014/main" id="{3013C702-25BD-5587-9D4C-7F059BDAA0A5}"/>
              </a:ext>
            </a:extLst>
          </p:cNvPr>
          <p:cNvPicPr>
            <a:picLocks noChangeAspect="1"/>
          </p:cNvPicPr>
          <p:nvPr/>
        </p:nvPicPr>
        <p:blipFill>
          <a:blip r:embed="rId11"/>
          <a:stretch>
            <a:fillRect/>
          </a:stretch>
        </p:blipFill>
        <p:spPr>
          <a:xfrm>
            <a:off x="4481626" y="5691123"/>
            <a:ext cx="4348179" cy="1119333"/>
          </a:xfrm>
          <a:prstGeom prst="rect">
            <a:avLst/>
          </a:prstGeom>
        </p:spPr>
      </p:pic>
      <p:sp>
        <p:nvSpPr>
          <p:cNvPr id="22" name="Rectangle 21">
            <a:extLst>
              <a:ext uri="{FF2B5EF4-FFF2-40B4-BE49-F238E27FC236}">
                <a16:creationId xmlns:a16="http://schemas.microsoft.com/office/drawing/2014/main" id="{99FF361D-70F5-534F-9141-4E044DF6A3AA}"/>
              </a:ext>
            </a:extLst>
          </p:cNvPr>
          <p:cNvSpPr/>
          <p:nvPr/>
        </p:nvSpPr>
        <p:spPr>
          <a:xfrm rot="20474520">
            <a:off x="2525126" y="3223518"/>
            <a:ext cx="6657109" cy="1446550"/>
          </a:xfrm>
          <a:prstGeom prst="rect">
            <a:avLst/>
          </a:prstGeom>
          <a:solidFill>
            <a:srgbClr val="FFFFFF">
              <a:alpha val="70000"/>
            </a:srgbClr>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4400" kern="0" dirty="0">
                <a:solidFill>
                  <a:srgbClr val="FF0000"/>
                </a:solidFill>
                <a:latin typeface="Arial"/>
              </a:rPr>
              <a:t>teams in Turkey are e</a:t>
            </a:r>
            <a:r>
              <a:rPr kumimoji="0" lang="en-GB" sz="4400" b="0" i="0" u="none" strike="noStrike" kern="0" cap="none" spc="0" normalizeH="0" baseline="0" noProof="0" dirty="0" err="1">
                <a:ln>
                  <a:noFill/>
                </a:ln>
                <a:solidFill>
                  <a:srgbClr val="FF0000"/>
                </a:solidFill>
                <a:effectLst/>
                <a:uLnTx/>
                <a:uFillTx/>
                <a:latin typeface="Arial"/>
              </a:rPr>
              <a:t>xtremely</a:t>
            </a:r>
            <a:r>
              <a:rPr kumimoji="0" lang="en-GB" sz="4400" b="0" i="0" u="none" strike="noStrike" kern="0" cap="none" spc="0" normalizeH="0" baseline="0" noProof="0" dirty="0">
                <a:ln>
                  <a:noFill/>
                </a:ln>
                <a:solidFill>
                  <a:srgbClr val="FF0000"/>
                </a:solidFill>
                <a:effectLst/>
                <a:uLnTx/>
                <a:uFillTx/>
                <a:latin typeface="Arial"/>
              </a:rPr>
              <a:t> productive</a:t>
            </a:r>
            <a:r>
              <a:rPr kumimoji="0" lang="en-GB" sz="4400" b="0" i="0" u="none" strike="noStrike" kern="0" cap="none" spc="0" normalizeH="0" noProof="0" dirty="0">
                <a:ln>
                  <a:noFill/>
                </a:ln>
                <a:solidFill>
                  <a:srgbClr val="FF0000"/>
                </a:solidFill>
                <a:effectLst/>
                <a:uLnTx/>
                <a:uFillTx/>
                <a:latin typeface="Arial"/>
              </a:rPr>
              <a:t> !</a:t>
            </a:r>
            <a:endParaRPr kumimoji="0" lang="en-GB" sz="4400" b="0" i="0" u="none" strike="noStrike" kern="0" cap="none" spc="0" normalizeH="0" baseline="0" noProof="0" dirty="0">
              <a:ln>
                <a:noFill/>
              </a:ln>
              <a:solidFill>
                <a:srgbClr val="FF0000"/>
              </a:solidFill>
              <a:effectLst/>
              <a:uLnTx/>
              <a:uFillTx/>
              <a:latin typeface="Arial"/>
            </a:endParaRPr>
          </a:p>
        </p:txBody>
      </p:sp>
      <p:pic>
        <p:nvPicPr>
          <p:cNvPr id="23" name="Picture 22">
            <a:extLst>
              <a:ext uri="{FF2B5EF4-FFF2-40B4-BE49-F238E27FC236}">
                <a16:creationId xmlns:a16="http://schemas.microsoft.com/office/drawing/2014/main" id="{F64F17C0-D7C2-EEEE-8639-4833D7A9A238}"/>
              </a:ext>
            </a:extLst>
          </p:cNvPr>
          <p:cNvPicPr>
            <a:picLocks noChangeAspect="1"/>
          </p:cNvPicPr>
          <p:nvPr/>
        </p:nvPicPr>
        <p:blipFill>
          <a:blip r:embed="rId12"/>
          <a:stretch>
            <a:fillRect/>
          </a:stretch>
        </p:blipFill>
        <p:spPr>
          <a:xfrm>
            <a:off x="10631291" y="-39699"/>
            <a:ext cx="821785" cy="821785"/>
          </a:xfrm>
          <a:prstGeom prst="rect">
            <a:avLst/>
          </a:prstGeom>
        </p:spPr>
      </p:pic>
      <p:pic>
        <p:nvPicPr>
          <p:cNvPr id="24" name="Picture 23">
            <a:extLst>
              <a:ext uri="{FF2B5EF4-FFF2-40B4-BE49-F238E27FC236}">
                <a16:creationId xmlns:a16="http://schemas.microsoft.com/office/drawing/2014/main" id="{BC1608AD-C33C-3E50-E5F5-A9A67CB7F1F5}"/>
              </a:ext>
            </a:extLst>
          </p:cNvPr>
          <p:cNvPicPr>
            <a:picLocks noChangeAspect="1"/>
          </p:cNvPicPr>
          <p:nvPr/>
        </p:nvPicPr>
        <p:blipFill>
          <a:blip r:embed="rId13"/>
          <a:stretch>
            <a:fillRect/>
          </a:stretch>
        </p:blipFill>
        <p:spPr>
          <a:xfrm>
            <a:off x="9849205" y="-39699"/>
            <a:ext cx="782086" cy="782086"/>
          </a:xfrm>
          <a:prstGeom prst="rect">
            <a:avLst/>
          </a:prstGeom>
        </p:spPr>
      </p:pic>
      <p:pic>
        <p:nvPicPr>
          <p:cNvPr id="25" name="Picture 24">
            <a:extLst>
              <a:ext uri="{FF2B5EF4-FFF2-40B4-BE49-F238E27FC236}">
                <a16:creationId xmlns:a16="http://schemas.microsoft.com/office/drawing/2014/main" id="{7B9EB82F-50DD-1ACE-FBAD-3F430FD879E1}"/>
              </a:ext>
            </a:extLst>
          </p:cNvPr>
          <p:cNvPicPr>
            <a:picLocks noChangeAspect="1"/>
          </p:cNvPicPr>
          <p:nvPr/>
        </p:nvPicPr>
        <p:blipFill>
          <a:blip r:embed="rId14"/>
          <a:stretch>
            <a:fillRect/>
          </a:stretch>
        </p:blipFill>
        <p:spPr>
          <a:xfrm>
            <a:off x="9064450" y="-43046"/>
            <a:ext cx="821669" cy="821669"/>
          </a:xfrm>
          <a:prstGeom prst="rect">
            <a:avLst/>
          </a:prstGeom>
        </p:spPr>
      </p:pic>
      <p:pic>
        <p:nvPicPr>
          <p:cNvPr id="26" name="Picture 25">
            <a:extLst>
              <a:ext uri="{FF2B5EF4-FFF2-40B4-BE49-F238E27FC236}">
                <a16:creationId xmlns:a16="http://schemas.microsoft.com/office/drawing/2014/main" id="{7B5EC3A3-6893-8668-AC4B-6B71BAA389F5}"/>
              </a:ext>
            </a:extLst>
          </p:cNvPr>
          <p:cNvPicPr>
            <a:picLocks noChangeAspect="1"/>
          </p:cNvPicPr>
          <p:nvPr/>
        </p:nvPicPr>
        <p:blipFill>
          <a:blip r:embed="rId15"/>
          <a:stretch>
            <a:fillRect/>
          </a:stretch>
        </p:blipFill>
        <p:spPr>
          <a:xfrm>
            <a:off x="3127551" y="-746"/>
            <a:ext cx="767606" cy="767606"/>
          </a:xfrm>
          <a:prstGeom prst="rect">
            <a:avLst/>
          </a:prstGeom>
        </p:spPr>
      </p:pic>
      <p:pic>
        <p:nvPicPr>
          <p:cNvPr id="27" name="Picture 26">
            <a:extLst>
              <a:ext uri="{FF2B5EF4-FFF2-40B4-BE49-F238E27FC236}">
                <a16:creationId xmlns:a16="http://schemas.microsoft.com/office/drawing/2014/main" id="{A7B44534-DE60-BD8F-2773-6982487FC93B}"/>
              </a:ext>
            </a:extLst>
          </p:cNvPr>
          <p:cNvPicPr>
            <a:picLocks noChangeAspect="1"/>
          </p:cNvPicPr>
          <p:nvPr/>
        </p:nvPicPr>
        <p:blipFill>
          <a:blip r:embed="rId16"/>
          <a:stretch>
            <a:fillRect/>
          </a:stretch>
        </p:blipFill>
        <p:spPr>
          <a:xfrm>
            <a:off x="2083735" y="0"/>
            <a:ext cx="1036887" cy="742387"/>
          </a:xfrm>
          <a:prstGeom prst="rect">
            <a:avLst/>
          </a:prstGeom>
        </p:spPr>
      </p:pic>
      <p:pic>
        <p:nvPicPr>
          <p:cNvPr id="28" name="Picture 27">
            <a:extLst>
              <a:ext uri="{FF2B5EF4-FFF2-40B4-BE49-F238E27FC236}">
                <a16:creationId xmlns:a16="http://schemas.microsoft.com/office/drawing/2014/main" id="{3BF82C3C-E886-C524-C229-E8212D662A01}"/>
              </a:ext>
            </a:extLst>
          </p:cNvPr>
          <p:cNvPicPr>
            <a:picLocks noChangeAspect="1"/>
          </p:cNvPicPr>
          <p:nvPr/>
        </p:nvPicPr>
        <p:blipFill>
          <a:blip r:embed="rId17"/>
          <a:stretch>
            <a:fillRect/>
          </a:stretch>
        </p:blipFill>
        <p:spPr>
          <a:xfrm>
            <a:off x="8282363" y="-25218"/>
            <a:ext cx="821670" cy="821670"/>
          </a:xfrm>
          <a:prstGeom prst="rect">
            <a:avLst/>
          </a:prstGeom>
        </p:spPr>
      </p:pic>
      <p:pic>
        <p:nvPicPr>
          <p:cNvPr id="30" name="Picture 29">
            <a:extLst>
              <a:ext uri="{FF2B5EF4-FFF2-40B4-BE49-F238E27FC236}">
                <a16:creationId xmlns:a16="http://schemas.microsoft.com/office/drawing/2014/main" id="{8236FC5B-F284-79C5-F5DF-2783225C53A5}"/>
              </a:ext>
            </a:extLst>
          </p:cNvPr>
          <p:cNvPicPr>
            <a:picLocks noChangeAspect="1"/>
          </p:cNvPicPr>
          <p:nvPr/>
        </p:nvPicPr>
        <p:blipFill>
          <a:blip r:embed="rId18"/>
          <a:stretch>
            <a:fillRect/>
          </a:stretch>
        </p:blipFill>
        <p:spPr>
          <a:xfrm>
            <a:off x="0" y="6122553"/>
            <a:ext cx="3035778" cy="735447"/>
          </a:xfrm>
          <a:prstGeom prst="rect">
            <a:avLst/>
          </a:prstGeom>
        </p:spPr>
      </p:pic>
    </p:spTree>
    <p:extLst>
      <p:ext uri="{BB962C8B-B14F-4D97-AF65-F5344CB8AC3E}">
        <p14:creationId xmlns:p14="http://schemas.microsoft.com/office/powerpoint/2010/main" val="150162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0" cap="none" spc="0" normalizeH="0" baseline="0" noProof="0" dirty="0">
                <a:ln>
                  <a:noFill/>
                </a:ln>
                <a:solidFill>
                  <a:srgbClr val="FFFF00"/>
                </a:solidFill>
                <a:effectLst/>
                <a:uLnTx/>
                <a:uFillTx/>
                <a:latin typeface="Arial"/>
                <a:ea typeface="+mj-ea"/>
                <a:cs typeface="+mj-cs"/>
              </a:rPr>
              <a:t>     FCC opportunities for Turkey</a:t>
            </a:r>
          </a:p>
        </p:txBody>
      </p:sp>
      <p:sp>
        <p:nvSpPr>
          <p:cNvPr id="5" name="TextBox 4"/>
          <p:cNvSpPr txBox="1"/>
          <p:nvPr/>
        </p:nvSpPr>
        <p:spPr>
          <a:xfrm>
            <a:off x="623392" y="1115086"/>
            <a:ext cx="11233248"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C377B"/>
                </a:solidFill>
                <a:effectLst/>
                <a:uLnTx/>
                <a:uFillTx/>
                <a:latin typeface="Arial"/>
                <a:ea typeface="+mn-ea"/>
                <a:cs typeface="+mn-cs"/>
              </a:rPr>
              <a:t>ongoing collaborations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C377B"/>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C377B"/>
                </a:solidFill>
                <a:effectLst/>
                <a:uLnTx/>
                <a:uFillTx/>
                <a:latin typeface="Arial"/>
                <a:ea typeface="+mn-ea"/>
                <a:cs typeface="+mn-cs"/>
              </a:rPr>
              <a:t>	FCC-</a:t>
            </a:r>
            <a:r>
              <a:rPr kumimoji="0" lang="en-US" sz="2400" b="0" i="0" u="none" strike="noStrike" kern="1200" cap="none" spc="0" normalizeH="0" baseline="0" noProof="0" dirty="0" err="1">
                <a:ln>
                  <a:noFill/>
                </a:ln>
                <a:solidFill>
                  <a:srgbClr val="0C377B"/>
                </a:solidFill>
                <a:effectLst/>
                <a:uLnTx/>
                <a:uFillTx/>
                <a:latin typeface="Arial"/>
                <a:ea typeface="+mn-ea"/>
                <a:cs typeface="+mn-cs"/>
              </a:rPr>
              <a:t>ee</a:t>
            </a:r>
            <a:r>
              <a:rPr kumimoji="0" lang="en-US" sz="2400" b="0" i="0" u="none" strike="noStrike" kern="1200" cap="none" spc="0" normalizeH="0" baseline="0" noProof="0" dirty="0">
                <a:ln>
                  <a:noFill/>
                </a:ln>
                <a:solidFill>
                  <a:srgbClr val="0C377B"/>
                </a:solidFill>
                <a:effectLst/>
                <a:uLnTx/>
                <a:uFillTx/>
                <a:latin typeface="Arial"/>
                <a:ea typeface="+mn-ea"/>
                <a:cs typeface="+mn-cs"/>
              </a:rPr>
              <a:t> injector design (</a:t>
            </a:r>
            <a:r>
              <a:rPr kumimoji="0" lang="en-US" sz="2400" b="0" i="1" u="none" strike="noStrike" kern="1200" cap="none" spc="0" normalizeH="0" baseline="0" noProof="0" dirty="0">
                <a:ln>
                  <a:noFill/>
                </a:ln>
                <a:solidFill>
                  <a:srgbClr val="0C377B"/>
                </a:solidFill>
                <a:effectLst/>
                <a:uLnTx/>
                <a:uFillTx/>
                <a:latin typeface="Arial"/>
                <a:ea typeface="+mn-ea"/>
                <a:cs typeface="+mn-cs"/>
              </a:rPr>
              <a:t>Ankara, </a:t>
            </a:r>
            <a:r>
              <a:rPr kumimoji="0" lang="en-US" sz="2400" b="0" i="1" u="none" strike="noStrike" kern="1200" cap="none" spc="0" normalizeH="0" baseline="0" noProof="0" dirty="0" err="1">
                <a:ln>
                  <a:noFill/>
                </a:ln>
                <a:solidFill>
                  <a:srgbClr val="0C377B"/>
                </a:solidFill>
                <a:effectLst/>
                <a:uLnTx/>
                <a:uFillTx/>
                <a:latin typeface="Arial"/>
                <a:ea typeface="+mn-ea"/>
                <a:cs typeface="+mn-cs"/>
              </a:rPr>
              <a:t>Bogazici</a:t>
            </a:r>
            <a:r>
              <a:rPr kumimoji="0" lang="en-US" sz="2400" b="0" i="1" u="none" strike="noStrike" kern="1200" cap="none" spc="0" normalizeH="0" baseline="0" noProof="0" dirty="0">
                <a:ln>
                  <a:noFill/>
                </a:ln>
                <a:solidFill>
                  <a:srgbClr val="0C377B"/>
                </a:solidFill>
                <a:effectLst/>
                <a:uLnTx/>
                <a:uFillTx/>
                <a:latin typeface="Arial"/>
                <a:ea typeface="+mn-ea"/>
                <a:cs typeface="+mn-cs"/>
              </a:rPr>
              <a:t>, IEU, </a:t>
            </a:r>
            <a:r>
              <a:rPr kumimoji="0" lang="en-US" sz="2400" b="0" i="1" u="none" strike="noStrike" kern="1200" cap="none" spc="0" normalizeH="0" baseline="0" noProof="0" dirty="0" err="1">
                <a:ln>
                  <a:noFill/>
                </a:ln>
                <a:solidFill>
                  <a:srgbClr val="0C377B"/>
                </a:solidFill>
                <a:effectLst/>
                <a:uLnTx/>
                <a:uFillTx/>
                <a:latin typeface="Arial"/>
                <a:ea typeface="+mn-ea"/>
                <a:cs typeface="+mn-cs"/>
              </a:rPr>
              <a:t>Kirikkale</a:t>
            </a:r>
            <a:r>
              <a:rPr lang="en-US" sz="2400" i="1" dirty="0">
                <a:solidFill>
                  <a:srgbClr val="0C377B"/>
                </a:solidFill>
                <a:latin typeface="Arial"/>
              </a:rPr>
              <a:t>.</a:t>
            </a:r>
            <a:r>
              <a:rPr kumimoji="0" lang="en-US" sz="2400" b="0" i="1" u="none" strike="noStrike" kern="1200" cap="none" spc="0" normalizeH="0" baseline="0" noProof="0" dirty="0">
                <a:ln>
                  <a:noFill/>
                </a:ln>
                <a:solidFill>
                  <a:srgbClr val="0C377B"/>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C377B"/>
                </a:solidFill>
                <a:effectLst/>
                <a:uLnTx/>
                <a:uFillTx/>
                <a:latin typeface="Arial"/>
                <a:ea typeface="+mn-ea"/>
                <a:cs typeface="+mn-cs"/>
              </a:rPr>
              <a:t>	FCC-</a:t>
            </a:r>
            <a:r>
              <a:rPr kumimoji="0" lang="en-US" sz="2400" b="0" i="0" u="none" strike="noStrike" kern="1200" cap="none" spc="0" normalizeH="0" baseline="0" noProof="0" dirty="0" err="1">
                <a:ln>
                  <a:noFill/>
                </a:ln>
                <a:solidFill>
                  <a:srgbClr val="0C377B"/>
                </a:solidFill>
                <a:effectLst/>
                <a:uLnTx/>
                <a:uFillTx/>
                <a:latin typeface="Arial"/>
                <a:ea typeface="+mn-ea"/>
                <a:cs typeface="+mn-cs"/>
              </a:rPr>
              <a:t>ee</a:t>
            </a:r>
            <a:r>
              <a:rPr kumimoji="0" lang="en-US" sz="2400" b="0" i="0" u="none" strike="noStrike" kern="1200" cap="none" spc="0" normalizeH="0" baseline="0" noProof="0" dirty="0">
                <a:ln>
                  <a:noFill/>
                </a:ln>
                <a:solidFill>
                  <a:srgbClr val="0C377B"/>
                </a:solidFill>
                <a:effectLst/>
                <a:uLnTx/>
                <a:uFillTx/>
                <a:latin typeface="Arial"/>
                <a:ea typeface="+mn-ea"/>
                <a:cs typeface="+mn-cs"/>
              </a:rPr>
              <a:t> beam dynamics studies (</a:t>
            </a:r>
            <a:r>
              <a:rPr kumimoji="0" lang="en-US" sz="2400" b="0" i="1" u="none" strike="noStrike" kern="1200" cap="none" spc="0" normalizeH="0" baseline="0" noProof="0" dirty="0">
                <a:ln>
                  <a:noFill/>
                </a:ln>
                <a:solidFill>
                  <a:srgbClr val="0C377B"/>
                </a:solidFill>
                <a:effectLst/>
                <a:uLnTx/>
                <a:uFillTx/>
                <a:latin typeface="Arial"/>
                <a:ea typeface="+mn-ea"/>
                <a:cs typeface="+mn-cs"/>
              </a:rPr>
              <a:t>IYTE</a:t>
            </a:r>
            <a:r>
              <a:rPr kumimoji="0" lang="en-US" sz="2400" b="0" i="0" u="none" strike="noStrike" kern="1200" cap="none" spc="0" normalizeH="0" baseline="0" noProof="0" dirty="0">
                <a:ln>
                  <a:noFill/>
                </a:ln>
                <a:solidFill>
                  <a:srgbClr val="0C377B"/>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C377B"/>
                </a:solidFill>
                <a:effectLst/>
                <a:uLnTx/>
                <a:uFillTx/>
                <a:latin typeface="Arial"/>
                <a:ea typeface="+mn-ea"/>
                <a:cs typeface="+mn-cs"/>
              </a:rPr>
              <a:t>	FCC detector studies (</a:t>
            </a:r>
            <a:r>
              <a:rPr kumimoji="0" lang="en-US" sz="2400" b="0" i="1" u="none" strike="noStrike" kern="1200" cap="none" spc="0" normalizeH="0" baseline="0" noProof="0" dirty="0">
                <a:ln>
                  <a:noFill/>
                </a:ln>
                <a:solidFill>
                  <a:srgbClr val="0C377B"/>
                </a:solidFill>
                <a:effectLst/>
                <a:uLnTx/>
                <a:uFillTx/>
                <a:latin typeface="Arial"/>
                <a:ea typeface="+mn-ea"/>
                <a:cs typeface="+mn-cs"/>
              </a:rPr>
              <a:t>AIBU, </a:t>
            </a:r>
            <a:r>
              <a:rPr kumimoji="0" lang="en-US" sz="2400" b="0" i="1" u="none" strike="noStrike" kern="1200" cap="none" spc="0" normalizeH="0" baseline="0" noProof="0" dirty="0" err="1">
                <a:ln>
                  <a:noFill/>
                </a:ln>
                <a:solidFill>
                  <a:srgbClr val="0C377B"/>
                </a:solidFill>
                <a:effectLst/>
                <a:uLnTx/>
                <a:uFillTx/>
                <a:latin typeface="Arial"/>
                <a:ea typeface="+mn-ea"/>
                <a:cs typeface="+mn-cs"/>
              </a:rPr>
              <a:t>Uludag</a:t>
            </a:r>
            <a:r>
              <a:rPr kumimoji="0" lang="en-US" sz="2400" b="0" i="1" u="none" strike="noStrike" kern="1200" cap="none" spc="0" normalizeH="0" baseline="0" noProof="0" dirty="0">
                <a:ln>
                  <a:noFill/>
                </a:ln>
                <a:solidFill>
                  <a:srgbClr val="0C377B"/>
                </a:solidFill>
                <a:effectLst/>
                <a:uLnTx/>
                <a:uFillTx/>
                <a:latin typeface="Arial"/>
                <a:ea typeface="+mn-ea"/>
                <a:cs typeface="+mn-cs"/>
              </a:rPr>
              <a:t>, </a:t>
            </a:r>
            <a:r>
              <a:rPr kumimoji="0" lang="en-US" sz="2400" b="0" i="0" u="none" strike="noStrike" kern="1200" cap="none" spc="0" normalizeH="0" baseline="0" noProof="0" dirty="0">
                <a:ln>
                  <a:noFill/>
                </a:ln>
                <a:solidFill>
                  <a:srgbClr val="0C377B"/>
                </a:solidFill>
                <a:effectLst/>
                <a:uLnTx/>
                <a:uFillTx/>
                <a:latin typeface="Arial"/>
                <a:ea typeface="+mn-ea"/>
                <a:cs typeface="+mn-cs"/>
              </a:rPr>
              <a:t>…) </a:t>
            </a:r>
          </a:p>
          <a:p>
            <a:pPr marL="0" marR="0" lvl="0" indent="0" algn="just" defTabSz="914400" rtl="0" eaLnBrk="1" fontAlgn="t"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C377B"/>
                </a:solidFill>
                <a:effectLst/>
                <a:uLnTx/>
                <a:uFillTx/>
                <a:latin typeface="Arial"/>
                <a:ea typeface="+mn-ea"/>
                <a:cs typeface="+mn-cs"/>
              </a:rPr>
              <a:t>	FCC physics (</a:t>
            </a:r>
            <a:r>
              <a:rPr kumimoji="0" lang="en-GB" sz="2400" b="0" i="1" u="none" strike="noStrike" kern="1200" cap="none" spc="0" normalizeH="0" baseline="0" noProof="0" dirty="0">
                <a:ln>
                  <a:noFill/>
                </a:ln>
                <a:solidFill>
                  <a:srgbClr val="003399"/>
                </a:solidFill>
                <a:effectLst/>
                <a:uLnTx/>
                <a:uFillTx/>
                <a:latin typeface="&amp;quot"/>
                <a:ea typeface="+mn-ea"/>
                <a:cs typeface="+mn-cs"/>
              </a:rPr>
              <a:t>Akdeniz, Ankara, </a:t>
            </a:r>
            <a:r>
              <a:rPr kumimoji="0" lang="en-GB" sz="2400" b="0" i="1" u="none" strike="noStrike" kern="1200" cap="none" spc="0" normalizeH="0" baseline="0" noProof="0" dirty="0" err="1">
                <a:ln>
                  <a:noFill/>
                </a:ln>
                <a:solidFill>
                  <a:srgbClr val="003399"/>
                </a:solidFill>
                <a:effectLst/>
                <a:uLnTx/>
                <a:uFillTx/>
                <a:latin typeface="&amp;quot"/>
                <a:ea typeface="+mn-ea"/>
                <a:cs typeface="+mn-cs"/>
              </a:rPr>
              <a:t>Tandogan</a:t>
            </a:r>
            <a:r>
              <a:rPr kumimoji="0" lang="en-GB" sz="2400" b="0" i="1" u="none" strike="noStrike" kern="1200" cap="none" spc="0" normalizeH="0" baseline="0" noProof="0" dirty="0">
                <a:ln>
                  <a:noFill/>
                </a:ln>
                <a:solidFill>
                  <a:srgbClr val="003399"/>
                </a:solidFill>
                <a:effectLst/>
                <a:uLnTx/>
                <a:uFillTx/>
                <a:latin typeface="&amp;quot"/>
                <a:ea typeface="+mn-ea"/>
                <a:cs typeface="+mn-cs"/>
              </a:rPr>
              <a:t>, </a:t>
            </a:r>
            <a:r>
              <a:rPr kumimoji="0" lang="en-GB" sz="2400" b="0" i="1" u="none" strike="noStrike" kern="1200" cap="none" spc="0" normalizeH="0" baseline="0" noProof="0" dirty="0" err="1">
                <a:ln>
                  <a:noFill/>
                </a:ln>
                <a:solidFill>
                  <a:srgbClr val="003399"/>
                </a:solidFill>
                <a:effectLst/>
                <a:uLnTx/>
                <a:uFillTx/>
                <a:latin typeface="&amp;quot"/>
                <a:ea typeface="+mn-ea"/>
                <a:cs typeface="+mn-cs"/>
              </a:rPr>
              <a:t>EgeU</a:t>
            </a:r>
            <a:r>
              <a:rPr kumimoji="0" lang="en-GB" sz="2400" b="0" i="1" u="none" strike="noStrike" kern="1200" cap="none" spc="0" normalizeH="0" baseline="0" noProof="0" dirty="0">
                <a:ln>
                  <a:noFill/>
                </a:ln>
                <a:solidFill>
                  <a:srgbClr val="003399"/>
                </a:solidFill>
                <a:effectLst/>
                <a:uLnTx/>
                <a:uFillTx/>
                <a:latin typeface="&amp;quot"/>
                <a:ea typeface="+mn-ea"/>
                <a:cs typeface="+mn-cs"/>
              </a:rPr>
              <a:t>, Giresun, </a:t>
            </a:r>
            <a:r>
              <a:rPr kumimoji="0" lang="en-GB" sz="2400" b="0" i="1" u="none" strike="noStrike" kern="1200" cap="none" spc="0" normalizeH="0" baseline="0" noProof="0" dirty="0" err="1">
                <a:ln>
                  <a:noFill/>
                </a:ln>
                <a:solidFill>
                  <a:srgbClr val="003399"/>
                </a:solidFill>
                <a:effectLst/>
                <a:uLnTx/>
                <a:uFillTx/>
                <a:latin typeface="&amp;quot"/>
                <a:ea typeface="+mn-ea"/>
                <a:cs typeface="+mn-cs"/>
              </a:rPr>
              <a:t>Isik</a:t>
            </a:r>
            <a:r>
              <a:rPr kumimoji="0" lang="en-GB" sz="2400" b="0" i="1" u="none" strike="noStrike" kern="1200" cap="none" spc="0" normalizeH="0" baseline="0" noProof="0" dirty="0">
                <a:ln>
                  <a:noFill/>
                </a:ln>
                <a:solidFill>
                  <a:srgbClr val="003399"/>
                </a:solidFill>
                <a:effectLst/>
                <a:uLnTx/>
                <a:uFillTx/>
                <a:latin typeface="&amp;quot"/>
                <a:ea typeface="+mn-ea"/>
                <a:cs typeface="+mn-cs"/>
              </a:rPr>
              <a:t>, Istanbul Aydin, 			Istanbul U, IEU, </a:t>
            </a:r>
            <a:r>
              <a:rPr kumimoji="0" lang="en-GB" sz="2400" b="0" i="1" u="none" strike="noStrike" kern="1200" cap="none" spc="0" normalizeH="0" baseline="0" noProof="0" dirty="0" err="1">
                <a:ln>
                  <a:noFill/>
                </a:ln>
                <a:solidFill>
                  <a:srgbClr val="003399"/>
                </a:solidFill>
                <a:effectLst/>
                <a:uLnTx/>
                <a:uFillTx/>
                <a:latin typeface="&amp;quot"/>
                <a:ea typeface="+mn-ea"/>
                <a:cs typeface="+mn-cs"/>
              </a:rPr>
              <a:t>Okan</a:t>
            </a:r>
            <a:r>
              <a:rPr kumimoji="0" lang="en-GB" sz="2400" b="0" i="0" u="none" strike="noStrike" kern="1200" cap="none" spc="0" normalizeH="0" baseline="0" noProof="0" dirty="0">
                <a:ln>
                  <a:noFill/>
                </a:ln>
                <a:solidFill>
                  <a:srgbClr val="003399"/>
                </a:solidFill>
                <a:effectLst/>
                <a:uLnTx/>
                <a:uFillTx/>
                <a:latin typeface="&amp;quot"/>
                <a:ea typeface="+mn-ea"/>
                <a:cs typeface="+mn-cs"/>
              </a:rPr>
              <a:t>, </a:t>
            </a:r>
            <a:r>
              <a:rPr kumimoji="0" lang="en-GB" sz="2400" b="0" i="1" u="none" strike="noStrike" kern="1200" cap="none" spc="0" normalizeH="0" baseline="0" noProof="0" dirty="0">
                <a:ln>
                  <a:noFill/>
                </a:ln>
                <a:solidFill>
                  <a:srgbClr val="003399"/>
                </a:solidFill>
                <a:effectLst/>
                <a:uLnTx/>
                <a:uFillTx/>
                <a:latin typeface="&amp;quot"/>
                <a:ea typeface="+mn-ea"/>
                <a:cs typeface="+mn-cs"/>
              </a:rPr>
              <a:t>PRU</a:t>
            </a:r>
            <a:r>
              <a:rPr kumimoji="0" lang="en-GB" sz="2400" b="0" i="0" u="none" strike="noStrike" kern="1200" cap="none" spc="0" normalizeH="0" baseline="0" noProof="0" dirty="0">
                <a:ln>
                  <a:noFill/>
                </a:ln>
                <a:solidFill>
                  <a:srgbClr val="003399"/>
                </a:solidFill>
                <a:effectLst/>
                <a:uLnTx/>
                <a:uFillTx/>
                <a:latin typeface="&amp;quot"/>
                <a:ea typeface="+mn-ea"/>
                <a:cs typeface="+mn-cs"/>
              </a:rPr>
              <a:t>, </a:t>
            </a:r>
            <a:r>
              <a:rPr kumimoji="0" lang="en-GB" sz="2400" b="0" i="1" u="none" strike="noStrike" kern="1200" cap="none" spc="0" normalizeH="0" baseline="0" noProof="0" dirty="0">
                <a:ln>
                  <a:noFill/>
                </a:ln>
                <a:solidFill>
                  <a:srgbClr val="003399"/>
                </a:solidFill>
                <a:effectLst/>
                <a:uLnTx/>
                <a:uFillTx/>
                <a:latin typeface="&amp;quot"/>
                <a:ea typeface="+mn-ea"/>
                <a:cs typeface="+mn-cs"/>
              </a:rPr>
              <a:t>TOBB ETU</a:t>
            </a:r>
            <a:r>
              <a:rPr kumimoji="0" lang="en-GB" sz="2400" b="0" i="0" u="none" strike="noStrike" kern="1200" cap="none" spc="0" normalizeH="0" baseline="0" noProof="0" dirty="0">
                <a:ln>
                  <a:noFill/>
                </a:ln>
                <a:solidFill>
                  <a:srgbClr val="003399"/>
                </a:solidFill>
                <a:effectLst/>
                <a:uLnTx/>
                <a:uFillTx/>
                <a:latin typeface="&amp;quot"/>
                <a:ea typeface="+mn-ea"/>
                <a:cs typeface="+mn-cs"/>
              </a:rPr>
              <a:t>, </a:t>
            </a:r>
            <a:r>
              <a:rPr kumimoji="0" lang="en-GB" sz="2400" b="0" i="1" u="none" strike="noStrike" kern="1200" cap="none" spc="0" normalizeH="0" baseline="0" noProof="0" dirty="0">
                <a:ln>
                  <a:noFill/>
                </a:ln>
                <a:solidFill>
                  <a:srgbClr val="003399"/>
                </a:solidFill>
                <a:effectLst/>
                <a:uLnTx/>
                <a:uFillTx/>
                <a:latin typeface="&amp;quot"/>
                <a:ea typeface="+mn-ea"/>
                <a:cs typeface="+mn-cs"/>
              </a:rPr>
              <a:t>ULUDAG</a:t>
            </a:r>
            <a:r>
              <a:rPr kumimoji="0" lang="en-GB" sz="2400" b="0" i="0" u="none" strike="noStrike" kern="1200" cap="none" spc="0" normalizeH="0" baseline="0" noProof="0" dirty="0">
                <a:ln>
                  <a:noFill/>
                </a:ln>
                <a:solidFill>
                  <a:srgbClr val="003399"/>
                </a:solidFill>
                <a:effectLst/>
                <a:uLnTx/>
                <a:uFillTx/>
                <a:latin typeface="&amp;quot"/>
                <a:ea typeface="+mn-ea"/>
                <a:cs typeface="+mn-cs"/>
              </a:rPr>
              <a:t>…</a:t>
            </a:r>
            <a:r>
              <a:rPr kumimoji="0" lang="en-US" sz="2400" b="0" i="0" u="none" strike="noStrike" kern="1200" cap="none" spc="0" normalizeH="0" baseline="0" noProof="0" dirty="0">
                <a:ln>
                  <a:noFill/>
                </a:ln>
                <a:solidFill>
                  <a:srgbClr val="0C377B"/>
                </a:solidFill>
                <a:effectLst/>
                <a:uLnTx/>
                <a:uFillTx/>
                <a:latin typeface="Arial"/>
                <a:ea typeface="+mn-ea"/>
                <a:cs typeface="+mn-cs"/>
              </a:rPr>
              <a:t>)   </a:t>
            </a:r>
          </a:p>
        </p:txBody>
      </p:sp>
      <p:sp>
        <p:nvSpPr>
          <p:cNvPr id="6" name="TextBox 5"/>
          <p:cNvSpPr txBox="1"/>
          <p:nvPr/>
        </p:nvSpPr>
        <p:spPr>
          <a:xfrm>
            <a:off x="623392" y="3985667"/>
            <a:ext cx="9975808" cy="190821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C377B"/>
                </a:solidFill>
                <a:effectLst/>
                <a:uLnTx/>
                <a:uFillTx/>
                <a:latin typeface="Arial"/>
                <a:ea typeface="+mn-ea"/>
                <a:cs typeface="+mn-cs"/>
              </a:rPr>
              <a:t>potential further contributions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C377B"/>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C377B"/>
                </a:solidFill>
                <a:effectLst/>
                <a:uLnTx/>
                <a:uFillTx/>
                <a:latin typeface="Arial"/>
                <a:ea typeface="+mn-ea"/>
                <a:cs typeface="+mn-cs"/>
              </a:rPr>
              <a:t>	</a:t>
            </a:r>
            <a:r>
              <a:rPr kumimoji="0" lang="en-US" sz="2400" b="0" i="0" u="none" strike="noStrike" kern="1200" cap="none" spc="0" normalizeH="0" baseline="0" noProof="0" dirty="0">
                <a:ln>
                  <a:noFill/>
                </a:ln>
                <a:solidFill>
                  <a:srgbClr val="0C377B"/>
                </a:solidFill>
                <a:effectLst/>
                <a:uLnTx/>
                <a:uFillTx/>
                <a:latin typeface="Arial"/>
                <a:ea typeface="+mn-ea"/>
                <a:cs typeface="+mn-cs"/>
              </a:rPr>
              <a:t>FCC civil engineering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C377B"/>
                </a:solidFill>
                <a:effectLst/>
                <a:uLnTx/>
                <a:uFillTx/>
                <a:latin typeface="Arial"/>
                <a:ea typeface="+mn-ea"/>
                <a:cs typeface="+mn-cs"/>
              </a:rPr>
              <a:t>	FCC-</a:t>
            </a:r>
            <a:r>
              <a:rPr kumimoji="0" lang="en-US" sz="2400" b="0" i="0" u="none" strike="noStrike" kern="1200" cap="none" spc="0" normalizeH="0" baseline="0" noProof="0" dirty="0" err="1">
                <a:ln>
                  <a:noFill/>
                </a:ln>
                <a:solidFill>
                  <a:srgbClr val="0C377B"/>
                </a:solidFill>
                <a:effectLst/>
                <a:uLnTx/>
                <a:uFillTx/>
                <a:latin typeface="Arial"/>
                <a:ea typeface="+mn-ea"/>
                <a:cs typeface="+mn-cs"/>
              </a:rPr>
              <a:t>ee</a:t>
            </a:r>
            <a:r>
              <a:rPr kumimoji="0" lang="en-US" sz="2400" b="0" i="0" u="none" strike="noStrike" kern="1200" cap="none" spc="0" normalizeH="0" baseline="0" noProof="0" dirty="0">
                <a:ln>
                  <a:noFill/>
                </a:ln>
                <a:solidFill>
                  <a:srgbClr val="0C377B"/>
                </a:solidFill>
                <a:effectLst/>
                <a:uLnTx/>
                <a:uFillTx/>
                <a:latin typeface="Arial"/>
                <a:ea typeface="+mn-ea"/>
                <a:cs typeface="+mn-cs"/>
              </a:rPr>
              <a:t> vacuum system prototype (</a:t>
            </a:r>
            <a:r>
              <a:rPr kumimoji="0" lang="en-US" sz="2400" b="0" i="1" u="none" strike="noStrike" kern="1200" cap="none" spc="0" normalizeH="0" baseline="0" noProof="0" dirty="0">
                <a:ln>
                  <a:noFill/>
                </a:ln>
                <a:solidFill>
                  <a:srgbClr val="0C377B"/>
                </a:solidFill>
                <a:effectLst/>
                <a:uLnTx/>
                <a:uFillTx/>
                <a:latin typeface="Arial"/>
                <a:ea typeface="+mn-ea"/>
                <a:cs typeface="+mn-cs"/>
              </a:rPr>
              <a:t>IEU </a:t>
            </a:r>
            <a:r>
              <a:rPr kumimoji="0" lang="en-US" sz="2400" b="0" i="0" u="none" strike="noStrike" kern="1200" cap="none" spc="0" normalizeH="0" baseline="0" noProof="0" dirty="0">
                <a:ln>
                  <a:noFill/>
                </a:ln>
                <a:solidFill>
                  <a:srgbClr val="0C377B"/>
                </a:solidFill>
                <a:effectLst/>
                <a:uLnTx/>
                <a:uFillTx/>
                <a:latin typeface="Arial"/>
                <a:ea typeface="+mn-ea"/>
                <a:cs typeface="+mn-cs"/>
              </a:rPr>
              <a:t>proposal)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rgbClr val="0C377B"/>
                </a:solidFill>
                <a:latin typeface="Arial"/>
              </a:rPr>
              <a:t>	FCC-</a:t>
            </a:r>
            <a:r>
              <a:rPr lang="en-US" sz="2400" dirty="0" err="1">
                <a:solidFill>
                  <a:srgbClr val="0C377B"/>
                </a:solidFill>
                <a:latin typeface="Arial"/>
              </a:rPr>
              <a:t>ee</a:t>
            </a:r>
            <a:r>
              <a:rPr lang="en-US" sz="2400" dirty="0">
                <a:solidFill>
                  <a:srgbClr val="0C377B"/>
                </a:solidFill>
                <a:latin typeface="Arial"/>
              </a:rPr>
              <a:t> damping ring and booster designs (Ankara, </a:t>
            </a:r>
            <a:r>
              <a:rPr lang="en-US" sz="2400" dirty="0" err="1">
                <a:solidFill>
                  <a:srgbClr val="0C377B"/>
                </a:solidFill>
                <a:latin typeface="Arial"/>
              </a:rPr>
              <a:t>Kirikkale</a:t>
            </a:r>
            <a:r>
              <a:rPr lang="en-US" sz="2400" dirty="0">
                <a:solidFill>
                  <a:srgbClr val="0C377B"/>
                </a:solidFill>
                <a:latin typeface="Arial"/>
              </a:rPr>
              <a:t>, ...)</a:t>
            </a:r>
            <a:endParaRPr kumimoji="0" lang="en-GB" sz="2400" b="0" i="0" u="none" strike="noStrike" kern="1200" cap="none" spc="0" normalizeH="0" baseline="0" noProof="0" dirty="0">
              <a:ln>
                <a:noFill/>
              </a:ln>
              <a:solidFill>
                <a:srgbClr val="0C377B"/>
              </a:solidFill>
              <a:effectLst/>
              <a:uLnTx/>
              <a:uFillTx/>
              <a:latin typeface="Arial"/>
              <a:ea typeface="+mn-ea"/>
              <a:cs typeface="+mn-cs"/>
            </a:endParaRPr>
          </a:p>
        </p:txBody>
      </p:sp>
      <p:pic>
        <p:nvPicPr>
          <p:cNvPr id="7" name="Picture 6" descr="A picture containing text&#10;&#10;Description automatically generated">
            <a:extLst>
              <a:ext uri="{FF2B5EF4-FFF2-40B4-BE49-F238E27FC236}">
                <a16:creationId xmlns:a16="http://schemas.microsoft.com/office/drawing/2014/main" id="{8F197D79-EC03-4799-A4FC-0A552A033E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0CB5502D-FE6A-42EA-AD6B-C133A3DF6E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5631" y="15487"/>
            <a:ext cx="1361820" cy="910886"/>
          </a:xfrm>
          <a:prstGeom prst="rect">
            <a:avLst/>
          </a:prstGeom>
        </p:spPr>
      </p:pic>
    </p:spTree>
    <p:extLst>
      <p:ext uri="{BB962C8B-B14F-4D97-AF65-F5344CB8AC3E}">
        <p14:creationId xmlns:p14="http://schemas.microsoft.com/office/powerpoint/2010/main" val="143114554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75" y="980728"/>
            <a:ext cx="12105861" cy="4896543"/>
          </a:xfrm>
        </p:spPr>
        <p:txBody>
          <a:bodyPr>
            <a:noAutofit/>
          </a:bodyPr>
          <a:lstStyle/>
          <a:p>
            <a:pPr marL="360000" indent="-360000">
              <a:spcBef>
                <a:spcPts val="600"/>
              </a:spcBef>
              <a:buClr>
                <a:srgbClr val="0C377B"/>
              </a:buClr>
              <a:buFont typeface="Arial" panose="020B0604020202020204" pitchFamily="34" charset="0"/>
              <a:buChar char="•"/>
            </a:pPr>
            <a:r>
              <a:rPr lang="en-US" sz="2600" dirty="0"/>
              <a:t>The European Strategy Update 2020 has issued a high-priority </a:t>
            </a:r>
            <a:r>
              <a:rPr lang="en-US" sz="2600" b="1" dirty="0"/>
              <a:t>r</a:t>
            </a:r>
            <a:r>
              <a:rPr lang="en-US" sz="2600" b="1" dirty="0">
                <a:sym typeface="Wingdings" panose="05000000000000000000" pitchFamily="2" charset="2"/>
              </a:rPr>
              <a:t>equest for a feasibility study of the FCC integrated </a:t>
            </a:r>
            <a:r>
              <a:rPr lang="en-US" sz="2600" b="1" dirty="0" err="1">
                <a:sym typeface="Wingdings" panose="05000000000000000000" pitchFamily="2" charset="2"/>
              </a:rPr>
              <a:t>programme</a:t>
            </a:r>
            <a:r>
              <a:rPr lang="en-US" sz="2600" dirty="0">
                <a:sym typeface="Wingdings" panose="05000000000000000000" pitchFamily="2" charset="2"/>
              </a:rPr>
              <a:t>, and suggestions for  key technology R&amp;D areas</a:t>
            </a:r>
            <a:endParaRPr lang="en-US" sz="2600" dirty="0"/>
          </a:p>
          <a:p>
            <a:pPr marL="360000" indent="-360000">
              <a:spcBef>
                <a:spcPts val="600"/>
              </a:spcBef>
              <a:buClr>
                <a:srgbClr val="0C377B"/>
              </a:buClr>
              <a:buFont typeface="Arial" panose="020B0604020202020204" pitchFamily="34" charset="0"/>
              <a:buChar char="•"/>
            </a:pPr>
            <a:r>
              <a:rPr lang="en-US" sz="2600" b="1" dirty="0"/>
              <a:t>Main activities of the FCC Feasibility Study: concrete local/regional implementation scenario</a:t>
            </a:r>
            <a:r>
              <a:rPr lang="en-US" sz="2600" dirty="0"/>
              <a:t> in collaboration </a:t>
            </a:r>
            <a:r>
              <a:rPr lang="en-US" sz="2600" b="1" dirty="0"/>
              <a:t>with host state authorities</a:t>
            </a:r>
            <a:r>
              <a:rPr lang="en-US" sz="2600" dirty="0"/>
              <a:t>, accompanied by </a:t>
            </a:r>
            <a:r>
              <a:rPr lang="en-US" sz="2600" b="1" dirty="0"/>
              <a:t>machine optimization, physics studies and technology R&amp;D</a:t>
            </a:r>
            <a:r>
              <a:rPr lang="en-US" sz="2600" dirty="0"/>
              <a:t>, performed </a:t>
            </a:r>
            <a:r>
              <a:rPr lang="en-US" sz="2600" b="1" dirty="0"/>
              <a:t>via global collaboration</a:t>
            </a:r>
            <a:r>
              <a:rPr lang="en-US" sz="2600" dirty="0"/>
              <a:t> and supported by </a:t>
            </a:r>
            <a:r>
              <a:rPr lang="en-US" sz="2600" b="1" dirty="0"/>
              <a:t>EC H2020 Design Study FCCIS, to prove FCC feasibility by 2025/26</a:t>
            </a:r>
          </a:p>
          <a:p>
            <a:pPr marL="360000" indent="-360000">
              <a:spcBef>
                <a:spcPts val="600"/>
              </a:spcBef>
              <a:buClr>
                <a:srgbClr val="0C377B"/>
              </a:buClr>
              <a:buFont typeface="Arial" panose="020B0604020202020204" pitchFamily="34" charset="0"/>
              <a:buChar char="•"/>
            </a:pPr>
            <a:r>
              <a:rPr lang="en-GB" sz="2600" dirty="0"/>
              <a:t>Long term goal: </a:t>
            </a:r>
            <a:r>
              <a:rPr lang="en-GB" sz="2600" b="1" dirty="0"/>
              <a:t>world-leading HEP infrastructure for 21</a:t>
            </a:r>
            <a:r>
              <a:rPr lang="en-GB" sz="2600" b="1" baseline="30000" dirty="0"/>
              <a:t>st</a:t>
            </a:r>
            <a:r>
              <a:rPr lang="en-GB" sz="2600" b="1" dirty="0"/>
              <a:t> century </a:t>
            </a:r>
            <a:r>
              <a:rPr lang="en-GB" sz="2600" dirty="0"/>
              <a:t>to push the particle-physics </a:t>
            </a:r>
            <a:r>
              <a:rPr lang="en-GB" sz="2600" b="1" dirty="0"/>
              <a:t>precision and energy frontiers </a:t>
            </a:r>
            <a:r>
              <a:rPr lang="en-GB" sz="2600" dirty="0"/>
              <a:t>far beyond present limits.</a:t>
            </a:r>
          </a:p>
          <a:p>
            <a:pPr marL="360000" indent="-360000">
              <a:spcBef>
                <a:spcPts val="600"/>
              </a:spcBef>
              <a:buClr>
                <a:srgbClr val="0C377B"/>
              </a:buClr>
              <a:buFont typeface="Arial" panose="020B0604020202020204" pitchFamily="34" charset="0"/>
              <a:buChar char="•"/>
            </a:pPr>
            <a:r>
              <a:rPr lang="en-US" sz="2800" b="1" dirty="0"/>
              <a:t>Success of FCC relies on global participation</a:t>
            </a:r>
          </a:p>
          <a:p>
            <a:pPr marL="360000" indent="-360000">
              <a:spcBef>
                <a:spcPts val="600"/>
              </a:spcBef>
              <a:buClr>
                <a:srgbClr val="0C377B"/>
              </a:buClr>
              <a:buFont typeface="Arial" panose="020B0604020202020204" pitchFamily="34" charset="0"/>
              <a:buChar char="•"/>
            </a:pPr>
            <a:r>
              <a:rPr lang="en-US" sz="2800" b="1" dirty="0">
                <a:solidFill>
                  <a:srgbClr val="FF0000"/>
                </a:solidFill>
              </a:rPr>
              <a:t>Strong participation from Turkey with many </a:t>
            </a:r>
            <a:r>
              <a:rPr lang="en-US" sz="2800" b="1" dirty="0" err="1">
                <a:solidFill>
                  <a:srgbClr val="FF0000"/>
                </a:solidFill>
              </a:rPr>
              <a:t>addt’l</a:t>
            </a:r>
            <a:r>
              <a:rPr lang="en-US" sz="2800" b="1" dirty="0">
                <a:solidFill>
                  <a:srgbClr val="FF0000"/>
                </a:solidFill>
              </a:rPr>
              <a:t> opportunities !</a:t>
            </a:r>
            <a:endParaRPr lang="en-GB" sz="2800" b="1" dirty="0">
              <a:solidFill>
                <a:srgbClr val="FF0000"/>
              </a:solidFill>
            </a:endParaRPr>
          </a:p>
          <a:p>
            <a:pPr marL="360000" indent="-360000">
              <a:spcBef>
                <a:spcPts val="600"/>
              </a:spcBef>
              <a:buClr>
                <a:srgbClr val="0C377B"/>
              </a:buClr>
              <a:buFont typeface="Arial" panose="020B0604020202020204" pitchFamily="34" charset="0"/>
              <a:buChar char="•"/>
            </a:pPr>
            <a:endParaRPr lang="en-GB" sz="2600" dirty="0"/>
          </a:p>
        </p:txBody>
      </p:sp>
      <p:sp>
        <p:nvSpPr>
          <p:cNvPr id="8" name="Title 1"/>
          <p:cNvSpPr txBox="1">
            <a:spLocks/>
          </p:cNvSpPr>
          <p:nvPr/>
        </p:nvSpPr>
        <p:spPr>
          <a:xfrm>
            <a:off x="0"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0" cap="none" spc="0" normalizeH="0" baseline="0" noProof="0" dirty="0">
                <a:ln>
                  <a:noFill/>
                </a:ln>
                <a:solidFill>
                  <a:srgbClr val="FFFF00"/>
                </a:solidFill>
                <a:effectLst/>
                <a:uLnTx/>
                <a:uFillTx/>
                <a:latin typeface="Arial"/>
                <a:ea typeface="+mj-ea"/>
                <a:cs typeface="+mj-cs"/>
              </a:rPr>
              <a:t>    Summary and Outlook</a:t>
            </a:r>
          </a:p>
        </p:txBody>
      </p:sp>
      <p:pic>
        <p:nvPicPr>
          <p:cNvPr id="7" name="Picture 6" descr="A picture containing text&#10;&#10;Description automatically generated">
            <a:extLst>
              <a:ext uri="{FF2B5EF4-FFF2-40B4-BE49-F238E27FC236}">
                <a16:creationId xmlns:a16="http://schemas.microsoft.com/office/drawing/2014/main" id="{9F135696-7653-4287-83E0-76EB8AD3A5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2" name="Rectangle 1">
            <a:extLst>
              <a:ext uri="{FF2B5EF4-FFF2-40B4-BE49-F238E27FC236}">
                <a16:creationId xmlns:a16="http://schemas.microsoft.com/office/drawing/2014/main" id="{70C0F696-AE9E-4032-A575-60774D1CDBB5}"/>
              </a:ext>
            </a:extLst>
          </p:cNvPr>
          <p:cNvSpPr/>
          <p:nvPr/>
        </p:nvSpPr>
        <p:spPr>
          <a:xfrm rot="20909986">
            <a:off x="2674833" y="2759927"/>
            <a:ext cx="5661102" cy="923330"/>
          </a:xfrm>
          <a:prstGeom prst="rect">
            <a:avLst/>
          </a:prstGeom>
          <a:solidFill>
            <a:srgbClr val="FFFFCC"/>
          </a:solid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400" b="0" i="1" u="none" strike="noStrike" kern="1200" cap="none" spc="0" normalizeH="0" baseline="0" noProof="0" dirty="0" err="1">
                <a:ln>
                  <a:noFill/>
                </a:ln>
                <a:solidFill>
                  <a:srgbClr val="0000FF"/>
                </a:solidFill>
                <a:effectLst/>
                <a:uLnTx/>
                <a:uFillTx/>
                <a:latin typeface="Arial"/>
                <a:ea typeface="+mn-ea"/>
                <a:cs typeface="+mn-cs"/>
              </a:rPr>
              <a:t>Teşekkür</a:t>
            </a:r>
            <a:r>
              <a:rPr kumimoji="0" lang="en-GB" sz="5400" b="0" i="1" u="none" strike="noStrike" kern="1200" cap="none" spc="0" normalizeH="0" baseline="0" noProof="0" dirty="0">
                <a:ln>
                  <a:noFill/>
                </a:ln>
                <a:solidFill>
                  <a:srgbClr val="0000FF"/>
                </a:solidFill>
                <a:effectLst/>
                <a:uLnTx/>
                <a:uFillTx/>
                <a:latin typeface="Arial"/>
                <a:ea typeface="+mn-ea"/>
                <a:cs typeface="+mn-cs"/>
              </a:rPr>
              <a:t> </a:t>
            </a:r>
            <a:r>
              <a:rPr kumimoji="0" lang="en-GB" sz="5400" b="0" i="1" u="none" strike="noStrike" kern="1200" cap="none" spc="0" normalizeH="0" baseline="0" noProof="0" dirty="0" err="1">
                <a:ln>
                  <a:noFill/>
                </a:ln>
                <a:solidFill>
                  <a:srgbClr val="0000FF"/>
                </a:solidFill>
                <a:effectLst/>
                <a:uLnTx/>
                <a:uFillTx/>
                <a:latin typeface="Arial"/>
                <a:ea typeface="+mn-ea"/>
                <a:cs typeface="+mn-cs"/>
              </a:rPr>
              <a:t>ederim</a:t>
            </a:r>
            <a:r>
              <a:rPr kumimoji="0" lang="en-GB" sz="5400" b="0" i="1" u="none" strike="noStrike" kern="1200" cap="none" spc="0" normalizeH="0" baseline="0" noProof="0" dirty="0">
                <a:ln>
                  <a:noFill/>
                </a:ln>
                <a:solidFill>
                  <a:srgbClr val="0000FF"/>
                </a:solidFill>
                <a:effectLst/>
                <a:uLnTx/>
                <a:uFillTx/>
                <a:latin typeface="Arial"/>
                <a:ea typeface="+mn-ea"/>
                <a:cs typeface="+mn-cs"/>
              </a:rPr>
              <a:t> !</a:t>
            </a:r>
          </a:p>
        </p:txBody>
      </p:sp>
      <p:pic>
        <p:nvPicPr>
          <p:cNvPr id="9" name="Picture 8" descr="A picture containing text, clipart&#10;&#10;Description automatically generated">
            <a:extLst>
              <a:ext uri="{FF2B5EF4-FFF2-40B4-BE49-F238E27FC236}">
                <a16:creationId xmlns:a16="http://schemas.microsoft.com/office/drawing/2014/main" id="{75028F4A-5657-4A79-ABC6-68ED73BB5D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44754" y="21229"/>
            <a:ext cx="1361820" cy="910886"/>
          </a:xfrm>
          <a:prstGeom prst="rect">
            <a:avLst/>
          </a:prstGeom>
        </p:spPr>
      </p:pic>
    </p:spTree>
    <p:extLst>
      <p:ext uri="{BB962C8B-B14F-4D97-AF65-F5344CB8AC3E}">
        <p14:creationId xmlns:p14="http://schemas.microsoft.com/office/powerpoint/2010/main" val="16756731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2"/>
          </p:nvPr>
        </p:nvSpPr>
        <p:spPr/>
        <p:txBody>
          <a:bodyPr wrap="none" anchor="ctr">
            <a:normAutofit/>
          </a:bodyPr>
          <a:lstStyle/>
          <a:p>
            <a:pPr marL="0" marR="0" lvl="0" indent="0" algn="r" defTabSz="914303" rtl="0" eaLnBrk="1" fontAlgn="auto" latinLnBrk="0" hangingPunct="1">
              <a:lnSpc>
                <a:spcPct val="100000"/>
              </a:lnSpc>
              <a:spcBef>
                <a:spcPts val="0"/>
              </a:spcBef>
              <a:spcAft>
                <a:spcPts val="300"/>
              </a:spcAft>
              <a:buClrTx/>
              <a:buSzTx/>
              <a:buFontTx/>
              <a:buNone/>
              <a:tabLst/>
              <a:defRPr/>
            </a:pPr>
            <a:fld id="{88A1DFE4-5FC5-43BD-BB7E-75EAD82B965F}" type="slidenum">
              <a:rPr kumimoji="0" lang="en-US" sz="1200" b="0" i="0" u="none" strike="noStrike" kern="1200" cap="none" spc="0" normalizeH="0" baseline="0" noProof="0">
                <a:ln>
                  <a:noFill/>
                </a:ln>
                <a:solidFill>
                  <a:srgbClr val="FFFFFF"/>
                </a:solidFill>
                <a:effectLst/>
                <a:uLnTx/>
                <a:uFillTx/>
                <a:latin typeface="Arial"/>
                <a:ea typeface="+mn-ea"/>
                <a:cs typeface="+mn-cs"/>
              </a:rPr>
              <a:pPr marL="0" marR="0" lvl="0" indent="0" algn="r" defTabSz="914303" rtl="0" eaLnBrk="1" fontAlgn="auto" latinLnBrk="0" hangingPunct="1">
                <a:lnSpc>
                  <a:spcPct val="100000"/>
                </a:lnSpc>
                <a:spcBef>
                  <a:spcPts val="0"/>
                </a:spcBef>
                <a:spcAft>
                  <a:spcPts val="300"/>
                </a:spcAft>
                <a:buClrTx/>
                <a:buSzTx/>
                <a:buFontTx/>
                <a:buNone/>
                <a:tabLst/>
                <a:defRPr/>
              </a:pPr>
              <a:t>36</a:t>
            </a:fld>
            <a:endParaRPr kumimoji="0" lang="en-US" sz="1200" b="0" i="0" u="none" strike="noStrike" kern="1200" cap="none" spc="0" normalizeH="0" baseline="0" noProof="0">
              <a:ln>
                <a:noFill/>
              </a:ln>
              <a:solidFill>
                <a:srgbClr val="FFFFFF"/>
              </a:solidFill>
              <a:effectLst/>
              <a:uLnTx/>
              <a:uFillTx/>
              <a:latin typeface="Arial"/>
              <a:ea typeface="+mn-ea"/>
              <a:cs typeface="+mn-cs"/>
            </a:endParaRPr>
          </a:p>
        </p:txBody>
      </p:sp>
      <p:sp>
        <p:nvSpPr>
          <p:cNvPr id="9" name="Title 8">
            <a:extLst>
              <a:ext uri="{FF2B5EF4-FFF2-40B4-BE49-F238E27FC236}">
                <a16:creationId xmlns:a16="http://schemas.microsoft.com/office/drawing/2014/main" id="{2117801C-7560-46BE-A275-24B20A956974}"/>
              </a:ext>
            </a:extLst>
          </p:cNvPr>
          <p:cNvSpPr>
            <a:spLocks noGrp="1"/>
          </p:cNvSpPr>
          <p:nvPr>
            <p:ph type="ctrTitle" idx="4294967295"/>
          </p:nvPr>
        </p:nvSpPr>
        <p:spPr>
          <a:xfrm>
            <a:off x="1174750" y="1395413"/>
            <a:ext cx="11017250" cy="2387600"/>
          </a:xfrm>
        </p:spPr>
        <p:txBody>
          <a:bodyPr anchor="b">
            <a:normAutofit/>
          </a:bodyPr>
          <a:lstStyle/>
          <a:p>
            <a:r>
              <a:rPr lang="fr-CH" dirty="0"/>
              <a:t>FCC Week 2023</a:t>
            </a:r>
            <a:endParaRPr lang="en-GB" dirty="0"/>
          </a:p>
        </p:txBody>
      </p:sp>
      <p:sp>
        <p:nvSpPr>
          <p:cNvPr id="18" name="Text Placeholder 3">
            <a:extLst>
              <a:ext uri="{FF2B5EF4-FFF2-40B4-BE49-F238E27FC236}">
                <a16:creationId xmlns:a16="http://schemas.microsoft.com/office/drawing/2014/main" id="{A0E64628-E707-4110-A9C2-9D8F4C915D6D}"/>
              </a:ext>
            </a:extLst>
          </p:cNvPr>
          <p:cNvSpPr>
            <a:spLocks noGrp="1"/>
          </p:cNvSpPr>
          <p:nvPr>
            <p:ph type="subTitle" idx="4294967295"/>
          </p:nvPr>
        </p:nvSpPr>
        <p:spPr>
          <a:xfrm>
            <a:off x="1174750" y="3843338"/>
            <a:ext cx="11017250" cy="1655762"/>
          </a:xfrm>
        </p:spPr>
        <p:txBody>
          <a:bodyPr>
            <a:normAutofit/>
          </a:bodyPr>
          <a:lstStyle/>
          <a:p>
            <a:pPr>
              <a:spcAft>
                <a:spcPts val="300"/>
              </a:spcAft>
            </a:pPr>
            <a:r>
              <a:rPr lang="fr-CH" err="1"/>
              <a:t>From</a:t>
            </a:r>
            <a:r>
              <a:rPr lang="fr-CH"/>
              <a:t> 5 to 9 June 2023 in London</a:t>
            </a:r>
            <a:endParaRPr lang="en-GB"/>
          </a:p>
          <a:p>
            <a:pPr>
              <a:spcAft>
                <a:spcPts val="300"/>
              </a:spcAft>
            </a:pPr>
            <a:endParaRPr lang="en-US"/>
          </a:p>
        </p:txBody>
      </p:sp>
      <p:pic>
        <p:nvPicPr>
          <p:cNvPr id="7" name="Picture 6" descr="A picture containing text, outdoor&#10;&#10;Description automatically generated">
            <a:extLst>
              <a:ext uri="{FF2B5EF4-FFF2-40B4-BE49-F238E27FC236}">
                <a16:creationId xmlns:a16="http://schemas.microsoft.com/office/drawing/2014/main" id="{2C9B66C2-533F-4BE7-9839-C655C10E2E03}"/>
              </a:ext>
            </a:extLst>
          </p:cNvPr>
          <p:cNvPicPr>
            <a:picLocks noChangeAspect="1"/>
          </p:cNvPicPr>
          <p:nvPr/>
        </p:nvPicPr>
        <p:blipFill rotWithShape="1">
          <a:blip r:embed="rId2">
            <a:extLst>
              <a:ext uri="{28A0092B-C50C-407E-A947-70E740481C1C}">
                <a14:useLocalDpi xmlns:a14="http://schemas.microsoft.com/office/drawing/2010/main" val="0"/>
              </a:ext>
            </a:extLst>
          </a:blip>
          <a:srcRect b="3290"/>
          <a:stretch/>
        </p:blipFill>
        <p:spPr>
          <a:xfrm>
            <a:off x="-24731" y="0"/>
            <a:ext cx="13200195" cy="6957392"/>
          </a:xfrm>
          <a:prstGeom prst="rect">
            <a:avLst/>
          </a:prstGeom>
          <a:noFill/>
        </p:spPr>
      </p:pic>
      <p:sp>
        <p:nvSpPr>
          <p:cNvPr id="15" name="TextBox 14">
            <a:extLst>
              <a:ext uri="{FF2B5EF4-FFF2-40B4-BE49-F238E27FC236}">
                <a16:creationId xmlns:a16="http://schemas.microsoft.com/office/drawing/2014/main" id="{FFC4D9A2-5F06-4B02-974E-C2F55D037759}"/>
              </a:ext>
            </a:extLst>
          </p:cNvPr>
          <p:cNvSpPr txBox="1"/>
          <p:nvPr/>
        </p:nvSpPr>
        <p:spPr>
          <a:xfrm>
            <a:off x="7054650" y="1866900"/>
            <a:ext cx="3619500" cy="362600"/>
          </a:xfrm>
          <a:prstGeom prst="rect">
            <a:avLst/>
          </a:prstGeom>
          <a:noFill/>
        </p:spPr>
        <p:txBody>
          <a:bodyPr wrap="square" rtlCol="0">
            <a:spAutoFit/>
          </a:bodyPr>
          <a:lstStyle/>
          <a:p>
            <a:pPr marL="0" marR="0" lvl="0" indent="0" algn="r" defTabSz="914303" rtl="0" eaLnBrk="1" fontAlgn="auto" latinLnBrk="0" hangingPunct="1">
              <a:lnSpc>
                <a:spcPts val="1850"/>
              </a:lnSpc>
              <a:spcBef>
                <a:spcPts val="0"/>
              </a:spcBef>
              <a:spcAft>
                <a:spcPts val="0"/>
              </a:spcAft>
              <a:buClrTx/>
              <a:buSzTx/>
              <a:buFontTx/>
              <a:buNone/>
              <a:tabLst/>
              <a:defRPr/>
            </a:pPr>
            <a:r>
              <a:rPr kumimoji="0" lang="fr-CH" sz="3000" b="1" i="0" u="none" strike="noStrike" kern="1200" cap="none" spc="0" normalizeH="0" baseline="0" noProof="0" dirty="0">
                <a:ln>
                  <a:noFill/>
                </a:ln>
                <a:solidFill>
                  <a:srgbClr val="0000FF"/>
                </a:solidFill>
                <a:effectLst/>
                <a:uLnTx/>
                <a:uFillTx/>
                <a:latin typeface="Arial"/>
                <a:ea typeface="+mn-ea"/>
                <a:cs typeface="+mn-cs"/>
              </a:rPr>
              <a:t>5 – 9 June</a:t>
            </a:r>
            <a:endParaRPr kumimoji="0" lang="en-GB" sz="3000" b="1" i="0"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2418004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j-ea"/>
                <a:cs typeface="+mj-cs"/>
              </a:rPr>
              <a:t>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in a nutshell</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866BC04-FBE7-6518-6281-92F8367A9F68}"/>
                  </a:ext>
                </a:extLst>
              </p:cNvPr>
              <p:cNvSpPr txBox="1"/>
              <p:nvPr/>
            </p:nvSpPr>
            <p:spPr>
              <a:xfrm>
                <a:off x="0" y="941434"/>
                <a:ext cx="12191999" cy="5924699"/>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High luminosity precision study of Z, W, H, and </a:t>
                </a:r>
                <a14:m>
                  <m:oMath xmlns:m="http://schemas.openxmlformats.org/officeDocument/2006/math">
                    <m:r>
                      <a:rPr kumimoji="0" lang="en-US" sz="2800" b="1" i="1" u="none" strike="noStrike" kern="0" cap="none" spc="0" normalizeH="0" baseline="0" noProof="0" dirty="0" smtClean="0">
                        <a:ln>
                          <a:noFill/>
                        </a:ln>
                        <a:solidFill>
                          <a:srgbClr val="115CA9"/>
                        </a:solidFill>
                        <a:effectLst/>
                        <a:uLnTx/>
                        <a:uFillTx/>
                        <a:latin typeface="Cambria Math" panose="02040503050406030204" pitchFamily="18" charset="0"/>
                        <a:ea typeface="+mn-ea"/>
                        <a:cs typeface="+mn-cs"/>
                      </a:rPr>
                      <m:t>𝒕</m:t>
                    </m:r>
                    <m:acc>
                      <m:accPr>
                        <m:chr m:val="̅"/>
                        <m:ctrlPr>
                          <a:rPr kumimoji="0" lang="en-US" sz="2800" b="1" i="1" u="none" strike="noStrike" kern="0" cap="none" spc="0" normalizeH="0" baseline="0" noProof="0" dirty="0" smtClean="0">
                            <a:ln>
                              <a:noFill/>
                            </a:ln>
                            <a:solidFill>
                              <a:srgbClr val="115CA9"/>
                            </a:solidFill>
                            <a:effectLst/>
                            <a:uLnTx/>
                            <a:uFillTx/>
                            <a:latin typeface="Cambria Math" panose="02040503050406030204" pitchFamily="18" charset="0"/>
                            <a:ea typeface="+mn-ea"/>
                            <a:cs typeface="+mn-cs"/>
                          </a:rPr>
                        </m:ctrlPr>
                      </m:accPr>
                      <m:e>
                        <m:r>
                          <a:rPr kumimoji="0" lang="en-US" sz="2800" b="1" i="1" u="none" strike="noStrike" kern="0" cap="none" spc="0" normalizeH="0" baseline="0" noProof="0" dirty="0" smtClean="0">
                            <a:ln>
                              <a:noFill/>
                            </a:ln>
                            <a:solidFill>
                              <a:srgbClr val="115CA9"/>
                            </a:solidFill>
                            <a:effectLst/>
                            <a:uLnTx/>
                            <a:uFillTx/>
                            <a:latin typeface="Cambria Math" panose="02040503050406030204" pitchFamily="18" charset="0"/>
                            <a:ea typeface="+mn-ea"/>
                            <a:cs typeface="+mn-cs"/>
                          </a:rPr>
                          <m:t>𝒕</m:t>
                        </m:r>
                      </m:e>
                    </m:acc>
                    <m:r>
                      <a:rPr kumimoji="0" lang="en-US" sz="2800" b="1" i="0" u="none" strike="noStrike" kern="0" cap="none" spc="0" normalizeH="0" baseline="0" noProof="0" dirty="0" smtClean="0">
                        <a:ln>
                          <a:noFill/>
                        </a:ln>
                        <a:solidFill>
                          <a:srgbClr val="115CA9"/>
                        </a:solidFill>
                        <a:effectLst/>
                        <a:uLnTx/>
                        <a:uFillTx/>
                        <a:latin typeface="Cambria Math" panose="02040503050406030204" pitchFamily="18" charset="0"/>
                        <a:ea typeface="+mn-ea"/>
                        <a:cs typeface="+mn-cs"/>
                      </a:rPr>
                      <m:t> </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2</a:t>
                </a:r>
                <a14:m>
                  <m:oMath xmlns:m="http://schemas.openxmlformats.org/officeDocument/2006/math">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10</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36</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cm</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-2</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s</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-1</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/IP at Z (or total </a:t>
                </a:r>
                <a14:m>
                  <m:oMath xmlns:m="http://schemas.openxmlformats.org/officeDocument/2006/math">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mn-ea"/>
                        <a:cs typeface="+mn-cs"/>
                      </a:rPr>
                      <m:t>~</m:t>
                    </m:r>
                  </m:oMath>
                </a14:m>
                <a:r>
                  <a:rPr kumimoji="0" lang="en-US" sz="2400" b="0" i="0" u="none" strike="noStrike" kern="0" cap="none" spc="0" normalizeH="0" baseline="0" noProof="0" dirty="0">
                    <a:ln>
                      <a:noFill/>
                    </a:ln>
                    <a:solidFill>
                      <a:prstClr val="black"/>
                    </a:solidFill>
                    <a:effectLst/>
                    <a:uLnTx/>
                    <a:uFillTx/>
                    <a:latin typeface="Arial"/>
                    <a:ea typeface="+mn-ea"/>
                    <a:cs typeface="+mn-cs"/>
                  </a:rPr>
                  <a:t>10</a:t>
                </a:r>
                <a:r>
                  <a:rPr kumimoji="0" lang="en-US" sz="2400" b="0" i="0" u="none" strike="noStrike" kern="0" cap="none" spc="0" normalizeH="0" baseline="30000" noProof="0" dirty="0">
                    <a:ln>
                      <a:noFill/>
                    </a:ln>
                    <a:solidFill>
                      <a:prstClr val="black"/>
                    </a:solidFill>
                    <a:effectLst/>
                    <a:uLnTx/>
                    <a:uFillTx/>
                    <a:latin typeface="Arial"/>
                    <a:ea typeface="+mn-ea"/>
                    <a:cs typeface="+mn-cs"/>
                  </a:rPr>
                  <a:t>37</a:t>
                </a:r>
                <a:r>
                  <a:rPr kumimoji="0" lang="en-US" sz="2400" b="0" i="0" u="none" strike="noStrike" kern="0" cap="none" spc="0" normalizeH="0" baseline="0" noProof="0" dirty="0">
                    <a:ln>
                      <a:noFill/>
                    </a:ln>
                    <a:solidFill>
                      <a:prstClr val="black"/>
                    </a:solidFill>
                    <a:effectLst/>
                    <a:uLnTx/>
                    <a:uFillTx/>
                    <a:latin typeface="Arial"/>
                    <a:ea typeface="+mn-ea"/>
                    <a:cs typeface="+mn-cs"/>
                  </a:rPr>
                  <a:t> cm</a:t>
                </a:r>
                <a:r>
                  <a:rPr kumimoji="0" lang="en-US" sz="2400" b="0" i="0" u="none" strike="noStrike" kern="0" cap="none" spc="0" normalizeH="0" baseline="30000" noProof="0" dirty="0">
                    <a:ln>
                      <a:noFill/>
                    </a:ln>
                    <a:solidFill>
                      <a:prstClr val="black"/>
                    </a:solidFill>
                    <a:effectLst/>
                    <a:uLnTx/>
                    <a:uFillTx/>
                    <a:latin typeface="Arial"/>
                    <a:ea typeface="+mn-ea"/>
                    <a:cs typeface="+mn-cs"/>
                  </a:rPr>
                  <a:t>-2</a:t>
                </a:r>
                <a:r>
                  <a:rPr kumimoji="0" lang="en-US" sz="2400" b="0" i="0" u="none" strike="noStrike" kern="0" cap="none" spc="0" normalizeH="0" baseline="0" noProof="0" dirty="0">
                    <a:ln>
                      <a:noFill/>
                    </a:ln>
                    <a:solidFill>
                      <a:prstClr val="black"/>
                    </a:solidFill>
                    <a:effectLst/>
                    <a:uLnTx/>
                    <a:uFillTx/>
                    <a:latin typeface="Arial"/>
                    <a:ea typeface="+mn-ea"/>
                    <a:cs typeface="+mn-cs"/>
                  </a:rPr>
                  <a:t>s</a:t>
                </a:r>
                <a:r>
                  <a:rPr kumimoji="0" lang="en-US" sz="2400" b="0" i="0" u="none" strike="noStrike" kern="0" cap="none" spc="0" normalizeH="0" baseline="30000" noProof="0" dirty="0">
                    <a:ln>
                      <a:noFill/>
                    </a:ln>
                    <a:solidFill>
                      <a:prstClr val="black"/>
                    </a:solidFill>
                    <a:effectLst/>
                    <a:uLnTx/>
                    <a:uFillTx/>
                    <a:latin typeface="Arial"/>
                    <a:ea typeface="+mn-ea"/>
                    <a:cs typeface="+mn-cs"/>
                  </a:rPr>
                  <a:t>-1</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with 4 IPs), 7</a:t>
                </a:r>
                <a14:m>
                  <m:oMath xmlns:m="http://schemas.openxmlformats.org/officeDocument/2006/math">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10</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34</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cm</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-2</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s</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-1</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at ZH, 1.3</a:t>
                </a:r>
                <a14:m>
                  <m:oMath xmlns:m="http://schemas.openxmlformats.org/officeDocument/2006/math">
                    <m:r>
                      <a:rPr kumimoji="0" lang="en-US" sz="2400" b="0" i="1" u="none" strike="noStrike" kern="0" cap="none" spc="0" normalizeH="0" baseline="0" noProof="0" dirty="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10</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34</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cm</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-2</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s</a:t>
                </a:r>
                <a:r>
                  <a:rPr kumimoji="0" lang="en-US" sz="2400" b="0" i="0" u="none" strike="noStrike" kern="0" cap="none" spc="0" normalizeH="0" baseline="30000" noProof="0" dirty="0">
                    <a:ln>
                      <a:noFill/>
                    </a:ln>
                    <a:solidFill>
                      <a:prstClr val="black"/>
                    </a:solidFill>
                    <a:effectLst/>
                    <a:uLnTx/>
                    <a:uFillTx/>
                    <a:latin typeface="Calibri" panose="020F0502020204030204"/>
                    <a:ea typeface="+mn-ea"/>
                    <a:cs typeface="+mn-cs"/>
                  </a:rPr>
                  <a:t>-1</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at </a:t>
                </a:r>
                <a14:m>
                  <m:oMath xmlns:m="http://schemas.openxmlformats.org/officeDocument/2006/math">
                    <m: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ea typeface="+mn-ea"/>
                        <a:cs typeface="+mn-cs"/>
                      </a:rPr>
                      <m:t>𝑡</m:t>
                    </m:r>
                    <m:acc>
                      <m:accPr>
                        <m:chr m:val="̅"/>
                        <m:ctrlP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ea typeface="+mn-ea"/>
                            <a:cs typeface="+mn-cs"/>
                          </a:rPr>
                        </m:ctrlPr>
                      </m:accPr>
                      <m:e>
                        <m: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ea typeface="+mn-ea"/>
                            <a:cs typeface="+mn-cs"/>
                          </a:rPr>
                          <m:t>𝑡</m:t>
                        </m:r>
                      </m:e>
                    </m:acc>
                    <m:r>
                      <a:rPr kumimoji="0" lang="en-US" sz="2400" b="0" i="1" u="none" strike="noStrike" kern="0" cap="none" spc="0" normalizeH="0" baseline="0" noProof="0" smtClean="0">
                        <a:ln>
                          <a:noFill/>
                        </a:ln>
                        <a:solidFill>
                          <a:prstClr val="black"/>
                        </a:solidFill>
                        <a:effectLst/>
                        <a:uLnTx/>
                        <a:uFillTx/>
                        <a:latin typeface="Cambria Math" panose="02040503050406030204" pitchFamily="18" charset="0"/>
                        <a:ea typeface="+mn-ea"/>
                        <a:cs typeface="+mn-cs"/>
                      </a:rPr>
                      <m:t> </m:t>
                    </m:r>
                  </m:oMath>
                </a14:m>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unprecedented energy resolution at Z (&lt;100 keV) and W (&lt;300 keV) </a:t>
                </a: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Low-risk technical solution</a:t>
                </a:r>
                <a:r>
                  <a:rPr kumimoji="0" lang="en-US" sz="2800" b="0" i="0" u="none" strike="noStrike" kern="0" cap="none" spc="0" normalizeH="0" baseline="0" noProof="0" dirty="0">
                    <a:ln>
                      <a:noFill/>
                    </a:ln>
                    <a:solidFill>
                      <a:srgbClr val="115CA9"/>
                    </a:solidFill>
                    <a:effectLst/>
                    <a:uLnTx/>
                    <a:uFillTx/>
                    <a:latin typeface="Calibri" panose="020F0502020204030204"/>
                    <a:ea typeface="+mn-ea"/>
                    <a:cs typeface="+mn-cs"/>
                  </a:rPr>
                  <a:t>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based on 60 years of </a:t>
                </a:r>
                <a:r>
                  <a:rPr kumimoji="0" lang="en-US" sz="2800" b="0" i="0" u="none" strike="noStrike" kern="0" cap="none" spc="0" normalizeH="0" baseline="0" noProof="0" dirty="0" err="1">
                    <a:ln>
                      <a:noFill/>
                    </a:ln>
                    <a:solidFill>
                      <a:prstClr val="black"/>
                    </a:solidFill>
                    <a:effectLst/>
                    <a:uLnTx/>
                    <a:uFillTx/>
                    <a:latin typeface="Calibri" panose="020F0502020204030204"/>
                    <a:ea typeface="+mn-ea"/>
                    <a:cs typeface="+mn-cs"/>
                  </a:rPr>
                  <a:t>e</a:t>
                </a:r>
                <a:r>
                  <a:rPr kumimoji="0" lang="en-US" sz="2800" b="0" i="0" u="none" strike="noStrike" kern="0" cap="none" spc="0" normalizeH="0" baseline="30000" noProof="0" dirty="0" err="1">
                    <a:ln>
                      <a:noFill/>
                    </a:ln>
                    <a:solidFill>
                      <a:prstClr val="black"/>
                    </a:solidFill>
                    <a:effectLst/>
                    <a:uLnTx/>
                    <a:uFillTx/>
                    <a:latin typeface="Calibri" panose="020F0502020204030204"/>
                    <a:ea typeface="+mn-ea"/>
                    <a:cs typeface="+mn-cs"/>
                  </a:rPr>
                  <a:t>+</a:t>
                </a:r>
                <a:r>
                  <a:rPr kumimoji="0" lang="en-US" sz="2800" b="0" i="0" u="none" strike="noStrike" kern="0" cap="none" spc="0" normalizeH="0" baseline="0" noProof="0" dirty="0" err="1">
                    <a:ln>
                      <a:noFill/>
                    </a:ln>
                    <a:solidFill>
                      <a:prstClr val="black"/>
                    </a:solidFill>
                    <a:effectLst/>
                    <a:uLnTx/>
                    <a:uFillTx/>
                    <a:latin typeface="Calibri" panose="020F0502020204030204"/>
                    <a:ea typeface="+mn-ea"/>
                    <a:cs typeface="+mn-cs"/>
                  </a:rPr>
                  <a:t>e</a:t>
                </a:r>
                <a:r>
                  <a:rPr kumimoji="0" lang="en-US" sz="2800" b="0" i="0" u="none" strike="noStrike" kern="0" cap="none" spc="0" normalizeH="0" baseline="30000" noProof="0" dirty="0">
                    <a:ln>
                      <a:noFill/>
                    </a:ln>
                    <a:solidFill>
                      <a:prstClr val="black"/>
                    </a:solidFill>
                    <a:effectLst/>
                    <a:uLnTx/>
                    <a:uFillTx/>
                    <a:latin typeface="Calibri" panose="020F0502020204030204"/>
                    <a:ea typeface="+mn-ea"/>
                    <a:cs typeface="+mn-cs"/>
                  </a:rPr>
                  <a:t>-</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 circular colliders and particle detectors ; </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R&amp;D on components for improved performance, but no need for “demonstration” facilities; </a:t>
                </a:r>
                <a:r>
                  <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rPr>
                  <a:t>LEP2, VEPP-4M, PEP-II, KEKB, DAΦNE, or </a:t>
                </a:r>
                <a:r>
                  <a:rPr kumimoji="0" lang="en-GB" sz="2400" b="0" i="0" u="none" strike="noStrike" kern="0" cap="none" spc="0" normalizeH="0" baseline="0" noProof="0" dirty="0" err="1">
                    <a:ln>
                      <a:noFill/>
                    </a:ln>
                    <a:solidFill>
                      <a:prstClr val="black"/>
                    </a:solidFill>
                    <a:effectLst/>
                    <a:uLnTx/>
                    <a:uFillTx/>
                    <a:latin typeface="Calibri" panose="020F0502020204030204"/>
                    <a:ea typeface="+mn-ea"/>
                    <a:cs typeface="+mn-cs"/>
                  </a:rPr>
                  <a:t>SuperKEKB</a:t>
                </a:r>
                <a:r>
                  <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rPr>
                  <a:t> already used many of the key ingredients in routine operation</a:t>
                </a:r>
                <a:endPar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Infrastructure will support a </a:t>
                </a: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century of physics</a:t>
                </a:r>
              </a:p>
              <a:p>
                <a:pPr marL="800100" marR="0" lvl="1" indent="-342900" algn="l" defTabSz="457200" rtl="0" eaLnBrk="1" fontAlgn="auto" latinLnBrk="0" hangingPunct="1">
                  <a:lnSpc>
                    <a:spcPct val="100000"/>
                  </a:lnSpc>
                  <a:spcBef>
                    <a:spcPts val="500"/>
                  </a:spcBef>
                  <a:spcAft>
                    <a:spcPts val="0"/>
                  </a:spcAft>
                  <a:buClrTx/>
                  <a:buSzTx/>
                  <a:buFont typeface="Courier New" panose="02070309020205020404" pitchFamily="49" charset="0"/>
                  <a:buChar char="o"/>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FCC-</a:t>
                </a:r>
                <a:r>
                  <a:rPr kumimoji="0" lang="en-US" sz="2400" b="0" i="0" u="none" strike="noStrike" kern="0" cap="none" spc="0" normalizeH="0" baseline="0" noProof="0" dirty="0" err="1">
                    <a:ln>
                      <a:noFill/>
                    </a:ln>
                    <a:solidFill>
                      <a:prstClr val="black"/>
                    </a:solidFill>
                    <a:effectLst/>
                    <a:uLnTx/>
                    <a:uFillTx/>
                    <a:latin typeface="Calibri" panose="020F0502020204030204"/>
                    <a:ea typeface="+mn-ea"/>
                    <a:cs typeface="+mn-cs"/>
                  </a:rPr>
                  <a:t>ee</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FCC-</a:t>
                </a:r>
                <a:r>
                  <a:rPr kumimoji="0" lang="en-US" sz="2400" b="0" i="0" u="none" strike="noStrike" kern="0" cap="none" spc="0" normalizeH="0" baseline="0" noProof="0" dirty="0" err="1">
                    <a:ln>
                      <a:noFill/>
                    </a:ln>
                    <a:solidFill>
                      <a:prstClr val="black"/>
                    </a:solidFill>
                    <a:effectLst/>
                    <a:uLnTx/>
                    <a:uFillTx/>
                    <a:latin typeface="Calibri" panose="020F0502020204030204"/>
                    <a:ea typeface="+mn-ea"/>
                    <a:cs typeface="+mn-cs"/>
                    <a:sym typeface="Wingdings" panose="05000000000000000000" pitchFamily="2" charset="2"/>
                  </a:rPr>
                  <a:t>hh</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 FCC-eh and/or several other options (FCC-</a:t>
                </a:r>
                <a:r>
                  <a:rPr kumimoji="0" lang="en-US" sz="2400" b="0" i="0" u="none" strike="noStrike" kern="0" cap="none" spc="0" normalizeH="0" baseline="0" noProof="0" dirty="0">
                    <a:ln>
                      <a:noFill/>
                    </a:ln>
                    <a:solidFill>
                      <a:prstClr val="black"/>
                    </a:solidFill>
                    <a:effectLst/>
                    <a:uLnTx/>
                    <a:uFillTx/>
                    <a:latin typeface="Symbol" panose="05050102010706020507" pitchFamily="18" charset="2"/>
                    <a:ea typeface="+mn-ea"/>
                    <a:cs typeface="+mn-cs"/>
                    <a:sym typeface="Wingdings" panose="05000000000000000000" pitchFamily="2" charset="2"/>
                  </a:rPr>
                  <a:t>mm</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Gamma Factory ..)</a:t>
                </a:r>
                <a:endPar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Utility requirements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similar to CERN existing use</a:t>
                </a: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Strong support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from CERN, partners, and 2020 ESPPU</a:t>
                </a: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Detailed multi-domain </a:t>
                </a:r>
                <a:r>
                  <a:rPr lang="en-US" sz="2800" b="1" kern="0" dirty="0">
                    <a:solidFill>
                      <a:srgbClr val="115CA9"/>
                    </a:solidFill>
                    <a:latin typeface="Calibri" panose="020F0502020204030204"/>
                  </a:rPr>
                  <a:t>feasibility</a:t>
                </a: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 study </a:t>
                </a:r>
                <a:r>
                  <a:rPr lang="en-US" sz="2800" b="1" kern="0" dirty="0">
                    <a:solidFill>
                      <a:srgbClr val="115CA9"/>
                    </a:solidFill>
                    <a:latin typeface="Calibri" panose="020F0502020204030204"/>
                  </a:rPr>
                  <a:t>underway</a:t>
                </a: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for 2026 ESPPU</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8" name="TextBox 17">
                <a:extLst>
                  <a:ext uri="{FF2B5EF4-FFF2-40B4-BE49-F238E27FC236}">
                    <a16:creationId xmlns:a16="http://schemas.microsoft.com/office/drawing/2014/main" id="{4866BC04-FBE7-6518-6281-92F8367A9F68}"/>
                  </a:ext>
                </a:extLst>
              </p:cNvPr>
              <p:cNvSpPr txBox="1">
                <a:spLocks noRot="1" noChangeAspect="1" noMove="1" noResize="1" noEditPoints="1" noAdjustHandles="1" noChangeArrowheads="1" noChangeShapeType="1" noTextEdit="1"/>
              </p:cNvSpPr>
              <p:nvPr/>
            </p:nvSpPr>
            <p:spPr>
              <a:xfrm>
                <a:off x="0" y="941434"/>
                <a:ext cx="12191999" cy="5924699"/>
              </a:xfrm>
              <a:prstGeom prst="rect">
                <a:avLst/>
              </a:prstGeom>
              <a:blipFill>
                <a:blip r:embed="rId3"/>
                <a:stretch>
                  <a:fillRect l="-900" t="-926" r="-850"/>
                </a:stretch>
              </a:blipFill>
            </p:spPr>
            <p:txBody>
              <a:bodyPr/>
              <a:lstStyle/>
              <a:p>
                <a:r>
                  <a:rPr lang="en-GB">
                    <a:noFill/>
                  </a:rPr>
                  <a:t> </a:t>
                </a:r>
              </a:p>
            </p:txBody>
          </p:sp>
        </mc:Fallback>
      </mc:AlternateContent>
    </p:spTree>
    <p:extLst>
      <p:ext uri="{BB962C8B-B14F-4D97-AF65-F5344CB8AC3E}">
        <p14:creationId xmlns:p14="http://schemas.microsoft.com/office/powerpoint/2010/main" val="1394476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n-ea"/>
                <a:cs typeface="+mn-cs"/>
              </a:rPr>
              <a:t>FCC-</a:t>
            </a:r>
            <a:r>
              <a:rPr kumimoji="0" lang="en-US" sz="4000" b="1" i="0" u="none" strike="noStrike" kern="0" cap="none" spc="0" normalizeH="0" baseline="0" noProof="0" dirty="0" err="1">
                <a:ln>
                  <a:noFill/>
                </a:ln>
                <a:solidFill>
                  <a:srgbClr val="FFFF00"/>
                </a:solidFill>
                <a:effectLst/>
                <a:uLnTx/>
                <a:uFillTx/>
                <a:latin typeface="Arial"/>
                <a:ea typeface="+mn-ea"/>
                <a:cs typeface="+mn-cs"/>
              </a:rPr>
              <a:t>ee</a:t>
            </a:r>
            <a:r>
              <a:rPr kumimoji="0" lang="en-US" sz="4000" b="1" i="0" u="none" strike="noStrike" kern="0" cap="none" spc="0" normalizeH="0" baseline="0" noProof="0" dirty="0">
                <a:ln>
                  <a:noFill/>
                </a:ln>
                <a:solidFill>
                  <a:srgbClr val="FFFF00"/>
                </a:solidFill>
                <a:effectLst/>
                <a:uLnTx/>
                <a:uFillTx/>
                <a:latin typeface="Arial"/>
                <a:ea typeface="+mn-ea"/>
                <a:cs typeface="+mn-cs"/>
              </a:rPr>
              <a:t> parameters</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graphicFrame>
        <p:nvGraphicFramePr>
          <p:cNvPr id="21" name="Table 20">
            <a:extLst>
              <a:ext uri="{FF2B5EF4-FFF2-40B4-BE49-F238E27FC236}">
                <a16:creationId xmlns:a16="http://schemas.microsoft.com/office/drawing/2014/main" id="{5F7C9471-A889-95A8-2834-5FB0A01DA404}"/>
              </a:ext>
            </a:extLst>
          </p:cNvPr>
          <p:cNvGraphicFramePr>
            <a:graphicFrameLocks noGrp="1"/>
          </p:cNvGraphicFramePr>
          <p:nvPr>
            <p:extLst>
              <p:ext uri="{D42A27DB-BD31-4B8C-83A1-F6EECF244321}">
                <p14:modId xmlns:p14="http://schemas.microsoft.com/office/powerpoint/2010/main" val="757451298"/>
              </p:ext>
            </p:extLst>
          </p:nvPr>
        </p:nvGraphicFramePr>
        <p:xfrm>
          <a:off x="0" y="848113"/>
          <a:ext cx="12152691" cy="6017982"/>
        </p:xfrm>
        <a:graphic>
          <a:graphicData uri="http://schemas.openxmlformats.org/drawingml/2006/table">
            <a:tbl>
              <a:tblPr firstRow="1" bandRow="1"/>
              <a:tblGrid>
                <a:gridCol w="4756414">
                  <a:extLst>
                    <a:ext uri="{9D8B030D-6E8A-4147-A177-3AD203B41FA5}">
                      <a16:colId xmlns:a16="http://schemas.microsoft.com/office/drawing/2014/main" val="20000"/>
                    </a:ext>
                  </a:extLst>
                </a:gridCol>
                <a:gridCol w="1832417">
                  <a:extLst>
                    <a:ext uri="{9D8B030D-6E8A-4147-A177-3AD203B41FA5}">
                      <a16:colId xmlns:a16="http://schemas.microsoft.com/office/drawing/2014/main" val="20001"/>
                    </a:ext>
                  </a:extLst>
                </a:gridCol>
                <a:gridCol w="1801095">
                  <a:extLst>
                    <a:ext uri="{9D8B030D-6E8A-4147-A177-3AD203B41FA5}">
                      <a16:colId xmlns:a16="http://schemas.microsoft.com/office/drawing/2014/main" val="20004"/>
                    </a:ext>
                  </a:extLst>
                </a:gridCol>
                <a:gridCol w="1908272">
                  <a:extLst>
                    <a:ext uri="{9D8B030D-6E8A-4147-A177-3AD203B41FA5}">
                      <a16:colId xmlns:a16="http://schemas.microsoft.com/office/drawing/2014/main" val="20005"/>
                    </a:ext>
                  </a:extLst>
                </a:gridCol>
                <a:gridCol w="1854493">
                  <a:extLst>
                    <a:ext uri="{9D8B030D-6E8A-4147-A177-3AD203B41FA5}">
                      <a16:colId xmlns:a16="http://schemas.microsoft.com/office/drawing/2014/main" val="818795718"/>
                    </a:ext>
                  </a:extLst>
                </a:gridCol>
              </a:tblGrid>
              <a:tr h="394422">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 [4 IPs, 91.1 </a:t>
                      </a:r>
                      <a:r>
                        <a:rPr lang="en-GB" sz="1600" b="1" dirty="0" err="1">
                          <a:solidFill>
                            <a:schemeClr val="bg1"/>
                          </a:solidFill>
                        </a:rPr>
                        <a:t>km,</a:t>
                      </a:r>
                      <a:r>
                        <a:rPr lang="en-GB" sz="1600" b="1" dirty="0" err="1">
                          <a:solidFill>
                            <a:srgbClr val="FFFF00"/>
                          </a:solidFill>
                        </a:rPr>
                        <a:t>T</a:t>
                      </a:r>
                      <a:r>
                        <a:rPr lang="en-GB" sz="1600" b="1" baseline="-25000" dirty="0" err="1">
                          <a:solidFill>
                            <a:srgbClr val="FFFF00"/>
                          </a:solidFill>
                        </a:rPr>
                        <a:t>rev</a:t>
                      </a:r>
                      <a:r>
                        <a:rPr lang="en-GB" sz="1600" b="1" dirty="0">
                          <a:solidFill>
                            <a:srgbClr val="FFFF00"/>
                          </a:solidFill>
                        </a:rPr>
                        <a:t>=0.3 ms</a:t>
                      </a:r>
                      <a:r>
                        <a:rPr lang="en-GB" sz="1600" b="1" dirty="0">
                          <a:solidFill>
                            <a:schemeClr val="bg1"/>
                          </a:solidFill>
                        </a:rPr>
                        <a:t>] </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GB" sz="160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AT" sz="1600" b="1" dirty="0">
                          <a:solidFill>
                            <a:schemeClr val="bg1"/>
                          </a:solidFill>
                        </a:rPr>
                        <a:t>H</a:t>
                      </a:r>
                      <a:r>
                        <a:rPr lang="de-AT" sz="1600" b="1" baseline="0" dirty="0">
                          <a:solidFill>
                            <a:schemeClr val="bg1"/>
                          </a:solidFill>
                        </a:rPr>
                        <a:t> (ZH)</a:t>
                      </a:r>
                      <a:endParaRPr lang="de-AT" sz="160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AT" sz="160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8575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600" b="1" kern="1200" dirty="0">
                          <a:solidFill>
                            <a:srgbClr val="FF0000"/>
                          </a:solidFill>
                          <a:latin typeface="Arial"/>
                          <a:ea typeface="+mn-ea"/>
                          <a:cs typeface="+mn-cs"/>
                        </a:rPr>
                        <a:t>45.6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80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1164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GB" sz="14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1400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GB" sz="1600" b="1" kern="1200" dirty="0">
                          <a:solidFill>
                            <a:srgbClr val="FF0000"/>
                          </a:solidFill>
                          <a:latin typeface="Arial"/>
                          <a:ea typeface="+mn-ea"/>
                          <a:cs typeface="+mn-cs"/>
                        </a:rPr>
                        <a:t>135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rgbClr val="FF0000"/>
                          </a:solidFill>
                          <a:latin typeface="Arial"/>
                          <a:ea typeface="+mn-ea"/>
                          <a:cs typeface="+mn-cs"/>
                        </a:rPr>
                        <a:t>5.0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1164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US" sz="1400" b="1" kern="1200" dirty="0">
                          <a:solidFill>
                            <a:srgbClr val="FF0000"/>
                          </a:solidFill>
                          <a:latin typeface="Arial"/>
                          <a:ea typeface="+mn-ea"/>
                          <a:cs typeface="+mn-cs"/>
                        </a:rPr>
                        <a:t>number bunches/beam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rtl="0" eaLnBrk="1" latinLnBrk="0" hangingPunct="1"/>
                      <a:r>
                        <a:rPr kumimoji="0" lang="en-US" sz="1600" b="1" kern="1200" dirty="0">
                          <a:solidFill>
                            <a:srgbClr val="FF3300"/>
                          </a:solidFill>
                          <a:latin typeface="Arial"/>
                          <a:ea typeface="+mn-ea"/>
                          <a:cs typeface="+mn-cs"/>
                        </a:rPr>
                        <a:t>8800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rtl="0" eaLnBrk="1" latinLnBrk="0" hangingPunct="1"/>
                      <a:r>
                        <a:rPr kumimoji="0" lang="en-US" sz="1600" b="1" kern="1200" dirty="0">
                          <a:solidFill>
                            <a:srgbClr val="FF3300"/>
                          </a:solidFill>
                          <a:latin typeface="Arial"/>
                          <a:ea typeface="+mn-ea"/>
                          <a:cs typeface="+mn-cs"/>
                        </a:rPr>
                        <a:t>1120</a:t>
                      </a:r>
                      <a:endParaRPr kumimoji="0" lang="en-GB" sz="160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rtl="0" eaLnBrk="1" latinLnBrk="0" hangingPunct="1"/>
                      <a:r>
                        <a:rPr kumimoji="0" lang="de-AT" sz="1600" b="1" kern="1200" dirty="0">
                          <a:solidFill>
                            <a:srgbClr val="FF3300"/>
                          </a:solidFill>
                          <a:latin typeface="Arial"/>
                          <a:ea typeface="+mn-ea"/>
                          <a:cs typeface="+mn-cs"/>
                        </a:rPr>
                        <a:t>336</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rtl="0" eaLnBrk="1" latinLnBrk="0" hangingPunct="1"/>
                      <a:r>
                        <a:rPr kumimoji="0" lang="de-AT" sz="1600" b="1" kern="1200" dirty="0">
                          <a:solidFill>
                            <a:srgbClr val="FF3300"/>
                          </a:solidFill>
                          <a:latin typeface="Arial"/>
                          <a:ea typeface="+mn-ea"/>
                          <a:cs typeface="+mn-cs"/>
                        </a:rPr>
                        <a:t>42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85750">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tx1"/>
                          </a:solidFill>
                          <a:latin typeface="Arial"/>
                          <a:ea typeface="+mn-ea"/>
                          <a:cs typeface="+mn-cs"/>
                        </a:rPr>
                        <a:t>bunch intensity  [10</a:t>
                      </a:r>
                      <a:r>
                        <a:rPr kumimoji="0" lang="en-GB" sz="1400" b="1" kern="1200" baseline="30000" dirty="0">
                          <a:solidFill>
                            <a:schemeClr val="tx1"/>
                          </a:solidFill>
                          <a:latin typeface="Arial"/>
                          <a:ea typeface="+mn-ea"/>
                          <a:cs typeface="+mn-cs"/>
                        </a:rPr>
                        <a:t>11</a:t>
                      </a:r>
                      <a:r>
                        <a:rPr kumimoji="0" lang="en-GB" sz="14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600" b="1" kern="1200" dirty="0">
                          <a:solidFill>
                            <a:schemeClr val="tx1"/>
                          </a:solidFill>
                          <a:latin typeface="Arial"/>
                          <a:ea typeface="+mn-ea"/>
                          <a:cs typeface="+mn-cs"/>
                        </a:rPr>
                        <a:t>2.76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2.29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1.51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2.26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GB" sz="1400" b="1" kern="1200" dirty="0">
                          <a:solidFill>
                            <a:schemeClr val="tx1"/>
                          </a:solidFill>
                          <a:latin typeface="Arial"/>
                          <a:ea typeface="+mn-ea"/>
                          <a:cs typeface="+mn-cs"/>
                        </a:rPr>
                        <a:t>SR</a:t>
                      </a:r>
                      <a:r>
                        <a:rPr kumimoji="0" lang="en-GB" sz="1400" b="1" kern="1200" baseline="0" dirty="0">
                          <a:solidFill>
                            <a:schemeClr val="tx1"/>
                          </a:solidFill>
                          <a:latin typeface="Arial"/>
                          <a:ea typeface="+mn-ea"/>
                          <a:cs typeface="+mn-cs"/>
                        </a:rPr>
                        <a:t> e</a:t>
                      </a:r>
                      <a:r>
                        <a:rPr kumimoji="0" lang="en-GB" sz="14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0.0391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0.37</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1.869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10.0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9135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US" sz="1400" b="1" kern="1200" dirty="0">
                          <a:solidFill>
                            <a:schemeClr val="tx1"/>
                          </a:solidFill>
                          <a:latin typeface="Arial"/>
                          <a:ea typeface="+mn-ea"/>
                          <a:cs typeface="+mn-cs"/>
                        </a:rPr>
                        <a:t>total RF voltage 400/800 MHz [GV]</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0.120/0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1.0/0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2.1/0</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2.5/8.8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GB" sz="1400" b="1" kern="1200" dirty="0">
                          <a:solidFill>
                            <a:schemeClr val="tx1"/>
                          </a:solidFill>
                          <a:latin typeface="Arial" panose="020B0604020202020204" pitchFamily="34" charset="0"/>
                          <a:ea typeface="+mn-ea"/>
                          <a:cs typeface="Arial" panose="020B0604020202020204" pitchFamily="34" charset="0"/>
                        </a:rPr>
                        <a:t>long.</a:t>
                      </a:r>
                      <a:r>
                        <a:rPr kumimoji="0" lang="en-GB" sz="1400" b="1" kern="1200" baseline="0" dirty="0">
                          <a:solidFill>
                            <a:schemeClr val="tx1"/>
                          </a:solidFill>
                          <a:latin typeface="Arial" panose="020B0604020202020204" pitchFamily="34" charset="0"/>
                          <a:ea typeface="+mn-ea"/>
                          <a:cs typeface="Arial" panose="020B0604020202020204" pitchFamily="34" charset="0"/>
                        </a:rPr>
                        <a:t> </a:t>
                      </a:r>
                      <a:r>
                        <a:rPr kumimoji="0" lang="en-GB" sz="14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1170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216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baseline="0" dirty="0">
                          <a:solidFill>
                            <a:schemeClr val="tx1"/>
                          </a:solidFill>
                          <a:latin typeface="Arial"/>
                          <a:ea typeface="+mn-ea"/>
                          <a:cs typeface="+mn-cs"/>
                        </a:rPr>
                        <a:t>64.5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18.5</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tx1"/>
                          </a:solidFill>
                          <a:latin typeface="Arial"/>
                          <a:ea typeface="+mn-ea"/>
                          <a:cs typeface="+mn-cs"/>
                        </a:rPr>
                        <a:t>horizontal beta*</a:t>
                      </a:r>
                      <a:r>
                        <a:rPr kumimoji="0" lang="de-AT" sz="1400" b="1" kern="1200" baseline="0" dirty="0">
                          <a:solidFill>
                            <a:schemeClr val="tx1"/>
                          </a:solidFill>
                          <a:latin typeface="Arial"/>
                          <a:ea typeface="+mn-ea"/>
                          <a:cs typeface="+mn-cs"/>
                        </a:rPr>
                        <a:t> </a:t>
                      </a:r>
                      <a:r>
                        <a:rPr kumimoji="0" lang="en-GB" sz="1400" b="1" kern="1200" dirty="0">
                          <a:solidFill>
                            <a:schemeClr val="tx1"/>
                          </a:solidFill>
                          <a:latin typeface="+mn-lt"/>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rgbClr val="FF0000"/>
                          </a:solidFill>
                          <a:latin typeface="Arial"/>
                          <a:ea typeface="+mn-ea"/>
                          <a:cs typeface="+mn-cs"/>
                        </a:rPr>
                        <a:t>0.15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rgbClr val="FF0000"/>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600" b="1" kern="1200" dirty="0">
                          <a:solidFill>
                            <a:srgbClr val="FF0000"/>
                          </a:solidFill>
                          <a:latin typeface="Arial"/>
                          <a:ea typeface="+mn-ea"/>
                          <a:cs typeface="+mn-cs"/>
                        </a:rPr>
                        <a:t>0.3</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a:t>
                      </a:r>
                      <a:r>
                        <a:rPr kumimoji="0" lang="en-US" sz="1400" b="1" kern="1200" baseline="0" dirty="0">
                          <a:solidFill>
                            <a:schemeClr val="tx1"/>
                          </a:solidFill>
                          <a:latin typeface="Arial"/>
                          <a:ea typeface="+mn-ea"/>
                          <a:cs typeface="+mn-cs"/>
                        </a:rPr>
                        <a:t> beta* [mm]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0.8</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rgbClr val="FF0000"/>
                          </a:solidFill>
                          <a:latin typeface="Arial"/>
                          <a:ea typeface="+mn-ea"/>
                          <a:cs typeface="+mn-cs"/>
                        </a:rPr>
                        <a:t>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1.6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geometric emittance</a:t>
                      </a:r>
                      <a:r>
                        <a:rPr kumimoji="0" lang="en-US" sz="1400" b="1" kern="1200" baseline="0" dirty="0">
                          <a:solidFill>
                            <a:schemeClr val="tx1"/>
                          </a:solidFill>
                          <a:latin typeface="Arial"/>
                          <a:ea typeface="+mn-ea"/>
                          <a:cs typeface="+mn-cs"/>
                        </a:rPr>
                        <a:t> [nm]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0.71</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0.64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1.49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vertical geom. emittance [pm]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1.42</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chemeClr val="tx1"/>
                          </a:solidFill>
                          <a:latin typeface="Arial"/>
                          <a:ea typeface="+mn-ea"/>
                          <a:cs typeface="+mn-cs"/>
                        </a:rPr>
                        <a:t>4.34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1.29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2.98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horizontal rms IP spot size [</a:t>
                      </a:r>
                      <a:r>
                        <a:rPr kumimoji="0" lang="en-US" sz="1400" b="1" kern="1200" dirty="0">
                          <a:solidFill>
                            <a:schemeClr val="tx1"/>
                          </a:solidFill>
                          <a:latin typeface="Symbol" panose="05050102010706020507" pitchFamily="18" charset="2"/>
                          <a:ea typeface="+mn-ea"/>
                          <a:cs typeface="+mn-cs"/>
                        </a:rPr>
                        <a:t>m</a:t>
                      </a:r>
                      <a:r>
                        <a:rPr kumimoji="0" lang="en-US" sz="1400" b="1" kern="1200" dirty="0">
                          <a:solidFill>
                            <a:schemeClr val="tx1"/>
                          </a:solidFill>
                          <a:latin typeface="Arial"/>
                          <a:ea typeface="+mn-ea"/>
                          <a:cs typeface="+mn-cs"/>
                        </a:rPr>
                        <a:t>m]</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10</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chemeClr val="tx1"/>
                          </a:solidFill>
                          <a:latin typeface="Arial"/>
                          <a:ea typeface="+mn-ea"/>
                          <a:cs typeface="+mn-cs"/>
                        </a:rPr>
                        <a:t>21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14</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39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vertical rms IP spot size [nm]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34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rgbClr val="FF0000"/>
                          </a:solidFill>
                          <a:latin typeface="Arial"/>
                          <a:ea typeface="+mn-ea"/>
                          <a:cs typeface="+mn-cs"/>
                        </a:rPr>
                        <a:t>66</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rgbClr val="FF0000"/>
                          </a:solidFill>
                          <a:latin typeface="Arial"/>
                          <a:ea typeface="+mn-ea"/>
                          <a:cs typeface="+mn-cs"/>
                        </a:rPr>
                        <a:t>36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69</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14123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tx1"/>
                          </a:solidFill>
                          <a:latin typeface="Arial"/>
                          <a:ea typeface="+mn-ea"/>
                          <a:cs typeface="+mn-cs"/>
                        </a:rPr>
                        <a:t>beam-beam parameter </a:t>
                      </a:r>
                      <a:r>
                        <a:rPr kumimoji="0" lang="en-US" sz="1400" b="1" kern="1200" dirty="0">
                          <a:solidFill>
                            <a:schemeClr val="tx1"/>
                          </a:solidFill>
                          <a:latin typeface="Symbol" panose="05050102010706020507" pitchFamily="18" charset="2"/>
                          <a:ea typeface="+mn-ea"/>
                          <a:cs typeface="+mn-cs"/>
                        </a:rPr>
                        <a:t>x</a:t>
                      </a:r>
                      <a:r>
                        <a:rPr kumimoji="0" lang="en-US" sz="1400" b="1" kern="1200" baseline="-25000" dirty="0">
                          <a:solidFill>
                            <a:schemeClr val="tx1"/>
                          </a:solidFill>
                          <a:latin typeface="Arial"/>
                          <a:ea typeface="+mn-ea"/>
                          <a:cs typeface="+mn-cs"/>
                        </a:rPr>
                        <a:t>x</a:t>
                      </a:r>
                      <a:r>
                        <a:rPr kumimoji="0" lang="en-US" sz="1400" b="1" kern="1200" dirty="0">
                          <a:solidFill>
                            <a:schemeClr val="tx1"/>
                          </a:solidFill>
                          <a:latin typeface="Arial"/>
                          <a:ea typeface="+mn-ea"/>
                          <a:cs typeface="+mn-cs"/>
                        </a:rPr>
                        <a:t> / </a:t>
                      </a:r>
                      <a:r>
                        <a:rPr kumimoji="0" lang="en-US" sz="1400" b="1" kern="1200" dirty="0" err="1">
                          <a:solidFill>
                            <a:schemeClr val="tx1"/>
                          </a:solidFill>
                          <a:latin typeface="Symbol" panose="05050102010706020507" pitchFamily="18" charset="2"/>
                          <a:ea typeface="+mn-ea"/>
                          <a:cs typeface="+mn-cs"/>
                        </a:rPr>
                        <a:t>x</a:t>
                      </a:r>
                      <a:r>
                        <a:rPr kumimoji="0" lang="en-US" sz="1400" b="1" kern="1200" baseline="-25000" dirty="0" err="1">
                          <a:solidFill>
                            <a:schemeClr val="tx1"/>
                          </a:solidFill>
                          <a:latin typeface="Arial"/>
                          <a:ea typeface="+mn-ea"/>
                          <a:cs typeface="+mn-cs"/>
                        </a:rPr>
                        <a:t>y</a:t>
                      </a:r>
                      <a:endParaRPr kumimoji="0" lang="en-GB" sz="14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0.004/ 0.159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chemeClr val="tx1"/>
                          </a:solidFill>
                          <a:latin typeface="Arial"/>
                          <a:ea typeface="+mn-ea"/>
                          <a:cs typeface="+mn-cs"/>
                        </a:rPr>
                        <a:t>0.011/0.111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0.0187/0.129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0.096/0.138</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rms bunch length </a:t>
                      </a:r>
                      <a:r>
                        <a:rPr kumimoji="0" lang="en-US" sz="1400" b="1" kern="1200" dirty="0">
                          <a:solidFill>
                            <a:schemeClr val="tx1"/>
                          </a:solidFill>
                          <a:latin typeface="Arial"/>
                          <a:ea typeface="+mn-ea"/>
                          <a:cs typeface="+mn-cs"/>
                        </a:rPr>
                        <a:t>with SR / </a:t>
                      </a:r>
                      <a:r>
                        <a:rPr kumimoji="0" lang="en-US" sz="1400" b="1" kern="1200" dirty="0">
                          <a:solidFill>
                            <a:srgbClr val="FF0000"/>
                          </a:solidFill>
                          <a:latin typeface="Arial"/>
                          <a:ea typeface="+mn-ea"/>
                          <a:cs typeface="+mn-cs"/>
                        </a:rPr>
                        <a:t>BS [mm]</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4.32 / </a:t>
                      </a:r>
                      <a:r>
                        <a:rPr kumimoji="0" lang="en-US" sz="1600" b="1" kern="1200" dirty="0">
                          <a:solidFill>
                            <a:srgbClr val="FF0000"/>
                          </a:solidFill>
                          <a:latin typeface="Arial"/>
                          <a:ea typeface="+mn-ea"/>
                          <a:cs typeface="+mn-cs"/>
                        </a:rPr>
                        <a:t>15.2</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600" b="1" kern="1200" dirty="0">
                          <a:solidFill>
                            <a:schemeClr val="tx1"/>
                          </a:solidFill>
                          <a:latin typeface="Arial"/>
                          <a:ea typeface="+mn-ea"/>
                          <a:cs typeface="+mn-cs"/>
                        </a:rPr>
                        <a:t>3.55 / </a:t>
                      </a:r>
                      <a:r>
                        <a:rPr kumimoji="0" lang="de-AT" sz="1600" b="1" kern="1200" dirty="0">
                          <a:solidFill>
                            <a:srgbClr val="FF0000"/>
                          </a:solidFill>
                          <a:latin typeface="Arial"/>
                          <a:ea typeface="+mn-ea"/>
                          <a:cs typeface="+mn-cs"/>
                        </a:rPr>
                        <a:t>7.02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b="1" kern="1200" dirty="0">
                          <a:solidFill>
                            <a:schemeClr val="tx1"/>
                          </a:solidFill>
                          <a:latin typeface="Arial"/>
                          <a:ea typeface="+mn-ea"/>
                          <a:cs typeface="+mn-cs"/>
                        </a:rPr>
                        <a:t>2.5 / </a:t>
                      </a:r>
                      <a:r>
                        <a:rPr kumimoji="0" lang="en-US" sz="1600" b="1" kern="1200" dirty="0">
                          <a:solidFill>
                            <a:srgbClr val="FF0000"/>
                          </a:solidFill>
                          <a:latin typeface="Arial"/>
                          <a:ea typeface="+mn-ea"/>
                          <a:cs typeface="+mn-cs"/>
                        </a:rPr>
                        <a:t>4.45</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1.67 / </a:t>
                      </a:r>
                      <a:r>
                        <a:rPr kumimoji="0" lang="en-US" sz="1600" b="1" kern="1200" dirty="0">
                          <a:solidFill>
                            <a:srgbClr val="FF0000"/>
                          </a:solidFill>
                          <a:latin typeface="Arial"/>
                          <a:ea typeface="+mn-ea"/>
                          <a:cs typeface="+mn-cs"/>
                        </a:rPr>
                        <a:t>2.</a:t>
                      </a:r>
                      <a:r>
                        <a:rPr kumimoji="0" lang="en-GB" sz="1600" b="1" kern="1200" dirty="0">
                          <a:solidFill>
                            <a:srgbClr val="FF0000"/>
                          </a:solidFill>
                          <a:latin typeface="Arial"/>
                          <a:ea typeface="+mn-ea"/>
                          <a:cs typeface="+mn-cs"/>
                        </a:rPr>
                        <a:t>54</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US" sz="1400" b="1" kern="1200" dirty="0">
                          <a:solidFill>
                            <a:srgbClr val="FF0000"/>
                          </a:solidFill>
                          <a:latin typeface="Arial"/>
                          <a:ea typeface="+mn-ea"/>
                          <a:cs typeface="+mn-cs"/>
                        </a:rPr>
                        <a:t>luminosity per IP [10</a:t>
                      </a:r>
                      <a:r>
                        <a:rPr kumimoji="0" lang="en-US" sz="1400" b="1" kern="1200" baseline="30000" dirty="0">
                          <a:solidFill>
                            <a:srgbClr val="FF0000"/>
                          </a:solidFill>
                          <a:latin typeface="Arial"/>
                          <a:ea typeface="+mn-ea"/>
                          <a:cs typeface="+mn-cs"/>
                        </a:rPr>
                        <a:t>34</a:t>
                      </a:r>
                      <a:r>
                        <a:rPr kumimoji="0" lang="en-US" sz="1400" b="1" kern="1200" dirty="0">
                          <a:solidFill>
                            <a:srgbClr val="FF0000"/>
                          </a:solidFill>
                          <a:latin typeface="Arial"/>
                          <a:ea typeface="+mn-ea"/>
                          <a:cs typeface="+mn-cs"/>
                        </a:rPr>
                        <a:t> cm</a:t>
                      </a:r>
                      <a:r>
                        <a:rPr kumimoji="0" lang="en-US" sz="1400" b="1" kern="1200" baseline="30000" dirty="0">
                          <a:solidFill>
                            <a:srgbClr val="FF0000"/>
                          </a:solidFill>
                          <a:latin typeface="Arial"/>
                          <a:ea typeface="+mn-ea"/>
                          <a:cs typeface="+mn-cs"/>
                        </a:rPr>
                        <a:t>-2</a:t>
                      </a:r>
                      <a:r>
                        <a:rPr kumimoji="0" lang="en-US" sz="1400" b="1" kern="1200" dirty="0">
                          <a:solidFill>
                            <a:srgbClr val="FF0000"/>
                          </a:solidFill>
                          <a:latin typeface="Arial"/>
                          <a:ea typeface="+mn-ea"/>
                          <a:cs typeface="+mn-cs"/>
                        </a:rPr>
                        <a:t>s</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181</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17.3</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7.2</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1.2</a:t>
                      </a:r>
                      <a:r>
                        <a:rPr kumimoji="0" lang="en-GB" sz="1600" b="1" kern="1200" dirty="0">
                          <a:solidFill>
                            <a:srgbClr val="FF0000"/>
                          </a:solidFill>
                          <a:latin typeface="Arial"/>
                          <a:ea typeface="+mn-ea"/>
                          <a:cs typeface="+mn-cs"/>
                        </a:rPr>
                        <a:t>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US" sz="1400" b="1" kern="1200" dirty="0">
                          <a:solidFill>
                            <a:srgbClr val="FF0000"/>
                          </a:solidFill>
                          <a:latin typeface="Arial"/>
                          <a:ea typeface="+mn-ea"/>
                          <a:cs typeface="+mn-cs"/>
                        </a:rPr>
                        <a:t>tot. </a:t>
                      </a:r>
                      <a:r>
                        <a:rPr kumimoji="0" lang="en-US" sz="1400" b="1" kern="1200" dirty="0" err="1">
                          <a:solidFill>
                            <a:srgbClr val="FF0000"/>
                          </a:solidFill>
                          <a:latin typeface="Arial"/>
                          <a:ea typeface="+mn-ea"/>
                          <a:cs typeface="+mn-cs"/>
                        </a:rPr>
                        <a:t>integr</a:t>
                      </a:r>
                      <a:r>
                        <a:rPr kumimoji="0" lang="en-US" sz="1400" b="1" kern="1200" dirty="0">
                          <a:solidFill>
                            <a:srgbClr val="FF0000"/>
                          </a:solidFill>
                          <a:latin typeface="Arial"/>
                          <a:ea typeface="+mn-ea"/>
                          <a:cs typeface="+mn-cs"/>
                        </a:rPr>
                        <a:t>. luminosity / </a:t>
                      </a:r>
                      <a:r>
                        <a:rPr kumimoji="0" lang="en-US" sz="1400" b="1" kern="1200" dirty="0" err="1">
                          <a:solidFill>
                            <a:srgbClr val="FF0000"/>
                          </a:solidFill>
                          <a:latin typeface="Arial"/>
                          <a:ea typeface="+mn-ea"/>
                          <a:cs typeface="+mn-cs"/>
                        </a:rPr>
                        <a:t>yr</a:t>
                      </a:r>
                      <a:r>
                        <a:rPr kumimoji="0" lang="en-US" sz="1400" b="1" kern="1200" dirty="0">
                          <a:solidFill>
                            <a:srgbClr val="FF0000"/>
                          </a:solidFill>
                          <a:latin typeface="Arial"/>
                          <a:ea typeface="+mn-ea"/>
                          <a:cs typeface="+mn-cs"/>
                        </a:rPr>
                        <a:t> [ab</a:t>
                      </a:r>
                      <a:r>
                        <a:rPr kumimoji="0" lang="en-US" sz="1400" b="1" kern="1200" baseline="30000" dirty="0">
                          <a:solidFill>
                            <a:srgbClr val="FF0000"/>
                          </a:solidFill>
                          <a:latin typeface="Arial"/>
                          <a:ea typeface="+mn-ea"/>
                          <a:cs typeface="+mn-cs"/>
                        </a:rPr>
                        <a:t>-1</a:t>
                      </a:r>
                      <a:r>
                        <a:rPr kumimoji="0" lang="en-US" sz="1400" b="1" kern="1200" dirty="0">
                          <a:solidFill>
                            <a:srgbClr val="FF0000"/>
                          </a:solidFill>
                          <a:latin typeface="Arial"/>
                          <a:ea typeface="+mn-ea"/>
                          <a:cs typeface="+mn-cs"/>
                        </a:rPr>
                        <a:t>/</a:t>
                      </a:r>
                      <a:r>
                        <a:rPr kumimoji="0" lang="en-US" sz="1400" b="1" kern="1200" dirty="0" err="1">
                          <a:solidFill>
                            <a:srgbClr val="FF0000"/>
                          </a:solidFill>
                          <a:latin typeface="Arial"/>
                          <a:ea typeface="+mn-ea"/>
                          <a:cs typeface="+mn-cs"/>
                        </a:rPr>
                        <a:t>yr</a:t>
                      </a:r>
                      <a:r>
                        <a:rPr kumimoji="0" lang="en-US" sz="1400" b="1" kern="1200" dirty="0">
                          <a:solidFill>
                            <a:srgbClr val="FF0000"/>
                          </a:solidFill>
                          <a:latin typeface="Arial"/>
                          <a:ea typeface="+mn-ea"/>
                          <a:cs typeface="+mn-cs"/>
                        </a:rPr>
                        <a:t>]</a:t>
                      </a:r>
                      <a:endParaRPr kumimoji="0" lang="en-GB" sz="14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86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8</a:t>
                      </a:r>
                      <a:endParaRPr kumimoji="0" lang="en-GB" sz="160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3.4</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rgbClr val="FF0000"/>
                          </a:solidFill>
                          <a:latin typeface="Arial"/>
                          <a:ea typeface="+mn-ea"/>
                          <a:cs typeface="+mn-cs"/>
                        </a:rPr>
                        <a:t>0.6</a:t>
                      </a:r>
                      <a:endParaRPr kumimoji="0" lang="en-GB" sz="160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857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US" sz="1400" b="1" kern="1200" dirty="0">
                          <a:solidFill>
                            <a:schemeClr val="tx1"/>
                          </a:solidFill>
                          <a:latin typeface="Arial"/>
                          <a:ea typeface="+mn-ea"/>
                          <a:cs typeface="+mn-cs"/>
                        </a:rPr>
                        <a:t>beam lifetime rad </a:t>
                      </a:r>
                      <a:r>
                        <a:rPr kumimoji="0" lang="en-US" sz="1400" b="1" kern="1200" dirty="0" err="1">
                          <a:solidFill>
                            <a:schemeClr val="tx1"/>
                          </a:solidFill>
                          <a:latin typeface="Arial"/>
                          <a:ea typeface="+mn-ea"/>
                          <a:cs typeface="+mn-cs"/>
                        </a:rPr>
                        <a:t>Bhabha</a:t>
                      </a:r>
                      <a:r>
                        <a:rPr kumimoji="0" lang="en-US" sz="1400" b="1" kern="1200" dirty="0">
                          <a:solidFill>
                            <a:schemeClr val="tx1"/>
                          </a:solidFill>
                          <a:latin typeface="Arial"/>
                          <a:ea typeface="+mn-ea"/>
                          <a:cs typeface="+mn-cs"/>
                        </a:rPr>
                        <a:t> / BS [min]</a:t>
                      </a:r>
                      <a:endParaRPr kumimoji="0" lang="en-GB" sz="14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19 / ?</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baseline="0" dirty="0">
                          <a:solidFill>
                            <a:schemeClr val="tx1"/>
                          </a:solidFill>
                          <a:latin typeface="Arial"/>
                          <a:ea typeface="+mn-ea"/>
                          <a:cs typeface="+mn-cs"/>
                        </a:rPr>
                        <a:t>20 / ?</a:t>
                      </a:r>
                      <a:endParaRPr kumimoji="0" lang="en-GB" sz="160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10 / 19</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600" b="1" kern="1200" dirty="0">
                          <a:solidFill>
                            <a:schemeClr val="tx1"/>
                          </a:solidFill>
                          <a:latin typeface="Arial"/>
                          <a:ea typeface="+mn-ea"/>
                          <a:cs typeface="+mn-cs"/>
                        </a:rPr>
                        <a:t>12 / 46</a:t>
                      </a:r>
                      <a:endParaRPr kumimoji="0" lang="en-GB" sz="160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2045163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j-ea"/>
                <a:cs typeface="+mj-cs"/>
              </a:rPr>
              <a:t>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Design Outline</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3" name="Picture 2">
            <a:extLst>
              <a:ext uri="{FF2B5EF4-FFF2-40B4-BE49-F238E27FC236}">
                <a16:creationId xmlns:a16="http://schemas.microsoft.com/office/drawing/2014/main" id="{68589F1F-E62F-A21E-8464-CD84648C399D}"/>
              </a:ext>
            </a:extLst>
          </p:cNvPr>
          <p:cNvPicPr>
            <a:picLocks noChangeAspect="1"/>
          </p:cNvPicPr>
          <p:nvPr/>
        </p:nvPicPr>
        <p:blipFill>
          <a:blip r:embed="rId3"/>
          <a:stretch>
            <a:fillRect/>
          </a:stretch>
        </p:blipFill>
        <p:spPr>
          <a:xfrm>
            <a:off x="169620" y="1008112"/>
            <a:ext cx="6586022" cy="5156072"/>
          </a:xfrm>
          <a:prstGeom prst="rect">
            <a:avLst/>
          </a:prstGeom>
        </p:spPr>
      </p:pic>
      <p:sp>
        <p:nvSpPr>
          <p:cNvPr id="7" name="TextBox 6">
            <a:extLst>
              <a:ext uri="{FF2B5EF4-FFF2-40B4-BE49-F238E27FC236}">
                <a16:creationId xmlns:a16="http://schemas.microsoft.com/office/drawing/2014/main" id="{241C104D-FCF4-2AD0-0727-CC2247C42B84}"/>
              </a:ext>
            </a:extLst>
          </p:cNvPr>
          <p:cNvSpPr txBox="1"/>
          <p:nvPr/>
        </p:nvSpPr>
        <p:spPr>
          <a:xfrm>
            <a:off x="6755642" y="1219797"/>
            <a:ext cx="5436358" cy="4555093"/>
          </a:xfrm>
          <a:prstGeom prst="rect">
            <a:avLst/>
          </a:prstGeom>
          <a:noFill/>
        </p:spPr>
        <p:txBody>
          <a:bodyPr wrap="square">
            <a:spAutoFit/>
          </a:bodyPr>
          <a:lstStyle/>
          <a:p>
            <a:pPr marL="36576" marR="0" lvl="0" indent="0" defTabSz="914400" eaLnBrk="1" fontAlgn="auto" latinLnBrk="0" hangingPunct="1">
              <a:lnSpc>
                <a:spcPct val="100000"/>
              </a:lnSpc>
              <a:spcBef>
                <a:spcPts val="1200"/>
              </a:spcBef>
              <a:spcAft>
                <a:spcPts val="0"/>
              </a:spcAft>
              <a:buClr>
                <a:srgbClr val="0C377B"/>
              </a:buClr>
              <a:buSzPct val="80000"/>
              <a:buFont typeface="Arial"/>
              <a:buNone/>
              <a:tabLst/>
              <a:defRPr/>
            </a:pPr>
            <a:r>
              <a:rPr kumimoji="0" lang="en-US" sz="2400" b="1" i="0" u="none" strike="noStrike" kern="0" cap="none" spc="0" normalizeH="0" baseline="0" noProof="0" dirty="0">
                <a:ln>
                  <a:noFill/>
                </a:ln>
                <a:solidFill>
                  <a:prstClr val="black"/>
                </a:solidFill>
                <a:effectLst/>
                <a:uLnTx/>
                <a:uFillTx/>
              </a:rPr>
              <a:t>Double ring </a:t>
            </a:r>
            <a:r>
              <a:rPr kumimoji="0" lang="en-US" sz="2400" b="0" i="0" u="none" strike="noStrike" kern="0" cap="none" spc="0" normalizeH="0" baseline="0" noProof="0" dirty="0" err="1">
                <a:ln>
                  <a:noFill/>
                </a:ln>
                <a:solidFill>
                  <a:prstClr val="black"/>
                </a:solidFill>
                <a:effectLst/>
                <a:uLnTx/>
                <a:uFillTx/>
              </a:rPr>
              <a:t>e</a:t>
            </a:r>
            <a:r>
              <a:rPr kumimoji="0" lang="en-US" sz="2400" b="0" i="0" u="none" strike="noStrike" kern="0" cap="none" spc="0" normalizeH="0" baseline="30000" noProof="0" dirty="0" err="1">
                <a:ln>
                  <a:noFill/>
                </a:ln>
                <a:solidFill>
                  <a:prstClr val="black"/>
                </a:solidFill>
                <a:effectLst/>
                <a:uLnTx/>
                <a:uFillTx/>
              </a:rPr>
              <a:t>+</a:t>
            </a:r>
            <a:r>
              <a:rPr kumimoji="0" lang="en-US" sz="2400" b="0" i="0" u="none" strike="noStrike" kern="0" cap="none" spc="0" normalizeH="0" baseline="0" noProof="0" dirty="0" err="1">
                <a:ln>
                  <a:noFill/>
                </a:ln>
                <a:solidFill>
                  <a:prstClr val="black"/>
                </a:solidFill>
                <a:effectLst/>
                <a:uLnTx/>
                <a:uFillTx/>
              </a:rPr>
              <a:t>e</a:t>
            </a:r>
            <a:r>
              <a:rPr kumimoji="0" lang="en-US" sz="2400" b="0" i="0" u="none" strike="noStrike" kern="0" cap="none" spc="0" normalizeH="0" baseline="30000" noProof="0" dirty="0">
                <a:ln>
                  <a:noFill/>
                </a:ln>
                <a:solidFill>
                  <a:prstClr val="black"/>
                </a:solidFill>
                <a:effectLst/>
                <a:uLnTx/>
                <a:uFillTx/>
              </a:rPr>
              <a:t>-</a:t>
            </a:r>
            <a:r>
              <a:rPr kumimoji="0" lang="en-US" sz="2400" b="0" i="0" u="none" strike="noStrike" kern="0" cap="none" spc="0" normalizeH="0" baseline="0" noProof="0" dirty="0">
                <a:ln>
                  <a:noFill/>
                </a:ln>
                <a:solidFill>
                  <a:prstClr val="black"/>
                </a:solidFill>
                <a:effectLst/>
                <a:uLnTx/>
                <a:uFillTx/>
              </a:rPr>
              <a:t> collider</a:t>
            </a:r>
          </a:p>
          <a:p>
            <a:pPr marL="36576" marR="0" lvl="0" indent="0" defTabSz="914400" eaLnBrk="1" fontAlgn="auto" latinLnBrk="0" hangingPunct="1">
              <a:lnSpc>
                <a:spcPct val="100000"/>
              </a:lnSpc>
              <a:spcBef>
                <a:spcPts val="1200"/>
              </a:spcBef>
              <a:spcAft>
                <a:spcPts val="0"/>
              </a:spcAft>
              <a:buClr>
                <a:srgbClr val="0C377B"/>
              </a:buClr>
              <a:buSzPct val="80000"/>
              <a:buFontTx/>
              <a:buNone/>
              <a:tabLst/>
              <a:defRPr/>
            </a:pPr>
            <a:r>
              <a:rPr kumimoji="0" lang="en-US" sz="2400" b="1" i="0" u="none" strike="noStrike" kern="0" cap="none" spc="0" normalizeH="0" baseline="0" noProof="0" dirty="0">
                <a:ln>
                  <a:noFill/>
                </a:ln>
                <a:solidFill>
                  <a:prstClr val="black"/>
                </a:solidFill>
                <a:effectLst/>
                <a:uLnTx/>
                <a:uFillTx/>
              </a:rPr>
              <a:t>Common footprint with FCC-</a:t>
            </a:r>
            <a:r>
              <a:rPr kumimoji="0" lang="en-US" sz="2400" b="1" i="0" u="none" strike="noStrike" kern="0" cap="none" spc="0" normalizeH="0" baseline="0" noProof="0" dirty="0" err="1">
                <a:ln>
                  <a:noFill/>
                </a:ln>
                <a:solidFill>
                  <a:prstClr val="black"/>
                </a:solidFill>
                <a:effectLst/>
                <a:uLnTx/>
                <a:uFillTx/>
              </a:rPr>
              <a:t>hh</a:t>
            </a:r>
            <a:endParaRPr kumimoji="0" lang="en-US" sz="2400" b="0" i="0" u="none" strike="noStrike" kern="0" cap="none" spc="0" normalizeH="0" baseline="0" noProof="0" dirty="0">
              <a:ln>
                <a:noFill/>
              </a:ln>
              <a:solidFill>
                <a:prstClr val="black"/>
              </a:solidFill>
              <a:effectLst/>
              <a:uLnTx/>
              <a:uFillTx/>
            </a:endParaRPr>
          </a:p>
          <a:p>
            <a:pPr marL="36576" marR="0" lvl="0" indent="0" defTabSz="914400" eaLnBrk="1" fontAlgn="auto" latinLnBrk="0" hangingPunct="1">
              <a:lnSpc>
                <a:spcPct val="100000"/>
              </a:lnSpc>
              <a:spcBef>
                <a:spcPts val="1200"/>
              </a:spcBef>
              <a:spcAft>
                <a:spcPts val="0"/>
              </a:spcAft>
              <a:buClr>
                <a:srgbClr val="0C377B"/>
              </a:buClr>
              <a:buSzPct val="80000"/>
              <a:buFontTx/>
              <a:buNone/>
              <a:tabLst/>
              <a:defRPr/>
            </a:pPr>
            <a:r>
              <a:rPr kumimoji="0" lang="en-US" sz="2400" b="1" i="0" u="none" strike="noStrike" kern="0" cap="none" spc="0" normalizeH="0" baseline="0" noProof="0" dirty="0">
                <a:ln>
                  <a:noFill/>
                </a:ln>
                <a:solidFill>
                  <a:prstClr val="black"/>
                </a:solidFill>
                <a:effectLst/>
                <a:uLnTx/>
                <a:uFillTx/>
              </a:rPr>
              <a:t>Asymmetric IR layout and optics </a:t>
            </a:r>
            <a:r>
              <a:rPr kumimoji="0" lang="en-US" sz="2400" b="0" i="0" u="none" strike="noStrike" kern="0" cap="none" spc="0" normalizeH="0" baseline="0" noProof="0" dirty="0">
                <a:ln>
                  <a:noFill/>
                </a:ln>
                <a:solidFill>
                  <a:prstClr val="black"/>
                </a:solidFill>
                <a:effectLst/>
                <a:uLnTx/>
                <a:uFillTx/>
              </a:rPr>
              <a:t>to limit SR towards the detector </a:t>
            </a:r>
          </a:p>
          <a:p>
            <a:pPr marL="36576" marR="0" lvl="0" indent="0" defTabSz="914400" eaLnBrk="1" fontAlgn="auto" latinLnBrk="0" hangingPunct="1">
              <a:lnSpc>
                <a:spcPct val="100000"/>
              </a:lnSpc>
              <a:spcBef>
                <a:spcPts val="1200"/>
              </a:spcBef>
              <a:spcAft>
                <a:spcPts val="0"/>
              </a:spcAft>
              <a:buClr>
                <a:srgbClr val="0C377B"/>
              </a:buClr>
              <a:buSzPct val="80000"/>
              <a:buFontTx/>
              <a:buNone/>
              <a:tabLst/>
              <a:defRPr/>
            </a:pPr>
            <a:r>
              <a:rPr kumimoji="0" lang="en-US" sz="2400" b="1" i="0" u="none" strike="noStrike" kern="0" cap="none" spc="0" normalizeH="0" baseline="0" noProof="0" dirty="0">
                <a:ln>
                  <a:noFill/>
                </a:ln>
                <a:solidFill>
                  <a:prstClr val="black"/>
                </a:solidFill>
                <a:effectLst/>
                <a:uLnTx/>
                <a:uFillTx/>
              </a:rPr>
              <a:t>Large</a:t>
            </a:r>
            <a:r>
              <a:rPr kumimoji="0" lang="en-US" sz="2400" b="0" i="0" u="none" strike="noStrike" kern="0" cap="none" spc="0" normalizeH="0" baseline="0" noProof="0" dirty="0">
                <a:ln>
                  <a:noFill/>
                </a:ln>
                <a:solidFill>
                  <a:prstClr val="black"/>
                </a:solidFill>
                <a:effectLst/>
                <a:uLnTx/>
                <a:uFillTx/>
              </a:rPr>
              <a:t> crossing angle </a:t>
            </a:r>
            <a:r>
              <a:rPr kumimoji="0" lang="en-US" sz="2400" b="1" i="0" u="none" strike="noStrike" kern="0" cap="none" spc="0" normalizeH="0" baseline="0" noProof="0" dirty="0">
                <a:ln>
                  <a:noFill/>
                </a:ln>
                <a:solidFill>
                  <a:prstClr val="black"/>
                </a:solidFill>
                <a:effectLst/>
                <a:uLnTx/>
                <a:uFillTx/>
              </a:rPr>
              <a:t>30 </a:t>
            </a:r>
            <a:r>
              <a:rPr kumimoji="0" lang="en-US" sz="2400" b="1" i="0" u="none" strike="noStrike" kern="0" cap="none" spc="0" normalizeH="0" baseline="0" noProof="0" dirty="0" err="1">
                <a:ln>
                  <a:noFill/>
                </a:ln>
                <a:solidFill>
                  <a:prstClr val="black"/>
                </a:solidFill>
                <a:effectLst/>
                <a:uLnTx/>
                <a:uFillTx/>
              </a:rPr>
              <a:t>mrad</a:t>
            </a:r>
            <a:r>
              <a:rPr kumimoji="0" lang="en-US" sz="2400" b="1" i="0" u="none" strike="noStrike" kern="0" cap="none" spc="0" normalizeH="0" baseline="0" noProof="0" dirty="0">
                <a:ln>
                  <a:noFill/>
                </a:ln>
                <a:solidFill>
                  <a:prstClr val="black"/>
                </a:solidFill>
                <a:effectLst/>
                <a:uLnTx/>
                <a:uFillTx/>
              </a:rPr>
              <a:t>, “virtual” crab-waist collision</a:t>
            </a:r>
            <a:r>
              <a:rPr kumimoji="0" lang="en-GB" sz="2400" b="0" i="0" u="none" strike="noStrike" kern="0" cap="none" spc="0" normalizeH="0" baseline="0" noProof="0" dirty="0">
                <a:ln>
                  <a:noFill/>
                </a:ln>
                <a:solidFill>
                  <a:prstClr val="black"/>
                </a:solidFill>
                <a:effectLst/>
                <a:uLnTx/>
                <a:uFillTx/>
              </a:rPr>
              <a:t>, </a:t>
            </a:r>
            <a:r>
              <a:rPr kumimoji="0" lang="en-GB" sz="2400" b="1" i="0" u="none" strike="noStrike" kern="0" cap="none" spc="0" normalizeH="0" baseline="0" noProof="0" dirty="0">
                <a:ln>
                  <a:noFill/>
                </a:ln>
                <a:solidFill>
                  <a:prstClr val="black"/>
                </a:solidFill>
                <a:effectLst/>
                <a:uLnTx/>
                <a:uFillTx/>
              </a:rPr>
              <a:t>four-fold </a:t>
            </a:r>
            <a:r>
              <a:rPr kumimoji="0" lang="en-GB" sz="2400" b="1" i="0" u="none" strike="noStrike" kern="0" cap="none" spc="0" normalizeH="0" baseline="0" noProof="0" dirty="0" err="1">
                <a:ln>
                  <a:noFill/>
                </a:ln>
                <a:solidFill>
                  <a:prstClr val="black"/>
                </a:solidFill>
                <a:effectLst/>
                <a:uLnTx/>
                <a:uFillTx/>
              </a:rPr>
              <a:t>superperiodicity</a:t>
            </a:r>
            <a:r>
              <a:rPr kumimoji="0" lang="en-GB" sz="2400" b="0" i="0" u="none" strike="noStrike" kern="0" cap="none" spc="0" normalizeH="0" baseline="0" noProof="0" dirty="0">
                <a:ln>
                  <a:noFill/>
                </a:ln>
                <a:solidFill>
                  <a:prstClr val="black"/>
                </a:solidFill>
                <a:effectLst/>
                <a:uLnTx/>
                <a:uFillTx/>
              </a:rPr>
              <a:t>: 2 or 4 IPs</a:t>
            </a:r>
            <a:endParaRPr kumimoji="0" lang="en-US" sz="2400" b="0" i="0" u="none" strike="noStrike" kern="0" cap="none" spc="0" normalizeH="0" baseline="0" noProof="0" dirty="0">
              <a:ln>
                <a:noFill/>
              </a:ln>
              <a:solidFill>
                <a:prstClr val="black"/>
              </a:solidFill>
              <a:effectLst/>
              <a:uLnTx/>
              <a:uFillTx/>
            </a:endParaRPr>
          </a:p>
          <a:p>
            <a:pPr marL="36576" marR="0" lvl="0" indent="0" defTabSz="914400" eaLnBrk="1" fontAlgn="auto" latinLnBrk="0" hangingPunct="1">
              <a:lnSpc>
                <a:spcPct val="100000"/>
              </a:lnSpc>
              <a:spcBef>
                <a:spcPts val="1200"/>
              </a:spcBef>
              <a:spcAft>
                <a:spcPts val="0"/>
              </a:spcAft>
              <a:buClr>
                <a:srgbClr val="0C377B"/>
              </a:buClr>
              <a:buSzPct val="80000"/>
              <a:buFont typeface="Arial"/>
              <a:buNone/>
              <a:tabLst/>
              <a:defRPr/>
            </a:pPr>
            <a:r>
              <a:rPr kumimoji="0" lang="en-US" sz="2400" b="1" i="0" u="none" strike="noStrike" kern="0" cap="none" spc="0" normalizeH="0" baseline="0" noProof="0" dirty="0">
                <a:ln>
                  <a:noFill/>
                </a:ln>
                <a:solidFill>
                  <a:prstClr val="black"/>
                </a:solidFill>
                <a:effectLst/>
                <a:uLnTx/>
                <a:uFillTx/>
              </a:rPr>
              <a:t>SR power 50 MW/beam</a:t>
            </a:r>
            <a:r>
              <a:rPr kumimoji="0" lang="en-US" sz="2400" b="0" i="0" u="none" strike="noStrike" kern="0" cap="none" spc="0" normalizeH="0" baseline="0" noProof="0" dirty="0">
                <a:ln>
                  <a:noFill/>
                </a:ln>
                <a:solidFill>
                  <a:prstClr val="black"/>
                </a:solidFill>
                <a:effectLst/>
                <a:uLnTx/>
                <a:uFillTx/>
              </a:rPr>
              <a:t> </a:t>
            </a:r>
          </a:p>
          <a:p>
            <a:pPr marL="36576" marR="0" lvl="0" indent="0" defTabSz="914400" eaLnBrk="1" fontAlgn="auto" latinLnBrk="0" hangingPunct="1">
              <a:lnSpc>
                <a:spcPct val="100000"/>
              </a:lnSpc>
              <a:spcBef>
                <a:spcPts val="1200"/>
              </a:spcBef>
              <a:spcAft>
                <a:spcPts val="0"/>
              </a:spcAft>
              <a:buClr>
                <a:srgbClr val="0C377B"/>
              </a:buClr>
              <a:buSzPct val="80000"/>
              <a:buFont typeface="Arial"/>
              <a:buNone/>
              <a:tabLst/>
              <a:defRPr/>
            </a:pPr>
            <a:r>
              <a:rPr kumimoji="0" lang="en-US" sz="2400" b="1" i="0" u="none" strike="noStrike" kern="0" cap="none" spc="0" normalizeH="0" baseline="0" noProof="0" dirty="0">
                <a:ln>
                  <a:noFill/>
                </a:ln>
                <a:solidFill>
                  <a:prstClr val="black"/>
                </a:solidFill>
                <a:effectLst/>
                <a:uLnTx/>
                <a:uFillTx/>
              </a:rPr>
              <a:t>Top-up injection</a:t>
            </a:r>
            <a:r>
              <a:rPr kumimoji="0" lang="en-US" sz="2400" b="0" i="0" u="none" strike="noStrike" kern="0" cap="none" spc="0" normalizeH="0" baseline="0" noProof="0" dirty="0">
                <a:ln>
                  <a:noFill/>
                </a:ln>
                <a:solidFill>
                  <a:prstClr val="black"/>
                </a:solidFill>
                <a:effectLst/>
                <a:uLnTx/>
                <a:uFillTx/>
              </a:rPr>
              <a:t> r</a:t>
            </a:r>
            <a:r>
              <a:rPr kumimoji="0" lang="en-US" sz="2400" b="0" i="0" u="none" strike="noStrike" kern="0" cap="none" spc="0" normalizeH="0" baseline="0" noProof="0" dirty="0" err="1">
                <a:ln>
                  <a:noFill/>
                </a:ln>
                <a:solidFill>
                  <a:prstClr val="black"/>
                </a:solidFill>
                <a:effectLst/>
                <a:uLnTx/>
                <a:uFillTx/>
              </a:rPr>
              <a:t>equires</a:t>
            </a:r>
            <a:r>
              <a:rPr kumimoji="0" lang="en-US" sz="2400" b="0" i="0" u="none" strike="noStrike" kern="0" cap="none" spc="0" normalizeH="0" baseline="0" noProof="0" dirty="0">
                <a:ln>
                  <a:noFill/>
                </a:ln>
                <a:solidFill>
                  <a:prstClr val="black"/>
                </a:solidFill>
                <a:effectLst/>
                <a:uLnTx/>
                <a:uFillTx/>
              </a:rPr>
              <a:t> </a:t>
            </a:r>
            <a:r>
              <a:rPr kumimoji="0" lang="en-US" sz="2400" b="1" i="0" u="none" strike="noStrike" kern="0" cap="none" spc="0" normalizeH="0" baseline="0" noProof="0" dirty="0">
                <a:ln>
                  <a:noFill/>
                </a:ln>
                <a:solidFill>
                  <a:prstClr val="black"/>
                </a:solidFill>
                <a:effectLst/>
                <a:uLnTx/>
                <a:uFillTx/>
              </a:rPr>
              <a:t>booster synchrotron in collider tunnel</a:t>
            </a:r>
          </a:p>
        </p:txBody>
      </p:sp>
      <p:sp>
        <p:nvSpPr>
          <p:cNvPr id="4" name="TextBox 3">
            <a:extLst>
              <a:ext uri="{FF2B5EF4-FFF2-40B4-BE49-F238E27FC236}">
                <a16:creationId xmlns:a16="http://schemas.microsoft.com/office/drawing/2014/main" id="{F8B80B49-256F-850A-F119-648556E50C86}"/>
              </a:ext>
            </a:extLst>
          </p:cNvPr>
          <p:cNvSpPr txBox="1"/>
          <p:nvPr/>
        </p:nvSpPr>
        <p:spPr>
          <a:xfrm>
            <a:off x="105930" y="1090978"/>
            <a:ext cx="1430200" cy="400110"/>
          </a:xfrm>
          <a:prstGeom prst="rect">
            <a:avLst/>
          </a:prstGeom>
          <a:solidFill>
            <a:schemeClr val="tx2">
              <a:lumMod val="20000"/>
              <a:lumOff val="80000"/>
            </a:schemeClr>
          </a:solidFill>
        </p:spPr>
        <p:txBody>
          <a:bodyPr wrap="none" rtlCol="0">
            <a:spAutoFit/>
          </a:bodyPr>
          <a:lstStyle/>
          <a:p>
            <a:r>
              <a:rPr lang="en-US" sz="2000" i="1" dirty="0"/>
              <a:t>C</a:t>
            </a:r>
            <a:r>
              <a:rPr lang="en-US" sz="2000" dirty="0"/>
              <a:t>=91.1 km</a:t>
            </a:r>
            <a:endParaRPr lang="en-GB" sz="2000" dirty="0"/>
          </a:p>
        </p:txBody>
      </p:sp>
    </p:spTree>
    <p:extLst>
      <p:ext uri="{BB962C8B-B14F-4D97-AF65-F5344CB8AC3E}">
        <p14:creationId xmlns:p14="http://schemas.microsoft.com/office/powerpoint/2010/main" val="3004888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BFBE66-DFEF-6DCA-4E6F-4A294B9074B8}"/>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7" name="TextBox 6">
            <a:extLst>
              <a:ext uri="{FF2B5EF4-FFF2-40B4-BE49-F238E27FC236}">
                <a16:creationId xmlns:a16="http://schemas.microsoft.com/office/drawing/2014/main" id="{81597419-19CE-54C4-7A05-25CFCBBD30EA}"/>
              </a:ext>
            </a:extLst>
          </p:cNvPr>
          <p:cNvSpPr txBox="1"/>
          <p:nvPr/>
        </p:nvSpPr>
        <p:spPr>
          <a:xfrm>
            <a:off x="12013" y="2381825"/>
            <a:ext cx="4778351" cy="4339650"/>
          </a:xfrm>
          <a:prstGeom prst="rect">
            <a:avLst/>
          </a:prstGeom>
          <a:noFill/>
        </p:spPr>
        <p:txBody>
          <a:bodyPr wrap="square">
            <a:spAutoFit/>
          </a:bodyPr>
          <a:lstStyle/>
          <a:p>
            <a:endParaRPr lang="en-GB" sz="3200" dirty="0"/>
          </a:p>
          <a:p>
            <a:r>
              <a:rPr lang="en-GB" sz="2800" dirty="0"/>
              <a:t>For FCC-</a:t>
            </a:r>
            <a:r>
              <a:rPr lang="en-GB" sz="2800" dirty="0" err="1"/>
              <a:t>hh</a:t>
            </a:r>
            <a:r>
              <a:rPr lang="en-GB" sz="2800" dirty="0"/>
              <a:t>, two high-luminosity general-purpose experiments and two specialized experiments are foreseen, similar to  </a:t>
            </a:r>
          </a:p>
          <a:p>
            <a:r>
              <a:rPr lang="en-GB" sz="2800" dirty="0"/>
              <a:t>present LHC detectors </a:t>
            </a:r>
          </a:p>
          <a:p>
            <a:r>
              <a:rPr lang="en-GB" sz="1200" dirty="0"/>
              <a:t> </a:t>
            </a:r>
          </a:p>
          <a:p>
            <a:r>
              <a:rPr lang="en-GB" sz="3200" dirty="0"/>
              <a:t>FCC-</a:t>
            </a:r>
            <a:r>
              <a:rPr lang="en-GB" sz="3200" dirty="0" err="1"/>
              <a:t>ee</a:t>
            </a:r>
            <a:r>
              <a:rPr lang="en-GB" sz="3200" dirty="0"/>
              <a:t> &amp; </a:t>
            </a:r>
            <a:r>
              <a:rPr lang="en-GB" sz="3200" dirty="0" err="1"/>
              <a:t>hh</a:t>
            </a:r>
            <a:r>
              <a:rPr lang="en-GB" sz="3200" dirty="0"/>
              <a:t> would share the 4 experimental caverns</a:t>
            </a:r>
          </a:p>
        </p:txBody>
      </p:sp>
      <p:sp>
        <p:nvSpPr>
          <p:cNvPr id="8" name="Title 1">
            <a:extLst>
              <a:ext uri="{FF2B5EF4-FFF2-40B4-BE49-F238E27FC236}">
                <a16:creationId xmlns:a16="http://schemas.microsoft.com/office/drawing/2014/main" id="{0E3BD50C-E625-A2B3-62B8-9D8EDB74D1B4}"/>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lang="en-US" sz="2800" kern="0" dirty="0">
                <a:latin typeface="Arial"/>
              </a:rPr>
              <a:t>       </a:t>
            </a:r>
            <a:r>
              <a:rPr kumimoji="0" lang="en-US" sz="4000" b="1" i="0" u="none" strike="noStrike" kern="0" cap="none" spc="0" normalizeH="0" baseline="0" noProof="0" dirty="0">
                <a:ln>
                  <a:noFill/>
                </a:ln>
                <a:solidFill>
                  <a:srgbClr val="FFFF00"/>
                </a:solidFill>
                <a:effectLst/>
                <a:uLnTx/>
                <a:uFillTx/>
                <a:latin typeface="Arial"/>
                <a:ea typeface="+mj-ea"/>
                <a:cs typeface="+mj-cs"/>
              </a:rPr>
              <a:t>a</a:t>
            </a:r>
            <a:r>
              <a:rPr lang="en-US" sz="4000" kern="0" dirty="0">
                <a:latin typeface="Arial"/>
              </a:rPr>
              <a:t> case for four IPs &amp; experiments</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icon&#10;&#10;Description automatically generated">
            <a:extLst>
              <a:ext uri="{FF2B5EF4-FFF2-40B4-BE49-F238E27FC236}">
                <a16:creationId xmlns:a16="http://schemas.microsoft.com/office/drawing/2014/main" id="{F1C7A428-8B36-3F2D-18AF-9762A247F96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sp>
        <p:nvSpPr>
          <p:cNvPr id="12" name="TextBox 11">
            <a:extLst>
              <a:ext uri="{FF2B5EF4-FFF2-40B4-BE49-F238E27FC236}">
                <a16:creationId xmlns:a16="http://schemas.microsoft.com/office/drawing/2014/main" id="{841D3961-F9FC-E7E7-F062-FC0A39E659D2}"/>
              </a:ext>
            </a:extLst>
          </p:cNvPr>
          <p:cNvSpPr txBox="1"/>
          <p:nvPr/>
        </p:nvSpPr>
        <p:spPr>
          <a:xfrm>
            <a:off x="5052266" y="2756586"/>
            <a:ext cx="7116668" cy="338554"/>
          </a:xfrm>
          <a:prstGeom prst="rect">
            <a:avLst/>
          </a:prstGeom>
          <a:solidFill>
            <a:srgbClr val="44546A">
              <a:lumMod val="20000"/>
              <a:lumOff val="80000"/>
            </a:srgbClr>
          </a:solid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rPr>
              <a:t>M. Dam, ECFA Det. R&amp;D Roadmap, 2021, </a:t>
            </a:r>
            <a:r>
              <a:rPr kumimoji="0" lang="en-US" sz="1600" b="0" i="0" u="none" strike="noStrike" kern="0" cap="none" spc="0" normalizeH="0" baseline="0" noProof="0" dirty="0">
                <a:ln>
                  <a:noFill/>
                </a:ln>
                <a:solidFill>
                  <a:srgbClr val="0C377B"/>
                </a:solidFill>
                <a:effectLst/>
                <a:uLnTx/>
                <a:uFillTx/>
                <a:hlinkClick r:id="rId3"/>
              </a:rPr>
              <a:t>https://indico.cern.ch/event/994685/</a:t>
            </a:r>
            <a:r>
              <a:rPr kumimoji="0" lang="en-US" sz="1600" b="0" i="0" u="none" strike="noStrike" kern="0" cap="none" spc="0" normalizeH="0" baseline="0" noProof="0" dirty="0">
                <a:ln>
                  <a:noFill/>
                </a:ln>
                <a:solidFill>
                  <a:srgbClr val="0C377B"/>
                </a:solidFill>
                <a:effectLst/>
                <a:uLnTx/>
                <a:uFillTx/>
              </a:rPr>
              <a:t> </a:t>
            </a:r>
            <a:endParaRPr kumimoji="0" lang="en-GB" sz="1600" b="0" i="0" u="none" strike="noStrike" kern="0" cap="none" spc="0" normalizeH="0" baseline="0" noProof="0" dirty="0">
              <a:ln>
                <a:noFill/>
              </a:ln>
              <a:solidFill>
                <a:srgbClr val="0C377B"/>
              </a:solidFill>
              <a:effectLst/>
              <a:uLnTx/>
              <a:uFillTx/>
            </a:endParaRPr>
          </a:p>
        </p:txBody>
      </p:sp>
      <p:sp>
        <p:nvSpPr>
          <p:cNvPr id="14" name="TextBox 13">
            <a:extLst>
              <a:ext uri="{FF2B5EF4-FFF2-40B4-BE49-F238E27FC236}">
                <a16:creationId xmlns:a16="http://schemas.microsoft.com/office/drawing/2014/main" id="{E262C97E-006E-4D8B-F19A-9B175296A682}"/>
              </a:ext>
            </a:extLst>
          </p:cNvPr>
          <p:cNvSpPr txBox="1"/>
          <p:nvPr/>
        </p:nvSpPr>
        <p:spPr>
          <a:xfrm>
            <a:off x="27295" y="984151"/>
            <a:ext cx="12164705" cy="1631216"/>
          </a:xfrm>
          <a:prstGeom prst="rect">
            <a:avLst/>
          </a:prstGeom>
          <a:noFill/>
        </p:spPr>
        <p:txBody>
          <a:bodyPr wrap="square">
            <a:spAutoFit/>
          </a:bodyPr>
          <a:lstStyle/>
          <a:p>
            <a:r>
              <a:rPr lang="en-GB" sz="3600" dirty="0"/>
              <a:t>Four different FCC-</a:t>
            </a:r>
            <a:r>
              <a:rPr lang="en-GB" sz="3600" dirty="0" err="1"/>
              <a:t>ee</a:t>
            </a:r>
            <a:r>
              <a:rPr lang="en-GB" sz="3600" dirty="0"/>
              <a:t> detectors to optimally address: </a:t>
            </a:r>
          </a:p>
          <a:p>
            <a:r>
              <a:rPr lang="en-GB" sz="3200" dirty="0"/>
              <a:t>(1) Higgs factory program; (2) Ultraprecise electroweak &amp; QCD physics; (3) Heavy Flavour physics; (4) Search for feebly coupled particles </a:t>
            </a:r>
          </a:p>
        </p:txBody>
      </p:sp>
      <p:pic>
        <p:nvPicPr>
          <p:cNvPr id="16" name="Picture 15">
            <a:extLst>
              <a:ext uri="{FF2B5EF4-FFF2-40B4-BE49-F238E27FC236}">
                <a16:creationId xmlns:a16="http://schemas.microsoft.com/office/drawing/2014/main" id="{0A96C8DD-242E-27CB-28E0-562759E65DCC}"/>
              </a:ext>
            </a:extLst>
          </p:cNvPr>
          <p:cNvPicPr>
            <a:picLocks noChangeAspect="1"/>
          </p:cNvPicPr>
          <p:nvPr/>
        </p:nvPicPr>
        <p:blipFill rotWithShape="1">
          <a:blip r:embed="rId4"/>
          <a:srcRect b="6337"/>
          <a:stretch/>
        </p:blipFill>
        <p:spPr>
          <a:xfrm>
            <a:off x="5063319" y="3095139"/>
            <a:ext cx="7128681" cy="3755328"/>
          </a:xfrm>
          <a:prstGeom prst="rect">
            <a:avLst/>
          </a:prstGeom>
        </p:spPr>
      </p:pic>
    </p:spTree>
    <p:extLst>
      <p:ext uri="{BB962C8B-B14F-4D97-AF65-F5344CB8AC3E}">
        <p14:creationId xmlns:p14="http://schemas.microsoft.com/office/powerpoint/2010/main" val="1320102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E3C8BB-7B71-0847-79EC-BE9240C4FCF9}"/>
              </a:ext>
            </a:extLst>
          </p:cNvPr>
          <p:cNvSpPr txBox="1"/>
          <p:nvPr/>
        </p:nvSpPr>
        <p:spPr>
          <a:xfrm>
            <a:off x="154066" y="810284"/>
            <a:ext cx="4578420" cy="830997"/>
          </a:xfrm>
          <a:prstGeom prst="rect">
            <a:avLst/>
          </a:prstGeom>
          <a:noFill/>
        </p:spPr>
        <p:txBody>
          <a:bodyPr wrap="square" rtlCol="0">
            <a:spAutoFit/>
          </a:bodyPr>
          <a:lstStyle/>
          <a:p>
            <a:pPr defTabSz="457200">
              <a:defRPr/>
            </a:pPr>
            <a:r>
              <a:rPr lang="en-US" sz="2400" b="1" kern="0" dirty="0">
                <a:solidFill>
                  <a:srgbClr val="0000CC"/>
                </a:solidFill>
                <a:latin typeface="Calibri" panose="020F0502020204030204"/>
              </a:rPr>
              <a:t>efficient RF power sources</a:t>
            </a:r>
          </a:p>
          <a:p>
            <a:pPr defTabSz="457200">
              <a:defRPr/>
            </a:pPr>
            <a:r>
              <a:rPr lang="en-US" sz="2400" kern="0" dirty="0">
                <a:solidFill>
                  <a:srgbClr val="0000CC"/>
                </a:solidFill>
                <a:latin typeface="Calibri" panose="020F0502020204030204"/>
              </a:rPr>
              <a:t>(400 &amp; 800 MHz)</a:t>
            </a:r>
            <a:endParaRPr lang="en-GB" sz="2400" kern="0" dirty="0">
              <a:solidFill>
                <a:srgbClr val="0000CC"/>
              </a:solidFill>
              <a:latin typeface="Calibri" panose="020F0502020204030204"/>
            </a:endParaRPr>
          </a:p>
        </p:txBody>
      </p:sp>
      <p:sp>
        <p:nvSpPr>
          <p:cNvPr id="3" name="TextBox 2">
            <a:extLst>
              <a:ext uri="{FF2B5EF4-FFF2-40B4-BE49-F238E27FC236}">
                <a16:creationId xmlns:a16="http://schemas.microsoft.com/office/drawing/2014/main" id="{A4CD4DCB-161F-B783-3FF0-F1206243DC79}"/>
              </a:ext>
            </a:extLst>
          </p:cNvPr>
          <p:cNvSpPr txBox="1"/>
          <p:nvPr/>
        </p:nvSpPr>
        <p:spPr>
          <a:xfrm>
            <a:off x="5731738" y="744137"/>
            <a:ext cx="2722220" cy="461665"/>
          </a:xfrm>
          <a:prstGeom prst="rect">
            <a:avLst/>
          </a:prstGeom>
          <a:noFill/>
        </p:spPr>
        <p:txBody>
          <a:bodyPr wrap="none" rtlCol="0">
            <a:spAutoFit/>
          </a:bodyPr>
          <a:lstStyle/>
          <a:p>
            <a:pPr defTabSz="457200">
              <a:defRPr/>
            </a:pPr>
            <a:r>
              <a:rPr lang="en-US" sz="2400" b="1" kern="0" dirty="0">
                <a:solidFill>
                  <a:srgbClr val="0000CC"/>
                </a:solidFill>
                <a:latin typeface="Calibri" panose="020F0502020204030204"/>
              </a:rPr>
              <a:t>efficient SC cavities </a:t>
            </a:r>
            <a:endParaRPr lang="en-GB" sz="2400" b="1" kern="0" dirty="0">
              <a:solidFill>
                <a:srgbClr val="0000CC"/>
              </a:solidFill>
              <a:latin typeface="Calibri" panose="020F0502020204030204"/>
            </a:endParaRPr>
          </a:p>
        </p:txBody>
      </p:sp>
      <p:pic>
        <p:nvPicPr>
          <p:cNvPr id="4" name="Picture 3">
            <a:extLst>
              <a:ext uri="{FF2B5EF4-FFF2-40B4-BE49-F238E27FC236}">
                <a16:creationId xmlns:a16="http://schemas.microsoft.com/office/drawing/2014/main" id="{D19B0DEE-0CD7-5C37-E679-462FB7B854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482" y="4745550"/>
            <a:ext cx="2887641" cy="1927099"/>
          </a:xfrm>
          <a:prstGeom prst="rect">
            <a:avLst/>
          </a:prstGeom>
        </p:spPr>
      </p:pic>
      <p:pic>
        <p:nvPicPr>
          <p:cNvPr id="5" name="Picture 4">
            <a:extLst>
              <a:ext uri="{FF2B5EF4-FFF2-40B4-BE49-F238E27FC236}">
                <a16:creationId xmlns:a16="http://schemas.microsoft.com/office/drawing/2014/main" id="{79F00F8A-A40B-D7BB-68E2-122A96AF55C3}"/>
              </a:ext>
            </a:extLst>
          </p:cNvPr>
          <p:cNvPicPr>
            <a:picLocks noChangeAspect="1"/>
          </p:cNvPicPr>
          <p:nvPr/>
        </p:nvPicPr>
        <p:blipFill rotWithShape="1">
          <a:blip r:embed="rId3">
            <a:clrChange>
              <a:clrFrom>
                <a:srgbClr val="FFFFFF"/>
              </a:clrFrom>
              <a:clrTo>
                <a:srgbClr val="FFFFFF">
                  <a:alpha val="0"/>
                </a:srgbClr>
              </a:clrTo>
            </a:clrChange>
          </a:blip>
          <a:srcRect t="9393"/>
          <a:stretch/>
        </p:blipFill>
        <p:spPr>
          <a:xfrm>
            <a:off x="2886277" y="4724083"/>
            <a:ext cx="4169615" cy="1746034"/>
          </a:xfrm>
          <a:prstGeom prst="rect">
            <a:avLst/>
          </a:prstGeom>
        </p:spPr>
      </p:pic>
      <p:sp>
        <p:nvSpPr>
          <p:cNvPr id="6" name="TextBox 5">
            <a:extLst>
              <a:ext uri="{FF2B5EF4-FFF2-40B4-BE49-F238E27FC236}">
                <a16:creationId xmlns:a16="http://schemas.microsoft.com/office/drawing/2014/main" id="{7DCADE54-006D-74E0-CEB1-91207E1C2122}"/>
              </a:ext>
            </a:extLst>
          </p:cNvPr>
          <p:cNvSpPr txBox="1"/>
          <p:nvPr/>
        </p:nvSpPr>
        <p:spPr>
          <a:xfrm>
            <a:off x="189523" y="4203862"/>
            <a:ext cx="5408853" cy="461665"/>
          </a:xfrm>
          <a:prstGeom prst="rect">
            <a:avLst/>
          </a:prstGeom>
          <a:noFill/>
        </p:spPr>
        <p:txBody>
          <a:bodyPr wrap="none" rtlCol="0">
            <a:spAutoFit/>
          </a:bodyPr>
          <a:lstStyle/>
          <a:p>
            <a:pPr defTabSz="457200">
              <a:defRPr/>
            </a:pPr>
            <a:r>
              <a:rPr lang="en-US" sz="2400" kern="0" dirty="0">
                <a:solidFill>
                  <a:srgbClr val="0000CC"/>
                </a:solidFill>
                <a:latin typeface="Calibri" panose="020F0502020204030204"/>
              </a:rPr>
              <a:t>energy </a:t>
            </a:r>
            <a:r>
              <a:rPr lang="en-US" sz="2400" b="1" kern="0" dirty="0">
                <a:solidFill>
                  <a:srgbClr val="0000CC"/>
                </a:solidFill>
                <a:latin typeface="Calibri" panose="020F0502020204030204"/>
              </a:rPr>
              <a:t>efficient</a:t>
            </a:r>
            <a:r>
              <a:rPr lang="en-US" sz="2400" kern="0" dirty="0">
                <a:solidFill>
                  <a:srgbClr val="0000CC"/>
                </a:solidFill>
                <a:latin typeface="Calibri" panose="020F0502020204030204"/>
              </a:rPr>
              <a:t> twin aperture </a:t>
            </a:r>
            <a:r>
              <a:rPr lang="en-US" sz="2400" b="1" kern="0" dirty="0">
                <a:solidFill>
                  <a:srgbClr val="0000CC"/>
                </a:solidFill>
                <a:latin typeface="Calibri" panose="020F0502020204030204"/>
              </a:rPr>
              <a:t>arc dipoles</a:t>
            </a:r>
            <a:endParaRPr lang="en-GB" sz="2400" b="1" kern="0" dirty="0">
              <a:solidFill>
                <a:srgbClr val="0000CC"/>
              </a:solidFill>
              <a:latin typeface="Calibri" panose="020F0502020204030204"/>
            </a:endParaRPr>
          </a:p>
        </p:txBody>
      </p:sp>
      <p:sp>
        <p:nvSpPr>
          <p:cNvPr id="7" name="TextBox 6">
            <a:extLst>
              <a:ext uri="{FF2B5EF4-FFF2-40B4-BE49-F238E27FC236}">
                <a16:creationId xmlns:a16="http://schemas.microsoft.com/office/drawing/2014/main" id="{FC02E451-4A1B-A3ED-6784-BB1D857B4EE6}"/>
              </a:ext>
            </a:extLst>
          </p:cNvPr>
          <p:cNvSpPr txBox="1"/>
          <p:nvPr/>
        </p:nvSpPr>
        <p:spPr>
          <a:xfrm>
            <a:off x="2614904" y="1289188"/>
            <a:ext cx="1061389" cy="300082"/>
          </a:xfrm>
          <a:prstGeom prst="rect">
            <a:avLst/>
          </a:prstGeom>
          <a:solidFill>
            <a:srgbClr val="4BACC6">
              <a:lumMod val="20000"/>
              <a:lumOff val="80000"/>
            </a:srgbClr>
          </a:solidFill>
        </p:spPr>
        <p:txBody>
          <a:bodyPr wrap="square" rtlCol="0">
            <a:spAutoFit/>
          </a:bodyPr>
          <a:lstStyle/>
          <a:p>
            <a:pPr defTabSz="457200">
              <a:defRPr/>
            </a:pPr>
            <a:r>
              <a:rPr lang="en-US" sz="1350" kern="0" dirty="0">
                <a:solidFill>
                  <a:prstClr val="black"/>
                </a:solidFill>
                <a:latin typeface="Calibri" panose="020F0502020204030204"/>
              </a:rPr>
              <a:t>I. Syratchev</a:t>
            </a:r>
            <a:endParaRPr lang="en-GB" sz="1350" kern="0" dirty="0">
              <a:solidFill>
                <a:prstClr val="black"/>
              </a:solidFill>
              <a:latin typeface="Calibri" panose="020F0502020204030204"/>
            </a:endParaRPr>
          </a:p>
        </p:txBody>
      </p:sp>
      <p:sp>
        <p:nvSpPr>
          <p:cNvPr id="8" name="TextBox 7">
            <a:extLst>
              <a:ext uri="{FF2B5EF4-FFF2-40B4-BE49-F238E27FC236}">
                <a16:creationId xmlns:a16="http://schemas.microsoft.com/office/drawing/2014/main" id="{D758BE03-07ED-C010-54A0-BA12786EF1D9}"/>
              </a:ext>
            </a:extLst>
          </p:cNvPr>
          <p:cNvSpPr txBox="1"/>
          <p:nvPr/>
        </p:nvSpPr>
        <p:spPr>
          <a:xfrm>
            <a:off x="5280398" y="6401904"/>
            <a:ext cx="1061389" cy="300082"/>
          </a:xfrm>
          <a:prstGeom prst="rect">
            <a:avLst/>
          </a:prstGeom>
          <a:solidFill>
            <a:srgbClr val="4BACC6">
              <a:lumMod val="20000"/>
              <a:lumOff val="80000"/>
            </a:srgbClr>
          </a:solidFill>
        </p:spPr>
        <p:txBody>
          <a:bodyPr wrap="square" rtlCol="0">
            <a:spAutoFit/>
          </a:bodyPr>
          <a:lstStyle/>
          <a:p>
            <a:pPr defTabSz="457200">
              <a:defRPr/>
            </a:pPr>
            <a:r>
              <a:rPr lang="en-US" sz="1350" kern="0" dirty="0">
                <a:solidFill>
                  <a:prstClr val="black"/>
                </a:solidFill>
                <a:latin typeface="Calibri" panose="020F0502020204030204"/>
              </a:rPr>
              <a:t>A. Milanese</a:t>
            </a:r>
            <a:endParaRPr lang="en-GB" sz="1350" kern="0" dirty="0">
              <a:solidFill>
                <a:prstClr val="black"/>
              </a:solidFill>
              <a:latin typeface="Calibri" panose="020F0502020204030204"/>
            </a:endParaRPr>
          </a:p>
        </p:txBody>
      </p:sp>
      <p:sp>
        <p:nvSpPr>
          <p:cNvPr id="9" name="TextBox 8">
            <a:extLst>
              <a:ext uri="{FF2B5EF4-FFF2-40B4-BE49-F238E27FC236}">
                <a16:creationId xmlns:a16="http://schemas.microsoft.com/office/drawing/2014/main" id="{21A7C2B2-F2B6-27AA-FDCA-A76D1CB5D354}"/>
              </a:ext>
            </a:extLst>
          </p:cNvPr>
          <p:cNvSpPr txBox="1"/>
          <p:nvPr/>
        </p:nvSpPr>
        <p:spPr>
          <a:xfrm>
            <a:off x="6317163" y="4214273"/>
            <a:ext cx="5989518" cy="461665"/>
          </a:xfrm>
          <a:prstGeom prst="rect">
            <a:avLst/>
          </a:prstGeom>
          <a:noFill/>
        </p:spPr>
        <p:txBody>
          <a:bodyPr wrap="square" rtlCol="0">
            <a:spAutoFit/>
          </a:bodyPr>
          <a:lstStyle/>
          <a:p>
            <a:pPr defTabSz="457200">
              <a:defRPr/>
            </a:pPr>
            <a:r>
              <a:rPr lang="en-US" sz="2400" kern="0" dirty="0">
                <a:solidFill>
                  <a:srgbClr val="0000CC"/>
                </a:solidFill>
                <a:latin typeface="Calibri" panose="020F0502020204030204"/>
              </a:rPr>
              <a:t>u</a:t>
            </a:r>
            <a:r>
              <a:rPr lang="en-US" sz="2400" kern="0" dirty="0" err="1">
                <a:solidFill>
                  <a:srgbClr val="0000CC"/>
                </a:solidFill>
                <a:latin typeface="Calibri" panose="020F0502020204030204"/>
              </a:rPr>
              <a:t>nder</a:t>
            </a:r>
            <a:r>
              <a:rPr lang="en-US" sz="2400" kern="0" dirty="0">
                <a:solidFill>
                  <a:srgbClr val="0000CC"/>
                </a:solidFill>
                <a:latin typeface="Calibri" panose="020F0502020204030204"/>
              </a:rPr>
              <a:t> study: </a:t>
            </a:r>
            <a:r>
              <a:rPr lang="en-US" sz="2400" b="1" kern="0" dirty="0">
                <a:solidFill>
                  <a:srgbClr val="0000CC"/>
                </a:solidFill>
                <a:latin typeface="Calibri" panose="020F0502020204030204"/>
              </a:rPr>
              <a:t>CCT HTS quad’s &amp; sext’s for arcs</a:t>
            </a:r>
            <a:endParaRPr lang="en-GB" sz="2400" b="1" kern="0" dirty="0">
              <a:solidFill>
                <a:srgbClr val="0000CC"/>
              </a:solidFill>
              <a:latin typeface="Calibri" panose="020F0502020204030204"/>
            </a:endParaRPr>
          </a:p>
        </p:txBody>
      </p:sp>
      <p:pic>
        <p:nvPicPr>
          <p:cNvPr id="10" name="Picture 9">
            <a:extLst>
              <a:ext uri="{FF2B5EF4-FFF2-40B4-BE49-F238E27FC236}">
                <a16:creationId xmlns:a16="http://schemas.microsoft.com/office/drawing/2014/main" id="{C636AA84-FAF4-8A13-542F-A5EDF195205E}"/>
              </a:ext>
            </a:extLst>
          </p:cNvPr>
          <p:cNvPicPr>
            <a:picLocks noChangeAspect="1"/>
          </p:cNvPicPr>
          <p:nvPr/>
        </p:nvPicPr>
        <p:blipFill>
          <a:blip r:embed="rId4"/>
          <a:stretch>
            <a:fillRect/>
          </a:stretch>
        </p:blipFill>
        <p:spPr>
          <a:xfrm>
            <a:off x="7146359" y="5237075"/>
            <a:ext cx="2166235" cy="1559137"/>
          </a:xfrm>
          <a:prstGeom prst="rect">
            <a:avLst/>
          </a:prstGeom>
        </p:spPr>
      </p:pic>
      <p:pic>
        <p:nvPicPr>
          <p:cNvPr id="11" name="Picture 10">
            <a:extLst>
              <a:ext uri="{FF2B5EF4-FFF2-40B4-BE49-F238E27FC236}">
                <a16:creationId xmlns:a16="http://schemas.microsoft.com/office/drawing/2014/main" id="{ED9917B6-2892-28D4-3BA1-374AE751C6CD}"/>
              </a:ext>
            </a:extLst>
          </p:cNvPr>
          <p:cNvPicPr>
            <a:picLocks noChangeAspect="1"/>
          </p:cNvPicPr>
          <p:nvPr/>
        </p:nvPicPr>
        <p:blipFill>
          <a:blip r:embed="rId5"/>
          <a:stretch>
            <a:fillRect/>
          </a:stretch>
        </p:blipFill>
        <p:spPr>
          <a:xfrm>
            <a:off x="8937055" y="4696623"/>
            <a:ext cx="1353688" cy="1453894"/>
          </a:xfrm>
          <a:prstGeom prst="rect">
            <a:avLst/>
          </a:prstGeom>
        </p:spPr>
      </p:pic>
      <p:pic>
        <p:nvPicPr>
          <p:cNvPr id="12" name="Picture 11">
            <a:extLst>
              <a:ext uri="{FF2B5EF4-FFF2-40B4-BE49-F238E27FC236}">
                <a16:creationId xmlns:a16="http://schemas.microsoft.com/office/drawing/2014/main" id="{A9C10FD3-E7F2-C750-88E2-D6C222F1C570}"/>
              </a:ext>
            </a:extLst>
          </p:cNvPr>
          <p:cNvPicPr>
            <a:picLocks noChangeAspect="1"/>
          </p:cNvPicPr>
          <p:nvPr/>
        </p:nvPicPr>
        <p:blipFill>
          <a:blip r:embed="rId6"/>
          <a:stretch>
            <a:fillRect/>
          </a:stretch>
        </p:blipFill>
        <p:spPr>
          <a:xfrm>
            <a:off x="10325800" y="4696623"/>
            <a:ext cx="1410786" cy="1453894"/>
          </a:xfrm>
          <a:prstGeom prst="rect">
            <a:avLst/>
          </a:prstGeom>
        </p:spPr>
      </p:pic>
      <p:pic>
        <p:nvPicPr>
          <p:cNvPr id="13" name="Picture 12">
            <a:extLst>
              <a:ext uri="{FF2B5EF4-FFF2-40B4-BE49-F238E27FC236}">
                <a16:creationId xmlns:a16="http://schemas.microsoft.com/office/drawing/2014/main" id="{A703300C-0A24-D699-6013-CD6BD17FA215}"/>
              </a:ext>
            </a:extLst>
          </p:cNvPr>
          <p:cNvPicPr>
            <a:picLocks noChangeAspect="1"/>
          </p:cNvPicPr>
          <p:nvPr/>
        </p:nvPicPr>
        <p:blipFill>
          <a:blip r:embed="rId7"/>
          <a:stretch>
            <a:fillRect/>
          </a:stretch>
        </p:blipFill>
        <p:spPr>
          <a:xfrm>
            <a:off x="8014116" y="1253559"/>
            <a:ext cx="3733059" cy="2713931"/>
          </a:xfrm>
          <a:prstGeom prst="rect">
            <a:avLst/>
          </a:prstGeom>
        </p:spPr>
      </p:pic>
      <p:pic>
        <p:nvPicPr>
          <p:cNvPr id="14" name="Picture 13">
            <a:extLst>
              <a:ext uri="{FF2B5EF4-FFF2-40B4-BE49-F238E27FC236}">
                <a16:creationId xmlns:a16="http://schemas.microsoft.com/office/drawing/2014/main" id="{BA0A54A8-A426-0394-9792-46795FE0E8B5}"/>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979443" y="2883148"/>
            <a:ext cx="1609780" cy="86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6">
            <a:extLst>
              <a:ext uri="{FF2B5EF4-FFF2-40B4-BE49-F238E27FC236}">
                <a16:creationId xmlns:a16="http://schemas.microsoft.com/office/drawing/2014/main" id="{228C9DF1-22D6-BCC1-AD14-BB8519C7BB81}"/>
              </a:ext>
            </a:extLst>
          </p:cNvPr>
          <p:cNvSpPr txBox="1"/>
          <p:nvPr/>
        </p:nvSpPr>
        <p:spPr>
          <a:xfrm>
            <a:off x="7623689" y="2237759"/>
            <a:ext cx="2356735"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800 MHz 5-cell </a:t>
            </a:r>
            <a:r>
              <a:rPr kumimoji="0" lang="en-US" sz="1600" b="1" i="0" u="none" strike="noStrike" kern="1200" cap="none" spc="0" normalizeH="0" baseline="0" noProof="0" dirty="0" err="1">
                <a:ln>
                  <a:noFill/>
                </a:ln>
                <a:solidFill>
                  <a:srgbClr val="0C377B"/>
                </a:solidFill>
                <a:effectLst/>
                <a:uLnTx/>
                <a:uFillTx/>
                <a:latin typeface="Calibri" panose="020F0502020204030204"/>
                <a:ea typeface="+mn-ea"/>
                <a:cs typeface="+mn-cs"/>
              </a:rPr>
              <a:t>Nb</a:t>
            </a:r>
            <a:endPar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prototype / JLAB, 2 K</a:t>
            </a:r>
            <a:endParaRPr kumimoji="0" lang="en-GB" sz="16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16" name="Picture 15" descr="A picture containing drawing&#10;&#10;Description automatically generated">
            <a:extLst>
              <a:ext uri="{FF2B5EF4-FFF2-40B4-BE49-F238E27FC236}">
                <a16:creationId xmlns:a16="http://schemas.microsoft.com/office/drawing/2014/main" id="{F51C5094-4570-3BBC-69C0-D9FCC8CF43E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219611" y="718134"/>
            <a:ext cx="1782866" cy="517606"/>
          </a:xfrm>
          <a:prstGeom prst="rect">
            <a:avLst/>
          </a:prstGeom>
        </p:spPr>
      </p:pic>
      <p:pic>
        <p:nvPicPr>
          <p:cNvPr id="17" name="Picture 16" descr="Text&#10;&#10;Description automatically generated with low confidence">
            <a:extLst>
              <a:ext uri="{FF2B5EF4-FFF2-40B4-BE49-F238E27FC236}">
                <a16:creationId xmlns:a16="http://schemas.microsoft.com/office/drawing/2014/main" id="{D9835773-8944-BC32-3358-C5D3774A79A4}"/>
              </a:ext>
            </a:extLst>
          </p:cNvPr>
          <p:cNvPicPr>
            <a:picLocks noChangeAspect="1"/>
          </p:cNvPicPr>
          <p:nvPr/>
        </p:nvPicPr>
        <p:blipFill>
          <a:blip r:embed="rId10"/>
          <a:stretch>
            <a:fillRect/>
          </a:stretch>
        </p:blipFill>
        <p:spPr>
          <a:xfrm>
            <a:off x="10838498" y="5867628"/>
            <a:ext cx="1347078" cy="896419"/>
          </a:xfrm>
          <a:prstGeom prst="rect">
            <a:avLst/>
          </a:prstGeom>
        </p:spPr>
      </p:pic>
      <p:sp>
        <p:nvSpPr>
          <p:cNvPr id="18" name="TextBox 17">
            <a:extLst>
              <a:ext uri="{FF2B5EF4-FFF2-40B4-BE49-F238E27FC236}">
                <a16:creationId xmlns:a16="http://schemas.microsoft.com/office/drawing/2014/main" id="{503D9FC1-4C36-DA75-22D8-C355C622F887}"/>
              </a:ext>
            </a:extLst>
          </p:cNvPr>
          <p:cNvSpPr txBox="1"/>
          <p:nvPr/>
        </p:nvSpPr>
        <p:spPr>
          <a:xfrm>
            <a:off x="10863184" y="1686541"/>
            <a:ext cx="1353534" cy="300082"/>
          </a:xfrm>
          <a:prstGeom prst="rect">
            <a:avLst/>
          </a:prstGeom>
          <a:solidFill>
            <a:srgbClr val="4BACC6">
              <a:lumMod val="20000"/>
              <a:lumOff val="80000"/>
            </a:srgbClr>
          </a:solidFill>
        </p:spPr>
        <p:txBody>
          <a:bodyPr wrap="square" rtlCol="0">
            <a:spAutoFit/>
          </a:bodyPr>
          <a:lstStyle/>
          <a:p>
            <a:pPr defTabSz="457200">
              <a:defRPr/>
            </a:pPr>
            <a:r>
              <a:rPr lang="en-US" sz="1350" kern="0" dirty="0">
                <a:solidFill>
                  <a:prstClr val="black"/>
                </a:solidFill>
                <a:latin typeface="Calibri" panose="020F0502020204030204"/>
              </a:rPr>
              <a:t>F. Marhauser</a:t>
            </a:r>
            <a:endParaRPr lang="en-GB" sz="1350" kern="0" dirty="0">
              <a:solidFill>
                <a:prstClr val="black"/>
              </a:solidFill>
              <a:latin typeface="Calibri" panose="020F0502020204030204"/>
            </a:endParaRPr>
          </a:p>
        </p:txBody>
      </p:sp>
      <p:pic>
        <p:nvPicPr>
          <p:cNvPr id="19" name="Picture 18">
            <a:extLst>
              <a:ext uri="{FF2B5EF4-FFF2-40B4-BE49-F238E27FC236}">
                <a16:creationId xmlns:a16="http://schemas.microsoft.com/office/drawing/2014/main" id="{5D88D8EE-F751-8541-A86A-FCFF36FFB975}"/>
              </a:ext>
            </a:extLst>
          </p:cNvPr>
          <p:cNvPicPr>
            <a:picLocks noChangeAspect="1"/>
          </p:cNvPicPr>
          <p:nvPr/>
        </p:nvPicPr>
        <p:blipFill rotWithShape="1">
          <a:blip r:embed="rId11"/>
          <a:srcRect r="3846" b="17716"/>
          <a:stretch/>
        </p:blipFill>
        <p:spPr>
          <a:xfrm>
            <a:off x="154066" y="1704324"/>
            <a:ext cx="4168007" cy="1360008"/>
          </a:xfrm>
          <a:prstGeom prst="rect">
            <a:avLst/>
          </a:prstGeom>
        </p:spPr>
      </p:pic>
      <p:sp>
        <p:nvSpPr>
          <p:cNvPr id="20" name="TextBox 16">
            <a:extLst>
              <a:ext uri="{FF2B5EF4-FFF2-40B4-BE49-F238E27FC236}">
                <a16:creationId xmlns:a16="http://schemas.microsoft.com/office/drawing/2014/main" id="{6F8194A7-1E36-3806-3DDC-FF41FCD17629}"/>
              </a:ext>
            </a:extLst>
          </p:cNvPr>
          <p:cNvSpPr txBox="1"/>
          <p:nvPr/>
        </p:nvSpPr>
        <p:spPr>
          <a:xfrm>
            <a:off x="4437658" y="1428246"/>
            <a:ext cx="1000110" cy="132343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400 MHz 1-,2- &amp; 4-cell Nb/Cu , 4.5 K</a:t>
            </a:r>
          </a:p>
        </p:txBody>
      </p:sp>
      <p:sp>
        <p:nvSpPr>
          <p:cNvPr id="21" name="TextBox 20">
            <a:extLst>
              <a:ext uri="{FF2B5EF4-FFF2-40B4-BE49-F238E27FC236}">
                <a16:creationId xmlns:a16="http://schemas.microsoft.com/office/drawing/2014/main" id="{4F6868AB-CC69-139A-B9E3-03488F88716B}"/>
              </a:ext>
            </a:extLst>
          </p:cNvPr>
          <p:cNvSpPr txBox="1"/>
          <p:nvPr/>
        </p:nvSpPr>
        <p:spPr>
          <a:xfrm>
            <a:off x="203695" y="3244258"/>
            <a:ext cx="4578420" cy="830997"/>
          </a:xfrm>
          <a:prstGeom prst="rect">
            <a:avLst/>
          </a:prstGeom>
          <a:noFill/>
        </p:spPr>
        <p:txBody>
          <a:bodyPr wrap="square" rtlCol="0">
            <a:spAutoFit/>
          </a:bodyPr>
          <a:lstStyle/>
          <a:p>
            <a:pPr defTabSz="457200">
              <a:defRPr/>
            </a:pPr>
            <a:r>
              <a:rPr lang="en-US" sz="2400" kern="0" dirty="0">
                <a:solidFill>
                  <a:srgbClr val="0000CC"/>
                </a:solidFill>
                <a:latin typeface="Calibri" panose="020F0502020204030204"/>
              </a:rPr>
              <a:t>FPC &amp; HOM coupler, cryomodule, thin-film coatings…</a:t>
            </a:r>
            <a:endParaRPr lang="en-GB" sz="2400" kern="0" dirty="0">
              <a:solidFill>
                <a:srgbClr val="0000CC"/>
              </a:solidFill>
              <a:latin typeface="Calibri" panose="020F0502020204030204"/>
            </a:endParaRPr>
          </a:p>
        </p:txBody>
      </p:sp>
      <p:pic>
        <p:nvPicPr>
          <p:cNvPr id="23" name="Picture 22">
            <a:extLst>
              <a:ext uri="{FF2B5EF4-FFF2-40B4-BE49-F238E27FC236}">
                <a16:creationId xmlns:a16="http://schemas.microsoft.com/office/drawing/2014/main" id="{12121F43-AF31-FA29-DFA1-A9B6988D221C}"/>
              </a:ext>
            </a:extLst>
          </p:cNvPr>
          <p:cNvPicPr>
            <a:picLocks noChangeAspect="1"/>
          </p:cNvPicPr>
          <p:nvPr/>
        </p:nvPicPr>
        <p:blipFill>
          <a:blip r:embed="rId12"/>
          <a:stretch>
            <a:fillRect/>
          </a:stretch>
        </p:blipFill>
        <p:spPr>
          <a:xfrm>
            <a:off x="7186019" y="4651540"/>
            <a:ext cx="1248511" cy="523220"/>
          </a:xfrm>
          <a:prstGeom prst="rect">
            <a:avLst/>
          </a:prstGeom>
        </p:spPr>
      </p:pic>
      <p:pic>
        <p:nvPicPr>
          <p:cNvPr id="24" name="Picture 23" descr="A picture containing indoor, building, table, sitting&#10;&#10;Description automatically generated">
            <a:extLst>
              <a:ext uri="{FF2B5EF4-FFF2-40B4-BE49-F238E27FC236}">
                <a16:creationId xmlns:a16="http://schemas.microsoft.com/office/drawing/2014/main" id="{1E7C2BD4-4E43-AFFA-872C-D0F4B4D1B4E6}"/>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575205" y="1281793"/>
            <a:ext cx="1834682" cy="2446242"/>
          </a:xfrm>
          <a:prstGeom prst="rect">
            <a:avLst/>
          </a:prstGeom>
        </p:spPr>
      </p:pic>
      <p:sp>
        <p:nvSpPr>
          <p:cNvPr id="25" name="TextBox 24">
            <a:extLst>
              <a:ext uri="{FF2B5EF4-FFF2-40B4-BE49-F238E27FC236}">
                <a16:creationId xmlns:a16="http://schemas.microsoft.com/office/drawing/2014/main" id="{0336A8FF-2C44-FFBD-9274-101CE2975EF4}"/>
              </a:ext>
            </a:extLst>
          </p:cNvPr>
          <p:cNvSpPr txBox="1"/>
          <p:nvPr/>
        </p:nvSpPr>
        <p:spPr>
          <a:xfrm>
            <a:off x="9632407" y="6504998"/>
            <a:ext cx="1353534" cy="300082"/>
          </a:xfrm>
          <a:prstGeom prst="rect">
            <a:avLst/>
          </a:prstGeom>
          <a:solidFill>
            <a:srgbClr val="4BACC6">
              <a:lumMod val="20000"/>
              <a:lumOff val="80000"/>
            </a:srgbClr>
          </a:solidFill>
        </p:spPr>
        <p:txBody>
          <a:bodyPr wrap="square" rtlCol="0">
            <a:spAutoFit/>
          </a:bodyPr>
          <a:lstStyle/>
          <a:p>
            <a:pPr defTabSz="457200">
              <a:defRPr/>
            </a:pPr>
            <a:r>
              <a:rPr lang="en-US" sz="1350" kern="0" dirty="0">
                <a:solidFill>
                  <a:prstClr val="black"/>
                </a:solidFill>
                <a:latin typeface="Calibri" panose="020F0502020204030204"/>
              </a:rPr>
              <a:t>M. Koratzinos</a:t>
            </a:r>
            <a:endParaRPr lang="en-GB" sz="1350" kern="0" dirty="0">
              <a:solidFill>
                <a:prstClr val="black"/>
              </a:solidFill>
              <a:latin typeface="Calibri" panose="020F0502020204030204"/>
            </a:endParaRPr>
          </a:p>
        </p:txBody>
      </p:sp>
      <p:sp>
        <p:nvSpPr>
          <p:cNvPr id="27" name="Title 1">
            <a:extLst>
              <a:ext uri="{FF2B5EF4-FFF2-40B4-BE49-F238E27FC236}">
                <a16:creationId xmlns:a16="http://schemas.microsoft.com/office/drawing/2014/main" id="{02010B2E-8073-7086-9406-205197A1E44D}"/>
              </a:ext>
            </a:extLst>
          </p:cNvPr>
          <p:cNvSpPr txBox="1">
            <a:spLocks/>
          </p:cNvSpPr>
          <p:nvPr/>
        </p:nvSpPr>
        <p:spPr>
          <a:xfrm>
            <a:off x="-28930" y="0"/>
            <a:ext cx="12220930" cy="72631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4000" kern="0" dirty="0">
                <a:latin typeface="Arial"/>
              </a:rPr>
              <a:t>       accelerator R&amp;D examples</a:t>
            </a:r>
            <a:endParaRPr lang="en-US" sz="2800" kern="0" dirty="0">
              <a:latin typeface="Arial"/>
            </a:endParaRPr>
          </a:p>
        </p:txBody>
      </p:sp>
      <p:pic>
        <p:nvPicPr>
          <p:cNvPr id="28" name="Picture 27" descr="A picture containing icon&#10;&#10;Description automatically generated">
            <a:extLst>
              <a:ext uri="{FF2B5EF4-FFF2-40B4-BE49-F238E27FC236}">
                <a16:creationId xmlns:a16="http://schemas.microsoft.com/office/drawing/2014/main" id="{6F64FEE2-F4EC-8AD0-3F2B-9104758068B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03695" y="66029"/>
            <a:ext cx="1935386" cy="654292"/>
          </a:xfrm>
          <a:prstGeom prst="rect">
            <a:avLst/>
          </a:prstGeom>
        </p:spPr>
      </p:pic>
    </p:spTree>
    <p:extLst>
      <p:ext uri="{BB962C8B-B14F-4D97-AF65-F5344CB8AC3E}">
        <p14:creationId xmlns:p14="http://schemas.microsoft.com/office/powerpoint/2010/main" val="4126948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79D45-3498-AD87-CE58-50C3864F3AC4}"/>
              </a:ext>
            </a:extLst>
          </p:cNvPr>
          <p:cNvSpPr txBox="1">
            <a:spLocks/>
          </p:cNvSpPr>
          <p:nvPr/>
        </p:nvSpPr>
        <p:spPr>
          <a:xfrm>
            <a:off x="-28930" y="0"/>
            <a:ext cx="12220930" cy="72631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4000" kern="0" dirty="0">
                <a:latin typeface="Arial"/>
              </a:rPr>
              <a:t>              </a:t>
            </a:r>
            <a:r>
              <a:rPr kumimoji="0" lang="en-US" sz="4000" b="1" i="0" u="none" strike="noStrike" kern="1200" cap="none" spc="0" normalizeH="0" baseline="0" noProof="0" dirty="0">
                <a:ln>
                  <a:noFill/>
                </a:ln>
                <a:solidFill>
                  <a:srgbClr val="FFFF00"/>
                </a:solidFill>
                <a:effectLst/>
                <a:uLnTx/>
                <a:uFillTx/>
                <a:latin typeface="Calibri" panose="020F0502020204030204"/>
                <a:ea typeface="+mn-ea"/>
                <a:cs typeface="+mn-cs"/>
              </a:rPr>
              <a:t>FCC-</a:t>
            </a:r>
            <a:r>
              <a:rPr kumimoji="0" lang="en-US" sz="4000" b="1" i="0" u="none" strike="noStrike" kern="1200" cap="none" spc="0" normalizeH="0" baseline="0" noProof="0" dirty="0" err="1">
                <a:ln>
                  <a:noFill/>
                </a:ln>
                <a:solidFill>
                  <a:srgbClr val="FFFF00"/>
                </a:solidFill>
                <a:effectLst/>
                <a:uLnTx/>
                <a:uFillTx/>
                <a:latin typeface="Calibri" panose="020F0502020204030204"/>
                <a:ea typeface="+mn-ea"/>
                <a:cs typeface="+mn-cs"/>
              </a:rPr>
              <a:t>ee</a:t>
            </a:r>
            <a:r>
              <a:rPr kumimoji="0" lang="en-US" sz="4000" b="1" i="0" u="none" strike="noStrike" kern="1200" cap="none" spc="0" normalizeH="0" baseline="0" noProof="0" dirty="0">
                <a:ln>
                  <a:noFill/>
                </a:ln>
                <a:solidFill>
                  <a:srgbClr val="FFFF00"/>
                </a:solidFill>
                <a:effectLst/>
                <a:uLnTx/>
                <a:uFillTx/>
                <a:latin typeface="Calibri" panose="020F0502020204030204"/>
                <a:ea typeface="+mn-ea"/>
                <a:cs typeface="+mn-cs"/>
              </a:rPr>
              <a:t> Pre-Injector - Swiss CHART 2 program</a:t>
            </a:r>
            <a:endParaRPr kumimoji="0" lang="en-GB" sz="40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pic>
        <p:nvPicPr>
          <p:cNvPr id="3" name="Picture 2" descr="A picture containing icon&#10;&#10;Description automatically generated">
            <a:extLst>
              <a:ext uri="{FF2B5EF4-FFF2-40B4-BE49-F238E27FC236}">
                <a16:creationId xmlns:a16="http://schemas.microsoft.com/office/drawing/2014/main" id="{DA01DFFD-E287-17AD-76C9-CDB8A7DE50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695" y="66029"/>
            <a:ext cx="1935386" cy="654292"/>
          </a:xfrm>
          <a:prstGeom prst="rect">
            <a:avLst/>
          </a:prstGeom>
        </p:spPr>
      </p:pic>
      <p:pic>
        <p:nvPicPr>
          <p:cNvPr id="20" name="Picture 19">
            <a:extLst>
              <a:ext uri="{FF2B5EF4-FFF2-40B4-BE49-F238E27FC236}">
                <a16:creationId xmlns:a16="http://schemas.microsoft.com/office/drawing/2014/main" id="{1CCDB03C-73A0-8D15-CB7B-00AD79B92DF4}"/>
              </a:ext>
            </a:extLst>
          </p:cNvPr>
          <p:cNvPicPr>
            <a:picLocks noChangeAspect="1"/>
          </p:cNvPicPr>
          <p:nvPr/>
        </p:nvPicPr>
        <p:blipFill>
          <a:blip r:embed="rId3"/>
          <a:stretch>
            <a:fillRect/>
          </a:stretch>
        </p:blipFill>
        <p:spPr>
          <a:xfrm>
            <a:off x="739328" y="4329822"/>
            <a:ext cx="10436253" cy="2584011"/>
          </a:xfrm>
          <a:prstGeom prst="rect">
            <a:avLst/>
          </a:prstGeom>
        </p:spPr>
      </p:pic>
      <p:sp>
        <p:nvSpPr>
          <p:cNvPr id="21" name="TextBox 20">
            <a:extLst>
              <a:ext uri="{FF2B5EF4-FFF2-40B4-BE49-F238E27FC236}">
                <a16:creationId xmlns:a16="http://schemas.microsoft.com/office/drawing/2014/main" id="{50233007-94F9-7747-F8C6-027B6995E089}"/>
              </a:ext>
            </a:extLst>
          </p:cNvPr>
          <p:cNvSpPr txBox="1"/>
          <p:nvPr/>
        </p:nvSpPr>
        <p:spPr>
          <a:xfrm>
            <a:off x="128154" y="664432"/>
            <a:ext cx="12077700" cy="830997"/>
          </a:xfrm>
          <a:prstGeom prst="rect">
            <a:avLst/>
          </a:prstGeom>
          <a:noFill/>
        </p:spPr>
        <p:txBody>
          <a:bodyPr wrap="square">
            <a:spAutoFit/>
          </a:bodyPr>
          <a:lstStyle/>
          <a:p>
            <a:pPr marL="0" marR="0" lvl="0" indent="0" algn="l" defTabSz="914303"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Collaboration between PSI and CERN with external partners: CNRS-</a:t>
            </a:r>
            <a:r>
              <a:rPr kumimoji="0" lang="en-GB" sz="2400" b="0" i="0" u="none" strike="noStrike" kern="1200" cap="none" spc="0" normalizeH="0" baseline="0" noProof="0" dirty="0" err="1">
                <a:ln>
                  <a:noFill/>
                </a:ln>
                <a:solidFill>
                  <a:prstClr val="black"/>
                </a:solidFill>
                <a:effectLst/>
                <a:uLnTx/>
                <a:uFillTx/>
                <a:latin typeface="Calibri" panose="020F0502020204030204"/>
                <a:ea typeface="+mn-ea"/>
                <a:cs typeface="+mn-cs"/>
              </a:rPr>
              <a:t>IJCLab</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(Orsay), INFN-LNF (Frascati), KEK/</a:t>
            </a:r>
            <a:r>
              <a:rPr kumimoji="0" lang="en-GB" sz="2400" b="0" i="0" u="none" strike="noStrike" kern="1200" cap="none" spc="0" normalizeH="0" baseline="0" noProof="0" dirty="0" err="1">
                <a:ln>
                  <a:noFill/>
                </a:ln>
                <a:solidFill>
                  <a:prstClr val="black"/>
                </a:solidFill>
                <a:effectLst/>
                <a:uLnTx/>
                <a:uFillTx/>
                <a:latin typeface="Calibri" panose="020F0502020204030204"/>
                <a:ea typeface="+mn-ea"/>
                <a:cs typeface="+mn-cs"/>
              </a:rPr>
              <a:t>SuperKEKB</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as observer,  INFN-Ferrara – radiation from crystal</a:t>
            </a:r>
          </a:p>
        </p:txBody>
      </p:sp>
      <p:pic>
        <p:nvPicPr>
          <p:cNvPr id="22" name="Picture 21">
            <a:extLst>
              <a:ext uri="{FF2B5EF4-FFF2-40B4-BE49-F238E27FC236}">
                <a16:creationId xmlns:a16="http://schemas.microsoft.com/office/drawing/2014/main" id="{60940132-FC29-3B39-2F4C-E08254BE181F}"/>
              </a:ext>
            </a:extLst>
          </p:cNvPr>
          <p:cNvPicPr>
            <a:picLocks noChangeAspect="1"/>
          </p:cNvPicPr>
          <p:nvPr/>
        </p:nvPicPr>
        <p:blipFill>
          <a:blip r:embed="rId4"/>
          <a:stretch>
            <a:fillRect/>
          </a:stretch>
        </p:blipFill>
        <p:spPr>
          <a:xfrm>
            <a:off x="5824507" y="1363052"/>
            <a:ext cx="6367493" cy="3177450"/>
          </a:xfrm>
          <a:prstGeom prst="rect">
            <a:avLst/>
          </a:prstGeom>
        </p:spPr>
      </p:pic>
      <p:sp>
        <p:nvSpPr>
          <p:cNvPr id="23" name="TextBox 22">
            <a:extLst>
              <a:ext uri="{FF2B5EF4-FFF2-40B4-BE49-F238E27FC236}">
                <a16:creationId xmlns:a16="http://schemas.microsoft.com/office/drawing/2014/main" id="{D5FFEA5D-5F06-F482-FE3F-1C7F93FC22B2}"/>
              </a:ext>
            </a:extLst>
          </p:cNvPr>
          <p:cNvSpPr txBox="1"/>
          <p:nvPr/>
        </p:nvSpPr>
        <p:spPr>
          <a:xfrm>
            <a:off x="476041" y="1629184"/>
            <a:ext cx="5334612" cy="138499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a:t>
            </a:r>
            <a:r>
              <a:rPr kumimoji="0" lang="en-US" sz="2800" b="0" i="0" u="none" strike="noStrike" kern="1200" cap="none" spc="0" normalizeH="0" baseline="30000" noProof="0" dirty="0">
                <a:ln>
                  <a:noFill/>
                </a:ln>
                <a:solidFill>
                  <a:prstClr val="black"/>
                </a:solidFill>
                <a:effectLst/>
                <a:uLnTx/>
                <a:uFillTx/>
                <a:latin typeface="Calibri" panose="020F0502020204030204"/>
                <a:ea typeface="+mn-ea"/>
                <a:cs typeface="+mn-cs"/>
              </a:rPr>
              <a:t>3</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PSI e</a:t>
            </a:r>
            <a:r>
              <a:rPr kumimoji="0" lang="en-US" sz="2800" b="0"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production experiment with HTS solenoid at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SwissFEL</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planned for 2024/25</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D4138F41-C55D-4509-A55D-7C49086D2980}"/>
              </a:ext>
            </a:extLst>
          </p:cNvPr>
          <p:cNvSpPr txBox="1"/>
          <p:nvPr/>
        </p:nvSpPr>
        <p:spPr>
          <a:xfrm>
            <a:off x="489895" y="3561377"/>
            <a:ext cx="4929683"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Latest FCC-</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pre-injector layout</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3E94AF2F-0C55-1DC1-6F4C-5A2D42903ED8}"/>
              </a:ext>
            </a:extLst>
          </p:cNvPr>
          <p:cNvSpPr txBox="1"/>
          <p:nvPr/>
        </p:nvSpPr>
        <p:spPr>
          <a:xfrm>
            <a:off x="128154" y="6501824"/>
            <a:ext cx="2006776" cy="400110"/>
          </a:xfrm>
          <a:prstGeom prst="rect">
            <a:avLst/>
          </a:prstGeom>
          <a:solidFill>
            <a:schemeClr val="accent5">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P. Craievich et al.</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BEC12956-EE6C-2615-27CD-9B61C4433B54}"/>
              </a:ext>
            </a:extLst>
          </p:cNvPr>
          <p:cNvSpPr txBox="1"/>
          <p:nvPr/>
        </p:nvSpPr>
        <p:spPr>
          <a:xfrm>
            <a:off x="9134190" y="4758220"/>
            <a:ext cx="2674835" cy="400110"/>
          </a:xfrm>
          <a:prstGeom prst="rect">
            <a:avLst/>
          </a:prstGeom>
          <a:solidFill>
            <a:schemeClr val="accent1">
              <a:lumMod val="20000"/>
              <a:lumOff val="80000"/>
            </a:schemeClr>
          </a:solidFill>
        </p:spPr>
        <p:txBody>
          <a:bodyPr wrap="none" rtlCol="0">
            <a:spAutoFit/>
          </a:bodyPr>
          <a:lstStyle/>
          <a:p>
            <a:r>
              <a:rPr lang="en-US" sz="2000" dirty="0"/>
              <a:t>location? transfer lines?</a:t>
            </a:r>
            <a:endParaRPr lang="en-GB" sz="2000" dirty="0"/>
          </a:p>
        </p:txBody>
      </p:sp>
    </p:spTree>
    <p:extLst>
      <p:ext uri="{BB962C8B-B14F-4D97-AF65-F5344CB8AC3E}">
        <p14:creationId xmlns:p14="http://schemas.microsoft.com/office/powerpoint/2010/main" val="34420037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6.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lnSpc>
            <a:spcPts val="1238"/>
          </a:lnSpc>
          <a:defRPr sz="9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7.xml><?xml version="1.0" encoding="utf-8"?>
<a:theme xmlns:a="http://schemas.openxmlformats.org/drawingml/2006/main" name="5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8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3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3909</TotalTime>
  <Words>5053</Words>
  <Application>Microsoft Office PowerPoint</Application>
  <PresentationFormat>Widescreen</PresentationFormat>
  <Paragraphs>523</Paragraphs>
  <Slides>36</Slides>
  <Notes>4</Notes>
  <HiddenSlides>0</HiddenSlides>
  <MMClips>0</MMClips>
  <ScaleCrop>false</ScaleCrop>
  <HeadingPairs>
    <vt:vector size="6" baseType="variant">
      <vt:variant>
        <vt:lpstr>Fonts Used</vt:lpstr>
      </vt:variant>
      <vt:variant>
        <vt:i4>16</vt:i4>
      </vt:variant>
      <vt:variant>
        <vt:lpstr>Theme</vt:lpstr>
      </vt:variant>
      <vt:variant>
        <vt:i4>10</vt:i4>
      </vt:variant>
      <vt:variant>
        <vt:lpstr>Slide Titles</vt:lpstr>
      </vt:variant>
      <vt:variant>
        <vt:i4>36</vt:i4>
      </vt:variant>
    </vt:vector>
  </HeadingPairs>
  <TitlesOfParts>
    <vt:vector size="62" baseType="lpstr">
      <vt:lpstr>&amp;quot</vt:lpstr>
      <vt:lpstr>Arial</vt:lpstr>
      <vt:lpstr>Arial Narrow</vt:lpstr>
      <vt:lpstr>Bahnschrift SemiBold</vt:lpstr>
      <vt:lpstr>Calibri</vt:lpstr>
      <vt:lpstr>Calibri Light</vt:lpstr>
      <vt:lpstr>Cambria Math</vt:lpstr>
      <vt:lpstr>Comic Sans MS</vt:lpstr>
      <vt:lpstr>Corbel</vt:lpstr>
      <vt:lpstr>Courier New</vt:lpstr>
      <vt:lpstr>Palatino</vt:lpstr>
      <vt:lpstr>Symbol</vt:lpstr>
      <vt:lpstr>Tahoma</vt:lpstr>
      <vt:lpstr>Times New Roman</vt:lpstr>
      <vt:lpstr>Wingdings</vt:lpstr>
      <vt:lpstr>Zapf Dingbats</vt:lpstr>
      <vt:lpstr>Office Theme</vt:lpstr>
      <vt:lpstr>1_Office Theme</vt:lpstr>
      <vt:lpstr>3_Office Theme</vt:lpstr>
      <vt:lpstr>4_FC5643-CERN3027 - Scale of contributions</vt:lpstr>
      <vt:lpstr>2_Content Slides - Deep Blue</vt:lpstr>
      <vt:lpstr>1_Content Slides - Deep Blue</vt:lpstr>
      <vt:lpstr>5_FC5643-CERN3027 - Scale of contributions</vt:lpstr>
      <vt:lpstr>8_FC5643-CERN3027 - Scale of contributions</vt:lpstr>
      <vt:lpstr>3_FC5643-CERN3027 - Scale of contributions</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8-site baseline “PA31”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FCC Week 2023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angeles.faus.golfe@gmail.com</dc:creator>
  <cp:lastModifiedBy>Frank Zimmermann</cp:lastModifiedBy>
  <cp:revision>62</cp:revision>
  <dcterms:created xsi:type="dcterms:W3CDTF">2022-07-11T06:31:49Z</dcterms:created>
  <dcterms:modified xsi:type="dcterms:W3CDTF">2022-09-04T20:55:50Z</dcterms:modified>
</cp:coreProperties>
</file>