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8" r:id="rId2"/>
    <p:sldMasterId id="2147483676" r:id="rId3"/>
  </p:sldMasterIdLst>
  <p:notesMasterIdLst>
    <p:notesMasterId r:id="rId32"/>
  </p:notesMasterIdLst>
  <p:handoutMasterIdLst>
    <p:handoutMasterId r:id="rId33"/>
  </p:handoutMasterIdLst>
  <p:sldIdLst>
    <p:sldId id="2962" r:id="rId4"/>
    <p:sldId id="2989" r:id="rId5"/>
    <p:sldId id="2975" r:id="rId6"/>
    <p:sldId id="3003" r:id="rId7"/>
    <p:sldId id="3006" r:id="rId8"/>
    <p:sldId id="2980" r:id="rId9"/>
    <p:sldId id="2982" r:id="rId10"/>
    <p:sldId id="2978" r:id="rId11"/>
    <p:sldId id="2988" r:id="rId12"/>
    <p:sldId id="2992" r:id="rId13"/>
    <p:sldId id="2970" r:id="rId14"/>
    <p:sldId id="2971" r:id="rId15"/>
    <p:sldId id="2995" r:id="rId16"/>
    <p:sldId id="2996" r:id="rId17"/>
    <p:sldId id="3009" r:id="rId18"/>
    <p:sldId id="3002" r:id="rId19"/>
    <p:sldId id="2963" r:id="rId20"/>
    <p:sldId id="2999" r:id="rId21"/>
    <p:sldId id="2990" r:id="rId22"/>
    <p:sldId id="3004" r:id="rId23"/>
    <p:sldId id="2984" r:id="rId24"/>
    <p:sldId id="2986" r:id="rId25"/>
    <p:sldId id="2985" r:id="rId26"/>
    <p:sldId id="3008" r:id="rId27"/>
    <p:sldId id="3001" r:id="rId28"/>
    <p:sldId id="2973" r:id="rId29"/>
    <p:sldId id="3000" r:id="rId30"/>
    <p:sldId id="2969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E40"/>
    <a:srgbClr val="F21AD3"/>
    <a:srgbClr val="FF9933"/>
    <a:srgbClr val="FF6600"/>
    <a:srgbClr val="9999FF"/>
    <a:srgbClr val="669900"/>
    <a:srgbClr val="B55355"/>
    <a:srgbClr val="FFCCCC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46" autoAdjust="0"/>
    <p:restoredTop sz="95173" autoAdjust="0"/>
  </p:normalViewPr>
  <p:slideViewPr>
    <p:cSldViewPr snapToGrid="0" snapToObjects="1">
      <p:cViewPr varScale="1">
        <p:scale>
          <a:sx n="77" d="100"/>
          <a:sy n="77" d="100"/>
        </p:scale>
        <p:origin x="852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27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0B403-0E76-5C49-9FF3-ED84AC90EB4D}" type="datetimeFigureOut">
              <a:rPr lang="en-US" smtClean="0"/>
              <a:pPr/>
              <a:t>9/4/2022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31972-67CF-3C42-B54C-3F72D1F548E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6257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36E0F-4861-E943-B986-10AFA25417D8}" type="datetimeFigureOut">
              <a:rPr lang="en-US" smtClean="0"/>
              <a:pPr/>
              <a:t>9/4/2022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4E9E00-F01D-6146-893F-56AA929097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7127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804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4E9E00-F01D-6146-893F-56AA92909738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876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510" y="2083340"/>
            <a:ext cx="3360000" cy="303926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LHC Status - UPHUK8 -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LHC Status - UPHUK8 -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LHC Status - UPHUK8 -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5"/>
            <a:ext cx="1505062" cy="172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979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5299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3863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7277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194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190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ppo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1097" y="2703285"/>
            <a:ext cx="1730477" cy="162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7223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6203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0691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9756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A53A9-EFDD-435D-8F21-26DB144B77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0355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28201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598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5098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12183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94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7018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158383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025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5369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3150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89E99-7FC4-4748-B7C9-68EC83089E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4273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155" y="2517059"/>
            <a:ext cx="2012444" cy="189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599" y="1972062"/>
            <a:ext cx="5648108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800" dirty="0"/>
              <a:t>Click to </a:t>
            </a:r>
            <a:r>
              <a:rPr lang="fr-CH" sz="1800" dirty="0" err="1"/>
              <a:t>edit</a:t>
            </a:r>
            <a:r>
              <a:rPr lang="fr-CH" sz="1800"/>
              <a:t> Master title style</a:t>
            </a:r>
            <a:endParaRPr lang="en-US" sz="180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LHC Status - UPHUK8 - Jorg Wenninger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55898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5078628"/>
          </a:xfrm>
        </p:spPr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05/09/2022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LHC Status - UPHUK8 - Jorg Wenninger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LHC Status - UPHUK8 - Jorg Wenninger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44"/>
          <a:stretch/>
        </p:blipFill>
        <p:spPr>
          <a:xfrm>
            <a:off x="1" y="6243485"/>
            <a:ext cx="12192000" cy="629402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379" y="6373260"/>
            <a:ext cx="57715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41731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91491-4375-AA41-8137-3861025BA0D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78" t="11393" r="92556"/>
          <a:stretch/>
        </p:blipFill>
        <p:spPr>
          <a:xfrm>
            <a:off x="-82973" y="6243485"/>
            <a:ext cx="836988" cy="624676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592553" y="6369083"/>
            <a:ext cx="19451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05/09/2022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8288" indent="-268288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7550" indent="-269875" algn="l" defTabSz="717550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6938" indent="-14763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55713" indent="-21431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24000" indent="-21748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LHC Status - UPHUK8 - Jorg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A53A9-EFDD-435D-8F21-26DB144B77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2014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05/09/2022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LHC Status - UPHUK8 - Jorg Wenninger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89E99-7FC4-4748-B7C9-68EC83089E9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3428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13" Type="http://schemas.openxmlformats.org/officeDocument/2006/relationships/image" Target="../media/image32.jpg"/><Relationship Id="rId3" Type="http://schemas.openxmlformats.org/officeDocument/2006/relationships/image" Target="../media/image23.jpeg"/><Relationship Id="rId7" Type="http://schemas.openxmlformats.org/officeDocument/2006/relationships/image" Target="../media/image27.JPG"/><Relationship Id="rId12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0.jpeg"/><Relationship Id="rId5" Type="http://schemas.openxmlformats.org/officeDocument/2006/relationships/image" Target="../media/image25.JPG"/><Relationship Id="rId10" Type="http://schemas.microsoft.com/office/2007/relationships/hdphoto" Target="../media/hdphoto1.wdp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D5480DB3-D676-A522-A0CF-1A0E0A9E0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48579"/>
            <a:ext cx="12192000" cy="8128000"/>
          </a:xfrm>
          <a:prstGeom prst="rect">
            <a:avLst/>
          </a:prstGeom>
        </p:spPr>
      </p:pic>
      <p:sp>
        <p:nvSpPr>
          <p:cNvPr id="13" name="Rectangle 47"/>
          <p:cNvSpPr>
            <a:spLocks noChangeArrowheads="1"/>
          </p:cNvSpPr>
          <p:nvPr/>
        </p:nvSpPr>
        <p:spPr bwMode="auto">
          <a:xfrm>
            <a:off x="1111170" y="801341"/>
            <a:ext cx="10637133" cy="2103906"/>
          </a:xfrm>
          <a:prstGeom prst="rect">
            <a:avLst/>
          </a:prstGeom>
          <a:gradFill rotWithShape="1">
            <a:gsLst>
              <a:gs pos="0">
                <a:srgbClr val="003368">
                  <a:alpha val="70000"/>
                </a:srgbClr>
              </a:gs>
              <a:gs pos="100000">
                <a:srgbClr val="8BA2BA"/>
              </a:gs>
            </a:gsLst>
            <a:lin ang="0" scaled="1"/>
          </a:gradFill>
          <a:ln w="19050">
            <a:solidFill>
              <a:srgbClr val="333399"/>
            </a:solidFill>
            <a:miter lim="800000"/>
            <a:headEnd/>
            <a:tailEnd/>
          </a:ln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dirty="0">
              <a:solidFill>
                <a:schemeClr val="bg1"/>
              </a:solidFill>
              <a:latin typeface="Calibri" charset="0"/>
            </a:endParaRPr>
          </a:p>
        </p:txBody>
      </p:sp>
      <p:pic>
        <p:nvPicPr>
          <p:cNvPr id="14" name="Picture 29" descr="Logo CERN width=144,      height=14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4418" y="945601"/>
            <a:ext cx="1524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01666" y="945601"/>
            <a:ext cx="7958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chemeClr val="bg1"/>
                </a:solidFill>
              </a:rPr>
              <a:t>LHC Status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97147B-6F31-6F41-B200-47C7B655A3BA}"/>
              </a:ext>
            </a:extLst>
          </p:cNvPr>
          <p:cNvSpPr txBox="1"/>
          <p:nvPr/>
        </p:nvSpPr>
        <p:spPr>
          <a:xfrm>
            <a:off x="4421651" y="1992789"/>
            <a:ext cx="511819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J. Wenninger – BE/OP/LHC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70082" y="6293144"/>
            <a:ext cx="7909622" cy="307777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6">
                    <a:lumMod val="50000"/>
                  </a:schemeClr>
                </a:solidFill>
              </a:rPr>
              <a:t>Acknowledgements: M. Solfaroli, M. Hostettler, S.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</a:rPr>
              <a:t>Fartoukh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en-GB" sz="1400" b="1" dirty="0" err="1">
                <a:solidFill>
                  <a:schemeClr val="accent6">
                    <a:lumMod val="50000"/>
                  </a:schemeClr>
                </a:solidFill>
              </a:rPr>
              <a:t>Lechner</a:t>
            </a:r>
            <a:r>
              <a:rPr lang="en-GB" sz="1400" b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G. Iadarola</a:t>
            </a:r>
            <a:endParaRPr lang="en-GB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771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194" y="937550"/>
            <a:ext cx="4993001" cy="467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600" y="1278320"/>
            <a:ext cx="5799783" cy="25083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chemeClr val="tx2">
                    <a:alpha val="50000"/>
                  </a:schemeClr>
                </a:solidFill>
              </a:rPr>
              <a:t>Introduction Run 3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 smtClean="0">
                <a:solidFill>
                  <a:schemeClr val="tx2"/>
                </a:solidFill>
              </a:rPr>
              <a:t>Commissioning </a:t>
            </a:r>
            <a:r>
              <a:rPr lang="en-US" sz="2800" b="1" dirty="0">
                <a:solidFill>
                  <a:schemeClr val="tx2"/>
                </a:solidFill>
              </a:rPr>
              <a:t>2022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chemeClr val="tx2">
                    <a:alpha val="50000"/>
                  </a:schemeClr>
                </a:solidFill>
              </a:rPr>
              <a:t>Performance limitations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chemeClr val="tx2">
                    <a:alpha val="50000"/>
                  </a:schemeClr>
                </a:solidFill>
                <a:latin typeface="+mn-lt"/>
              </a:rPr>
              <a:t>Conclusions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E224AC1-ED34-714E-17C1-CA101220BAC7}"/>
              </a:ext>
            </a:extLst>
          </p:cNvPr>
          <p:cNvGrpSpPr/>
          <p:nvPr/>
        </p:nvGrpSpPr>
        <p:grpSpPr>
          <a:xfrm>
            <a:off x="8578505" y="2334395"/>
            <a:ext cx="1736377" cy="1736377"/>
            <a:chOff x="8696916" y="2693118"/>
            <a:chExt cx="1736377" cy="1736377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98A42B8-6931-4995-7DFE-0385433DEF4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96916" y="2693118"/>
              <a:ext cx="1736377" cy="1736377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008E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1D6BF2D-3733-3BEB-592E-5DB6EA4927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84354" y="2980707"/>
              <a:ext cx="1161500" cy="11615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8E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041C6FC-ABB3-5E0D-0FAB-5553E24D83D3}"/>
                </a:ext>
              </a:extLst>
            </p:cNvPr>
            <p:cNvSpPr txBox="1"/>
            <p:nvPr/>
          </p:nvSpPr>
          <p:spPr>
            <a:xfrm rot="1790038">
              <a:off x="9019401" y="400123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12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87A62ED-7637-8E28-EF6F-92DF29F32A69}"/>
                </a:ext>
              </a:extLst>
            </p:cNvPr>
            <p:cNvSpPr txBox="1"/>
            <p:nvPr/>
          </p:nvSpPr>
          <p:spPr>
            <a:xfrm rot="4236012">
              <a:off x="8674869" y="36310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23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59F0ECE-BDD1-E3F0-44EA-A67C047BB123}"/>
                </a:ext>
              </a:extLst>
            </p:cNvPr>
            <p:cNvSpPr txBox="1"/>
            <p:nvPr/>
          </p:nvSpPr>
          <p:spPr>
            <a:xfrm rot="17961170">
              <a:off x="8687496" y="305512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34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98143EA-7679-67CA-69F4-56C86B630ABC}"/>
                </a:ext>
              </a:extLst>
            </p:cNvPr>
            <p:cNvSpPr txBox="1"/>
            <p:nvPr/>
          </p:nvSpPr>
          <p:spPr>
            <a:xfrm rot="20289918">
              <a:off x="9054156" y="271406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45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7219F80-F926-C39A-F7B2-76A787391714}"/>
                </a:ext>
              </a:extLst>
            </p:cNvPr>
            <p:cNvSpPr txBox="1"/>
            <p:nvPr/>
          </p:nvSpPr>
          <p:spPr>
            <a:xfrm rot="1891448">
              <a:off x="9699556" y="2745176"/>
              <a:ext cx="441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56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8677A2-DD44-A7FA-8747-D246F07624D2}"/>
                </a:ext>
              </a:extLst>
            </p:cNvPr>
            <p:cNvSpPr txBox="1"/>
            <p:nvPr/>
          </p:nvSpPr>
          <p:spPr>
            <a:xfrm rot="3927999">
              <a:off x="10026329" y="3124726"/>
              <a:ext cx="441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67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C02B296-B550-9AE6-51AC-2112C24636FC}"/>
                </a:ext>
              </a:extLst>
            </p:cNvPr>
            <p:cNvSpPr txBox="1"/>
            <p:nvPr/>
          </p:nvSpPr>
          <p:spPr>
            <a:xfrm rot="17734621">
              <a:off x="9976654" y="3668852"/>
              <a:ext cx="441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78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02C0C39-0F69-9F17-8B77-B67180A384E6}"/>
                </a:ext>
              </a:extLst>
            </p:cNvPr>
            <p:cNvSpPr txBox="1"/>
            <p:nvPr/>
          </p:nvSpPr>
          <p:spPr>
            <a:xfrm rot="19864540">
              <a:off x="9667698" y="4000214"/>
              <a:ext cx="441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FF00"/>
                  </a:solidFill>
                </a:rPr>
                <a:t>81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06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</a:t>
            </a:r>
            <a:r>
              <a:rPr lang="en-GB" dirty="0" err="1" smtClean="0"/>
              <a:t>cooldown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F80695B-989B-A103-DEDC-DC67A394DE8D}"/>
              </a:ext>
            </a:extLst>
          </p:cNvPr>
          <p:cNvGrpSpPr/>
          <p:nvPr/>
        </p:nvGrpSpPr>
        <p:grpSpPr>
          <a:xfrm>
            <a:off x="4760617" y="-156813"/>
            <a:ext cx="7845511" cy="6335427"/>
            <a:chOff x="4847659" y="-262484"/>
            <a:chExt cx="7845511" cy="633542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47659" y="842603"/>
              <a:ext cx="7845511" cy="523034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9405394" y="1999871"/>
              <a:ext cx="11632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0000FF"/>
                  </a:solidFill>
                </a:rPr>
                <a:t>2021 beam test</a:t>
              </a:r>
            </a:p>
          </p:txBody>
        </p:sp>
        <p:sp>
          <p:nvSpPr>
            <p:cNvPr id="9" name="Down Arrow 8"/>
            <p:cNvSpPr/>
            <p:nvPr/>
          </p:nvSpPr>
          <p:spPr>
            <a:xfrm>
              <a:off x="9830762" y="2742593"/>
              <a:ext cx="312517" cy="2164466"/>
            </a:xfrm>
            <a:prstGeom prst="downArrow">
              <a:avLst/>
            </a:prstGeom>
            <a:solidFill>
              <a:schemeClr val="tx1">
                <a:lumMod val="40000"/>
                <a:lumOff val="60000"/>
              </a:schemeClr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0" name="Group 9"/>
            <p:cNvGrpSpPr/>
            <p:nvPr/>
          </p:nvGrpSpPr>
          <p:grpSpPr>
            <a:xfrm>
              <a:off x="5685648" y="631770"/>
              <a:ext cx="1920249" cy="2173214"/>
              <a:chOff x="7056125" y="631770"/>
              <a:chExt cx="1920249" cy="2173214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7056125" y="631770"/>
                <a:ext cx="192024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accent6">
                        <a:lumMod val="50000"/>
                      </a:schemeClr>
                    </a:solidFill>
                    <a:latin typeface="+mn-lt"/>
                  </a:rPr>
                  <a:t>Short circuits during cool down</a:t>
                </a:r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>
                <a:off x="8016250" y="1163105"/>
                <a:ext cx="115215" cy="122896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prstDash val="sys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>
                <a:off x="8592325" y="1154990"/>
                <a:ext cx="324270" cy="1649994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prstDash val="sys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7935107" y="377921"/>
              <a:ext cx="1113744" cy="1514304"/>
              <a:chOff x="9886210" y="465683"/>
              <a:chExt cx="1113744" cy="1514304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9886210" y="465683"/>
                <a:ext cx="1113744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>
                    <a:solidFill>
                      <a:schemeClr val="accent6">
                        <a:lumMod val="50000"/>
                      </a:schemeClr>
                    </a:solidFill>
                    <a:latin typeface="+mn-lt"/>
                  </a:rPr>
                  <a:t>Warm up for repair</a:t>
                </a:r>
              </a:p>
            </p:txBody>
          </p:sp>
          <p:cxnSp>
            <p:nvCxnSpPr>
              <p:cNvPr id="16" name="Straight Arrow Connector 15"/>
              <p:cNvCxnSpPr>
                <a:stCxn id="15" idx="2"/>
              </p:cNvCxnSpPr>
              <p:nvPr/>
            </p:nvCxnSpPr>
            <p:spPr>
              <a:xfrm>
                <a:off x="10443082" y="988903"/>
                <a:ext cx="158439" cy="991084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prstDash val="sys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>
                <a:stCxn id="15" idx="2"/>
              </p:cNvCxnSpPr>
              <p:nvPr/>
            </p:nvCxnSpPr>
            <p:spPr>
              <a:xfrm>
                <a:off x="10443082" y="988903"/>
                <a:ext cx="556872" cy="991084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prstDash val="sys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0" name="Picture 19" descr="A picture containing person, indoor, engine&#10;&#10;Description automatically generated">
              <a:extLst>
                <a:ext uri="{FF2B5EF4-FFF2-40B4-BE49-F238E27FC236}">
                  <a16:creationId xmlns:a16="http://schemas.microsoft.com/office/drawing/2014/main" id="{453F448C-40C1-4881-986F-DE7F956DF6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47411" y="-262484"/>
              <a:ext cx="1754576" cy="1732780"/>
            </a:xfrm>
            <a:prstGeom prst="rect">
              <a:avLst/>
            </a:prstGeom>
          </p:spPr>
        </p:pic>
        <p:cxnSp>
          <p:nvCxnSpPr>
            <p:cNvPr id="19" name="Straight Arrow Connector 18"/>
            <p:cNvCxnSpPr/>
            <p:nvPr/>
          </p:nvCxnSpPr>
          <p:spPr>
            <a:xfrm>
              <a:off x="8491979" y="901141"/>
              <a:ext cx="2090087" cy="991084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prstDash val="sysDash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938" y="1173974"/>
            <a:ext cx="4763696" cy="446128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dirty="0" smtClean="0"/>
              <a:t>LHC cool downs started in 2020 to be ready for magnet powering tests in 2021.</a:t>
            </a:r>
          </a:p>
          <a:p>
            <a:pPr marL="0" indent="0">
              <a:buNone/>
            </a:pPr>
            <a:r>
              <a:rPr lang="en-GB" dirty="0" smtClean="0"/>
              <a:t>Two failures during </a:t>
            </a:r>
            <a:r>
              <a:rPr lang="en-GB" b="1" dirty="0" smtClean="0">
                <a:solidFill>
                  <a:srgbClr val="0000FF"/>
                </a:solidFill>
              </a:rPr>
              <a:t>dipole magnet training to 7 TeV</a:t>
            </a:r>
            <a:r>
              <a:rPr lang="en-GB" dirty="0" smtClean="0"/>
              <a:t> required warm up cycles of sectors 23 and 78.</a:t>
            </a:r>
          </a:p>
          <a:p>
            <a:r>
              <a:rPr lang="en-GB" sz="1600" dirty="0" smtClean="0"/>
              <a:t>This </a:t>
            </a:r>
            <a:r>
              <a:rPr lang="en-GB" sz="1600" dirty="0"/>
              <a:t>led to </a:t>
            </a:r>
            <a:r>
              <a:rPr lang="en-GB" sz="1600" dirty="0" smtClean="0"/>
              <a:t>the decision to </a:t>
            </a:r>
            <a:r>
              <a:rPr lang="en-GB" sz="1600" b="1" dirty="0" smtClean="0">
                <a:solidFill>
                  <a:srgbClr val="F21AD3"/>
                </a:solidFill>
              </a:rPr>
              <a:t>reduce </a:t>
            </a:r>
            <a:r>
              <a:rPr lang="en-GB" sz="1600" b="1" dirty="0">
                <a:solidFill>
                  <a:srgbClr val="F21AD3"/>
                </a:solidFill>
              </a:rPr>
              <a:t>the target energy for Run 3 to 6.8 TeV</a:t>
            </a:r>
            <a:r>
              <a:rPr lang="en-GB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 smtClean="0"/>
              <a:t>A third warm up cycle was required to repair a </a:t>
            </a:r>
            <a:r>
              <a:rPr lang="en-GB" b="1" dirty="0">
                <a:solidFill>
                  <a:srgbClr val="00B0F0"/>
                </a:solidFill>
              </a:rPr>
              <a:t>buckled RF finger</a:t>
            </a:r>
            <a:r>
              <a:rPr lang="en-GB" dirty="0"/>
              <a:t> </a:t>
            </a:r>
            <a:r>
              <a:rPr lang="en-GB" dirty="0" smtClean="0"/>
              <a:t>in </a:t>
            </a:r>
            <a:r>
              <a:rPr lang="en-GB" dirty="0"/>
              <a:t>sector 23.</a:t>
            </a:r>
          </a:p>
          <a:p>
            <a:r>
              <a:rPr lang="en-GB" sz="1600" dirty="0"/>
              <a:t>Discovered during the beam test in </a:t>
            </a:r>
            <a:r>
              <a:rPr lang="en-GB" sz="1600" dirty="0" smtClean="0"/>
              <a:t>Oct </a:t>
            </a:r>
            <a:r>
              <a:rPr lang="en-GB" sz="1600" dirty="0"/>
              <a:t>2021</a:t>
            </a:r>
            <a:r>
              <a:rPr lang="en-GB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LHC was </a:t>
            </a:r>
            <a:r>
              <a:rPr lang="en-GB" dirty="0" smtClean="0"/>
              <a:t>eventually ready </a:t>
            </a:r>
            <a:r>
              <a:rPr lang="en-GB" dirty="0"/>
              <a:t>at 1.9K in </a:t>
            </a:r>
            <a:r>
              <a:rPr lang="en-GB" b="1" dirty="0">
                <a:solidFill>
                  <a:srgbClr val="00B0F0"/>
                </a:solidFill>
              </a:rPr>
              <a:t>February 2022</a:t>
            </a:r>
            <a:r>
              <a:rPr lang="en-GB" dirty="0"/>
              <a:t>.</a:t>
            </a:r>
          </a:p>
          <a:p>
            <a:endParaRPr lang="en-GB" dirty="0"/>
          </a:p>
          <a:p>
            <a:pPr marL="0" indent="0">
              <a:spcBef>
                <a:spcPts val="450"/>
              </a:spcBef>
              <a:buNone/>
            </a:pPr>
            <a:endParaRPr lang="en-GB" sz="16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53667249-C28C-2AE7-C6F4-9C814A8994BF}"/>
              </a:ext>
            </a:extLst>
          </p:cNvPr>
          <p:cNvSpPr/>
          <p:nvPr/>
        </p:nvSpPr>
        <p:spPr>
          <a:xfrm>
            <a:off x="10565619" y="1544344"/>
            <a:ext cx="215337" cy="421929"/>
          </a:xfrm>
          <a:prstGeom prst="down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59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</a:t>
            </a:r>
            <a:r>
              <a:rPr lang="en-GB" dirty="0" err="1"/>
              <a:t>ipole</a:t>
            </a:r>
            <a:r>
              <a:rPr lang="en-GB" dirty="0"/>
              <a:t> magnet training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211576" y="5289722"/>
            <a:ext cx="2558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accent6"/>
                </a:solidFill>
              </a:rPr>
              <a:t># training quenches / sector</a:t>
            </a:r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4F1C1B5B-B34E-8C48-30FF-02A9B61784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7640" y="616650"/>
            <a:ext cx="6587438" cy="4391625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C15F5B5-07AC-E061-5B9D-32622F29B0C3}"/>
              </a:ext>
            </a:extLst>
          </p:cNvPr>
          <p:cNvGrpSpPr/>
          <p:nvPr/>
        </p:nvGrpSpPr>
        <p:grpSpPr>
          <a:xfrm>
            <a:off x="10268158" y="3245568"/>
            <a:ext cx="1736377" cy="1736377"/>
            <a:chOff x="8696916" y="2693118"/>
            <a:chExt cx="1736377" cy="1736377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46CAD02-79DF-E5A2-6415-D271B9A763E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696916" y="2693118"/>
              <a:ext cx="1736377" cy="1736377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008E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101A995-DD62-5BFB-EBF1-CA224B48804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984354" y="2980707"/>
              <a:ext cx="1161500" cy="116150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008E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34D9858-7A98-C1D7-6CD8-64DE03382CAF}"/>
                </a:ext>
              </a:extLst>
            </p:cNvPr>
            <p:cNvSpPr txBox="1"/>
            <p:nvPr/>
          </p:nvSpPr>
          <p:spPr>
            <a:xfrm rot="1790038">
              <a:off x="9019401" y="400123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8E40"/>
                  </a:solidFill>
                </a:rPr>
                <a:t>12</a:t>
              </a:r>
              <a:endParaRPr lang="en-GB" b="1" dirty="0">
                <a:solidFill>
                  <a:srgbClr val="008E40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E27518B-A399-B6D1-0927-4AB78F430642}"/>
                </a:ext>
              </a:extLst>
            </p:cNvPr>
            <p:cNvSpPr txBox="1"/>
            <p:nvPr/>
          </p:nvSpPr>
          <p:spPr>
            <a:xfrm rot="4236012">
              <a:off x="8674869" y="3631044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23</a:t>
              </a:r>
              <a:endParaRPr lang="en-GB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2B6C20D-0502-3179-7BAE-14746CEDA6BC}"/>
                </a:ext>
              </a:extLst>
            </p:cNvPr>
            <p:cNvSpPr txBox="1"/>
            <p:nvPr/>
          </p:nvSpPr>
          <p:spPr>
            <a:xfrm rot="17961170">
              <a:off x="8687496" y="3055122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8E40"/>
                  </a:solidFill>
                </a:rPr>
                <a:t>34</a:t>
              </a:r>
              <a:endParaRPr lang="en-GB" b="1" dirty="0">
                <a:solidFill>
                  <a:srgbClr val="008E40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FAEF63A-A830-99A7-BB7B-78E47E591198}"/>
                </a:ext>
              </a:extLst>
            </p:cNvPr>
            <p:cNvSpPr txBox="1"/>
            <p:nvPr/>
          </p:nvSpPr>
          <p:spPr>
            <a:xfrm rot="20289918">
              <a:off x="9054156" y="2714061"/>
              <a:ext cx="4411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8E40"/>
                  </a:solidFill>
                </a:rPr>
                <a:t>45</a:t>
              </a:r>
              <a:endParaRPr lang="en-GB" b="1" dirty="0">
                <a:solidFill>
                  <a:srgbClr val="008E40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C1391AB-FC54-6720-B4B2-707DA54D7D5C}"/>
                </a:ext>
              </a:extLst>
            </p:cNvPr>
            <p:cNvSpPr txBox="1"/>
            <p:nvPr/>
          </p:nvSpPr>
          <p:spPr>
            <a:xfrm rot="1891448">
              <a:off x="9699556" y="2745176"/>
              <a:ext cx="441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56</a:t>
              </a:r>
              <a:endParaRPr lang="en-GB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A253DB0-8170-3AEE-D014-11D0A46B4BD1}"/>
                </a:ext>
              </a:extLst>
            </p:cNvPr>
            <p:cNvSpPr txBox="1"/>
            <p:nvPr/>
          </p:nvSpPr>
          <p:spPr>
            <a:xfrm rot="3927999">
              <a:off x="10026329" y="3124726"/>
              <a:ext cx="441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67</a:t>
              </a:r>
              <a:endParaRPr lang="en-GB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25AA836-358B-C399-9468-B958E13AE5CC}"/>
                </a:ext>
              </a:extLst>
            </p:cNvPr>
            <p:cNvSpPr txBox="1"/>
            <p:nvPr/>
          </p:nvSpPr>
          <p:spPr>
            <a:xfrm rot="17734621">
              <a:off x="9976654" y="3668852"/>
              <a:ext cx="441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78</a:t>
              </a:r>
              <a:endParaRPr lang="en-GB" b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872647F-1D31-12CA-7D08-892183229585}"/>
                </a:ext>
              </a:extLst>
            </p:cNvPr>
            <p:cNvSpPr txBox="1"/>
            <p:nvPr/>
          </p:nvSpPr>
          <p:spPr>
            <a:xfrm rot="19864540">
              <a:off x="9667698" y="4000214"/>
              <a:ext cx="4411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81</a:t>
              </a:r>
              <a:endParaRPr lang="en-GB" b="1" dirty="0"/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1170769"/>
            <a:ext cx="5553206" cy="46020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During the magnet training </a:t>
            </a:r>
            <a:r>
              <a:rPr lang="en-US" dirty="0" smtClean="0"/>
              <a:t>campaign to </a:t>
            </a:r>
            <a:r>
              <a:rPr lang="en-US" b="1" dirty="0" smtClean="0">
                <a:solidFill>
                  <a:srgbClr val="0000FF"/>
                </a:solidFill>
              </a:rPr>
              <a:t>6.8 TeV </a:t>
            </a:r>
            <a:r>
              <a:rPr lang="en-US" dirty="0" smtClean="0"/>
              <a:t>over </a:t>
            </a: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600 </a:t>
            </a:r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primary training quenches</a:t>
            </a:r>
            <a:r>
              <a:rPr lang="en-US" dirty="0"/>
              <a:t> were recorded on the dipole circuits.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spcBef>
                <a:spcPts val="1200"/>
              </a:spcBef>
              <a:buNone/>
            </a:pP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3 sectors </a:t>
            </a:r>
            <a:r>
              <a:rPr lang="en-GB" dirty="0" smtClean="0"/>
              <a:t>were trained to </a:t>
            </a:r>
            <a:r>
              <a:rPr lang="en-GB" b="1" dirty="0" smtClean="0">
                <a:solidFill>
                  <a:srgbClr val="008E40"/>
                </a:solidFill>
              </a:rPr>
              <a:t>7.0 TeV.</a:t>
            </a:r>
          </a:p>
          <a:p>
            <a:r>
              <a:rPr lang="en-GB" sz="1600" dirty="0" smtClean="0"/>
              <a:t>completed </a:t>
            </a:r>
            <a:r>
              <a:rPr lang="en-GB" sz="1600" dirty="0"/>
              <a:t>before </a:t>
            </a:r>
            <a:r>
              <a:rPr lang="en-GB" sz="1600" dirty="0" smtClean="0"/>
              <a:t>decision </a:t>
            </a:r>
            <a:r>
              <a:rPr lang="en-GB" sz="1600" dirty="0"/>
              <a:t>to lower target </a:t>
            </a:r>
            <a:r>
              <a:rPr lang="en-GB" sz="1600" dirty="0" smtClean="0"/>
              <a:t>energy.</a:t>
            </a:r>
            <a:endParaRPr lang="en-GB" sz="1600" dirty="0"/>
          </a:p>
          <a:p>
            <a:pPr marL="0" indent="0">
              <a:buNone/>
            </a:pP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5 sectors </a:t>
            </a:r>
            <a:r>
              <a:rPr lang="en-GB" dirty="0" smtClean="0"/>
              <a:t>were </a:t>
            </a:r>
            <a:r>
              <a:rPr lang="en-GB" dirty="0"/>
              <a:t>trained to </a:t>
            </a:r>
            <a:r>
              <a:rPr lang="en-GB" b="1" dirty="0">
                <a:solidFill>
                  <a:srgbClr val="0000FF"/>
                </a:solidFill>
              </a:rPr>
              <a:t>6.8 </a:t>
            </a:r>
            <a:r>
              <a:rPr lang="en-GB" b="1" dirty="0" smtClean="0">
                <a:solidFill>
                  <a:srgbClr val="0000FF"/>
                </a:solidFill>
              </a:rPr>
              <a:t>TeV</a:t>
            </a:r>
            <a:r>
              <a:rPr lang="en-GB" b="1" dirty="0">
                <a:solidFill>
                  <a:srgbClr val="0000FF"/>
                </a:solidFill>
              </a:rPr>
              <a:t>.</a:t>
            </a:r>
            <a:endParaRPr lang="en-GB" sz="1400" dirty="0"/>
          </a:p>
          <a:p>
            <a:r>
              <a:rPr lang="en-GB" sz="1600" dirty="0"/>
              <a:t>sectors 23 and 78 had to be trained twice due to the </a:t>
            </a:r>
            <a:r>
              <a:rPr lang="en-GB" sz="1600" dirty="0" smtClean="0"/>
              <a:t>warm </a:t>
            </a:r>
            <a:r>
              <a:rPr lang="en-GB" sz="1600" dirty="0"/>
              <a:t>up cycles</a:t>
            </a:r>
            <a:r>
              <a:rPr lang="en-GB" sz="1600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dirty="0" smtClean="0"/>
              <a:t>Since the start of beam operation </a:t>
            </a:r>
            <a:r>
              <a:rPr lang="en-GB" b="1" dirty="0" smtClean="0">
                <a:solidFill>
                  <a:srgbClr val="00B0F0"/>
                </a:solidFill>
              </a:rPr>
              <a:t>12 spontaneous training quenches</a:t>
            </a:r>
            <a:r>
              <a:rPr lang="en-GB" dirty="0" smtClean="0"/>
              <a:t> have already occurred in sectors trained to </a:t>
            </a:r>
            <a:r>
              <a:rPr lang="en-GB" b="1" dirty="0" smtClean="0"/>
              <a:t>6.8 TeV </a:t>
            </a:r>
            <a:r>
              <a:rPr lang="en-GB" dirty="0" smtClean="0"/>
              <a:t>– </a:t>
            </a:r>
            <a:r>
              <a:rPr lang="en-GB" b="1" dirty="0" smtClean="0">
                <a:solidFill>
                  <a:srgbClr val="0000FF"/>
                </a:solidFill>
              </a:rPr>
              <a:t>no training quenches </a:t>
            </a:r>
            <a:r>
              <a:rPr lang="en-GB" dirty="0" smtClean="0"/>
              <a:t>on dipoles were observed</a:t>
            </a:r>
            <a:r>
              <a:rPr lang="en-GB" b="1" dirty="0" smtClean="0">
                <a:solidFill>
                  <a:srgbClr val="0000FF"/>
                </a:solidFill>
              </a:rPr>
              <a:t> </a:t>
            </a:r>
            <a:r>
              <a:rPr lang="en-GB" b="1" dirty="0" smtClean="0">
                <a:solidFill>
                  <a:srgbClr val="0000FF"/>
                </a:solidFill>
              </a:rPr>
              <a:t>at 6.5 </a:t>
            </a:r>
            <a:r>
              <a:rPr lang="en-GB" b="1" dirty="0" smtClean="0">
                <a:solidFill>
                  <a:srgbClr val="0000FF"/>
                </a:solidFill>
              </a:rPr>
              <a:t>TeV</a:t>
            </a:r>
            <a:r>
              <a:rPr lang="en-GB" dirty="0"/>
              <a:t> </a:t>
            </a:r>
            <a:r>
              <a:rPr lang="en-GB" dirty="0" smtClean="0"/>
              <a:t>during Run 2.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7275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42268-F192-1D5E-0463-99ED278BF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LHC restart in 2022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B325F2-F444-8071-3809-DE18002AD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66959" y="4125003"/>
            <a:ext cx="2494757" cy="576239"/>
          </a:xfrm>
          <a:ln>
            <a:noFill/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52 days devoted to beam commissioning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AC0D88-1DE1-65F3-BA2E-2DB5DA7C37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9A00BB-BB17-44E9-D62B-496009A0F1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422469F-322F-C914-92B7-C5CBBCDA2B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10C9137-5B86-6A8F-54C7-8A5875A6946A}"/>
              </a:ext>
            </a:extLst>
          </p:cNvPr>
          <p:cNvGrpSpPr/>
          <p:nvPr/>
        </p:nvGrpSpPr>
        <p:grpSpPr>
          <a:xfrm>
            <a:off x="461588" y="3514232"/>
            <a:ext cx="11460230" cy="564045"/>
            <a:chOff x="399937" y="3144605"/>
            <a:chExt cx="11460230" cy="564045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04B1851-4A69-A1D4-36FB-88F973F0975C}"/>
                </a:ext>
              </a:extLst>
            </p:cNvPr>
            <p:cNvGrpSpPr/>
            <p:nvPr/>
          </p:nvGrpSpPr>
          <p:grpSpPr>
            <a:xfrm>
              <a:off x="470983" y="3527551"/>
              <a:ext cx="11389184" cy="181099"/>
              <a:chOff x="498016" y="3429000"/>
              <a:chExt cx="9154643" cy="0"/>
            </a:xfrm>
          </p:grpSpPr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0303732E-A56A-AC9C-3F76-B33F10F661B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8016" y="3429000"/>
                <a:ext cx="1413911" cy="0"/>
              </a:xfrm>
              <a:prstGeom prst="straightConnector1">
                <a:avLst/>
              </a:prstGeom>
              <a:ln w="152400">
                <a:solidFill>
                  <a:srgbClr val="0000FF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0324452E-3834-59D6-286F-80F15EE48A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064327" y="3429000"/>
                <a:ext cx="1413911" cy="0"/>
              </a:xfrm>
              <a:prstGeom prst="straightConnector1">
                <a:avLst/>
              </a:prstGeom>
              <a:ln w="152400">
                <a:solidFill>
                  <a:srgbClr val="0000FF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5DBBD077-65B2-4319-FA80-B752466567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1122" y="3429000"/>
                <a:ext cx="1413911" cy="0"/>
              </a:xfrm>
              <a:prstGeom prst="straightConnector1">
                <a:avLst/>
              </a:prstGeom>
              <a:ln w="152400">
                <a:solidFill>
                  <a:srgbClr val="0000FF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2088376B-1C23-6742-C695-FAA02F4BE80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163039" y="3429000"/>
                <a:ext cx="1413911" cy="0"/>
              </a:xfrm>
              <a:prstGeom prst="straightConnector1">
                <a:avLst/>
              </a:prstGeom>
              <a:ln w="152400">
                <a:solidFill>
                  <a:srgbClr val="0000FF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052EEDE5-08A7-4A58-7B0A-1268932CE2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85935" y="3429000"/>
                <a:ext cx="1413911" cy="0"/>
              </a:xfrm>
              <a:prstGeom prst="straightConnector1">
                <a:avLst/>
              </a:prstGeom>
              <a:ln w="152400">
                <a:solidFill>
                  <a:srgbClr val="0000FF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BA4A9CCF-A420-C7E5-F14E-BE134DB87F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38748" y="3429000"/>
                <a:ext cx="1413911" cy="0"/>
              </a:xfrm>
              <a:prstGeom prst="straightConnector1">
                <a:avLst/>
              </a:prstGeom>
              <a:ln w="152400">
                <a:solidFill>
                  <a:srgbClr val="0000FF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67F1F38-8CF7-3724-2634-7E0C6A461F25}"/>
                </a:ext>
              </a:extLst>
            </p:cNvPr>
            <p:cNvSpPr txBox="1"/>
            <p:nvPr/>
          </p:nvSpPr>
          <p:spPr>
            <a:xfrm>
              <a:off x="399937" y="3145783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April</a:t>
              </a:r>
              <a:endParaRPr lang="en-GB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904BC6F-B79B-E43D-5D60-834723ACD168}"/>
                </a:ext>
              </a:extLst>
            </p:cNvPr>
            <p:cNvSpPr txBox="1"/>
            <p:nvPr/>
          </p:nvSpPr>
          <p:spPr>
            <a:xfrm>
              <a:off x="2397101" y="3145783"/>
              <a:ext cx="620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May</a:t>
              </a:r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4318361-E3AB-C6D3-73DF-FC0DF274F30F}"/>
                </a:ext>
              </a:extLst>
            </p:cNvPr>
            <p:cNvSpPr txBox="1"/>
            <p:nvPr/>
          </p:nvSpPr>
          <p:spPr>
            <a:xfrm>
              <a:off x="4358039" y="3144605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June</a:t>
              </a:r>
              <a:endParaRPr lang="en-GB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4C5B14F-F56D-EB50-86C2-80DD601DE0AC}"/>
                </a:ext>
              </a:extLst>
            </p:cNvPr>
            <p:cNvSpPr txBox="1"/>
            <p:nvPr/>
          </p:nvSpPr>
          <p:spPr>
            <a:xfrm>
              <a:off x="6193883" y="3158219"/>
              <a:ext cx="595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July</a:t>
              </a:r>
              <a:endParaRPr lang="en-GB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2A1DBF0-7E1D-EBB0-3A90-8D1113A86AED}"/>
                </a:ext>
              </a:extLst>
            </p:cNvPr>
            <p:cNvSpPr txBox="1"/>
            <p:nvPr/>
          </p:nvSpPr>
          <p:spPr>
            <a:xfrm>
              <a:off x="8152182" y="3145783"/>
              <a:ext cx="9028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August</a:t>
              </a:r>
              <a:endParaRPr lang="en-GB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AFE9567-20C1-D5D9-E0C7-21352551834E}"/>
                </a:ext>
              </a:extLst>
            </p:cNvPr>
            <p:cNvSpPr txBox="1"/>
            <p:nvPr/>
          </p:nvSpPr>
          <p:spPr>
            <a:xfrm>
              <a:off x="10060269" y="3158219"/>
              <a:ext cx="13131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September</a:t>
              </a:r>
              <a:endParaRPr lang="en-GB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2DCCE47-EE6A-46BA-A3B4-EE1E5B24D45E}"/>
              </a:ext>
            </a:extLst>
          </p:cNvPr>
          <p:cNvGrpSpPr/>
          <p:nvPr/>
        </p:nvGrpSpPr>
        <p:grpSpPr>
          <a:xfrm>
            <a:off x="942770" y="818548"/>
            <a:ext cx="1987881" cy="2983537"/>
            <a:chOff x="622820" y="601087"/>
            <a:chExt cx="1987881" cy="2983537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B6503805-137F-84C5-EF07-1FCE0DB4D656}"/>
                </a:ext>
              </a:extLst>
            </p:cNvPr>
            <p:cNvCxnSpPr>
              <a:cxnSpLocks/>
            </p:cNvCxnSpPr>
            <p:nvPr/>
          </p:nvCxnSpPr>
          <p:spPr>
            <a:xfrm>
              <a:off x="1613821" y="2562452"/>
              <a:ext cx="0" cy="1022172"/>
            </a:xfrm>
            <a:prstGeom prst="straightConnector1">
              <a:avLst/>
            </a:prstGeom>
            <a:ln w="47625">
              <a:solidFill>
                <a:srgbClr val="D60093"/>
              </a:solidFill>
              <a:tailEnd type="triangle"/>
            </a:ln>
            <a:effectLst>
              <a:glow rad="635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7F08ABC-EA10-111C-79EB-767E69F69488}"/>
                </a:ext>
              </a:extLst>
            </p:cNvPr>
            <p:cNvGrpSpPr/>
            <p:nvPr/>
          </p:nvGrpSpPr>
          <p:grpSpPr>
            <a:xfrm>
              <a:off x="622820" y="601087"/>
              <a:ext cx="1987881" cy="1970026"/>
              <a:chOff x="2085621" y="902394"/>
              <a:chExt cx="1987881" cy="1970026"/>
            </a:xfrm>
          </p:grpSpPr>
          <p:pic>
            <p:nvPicPr>
              <p:cNvPr id="27" name="Picture 26" descr="Graphical user interface&#10;&#10;Description automatically generated">
                <a:extLst>
                  <a:ext uri="{FF2B5EF4-FFF2-40B4-BE49-F238E27FC236}">
                    <a16:creationId xmlns:a16="http://schemas.microsoft.com/office/drawing/2014/main" id="{69150B35-619A-5AB0-66FA-7F9F8FC9C7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107929" y="1391984"/>
                <a:ext cx="1965573" cy="1480436"/>
              </a:xfrm>
              <a:prstGeom prst="rect">
                <a:avLst/>
              </a:prstGeom>
            </p:spPr>
          </p:pic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6C6D634-DE3C-DB7D-908A-0FA7456E0A6F}"/>
                  </a:ext>
                </a:extLst>
              </p:cNvPr>
              <p:cNvSpPr txBox="1"/>
              <p:nvPr/>
            </p:nvSpPr>
            <p:spPr>
              <a:xfrm>
                <a:off x="2085621" y="902394"/>
                <a:ext cx="1885260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solidFill>
                      <a:srgbClr val="D60093"/>
                    </a:solidFill>
                    <a:latin typeface="+mj-lt"/>
                  </a:rPr>
                  <a:t>April 25th</a:t>
                </a:r>
              </a:p>
              <a:p>
                <a:r>
                  <a:rPr lang="en-US" sz="1200" b="1" dirty="0">
                    <a:solidFill>
                      <a:srgbClr val="D60093"/>
                    </a:solidFill>
                    <a:latin typeface="+mj-lt"/>
                  </a:rPr>
                  <a:t>First protons at 6.8 </a:t>
                </a:r>
                <a:r>
                  <a:rPr lang="en-US" sz="1200" b="1" dirty="0" err="1">
                    <a:solidFill>
                      <a:srgbClr val="D60093"/>
                    </a:solidFill>
                    <a:latin typeface="+mj-lt"/>
                  </a:rPr>
                  <a:t>TeV</a:t>
                </a:r>
                <a:endParaRPr lang="en-GB" sz="1200" b="1" dirty="0">
                  <a:solidFill>
                    <a:srgbClr val="D60093"/>
                  </a:solidFill>
                  <a:latin typeface="+mj-lt"/>
                </a:endParaRP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7032233-3D59-139A-60C9-9CD632E6BF22}"/>
              </a:ext>
            </a:extLst>
          </p:cNvPr>
          <p:cNvGrpSpPr/>
          <p:nvPr/>
        </p:nvGrpSpPr>
        <p:grpSpPr>
          <a:xfrm>
            <a:off x="2997174" y="1350156"/>
            <a:ext cx="2123150" cy="2470774"/>
            <a:chOff x="3823197" y="685094"/>
            <a:chExt cx="2123150" cy="2517632"/>
          </a:xfrm>
        </p:grpSpPr>
        <p:pic>
          <p:nvPicPr>
            <p:cNvPr id="37" name="Picture 36" descr="A picture containing calendar&#10;&#10;Description automatically generated">
              <a:extLst>
                <a:ext uri="{FF2B5EF4-FFF2-40B4-BE49-F238E27FC236}">
                  <a16:creationId xmlns:a16="http://schemas.microsoft.com/office/drawing/2014/main" id="{43FBD113-5FB1-D98D-FFEF-CDC8056A72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7510" y="947422"/>
              <a:ext cx="1986905" cy="1490178"/>
            </a:xfrm>
            <a:prstGeom prst="rect">
              <a:avLst/>
            </a:prstGeom>
          </p:spPr>
        </p:pic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5F871A55-8994-ACF4-A7AA-68A426A389F6}"/>
                </a:ext>
              </a:extLst>
            </p:cNvPr>
            <p:cNvCxnSpPr>
              <a:cxnSpLocks/>
            </p:cNvCxnSpPr>
            <p:nvPr/>
          </p:nvCxnSpPr>
          <p:spPr>
            <a:xfrm>
              <a:off x="4839378" y="2432887"/>
              <a:ext cx="0" cy="769839"/>
            </a:xfrm>
            <a:prstGeom prst="straightConnector1">
              <a:avLst/>
            </a:prstGeom>
            <a:ln w="57150">
              <a:solidFill>
                <a:srgbClr val="D6009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1DC7ECD-71C7-FC5C-FD9C-24216DE7DEBD}"/>
                </a:ext>
              </a:extLst>
            </p:cNvPr>
            <p:cNvSpPr txBox="1"/>
            <p:nvPr/>
          </p:nvSpPr>
          <p:spPr>
            <a:xfrm>
              <a:off x="3823197" y="685094"/>
              <a:ext cx="2123150" cy="4704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D60093"/>
                  </a:solidFill>
                  <a:latin typeface="+mj-lt"/>
                </a:rPr>
                <a:t>May 27th  </a:t>
              </a:r>
            </a:p>
            <a:p>
              <a:r>
                <a:rPr lang="en-US" sz="1200" b="1" dirty="0">
                  <a:solidFill>
                    <a:srgbClr val="D60093"/>
                  </a:solidFill>
                  <a:latin typeface="+mj-lt"/>
                </a:rPr>
                <a:t>Collisions at injection</a:t>
              </a:r>
              <a:endParaRPr lang="en-GB" sz="1200" b="1" dirty="0">
                <a:solidFill>
                  <a:srgbClr val="D60093"/>
                </a:solidFill>
                <a:latin typeface="+mj-lt"/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224CC2B-ACF5-5538-B952-B564808000CB}"/>
              </a:ext>
            </a:extLst>
          </p:cNvPr>
          <p:cNvGrpSpPr/>
          <p:nvPr/>
        </p:nvGrpSpPr>
        <p:grpSpPr>
          <a:xfrm>
            <a:off x="4438244" y="4222256"/>
            <a:ext cx="1871833" cy="2245236"/>
            <a:chOff x="4438244" y="4222256"/>
            <a:chExt cx="1871833" cy="2245236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F3750BE-20F8-AB87-67AC-5E5FF07C12FC}"/>
                </a:ext>
              </a:extLst>
            </p:cNvPr>
            <p:cNvGrpSpPr/>
            <p:nvPr/>
          </p:nvGrpSpPr>
          <p:grpSpPr>
            <a:xfrm>
              <a:off x="4438244" y="4470409"/>
              <a:ext cx="1871833" cy="1997083"/>
              <a:chOff x="4167025" y="4448498"/>
              <a:chExt cx="1871833" cy="1997083"/>
            </a:xfrm>
          </p:grpSpPr>
          <p:pic>
            <p:nvPicPr>
              <p:cNvPr id="52" name="Picture 51" descr="Graphical user interface&#10;&#10;Description automatically generated">
                <a:extLst>
                  <a:ext uri="{FF2B5EF4-FFF2-40B4-BE49-F238E27FC236}">
                    <a16:creationId xmlns:a16="http://schemas.microsoft.com/office/drawing/2014/main" id="{9F4BED8D-BB67-54F2-43B7-F18E815AB6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67025" y="4951225"/>
                <a:ext cx="1778095" cy="1494356"/>
              </a:xfrm>
              <a:prstGeom prst="rect">
                <a:avLst/>
              </a:prstGeom>
            </p:spPr>
          </p:pic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780F8FD-DA5F-9989-4EF7-43BAC73AE24A}"/>
                  </a:ext>
                </a:extLst>
              </p:cNvPr>
              <p:cNvSpPr txBox="1"/>
              <p:nvPr/>
            </p:nvSpPr>
            <p:spPr>
              <a:xfrm>
                <a:off x="4306518" y="4448498"/>
                <a:ext cx="1732340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solidFill>
                      <a:srgbClr val="D60093"/>
                    </a:solidFill>
                    <a:latin typeface="+mj-lt"/>
                  </a:rPr>
                  <a:t>June 1st</a:t>
                </a:r>
              </a:p>
              <a:p>
                <a:r>
                  <a:rPr lang="en-US" sz="1200" b="1" dirty="0">
                    <a:solidFill>
                      <a:srgbClr val="D60093"/>
                    </a:solidFill>
                    <a:latin typeface="+mj-lt"/>
                  </a:rPr>
                  <a:t>Collisions at 6.8 </a:t>
                </a:r>
                <a:r>
                  <a:rPr lang="en-US" sz="1200" b="1" dirty="0" err="1">
                    <a:solidFill>
                      <a:srgbClr val="D60093"/>
                    </a:solidFill>
                    <a:latin typeface="+mj-lt"/>
                  </a:rPr>
                  <a:t>TeV</a:t>
                </a:r>
                <a:endParaRPr lang="en-GB" sz="1200" b="1" dirty="0">
                  <a:solidFill>
                    <a:srgbClr val="D60093"/>
                  </a:solidFill>
                  <a:latin typeface="+mj-lt"/>
                </a:endParaRPr>
              </a:p>
            </p:txBody>
          </p:sp>
        </p:grp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AC41AA93-EE55-668B-467F-B237F0BE63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07990" y="4222256"/>
              <a:ext cx="0" cy="750880"/>
            </a:xfrm>
            <a:prstGeom prst="straightConnector1">
              <a:avLst/>
            </a:prstGeom>
            <a:ln w="57150">
              <a:solidFill>
                <a:srgbClr val="D6009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CBFD23E-FB06-A736-2FE6-83F8E482EF41}"/>
              </a:ext>
            </a:extLst>
          </p:cNvPr>
          <p:cNvGrpSpPr/>
          <p:nvPr/>
        </p:nvGrpSpPr>
        <p:grpSpPr>
          <a:xfrm>
            <a:off x="7810467" y="3995240"/>
            <a:ext cx="3337502" cy="2047055"/>
            <a:chOff x="7956271" y="3995240"/>
            <a:chExt cx="3337502" cy="2047055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B1D5C1B-CE89-AB15-34D0-26964386ACC4}"/>
                </a:ext>
              </a:extLst>
            </p:cNvPr>
            <p:cNvSpPr txBox="1"/>
            <p:nvPr/>
          </p:nvSpPr>
          <p:spPr>
            <a:xfrm>
              <a:off x="8656490" y="4413122"/>
              <a:ext cx="1759030" cy="4616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F21AD3"/>
                  </a:solidFill>
                  <a:latin typeface="+mj-lt"/>
                </a:rPr>
                <a:t>August 3rd</a:t>
              </a:r>
            </a:p>
            <a:p>
              <a:r>
                <a:rPr lang="en-US" sz="1200" b="1" dirty="0">
                  <a:solidFill>
                    <a:srgbClr val="F21AD3"/>
                  </a:solidFill>
                  <a:latin typeface="+mj-lt"/>
                </a:rPr>
                <a:t>&gt; 2000 bunches</a:t>
              </a:r>
              <a:endParaRPr lang="en-GB" sz="1200" b="1" dirty="0">
                <a:solidFill>
                  <a:srgbClr val="F21AD3"/>
                </a:solidFill>
                <a:latin typeface="+mj-lt"/>
              </a:endParaRPr>
            </a:p>
          </p:txBody>
        </p:sp>
        <p:pic>
          <p:nvPicPr>
            <p:cNvPr id="71" name="Picture 70" descr="Chart, scatter chart&#10;&#10;Description automatically generated">
              <a:extLst>
                <a:ext uri="{FF2B5EF4-FFF2-40B4-BE49-F238E27FC236}">
                  <a16:creationId xmlns:a16="http://schemas.microsoft.com/office/drawing/2014/main" id="{3F416FB6-C30E-9B01-EA13-87667B801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956271" y="4853293"/>
              <a:ext cx="3337502" cy="1189002"/>
            </a:xfrm>
            <a:prstGeom prst="rect">
              <a:avLst/>
            </a:prstGeom>
          </p:spPr>
        </p:pic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03DE21DF-B3C0-23FA-8BF8-8469526141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65315" y="3995240"/>
              <a:ext cx="0" cy="818401"/>
            </a:xfrm>
            <a:prstGeom prst="straightConnector1">
              <a:avLst/>
            </a:prstGeom>
            <a:ln w="57150">
              <a:solidFill>
                <a:srgbClr val="D6009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6B8BE79-6A27-F5C7-99A8-CCF53461EC2E}"/>
              </a:ext>
            </a:extLst>
          </p:cNvPr>
          <p:cNvCxnSpPr/>
          <p:nvPr/>
        </p:nvCxnSpPr>
        <p:spPr>
          <a:xfrm flipV="1">
            <a:off x="1660103" y="4039284"/>
            <a:ext cx="4797292" cy="14218"/>
          </a:xfrm>
          <a:prstGeom prst="straightConnector1">
            <a:avLst/>
          </a:prstGeom>
          <a:ln w="57150">
            <a:solidFill>
              <a:schemeClr val="accent6">
                <a:lumMod val="60000"/>
                <a:lumOff val="40000"/>
              </a:schemeClr>
            </a:solidFill>
            <a:prstDash val="sysDash"/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0158DCD1-010F-0F72-1A0B-567B11DDEDD5}"/>
              </a:ext>
            </a:extLst>
          </p:cNvPr>
          <p:cNvGrpSpPr/>
          <p:nvPr/>
        </p:nvGrpSpPr>
        <p:grpSpPr>
          <a:xfrm>
            <a:off x="5628952" y="262323"/>
            <a:ext cx="2413737" cy="3332508"/>
            <a:chOff x="5628952" y="262323"/>
            <a:chExt cx="2413737" cy="3332508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DCB66C3-6772-60CA-3905-C41A216FCF7E}"/>
                </a:ext>
              </a:extLst>
            </p:cNvPr>
            <p:cNvSpPr txBox="1"/>
            <p:nvPr/>
          </p:nvSpPr>
          <p:spPr>
            <a:xfrm>
              <a:off x="5628952" y="262323"/>
              <a:ext cx="241373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  <a:latin typeface="+mj-lt"/>
                </a:rPr>
                <a:t>July 5th</a:t>
              </a:r>
            </a:p>
            <a:p>
              <a:r>
                <a:rPr lang="en-US" sz="1400" b="1" dirty="0">
                  <a:solidFill>
                    <a:srgbClr val="00B050"/>
                  </a:solidFill>
                  <a:latin typeface="+mj-lt"/>
                </a:rPr>
                <a:t>Start of Run 3 physics </a:t>
              </a:r>
              <a:endParaRPr lang="en-GB" sz="1400" b="1" dirty="0">
                <a:solidFill>
                  <a:srgbClr val="00B050"/>
                </a:solidFill>
                <a:latin typeface="+mj-lt"/>
              </a:endParaRP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3A43EE72-4B34-AF8D-7F66-7577D23FC229}"/>
                </a:ext>
              </a:extLst>
            </p:cNvPr>
            <p:cNvCxnSpPr>
              <a:cxnSpLocks/>
            </p:cNvCxnSpPr>
            <p:nvPr/>
          </p:nvCxnSpPr>
          <p:spPr>
            <a:xfrm>
              <a:off x="6546148" y="2380647"/>
              <a:ext cx="0" cy="1214184"/>
            </a:xfrm>
            <a:prstGeom prst="straightConnector1">
              <a:avLst/>
            </a:prstGeom>
            <a:ln w="57150">
              <a:solidFill>
                <a:srgbClr val="008E4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7" descr="A group of people in a bowling alley&#10;&#10;Description automatically generated with medium confidence">
              <a:extLst>
                <a:ext uri="{FF2B5EF4-FFF2-40B4-BE49-F238E27FC236}">
                  <a16:creationId xmlns:a16="http://schemas.microsoft.com/office/drawing/2014/main" id="{0030489D-F3CE-D168-6029-693B3ADF1E3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719055" y="788284"/>
              <a:ext cx="2123151" cy="1592363"/>
            </a:xfrm>
            <a:prstGeom prst="rect">
              <a:avLst/>
            </a:prstGeom>
            <a:ln w="57150">
              <a:solidFill>
                <a:srgbClr val="00B050"/>
              </a:solidFill>
            </a:ln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281F514-1ADA-5023-04ED-A5AE5FCCB264}"/>
              </a:ext>
            </a:extLst>
          </p:cNvPr>
          <p:cNvGrpSpPr/>
          <p:nvPr/>
        </p:nvGrpSpPr>
        <p:grpSpPr>
          <a:xfrm>
            <a:off x="656019" y="4177068"/>
            <a:ext cx="2362190" cy="1888789"/>
            <a:chOff x="656019" y="4177068"/>
            <a:chExt cx="2362190" cy="1888789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DFEA162-C5C4-21E9-590A-323AA03C76A9}"/>
                </a:ext>
              </a:extLst>
            </p:cNvPr>
            <p:cNvSpPr txBox="1"/>
            <p:nvPr/>
          </p:nvSpPr>
          <p:spPr>
            <a:xfrm>
              <a:off x="656019" y="4726642"/>
              <a:ext cx="173234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solidFill>
                    <a:srgbClr val="D60093"/>
                  </a:solidFill>
                  <a:latin typeface="+mj-lt"/>
                </a:rPr>
                <a:t>April 22nd</a:t>
              </a:r>
            </a:p>
            <a:p>
              <a:r>
                <a:rPr lang="en-US" sz="1200" b="1" dirty="0">
                  <a:solidFill>
                    <a:srgbClr val="D60093"/>
                  </a:solidFill>
                  <a:latin typeface="+mj-lt"/>
                </a:rPr>
                <a:t>First beam injection</a:t>
              </a:r>
              <a:endParaRPr lang="en-GB" sz="1200" b="1" dirty="0">
                <a:solidFill>
                  <a:srgbClr val="D60093"/>
                </a:solidFill>
                <a:latin typeface="+mj-lt"/>
              </a:endParaRPr>
            </a:p>
          </p:txBody>
        </p: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59840079-21B8-36BF-A633-7DC048D091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60103" y="4177068"/>
              <a:ext cx="0" cy="750880"/>
            </a:xfrm>
            <a:prstGeom prst="straightConnector1">
              <a:avLst/>
            </a:prstGeom>
            <a:ln w="57150">
              <a:solidFill>
                <a:srgbClr val="D60093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54DAECF7-8763-1452-6667-56CAC3C9FF4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287" y="5147889"/>
              <a:ext cx="2294922" cy="917968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9283861" y="1621050"/>
            <a:ext cx="2508265" cy="2178067"/>
            <a:chOff x="9283861" y="1621050"/>
            <a:chExt cx="2508265" cy="2178067"/>
          </a:xfrm>
        </p:grpSpPr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03DE21DF-B3C0-23FA-8BF8-84695261418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635202" y="2716895"/>
              <a:ext cx="20642" cy="1082222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B1D5C1B-CE89-AB15-34D0-26964386ACC4}"/>
                </a:ext>
              </a:extLst>
            </p:cNvPr>
            <p:cNvSpPr txBox="1"/>
            <p:nvPr/>
          </p:nvSpPr>
          <p:spPr>
            <a:xfrm>
              <a:off x="9283861" y="1621050"/>
              <a:ext cx="2508265" cy="1277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  <a:latin typeface="+mj-lt"/>
                </a:rPr>
                <a:t>August 23rd </a:t>
              </a:r>
            </a:p>
            <a:p>
              <a:pPr>
                <a:spcBef>
                  <a:spcPts val="600"/>
                </a:spcBef>
              </a:pPr>
              <a:r>
                <a:rPr lang="en-US" sz="1200" b="1" dirty="0" smtClean="0">
                  <a:solidFill>
                    <a:srgbClr val="FF0000"/>
                  </a:solidFill>
                  <a:latin typeface="+mj-lt"/>
                </a:rPr>
                <a:t>Accidental cooling tower stop </a:t>
              </a:r>
              <a:r>
                <a:rPr lang="en-US" sz="1200" b="1" dirty="0" smtClean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leads to Helium release from RF cavities – warm up and conditioning of RF cavities required </a:t>
              </a:r>
              <a:r>
                <a:rPr lang="en-US" sz="1200" b="1" dirty="0" smtClean="0">
                  <a:solidFill>
                    <a:srgbClr val="FF0000"/>
                  </a:solidFill>
                  <a:latin typeface="+mj-lt"/>
                </a:rPr>
                <a:t>– 4 week stop</a:t>
              </a:r>
              <a:endParaRPr lang="en-GB" sz="1200" b="1" dirty="0">
                <a:solidFill>
                  <a:srgbClr val="FF0000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7026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0C4AF6-8AEA-8936-256E-D1C8BA803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Intensity ramp up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AFDE8-EF76-F95F-4F50-01CDFC549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0B903D-35D2-A293-1B85-61B09D6B02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0444C3C-8686-6AB6-5908-9DFFE79CB6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95E6A6A-CE8B-9128-8C77-FE0FC067AFA2}"/>
              </a:ext>
            </a:extLst>
          </p:cNvPr>
          <p:cNvSpPr txBox="1">
            <a:spLocks/>
          </p:cNvSpPr>
          <p:nvPr/>
        </p:nvSpPr>
        <p:spPr>
          <a:xfrm>
            <a:off x="609600" y="981570"/>
            <a:ext cx="11177392" cy="1622713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GB" sz="2000" dirty="0"/>
              <a:t>The </a:t>
            </a:r>
            <a:r>
              <a:rPr lang="en-GB" sz="2000" dirty="0" smtClean="0"/>
              <a:t>beam intensity </a:t>
            </a:r>
            <a:r>
              <a:rPr lang="en-GB" sz="2000" dirty="0"/>
              <a:t>ramp up </a:t>
            </a:r>
            <a:r>
              <a:rPr lang="en-GB" sz="2000" dirty="0" smtClean="0"/>
              <a:t>was initially performed with </a:t>
            </a:r>
            <a:r>
              <a:rPr lang="en-GB" sz="2000" b="1" dirty="0" smtClean="0">
                <a:solidFill>
                  <a:srgbClr val="00B0F0"/>
                </a:solidFill>
              </a:rPr>
              <a:t>trains </a:t>
            </a:r>
            <a:r>
              <a:rPr lang="en-GB" sz="2000" b="1" dirty="0">
                <a:solidFill>
                  <a:srgbClr val="00B0F0"/>
                </a:solidFill>
              </a:rPr>
              <a:t>of 48 bunches </a:t>
            </a:r>
            <a:r>
              <a:rPr lang="en-GB" sz="2000" dirty="0"/>
              <a:t>at </a:t>
            </a:r>
            <a:r>
              <a:rPr lang="en-GB" sz="2000" dirty="0" smtClean="0"/>
              <a:t>a bunch intensity of </a:t>
            </a:r>
            <a:r>
              <a:rPr lang="en-GB" sz="2000" b="1" dirty="0" smtClean="0">
                <a:solidFill>
                  <a:srgbClr val="0000FF"/>
                </a:solidFill>
              </a:rPr>
              <a:t>~1.1 – 1.2x10</a:t>
            </a:r>
            <a:r>
              <a:rPr lang="en-GB" sz="2000" b="1" baseline="30000" dirty="0" smtClean="0">
                <a:solidFill>
                  <a:srgbClr val="0000FF"/>
                </a:solidFill>
              </a:rPr>
              <a:t>11</a:t>
            </a:r>
            <a:r>
              <a:rPr lang="en-GB" sz="2000" dirty="0" smtClean="0">
                <a:solidFill>
                  <a:srgbClr val="0000FF"/>
                </a:solidFill>
              </a:rPr>
              <a:t> </a:t>
            </a:r>
            <a:r>
              <a:rPr lang="en-GB" sz="2000" b="1" dirty="0" smtClean="0">
                <a:solidFill>
                  <a:srgbClr val="0000FF"/>
                </a:solidFill>
              </a:rPr>
              <a:t>ppb</a:t>
            </a:r>
            <a:r>
              <a:rPr lang="en-GB" sz="2000" dirty="0"/>
              <a:t> </a:t>
            </a:r>
            <a:r>
              <a:rPr lang="en-GB" sz="2000" dirty="0" smtClean="0"/>
              <a:t>– as planned.</a:t>
            </a:r>
            <a:endParaRPr lang="en-GB" sz="2000" b="1" dirty="0" smtClean="0">
              <a:solidFill>
                <a:srgbClr val="0000FF"/>
              </a:solidFill>
            </a:endParaRPr>
          </a:p>
          <a:p>
            <a:pPr marL="0" indent="0" defTabSz="914400">
              <a:buFont typeface="Arial"/>
              <a:buNone/>
            </a:pPr>
            <a:r>
              <a:rPr lang="en-GB" sz="2000" dirty="0" smtClean="0"/>
              <a:t>Due </a:t>
            </a:r>
            <a:r>
              <a:rPr lang="en-GB" sz="2000" b="1" dirty="0" smtClean="0">
                <a:solidFill>
                  <a:srgbClr val="FF0000"/>
                </a:solidFill>
              </a:rPr>
              <a:t>to </a:t>
            </a:r>
            <a:r>
              <a:rPr lang="en-GB" sz="2000" b="1" dirty="0" smtClean="0">
                <a:solidFill>
                  <a:srgbClr val="FF0000"/>
                </a:solidFill>
              </a:rPr>
              <a:t>electron cloud limitations </a:t>
            </a:r>
            <a:r>
              <a:rPr lang="en-GB" sz="2000" dirty="0" smtClean="0"/>
              <a:t>(see later), the train length was reduced to </a:t>
            </a:r>
            <a:r>
              <a:rPr lang="en-GB" sz="2000" b="1" dirty="0" smtClean="0">
                <a:solidFill>
                  <a:srgbClr val="00B0F0"/>
                </a:solidFill>
              </a:rPr>
              <a:t>36 </a:t>
            </a:r>
            <a:r>
              <a:rPr lang="en-GB" sz="2000" b="1" dirty="0" smtClean="0">
                <a:solidFill>
                  <a:srgbClr val="00B0F0"/>
                </a:solidFill>
              </a:rPr>
              <a:t>bunches</a:t>
            </a:r>
            <a:r>
              <a:rPr lang="en-GB" sz="2000" dirty="0" smtClean="0"/>
              <a:t> just before the </a:t>
            </a:r>
            <a:r>
              <a:rPr lang="en-GB" sz="2000" dirty="0" smtClean="0"/>
              <a:t>cooling tower incident interrupted the progress for 4 </a:t>
            </a:r>
            <a:r>
              <a:rPr lang="en-GB" sz="2000" dirty="0" smtClean="0"/>
              <a:t>weeks.</a:t>
            </a:r>
            <a:endParaRPr lang="en-GB" sz="20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47663" y="2615678"/>
            <a:ext cx="9547900" cy="3401489"/>
            <a:chOff x="347663" y="2615678"/>
            <a:chExt cx="9547900" cy="340148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663" y="2615678"/>
              <a:ext cx="9547900" cy="3401489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8467905" y="3111585"/>
              <a:ext cx="116399" cy="6889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517396" y="2793372"/>
            <a:ext cx="3419909" cy="1077218"/>
            <a:chOff x="8517396" y="2793372"/>
            <a:chExt cx="3288388" cy="1077218"/>
          </a:xfrm>
        </p:grpSpPr>
        <p:sp>
          <p:nvSpPr>
            <p:cNvPr id="3" name="TextBox 2"/>
            <p:cNvSpPr txBox="1"/>
            <p:nvPr/>
          </p:nvSpPr>
          <p:spPr>
            <a:xfrm>
              <a:off x="9710937" y="2793372"/>
              <a:ext cx="209484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/>
                <a:t>2461 bunches</a:t>
              </a:r>
            </a:p>
            <a:p>
              <a:pPr algn="ctr"/>
              <a:r>
                <a:rPr lang="en-GB" sz="1600" b="1" dirty="0"/>
                <a:t>i</a:t>
              </a:r>
              <a:r>
                <a:rPr lang="en-GB" sz="1600" b="1" dirty="0" smtClean="0"/>
                <a:t>n trains </a:t>
              </a:r>
            </a:p>
            <a:p>
              <a:pPr algn="ctr"/>
              <a:r>
                <a:rPr lang="en-GB" sz="1600" b="1" dirty="0" smtClean="0"/>
                <a:t>of 36 bunches </a:t>
              </a:r>
            </a:p>
            <a:p>
              <a:pPr algn="ctr"/>
              <a:r>
                <a:rPr lang="en-GB" sz="1600" b="1" dirty="0" smtClean="0"/>
                <a:t>@ 1.2</a:t>
              </a:r>
              <a:r>
                <a:rPr lang="en-GB" sz="1600" b="1" dirty="0" smtClean="0">
                  <a:sym typeface="Symbol" panose="05050102010706020507" pitchFamily="18" charset="2"/>
                </a:rPr>
                <a:t></a:t>
              </a:r>
              <a:r>
                <a:rPr lang="en-GB" sz="1600" b="1" dirty="0" smtClean="0"/>
                <a:t>10</a:t>
              </a:r>
              <a:r>
                <a:rPr lang="en-GB" sz="1600" b="1" baseline="30000" dirty="0" smtClean="0"/>
                <a:t>11</a:t>
              </a:r>
              <a:r>
                <a:rPr lang="en-GB" sz="1600" b="1" dirty="0" smtClean="0"/>
                <a:t> ppb</a:t>
              </a:r>
            </a:p>
          </p:txBody>
        </p:sp>
        <p:sp>
          <p:nvSpPr>
            <p:cNvPr id="9" name="Oval 8"/>
            <p:cNvSpPr/>
            <p:nvPr/>
          </p:nvSpPr>
          <p:spPr>
            <a:xfrm>
              <a:off x="8517396" y="3378147"/>
              <a:ext cx="363557" cy="279453"/>
            </a:xfrm>
            <a:prstGeom prst="ellipse">
              <a:avLst/>
            </a:prstGeom>
            <a:noFill/>
            <a:ln w="3810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>
              <a:stCxn id="3" idx="1"/>
              <a:endCxn id="9" idx="7"/>
            </p:cNvCxnSpPr>
            <p:nvPr/>
          </p:nvCxnSpPr>
          <p:spPr>
            <a:xfrm flipH="1">
              <a:off x="8827712" y="3331981"/>
              <a:ext cx="883224" cy="87091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5381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82A1B-8BB6-7DE4-688B-A2863A561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</a:t>
            </a:r>
            <a:r>
              <a:rPr lang="en-US" dirty="0"/>
              <a:t>2022 status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70F250-0E55-581A-48B7-20B86E0A31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8" y="936752"/>
            <a:ext cx="10972801" cy="21094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/>
              <a:t>With the </a:t>
            </a:r>
            <a:r>
              <a:rPr lang="en-US" sz="2000" dirty="0" smtClean="0"/>
              <a:t>experience </a:t>
            </a:r>
            <a:r>
              <a:rPr lang="en-US" sz="2000" dirty="0"/>
              <a:t>of </a:t>
            </a:r>
            <a:r>
              <a:rPr lang="en-US" sz="2000" dirty="0" smtClean="0"/>
              <a:t>the previous two runs, the increase of peak luminosity over such a short time was very steep.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956EDE-CD51-43DD-AAEA-64757D03B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580D5-C96D-65F4-965F-8F4CB58A29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ED56C7-731B-EA0D-FE68-4A918590BC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6085" y="1702277"/>
            <a:ext cx="8122206" cy="4496844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770F250-0E55-581A-48B7-20B86E0A318D}"/>
              </a:ext>
            </a:extLst>
          </p:cNvPr>
          <p:cNvSpPr txBox="1">
            <a:spLocks/>
          </p:cNvSpPr>
          <p:nvPr/>
        </p:nvSpPr>
        <p:spPr>
          <a:xfrm>
            <a:off x="649743" y="1702277"/>
            <a:ext cx="3706342" cy="2109467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>
              <a:spcBef>
                <a:spcPts val="400"/>
              </a:spcBef>
            </a:pPr>
            <a:r>
              <a:rPr lang="en-US" sz="2000" dirty="0" smtClean="0"/>
              <a:t>Reflects the excellent understanding of how to control and to operate LHC.</a:t>
            </a:r>
          </a:p>
          <a:p>
            <a:pPr defTabSz="914400">
              <a:spcBef>
                <a:spcPts val="400"/>
              </a:spcBef>
            </a:pPr>
            <a:r>
              <a:rPr lang="en-US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Peak luminosity almost within target</a:t>
            </a:r>
            <a:r>
              <a:rPr lang="en-US" b="1" dirty="0" smtClean="0">
                <a:solidFill>
                  <a:srgbClr val="00B0F0"/>
                </a:solidFill>
              </a:rPr>
              <a:t>.</a:t>
            </a:r>
            <a:endParaRPr lang="en-GB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05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82A1B-8BB6-7DE4-688B-A2863A561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</a:t>
            </a:r>
            <a:r>
              <a:rPr lang="en-US" dirty="0"/>
              <a:t>2022 status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956EDE-CD51-43DD-AAEA-64757D03B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1580D5-C96D-65F4-965F-8F4CB58A29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4ED56C7-731B-EA0D-FE68-4A918590BC3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E6D9D2DC-8CCF-D6B9-A9D1-70DD93E14587}"/>
              </a:ext>
            </a:extLst>
          </p:cNvPr>
          <p:cNvSpPr txBox="1">
            <a:spLocks/>
          </p:cNvSpPr>
          <p:nvPr/>
        </p:nvSpPr>
        <p:spPr>
          <a:xfrm>
            <a:off x="660787" y="4167498"/>
            <a:ext cx="5776423" cy="1481740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US" sz="2000" dirty="0" smtClean="0"/>
              <a:t>Luminosity Production </a:t>
            </a:r>
            <a:r>
              <a:rPr lang="en-US" sz="2000" dirty="0" smtClean="0"/>
              <a:t>started to exceed the (</a:t>
            </a:r>
            <a:r>
              <a:rPr lang="en-US" sz="2000" dirty="0"/>
              <a:t>conservative) </a:t>
            </a:r>
            <a:r>
              <a:rPr lang="en-US" sz="2000" dirty="0" smtClean="0"/>
              <a:t>planning for </a:t>
            </a:r>
            <a:r>
              <a:rPr lang="en-US" sz="2000" dirty="0"/>
              <a:t>this first run </a:t>
            </a:r>
            <a:r>
              <a:rPr lang="en-US" sz="2000" dirty="0" smtClean="0"/>
              <a:t>year before the beam stop</a:t>
            </a:r>
            <a:r>
              <a:rPr lang="en-US" sz="2000" dirty="0" smtClean="0"/>
              <a:t>.</a:t>
            </a:r>
          </a:p>
          <a:p>
            <a:pPr defTabSz="914400"/>
            <a:r>
              <a:rPr lang="en-US" sz="2000" dirty="0" smtClean="0"/>
              <a:t>Slope close to the best Run 2 periods.</a:t>
            </a:r>
            <a:endParaRPr lang="en-GB" sz="2000" dirty="0"/>
          </a:p>
        </p:txBody>
      </p:sp>
      <p:grpSp>
        <p:nvGrpSpPr>
          <p:cNvPr id="13" name="Group 12"/>
          <p:cNvGrpSpPr/>
          <p:nvPr/>
        </p:nvGrpSpPr>
        <p:grpSpPr>
          <a:xfrm>
            <a:off x="659154" y="1002792"/>
            <a:ext cx="7745944" cy="2907136"/>
            <a:chOff x="7802" y="3280525"/>
            <a:chExt cx="7745944" cy="290713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802" y="3280525"/>
              <a:ext cx="7745944" cy="2907136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2039463" y="4080680"/>
              <a:ext cx="2444855" cy="754367"/>
              <a:chOff x="2039463" y="4080680"/>
              <a:chExt cx="2444855" cy="754367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 flipV="1">
                <a:off x="3181611" y="4822521"/>
                <a:ext cx="1302707" cy="12526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2039463" y="4080680"/>
                <a:ext cx="1716367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100" b="1" dirty="0" smtClean="0">
                    <a:solidFill>
                      <a:schemeClr val="accent6">
                        <a:lumMod val="50000"/>
                      </a:schemeClr>
                    </a:solidFill>
                  </a:rPr>
                  <a:t>RF system thermal cycle and conditioning</a:t>
                </a:r>
                <a:endParaRPr lang="en-GB" sz="1100" b="1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cxnSp>
            <p:nvCxnSpPr>
              <p:cNvPr id="14" name="Straight Arrow Connector 13"/>
              <p:cNvCxnSpPr>
                <a:stCxn id="12" idx="2"/>
              </p:cNvCxnSpPr>
              <p:nvPr/>
            </p:nvCxnSpPr>
            <p:spPr>
              <a:xfrm>
                <a:off x="2897647" y="4511567"/>
                <a:ext cx="572063" cy="310954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prstDash val="sysDash"/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5092" y="2139910"/>
            <a:ext cx="5738409" cy="389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Luminosity levelling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8867102" cy="26289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3 levelling techniques to control luminosity </a:t>
            </a:r>
            <a:r>
              <a:rPr lang="en-GB" sz="2000" dirty="0"/>
              <a:t>are used in </a:t>
            </a:r>
            <a:r>
              <a:rPr lang="en-GB" sz="2000" b="1" dirty="0">
                <a:solidFill>
                  <a:srgbClr val="0000FF"/>
                </a:solidFill>
              </a:rPr>
              <a:t>parallel</a:t>
            </a:r>
            <a:r>
              <a:rPr lang="en-GB" sz="2000" dirty="0"/>
              <a:t> in Run 3:</a:t>
            </a:r>
            <a:endParaRPr lang="en-GB" dirty="0"/>
          </a:p>
          <a:p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Offset levelling </a:t>
            </a:r>
            <a:r>
              <a:rPr lang="en-GB" dirty="0"/>
              <a:t>for </a:t>
            </a:r>
            <a:r>
              <a:rPr lang="en-GB" b="1" dirty="0"/>
              <a:t>ALICE</a:t>
            </a:r>
            <a:r>
              <a:rPr lang="en-GB" dirty="0"/>
              <a:t> and </a:t>
            </a:r>
            <a:r>
              <a:rPr lang="en-GB" b="1" dirty="0" err="1"/>
              <a:t>LHCb</a:t>
            </a:r>
            <a:r>
              <a:rPr lang="en-GB" b="1" dirty="0"/>
              <a:t>.</a:t>
            </a:r>
          </a:p>
          <a:p>
            <a:pPr lvl="1"/>
            <a:r>
              <a:rPr lang="en-GB" dirty="0"/>
              <a:t>Local to one IP, well established since Run 1.</a:t>
            </a:r>
          </a:p>
          <a:p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Crossing angle (up or down) levelling</a:t>
            </a:r>
            <a:r>
              <a:rPr lang="en-GB" dirty="0"/>
              <a:t> for </a:t>
            </a:r>
            <a:r>
              <a:rPr lang="en-GB" b="1" dirty="0"/>
              <a:t>ATLAS</a:t>
            </a:r>
            <a:r>
              <a:rPr lang="en-GB" dirty="0"/>
              <a:t> and </a:t>
            </a:r>
            <a:r>
              <a:rPr lang="en-GB" b="1" dirty="0"/>
              <a:t>CMS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Local to one IP, well established since Run 2.</a:t>
            </a:r>
          </a:p>
          <a:p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 levelling </a:t>
            </a:r>
            <a:r>
              <a:rPr lang="en-GB" dirty="0"/>
              <a:t>for </a:t>
            </a:r>
            <a:r>
              <a:rPr lang="en-GB" b="1" dirty="0"/>
              <a:t>ATLAS</a:t>
            </a:r>
            <a:r>
              <a:rPr lang="en-GB" dirty="0"/>
              <a:t> and </a:t>
            </a:r>
            <a:r>
              <a:rPr lang="en-GB" b="1" dirty="0"/>
              <a:t>CMS – beam size change at IP(s).</a:t>
            </a:r>
            <a:endParaRPr lang="en-GB" dirty="0"/>
          </a:p>
          <a:p>
            <a:pPr lvl="1"/>
            <a:r>
              <a:rPr lang="en-GB" dirty="0" smtClean="0"/>
              <a:t>Beneficial/essential for beam stability, </a:t>
            </a:r>
            <a:r>
              <a:rPr lang="en-GB" dirty="0"/>
              <a:t>tested at the end of Run 2. </a:t>
            </a:r>
          </a:p>
          <a:p>
            <a:pPr lvl="1"/>
            <a:r>
              <a:rPr lang="en-GB" b="1" dirty="0">
                <a:solidFill>
                  <a:srgbClr val="F21AD3"/>
                </a:solidFill>
              </a:rPr>
              <a:t>Key ingredient of Run 2 and </a:t>
            </a:r>
            <a:r>
              <a:rPr lang="en-GB" b="1" dirty="0" smtClean="0">
                <a:solidFill>
                  <a:srgbClr val="F21AD3"/>
                </a:solidFill>
              </a:rPr>
              <a:t>HL-LHC operation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grpSp>
        <p:nvGrpSpPr>
          <p:cNvPr id="8" name="Group 7"/>
          <p:cNvGrpSpPr/>
          <p:nvPr/>
        </p:nvGrpSpPr>
        <p:grpSpPr>
          <a:xfrm>
            <a:off x="1882552" y="3543300"/>
            <a:ext cx="5230630" cy="2656053"/>
            <a:chOff x="504468" y="2802056"/>
            <a:chExt cx="5838262" cy="308166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468" y="2802056"/>
              <a:ext cx="5838262" cy="3081666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975749" y="5159830"/>
              <a:ext cx="15295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>
                  <a:solidFill>
                    <a:srgbClr val="008E40"/>
                  </a:solidFill>
                  <a:latin typeface="+mj-lt"/>
                </a:rPr>
                <a:t>Offset levelling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96061" y="4273634"/>
              <a:ext cx="3462300" cy="5713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i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Smooth crossing angle levelling</a:t>
              </a:r>
            </a:p>
            <a:p>
              <a:r>
                <a:rPr lang="en-GB" sz="1100" i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(not visible due to luminosity decay)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66594" y="4936303"/>
              <a:ext cx="1308278" cy="3928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>
                  <a:solidFill>
                    <a:srgbClr val="F21AD3"/>
                  </a:solidFill>
                  <a:latin typeface="Symbol" panose="05050102010706020507" pitchFamily="18" charset="2"/>
                </a:rPr>
                <a:t>b</a:t>
              </a:r>
              <a:r>
                <a:rPr lang="en-GB" sz="1600" i="1" dirty="0">
                  <a:solidFill>
                    <a:srgbClr val="F21AD3"/>
                  </a:solidFill>
                  <a:latin typeface="+mj-lt"/>
                </a:rPr>
                <a:t>* levelling</a:t>
              </a: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H="1" flipV="1">
              <a:off x="4916971" y="4471094"/>
              <a:ext cx="317222" cy="387090"/>
            </a:xfrm>
            <a:prstGeom prst="straightConnector1">
              <a:avLst/>
            </a:prstGeom>
            <a:ln cmpd="sng">
              <a:solidFill>
                <a:srgbClr val="F21AD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cxnSpLocks/>
            </p:cNvCxnSpPr>
            <p:nvPr/>
          </p:nvCxnSpPr>
          <p:spPr>
            <a:xfrm flipV="1">
              <a:off x="5234193" y="4577165"/>
              <a:ext cx="241780" cy="281020"/>
            </a:xfrm>
            <a:prstGeom prst="straightConnector1">
              <a:avLst/>
            </a:prstGeom>
            <a:ln cmpd="sng">
              <a:solidFill>
                <a:srgbClr val="F21AD3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TextBox 14"/>
          <p:cNvSpPr txBox="1"/>
          <p:nvPr/>
        </p:nvSpPr>
        <p:spPr>
          <a:xfrm>
            <a:off x="7378512" y="4411800"/>
            <a:ext cx="36879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accent6">
                    <a:lumMod val="50000"/>
                  </a:schemeClr>
                </a:solidFill>
              </a:rPr>
              <a:t>2018 fill with all levelling techniques in action in ATLAS, CMS and </a:t>
            </a:r>
            <a:r>
              <a:rPr lang="en-GB" sz="1600" b="1" i="1" dirty="0" err="1">
                <a:solidFill>
                  <a:schemeClr val="accent6">
                    <a:lumMod val="50000"/>
                  </a:schemeClr>
                </a:solidFill>
              </a:rPr>
              <a:t>LHCb</a:t>
            </a:r>
            <a:endParaRPr lang="en-GB" sz="1600" b="1" i="1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1200"/>
              </a:spcBef>
            </a:pPr>
            <a:r>
              <a:rPr lang="en-GB" sz="1200" i="1" dirty="0">
                <a:solidFill>
                  <a:schemeClr val="accent6">
                    <a:lumMod val="50000"/>
                  </a:schemeClr>
                </a:solidFill>
              </a:rPr>
              <a:t>(ALICE luminosity not visible on this scale)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9046" y="1129712"/>
            <a:ext cx="2119419" cy="2653051"/>
          </a:xfrm>
          <a:prstGeom prst="rect">
            <a:avLst/>
          </a:prstGeom>
        </p:spPr>
      </p:pic>
      <p:sp>
        <p:nvSpPr>
          <p:cNvPr id="18" name="Arrow: Right 17">
            <a:extLst>
              <a:ext uri="{FF2B5EF4-FFF2-40B4-BE49-F238E27FC236}">
                <a16:creationId xmlns:a16="http://schemas.microsoft.com/office/drawing/2014/main" id="{D01003C4-AE54-258F-51D6-417CCB7FB19B}"/>
              </a:ext>
            </a:extLst>
          </p:cNvPr>
          <p:cNvSpPr/>
          <p:nvPr/>
        </p:nvSpPr>
        <p:spPr>
          <a:xfrm flipV="1">
            <a:off x="6179564" y="1427612"/>
            <a:ext cx="3366891" cy="102388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5D7B6A2A-3B5A-1078-FD80-2069A1C2B893}"/>
              </a:ext>
            </a:extLst>
          </p:cNvPr>
          <p:cNvSpPr/>
          <p:nvPr/>
        </p:nvSpPr>
        <p:spPr>
          <a:xfrm flipV="1">
            <a:off x="7556250" y="2049540"/>
            <a:ext cx="1990205" cy="13066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DCC77577-9CD6-5999-156A-073C6143C1F2}"/>
              </a:ext>
            </a:extLst>
          </p:cNvPr>
          <p:cNvSpPr/>
          <p:nvPr/>
        </p:nvSpPr>
        <p:spPr>
          <a:xfrm rot="398251" flipV="1">
            <a:off x="7557132" y="3060760"/>
            <a:ext cx="1990205" cy="130666"/>
          </a:xfrm>
          <a:prstGeom prst="right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50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04637-EA54-AE93-1C17-FB7D94CEE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Beta* levelling in 2022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4691F9-B971-FE3C-04D6-D213E22565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CF264-4683-4988-FC6C-ADB3259332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BDB39C29-FA8B-B628-94F9-E5C1306728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8" name="Picture 7" descr="Graphical user interface&#10;&#10;Description automatically generated">
            <a:extLst>
              <a:ext uri="{FF2B5EF4-FFF2-40B4-BE49-F238E27FC236}">
                <a16:creationId xmlns:a16="http://schemas.microsoft.com/office/drawing/2014/main" id="{5030D0F1-A1C3-A92F-821B-9D6D50F44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2929757"/>
            <a:ext cx="9053019" cy="3252129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7EE28216-0828-B1BB-C170-29ED8BE23D94}"/>
              </a:ext>
            </a:extLst>
          </p:cNvPr>
          <p:cNvSpPr txBox="1">
            <a:spLocks/>
          </p:cNvSpPr>
          <p:nvPr/>
        </p:nvSpPr>
        <p:spPr>
          <a:xfrm>
            <a:off x="565076" y="914401"/>
            <a:ext cx="11626924" cy="2080276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GB" sz="2000" dirty="0" smtClean="0"/>
              <a:t>Luminosity levelling of ATLAS and CMS is performed in </a:t>
            </a:r>
            <a:r>
              <a:rPr lang="en-GB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10 steps in </a:t>
            </a:r>
            <a:r>
              <a:rPr lang="en-GB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Symbol" panose="05050102010706020507" pitchFamily="18" charset="2"/>
              </a:rPr>
              <a:t>b</a:t>
            </a:r>
            <a:r>
              <a:rPr lang="en-GB" sz="20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* / beam size </a:t>
            </a:r>
            <a:r>
              <a:rPr lang="en-GB" sz="2000" dirty="0" smtClean="0"/>
              <a:t>to limit the luminosity jumps to </a:t>
            </a:r>
            <a:r>
              <a:rPr lang="en-GB" sz="2000" dirty="0" smtClean="0">
                <a:sym typeface="Symbol" panose="05050102010706020507" pitchFamily="18" charset="2"/>
              </a:rPr>
              <a:t> </a:t>
            </a:r>
            <a:r>
              <a:rPr lang="en-GB" sz="2000" dirty="0">
                <a:sym typeface="Symbol" panose="05050102010706020507" pitchFamily="18" charset="2"/>
              </a:rPr>
              <a:t>~ 5</a:t>
            </a:r>
            <a:r>
              <a:rPr lang="en-GB" sz="2000" dirty="0" smtClean="0">
                <a:sym typeface="Symbol" panose="05050102010706020507" pitchFamily="18" charset="2"/>
              </a:rPr>
              <a:t>%.</a:t>
            </a:r>
            <a:endParaRPr lang="en-GB" sz="2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defTabSz="914400"/>
            <a:r>
              <a:rPr lang="en-GB" dirty="0" smtClean="0">
                <a:latin typeface="Symbol" panose="05050102010706020507" pitchFamily="18" charset="2"/>
              </a:rPr>
              <a:t>b</a:t>
            </a:r>
            <a:r>
              <a:rPr lang="en-GB" dirty="0"/>
              <a:t>* </a:t>
            </a:r>
            <a:r>
              <a:rPr lang="en-GB" dirty="0" smtClean="0"/>
              <a:t>range </a:t>
            </a:r>
            <a:r>
              <a:rPr lang="en-GB" dirty="0" smtClean="0"/>
              <a:t>of </a:t>
            </a:r>
            <a:r>
              <a:rPr lang="en-GB" dirty="0"/>
              <a:t>60 cm </a:t>
            </a:r>
            <a:r>
              <a:rPr lang="en-GB" dirty="0" smtClean="0"/>
              <a:t>to </a:t>
            </a:r>
            <a:r>
              <a:rPr lang="en-GB" dirty="0"/>
              <a:t>30 cm. </a:t>
            </a:r>
            <a:endParaRPr lang="en-GB" dirty="0" smtClean="0"/>
          </a:p>
          <a:p>
            <a:pPr defTabSz="914400"/>
            <a:r>
              <a:rPr lang="en-GB" dirty="0" smtClean="0"/>
              <a:t>Already </a:t>
            </a:r>
            <a:r>
              <a:rPr lang="en-GB" dirty="0"/>
              <a:t>achieved fully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automated execution </a:t>
            </a:r>
            <a:r>
              <a:rPr lang="en-GB" dirty="0"/>
              <a:t>based on target luminosity or </a:t>
            </a:r>
            <a:r>
              <a:rPr lang="en-GB" dirty="0" smtClean="0"/>
              <a:t>pile-up.</a:t>
            </a:r>
          </a:p>
          <a:p>
            <a:pPr defTabSz="914400"/>
            <a:r>
              <a:rPr lang="en-GB" dirty="0" smtClean="0"/>
              <a:t>CMS </a:t>
            </a:r>
            <a:r>
              <a:rPr lang="en-GB" dirty="0"/>
              <a:t>&amp; ATLAS are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fully coupled</a:t>
            </a:r>
            <a:r>
              <a:rPr lang="en-GB" dirty="0"/>
              <a:t>, i.e. </a:t>
            </a:r>
            <a:r>
              <a:rPr lang="en-GB" b="1" dirty="0">
                <a:solidFill>
                  <a:srgbClr val="0000FF"/>
                </a:solidFill>
                <a:latin typeface="Symbol" panose="05050102010706020507" pitchFamily="18" charset="2"/>
              </a:rPr>
              <a:t>b</a:t>
            </a:r>
            <a:r>
              <a:rPr lang="en-GB" b="1" dirty="0">
                <a:solidFill>
                  <a:srgbClr val="0000FF"/>
                </a:solidFill>
              </a:rPr>
              <a:t>* changes occur at the same time at both IPs</a:t>
            </a:r>
            <a:r>
              <a:rPr lang="en-GB" dirty="0"/>
              <a:t>.</a:t>
            </a:r>
          </a:p>
          <a:p>
            <a:pPr marL="0" indent="0" defTabSz="914400">
              <a:spcBef>
                <a:spcPts val="1200"/>
              </a:spcBef>
              <a:buNone/>
            </a:pPr>
            <a:r>
              <a:rPr lang="en-GB" sz="2000" b="1" dirty="0" smtClean="0">
                <a:solidFill>
                  <a:srgbClr val="F21AD3"/>
                </a:solidFill>
              </a:rPr>
              <a:t>Achieved a major </a:t>
            </a:r>
            <a:r>
              <a:rPr lang="en-GB" sz="2000" b="1" dirty="0">
                <a:solidFill>
                  <a:srgbClr val="F21AD3"/>
                </a:solidFill>
              </a:rPr>
              <a:t>milestone for </a:t>
            </a:r>
            <a:r>
              <a:rPr lang="en-GB" sz="2000" b="1" dirty="0" smtClean="0">
                <a:solidFill>
                  <a:srgbClr val="F21AD3"/>
                </a:solidFill>
              </a:rPr>
              <a:t>LHC Run </a:t>
            </a:r>
            <a:r>
              <a:rPr lang="en-GB" sz="2000" b="1" dirty="0">
                <a:solidFill>
                  <a:srgbClr val="F21AD3"/>
                </a:solidFill>
              </a:rPr>
              <a:t>2 and for HL-LHC 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C7F0122-F006-C6BF-AFE3-8164C5A01A25}"/>
              </a:ext>
            </a:extLst>
          </p:cNvPr>
          <p:cNvSpPr txBox="1"/>
          <p:nvPr/>
        </p:nvSpPr>
        <p:spPr>
          <a:xfrm>
            <a:off x="9608318" y="3557230"/>
            <a:ext cx="230774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chemeClr val="accent6">
                    <a:lumMod val="50000"/>
                  </a:schemeClr>
                </a:solidFill>
              </a:rPr>
              <a:t>Example of a 2022 fill</a:t>
            </a:r>
          </a:p>
          <a:p>
            <a:pPr>
              <a:spcBef>
                <a:spcPts val="1200"/>
              </a:spcBef>
            </a:pPr>
            <a:r>
              <a:rPr lang="en-GB" sz="1200" i="1" dirty="0">
                <a:solidFill>
                  <a:schemeClr val="accent6">
                    <a:lumMod val="50000"/>
                  </a:schemeClr>
                </a:solidFill>
              </a:rPr>
              <a:t>(ALICE luminosity not visible on this scale)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A6B2E6-E30F-830E-5451-3113B10E95F5}"/>
              </a:ext>
            </a:extLst>
          </p:cNvPr>
          <p:cNvSpPr txBox="1"/>
          <p:nvPr/>
        </p:nvSpPr>
        <p:spPr>
          <a:xfrm>
            <a:off x="2529381" y="4419004"/>
            <a:ext cx="16177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rgbClr val="F21AD3"/>
                </a:solidFill>
                <a:latin typeface="Symbol" panose="05050102010706020507" pitchFamily="18" charset="2"/>
              </a:rPr>
              <a:t>b</a:t>
            </a:r>
            <a:r>
              <a:rPr lang="en-GB" sz="1600" i="1" dirty="0">
                <a:solidFill>
                  <a:srgbClr val="F21AD3"/>
                </a:solidFill>
                <a:latin typeface="+mj-lt"/>
              </a:rPr>
              <a:t>* levelling step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B62483A-1EB8-0FCC-6ED4-06D14F47CA45}"/>
              </a:ext>
            </a:extLst>
          </p:cNvPr>
          <p:cNvCxnSpPr>
            <a:cxnSpLocks/>
          </p:cNvCxnSpPr>
          <p:nvPr/>
        </p:nvCxnSpPr>
        <p:spPr>
          <a:xfrm flipH="1" flipV="1">
            <a:off x="2881423" y="3806456"/>
            <a:ext cx="66891" cy="545219"/>
          </a:xfrm>
          <a:prstGeom prst="straightConnector1">
            <a:avLst/>
          </a:prstGeom>
          <a:ln cmpd="sng">
            <a:solidFill>
              <a:srgbClr val="F21AD3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6D1B745-873A-9A10-F3C1-B4DABF015BB9}"/>
              </a:ext>
            </a:extLst>
          </p:cNvPr>
          <p:cNvCxnSpPr/>
          <p:nvPr/>
        </p:nvCxnSpPr>
        <p:spPr>
          <a:xfrm>
            <a:off x="1529921" y="3575585"/>
            <a:ext cx="4944139" cy="111003"/>
          </a:xfrm>
          <a:prstGeom prst="line">
            <a:avLst/>
          </a:prstGeom>
          <a:ln>
            <a:solidFill>
              <a:srgbClr val="008E4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1D86A82-3EBE-A641-7615-244BEB0D15E3}"/>
              </a:ext>
            </a:extLst>
          </p:cNvPr>
          <p:cNvSpPr txBox="1"/>
          <p:nvPr/>
        </p:nvSpPr>
        <p:spPr>
          <a:xfrm>
            <a:off x="6460408" y="3387953"/>
            <a:ext cx="1172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rgbClr val="008E40"/>
                </a:solidFill>
                <a:latin typeface="Symbol" panose="05050102010706020507" pitchFamily="18" charset="2"/>
              </a:rPr>
              <a:t>b</a:t>
            </a:r>
            <a:r>
              <a:rPr lang="en-GB" sz="1600" i="1" dirty="0">
                <a:solidFill>
                  <a:srgbClr val="008E40"/>
                </a:solidFill>
                <a:latin typeface="+mj-lt"/>
              </a:rPr>
              <a:t>* levelling</a:t>
            </a:r>
          </a:p>
        </p:txBody>
      </p:sp>
    </p:spTree>
    <p:extLst>
      <p:ext uri="{BB962C8B-B14F-4D97-AF65-F5344CB8AC3E}">
        <p14:creationId xmlns:p14="http://schemas.microsoft.com/office/powerpoint/2010/main" val="2661205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194" y="937550"/>
            <a:ext cx="4993001" cy="467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600" y="1278320"/>
            <a:ext cx="5799783" cy="25083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chemeClr val="tx2">
                    <a:alpha val="50000"/>
                  </a:schemeClr>
                </a:solidFill>
              </a:rPr>
              <a:t>Introduction Run 3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chemeClr val="tx2">
                    <a:alpha val="50000"/>
                  </a:schemeClr>
                </a:solidFill>
              </a:rPr>
              <a:t>Commissioning 2022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 smtClean="0">
                <a:solidFill>
                  <a:schemeClr val="tx2"/>
                </a:solidFill>
              </a:rPr>
              <a:t>Performance </a:t>
            </a:r>
            <a:r>
              <a:rPr lang="en-US" sz="2800" b="1" dirty="0">
                <a:solidFill>
                  <a:schemeClr val="tx2"/>
                </a:solidFill>
              </a:rPr>
              <a:t>limitations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chemeClr val="tx2">
                    <a:alpha val="50000"/>
                  </a:schemeClr>
                </a:solidFill>
                <a:latin typeface="+mn-lt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56625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194" y="937550"/>
            <a:ext cx="4993001" cy="4678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9600" y="1278320"/>
            <a:ext cx="5799783" cy="25083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chemeClr val="tx2"/>
                </a:solidFill>
              </a:rPr>
              <a:t>Introduction – LHC Run 3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 smtClean="0">
                <a:solidFill>
                  <a:schemeClr val="tx2">
                    <a:alpha val="50000"/>
                  </a:schemeClr>
                </a:solidFill>
              </a:rPr>
              <a:t>Commissioning </a:t>
            </a:r>
            <a:r>
              <a:rPr lang="en-US" sz="2800" b="1" dirty="0">
                <a:solidFill>
                  <a:schemeClr val="tx2">
                    <a:alpha val="50000"/>
                  </a:schemeClr>
                </a:solidFill>
              </a:rPr>
              <a:t>2022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chemeClr val="tx2">
                    <a:alpha val="50000"/>
                  </a:schemeClr>
                </a:solidFill>
              </a:rPr>
              <a:t>Performance limitations</a:t>
            </a:r>
          </a:p>
          <a:p>
            <a:pPr>
              <a:spcBef>
                <a:spcPts val="1800"/>
              </a:spcBef>
              <a:defRPr/>
            </a:pPr>
            <a:r>
              <a:rPr lang="en-US" sz="2800" b="1" dirty="0">
                <a:solidFill>
                  <a:schemeClr val="tx2">
                    <a:alpha val="50000"/>
                  </a:schemeClr>
                </a:solidFill>
                <a:latin typeface="+mn-lt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09175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E2912-358E-8EC4-522C-4FAE63A91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Electron clouds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D44187-F71C-F785-1414-7A5966952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2EF279-BDE8-218D-9182-DF17758D49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9FBF5FB-A584-FE5F-B9A1-091C54C2A3F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9ACDC2-C51D-07E5-4670-165D7835544D}"/>
              </a:ext>
            </a:extLst>
          </p:cNvPr>
          <p:cNvSpPr txBox="1"/>
          <p:nvPr/>
        </p:nvSpPr>
        <p:spPr>
          <a:xfrm>
            <a:off x="7327539" y="2805074"/>
            <a:ext cx="4750325" cy="73866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tx1"/>
                </a:solidFill>
              </a:rPr>
              <a:t>If the </a:t>
            </a:r>
            <a:r>
              <a:rPr lang="en-US" sz="1400" b="1" i="1" dirty="0">
                <a:solidFill>
                  <a:schemeClr val="tx1"/>
                </a:solidFill>
              </a:rPr>
              <a:t>probably of emitting a secondary electron </a:t>
            </a:r>
            <a:r>
              <a:rPr lang="en-US" sz="1400" b="1" i="1" dirty="0" smtClean="0">
                <a:solidFill>
                  <a:schemeClr val="tx1"/>
                </a:solidFill>
              </a:rPr>
              <a:t>(SEY) </a:t>
            </a:r>
            <a:r>
              <a:rPr lang="en-US" sz="1400" i="1" dirty="0" smtClean="0">
                <a:solidFill>
                  <a:schemeClr val="tx1"/>
                </a:solidFill>
              </a:rPr>
              <a:t>is </a:t>
            </a:r>
            <a:r>
              <a:rPr lang="en-US" sz="1400" i="1" dirty="0">
                <a:solidFill>
                  <a:schemeClr val="tx1"/>
                </a:solidFill>
              </a:rPr>
              <a:t>above threshold</a:t>
            </a:r>
            <a:r>
              <a:rPr lang="en-GB" sz="1400" i="1" dirty="0">
                <a:solidFill>
                  <a:schemeClr val="tx1"/>
                </a:solidFill>
              </a:rPr>
              <a:t> </a:t>
            </a:r>
            <a:r>
              <a:rPr lang="en-US" sz="1400" i="1" dirty="0">
                <a:solidFill>
                  <a:schemeClr val="tx1"/>
                </a:solidFill>
                <a:sym typeface="Wingdings" pitchFamily="2" charset="2"/>
              </a:rPr>
              <a:t> avalanche effect (</a:t>
            </a:r>
            <a:r>
              <a:rPr lang="en-US" sz="1400" i="1" dirty="0" err="1">
                <a:solidFill>
                  <a:schemeClr val="tx1"/>
                </a:solidFill>
                <a:sym typeface="Wingdings" pitchFamily="2" charset="2"/>
              </a:rPr>
              <a:t>multipacting</a:t>
            </a:r>
            <a:r>
              <a:rPr lang="en-US" sz="1400" i="1" dirty="0">
                <a:solidFill>
                  <a:schemeClr val="tx1"/>
                </a:solidFill>
                <a:sym typeface="Wingdings" pitchFamily="2" charset="2"/>
              </a:rPr>
              <a:t>) which </a:t>
            </a:r>
            <a:r>
              <a:rPr lang="en-US" sz="1400" i="1" dirty="0">
                <a:solidFill>
                  <a:srgbClr val="FF0000"/>
                </a:solidFill>
                <a:sym typeface="Wingdings" pitchFamily="2" charset="2"/>
              </a:rPr>
              <a:t>depends on bunch spacing and population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424D9B4-7051-AED6-69D9-2B2A93032826}"/>
              </a:ext>
            </a:extLst>
          </p:cNvPr>
          <p:cNvSpPr txBox="1">
            <a:spLocks/>
          </p:cNvSpPr>
          <p:nvPr/>
        </p:nvSpPr>
        <p:spPr>
          <a:xfrm>
            <a:off x="6169436" y="3726308"/>
            <a:ext cx="5771555" cy="2208019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120000"/>
              <a:buFont typeface="Wingdings" panose="05000000000000000000" pitchFamily="2" charset="2"/>
              <a:buChar char="§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20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Courier New" panose="02070309020205020404" pitchFamily="49" charset="0"/>
              <a:buChar char="o"/>
              <a:defRPr kumimoji="0" sz="18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Courier New" panose="02070309020205020404" pitchFamily="49" charset="0"/>
              <a:buChar char="o"/>
              <a:defRPr kumimoji="0"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buClr>
                <a:srgbClr val="0000FF"/>
              </a:buClr>
              <a:buSzPct val="80000"/>
              <a:buNone/>
            </a:pPr>
            <a:r>
              <a:rPr lang="en-GB" sz="2000" b="1" dirty="0"/>
              <a:t>Remedies: </a:t>
            </a:r>
          </a:p>
          <a:p>
            <a:pPr marL="355600" indent="-319088"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/>
              <a:t>Conditioning by </a:t>
            </a:r>
            <a:r>
              <a:rPr lang="en-GB" sz="1800" b="1" dirty="0">
                <a:solidFill>
                  <a:srgbClr val="00B050"/>
                </a:solidFill>
              </a:rPr>
              <a:t>beam-induced electron bombardment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 (“</a:t>
            </a:r>
            <a:r>
              <a:rPr lang="en-GB" sz="1800" b="1" dirty="0">
                <a:solidFill>
                  <a:srgbClr val="00B0F0"/>
                </a:solidFill>
              </a:rPr>
              <a:t>scrubbing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</a:rPr>
              <a:t>”) </a:t>
            </a:r>
            <a:r>
              <a:rPr lang="en-GB" sz="1800" dirty="0"/>
              <a:t>leading to a progressive reduction of </a:t>
            </a:r>
            <a:r>
              <a:rPr lang="en-GB" sz="1800" b="1" dirty="0"/>
              <a:t>SEY</a:t>
            </a:r>
            <a:r>
              <a:rPr lang="en-GB" sz="1800" dirty="0"/>
              <a:t>.</a:t>
            </a:r>
          </a:p>
          <a:p>
            <a:pPr marL="355600" indent="-319088"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00B050"/>
                </a:solidFill>
              </a:rPr>
              <a:t>Holes in bunch filling pattern </a:t>
            </a:r>
            <a:r>
              <a:rPr lang="en-GB" sz="1800" dirty="0" smtClean="0"/>
              <a:t>to break up cloud build-up </a:t>
            </a:r>
            <a:r>
              <a:rPr lang="en-GB" sz="1800" dirty="0" smtClean="0">
                <a:sym typeface="Wingdings" panose="05000000000000000000" pitchFamily="2" charset="2"/>
              </a:rPr>
              <a:t> lower </a:t>
            </a:r>
            <a:r>
              <a:rPr lang="en-GB" sz="1800" dirty="0">
                <a:sym typeface="Wingdings" panose="05000000000000000000" pitchFamily="2" charset="2"/>
              </a:rPr>
              <a:t>luminosity.</a:t>
            </a:r>
          </a:p>
          <a:p>
            <a:pPr marL="355600" indent="-319088"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r>
              <a:rPr lang="en-GB" sz="1800" dirty="0">
                <a:sym typeface="Wingdings" panose="05000000000000000000" pitchFamily="2" charset="2"/>
              </a:rPr>
              <a:t>Surface treatment of vacuum chamber (coatings..)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DFB22B4-ADD7-BF12-996B-05C3F0CEE711}"/>
              </a:ext>
            </a:extLst>
          </p:cNvPr>
          <p:cNvGrpSpPr/>
          <p:nvPr/>
        </p:nvGrpSpPr>
        <p:grpSpPr>
          <a:xfrm>
            <a:off x="7327539" y="468297"/>
            <a:ext cx="4628013" cy="2123850"/>
            <a:chOff x="4764025" y="985876"/>
            <a:chExt cx="4114472" cy="1905454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625F201-D64A-5D63-10C7-C978E47DCE06}"/>
                </a:ext>
              </a:extLst>
            </p:cNvPr>
            <p:cNvGrpSpPr/>
            <p:nvPr/>
          </p:nvGrpSpPr>
          <p:grpSpPr>
            <a:xfrm>
              <a:off x="4764025" y="1027898"/>
              <a:ext cx="926857" cy="1863432"/>
              <a:chOff x="6358061" y="3736497"/>
              <a:chExt cx="1454819" cy="2066094"/>
            </a:xfrm>
          </p:grpSpPr>
          <p:grpSp>
            <p:nvGrpSpPr>
              <p:cNvPr id="42" name="Group 64">
                <a:extLst>
                  <a:ext uri="{FF2B5EF4-FFF2-40B4-BE49-F238E27FC236}">
                    <a16:creationId xmlns:a16="http://schemas.microsoft.com/office/drawing/2014/main" id="{1CB5F6E0-1512-7619-81A1-82CD0C923A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87846" y="4251972"/>
                <a:ext cx="1358384" cy="1550619"/>
                <a:chOff x="4614798" y="4211444"/>
                <a:chExt cx="1358539" cy="1551648"/>
              </a:xfrm>
            </p:grpSpPr>
            <p:grpSp>
              <p:nvGrpSpPr>
                <p:cNvPr id="46" name="Group 47">
                  <a:extLst>
                    <a:ext uri="{FF2B5EF4-FFF2-40B4-BE49-F238E27FC236}">
                      <a16:creationId xmlns:a16="http://schemas.microsoft.com/office/drawing/2014/main" id="{25F091DE-54EC-E668-7D25-AA3EDC9A4294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614798" y="4220266"/>
                  <a:ext cx="914400" cy="1198217"/>
                  <a:chOff x="923745" y="4153359"/>
                  <a:chExt cx="914400" cy="1198217"/>
                </a:xfrm>
              </p:grpSpPr>
              <p:sp>
                <p:nvSpPr>
                  <p:cNvPr id="50" name="Oval 8">
                    <a:extLst>
                      <a:ext uri="{FF2B5EF4-FFF2-40B4-BE49-F238E27FC236}">
                        <a16:creationId xmlns:a16="http://schemas.microsoft.com/office/drawing/2014/main" id="{B552D5E6-B20F-3390-5AB6-4CD136F55EB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923745" y="4972692"/>
                    <a:ext cx="914400" cy="133564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/>
                  </a:p>
                </p:txBody>
              </p:sp>
              <p:sp>
                <p:nvSpPr>
                  <p:cNvPr id="51" name="Freeform 9">
                    <a:extLst>
                      <a:ext uri="{FF2B5EF4-FFF2-40B4-BE49-F238E27FC236}">
                        <a16:creationId xmlns:a16="http://schemas.microsoft.com/office/drawing/2014/main" id="{6D2A9282-473F-7A7E-FB07-81DFC375213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412966">
                    <a:off x="1344058" y="4153359"/>
                    <a:ext cx="369065" cy="369066"/>
                  </a:xfrm>
                  <a:custGeom>
                    <a:avLst/>
                    <a:gdLst>
                      <a:gd name="T0" fmla="*/ 1 w 530832"/>
                      <a:gd name="T1" fmla="*/ 428 h 422953"/>
                      <a:gd name="T2" fmla="*/ 1 w 530832"/>
                      <a:gd name="T3" fmla="*/ 271 h 422953"/>
                      <a:gd name="T4" fmla="*/ 1 w 530832"/>
                      <a:gd name="T5" fmla="*/ 451 h 422953"/>
                      <a:gd name="T6" fmla="*/ 1 w 530832"/>
                      <a:gd name="T7" fmla="*/ 193 h 422953"/>
                      <a:gd name="T8" fmla="*/ 1 w 530832"/>
                      <a:gd name="T9" fmla="*/ 339 h 422953"/>
                      <a:gd name="T10" fmla="*/ 1 w 530832"/>
                      <a:gd name="T11" fmla="*/ 90 h 422953"/>
                      <a:gd name="T12" fmla="*/ 1 w 530832"/>
                      <a:gd name="T13" fmla="*/ 248 h 422953"/>
                      <a:gd name="T14" fmla="*/ 1 w 530832"/>
                      <a:gd name="T15" fmla="*/ 68 h 422953"/>
                      <a:gd name="T16" fmla="*/ 1 w 530832"/>
                      <a:gd name="T17" fmla="*/ 0 h 422953"/>
                      <a:gd name="T18" fmla="*/ 1 w 530832"/>
                      <a:gd name="T19" fmla="*/ 0 h 422953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w 530832"/>
                      <a:gd name="T31" fmla="*/ 0 h 422953"/>
                      <a:gd name="T32" fmla="*/ 530832 w 530832"/>
                      <a:gd name="T33" fmla="*/ 422953 h 422953"/>
                    </a:gdLst>
                    <a:ahLst/>
                    <a:cxnLst>
                      <a:cxn ang="T20">
                        <a:pos x="T0" y="T1"/>
                      </a:cxn>
                      <a:cxn ang="T21">
                        <a:pos x="T2" y="T3"/>
                      </a:cxn>
                      <a:cxn ang="T22">
                        <a:pos x="T4" y="T5"/>
                      </a:cxn>
                      <a:cxn ang="T23">
                        <a:pos x="T6" y="T7"/>
                      </a:cxn>
                      <a:cxn ang="T24">
                        <a:pos x="T8" y="T9"/>
                      </a:cxn>
                      <a:cxn ang="T25">
                        <a:pos x="T10" y="T11"/>
                      </a:cxn>
                      <a:cxn ang="T26">
                        <a:pos x="T12" y="T13"/>
                      </a:cxn>
                      <a:cxn ang="T27">
                        <a:pos x="T14" y="T15"/>
                      </a:cxn>
                      <a:cxn ang="T28">
                        <a:pos x="T16" y="T17"/>
                      </a:cxn>
                      <a:cxn ang="T29">
                        <a:pos x="T18" y="T19"/>
                      </a:cxn>
                    </a:cxnLst>
                    <a:rect l="T30" t="T31" r="T32" b="T33"/>
                    <a:pathLst>
                      <a:path w="530832" h="422953">
                        <a:moveTo>
                          <a:pt x="99317" y="390418"/>
                        </a:moveTo>
                        <a:cubicBezTo>
                          <a:pt x="49658" y="316786"/>
                          <a:pt x="0" y="243155"/>
                          <a:pt x="27398" y="246580"/>
                        </a:cubicBezTo>
                        <a:cubicBezTo>
                          <a:pt x="54796" y="250005"/>
                          <a:pt x="243156" y="422953"/>
                          <a:pt x="263704" y="410967"/>
                        </a:cubicBezTo>
                        <a:cubicBezTo>
                          <a:pt x="284252" y="398981"/>
                          <a:pt x="133564" y="191785"/>
                          <a:pt x="150688" y="174661"/>
                        </a:cubicBezTo>
                        <a:cubicBezTo>
                          <a:pt x="167812" y="157537"/>
                          <a:pt x="345898" y="323636"/>
                          <a:pt x="366446" y="308225"/>
                        </a:cubicBezTo>
                        <a:cubicBezTo>
                          <a:pt x="386994" y="292814"/>
                          <a:pt x="251717" y="95893"/>
                          <a:pt x="273978" y="82194"/>
                        </a:cubicBezTo>
                        <a:cubicBezTo>
                          <a:pt x="296239" y="68495"/>
                          <a:pt x="469188" y="229457"/>
                          <a:pt x="500010" y="226032"/>
                        </a:cubicBezTo>
                        <a:cubicBezTo>
                          <a:pt x="530832" y="222607"/>
                          <a:pt x="455488" y="99317"/>
                          <a:pt x="458913" y="61645"/>
                        </a:cubicBezTo>
                        <a:cubicBezTo>
                          <a:pt x="462338" y="23973"/>
                          <a:pt x="520558" y="0"/>
                          <a:pt x="520558" y="0"/>
                        </a:cubicBezTo>
                      </a:path>
                    </a:pathLst>
                  </a:custGeom>
                  <a:noFill/>
                  <a:ln w="12700" algn="ctr">
                    <a:solidFill>
                      <a:srgbClr val="00206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 sz="1400"/>
                  </a:p>
                </p:txBody>
              </p:sp>
              <p:cxnSp>
                <p:nvCxnSpPr>
                  <p:cNvPr id="52" name="Straight Arrow Connector 11">
                    <a:extLst>
                      <a:ext uri="{FF2B5EF4-FFF2-40B4-BE49-F238E27FC236}">
                        <a16:creationId xmlns:a16="http://schemas.microsoft.com/office/drawing/2014/main" id="{88787268-0C50-91C8-5161-D95532F54CB0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16200000" flipH="1">
                    <a:off x="1649776" y="4310349"/>
                    <a:ext cx="286438" cy="60593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FF0000"/>
                    </a:solidFill>
                    <a:prstDash val="sysDash"/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sp>
                <p:nvSpPr>
                  <p:cNvPr id="53" name="TextBox 13">
                    <a:extLst>
                      <a:ext uri="{FF2B5EF4-FFF2-40B4-BE49-F238E27FC236}">
                        <a16:creationId xmlns:a16="http://schemas.microsoft.com/office/drawing/2014/main" id="{1CEE9C69-DC98-55F8-33E8-03F569A55D60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222873" y="5089792"/>
                    <a:ext cx="300116" cy="26178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9pPr>
                  </a:lstStyle>
                  <a:p>
                    <a:r>
                      <a:rPr lang="en-US" sz="1100" b="1"/>
                      <a:t>N</a:t>
                    </a:r>
                  </a:p>
                </p:txBody>
              </p:sp>
            </p:grpSp>
            <p:cxnSp>
              <p:nvCxnSpPr>
                <p:cNvPr id="47" name="Straight Connector 55">
                  <a:extLst>
                    <a:ext uri="{FF2B5EF4-FFF2-40B4-BE49-F238E27FC236}">
                      <a16:creationId xmlns:a16="http://schemas.microsoft.com/office/drawing/2014/main" id="{74C8ED08-6308-CB51-4BF5-B22A6508F268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4638699" y="4211444"/>
                  <a:ext cx="1334638" cy="1629"/>
                </a:xfrm>
                <a:prstGeom prst="line">
                  <a:avLst/>
                </a:prstGeom>
                <a:noFill/>
                <a:ln w="28575" algn="ctr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48" name="Straight Connector 58">
                  <a:extLst>
                    <a:ext uri="{FF2B5EF4-FFF2-40B4-BE49-F238E27FC236}">
                      <a16:creationId xmlns:a16="http://schemas.microsoft.com/office/drawing/2014/main" id="{C03A1FCD-186B-6239-599F-D117C183FF8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4638699" y="5761463"/>
                  <a:ext cx="1334638" cy="1629"/>
                </a:xfrm>
                <a:prstGeom prst="line">
                  <a:avLst/>
                </a:prstGeom>
                <a:noFill/>
                <a:ln w="28575" algn="ctr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49" name="TextBox 59">
                  <a:extLst>
                    <a:ext uri="{FF2B5EF4-FFF2-40B4-BE49-F238E27FC236}">
                      <a16:creationId xmlns:a16="http://schemas.microsoft.com/office/drawing/2014/main" id="{497B29C8-F54B-FF97-1789-650CC19D9FA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523526" y="4271255"/>
                  <a:ext cx="349816" cy="2617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r>
                    <a:rPr lang="en-US" sz="1050" b="1" dirty="0">
                      <a:solidFill>
                        <a:srgbClr val="FF0000"/>
                      </a:solidFill>
                    </a:rPr>
                    <a:t>e-</a:t>
                  </a:r>
                </a:p>
              </p:txBody>
            </p:sp>
          </p:grpSp>
          <p:sp>
            <p:nvSpPr>
              <p:cNvPr id="43" name="TextBox 65">
                <a:extLst>
                  <a:ext uri="{FF2B5EF4-FFF2-40B4-BE49-F238E27FC236}">
                    <a16:creationId xmlns:a16="http://schemas.microsoft.com/office/drawing/2014/main" id="{20D62B10-E599-C4F1-9ABF-AA9B323D07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58061" y="3736497"/>
                <a:ext cx="1454819" cy="4777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100" b="1" dirty="0">
                    <a:latin typeface="+mj-lt"/>
                  </a:rPr>
                  <a:t>Bunch N </a:t>
                </a:r>
              </a:p>
              <a:p>
                <a:pPr algn="ctr">
                  <a:defRPr/>
                </a:pPr>
                <a:r>
                  <a:rPr lang="en-US" sz="1100" b="1" dirty="0">
                    <a:latin typeface="+mj-lt"/>
                  </a:rPr>
                  <a:t>liberates e-</a:t>
                </a:r>
              </a:p>
            </p:txBody>
          </p:sp>
          <p:sp>
            <p:nvSpPr>
              <p:cNvPr id="44" name="TextBox 68">
                <a:extLst>
                  <a:ext uri="{FF2B5EF4-FFF2-40B4-BE49-F238E27FC236}">
                    <a16:creationId xmlns:a16="http://schemas.microsoft.com/office/drawing/2014/main" id="{EE152888-1FFE-2731-1B81-76A4F3F36E5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556733" y="5034091"/>
                <a:ext cx="55015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r>
                  <a:rPr lang="en-US" sz="1000" dirty="0">
                    <a:solidFill>
                      <a:srgbClr val="7030A0"/>
                    </a:solidFill>
                  </a:rPr>
                  <a:t>++++++</a:t>
                </a:r>
              </a:p>
            </p:txBody>
          </p:sp>
          <p:cxnSp>
            <p:nvCxnSpPr>
              <p:cNvPr id="45" name="Straight Arrow Connector 72">
                <a:extLst>
                  <a:ext uri="{FF2B5EF4-FFF2-40B4-BE49-F238E27FC236}">
                    <a16:creationId xmlns:a16="http://schemas.microsoft.com/office/drawing/2014/main" id="{30DFFDEB-ABE5-629B-5C4E-D330C24AB13E}"/>
                  </a:ext>
                </a:extLst>
              </p:cNvPr>
              <p:cNvCxnSpPr>
                <a:cxnSpLocks noChangeShapeType="1"/>
                <a:stCxn id="50" idx="6"/>
              </p:cNvCxnSpPr>
              <p:nvPr/>
            </p:nvCxnSpPr>
            <p:spPr bwMode="auto">
              <a:xfrm flipV="1">
                <a:off x="7302142" y="5144508"/>
                <a:ext cx="384127" cy="1808"/>
              </a:xfrm>
              <a:prstGeom prst="straightConnector1">
                <a:avLst/>
              </a:prstGeom>
              <a:noFill/>
              <a:ln w="9525" algn="ctr">
                <a:solidFill>
                  <a:srgbClr val="0070C0"/>
                </a:solidFill>
                <a:prstDash val="dash"/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C78898A-7354-192F-20ED-C72DCA7943B9}"/>
                </a:ext>
              </a:extLst>
            </p:cNvPr>
            <p:cNvGrpSpPr/>
            <p:nvPr/>
          </p:nvGrpSpPr>
          <p:grpSpPr>
            <a:xfrm>
              <a:off x="6036527" y="985876"/>
              <a:ext cx="1257381" cy="1901683"/>
              <a:chOff x="3759410" y="3736240"/>
              <a:chExt cx="1973617" cy="2108505"/>
            </a:xfrm>
          </p:grpSpPr>
          <p:grpSp>
            <p:nvGrpSpPr>
              <p:cNvPr id="29" name="Group 63">
                <a:extLst>
                  <a:ext uri="{FF2B5EF4-FFF2-40B4-BE49-F238E27FC236}">
                    <a16:creationId xmlns:a16="http://schemas.microsoft.com/office/drawing/2014/main" id="{D93F4C1B-2161-6406-93DA-2C31AE04B4F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012083" y="4260692"/>
                <a:ext cx="1390234" cy="1584053"/>
                <a:chOff x="2676085" y="4200291"/>
                <a:chExt cx="1390393" cy="1585104"/>
              </a:xfrm>
            </p:grpSpPr>
            <p:grpSp>
              <p:nvGrpSpPr>
                <p:cNvPr id="33" name="Group 48">
                  <a:extLst>
                    <a:ext uri="{FF2B5EF4-FFF2-40B4-BE49-F238E27FC236}">
                      <a16:creationId xmlns:a16="http://schemas.microsoft.com/office/drawing/2014/main" id="{4BEDE8EB-D3C8-B2F3-546A-E2589A9626A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49189" y="4271769"/>
                  <a:ext cx="914400" cy="1493414"/>
                  <a:chOff x="2849189" y="4271769"/>
                  <a:chExt cx="914400" cy="1493414"/>
                </a:xfrm>
              </p:grpSpPr>
              <p:sp>
                <p:nvSpPr>
                  <p:cNvPr id="37" name="Oval 14">
                    <a:extLst>
                      <a:ext uri="{FF2B5EF4-FFF2-40B4-BE49-F238E27FC236}">
                        <a16:creationId xmlns:a16="http://schemas.microsoft.com/office/drawing/2014/main" id="{273F9BFF-B192-FF05-A579-53831D4C378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2849189" y="4968974"/>
                    <a:ext cx="914400" cy="133564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/>
                  </a:p>
                </p:txBody>
              </p:sp>
              <p:sp>
                <p:nvSpPr>
                  <p:cNvPr id="38" name="TextBox 15">
                    <a:extLst>
                      <a:ext uri="{FF2B5EF4-FFF2-40B4-BE49-F238E27FC236}">
                        <a16:creationId xmlns:a16="http://schemas.microsoft.com/office/drawing/2014/main" id="{61C0E7AE-4B32-8538-9940-91D0BA2F0AAC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68402" y="5086074"/>
                    <a:ext cx="473260" cy="26178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9pPr>
                  </a:lstStyle>
                  <a:p>
                    <a:r>
                      <a:rPr lang="en-US" sz="1100" b="1" dirty="0"/>
                      <a:t>N+1</a:t>
                    </a:r>
                  </a:p>
                </p:txBody>
              </p:sp>
              <p:cxnSp>
                <p:nvCxnSpPr>
                  <p:cNvPr id="39" name="Straight Arrow Connector 16">
                    <a:extLst>
                      <a:ext uri="{FF2B5EF4-FFF2-40B4-BE49-F238E27FC236}">
                        <a16:creationId xmlns:a16="http://schemas.microsoft.com/office/drawing/2014/main" id="{2B4CD535-9595-893C-0B24-C2DEBC3330C1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16200000" flipH="1">
                    <a:off x="2574902" y="5017019"/>
                    <a:ext cx="1493414" cy="2914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FF0000"/>
                    </a:solidFill>
                    <a:prstDash val="sysDash"/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0" name="Straight Arrow Connector 18">
                    <a:extLst>
                      <a:ext uri="{FF2B5EF4-FFF2-40B4-BE49-F238E27FC236}">
                        <a16:creationId xmlns:a16="http://schemas.microsoft.com/office/drawing/2014/main" id="{D76684C8-E068-F49D-8649-7A304E7709B8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16200000" flipV="1">
                    <a:off x="3161372" y="5625790"/>
                    <a:ext cx="167271" cy="89213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FF0000"/>
                    </a:solidFill>
                    <a:prstDash val="sysDash"/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41" name="Straight Arrow Connector 19">
                    <a:extLst>
                      <a:ext uri="{FF2B5EF4-FFF2-40B4-BE49-F238E27FC236}">
                        <a16:creationId xmlns:a16="http://schemas.microsoft.com/office/drawing/2014/main" id="{6CE48EC0-4F37-74F2-1223-E5E827D44DD0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3334215" y="5564461"/>
                    <a:ext cx="223027" cy="178418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FF0000"/>
                    </a:solidFill>
                    <a:prstDash val="sysDash"/>
                    <a:round/>
                    <a:headEnd/>
                    <a:tailEnd type="arrow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34" name="Straight Connector 54">
                  <a:extLst>
                    <a:ext uri="{FF2B5EF4-FFF2-40B4-BE49-F238E27FC236}">
                      <a16:creationId xmlns:a16="http://schemas.microsoft.com/office/drawing/2014/main" id="{33FACE4B-627B-48F3-49B5-89998003A830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2676085" y="4200291"/>
                  <a:ext cx="1334638" cy="1629"/>
                </a:xfrm>
                <a:prstGeom prst="line">
                  <a:avLst/>
                </a:prstGeom>
                <a:noFill/>
                <a:ln w="28575" algn="ctr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35" name="Straight Connector 57">
                  <a:extLst>
                    <a:ext uri="{FF2B5EF4-FFF2-40B4-BE49-F238E27FC236}">
                      <a16:creationId xmlns:a16="http://schemas.microsoft.com/office/drawing/2014/main" id="{3F734C01-62FB-639C-D8F0-7E4BD3C05F52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2731840" y="5783766"/>
                  <a:ext cx="1334638" cy="1629"/>
                </a:xfrm>
                <a:prstGeom prst="line">
                  <a:avLst/>
                </a:prstGeom>
                <a:noFill/>
                <a:ln w="28575" algn="ctr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36" name="TextBox 60">
                  <a:extLst>
                    <a:ext uri="{FF2B5EF4-FFF2-40B4-BE49-F238E27FC236}">
                      <a16:creationId xmlns:a16="http://schemas.microsoft.com/office/drawing/2014/main" id="{30B8F7ED-0D35-7D71-70CF-8A7E5127C2F4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504226" y="5470643"/>
                  <a:ext cx="349816" cy="2617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r>
                    <a:rPr lang="en-US" sz="1050" b="1">
                      <a:solidFill>
                        <a:srgbClr val="FF0000"/>
                      </a:solidFill>
                    </a:rPr>
                    <a:t>e-</a:t>
                  </a:r>
                </a:p>
              </p:txBody>
            </p:sp>
          </p:grpSp>
          <p:sp>
            <p:nvSpPr>
              <p:cNvPr id="30" name="TextBox 66">
                <a:extLst>
                  <a:ext uri="{FF2B5EF4-FFF2-40B4-BE49-F238E27FC236}">
                    <a16:creationId xmlns:a16="http://schemas.microsoft.com/office/drawing/2014/main" id="{D944CD30-2D94-19DA-0B95-86F9F15BFD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59410" y="3736240"/>
                <a:ext cx="1973617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sz="1100" b="1" dirty="0">
                    <a:latin typeface="+mj-lt"/>
                  </a:rPr>
                  <a:t>Bunch N+1 accelerates  e-,</a:t>
                </a:r>
              </a:p>
              <a:p>
                <a:pPr algn="ctr">
                  <a:defRPr/>
                </a:pPr>
                <a:r>
                  <a:rPr lang="en-US" sz="1100" b="1" dirty="0">
                    <a:latin typeface="+mj-lt"/>
                  </a:rPr>
                  <a:t>multiplication at impact</a:t>
                </a:r>
              </a:p>
            </p:txBody>
          </p:sp>
          <p:sp>
            <p:nvSpPr>
              <p:cNvPr id="31" name="TextBox 69">
                <a:extLst>
                  <a:ext uri="{FF2B5EF4-FFF2-40B4-BE49-F238E27FC236}">
                    <a16:creationId xmlns:a16="http://schemas.microsoft.com/office/drawing/2014/main" id="{489A57F8-10E4-1AEC-4ABF-7AAD4A78FAE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370043" y="4965557"/>
                <a:ext cx="55015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r>
                  <a:rPr lang="en-US" sz="1000" dirty="0">
                    <a:solidFill>
                      <a:srgbClr val="7030A0"/>
                    </a:solidFill>
                  </a:rPr>
                  <a:t>++++++</a:t>
                </a:r>
              </a:p>
            </p:txBody>
          </p:sp>
          <p:cxnSp>
            <p:nvCxnSpPr>
              <p:cNvPr id="32" name="Straight Arrow Connector 73">
                <a:extLst>
                  <a:ext uri="{FF2B5EF4-FFF2-40B4-BE49-F238E27FC236}">
                    <a16:creationId xmlns:a16="http://schemas.microsoft.com/office/drawing/2014/main" id="{335F13F1-1A4A-BCD2-174D-54413807163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5102118" y="5106433"/>
                <a:ext cx="384127" cy="1808"/>
              </a:xfrm>
              <a:prstGeom prst="straightConnector1">
                <a:avLst/>
              </a:prstGeom>
              <a:noFill/>
              <a:ln w="9525" algn="ctr">
                <a:solidFill>
                  <a:srgbClr val="0070C0"/>
                </a:solidFill>
                <a:prstDash val="dash"/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82B83E0-2216-4AE1-D525-64896A4B1F16}"/>
                </a:ext>
              </a:extLst>
            </p:cNvPr>
            <p:cNvGrpSpPr/>
            <p:nvPr/>
          </p:nvGrpSpPr>
          <p:grpSpPr>
            <a:xfrm>
              <a:off x="7568177" y="999450"/>
              <a:ext cx="1310320" cy="1891880"/>
              <a:chOff x="1200208" y="3726033"/>
              <a:chExt cx="2056711" cy="2097635"/>
            </a:xfrm>
          </p:grpSpPr>
          <p:grpSp>
            <p:nvGrpSpPr>
              <p:cNvPr id="13" name="Group 62">
                <a:extLst>
                  <a:ext uri="{FF2B5EF4-FFF2-40B4-BE49-F238E27FC236}">
                    <a16:creationId xmlns:a16="http://schemas.microsoft.com/office/drawing/2014/main" id="{222B1A5B-B49C-148B-7F82-8C45E01AC95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40809" y="4228474"/>
                <a:ext cx="1438551" cy="1595194"/>
                <a:chOff x="780378" y="4177991"/>
                <a:chExt cx="1438715" cy="1596253"/>
              </a:xfrm>
            </p:grpSpPr>
            <p:cxnSp>
              <p:nvCxnSpPr>
                <p:cNvPr id="17" name="Straight Connector 6">
                  <a:extLst>
                    <a:ext uri="{FF2B5EF4-FFF2-40B4-BE49-F238E27FC236}">
                      <a16:creationId xmlns:a16="http://schemas.microsoft.com/office/drawing/2014/main" id="{8B9843BA-841B-8D06-01A0-CB1EC84873B3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884455" y="4181707"/>
                  <a:ext cx="1334638" cy="1629"/>
                </a:xfrm>
                <a:prstGeom prst="line">
                  <a:avLst/>
                </a:prstGeom>
                <a:noFill/>
                <a:ln w="28575" algn="ctr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grpSp>
              <p:nvGrpSpPr>
                <p:cNvPr id="18" name="Group 49">
                  <a:extLst>
                    <a:ext uri="{FF2B5EF4-FFF2-40B4-BE49-F238E27FC236}">
                      <a16:creationId xmlns:a16="http://schemas.microsoft.com/office/drawing/2014/main" id="{8AB32154-37D3-92A5-1897-18978B5CA11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927462" y="4177991"/>
                  <a:ext cx="914400" cy="1524003"/>
                  <a:chOff x="4607364" y="4211444"/>
                  <a:chExt cx="914400" cy="1524003"/>
                </a:xfrm>
              </p:grpSpPr>
              <p:sp>
                <p:nvSpPr>
                  <p:cNvPr id="21" name="Oval 26">
                    <a:extLst>
                      <a:ext uri="{FF2B5EF4-FFF2-40B4-BE49-F238E27FC236}">
                        <a16:creationId xmlns:a16="http://schemas.microsoft.com/office/drawing/2014/main" id="{5BFF7461-1E0F-5217-D081-6D2AC765ED4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607364" y="4931804"/>
                    <a:ext cx="914400" cy="133564"/>
                  </a:xfrm>
                  <a:prstGeom prst="ellipse">
                    <a:avLst/>
                  </a:prstGeom>
                  <a:solidFill>
                    <a:schemeClr val="accent1"/>
                  </a:solidFill>
                  <a:ln w="9525" algn="ctr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 sz="1400"/>
                  </a:p>
                </p:txBody>
              </p:sp>
              <p:sp>
                <p:nvSpPr>
                  <p:cNvPr id="22" name="TextBox 27">
                    <a:extLst>
                      <a:ext uri="{FF2B5EF4-FFF2-40B4-BE49-F238E27FC236}">
                        <a16:creationId xmlns:a16="http://schemas.microsoft.com/office/drawing/2014/main" id="{8609BB73-BB5A-A178-0972-939E61AC080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11524" y="5077203"/>
                    <a:ext cx="473260" cy="26178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pitchFamily="66" charset="0"/>
                      </a:defRPr>
                    </a:lvl9pPr>
                  </a:lstStyle>
                  <a:p>
                    <a:r>
                      <a:rPr lang="en-US" sz="1100" b="1" dirty="0"/>
                      <a:t>N+2</a:t>
                    </a:r>
                  </a:p>
                </p:txBody>
              </p:sp>
              <p:cxnSp>
                <p:nvCxnSpPr>
                  <p:cNvPr id="23" name="Straight Arrow Connector 28">
                    <a:extLst>
                      <a:ext uri="{FF2B5EF4-FFF2-40B4-BE49-F238E27FC236}">
                        <a16:creationId xmlns:a16="http://schemas.microsoft.com/office/drawing/2014/main" id="{5AD8DC14-7AAC-6A3C-92E4-F8228F4D8DC9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16200000" flipH="1">
                    <a:off x="4333077" y="4979849"/>
                    <a:ext cx="1493414" cy="2914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FF0000"/>
                    </a:solidFill>
                    <a:prstDash val="sysDash"/>
                    <a:round/>
                    <a:headEnd type="arrow" w="med" len="med"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4" name="Straight Arrow Connector 31">
                    <a:extLst>
                      <a:ext uri="{FF2B5EF4-FFF2-40B4-BE49-F238E27FC236}">
                        <a16:creationId xmlns:a16="http://schemas.microsoft.com/office/drawing/2014/main" id="{B24119C1-EA03-6DE8-F8CF-BB714F9A3AAB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16200000" flipH="1">
                    <a:off x="4206696" y="4987283"/>
                    <a:ext cx="1493414" cy="2914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FF0000"/>
                    </a:solidFill>
                    <a:prstDash val="sysDash"/>
                    <a:round/>
                    <a:headEnd type="arrow" w="med" len="med"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5" name="Straight Arrow Connector 32">
                    <a:extLst>
                      <a:ext uri="{FF2B5EF4-FFF2-40B4-BE49-F238E27FC236}">
                        <a16:creationId xmlns:a16="http://schemas.microsoft.com/office/drawing/2014/main" id="{009D20DB-9851-FC47-BCC9-105BADE97D39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4690948" y="4233749"/>
                    <a:ext cx="223027" cy="178418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FF0000"/>
                    </a:solidFill>
                    <a:prstDash val="sysDash"/>
                    <a:round/>
                    <a:headEnd type="arrow" w="med" len="med"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6" name="Straight Arrow Connector 36">
                    <a:extLst>
                      <a:ext uri="{FF2B5EF4-FFF2-40B4-BE49-F238E27FC236}">
                        <a16:creationId xmlns:a16="http://schemas.microsoft.com/office/drawing/2014/main" id="{7FDC5360-5B7D-A55D-565A-1FB631D102D4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5400000" flipH="1" flipV="1">
                    <a:off x="4733695" y="4354553"/>
                    <a:ext cx="234175" cy="111510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FF0000"/>
                    </a:solidFill>
                    <a:prstDash val="sysDash"/>
                    <a:round/>
                    <a:headEnd type="arrow" w="med" len="med"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7" name="Straight Arrow Connector 37">
                    <a:extLst>
                      <a:ext uri="{FF2B5EF4-FFF2-40B4-BE49-F238E27FC236}">
                        <a16:creationId xmlns:a16="http://schemas.microsoft.com/office/drawing/2014/main" id="{6112D845-2541-5C61-0BC7-6537B1779C9C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16200000" flipV="1">
                    <a:off x="5034779" y="4388005"/>
                    <a:ext cx="234174" cy="44606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FF0000"/>
                    </a:solidFill>
                    <a:prstDash val="sysDash"/>
                    <a:round/>
                    <a:headEnd type="arrow" w="med" len="med"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  <p:cxnSp>
                <p:nvCxnSpPr>
                  <p:cNvPr id="28" name="Straight Arrow Connector 38">
                    <a:extLst>
                      <a:ext uri="{FF2B5EF4-FFF2-40B4-BE49-F238E27FC236}">
                        <a16:creationId xmlns:a16="http://schemas.microsoft.com/office/drawing/2014/main" id="{673EF8B3-1EE2-67EA-9C3E-84C0E8222EEE}"/>
                      </a:ext>
                    </a:extLst>
                  </p:cNvPr>
                  <p:cNvCxnSpPr>
                    <a:cxnSpLocks noChangeShapeType="1"/>
                  </p:cNvCxnSpPr>
                  <p:nvPr/>
                </p:nvCxnSpPr>
                <p:spPr bwMode="auto">
                  <a:xfrm rot="16200000" flipV="1">
                    <a:off x="5107262" y="4259769"/>
                    <a:ext cx="189569" cy="167264"/>
                  </a:xfrm>
                  <a:prstGeom prst="straightConnector1">
                    <a:avLst/>
                  </a:prstGeom>
                  <a:noFill/>
                  <a:ln w="12700" algn="ctr">
                    <a:solidFill>
                      <a:srgbClr val="FF0000"/>
                    </a:solidFill>
                    <a:prstDash val="sysDash"/>
                    <a:round/>
                    <a:headEnd type="arrow" w="med" len="med"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</p:cxnSp>
            </p:grpSp>
            <p:cxnSp>
              <p:nvCxnSpPr>
                <p:cNvPr id="19" name="Straight Connector 56">
                  <a:extLst>
                    <a:ext uri="{FF2B5EF4-FFF2-40B4-BE49-F238E27FC236}">
                      <a16:creationId xmlns:a16="http://schemas.microsoft.com/office/drawing/2014/main" id="{FA12B825-0DFD-B2A3-24BA-8F114D7D1D4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 flipV="1">
                  <a:off x="780378" y="5772615"/>
                  <a:ext cx="1334638" cy="1629"/>
                </a:xfrm>
                <a:prstGeom prst="line">
                  <a:avLst/>
                </a:prstGeom>
                <a:noFill/>
                <a:ln w="28575" algn="ctr">
                  <a:solidFill>
                    <a:srgbClr val="0070C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sp>
              <p:nvSpPr>
                <p:cNvPr id="20" name="TextBox 61">
                  <a:extLst>
                    <a:ext uri="{FF2B5EF4-FFF2-40B4-BE49-F238E27FC236}">
                      <a16:creationId xmlns:a16="http://schemas.microsoft.com/office/drawing/2014/main" id="{8707F9CC-B73C-399A-0007-C04025EFCDB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602274" y="4249919"/>
                  <a:ext cx="349816" cy="2617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pitchFamily="66" charset="0"/>
                    </a:defRPr>
                  </a:lvl9pPr>
                </a:lstStyle>
                <a:p>
                  <a:r>
                    <a:rPr lang="en-US" sz="1050" b="1">
                      <a:solidFill>
                        <a:srgbClr val="FF0000"/>
                      </a:solidFill>
                    </a:rPr>
                    <a:t>e-</a:t>
                  </a:r>
                </a:p>
              </p:txBody>
            </p:sp>
          </p:grpSp>
          <p:sp>
            <p:nvSpPr>
              <p:cNvPr id="14" name="TextBox 67">
                <a:extLst>
                  <a:ext uri="{FF2B5EF4-FFF2-40B4-BE49-F238E27FC236}">
                    <a16:creationId xmlns:a16="http://schemas.microsoft.com/office/drawing/2014/main" id="{FF36A251-0415-4F7C-77D4-C1E70583F2E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00208" y="3726033"/>
                <a:ext cx="2056711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sz="1100" b="1" dirty="0">
                    <a:latin typeface="+mj-lt"/>
                  </a:rPr>
                  <a:t>Process repeats for Bunch N+2 …</a:t>
                </a:r>
              </a:p>
            </p:txBody>
          </p:sp>
          <p:sp>
            <p:nvSpPr>
              <p:cNvPr id="15" name="TextBox 70">
                <a:extLst>
                  <a:ext uri="{FF2B5EF4-FFF2-40B4-BE49-F238E27FC236}">
                    <a16:creationId xmlns:a16="http://schemas.microsoft.com/office/drawing/2014/main" id="{F555243D-E62C-353C-D4CD-EF70EEBD9C2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726205" y="4897022"/>
                <a:ext cx="550151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pitchFamily="66" charset="0"/>
                  </a:defRPr>
                </a:lvl9pPr>
              </a:lstStyle>
              <a:p>
                <a:r>
                  <a:rPr lang="en-US" sz="1000">
                    <a:solidFill>
                      <a:srgbClr val="7030A0"/>
                    </a:solidFill>
                  </a:rPr>
                  <a:t>++++++</a:t>
                </a:r>
              </a:p>
            </p:txBody>
          </p:sp>
          <p:cxnSp>
            <p:nvCxnSpPr>
              <p:cNvPr id="16" name="Straight Arrow Connector 74">
                <a:extLst>
                  <a:ext uri="{FF2B5EF4-FFF2-40B4-BE49-F238E27FC236}">
                    <a16:creationId xmlns:a16="http://schemas.microsoft.com/office/drawing/2014/main" id="{10F16CAF-62F2-E614-86A5-1FE313F49E47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 flipV="1">
                <a:off x="2530662" y="5020765"/>
                <a:ext cx="384127" cy="1808"/>
              </a:xfrm>
              <a:prstGeom prst="straightConnector1">
                <a:avLst/>
              </a:prstGeom>
              <a:noFill/>
              <a:ln w="9525" algn="ctr">
                <a:solidFill>
                  <a:srgbClr val="0070C0"/>
                </a:solidFill>
                <a:prstDash val="dash"/>
                <a:round/>
                <a:headEnd/>
                <a:tailEnd type="arrow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54" name="Content Placeholder 2">
            <a:extLst>
              <a:ext uri="{FF2B5EF4-FFF2-40B4-BE49-F238E27FC236}">
                <a16:creationId xmlns:a16="http://schemas.microsoft.com/office/drawing/2014/main" id="{EC24C448-7933-E441-BC84-D0BE45FCD980}"/>
              </a:ext>
            </a:extLst>
          </p:cNvPr>
          <p:cNvSpPr txBox="1">
            <a:spLocks/>
          </p:cNvSpPr>
          <p:nvPr/>
        </p:nvSpPr>
        <p:spPr bwMode="auto">
          <a:xfrm>
            <a:off x="700460" y="1012060"/>
            <a:ext cx="6559955" cy="212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Electron clouds </a:t>
            </a:r>
            <a:r>
              <a:rPr kumimoji="0" lang="en-GB" sz="180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can affect all accelerators with high currents of positive charge (p, ions, e+). 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Impact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: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Vacuum pressure rise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.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Degraded 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beam quality 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(emittance, instabilities, losses).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en-GB" b="1" kern="0" dirty="0">
                <a:solidFill>
                  <a:srgbClr val="FF0000"/>
                </a:solidFill>
                <a:latin typeface="Arial"/>
              </a:rPr>
              <a:t>E</a:t>
            </a:r>
            <a:r>
              <a:rPr kumimoji="0" lang="en-GB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nergy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 deposition on the vacuum 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chamber (~20K at LHC) → </a:t>
            </a:r>
            <a:r>
              <a:rPr kumimoji="0" lang="en-GB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heat load </a:t>
            </a:r>
            <a:r>
              <a:rPr kumimoji="0" lang="en-GB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for </a:t>
            </a:r>
            <a:r>
              <a:rPr kumimoji="0" lang="en-GB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</a:rPr>
              <a:t>the cryogenic system.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D48F3F44-4000-E648-3F1A-ADD597F2CA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582" y="3174406"/>
            <a:ext cx="4663821" cy="3029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9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Electron cloud activity - Run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914400"/>
            <a:ext cx="11487770" cy="16035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After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Long Shutdown 1</a:t>
            </a:r>
            <a:r>
              <a:rPr lang="en-GB" sz="2000" dirty="0"/>
              <a:t> a </a:t>
            </a:r>
            <a:r>
              <a:rPr lang="en-GB" sz="2000" b="1" dirty="0">
                <a:solidFill>
                  <a:srgbClr val="FF0000"/>
                </a:solidFill>
              </a:rPr>
              <a:t>large increase </a:t>
            </a:r>
            <a:r>
              <a:rPr lang="en-GB" sz="2000" b="1" dirty="0" smtClean="0">
                <a:solidFill>
                  <a:srgbClr val="FF0000"/>
                </a:solidFill>
              </a:rPr>
              <a:t>in residual </a:t>
            </a:r>
            <a:r>
              <a:rPr lang="en-GB" sz="2000" b="1" dirty="0">
                <a:solidFill>
                  <a:srgbClr val="FF0000"/>
                </a:solidFill>
              </a:rPr>
              <a:t>e-cloud </a:t>
            </a:r>
            <a:r>
              <a:rPr lang="en-GB" sz="2000" b="1" dirty="0" smtClean="0">
                <a:solidFill>
                  <a:srgbClr val="FF0000"/>
                </a:solidFill>
              </a:rPr>
              <a:t>activity </a:t>
            </a:r>
            <a:r>
              <a:rPr lang="en-GB" sz="2000" dirty="0"/>
              <a:t>was </a:t>
            </a:r>
            <a:r>
              <a:rPr lang="en-GB" sz="2000" dirty="0" smtClean="0"/>
              <a:t>observed.</a:t>
            </a:r>
            <a:endParaRPr lang="en-GB" sz="2000" dirty="0"/>
          </a:p>
          <a:p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Conditioning 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saturated</a:t>
            </a:r>
            <a:r>
              <a:rPr lang="en-GB" dirty="0" smtClean="0"/>
              <a:t>, </a:t>
            </a:r>
            <a:r>
              <a:rPr lang="en-GB" dirty="0"/>
              <a:t>e-cloud </a:t>
            </a:r>
            <a:r>
              <a:rPr lang="en-GB" dirty="0" smtClean="0"/>
              <a:t>contributing </a:t>
            </a:r>
            <a:r>
              <a:rPr lang="en-GB" dirty="0"/>
              <a:t>to an </a:t>
            </a:r>
            <a:r>
              <a:rPr lang="en-GB" b="1" dirty="0">
                <a:solidFill>
                  <a:srgbClr val="FF0000"/>
                </a:solidFill>
              </a:rPr>
              <a:t>excess in heat load </a:t>
            </a:r>
            <a:r>
              <a:rPr lang="en-GB" dirty="0"/>
              <a:t>for the cryogenic system.</a:t>
            </a:r>
          </a:p>
          <a:p>
            <a:r>
              <a:rPr lang="en-GB" dirty="0"/>
              <a:t>Strongly </a:t>
            </a:r>
            <a:r>
              <a:rPr lang="en-GB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sector dependent, </a:t>
            </a:r>
            <a:r>
              <a:rPr lang="en-GB" dirty="0"/>
              <a:t>in </a:t>
            </a:r>
            <a:r>
              <a:rPr lang="en-GB" dirty="0" smtClean="0"/>
              <a:t>“bad” </a:t>
            </a:r>
            <a:r>
              <a:rPr lang="en-GB" dirty="0"/>
              <a:t>sectors </a:t>
            </a:r>
            <a:r>
              <a:rPr lang="en-GB" dirty="0" smtClean="0"/>
              <a:t>the heat </a:t>
            </a:r>
            <a:r>
              <a:rPr lang="en-GB" dirty="0"/>
              <a:t>load is a </a:t>
            </a:r>
            <a:r>
              <a:rPr lang="en-GB" b="1" dirty="0">
                <a:solidFill>
                  <a:srgbClr val="0000FF"/>
                </a:solidFill>
              </a:rPr>
              <a:t>factor ~2</a:t>
            </a:r>
            <a:r>
              <a:rPr lang="en-GB" dirty="0"/>
              <a:t> higher than in </a:t>
            </a:r>
            <a:r>
              <a:rPr lang="en-GB" dirty="0" smtClean="0"/>
              <a:t>good </a:t>
            </a:r>
            <a:r>
              <a:rPr lang="en-GB" dirty="0"/>
              <a:t>sectors.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3320790" y="2575161"/>
            <a:ext cx="8876150" cy="3276717"/>
            <a:chOff x="-199863" y="2780346"/>
            <a:chExt cx="9441284" cy="346784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62100BA-F45B-B647-B055-F3CCC25A8F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4029" r="30045" b="311"/>
            <a:stretch/>
          </p:blipFill>
          <p:spPr>
            <a:xfrm>
              <a:off x="4528744" y="4450922"/>
              <a:ext cx="4712677" cy="1797268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756F0BF-2081-C14C-8942-C24F9CDBD8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3609" r="29697" b="105"/>
            <a:stretch/>
          </p:blipFill>
          <p:spPr>
            <a:xfrm>
              <a:off x="-194608" y="4419389"/>
              <a:ext cx="4736124" cy="1828799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448AD9A-0B28-E440-BE82-639CE0C15F24}"/>
                </a:ext>
              </a:extLst>
            </p:cNvPr>
            <p:cNvSpPr/>
            <p:nvPr/>
          </p:nvSpPr>
          <p:spPr>
            <a:xfrm>
              <a:off x="787706" y="4345810"/>
              <a:ext cx="3468413" cy="13664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7274904-C970-724E-A555-BED0D2A1C9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785" r="29697" b="63394"/>
            <a:stretch/>
          </p:blipFill>
          <p:spPr>
            <a:xfrm>
              <a:off x="-199863" y="2971473"/>
              <a:ext cx="4736124" cy="150298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5A328DB-4CDA-3D46-A015-DA555AAA657A}"/>
                </a:ext>
              </a:extLst>
            </p:cNvPr>
            <p:cNvSpPr/>
            <p:nvPr/>
          </p:nvSpPr>
          <p:spPr>
            <a:xfrm>
              <a:off x="5735413" y="4382595"/>
              <a:ext cx="3400097" cy="152408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E2A92D3-C5AA-C04A-9CAB-E5C8F96046F4}"/>
                </a:ext>
              </a:extLst>
            </p:cNvPr>
            <p:cNvSpPr txBox="1"/>
            <p:nvPr/>
          </p:nvSpPr>
          <p:spPr>
            <a:xfrm>
              <a:off x="2866043" y="3861277"/>
              <a:ext cx="1159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ea typeface="Arial" charset="0"/>
                  <a:cs typeface="Arial" charset="0"/>
                </a:rPr>
                <a:t>Trains of 288b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A63AC9E-98A2-CA44-9B33-3A5D4724DA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" t="6785" r="34469" b="62977"/>
            <a:stretch/>
          </p:blipFill>
          <p:spPr>
            <a:xfrm>
              <a:off x="4523490" y="2950446"/>
              <a:ext cx="4414576" cy="1524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6E241EF-04B0-8849-B1D9-3A61695C7C5C}"/>
                </a:ext>
              </a:extLst>
            </p:cNvPr>
            <p:cNvSpPr txBox="1"/>
            <p:nvPr/>
          </p:nvSpPr>
          <p:spPr>
            <a:xfrm>
              <a:off x="7619310" y="3099277"/>
              <a:ext cx="11599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ea typeface="Arial" charset="0"/>
                  <a:cs typeface="Arial" charset="0"/>
                </a:rPr>
                <a:t>Trains of 288b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3B5BF22-EA0D-FB4D-B525-D1977D051AFB}"/>
                </a:ext>
              </a:extLst>
            </p:cNvPr>
            <p:cNvSpPr txBox="1"/>
            <p:nvPr/>
          </p:nvSpPr>
          <p:spPr>
            <a:xfrm>
              <a:off x="646547" y="2780346"/>
              <a:ext cx="3546509" cy="309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2012</a:t>
              </a:r>
              <a:r>
                <a:rPr lang="en-US" sz="1300" dirty="0">
                  <a:solidFill>
                    <a:schemeClr val="accent6">
                      <a:lumMod val="50000"/>
                    </a:schemeClr>
                  </a:solidFill>
                  <a:ea typeface="Arial" charset="0"/>
                  <a:cs typeface="Arial" charset="0"/>
                </a:rPr>
                <a:t> (25 ns test, end of Run 1)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B61A3D5-453B-654D-8435-17F115CDAA25}"/>
                </a:ext>
              </a:extLst>
            </p:cNvPr>
            <p:cNvSpPr txBox="1"/>
            <p:nvPr/>
          </p:nvSpPr>
          <p:spPr>
            <a:xfrm>
              <a:off x="5307348" y="2780346"/>
              <a:ext cx="3640637" cy="309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b="1" dirty="0">
                  <a:solidFill>
                    <a:srgbClr val="0000FF"/>
                  </a:solidFill>
                  <a:ea typeface="Arial" charset="0"/>
                  <a:cs typeface="Arial" charset="0"/>
                </a:rPr>
                <a:t>2018</a:t>
              </a:r>
              <a:r>
                <a:rPr lang="en-US" sz="1300" dirty="0">
                  <a:solidFill>
                    <a:prstClr val="black"/>
                  </a:solidFill>
                  <a:ea typeface="Arial" charset="0"/>
                  <a:cs typeface="Arial" charset="0"/>
                </a:rPr>
                <a:t> (25 ns, during scrubbing)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5D00AEA-9589-D541-AF43-A7EFB32DBDF4}"/>
                </a:ext>
              </a:extLst>
            </p:cNvPr>
            <p:cNvSpPr/>
            <p:nvPr/>
          </p:nvSpPr>
          <p:spPr>
            <a:xfrm>
              <a:off x="2590800" y="4603371"/>
              <a:ext cx="180718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prstClr val="black"/>
                  </a:solidFill>
                  <a:cs typeface="Arial" panose="020B0604020202020204" pitchFamily="34" charset="0"/>
                </a:rPr>
                <a:t>Average per half cell</a:t>
              </a:r>
              <a:endParaRPr lang="en-US" sz="1200" dirty="0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CE724C48-9BE9-5D4F-A28A-607A54ECC91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08811" y="4592456"/>
              <a:ext cx="766825" cy="1211064"/>
              <a:chOff x="4104326" y="5739217"/>
              <a:chExt cx="915093" cy="1445228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694D85E3-CDBE-4C49-B14B-84E95B605DD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74283" t="43433" r="13719" b="43324"/>
              <a:stretch/>
            </p:blipFill>
            <p:spPr>
              <a:xfrm>
                <a:off x="4110602" y="5739217"/>
                <a:ext cx="908817" cy="750483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89ECF243-D53A-DD43-B257-F3D2834EF6C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74283" t="57125" r="13719" b="30734"/>
              <a:stretch/>
            </p:blipFill>
            <p:spPr>
              <a:xfrm>
                <a:off x="4104326" y="6496427"/>
                <a:ext cx="908817" cy="688018"/>
              </a:xfrm>
              <a:prstGeom prst="rect">
                <a:avLst/>
              </a:prstGeom>
            </p:spPr>
          </p:pic>
        </p:grpSp>
      </p:grpSp>
      <p:grpSp>
        <p:nvGrpSpPr>
          <p:cNvPr id="32" name="Group 31"/>
          <p:cNvGrpSpPr/>
          <p:nvPr/>
        </p:nvGrpSpPr>
        <p:grpSpPr>
          <a:xfrm>
            <a:off x="329092" y="2471548"/>
            <a:ext cx="3263647" cy="3049203"/>
            <a:chOff x="19687" y="2698435"/>
            <a:chExt cx="3263647" cy="3049203"/>
          </a:xfrm>
        </p:grpSpPr>
        <p:sp>
          <p:nvSpPr>
            <p:cNvPr id="24" name="TextBox 23"/>
            <p:cNvSpPr txBox="1"/>
            <p:nvPr/>
          </p:nvSpPr>
          <p:spPr>
            <a:xfrm>
              <a:off x="1647868" y="3120191"/>
              <a:ext cx="9391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FF0000"/>
                  </a:solidFill>
                </a:rPr>
                <a:t>SEY ~ 2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47868" y="5045286"/>
              <a:ext cx="111068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1" dirty="0">
                  <a:solidFill>
                    <a:srgbClr val="008E40"/>
                  </a:solidFill>
                </a:rPr>
                <a:t>SEY ~ 1.1</a:t>
              </a: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19687" y="2698435"/>
              <a:ext cx="1603310" cy="3049203"/>
              <a:chOff x="275617" y="2680071"/>
              <a:chExt cx="1603310" cy="3049203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4966" y="2680071"/>
                <a:ext cx="1569295" cy="1182066"/>
              </a:xfrm>
              <a:prstGeom prst="rect">
                <a:avLst/>
              </a:prstGeom>
            </p:spPr>
          </p:pic>
          <p:pic>
            <p:nvPicPr>
              <p:cNvPr id="23" name="Picture 2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75617" y="4647039"/>
                <a:ext cx="1603310" cy="1082235"/>
              </a:xfrm>
              <a:prstGeom prst="rect">
                <a:avLst/>
              </a:prstGeom>
            </p:spPr>
          </p:pic>
          <p:cxnSp>
            <p:nvCxnSpPr>
              <p:cNvPr id="27" name="Straight Arrow Connector 26"/>
              <p:cNvCxnSpPr>
                <a:stCxn id="22" idx="2"/>
                <a:endCxn id="23" idx="0"/>
              </p:cNvCxnSpPr>
              <p:nvPr/>
            </p:nvCxnSpPr>
            <p:spPr>
              <a:xfrm>
                <a:off x="1069614" y="3862137"/>
                <a:ext cx="7658" cy="784902"/>
              </a:xfrm>
              <a:prstGeom prst="straightConnector1">
                <a:avLst/>
              </a:prstGeom>
              <a:ln w="57150">
                <a:solidFill>
                  <a:srgbClr val="008E4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TextBox 27"/>
            <p:cNvSpPr txBox="1"/>
            <p:nvPr/>
          </p:nvSpPr>
          <p:spPr>
            <a:xfrm>
              <a:off x="953416" y="3998920"/>
              <a:ext cx="23299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>
                  <a:solidFill>
                    <a:srgbClr val="008E40"/>
                  </a:solidFill>
                </a:rPr>
                <a:t>Conditioning (scrubbing with beam ~ e- bombardment)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64349" y="5968541"/>
            <a:ext cx="36006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chemeClr val="accent6">
                    <a:lumMod val="50000"/>
                  </a:schemeClr>
                </a:solidFill>
              </a:rPr>
              <a:t>SEY = Secondary Emission Yield (of electrons)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929523" y="2179387"/>
            <a:ext cx="62876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Heat load by sector </a:t>
            </a:r>
            <a:r>
              <a:rPr lang="en-GB" sz="1600" b="1" u="sng" dirty="0">
                <a:solidFill>
                  <a:schemeClr val="accent6">
                    <a:lumMod val="50000"/>
                  </a:schemeClr>
                </a:solidFill>
              </a:rPr>
              <a:t>AFTER</a:t>
            </a:r>
            <a:r>
              <a:rPr lang="en-GB" sz="1600" b="1" dirty="0">
                <a:solidFill>
                  <a:schemeClr val="accent6">
                    <a:lumMod val="50000"/>
                  </a:schemeClr>
                </a:solidFill>
              </a:rPr>
              <a:t> conditioning by e-cloud scrubbing </a:t>
            </a:r>
          </a:p>
        </p:txBody>
      </p:sp>
      <p:sp>
        <p:nvSpPr>
          <p:cNvPr id="35" name="Curved Up Arrow 34"/>
          <p:cNvSpPr/>
          <p:nvPr/>
        </p:nvSpPr>
        <p:spPr>
          <a:xfrm>
            <a:off x="6966029" y="5734288"/>
            <a:ext cx="3026513" cy="655338"/>
          </a:xfrm>
          <a:prstGeom prst="curvedUpArrow">
            <a:avLst>
              <a:gd name="adj1" fmla="val 25000"/>
              <a:gd name="adj2" fmla="val 74906"/>
              <a:gd name="adj3" fmla="val 25000"/>
            </a:avLst>
          </a:prstGeom>
          <a:solidFill>
            <a:srgbClr val="FF9933"/>
          </a:solidFill>
          <a:ln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640500" y="5792874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Degradation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15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Origin of high heat loads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2" y="1041467"/>
            <a:ext cx="5459776" cy="23479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Vacuum chamber samples </a:t>
            </a:r>
            <a:r>
              <a:rPr lang="en-GB" sz="2000" dirty="0" smtClean="0"/>
              <a:t>were </a:t>
            </a:r>
            <a:r>
              <a:rPr lang="en-GB" sz="2000" dirty="0"/>
              <a:t>analysed to identify </a:t>
            </a:r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differences in surface properties </a:t>
            </a:r>
            <a:r>
              <a:rPr lang="en-GB" sz="2000" dirty="0"/>
              <a:t>between high and low load magnets.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000" b="1" dirty="0">
                <a:solidFill>
                  <a:srgbClr val="FF0000"/>
                </a:solidFill>
              </a:rPr>
              <a:t>High heat load sector </a:t>
            </a:r>
            <a:r>
              <a:rPr lang="en-GB" sz="2000" dirty="0"/>
              <a:t>are characterized by:</a:t>
            </a:r>
          </a:p>
          <a:p>
            <a:r>
              <a:rPr lang="en-GB" b="1" dirty="0">
                <a:solidFill>
                  <a:srgbClr val="0000FF"/>
                </a:solidFill>
              </a:rPr>
              <a:t>Large</a:t>
            </a:r>
            <a:r>
              <a:rPr lang="en-GB" b="1" dirty="0"/>
              <a:t> </a:t>
            </a:r>
            <a:r>
              <a:rPr lang="en-GB" dirty="0"/>
              <a:t>concentrations of </a:t>
            </a:r>
            <a:r>
              <a:rPr lang="en-GB" b="1" dirty="0" err="1">
                <a:solidFill>
                  <a:srgbClr val="0000FF"/>
                </a:solidFill>
              </a:rPr>
              <a:t>CuO</a:t>
            </a:r>
            <a:r>
              <a:rPr lang="en-GB" dirty="0"/>
              <a:t>,</a:t>
            </a:r>
          </a:p>
          <a:p>
            <a:r>
              <a:rPr lang="en-GB" b="1" dirty="0">
                <a:solidFill>
                  <a:srgbClr val="0000FF"/>
                </a:solidFill>
              </a:rPr>
              <a:t>Low</a:t>
            </a:r>
            <a:r>
              <a:rPr lang="en-GB" dirty="0"/>
              <a:t> </a:t>
            </a:r>
            <a:r>
              <a:rPr lang="en-GB" b="1" dirty="0">
                <a:solidFill>
                  <a:srgbClr val="0000FF"/>
                </a:solidFill>
              </a:rPr>
              <a:t>Carbon</a:t>
            </a:r>
            <a:r>
              <a:rPr lang="en-GB" dirty="0"/>
              <a:t> content.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2684" y="0"/>
            <a:ext cx="2804153" cy="33921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92684" y="3389420"/>
            <a:ext cx="2807916" cy="27910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9378" y="1142229"/>
            <a:ext cx="2911399" cy="2014330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609600" y="3525177"/>
            <a:ext cx="8299937" cy="2304083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spcBef>
                <a:spcPts val="1200"/>
              </a:spcBef>
              <a:buNone/>
            </a:pPr>
            <a:r>
              <a:rPr lang="en-GB" sz="2000" dirty="0"/>
              <a:t>Laboratory tests </a:t>
            </a:r>
            <a:r>
              <a:rPr lang="en-GB" sz="2000" dirty="0" smtClean="0"/>
              <a:t>show </a:t>
            </a:r>
            <a:r>
              <a:rPr lang="en-GB" sz="2000" b="1" dirty="0">
                <a:solidFill>
                  <a:srgbClr val="FF0000"/>
                </a:solidFill>
              </a:rPr>
              <a:t>much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b="1" dirty="0">
                <a:solidFill>
                  <a:srgbClr val="FF0000"/>
                </a:solidFill>
              </a:rPr>
              <a:t>slower conditioning</a:t>
            </a:r>
            <a:r>
              <a:rPr lang="en-GB" sz="2000" dirty="0">
                <a:solidFill>
                  <a:srgbClr val="FF0000"/>
                </a:solidFill>
              </a:rPr>
              <a:t> </a:t>
            </a:r>
            <a:r>
              <a:rPr lang="en-GB" sz="2000" dirty="0"/>
              <a:t>of the high heat load surface </a:t>
            </a:r>
            <a:r>
              <a:rPr lang="en-GB" sz="2000" dirty="0" smtClean="0"/>
              <a:t>samples under e- bombardment.</a:t>
            </a:r>
            <a:endParaRPr lang="en-GB" sz="2000" dirty="0"/>
          </a:p>
          <a:p>
            <a:pPr marL="0" indent="0" defTabSz="914400">
              <a:spcBef>
                <a:spcPts val="1200"/>
              </a:spcBef>
              <a:buFont typeface="Arial"/>
              <a:buNone/>
            </a:pPr>
            <a:r>
              <a:rPr lang="en-GB" sz="2000" dirty="0" smtClean="0"/>
              <a:t>More work to understand the surface alteration in progress at a </a:t>
            </a:r>
            <a:r>
              <a:rPr lang="en-GB" sz="2000" dirty="0"/>
              <a:t>new cryogenic </a:t>
            </a:r>
            <a:r>
              <a:rPr lang="en-GB" sz="2000" dirty="0" smtClean="0"/>
              <a:t>laboratory.</a:t>
            </a:r>
            <a:endParaRPr lang="en-GB" sz="2000" dirty="0"/>
          </a:p>
          <a:p>
            <a:pPr marL="0" indent="0" defTabSz="914400">
              <a:spcBef>
                <a:spcPts val="1200"/>
              </a:spcBef>
              <a:buFont typeface="Arial"/>
              <a:buNone/>
            </a:pPr>
            <a:r>
              <a:rPr lang="en-GB" sz="2000" b="1" dirty="0"/>
              <a:t>I</a:t>
            </a:r>
            <a:r>
              <a:rPr lang="en-GB" sz="2000" b="1" dirty="0" smtClean="0"/>
              <a:t>n-situ </a:t>
            </a:r>
            <a:r>
              <a:rPr lang="en-GB" sz="2000" b="1" dirty="0"/>
              <a:t>treatments </a:t>
            </a:r>
            <a:r>
              <a:rPr lang="en-GB" sz="2000" dirty="0"/>
              <a:t>of the vacuum chamber during a future long shutdown </a:t>
            </a:r>
            <a:r>
              <a:rPr lang="en-GB" sz="2000" dirty="0" smtClean="0"/>
              <a:t>are </a:t>
            </a:r>
            <a:r>
              <a:rPr lang="en-GB" sz="2000" b="1" dirty="0" smtClean="0"/>
              <a:t>under evaluation</a:t>
            </a:r>
            <a:r>
              <a:rPr lang="en-GB" sz="2000" dirty="0" smtClean="0"/>
              <a:t>.</a:t>
            </a:r>
            <a:endParaRPr lang="en-GB" sz="2000" dirty="0"/>
          </a:p>
          <a:p>
            <a:pPr marL="0" indent="0" defTabSz="914400">
              <a:buFont typeface="Arial"/>
              <a:buNone/>
            </a:pP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8930566" y="288377"/>
            <a:ext cx="22349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err="1">
                <a:solidFill>
                  <a:schemeClr val="accent6">
                    <a:lumMod val="50000"/>
                  </a:schemeClr>
                </a:solidFill>
              </a:rPr>
              <a:t>Xray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</a:rPr>
              <a:t> Electron Spectroscopy</a:t>
            </a:r>
          </a:p>
        </p:txBody>
      </p:sp>
    </p:spTree>
    <p:extLst>
      <p:ext uri="{BB962C8B-B14F-4D97-AF65-F5344CB8AC3E}">
        <p14:creationId xmlns:p14="http://schemas.microsoft.com/office/powerpoint/2010/main" val="80042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From Run 3 electron </a:t>
            </a:r>
            <a:r>
              <a:rPr lang="en-GB" dirty="0"/>
              <a:t>cloud </a:t>
            </a:r>
            <a:r>
              <a:rPr lang="en-GB" dirty="0" smtClean="0"/>
              <a:t>forecast…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591" y="1058456"/>
            <a:ext cx="6951252" cy="366306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Simulations forecast a </a:t>
            </a:r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mild increase </a:t>
            </a:r>
            <a:r>
              <a:rPr lang="en-GB" sz="2000" dirty="0"/>
              <a:t>in heat load between </a:t>
            </a:r>
            <a:r>
              <a:rPr lang="en-GB" sz="2000" b="1" dirty="0">
                <a:solidFill>
                  <a:srgbClr val="0000FF"/>
                </a:solidFill>
              </a:rPr>
              <a:t>1.2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</a:t>
            </a:r>
            <a:r>
              <a:rPr lang="en-GB" sz="2000" b="1" dirty="0">
                <a:solidFill>
                  <a:srgbClr val="0000FF"/>
                </a:solidFill>
              </a:rPr>
              <a:t>10</a:t>
            </a:r>
            <a:r>
              <a:rPr lang="en-GB" sz="2000" b="1" baseline="30000" dirty="0">
                <a:solidFill>
                  <a:srgbClr val="0000FF"/>
                </a:solidFill>
              </a:rPr>
              <a:t>11</a:t>
            </a:r>
            <a:r>
              <a:rPr lang="en-GB" sz="2000" b="1" dirty="0">
                <a:solidFill>
                  <a:srgbClr val="0000FF"/>
                </a:solidFill>
              </a:rPr>
              <a:t> </a:t>
            </a:r>
            <a:r>
              <a:rPr lang="en-GB" sz="2000" dirty="0"/>
              <a:t>and </a:t>
            </a:r>
            <a:r>
              <a:rPr lang="en-GB" sz="2000" b="1" dirty="0">
                <a:solidFill>
                  <a:srgbClr val="0000FF"/>
                </a:solidFill>
              </a:rPr>
              <a:t>1.8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</a:t>
            </a:r>
            <a:r>
              <a:rPr lang="en-GB" sz="2000" b="1" dirty="0">
                <a:solidFill>
                  <a:srgbClr val="0000FF"/>
                </a:solidFill>
              </a:rPr>
              <a:t>10</a:t>
            </a:r>
            <a:r>
              <a:rPr lang="en-GB" sz="2000" b="1" baseline="30000" dirty="0">
                <a:solidFill>
                  <a:srgbClr val="0000FF"/>
                </a:solidFill>
              </a:rPr>
              <a:t>11</a:t>
            </a:r>
            <a:r>
              <a:rPr lang="en-GB" sz="2000" b="1" dirty="0">
                <a:solidFill>
                  <a:srgbClr val="0000FF"/>
                </a:solidFill>
              </a:rPr>
              <a:t> ppb </a:t>
            </a:r>
            <a:r>
              <a:rPr lang="en-GB" sz="2000" dirty="0"/>
              <a:t>for a </a:t>
            </a:r>
            <a:r>
              <a:rPr lang="en-GB" sz="2000" b="1" dirty="0">
                <a:solidFill>
                  <a:srgbClr val="008E40"/>
                </a:solidFill>
              </a:rPr>
              <a:t>conditioned</a:t>
            </a:r>
            <a:r>
              <a:rPr lang="en-GB" sz="2000" dirty="0"/>
              <a:t> machine.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 performance </a:t>
            </a:r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limitations </a:t>
            </a:r>
            <a:r>
              <a:rPr lang="en-GB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 Run 3 </a:t>
            </a:r>
            <a:r>
              <a:rPr lang="en-GB" sz="2000" dirty="0" smtClean="0"/>
              <a:t>if</a:t>
            </a:r>
            <a:r>
              <a:rPr lang="en-GB" sz="2000" dirty="0"/>
              <a:t>:</a:t>
            </a:r>
          </a:p>
          <a:p>
            <a:pPr marL="358775" lvl="1" indent="-358775"/>
            <a:r>
              <a:rPr lang="en-GB" sz="1800" b="1" dirty="0" smtClean="0">
                <a:solidFill>
                  <a:srgbClr val="00B0F0"/>
                </a:solidFill>
              </a:rPr>
              <a:t>No</a:t>
            </a:r>
            <a:r>
              <a:rPr lang="en-GB" sz="1800" dirty="0" smtClean="0"/>
              <a:t> </a:t>
            </a:r>
            <a:r>
              <a:rPr lang="en-GB" sz="1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further </a:t>
            </a:r>
            <a:r>
              <a:rPr lang="en-GB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degradation </a:t>
            </a:r>
            <a:r>
              <a:rPr lang="en-GB" sz="1800" dirty="0"/>
              <a:t>of the high-load sectors.</a:t>
            </a:r>
          </a:p>
          <a:p>
            <a:pPr marL="358775" lvl="1" indent="-358775"/>
            <a:r>
              <a:rPr lang="en-GB" sz="1800" dirty="0" smtClean="0"/>
              <a:t>The </a:t>
            </a:r>
            <a:r>
              <a:rPr lang="en-GB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surface model </a:t>
            </a:r>
            <a:r>
              <a:rPr lang="en-GB" sz="1800" dirty="0"/>
              <a:t>used in simulations is </a:t>
            </a:r>
            <a:r>
              <a:rPr lang="en-GB" sz="1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accurate</a:t>
            </a:r>
            <a:r>
              <a:rPr lang="en-GB" sz="1800" dirty="0"/>
              <a:t> enough.</a:t>
            </a:r>
          </a:p>
          <a:p>
            <a:pPr marL="0" indent="-179387">
              <a:spcBef>
                <a:spcPts val="1200"/>
              </a:spcBef>
              <a:buNone/>
            </a:pPr>
            <a:r>
              <a:rPr lang="en-GB" sz="2000" dirty="0" smtClean="0"/>
              <a:t>If </a:t>
            </a:r>
            <a:r>
              <a:rPr lang="en-GB" sz="2000" b="1" dirty="0" smtClean="0">
                <a:solidFill>
                  <a:srgbClr val="FF0000"/>
                </a:solidFill>
              </a:rPr>
              <a:t>heat </a:t>
            </a:r>
            <a:r>
              <a:rPr lang="en-GB" sz="2000" b="1" dirty="0">
                <a:solidFill>
                  <a:srgbClr val="FF0000"/>
                </a:solidFill>
              </a:rPr>
              <a:t>load limitations are encountered</a:t>
            </a:r>
            <a:r>
              <a:rPr lang="en-GB" sz="2000" dirty="0"/>
              <a:t>, </a:t>
            </a:r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mitigation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measures</a:t>
            </a:r>
            <a:r>
              <a:rPr lang="en-GB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2000" dirty="0"/>
              <a:t>have to be applied, typically by </a:t>
            </a:r>
            <a:r>
              <a:rPr lang="en-GB" sz="2000" b="1" dirty="0">
                <a:solidFill>
                  <a:srgbClr val="0000FF"/>
                </a:solidFill>
              </a:rPr>
              <a:t>introducing empty bunches slots </a:t>
            </a:r>
            <a:r>
              <a:rPr lang="en-GB" sz="2000" dirty="0"/>
              <a:t>in the bunch </a:t>
            </a:r>
            <a:r>
              <a:rPr lang="en-GB" sz="2000" dirty="0" smtClean="0"/>
              <a:t>trains.</a:t>
            </a:r>
            <a:endParaRPr lang="en-GB" sz="2000" dirty="0"/>
          </a:p>
          <a:p>
            <a:pPr marL="163513" indent="-342900"/>
            <a:r>
              <a:rPr lang="en-GB" dirty="0"/>
              <a:t>Suppresses e-cloud growth</a:t>
            </a:r>
            <a:r>
              <a:rPr lang="en-GB" sz="2000" dirty="0"/>
              <a:t> along the bunch train</a:t>
            </a:r>
            <a:r>
              <a:rPr lang="en-GB" sz="2000" dirty="0" smtClean="0"/>
              <a:t>.</a:t>
            </a:r>
          </a:p>
          <a:p>
            <a:pPr marL="163513" indent="-342900"/>
            <a:r>
              <a:rPr lang="en-GB" dirty="0" smtClean="0"/>
              <a:t>At the </a:t>
            </a:r>
            <a:r>
              <a:rPr lang="en-GB" b="1" dirty="0" smtClean="0">
                <a:solidFill>
                  <a:srgbClr val="C00000"/>
                </a:solidFill>
              </a:rPr>
              <a:t>cost</a:t>
            </a:r>
            <a:r>
              <a:rPr lang="en-GB" dirty="0" smtClean="0"/>
              <a:t> </a:t>
            </a:r>
            <a:r>
              <a:rPr lang="en-GB" dirty="0" smtClean="0"/>
              <a:t>of </a:t>
            </a:r>
            <a:r>
              <a:rPr lang="en-GB" b="1" dirty="0" smtClean="0">
                <a:solidFill>
                  <a:srgbClr val="C00000"/>
                </a:solidFill>
              </a:rPr>
              <a:t>fewer bunches </a:t>
            </a:r>
            <a:r>
              <a:rPr lang="en-GB" dirty="0" smtClean="0"/>
              <a:t>!</a:t>
            </a:r>
            <a:endParaRPr lang="en-GB" dirty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grpSp>
        <p:nvGrpSpPr>
          <p:cNvPr id="50" name="Group 49"/>
          <p:cNvGrpSpPr/>
          <p:nvPr/>
        </p:nvGrpSpPr>
        <p:grpSpPr>
          <a:xfrm>
            <a:off x="7462172" y="1059441"/>
            <a:ext cx="4602070" cy="3916214"/>
            <a:chOff x="6646047" y="2284729"/>
            <a:chExt cx="4602070" cy="391621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31DFAC9-2F2F-E24A-81CB-F6C6312C29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46047" y="2421560"/>
              <a:ext cx="4602070" cy="3779383"/>
            </a:xfrm>
            <a:prstGeom prst="rect">
              <a:avLst/>
            </a:prstGeom>
          </p:spPr>
        </p:pic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2375906-35A6-D94A-9C6D-116F0D3D7887}"/>
                </a:ext>
              </a:extLst>
            </p:cNvPr>
            <p:cNvCxnSpPr>
              <a:cxnSpLocks/>
            </p:cNvCxnSpPr>
            <p:nvPr/>
          </p:nvCxnSpPr>
          <p:spPr>
            <a:xfrm>
              <a:off x="7397083" y="3773183"/>
              <a:ext cx="3633590" cy="13049"/>
            </a:xfrm>
            <a:prstGeom prst="line">
              <a:avLst/>
            </a:prstGeom>
            <a:noFill/>
            <a:ln w="19050" cap="flat" cmpd="sng" algn="ctr">
              <a:solidFill>
                <a:srgbClr val="00B050"/>
              </a:solidFill>
              <a:prstDash val="dash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18D169A-0524-8045-99FC-2A86942F7541}"/>
                </a:ext>
              </a:extLst>
            </p:cNvPr>
            <p:cNvSpPr txBox="1"/>
            <p:nvPr/>
          </p:nvSpPr>
          <p:spPr>
            <a:xfrm>
              <a:off x="7427458" y="3511573"/>
              <a:ext cx="184217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srgbClr val="00B050"/>
                  </a:solidFill>
                  <a:cs typeface="Arial" panose="020B0604020202020204" pitchFamily="34" charset="0"/>
                </a:rPr>
                <a:t>Optimized configuration 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77F7CDC-B754-A94B-A202-E5E684733AAF}"/>
                </a:ext>
              </a:extLst>
            </p:cNvPr>
            <p:cNvGrpSpPr/>
            <p:nvPr/>
          </p:nvGrpSpPr>
          <p:grpSpPr>
            <a:xfrm>
              <a:off x="7725616" y="2926377"/>
              <a:ext cx="2839136" cy="616476"/>
              <a:chOff x="5784269" y="3608696"/>
              <a:chExt cx="2839136" cy="616476"/>
            </a:xfrm>
          </p:grpSpPr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9305537A-276F-2648-898E-C18FDB533E82}"/>
                  </a:ext>
                </a:extLst>
              </p:cNvPr>
              <p:cNvSpPr txBox="1"/>
              <p:nvPr/>
            </p:nvSpPr>
            <p:spPr>
              <a:xfrm>
                <a:off x="6091226" y="3790331"/>
                <a:ext cx="139172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Arial" charset="0"/>
                    <a:cs typeface="Arial" charset="0"/>
                  </a:rPr>
                  <a:t>e-cloud in </a:t>
                </a:r>
                <a:r>
                  <a:rPr kumimoji="0" lang="en-US" sz="105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Arial" charset="0"/>
                    <a:cs typeface="Arial" charset="0"/>
                  </a:rPr>
                  <a:t>quadrup</a:t>
                </a: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Arial" charset="0"/>
                    <a:cs typeface="Arial" charset="0"/>
                  </a:rPr>
                  <a:t>.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6698EE7-9994-DF49-B514-7C12306D9917}"/>
                  </a:ext>
                </a:extLst>
              </p:cNvPr>
              <p:cNvSpPr/>
              <p:nvPr/>
            </p:nvSpPr>
            <p:spPr>
              <a:xfrm>
                <a:off x="5784269" y="3876967"/>
                <a:ext cx="297688" cy="108708"/>
              </a:xfrm>
              <a:prstGeom prst="rect">
                <a:avLst/>
              </a:prstGeom>
              <a:solidFill>
                <a:srgbClr val="B2B2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467E95B-006B-304C-A94B-C8DC630A031B}"/>
                  </a:ext>
                </a:extLst>
              </p:cNvPr>
              <p:cNvSpPr txBox="1"/>
              <p:nvPr/>
            </p:nvSpPr>
            <p:spPr>
              <a:xfrm>
                <a:off x="6091226" y="3617099"/>
                <a:ext cx="128432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Arial" charset="0"/>
                    <a:cs typeface="Arial" charset="0"/>
                  </a:rPr>
                  <a:t>e-cloud in dipoles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8CB4EE35-3B83-2944-8DAC-1004DEC6A428}"/>
                  </a:ext>
                </a:extLst>
              </p:cNvPr>
              <p:cNvSpPr/>
              <p:nvPr/>
            </p:nvSpPr>
            <p:spPr>
              <a:xfrm>
                <a:off x="5784269" y="3703735"/>
                <a:ext cx="297688" cy="108708"/>
              </a:xfrm>
              <a:prstGeom prst="rect">
                <a:avLst/>
              </a:prstGeom>
              <a:solidFill>
                <a:srgbClr val="FFE3B3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E5E2FBC-5931-B945-B240-A1654A1995E9}"/>
                  </a:ext>
                </a:extLst>
              </p:cNvPr>
              <p:cNvSpPr txBox="1"/>
              <p:nvPr/>
            </p:nvSpPr>
            <p:spPr>
              <a:xfrm>
                <a:off x="6091227" y="3963562"/>
                <a:ext cx="114005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Arial" charset="0"/>
                    <a:cs typeface="Arial" charset="0"/>
                  </a:rPr>
                  <a:t>e-cloud in drifts</a:t>
                </a:r>
              </a:p>
            </p:txBody>
          </p: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41ACD7F0-1039-A04C-BADF-767C856072D0}"/>
                  </a:ext>
                </a:extLst>
              </p:cNvPr>
              <p:cNvSpPr/>
              <p:nvPr/>
            </p:nvSpPr>
            <p:spPr>
              <a:xfrm>
                <a:off x="5784269" y="4050198"/>
                <a:ext cx="297688" cy="108708"/>
              </a:xfrm>
              <a:prstGeom prst="rect">
                <a:avLst/>
              </a:prstGeom>
              <a:solidFill>
                <a:srgbClr val="FFB2B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83498772-9FE5-AE41-8C53-3707F0A5E7A5}"/>
                  </a:ext>
                </a:extLst>
              </p:cNvPr>
              <p:cNvSpPr txBox="1"/>
              <p:nvPr/>
            </p:nvSpPr>
            <p:spPr>
              <a:xfrm>
                <a:off x="7727006" y="3608696"/>
                <a:ext cx="88197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Arial" charset="0"/>
                    <a:cs typeface="Arial" charset="0"/>
                  </a:rPr>
                  <a:t>Impedance</a:t>
                </a: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E420EBAE-C9BB-7E43-B280-F6EB5042A4B7}"/>
                  </a:ext>
                </a:extLst>
              </p:cNvPr>
              <p:cNvSpPr/>
              <p:nvPr/>
            </p:nvSpPr>
            <p:spPr>
              <a:xfrm>
                <a:off x="7420049" y="3695332"/>
                <a:ext cx="297688" cy="108708"/>
              </a:xfrm>
              <a:prstGeom prst="rect">
                <a:avLst/>
              </a:prstGeom>
              <a:solidFill>
                <a:srgbClr val="D2D2D2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31458598-3E97-154F-A191-E07871DACB3E}"/>
                  </a:ext>
                </a:extLst>
              </p:cNvPr>
              <p:cNvSpPr txBox="1"/>
              <p:nvPr/>
            </p:nvSpPr>
            <p:spPr>
              <a:xfrm>
                <a:off x="7727006" y="3781926"/>
                <a:ext cx="89639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Arial" charset="0"/>
                    <a:cs typeface="Arial" charset="0"/>
                  </a:rPr>
                  <a:t>Synch. rad.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9BFE45F6-9BD5-FC49-AB75-DB22D1751B4E}"/>
                  </a:ext>
                </a:extLst>
              </p:cNvPr>
              <p:cNvSpPr/>
              <p:nvPr/>
            </p:nvSpPr>
            <p:spPr>
              <a:xfrm>
                <a:off x="7420049" y="3855163"/>
                <a:ext cx="297688" cy="108708"/>
              </a:xfrm>
              <a:prstGeom prst="rect">
                <a:avLst/>
              </a:prstGeom>
              <a:solidFill>
                <a:srgbClr val="80808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0D0EF98-927C-FB4C-9036-F241868BB20B}"/>
                </a:ext>
              </a:extLst>
            </p:cNvPr>
            <p:cNvSpPr txBox="1"/>
            <p:nvPr/>
          </p:nvSpPr>
          <p:spPr>
            <a:xfrm>
              <a:off x="7397083" y="3792309"/>
              <a:ext cx="19752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B050"/>
                  </a:solidFill>
                  <a:cs typeface="Arial" panose="020B0604020202020204" pitchFamily="34" charset="0"/>
                </a:rPr>
                <a:t>10 kW/arc (~200 W/</a:t>
              </a:r>
              <a:r>
                <a:rPr lang="en-US" sz="1200" b="1" dirty="0" err="1">
                  <a:solidFill>
                    <a:srgbClr val="00B050"/>
                  </a:solidFill>
                  <a:cs typeface="Arial" panose="020B0604020202020204" pitchFamily="34" charset="0"/>
                </a:rPr>
                <a:t>hcell</a:t>
              </a:r>
              <a:r>
                <a:rPr lang="en-US" sz="1200" b="1" dirty="0">
                  <a:solidFill>
                    <a:srgbClr val="00B050"/>
                  </a:solidFill>
                  <a:cs typeface="Arial" panose="020B0604020202020204" pitchFamily="34" charset="0"/>
                </a:rPr>
                <a:t>)</a:t>
              </a:r>
              <a:endParaRPr lang="en-GB" sz="1200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70905DB-6C27-2545-92CD-F9BE8D21CC29}"/>
                </a:ext>
              </a:extLst>
            </p:cNvPr>
            <p:cNvSpPr txBox="1"/>
            <p:nvPr/>
          </p:nvSpPr>
          <p:spPr>
            <a:xfrm>
              <a:off x="7035475" y="2284729"/>
              <a:ext cx="4112434" cy="338554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</a:rPr>
                <a:t>Forecast for </a:t>
              </a:r>
              <a:r>
                <a:rPr kumimoji="0" lang="en-GB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</a:rPr>
                <a:t>conditioned 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/>
                  <a:uLnTx/>
                  <a:uFillTx/>
                  <a:latin typeface="Calibri"/>
                </a:rPr>
                <a:t>machine, </a:t>
              </a:r>
              <a:r>
                <a:rPr kumimoji="0" lang="en-GB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</a:rPr>
                <a:t>bad</a:t>
              </a:r>
              <a:r>
                <a:rPr kumimoji="0" lang="en-GB" sz="1600" b="1" i="0" u="none" strike="noStrike" kern="0" cap="none" spc="0" normalizeH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</a:rPr>
                <a:t> sector</a:t>
              </a:r>
              <a:endParaRPr kumimoji="0" lang="en-GB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44" name="5-point Star 44">
              <a:extLst>
                <a:ext uri="{FF2B5EF4-FFF2-40B4-BE49-F238E27FC236}">
                  <a16:creationId xmlns:a16="http://schemas.microsoft.com/office/drawing/2014/main" id="{2B647974-FE71-2540-ABF8-3FC912FC69D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936552" y="3671256"/>
              <a:ext cx="180000" cy="180000"/>
            </a:xfrm>
            <a:prstGeom prst="star5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F7F49DC-1A29-0242-8ADB-2FCADEDC1E31}"/>
                </a:ext>
              </a:extLst>
            </p:cNvPr>
            <p:cNvSpPr txBox="1"/>
            <p:nvPr/>
          </p:nvSpPr>
          <p:spPr>
            <a:xfrm>
              <a:off x="9990107" y="3491081"/>
              <a:ext cx="114928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b="1" dirty="0">
                  <a:solidFill>
                    <a:srgbClr val="FF0000"/>
                  </a:solidFill>
                  <a:cs typeface="Arial" panose="020B0604020202020204" pitchFamily="34" charset="0"/>
                </a:rPr>
                <a:t>Run 3 goal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206DA87-0CDF-2B44-9FFB-3229F9856D07}"/>
                </a:ext>
              </a:extLst>
            </p:cNvPr>
            <p:cNvSpPr txBox="1"/>
            <p:nvPr/>
          </p:nvSpPr>
          <p:spPr>
            <a:xfrm>
              <a:off x="9145184" y="5378824"/>
              <a:ext cx="11544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solidFill>
                    <a:prstClr val="black"/>
                  </a:solidFill>
                  <a:cs typeface="Arial" panose="020B0604020202020204" pitchFamily="34" charset="0"/>
                </a:rPr>
                <a:t>7 </a:t>
              </a:r>
              <a:r>
                <a:rPr lang="en-US" sz="1100" b="1" dirty="0" err="1">
                  <a:solidFill>
                    <a:prstClr val="black"/>
                  </a:solidFill>
                  <a:cs typeface="Arial" panose="020B0604020202020204" pitchFamily="34" charset="0"/>
                </a:rPr>
                <a:t>TeV</a:t>
              </a:r>
              <a:r>
                <a:rPr lang="en-US" sz="1100" b="1" dirty="0">
                  <a:solidFill>
                    <a:prstClr val="black"/>
                  </a:solidFill>
                  <a:cs typeface="Arial" panose="020B0604020202020204" pitchFamily="34" charset="0"/>
                </a:rPr>
                <a:t>, 5 x 48 b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023249" y="5396223"/>
            <a:ext cx="4277944" cy="468787"/>
            <a:chOff x="1174055" y="5633307"/>
            <a:chExt cx="4277944" cy="468787"/>
          </a:xfrm>
        </p:grpSpPr>
        <p:grpSp>
          <p:nvGrpSpPr>
            <p:cNvPr id="74" name="Group 73"/>
            <p:cNvGrpSpPr/>
            <p:nvPr/>
          </p:nvGrpSpPr>
          <p:grpSpPr>
            <a:xfrm>
              <a:off x="2268392" y="5848741"/>
              <a:ext cx="1037449" cy="253348"/>
              <a:chOff x="1202499" y="5848746"/>
              <a:chExt cx="1037449" cy="253348"/>
            </a:xfrm>
          </p:grpSpPr>
          <p:sp>
            <p:nvSpPr>
              <p:cNvPr id="75" name="Rectangle 74"/>
              <p:cNvSpPr/>
              <p:nvPr/>
            </p:nvSpPr>
            <p:spPr>
              <a:xfrm>
                <a:off x="12024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129212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1381749" y="5848750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147137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15609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1645194" y="5848749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1734864" y="5848748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1825365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1911644" y="5848751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997923" y="5848747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2089142" y="5848746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2177173" y="5848751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3340056" y="5848736"/>
              <a:ext cx="1037449" cy="253348"/>
              <a:chOff x="1202499" y="5848746"/>
              <a:chExt cx="1037449" cy="253348"/>
            </a:xfrm>
          </p:grpSpPr>
          <p:sp>
            <p:nvSpPr>
              <p:cNvPr id="88" name="Rectangle 87"/>
              <p:cNvSpPr/>
              <p:nvPr/>
            </p:nvSpPr>
            <p:spPr>
              <a:xfrm>
                <a:off x="12024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9" name="Rectangle 88"/>
              <p:cNvSpPr/>
              <p:nvPr/>
            </p:nvSpPr>
            <p:spPr>
              <a:xfrm>
                <a:off x="129212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1381749" y="5848750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147137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15609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1645194" y="5848749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1734864" y="5848748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1825365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1911644" y="5848751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1997923" y="5848747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2089142" y="5848746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2177173" y="5848751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00" name="Group 99"/>
            <p:cNvGrpSpPr/>
            <p:nvPr/>
          </p:nvGrpSpPr>
          <p:grpSpPr>
            <a:xfrm>
              <a:off x="4414550" y="5848731"/>
              <a:ext cx="1037449" cy="253348"/>
              <a:chOff x="1202499" y="5848746"/>
              <a:chExt cx="1037449" cy="253348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12024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Rectangle 101"/>
              <p:cNvSpPr/>
              <p:nvPr/>
            </p:nvSpPr>
            <p:spPr>
              <a:xfrm>
                <a:off x="129212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3" name="Rectangle 102"/>
              <p:cNvSpPr/>
              <p:nvPr/>
            </p:nvSpPr>
            <p:spPr>
              <a:xfrm>
                <a:off x="1381749" y="5848750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4" name="Rectangle 103"/>
              <p:cNvSpPr/>
              <p:nvPr/>
            </p:nvSpPr>
            <p:spPr>
              <a:xfrm>
                <a:off x="147137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15609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1645194" y="5848749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7" name="Rectangle 106"/>
              <p:cNvSpPr/>
              <p:nvPr/>
            </p:nvSpPr>
            <p:spPr>
              <a:xfrm>
                <a:off x="1734864" y="5848748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8" name="Rectangle 107"/>
              <p:cNvSpPr/>
              <p:nvPr/>
            </p:nvSpPr>
            <p:spPr>
              <a:xfrm>
                <a:off x="1825365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9" name="Rectangle 108"/>
              <p:cNvSpPr/>
              <p:nvPr/>
            </p:nvSpPr>
            <p:spPr>
              <a:xfrm>
                <a:off x="1911644" y="5848751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1997923" y="5848747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1" name="Rectangle 110"/>
              <p:cNvSpPr/>
              <p:nvPr/>
            </p:nvSpPr>
            <p:spPr>
              <a:xfrm>
                <a:off x="2089142" y="5848746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2177173" y="5848751"/>
                <a:ext cx="62775" cy="25334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1174055" y="5633307"/>
              <a:ext cx="1180616" cy="468787"/>
              <a:chOff x="1174055" y="5633307"/>
              <a:chExt cx="1180616" cy="468787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1202499" y="5848746"/>
                <a:ext cx="1037449" cy="253348"/>
                <a:chOff x="1202499" y="5848746"/>
                <a:chExt cx="1037449" cy="253348"/>
              </a:xfrm>
            </p:grpSpPr>
            <p:sp>
              <p:nvSpPr>
                <p:cNvPr id="62" name="Rectangle 61"/>
                <p:cNvSpPr/>
                <p:nvPr/>
              </p:nvSpPr>
              <p:spPr>
                <a:xfrm>
                  <a:off x="1202499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1292124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1381749" y="5848750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1471374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1560999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1645194" y="5848749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1734864" y="5848748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1825365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1911644" y="5848751"/>
                  <a:ext cx="62775" cy="2533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1997923" y="5848747"/>
                  <a:ext cx="62775" cy="2533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2089142" y="5848746"/>
                  <a:ext cx="62775" cy="2533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2177173" y="5848751"/>
                  <a:ext cx="62775" cy="253343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>
                <a:off x="1174055" y="5633307"/>
                <a:ext cx="69442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0000FF"/>
                    </a:solidFill>
                  </a:rPr>
                  <a:t>8 bunches</a:t>
                </a:r>
                <a:endParaRPr lang="en-GB" sz="800" b="1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1814138" y="5633307"/>
                <a:ext cx="540533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0000FF"/>
                    </a:solidFill>
                  </a:rPr>
                  <a:t>4 holes</a:t>
                </a:r>
                <a:endParaRPr lang="en-GB" sz="800" b="1" dirty="0">
                  <a:solidFill>
                    <a:srgbClr val="0000FF"/>
                  </a:solidFill>
                </a:endParaRPr>
              </a:p>
            </p:txBody>
          </p:sp>
        </p:grpSp>
      </p:grpSp>
      <p:grpSp>
        <p:nvGrpSpPr>
          <p:cNvPr id="114" name="Group 113"/>
          <p:cNvGrpSpPr/>
          <p:nvPr/>
        </p:nvGrpSpPr>
        <p:grpSpPr>
          <a:xfrm>
            <a:off x="1024843" y="4819714"/>
            <a:ext cx="4277944" cy="468787"/>
            <a:chOff x="1174055" y="5633307"/>
            <a:chExt cx="4277944" cy="468787"/>
          </a:xfrm>
        </p:grpSpPr>
        <p:grpSp>
          <p:nvGrpSpPr>
            <p:cNvPr id="115" name="Group 114"/>
            <p:cNvGrpSpPr/>
            <p:nvPr/>
          </p:nvGrpSpPr>
          <p:grpSpPr>
            <a:xfrm>
              <a:off x="2268392" y="5848741"/>
              <a:ext cx="1037449" cy="253348"/>
              <a:chOff x="1202499" y="5848746"/>
              <a:chExt cx="1037449" cy="253348"/>
            </a:xfrm>
          </p:grpSpPr>
          <p:sp>
            <p:nvSpPr>
              <p:cNvPr id="158" name="Rectangle 157"/>
              <p:cNvSpPr/>
              <p:nvPr/>
            </p:nvSpPr>
            <p:spPr>
              <a:xfrm>
                <a:off x="12024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9" name="Rectangle 158"/>
              <p:cNvSpPr/>
              <p:nvPr/>
            </p:nvSpPr>
            <p:spPr>
              <a:xfrm>
                <a:off x="129212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1381749" y="5848750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1" name="Rectangle 160"/>
              <p:cNvSpPr/>
              <p:nvPr/>
            </p:nvSpPr>
            <p:spPr>
              <a:xfrm>
                <a:off x="147137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15609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3" name="Rectangle 162"/>
              <p:cNvSpPr/>
              <p:nvPr/>
            </p:nvSpPr>
            <p:spPr>
              <a:xfrm>
                <a:off x="1645194" y="5848749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1734864" y="5848748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1825365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6" name="Rectangle 165"/>
              <p:cNvSpPr/>
              <p:nvPr/>
            </p:nvSpPr>
            <p:spPr>
              <a:xfrm>
                <a:off x="191164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1997923" y="5848747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8" name="Rectangle 167"/>
              <p:cNvSpPr/>
              <p:nvPr/>
            </p:nvSpPr>
            <p:spPr>
              <a:xfrm>
                <a:off x="2089142" y="5848746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9" name="Rectangle 168"/>
              <p:cNvSpPr/>
              <p:nvPr/>
            </p:nvSpPr>
            <p:spPr>
              <a:xfrm>
                <a:off x="2177173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3340056" y="5848736"/>
              <a:ext cx="1037449" cy="253348"/>
              <a:chOff x="1202499" y="5848746"/>
              <a:chExt cx="1037449" cy="253348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2024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7" name="Rectangle 146"/>
              <p:cNvSpPr/>
              <p:nvPr/>
            </p:nvSpPr>
            <p:spPr>
              <a:xfrm>
                <a:off x="129212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8" name="Rectangle 147"/>
              <p:cNvSpPr/>
              <p:nvPr/>
            </p:nvSpPr>
            <p:spPr>
              <a:xfrm>
                <a:off x="1381749" y="5848750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9" name="Rectangle 148"/>
              <p:cNvSpPr/>
              <p:nvPr/>
            </p:nvSpPr>
            <p:spPr>
              <a:xfrm>
                <a:off x="147137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15609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1645194" y="5848749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1734864" y="5848748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1825365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191164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1997923" y="5848747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2089142" y="5848746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2177173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7" name="Group 116"/>
            <p:cNvGrpSpPr/>
            <p:nvPr/>
          </p:nvGrpSpPr>
          <p:grpSpPr>
            <a:xfrm>
              <a:off x="4414550" y="5848731"/>
              <a:ext cx="1037449" cy="253348"/>
              <a:chOff x="1202499" y="5848746"/>
              <a:chExt cx="1037449" cy="253348"/>
            </a:xfrm>
          </p:grpSpPr>
          <p:sp>
            <p:nvSpPr>
              <p:cNvPr id="134" name="Rectangle 133"/>
              <p:cNvSpPr/>
              <p:nvPr/>
            </p:nvSpPr>
            <p:spPr>
              <a:xfrm>
                <a:off x="12024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5" name="Rectangle 134"/>
              <p:cNvSpPr/>
              <p:nvPr/>
            </p:nvSpPr>
            <p:spPr>
              <a:xfrm>
                <a:off x="129212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6" name="Rectangle 135"/>
              <p:cNvSpPr/>
              <p:nvPr/>
            </p:nvSpPr>
            <p:spPr>
              <a:xfrm>
                <a:off x="1381749" y="5848750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147137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8" name="Rectangle 137"/>
              <p:cNvSpPr/>
              <p:nvPr/>
            </p:nvSpPr>
            <p:spPr>
              <a:xfrm>
                <a:off x="1560999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9" name="Rectangle 138"/>
              <p:cNvSpPr/>
              <p:nvPr/>
            </p:nvSpPr>
            <p:spPr>
              <a:xfrm>
                <a:off x="1645194" y="5848749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1734864" y="5848748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1825365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2" name="Rectangle 141"/>
              <p:cNvSpPr/>
              <p:nvPr/>
            </p:nvSpPr>
            <p:spPr>
              <a:xfrm>
                <a:off x="1911644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3" name="Rectangle 142"/>
              <p:cNvSpPr/>
              <p:nvPr/>
            </p:nvSpPr>
            <p:spPr>
              <a:xfrm>
                <a:off x="1997923" y="5848747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4" name="Rectangle 143"/>
              <p:cNvSpPr/>
              <p:nvPr/>
            </p:nvSpPr>
            <p:spPr>
              <a:xfrm>
                <a:off x="2089142" y="5848746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5" name="Rectangle 144"/>
              <p:cNvSpPr/>
              <p:nvPr/>
            </p:nvSpPr>
            <p:spPr>
              <a:xfrm>
                <a:off x="2177173" y="5848751"/>
                <a:ext cx="62775" cy="253343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18" name="Group 117"/>
            <p:cNvGrpSpPr/>
            <p:nvPr/>
          </p:nvGrpSpPr>
          <p:grpSpPr>
            <a:xfrm>
              <a:off x="1174055" y="5633307"/>
              <a:ext cx="1065893" cy="468787"/>
              <a:chOff x="1174055" y="5633307"/>
              <a:chExt cx="1065893" cy="468787"/>
            </a:xfrm>
          </p:grpSpPr>
          <p:grpSp>
            <p:nvGrpSpPr>
              <p:cNvPr id="119" name="Group 118"/>
              <p:cNvGrpSpPr/>
              <p:nvPr/>
            </p:nvGrpSpPr>
            <p:grpSpPr>
              <a:xfrm>
                <a:off x="1202499" y="5848746"/>
                <a:ext cx="1037449" cy="253348"/>
                <a:chOff x="1202499" y="5848746"/>
                <a:chExt cx="1037449" cy="253348"/>
              </a:xfrm>
            </p:grpSpPr>
            <p:sp>
              <p:nvSpPr>
                <p:cNvPr id="122" name="Rectangle 121"/>
                <p:cNvSpPr/>
                <p:nvPr/>
              </p:nvSpPr>
              <p:spPr>
                <a:xfrm>
                  <a:off x="1202499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3" name="Rectangle 122"/>
                <p:cNvSpPr/>
                <p:nvPr/>
              </p:nvSpPr>
              <p:spPr>
                <a:xfrm>
                  <a:off x="1292124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4" name="Rectangle 123"/>
                <p:cNvSpPr/>
                <p:nvPr/>
              </p:nvSpPr>
              <p:spPr>
                <a:xfrm>
                  <a:off x="1381749" y="5848750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5" name="Rectangle 124"/>
                <p:cNvSpPr/>
                <p:nvPr/>
              </p:nvSpPr>
              <p:spPr>
                <a:xfrm>
                  <a:off x="1471374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6" name="Rectangle 125"/>
                <p:cNvSpPr/>
                <p:nvPr/>
              </p:nvSpPr>
              <p:spPr>
                <a:xfrm>
                  <a:off x="1560999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7" name="Rectangle 126"/>
                <p:cNvSpPr/>
                <p:nvPr/>
              </p:nvSpPr>
              <p:spPr>
                <a:xfrm>
                  <a:off x="1645194" y="5848749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8" name="Rectangle 127"/>
                <p:cNvSpPr/>
                <p:nvPr/>
              </p:nvSpPr>
              <p:spPr>
                <a:xfrm>
                  <a:off x="1734864" y="5848748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9" name="Rectangle 128"/>
                <p:cNvSpPr/>
                <p:nvPr/>
              </p:nvSpPr>
              <p:spPr>
                <a:xfrm>
                  <a:off x="1825365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0" name="Rectangle 129"/>
                <p:cNvSpPr/>
                <p:nvPr/>
              </p:nvSpPr>
              <p:spPr>
                <a:xfrm>
                  <a:off x="1911644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1" name="Rectangle 130"/>
                <p:cNvSpPr/>
                <p:nvPr/>
              </p:nvSpPr>
              <p:spPr>
                <a:xfrm>
                  <a:off x="1997923" y="5848747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2" name="Rectangle 131"/>
                <p:cNvSpPr/>
                <p:nvPr/>
              </p:nvSpPr>
              <p:spPr>
                <a:xfrm>
                  <a:off x="2089142" y="5848746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3" name="Rectangle 132"/>
                <p:cNvSpPr/>
                <p:nvPr/>
              </p:nvSpPr>
              <p:spPr>
                <a:xfrm>
                  <a:off x="2177173" y="5848751"/>
                  <a:ext cx="62775" cy="253343"/>
                </a:xfrm>
                <a:prstGeom prst="rect">
                  <a:avLst/>
                </a:prstGeom>
                <a:solidFill>
                  <a:srgbClr val="0000FF"/>
                </a:solidFill>
                <a:ln>
                  <a:solidFill>
                    <a:srgbClr val="0000FF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20" name="TextBox 119"/>
              <p:cNvSpPr txBox="1"/>
              <p:nvPr/>
            </p:nvSpPr>
            <p:spPr>
              <a:xfrm>
                <a:off x="1174055" y="5633307"/>
                <a:ext cx="75212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dirty="0" smtClean="0">
                    <a:solidFill>
                      <a:srgbClr val="0000FF"/>
                    </a:solidFill>
                  </a:rPr>
                  <a:t>48 bunches</a:t>
                </a:r>
                <a:endParaRPr lang="en-GB" sz="800" b="1" dirty="0">
                  <a:solidFill>
                    <a:srgbClr val="0000FF"/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5501548" y="4975655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lassical 48 bunch train</a:t>
            </a:r>
            <a:endParaRPr lang="en-GB" dirty="0"/>
          </a:p>
        </p:txBody>
      </p:sp>
      <p:sp>
        <p:nvSpPr>
          <p:cNvPr id="170" name="TextBox 169"/>
          <p:cNvSpPr txBox="1"/>
          <p:nvPr/>
        </p:nvSpPr>
        <p:spPr>
          <a:xfrm>
            <a:off x="5503488" y="5535510"/>
            <a:ext cx="341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8b4e</a:t>
            </a:r>
            <a:r>
              <a:rPr lang="en-GB" dirty="0" smtClean="0"/>
              <a:t> bunch train – same length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799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A2F1F-0030-FE73-AF31-D66019E62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… to e-cloud </a:t>
            </a:r>
            <a:r>
              <a:rPr lang="en-US" dirty="0"/>
              <a:t>observations in 2022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39D71-F8A7-08BC-221B-F66848F27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810" y="914399"/>
            <a:ext cx="10969139" cy="24422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Unfortunately </a:t>
            </a:r>
            <a:r>
              <a:rPr lang="en-US" sz="2000" b="1" dirty="0">
                <a:solidFill>
                  <a:srgbClr val="FF0000"/>
                </a:solidFill>
              </a:rPr>
              <a:t>the </a:t>
            </a:r>
            <a:r>
              <a:rPr lang="en-US" sz="2000" b="1" dirty="0" smtClean="0">
                <a:solidFill>
                  <a:srgbClr val="FF0000"/>
                </a:solidFill>
              </a:rPr>
              <a:t>heat load of some </a:t>
            </a:r>
            <a:r>
              <a:rPr lang="en-US" sz="2000" b="1" dirty="0">
                <a:solidFill>
                  <a:srgbClr val="FF0000"/>
                </a:solidFill>
              </a:rPr>
              <a:t>sectors </a:t>
            </a:r>
            <a:r>
              <a:rPr lang="en-US" sz="2000" b="1" dirty="0" smtClean="0">
                <a:solidFill>
                  <a:srgbClr val="FF0000"/>
                </a:solidFill>
              </a:rPr>
              <a:t>has degraded further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The worst sector is no longer sector 81, but sector 78.</a:t>
            </a:r>
          </a:p>
          <a:p>
            <a:r>
              <a:rPr lang="en-US" dirty="0" smtClean="0"/>
              <a:t>LHC is currently </a:t>
            </a:r>
            <a:r>
              <a:rPr lang="en-US" b="1" dirty="0" smtClean="0">
                <a:solidFill>
                  <a:srgbClr val="00B0F0"/>
                </a:solidFill>
              </a:rPr>
              <a:t>operating at the cryogenic cooling limit </a:t>
            </a:r>
            <a:r>
              <a:rPr lang="en-US" dirty="0" smtClean="0"/>
              <a:t>of the vacuum chamber.</a:t>
            </a:r>
          </a:p>
          <a:p>
            <a:r>
              <a:rPr lang="en-US" b="1" dirty="0" smtClean="0"/>
              <a:t>Conditioning seems to be saturating, or to be very slow</a:t>
            </a:r>
            <a:r>
              <a:rPr lang="en-US" dirty="0" smtClean="0"/>
              <a:t> – more run time required for conformation.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97EC0-B2B1-E5E0-7091-AF8A78DBF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0B888-08AF-672A-349F-E8E4895E7E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F889C5E-CBA7-A26C-37FB-763F46148BD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52" y="2697620"/>
            <a:ext cx="8996753" cy="32051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064712" y="3144033"/>
            <a:ext cx="7427935" cy="212637"/>
          </a:xfrm>
          <a:prstGeom prst="rect">
            <a:avLst/>
          </a:prstGeom>
          <a:solidFill>
            <a:srgbClr val="FF0000">
              <a:alpha val="3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022338" y="3057237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Cooling capacity limit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9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A2F1F-0030-FE73-AF31-D66019E62F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way forward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239D71-F8A7-08BC-221B-F66848F272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810" y="914399"/>
            <a:ext cx="10969139" cy="4133590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000" dirty="0" smtClean="0"/>
              <a:t>Options to push the beam intensity towards the Run 3 target: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Operate with </a:t>
            </a:r>
            <a:r>
              <a:rPr lang="en-US" sz="2000" b="1" dirty="0" smtClean="0">
                <a:solidFill>
                  <a:srgbClr val="0000FF"/>
                </a:solidFill>
              </a:rPr>
              <a:t>8b4e bunch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00FF"/>
                </a:solidFill>
              </a:rPr>
              <a:t>trains</a:t>
            </a:r>
            <a:r>
              <a:rPr lang="en-US" sz="2000" dirty="0" smtClean="0"/>
              <a:t> only which limits the </a:t>
            </a:r>
            <a:r>
              <a:rPr lang="en-US" sz="2000" b="1" dirty="0" smtClean="0">
                <a:solidFill>
                  <a:srgbClr val="0000FF"/>
                </a:solidFill>
              </a:rPr>
              <a:t>number of bunches to ~1900</a:t>
            </a:r>
            <a:r>
              <a:rPr lang="en-US" sz="2000" dirty="0"/>
              <a:t> </a:t>
            </a:r>
            <a:r>
              <a:rPr lang="en-US" sz="2000" dirty="0" smtClean="0"/>
              <a:t>(compared to 2750 bunches forecast for Run 3).</a:t>
            </a:r>
          </a:p>
          <a:p>
            <a:pPr lvl="1">
              <a:spcBef>
                <a:spcPts val="600"/>
              </a:spcBef>
            </a:pPr>
            <a:r>
              <a:rPr lang="en-US" sz="1800" b="1" dirty="0" smtClean="0">
                <a:solidFill>
                  <a:srgbClr val="008E40"/>
                </a:solidFill>
              </a:rPr>
              <a:t>Secondary benefit</a:t>
            </a:r>
            <a:r>
              <a:rPr lang="en-US" sz="1800" dirty="0" smtClean="0"/>
              <a:t>: </a:t>
            </a:r>
            <a:r>
              <a:rPr lang="en-US" sz="1800" b="1" dirty="0" smtClean="0"/>
              <a:t>the electricity consumption</a:t>
            </a:r>
            <a:r>
              <a:rPr lang="en-US" sz="1800" dirty="0" smtClean="0"/>
              <a:t> of the cryogenic system can be lowered by </a:t>
            </a:r>
            <a:r>
              <a:rPr lang="en-US" sz="1800" b="1" dirty="0" smtClean="0"/>
              <a:t>~20% </a:t>
            </a:r>
            <a:r>
              <a:rPr lang="en-US" sz="1800" dirty="0" smtClean="0"/>
              <a:t>- this may become important with rising electricity prices.</a:t>
            </a:r>
          </a:p>
          <a:p>
            <a:pPr>
              <a:spcBef>
                <a:spcPts val="1200"/>
              </a:spcBef>
            </a:pPr>
            <a:r>
              <a:rPr lang="en-US" sz="2000" b="1" dirty="0">
                <a:solidFill>
                  <a:srgbClr val="00B0F0"/>
                </a:solidFill>
              </a:rPr>
              <a:t>Mix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FF"/>
                </a:solidFill>
              </a:rPr>
              <a:t>8b4e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0000FF"/>
                </a:solidFill>
              </a:rPr>
              <a:t>trains</a:t>
            </a:r>
            <a:r>
              <a:rPr lang="en-US" sz="2000" dirty="0"/>
              <a:t> with </a:t>
            </a:r>
            <a:r>
              <a:rPr lang="en-US" sz="2000" b="1" dirty="0">
                <a:solidFill>
                  <a:srgbClr val="00B0F0"/>
                </a:solidFill>
              </a:rPr>
              <a:t>classical trains </a:t>
            </a:r>
            <a:r>
              <a:rPr lang="en-US" sz="2000" dirty="0"/>
              <a:t>in the filling scheme and operate at the cooling limit.</a:t>
            </a:r>
          </a:p>
          <a:p>
            <a:pPr lvl="1">
              <a:spcBef>
                <a:spcPts val="600"/>
              </a:spcBef>
            </a:pPr>
            <a:r>
              <a:rPr lang="en-US" sz="1800" dirty="0"/>
              <a:t>The exact number of bunches will depend on the bunch intensity</a:t>
            </a:r>
            <a:r>
              <a:rPr lang="en-US" sz="1800" dirty="0" smtClean="0"/>
              <a:t>.</a:t>
            </a:r>
          </a:p>
          <a:p>
            <a:pPr lvl="1">
              <a:spcBef>
                <a:spcPts val="600"/>
              </a:spcBef>
            </a:pPr>
            <a:endParaRPr lang="en-US" sz="1800" dirty="0"/>
          </a:p>
          <a:p>
            <a:pPr marL="0" indent="-1587">
              <a:spcBef>
                <a:spcPts val="600"/>
              </a:spcBef>
              <a:buNone/>
            </a:pPr>
            <a:r>
              <a:rPr lang="en-US" sz="2000" dirty="0"/>
              <a:t>W</a:t>
            </a:r>
            <a:r>
              <a:rPr lang="en-US" sz="2000" dirty="0" smtClean="0"/>
              <a:t>ork-</a:t>
            </a:r>
            <a:r>
              <a:rPr lang="en-US" sz="2000" dirty="0" err="1" smtClean="0"/>
              <a:t>around’s</a:t>
            </a:r>
            <a:r>
              <a:rPr lang="en-US" sz="2000" dirty="0" smtClean="0"/>
              <a:t> are </a:t>
            </a:r>
            <a:r>
              <a:rPr lang="en-US" sz="2000" dirty="0"/>
              <a:t>under discussion </a:t>
            </a:r>
            <a:r>
              <a:rPr lang="en-US" sz="2000" dirty="0" smtClean="0"/>
              <a:t>to </a:t>
            </a:r>
            <a:r>
              <a:rPr lang="en-US" sz="2000" dirty="0"/>
              <a:t>push the beam intensity </a:t>
            </a:r>
            <a:r>
              <a:rPr lang="en-US" sz="2000" dirty="0" smtClean="0"/>
              <a:t>further</a:t>
            </a:r>
            <a:r>
              <a:rPr lang="en-US" sz="2000" dirty="0"/>
              <a:t> </a:t>
            </a:r>
            <a:r>
              <a:rPr lang="en-US" sz="2000" dirty="0" smtClean="0"/>
              <a:t>in a few </a:t>
            </a:r>
            <a:r>
              <a:rPr lang="en-US" sz="2000" dirty="0" smtClean="0"/>
              <a:t>weeks.</a:t>
            </a:r>
            <a:endParaRPr lang="en-US" sz="2000" dirty="0" smtClean="0"/>
          </a:p>
          <a:p>
            <a:pPr marL="341313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Nota-bene: 8b4e beams have not yet been prepared in the injector chain.</a:t>
            </a:r>
            <a:endParaRPr lang="en-US" sz="2000" dirty="0"/>
          </a:p>
          <a:p>
            <a:pPr marL="0" indent="0">
              <a:spcBef>
                <a:spcPts val="600"/>
              </a:spcBef>
              <a:buNone/>
            </a:pPr>
            <a:endParaRPr lang="en-US" sz="2000" dirty="0" smtClean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BD97EC0-B2B1-E5E0-7091-AF8A78DBF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0B888-08AF-672A-349F-E8E4895E7E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F889C5E-CBA7-A26C-37FB-763F46148BD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423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558" y="119615"/>
            <a:ext cx="844909" cy="8449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Run 3 - UFOs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8" y="914399"/>
            <a:ext cx="11086215" cy="205066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(Charged) </a:t>
            </a:r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dust particles falling into the beam </a:t>
            </a:r>
            <a:r>
              <a:rPr lang="en-GB" sz="2000" dirty="0"/>
              <a:t>– nicknamed </a:t>
            </a:r>
            <a:r>
              <a:rPr lang="en-GB" sz="2000" b="1" dirty="0">
                <a:solidFill>
                  <a:srgbClr val="0000FF"/>
                </a:solidFill>
              </a:rPr>
              <a:t>UFOs</a:t>
            </a:r>
            <a:r>
              <a:rPr lang="en-GB" sz="2000" dirty="0"/>
              <a:t> – were expected to become </a:t>
            </a:r>
            <a:r>
              <a:rPr lang="en-GB" sz="2000" b="1" dirty="0">
                <a:solidFill>
                  <a:srgbClr val="FF0000"/>
                </a:solidFill>
              </a:rPr>
              <a:t>more critical at 6.8 TeV</a:t>
            </a:r>
            <a:r>
              <a:rPr lang="en-GB" sz="2000" dirty="0"/>
              <a:t>: showers are more energetic and quench thresholds are reduced.</a:t>
            </a:r>
          </a:p>
          <a:p>
            <a:r>
              <a:rPr lang="en-GB" dirty="0"/>
              <a:t>Reduction of the margins by ~30% </a:t>
            </a:r>
            <a:r>
              <a:rPr lang="en-GB" dirty="0" err="1"/>
              <a:t>wrt</a:t>
            </a:r>
            <a:r>
              <a:rPr lang="en-GB" dirty="0"/>
              <a:t> 6.5 TeV</a:t>
            </a:r>
            <a:r>
              <a:rPr lang="en-GB" dirty="0" smtClean="0"/>
              <a:t>.</a:t>
            </a:r>
          </a:p>
          <a:p>
            <a:r>
              <a:rPr lang="en-GB" dirty="0" smtClean="0"/>
              <a:t>UFO events can </a:t>
            </a:r>
            <a:r>
              <a:rPr lang="en-GB" b="1" dirty="0" smtClean="0">
                <a:solidFill>
                  <a:srgbClr val="FF0000"/>
                </a:solidFill>
              </a:rPr>
              <a:t>trigger beam dumps </a:t>
            </a:r>
            <a:r>
              <a:rPr lang="en-GB" dirty="0" smtClean="0"/>
              <a:t>when the interaction rates are to high (to high losses).</a:t>
            </a:r>
            <a:endParaRPr lang="en-GB" dirty="0"/>
          </a:p>
          <a:p>
            <a:pPr marL="0" indent="0">
              <a:spcBef>
                <a:spcPts val="1200"/>
              </a:spcBef>
              <a:buNone/>
            </a:pPr>
            <a:r>
              <a:rPr lang="en-GB" sz="2000" dirty="0"/>
              <a:t>The UFO rates </a:t>
            </a:r>
            <a:r>
              <a:rPr lang="en-GB" sz="2000" b="1" dirty="0">
                <a:solidFill>
                  <a:srgbClr val="008E40"/>
                </a:solidFill>
              </a:rPr>
              <a:t>condition</a:t>
            </a:r>
            <a:r>
              <a:rPr lang="en-GB" sz="2000" dirty="0"/>
              <a:t> during runs, but a </a:t>
            </a:r>
            <a:r>
              <a:rPr lang="en-GB" sz="2000" b="1" dirty="0"/>
              <a:t>rate reset </a:t>
            </a:r>
            <a:r>
              <a:rPr lang="en-GB" sz="2000" dirty="0"/>
              <a:t>was observed </a:t>
            </a:r>
            <a:r>
              <a:rPr lang="en-GB" sz="2000" b="1" dirty="0"/>
              <a:t>after long shutdown 1</a:t>
            </a:r>
            <a:r>
              <a:rPr lang="en-GB" sz="2000" dirty="0"/>
              <a:t>.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78" y="2931404"/>
            <a:ext cx="7061491" cy="3000269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8429290" y="3269423"/>
            <a:ext cx="2583824" cy="1798138"/>
            <a:chOff x="5917448" y="2344222"/>
            <a:chExt cx="2583824" cy="1798138"/>
          </a:xfrm>
        </p:grpSpPr>
        <p:sp>
          <p:nvSpPr>
            <p:cNvPr id="11" name="Rounded Rectangle 10"/>
            <p:cNvSpPr/>
            <p:nvPr/>
          </p:nvSpPr>
          <p:spPr>
            <a:xfrm>
              <a:off x="6413420" y="2344222"/>
              <a:ext cx="2087852" cy="324042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500" b="1" dirty="0">
                  <a:solidFill>
                    <a:schemeClr val="tx1"/>
                  </a:solidFill>
                </a:rPr>
                <a:t>Vacuum chamber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917" t="53831" r="82004" b="10111"/>
            <a:stretch/>
          </p:blipFill>
          <p:spPr>
            <a:xfrm rot="778424">
              <a:off x="5917448" y="3390949"/>
              <a:ext cx="1397000" cy="751411"/>
            </a:xfrm>
            <a:prstGeom prst="rect">
              <a:avLst/>
            </a:prstGeom>
          </p:spPr>
        </p:pic>
        <p:sp>
          <p:nvSpPr>
            <p:cNvPr id="13" name="Freihandform 12"/>
            <p:cNvSpPr/>
            <p:nvPr/>
          </p:nvSpPr>
          <p:spPr bwMode="auto">
            <a:xfrm rot="20400000">
              <a:off x="6526533" y="2525098"/>
              <a:ext cx="169042" cy="183054"/>
            </a:xfrm>
            <a:custGeom>
              <a:avLst/>
              <a:gdLst>
                <a:gd name="connsiteX0" fmla="*/ 0 w 479020"/>
                <a:gd name="connsiteY0" fmla="*/ 259399 h 436820"/>
                <a:gd name="connsiteX1" fmla="*/ 245660 w 479020"/>
                <a:gd name="connsiteY1" fmla="*/ 92 h 436820"/>
                <a:gd name="connsiteX2" fmla="*/ 477672 w 479020"/>
                <a:gd name="connsiteY2" fmla="*/ 232104 h 436820"/>
                <a:gd name="connsiteX3" fmla="*/ 136478 w 479020"/>
                <a:gd name="connsiteY3" fmla="*/ 436820 h 436820"/>
                <a:gd name="connsiteX0" fmla="*/ 0 w 478727"/>
                <a:gd name="connsiteY0" fmla="*/ 259399 h 436820"/>
                <a:gd name="connsiteX1" fmla="*/ 245660 w 478727"/>
                <a:gd name="connsiteY1" fmla="*/ 92 h 436820"/>
                <a:gd name="connsiteX2" fmla="*/ 477672 w 478727"/>
                <a:gd name="connsiteY2" fmla="*/ 232104 h 436820"/>
                <a:gd name="connsiteX3" fmla="*/ 150126 w 478727"/>
                <a:gd name="connsiteY3" fmla="*/ 436820 h 436820"/>
                <a:gd name="connsiteX0" fmla="*/ 0 w 478727"/>
                <a:gd name="connsiteY0" fmla="*/ 259399 h 436820"/>
                <a:gd name="connsiteX1" fmla="*/ 245660 w 478727"/>
                <a:gd name="connsiteY1" fmla="*/ 92 h 436820"/>
                <a:gd name="connsiteX2" fmla="*/ 477672 w 478727"/>
                <a:gd name="connsiteY2" fmla="*/ 232104 h 436820"/>
                <a:gd name="connsiteX3" fmla="*/ 150126 w 478727"/>
                <a:gd name="connsiteY3" fmla="*/ 436820 h 436820"/>
                <a:gd name="connsiteX4" fmla="*/ 0 w 478727"/>
                <a:gd name="connsiteY4" fmla="*/ 259399 h 436820"/>
                <a:gd name="connsiteX0" fmla="*/ 6966 w 485693"/>
                <a:gd name="connsiteY0" fmla="*/ 259399 h 436820"/>
                <a:gd name="connsiteX1" fmla="*/ 252626 w 485693"/>
                <a:gd name="connsiteY1" fmla="*/ 92 h 436820"/>
                <a:gd name="connsiteX2" fmla="*/ 484638 w 485693"/>
                <a:gd name="connsiteY2" fmla="*/ 232104 h 436820"/>
                <a:gd name="connsiteX3" fmla="*/ 157092 w 485693"/>
                <a:gd name="connsiteY3" fmla="*/ 436820 h 436820"/>
                <a:gd name="connsiteX4" fmla="*/ 6966 w 485693"/>
                <a:gd name="connsiteY4" fmla="*/ 259399 h 436820"/>
                <a:gd name="connsiteX0" fmla="*/ 236 w 478120"/>
                <a:gd name="connsiteY0" fmla="*/ 259394 h 368576"/>
                <a:gd name="connsiteX1" fmla="*/ 245896 w 478120"/>
                <a:gd name="connsiteY1" fmla="*/ 87 h 368576"/>
                <a:gd name="connsiteX2" fmla="*/ 477908 w 478120"/>
                <a:gd name="connsiteY2" fmla="*/ 232099 h 368576"/>
                <a:gd name="connsiteX3" fmla="*/ 204953 w 478120"/>
                <a:gd name="connsiteY3" fmla="*/ 368576 h 368576"/>
                <a:gd name="connsiteX4" fmla="*/ 236 w 478120"/>
                <a:gd name="connsiteY4" fmla="*/ 259394 h 368576"/>
                <a:gd name="connsiteX0" fmla="*/ 361 w 478313"/>
                <a:gd name="connsiteY0" fmla="*/ 136681 h 245863"/>
                <a:gd name="connsiteX1" fmla="*/ 164134 w 478313"/>
                <a:gd name="connsiteY1" fmla="*/ 204 h 245863"/>
                <a:gd name="connsiteX2" fmla="*/ 478033 w 478313"/>
                <a:gd name="connsiteY2" fmla="*/ 109386 h 245863"/>
                <a:gd name="connsiteX3" fmla="*/ 205078 w 478313"/>
                <a:gd name="connsiteY3" fmla="*/ 245863 h 245863"/>
                <a:gd name="connsiteX4" fmla="*/ 361 w 478313"/>
                <a:gd name="connsiteY4" fmla="*/ 136681 h 245863"/>
                <a:gd name="connsiteX0" fmla="*/ 264 w 296458"/>
                <a:gd name="connsiteY0" fmla="*/ 142558 h 251740"/>
                <a:gd name="connsiteX1" fmla="*/ 164037 w 296458"/>
                <a:gd name="connsiteY1" fmla="*/ 6081 h 251740"/>
                <a:gd name="connsiteX2" fmla="*/ 259571 w 296458"/>
                <a:gd name="connsiteY2" fmla="*/ 47024 h 251740"/>
                <a:gd name="connsiteX3" fmla="*/ 204981 w 296458"/>
                <a:gd name="connsiteY3" fmla="*/ 251740 h 251740"/>
                <a:gd name="connsiteX4" fmla="*/ 264 w 296458"/>
                <a:gd name="connsiteY4" fmla="*/ 142558 h 25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6458" h="251740">
                  <a:moveTo>
                    <a:pt x="264" y="142558"/>
                  </a:moveTo>
                  <a:cubicBezTo>
                    <a:pt x="-6560" y="101615"/>
                    <a:pt x="120819" y="22003"/>
                    <a:pt x="164037" y="6081"/>
                  </a:cubicBezTo>
                  <a:cubicBezTo>
                    <a:pt x="207255" y="-9841"/>
                    <a:pt x="252747" y="6081"/>
                    <a:pt x="259571" y="47024"/>
                  </a:cubicBezTo>
                  <a:cubicBezTo>
                    <a:pt x="266395" y="87967"/>
                    <a:pt x="366479" y="185776"/>
                    <a:pt x="204981" y="251740"/>
                  </a:cubicBezTo>
                  <a:cubicBezTo>
                    <a:pt x="136742" y="215346"/>
                    <a:pt x="7088" y="183501"/>
                    <a:pt x="264" y="142558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14" name="Gerade Verbindung mit Pfeil 44"/>
            <p:cNvCxnSpPr/>
            <p:nvPr/>
          </p:nvCxnSpPr>
          <p:spPr bwMode="auto">
            <a:xfrm>
              <a:off x="6620714" y="2731541"/>
              <a:ext cx="0" cy="792708"/>
            </a:xfrm>
            <a:prstGeom prst="straightConnector1">
              <a:avLst/>
            </a:prstGeom>
            <a:solidFill>
              <a:schemeClr val="accent1"/>
            </a:solidFill>
            <a:ln w="50800" cap="flat" cmpd="sng" algn="ctr">
              <a:solidFill>
                <a:schemeClr val="bg2">
                  <a:lumMod val="50000"/>
                </a:schemeClr>
              </a:solidFill>
              <a:prstDash val="solid"/>
              <a:round/>
              <a:headEnd type="none" w="med" len="med"/>
              <a:tailEnd type="stealth"/>
            </a:ln>
            <a:effectLst/>
          </p:spPr>
        </p:cxnSp>
        <p:grpSp>
          <p:nvGrpSpPr>
            <p:cNvPr id="16" name="Gruppieren 27"/>
            <p:cNvGrpSpPr/>
            <p:nvPr/>
          </p:nvGrpSpPr>
          <p:grpSpPr>
            <a:xfrm>
              <a:off x="6620714" y="3205074"/>
              <a:ext cx="1722294" cy="936868"/>
              <a:chOff x="6620714" y="3600747"/>
              <a:chExt cx="1722294" cy="936868"/>
            </a:xfrm>
          </p:grpSpPr>
          <p:cxnSp>
            <p:nvCxnSpPr>
              <p:cNvPr id="17" name="Gerade Verbindung mit Pfeil 58"/>
              <p:cNvCxnSpPr/>
              <p:nvPr/>
            </p:nvCxnSpPr>
            <p:spPr bwMode="auto">
              <a:xfrm flipV="1">
                <a:off x="6620714" y="3600747"/>
                <a:ext cx="1354757" cy="460267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8" name="Gerade Verbindung mit Pfeil 61"/>
              <p:cNvCxnSpPr/>
              <p:nvPr/>
            </p:nvCxnSpPr>
            <p:spPr bwMode="auto">
              <a:xfrm flipV="1">
                <a:off x="6659698" y="3662236"/>
                <a:ext cx="1683310" cy="422515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19" name="Gerade Verbindung mit Pfeil 64"/>
              <p:cNvCxnSpPr/>
              <p:nvPr/>
            </p:nvCxnSpPr>
            <p:spPr bwMode="auto">
              <a:xfrm>
                <a:off x="6621447" y="4121604"/>
                <a:ext cx="1555425" cy="41601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20" name="Gerade Verbindung mit Pfeil 47"/>
              <p:cNvCxnSpPr/>
              <p:nvPr/>
            </p:nvCxnSpPr>
            <p:spPr bwMode="auto">
              <a:xfrm>
                <a:off x="6650473" y="4086971"/>
                <a:ext cx="1307940" cy="201281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15" name="Right Arrow 14"/>
          <p:cNvSpPr/>
          <p:nvPr/>
        </p:nvSpPr>
        <p:spPr>
          <a:xfrm rot="16200000">
            <a:off x="3135882" y="4471139"/>
            <a:ext cx="900075" cy="205423"/>
          </a:xfrm>
          <a:prstGeom prst="rightArrow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624903" y="4277746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00FF"/>
                </a:solidFill>
              </a:rPr>
              <a:t>reset</a:t>
            </a:r>
          </a:p>
        </p:txBody>
      </p:sp>
    </p:spTree>
    <p:extLst>
      <p:ext uri="{BB962C8B-B14F-4D97-AF65-F5344CB8AC3E}">
        <p14:creationId xmlns:p14="http://schemas.microsoft.com/office/powerpoint/2010/main" val="201041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9D01F-1923-50F3-993C-7AB130516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UFOs in 2022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31EBC-9179-AC0F-F7C2-59B5910B04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25146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This year we have observed a similar “reset”, with UFOs predominantly originating in </a:t>
            </a:r>
            <a:r>
              <a:rPr lang="en-GB" sz="2000" b="1" dirty="0"/>
              <a:t>regions </a:t>
            </a:r>
            <a:r>
              <a:rPr lang="en-GB" sz="2000" b="1" dirty="0" smtClean="0"/>
              <a:t>where magnets were exchanged during the shutdown</a:t>
            </a:r>
            <a:r>
              <a:rPr lang="en-GB" sz="2000" dirty="0" smtClean="0"/>
              <a:t>. 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The rate </a:t>
            </a:r>
            <a:r>
              <a:rPr lang="en-GB" sz="2000" dirty="0" smtClean="0"/>
              <a:t>drops </a:t>
            </a:r>
            <a:r>
              <a:rPr lang="en-GB" sz="2000" dirty="0"/>
              <a:t>rapidly, but </a:t>
            </a:r>
            <a:r>
              <a:rPr lang="en-GB" sz="2000" b="1" dirty="0">
                <a:solidFill>
                  <a:srgbClr val="FF0000"/>
                </a:solidFill>
              </a:rPr>
              <a:t>UFOs already triggered </a:t>
            </a:r>
            <a:r>
              <a:rPr lang="en-GB" sz="2000" b="1" dirty="0" smtClean="0">
                <a:solidFill>
                  <a:srgbClr val="FF0000"/>
                </a:solidFill>
              </a:rPr>
              <a:t>23 </a:t>
            </a:r>
            <a:r>
              <a:rPr lang="en-GB" sz="2000" b="1">
                <a:solidFill>
                  <a:srgbClr val="FF0000"/>
                </a:solidFill>
              </a:rPr>
              <a:t>beam </a:t>
            </a:r>
            <a:r>
              <a:rPr lang="en-GB" sz="2000" b="1" smtClean="0">
                <a:solidFill>
                  <a:srgbClr val="FF0000"/>
                </a:solidFill>
              </a:rPr>
              <a:t>dumps</a:t>
            </a:r>
            <a:r>
              <a:rPr lang="en-GB" sz="2000" smtClean="0"/>
              <a:t>.</a:t>
            </a:r>
            <a:endParaRPr lang="en-GB" sz="2000" dirty="0"/>
          </a:p>
          <a:p>
            <a:r>
              <a:rPr lang="en-GB" dirty="0"/>
              <a:t>Important impact on </a:t>
            </a:r>
            <a:r>
              <a:rPr lang="en-GB" dirty="0" smtClean="0"/>
              <a:t>availability this year, but </a:t>
            </a:r>
            <a:r>
              <a:rPr lang="en-GB" b="1" dirty="0" smtClean="0">
                <a:solidFill>
                  <a:srgbClr val="00B0F0"/>
                </a:solidFill>
              </a:rPr>
              <a:t>the worst should be over by the end of 2022 </a:t>
            </a:r>
            <a:r>
              <a:rPr lang="en-GB" dirty="0" smtClean="0"/>
              <a:t>!</a:t>
            </a:r>
            <a:endParaRPr lang="en-GB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91BE4A-09AD-52FF-CC11-E76906EC9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B6F98F-2C02-CF28-2F19-8B754A10A7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96D3976-DB7C-5952-2618-A21BAF2BE5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184" y="2544348"/>
            <a:ext cx="8684712" cy="354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85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11327704" cy="4070959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GB" sz="2400" dirty="0" smtClean="0"/>
              <a:t>The </a:t>
            </a:r>
            <a:r>
              <a:rPr lang="en-GB" sz="2400" b="1" dirty="0" smtClean="0">
                <a:solidFill>
                  <a:srgbClr val="00B0F0"/>
                </a:solidFill>
              </a:rPr>
              <a:t>LHC injector chain is in excellent shape</a:t>
            </a:r>
            <a:r>
              <a:rPr lang="en-GB" sz="2400" dirty="0" smtClean="0"/>
              <a:t>, good progress with the high intensity LHC beams for Run 3.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400" dirty="0" smtClean="0"/>
              <a:t>The LHC commissioning followed the planning, </a:t>
            </a:r>
            <a:r>
              <a:rPr lang="en-GB" sz="2400" b="1" dirty="0" smtClean="0">
                <a:solidFill>
                  <a:srgbClr val="00B0F0"/>
                </a:solidFill>
              </a:rPr>
              <a:t>Run 3 started on July 5</a:t>
            </a:r>
            <a:r>
              <a:rPr lang="en-GB" sz="2400" b="1" baseline="30000" dirty="0" smtClean="0">
                <a:solidFill>
                  <a:srgbClr val="00B0F0"/>
                </a:solidFill>
              </a:rPr>
              <a:t>th</a:t>
            </a:r>
            <a:r>
              <a:rPr lang="en-GB" sz="2400" dirty="0" smtClean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400" b="1" dirty="0" smtClean="0">
                <a:solidFill>
                  <a:srgbClr val="00B0F0"/>
                </a:solidFill>
              </a:rPr>
              <a:t>Intensity and luminosity followed a steep curve </a:t>
            </a:r>
            <a:r>
              <a:rPr lang="en-GB" sz="2400" dirty="0" smtClean="0"/>
              <a:t>despite the fight against UFOs and electron cloud. 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400" dirty="0" smtClean="0"/>
              <a:t>The </a:t>
            </a:r>
            <a:r>
              <a:rPr lang="en-GB" sz="2400" b="1" dirty="0" smtClean="0">
                <a:solidFill>
                  <a:srgbClr val="00B0F0"/>
                </a:solidFill>
              </a:rPr>
              <a:t>complex luminosity levelling mix </a:t>
            </a:r>
            <a:r>
              <a:rPr lang="en-GB" sz="2400" dirty="0" smtClean="0"/>
              <a:t>of Run 3 (and HL-LHC) was implemented in a record time – now fully operational.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400" dirty="0" smtClean="0"/>
              <a:t>The </a:t>
            </a:r>
            <a:r>
              <a:rPr lang="en-GB" sz="2400" b="1" dirty="0" smtClean="0">
                <a:solidFill>
                  <a:srgbClr val="00B0F0"/>
                </a:solidFill>
              </a:rPr>
              <a:t>beam intensity </a:t>
            </a:r>
            <a:r>
              <a:rPr lang="en-GB" sz="2400" dirty="0" smtClean="0"/>
              <a:t>is currently </a:t>
            </a:r>
            <a:r>
              <a:rPr lang="en-GB" sz="2400" b="1" dirty="0" smtClean="0">
                <a:solidFill>
                  <a:srgbClr val="FF0000"/>
                </a:solidFill>
              </a:rPr>
              <a:t>limited by electron cloud</a:t>
            </a:r>
            <a:r>
              <a:rPr lang="en-GB" sz="2400" dirty="0" smtClean="0"/>
              <a:t>, work-</a:t>
            </a:r>
            <a:r>
              <a:rPr lang="en-GB" sz="2400" dirty="0" err="1" smtClean="0"/>
              <a:t>around’s</a:t>
            </a:r>
            <a:r>
              <a:rPr lang="en-GB" sz="2400" dirty="0" smtClean="0"/>
              <a:t> are under discussion, in particular bunch trains with holes (8b4e).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872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Long term CERN accelerator schedule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937844"/>
            <a:ext cx="10826186" cy="133431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Long term operation plan of CERN – recent changes:</a:t>
            </a:r>
          </a:p>
          <a:p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Extension of LHC Run 3 by one year </a:t>
            </a:r>
            <a:r>
              <a:rPr lang="en-GB" sz="2000" dirty="0"/>
              <a:t>until the end of </a:t>
            </a:r>
            <a:r>
              <a:rPr lang="en-GB" sz="2000" dirty="0" smtClean="0"/>
              <a:t>2025.</a:t>
            </a:r>
            <a:endParaRPr lang="en-GB" sz="2000" dirty="0"/>
          </a:p>
          <a:p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Extension of Long Shutdown 3 (LS3) to 3 years </a:t>
            </a:r>
            <a:r>
              <a:rPr lang="en-GB" sz="2000" dirty="0"/>
              <a:t>(for LHC).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454" y="2153583"/>
            <a:ext cx="8378704" cy="37665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59164E1-4D7C-03FC-057F-54F5C8ED3F4F}"/>
              </a:ext>
            </a:extLst>
          </p:cNvPr>
          <p:cNvSpPr txBox="1"/>
          <p:nvPr/>
        </p:nvSpPr>
        <p:spPr>
          <a:xfrm>
            <a:off x="4455042" y="5869828"/>
            <a:ext cx="6271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LHC </a:t>
            </a:r>
            <a:r>
              <a:rPr lang="en-US" b="1" dirty="0">
                <a:sym typeface="Wingdings" panose="05000000000000000000" pitchFamily="2" charset="2"/>
              </a:rPr>
              <a:t> </a:t>
            </a:r>
            <a:r>
              <a:rPr lang="en-US" b="1" dirty="0" smtClean="0">
                <a:sym typeface="Wingdings" panose="05000000000000000000" pitchFamily="2" charset="2"/>
              </a:rPr>
              <a:t>HL-LHC : HL-LHC beam commissioning in 2029</a:t>
            </a:r>
            <a:endParaRPr lang="en-GB" b="1" dirty="0"/>
          </a:p>
        </p:txBody>
      </p:sp>
      <p:sp>
        <p:nvSpPr>
          <p:cNvPr id="9" name="Arrow: Bent 8">
            <a:extLst>
              <a:ext uri="{FF2B5EF4-FFF2-40B4-BE49-F238E27FC236}">
                <a16:creationId xmlns:a16="http://schemas.microsoft.com/office/drawing/2014/main" id="{72C3A598-AC2A-D1C3-C735-B46404A4071B}"/>
              </a:ext>
            </a:extLst>
          </p:cNvPr>
          <p:cNvSpPr/>
          <p:nvPr/>
        </p:nvSpPr>
        <p:spPr>
          <a:xfrm rot="16200000">
            <a:off x="3779967" y="5419836"/>
            <a:ext cx="884575" cy="516662"/>
          </a:xfrm>
          <a:prstGeom prst="bentArrow">
            <a:avLst/>
          </a:prstGeom>
          <a:solidFill>
            <a:schemeClr val="tx1"/>
          </a:solidFill>
          <a:ln>
            <a:solidFill>
              <a:schemeClr val="tx1">
                <a:lumMod val="40000"/>
                <a:lumOff val="6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206663" y="3219189"/>
            <a:ext cx="3582444" cy="12526"/>
          </a:xfrm>
          <a:prstGeom prst="straightConnector1">
            <a:avLst/>
          </a:prstGeom>
          <a:ln>
            <a:solidFill>
              <a:srgbClr val="F21AD3"/>
            </a:solidFill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53847" y="2862383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21AD3"/>
                </a:solidFill>
              </a:rPr>
              <a:t>Run 3</a:t>
            </a:r>
            <a:endParaRPr lang="en-GB" b="1" dirty="0">
              <a:solidFill>
                <a:srgbClr val="F21AD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35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F961E-F265-E023-3405-E2CA45804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Long Shutdown 2 – 2019-2021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67D9A5-0623-66C3-8204-9176516E8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0984DA-2D4C-A5CC-CBE7-F1DBCB7376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7ABA0D1-6981-EDF6-6D68-64F347A86ED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86DCE3E3-D51C-6661-C42C-A33A6C6B5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575" y="1027404"/>
            <a:ext cx="6760656" cy="2594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The main shutdown activities of LS2 :</a:t>
            </a:r>
          </a:p>
          <a:p>
            <a:r>
              <a:rPr lang="en-GB" b="1" dirty="0">
                <a:solidFill>
                  <a:srgbClr val="00B0F0"/>
                </a:solidFill>
              </a:rPr>
              <a:t>Diode consolidation</a:t>
            </a:r>
            <a:r>
              <a:rPr lang="en-GB" dirty="0"/>
              <a:t> for all dipole </a:t>
            </a:r>
            <a:r>
              <a:rPr lang="en-GB" dirty="0" smtClean="0"/>
              <a:t>magnets</a:t>
            </a:r>
            <a:endParaRPr lang="en-GB" dirty="0"/>
          </a:p>
          <a:p>
            <a:r>
              <a:rPr lang="en-GB" dirty="0"/>
              <a:t>Replacement of 24 </a:t>
            </a:r>
            <a:r>
              <a:rPr lang="en-GB" b="1" dirty="0">
                <a:solidFill>
                  <a:srgbClr val="00B0F0"/>
                </a:solidFill>
              </a:rPr>
              <a:t>magnets with </a:t>
            </a:r>
            <a:r>
              <a:rPr lang="en-GB" b="1" dirty="0" smtClean="0">
                <a:solidFill>
                  <a:srgbClr val="00B0F0"/>
                </a:solidFill>
              </a:rPr>
              <a:t>non-conformities</a:t>
            </a:r>
            <a:endParaRPr lang="en-GB" dirty="0"/>
          </a:p>
          <a:p>
            <a:r>
              <a:rPr lang="en-GB" b="1" dirty="0">
                <a:solidFill>
                  <a:srgbClr val="00B0F0"/>
                </a:solidFill>
              </a:rPr>
              <a:t>RF module </a:t>
            </a:r>
            <a:r>
              <a:rPr lang="en-GB" dirty="0" smtClean="0"/>
              <a:t>replacement</a:t>
            </a:r>
            <a:endParaRPr lang="en-GB" dirty="0"/>
          </a:p>
          <a:p>
            <a:r>
              <a:rPr lang="en-GB" b="1" dirty="0">
                <a:solidFill>
                  <a:srgbClr val="00B0F0"/>
                </a:solidFill>
              </a:rPr>
              <a:t>Realignment</a:t>
            </a:r>
            <a:r>
              <a:rPr lang="en-GB" dirty="0"/>
              <a:t> of the CMS beam line (~3mm shift</a:t>
            </a:r>
            <a:r>
              <a:rPr lang="en-GB" dirty="0" smtClean="0"/>
              <a:t>)</a:t>
            </a:r>
            <a:endParaRPr lang="en-GB" dirty="0"/>
          </a:p>
          <a:p>
            <a:r>
              <a:rPr lang="en-GB" dirty="0"/>
              <a:t>Consolidation of </a:t>
            </a:r>
            <a:r>
              <a:rPr lang="en-GB" b="1" dirty="0">
                <a:solidFill>
                  <a:srgbClr val="00B0F0"/>
                </a:solidFill>
              </a:rPr>
              <a:t>LHC beam </a:t>
            </a:r>
            <a:r>
              <a:rPr lang="en-GB" b="1" dirty="0" smtClean="0">
                <a:solidFill>
                  <a:srgbClr val="00B0F0"/>
                </a:solidFill>
              </a:rPr>
              <a:t>dumps</a:t>
            </a:r>
            <a:endParaRPr lang="en-GB" dirty="0"/>
          </a:p>
          <a:p>
            <a:r>
              <a:rPr lang="en-GB" dirty="0"/>
              <a:t>Maintenance of the major </a:t>
            </a:r>
            <a:r>
              <a:rPr lang="en-GB" dirty="0" smtClean="0"/>
              <a:t>systems</a:t>
            </a:r>
            <a:endParaRPr lang="en-GB" dirty="0"/>
          </a:p>
          <a:p>
            <a:pPr lvl="1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904E191-AC7C-6970-DDC2-6E648FFF831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4507" y="456213"/>
            <a:ext cx="2067493" cy="16682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7EE418-3166-A212-307C-1317DE190FD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260" b="13066"/>
          <a:stretch/>
        </p:blipFill>
        <p:spPr>
          <a:xfrm>
            <a:off x="7847310" y="450275"/>
            <a:ext cx="2275218" cy="2371285"/>
          </a:xfrm>
          <a:prstGeom prst="rect">
            <a:avLst/>
          </a:prstGeom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DEDAEEE0-6C7B-07F9-09A2-A3E60D3ADA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0665082" y="1938038"/>
            <a:ext cx="986342" cy="1669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F1B1F2B-7680-2D43-5C51-33C0BD462F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880" y="3372910"/>
            <a:ext cx="2596466" cy="1947349"/>
          </a:xfrm>
          <a:prstGeom prst="rect">
            <a:avLst/>
          </a:prstGeom>
        </p:spPr>
      </p:pic>
      <p:pic>
        <p:nvPicPr>
          <p:cNvPr id="13" name="Picture 12" descr="A picture containing train, building, engine, track&#10;&#10;Description automatically generated">
            <a:extLst>
              <a:ext uri="{FF2B5EF4-FFF2-40B4-BE49-F238E27FC236}">
                <a16:creationId xmlns:a16="http://schemas.microsoft.com/office/drawing/2014/main" id="{6758266B-253E-C839-BA01-A096EF6C21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575" y="4011775"/>
            <a:ext cx="3807213" cy="2141557"/>
          </a:xfrm>
          <a:prstGeom prst="rect">
            <a:avLst/>
          </a:prstGeom>
        </p:spPr>
      </p:pic>
      <p:pic>
        <p:nvPicPr>
          <p:cNvPr id="14" name="Picture 13" descr="A large room&#10;&#10;Description automatically generated">
            <a:extLst>
              <a:ext uri="{FF2B5EF4-FFF2-40B4-BE49-F238E27FC236}">
                <a16:creationId xmlns:a16="http://schemas.microsoft.com/office/drawing/2014/main" id="{AE737D99-598A-DFA8-E6BC-3C7A9A03652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0118" y="3543172"/>
            <a:ext cx="3221259" cy="241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19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974DE-A907-2CB5-5B34-649FC91F6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HL-LHC </a:t>
            </a:r>
            <a:r>
              <a:rPr lang="en-GB" sz="4000" dirty="0"/>
              <a:t>activities during Long Shutdown 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0573F7-9C2D-DCBD-DD4F-D2C1E5D1C8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1711842"/>
          </a:xfrm>
        </p:spPr>
        <p:txBody>
          <a:bodyPr>
            <a:normAutofit/>
          </a:bodyPr>
          <a:lstStyle/>
          <a:p>
            <a:r>
              <a:rPr lang="en-GB" sz="2000" b="1" dirty="0">
                <a:solidFill>
                  <a:srgbClr val="00B0F0"/>
                </a:solidFill>
              </a:rPr>
              <a:t>Civil engineering </a:t>
            </a:r>
            <a:r>
              <a:rPr lang="en-GB" sz="2000" dirty="0"/>
              <a:t>of new HL underground caverns and connection to the LHC tunnel.</a:t>
            </a:r>
          </a:p>
          <a:p>
            <a:r>
              <a:rPr lang="en-GB" sz="2000" dirty="0"/>
              <a:t>New </a:t>
            </a:r>
            <a:r>
              <a:rPr lang="en-GB" sz="2000" b="1" dirty="0">
                <a:solidFill>
                  <a:srgbClr val="00B0F0"/>
                </a:solidFill>
              </a:rPr>
              <a:t>collimators and injection protection devices</a:t>
            </a:r>
            <a:r>
              <a:rPr lang="en-GB" sz="2000" dirty="0"/>
              <a:t>.</a:t>
            </a:r>
          </a:p>
          <a:p>
            <a:r>
              <a:rPr lang="en-GB" sz="2000" b="1" dirty="0" smtClean="0">
                <a:solidFill>
                  <a:srgbClr val="FF0000"/>
                </a:solidFill>
              </a:rPr>
              <a:t>No</a:t>
            </a:r>
            <a:r>
              <a:rPr lang="en-GB" sz="2000" dirty="0" smtClean="0"/>
              <a:t> </a:t>
            </a:r>
            <a:r>
              <a:rPr lang="en-GB" sz="2000" b="1" dirty="0" smtClean="0">
                <a:solidFill>
                  <a:srgbClr val="FF0000"/>
                </a:solidFill>
              </a:rPr>
              <a:t>11T </a:t>
            </a:r>
            <a:r>
              <a:rPr lang="en-GB" sz="2000" b="1" dirty="0">
                <a:solidFill>
                  <a:srgbClr val="FF0000"/>
                </a:solidFill>
              </a:rPr>
              <a:t>dipole magnet </a:t>
            </a:r>
            <a:r>
              <a:rPr lang="en-GB" sz="2000" b="1" dirty="0" smtClean="0">
                <a:solidFill>
                  <a:srgbClr val="FF0000"/>
                </a:solidFill>
              </a:rPr>
              <a:t>installation</a:t>
            </a:r>
            <a:r>
              <a:rPr lang="en-GB" sz="2000" dirty="0" smtClean="0"/>
              <a:t>.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739747-7A51-8960-6E62-D14CCDF36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85078A-C07F-0CE3-583B-8425DBE1A8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5336CD5-F0E1-A951-270B-AC00135DE8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12256EC-2ACD-12E0-07E5-1DA987F200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2092" y="1573677"/>
            <a:ext cx="2478181" cy="1855323"/>
          </a:xfrm>
          <a:prstGeom prst="rect">
            <a:avLst/>
          </a:prstGeom>
        </p:spPr>
      </p:pic>
      <p:pic>
        <p:nvPicPr>
          <p:cNvPr id="9" name="Picture 8" descr="A large machine in a room&#10;&#10;Description automatically generated">
            <a:extLst>
              <a:ext uri="{FF2B5EF4-FFF2-40B4-BE49-F238E27FC236}">
                <a16:creationId xmlns:a16="http://schemas.microsoft.com/office/drawing/2014/main" id="{72465CEC-380F-7263-EB1C-D37EC9E8AD2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684" b="15861"/>
          <a:stretch/>
        </p:blipFill>
        <p:spPr>
          <a:xfrm>
            <a:off x="369293" y="3801965"/>
            <a:ext cx="1851517" cy="21544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824A950-C42C-2D5E-AEBE-CCAD077577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020" y="2400489"/>
            <a:ext cx="2493355" cy="1870016"/>
          </a:xfrm>
          <a:prstGeom prst="rect">
            <a:avLst/>
          </a:prstGeom>
        </p:spPr>
      </p:pic>
      <p:pic>
        <p:nvPicPr>
          <p:cNvPr id="11" name="Picture 10" descr="A close up of an engine&#10;&#10;Description automatically generated">
            <a:extLst>
              <a:ext uri="{FF2B5EF4-FFF2-40B4-BE49-F238E27FC236}">
                <a16:creationId xmlns:a16="http://schemas.microsoft.com/office/drawing/2014/main" id="{0F8D2496-0B58-FF0D-7B6F-800298428D3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3079" y="3944203"/>
            <a:ext cx="3324470" cy="187001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6030158-AE32-5FC8-B4D5-F6CBC75E8A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818" y="2063082"/>
            <a:ext cx="3072351" cy="204823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4B35DD0-DD06-D2E0-1AFD-37344E7D299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3324" y="3680357"/>
            <a:ext cx="4216949" cy="2407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2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sp>
        <p:nvSpPr>
          <p:cNvPr id="89" name="Preparation for workshop in the beginning of September"/>
          <p:cNvSpPr txBox="1">
            <a:spLocks/>
          </p:cNvSpPr>
          <p:nvPr/>
        </p:nvSpPr>
        <p:spPr>
          <a:xfrm>
            <a:off x="1736541" y="119485"/>
            <a:ext cx="7669306" cy="6537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marL="0" marR="0" indent="0" algn="l" defTabSz="9144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800" b="1" i="0" u="none" strike="noStrike" cap="none" spc="0" baseline="0">
                <a:solidFill>
                  <a:srgbClr val="0055A0"/>
                </a:solidFill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0" marR="0" indent="0" algn="l" defTabSz="9144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0" algn="l" defTabSz="9144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0" algn="l" defTabSz="9144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0" algn="l" defTabSz="9144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0" algn="l" defTabSz="91440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587EB7"/>
                </a:solidFill>
                <a:effectLst/>
                <a:uLnTx/>
                <a:uFillTx/>
                <a:latin typeface="Calibri"/>
                <a:cs typeface="Calibri"/>
                <a:sym typeface="Calibri"/>
              </a:rPr>
              <a:t>LHC Injectors Upgrade</a:t>
            </a:r>
          </a:p>
        </p:txBody>
      </p:sp>
      <p:pic>
        <p:nvPicPr>
          <p:cNvPr id="90" name="Picture 2">
            <a:extLst>
              <a:ext uri="{FF2B5EF4-FFF2-40B4-BE49-F238E27FC236}">
                <a16:creationId xmlns:a16="http://schemas.microsoft.com/office/drawing/2014/main" id="{859DFAAB-B8A4-0145-B2A0-E499742660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5" b="24297"/>
          <a:stretch/>
        </p:blipFill>
        <p:spPr bwMode="auto">
          <a:xfrm>
            <a:off x="2562385" y="1313716"/>
            <a:ext cx="7713663" cy="441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1" name="Slide Number Placeholder 2">
            <a:extLst>
              <a:ext uri="{FF2B5EF4-FFF2-40B4-BE49-F238E27FC236}">
                <a16:creationId xmlns:a16="http://schemas.microsoft.com/office/drawing/2014/main" id="{9D256580-2E8B-2D43-AF37-4887ACB9EE22}"/>
              </a:ext>
            </a:extLst>
          </p:cNvPr>
          <p:cNvSpPr txBox="1">
            <a:spLocks/>
          </p:cNvSpPr>
          <p:nvPr/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1200" cap="none" spc="0" normalizeH="0" baseline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1pPr>
            <a:lvl2pPr marL="4572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2pPr>
            <a:lvl3pPr marL="9144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3pPr>
            <a:lvl4pPr marL="13716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5pPr>
            <a:lvl6pPr marL="22860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6pPr>
            <a:lvl7pPr marL="27432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7pPr>
            <a:lvl8pPr marL="32004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8pPr>
            <a:lvl9pPr marL="365760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kern="1200" cap="none" spc="0" normalizeH="0" baseline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defRPr>
            </a:lvl9pPr>
          </a:lstStyle>
          <a:p>
            <a:fld id="{17918391-D411-FE40-AAD7-861AE5233E0E}" type="slidenum">
              <a:rPr lang="en-US" smtClean="0">
                <a:solidFill>
                  <a:srgbClr val="FFFFFF">
                    <a:tint val="75000"/>
                  </a:srgbClr>
                </a:solidFill>
                <a:latin typeface="Calibri"/>
                <a:cs typeface="Calibri"/>
              </a:rPr>
              <a:pPr/>
              <a:t>6</a:t>
            </a:fld>
            <a:endParaRPr lang="en-US" dirty="0">
              <a:solidFill>
                <a:srgbClr val="FFFFFF">
                  <a:tint val="75000"/>
                </a:srgbClr>
              </a:solidFill>
              <a:latin typeface="Calibri"/>
              <a:cs typeface="Calibri"/>
            </a:endParaRPr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04A35B4-A185-8F4F-9BAC-50D454F5A313}"/>
              </a:ext>
            </a:extLst>
          </p:cNvPr>
          <p:cNvGrpSpPr/>
          <p:nvPr/>
        </p:nvGrpSpPr>
        <p:grpSpPr>
          <a:xfrm>
            <a:off x="574515" y="4058640"/>
            <a:ext cx="4788436" cy="1875487"/>
            <a:chOff x="574515" y="4058640"/>
            <a:chExt cx="4788436" cy="1875487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22369E46-83F6-7741-80F2-8433A4B86495}"/>
                </a:ext>
              </a:extLst>
            </p:cNvPr>
            <p:cNvGrpSpPr/>
            <p:nvPr/>
          </p:nvGrpSpPr>
          <p:grpSpPr>
            <a:xfrm>
              <a:off x="618355" y="4058640"/>
              <a:ext cx="4744596" cy="1610222"/>
              <a:chOff x="620680" y="4085724"/>
              <a:chExt cx="4744596" cy="1610222"/>
            </a:xfrm>
          </p:grpSpPr>
          <p:pic>
            <p:nvPicPr>
              <p:cNvPr id="95" name="Picture 4">
                <a:extLst>
                  <a:ext uri="{FF2B5EF4-FFF2-40B4-BE49-F238E27FC236}">
                    <a16:creationId xmlns:a16="http://schemas.microsoft.com/office/drawing/2014/main" id="{2BB7BE30-FCBA-EF46-ADC5-61E39D1D937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22936" y="4085724"/>
                <a:ext cx="1859880" cy="1240889"/>
              </a:xfrm>
              <a:prstGeom prst="rect">
                <a:avLst/>
              </a:prstGeom>
              <a:noFill/>
              <a:ln w="25400">
                <a:solidFill>
                  <a:srgbClr val="95348C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96" name="Group 95">
                <a:extLst>
                  <a:ext uri="{FF2B5EF4-FFF2-40B4-BE49-F238E27FC236}">
                    <a16:creationId xmlns:a16="http://schemas.microsoft.com/office/drawing/2014/main" id="{4E5040A2-9188-1149-A7F2-2A54BA1D2E49}"/>
                  </a:ext>
                </a:extLst>
              </p:cNvPr>
              <p:cNvGrpSpPr/>
              <p:nvPr/>
            </p:nvGrpSpPr>
            <p:grpSpPr>
              <a:xfrm>
                <a:off x="620680" y="4467887"/>
                <a:ext cx="4744596" cy="1228059"/>
                <a:chOff x="1717496" y="5408705"/>
                <a:chExt cx="4744596" cy="1228058"/>
              </a:xfrm>
            </p:grpSpPr>
            <p:sp>
              <p:nvSpPr>
                <p:cNvPr id="97" name="TextBox 96">
                  <a:extLst>
                    <a:ext uri="{FF2B5EF4-FFF2-40B4-BE49-F238E27FC236}">
                      <a16:creationId xmlns:a16="http://schemas.microsoft.com/office/drawing/2014/main" id="{C974A7F1-CBE2-4946-882B-73235613965A}"/>
                    </a:ext>
                  </a:extLst>
                </p:cNvPr>
                <p:cNvSpPr txBox="1"/>
                <p:nvPr/>
              </p:nvSpPr>
              <p:spPr>
                <a:xfrm>
                  <a:off x="1717496" y="6267431"/>
                  <a:ext cx="128494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just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95348C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Linac4</a:t>
                  </a:r>
                </a:p>
              </p:txBody>
            </p:sp>
            <p:cxnSp>
              <p:nvCxnSpPr>
                <p:cNvPr id="98" name="Straight Arrow Connector 97">
                  <a:extLst>
                    <a:ext uri="{FF2B5EF4-FFF2-40B4-BE49-F238E27FC236}">
                      <a16:creationId xmlns:a16="http://schemas.microsoft.com/office/drawing/2014/main" id="{3872CCC4-8A16-7641-82F7-412D8C588C3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675529" y="5408705"/>
                  <a:ext cx="2786563" cy="582823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95348C"/>
                  </a:solidFill>
                  <a:prstDash val="solid"/>
                  <a:tailEnd type="arrow"/>
                </a:ln>
                <a:effectLst/>
              </p:spPr>
            </p:cxnSp>
          </p:grpSp>
        </p:grp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36C22171-0019-6043-9E0D-C90ACFF9EE1D}"/>
                </a:ext>
              </a:extLst>
            </p:cNvPr>
            <p:cNvSpPr txBox="1"/>
            <p:nvPr/>
          </p:nvSpPr>
          <p:spPr>
            <a:xfrm>
              <a:off x="574515" y="5626350"/>
              <a:ext cx="36447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6000" marR="0" lvl="0" algn="just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8E40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rPr>
                <a:t>Acceleration </a:t>
              </a: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8E40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rPr>
                <a:t>of 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8E40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rPr>
                <a:t>H</a:t>
              </a:r>
              <a:r>
                <a:rPr kumimoji="0" lang="en-US" sz="1400" b="1" i="0" u="none" strike="noStrike" kern="0" cap="none" spc="0" normalizeH="0" baseline="30000" noProof="0" dirty="0">
                  <a:ln>
                    <a:noFill/>
                  </a:ln>
                  <a:solidFill>
                    <a:srgbClr val="008E40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rPr>
                <a:t>-</a:t>
              </a: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8E40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rPr>
                <a:t> to 160 MeV </a:t>
              </a:r>
            </a:p>
          </p:txBody>
        </p:sp>
      </p:grpSp>
      <p:pic>
        <p:nvPicPr>
          <p:cNvPr id="99" name="Picture 98">
            <a:extLst>
              <a:ext uri="{FF2B5EF4-FFF2-40B4-BE49-F238E27FC236}">
                <a16:creationId xmlns:a16="http://schemas.microsoft.com/office/drawing/2014/main" id="{005E24F4-F7D8-EC4B-9A75-28832140438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038" r="20006" b="23061"/>
          <a:stretch/>
        </p:blipFill>
        <p:spPr>
          <a:xfrm>
            <a:off x="792538" y="179062"/>
            <a:ext cx="956850" cy="669984"/>
          </a:xfrm>
          <a:prstGeom prst="rect">
            <a:avLst/>
          </a:prstGeom>
        </p:spPr>
      </p:pic>
      <p:grpSp>
        <p:nvGrpSpPr>
          <p:cNvPr id="100" name="Group 99">
            <a:extLst>
              <a:ext uri="{FF2B5EF4-FFF2-40B4-BE49-F238E27FC236}">
                <a16:creationId xmlns:a16="http://schemas.microsoft.com/office/drawing/2014/main" id="{CBCF7ABA-1B8A-A142-8EF8-C37B32A637D7}"/>
              </a:ext>
            </a:extLst>
          </p:cNvPr>
          <p:cNvGrpSpPr/>
          <p:nvPr/>
        </p:nvGrpSpPr>
        <p:grpSpPr>
          <a:xfrm>
            <a:off x="6398475" y="157977"/>
            <a:ext cx="5836929" cy="3812317"/>
            <a:chOff x="6397161" y="151793"/>
            <a:chExt cx="5836929" cy="3812317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71ED3417-4DEC-FE43-BF2A-5AB3B7F52523}"/>
                </a:ext>
              </a:extLst>
            </p:cNvPr>
            <p:cNvGrpSpPr/>
            <p:nvPr/>
          </p:nvGrpSpPr>
          <p:grpSpPr>
            <a:xfrm>
              <a:off x="6397161" y="151793"/>
              <a:ext cx="5836929" cy="3812317"/>
              <a:chOff x="6397161" y="151793"/>
              <a:chExt cx="5836929" cy="3812317"/>
            </a:xfrm>
          </p:grpSpPr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0864DCD6-36F7-F743-97BF-AB6A0A52CEDD}"/>
                  </a:ext>
                </a:extLst>
              </p:cNvPr>
              <p:cNvGrpSpPr/>
              <p:nvPr/>
            </p:nvGrpSpPr>
            <p:grpSpPr>
              <a:xfrm>
                <a:off x="6397161" y="198607"/>
                <a:ext cx="5836929" cy="3765503"/>
                <a:chOff x="6397161" y="198607"/>
                <a:chExt cx="5836929" cy="3765503"/>
              </a:xfrm>
            </p:grpSpPr>
            <p:grpSp>
              <p:nvGrpSpPr>
                <p:cNvPr id="105" name="Group 104">
                  <a:extLst>
                    <a:ext uri="{FF2B5EF4-FFF2-40B4-BE49-F238E27FC236}">
                      <a16:creationId xmlns:a16="http://schemas.microsoft.com/office/drawing/2014/main" id="{EC3DD5AB-14EC-9F4C-A1F1-75D3917D940C}"/>
                    </a:ext>
                  </a:extLst>
                </p:cNvPr>
                <p:cNvGrpSpPr/>
                <p:nvPr/>
              </p:nvGrpSpPr>
              <p:grpSpPr>
                <a:xfrm>
                  <a:off x="6397161" y="1763731"/>
                  <a:ext cx="5836929" cy="2200379"/>
                  <a:chOff x="7024234" y="2829395"/>
                  <a:chExt cx="5836929" cy="2200650"/>
                </a:xfrm>
              </p:grpSpPr>
              <p:cxnSp>
                <p:nvCxnSpPr>
                  <p:cNvPr id="108" name="Straight Arrow Connector 107">
                    <a:extLst>
                      <a:ext uri="{FF2B5EF4-FFF2-40B4-BE49-F238E27FC236}">
                        <a16:creationId xmlns:a16="http://schemas.microsoft.com/office/drawing/2014/main" id="{6A2F831C-B526-0B46-968C-F9D3DA35622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024234" y="2829395"/>
                    <a:ext cx="2401680" cy="2200650"/>
                  </a:xfrm>
                  <a:prstGeom prst="straightConnector1">
                    <a:avLst/>
                  </a:prstGeom>
                  <a:noFill/>
                  <a:ln w="25400" cap="flat" cmpd="sng" algn="ctr">
                    <a:solidFill>
                      <a:srgbClr val="CF95C3"/>
                    </a:solidFill>
                    <a:prstDash val="solid"/>
                    <a:tailEnd type="arrow"/>
                  </a:ln>
                  <a:effectLst/>
                </p:spPr>
              </p:cxnSp>
              <p:sp>
                <p:nvSpPr>
                  <p:cNvPr id="109" name="TextBox 108">
                    <a:extLst>
                      <a:ext uri="{FF2B5EF4-FFF2-40B4-BE49-F238E27FC236}">
                        <a16:creationId xmlns:a16="http://schemas.microsoft.com/office/drawing/2014/main" id="{7F9AD299-A4AE-5349-B7BF-FAF7CC71D865}"/>
                      </a:ext>
                    </a:extLst>
                  </p:cNvPr>
                  <p:cNvSpPr txBox="1"/>
                  <p:nvPr/>
                </p:nvSpPr>
                <p:spPr>
                  <a:xfrm>
                    <a:off x="10699830" y="2960988"/>
                    <a:ext cx="2161333" cy="58484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36000" marR="0" lvl="0" algn="just" defTabSz="91440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tabLst/>
                      <a:defRPr/>
                    </a:pPr>
                    <a:r>
                      <a:rPr kumimoji="0" lang="en-US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Calibri"/>
                      </a:rPr>
                      <a:t>160 MeV H</a:t>
                    </a:r>
                    <a:r>
                      <a:rPr kumimoji="0" lang="en-US" sz="1600" b="1" i="0" u="none" strike="noStrike" kern="0" cap="none" spc="0" normalizeH="0" baseline="30000" noProof="0" dirty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Calibri"/>
                      </a:rPr>
                      <a:t>-</a:t>
                    </a:r>
                    <a:r>
                      <a:rPr kumimoji="0" lang="en-US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Calibri"/>
                      </a:rPr>
                      <a:t> </a:t>
                    </a:r>
                    <a:r>
                      <a:rPr kumimoji="0" lang="en-US" sz="16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Calibri"/>
                      </a:rPr>
                      <a:t>injection</a:t>
                    </a:r>
                    <a:endPara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endParaRPr>
                  </a:p>
                  <a:p>
                    <a:pPr marL="36000" marR="0" lvl="0" algn="just" defTabSz="914400" eaLnBrk="1" fontAlgn="auto" latinLnBrk="0" hangingPunct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tabLst/>
                      <a:defRPr/>
                    </a:pPr>
                    <a:r>
                      <a:rPr kumimoji="0" lang="en-US" sz="1600" b="1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Calibri"/>
                      </a:rPr>
                      <a:t>Acceleration to 2 </a:t>
                    </a:r>
                    <a:r>
                      <a:rPr kumimoji="0" lang="en-US" sz="1600" b="1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8E40"/>
                        </a:solidFill>
                        <a:effectLst/>
                        <a:uLnTx/>
                        <a:uFillTx/>
                        <a:latin typeface="Calibri"/>
                        <a:cs typeface="Calibri"/>
                        <a:sym typeface="Calibri"/>
                      </a:rPr>
                      <a:t>GeV</a:t>
                    </a:r>
                    <a:endPara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endParaRPr>
                  </a:p>
                </p:txBody>
              </p:sp>
            </p:grpSp>
            <p:pic>
              <p:nvPicPr>
                <p:cNvPr id="106" name="Picture 105">
                  <a:extLst>
                    <a:ext uri="{FF2B5EF4-FFF2-40B4-BE49-F238E27FC236}">
                      <a16:creationId xmlns:a16="http://schemas.microsoft.com/office/drawing/2014/main" id="{B961284E-D68D-C04D-9D55-B8D678D98C2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95488" y="252221"/>
                  <a:ext cx="1843828" cy="1382871"/>
                </a:xfrm>
                <a:prstGeom prst="rect">
                  <a:avLst/>
                </a:prstGeom>
                <a:ln w="25400">
                  <a:solidFill>
                    <a:srgbClr val="CF95C3"/>
                  </a:solidFill>
                </a:ln>
              </p:spPr>
            </p:pic>
            <p:pic>
              <p:nvPicPr>
                <p:cNvPr id="107" name="Picture 106">
                  <a:extLst>
                    <a:ext uri="{FF2B5EF4-FFF2-40B4-BE49-F238E27FC236}">
                      <a16:creationId xmlns:a16="http://schemas.microsoft.com/office/drawing/2014/main" id="{4E62D7D6-7F0A-1248-B94D-915D73B9543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347440" y="198607"/>
                  <a:ext cx="1757285" cy="1317964"/>
                </a:xfrm>
                <a:prstGeom prst="rect">
                  <a:avLst/>
                </a:prstGeom>
                <a:ln w="25400">
                  <a:solidFill>
                    <a:srgbClr val="CF95C3"/>
                  </a:solidFill>
                </a:ln>
              </p:spPr>
            </p:pic>
          </p:grpSp>
          <p:pic>
            <p:nvPicPr>
              <p:cNvPr id="104" name="Picture 103">
                <a:extLst>
                  <a:ext uri="{FF2B5EF4-FFF2-40B4-BE49-F238E27FC236}">
                    <a16:creationId xmlns:a16="http://schemas.microsoft.com/office/drawing/2014/main" id="{767ED52C-F1B7-8A49-A542-4D5ABB5DB1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810079" y="359031"/>
                <a:ext cx="1657901" cy="1243425"/>
              </a:xfrm>
              <a:prstGeom prst="rect">
                <a:avLst/>
              </a:prstGeom>
              <a:ln w="25400">
                <a:solidFill>
                  <a:srgbClr val="CF95C3"/>
                </a:solidFill>
              </a:ln>
            </p:spPr>
          </p:pic>
        </p:grp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B36B070E-763B-2543-979E-825E9538944D}"/>
                </a:ext>
              </a:extLst>
            </p:cNvPr>
            <p:cNvSpPr txBox="1"/>
            <p:nvPr/>
          </p:nvSpPr>
          <p:spPr>
            <a:xfrm>
              <a:off x="10347269" y="1533764"/>
              <a:ext cx="12849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CF95C3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rPr>
                <a:t>PSB</a:t>
              </a: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F70C6106-B48D-FD43-B4B2-667271A72476}"/>
              </a:ext>
            </a:extLst>
          </p:cNvPr>
          <p:cNvGrpSpPr/>
          <p:nvPr/>
        </p:nvGrpSpPr>
        <p:grpSpPr>
          <a:xfrm>
            <a:off x="7678466" y="3049287"/>
            <a:ext cx="4477060" cy="3775140"/>
            <a:chOff x="7678466" y="3049287"/>
            <a:chExt cx="4477060" cy="3775140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DE98931A-EF9D-CD49-8545-A9EF50DDEAE1}"/>
                </a:ext>
              </a:extLst>
            </p:cNvPr>
            <p:cNvGrpSpPr/>
            <p:nvPr/>
          </p:nvGrpSpPr>
          <p:grpSpPr>
            <a:xfrm>
              <a:off x="7678466" y="3372440"/>
              <a:ext cx="4477060" cy="3451987"/>
              <a:chOff x="7678466" y="3372440"/>
              <a:chExt cx="4477060" cy="3451987"/>
            </a:xfrm>
          </p:grpSpPr>
          <p:grpSp>
            <p:nvGrpSpPr>
              <p:cNvPr id="113" name="Group 112">
                <a:extLst>
                  <a:ext uri="{FF2B5EF4-FFF2-40B4-BE49-F238E27FC236}">
                    <a16:creationId xmlns:a16="http://schemas.microsoft.com/office/drawing/2014/main" id="{3FF35818-8830-E24C-885B-A9D2A3A3D4D3}"/>
                  </a:ext>
                </a:extLst>
              </p:cNvPr>
              <p:cNvGrpSpPr/>
              <p:nvPr/>
            </p:nvGrpSpPr>
            <p:grpSpPr>
              <a:xfrm>
                <a:off x="7678466" y="3372440"/>
                <a:ext cx="4477060" cy="2297871"/>
                <a:chOff x="7649184" y="4415673"/>
                <a:chExt cx="4477058" cy="2297871"/>
              </a:xfrm>
            </p:grpSpPr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7AF6C745-A3FD-064A-8B3E-04CB1BAA7DB5}"/>
                    </a:ext>
                  </a:extLst>
                </p:cNvPr>
                <p:cNvSpPr txBox="1"/>
                <p:nvPr/>
              </p:nvSpPr>
              <p:spPr>
                <a:xfrm>
                  <a:off x="10196859" y="4415673"/>
                  <a:ext cx="1929383" cy="338554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36000" marR="0" lvl="0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tabLst/>
                    <a:defRPr/>
                  </a:pPr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2 GeV </a:t>
                  </a:r>
                  <a:r>
                    <a:rPr kumimoji="0" lang="en-US" sz="16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injection</a:t>
                  </a:r>
                  <a:endParaRPr kumimoji="0" lang="en-US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8E40"/>
                    </a:solidFill>
                    <a:effectLst/>
                    <a:uLnTx/>
                    <a:uFillTx/>
                    <a:latin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118" name="Straight Arrow Connector 117">
                  <a:extLst>
                    <a:ext uri="{FF2B5EF4-FFF2-40B4-BE49-F238E27FC236}">
                      <a16:creationId xmlns:a16="http://schemas.microsoft.com/office/drawing/2014/main" id="{B41547B0-1DEA-2A40-A524-2EC20B639B0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7649184" y="6084340"/>
                  <a:ext cx="1479642" cy="629204"/>
                </a:xfrm>
                <a:prstGeom prst="straightConnector1">
                  <a:avLst/>
                </a:prstGeom>
                <a:noFill/>
                <a:ln w="25400" cap="flat" cmpd="sng" algn="ctr">
                  <a:solidFill>
                    <a:srgbClr val="C8057E"/>
                  </a:solidFill>
                  <a:prstDash val="solid"/>
                  <a:tailEnd type="arrow"/>
                </a:ln>
                <a:effectLst/>
              </p:spPr>
            </p:cxnSp>
          </p:grpSp>
          <p:pic>
            <p:nvPicPr>
              <p:cNvPr id="114" name="Picture 113" descr="A picture containing indoor, truck, plane, large&#10;&#10;Description automatically generated">
                <a:extLst>
                  <a:ext uri="{FF2B5EF4-FFF2-40B4-BE49-F238E27FC236}">
                    <a16:creationId xmlns:a16="http://schemas.microsoft.com/office/drawing/2014/main" id="{23CFC1C3-C804-C847-A261-DD5B200337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292376" y="3748442"/>
                <a:ext cx="1724724" cy="1292665"/>
              </a:xfrm>
              <a:prstGeom prst="rect">
                <a:avLst/>
              </a:prstGeom>
              <a:ln w="25400">
                <a:solidFill>
                  <a:srgbClr val="C8057E"/>
                </a:solidFill>
              </a:ln>
            </p:spPr>
          </p:pic>
          <p:pic>
            <p:nvPicPr>
              <p:cNvPr id="115" name="Picture 114" descr="A picture containing indoor, sitting, kitchen, computer&#10;&#10;Description automatically generated">
                <a:extLst>
                  <a:ext uri="{FF2B5EF4-FFF2-40B4-BE49-F238E27FC236}">
                    <a16:creationId xmlns:a16="http://schemas.microsoft.com/office/drawing/2014/main" id="{527D2AB2-7FE5-2744-B774-E1C4855F0BF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hq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44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rot="5400000">
                <a:off x="10557420" y="5363554"/>
                <a:ext cx="1662996" cy="1258749"/>
              </a:xfrm>
              <a:prstGeom prst="rect">
                <a:avLst/>
              </a:prstGeom>
              <a:ln w="25400">
                <a:solidFill>
                  <a:srgbClr val="C8057E"/>
                </a:solidFill>
              </a:ln>
            </p:spPr>
          </p:pic>
          <p:pic>
            <p:nvPicPr>
              <p:cNvPr id="116" name="Picture 115" descr="A store inside of a building&#10;&#10;Description automatically generated">
                <a:extLst>
                  <a:ext uri="{FF2B5EF4-FFF2-40B4-BE49-F238E27FC236}">
                    <a16:creationId xmlns:a16="http://schemas.microsoft.com/office/drawing/2014/main" id="{BEF08174-A3CF-3B49-A978-B5219F02894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9195362" y="5161430"/>
                <a:ext cx="1475952" cy="1195390"/>
              </a:xfrm>
              <a:prstGeom prst="rect">
                <a:avLst/>
              </a:prstGeom>
              <a:ln w="25400">
                <a:solidFill>
                  <a:srgbClr val="C8057E"/>
                </a:solidFill>
              </a:ln>
            </p:spPr>
          </p:pic>
        </p:grp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3C51B894-60BD-9746-BB3C-2C1517D21D11}"/>
                </a:ext>
              </a:extLst>
            </p:cNvPr>
            <p:cNvSpPr txBox="1"/>
            <p:nvPr/>
          </p:nvSpPr>
          <p:spPr>
            <a:xfrm>
              <a:off x="10262056" y="3049287"/>
              <a:ext cx="12849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C8057E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rPr>
                <a:t>PS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1372B917-C0F5-404F-9EDC-726EA0D06F23}"/>
              </a:ext>
            </a:extLst>
          </p:cNvPr>
          <p:cNvGrpSpPr/>
          <p:nvPr/>
        </p:nvGrpSpPr>
        <p:grpSpPr>
          <a:xfrm>
            <a:off x="146096" y="708259"/>
            <a:ext cx="5255592" cy="3095692"/>
            <a:chOff x="146096" y="708259"/>
            <a:chExt cx="5255592" cy="3095692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F0E2DB6C-85FF-4E48-882D-E54083F802E3}"/>
                </a:ext>
              </a:extLst>
            </p:cNvPr>
            <p:cNvGrpSpPr/>
            <p:nvPr/>
          </p:nvGrpSpPr>
          <p:grpSpPr>
            <a:xfrm>
              <a:off x="146096" y="708259"/>
              <a:ext cx="5255592" cy="3095692"/>
              <a:chOff x="146096" y="708259"/>
              <a:chExt cx="5255592" cy="3095692"/>
            </a:xfrm>
          </p:grpSpPr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0B8D9B4F-8DA6-B44E-A9B1-BE5679CAAB77}"/>
                  </a:ext>
                </a:extLst>
              </p:cNvPr>
              <p:cNvGrpSpPr/>
              <p:nvPr/>
            </p:nvGrpSpPr>
            <p:grpSpPr>
              <a:xfrm>
                <a:off x="290059" y="2374665"/>
                <a:ext cx="4278847" cy="1429286"/>
                <a:chOff x="240631" y="2376729"/>
                <a:chExt cx="4278847" cy="1431188"/>
              </a:xfrm>
            </p:grpSpPr>
            <p:cxnSp>
              <p:nvCxnSpPr>
                <p:cNvPr id="126" name="Straight Arrow Connector 125">
                  <a:extLst>
                    <a:ext uri="{FF2B5EF4-FFF2-40B4-BE49-F238E27FC236}">
                      <a16:creationId xmlns:a16="http://schemas.microsoft.com/office/drawing/2014/main" id="{B081BF9B-1139-994C-8F70-C2CE5276120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18707" y="2376729"/>
                  <a:ext cx="2200771" cy="860431"/>
                </a:xfrm>
                <a:prstGeom prst="straightConnector1">
                  <a:avLst/>
                </a:prstGeom>
                <a:noFill/>
                <a:ln w="19050" cap="flat" cmpd="sng" algn="ctr">
                  <a:solidFill>
                    <a:srgbClr val="587EB7"/>
                  </a:solidFill>
                  <a:prstDash val="solid"/>
                  <a:tailEnd type="arrow" w="med" len="lg"/>
                </a:ln>
                <a:effectLst/>
              </p:spPr>
            </p:cxn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3E098AFC-BED0-B04C-9CB9-0DA509F8CC6D}"/>
                    </a:ext>
                  </a:extLst>
                </p:cNvPr>
                <p:cNvSpPr txBox="1"/>
                <p:nvPr/>
              </p:nvSpPr>
              <p:spPr>
                <a:xfrm>
                  <a:off x="240631" y="2638366"/>
                  <a:ext cx="3219319" cy="116955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176396" marR="0" lvl="0" indent="-140396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Char char="•"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RF</a:t>
                  </a:r>
                  <a:r>
                    <a:rPr kumimoji="0" lang="en-US" sz="14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 system </a:t>
                  </a: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upgrade</a:t>
                  </a:r>
                </a:p>
                <a:p>
                  <a:pPr marL="176396" marR="0" lvl="0" indent="-140396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Char char="•"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Longitudinal </a:t>
                  </a: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impedance</a:t>
                  </a: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 reduction </a:t>
                  </a:r>
                  <a:b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</a:b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&amp; partial a-C coating</a:t>
                  </a:r>
                </a:p>
                <a:p>
                  <a:pPr marL="176396" marR="0" lvl="0" indent="-140396" defTabSz="914400" eaLnBrk="1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Arial"/>
                    <a:buChar char="•"/>
                    <a:tabLst/>
                    <a:defRPr/>
                  </a:pP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New </a:t>
                  </a: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beam dump </a:t>
                  </a:r>
                  <a:r>
                    <a:rPr kumimoji="0" lang="en-US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8E40"/>
                      </a:solidFill>
                      <a:effectLst/>
                      <a:uLnTx/>
                      <a:uFillTx/>
                      <a:latin typeface="Calibri"/>
                      <a:cs typeface="Calibri"/>
                      <a:sym typeface="Calibri"/>
                    </a:rPr>
                    <a:t>and protection devices</a:t>
                  </a:r>
                </a:p>
              </p:txBody>
            </p:sp>
          </p:grpSp>
          <p:pic>
            <p:nvPicPr>
              <p:cNvPr id="123" name="Picture 4">
                <a:extLst>
                  <a:ext uri="{FF2B5EF4-FFF2-40B4-BE49-F238E27FC236}">
                    <a16:creationId xmlns:a16="http://schemas.microsoft.com/office/drawing/2014/main" id="{0F718380-92C4-D542-965A-3D8F292777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/>
            </p:blipFill>
            <p:spPr bwMode="auto">
              <a:xfrm>
                <a:off x="2509535" y="855137"/>
                <a:ext cx="962236" cy="1282982"/>
              </a:xfrm>
              <a:prstGeom prst="rect">
                <a:avLst/>
              </a:prstGeom>
              <a:ln w="25400">
                <a:solidFill>
                  <a:srgbClr val="0070C0"/>
                </a:solidFill>
              </a:ln>
            </p:spPr>
          </p:pic>
          <p:pic>
            <p:nvPicPr>
              <p:cNvPr id="124" name="Picture 3">
                <a:extLst>
                  <a:ext uri="{FF2B5EF4-FFF2-40B4-BE49-F238E27FC236}">
                    <a16:creationId xmlns:a16="http://schemas.microsoft.com/office/drawing/2014/main" id="{95646E30-1924-1242-B8E1-2E1302A634E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rcRect t="10458" b="6569"/>
              <a:stretch/>
            </p:blipFill>
            <p:spPr bwMode="auto">
              <a:xfrm>
                <a:off x="3557859" y="708259"/>
                <a:ext cx="1843829" cy="1147399"/>
              </a:xfrm>
              <a:prstGeom prst="rect">
                <a:avLst/>
              </a:prstGeom>
              <a:ln w="25400">
                <a:solidFill>
                  <a:srgbClr val="0070C0"/>
                </a:solidFill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pic>
            <p:nvPicPr>
              <p:cNvPr id="125" name="Picture 3">
                <a:extLst>
                  <a:ext uri="{FF2B5EF4-FFF2-40B4-BE49-F238E27FC236}">
                    <a16:creationId xmlns:a16="http://schemas.microsoft.com/office/drawing/2014/main" id="{AFE3B977-11B1-4F41-8484-0D9C872F54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rcRect l="43328" t="9872" r="18771" b="13596"/>
              <a:stretch/>
            </p:blipFill>
            <p:spPr bwMode="auto">
              <a:xfrm>
                <a:off x="146096" y="1010514"/>
                <a:ext cx="2296367" cy="1292665"/>
              </a:xfrm>
              <a:prstGeom prst="rect">
                <a:avLst/>
              </a:prstGeom>
              <a:ln w="25400">
                <a:solidFill>
                  <a:srgbClr val="0070C0"/>
                </a:solidFill>
              </a:ln>
            </p:spPr>
          </p:pic>
        </p:grp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600372A3-CB61-D243-8FFF-32FB2D4D4AAE}"/>
                </a:ext>
              </a:extLst>
            </p:cNvPr>
            <p:cNvSpPr txBox="1"/>
            <p:nvPr/>
          </p:nvSpPr>
          <p:spPr>
            <a:xfrm>
              <a:off x="986069" y="2266143"/>
              <a:ext cx="128494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cs typeface="Calibri"/>
                  <a:sym typeface="Calibri"/>
                </a:rPr>
                <a:t>SPS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69409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injector intensity ramp up in Run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02" y="3549735"/>
            <a:ext cx="4998283" cy="1470638"/>
          </a:xfrm>
        </p:spPr>
        <p:txBody>
          <a:bodyPr>
            <a:noAutofit/>
          </a:bodyPr>
          <a:lstStyle/>
          <a:p>
            <a:pPr marL="0" indent="0">
              <a:buNone/>
              <a:defRPr sz="2300"/>
            </a:pPr>
            <a:r>
              <a:rPr lang="en-US" sz="2000" dirty="0">
                <a:sym typeface="Wingdings" pitchFamily="2" charset="2"/>
              </a:rPr>
              <a:t>The target of </a:t>
            </a:r>
            <a:r>
              <a:rPr lang="en-US" sz="2000" dirty="0">
                <a:effectLst/>
              </a:rPr>
              <a:t>1.4×10</a:t>
            </a:r>
            <a:r>
              <a:rPr lang="en-US" sz="2000" baseline="30000" dirty="0">
                <a:effectLst/>
              </a:rPr>
              <a:t>11</a:t>
            </a:r>
            <a:r>
              <a:rPr lang="en-GB" sz="2000" baseline="300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ym typeface="Wingdings" pitchFamily="2" charset="2"/>
              </a:rPr>
              <a:t>has been achieved.</a:t>
            </a:r>
          </a:p>
          <a:p>
            <a:pPr marL="0" indent="0">
              <a:spcBef>
                <a:spcPts val="1200"/>
              </a:spcBef>
              <a:buNone/>
              <a:defRPr sz="2300"/>
            </a:pPr>
            <a:r>
              <a:rPr lang="en-US" sz="2000" dirty="0">
                <a:sym typeface="Wingdings" pitchFamily="2" charset="2"/>
              </a:rPr>
              <a:t>The injectors </a:t>
            </a:r>
            <a:r>
              <a:rPr lang="en-US" sz="2000" dirty="0" smtClean="0">
                <a:sym typeface="Wingdings" pitchFamily="2" charset="2"/>
              </a:rPr>
              <a:t>are on track </a:t>
            </a:r>
            <a:r>
              <a:rPr lang="en-US" sz="2000" dirty="0">
                <a:sym typeface="Wingdings" pitchFamily="2" charset="2"/>
              </a:rPr>
              <a:t>to provide trains with </a:t>
            </a:r>
            <a:r>
              <a:rPr lang="en-US" sz="2000" b="1" dirty="0">
                <a:solidFill>
                  <a:srgbClr val="0000FF"/>
                </a:solidFill>
                <a:sym typeface="Wingdings" pitchFamily="2" charset="2"/>
              </a:rPr>
              <a:t>1.8x10</a:t>
            </a:r>
            <a:r>
              <a:rPr lang="en-US" sz="2000" b="1" baseline="30000" dirty="0">
                <a:solidFill>
                  <a:srgbClr val="0000FF"/>
                </a:solidFill>
                <a:sym typeface="Wingdings" pitchFamily="2" charset="2"/>
              </a:rPr>
              <a:t>11</a:t>
            </a:r>
            <a:r>
              <a:rPr lang="en-US" sz="2000" b="1" dirty="0">
                <a:solidFill>
                  <a:srgbClr val="0000FF"/>
                </a:solidFill>
                <a:sym typeface="Wingdings" pitchFamily="2" charset="2"/>
              </a:rPr>
              <a:t> ppb at SPS </a:t>
            </a:r>
            <a:r>
              <a:rPr lang="en-US" sz="2000" b="1" dirty="0" smtClean="0">
                <a:solidFill>
                  <a:srgbClr val="0000FF"/>
                </a:solidFill>
                <a:sym typeface="Wingdings" pitchFamily="2" charset="2"/>
              </a:rPr>
              <a:t>extraction</a:t>
            </a:r>
            <a:r>
              <a:rPr lang="en-US" sz="2000" b="1" dirty="0"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for the 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end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of 2022</a:t>
            </a:r>
            <a:r>
              <a:rPr lang="en-US" sz="2000" dirty="0">
                <a:sym typeface="Wingdings" pitchFamily="2" charset="2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FB7B4C-9048-2244-A8F9-F5F76AF9CCB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685" y="1251079"/>
            <a:ext cx="6825002" cy="3482433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41993"/>
              </p:ext>
            </p:extLst>
          </p:nvPr>
        </p:nvGraphicFramePr>
        <p:xfrm>
          <a:off x="466403" y="1377613"/>
          <a:ext cx="4632312" cy="14462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66081">
                  <a:extLst>
                    <a:ext uri="{9D8B030D-6E8A-4147-A177-3AD203B41FA5}">
                      <a16:colId xmlns:a16="http://schemas.microsoft.com/office/drawing/2014/main" val="3546022059"/>
                    </a:ext>
                  </a:extLst>
                </a:gridCol>
                <a:gridCol w="1774131">
                  <a:extLst>
                    <a:ext uri="{9D8B030D-6E8A-4147-A177-3AD203B41FA5}">
                      <a16:colId xmlns:a16="http://schemas.microsoft.com/office/drawing/2014/main" val="4050597893"/>
                    </a:ext>
                  </a:extLst>
                </a:gridCol>
                <a:gridCol w="1992100">
                  <a:extLst>
                    <a:ext uri="{9D8B030D-6E8A-4147-A177-3AD203B41FA5}">
                      <a16:colId xmlns:a16="http://schemas.microsoft.com/office/drawing/2014/main" val="138946835"/>
                    </a:ext>
                  </a:extLst>
                </a:gridCol>
              </a:tblGrid>
              <a:tr h="3456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938655" algn="r"/>
                        </a:tabLst>
                      </a:pP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Year</a:t>
                      </a:r>
                      <a:endParaRPr lang="en-GB" sz="1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Initial </a:t>
                      </a:r>
                      <a:r>
                        <a:rPr lang="en-US" sz="18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ntensity [ppb]</a:t>
                      </a:r>
                      <a:endParaRPr lang="en-GB" sz="1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Target </a:t>
                      </a:r>
                      <a:r>
                        <a:rPr lang="en-US" sz="18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US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ntensity [ppb]</a:t>
                      </a:r>
                      <a:endParaRPr lang="en-GB" sz="18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17583677"/>
                  </a:ext>
                </a:extLst>
              </a:tr>
              <a:tr h="2833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FF"/>
                          </a:solidFill>
                          <a:effectLst/>
                        </a:rPr>
                        <a:t>2022</a:t>
                      </a:r>
                      <a:endParaRPr lang="en-GB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1.4×10</a:t>
                      </a:r>
                      <a:r>
                        <a:rPr lang="en-US" sz="20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11</a:t>
                      </a:r>
                      <a:endParaRPr lang="en-GB" sz="2000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8E40"/>
                          </a:solidFill>
                          <a:effectLst/>
                        </a:rPr>
                        <a:t>1.8×10</a:t>
                      </a:r>
                      <a:r>
                        <a:rPr lang="en-US" sz="2000" b="1" baseline="30000" dirty="0">
                          <a:solidFill>
                            <a:srgbClr val="008E40"/>
                          </a:solidFill>
                          <a:effectLst/>
                        </a:rPr>
                        <a:t>11</a:t>
                      </a:r>
                      <a:endParaRPr lang="en-GB" sz="2000" b="1" baseline="30000" dirty="0">
                        <a:solidFill>
                          <a:srgbClr val="008E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extLst>
                  <a:ext uri="{0D108BD9-81ED-4DB2-BD59-A6C34878D82A}">
                    <a16:rowId xmlns:a16="http://schemas.microsoft.com/office/drawing/2014/main" val="3775060162"/>
                  </a:ext>
                </a:extLst>
              </a:tr>
              <a:tr h="2833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rgbClr val="0000FF"/>
                          </a:solidFill>
                          <a:effectLst/>
                        </a:rPr>
                        <a:t>2023</a:t>
                      </a:r>
                      <a:endParaRPr lang="en-GB" sz="2000" dirty="0">
                        <a:solidFill>
                          <a:srgbClr val="0000F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b="1" dirty="0">
                          <a:solidFill>
                            <a:srgbClr val="008E40"/>
                          </a:solidFill>
                          <a:effectLst/>
                        </a:rPr>
                        <a:t>1.8×10</a:t>
                      </a:r>
                      <a:r>
                        <a:rPr lang="en-US" sz="2000" b="1" baseline="30000" dirty="0">
                          <a:solidFill>
                            <a:srgbClr val="008E40"/>
                          </a:solidFill>
                          <a:effectLst/>
                        </a:rPr>
                        <a:t>11</a:t>
                      </a:r>
                      <a:endParaRPr lang="en-GB" sz="2000" b="1" baseline="30000" dirty="0">
                        <a:solidFill>
                          <a:srgbClr val="008E4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2.1×10</a:t>
                      </a:r>
                      <a:r>
                        <a:rPr lang="en-US" sz="20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11</a:t>
                      </a:r>
                      <a:endParaRPr lang="en-GB" sz="2000" baseline="30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72000" marB="72000" anchor="ctr"/>
                </a:tc>
                <a:extLst>
                  <a:ext uri="{0D108BD9-81ED-4DB2-BD59-A6C34878D82A}">
                    <a16:rowId xmlns:a16="http://schemas.microsoft.com/office/drawing/2014/main" val="436959338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462757" y="5073335"/>
            <a:ext cx="11115982" cy="1005583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-1587" defTabSz="914400">
              <a:buFont typeface="Arial"/>
              <a:buNone/>
              <a:defRPr sz="2300"/>
            </a:pPr>
            <a:r>
              <a:rPr lang="en-US" sz="2000" dirty="0">
                <a:sym typeface="Wingdings" pitchFamily="2" charset="2"/>
              </a:rPr>
              <a:t>The injectors will push the intensity towards the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HL target of 2.2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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10</a:t>
            </a:r>
            <a:r>
              <a:rPr lang="en-US" sz="2000" b="1" baseline="300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11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itchFamily="2" charset="2"/>
              </a:rPr>
              <a:t> ppb </a:t>
            </a:r>
            <a:r>
              <a:rPr lang="en-US" sz="2000" dirty="0">
                <a:sym typeface="Wingdings" pitchFamily="2" charset="2"/>
              </a:rPr>
              <a:t>at extraction from the SPS in 2023-2025 – but the LHC cannot ‘swallow’ such beams in pp </a:t>
            </a:r>
            <a:r>
              <a:rPr lang="en-US" sz="2000" dirty="0" smtClean="0">
                <a:sym typeface="Wingdings" pitchFamily="2" charset="2"/>
              </a:rPr>
              <a:t>production in Run 3.</a:t>
            </a:r>
            <a:endParaRPr lang="en-US" sz="2000" dirty="0">
              <a:sym typeface="Wingdings" pitchFamily="2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9706" y="3005416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E40"/>
                </a:solidFill>
                <a:sym typeface="Wingdings" pitchFamily="2" charset="2"/>
              </a:rPr>
              <a:t>LHC baseline for 2023-2025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2242159" y="2739761"/>
            <a:ext cx="360291" cy="265655"/>
          </a:xfrm>
          <a:prstGeom prst="straightConnector1">
            <a:avLst/>
          </a:prstGeom>
          <a:ln w="38100">
            <a:solidFill>
              <a:srgbClr val="008E4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3587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LHC Run 3 performance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14400"/>
            <a:ext cx="10969139" cy="41851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The performance and configuration of LHC for Run 3 was studied and optimized during LS2</a:t>
            </a: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*</a:t>
            </a:r>
            <a:r>
              <a:rPr lang="en-GB" sz="2000" dirty="0"/>
              <a:t>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2000" dirty="0"/>
              <a:t>P</a:t>
            </a:r>
            <a:r>
              <a:rPr lang="en-GB" sz="2000" dirty="0" smtClean="0"/>
              <a:t>erformance </a:t>
            </a:r>
            <a:r>
              <a:rPr lang="en-GB" sz="2000" dirty="0"/>
              <a:t>estimate </a:t>
            </a:r>
            <a:r>
              <a:rPr lang="en-GB" sz="2000" dirty="0" smtClean="0"/>
              <a:t>assumptions</a:t>
            </a:r>
            <a:r>
              <a:rPr lang="en-GB" sz="2000" dirty="0"/>
              <a:t>:</a:t>
            </a:r>
          </a:p>
          <a:p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LHC peak luminosity limited to</a:t>
            </a:r>
            <a:r>
              <a:rPr lang="en-GB" sz="2000" b="1" dirty="0">
                <a:solidFill>
                  <a:srgbClr val="0000FF"/>
                </a:solidFill>
              </a:rPr>
              <a:t> 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</a:t>
            </a:r>
            <a:r>
              <a:rPr lang="en-GB" sz="2000" b="1" dirty="0">
                <a:solidFill>
                  <a:srgbClr val="0000FF"/>
                </a:solidFill>
              </a:rPr>
              <a:t>2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10</a:t>
            </a:r>
            <a:r>
              <a:rPr lang="en-GB" sz="20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34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 cm</a:t>
            </a:r>
            <a:r>
              <a:rPr lang="en-GB" sz="20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-2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s</a:t>
            </a:r>
            <a:r>
              <a:rPr lang="en-GB" sz="20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-1</a:t>
            </a:r>
            <a:r>
              <a:rPr lang="en-GB" sz="2000" dirty="0">
                <a:sym typeface="Symbol" panose="05050102010706020507" pitchFamily="18" charset="2"/>
              </a:rPr>
              <a:t>.</a:t>
            </a:r>
          </a:p>
          <a:p>
            <a:pPr lvl="1"/>
            <a:r>
              <a:rPr lang="en-GB" sz="1800" b="1" dirty="0">
                <a:solidFill>
                  <a:srgbClr val="FF0000"/>
                </a:solidFill>
                <a:sym typeface="Symbol" panose="05050102010706020507" pitchFamily="18" charset="2"/>
              </a:rPr>
              <a:t>Limited</a:t>
            </a:r>
            <a:r>
              <a:rPr lang="en-GB" sz="1800" dirty="0">
                <a:sym typeface="Symbol" panose="05050102010706020507" pitchFamily="18" charset="2"/>
              </a:rPr>
              <a:t> by the </a:t>
            </a:r>
            <a:r>
              <a:rPr lang="en-GB" sz="1800" b="1" dirty="0">
                <a:solidFill>
                  <a:srgbClr val="FF0000"/>
                </a:solidFill>
                <a:sym typeface="Symbol" panose="05050102010706020507" pitchFamily="18" charset="2"/>
              </a:rPr>
              <a:t>cryogenic cooling capacity </a:t>
            </a:r>
            <a:r>
              <a:rPr lang="en-GB" sz="1800" dirty="0">
                <a:sym typeface="Symbol" panose="05050102010706020507" pitchFamily="18" charset="2"/>
              </a:rPr>
              <a:t>of the inner triplets quadrupoles.</a:t>
            </a:r>
          </a:p>
          <a:p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  <a:sym typeface="Symbol" panose="05050102010706020507" pitchFamily="18" charset="2"/>
              </a:rPr>
              <a:t>Maximum bunch currents of 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1.810</a:t>
            </a:r>
            <a:r>
              <a:rPr lang="en-GB" sz="20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11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 ppb </a:t>
            </a:r>
            <a:r>
              <a:rPr lang="en-GB" sz="2000" dirty="0">
                <a:sym typeface="Symbol" panose="05050102010706020507" pitchFamily="18" charset="2"/>
              </a:rPr>
              <a:t>for </a:t>
            </a:r>
            <a:r>
              <a:rPr lang="en-GB" sz="2000" dirty="0" smtClean="0">
                <a:sym typeface="Symbol" panose="05050102010706020507" pitchFamily="18" charset="2"/>
              </a:rPr>
              <a:t>~2750 </a:t>
            </a:r>
            <a:r>
              <a:rPr lang="en-GB" sz="2000" dirty="0">
                <a:sym typeface="Symbol" panose="05050102010706020507" pitchFamily="18" charset="2"/>
              </a:rPr>
              <a:t>bunches (BCMS beam), </a:t>
            </a:r>
            <a:r>
              <a:rPr lang="en-GB" sz="2000" b="1" dirty="0">
                <a:solidFill>
                  <a:srgbClr val="FF0000"/>
                </a:solidFill>
                <a:sym typeface="Symbol" panose="05050102010706020507" pitchFamily="18" charset="2"/>
              </a:rPr>
              <a:t>limited by</a:t>
            </a:r>
            <a:r>
              <a:rPr lang="en-GB" sz="2000" dirty="0">
                <a:sym typeface="Symbol" panose="05050102010706020507" pitchFamily="18" charset="2"/>
              </a:rPr>
              <a:t>:</a:t>
            </a:r>
          </a:p>
          <a:p>
            <a:pPr lvl="1"/>
            <a:r>
              <a:rPr lang="en-GB" sz="1800" dirty="0">
                <a:sym typeface="Symbol" panose="05050102010706020507" pitchFamily="18" charset="2"/>
              </a:rPr>
              <a:t>the</a:t>
            </a:r>
            <a:r>
              <a:rPr lang="en-GB" sz="1800" b="1" dirty="0">
                <a:sym typeface="Symbol" panose="05050102010706020507" pitchFamily="18" charset="2"/>
              </a:rPr>
              <a:t> </a:t>
            </a:r>
            <a:r>
              <a:rPr lang="en-GB" sz="1800" b="1" dirty="0">
                <a:solidFill>
                  <a:srgbClr val="FF0000"/>
                </a:solidFill>
                <a:sym typeface="Symbol" panose="05050102010706020507" pitchFamily="18" charset="2"/>
              </a:rPr>
              <a:t>RF system</a:t>
            </a:r>
            <a:r>
              <a:rPr lang="en-GB" sz="1800" dirty="0">
                <a:sym typeface="Symbol" panose="05050102010706020507" pitchFamily="18" charset="2"/>
              </a:rPr>
              <a:t>, </a:t>
            </a:r>
          </a:p>
          <a:p>
            <a:pPr lvl="1"/>
            <a:r>
              <a:rPr lang="en-GB" sz="1800" dirty="0">
                <a:sym typeface="Symbol" panose="05050102010706020507" pitchFamily="18" charset="2"/>
              </a:rPr>
              <a:t>the</a:t>
            </a:r>
            <a:r>
              <a:rPr lang="en-GB" sz="1800" b="1" dirty="0">
                <a:sym typeface="Symbol" panose="05050102010706020507" pitchFamily="18" charset="2"/>
              </a:rPr>
              <a:t> </a:t>
            </a:r>
            <a:r>
              <a:rPr lang="en-GB" sz="1800" b="1" dirty="0">
                <a:solidFill>
                  <a:srgbClr val="FF0000"/>
                </a:solidFill>
                <a:sym typeface="Symbol" panose="05050102010706020507" pitchFamily="18" charset="2"/>
              </a:rPr>
              <a:t>beam dump core </a:t>
            </a:r>
            <a:r>
              <a:rPr lang="en-GB" sz="1800" dirty="0">
                <a:sym typeface="Symbol" panose="05050102010706020507" pitchFamily="18" charset="2"/>
              </a:rPr>
              <a:t>integrity – </a:t>
            </a:r>
            <a:r>
              <a:rPr lang="en-GB" sz="1800" b="1" dirty="0" smtClean="0">
                <a:sym typeface="Symbol" panose="05050102010706020507" pitchFamily="18" charset="2"/>
              </a:rPr>
              <a:t>will </a:t>
            </a:r>
            <a:r>
              <a:rPr lang="en-GB" sz="1800" b="1" dirty="0">
                <a:sym typeface="Symbol" panose="05050102010706020507" pitchFamily="18" charset="2"/>
              </a:rPr>
              <a:t>be </a:t>
            </a:r>
            <a:r>
              <a:rPr lang="en-GB" sz="1800" b="1" dirty="0" smtClean="0">
                <a:sym typeface="Symbol" panose="05050102010706020507" pitchFamily="18" charset="2"/>
              </a:rPr>
              <a:t>refined </a:t>
            </a:r>
            <a:r>
              <a:rPr lang="en-GB" sz="1800" b="1" dirty="0">
                <a:sym typeface="Symbol" panose="05050102010706020507" pitchFamily="18" charset="2"/>
              </a:rPr>
              <a:t>by observations during </a:t>
            </a:r>
            <a:r>
              <a:rPr lang="en-GB" sz="1800" b="1" dirty="0" smtClean="0">
                <a:sym typeface="Symbol" panose="05050102010706020507" pitchFamily="18" charset="2"/>
              </a:rPr>
              <a:t>Run 3</a:t>
            </a:r>
            <a:r>
              <a:rPr lang="en-GB" sz="1800" dirty="0" smtClean="0">
                <a:sym typeface="Symbol" panose="05050102010706020507" pitchFamily="18" charset="2"/>
              </a:rPr>
              <a:t>, </a:t>
            </a:r>
            <a:endParaRPr lang="en-GB" sz="1800" dirty="0">
              <a:sym typeface="Symbol" panose="05050102010706020507" pitchFamily="18" charset="2"/>
            </a:endParaRPr>
          </a:p>
          <a:p>
            <a:pPr lvl="1"/>
            <a:r>
              <a:rPr lang="en-GB" sz="1800" dirty="0">
                <a:sym typeface="Symbol" panose="05050102010706020507" pitchFamily="18" charset="2"/>
              </a:rPr>
              <a:t>the</a:t>
            </a:r>
            <a:r>
              <a:rPr lang="en-GB" sz="1800" b="1" dirty="0">
                <a:sym typeface="Symbol" panose="05050102010706020507" pitchFamily="18" charset="2"/>
              </a:rPr>
              <a:t> </a:t>
            </a:r>
            <a:r>
              <a:rPr lang="en-GB" sz="1800" b="1" dirty="0">
                <a:solidFill>
                  <a:srgbClr val="FF0000"/>
                </a:solidFill>
                <a:sym typeface="Symbol" panose="05050102010706020507" pitchFamily="18" charset="2"/>
              </a:rPr>
              <a:t>beam dump protection absorber </a:t>
            </a:r>
            <a:r>
              <a:rPr lang="en-GB" sz="1800" dirty="0">
                <a:sym typeface="Symbol" panose="05050102010706020507" pitchFamily="18" charset="2"/>
              </a:rPr>
              <a:t>integrity,</a:t>
            </a:r>
          </a:p>
          <a:p>
            <a:pPr lvl="1"/>
            <a:r>
              <a:rPr lang="en-GB" sz="1800" dirty="0">
                <a:sym typeface="Symbol" panose="05050102010706020507" pitchFamily="18" charset="2"/>
              </a:rPr>
              <a:t>heating of the </a:t>
            </a:r>
            <a:r>
              <a:rPr lang="en-GB" sz="1800" b="1" dirty="0">
                <a:solidFill>
                  <a:srgbClr val="FF9933"/>
                </a:solidFill>
                <a:sym typeface="Symbol" panose="05050102010706020507" pitchFamily="18" charset="2"/>
              </a:rPr>
              <a:t>injection kickers </a:t>
            </a:r>
            <a:r>
              <a:rPr lang="en-GB" sz="1800" dirty="0">
                <a:sym typeface="Symbol" panose="05050102010706020507" pitchFamily="18" charset="2"/>
              </a:rPr>
              <a:t>(soft limit).</a:t>
            </a:r>
          </a:p>
          <a:p>
            <a:pPr marL="0" indent="-1587">
              <a:spcBef>
                <a:spcPts val="1200"/>
              </a:spcBef>
              <a:buNone/>
            </a:pPr>
            <a:r>
              <a:rPr lang="en-GB" sz="2000" dirty="0">
                <a:sym typeface="Symbol" panose="05050102010706020507" pitchFamily="18" charset="2"/>
              </a:rPr>
              <a:t>While the limit on peak luminosity is well established (within a few %), the limit on the bunch intensity </a:t>
            </a:r>
            <a:r>
              <a:rPr lang="en-GB" sz="2000" dirty="0" smtClean="0">
                <a:sym typeface="Symbol" panose="05050102010706020507" pitchFamily="18" charset="2"/>
              </a:rPr>
              <a:t>carries more uncertainty as </a:t>
            </a:r>
            <a:r>
              <a:rPr lang="en-GB" sz="2000" dirty="0">
                <a:sym typeface="Symbol" panose="05050102010706020507" pitchFamily="18" charset="2"/>
              </a:rPr>
              <a:t>system as pushed to their limits.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08964" y="5854206"/>
            <a:ext cx="8074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accent6">
                    <a:lumMod val="50000"/>
                  </a:schemeClr>
                </a:solidFill>
              </a:rPr>
              <a:t>(*): S. </a:t>
            </a:r>
            <a:r>
              <a:rPr lang="en-GB" sz="1400" i="1" dirty="0" err="1">
                <a:solidFill>
                  <a:schemeClr val="accent6">
                    <a:lumMod val="50000"/>
                  </a:schemeClr>
                </a:solidFill>
              </a:rPr>
              <a:t>Fartoukh</a:t>
            </a:r>
            <a:r>
              <a:rPr lang="en-GB" sz="1400" i="1" dirty="0">
                <a:solidFill>
                  <a:schemeClr val="accent6">
                    <a:lumMod val="50000"/>
                  </a:schemeClr>
                </a:solidFill>
              </a:rPr>
              <a:t> et al, LHC configuration and operational scenario for Run 3, CERN-ACC-2021-0007</a:t>
            </a:r>
          </a:p>
        </p:txBody>
      </p:sp>
    </p:spTree>
    <p:extLst>
      <p:ext uri="{BB962C8B-B14F-4D97-AF65-F5344CB8AC3E}">
        <p14:creationId xmlns:p14="http://schemas.microsoft.com/office/powerpoint/2010/main" val="130551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4" descr="https://codimd.web.cern.ch/uploads/upload_ac87557e6ac459a5dc285d7bf59a4f1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704" y="808328"/>
            <a:ext cx="4856538" cy="2428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Performance projections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775" y="914401"/>
            <a:ext cx="6636151" cy="28962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For the available bunch intensities, the </a:t>
            </a:r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luminosity in ATLAS/CMS</a:t>
            </a:r>
            <a:r>
              <a:rPr lang="en-GB" sz="2000" dirty="0"/>
              <a:t> must be </a:t>
            </a:r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levelled</a:t>
            </a:r>
            <a:r>
              <a:rPr lang="en-GB" sz="2000" dirty="0"/>
              <a:t> at </a:t>
            </a:r>
            <a:r>
              <a:rPr lang="en-GB" sz="2000" b="1" dirty="0">
                <a:solidFill>
                  <a:srgbClr val="0000FF"/>
                </a:solidFill>
              </a:rPr>
              <a:t>2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10</a:t>
            </a:r>
            <a:r>
              <a:rPr lang="en-GB" sz="20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34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 m</a:t>
            </a:r>
            <a:r>
              <a:rPr lang="en-GB" sz="20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-2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s</a:t>
            </a:r>
            <a:r>
              <a:rPr lang="en-GB" sz="20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-1</a:t>
            </a:r>
            <a:r>
              <a:rPr lang="en-GB" sz="2000" dirty="0">
                <a:solidFill>
                  <a:schemeClr val="tx2"/>
                </a:solidFill>
                <a:sym typeface="Symbol" panose="05050102010706020507" pitchFamily="18" charset="2"/>
              </a:rPr>
              <a:t>.</a:t>
            </a:r>
            <a:endParaRPr lang="en-GB" sz="2000" dirty="0">
              <a:solidFill>
                <a:schemeClr val="tx2"/>
              </a:solidFill>
            </a:endParaRPr>
          </a:p>
          <a:p>
            <a:r>
              <a:rPr lang="en-GB" dirty="0"/>
              <a:t>Levelling times of 6 – 12 hours (1.4 – 1.8</a:t>
            </a:r>
            <a:r>
              <a:rPr lang="en-GB" dirty="0">
                <a:sym typeface="Symbol" panose="05050102010706020507" pitchFamily="18" charset="2"/>
              </a:rPr>
              <a:t>10</a:t>
            </a:r>
            <a:r>
              <a:rPr lang="en-GB" baseline="30000" dirty="0">
                <a:sym typeface="Symbol" panose="05050102010706020507" pitchFamily="18" charset="2"/>
              </a:rPr>
              <a:t>11</a:t>
            </a:r>
            <a:r>
              <a:rPr lang="en-GB" dirty="0">
                <a:sym typeface="Symbol" panose="05050102010706020507" pitchFamily="18" charset="2"/>
              </a:rPr>
              <a:t> ppb) for good beam </a:t>
            </a:r>
            <a:r>
              <a:rPr lang="en-GB" dirty="0" smtClean="0">
                <a:sym typeface="Symbol" panose="05050102010706020507" pitchFamily="18" charset="2"/>
              </a:rPr>
              <a:t>emittances, </a:t>
            </a:r>
            <a:r>
              <a:rPr lang="en-GB" dirty="0" smtClean="0">
                <a:sym typeface="Symbol" panose="05050102010706020507" pitchFamily="18" charset="2"/>
              </a:rPr>
              <a:t>levelling by </a:t>
            </a:r>
            <a:r>
              <a:rPr lang="en-GB" dirty="0" smtClean="0">
                <a:sym typeface="Symbol" panose="05050102010706020507" pitchFamily="18" charset="2"/>
              </a:rPr>
              <a:t>beam size (</a:t>
            </a:r>
            <a:r>
              <a:rPr lang="en-GB" dirty="0" smtClean="0">
                <a:latin typeface="Symbol" panose="05050102010706020507" pitchFamily="18" charset="2"/>
                <a:sym typeface="Symbol" panose="05050102010706020507" pitchFamily="18" charset="2"/>
              </a:rPr>
              <a:t>b</a:t>
            </a:r>
            <a:r>
              <a:rPr lang="en-GB" dirty="0" smtClean="0">
                <a:sym typeface="Symbol" panose="05050102010706020507" pitchFamily="18" charset="2"/>
              </a:rPr>
              <a:t>* levelling).</a:t>
            </a:r>
            <a:endParaRPr lang="en-GB" dirty="0"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Performance estimates</a:t>
            </a:r>
            <a:r>
              <a:rPr lang="en-GB" sz="2000" dirty="0">
                <a:sym typeface="Symbol" panose="05050102010706020507" pitchFamily="18" charset="2"/>
              </a:rPr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91491-4375-AA41-8137-3861025BA0D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LHC Status - UPHUK8 - Jorg Wenninger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05/09/2022</a:t>
            </a:r>
            <a:endParaRPr lang="en-GB" dirty="0"/>
          </a:p>
        </p:txBody>
      </p:sp>
      <p:pic>
        <p:nvPicPr>
          <p:cNvPr id="7" name="Picture 14" descr="https://codimd.web.cern.ch/uploads/upload_83074c8ec673b2fa1c5bcc4eb2652f4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2704" y="3314562"/>
            <a:ext cx="4848659" cy="242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48834" y="62247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2022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37259" y="3162520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2023-2025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0853257"/>
              </p:ext>
            </p:extLst>
          </p:nvPr>
        </p:nvGraphicFramePr>
        <p:xfrm>
          <a:off x="1104156" y="2678028"/>
          <a:ext cx="449907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9557">
                  <a:extLst>
                    <a:ext uri="{9D8B030D-6E8A-4147-A177-3AD203B41FA5}">
                      <a16:colId xmlns:a16="http://schemas.microsoft.com/office/drawing/2014/main" val="824597521"/>
                    </a:ext>
                  </a:extLst>
                </a:gridCol>
                <a:gridCol w="1775354">
                  <a:extLst>
                    <a:ext uri="{9D8B030D-6E8A-4147-A177-3AD203B41FA5}">
                      <a16:colId xmlns:a16="http://schemas.microsoft.com/office/drawing/2014/main" val="3339091546"/>
                    </a:ext>
                  </a:extLst>
                </a:gridCol>
                <a:gridCol w="1574159">
                  <a:extLst>
                    <a:ext uri="{9D8B030D-6E8A-4147-A177-3AD203B41FA5}">
                      <a16:colId xmlns:a16="http://schemas.microsoft.com/office/drawing/2014/main" val="24516569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Year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Efficiency*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Symbol" panose="05050102010706020507" pitchFamily="18" charset="2"/>
                        </a:rPr>
                        <a:t>L (fb</a:t>
                      </a:r>
                      <a:r>
                        <a:rPr lang="en-GB" sz="1800" b="1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Symbol" panose="05050102010706020507" pitchFamily="18" charset="2"/>
                        </a:rPr>
                        <a:t>-1</a:t>
                      </a:r>
                      <a:r>
                        <a:rPr lang="en-GB" sz="1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sym typeface="Symbol" panose="05050102010706020507" pitchFamily="18" charset="2"/>
                        </a:rPr>
                        <a:t>)</a:t>
                      </a:r>
                      <a:endParaRPr lang="en-GB" b="1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02027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25%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ym typeface="Symbol" panose="05050102010706020507" pitchFamily="18" charset="2"/>
                        </a:rPr>
                        <a:t>30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179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/>
                        <a:t>2023-25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40%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85-90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192486"/>
                  </a:ext>
                </a:extLst>
              </a:tr>
            </a:tbl>
          </a:graphicData>
        </a:graphic>
      </p:graphicFrame>
      <p:sp>
        <p:nvSpPr>
          <p:cNvPr id="13" name="Content Placeholder 2"/>
          <p:cNvSpPr txBox="1">
            <a:spLocks/>
          </p:cNvSpPr>
          <p:nvPr/>
        </p:nvSpPr>
        <p:spPr>
          <a:xfrm>
            <a:off x="637775" y="3916703"/>
            <a:ext cx="6255505" cy="578004"/>
          </a:xfrm>
          <a:prstGeom prst="rect">
            <a:avLst/>
          </a:prstGeom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/>
              <a:buNone/>
            </a:pPr>
            <a:r>
              <a:rPr lang="en-GB" dirty="0">
                <a:sym typeface="Symbol" panose="05050102010706020507" pitchFamily="18" charset="2"/>
              </a:rPr>
              <a:t>For a Run 2 efficiency of </a:t>
            </a:r>
            <a:r>
              <a:rPr lang="en-GB" b="1" dirty="0">
                <a:sym typeface="Symbol" panose="05050102010706020507" pitchFamily="18" charset="2"/>
              </a:rPr>
              <a:t>49%</a:t>
            </a:r>
            <a:r>
              <a:rPr lang="en-GB" dirty="0">
                <a:sym typeface="Symbol" panose="05050102010706020507" pitchFamily="18" charset="2"/>
              </a:rPr>
              <a:t>: L ~</a:t>
            </a:r>
            <a:r>
              <a:rPr lang="en-GB" dirty="0" smtClean="0">
                <a:sym typeface="Symbol" panose="05050102010706020507" pitchFamily="18" charset="2"/>
              </a:rPr>
              <a:t>100 fb</a:t>
            </a:r>
            <a:r>
              <a:rPr lang="en-GB" baseline="30000" dirty="0" smtClean="0">
                <a:sym typeface="Symbol" panose="05050102010706020507" pitchFamily="18" charset="2"/>
              </a:rPr>
              <a:t>-1</a:t>
            </a:r>
            <a:r>
              <a:rPr lang="en-GB" dirty="0" smtClean="0">
                <a:sym typeface="Symbol" panose="05050102010706020507" pitchFamily="18" charset="2"/>
              </a:rPr>
              <a:t>/year in </a:t>
            </a:r>
            <a:r>
              <a:rPr lang="en-GB" dirty="0">
                <a:sym typeface="Symbol" panose="05050102010706020507" pitchFamily="18" charset="2"/>
              </a:rPr>
              <a:t>2023-25</a:t>
            </a:r>
          </a:p>
          <a:p>
            <a:pPr defTabSz="914400"/>
            <a:endParaRPr lang="en-GB" dirty="0">
              <a:sym typeface="Symbol" panose="05050102010706020507" pitchFamily="18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9210" y="5830928"/>
            <a:ext cx="39196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>
                <a:solidFill>
                  <a:schemeClr val="accent6">
                    <a:lumMod val="50000"/>
                  </a:schemeClr>
                </a:solidFill>
              </a:rPr>
              <a:t>(*): fraction of time spent in stable beams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1104156" y="4521202"/>
            <a:ext cx="4813456" cy="91278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vert="horz">
            <a:noAutofit/>
          </a:bodyPr>
          <a:lstStyle>
            <a:lvl1pPr marL="268288" indent="-268288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17550" indent="-269875" algn="l" defTabSz="717550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6938" indent="-147638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55713" indent="-214313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24000" indent="-217488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Arial"/>
              <a:buNone/>
            </a:pPr>
            <a:r>
              <a:rPr lang="en-GB" sz="2400" dirty="0">
                <a:sym typeface="Symbol" panose="05050102010706020507" pitchFamily="18" charset="2"/>
              </a:rPr>
              <a:t>Run 3 is expected to integrate </a:t>
            </a:r>
            <a:r>
              <a:rPr lang="en-GB" sz="2400" b="1" dirty="0" smtClean="0">
                <a:solidFill>
                  <a:srgbClr val="0000FF"/>
                </a:solidFill>
                <a:sym typeface="Symbol" panose="05050102010706020507" pitchFamily="18" charset="2"/>
              </a:rPr>
              <a:t>~300 </a:t>
            </a:r>
            <a:r>
              <a:rPr lang="en-GB" sz="2400" b="1" dirty="0">
                <a:solidFill>
                  <a:srgbClr val="0000FF"/>
                </a:solidFill>
                <a:sym typeface="Symbol" panose="05050102010706020507" pitchFamily="18" charset="2"/>
              </a:rPr>
              <a:t>fb</a:t>
            </a:r>
            <a:r>
              <a:rPr lang="en-GB" sz="24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-1</a:t>
            </a:r>
            <a:r>
              <a:rPr lang="en-GB" sz="2400" b="1" dirty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GB" sz="2400" dirty="0">
                <a:sym typeface="Symbol" panose="05050102010706020507" pitchFamily="18" charset="2"/>
              </a:rPr>
              <a:t>until the end of 2025</a:t>
            </a:r>
          </a:p>
          <a:p>
            <a:pPr algn="ctr" defTabSz="914400"/>
            <a:endParaRPr lang="en-GB" sz="2400" dirty="0">
              <a:sym typeface="Symbol" panose="05050102010706020507" pitchFamily="18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079202" y="637866"/>
            <a:ext cx="1385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00FF"/>
                </a:solidFill>
              </a:rPr>
              <a:t>1.4</a:t>
            </a:r>
            <a:r>
              <a:rPr lang="en-GB" sz="1600" b="1" dirty="0">
                <a:solidFill>
                  <a:srgbClr val="0000FF"/>
                </a:solidFill>
                <a:sym typeface="Symbol" panose="05050102010706020507" pitchFamily="18" charset="2"/>
              </a:rPr>
              <a:t>10</a:t>
            </a:r>
            <a:r>
              <a:rPr lang="en-GB" sz="16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11</a:t>
            </a:r>
            <a:r>
              <a:rPr lang="en-GB" sz="1600" b="1" dirty="0">
                <a:solidFill>
                  <a:srgbClr val="0000FF"/>
                </a:solidFill>
                <a:sym typeface="Symbol" panose="05050102010706020507" pitchFamily="18" charset="2"/>
              </a:rPr>
              <a:t> ppb</a:t>
            </a:r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079202" y="3158632"/>
            <a:ext cx="13857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rgbClr val="0000FF"/>
                </a:solidFill>
              </a:rPr>
              <a:t>1.8</a:t>
            </a:r>
            <a:r>
              <a:rPr lang="en-GB" sz="1600" b="1" dirty="0">
                <a:solidFill>
                  <a:srgbClr val="0000FF"/>
                </a:solidFill>
                <a:sym typeface="Symbol" panose="05050102010706020507" pitchFamily="18" charset="2"/>
              </a:rPr>
              <a:t>10</a:t>
            </a:r>
            <a:r>
              <a:rPr lang="en-GB" sz="1600" b="1" baseline="30000" dirty="0">
                <a:solidFill>
                  <a:srgbClr val="0000FF"/>
                </a:solidFill>
                <a:sym typeface="Symbol" panose="05050102010706020507" pitchFamily="18" charset="2"/>
              </a:rPr>
              <a:t>11</a:t>
            </a:r>
            <a:r>
              <a:rPr lang="en-GB" sz="1600" b="1" dirty="0">
                <a:solidFill>
                  <a:srgbClr val="0000FF"/>
                </a:solidFill>
                <a:sym typeface="Symbol" panose="05050102010706020507" pitchFamily="18" charset="2"/>
              </a:rPr>
              <a:t> ppb</a:t>
            </a:r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74703" y="5815264"/>
            <a:ext cx="35734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2023-2025: indicative, details may vary !</a:t>
            </a:r>
          </a:p>
        </p:txBody>
      </p:sp>
    </p:spTree>
    <p:extLst>
      <p:ext uri="{BB962C8B-B14F-4D97-AF65-F5344CB8AC3E}">
        <p14:creationId xmlns:p14="http://schemas.microsoft.com/office/powerpoint/2010/main" val="30396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69267</TotalTime>
  <Words>2485</Words>
  <Application>Microsoft Office PowerPoint</Application>
  <PresentationFormat>Widescreen</PresentationFormat>
  <Paragraphs>379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ＭＳ Ｐゴシック</vt:lpstr>
      <vt:lpstr>Arial</vt:lpstr>
      <vt:lpstr>Calibri</vt:lpstr>
      <vt:lpstr>Comic Sans MS</vt:lpstr>
      <vt:lpstr>Symbol</vt:lpstr>
      <vt:lpstr>Times New Roman</vt:lpstr>
      <vt:lpstr>Wingdings</vt:lpstr>
      <vt:lpstr>CERNCorporate4-3</vt:lpstr>
      <vt:lpstr>1_Custom Design</vt:lpstr>
      <vt:lpstr>Custom Design</vt:lpstr>
      <vt:lpstr>PowerPoint Presentation</vt:lpstr>
      <vt:lpstr>Outline</vt:lpstr>
      <vt:lpstr>Long term CERN accelerator schedule</vt:lpstr>
      <vt:lpstr>Long Shutdown 2 – 2019-2021</vt:lpstr>
      <vt:lpstr>HL-LHC activities during Long Shutdown 2</vt:lpstr>
      <vt:lpstr>PowerPoint Presentation</vt:lpstr>
      <vt:lpstr>LHC injector intensity ramp up in Run 3</vt:lpstr>
      <vt:lpstr>LHC Run 3 performance projections</vt:lpstr>
      <vt:lpstr>Performance projections</vt:lpstr>
      <vt:lpstr>Outline</vt:lpstr>
      <vt:lpstr>LHC cooldown</vt:lpstr>
      <vt:lpstr>Dipole magnet training</vt:lpstr>
      <vt:lpstr>LHC restart in 2022</vt:lpstr>
      <vt:lpstr>Intensity ramp up</vt:lpstr>
      <vt:lpstr>Performance 2022 status</vt:lpstr>
      <vt:lpstr>Performance 2022 status</vt:lpstr>
      <vt:lpstr>Luminosity levelling</vt:lpstr>
      <vt:lpstr>Beta* levelling in 2022</vt:lpstr>
      <vt:lpstr>Outline</vt:lpstr>
      <vt:lpstr>Electron clouds</vt:lpstr>
      <vt:lpstr>Electron cloud activity - Run 2</vt:lpstr>
      <vt:lpstr>Origin of high heat loads</vt:lpstr>
      <vt:lpstr>From Run 3 electron cloud forecast…</vt:lpstr>
      <vt:lpstr>… to e-cloud observations in 2022</vt:lpstr>
      <vt:lpstr>The way forward</vt:lpstr>
      <vt:lpstr>Run 3 - UFOs</vt:lpstr>
      <vt:lpstr>UFOs in 2022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Giulia Papotti</dc:creator>
  <cp:lastModifiedBy>Jorg Wenninger</cp:lastModifiedBy>
  <cp:revision>3790</cp:revision>
  <dcterms:created xsi:type="dcterms:W3CDTF">2013-08-27T13:15:14Z</dcterms:created>
  <dcterms:modified xsi:type="dcterms:W3CDTF">2022-09-04T10:18:32Z</dcterms:modified>
</cp:coreProperties>
</file>