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  <p:sldMasterId id="2147483720" r:id="rId2"/>
    <p:sldMasterId id="2147483732" r:id="rId3"/>
  </p:sldMasterIdLst>
  <p:notesMasterIdLst>
    <p:notesMasterId r:id="rId61"/>
  </p:notesMasterIdLst>
  <p:sldIdLst>
    <p:sldId id="256" r:id="rId4"/>
    <p:sldId id="489" r:id="rId5"/>
    <p:sldId id="462" r:id="rId6"/>
    <p:sldId id="259" r:id="rId7"/>
    <p:sldId id="466" r:id="rId8"/>
    <p:sldId id="281" r:id="rId9"/>
    <p:sldId id="364" r:id="rId10"/>
    <p:sldId id="432" r:id="rId11"/>
    <p:sldId id="433" r:id="rId12"/>
    <p:sldId id="461" r:id="rId13"/>
    <p:sldId id="436" r:id="rId14"/>
    <p:sldId id="354" r:id="rId15"/>
    <p:sldId id="439" r:id="rId16"/>
    <p:sldId id="393" r:id="rId17"/>
    <p:sldId id="441" r:id="rId18"/>
    <p:sldId id="406" r:id="rId19"/>
    <p:sldId id="452" r:id="rId20"/>
    <p:sldId id="442" r:id="rId21"/>
    <p:sldId id="467" r:id="rId22"/>
    <p:sldId id="267" r:id="rId23"/>
    <p:sldId id="385" r:id="rId24"/>
    <p:sldId id="486" r:id="rId25"/>
    <p:sldId id="258" r:id="rId26"/>
    <p:sldId id="487" r:id="rId27"/>
    <p:sldId id="394" r:id="rId28"/>
    <p:sldId id="446" r:id="rId29"/>
    <p:sldId id="448" r:id="rId30"/>
    <p:sldId id="447" r:id="rId31"/>
    <p:sldId id="445" r:id="rId32"/>
    <p:sldId id="260" r:id="rId33"/>
    <p:sldId id="404" r:id="rId34"/>
    <p:sldId id="268" r:id="rId35"/>
    <p:sldId id="336" r:id="rId36"/>
    <p:sldId id="454" r:id="rId37"/>
    <p:sldId id="460" r:id="rId38"/>
    <p:sldId id="473" r:id="rId39"/>
    <p:sldId id="484" r:id="rId40"/>
    <p:sldId id="485" r:id="rId41"/>
    <p:sldId id="474" r:id="rId42"/>
    <p:sldId id="479" r:id="rId43"/>
    <p:sldId id="491" r:id="rId44"/>
    <p:sldId id="490" r:id="rId45"/>
    <p:sldId id="458" r:id="rId46"/>
    <p:sldId id="365" r:id="rId47"/>
    <p:sldId id="444" r:id="rId48"/>
    <p:sldId id="455" r:id="rId49"/>
    <p:sldId id="468" r:id="rId50"/>
    <p:sldId id="371" r:id="rId51"/>
    <p:sldId id="480" r:id="rId52"/>
    <p:sldId id="464" r:id="rId53"/>
    <p:sldId id="471" r:id="rId54"/>
    <p:sldId id="481" r:id="rId55"/>
    <p:sldId id="478" r:id="rId56"/>
    <p:sldId id="438" r:id="rId57"/>
    <p:sldId id="459" r:id="rId58"/>
    <p:sldId id="443" r:id="rId59"/>
    <p:sldId id="437" r:id="rId6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A8A"/>
    <a:srgbClr val="EEE8AA"/>
    <a:srgbClr val="008080"/>
    <a:srgbClr val="2A4C7F"/>
    <a:srgbClr val="6294A0"/>
    <a:srgbClr val="660175"/>
    <a:srgbClr val="FC45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31305"/>
    <p:restoredTop sz="99791" autoAdjust="0"/>
  </p:normalViewPr>
  <p:slideViewPr>
    <p:cSldViewPr snapToGrid="0" snapToObjects="1">
      <p:cViewPr>
        <p:scale>
          <a:sx n="148" d="100"/>
          <a:sy n="148" d="100"/>
        </p:scale>
        <p:origin x="144" y="5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74DF7-DA8A-8A45-B189-081F6D04C32B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B3740-1AEC-194F-A064-13762167D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45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DA7BDB-9E79-2D4B-97DF-69A24950BE6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399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978AF-7F7A-B78F-B224-C6443A013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E22A6D-8B50-C0ED-2A44-DDF2FDE35D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660160-8DB5-2357-9EE8-76C1022EFC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655BC-8E0A-C410-677B-0F04CDCF99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DA7BDB-9E79-2D4B-97DF-69A24950BE6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228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 algn="ctr">
              <a:defRPr b="0" i="0">
                <a:latin typeface="Avenir Light" panose="020B0402020203020204" pitchFamily="34" charset="77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tx1">
                    <a:tint val="75000"/>
                  </a:schemeClr>
                </a:solidFill>
                <a:latin typeface="Avenir Light" panose="020B0402020203020204" pitchFamily="34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Avenir Book" panose="02000503020000020003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Avenir Book" panose="02000503020000020003" pitchFamily="2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270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venir Book" panose="02000503020000020003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venir Book" panose="02000503020000020003" pitchFamily="2" charset="0"/>
              </a:defRPr>
            </a:lvl1pPr>
            <a:lvl2pPr>
              <a:defRPr>
                <a:latin typeface="Avenir Book" panose="02000503020000020003" pitchFamily="2" charset="0"/>
              </a:defRPr>
            </a:lvl2pPr>
            <a:lvl3pPr>
              <a:defRPr>
                <a:latin typeface="Avenir Book" panose="02000503020000020003" pitchFamily="2" charset="0"/>
              </a:defRPr>
            </a:lvl3pPr>
            <a:lvl4pPr>
              <a:defRPr>
                <a:latin typeface="Avenir Book" panose="02000503020000020003" pitchFamily="2" charset="0"/>
              </a:defRPr>
            </a:lvl4pPr>
            <a:lvl5pPr>
              <a:defRPr>
                <a:latin typeface="Avenir Book" panose="02000503020000020003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85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06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98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44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8877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6810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  <a:lvl2pPr>
              <a:defRPr b="0" i="0">
                <a:latin typeface="Avenir Light" panose="020B0402020203020204" pitchFamily="34" charset="77"/>
              </a:defRPr>
            </a:lvl2pPr>
            <a:lvl3pPr>
              <a:defRPr b="0" i="0">
                <a:latin typeface="Avenir Light" panose="020B0402020203020204" pitchFamily="34" charset="77"/>
              </a:defRPr>
            </a:lvl3pPr>
            <a:lvl4pPr>
              <a:defRPr b="0" i="0">
                <a:latin typeface="Avenir Light" panose="020B0402020203020204" pitchFamily="34" charset="77"/>
              </a:defRPr>
            </a:lvl4pPr>
            <a:lvl5pPr>
              <a:defRPr b="0" i="0">
                <a:latin typeface="Avenir Light" panose="020B0402020203020204" pitchFamily="34" charset="77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134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67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936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095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10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2077"/>
            <a:ext cx="7772400" cy="564642"/>
          </a:xfrm>
        </p:spPr>
        <p:txBody>
          <a:bodyPr anchor="t"/>
          <a:lstStyle>
            <a:lvl1pPr algn="l">
              <a:defRPr sz="4000" b="0" i="0" cap="all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01387"/>
            <a:ext cx="7772400" cy="341660"/>
          </a:xfr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>
                    <a:tint val="75000"/>
                  </a:schemeClr>
                </a:solidFill>
                <a:latin typeface="Avenir Light" panose="020B0402020203020204" pitchFamily="34" charset="7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umi.jpg"/>
          <p:cNvPicPr>
            <a:picLocks noChangeAspect="1"/>
          </p:cNvPicPr>
          <p:nvPr userDrawn="1"/>
        </p:nvPicPr>
        <p:blipFill>
          <a:blip r:embed="rId2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502" y="613603"/>
            <a:ext cx="4899501" cy="372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9358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255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43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076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3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2077"/>
            <a:ext cx="7772400" cy="564642"/>
          </a:xfrm>
        </p:spPr>
        <p:txBody>
          <a:bodyPr anchor="t"/>
          <a:lstStyle>
            <a:lvl1pPr algn="l">
              <a:defRPr sz="4000" b="0" i="0" cap="all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01387"/>
            <a:ext cx="7772400" cy="341660"/>
          </a:xfr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>
                    <a:tint val="75000"/>
                  </a:schemeClr>
                </a:solidFill>
                <a:latin typeface="Avenir Light" panose="020B0402020203020204" pitchFamily="34" charset="7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umi.jpg"/>
          <p:cNvPicPr>
            <a:picLocks noChangeAspect="1"/>
          </p:cNvPicPr>
          <p:nvPr userDrawn="1"/>
        </p:nvPicPr>
        <p:blipFill>
          <a:blip r:embed="rId2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502" y="613603"/>
            <a:ext cx="4899501" cy="372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96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56" y="3600450"/>
            <a:ext cx="8601024" cy="425054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C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3056" y="4025503"/>
            <a:ext cx="8601024" cy="603647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397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372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3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 b="0" i="0">
                <a:latin typeface="Avenir Light" panose="020B0402020203020204" pitchFamily="34" charset="77"/>
              </a:defRPr>
            </a:lvl1pPr>
            <a:lvl2pPr>
              <a:defRPr sz="2400" b="0" i="0">
                <a:latin typeface="Avenir Light" panose="020B0402020203020204" pitchFamily="34" charset="77"/>
              </a:defRPr>
            </a:lvl2pPr>
            <a:lvl3pPr>
              <a:defRPr sz="2000" b="0" i="0">
                <a:latin typeface="Avenir Light" panose="020B0402020203020204" pitchFamily="34" charset="77"/>
              </a:defRPr>
            </a:lvl3pPr>
            <a:lvl4pPr>
              <a:defRPr sz="1800" b="0" i="0">
                <a:latin typeface="Avenir Light" panose="020B0402020203020204" pitchFamily="34" charset="77"/>
              </a:defRPr>
            </a:lvl4pPr>
            <a:lvl5pPr>
              <a:defRPr sz="1800" b="0" i="0">
                <a:latin typeface="Avenir Light" panose="020B0402020203020204" pitchFamily="34" charset="77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 b="0" i="0">
                <a:latin typeface="Avenir Light" panose="020B0402020203020204" pitchFamily="34" charset="77"/>
              </a:defRPr>
            </a:lvl1pPr>
            <a:lvl2pPr>
              <a:defRPr sz="2400" b="0" i="0">
                <a:latin typeface="Avenir Light" panose="020B0402020203020204" pitchFamily="34" charset="77"/>
              </a:defRPr>
            </a:lvl2pPr>
            <a:lvl3pPr>
              <a:defRPr sz="2000" b="0" i="0">
                <a:latin typeface="Avenir Light" panose="020B0402020203020204" pitchFamily="34" charset="77"/>
              </a:defRPr>
            </a:lvl3pPr>
            <a:lvl4pPr>
              <a:defRPr sz="1800" b="0" i="0">
                <a:latin typeface="Avenir Light" panose="020B0402020203020204" pitchFamily="34" charset="77"/>
              </a:defRPr>
            </a:lvl4pPr>
            <a:lvl5pPr>
              <a:defRPr sz="1800" b="0" i="0">
                <a:latin typeface="Avenir Light" panose="020B0402020203020204" pitchFamily="34" charset="77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0" i="0">
                <a:latin typeface="Avenir Light" panose="020B04020202030202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 b="0" i="0">
                <a:latin typeface="Avenir Light" panose="020B0402020203020204" pitchFamily="34" charset="77"/>
              </a:defRPr>
            </a:lvl1pPr>
            <a:lvl2pPr>
              <a:defRPr sz="2000" b="0" i="0">
                <a:latin typeface="Avenir Light" panose="020B0402020203020204" pitchFamily="34" charset="77"/>
              </a:defRPr>
            </a:lvl2pPr>
            <a:lvl3pPr>
              <a:defRPr sz="1800" b="0" i="0">
                <a:latin typeface="Avenir Light" panose="020B0402020203020204" pitchFamily="34" charset="77"/>
              </a:defRPr>
            </a:lvl3pPr>
            <a:lvl4pPr>
              <a:defRPr sz="1600" b="0" i="0">
                <a:latin typeface="Avenir Light" panose="020B0402020203020204" pitchFamily="34" charset="77"/>
              </a:defRPr>
            </a:lvl4pPr>
            <a:lvl5pPr>
              <a:defRPr sz="1600" b="0" i="0">
                <a:latin typeface="Avenir Light" panose="020B0402020203020204" pitchFamily="34" charset="7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0" i="0">
                <a:latin typeface="Avenir Light" panose="020B04020202030202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 b="0" i="0">
                <a:latin typeface="Avenir Light" panose="020B0402020203020204" pitchFamily="34" charset="77"/>
              </a:defRPr>
            </a:lvl1pPr>
            <a:lvl2pPr>
              <a:defRPr sz="2000" b="0" i="0">
                <a:latin typeface="Avenir Light" panose="020B0402020203020204" pitchFamily="34" charset="77"/>
              </a:defRPr>
            </a:lvl2pPr>
            <a:lvl3pPr>
              <a:defRPr sz="1800" b="0" i="0">
                <a:latin typeface="Avenir Light" panose="020B0402020203020204" pitchFamily="34" charset="77"/>
              </a:defRPr>
            </a:lvl3pPr>
            <a:lvl4pPr>
              <a:defRPr sz="1600" b="0" i="0">
                <a:latin typeface="Avenir Light" panose="020B0402020203020204" pitchFamily="34" charset="77"/>
              </a:defRPr>
            </a:lvl4pPr>
            <a:lvl5pPr>
              <a:defRPr sz="1600" b="0" i="0">
                <a:latin typeface="Avenir Light" panose="020B0402020203020204" pitchFamily="34" charset="7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56" y="3600450"/>
            <a:ext cx="8601024" cy="425054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C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3056" y="4025503"/>
            <a:ext cx="8601024" cy="603647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8794"/>
            <a:ext cx="8229600" cy="637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/>
              <a:t>Hello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63223"/>
            <a:ext cx="8229600" cy="363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102A9-73EB-654D-AC73-EDCF42FEF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800" kern="1200">
          <a:solidFill>
            <a:schemeClr val="accent1">
              <a:lumMod val="60000"/>
              <a:lumOff val="40000"/>
            </a:schemeClr>
          </a:solidFill>
          <a:latin typeface="Gill Sans Ligh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Courier New"/>
        <a:buChar char="o"/>
        <a:defRPr sz="2400" kern="1200">
          <a:solidFill>
            <a:schemeClr val="tx1"/>
          </a:solidFill>
          <a:latin typeface="Gill Sans Ligh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/>
        <a:buChar char="o"/>
        <a:defRPr sz="2400" kern="1200">
          <a:solidFill>
            <a:schemeClr val="tx1"/>
          </a:solidFill>
          <a:latin typeface="Gill Sans Ligh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Gill Sans Ligh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/>
        <a:buChar char="o"/>
        <a:defRPr sz="1600" kern="1200">
          <a:solidFill>
            <a:schemeClr val="tx1"/>
          </a:solidFill>
          <a:latin typeface="Gill Sans Ligh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Courier New"/>
        <a:buChar char="o"/>
        <a:defRPr sz="1600" kern="1200">
          <a:solidFill>
            <a:schemeClr val="tx1"/>
          </a:solidFill>
          <a:latin typeface="Gill Sans Ligh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CD6AA5-C488-6B4B-ACF4-BD59010AB35F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7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venir Book" panose="02000503020000020003" pitchFamily="2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8794"/>
            <a:ext cx="8229600" cy="637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/>
              <a:t>Hello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63223"/>
            <a:ext cx="8229600" cy="363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5D93A-89D4-ED47-B981-374612F56AA3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102A9-73EB-654D-AC73-EDCF42FEF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446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800" b="0" i="0" kern="1200">
          <a:solidFill>
            <a:schemeClr val="accent1">
              <a:lumMod val="60000"/>
              <a:lumOff val="40000"/>
            </a:schemeClr>
          </a:solidFill>
          <a:latin typeface="Avenir Light" panose="020B0402020203020204" pitchFamily="34" charset="77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Courier New"/>
        <a:buChar char="o"/>
        <a:defRPr sz="2400" kern="1200">
          <a:solidFill>
            <a:schemeClr val="tx1"/>
          </a:solidFill>
          <a:latin typeface="Gill Sans Ligh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/>
        <a:buChar char="o"/>
        <a:defRPr sz="2400" kern="1200">
          <a:solidFill>
            <a:schemeClr val="tx1"/>
          </a:solidFill>
          <a:latin typeface="Gill Sans Ligh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Gill Sans Ligh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/>
        <a:buChar char="o"/>
        <a:defRPr sz="1600" kern="1200">
          <a:solidFill>
            <a:schemeClr val="tx1"/>
          </a:solidFill>
          <a:latin typeface="Gill Sans Ligh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Courier New"/>
        <a:buChar char="o"/>
        <a:defRPr sz="1600" kern="1200">
          <a:solidFill>
            <a:schemeClr val="tx1"/>
          </a:solidFill>
          <a:latin typeface="Gill Sans Ligh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g"/><Relationship Id="rId3" Type="http://schemas.openxmlformats.org/officeDocument/2006/relationships/image" Target="../media/image72.emf"/><Relationship Id="rId7" Type="http://schemas.openxmlformats.org/officeDocument/2006/relationships/image" Target="../media/image18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emf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0.jpg"/><Relationship Id="rId4" Type="http://schemas.openxmlformats.org/officeDocument/2006/relationships/image" Target="../media/image7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5.emf"/><Relationship Id="rId4" Type="http://schemas.openxmlformats.org/officeDocument/2006/relationships/image" Target="../media/image84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sv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emf"/><Relationship Id="rId3" Type="http://schemas.openxmlformats.org/officeDocument/2006/relationships/image" Target="../media/image93.emf"/><Relationship Id="rId7" Type="http://schemas.openxmlformats.org/officeDocument/2006/relationships/image" Target="../media/image97.emf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6.png"/><Relationship Id="rId5" Type="http://schemas.openxmlformats.org/officeDocument/2006/relationships/image" Target="../media/image95.emf"/><Relationship Id="rId4" Type="http://schemas.openxmlformats.org/officeDocument/2006/relationships/image" Target="../media/image94.e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emf"/><Relationship Id="rId3" Type="http://schemas.openxmlformats.org/officeDocument/2006/relationships/image" Target="../media/image100.emf"/><Relationship Id="rId7" Type="http://schemas.openxmlformats.org/officeDocument/2006/relationships/image" Target="../media/image104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3.emf"/><Relationship Id="rId5" Type="http://schemas.openxmlformats.org/officeDocument/2006/relationships/image" Target="../media/image102.emf"/><Relationship Id="rId4" Type="http://schemas.openxmlformats.org/officeDocument/2006/relationships/image" Target="../media/image10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jpeg"/><Relationship Id="rId4" Type="http://schemas.openxmlformats.org/officeDocument/2006/relationships/image" Target="../media/image119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4.e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10" Type="http://schemas.openxmlformats.org/officeDocument/2006/relationships/image" Target="../media/image34.emf"/><Relationship Id="rId4" Type="http://schemas.openxmlformats.org/officeDocument/2006/relationships/image" Target="../media/image28.emf"/><Relationship Id="rId9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sunami_by_hokusai_19th_century.jpg">
            <a:extLst>
              <a:ext uri="{FF2B5EF4-FFF2-40B4-BE49-F238E27FC236}">
                <a16:creationId xmlns:a16="http://schemas.microsoft.com/office/drawing/2014/main" id="{EF29E0F3-F273-7F69-98FD-157537E51EC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00" y="0"/>
            <a:ext cx="7651799" cy="5143500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pic>
        <p:nvPicPr>
          <p:cNvPr id="8" name="Picture 7" descr="ukri_stfc_00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1" b="23546"/>
          <a:stretch/>
        </p:blipFill>
        <p:spPr>
          <a:xfrm>
            <a:off x="-10510" y="3974785"/>
            <a:ext cx="2901696" cy="801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499" y="1441388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GB" dirty="0"/>
              <a:t>Axion Phenomenology: from String Theory to the 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2889219"/>
            <a:ext cx="6400800" cy="452416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David J. E. Marsh,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Gravitational Probes of the Early Universe, KCL </a:t>
            </a:r>
            <a:r>
              <a:rPr lang="en-US" sz="1800" dirty="0">
                <a:solidFill>
                  <a:schemeClr val="tx1"/>
                </a:solidFill>
              </a:rPr>
              <a:t>2025</a:t>
            </a:r>
          </a:p>
        </p:txBody>
      </p:sp>
      <p:pic>
        <p:nvPicPr>
          <p:cNvPr id="7" name="Picture 6" descr="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250" y="3985294"/>
            <a:ext cx="1534260" cy="1168715"/>
          </a:xfrm>
          <a:prstGeom prst="rect">
            <a:avLst/>
          </a:prstGeom>
        </p:spPr>
      </p:pic>
      <p:pic>
        <p:nvPicPr>
          <p:cNvPr id="5" name="Picture 4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71A320E3-BF87-2DEB-DC04-D875E0BD5A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6958" y="4080824"/>
            <a:ext cx="3235693" cy="65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90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5B474-BC92-D56D-B488-3835C1874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Calabi</a:t>
            </a:r>
            <a:r>
              <a:rPr lang="en-US" dirty="0"/>
              <a:t>-Yau Manifolds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60F18BD-14E5-8D64-2CEA-3A0AEF0F57D9}"/>
              </a:ext>
            </a:extLst>
          </p:cNvPr>
          <p:cNvGrpSpPr/>
          <p:nvPr/>
        </p:nvGrpSpPr>
        <p:grpSpPr>
          <a:xfrm>
            <a:off x="182056" y="887146"/>
            <a:ext cx="4816549" cy="3415322"/>
            <a:chOff x="156504" y="876641"/>
            <a:chExt cx="4816549" cy="3415322"/>
          </a:xfrm>
        </p:grpSpPr>
        <p:pic>
          <p:nvPicPr>
            <p:cNvPr id="3" name="Picture 14">
              <a:extLst>
                <a:ext uri="{FF2B5EF4-FFF2-40B4-BE49-F238E27FC236}">
                  <a16:creationId xmlns:a16="http://schemas.microsoft.com/office/drawing/2014/main" id="{D07AAEC8-18B0-B781-2296-2F37778041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502" y="876641"/>
              <a:ext cx="2966484" cy="2966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6BAF8EA-F95A-1460-E8A1-A27FB89BAD3D}"/>
                </a:ext>
              </a:extLst>
            </p:cNvPr>
            <p:cNvSpPr txBox="1"/>
            <p:nvPr/>
          </p:nvSpPr>
          <p:spPr>
            <a:xfrm>
              <a:off x="156504" y="3645632"/>
              <a:ext cx="48165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Fermat quintic. Section of polynomial in CP4.</a:t>
              </a:r>
            </a:p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A hypersurface in a “</a:t>
              </a:r>
              <a:r>
                <a:rPr lang="en-US" dirty="0" err="1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toric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 variety”.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47FE81E-1412-ED49-6A50-16F9D71D747D}"/>
              </a:ext>
            </a:extLst>
          </p:cNvPr>
          <p:cNvSpPr txBox="1"/>
          <p:nvPr/>
        </p:nvSpPr>
        <p:spPr>
          <a:xfrm>
            <a:off x="156504" y="4312974"/>
            <a:ext cx="4661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Batyrev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toric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varieties from “polytopes”.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Kreuzer &amp;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Skarke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: all 4x10</a:t>
            </a:r>
            <a:r>
              <a:rPr lang="en-US" baseline="30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8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polytopes.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530B552-E406-94FB-BD22-F677DC4B15E6}"/>
              </a:ext>
            </a:extLst>
          </p:cNvPr>
          <p:cNvGrpSpPr/>
          <p:nvPr/>
        </p:nvGrpSpPr>
        <p:grpSpPr>
          <a:xfrm>
            <a:off x="4960927" y="948872"/>
            <a:ext cx="4026569" cy="3019925"/>
            <a:chOff x="4960927" y="948872"/>
            <a:chExt cx="4026569" cy="301992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AEA519A-73A1-ADB9-1C91-60CED4069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60927" y="948872"/>
              <a:ext cx="4026569" cy="301992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FE06A3F-819A-5EBB-AA6E-90A3C08E069A}"/>
                </a:ext>
              </a:extLst>
            </p:cNvPr>
            <p:cNvSpPr txBox="1"/>
            <p:nvPr/>
          </p:nvSpPr>
          <p:spPr>
            <a:xfrm>
              <a:off x="5711926" y="960522"/>
              <a:ext cx="22468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venir Light" panose="02000503020000020003" pitchFamily="2" charset="0"/>
                  <a:cs typeface="Gill Sans Light"/>
                </a:rPr>
                <a:t>h11=27: most polytopes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Avenir Light" panose="02000503020000020003" pitchFamily="2" charset="0"/>
                  <a:cs typeface="Gill Sans Light"/>
                </a:rPr>
                <a:t>h11=491: most CYs &lt;10</a:t>
              </a:r>
              <a:r>
                <a:rPr lang="en-US" sz="1400" baseline="30000" dirty="0">
                  <a:solidFill>
                    <a:srgbClr val="000000"/>
                  </a:solidFill>
                  <a:latin typeface="Avenir Light" panose="02000503020000020003" pitchFamily="2" charset="0"/>
                  <a:cs typeface="Gill Sans Light"/>
                </a:rPr>
                <a:t>428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0E8378B-7892-830F-26AA-264183BBF488}"/>
              </a:ext>
            </a:extLst>
          </p:cNvPr>
          <p:cNvGrpSpPr/>
          <p:nvPr/>
        </p:nvGrpSpPr>
        <p:grpSpPr>
          <a:xfrm>
            <a:off x="5374105" y="3968797"/>
            <a:ext cx="3613391" cy="923330"/>
            <a:chOff x="5374105" y="3968797"/>
            <a:chExt cx="3613391" cy="923330"/>
          </a:xfrm>
        </p:grpSpPr>
        <p:pic>
          <p:nvPicPr>
            <p:cNvPr id="8" name="Google Shape;190;p27">
              <a:extLst>
                <a:ext uri="{FF2B5EF4-FFF2-40B4-BE49-F238E27FC236}">
                  <a16:creationId xmlns:a16="http://schemas.microsoft.com/office/drawing/2014/main" id="{EC330D65-4057-4E06-F472-92E1C80539CB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921795" y="3968797"/>
              <a:ext cx="2065701" cy="8806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9AC42B4-44EB-28A3-67BC-9B201BE99721}"/>
                </a:ext>
              </a:extLst>
            </p:cNvPr>
            <p:cNvSpPr txBox="1"/>
            <p:nvPr/>
          </p:nvSpPr>
          <p:spPr>
            <a:xfrm>
              <a:off x="5374105" y="3968797"/>
              <a:ext cx="17084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Fast and automated with </a:t>
              </a:r>
              <a:r>
                <a:rPr lang="en-US" dirty="0" err="1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CYTools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697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70A880-7FC8-6EFF-C53A-164946C68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34" y="197188"/>
            <a:ext cx="8087645" cy="46032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770F2C-9D06-24C0-951D-F81C38DE6B62}"/>
              </a:ext>
            </a:extLst>
          </p:cNvPr>
          <p:cNvSpPr txBox="1"/>
          <p:nvPr/>
        </p:nvSpPr>
        <p:spPr>
          <a:xfrm>
            <a:off x="5669281" y="4781792"/>
            <a:ext cx="3366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Sheridan, DJEM et al (2024)</a:t>
            </a:r>
          </a:p>
        </p:txBody>
      </p:sp>
    </p:spTree>
    <p:extLst>
      <p:ext uri="{BB962C8B-B14F-4D97-AF65-F5344CB8AC3E}">
        <p14:creationId xmlns:p14="http://schemas.microsoft.com/office/powerpoint/2010/main" val="675670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E7B14-F112-65B4-25A6-D71EFBCED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Axion Spectra from 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B14A99-1E3F-932B-9F7D-2BEAF24FFD66}"/>
              </a:ext>
            </a:extLst>
          </p:cNvPr>
          <p:cNvSpPr txBox="1"/>
          <p:nvPr/>
        </p:nvSpPr>
        <p:spPr>
          <a:xfrm>
            <a:off x="227750" y="1443713"/>
            <a:ext cx="3343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venir Light" panose="02000503020000020003" pitchFamily="2" charset="0"/>
                <a:cs typeface="Gill Sans Light"/>
              </a:rPr>
              <a:t>Find </a:t>
            </a:r>
            <a:r>
              <a:rPr lang="en-US" dirty="0" err="1">
                <a:solidFill>
                  <a:srgbClr val="000000"/>
                </a:solidFill>
                <a:latin typeface="Avenir Light" panose="02000503020000020003" pitchFamily="2" charset="0"/>
                <a:cs typeface="Gill Sans Light"/>
              </a:rPr>
              <a:t>vacua</a:t>
            </a:r>
            <a:r>
              <a:rPr lang="en-US" dirty="0">
                <a:solidFill>
                  <a:srgbClr val="000000"/>
                </a:solidFill>
                <a:latin typeface="Avenir Light" panose="02000503020000020003" pitchFamily="2" charset="0"/>
                <a:cs typeface="Gill Sans Light"/>
              </a:rPr>
              <a:t> of V in fundamental domain. Expand to quartic order </a:t>
            </a:r>
            <a:r>
              <a:rPr lang="en-US" dirty="0">
                <a:solidFill>
                  <a:srgbClr val="000000"/>
                </a:solidFill>
                <a:latin typeface="Avenir Light" panose="02000503020000020003" pitchFamily="2" charset="0"/>
                <a:cs typeface="Gill Sans Light"/>
                <a:sym typeface="Wingdings" pitchFamily="2" charset="2"/>
              </a:rPr>
              <a:t> masses +couplings (“</a:t>
            </a:r>
            <a:r>
              <a:rPr lang="en-US" dirty="0" err="1">
                <a:solidFill>
                  <a:srgbClr val="000000"/>
                </a:solidFill>
                <a:latin typeface="Avenir Light" panose="02000503020000020003" pitchFamily="2" charset="0"/>
                <a:cs typeface="Gill Sans Light"/>
                <a:sym typeface="Wingdings" pitchFamily="2" charset="2"/>
              </a:rPr>
              <a:t>f</a:t>
            </a:r>
            <a:r>
              <a:rPr lang="en-US" baseline="-25000" dirty="0" err="1">
                <a:solidFill>
                  <a:srgbClr val="000000"/>
                </a:solidFill>
                <a:latin typeface="Avenir Light" panose="02000503020000020003" pitchFamily="2" charset="0"/>
                <a:cs typeface="Gill Sans Light"/>
                <a:sym typeface="Wingdings" pitchFamily="2" charset="2"/>
              </a:rPr>
              <a:t>pert</a:t>
            </a:r>
            <a:r>
              <a:rPr lang="en-US" dirty="0">
                <a:solidFill>
                  <a:srgbClr val="000000"/>
                </a:solidFill>
                <a:latin typeface="Avenir Light" panose="02000503020000020003" pitchFamily="2" charset="0"/>
                <a:cs typeface="Gill Sans Light"/>
                <a:sym typeface="Wingdings" pitchFamily="2" charset="2"/>
              </a:rPr>
              <a:t>” decay constant).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26C4798-96F2-8E64-CFDF-64DBCDFD4F30}"/>
              </a:ext>
            </a:extLst>
          </p:cNvPr>
          <p:cNvGrpSpPr/>
          <p:nvPr/>
        </p:nvGrpSpPr>
        <p:grpSpPr>
          <a:xfrm>
            <a:off x="3620139" y="1166620"/>
            <a:ext cx="5519482" cy="3908976"/>
            <a:chOff x="3578475" y="885032"/>
            <a:chExt cx="5519482" cy="390897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D8A944F-354F-9789-CBBA-9D598E731BCA}"/>
                </a:ext>
              </a:extLst>
            </p:cNvPr>
            <p:cNvGrpSpPr/>
            <p:nvPr/>
          </p:nvGrpSpPr>
          <p:grpSpPr>
            <a:xfrm>
              <a:off x="3861598" y="885032"/>
              <a:ext cx="4879382" cy="1911715"/>
              <a:chOff x="693861" y="2318657"/>
              <a:chExt cx="5182514" cy="1944072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5890BB0-98D8-CB77-A28F-8C57EED7AB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0712" t="93975"/>
              <a:stretch/>
            </p:blipFill>
            <p:spPr>
              <a:xfrm>
                <a:off x="1225349" y="3952827"/>
                <a:ext cx="4651026" cy="309902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86443A47-203D-B2AA-5817-EA64EF5BE1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10712" b="67619"/>
              <a:stretch/>
            </p:blipFill>
            <p:spPr>
              <a:xfrm>
                <a:off x="693861" y="2318657"/>
                <a:ext cx="4651025" cy="1665514"/>
              </a:xfrm>
              <a:prstGeom prst="rect">
                <a:avLst/>
              </a:prstGeom>
            </p:spPr>
          </p:pic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166AFF4-28BB-DEA2-F488-E05A96487E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0249" r="2466" b="37143"/>
            <a:stretch/>
          </p:blipFill>
          <p:spPr>
            <a:xfrm>
              <a:off x="8460498" y="1496559"/>
              <a:ext cx="305682" cy="253133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BB013AE-7C1A-A151-C74D-C70D5B526D08}"/>
                </a:ext>
              </a:extLst>
            </p:cNvPr>
            <p:cNvSpPr txBox="1"/>
            <p:nvPr/>
          </p:nvSpPr>
          <p:spPr>
            <a:xfrm rot="5400000">
              <a:off x="7864533" y="2590768"/>
              <a:ext cx="209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Gill Sans Light"/>
                  <a:cs typeface="Gill Sans Light"/>
                </a:rPr>
                <a:t>Hodge Number h11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E9AA4E6-3CFC-7FC1-24A7-C9836CE1E242}"/>
                </a:ext>
              </a:extLst>
            </p:cNvPr>
            <p:cNvGrpSpPr/>
            <p:nvPr/>
          </p:nvGrpSpPr>
          <p:grpSpPr>
            <a:xfrm>
              <a:off x="3578475" y="2866755"/>
              <a:ext cx="5457243" cy="1927253"/>
              <a:chOff x="1892606" y="377"/>
              <a:chExt cx="5457243" cy="1927253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BDDA43BA-0136-B367-3E25-AD26D6515E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94474"/>
              <a:stretch/>
            </p:blipFill>
            <p:spPr>
              <a:xfrm>
                <a:off x="1892606" y="1638167"/>
                <a:ext cx="5457243" cy="289463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03A41F1-465A-202E-B15A-1A3D9EE4EC9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10998" b="68158"/>
              <a:stretch/>
            </p:blipFill>
            <p:spPr>
              <a:xfrm>
                <a:off x="1892606" y="377"/>
                <a:ext cx="4769451" cy="1637791"/>
              </a:xfrm>
              <a:prstGeom prst="rect">
                <a:avLst/>
              </a:prstGeom>
            </p:spPr>
          </p:pic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8EB4D1E-D08C-34F2-1984-ED08116C8608}"/>
                </a:ext>
              </a:extLst>
            </p:cNvPr>
            <p:cNvSpPr txBox="1"/>
            <p:nvPr/>
          </p:nvSpPr>
          <p:spPr>
            <a:xfrm>
              <a:off x="5668593" y="998818"/>
              <a:ext cx="2584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400" dirty="0">
                <a:solidFill>
                  <a:srgbClr val="000000"/>
                </a:solidFill>
                <a:latin typeface="Gill Sans Light"/>
                <a:cs typeface="Gill Sans Light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C8A99E8-590E-024C-8495-48BC6B9892BF}"/>
                </a:ext>
              </a:extLst>
            </p:cNvPr>
            <p:cNvSpPr txBox="1"/>
            <p:nvPr/>
          </p:nvSpPr>
          <p:spPr>
            <a:xfrm>
              <a:off x="5603276" y="2977669"/>
              <a:ext cx="24086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400" dirty="0">
                <a:solidFill>
                  <a:srgbClr val="000000"/>
                </a:solidFill>
                <a:latin typeface="Gill Sans Light"/>
                <a:cs typeface="Gill Sans Light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5B5F447F-70E3-9934-99C2-D2DD958526CB}"/>
              </a:ext>
            </a:extLst>
          </p:cNvPr>
          <p:cNvSpPr txBox="1"/>
          <p:nvPr/>
        </p:nvSpPr>
        <p:spPr>
          <a:xfrm>
            <a:off x="6189785" y="1254942"/>
            <a:ext cx="1958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Gill Sans Light"/>
                <a:cs typeface="Gill Sans Light"/>
              </a:rPr>
              <a:t>Not shown: ~70% of m&lt;H</a:t>
            </a:r>
            <a:r>
              <a:rPr lang="en-US" sz="1400" baseline="-25000" dirty="0">
                <a:solidFill>
                  <a:srgbClr val="000000"/>
                </a:solidFill>
                <a:latin typeface="Gill Sans Light"/>
                <a:cs typeface="Gill Sans Light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Gill Sans Light"/>
                <a:cs typeface="Gill Sans Light"/>
              </a:rPr>
              <a:t> masses..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083D8-2D85-8CFE-93BD-8142B161EDA3}"/>
              </a:ext>
            </a:extLst>
          </p:cNvPr>
          <p:cNvSpPr txBox="1"/>
          <p:nvPr/>
        </p:nvSpPr>
        <p:spPr>
          <a:xfrm>
            <a:off x="5520370" y="404328"/>
            <a:ext cx="3273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00503020000020003" pitchFamily="2" charset="0"/>
                <a:cs typeface="Gill Sans Light"/>
              </a:rPr>
              <a:t>Mehta, DJEM et al (2021)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B7609D-CFF2-1FFF-6DE1-8404684D2AFC}"/>
              </a:ext>
            </a:extLst>
          </p:cNvPr>
          <p:cNvSpPr txBox="1"/>
          <p:nvPr/>
        </p:nvSpPr>
        <p:spPr>
          <a:xfrm>
            <a:off x="156174" y="3012327"/>
            <a:ext cx="3481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Mass spectrum “blue tilted”.</a:t>
            </a:r>
          </a:p>
          <a:p>
            <a:pPr algn="l"/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Decay constants log-normal, becoming smaller at large h11.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9F9560-3D91-508A-CD26-EF639402D1BC}"/>
              </a:ext>
            </a:extLst>
          </p:cNvPr>
          <p:cNvSpPr txBox="1"/>
          <p:nvPr/>
        </p:nvSpPr>
        <p:spPr>
          <a:xfrm>
            <a:off x="4658067" y="963109"/>
            <a:ext cx="2062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superradiance</a:t>
            </a:r>
            <a:r>
              <a:rPr lang="en-US" sz="1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bands</a:t>
            </a:r>
          </a:p>
        </p:txBody>
      </p:sp>
    </p:spTree>
    <p:extLst>
      <p:ext uri="{BB962C8B-B14F-4D97-AF65-F5344CB8AC3E}">
        <p14:creationId xmlns:p14="http://schemas.microsoft.com/office/powerpoint/2010/main" val="29380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7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7A878-DDAA-DEC0-144C-D871ADADA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Axion-Photon Couplings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38A33BB-1AA4-987F-C5D0-C69DA17FC748}"/>
              </a:ext>
            </a:extLst>
          </p:cNvPr>
          <p:cNvGrpSpPr/>
          <p:nvPr/>
        </p:nvGrpSpPr>
        <p:grpSpPr>
          <a:xfrm>
            <a:off x="105964" y="1225338"/>
            <a:ext cx="4646906" cy="3848214"/>
            <a:chOff x="105964" y="1225338"/>
            <a:chExt cx="4646906" cy="384821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6751776-A1FE-A436-8DC1-469EAAEF3D97}"/>
                </a:ext>
              </a:extLst>
            </p:cNvPr>
            <p:cNvSpPr txBox="1"/>
            <p:nvPr/>
          </p:nvSpPr>
          <p:spPr>
            <a:xfrm>
              <a:off x="105964" y="4427221"/>
              <a:ext cx="46469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GUT: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QCD axion sets the “light threshold”. No axions above the QCD line.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13" name="Picture 12" descr="A graph of a graph of a function&#10;&#10;Description automatically generated with medium confidence">
              <a:extLst>
                <a:ext uri="{FF2B5EF4-FFF2-40B4-BE49-F238E27FC236}">
                  <a16:creationId xmlns:a16="http://schemas.microsoft.com/office/drawing/2014/main" id="{903299E9-8F64-7C01-8B8D-891CF04A5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1946" y="1225338"/>
              <a:ext cx="3358203" cy="3271831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6741514-042D-6099-A28D-0138E87CE480}"/>
              </a:ext>
            </a:extLst>
          </p:cNvPr>
          <p:cNvGrpSpPr/>
          <p:nvPr/>
        </p:nvGrpSpPr>
        <p:grpSpPr>
          <a:xfrm>
            <a:off x="5016422" y="1219410"/>
            <a:ext cx="3777107" cy="3839632"/>
            <a:chOff x="5016422" y="1219410"/>
            <a:chExt cx="3777107" cy="3839632"/>
          </a:xfrm>
        </p:grpSpPr>
        <p:pic>
          <p:nvPicPr>
            <p:cNvPr id="3" name="Picture 2" descr="A diagram of a graph&#10;&#10;Description automatically generated">
              <a:extLst>
                <a:ext uri="{FF2B5EF4-FFF2-40B4-BE49-F238E27FC236}">
                  <a16:creationId xmlns:a16="http://schemas.microsoft.com/office/drawing/2014/main" id="{3E55D6F3-B8FB-2516-C5E2-7D6AFEA096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23853" y="1219410"/>
              <a:ext cx="3286790" cy="320225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DC5179F-E7C0-2444-DDA1-0490553D301D}"/>
                </a:ext>
              </a:extLst>
            </p:cNvPr>
            <p:cNvSpPr txBox="1"/>
            <p:nvPr/>
          </p:nvSpPr>
          <p:spPr>
            <a:xfrm>
              <a:off x="5016422" y="4412711"/>
              <a:ext cx="37771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Non-GUTs: (almost) anything goes, for a subset of axions. 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E22133D-D8EF-ED7B-6565-AED56051D7CA}"/>
              </a:ext>
            </a:extLst>
          </p:cNvPr>
          <p:cNvSpPr txBox="1"/>
          <p:nvPr/>
        </p:nvSpPr>
        <p:spPr>
          <a:xfrm>
            <a:off x="5778592" y="41291"/>
            <a:ext cx="3273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00503020000020003" pitchFamily="2" charset="0"/>
                <a:cs typeface="Gill Sans Light"/>
              </a:rPr>
              <a:t>Gendler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00503020000020003" pitchFamily="2" charset="0"/>
                <a:cs typeface="Gill Sans Light"/>
              </a:rPr>
              <a:t>, DJEM et al (2023)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5EC78E-40BC-46CA-2969-D9D98BDBDF8C}"/>
              </a:ext>
            </a:extLst>
          </p:cNvPr>
          <p:cNvSpPr txBox="1"/>
          <p:nvPr/>
        </p:nvSpPr>
        <p:spPr>
          <a:xfrm>
            <a:off x="301451" y="846093"/>
            <a:ext cx="8430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Not all axions couple to photons, but some do.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Max coupling increases with h11.</a:t>
            </a:r>
            <a:endParaRPr lang="en-US" dirty="0"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CEEE87-C1DB-79FB-1C44-EB8FF5226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2133" y="332331"/>
            <a:ext cx="1797153" cy="49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73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46EAE-19A4-DFEE-60EA-3FD373D58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132077"/>
            <a:ext cx="5316746" cy="564642"/>
          </a:xfrm>
        </p:spPr>
        <p:txBody>
          <a:bodyPr>
            <a:normAutofit fontScale="90000"/>
          </a:bodyPr>
          <a:lstStyle/>
          <a:p>
            <a:r>
              <a:rPr lang="en-US" dirty="0"/>
              <a:t>Ultralight axions: fuzzy dark matter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92493C-8321-6F35-54C2-AB8CC9FC25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377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D51D0-1739-38D2-4394-72CC5F5A8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F3B77-1CD7-9630-7E77-B766E03F4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37070"/>
            <a:ext cx="8229600" cy="637847"/>
          </a:xfrm>
        </p:spPr>
        <p:txBody>
          <a:bodyPr>
            <a:normAutofit fontScale="90000"/>
          </a:bodyPr>
          <a:lstStyle/>
          <a:p>
            <a:r>
              <a:rPr lang="en-US" dirty="0"/>
              <a:t>DM lower limit: 2.10</a:t>
            </a:r>
            <a:r>
              <a:rPr lang="en-US" baseline="30000" dirty="0"/>
              <a:t>-21</a:t>
            </a:r>
            <a:r>
              <a:rPr lang="en-US" dirty="0"/>
              <a:t> eV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BFEF79-840F-8FD3-9A6E-F2DC117EA3E3}"/>
              </a:ext>
            </a:extLst>
          </p:cNvPr>
          <p:cNvSpPr txBox="1"/>
          <p:nvPr/>
        </p:nvSpPr>
        <p:spPr>
          <a:xfrm>
            <a:off x="478465" y="877543"/>
            <a:ext cx="8494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Folk wisdom: de Broglie wavelength must be smaller than dwarf galaxy radius.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“Bosonic Tremaine-Gunn bound”. Extremely difficult to compute precisely.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8DCB4F-255E-2866-8239-BDFD781409F5}"/>
              </a:ext>
            </a:extLst>
          </p:cNvPr>
          <p:cNvSpPr txBox="1"/>
          <p:nvPr/>
        </p:nvSpPr>
        <p:spPr>
          <a:xfrm>
            <a:off x="5777346" y="482502"/>
            <a:ext cx="3366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Zimmermann, DJEM et al (</a:t>
            </a:r>
            <a:r>
              <a:rPr lang="en-US" sz="1400" dirty="0">
                <a:solidFill>
                  <a:srgbClr val="BF5E00">
                    <a:lumMod val="60000"/>
                    <a:lumOff val="40000"/>
                  </a:srgb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PRL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A4906E-BE9B-774C-F339-5937D9553137}"/>
              </a:ext>
            </a:extLst>
          </p:cNvPr>
          <p:cNvGrpSpPr/>
          <p:nvPr/>
        </p:nvGrpSpPr>
        <p:grpSpPr>
          <a:xfrm>
            <a:off x="0" y="1644810"/>
            <a:ext cx="8859579" cy="3366923"/>
            <a:chOff x="-254919" y="1642184"/>
            <a:chExt cx="8859579" cy="3366923"/>
          </a:xfrm>
        </p:grpSpPr>
        <p:pic>
          <p:nvPicPr>
            <p:cNvPr id="6" name="Picture 5" descr="A screenshot of a computer generated image&#10;&#10;Description automatically generated">
              <a:extLst>
                <a:ext uri="{FF2B5EF4-FFF2-40B4-BE49-F238E27FC236}">
                  <a16:creationId xmlns:a16="http://schemas.microsoft.com/office/drawing/2014/main" id="{3CD0CECC-128E-DC22-DCB0-C89825B9C2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54919" y="1642184"/>
              <a:ext cx="5455253" cy="246496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5632BD8-FF27-9D00-B248-BDEF267AA1C2}"/>
                </a:ext>
              </a:extLst>
            </p:cNvPr>
            <p:cNvSpPr txBox="1"/>
            <p:nvPr/>
          </p:nvSpPr>
          <p:spPr>
            <a:xfrm>
              <a:off x="29502" y="4362776"/>
              <a:ext cx="85751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8ABED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Leo-II is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38ABED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cuspy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8ABED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. Waves give cores.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Compare self-consistent wavefunction to model-independent reconstruction of density + rigorous stats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strong limit.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22FAB5E-3424-29A3-C95C-2B9E62FBC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1800" y="1611138"/>
            <a:ext cx="36322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46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18F4B3-106B-B06B-CDC5-EF5F1B642094}"/>
              </a:ext>
            </a:extLst>
          </p:cNvPr>
          <p:cNvSpPr txBox="1"/>
          <p:nvPr/>
        </p:nvSpPr>
        <p:spPr>
          <a:xfrm>
            <a:off x="91953" y="4404514"/>
            <a:ext cx="8804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Advances in 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quasi- and non-linear modelling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(halo model,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EFTofLSS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, emulators) allow precision limits from many scales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probe many masses and sub fractions of DM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.</a:t>
            </a:r>
            <a:endParaRPr lang="en-US" dirty="0">
              <a:solidFill>
                <a:srgbClr val="00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50368A-49AB-3F94-84FE-7B8FC8EA8789}"/>
              </a:ext>
            </a:extLst>
          </p:cNvPr>
          <p:cNvGrpSpPr/>
          <p:nvPr/>
        </p:nvGrpSpPr>
        <p:grpSpPr>
          <a:xfrm>
            <a:off x="310613" y="389778"/>
            <a:ext cx="8604787" cy="4034352"/>
            <a:chOff x="310613" y="389778"/>
            <a:chExt cx="8604787" cy="4034352"/>
          </a:xfrm>
        </p:grpSpPr>
        <p:pic>
          <p:nvPicPr>
            <p:cNvPr id="7" name="Picture 6" descr="A picture containing text, screenshot, line, plot&#10;&#10;Description automatically generated">
              <a:extLst>
                <a:ext uri="{FF2B5EF4-FFF2-40B4-BE49-F238E27FC236}">
                  <a16:creationId xmlns:a16="http://schemas.microsoft.com/office/drawing/2014/main" id="{82B9FCB5-2804-5ADD-AC02-B275257BB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66768" y="935928"/>
              <a:ext cx="5410464" cy="348820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22E6A96-3EE1-21FD-2D98-EB4C862FE55D}"/>
                </a:ext>
              </a:extLst>
            </p:cNvPr>
            <p:cNvSpPr txBox="1"/>
            <p:nvPr/>
          </p:nvSpPr>
          <p:spPr>
            <a:xfrm>
              <a:off x="310613" y="772440"/>
              <a:ext cx="85860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Wave effects suppress clustering in the galaxy power spectrum.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4C6D110-BC9F-D6F4-6050-69B7A6F71F23}"/>
                </a:ext>
              </a:extLst>
            </p:cNvPr>
            <p:cNvSpPr txBox="1"/>
            <p:nvPr/>
          </p:nvSpPr>
          <p:spPr>
            <a:xfrm>
              <a:off x="6190129" y="389778"/>
              <a:ext cx="27252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Fig: Rogers, DJEM et al (2023)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310FE863-56FE-5174-5AF9-7A71878D1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5310" y="2844251"/>
            <a:ext cx="1319465" cy="20891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C07CDB0-6ACE-73BD-373A-B34F959BDAD9}"/>
              </a:ext>
            </a:extLst>
          </p:cNvPr>
          <p:cNvGrpSpPr/>
          <p:nvPr/>
        </p:nvGrpSpPr>
        <p:grpSpPr>
          <a:xfrm>
            <a:off x="1780329" y="1212737"/>
            <a:ext cx="4889239" cy="3271642"/>
            <a:chOff x="1780329" y="1212737"/>
            <a:chExt cx="4889239" cy="3271642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B9094D7-BF5B-C749-37BC-A8AFFD37223F}"/>
                </a:ext>
              </a:extLst>
            </p:cNvPr>
            <p:cNvSpPr txBox="1"/>
            <p:nvPr/>
          </p:nvSpPr>
          <p:spPr>
            <a:xfrm rot="16200000">
              <a:off x="497702" y="2495364"/>
              <a:ext cx="2934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Galaxy clustering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7D7BD98-539C-1A7A-D8EF-E14C09AFEEF2}"/>
                </a:ext>
              </a:extLst>
            </p:cNvPr>
            <p:cNvSpPr txBox="1"/>
            <p:nvPr/>
          </p:nvSpPr>
          <p:spPr>
            <a:xfrm>
              <a:off x="3063085" y="4115047"/>
              <a:ext cx="36064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Wavenumber, k [h Mpc</a:t>
              </a:r>
              <a:r>
                <a:rPr lang="en-US" baseline="30000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-1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]</a:t>
              </a:r>
            </a:p>
          </p:txBody>
        </p: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5A480CFE-F7AF-129D-FEE1-365A3019A9BF}"/>
              </a:ext>
            </a:extLst>
          </p:cNvPr>
          <p:cNvSpPr txBox="1">
            <a:spLocks/>
          </p:cNvSpPr>
          <p:nvPr/>
        </p:nvSpPr>
        <p:spPr>
          <a:xfrm>
            <a:off x="228600" y="237070"/>
            <a:ext cx="8229600" cy="637847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accent1">
                    <a:lumMod val="60000"/>
                    <a:lumOff val="40000"/>
                  </a:schemeClr>
                </a:solidFill>
                <a:latin typeface="Gill Sans Light"/>
                <a:ea typeface="+mj-ea"/>
                <a:cs typeface="+mj-cs"/>
              </a:defRPr>
            </a:lvl1pPr>
          </a:lstStyle>
          <a:p>
            <a:r>
              <a:rPr lang="en-US" dirty="0"/>
              <a:t>Structure Formation</a:t>
            </a:r>
          </a:p>
        </p:txBody>
      </p:sp>
    </p:spTree>
    <p:extLst>
      <p:ext uri="{BB962C8B-B14F-4D97-AF65-F5344CB8AC3E}">
        <p14:creationId xmlns:p14="http://schemas.microsoft.com/office/powerpoint/2010/main" val="53185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4E90A-954D-44C3-7A55-D46CEE3D0288}"/>
              </a:ext>
            </a:extLst>
          </p:cNvPr>
          <p:cNvSpPr txBox="1">
            <a:spLocks/>
          </p:cNvSpPr>
          <p:nvPr/>
        </p:nvSpPr>
        <p:spPr>
          <a:xfrm>
            <a:off x="457200" y="238794"/>
            <a:ext cx="8229600" cy="637847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accent1">
                    <a:lumMod val="60000"/>
                    <a:lumOff val="40000"/>
                  </a:schemeClr>
                </a:solidFill>
                <a:latin typeface="Gill Sans Light"/>
                <a:ea typeface="+mj-ea"/>
                <a:cs typeface="+mj-cs"/>
              </a:defRPr>
            </a:lvl1pPr>
          </a:lstStyle>
          <a:p>
            <a:r>
              <a:rPr lang="en-US" dirty="0"/>
              <a:t>High-z Galaxies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1128C7-8883-3BFB-822C-510E00898864}"/>
              </a:ext>
            </a:extLst>
          </p:cNvPr>
          <p:cNvSpPr txBox="1"/>
          <p:nvPr/>
        </p:nvSpPr>
        <p:spPr>
          <a:xfrm>
            <a:off x="262053" y="804535"/>
            <a:ext cx="8619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Suppressed DM clustering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fewer galaxies at high-z.</a:t>
            </a:r>
            <a:endParaRPr lang="en-US" dirty="0">
              <a:solidFill>
                <a:srgbClr val="00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650836-7029-27D7-E7AB-1FC4AD4F3159}"/>
              </a:ext>
            </a:extLst>
          </p:cNvPr>
          <p:cNvSpPr txBox="1"/>
          <p:nvPr/>
        </p:nvSpPr>
        <p:spPr>
          <a:xfrm>
            <a:off x="5808354" y="238794"/>
            <a:ext cx="3335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DJEM &amp; Silk (2013); </a:t>
            </a:r>
          </a:p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Winch DJEM et al (2024)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365819-8777-3269-AFDE-A6146B1C5255}"/>
              </a:ext>
            </a:extLst>
          </p:cNvPr>
          <p:cNvGrpSpPr/>
          <p:nvPr/>
        </p:nvGrpSpPr>
        <p:grpSpPr>
          <a:xfrm>
            <a:off x="0" y="1195663"/>
            <a:ext cx="4890977" cy="3709043"/>
            <a:chOff x="4028086" y="1216389"/>
            <a:chExt cx="4951142" cy="3898196"/>
          </a:xfrm>
        </p:grpSpPr>
        <p:pic>
          <p:nvPicPr>
            <p:cNvPr id="8" name="Picture 7" descr="A diagram of a rainbow&#10;&#10;Description automatically generated">
              <a:extLst>
                <a:ext uri="{FF2B5EF4-FFF2-40B4-BE49-F238E27FC236}">
                  <a16:creationId xmlns:a16="http://schemas.microsoft.com/office/drawing/2014/main" id="{3256DD05-5D1D-CFE9-57D3-277C82E13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28086" y="1245304"/>
              <a:ext cx="4346480" cy="374363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15E446-C2C3-5A5F-4EA0-7984D0BD9F5D}"/>
                </a:ext>
              </a:extLst>
            </p:cNvPr>
            <p:cNvSpPr/>
            <p:nvPr/>
          </p:nvSpPr>
          <p:spPr>
            <a:xfrm>
              <a:off x="5808354" y="3583459"/>
              <a:ext cx="2454700" cy="897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 descr="A close up of a chart&#10;&#10;Description automatically generated">
              <a:extLst>
                <a:ext uri="{FF2B5EF4-FFF2-40B4-BE49-F238E27FC236}">
                  <a16:creationId xmlns:a16="http://schemas.microsoft.com/office/drawing/2014/main" id="{3CE63E89-D53A-E582-7D8A-0FE49CF51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9089" t="2803" r="4960"/>
            <a:stretch/>
          </p:blipFill>
          <p:spPr>
            <a:xfrm>
              <a:off x="8522028" y="1216389"/>
              <a:ext cx="457200" cy="3898196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4C220DF-A610-5A6D-BDBD-98AC607673F4}"/>
              </a:ext>
            </a:extLst>
          </p:cNvPr>
          <p:cNvSpPr txBox="1"/>
          <p:nvPr/>
        </p:nvSpPr>
        <p:spPr>
          <a:xfrm rot="16200000">
            <a:off x="3585846" y="2551628"/>
            <a:ext cx="1652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log</a:t>
            </a:r>
            <a:r>
              <a:rPr lang="en-US" baseline="-25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10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(m/eV)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91438A-63DC-B535-DD55-A2A662A1EF1E}"/>
              </a:ext>
            </a:extLst>
          </p:cNvPr>
          <p:cNvSpPr txBox="1"/>
          <p:nvPr/>
        </p:nvSpPr>
        <p:spPr>
          <a:xfrm>
            <a:off x="2396263" y="3329443"/>
            <a:ext cx="2097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Luminosity function from P(k) + halo model</a:t>
            </a:r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DCBE9E8-FCE0-AC28-950D-49BF58B924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3639" y="1145354"/>
            <a:ext cx="3631916" cy="3759352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AC81402B-DA9E-CAAD-B79C-D5030916D411}"/>
              </a:ext>
            </a:extLst>
          </p:cNvPr>
          <p:cNvGrpSpPr/>
          <p:nvPr/>
        </p:nvGrpSpPr>
        <p:grpSpPr>
          <a:xfrm>
            <a:off x="701749" y="4657294"/>
            <a:ext cx="3841778" cy="509693"/>
            <a:chOff x="701749" y="4657294"/>
            <a:chExt cx="3841778" cy="50969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079A70D-7C22-7A1C-B2EB-71C825F92E53}"/>
                </a:ext>
              </a:extLst>
            </p:cNvPr>
            <p:cNvSpPr txBox="1"/>
            <p:nvPr/>
          </p:nvSpPr>
          <p:spPr>
            <a:xfrm>
              <a:off x="701749" y="4785161"/>
              <a:ext cx="967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Bright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D595323-9DE3-FD0C-72FC-09A3C54C9176}"/>
                </a:ext>
              </a:extLst>
            </p:cNvPr>
            <p:cNvSpPr txBox="1"/>
            <p:nvPr/>
          </p:nvSpPr>
          <p:spPr>
            <a:xfrm>
              <a:off x="3575964" y="4797655"/>
              <a:ext cx="967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Faint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B9C4690-5129-7E60-5BA3-B81DCA28DFFE}"/>
                </a:ext>
              </a:extLst>
            </p:cNvPr>
            <p:cNvSpPr txBox="1"/>
            <p:nvPr/>
          </p:nvSpPr>
          <p:spPr>
            <a:xfrm>
              <a:off x="1842870" y="4657294"/>
              <a:ext cx="13856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Magnitude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8FA5420-E722-B70C-8891-BE4AA38AB5E2}"/>
              </a:ext>
            </a:extLst>
          </p:cNvPr>
          <p:cNvGrpSpPr/>
          <p:nvPr/>
        </p:nvGrpSpPr>
        <p:grpSpPr>
          <a:xfrm>
            <a:off x="5176052" y="1857779"/>
            <a:ext cx="3149241" cy="3296714"/>
            <a:chOff x="5176052" y="1857779"/>
            <a:chExt cx="3149241" cy="329671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6B621BC-90F2-CE3B-4F9F-034BB42EBF80}"/>
                </a:ext>
              </a:extLst>
            </p:cNvPr>
            <p:cNvSpPr txBox="1"/>
            <p:nvPr/>
          </p:nvSpPr>
          <p:spPr>
            <a:xfrm>
              <a:off x="6081823" y="4785161"/>
              <a:ext cx="2243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Axion mass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D851767-E8FE-3302-C911-00BEC7F31076}"/>
                </a:ext>
              </a:extLst>
            </p:cNvPr>
            <p:cNvSpPr txBox="1"/>
            <p:nvPr/>
          </p:nvSpPr>
          <p:spPr>
            <a:xfrm rot="16200000">
              <a:off x="4238983" y="2794848"/>
              <a:ext cx="22434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Dark matter fraction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7226282-21CD-5AEE-9FC6-FFFEE9C265E7}"/>
              </a:ext>
            </a:extLst>
          </p:cNvPr>
          <p:cNvSpPr txBox="1"/>
          <p:nvPr/>
        </p:nvSpPr>
        <p:spPr>
          <a:xfrm>
            <a:off x="968822" y="1326799"/>
            <a:ext cx="169674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Reshift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z=6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10% axion DM</a:t>
            </a:r>
          </a:p>
        </p:txBody>
      </p:sp>
    </p:spTree>
    <p:extLst>
      <p:ext uri="{BB962C8B-B14F-4D97-AF65-F5344CB8AC3E}">
        <p14:creationId xmlns:p14="http://schemas.microsoft.com/office/powerpoint/2010/main" val="374402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F30CD-793B-F7AB-633E-D48993AFC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 explicit “fuzzy” axion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2C4ADD-4CA3-4199-D4A0-16DAD8D77D0A}"/>
              </a:ext>
            </a:extLst>
          </p:cNvPr>
          <p:cNvSpPr txBox="1"/>
          <p:nvPr/>
        </p:nvSpPr>
        <p:spPr>
          <a:xfrm>
            <a:off x="5597650" y="505390"/>
            <a:ext cx="3366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Sheridan, DJEM et al (2024)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19D8E8-2AA8-1DB6-7AFF-6339164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016" y="980724"/>
            <a:ext cx="5853288" cy="33053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BAC9C1-1CF2-EFFC-9DB4-F5A35BAF0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30" y="1380704"/>
            <a:ext cx="2943886" cy="11448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3DB459-1D96-EEBA-D3EB-D8954C0E88E2}"/>
              </a:ext>
            </a:extLst>
          </p:cNvPr>
          <p:cNvSpPr txBox="1"/>
          <p:nvPr/>
        </p:nvSpPr>
        <p:spPr>
          <a:xfrm>
            <a:off x="179696" y="1057469"/>
            <a:ext cx="293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Triangulate this polytope: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84A9EC-9405-E4C0-F682-4BF1D40B2EB2}"/>
              </a:ext>
            </a:extLst>
          </p:cNvPr>
          <p:cNvSpPr txBox="1"/>
          <p:nvPr/>
        </p:nvSpPr>
        <p:spPr>
          <a:xfrm>
            <a:off x="192262" y="2571750"/>
            <a:ext cx="2931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7 axions. Mass 10</a:t>
            </a:r>
            <a:r>
              <a:rPr lang="en-US" baseline="30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14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GeV to 10</a:t>
            </a:r>
            <a:r>
              <a:rPr lang="en-US" baseline="30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-20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eV with f~10</a:t>
            </a:r>
            <a:r>
              <a:rPr lang="en-US" baseline="30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16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GeV.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BDE97C-8777-6F07-58F9-AC54F9215193}"/>
              </a:ext>
            </a:extLst>
          </p:cNvPr>
          <p:cNvSpPr txBox="1"/>
          <p:nvPr/>
        </p:nvSpPr>
        <p:spPr>
          <a:xfrm>
            <a:off x="167130" y="3264283"/>
            <a:ext cx="31973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Vary the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Calabi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-Yau volume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vary the axion mass.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DM density set by angle </a:t>
            </a:r>
            <a:r>
              <a:rPr lang="en-US" dirty="0">
                <a:solidFill>
                  <a:srgbClr val="000000"/>
                </a:solidFill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q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i.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Large ensemble of ~10</a:t>
            </a:r>
            <a:r>
              <a:rPr lang="en-US" baseline="30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6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similar models constructed.</a:t>
            </a:r>
            <a:endParaRPr lang="en-US" dirty="0">
              <a:solidFill>
                <a:srgbClr val="00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35EB90-D58A-4B32-2FAA-D60F3CAE5B78}"/>
              </a:ext>
            </a:extLst>
          </p:cNvPr>
          <p:cNvSpPr txBox="1"/>
          <p:nvPr/>
        </p:nvSpPr>
        <p:spPr>
          <a:xfrm>
            <a:off x="3582838" y="4314944"/>
            <a:ext cx="5381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Axion P(k) suppression can explain Ly-</a:t>
            </a:r>
            <a:r>
              <a:rPr lang="en-US" dirty="0">
                <a:solidFill>
                  <a:srgbClr val="FF0000"/>
                </a:solidFill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amplitude tension with CMB. Testable with more data!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4B3DF3-D5A7-32FA-A553-0988923A5621}"/>
              </a:ext>
            </a:extLst>
          </p:cNvPr>
          <p:cNvSpPr txBox="1"/>
          <p:nvPr/>
        </p:nvSpPr>
        <p:spPr>
          <a:xfrm>
            <a:off x="6462270" y="3349256"/>
            <a:ext cx="1637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accent6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Solid: limits</a:t>
            </a:r>
          </a:p>
          <a:p>
            <a:pPr algn="l"/>
            <a:r>
              <a:rPr lang="en-US" sz="1400" dirty="0">
                <a:solidFill>
                  <a:schemeClr val="accent6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Dashed: forecasts</a:t>
            </a:r>
          </a:p>
        </p:txBody>
      </p:sp>
    </p:spTree>
    <p:extLst>
      <p:ext uri="{BB962C8B-B14F-4D97-AF65-F5344CB8AC3E}">
        <p14:creationId xmlns:p14="http://schemas.microsoft.com/office/powerpoint/2010/main" val="115199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BD0D5-422F-3B0D-AFBD-1C078541D5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11FD93EF-B958-8D78-E252-44947F8D615C}"/>
              </a:ext>
            </a:extLst>
          </p:cNvPr>
          <p:cNvGrpSpPr/>
          <p:nvPr/>
        </p:nvGrpSpPr>
        <p:grpSpPr>
          <a:xfrm>
            <a:off x="0" y="478560"/>
            <a:ext cx="4532407" cy="4559005"/>
            <a:chOff x="-365818" y="269962"/>
            <a:chExt cx="5014127" cy="503430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D997EEC-BAD5-0834-8AC6-46AFD7769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6598" r="8679"/>
            <a:stretch/>
          </p:blipFill>
          <p:spPr>
            <a:xfrm>
              <a:off x="-365818" y="269962"/>
              <a:ext cx="5014127" cy="444192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301D491-E8DF-96E5-559C-B56C9934997B}"/>
                </a:ext>
              </a:extLst>
            </p:cNvPr>
            <p:cNvSpPr txBox="1"/>
            <p:nvPr/>
          </p:nvSpPr>
          <p:spPr>
            <a:xfrm>
              <a:off x="0" y="4726495"/>
              <a:ext cx="3258104" cy="577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Lägue</a:t>
              </a:r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, DJEM et al (2024), </a:t>
              </a:r>
            </a:p>
            <a:p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see also Dome, DJEM et al (2024)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DF4C662-5AB4-B731-08C0-6EC08D946054}"/>
              </a:ext>
            </a:extLst>
          </p:cNvPr>
          <p:cNvSpPr txBox="1"/>
          <p:nvPr/>
        </p:nvSpPr>
        <p:spPr>
          <a:xfrm>
            <a:off x="190320" y="145661"/>
            <a:ext cx="8842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Modeling of ULA effects on structure is good, but it needs to be better…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5B511C-5E5D-DF4F-3BEB-A0237BE8540E}"/>
              </a:ext>
            </a:extLst>
          </p:cNvPr>
          <p:cNvGrpSpPr/>
          <p:nvPr/>
        </p:nvGrpSpPr>
        <p:grpSpPr>
          <a:xfrm>
            <a:off x="4376253" y="642386"/>
            <a:ext cx="4530176" cy="4355453"/>
            <a:chOff x="4376253" y="642386"/>
            <a:chExt cx="4530176" cy="4355453"/>
          </a:xfrm>
        </p:grpSpPr>
        <p:pic>
          <p:nvPicPr>
            <p:cNvPr id="14" name="Picture 13" descr="A graph of a function&#10;&#10;Description automatically generated">
              <a:extLst>
                <a:ext uri="{FF2B5EF4-FFF2-40B4-BE49-F238E27FC236}">
                  <a16:creationId xmlns:a16="http://schemas.microsoft.com/office/drawing/2014/main" id="{65BFB651-2EDF-265A-F46A-F9709C6F6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6253" y="642386"/>
              <a:ext cx="4530176" cy="374411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F3663D7-A045-8C50-44F7-E39619717D5B}"/>
                </a:ext>
              </a:extLst>
            </p:cNvPr>
            <p:cNvSpPr txBox="1"/>
            <p:nvPr/>
          </p:nvSpPr>
          <p:spPr>
            <a:xfrm>
              <a:off x="5961339" y="4474619"/>
              <a:ext cx="29450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Preston, Rogers, Amon &amp; </a:t>
              </a:r>
              <a:r>
                <a:rPr lang="en-US" sz="14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Efstathiou</a:t>
              </a:r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 (2025)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123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5D0BC0-192A-6A90-60F0-9224303C2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95FAC-8E81-8AE4-DE59-7AE74ED83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012" y="262674"/>
            <a:ext cx="8435788" cy="637847"/>
          </a:xfrm>
        </p:spPr>
        <p:txBody>
          <a:bodyPr>
            <a:normAutofit fontScale="90000"/>
          </a:bodyPr>
          <a:lstStyle/>
          <a:p>
            <a:r>
              <a:rPr lang="en-US" dirty="0"/>
              <a:t>Gravitation and the Early Universe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993D82-AD9A-C747-EFAA-B3E61D07BDEB}"/>
              </a:ext>
            </a:extLst>
          </p:cNvPr>
          <p:cNvSpPr txBox="1"/>
          <p:nvPr/>
        </p:nvSpPr>
        <p:spPr>
          <a:xfrm>
            <a:off x="609600" y="1145582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String theory: amazing playground for differential geometry.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Opportunity to probe quantum gravity: compactifications are falsifiable using axions.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“Axion stars”: novel GW signals and </a:t>
            </a:r>
            <a:r>
              <a:rPr lang="en-US" sz="2400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multimessenger</a:t>
            </a:r>
            <a:r>
              <a:rPr lang="en-US" sz="24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String axion models prefer low temperature reheating and low scale inflation.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en-US" sz="2400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Haloscopes</a:t>
            </a:r>
            <a:r>
              <a:rPr lang="en-US" sz="24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” are also high frequency GW detectors.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Axion quasiparticles as analogue simulators.</a:t>
            </a:r>
          </a:p>
        </p:txBody>
      </p:sp>
    </p:spTree>
    <p:extLst>
      <p:ext uri="{BB962C8B-B14F-4D97-AF65-F5344CB8AC3E}">
        <p14:creationId xmlns:p14="http://schemas.microsoft.com/office/powerpoint/2010/main" val="400774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2D1BC-5B18-EB38-ECC0-6933297B0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Axion stars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792CFA-F4E4-7602-1198-83D7C2EC0D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754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F9133-108A-9DCF-9AE4-F50B5FF6C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Soliton Formation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AEB1AE-A7C2-86C5-58FF-5A6124B8BC14}"/>
              </a:ext>
            </a:extLst>
          </p:cNvPr>
          <p:cNvSpPr txBox="1"/>
          <p:nvPr/>
        </p:nvSpPr>
        <p:spPr>
          <a:xfrm>
            <a:off x="5070765" y="238794"/>
            <a:ext cx="3743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Schive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et al (2014); </a:t>
            </a:r>
            <a:r>
              <a:rPr lang="en-US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Levkov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et al (2018); Chen, DJEM et al (2020); </a:t>
            </a:r>
            <a:r>
              <a:rPr lang="en-US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Veltmaat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et al (2018)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7AA37B-E3CC-ABE3-70B3-369852986A3E}"/>
              </a:ext>
            </a:extLst>
          </p:cNvPr>
          <p:cNvSpPr txBox="1"/>
          <p:nvPr/>
        </p:nvSpPr>
        <p:spPr>
          <a:xfrm>
            <a:off x="311084" y="857786"/>
            <a:ext cx="8738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Soliton cores of DM halos form during “</a:t>
            </a:r>
            <a:r>
              <a:rPr lang="en-US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violent relaxation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” from initial coherence.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Second formation mechanism: </a:t>
            </a:r>
            <a:r>
              <a:rPr lang="en-US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gravitational BEC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in “kinetic regime”.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9A5103-70B6-30AC-7DF5-8CBD14E13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677519"/>
            <a:ext cx="4572000" cy="19427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3704A4E-B619-1888-2048-8AF789B00F36}"/>
              </a:ext>
            </a:extLst>
          </p:cNvPr>
          <p:cNvSpPr txBox="1"/>
          <p:nvPr/>
        </p:nvSpPr>
        <p:spPr>
          <a:xfrm>
            <a:off x="430618" y="3620269"/>
            <a:ext cx="457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Gravitationally stable box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: condensation and growth from scattering theory.</a:t>
            </a:r>
          </a:p>
          <a:p>
            <a:pPr algn="l"/>
            <a:r>
              <a:rPr lang="en-US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Cosmological box: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halos and cores from hierarchical structure formation.</a:t>
            </a:r>
          </a:p>
        </p:txBody>
      </p:sp>
      <p:pic>
        <p:nvPicPr>
          <p:cNvPr id="3" name="Picture 2" descr="fdm.png">
            <a:extLst>
              <a:ext uri="{FF2B5EF4-FFF2-40B4-BE49-F238E27FC236}">
                <a16:creationId xmlns:a16="http://schemas.microsoft.com/office/drawing/2014/main" id="{4BD12321-088D-4E9C-E280-2DE7CF7FF46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502" y="1678621"/>
            <a:ext cx="3126398" cy="314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2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F8A08-F062-BA16-581B-CAD683A25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Axion Star Explosions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991EE6-CCE9-A1BB-42B9-E7974BCB1415}"/>
              </a:ext>
            </a:extLst>
          </p:cNvPr>
          <p:cNvSpPr txBox="1"/>
          <p:nvPr/>
        </p:nvSpPr>
        <p:spPr>
          <a:xfrm>
            <a:off x="255373" y="838436"/>
            <a:ext cx="8353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Solitons above a critical mass will explode to axions + photons + GWs.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GW burst v. distinct from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merger+ringdown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. In LIGO window for m~10</a:t>
            </a:r>
            <a:r>
              <a:rPr lang="en-US" baseline="30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-11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DD15E8-F744-CCE0-6E9E-17EB40DF9287}"/>
              </a:ext>
            </a:extLst>
          </p:cNvPr>
          <p:cNvSpPr txBox="1"/>
          <p:nvPr/>
        </p:nvSpPr>
        <p:spPr>
          <a:xfrm>
            <a:off x="5032325" y="249882"/>
            <a:ext cx="4111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Simulate in (3+1) GR with </a:t>
            </a:r>
            <a:r>
              <a:rPr lang="en-US" sz="1400" dirty="0" err="1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GRChombo</a:t>
            </a:r>
            <a:r>
              <a:rPr lang="en-US" sz="14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400" dirty="0">
              <a:solidFill>
                <a:srgbClr val="FFC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Chung-</a:t>
            </a:r>
            <a:r>
              <a:rPr lang="en-US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Jukko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, DJEM+(2023,2024)</a:t>
            </a:r>
          </a:p>
        </p:txBody>
      </p:sp>
      <p:pic>
        <p:nvPicPr>
          <p:cNvPr id="6" name="Picture 5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4A1250E2-B2B6-06EE-D1A0-D8D03B38D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889" y="1378643"/>
            <a:ext cx="7347630" cy="33199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6EB4B5-14BD-13E3-FA99-60BEC79478A8}"/>
              </a:ext>
            </a:extLst>
          </p:cNvPr>
          <p:cNvSpPr txBox="1"/>
          <p:nvPr/>
        </p:nvSpPr>
        <p:spPr>
          <a:xfrm>
            <a:off x="255373" y="4672276"/>
            <a:ext cx="8743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Caveat: formation mechanism for compact objects is exotic (a la PBHs).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164BA5-A6D7-8A84-E131-37BF7E8F8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2898" y="1484767"/>
            <a:ext cx="4988427" cy="349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42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lectromagnetic instability of compact axion stars.mp4">
            <a:hlinkClick r:id="" action="ppaction://media"/>
            <a:extLst>
              <a:ext uri="{FF2B5EF4-FFF2-40B4-BE49-F238E27FC236}">
                <a16:creationId xmlns:a16="http://schemas.microsoft.com/office/drawing/2014/main" id="{EF04934E-5800-5BB6-446C-D25E0BC7F22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85737"/>
            <a:ext cx="914400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56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74E4D-D06F-6F38-1C3A-7B21DBEE1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Axion Star Explosions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16BC03-C343-FC59-797C-AFB8A9F4A7F2}"/>
              </a:ext>
            </a:extLst>
          </p:cNvPr>
          <p:cNvSpPr txBox="1"/>
          <p:nvPr/>
        </p:nvSpPr>
        <p:spPr>
          <a:xfrm>
            <a:off x="189470" y="865580"/>
            <a:ext cx="876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Merger rate from halo model  photons heat IGM  change CMB optical depth.</a:t>
            </a:r>
            <a:endParaRPr lang="en-US" dirty="0">
              <a:solidFill>
                <a:srgbClr val="00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B5D33-72C3-30B0-4B04-52D461100E3B}"/>
              </a:ext>
            </a:extLst>
          </p:cNvPr>
          <p:cNvSpPr txBox="1"/>
          <p:nvPr/>
        </p:nvSpPr>
        <p:spPr>
          <a:xfrm>
            <a:off x="6013623" y="276477"/>
            <a:ext cx="2875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FFC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Du, DJEM et al (2023)</a:t>
            </a:r>
          </a:p>
          <a:p>
            <a:pPr algn="r"/>
            <a:r>
              <a:rPr lang="en-US" sz="1400" dirty="0">
                <a:solidFill>
                  <a:srgbClr val="FFC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Escudero, DJEM et al (2023)</a:t>
            </a:r>
          </a:p>
        </p:txBody>
      </p:sp>
      <p:pic>
        <p:nvPicPr>
          <p:cNvPr id="6" name="Picture 5" descr="A diagram of a graph&#10;&#10;Description automatically generated">
            <a:extLst>
              <a:ext uri="{FF2B5EF4-FFF2-40B4-BE49-F238E27FC236}">
                <a16:creationId xmlns:a16="http://schemas.microsoft.com/office/drawing/2014/main" id="{01BEFDA9-4407-81AB-D1DA-928371BA5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93" y="1300614"/>
            <a:ext cx="4781949" cy="3230769"/>
          </a:xfrm>
          <a:prstGeom prst="rect">
            <a:avLst/>
          </a:prstGeom>
        </p:spPr>
      </p:pic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7CA05183-4F66-7364-78E2-97B2EDA4B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551" y="1310979"/>
            <a:ext cx="4406449" cy="323076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D14B460-C512-5BBD-AFEF-87BB38098707}"/>
              </a:ext>
            </a:extLst>
          </p:cNvPr>
          <p:cNvGrpSpPr/>
          <p:nvPr/>
        </p:nvGrpSpPr>
        <p:grpSpPr>
          <a:xfrm>
            <a:off x="255372" y="4541748"/>
            <a:ext cx="8760942" cy="521715"/>
            <a:chOff x="255372" y="4564051"/>
            <a:chExt cx="8760942" cy="52171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D1AB937-BADA-1EBA-6631-1F5C24A38258}"/>
                </a:ext>
              </a:extLst>
            </p:cNvPr>
            <p:cNvSpPr txBox="1"/>
            <p:nvPr/>
          </p:nvSpPr>
          <p:spPr>
            <a:xfrm>
              <a:off x="255372" y="4564051"/>
              <a:ext cx="8633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Future opportunity for 21cm. This model: suppressed quartics. Other models?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8C64203-1037-0B3F-5FF8-3B230F27823C}"/>
                </a:ext>
              </a:extLst>
            </p:cNvPr>
            <p:cNvSpPr txBox="1"/>
            <p:nvPr/>
          </p:nvSpPr>
          <p:spPr>
            <a:xfrm>
              <a:off x="6141309" y="4777989"/>
              <a:ext cx="28750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solidFill>
                    <a:srgbClr val="FFC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Di et al (2024)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149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DC1B4-E975-10EE-1C5F-2AE66D2E2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Heavy axions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A797F1-ED48-EEA0-BB9B-4CC300E4BC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319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D06DB-BB40-E5DF-BBF6-AFC0A4DA6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Heavy Axions Overproduce DM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7C2E6D-58EB-9B9A-A5D0-700EFC75553E}"/>
              </a:ext>
            </a:extLst>
          </p:cNvPr>
          <p:cNvSpPr txBox="1"/>
          <p:nvPr/>
        </p:nvSpPr>
        <p:spPr>
          <a:xfrm>
            <a:off x="457200" y="1140144"/>
            <a:ext cx="4476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Misalignment: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anything much heavier than QCD axion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way too much DM.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Free parameter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Fine tuning penalty?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FE1A877-8245-4178-4F3D-26288483FB09}"/>
              </a:ext>
            </a:extLst>
          </p:cNvPr>
          <p:cNvGrpSpPr/>
          <p:nvPr/>
        </p:nvGrpSpPr>
        <p:grpSpPr>
          <a:xfrm>
            <a:off x="441677" y="2320999"/>
            <a:ext cx="4199008" cy="1741430"/>
            <a:chOff x="4805913" y="992558"/>
            <a:chExt cx="4199008" cy="174143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317CC00-CEDD-A484-3620-3A74BE036101}"/>
                </a:ext>
              </a:extLst>
            </p:cNvPr>
            <p:cNvSpPr txBox="1"/>
            <p:nvPr/>
          </p:nvSpPr>
          <p:spPr>
            <a:xfrm>
              <a:off x="4816549" y="992558"/>
              <a:ext cx="41883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Freeze-in: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 production from SM plasma via g. Same coupling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</a:t>
              </a:r>
              <a:r>
                <a:rPr lang="en-US" dirty="0">
                  <a:solidFill>
                    <a:srgbClr val="FF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decaying DM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.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9" name="Picture 8" descr="A diagram of a mathematical equation&#10;&#10;Description automatically generated">
              <a:extLst>
                <a:ext uri="{FF2B5EF4-FFF2-40B4-BE49-F238E27FC236}">
                  <a16:creationId xmlns:a16="http://schemas.microsoft.com/office/drawing/2014/main" id="{A284EBF1-AA99-277B-3394-BC06696C2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05913" y="1680377"/>
              <a:ext cx="4167963" cy="105361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B76C3C4-B1EA-6883-6576-E32382717B5C}"/>
              </a:ext>
            </a:extLst>
          </p:cNvPr>
          <p:cNvGrpSpPr/>
          <p:nvPr/>
        </p:nvGrpSpPr>
        <p:grpSpPr>
          <a:xfrm>
            <a:off x="5380829" y="2759479"/>
            <a:ext cx="2976916" cy="2304718"/>
            <a:chOff x="5534717" y="2798849"/>
            <a:chExt cx="2976916" cy="230471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39B97B5-E645-1E78-36F4-52C14C91D9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3352"/>
            <a:stretch/>
          </p:blipFill>
          <p:spPr>
            <a:xfrm>
              <a:off x="5842494" y="2798849"/>
              <a:ext cx="2669139" cy="230471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69D093C-70E6-C9E6-C2C7-8410FB3DEA88}"/>
                </a:ext>
              </a:extLst>
            </p:cNvPr>
            <p:cNvSpPr txBox="1"/>
            <p:nvPr/>
          </p:nvSpPr>
          <p:spPr>
            <a:xfrm rot="16200000">
              <a:off x="4714178" y="3776389"/>
              <a:ext cx="19488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Fractional Abundance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0201B58-E813-CAA0-367B-5B79ADDF79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4717" y="949962"/>
            <a:ext cx="2669140" cy="17361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7DDA2F-86DA-A978-C080-5476E0205809}"/>
              </a:ext>
            </a:extLst>
          </p:cNvPr>
          <p:cNvSpPr txBox="1"/>
          <p:nvPr/>
        </p:nvSpPr>
        <p:spPr>
          <a:xfrm>
            <a:off x="398594" y="4258375"/>
            <a:ext cx="4416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Abundance depends on reheat temperature: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disfavour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high 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D027A1-8764-0ABD-C0EF-30AF49A0A99C}"/>
              </a:ext>
            </a:extLst>
          </p:cNvPr>
          <p:cNvSpPr txBox="1"/>
          <p:nvPr/>
        </p:nvSpPr>
        <p:spPr>
          <a:xfrm rot="16200000">
            <a:off x="7441101" y="3908540"/>
            <a:ext cx="2448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Jain, DJEM et al (2024)</a:t>
            </a:r>
          </a:p>
        </p:txBody>
      </p:sp>
    </p:spTree>
    <p:extLst>
      <p:ext uri="{BB962C8B-B14F-4D97-AF65-F5344CB8AC3E}">
        <p14:creationId xmlns:p14="http://schemas.microsoft.com/office/powerpoint/2010/main" val="321036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9220E14-0D97-D890-F309-EAC51E5A1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the Early Universe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9A9ADF-C2E2-3E89-692A-DF7E20D8B705}"/>
              </a:ext>
            </a:extLst>
          </p:cNvPr>
          <p:cNvSpPr txBox="1"/>
          <p:nvPr/>
        </p:nvSpPr>
        <p:spPr>
          <a:xfrm>
            <a:off x="457200" y="1093513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Need to get rid of these problematic axions.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Use modified reheating epoch (w&lt;0) and lower temperature TR&lt;&lt;GUT.</a:t>
            </a:r>
          </a:p>
          <a:p>
            <a:pPr algn="l"/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Isocurvature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constraints  also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favour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low-scale inflation H&lt;10</a:t>
            </a:r>
            <a:r>
              <a:rPr lang="en-US" baseline="30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10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GeV.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9571413-5ACA-43E9-B815-4FA89BA3C573}"/>
              </a:ext>
            </a:extLst>
          </p:cNvPr>
          <p:cNvGrpSpPr/>
          <p:nvPr/>
        </p:nvGrpSpPr>
        <p:grpSpPr>
          <a:xfrm>
            <a:off x="616688" y="2277418"/>
            <a:ext cx="7244611" cy="923330"/>
            <a:chOff x="616688" y="2277418"/>
            <a:chExt cx="7244611" cy="92333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A7F5231-0785-FD75-154C-D33FAC619436}"/>
                </a:ext>
              </a:extLst>
            </p:cNvPr>
            <p:cNvSpPr txBox="1"/>
            <p:nvPr/>
          </p:nvSpPr>
          <p:spPr>
            <a:xfrm>
              <a:off x="616688" y="2277418"/>
              <a:ext cx="430493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The “cosmological moduli problem”:</a:t>
              </a:r>
            </a:p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Moduli axion partners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matter dom. epoch, followed by low temp reheating.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1E68B55-8359-2027-8B27-DDA84747F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38799" y="2453558"/>
              <a:ext cx="2222500" cy="6731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FC222FC-1873-7D84-1CBE-F27F2AD2B16C}"/>
              </a:ext>
            </a:extLst>
          </p:cNvPr>
          <p:cNvSpPr txBox="1"/>
          <p:nvPr/>
        </p:nvSpPr>
        <p:spPr>
          <a:xfrm>
            <a:off x="616688" y="3516611"/>
            <a:ext cx="8165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Getting BBN correct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m</a:t>
            </a:r>
            <a:r>
              <a:rPr lang="en-US" baseline="-25000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SUSY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&gt; 100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TeV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.</a:t>
            </a:r>
            <a:endParaRPr lang="en-US" dirty="0">
              <a:solidFill>
                <a:srgbClr val="00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DEC00E-21BB-E14D-8522-1535B88B05D4}"/>
              </a:ext>
            </a:extLst>
          </p:cNvPr>
          <p:cNvSpPr txBox="1"/>
          <p:nvPr/>
        </p:nvSpPr>
        <p:spPr>
          <a:xfrm>
            <a:off x="616688" y="4257094"/>
            <a:ext cx="797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If axions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max allowed TR, does this give an upper limit on the SUSY scale?</a:t>
            </a:r>
          </a:p>
        </p:txBody>
      </p:sp>
    </p:spTree>
    <p:extLst>
      <p:ext uri="{BB962C8B-B14F-4D97-AF65-F5344CB8AC3E}">
        <p14:creationId xmlns:p14="http://schemas.microsoft.com/office/powerpoint/2010/main" val="141437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479C6701-817F-8010-4779-89FF0FA1A384}"/>
              </a:ext>
            </a:extLst>
          </p:cNvPr>
          <p:cNvSpPr txBox="1"/>
          <p:nvPr/>
        </p:nvSpPr>
        <p:spPr>
          <a:xfrm>
            <a:off x="303695" y="218433"/>
            <a:ext cx="4519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B0F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Example: freeze-in and decay of heavy axions. h11&gt;50 </a:t>
            </a:r>
            <a:r>
              <a:rPr lang="en-US" dirty="0">
                <a:solidFill>
                  <a:srgbClr val="00B0F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</a:t>
            </a:r>
            <a:r>
              <a:rPr lang="en-US" dirty="0">
                <a:solidFill>
                  <a:srgbClr val="00B0F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f&lt;10</a:t>
            </a:r>
            <a:r>
              <a:rPr lang="en-US" baseline="30000" dirty="0">
                <a:solidFill>
                  <a:srgbClr val="00B0F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12</a:t>
            </a:r>
            <a:r>
              <a:rPr lang="en-US" dirty="0">
                <a:solidFill>
                  <a:srgbClr val="00B0F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GeV.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1C2321-855B-5956-0E52-E0AA1AA29F1B}"/>
              </a:ext>
            </a:extLst>
          </p:cNvPr>
          <p:cNvSpPr txBox="1"/>
          <p:nvPr/>
        </p:nvSpPr>
        <p:spPr>
          <a:xfrm>
            <a:off x="78935" y="4750705"/>
            <a:ext cx="4519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Yin, DJEM et al (in prep); </a:t>
            </a:r>
            <a:r>
              <a:rPr lang="en-US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Gendler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, DJEM et al (2023)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642B1A5-BC56-7BFC-1F80-BC89A6CCD6EC}"/>
              </a:ext>
            </a:extLst>
          </p:cNvPr>
          <p:cNvGrpSpPr/>
          <p:nvPr/>
        </p:nvGrpSpPr>
        <p:grpSpPr>
          <a:xfrm>
            <a:off x="303695" y="2539509"/>
            <a:ext cx="8658149" cy="2603991"/>
            <a:chOff x="303695" y="2539509"/>
            <a:chExt cx="8658149" cy="260399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2AEBD69-46DD-E2E4-ADC7-18D57ADB397A}"/>
                </a:ext>
              </a:extLst>
            </p:cNvPr>
            <p:cNvSpPr txBox="1"/>
            <p:nvPr/>
          </p:nvSpPr>
          <p:spPr>
            <a:xfrm>
              <a:off x="303695" y="3234677"/>
              <a:ext cx="371934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Compare optical depth to measured value in CMB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exclude models at large TR.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3" name="Picture 2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55394573-8472-B12C-FDBD-C244464B40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4969" t="8597" r="6679"/>
            <a:stretch/>
          </p:blipFill>
          <p:spPr>
            <a:xfrm>
              <a:off x="4495227" y="2539509"/>
              <a:ext cx="4466617" cy="2603991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7962902-4D63-48E7-B677-A094203B9BA0}"/>
              </a:ext>
            </a:extLst>
          </p:cNvPr>
          <p:cNvGrpSpPr/>
          <p:nvPr/>
        </p:nvGrpSpPr>
        <p:grpSpPr>
          <a:xfrm>
            <a:off x="303695" y="85018"/>
            <a:ext cx="8536610" cy="2510302"/>
            <a:chOff x="303695" y="85018"/>
            <a:chExt cx="8536610" cy="251030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DCA648A-F2CA-BFC8-E8BC-F3F7B80856DA}"/>
                </a:ext>
              </a:extLst>
            </p:cNvPr>
            <p:cNvSpPr txBox="1"/>
            <p:nvPr/>
          </p:nvSpPr>
          <p:spPr>
            <a:xfrm>
              <a:off x="303695" y="1305363"/>
              <a:ext cx="40531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Compute full reionization history from decaying axion DM for any (</a:t>
              </a:r>
              <a:r>
                <a:rPr lang="en-US" dirty="0" err="1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g,m,TR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) and up to ten decaying axions.</a:t>
              </a:r>
            </a:p>
          </p:txBody>
        </p:sp>
        <p:pic>
          <p:nvPicPr>
            <p:cNvPr id="5" name="Picture 4" descr="A graph of 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7B5B060C-76C0-0AAC-C83F-9800B1357E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801" t="6549" r="6104"/>
            <a:stretch/>
          </p:blipFill>
          <p:spPr>
            <a:xfrm>
              <a:off x="4545552" y="85018"/>
              <a:ext cx="4294753" cy="25103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586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56ABF2C-3EBF-A2B5-CE48-F49E365C602B}"/>
              </a:ext>
            </a:extLst>
          </p:cNvPr>
          <p:cNvSpPr txBox="1"/>
          <p:nvPr/>
        </p:nvSpPr>
        <p:spPr>
          <a:xfrm>
            <a:off x="203200" y="102948"/>
            <a:ext cx="873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Example: misalignment abundance of complete ensemble at h11&lt;8 </a:t>
            </a:r>
            <a:r>
              <a:rPr lang="en-US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f~10</a:t>
            </a:r>
            <a:r>
              <a:rPr lang="en-US" baseline="30000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16</a:t>
            </a:r>
            <a:r>
              <a:rPr lang="en-US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GeV.</a:t>
            </a:r>
            <a:r>
              <a:rPr lang="en-US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44AB8D4-9378-9477-D5D8-372740A0731E}"/>
              </a:ext>
            </a:extLst>
          </p:cNvPr>
          <p:cNvGrpSpPr/>
          <p:nvPr/>
        </p:nvGrpSpPr>
        <p:grpSpPr>
          <a:xfrm>
            <a:off x="230622" y="406714"/>
            <a:ext cx="4131731" cy="4725852"/>
            <a:chOff x="361246" y="406714"/>
            <a:chExt cx="4131731" cy="472585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0CEC62C-6515-54FB-7FB1-C4F6E1C990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9611" r="49224"/>
            <a:stretch/>
          </p:blipFill>
          <p:spPr>
            <a:xfrm>
              <a:off x="824910" y="406714"/>
              <a:ext cx="3668067" cy="407952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BB9420A-C83D-71A2-5123-449E452A2721}"/>
                </a:ext>
              </a:extLst>
            </p:cNvPr>
            <p:cNvSpPr txBox="1"/>
            <p:nvPr/>
          </p:nvSpPr>
          <p:spPr>
            <a:xfrm>
              <a:off x="361246" y="4486235"/>
              <a:ext cx="40198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“Light” axions roll after BBN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cannot be diluted  must be tuned.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BEDC028-7199-C1AD-BD61-B93C725C4FB9}"/>
                </a:ext>
              </a:extLst>
            </p:cNvPr>
            <p:cNvSpPr txBox="1"/>
            <p:nvPr/>
          </p:nvSpPr>
          <p:spPr>
            <a:xfrm rot="16200000">
              <a:off x="-858417" y="2325369"/>
              <a:ext cx="3366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Sheridan, DJEM et al (2024)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19296EC-BED6-11AE-79E6-1DC3A5BA5B7A}"/>
              </a:ext>
            </a:extLst>
          </p:cNvPr>
          <p:cNvGrpSpPr/>
          <p:nvPr/>
        </p:nvGrpSpPr>
        <p:grpSpPr>
          <a:xfrm>
            <a:off x="4692578" y="406712"/>
            <a:ext cx="4368802" cy="4725854"/>
            <a:chOff x="4572000" y="406712"/>
            <a:chExt cx="4368802" cy="472585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E4F5798-F7F6-242E-90A4-0E5D358B9DAB}"/>
                </a:ext>
              </a:extLst>
            </p:cNvPr>
            <p:cNvSpPr txBox="1"/>
            <p:nvPr/>
          </p:nvSpPr>
          <p:spPr>
            <a:xfrm>
              <a:off x="4651024" y="4486235"/>
              <a:ext cx="42897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“Heavy” axions removed with “prompt reheating”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, need low TR and low HI.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1C54258-282C-F17E-55F9-D8130B717F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1869" t="9611"/>
            <a:stretch/>
          </p:blipFill>
          <p:spPr>
            <a:xfrm>
              <a:off x="4572000" y="406712"/>
              <a:ext cx="3476976" cy="40795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920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0B2CE92-A7F6-8F05-F4BD-82DF2842E4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74" t="58265"/>
          <a:stretch/>
        </p:blipFill>
        <p:spPr>
          <a:xfrm>
            <a:off x="39290" y="657053"/>
            <a:ext cx="9144000" cy="363934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B06879B-5184-D427-95EF-7125ACCB638B}"/>
              </a:ext>
            </a:extLst>
          </p:cNvPr>
          <p:cNvGrpSpPr/>
          <p:nvPr/>
        </p:nvGrpSpPr>
        <p:grpSpPr>
          <a:xfrm>
            <a:off x="442913" y="3088729"/>
            <a:ext cx="8515350" cy="300082"/>
            <a:chOff x="442913" y="3088729"/>
            <a:chExt cx="8515350" cy="300082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5FACF50-E1C7-2836-F585-DD407E75D5C7}"/>
                </a:ext>
              </a:extLst>
            </p:cNvPr>
            <p:cNvCxnSpPr>
              <a:cxnSpLocks/>
            </p:cNvCxnSpPr>
            <p:nvPr/>
          </p:nvCxnSpPr>
          <p:spPr>
            <a:xfrm>
              <a:off x="442913" y="3365729"/>
              <a:ext cx="85153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05DADFF-10A9-2F84-AAEF-3C58D63FA5FA}"/>
                </a:ext>
              </a:extLst>
            </p:cNvPr>
            <p:cNvSpPr txBox="1"/>
            <p:nvPr/>
          </p:nvSpPr>
          <p:spPr>
            <a:xfrm>
              <a:off x="3532584" y="3088729"/>
              <a:ext cx="262890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Axions in string theory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970B48B-214C-800A-5441-70B7C4D82062}"/>
              </a:ext>
            </a:extLst>
          </p:cNvPr>
          <p:cNvGrpSpPr/>
          <p:nvPr/>
        </p:nvGrpSpPr>
        <p:grpSpPr>
          <a:xfrm>
            <a:off x="423268" y="2584040"/>
            <a:ext cx="2905720" cy="507831"/>
            <a:chOff x="423268" y="2584040"/>
            <a:chExt cx="2905720" cy="507831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9652EA4-551E-5DE3-C463-01FD2BD5D628}"/>
                </a:ext>
              </a:extLst>
            </p:cNvPr>
            <p:cNvCxnSpPr>
              <a:cxnSpLocks/>
            </p:cNvCxnSpPr>
            <p:nvPr/>
          </p:nvCxnSpPr>
          <p:spPr>
            <a:xfrm>
              <a:off x="442913" y="3088730"/>
              <a:ext cx="288607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313A4E4-4123-646F-39A5-01B8CAB07375}"/>
                </a:ext>
              </a:extLst>
            </p:cNvPr>
            <p:cNvSpPr txBox="1"/>
            <p:nvPr/>
          </p:nvSpPr>
          <p:spPr>
            <a:xfrm>
              <a:off x="423268" y="2584040"/>
              <a:ext cx="26289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Ultralight axions: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structure formation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F041ECA-B51E-6412-44A6-A52FC2E2AD3C}"/>
              </a:ext>
            </a:extLst>
          </p:cNvPr>
          <p:cNvGrpSpPr/>
          <p:nvPr/>
        </p:nvGrpSpPr>
        <p:grpSpPr>
          <a:xfrm>
            <a:off x="5850732" y="2248112"/>
            <a:ext cx="2950369" cy="715581"/>
            <a:chOff x="5850732" y="2248112"/>
            <a:chExt cx="2950369" cy="715581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5ADDC56-1B02-F9CD-0BDC-34F1124B2A9F}"/>
                </a:ext>
              </a:extLst>
            </p:cNvPr>
            <p:cNvCxnSpPr>
              <a:cxnSpLocks/>
            </p:cNvCxnSpPr>
            <p:nvPr/>
          </p:nvCxnSpPr>
          <p:spPr>
            <a:xfrm>
              <a:off x="5850732" y="2917280"/>
              <a:ext cx="295036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3E7855D-53B1-E750-3950-F081F59E8C27}"/>
                </a:ext>
              </a:extLst>
            </p:cNvPr>
            <p:cNvSpPr txBox="1"/>
            <p:nvPr/>
          </p:nvSpPr>
          <p:spPr>
            <a:xfrm>
              <a:off x="6011465" y="2248112"/>
              <a:ext cx="2628900" cy="715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Heavy axions: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Decays, overproduction, constraints on cosmology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0132497-34C8-17BE-E63A-91EC1EB815FE}"/>
              </a:ext>
            </a:extLst>
          </p:cNvPr>
          <p:cNvGrpSpPr/>
          <p:nvPr/>
        </p:nvGrpSpPr>
        <p:grpSpPr>
          <a:xfrm>
            <a:off x="3429000" y="1054964"/>
            <a:ext cx="1371600" cy="300082"/>
            <a:chOff x="3429000" y="1054964"/>
            <a:chExt cx="1371600" cy="300082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69AECBF-1BE7-A37E-801E-A72A1E3D57E5}"/>
                </a:ext>
              </a:extLst>
            </p:cNvPr>
            <p:cNvCxnSpPr/>
            <p:nvPr/>
          </p:nvCxnSpPr>
          <p:spPr>
            <a:xfrm>
              <a:off x="3429000" y="1058297"/>
              <a:ext cx="13716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D4B4B89-DD4C-D6FC-5448-9001F971518A}"/>
                </a:ext>
              </a:extLst>
            </p:cNvPr>
            <p:cNvSpPr txBox="1"/>
            <p:nvPr/>
          </p:nvSpPr>
          <p:spPr>
            <a:xfrm>
              <a:off x="3532584" y="1054964"/>
              <a:ext cx="107870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QCD axion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F059D7-15A3-31D1-7CFC-75F6C4CBB485}"/>
              </a:ext>
            </a:extLst>
          </p:cNvPr>
          <p:cNvGrpSpPr/>
          <p:nvPr/>
        </p:nvGrpSpPr>
        <p:grpSpPr>
          <a:xfrm>
            <a:off x="3677840" y="1354823"/>
            <a:ext cx="1421607" cy="508401"/>
            <a:chOff x="3677840" y="1354823"/>
            <a:chExt cx="1421607" cy="50840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8A10B79-0E04-BE6C-6CBA-C7B70E15E4A7}"/>
                </a:ext>
              </a:extLst>
            </p:cNvPr>
            <p:cNvCxnSpPr>
              <a:cxnSpLocks/>
            </p:cNvCxnSpPr>
            <p:nvPr/>
          </p:nvCxnSpPr>
          <p:spPr>
            <a:xfrm>
              <a:off x="4404121" y="1354823"/>
              <a:ext cx="41433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CDEFC8-21A0-CEB1-EADA-C9466ABDE41D}"/>
                </a:ext>
              </a:extLst>
            </p:cNvPr>
            <p:cNvSpPr txBox="1"/>
            <p:nvPr/>
          </p:nvSpPr>
          <p:spPr>
            <a:xfrm>
              <a:off x="3677840" y="1355393"/>
              <a:ext cx="1421607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“Post-inflation”: </a:t>
              </a:r>
              <a:r>
                <a:rPr kumimoji="0" lang="en-US" sz="13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miniclusters</a:t>
              </a: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7A07E0E-1B8C-354F-88A3-73B2CFC1987D}"/>
              </a:ext>
            </a:extLst>
          </p:cNvPr>
          <p:cNvGrpSpPr/>
          <p:nvPr/>
        </p:nvGrpSpPr>
        <p:grpSpPr>
          <a:xfrm>
            <a:off x="3271837" y="925335"/>
            <a:ext cx="2814638" cy="1090701"/>
            <a:chOff x="3271837" y="925335"/>
            <a:chExt cx="2814638" cy="1090701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50E68536-099D-547B-16BF-B251D1AD84AF}"/>
                </a:ext>
              </a:extLst>
            </p:cNvPr>
            <p:cNvSpPr/>
            <p:nvPr/>
          </p:nvSpPr>
          <p:spPr>
            <a:xfrm>
              <a:off x="3271837" y="925335"/>
              <a:ext cx="1785938" cy="1090701"/>
            </a:xfrm>
            <a:prstGeom prst="roundRect">
              <a:avLst/>
            </a:prstGeom>
            <a:noFill/>
            <a:ln w="41275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321A80B-0E17-23B5-BA9D-F12C8E7F36F8}"/>
                </a:ext>
              </a:extLst>
            </p:cNvPr>
            <p:cNvSpPr txBox="1"/>
            <p:nvPr/>
          </p:nvSpPr>
          <p:spPr>
            <a:xfrm>
              <a:off x="5057775" y="925335"/>
              <a:ext cx="10287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sng" strike="noStrike" kern="1200" cap="none" spc="0" normalizeH="0" baseline="0" noProof="0" dirty="0">
                  <a:ln>
                    <a:noFill/>
                  </a:ln>
                  <a:solidFill>
                    <a:srgbClr val="A02B93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QCD axion searches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7F0FB2A-CF89-513B-5DA7-BD3A5B13D047}"/>
              </a:ext>
            </a:extLst>
          </p:cNvPr>
          <p:cNvGrpSpPr/>
          <p:nvPr/>
        </p:nvGrpSpPr>
        <p:grpSpPr>
          <a:xfrm>
            <a:off x="3208021" y="909445"/>
            <a:ext cx="5479819" cy="1586324"/>
            <a:chOff x="3208021" y="909445"/>
            <a:chExt cx="5479819" cy="1586324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59E0DA1-0B0E-3C60-FB26-B405B660492E}"/>
                </a:ext>
              </a:extLst>
            </p:cNvPr>
            <p:cNvGrpSpPr/>
            <p:nvPr/>
          </p:nvGrpSpPr>
          <p:grpSpPr>
            <a:xfrm>
              <a:off x="3208021" y="1585395"/>
              <a:ext cx="3148483" cy="910374"/>
              <a:chOff x="3208021" y="1585395"/>
              <a:chExt cx="3148483" cy="910374"/>
            </a:xfrm>
          </p:grpSpPr>
          <p:sp>
            <p:nvSpPr>
              <p:cNvPr id="2" name="Rounded Rectangle 1">
                <a:extLst>
                  <a:ext uri="{FF2B5EF4-FFF2-40B4-BE49-F238E27FC236}">
                    <a16:creationId xmlns:a16="http://schemas.microsoft.com/office/drawing/2014/main" id="{03F2CC27-FEEB-A118-84CB-E7EA30580119}"/>
                  </a:ext>
                </a:extLst>
              </p:cNvPr>
              <p:cNvSpPr/>
              <p:nvPr/>
            </p:nvSpPr>
            <p:spPr>
              <a:xfrm>
                <a:off x="3208021" y="1803272"/>
                <a:ext cx="1891427" cy="692497"/>
              </a:xfrm>
              <a:prstGeom prst="roundRect">
                <a:avLst/>
              </a:prstGeom>
              <a:noFill/>
              <a:ln w="412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016CCA4-AF21-E24D-600A-0101165F9804}"/>
                  </a:ext>
                </a:extLst>
              </p:cNvPr>
              <p:cNvSpPr txBox="1"/>
              <p:nvPr/>
            </p:nvSpPr>
            <p:spPr>
              <a:xfrm>
                <a:off x="5041905" y="1585395"/>
                <a:ext cx="1314599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156082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QCD axion in string theory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C6F0E1D-49D1-AF08-41E1-39D4DB094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5490" y="909445"/>
              <a:ext cx="2152350" cy="1185557"/>
            </a:xfrm>
            <a:prstGeom prst="rect">
              <a:avLst/>
            </a:prstGeom>
            <a:ln w="38100">
              <a:solidFill>
                <a:schemeClr val="accent3"/>
              </a:solidFill>
            </a:ln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B642F07A-910A-3BC0-ACF5-666BC75D769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107" t="15687" r="5356" b="8458"/>
          <a:stretch/>
        </p:blipFill>
        <p:spPr>
          <a:xfrm>
            <a:off x="775454" y="969595"/>
            <a:ext cx="2163566" cy="1054606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182D4BE-31A9-31A6-51A9-1844B17C20DC}"/>
              </a:ext>
            </a:extLst>
          </p:cNvPr>
          <p:cNvGrpSpPr/>
          <p:nvPr/>
        </p:nvGrpSpPr>
        <p:grpSpPr>
          <a:xfrm>
            <a:off x="414338" y="2179867"/>
            <a:ext cx="8579644" cy="1421606"/>
            <a:chOff x="414338" y="2179867"/>
            <a:chExt cx="8579644" cy="1421606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1B10ABCD-36AB-ED1B-323E-C70799B267F8}"/>
                </a:ext>
              </a:extLst>
            </p:cNvPr>
            <p:cNvSpPr/>
            <p:nvPr/>
          </p:nvSpPr>
          <p:spPr>
            <a:xfrm>
              <a:off x="414338" y="2179867"/>
              <a:ext cx="8579644" cy="1421606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F8B4521-2215-B8AA-9C0A-AC6336F97582}"/>
                </a:ext>
              </a:extLst>
            </p:cNvPr>
            <p:cNvSpPr txBox="1"/>
            <p:nvPr/>
          </p:nvSpPr>
          <p:spPr>
            <a:xfrm>
              <a:off x="5270261" y="2199586"/>
              <a:ext cx="10287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sng" strike="noStrike" kern="1200" cap="none" spc="0" normalizeH="0" baseline="0" noProof="0" dirty="0">
                  <a:ln>
                    <a:noFill/>
                  </a:ln>
                  <a:solidFill>
                    <a:srgbClr val="4EA72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String </a:t>
              </a:r>
              <a:r>
                <a:rPr kumimoji="0" lang="en-US" sz="1350" b="1" i="0" u="sng" strike="noStrike" kern="1200" cap="none" spc="0" normalizeH="0" baseline="0" noProof="0" dirty="0" err="1">
                  <a:ln>
                    <a:noFill/>
                  </a:ln>
                  <a:solidFill>
                    <a:srgbClr val="4EA72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Axiverse</a:t>
              </a:r>
              <a:endParaRPr kumimoji="0" lang="en-US" sz="1350" b="1" i="0" u="sng" strike="noStrike" kern="1200" cap="none" spc="0" normalizeH="0" baseline="0" noProof="0" dirty="0">
                <a:ln>
                  <a:noFill/>
                </a:ln>
                <a:solidFill>
                  <a:srgbClr val="4EA72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EDA153C-08C0-D16E-7980-66D4AF0134DA}"/>
              </a:ext>
            </a:extLst>
          </p:cNvPr>
          <p:cNvSpPr txBox="1"/>
          <p:nvPr/>
        </p:nvSpPr>
        <p:spPr>
          <a:xfrm>
            <a:off x="39290" y="4132504"/>
            <a:ext cx="3389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Hubble scale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~ (size of Universe)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-1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769553-A111-346E-5EAD-BEECC2969196}"/>
              </a:ext>
            </a:extLst>
          </p:cNvPr>
          <p:cNvSpPr txBox="1"/>
          <p:nvPr/>
        </p:nvSpPr>
        <p:spPr>
          <a:xfrm>
            <a:off x="6535490" y="4132504"/>
            <a:ext cx="26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Planck scale (quantum gravity)</a:t>
            </a:r>
          </a:p>
        </p:txBody>
      </p:sp>
    </p:spTree>
    <p:extLst>
      <p:ext uri="{BB962C8B-B14F-4D97-AF65-F5344CB8AC3E}">
        <p14:creationId xmlns:p14="http://schemas.microsoft.com/office/powerpoint/2010/main" val="198754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AE3C7-4D15-9C8D-2088-A393B2FBE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1346852"/>
            <a:ext cx="7886700" cy="2139553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Direct detection:</a:t>
            </a:r>
            <a:br>
              <a:rPr lang="en-US" dirty="0">
                <a:solidFill>
                  <a:schemeClr val="accent4"/>
                </a:solidFill>
              </a:rPr>
            </a:br>
            <a:r>
              <a:rPr lang="en-US" dirty="0">
                <a:solidFill>
                  <a:schemeClr val="accent4"/>
                </a:solidFill>
              </a:rPr>
              <a:t>“</a:t>
            </a:r>
            <a:r>
              <a:rPr lang="en-US" dirty="0" err="1">
                <a:solidFill>
                  <a:schemeClr val="accent4"/>
                </a:solidFill>
              </a:rPr>
              <a:t>Haloscopes</a:t>
            </a:r>
            <a:r>
              <a:rPr lang="en-US" dirty="0">
                <a:solidFill>
                  <a:schemeClr val="accent4"/>
                </a:solidFill>
              </a:rPr>
              <a:t>”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C61A8F1-FBC1-B7B7-5745-E0A4EBC9DBD2}"/>
              </a:ext>
            </a:extLst>
          </p:cNvPr>
          <p:cNvSpPr/>
          <p:nvPr/>
        </p:nvSpPr>
        <p:spPr>
          <a:xfrm>
            <a:off x="4757057" y="424544"/>
            <a:ext cx="4158344" cy="3984171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2572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564664-5926-C133-BA2D-AAB7DEAB9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45991-90D7-B525-DDD7-D988371A2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QCD axion will be found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BABDBD5-8B67-9899-ABB4-ECFB6E80613C}"/>
              </a:ext>
            </a:extLst>
          </p:cNvPr>
          <p:cNvGrpSpPr/>
          <p:nvPr/>
        </p:nvGrpSpPr>
        <p:grpSpPr>
          <a:xfrm>
            <a:off x="3441944" y="730127"/>
            <a:ext cx="5547967" cy="4437436"/>
            <a:chOff x="4334962" y="876235"/>
            <a:chExt cx="5547967" cy="44374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DD71407-43A2-3BC3-075D-2CBD3A02AEF9}"/>
                </a:ext>
              </a:extLst>
            </p:cNvPr>
            <p:cNvGrpSpPr/>
            <p:nvPr/>
          </p:nvGrpSpPr>
          <p:grpSpPr>
            <a:xfrm>
              <a:off x="4334962" y="876235"/>
              <a:ext cx="5350251" cy="4215331"/>
              <a:chOff x="1377567" y="8448"/>
              <a:chExt cx="7073458" cy="5438956"/>
            </a:xfrm>
          </p:grpSpPr>
          <p:pic>
            <p:nvPicPr>
              <p:cNvPr id="9" name="Picture 8" descr="Chart&#10;&#10;Description automatically generated">
                <a:extLst>
                  <a:ext uri="{FF2B5EF4-FFF2-40B4-BE49-F238E27FC236}">
                    <a16:creationId xmlns:a16="http://schemas.microsoft.com/office/drawing/2014/main" id="{D43619A7-B264-5F79-3EBB-7196115BD5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77567" y="8448"/>
                <a:ext cx="7073458" cy="5438956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7B401D6-CCB9-4A01-7A3A-4E881A8009A6}"/>
                  </a:ext>
                </a:extLst>
              </p:cNvPr>
              <p:cNvSpPr txBox="1"/>
              <p:nvPr/>
            </p:nvSpPr>
            <p:spPr>
              <a:xfrm>
                <a:off x="2291098" y="593178"/>
                <a:ext cx="909346" cy="4765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Light" panose="02000503020000020003" pitchFamily="2" charset="0"/>
                    <a:ea typeface="+mn-ea"/>
                    <a:cs typeface="Gill Sans Light"/>
                  </a:rPr>
                  <a:t>kHz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9D646CB-910D-EDEA-3B19-8F39FBC28A99}"/>
                  </a:ext>
                </a:extLst>
              </p:cNvPr>
              <p:cNvSpPr txBox="1"/>
              <p:nvPr/>
            </p:nvSpPr>
            <p:spPr>
              <a:xfrm>
                <a:off x="6501998" y="593178"/>
                <a:ext cx="909345" cy="4765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Light" panose="02000503020000020003" pitchFamily="2" charset="0"/>
                    <a:ea typeface="+mn-ea"/>
                    <a:cs typeface="Gill Sans Light"/>
                  </a:rPr>
                  <a:t>THz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3456159-62FD-4497-D769-22359759F598}"/>
                </a:ext>
              </a:extLst>
            </p:cNvPr>
            <p:cNvSpPr txBox="1"/>
            <p:nvPr/>
          </p:nvSpPr>
          <p:spPr>
            <a:xfrm>
              <a:off x="6085077" y="5005894"/>
              <a:ext cx="3797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Snowmass “Axion Dark Matter” (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inc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 DJEM)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E64DB83-5E54-D032-E76A-5EE2EE9B1CCF}"/>
              </a:ext>
            </a:extLst>
          </p:cNvPr>
          <p:cNvGrpSpPr/>
          <p:nvPr/>
        </p:nvGrpSpPr>
        <p:grpSpPr>
          <a:xfrm>
            <a:off x="287079" y="1010093"/>
            <a:ext cx="3154865" cy="1078761"/>
            <a:chOff x="287079" y="1010093"/>
            <a:chExt cx="3154865" cy="1078761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D4C4C96-E370-E6CC-68A2-08A482C99EB9}"/>
                </a:ext>
              </a:extLst>
            </p:cNvPr>
            <p:cNvSpPr txBox="1"/>
            <p:nvPr/>
          </p:nvSpPr>
          <p:spPr>
            <a:xfrm>
              <a:off x="287079" y="1010093"/>
              <a:ext cx="3154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QCD axion mass: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8A10F18-81C3-0356-591D-96835031E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444" y="1453854"/>
              <a:ext cx="2984500" cy="63500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D39923A-A3E7-68CB-6A9D-91E5C88C9E9F}"/>
              </a:ext>
            </a:extLst>
          </p:cNvPr>
          <p:cNvSpPr txBox="1"/>
          <p:nvPr/>
        </p:nvSpPr>
        <p:spPr>
          <a:xfrm>
            <a:off x="287078" y="2304673"/>
            <a:ext cx="3154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Bounded from above by SN1987A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burst duration. Bounded from below by black hole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superradiance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809E3A-FF2F-4AE7-EAB7-C464083988B4}"/>
              </a:ext>
            </a:extLst>
          </p:cNvPr>
          <p:cNvSpPr txBox="1"/>
          <p:nvPr/>
        </p:nvSpPr>
        <p:spPr>
          <a:xfrm>
            <a:off x="287078" y="3682662"/>
            <a:ext cx="3253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8ABED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Axion DM is an oscillating classical field in kHz to THz.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4DBD04-56EC-9709-AEA2-D99FDFA82F4C}"/>
              </a:ext>
            </a:extLst>
          </p:cNvPr>
          <p:cNvSpPr/>
          <p:nvPr/>
        </p:nvSpPr>
        <p:spPr>
          <a:xfrm>
            <a:off x="3798277" y="1748413"/>
            <a:ext cx="4682532" cy="643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AA266D-6A6D-4380-35A9-42E447543F80}"/>
              </a:ext>
            </a:extLst>
          </p:cNvPr>
          <p:cNvSpPr/>
          <p:nvPr/>
        </p:nvSpPr>
        <p:spPr>
          <a:xfrm>
            <a:off x="3775803" y="2391508"/>
            <a:ext cx="4705006" cy="17785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6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" grpId="0" animBg="1"/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801C544E-BA39-FA05-A2C6-32D7A608B5C2}"/>
              </a:ext>
            </a:extLst>
          </p:cNvPr>
          <p:cNvGrpSpPr/>
          <p:nvPr/>
        </p:nvGrpSpPr>
        <p:grpSpPr>
          <a:xfrm>
            <a:off x="511444" y="1104254"/>
            <a:ext cx="4518601" cy="785914"/>
            <a:chOff x="681925" y="1472339"/>
            <a:chExt cx="6024802" cy="104788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8E37EA3-DE05-1853-6C50-A6DCF64AF72A}"/>
                </a:ext>
              </a:extLst>
            </p:cNvPr>
            <p:cNvSpPr txBox="1"/>
            <p:nvPr/>
          </p:nvSpPr>
          <p:spPr>
            <a:xfrm>
              <a:off x="681925" y="1472339"/>
              <a:ext cx="602480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latin typeface="Avenir Book" panose="02000503020000020003" pitchFamily="2" charset="0"/>
                </a:rPr>
                <a:t>Axions interact with electromagnetism via: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6D9771C-B971-25EC-B95E-FD9717AD1C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98826" y="1885224"/>
              <a:ext cx="4191000" cy="63500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9D56243-1708-7DF5-121E-E68AAC20379F}"/>
              </a:ext>
            </a:extLst>
          </p:cNvPr>
          <p:cNvGrpSpPr/>
          <p:nvPr/>
        </p:nvGrpSpPr>
        <p:grpSpPr>
          <a:xfrm>
            <a:off x="511444" y="1852729"/>
            <a:ext cx="4606513" cy="1104114"/>
            <a:chOff x="681925" y="2470305"/>
            <a:chExt cx="6142017" cy="147215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C7D5D73-2368-3A02-CD42-7930D45AA5CE}"/>
                </a:ext>
              </a:extLst>
            </p:cNvPr>
            <p:cNvSpPr txBox="1"/>
            <p:nvPr/>
          </p:nvSpPr>
          <p:spPr>
            <a:xfrm>
              <a:off x="681925" y="2470305"/>
              <a:ext cx="61420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latin typeface="Avenir Book" panose="02000503020000020003" pitchFamily="2" charset="0"/>
                  <a:sym typeface="Wingdings" pitchFamily="2" charset="2"/>
                </a:rPr>
                <a:t> axions source Maxwell’s equations:</a:t>
              </a:r>
              <a:endParaRPr lang="en-US" dirty="0">
                <a:latin typeface="Avenir Book" panose="02000503020000020003" pitchFamily="2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717F7D9-609A-4D51-BDA3-AE56033C6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6300" y="2964557"/>
              <a:ext cx="5219700" cy="9779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088A5A1-E2E3-C58C-5AA8-3E1A5A9E478A}"/>
              </a:ext>
            </a:extLst>
          </p:cNvPr>
          <p:cNvGrpSpPr/>
          <p:nvPr/>
        </p:nvGrpSpPr>
        <p:grpSpPr>
          <a:xfrm>
            <a:off x="475972" y="3072757"/>
            <a:ext cx="4518602" cy="860599"/>
            <a:chOff x="634630" y="4097009"/>
            <a:chExt cx="6024802" cy="114746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6C35882-D119-6ECC-64F8-871C3C3D05FD}"/>
                </a:ext>
              </a:extLst>
            </p:cNvPr>
            <p:cNvSpPr txBox="1"/>
            <p:nvPr/>
          </p:nvSpPr>
          <p:spPr>
            <a:xfrm>
              <a:off x="634630" y="4097009"/>
              <a:ext cx="602480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latin typeface="Avenir Book" panose="02000503020000020003" pitchFamily="2" charset="0"/>
                </a:rPr>
                <a:t>B source </a:t>
              </a:r>
              <a:r>
                <a:rPr lang="en-US" dirty="0">
                  <a:latin typeface="Avenir Book" panose="02000503020000020003" pitchFamily="2" charset="0"/>
                  <a:sym typeface="Wingdings" pitchFamily="2" charset="2"/>
                </a:rPr>
                <a:t> </a:t>
              </a:r>
              <a:r>
                <a:rPr lang="en-US" dirty="0" err="1">
                  <a:latin typeface="Avenir Book" panose="02000503020000020003" pitchFamily="2" charset="0"/>
                  <a:sym typeface="Wingdings" pitchFamily="2" charset="2"/>
                </a:rPr>
                <a:t>linearise</a:t>
              </a:r>
              <a:r>
                <a:rPr lang="en-US" dirty="0">
                  <a:latin typeface="Avenir Book" panose="02000503020000020003" pitchFamily="2" charset="0"/>
                  <a:sym typeface="Wingdings" pitchFamily="2" charset="2"/>
                </a:rPr>
                <a:t> for E wave equation:</a:t>
              </a:r>
              <a:endParaRPr lang="en-US" dirty="0">
                <a:latin typeface="Avenir Book" panose="02000503020000020003" pitchFamily="2" charset="0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F5DC4EF-59D5-F246-76C3-8158E7464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95981" y="4558674"/>
              <a:ext cx="4102100" cy="6858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2FCCF77-D90F-58B6-F407-AE10399EAF07}"/>
              </a:ext>
            </a:extLst>
          </p:cNvPr>
          <p:cNvGrpSpPr/>
          <p:nvPr/>
        </p:nvGrpSpPr>
        <p:grpSpPr>
          <a:xfrm>
            <a:off x="457200" y="2899643"/>
            <a:ext cx="8187365" cy="2067428"/>
            <a:chOff x="634630" y="3855643"/>
            <a:chExt cx="10916487" cy="27565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DD99BEA-0033-0AFC-259B-D29E721547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53512" y="3855643"/>
              <a:ext cx="4797605" cy="275657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71DB4EA-C7E6-BD2E-CEBC-DF2DF887400D}"/>
                </a:ext>
              </a:extLst>
            </p:cNvPr>
            <p:cNvSpPr txBox="1"/>
            <p:nvPr/>
          </p:nvSpPr>
          <p:spPr>
            <a:xfrm>
              <a:off x="634630" y="5088809"/>
              <a:ext cx="578166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latin typeface="Avenir Book" panose="02000503020000020003" pitchFamily="2" charset="0"/>
                  <a:sym typeface="Wingdings" pitchFamily="2" charset="2"/>
                </a:rPr>
                <a:t> resonance via boundary conditions.</a:t>
              </a:r>
              <a:endParaRPr lang="en-US" dirty="0">
                <a:latin typeface="Avenir Book" panose="02000503020000020003" pitchFamily="2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157D215-4DA8-7C12-5DB0-5B42F4A8AD10}"/>
              </a:ext>
            </a:extLst>
          </p:cNvPr>
          <p:cNvGrpSpPr/>
          <p:nvPr/>
        </p:nvGrpSpPr>
        <p:grpSpPr>
          <a:xfrm>
            <a:off x="657225" y="4321922"/>
            <a:ext cx="4337349" cy="651739"/>
            <a:chOff x="876300" y="5762562"/>
            <a:chExt cx="5783132" cy="86898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75335EC-AA01-D710-A05E-995CEBE6C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6300" y="5762562"/>
              <a:ext cx="2400300" cy="6858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D8FFFDE-AD29-1AA9-82AE-6D23C3971583}"/>
                </a:ext>
              </a:extLst>
            </p:cNvPr>
            <p:cNvSpPr txBox="1"/>
            <p:nvPr/>
          </p:nvSpPr>
          <p:spPr>
            <a:xfrm>
              <a:off x="3525464" y="5769773"/>
              <a:ext cx="313396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0000"/>
                  </a:solidFill>
                  <a:latin typeface="Avenir Book" panose="02000503020000020003" pitchFamily="2" charset="0"/>
                </a:rPr>
                <a:t>Power 10</a:t>
              </a:r>
              <a:r>
                <a:rPr lang="en-US" baseline="30000" dirty="0">
                  <a:solidFill>
                    <a:srgbClr val="FF0000"/>
                  </a:solidFill>
                  <a:latin typeface="Avenir Book" panose="02000503020000020003" pitchFamily="2" charset="0"/>
                </a:rPr>
                <a:t>-22</a:t>
              </a:r>
              <a:r>
                <a:rPr lang="en-US" dirty="0">
                  <a:solidFill>
                    <a:srgbClr val="FF0000"/>
                  </a:solidFill>
                  <a:latin typeface="Avenir Book" panose="02000503020000020003" pitchFamily="2" charset="0"/>
                </a:rPr>
                <a:t> W in typical experiment</a:t>
              </a: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820F5C42-F7BF-71FC-EFB5-7EDB99E2C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8794"/>
            <a:ext cx="8229600" cy="637847"/>
          </a:xfrm>
        </p:spPr>
        <p:txBody>
          <a:bodyPr>
            <a:normAutofit fontScale="90000"/>
          </a:bodyPr>
          <a:lstStyle/>
          <a:p>
            <a:r>
              <a:rPr lang="en-US" dirty="0"/>
              <a:t>Resonant Cavities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85A707-FA80-78DC-1769-6930F8BE2B8F}"/>
              </a:ext>
            </a:extLst>
          </p:cNvPr>
          <p:cNvSpPr txBox="1"/>
          <p:nvPr/>
        </p:nvSpPr>
        <p:spPr>
          <a:xfrm>
            <a:off x="5290258" y="313223"/>
            <a:ext cx="3797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Sikivie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(1983); ADMX collab.</a:t>
            </a:r>
          </a:p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“Dark Matter” (DJEM et al)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43AD0E-6D20-6AA0-9353-A73599CD80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5589" y="996332"/>
            <a:ext cx="3048041" cy="1701975"/>
          </a:xfrm>
          <a:prstGeom prst="rect">
            <a:avLst/>
          </a:prstGeom>
        </p:spPr>
      </p:pic>
      <p:pic>
        <p:nvPicPr>
          <p:cNvPr id="2" name="Picture 1" descr="Several pictures of a machine&#10;&#10;Description automatically generated">
            <a:extLst>
              <a:ext uri="{FF2B5EF4-FFF2-40B4-BE49-F238E27FC236}">
                <a16:creationId xmlns:a16="http://schemas.microsoft.com/office/drawing/2014/main" id="{B0FC430C-2C63-1446-7E56-85B4ECF949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7942" y="1135177"/>
            <a:ext cx="3643334" cy="364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4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Detect </a:t>
            </a:r>
            <a:r>
              <a:rPr lang="en-US" dirty="0" err="1"/>
              <a:t>Axions</a:t>
            </a:r>
            <a:endParaRPr lang="en-US" dirty="0"/>
          </a:p>
        </p:txBody>
      </p:sp>
      <p:pic>
        <p:nvPicPr>
          <p:cNvPr id="3" name="Picture 2" descr="magn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2519"/>
            <a:ext cx="2616475" cy="2062398"/>
          </a:xfrm>
          <a:prstGeom prst="rect">
            <a:avLst/>
          </a:prstGeom>
        </p:spPr>
      </p:pic>
      <p:pic>
        <p:nvPicPr>
          <p:cNvPr id="4" name="Picture 3" descr="microwav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823" y="1928629"/>
            <a:ext cx="2565197" cy="1551089"/>
          </a:xfrm>
          <a:prstGeom prst="rect">
            <a:avLst/>
          </a:prstGeom>
        </p:spPr>
      </p:pic>
      <p:pic>
        <p:nvPicPr>
          <p:cNvPr id="5" name="Picture 4" descr="fridg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499" y="1258313"/>
            <a:ext cx="3061992" cy="3061992"/>
          </a:xfrm>
          <a:prstGeom prst="rect">
            <a:avLst/>
          </a:prstGeom>
        </p:spPr>
      </p:pic>
      <p:pic>
        <p:nvPicPr>
          <p:cNvPr id="6" name="Picture 5" descr="mun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324" y="1481751"/>
            <a:ext cx="2504368" cy="250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3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A1D16-DB86-2FC3-74AF-B8AF4601E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Haloscopes</a:t>
            </a:r>
            <a:r>
              <a:rPr lang="en-US" dirty="0"/>
              <a:t> beyond GHz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0E59DA0-A035-FA37-0CA3-6401259FC28A}"/>
              </a:ext>
            </a:extLst>
          </p:cNvPr>
          <p:cNvGrpSpPr/>
          <p:nvPr/>
        </p:nvGrpSpPr>
        <p:grpSpPr>
          <a:xfrm>
            <a:off x="3739699" y="1102000"/>
            <a:ext cx="5255445" cy="3956594"/>
            <a:chOff x="3739699" y="1102000"/>
            <a:chExt cx="5255445" cy="395659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2EEC7D5-BDC9-D7F0-E479-C706878CC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39699" y="1102000"/>
              <a:ext cx="5255445" cy="359759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C2D5563-61A5-088C-0D97-869F157263E9}"/>
                </a:ext>
              </a:extLst>
            </p:cNvPr>
            <p:cNvSpPr txBox="1"/>
            <p:nvPr/>
          </p:nvSpPr>
          <p:spPr>
            <a:xfrm>
              <a:off x="5197292" y="4750817"/>
              <a:ext cx="3797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Ciaran O’Hare </a:t>
              </a:r>
              <a:r>
                <a:rPr lang="en-US" sz="14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AxionLimits</a:t>
              </a:r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14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Github</a:t>
              </a:r>
              <a:endPara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EEEBD8A-C69D-00FA-4AB4-1143095D1BEA}"/>
              </a:ext>
            </a:extLst>
          </p:cNvPr>
          <p:cNvSpPr txBox="1"/>
          <p:nvPr/>
        </p:nvSpPr>
        <p:spPr>
          <a:xfrm>
            <a:off x="284118" y="1102000"/>
            <a:ext cx="3269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Cavity tech doesn’t scale well.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Many new ideas since ~2012.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1791E8-C3D7-1E8F-6FE6-1442EBC23B37}"/>
              </a:ext>
            </a:extLst>
          </p:cNvPr>
          <p:cNvSpPr txBox="1"/>
          <p:nvPr/>
        </p:nvSpPr>
        <p:spPr>
          <a:xfrm>
            <a:off x="284118" y="1907416"/>
            <a:ext cx="33511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Low frequency: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DMRadio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/ ABRA resonant circuits.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Mid: MADMAX dielectrics, ALPHA wire metamaterial.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High: BREAD dish antenna, 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quasiparticle magnetic res.</a:t>
            </a:r>
            <a:endParaRPr lang="en-US" dirty="0">
              <a:solidFill>
                <a:srgbClr val="00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Haloscopes</a:t>
            </a:r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are also high frequency GW detectors.</a:t>
            </a:r>
          </a:p>
        </p:txBody>
      </p:sp>
    </p:spTree>
    <p:extLst>
      <p:ext uri="{BB962C8B-B14F-4D97-AF65-F5344CB8AC3E}">
        <p14:creationId xmlns:p14="http://schemas.microsoft.com/office/powerpoint/2010/main" val="66338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52573-D475-A1BD-8AF4-01E61AC08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CY topology in the lab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06B6A8-2D74-E3A7-49FB-443D8B74C777}"/>
              </a:ext>
            </a:extLst>
          </p:cNvPr>
          <p:cNvSpPr txBox="1"/>
          <p:nvPr/>
        </p:nvSpPr>
        <p:spPr>
          <a:xfrm>
            <a:off x="5605728" y="431770"/>
            <a:ext cx="3263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Gendler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&amp; DJEM (2024)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4BFD1B-C40D-068B-5BD4-E87BEB482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0073" y="1897947"/>
            <a:ext cx="4863927" cy="2771666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13B71E0-0620-F7FC-DFC0-25CF1443A6D1}"/>
              </a:ext>
            </a:extLst>
          </p:cNvPr>
          <p:cNvGrpSpPr/>
          <p:nvPr/>
        </p:nvGrpSpPr>
        <p:grpSpPr>
          <a:xfrm>
            <a:off x="292980" y="1347324"/>
            <a:ext cx="9294546" cy="550623"/>
            <a:chOff x="292980" y="1347324"/>
            <a:chExt cx="9294546" cy="55062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6B1C391-3D29-BA2A-5D85-41F739963FEE}"/>
                </a:ext>
              </a:extLst>
            </p:cNvPr>
            <p:cNvSpPr txBox="1"/>
            <p:nvPr/>
          </p:nvSpPr>
          <p:spPr>
            <a:xfrm>
              <a:off x="1736298" y="1473055"/>
              <a:ext cx="7851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QCD axion mass correlated to topology. Higher h11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higher ma .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92914BA-3144-7509-4B12-30D55EFC1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2980" y="1347324"/>
              <a:ext cx="1298905" cy="550623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450F642-E9E6-44AF-B471-7BBAD2F2EB5C}"/>
              </a:ext>
            </a:extLst>
          </p:cNvPr>
          <p:cNvGrpSpPr/>
          <p:nvPr/>
        </p:nvGrpSpPr>
        <p:grpSpPr>
          <a:xfrm>
            <a:off x="509969" y="977992"/>
            <a:ext cx="8469811" cy="369332"/>
            <a:chOff x="509969" y="977992"/>
            <a:chExt cx="8469811" cy="36933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34BB58F-A1C5-139D-C640-FB5BA4ED3D22}"/>
                </a:ext>
              </a:extLst>
            </p:cNvPr>
            <p:cNvSpPr txBox="1"/>
            <p:nvPr/>
          </p:nvSpPr>
          <p:spPr>
            <a:xfrm>
              <a:off x="509969" y="977992"/>
              <a:ext cx="7876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Cycle vols &gt;1 (control EFT)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overall volume grows with topology.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5A64E95-3E09-5CB5-2D4E-5C60CB2E1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88526" y="977992"/>
              <a:ext cx="1391254" cy="335820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3D3D5CE-9866-98BD-2363-CD2700F66B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961" y="1957528"/>
            <a:ext cx="3862206" cy="26871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B9B9B75-F395-7225-D6CC-0FAC1718F766}"/>
              </a:ext>
            </a:extLst>
          </p:cNvPr>
          <p:cNvSpPr txBox="1"/>
          <p:nvPr/>
        </p:nvSpPr>
        <p:spPr>
          <a:xfrm>
            <a:off x="220644" y="4676179"/>
            <a:ext cx="8839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Different </a:t>
            </a:r>
            <a:r>
              <a:rPr lang="en-US" dirty="0" err="1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haloscopes</a:t>
            </a:r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are sensitive to different topologies </a:t>
            </a:r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test string theory.</a:t>
            </a:r>
          </a:p>
        </p:txBody>
      </p:sp>
    </p:spTree>
    <p:extLst>
      <p:ext uri="{BB962C8B-B14F-4D97-AF65-F5344CB8AC3E}">
        <p14:creationId xmlns:p14="http://schemas.microsoft.com/office/powerpoint/2010/main" val="103095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876AE-729E-41D7-10FD-D85D8B222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5053B-2AD4-997F-9BC2-8317EC462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Discovery of the axion quasiparticle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A11E7-4844-80CF-5BDD-4CD3ADD46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3259171"/>
            <a:ext cx="7772400" cy="3416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Qiu, DJEM et al, Nature (2025)</a:t>
            </a:r>
          </a:p>
        </p:txBody>
      </p:sp>
    </p:spTree>
    <p:extLst>
      <p:ext uri="{BB962C8B-B14F-4D97-AF65-F5344CB8AC3E}">
        <p14:creationId xmlns:p14="http://schemas.microsoft.com/office/powerpoint/2010/main" val="27153859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_titl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80"/>
          <a:stretch/>
        </p:blipFill>
        <p:spPr>
          <a:xfrm>
            <a:off x="209624" y="936070"/>
            <a:ext cx="4472773" cy="14436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384C7D4-7BA8-E928-F9C8-D51B691AB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8794"/>
            <a:ext cx="8229600" cy="637847"/>
          </a:xfrm>
        </p:spPr>
        <p:txBody>
          <a:bodyPr>
            <a:normAutofit fontScale="90000"/>
          </a:bodyPr>
          <a:lstStyle/>
          <a:p>
            <a:r>
              <a:rPr lang="en-US" dirty="0"/>
              <a:t>Axion Quasiparticles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FDF762-693F-E6B6-440F-32EB5AE46B26}"/>
              </a:ext>
            </a:extLst>
          </p:cNvPr>
          <p:cNvSpPr txBox="1"/>
          <p:nvPr/>
        </p:nvSpPr>
        <p:spPr>
          <a:xfrm>
            <a:off x="63829" y="3796949"/>
            <a:ext cx="5002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Until now, candidate materials included Mn</a:t>
            </a:r>
            <a:r>
              <a:rPr lang="en-US" baseline="-25000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2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Bi</a:t>
            </a:r>
            <a:r>
              <a:rPr lang="en-US" baseline="-25000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2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Te</a:t>
            </a:r>
            <a:r>
              <a:rPr lang="en-US" baseline="-25000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5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 using antiferromagnetic amplitude mode. Difficult to excite, materials unstable.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A91746-4105-9ECB-4572-08824752D555}"/>
              </a:ext>
            </a:extLst>
          </p:cNvPr>
          <p:cNvSpPr txBox="1"/>
          <p:nvPr/>
        </p:nvSpPr>
        <p:spPr>
          <a:xfrm>
            <a:off x="5400941" y="392365"/>
            <a:ext cx="3503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cs typeface="Gill Sans Light"/>
              </a:rPr>
              <a:t>Review: </a:t>
            </a:r>
            <a:r>
              <a:rPr lang="en-US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cs typeface="Gill Sans Light"/>
              </a:rPr>
              <a:t>Sekine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cs typeface="Gill Sans Light"/>
              </a:rPr>
              <a:t> &amp; Nomura (2021)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162" y="2503914"/>
            <a:ext cx="4721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cs typeface="Gill Sans Light"/>
              </a:rPr>
              <a:t>Fluctuating antiferromagnetic order </a:t>
            </a:r>
            <a:r>
              <a:rPr lang="en-US" dirty="0">
                <a:latin typeface="Avenir Light" panose="020B0402020203020204" pitchFamily="34" charset="77"/>
                <a:cs typeface="Gill Sans Light"/>
              </a:rPr>
              <a:t>can couple to E.B </a:t>
            </a:r>
            <a:r>
              <a:rPr lang="en-US" dirty="0">
                <a:latin typeface="Avenir Light" panose="020B0402020203020204" pitchFamily="34" charset="77"/>
                <a:cs typeface="Gill Sans Light"/>
                <a:sym typeface="Wingdings" pitchFamily="2" charset="2"/>
              </a:rPr>
              <a:t></a:t>
            </a:r>
            <a:r>
              <a:rPr lang="en-US" dirty="0">
                <a:latin typeface="Avenir Light" panose="020B0402020203020204" pitchFamily="34" charset="77"/>
                <a:cs typeface="Gill Sans Light"/>
                <a:sym typeface="Wingdings"/>
              </a:rPr>
              <a:t>axion quasiparticle. </a:t>
            </a:r>
          </a:p>
          <a:p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cs typeface="Gill Sans Light"/>
                <a:sym typeface="Wingdings"/>
              </a:rPr>
              <a:t>Axion ~ magnetoelectric coupling </a:t>
            </a:r>
            <a:r>
              <a:rPr lang="en-US" dirty="0" err="1">
                <a:solidFill>
                  <a:srgbClr val="FF0000"/>
                </a:solidFill>
                <a:latin typeface="Symbol" pitchFamily="2" charset="2"/>
                <a:cs typeface="Gill Sans Light"/>
                <a:sym typeface="Wingdings"/>
              </a:rPr>
              <a:t>a</a:t>
            </a:r>
            <a:r>
              <a:rPr lang="en-US" baseline="-25000" dirty="0" err="1">
                <a:solidFill>
                  <a:srgbClr val="FF0000"/>
                </a:solidFill>
                <a:latin typeface="Avenir Light" panose="020B0402020203020204" pitchFamily="34" charset="77"/>
                <a:cs typeface="Gill Sans Light"/>
                <a:sym typeface="Wingdings"/>
              </a:rPr>
              <a:t>ii</a:t>
            </a:r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cs typeface="Gill Sans Light"/>
                <a:sym typeface="Wingdings"/>
              </a:rPr>
              <a:t>. </a:t>
            </a:r>
            <a:r>
              <a:rPr lang="en-US" dirty="0">
                <a:latin typeface="Avenir Light" panose="020B0402020203020204" pitchFamily="34" charset="77"/>
                <a:cs typeface="Gill Sans Light"/>
                <a:sym typeface="Wingdings"/>
              </a:rPr>
              <a:t>Static value </a:t>
            </a:r>
            <a:r>
              <a:rPr lang="en-US" dirty="0">
                <a:latin typeface="Symbol" pitchFamily="2" charset="2"/>
                <a:cs typeface="Gill Sans Light"/>
                <a:sym typeface="Wingdings"/>
              </a:rPr>
              <a:t>p</a:t>
            </a:r>
            <a:r>
              <a:rPr lang="en-US" dirty="0">
                <a:latin typeface="Avenir Light" panose="020B0402020203020204" pitchFamily="34" charset="77"/>
                <a:cs typeface="Gill Sans Light"/>
                <a:sym typeface="Wingdings"/>
              </a:rPr>
              <a:t> in topological insulators.</a:t>
            </a:r>
            <a:endParaRPr lang="en-US" dirty="0">
              <a:latin typeface="Avenir Light" panose="020B0402020203020204" pitchFamily="34" charset="77"/>
              <a:cs typeface="Gill Sans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497520-A057-D67E-9784-B0095B832C6B}"/>
              </a:ext>
            </a:extLst>
          </p:cNvPr>
          <p:cNvSpPr txBox="1"/>
          <p:nvPr/>
        </p:nvSpPr>
        <p:spPr>
          <a:xfrm>
            <a:off x="4841820" y="1090113"/>
            <a:ext cx="4472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New insight: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in-plane B tilts spins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 order parameter fluctuation.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This can be achieved in more well understood “axion insulator” MnBi</a:t>
            </a:r>
            <a:r>
              <a:rPr lang="en-US" baseline="-25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Te</a:t>
            </a:r>
            <a:r>
              <a:rPr lang="en-US" baseline="-25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4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.</a:t>
            </a:r>
            <a:endParaRPr lang="en-US" dirty="0">
              <a:solidFill>
                <a:srgbClr val="00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CB986E-B433-A99F-D6B2-63205E5778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490"/>
          <a:stretch/>
        </p:blipFill>
        <p:spPr>
          <a:xfrm>
            <a:off x="5400941" y="2353165"/>
            <a:ext cx="3025945" cy="272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8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EEE0C-3607-2B1C-EF2B-71A2A198ABBC}"/>
              </a:ext>
            </a:extLst>
          </p:cNvPr>
          <p:cNvSpPr txBox="1">
            <a:spLocks/>
          </p:cNvSpPr>
          <p:nvPr/>
        </p:nvSpPr>
        <p:spPr>
          <a:xfrm>
            <a:off x="457200" y="238794"/>
            <a:ext cx="8229600" cy="637847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accent1">
                    <a:lumMod val="60000"/>
                    <a:lumOff val="40000"/>
                  </a:schemeClr>
                </a:solidFill>
                <a:latin typeface="Gill Sans Light"/>
                <a:ea typeface="+mj-ea"/>
                <a:cs typeface="+mj-cs"/>
              </a:defRPr>
            </a:lvl1pPr>
          </a:lstStyle>
          <a:p>
            <a:r>
              <a:rPr lang="en-US" dirty="0">
                <a:latin typeface="Avenir Book" panose="02000503020000020003" pitchFamily="2" charset="0"/>
              </a:rPr>
              <a:t>Measuring the Quasiparticle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892585-32EF-0056-B2B3-4FE6EEB1FC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" b="69906"/>
          <a:stretch/>
        </p:blipFill>
        <p:spPr>
          <a:xfrm>
            <a:off x="-10046" y="1277270"/>
            <a:ext cx="5067693" cy="23559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92BF196-9377-3CC5-02C6-93237BE047BE}"/>
              </a:ext>
            </a:extLst>
          </p:cNvPr>
          <p:cNvSpPr txBox="1"/>
          <p:nvPr/>
        </p:nvSpPr>
        <p:spPr>
          <a:xfrm>
            <a:off x="5453306" y="403828"/>
            <a:ext cx="3617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Qiu, DJEM et al (2025)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44FCB1E-0BCE-84A3-7872-873508D112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9736" b="34118"/>
          <a:stretch/>
        </p:blipFill>
        <p:spPr>
          <a:xfrm>
            <a:off x="4849037" y="1277270"/>
            <a:ext cx="4427698" cy="24724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CE2E87E-8895-C8E1-20C0-C43BE3011EC3}"/>
              </a:ext>
            </a:extLst>
          </p:cNvPr>
          <p:cNvSpPr txBox="1"/>
          <p:nvPr/>
        </p:nvSpPr>
        <p:spPr>
          <a:xfrm>
            <a:off x="341644" y="4150369"/>
            <a:ext cx="7978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Axion-photon coupling causes probe laser polarization angle to oscillate at frequency ~ axion mass (birefringence). Measured frequency 44 GHz.</a:t>
            </a:r>
          </a:p>
        </p:txBody>
      </p:sp>
    </p:spTree>
    <p:extLst>
      <p:ext uri="{BB962C8B-B14F-4D97-AF65-F5344CB8AC3E}">
        <p14:creationId xmlns:p14="http://schemas.microsoft.com/office/powerpoint/2010/main" val="7606890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22A1A0-F64F-D22D-E3C9-F194C2484155}"/>
              </a:ext>
            </a:extLst>
          </p:cNvPr>
          <p:cNvSpPr txBox="1"/>
          <p:nvPr/>
        </p:nvSpPr>
        <p:spPr>
          <a:xfrm>
            <a:off x="220899" y="1155630"/>
            <a:ext cx="8895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solidFill>
                  <a:srgbClr val="0F9ED5"/>
                </a:solidFill>
                <a:latin typeface="Avenir Book" panose="02000503020000020003" pitchFamily="2" charset="0"/>
              </a:rPr>
              <a:t>Axion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 quasiparticle polaritons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provide a tunable axion DM detector in difficult THz.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0A0E86-8E34-C076-0D4E-4276745C54EB}"/>
              </a:ext>
            </a:extLst>
          </p:cNvPr>
          <p:cNvSpPr txBox="1"/>
          <p:nvPr/>
        </p:nvSpPr>
        <p:spPr>
          <a:xfrm>
            <a:off x="2048017" y="4777407"/>
            <a:ext cx="6953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DJEM et al (2019);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Schütte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-Engel, DJEM et al (2021); Qiu, DJEM et al (2025)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270132-3754-E767-F6CE-909948AB1C54}"/>
              </a:ext>
            </a:extLst>
          </p:cNvPr>
          <p:cNvSpPr txBox="1"/>
          <p:nvPr/>
        </p:nvSpPr>
        <p:spPr>
          <a:xfrm>
            <a:off x="220899" y="232300"/>
            <a:ext cx="8732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Avenir Book" panose="02000503020000020003" pitchFamily="2" charset="0"/>
              </a:rPr>
              <a:t>Measured </a:t>
            </a:r>
            <a:r>
              <a:rPr lang="en-US" dirty="0" err="1">
                <a:latin typeface="Avenir Book" panose="02000503020000020003" pitchFamily="2" charset="0"/>
              </a:rPr>
              <a:t>quaisparticle</a:t>
            </a:r>
            <a:r>
              <a:rPr lang="en-US" dirty="0">
                <a:latin typeface="Avenir Book" panose="02000503020000020003" pitchFamily="2" charset="0"/>
              </a:rPr>
              <a:t> frequency 44 GHz </a:t>
            </a:r>
            <a:r>
              <a:rPr lang="en-US" dirty="0">
                <a:latin typeface="Avenir Book" panose="02000503020000020003" pitchFamily="2" charset="0"/>
                <a:sym typeface="Wingdings" pitchFamily="2" charset="2"/>
              </a:rPr>
              <a:t> axion mass </a:t>
            </a:r>
            <a:r>
              <a:rPr lang="en-US" dirty="0" err="1">
                <a:latin typeface="Avenir Book" panose="02000503020000020003" pitchFamily="2" charset="0"/>
                <a:sym typeface="Wingdings" pitchFamily="2" charset="2"/>
              </a:rPr>
              <a:t>m</a:t>
            </a:r>
            <a:r>
              <a:rPr lang="en-US" baseline="-25000" dirty="0" err="1">
                <a:latin typeface="Symbol" pitchFamily="2" charset="2"/>
                <a:sym typeface="Wingdings" pitchFamily="2" charset="2"/>
              </a:rPr>
              <a:t>Q</a:t>
            </a:r>
            <a:r>
              <a:rPr lang="en-US" dirty="0">
                <a:latin typeface="Avenir Book" panose="02000503020000020003" pitchFamily="2" charset="0"/>
                <a:sym typeface="Wingdings" pitchFamily="2" charset="2"/>
              </a:rPr>
              <a:t> =0.2 </a:t>
            </a:r>
            <a:r>
              <a:rPr lang="en-US" dirty="0" err="1">
                <a:latin typeface="Avenir Book" panose="02000503020000020003" pitchFamily="2" charset="0"/>
                <a:sym typeface="Wingdings" pitchFamily="2" charset="2"/>
              </a:rPr>
              <a:t>meV</a:t>
            </a:r>
            <a:r>
              <a:rPr lang="en-US" dirty="0">
                <a:latin typeface="Avenir Book" panose="02000503020000020003" pitchFamily="2" charset="0"/>
                <a:sym typeface="Wingdings" pitchFamily="2" charset="2"/>
              </a:rPr>
              <a:t>.</a:t>
            </a:r>
          </a:p>
          <a:p>
            <a:pPr algn="l"/>
            <a:r>
              <a:rPr lang="en-US" dirty="0">
                <a:latin typeface="Avenir Book" panose="02000503020000020003" pitchFamily="2" charset="0"/>
                <a:sym typeface="Wingdings" pitchFamily="2" charset="2"/>
              </a:rPr>
              <a:t>New DFT calculations  </a:t>
            </a:r>
            <a:r>
              <a:rPr lang="en-US" dirty="0" err="1">
                <a:latin typeface="Avenir Book" panose="02000503020000020003" pitchFamily="2" charset="0"/>
                <a:sym typeface="Wingdings" pitchFamily="2" charset="2"/>
              </a:rPr>
              <a:t>f</a:t>
            </a:r>
            <a:r>
              <a:rPr lang="en-US" baseline="-25000" dirty="0" err="1">
                <a:latin typeface="Symbol" pitchFamily="2" charset="2"/>
                <a:sym typeface="Wingdings" pitchFamily="2" charset="2"/>
              </a:rPr>
              <a:t>Q</a:t>
            </a:r>
            <a:r>
              <a:rPr lang="en-US" dirty="0">
                <a:latin typeface="Avenir Book" panose="02000503020000020003" pitchFamily="2" charset="0"/>
                <a:sym typeface="Wingdings" pitchFamily="2" charset="2"/>
              </a:rPr>
              <a:t> = 80 eV, conductive losses </a:t>
            </a:r>
            <a:r>
              <a:rPr lang="en-US" dirty="0">
                <a:latin typeface="Symbol" pitchFamily="2" charset="2"/>
                <a:sym typeface="Wingdings" pitchFamily="2" charset="2"/>
              </a:rPr>
              <a:t>G/w </a:t>
            </a:r>
            <a:r>
              <a:rPr lang="en-US" dirty="0">
                <a:latin typeface="Avenir Book" panose="02000503020000020003" pitchFamily="2" charset="0"/>
                <a:sym typeface="Wingdings" pitchFamily="2" charset="2"/>
              </a:rPr>
              <a:t>~ 10</a:t>
            </a:r>
            <a:r>
              <a:rPr lang="en-US" baseline="30000" dirty="0">
                <a:latin typeface="Avenir Book" panose="02000503020000020003" pitchFamily="2" charset="0"/>
                <a:sym typeface="Wingdings" pitchFamily="2" charset="2"/>
              </a:rPr>
              <a:t>-4</a:t>
            </a:r>
            <a:r>
              <a:rPr lang="en-US" dirty="0">
                <a:latin typeface="Avenir Book" panose="02000503020000020003" pitchFamily="2" charset="0"/>
                <a:sym typeface="Wingdings" pitchFamily="2" charset="2"/>
              </a:rPr>
              <a:t>.</a:t>
            </a:r>
          </a:p>
          <a:p>
            <a:pPr algn="l"/>
            <a:r>
              <a:rPr lang="en-US" i="1" dirty="0">
                <a:solidFill>
                  <a:schemeClr val="accent6"/>
                </a:solidFill>
                <a:latin typeface="Avenir Book" panose="02000503020000020003" pitchFamily="2" charset="0"/>
                <a:sym typeface="Wingdings" pitchFamily="2" charset="2"/>
              </a:rPr>
              <a:t>Exciting laboratories for analogue physics, e.g. gravitational </a:t>
            </a:r>
            <a:r>
              <a:rPr lang="en-US" i="1" dirty="0" err="1">
                <a:solidFill>
                  <a:schemeClr val="accent6"/>
                </a:solidFill>
                <a:latin typeface="Avenir Book" panose="02000503020000020003" pitchFamily="2" charset="0"/>
                <a:sym typeface="Wingdings" pitchFamily="2" charset="2"/>
              </a:rPr>
              <a:t>Chern</a:t>
            </a:r>
            <a:r>
              <a:rPr lang="en-US" i="1" dirty="0">
                <a:solidFill>
                  <a:schemeClr val="accent6"/>
                </a:solidFill>
                <a:latin typeface="Avenir Book" panose="02000503020000020003" pitchFamily="2" charset="0"/>
                <a:sym typeface="Wingdings" pitchFamily="2" charset="2"/>
              </a:rPr>
              <a:t>-Simons.</a:t>
            </a:r>
            <a:endParaRPr lang="en-US" i="1" dirty="0">
              <a:solidFill>
                <a:schemeClr val="accent6"/>
              </a:solidFill>
              <a:latin typeface="Avenir Book" panose="02000503020000020003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8B80AE-FE4B-D632-60C6-EAEFFA672D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1211"/>
          <a:stretch/>
        </p:blipFill>
        <p:spPr>
          <a:xfrm>
            <a:off x="257795" y="1519942"/>
            <a:ext cx="8628409" cy="332080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8FF0580-A36F-9503-5114-B9A35778EC2C}"/>
              </a:ext>
            </a:extLst>
          </p:cNvPr>
          <p:cNvSpPr txBox="1"/>
          <p:nvPr/>
        </p:nvSpPr>
        <p:spPr>
          <a:xfrm>
            <a:off x="6159639" y="3447361"/>
            <a:ext cx="25120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Avenir Book" panose="02000503020000020003" pitchFamily="2" charset="0"/>
              </a:rPr>
              <a:t>Sample size ~ (20cm)</a:t>
            </a:r>
            <a:r>
              <a:rPr lang="en-US" sz="1400" baseline="30000" dirty="0">
                <a:latin typeface="Avenir Book" panose="02000503020000020003" pitchFamily="2" charset="0"/>
              </a:rPr>
              <a:t>2 </a:t>
            </a:r>
            <a:r>
              <a:rPr lang="en-US" sz="1400" dirty="0">
                <a:latin typeface="Avenir Book" panose="02000503020000020003" pitchFamily="2" charset="0"/>
              </a:rPr>
              <a:t>*mm</a:t>
            </a:r>
          </a:p>
          <a:p>
            <a:pPr algn="r"/>
            <a:r>
              <a:rPr lang="en-US" sz="1400" dirty="0">
                <a:latin typeface="Avenir Book" panose="02000503020000020003" pitchFamily="2" charset="0"/>
              </a:rPr>
              <a:t>Integration ~ 3 years</a:t>
            </a:r>
          </a:p>
          <a:p>
            <a:pPr algn="r"/>
            <a:r>
              <a:rPr lang="en-US" sz="1400" dirty="0">
                <a:latin typeface="Avenir Book" panose="02000503020000020003" pitchFamily="2" charset="0"/>
              </a:rPr>
              <a:t>Dark count 10</a:t>
            </a:r>
            <a:r>
              <a:rPr lang="en-US" sz="1400" baseline="30000" dirty="0">
                <a:latin typeface="Avenir Book" panose="02000503020000020003" pitchFamily="2" charset="0"/>
              </a:rPr>
              <a:t>-5</a:t>
            </a:r>
            <a:r>
              <a:rPr lang="en-US" sz="1400" dirty="0">
                <a:latin typeface="Avenir Book" panose="02000503020000020003" pitchFamily="2" charset="0"/>
              </a:rPr>
              <a:t> s</a:t>
            </a:r>
            <a:r>
              <a:rPr lang="en-US" sz="1400" baseline="30000" dirty="0">
                <a:latin typeface="Avenir Book" panose="02000503020000020003" pitchFamily="2" charset="0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414185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F7649-08EF-B4AC-3A01-C21D1AD5E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Axions </a:t>
            </a:r>
            <a:br>
              <a:rPr lang="en-US" dirty="0">
                <a:solidFill>
                  <a:schemeClr val="accent4"/>
                </a:solidFill>
              </a:rPr>
            </a:br>
            <a:r>
              <a:rPr lang="en-US" dirty="0">
                <a:solidFill>
                  <a:schemeClr val="accent4"/>
                </a:solidFill>
              </a:rPr>
              <a:t>101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BA01327-CD79-BB0B-6CC9-D8CCD739B736}"/>
              </a:ext>
            </a:extLst>
          </p:cNvPr>
          <p:cNvSpPr/>
          <p:nvPr/>
        </p:nvSpPr>
        <p:spPr>
          <a:xfrm>
            <a:off x="4779818" y="256700"/>
            <a:ext cx="4158344" cy="3984171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46967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D4547-FD65-4B5A-66CF-BC6975D97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CB75EC0A-8980-50D5-D263-F49A9FE309F8}"/>
              </a:ext>
            </a:extLst>
          </p:cNvPr>
          <p:cNvGrpSpPr/>
          <p:nvPr/>
        </p:nvGrpSpPr>
        <p:grpSpPr>
          <a:xfrm>
            <a:off x="-29242" y="866211"/>
            <a:ext cx="9144000" cy="4173289"/>
            <a:chOff x="39290" y="667101"/>
            <a:chExt cx="9144000" cy="417328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A274EC-8651-0497-9E68-B46E410DB7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774" t="58265"/>
            <a:stretch/>
          </p:blipFill>
          <p:spPr>
            <a:xfrm>
              <a:off x="39290" y="667101"/>
              <a:ext cx="9144000" cy="3639347"/>
            </a:xfrm>
            <a:prstGeom prst="rect">
              <a:avLst/>
            </a:prstGeom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E5F7DC7-2CAF-10E8-7BD3-4DC59BC72989}"/>
                </a:ext>
              </a:extLst>
            </p:cNvPr>
            <p:cNvGrpSpPr/>
            <p:nvPr/>
          </p:nvGrpSpPr>
          <p:grpSpPr>
            <a:xfrm>
              <a:off x="442913" y="3088729"/>
              <a:ext cx="8515350" cy="300082"/>
              <a:chOff x="442913" y="3088729"/>
              <a:chExt cx="8515350" cy="300082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E01F012C-52DB-7157-03B6-042394DEF6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2913" y="3365729"/>
                <a:ext cx="851535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97C80-F240-F553-B826-5684A11F0DB0}"/>
                  </a:ext>
                </a:extLst>
              </p:cNvPr>
              <p:cNvSpPr txBox="1"/>
              <p:nvPr/>
            </p:nvSpPr>
            <p:spPr>
              <a:xfrm>
                <a:off x="3532584" y="3088729"/>
                <a:ext cx="2628900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Axions in string theory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8384409-59FC-5074-5AD3-6DCD146D77BC}"/>
                </a:ext>
              </a:extLst>
            </p:cNvPr>
            <p:cNvGrpSpPr/>
            <p:nvPr/>
          </p:nvGrpSpPr>
          <p:grpSpPr>
            <a:xfrm>
              <a:off x="423268" y="2584040"/>
              <a:ext cx="2905720" cy="507831"/>
              <a:chOff x="423268" y="2584040"/>
              <a:chExt cx="2905720" cy="507831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F414108E-A70D-4D0F-26F3-3D8362047E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2913" y="3088730"/>
                <a:ext cx="2886075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D3EB70C-D059-ED13-5D94-E1456393EA5B}"/>
                  </a:ext>
                </a:extLst>
              </p:cNvPr>
              <p:cNvSpPr txBox="1"/>
              <p:nvPr/>
            </p:nvSpPr>
            <p:spPr>
              <a:xfrm>
                <a:off x="423268" y="2584040"/>
                <a:ext cx="2628900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Ultralight axions: 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structure formation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FC109DB-CEBD-487C-5A7E-3CAD1EAC367C}"/>
                </a:ext>
              </a:extLst>
            </p:cNvPr>
            <p:cNvGrpSpPr/>
            <p:nvPr/>
          </p:nvGrpSpPr>
          <p:grpSpPr>
            <a:xfrm>
              <a:off x="5850732" y="2248112"/>
              <a:ext cx="2950369" cy="715581"/>
              <a:chOff x="5850732" y="2248112"/>
              <a:chExt cx="2950369" cy="715581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FE46997B-14AF-3FEF-1091-F6FDD27F30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50732" y="2917280"/>
                <a:ext cx="295036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AE6CF46-CAD4-663F-5A79-AEB6910321E1}"/>
                  </a:ext>
                </a:extLst>
              </p:cNvPr>
              <p:cNvSpPr txBox="1"/>
              <p:nvPr/>
            </p:nvSpPr>
            <p:spPr>
              <a:xfrm>
                <a:off x="6011465" y="2248112"/>
                <a:ext cx="2628900" cy="715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Heavy axions: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Decays, overproduction, constraints on cosmology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6604264-32FB-24AB-2C4B-3E99CE8480E6}"/>
                </a:ext>
              </a:extLst>
            </p:cNvPr>
            <p:cNvGrpSpPr/>
            <p:nvPr/>
          </p:nvGrpSpPr>
          <p:grpSpPr>
            <a:xfrm>
              <a:off x="3429000" y="1054964"/>
              <a:ext cx="1371600" cy="300082"/>
              <a:chOff x="3429000" y="1054964"/>
              <a:chExt cx="1371600" cy="300082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AF80CE0C-808C-C21A-7AB6-1718B2D97F83}"/>
                  </a:ext>
                </a:extLst>
              </p:cNvPr>
              <p:cNvCxnSpPr/>
              <p:nvPr/>
            </p:nvCxnSpPr>
            <p:spPr>
              <a:xfrm>
                <a:off x="3429000" y="1058297"/>
                <a:ext cx="13716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7E9FDF9-E78E-00B7-DE8A-EC1871B4E197}"/>
                  </a:ext>
                </a:extLst>
              </p:cNvPr>
              <p:cNvSpPr txBox="1"/>
              <p:nvPr/>
            </p:nvSpPr>
            <p:spPr>
              <a:xfrm>
                <a:off x="3532584" y="1054964"/>
                <a:ext cx="1078706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QCD axion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1E0592C-D36A-B770-46A7-983E684AFAF3}"/>
                </a:ext>
              </a:extLst>
            </p:cNvPr>
            <p:cNvGrpSpPr/>
            <p:nvPr/>
          </p:nvGrpSpPr>
          <p:grpSpPr>
            <a:xfrm>
              <a:off x="3677840" y="1354823"/>
              <a:ext cx="1421607" cy="508401"/>
              <a:chOff x="3677840" y="1354823"/>
              <a:chExt cx="1421607" cy="508401"/>
            </a:xfrm>
          </p:grpSpPr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ECB397F3-0A1E-8218-080E-6BC8B30297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04121" y="1354823"/>
                <a:ext cx="41433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4266699-996C-5729-7AE9-D041BAE5BF02}"/>
                  </a:ext>
                </a:extLst>
              </p:cNvPr>
              <p:cNvSpPr txBox="1"/>
              <p:nvPr/>
            </p:nvSpPr>
            <p:spPr>
              <a:xfrm>
                <a:off x="3677840" y="1355393"/>
                <a:ext cx="1421607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“Post-inflation”: </a:t>
                </a:r>
                <a:r>
                  <a:rPr kumimoji="0" lang="en-US" sz="13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miniclusters</a:t>
                </a: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F6B92F6-6B9D-556B-0C3C-4FFB55A54309}"/>
                </a:ext>
              </a:extLst>
            </p:cNvPr>
            <p:cNvGrpSpPr/>
            <p:nvPr/>
          </p:nvGrpSpPr>
          <p:grpSpPr>
            <a:xfrm>
              <a:off x="3271837" y="925335"/>
              <a:ext cx="2814638" cy="1090701"/>
              <a:chOff x="3271837" y="925335"/>
              <a:chExt cx="2814638" cy="1090701"/>
            </a:xfrm>
          </p:grpSpPr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C59FE624-CD56-18CD-1541-D6DB614CE4F6}"/>
                  </a:ext>
                </a:extLst>
              </p:cNvPr>
              <p:cNvSpPr/>
              <p:nvPr/>
            </p:nvSpPr>
            <p:spPr>
              <a:xfrm>
                <a:off x="3271837" y="925335"/>
                <a:ext cx="1785938" cy="1090701"/>
              </a:xfrm>
              <a:prstGeom prst="roundRect">
                <a:avLst/>
              </a:prstGeom>
              <a:noFill/>
              <a:ln w="4127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F02F562-A5BE-CD28-BA6C-8AC3B72341DE}"/>
                  </a:ext>
                </a:extLst>
              </p:cNvPr>
              <p:cNvSpPr txBox="1"/>
              <p:nvPr/>
            </p:nvSpPr>
            <p:spPr>
              <a:xfrm>
                <a:off x="5057775" y="925335"/>
                <a:ext cx="1028700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A02B93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QCD axion searches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F7BFB81-BD8F-617C-60CF-8ADA2D1B62C5}"/>
                </a:ext>
              </a:extLst>
            </p:cNvPr>
            <p:cNvGrpSpPr/>
            <p:nvPr/>
          </p:nvGrpSpPr>
          <p:grpSpPr>
            <a:xfrm>
              <a:off x="3208021" y="909445"/>
              <a:ext cx="5479819" cy="1586324"/>
              <a:chOff x="3208021" y="909445"/>
              <a:chExt cx="5479819" cy="1586324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40425DB2-3B07-3838-2A61-EFEC05B4E7D0}"/>
                  </a:ext>
                </a:extLst>
              </p:cNvPr>
              <p:cNvGrpSpPr/>
              <p:nvPr/>
            </p:nvGrpSpPr>
            <p:grpSpPr>
              <a:xfrm>
                <a:off x="3208021" y="1585395"/>
                <a:ext cx="3148483" cy="910374"/>
                <a:chOff x="3208021" y="1585395"/>
                <a:chExt cx="3148483" cy="910374"/>
              </a:xfrm>
            </p:grpSpPr>
            <p:sp>
              <p:nvSpPr>
                <p:cNvPr id="2" name="Rounded Rectangle 1">
                  <a:extLst>
                    <a:ext uri="{FF2B5EF4-FFF2-40B4-BE49-F238E27FC236}">
                      <a16:creationId xmlns:a16="http://schemas.microsoft.com/office/drawing/2014/main" id="{3D6EBCFE-CB4B-0554-A29A-28CB2F592BC4}"/>
                    </a:ext>
                  </a:extLst>
                </p:cNvPr>
                <p:cNvSpPr/>
                <p:nvPr/>
              </p:nvSpPr>
              <p:spPr>
                <a:xfrm>
                  <a:off x="3208021" y="1803272"/>
                  <a:ext cx="1891427" cy="692497"/>
                </a:xfrm>
                <a:prstGeom prst="roundRect">
                  <a:avLst/>
                </a:prstGeom>
                <a:noFill/>
                <a:ln w="41275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4E6DB96F-A795-DC40-4690-2217E2087693}"/>
                    </a:ext>
                  </a:extLst>
                </p:cNvPr>
                <p:cNvSpPr txBox="1"/>
                <p:nvPr/>
              </p:nvSpPr>
              <p:spPr>
                <a:xfrm>
                  <a:off x="5041905" y="1585395"/>
                  <a:ext cx="1314599" cy="5078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50" b="1" i="0" u="sng" strike="noStrike" kern="1200" cap="none" spc="0" normalizeH="0" baseline="0" noProof="0" dirty="0">
                      <a:ln>
                        <a:noFill/>
                      </a:ln>
                      <a:solidFill>
                        <a:srgbClr val="156082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rPr>
                    <a:t>QCD axion in string theory</a:t>
                  </a:r>
                </a:p>
              </p:txBody>
            </p:sp>
          </p:grpSp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4D4B85AF-A82C-28B5-1BA5-76CA9C5361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35490" y="909445"/>
                <a:ext cx="2152350" cy="1185557"/>
              </a:xfrm>
              <a:prstGeom prst="rect">
                <a:avLst/>
              </a:prstGeom>
              <a:ln w="38100">
                <a:solidFill>
                  <a:schemeClr val="accent3"/>
                </a:solidFill>
              </a:ln>
            </p:spPr>
          </p:pic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168CA78-66E7-328C-BF5C-13E8D552C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7107" t="15687" r="5356" b="8458"/>
            <a:stretch/>
          </p:blipFill>
          <p:spPr>
            <a:xfrm>
              <a:off x="775454" y="969595"/>
              <a:ext cx="2163566" cy="1054606"/>
            </a:xfrm>
            <a:prstGeom prst="rect">
              <a:avLst/>
            </a:prstGeom>
            <a:ln w="38100">
              <a:solidFill>
                <a:schemeClr val="accent2"/>
              </a:solidFill>
            </a:ln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BA5049A-80BE-3E7A-2DD5-C47790B0CAC0}"/>
                </a:ext>
              </a:extLst>
            </p:cNvPr>
            <p:cNvGrpSpPr/>
            <p:nvPr/>
          </p:nvGrpSpPr>
          <p:grpSpPr>
            <a:xfrm>
              <a:off x="414338" y="2179867"/>
              <a:ext cx="8579644" cy="1421606"/>
              <a:chOff x="414338" y="2179867"/>
              <a:chExt cx="8579644" cy="1421606"/>
            </a:xfrm>
          </p:grpSpPr>
          <p:sp>
            <p:nvSpPr>
              <p:cNvPr id="28" name="Rounded Rectangle 27">
                <a:extLst>
                  <a:ext uri="{FF2B5EF4-FFF2-40B4-BE49-F238E27FC236}">
                    <a16:creationId xmlns:a16="http://schemas.microsoft.com/office/drawing/2014/main" id="{A396EFE2-1FDB-A30E-5625-78E3C6291115}"/>
                  </a:ext>
                </a:extLst>
              </p:cNvPr>
              <p:cNvSpPr/>
              <p:nvPr/>
            </p:nvSpPr>
            <p:spPr>
              <a:xfrm>
                <a:off x="414338" y="2179867"/>
                <a:ext cx="8579644" cy="1421606"/>
              </a:xfrm>
              <a:prstGeom prst="roundRect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54A1EA5-1461-64EE-8683-C6542EE6FDCA}"/>
                  </a:ext>
                </a:extLst>
              </p:cNvPr>
              <p:cNvSpPr txBox="1"/>
              <p:nvPr/>
            </p:nvSpPr>
            <p:spPr>
              <a:xfrm>
                <a:off x="5270261" y="2199586"/>
                <a:ext cx="1028700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4EA72E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String </a:t>
                </a:r>
                <a:r>
                  <a:rPr kumimoji="0" lang="en-US" sz="1350" b="1" i="0" u="sng" strike="noStrike" kern="1200" cap="none" spc="0" normalizeH="0" baseline="0" noProof="0" dirty="0" err="1">
                    <a:ln>
                      <a:noFill/>
                    </a:ln>
                    <a:solidFill>
                      <a:srgbClr val="4EA72E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Axiverse</a:t>
                </a:r>
                <a:endParaRPr kumimoji="0" lang="en-US" sz="1350" b="1" i="0" u="sng" strike="noStrike" kern="1200" cap="none" spc="0" normalizeH="0" baseline="0" noProof="0" dirty="0">
                  <a:ln>
                    <a:noFill/>
                  </a:ln>
                  <a:solidFill>
                    <a:srgbClr val="4EA72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BC8E560-B19B-5BCE-7BCD-FBA62D221DE2}"/>
                </a:ext>
              </a:extLst>
            </p:cNvPr>
            <p:cNvSpPr txBox="1"/>
            <p:nvPr/>
          </p:nvSpPr>
          <p:spPr>
            <a:xfrm>
              <a:off x="39290" y="4132504"/>
              <a:ext cx="33897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Hubble scale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~ (size of Universe)</a:t>
              </a:r>
              <a:r>
                <a:rPr kumimoji="0" lang="en-US" sz="20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-1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117FFB1-1C8D-F7F2-A496-63F79EA9F22A}"/>
                </a:ext>
              </a:extLst>
            </p:cNvPr>
            <p:cNvSpPr txBox="1"/>
            <p:nvPr/>
          </p:nvSpPr>
          <p:spPr>
            <a:xfrm>
              <a:off x="6535490" y="4129295"/>
              <a:ext cx="2647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Planck scale (quantum gravity)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AEC3A2A-5421-10B8-4DF4-9B489252D5EC}"/>
              </a:ext>
            </a:extLst>
          </p:cNvPr>
          <p:cNvSpPr txBox="1"/>
          <p:nvPr/>
        </p:nvSpPr>
        <p:spPr>
          <a:xfrm>
            <a:off x="115006" y="129448"/>
            <a:ext cx="8989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Avenir Book" panose="02000503020000020003" pitchFamily="2" charset="0"/>
              </a:rPr>
              <a:t>Axion quasiparticles are sensitive to the QCD axion at upper limit of its allowed mass, and thus to </a:t>
            </a:r>
            <a:r>
              <a:rPr lang="en-US" dirty="0" err="1">
                <a:latin typeface="Avenir Book" panose="02000503020000020003" pitchFamily="2" charset="0"/>
              </a:rPr>
              <a:t>Calabi</a:t>
            </a:r>
            <a:r>
              <a:rPr lang="en-US" dirty="0">
                <a:latin typeface="Avenir Book" panose="02000503020000020003" pitchFamily="2" charset="0"/>
              </a:rPr>
              <a:t>-Yaus with large Hodge number that dominate the landscape.</a:t>
            </a:r>
          </a:p>
        </p:txBody>
      </p:sp>
    </p:spTree>
    <p:extLst>
      <p:ext uri="{BB962C8B-B14F-4D97-AF65-F5344CB8AC3E}">
        <p14:creationId xmlns:p14="http://schemas.microsoft.com/office/powerpoint/2010/main" val="38385363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rawing of a crying person&#10;&#10;Description automatically generated">
            <a:extLst>
              <a:ext uri="{FF2B5EF4-FFF2-40B4-BE49-F238E27FC236}">
                <a16:creationId xmlns:a16="http://schemas.microsoft.com/office/drawing/2014/main" id="{265562AD-0033-B7B3-23DE-4BF09E18A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28" y="195119"/>
            <a:ext cx="4091709" cy="4893684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0D713C2C-5ACC-6A8B-9C8D-70E0990F76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43961" y="1081251"/>
            <a:ext cx="3589792" cy="298099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50C7BC9-ABC7-0CA8-276B-AA517C72A4C3}"/>
              </a:ext>
            </a:extLst>
          </p:cNvPr>
          <p:cNvGrpSpPr/>
          <p:nvPr/>
        </p:nvGrpSpPr>
        <p:grpSpPr>
          <a:xfrm>
            <a:off x="4155395" y="-112698"/>
            <a:ext cx="4465811" cy="5444974"/>
            <a:chOff x="4155395" y="-112698"/>
            <a:chExt cx="4465811" cy="544497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301AAF9-8E8E-5E85-E417-49E83ADCFA02}"/>
                </a:ext>
              </a:extLst>
            </p:cNvPr>
            <p:cNvSpPr txBox="1"/>
            <p:nvPr/>
          </p:nvSpPr>
          <p:spPr>
            <a:xfrm rot="18995832">
              <a:off x="4155395" y="1829472"/>
              <a:ext cx="2979683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AXIONS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0BF1C2B-629F-989D-D2EF-D0255B3CCE3B}"/>
                </a:ext>
              </a:extLst>
            </p:cNvPr>
            <p:cNvSpPr txBox="1"/>
            <p:nvPr/>
          </p:nvSpPr>
          <p:spPr>
            <a:xfrm rot="2994601">
              <a:off x="6074493" y="715424"/>
              <a:ext cx="2979683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ALGEBRAIC GEOMETRY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783F6B-3ACF-F3E6-F1F8-65502792B8F3}"/>
                </a:ext>
              </a:extLst>
            </p:cNvPr>
            <p:cNvSpPr txBox="1"/>
            <p:nvPr/>
          </p:nvSpPr>
          <p:spPr>
            <a:xfrm>
              <a:off x="4856508" y="4008837"/>
              <a:ext cx="3764698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BAYESIAN STATISTICS (*)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682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794C78-7EC4-F913-75CF-60AD37BD1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B8765-610C-73BD-72F6-595693449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9A9A14-2330-60D3-4C47-E0DDAFF0F0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7682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5B43C6-D86A-5978-2B21-6C1F3C5AC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84FCD-3F7C-24E9-CC7E-A8EABD206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Haloscopes</a:t>
            </a:r>
            <a:r>
              <a:rPr lang="en-US" dirty="0"/>
              <a:t> around the world</a:t>
            </a:r>
          </a:p>
        </p:txBody>
      </p:sp>
      <p:pic>
        <p:nvPicPr>
          <p:cNvPr id="3" name="Picture 2" descr="A map of the world with different colored text&#10;&#10;Description automatically generated">
            <a:extLst>
              <a:ext uri="{FF2B5EF4-FFF2-40B4-BE49-F238E27FC236}">
                <a16:creationId xmlns:a16="http://schemas.microsoft.com/office/drawing/2014/main" id="{32718DE7-9889-5EB4-4599-342F60143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00" y="811123"/>
            <a:ext cx="7596800" cy="421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71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F963E-1D79-FB96-320F-2CD96301C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Solitons from Schrödinger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F01713-803A-873E-EE14-BBA636221A75}"/>
              </a:ext>
            </a:extLst>
          </p:cNvPr>
          <p:cNvSpPr txBox="1"/>
          <p:nvPr/>
        </p:nvSpPr>
        <p:spPr>
          <a:xfrm>
            <a:off x="334651" y="839868"/>
            <a:ext cx="8613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Ground state solutions of self-gravitating wave equation (non-relativistic limit)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.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In full GR: “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oscillatons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”. Also called boson stars or </a:t>
            </a:r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axion stars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.</a:t>
            </a:r>
            <a:endParaRPr lang="en-US" dirty="0">
              <a:solidFill>
                <a:srgbClr val="00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9358347-6A88-8978-9BFB-38D4EE290BE5}"/>
              </a:ext>
            </a:extLst>
          </p:cNvPr>
          <p:cNvGrpSpPr/>
          <p:nvPr/>
        </p:nvGrpSpPr>
        <p:grpSpPr>
          <a:xfrm>
            <a:off x="249810" y="3484477"/>
            <a:ext cx="3761295" cy="1046150"/>
            <a:chOff x="249810" y="3484477"/>
            <a:chExt cx="3761295" cy="104615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4915330-3AD3-B830-3134-659910D6E013}"/>
                </a:ext>
              </a:extLst>
            </p:cNvPr>
            <p:cNvSpPr txBox="1"/>
            <p:nvPr/>
          </p:nvSpPr>
          <p:spPr>
            <a:xfrm>
              <a:off x="249810" y="3484477"/>
              <a:ext cx="37612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Boundary value problem with eigenvalue </a:t>
              </a:r>
              <a:r>
                <a:rPr lang="en-US" dirty="0">
                  <a:solidFill>
                    <a:srgbClr val="000000"/>
                  </a:solidFill>
                  <a:latin typeface="Symbol" pitchFamily="2" charset="2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g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. Solved for: 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668170E-F7EE-C5F6-9CBD-6884F2F2BC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4289327"/>
              <a:ext cx="2540000" cy="24130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A013240-5FEF-EFAF-AECA-0919A4210421}"/>
              </a:ext>
            </a:extLst>
          </p:cNvPr>
          <p:cNvGrpSpPr/>
          <p:nvPr/>
        </p:nvGrpSpPr>
        <p:grpSpPr>
          <a:xfrm>
            <a:off x="187953" y="1599599"/>
            <a:ext cx="3542646" cy="1848710"/>
            <a:chOff x="115216" y="1485298"/>
            <a:chExt cx="3542646" cy="184871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1DD1EF0-E847-A9BB-6487-ECAC42460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17985" y="1485298"/>
              <a:ext cx="2032000" cy="3048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4C55A59-0333-AD18-FA5E-A492B6D99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68662" y="2041194"/>
              <a:ext cx="2489200" cy="5461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A51F32A-C8D6-8E28-45C6-350323A77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17985" y="2787908"/>
              <a:ext cx="1689100" cy="5461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A4E186D-3724-9B38-5C10-E4A6A1F5FD87}"/>
                </a:ext>
              </a:extLst>
            </p:cNvPr>
            <p:cNvSpPr txBox="1"/>
            <p:nvPr/>
          </p:nvSpPr>
          <p:spPr>
            <a:xfrm>
              <a:off x="115216" y="2520003"/>
              <a:ext cx="14024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Dimensionless variables with </a:t>
              </a:r>
              <a:r>
                <a:rPr lang="en-US" sz="1400" dirty="0">
                  <a:solidFill>
                    <a:schemeClr val="bg2"/>
                  </a:solidFill>
                  <a:latin typeface="Symbol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c</a:t>
              </a:r>
              <a:r>
                <a:rPr lang="en-US" sz="1400" dirty="0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(0)=1.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55F1D8A-902D-5AD2-D274-7C77F3AF3B82}"/>
                </a:ext>
              </a:extLst>
            </p:cNvPr>
            <p:cNvSpPr txBox="1"/>
            <p:nvPr/>
          </p:nvSpPr>
          <p:spPr>
            <a:xfrm>
              <a:off x="115216" y="1519414"/>
              <a:ext cx="14894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Ansatz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CEA0BCF-939A-C1EB-6E2A-C9086BD5D589}"/>
              </a:ext>
            </a:extLst>
          </p:cNvPr>
          <p:cNvSpPr txBox="1"/>
          <p:nvPr/>
        </p:nvSpPr>
        <p:spPr>
          <a:xfrm>
            <a:off x="1117927" y="4530627"/>
            <a:ext cx="2432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Zero oscillation, lowest energy solution.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0D9E414-2537-2BF1-43AD-FE0DC9E95627}"/>
              </a:ext>
            </a:extLst>
          </p:cNvPr>
          <p:cNvGrpSpPr/>
          <p:nvPr/>
        </p:nvGrpSpPr>
        <p:grpSpPr>
          <a:xfrm>
            <a:off x="4011105" y="1486578"/>
            <a:ext cx="4936952" cy="3419277"/>
            <a:chOff x="4011105" y="1403450"/>
            <a:chExt cx="4936952" cy="3419277"/>
          </a:xfrm>
        </p:grpSpPr>
        <p:pic>
          <p:nvPicPr>
            <p:cNvPr id="17" name="Picture 16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7393FAFA-CD20-E8ED-D20C-EC7F647F6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18478" y="1403450"/>
              <a:ext cx="4060597" cy="297707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B94B7B5-88E8-C8C2-C801-775897541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11105" y="4289327"/>
              <a:ext cx="2857500" cy="5334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744BC35-CE78-D2C0-FB5F-EF843DF83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87557" y="4378227"/>
              <a:ext cx="1460500" cy="304800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41E8862-7624-3782-C793-866012E7091F}"/>
              </a:ext>
            </a:extLst>
          </p:cNvPr>
          <p:cNvSpPr txBox="1"/>
          <p:nvPr/>
        </p:nvSpPr>
        <p:spPr>
          <a:xfrm>
            <a:off x="6549590" y="1519414"/>
            <a:ext cx="18759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In physical units: Increase boson mass </a:t>
            </a:r>
            <a:r>
              <a:rPr lang="en-US" sz="1400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smaller soliton.</a:t>
            </a:r>
          </a:p>
          <a:p>
            <a:pPr algn="r"/>
            <a:r>
              <a:rPr lang="en-US" sz="1400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Increase soliton mass  smaller soliton.</a:t>
            </a:r>
          </a:p>
          <a:p>
            <a:pPr algn="r"/>
            <a:r>
              <a:rPr lang="en-US" sz="1400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Radius ~ de </a:t>
            </a:r>
            <a:r>
              <a:rPr lang="en-US" sz="1400" dirty="0" err="1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Borlgie</a:t>
            </a:r>
            <a:endParaRPr lang="en-US" sz="1400" dirty="0">
              <a:solidFill>
                <a:schemeClr val="bg2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38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C99BE-7B6D-4FAE-AF33-509F976DAC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7A49569C-B954-0CE7-B37B-0ED8F4312521}"/>
              </a:ext>
            </a:extLst>
          </p:cNvPr>
          <p:cNvGrpSpPr/>
          <p:nvPr/>
        </p:nvGrpSpPr>
        <p:grpSpPr>
          <a:xfrm>
            <a:off x="5320137" y="331421"/>
            <a:ext cx="3273972" cy="2317536"/>
            <a:chOff x="269073" y="1437618"/>
            <a:chExt cx="4449551" cy="3054291"/>
          </a:xfrm>
        </p:grpSpPr>
        <p:pic>
          <p:nvPicPr>
            <p:cNvPr id="31" name="Picture 30" descr="field.pdf">
              <a:extLst>
                <a:ext uri="{FF2B5EF4-FFF2-40B4-BE49-F238E27FC236}">
                  <a16:creationId xmlns:a16="http://schemas.microsoft.com/office/drawing/2014/main" id="{8A0F204B-4F25-8D99-43B9-B83A0D910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073" y="1437618"/>
              <a:ext cx="4449551" cy="3054291"/>
            </a:xfrm>
            <a:prstGeom prst="rect">
              <a:avLst/>
            </a:prstGeom>
          </p:spPr>
        </p:pic>
        <p:pic>
          <p:nvPicPr>
            <p:cNvPr id="36" name="Picture 35" descr="latex-image-1.pdf">
              <a:extLst>
                <a:ext uri="{FF2B5EF4-FFF2-40B4-BE49-F238E27FC236}">
                  <a16:creationId xmlns:a16="http://schemas.microsoft.com/office/drawing/2014/main" id="{B5A72924-C163-5BBB-13B4-4C4FC5C2C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3717" y="1734609"/>
              <a:ext cx="1092200" cy="2667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736A762-FD89-84BD-7ECD-CBE7E0F84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Birefringence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FC9B93-E54C-7A4B-5E74-350B94037186}"/>
              </a:ext>
            </a:extLst>
          </p:cNvPr>
          <p:cNvSpPr txBox="1"/>
          <p:nvPr/>
        </p:nvSpPr>
        <p:spPr>
          <a:xfrm>
            <a:off x="2379124" y="3072148"/>
            <a:ext cx="2448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Minami &amp; Komatsu (2020)</a:t>
            </a:r>
          </a:p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Planck collab. (2022)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39A3859-02DD-6981-8536-7D8901AB979C}"/>
              </a:ext>
            </a:extLst>
          </p:cNvPr>
          <p:cNvGrpSpPr/>
          <p:nvPr/>
        </p:nvGrpSpPr>
        <p:grpSpPr>
          <a:xfrm>
            <a:off x="549891" y="964852"/>
            <a:ext cx="3672580" cy="1733437"/>
            <a:chOff x="5108066" y="159673"/>
            <a:chExt cx="3358963" cy="162848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665159A-303B-B48F-1069-22836D09DC0B}"/>
                </a:ext>
              </a:extLst>
            </p:cNvPr>
            <p:cNvGrpSpPr/>
            <p:nvPr/>
          </p:nvGrpSpPr>
          <p:grpSpPr>
            <a:xfrm>
              <a:off x="5108066" y="159673"/>
              <a:ext cx="3341667" cy="1628488"/>
              <a:chOff x="4636340" y="142559"/>
              <a:chExt cx="3813393" cy="1906696"/>
            </a:xfrm>
          </p:grpSpPr>
          <p:pic>
            <p:nvPicPr>
              <p:cNvPr id="13" name="Picture 12" descr="A picture containing diagram&#10;&#10;Description automatically generated">
                <a:extLst>
                  <a:ext uri="{FF2B5EF4-FFF2-40B4-BE49-F238E27FC236}">
                    <a16:creationId xmlns:a16="http://schemas.microsoft.com/office/drawing/2014/main" id="{ACFAFB4C-0684-7A87-2512-30A54C12AE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36340" y="142559"/>
                <a:ext cx="3813393" cy="1906696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A8EE039-E465-2546-85BA-90E853862554}"/>
                  </a:ext>
                </a:extLst>
              </p:cNvPr>
              <p:cNvSpPr txBox="1"/>
              <p:nvPr/>
            </p:nvSpPr>
            <p:spPr>
              <a:xfrm>
                <a:off x="4644601" y="191954"/>
                <a:ext cx="1794934" cy="360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chemeClr val="bg2"/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</a:rPr>
                  <a:t>E</a:t>
                </a:r>
                <a:r>
                  <a:rPr lang="en-US" sz="1400" dirty="0">
                    <a:solidFill>
                      <a:schemeClr val="bg2"/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  <a:sym typeface="Wingdings" pitchFamily="2" charset="2"/>
                  </a:rPr>
                  <a:t>B rotation</a:t>
                </a:r>
                <a:endParaRPr lang="en-US" sz="1400" dirty="0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AAA26A9-3CEC-2964-4A93-38A6EE1D2FDD}"/>
                </a:ext>
              </a:extLst>
            </p:cNvPr>
            <p:cNvSpPr txBox="1"/>
            <p:nvPr/>
          </p:nvSpPr>
          <p:spPr>
            <a:xfrm>
              <a:off x="7984548" y="224837"/>
              <a:ext cx="4824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  <a:latin typeface="Symbol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b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21C88C4-6067-D948-D81D-C104084D400A}"/>
              </a:ext>
            </a:extLst>
          </p:cNvPr>
          <p:cNvSpPr txBox="1"/>
          <p:nvPr/>
        </p:nvSpPr>
        <p:spPr>
          <a:xfrm>
            <a:off x="528081" y="2698290"/>
            <a:ext cx="4338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E, B are CMB polarization states (Stokes)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B36DE0D-93A7-8515-8EF8-0CFF70E680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878" y="3178011"/>
            <a:ext cx="2291191" cy="27923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F870C12-245A-6AA5-AB10-2A1B61BF9F33}"/>
              </a:ext>
            </a:extLst>
          </p:cNvPr>
          <p:cNvGrpSpPr/>
          <p:nvPr/>
        </p:nvGrpSpPr>
        <p:grpSpPr>
          <a:xfrm>
            <a:off x="277303" y="3661212"/>
            <a:ext cx="4369532" cy="1230718"/>
            <a:chOff x="4685878" y="247138"/>
            <a:chExt cx="4369532" cy="1230718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93A65A2-41C7-88E9-1220-5DFAFD32BB6E}"/>
                </a:ext>
              </a:extLst>
            </p:cNvPr>
            <p:cNvSpPr txBox="1"/>
            <p:nvPr/>
          </p:nvSpPr>
          <p:spPr>
            <a:xfrm>
              <a:off x="4798371" y="247138"/>
              <a:ext cx="42570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Isotropic birefringence can be caused by an </a:t>
              </a:r>
              <a:r>
                <a:rPr lang="en-US" dirty="0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ultralight axion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via: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B686024-4138-47F4-E7A4-F93F9E2AAD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85878" y="1007956"/>
              <a:ext cx="4038600" cy="46990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822FDBB-B26A-C8B9-0306-B3E73FDCDA7B}"/>
              </a:ext>
            </a:extLst>
          </p:cNvPr>
          <p:cNvGrpSpPr/>
          <p:nvPr/>
        </p:nvGrpSpPr>
        <p:grpSpPr>
          <a:xfrm>
            <a:off x="5024816" y="2736775"/>
            <a:ext cx="4243519" cy="940648"/>
            <a:chOff x="5024816" y="2736775"/>
            <a:chExt cx="4243519" cy="94064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7038912-9A34-BC25-E043-E3E4330F785B}"/>
                </a:ext>
              </a:extLst>
            </p:cNvPr>
            <p:cNvGrpSpPr/>
            <p:nvPr/>
          </p:nvGrpSpPr>
          <p:grpSpPr>
            <a:xfrm>
              <a:off x="5024816" y="3215758"/>
              <a:ext cx="4243519" cy="461665"/>
              <a:chOff x="9273" y="4594324"/>
              <a:chExt cx="4243519" cy="46166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7069130-5F2F-521E-978C-A47FC0A7FB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89035" y="4594324"/>
                <a:ext cx="3019146" cy="307777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A0FEA07-40D4-2454-F984-F8410078E7D6}"/>
                  </a:ext>
                </a:extLst>
              </p:cNvPr>
              <p:cNvSpPr txBox="1"/>
              <p:nvPr/>
            </p:nvSpPr>
            <p:spPr>
              <a:xfrm>
                <a:off x="9273" y="4723955"/>
                <a:ext cx="8339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2"/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</a:rPr>
                  <a:t>H</a:t>
                </a:r>
                <a:r>
                  <a:rPr lang="en-US" sz="1400" baseline="-25000" dirty="0">
                    <a:solidFill>
                      <a:schemeClr val="bg2"/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</a:rPr>
                  <a:t>0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5D45AD-9A8E-460D-D276-FEFE82C32BC7}"/>
                  </a:ext>
                </a:extLst>
              </p:cNvPr>
              <p:cNvSpPr txBox="1"/>
              <p:nvPr/>
            </p:nvSpPr>
            <p:spPr>
              <a:xfrm>
                <a:off x="3418826" y="4748212"/>
                <a:ext cx="8339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2"/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</a:rPr>
                  <a:t>H</a:t>
                </a:r>
                <a:r>
                  <a:rPr lang="en-US" sz="1400" baseline="-25000" dirty="0">
                    <a:solidFill>
                      <a:schemeClr val="bg2"/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</a:rPr>
                  <a:t>CMB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0D0A860-0D26-869D-539E-94A6C2402517}"/>
                </a:ext>
              </a:extLst>
            </p:cNvPr>
            <p:cNvSpPr txBox="1"/>
            <p:nvPr/>
          </p:nvSpPr>
          <p:spPr>
            <a:xfrm>
              <a:off x="5185987" y="2736775"/>
              <a:ext cx="39190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Required mass range: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F44ADE2-7E84-BA18-6F71-3F75807A2A6D}"/>
              </a:ext>
            </a:extLst>
          </p:cNvPr>
          <p:cNvGrpSpPr/>
          <p:nvPr/>
        </p:nvGrpSpPr>
        <p:grpSpPr>
          <a:xfrm>
            <a:off x="5185987" y="3742660"/>
            <a:ext cx="3835400" cy="1026781"/>
            <a:chOff x="5185987" y="3742660"/>
            <a:chExt cx="3835400" cy="102678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E5D0DBF-D4B7-0150-4D78-99448C16D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85987" y="4248741"/>
              <a:ext cx="3835400" cy="5207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8AD3441-41D8-0004-7F72-BA2E9DEA033A}"/>
                </a:ext>
              </a:extLst>
            </p:cNvPr>
            <p:cNvSpPr txBox="1"/>
            <p:nvPr/>
          </p:nvSpPr>
          <p:spPr>
            <a:xfrm>
              <a:off x="5185987" y="3742660"/>
              <a:ext cx="3835400" cy="376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Naturally get the measured value (!)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8689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14F14BD-AE4D-B87D-7EDE-02542F6A63A2}"/>
              </a:ext>
            </a:extLst>
          </p:cNvPr>
          <p:cNvGrpSpPr/>
          <p:nvPr/>
        </p:nvGrpSpPr>
        <p:grpSpPr>
          <a:xfrm>
            <a:off x="4972104" y="263927"/>
            <a:ext cx="4284921" cy="3649705"/>
            <a:chOff x="4972104" y="263927"/>
            <a:chExt cx="4284921" cy="364970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9387BD7-11F9-8582-9C61-F4B14534BF92}"/>
                </a:ext>
              </a:extLst>
            </p:cNvPr>
            <p:cNvSpPr txBox="1"/>
            <p:nvPr/>
          </p:nvSpPr>
          <p:spPr>
            <a:xfrm>
              <a:off x="4972104" y="263927"/>
              <a:ext cx="42849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00" dirty="0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… and in the lab (see later)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01A77CE-0BAF-5835-C31B-F8FE15785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44350" b="70363"/>
            <a:stretch/>
          </p:blipFill>
          <p:spPr>
            <a:xfrm>
              <a:off x="5197687" y="895653"/>
              <a:ext cx="3668233" cy="3017979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49B1CB6-39B4-747A-1D33-0497163368D5}"/>
              </a:ext>
            </a:extLst>
          </p:cNvPr>
          <p:cNvSpPr txBox="1"/>
          <p:nvPr/>
        </p:nvSpPr>
        <p:spPr>
          <a:xfrm>
            <a:off x="287079" y="265814"/>
            <a:ext cx="459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2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Birefringence …in string theory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7E3F87-6413-12A3-9E17-C0E4776BE1A3}"/>
              </a:ext>
            </a:extLst>
          </p:cNvPr>
          <p:cNvGrpSpPr/>
          <p:nvPr/>
        </p:nvGrpSpPr>
        <p:grpSpPr>
          <a:xfrm>
            <a:off x="64241" y="895653"/>
            <a:ext cx="4819258" cy="3998525"/>
            <a:chOff x="64241" y="895653"/>
            <a:chExt cx="4819258" cy="399852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88EC68D-DD55-E0C4-63E8-F268D4DA8D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41" y="895653"/>
              <a:ext cx="4429176" cy="335219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72EEF05-4975-E076-B992-0CED3E877B38}"/>
                </a:ext>
              </a:extLst>
            </p:cNvPr>
            <p:cNvSpPr txBox="1"/>
            <p:nvPr/>
          </p:nvSpPr>
          <p:spPr>
            <a:xfrm>
              <a:off x="202018" y="4247847"/>
              <a:ext cx="46814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Need ”light threshold” at H-CMB~10</a:t>
              </a:r>
              <a:r>
                <a:rPr lang="en-US" baseline="30000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-28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 eV. Happens if EW coupling at KK scale ~1/40. 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5A601C9-D214-10D4-AA35-ACC85878DA3F}"/>
              </a:ext>
            </a:extLst>
          </p:cNvPr>
          <p:cNvSpPr txBox="1"/>
          <p:nvPr/>
        </p:nvSpPr>
        <p:spPr>
          <a:xfrm>
            <a:off x="5287463" y="4231355"/>
            <a:ext cx="4512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“Axion quasiparticles” rotate the polarization of a probe laser.</a:t>
            </a:r>
          </a:p>
        </p:txBody>
      </p:sp>
    </p:spTree>
    <p:extLst>
      <p:ext uri="{BB962C8B-B14F-4D97-AF65-F5344CB8AC3E}">
        <p14:creationId xmlns:p14="http://schemas.microsoft.com/office/powerpoint/2010/main" val="286971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14BB47-EC2F-A7E9-2CDF-A0DBC9323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051B7-EA8C-3029-B6DD-568436E39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Astrophysics: </a:t>
            </a:r>
            <a:r>
              <a:rPr lang="en-US" dirty="0" err="1"/>
              <a:t>miniclusters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B0F1F-2C1D-FF38-E4F6-B6E798D23B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066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18F70-5E6B-B0EE-3B23-AD2C54038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01703-6EBC-4703-A286-0D837C7DE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venir Book" panose="02000503020000020003" pitchFamily="2" charset="0"/>
              </a:rPr>
              <a:t>SSB After Inflation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5A0230-15D8-A562-7F42-A8A610E6E128}"/>
              </a:ext>
            </a:extLst>
          </p:cNvPr>
          <p:cNvSpPr txBox="1"/>
          <p:nvPr/>
        </p:nvSpPr>
        <p:spPr>
          <a:xfrm>
            <a:off x="337457" y="835127"/>
            <a:ext cx="8251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In ordinary QFT* the QCD axion is the phase of a complex field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SSB after inflation forms a network of topological defects that later decay  DM abundance.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12C960C-EA4D-7349-95D8-C1DBC481E478}"/>
              </a:ext>
            </a:extLst>
          </p:cNvPr>
          <p:cNvSpPr txBox="1"/>
          <p:nvPr/>
        </p:nvSpPr>
        <p:spPr>
          <a:xfrm>
            <a:off x="5120580" y="273515"/>
            <a:ext cx="3799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Fig: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Buschmann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et al (2024)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* Not true for closed string axions in IIB</a:t>
            </a:r>
          </a:p>
        </p:txBody>
      </p:sp>
      <p:pic>
        <p:nvPicPr>
          <p:cNvPr id="20" name="Picture 19" descr="A close-up of a diagram&#10;&#10;Description automatically generated">
            <a:extLst>
              <a:ext uri="{FF2B5EF4-FFF2-40B4-BE49-F238E27FC236}">
                <a16:creationId xmlns:a16="http://schemas.microsoft.com/office/drawing/2014/main" id="{EB21121D-C834-4F62-07A1-94976702F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673" y="1451434"/>
            <a:ext cx="6536653" cy="323081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1040507-3EDC-86F9-74B2-BE0273A9C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567" y="4779789"/>
            <a:ext cx="3210863" cy="35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8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15099-5307-5597-1C2B-C685C72CC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CE3735-02FB-1449-6B3D-F3656AACF82E}"/>
              </a:ext>
            </a:extLst>
          </p:cNvPr>
          <p:cNvSpPr txBox="1"/>
          <p:nvPr/>
        </p:nvSpPr>
        <p:spPr>
          <a:xfrm>
            <a:off x="257364" y="4371083"/>
            <a:ext cx="8629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Seed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overdensities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from strings collapse to dense halos “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miniclusters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”. Simulate using N-body methods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mass function O(10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-12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) solar mass and density profiles.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A89C3F-ED13-B423-EA1B-5E02927D1FA1}"/>
              </a:ext>
            </a:extLst>
          </p:cNvPr>
          <p:cNvSpPr txBox="1"/>
          <p:nvPr/>
        </p:nvSpPr>
        <p:spPr>
          <a:xfrm>
            <a:off x="6299864" y="3963949"/>
            <a:ext cx="258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Eggemeier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 et al (2022)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D690A4B-2F50-831B-CDEE-FDE49AAEC426}"/>
              </a:ext>
            </a:extLst>
          </p:cNvPr>
          <p:cNvGrpSpPr/>
          <p:nvPr/>
        </p:nvGrpSpPr>
        <p:grpSpPr>
          <a:xfrm>
            <a:off x="4376472" y="141504"/>
            <a:ext cx="4627772" cy="3837863"/>
            <a:chOff x="4642352" y="126086"/>
            <a:chExt cx="4244284" cy="3499309"/>
          </a:xfrm>
        </p:grpSpPr>
        <p:pic>
          <p:nvPicPr>
            <p:cNvPr id="3" name="Picture 2" descr="A screenshot of a video game&#10;&#10;Description automatically generated with medium confidence">
              <a:extLst>
                <a:ext uri="{FF2B5EF4-FFF2-40B4-BE49-F238E27FC236}">
                  <a16:creationId xmlns:a16="http://schemas.microsoft.com/office/drawing/2014/main" id="{10AB4321-9DD8-099B-C568-266E49A37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45559"/>
            <a:stretch/>
          </p:blipFill>
          <p:spPr>
            <a:xfrm>
              <a:off x="4642352" y="126086"/>
              <a:ext cx="4244284" cy="349930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C61C532-C823-2CC9-44D9-DAD3372AF90A}"/>
                </a:ext>
              </a:extLst>
            </p:cNvPr>
            <p:cNvSpPr txBox="1"/>
            <p:nvPr/>
          </p:nvSpPr>
          <p:spPr>
            <a:xfrm>
              <a:off x="4642352" y="3047552"/>
              <a:ext cx="27855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L=0.2 pc</a:t>
              </a:r>
            </a:p>
          </p:txBody>
        </p:sp>
      </p:grpSp>
      <p:pic>
        <p:nvPicPr>
          <p:cNvPr id="2" name="Picture 1" descr="PeakPatchEvo.pdf">
            <a:extLst>
              <a:ext uri="{FF2B5EF4-FFF2-40B4-BE49-F238E27FC236}">
                <a16:creationId xmlns:a16="http://schemas.microsoft.com/office/drawing/2014/main" id="{83A8FD5C-D256-38CC-93BD-E2D6740F25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64" y="3035"/>
            <a:ext cx="4114802" cy="41148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E56A89-1B21-17E1-8D84-5F8965167FF8}"/>
              </a:ext>
            </a:extLst>
          </p:cNvPr>
          <p:cNvSpPr txBox="1"/>
          <p:nvPr/>
        </p:nvSpPr>
        <p:spPr>
          <a:xfrm>
            <a:off x="529370" y="4018480"/>
            <a:ext cx="258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Ellis, DJEM et al (2020)</a:t>
            </a:r>
          </a:p>
        </p:txBody>
      </p:sp>
    </p:spTree>
    <p:extLst>
      <p:ext uri="{BB962C8B-B14F-4D97-AF65-F5344CB8AC3E}">
        <p14:creationId xmlns:p14="http://schemas.microsoft.com/office/powerpoint/2010/main" val="466726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4266C-7EFA-D46D-19D0-FC9A009B0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Axion Theories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B4AB3E-2177-D5EB-4458-4ABA44054F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066" y="592282"/>
            <a:ext cx="4324093" cy="2879051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9102ABF-A240-2A7A-8D97-2B1FA08CCE52}"/>
              </a:ext>
            </a:extLst>
          </p:cNvPr>
          <p:cNvGrpSpPr/>
          <p:nvPr/>
        </p:nvGrpSpPr>
        <p:grpSpPr>
          <a:xfrm>
            <a:off x="333807" y="1074160"/>
            <a:ext cx="4398064" cy="2814136"/>
            <a:chOff x="445076" y="1432213"/>
            <a:chExt cx="5864085" cy="3752181"/>
          </a:xfrm>
        </p:grpSpPr>
        <p:pic>
          <p:nvPicPr>
            <p:cNvPr id="8" name="Picture 7" descr="A close-up of a machine&#10;&#10;Description automatically generated">
              <a:extLst>
                <a:ext uri="{FF2B5EF4-FFF2-40B4-BE49-F238E27FC236}">
                  <a16:creationId xmlns:a16="http://schemas.microsoft.com/office/drawing/2014/main" id="{23AC4E3A-F5E2-13C2-72AE-1DD8F3FCA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5076" y="1432213"/>
              <a:ext cx="5864085" cy="275662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ACDA1B7-F5AA-1504-8CA5-9E29CDCE08E8}"/>
                </a:ext>
              </a:extLst>
            </p:cNvPr>
            <p:cNvSpPr txBox="1"/>
            <p:nvPr/>
          </p:nvSpPr>
          <p:spPr>
            <a:xfrm>
              <a:off x="445076" y="4322619"/>
              <a:ext cx="5864085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Neutron observed to have EDM ~0. This can be explained by the QCD axion.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A7BDC11-CA4C-59A4-903A-2403BE4CE4F2}"/>
              </a:ext>
            </a:extLst>
          </p:cNvPr>
          <p:cNvGrpSpPr/>
          <p:nvPr/>
        </p:nvGrpSpPr>
        <p:grpSpPr>
          <a:xfrm>
            <a:off x="193925" y="3988354"/>
            <a:ext cx="4890139" cy="976038"/>
            <a:chOff x="211108" y="5392496"/>
            <a:chExt cx="6520185" cy="130138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92DF681-3041-68C5-E774-2E1D94C32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8168" y="5392496"/>
              <a:ext cx="6057900" cy="3556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AA4AED1-FEB2-9762-C80B-72B30B460D00}"/>
                </a:ext>
              </a:extLst>
            </p:cNvPr>
            <p:cNvSpPr txBox="1"/>
            <p:nvPr/>
          </p:nvSpPr>
          <p:spPr>
            <a:xfrm>
              <a:off x="211108" y="5832105"/>
              <a:ext cx="652018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One parameter DM model valid since 1980’s.</a:t>
              </a:r>
            </a:p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High scale SSB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 low mass particle.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E7B9747-94B3-973A-5901-20C4A5F0E2D4}"/>
              </a:ext>
            </a:extLst>
          </p:cNvPr>
          <p:cNvSpPr txBox="1"/>
          <p:nvPr/>
        </p:nvSpPr>
        <p:spPr>
          <a:xfrm>
            <a:off x="5084064" y="3241965"/>
            <a:ext cx="4059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Extra dims. of string theory wrapped by </a:t>
            </a:r>
            <a:r>
              <a:rPr lang="en-US" dirty="0">
                <a:solidFill>
                  <a:prstClr val="black"/>
                </a:solidFill>
                <a:latin typeface="Avenir Book" panose="02000503020000020003" pitchFamily="2" charset="0"/>
              </a:rPr>
              <a:t>gauge fields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  <a:sym typeface="Wingdings" pitchFamily="2" charset="2"/>
              </a:rPr>
              <a:t> axion-like particles.</a:t>
            </a: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  <a:sym typeface="Wingdings" pitchFamily="2" charset="2"/>
              </a:rPr>
              <a:t>Number of axions given by topological invariants. </a:t>
            </a:r>
          </a:p>
          <a:p>
            <a:pPr lvl="0" defTabSz="342900">
              <a:defRPr/>
            </a:pPr>
            <a:r>
              <a:rPr lang="en-US" dirty="0">
                <a:solidFill>
                  <a:srgbClr val="FF0000"/>
                </a:solidFill>
                <a:latin typeface="Avenir Book" panose="02000503020000020003" pitchFamily="2" charset="0"/>
                <a:sym typeface="Wingdings" pitchFamily="2" charset="2"/>
              </a:rPr>
              <a:t>Masses spread over log scale: “the string </a:t>
            </a:r>
            <a:r>
              <a:rPr lang="en-US" dirty="0" err="1">
                <a:solidFill>
                  <a:srgbClr val="FF0000"/>
                </a:solidFill>
                <a:latin typeface="Avenir Book" panose="02000503020000020003" pitchFamily="2" charset="0"/>
                <a:sym typeface="Wingdings" pitchFamily="2" charset="2"/>
              </a:rPr>
              <a:t>axiverse</a:t>
            </a:r>
            <a:r>
              <a:rPr lang="en-US" dirty="0">
                <a:solidFill>
                  <a:srgbClr val="FF0000"/>
                </a:solidFill>
                <a:latin typeface="Avenir Book" panose="02000503020000020003" pitchFamily="2" charset="0"/>
                <a:sym typeface="Wingdings" pitchFamily="2" charset="2"/>
              </a:rPr>
              <a:t>”.</a:t>
            </a:r>
            <a:endParaRPr lang="en-US" dirty="0">
              <a:solidFill>
                <a:srgbClr val="FF0000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55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9ED74-7276-BDAF-21F5-43BCBF3DA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7CA1E1F-CEB2-EDEA-7B7F-EE813F0AEB76}"/>
              </a:ext>
            </a:extLst>
          </p:cNvPr>
          <p:cNvGrpSpPr/>
          <p:nvPr/>
        </p:nvGrpSpPr>
        <p:grpSpPr>
          <a:xfrm>
            <a:off x="313765" y="313765"/>
            <a:ext cx="4535955" cy="4823747"/>
            <a:chOff x="313765" y="313765"/>
            <a:chExt cx="4535955" cy="4823747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3788D7D-EBAD-AA35-0C9D-8BB7690674DD}"/>
                </a:ext>
              </a:extLst>
            </p:cNvPr>
            <p:cNvSpPr txBox="1"/>
            <p:nvPr/>
          </p:nvSpPr>
          <p:spPr>
            <a:xfrm>
              <a:off x="313765" y="313765"/>
              <a:ext cx="425823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Neutron star magnetospheres high B and plasma frequency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convert axions to radio (~GHz) photons.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4" name="Picture 3" descr="A diagram of a black sphere with many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8BEB4861-062C-DA9B-2237-9FBF117F7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8235" y="1237095"/>
              <a:ext cx="3711017" cy="370018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6969487-FF76-B5F4-3DF3-85982471242A}"/>
                </a:ext>
              </a:extLst>
            </p:cNvPr>
            <p:cNvSpPr txBox="1"/>
            <p:nvPr/>
          </p:nvSpPr>
          <p:spPr>
            <a:xfrm>
              <a:off x="2303743" y="4829735"/>
              <a:ext cx="25459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MacDonald et al (2023)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C135BBD-CD5D-876F-249A-B04C8297AE68}"/>
              </a:ext>
            </a:extLst>
          </p:cNvPr>
          <p:cNvGrpSpPr/>
          <p:nvPr/>
        </p:nvGrpSpPr>
        <p:grpSpPr>
          <a:xfrm>
            <a:off x="4718525" y="313765"/>
            <a:ext cx="4425475" cy="4798930"/>
            <a:chOff x="4718525" y="313765"/>
            <a:chExt cx="4425475" cy="479893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93798BC-7777-9690-334E-3AAF6F0A9CC4}"/>
                </a:ext>
              </a:extLst>
            </p:cNvPr>
            <p:cNvSpPr txBox="1"/>
            <p:nvPr/>
          </p:nvSpPr>
          <p:spPr>
            <a:xfrm>
              <a:off x="4849720" y="313765"/>
              <a:ext cx="425823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Minicluster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-NS collision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bright radio transient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 to look for. Need dense DM environment + lots of NSs.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8" name="Picture 7" descr="A graph of a function&#10;&#10;Description automatically generated with medium confidence">
              <a:extLst>
                <a:ext uri="{FF2B5EF4-FFF2-40B4-BE49-F238E27FC236}">
                  <a16:creationId xmlns:a16="http://schemas.microsoft.com/office/drawing/2014/main" id="{472FF23C-DDD5-246B-02CC-58F2A3038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18525" y="1320865"/>
              <a:ext cx="4258235" cy="342510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0E36D7E-A635-38D0-B28C-DC0D789A5E3C}"/>
                </a:ext>
              </a:extLst>
            </p:cNvPr>
            <p:cNvSpPr txBox="1"/>
            <p:nvPr/>
          </p:nvSpPr>
          <p:spPr>
            <a:xfrm>
              <a:off x="6299099" y="4804918"/>
              <a:ext cx="2844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Walters, DJEM et al (2024)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400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C27CD-C8BA-14F5-8DC6-58AE0A4D6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D46EE1-E3D9-B288-115E-D270DD6C2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88" y="0"/>
            <a:ext cx="3634513" cy="42254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FDB4CA-F440-1F2E-401B-28E6161AE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619" y="0"/>
            <a:ext cx="3917193" cy="42254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C11A1FC-4BE3-24AC-DAB3-91677B1B2BA7}"/>
              </a:ext>
            </a:extLst>
          </p:cNvPr>
          <p:cNvSpPr txBox="1"/>
          <p:nvPr/>
        </p:nvSpPr>
        <p:spPr>
          <a:xfrm>
            <a:off x="283945" y="4367212"/>
            <a:ext cx="8576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Let’s look and see… few hours observation of Andromeda with GBT. No signal, but not expected in such a short period.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A4D4E9-895B-4923-5E7A-41375C6E7A07}"/>
              </a:ext>
            </a:extLst>
          </p:cNvPr>
          <p:cNvSpPr txBox="1"/>
          <p:nvPr/>
        </p:nvSpPr>
        <p:spPr>
          <a:xfrm>
            <a:off x="6364724" y="4705766"/>
            <a:ext cx="258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Walters, DJEM et al (2024)</a:t>
            </a:r>
          </a:p>
        </p:txBody>
      </p:sp>
    </p:spTree>
    <p:extLst>
      <p:ext uri="{BB962C8B-B14F-4D97-AF65-F5344CB8AC3E}">
        <p14:creationId xmlns:p14="http://schemas.microsoft.com/office/powerpoint/2010/main" val="401875807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7DE1C-FFF1-0EBE-DC60-5DB51B191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B54ED-4A18-F056-2FEE-5583336BE4E4}"/>
              </a:ext>
            </a:extLst>
          </p:cNvPr>
          <p:cNvSpPr txBox="1">
            <a:spLocks/>
          </p:cNvSpPr>
          <p:nvPr/>
        </p:nvSpPr>
        <p:spPr>
          <a:xfrm>
            <a:off x="457200" y="238799"/>
            <a:ext cx="8229600" cy="637847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accent1">
                    <a:lumMod val="60000"/>
                    <a:lumOff val="40000"/>
                  </a:schemeClr>
                </a:solidFill>
                <a:latin typeface="Gill Sans Ligh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C5986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+mj-ea"/>
                <a:cs typeface="+mj-cs"/>
              </a:rPr>
              <a:t>If you build it, they will come…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D57CE2A-66E2-CA91-912C-4451DFF83AC7}"/>
              </a:ext>
            </a:extLst>
          </p:cNvPr>
          <p:cNvGrpSpPr/>
          <p:nvPr/>
        </p:nvGrpSpPr>
        <p:grpSpPr>
          <a:xfrm>
            <a:off x="4303191" y="1611361"/>
            <a:ext cx="4734932" cy="3141093"/>
            <a:chOff x="4303191" y="1611361"/>
            <a:chExt cx="4734932" cy="31410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54A69C8-6178-B26C-89BF-FDA06DC5A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03191" y="1611361"/>
              <a:ext cx="4734932" cy="244809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83F7E0E-8B1A-D7B8-DE52-BC9948C553AF}"/>
                </a:ext>
              </a:extLst>
            </p:cNvPr>
            <p:cNvSpPr txBox="1"/>
            <p:nvPr/>
          </p:nvSpPr>
          <p:spPr>
            <a:xfrm>
              <a:off x="4572000" y="4106123"/>
              <a:ext cx="4114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Sky location of NS population simulated with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PsrPoPy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083B19A-2CD3-8C18-4FB2-3DAFB69F33BB}"/>
              </a:ext>
            </a:extLst>
          </p:cNvPr>
          <p:cNvGrpSpPr/>
          <p:nvPr/>
        </p:nvGrpSpPr>
        <p:grpSpPr>
          <a:xfrm>
            <a:off x="0" y="876646"/>
            <a:ext cx="9038123" cy="4266854"/>
            <a:chOff x="0" y="876646"/>
            <a:chExt cx="9038123" cy="426685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3B1554F-82AA-A01E-0124-E864A048B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4334"/>
            <a:stretch/>
          </p:blipFill>
          <p:spPr>
            <a:xfrm>
              <a:off x="0" y="876646"/>
              <a:ext cx="4326556" cy="373631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7B1BC1E-FE3F-9C58-EEDE-6162FE169333}"/>
                </a:ext>
              </a:extLst>
            </p:cNvPr>
            <p:cNvSpPr txBox="1"/>
            <p:nvPr/>
          </p:nvSpPr>
          <p:spPr>
            <a:xfrm>
              <a:off x="0" y="4497169"/>
              <a:ext cx="41966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Fan Mountain Observatory. L-band telescope funded. Others in prep.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80B4F6-E0E7-ABD1-658E-A9E05879063B}"/>
                </a:ext>
              </a:extLst>
            </p:cNvPr>
            <p:cNvSpPr txBox="1"/>
            <p:nvPr/>
          </p:nvSpPr>
          <p:spPr>
            <a:xfrm>
              <a:off x="5717407" y="4752454"/>
              <a:ext cx="33207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+mn-ea"/>
                  <a:cs typeface="Gill Sans Light"/>
                </a:rPr>
                <a:t>Johnson, Bhura, DJEM et al (in prep)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7145FC6B-CB00-7218-3191-EA87EE7F9AD8}"/>
              </a:ext>
            </a:extLst>
          </p:cNvPr>
          <p:cNvSpPr txBox="1"/>
          <p:nvPr/>
        </p:nvSpPr>
        <p:spPr>
          <a:xfrm>
            <a:off x="4410778" y="941694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Why wait for SKA? Make progress with a cheap dedicated telescope.</a:t>
            </a:r>
          </a:p>
        </p:txBody>
      </p:sp>
    </p:spTree>
    <p:extLst>
      <p:ext uri="{BB962C8B-B14F-4D97-AF65-F5344CB8AC3E}">
        <p14:creationId xmlns:p14="http://schemas.microsoft.com/office/powerpoint/2010/main" val="263605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8D0CB9-D55D-DC47-302D-967BDCE8A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EB24B-8D19-9C61-2EE5-DFA91B20D9F7}"/>
              </a:ext>
            </a:extLst>
          </p:cNvPr>
          <p:cNvSpPr txBox="1">
            <a:spLocks/>
          </p:cNvSpPr>
          <p:nvPr/>
        </p:nvSpPr>
        <p:spPr>
          <a:xfrm>
            <a:off x="457200" y="238794"/>
            <a:ext cx="8229600" cy="637847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accent1">
                    <a:lumMod val="60000"/>
                    <a:lumOff val="40000"/>
                  </a:schemeClr>
                </a:solidFill>
                <a:latin typeface="Gill Sans Ligh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C5986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Book" panose="02000503020000020003" pitchFamily="2" charset="0"/>
                <a:ea typeface="+mj-ea"/>
                <a:cs typeface="+mj-cs"/>
              </a:rPr>
              <a:t>Axion Quasiparticles in Axion Insulators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BD8EB6-81C0-EC01-FC46-702DFDF21F5B}"/>
              </a:ext>
            </a:extLst>
          </p:cNvPr>
          <p:cNvSpPr txBox="1"/>
          <p:nvPr/>
        </p:nvSpPr>
        <p:spPr>
          <a:xfrm>
            <a:off x="260001" y="876641"/>
            <a:ext cx="862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Insight : in-plane B tilts spins,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out-of-phase magnon  order parameter fluctuation.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This can be achieved in more well understood “axion insulator” MnBi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Te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4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381244-9F02-C709-AB65-8961A8148A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490"/>
          <a:stretch/>
        </p:blipFill>
        <p:spPr>
          <a:xfrm>
            <a:off x="471441" y="1503435"/>
            <a:ext cx="2227309" cy="20048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A79A15-BB93-882A-8881-5D2604221C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3570" b="52723"/>
          <a:stretch/>
        </p:blipFill>
        <p:spPr>
          <a:xfrm>
            <a:off x="3055099" y="1514395"/>
            <a:ext cx="1986051" cy="19460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306A2A-B699-2050-0796-EA8B9AF6AB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1412" b="36899"/>
          <a:stretch/>
        </p:blipFill>
        <p:spPr>
          <a:xfrm>
            <a:off x="0" y="3460474"/>
            <a:ext cx="5397500" cy="16299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128931-760B-8642-8CDD-0ADA2992C3B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34118"/>
          <a:stretch/>
        </p:blipFill>
        <p:spPr>
          <a:xfrm>
            <a:off x="5397500" y="1486681"/>
            <a:ext cx="3484023" cy="35460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3BE6976-5E15-ED78-B7C9-93E51FD063C7}"/>
              </a:ext>
            </a:extLst>
          </p:cNvPr>
          <p:cNvSpPr txBox="1"/>
          <p:nvPr/>
        </p:nvSpPr>
        <p:spPr>
          <a:xfrm>
            <a:off x="5463355" y="668043"/>
            <a:ext cx="3617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Qiu, DJEM et al (2025)</a:t>
            </a:r>
          </a:p>
        </p:txBody>
      </p:sp>
    </p:spTree>
    <p:extLst>
      <p:ext uri="{BB962C8B-B14F-4D97-AF65-F5344CB8AC3E}">
        <p14:creationId xmlns:p14="http://schemas.microsoft.com/office/powerpoint/2010/main" val="129012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892FC8-8938-D6D7-7DC4-3D0F3E9AAA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28C3-A10A-C628-DF3E-A416445A6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Axion-Photon Couplings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1DA11E-E7CD-7A03-3944-5C04CC35F711}"/>
              </a:ext>
            </a:extLst>
          </p:cNvPr>
          <p:cNvSpPr txBox="1"/>
          <p:nvPr/>
        </p:nvSpPr>
        <p:spPr>
          <a:xfrm>
            <a:off x="273351" y="1378235"/>
            <a:ext cx="4038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Choose a CY.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Choose a divisor to host QCD.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Dilate divisor to Vol=40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QCD (gauge coupling)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-1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in UV.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Pick a divisor for QED. Same  GUT. Intersecting  non-GUT.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EW divisor  linear combination of axions coupling to EM.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Diagonalise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matrices and compute couplings of eigenstates.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252033-BC82-5AFD-C630-30B7F9583879}"/>
              </a:ext>
            </a:extLst>
          </p:cNvPr>
          <p:cNvSpPr txBox="1"/>
          <p:nvPr/>
        </p:nvSpPr>
        <p:spPr>
          <a:xfrm>
            <a:off x="174171" y="909362"/>
            <a:ext cx="341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Recipe: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6149DB-E5D0-F998-891E-0BA924A53904}"/>
              </a:ext>
            </a:extLst>
          </p:cNvPr>
          <p:cNvSpPr txBox="1"/>
          <p:nvPr/>
        </p:nvSpPr>
        <p:spPr>
          <a:xfrm>
            <a:off x="4767942" y="909362"/>
            <a:ext cx="341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Consequences: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0039CA-265E-9DC5-14BD-8E5D48F02B75}"/>
              </a:ext>
            </a:extLst>
          </p:cNvPr>
          <p:cNvSpPr txBox="1"/>
          <p:nvPr/>
        </p:nvSpPr>
        <p:spPr>
          <a:xfrm>
            <a:off x="4777623" y="1361394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8ABED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“Kinetic isolation”: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K matrices are sparse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suppressed kinetic mixing of all axions into EM linear comb.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B94000-1198-A65F-7569-4A8F3FC2AF6D}"/>
              </a:ext>
            </a:extLst>
          </p:cNvPr>
          <p:cNvGrpSpPr/>
          <p:nvPr/>
        </p:nvGrpSpPr>
        <p:grpSpPr>
          <a:xfrm>
            <a:off x="4777623" y="2503713"/>
            <a:ext cx="4180114" cy="1504460"/>
            <a:chOff x="4963886" y="2743200"/>
            <a:chExt cx="4180114" cy="150446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676662E-E3D6-086C-FAB6-A7DF6F30E4AE}"/>
                </a:ext>
              </a:extLst>
            </p:cNvPr>
            <p:cNvSpPr txBox="1"/>
            <p:nvPr/>
          </p:nvSpPr>
          <p:spPr>
            <a:xfrm>
              <a:off x="4963886" y="2743200"/>
              <a:ext cx="400594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8ABED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“Light threshold”: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mass scale generated by ED3 branes on EW divisor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hierarchically suppressed coupling of axions lighter than this.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AA65FA1-05A1-C82E-6823-D3491CD27088}"/>
                </a:ext>
              </a:extLst>
            </p:cNvPr>
            <p:cNvSpPr txBox="1"/>
            <p:nvPr/>
          </p:nvSpPr>
          <p:spPr>
            <a:xfrm>
              <a:off x="5018313" y="3939883"/>
              <a:ext cx="41256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c.f. similar effect in GUTs found by Agrawal et al. 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EBE89BC-B4E2-1403-0A98-537279E732B8}"/>
              </a:ext>
            </a:extLst>
          </p:cNvPr>
          <p:cNvSpPr txBox="1"/>
          <p:nvPr/>
        </p:nvSpPr>
        <p:spPr>
          <a:xfrm>
            <a:off x="4680859" y="4177549"/>
            <a:ext cx="4376058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Not all axions couple with O(1) strength to photons, but some do.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E74584-C875-191B-1CAE-10B82F041159}"/>
              </a:ext>
            </a:extLst>
          </p:cNvPr>
          <p:cNvSpPr txBox="1"/>
          <p:nvPr/>
        </p:nvSpPr>
        <p:spPr>
          <a:xfrm>
            <a:off x="-886344" y="4750817"/>
            <a:ext cx="3273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00503020000020003" pitchFamily="2" charset="0"/>
                <a:ea typeface="+mn-ea"/>
                <a:cs typeface="Gill Sans Light"/>
              </a:rPr>
              <a:t>Gendler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00503020000020003" pitchFamily="2" charset="0"/>
                <a:ea typeface="+mn-ea"/>
                <a:cs typeface="Gill Sans Light"/>
              </a:rPr>
              <a:t>, DJEM et al (2023)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E857113-852F-DD12-9C25-F157E215E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0525" y="276205"/>
            <a:ext cx="2133352" cy="58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4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91170-29BD-9361-BC32-31A9A76FE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QCD Axion &amp; string theory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644B13-6EDB-351E-351C-24E76C2457A1}"/>
              </a:ext>
            </a:extLst>
          </p:cNvPr>
          <p:cNvSpPr txBox="1"/>
          <p:nvPr/>
        </p:nvSpPr>
        <p:spPr>
          <a:xfrm>
            <a:off x="5744180" y="4750817"/>
            <a:ext cx="3263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Gendler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, DJEM et al (2023)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FA3FE1-85C0-7A0B-05A6-5528C692F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731" y="1204508"/>
            <a:ext cx="4107069" cy="3064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FBD779-2EC4-32C6-B772-1CA4DDEAB83F}"/>
              </a:ext>
            </a:extLst>
          </p:cNvPr>
          <p:cNvSpPr txBox="1"/>
          <p:nvPr/>
        </p:nvSpPr>
        <p:spPr>
          <a:xfrm>
            <a:off x="566044" y="2090518"/>
            <a:ext cx="368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All volumes &gt;1 (control of EFT)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some volumes large.</a:t>
            </a:r>
            <a:endParaRPr lang="en-US" dirty="0">
              <a:solidFill>
                <a:srgbClr val="00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113A8F-0EED-1471-AE4A-3D0F120FC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50" y="2908287"/>
            <a:ext cx="1298905" cy="5506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7A3545-45A6-C034-5F6E-314359DC03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470" y="3015689"/>
            <a:ext cx="1391254" cy="33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83845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2440D-0D80-4986-B80C-CA38E321E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Ultralight Axion Statistics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8ACDF2-2037-12AA-596B-834D6442372B}"/>
              </a:ext>
            </a:extLst>
          </p:cNvPr>
          <p:cNvSpPr txBox="1"/>
          <p:nvPr/>
        </p:nvSpPr>
        <p:spPr>
          <a:xfrm>
            <a:off x="333022" y="876641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Topologically exhaustive construction explicit orientifolds in KS with 1&lt;h11&lt;8. Moduli chosen to get QCD gauge coupling + fuzzy axion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1.8 million models.</a:t>
            </a:r>
            <a:endParaRPr lang="en-US" dirty="0">
              <a:solidFill>
                <a:srgbClr val="00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669788-C5E1-90F0-97C9-9DB3F1411749}"/>
              </a:ext>
            </a:extLst>
          </p:cNvPr>
          <p:cNvSpPr txBox="1"/>
          <p:nvPr/>
        </p:nvSpPr>
        <p:spPr>
          <a:xfrm>
            <a:off x="5637195" y="494436"/>
            <a:ext cx="3366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Sheridan, DJEM et al (2024)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09EB73-FD56-04FA-2E99-E854BE489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461" y="1514488"/>
            <a:ext cx="6218721" cy="32273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BE4FE4-5DD4-A814-7B9A-A2EC3ED3F758}"/>
              </a:ext>
            </a:extLst>
          </p:cNvPr>
          <p:cNvSpPr txBox="1"/>
          <p:nvPr/>
        </p:nvSpPr>
        <p:spPr>
          <a:xfrm>
            <a:off x="190919" y="4711711"/>
            <a:ext cx="8812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Difficult to get detectable models at larger h11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“</a:t>
            </a:r>
            <a:r>
              <a:rPr lang="en-US" dirty="0" err="1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cohomologies</a:t>
            </a:r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from cosmology”.</a:t>
            </a:r>
            <a:endParaRPr lang="en-US" dirty="0">
              <a:solidFill>
                <a:srgbClr val="FF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32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9E0A4F-0837-46F4-E3CD-4A718EC3D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76" y="125483"/>
            <a:ext cx="8358448" cy="46393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C4DDE4-93B5-9CD2-858D-FFDD4DC763F9}"/>
              </a:ext>
            </a:extLst>
          </p:cNvPr>
          <p:cNvSpPr txBox="1"/>
          <p:nvPr/>
        </p:nvSpPr>
        <p:spPr>
          <a:xfrm>
            <a:off x="5669281" y="4781792"/>
            <a:ext cx="3366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FFC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From Sheridan, DJEM et al</a:t>
            </a:r>
          </a:p>
        </p:txBody>
      </p:sp>
    </p:spTree>
    <p:extLst>
      <p:ext uri="{BB962C8B-B14F-4D97-AF65-F5344CB8AC3E}">
        <p14:creationId xmlns:p14="http://schemas.microsoft.com/office/powerpoint/2010/main" val="2758843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4266C-7EFA-D46D-19D0-FC9A009B0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Axion Relic Density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F84C62-C89D-93E5-4A23-E0EC300D2910}"/>
              </a:ext>
            </a:extLst>
          </p:cNvPr>
          <p:cNvSpPr txBox="1"/>
          <p:nvPr/>
        </p:nvSpPr>
        <p:spPr>
          <a:xfrm>
            <a:off x="259773" y="1111828"/>
            <a:ext cx="4592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Relic density from solving the Klein-Gordon equation for a massive scalar field: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AAE3D66-0C45-E475-11C3-2AD0A4E13F82}"/>
              </a:ext>
            </a:extLst>
          </p:cNvPr>
          <p:cNvGrpSpPr/>
          <p:nvPr/>
        </p:nvGrpSpPr>
        <p:grpSpPr>
          <a:xfrm>
            <a:off x="207817" y="610257"/>
            <a:ext cx="8205371" cy="2249634"/>
            <a:chOff x="277089" y="813677"/>
            <a:chExt cx="10940495" cy="299951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333E0A8-5A68-E338-71BA-8E3EA7770D51}"/>
                </a:ext>
              </a:extLst>
            </p:cNvPr>
            <p:cNvSpPr txBox="1"/>
            <p:nvPr/>
          </p:nvSpPr>
          <p:spPr>
            <a:xfrm>
              <a:off x="277089" y="2858584"/>
              <a:ext cx="645501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Damped SHM with time dependent “friction”. Oscillates and decays when H&lt;m.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9840088-C8CB-56F9-DDA7-A32062E0A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06287" y="813677"/>
              <a:ext cx="4611297" cy="2999511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D83BF98B-799E-8CAB-E233-089E24BC1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823" y="1797254"/>
            <a:ext cx="1990725" cy="266700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A7A965BA-9F9F-53FC-FD13-FBB4E8077090}"/>
              </a:ext>
            </a:extLst>
          </p:cNvPr>
          <p:cNvGrpSpPr/>
          <p:nvPr/>
        </p:nvGrpSpPr>
        <p:grpSpPr>
          <a:xfrm>
            <a:off x="275359" y="2847171"/>
            <a:ext cx="4416137" cy="1207586"/>
            <a:chOff x="367145" y="3796227"/>
            <a:chExt cx="5888182" cy="161011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8CBFECB-2AA3-FC1D-2743-1E912E201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95764" y="3796227"/>
              <a:ext cx="2692400" cy="6350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92D9ACB-2C90-DB31-0A97-02EAA694F46E}"/>
                </a:ext>
              </a:extLst>
            </p:cNvPr>
            <p:cNvSpPr txBox="1"/>
            <p:nvPr/>
          </p:nvSpPr>
          <p:spPr>
            <a:xfrm>
              <a:off x="367145" y="4544567"/>
              <a:ext cx="588818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H~1/t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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itchFamily="2" charset="2"/>
                  <a:ea typeface="+mn-ea"/>
                  <a:cs typeface="+mn-cs"/>
                  <a:sym typeface="Wingdings" pitchFamily="2" charset="2"/>
                </a:rPr>
                <a:t>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 ~ a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-3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. Harmonically oscillating scalar behaves like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pressureless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 dust.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BD9B9D9-0178-606D-5790-702DF04C3A6A}"/>
              </a:ext>
            </a:extLst>
          </p:cNvPr>
          <p:cNvGrpSpPr/>
          <p:nvPr/>
        </p:nvGrpSpPr>
        <p:grpSpPr>
          <a:xfrm>
            <a:off x="483160" y="2767186"/>
            <a:ext cx="7855694" cy="2440713"/>
            <a:chOff x="644213" y="3689581"/>
            <a:chExt cx="10474258" cy="325428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7CE3854-CDB0-394C-2BCD-D9E0D840D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10400" y="3689581"/>
              <a:ext cx="4108071" cy="325428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23E8089-31D2-BBEF-B839-0CAC74486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4213" y="5572034"/>
              <a:ext cx="5892800" cy="812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801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82FD2EB-8E5F-CC9C-DC73-8CA33B118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866" y="407980"/>
            <a:ext cx="3048041" cy="1701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6045" y="874562"/>
            <a:ext cx="842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Axions can be modeled as an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oscillating classical field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:</a:t>
            </a: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594" y="1312930"/>
            <a:ext cx="1841500" cy="292100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145833" y="3514425"/>
            <a:ext cx="5384109" cy="1070136"/>
            <a:chOff x="542368" y="3716138"/>
            <a:chExt cx="5384109" cy="1070136"/>
          </a:xfrm>
        </p:grpSpPr>
        <p:sp>
          <p:nvSpPr>
            <p:cNvPr id="22" name="TextBox 21"/>
            <p:cNvSpPr txBox="1"/>
            <p:nvPr/>
          </p:nvSpPr>
          <p:spPr>
            <a:xfrm>
              <a:off x="542368" y="3716138"/>
              <a:ext cx="53841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+mn-ea"/>
                  <a:cs typeface="Gill Sans Light"/>
                </a:rPr>
                <a:t>Local DM density: harmonic oscillator:</a:t>
              </a: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187" y="4151274"/>
              <a:ext cx="1905000" cy="63500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FA54B5-C93A-4643-8AC2-28E68899A44D}"/>
              </a:ext>
            </a:extLst>
          </p:cNvPr>
          <p:cNvGrpSpPr/>
          <p:nvPr/>
        </p:nvGrpSpPr>
        <p:grpSpPr>
          <a:xfrm>
            <a:off x="2591576" y="2370366"/>
            <a:ext cx="3331290" cy="857191"/>
            <a:chOff x="2595187" y="2515399"/>
            <a:chExt cx="3331290" cy="857191"/>
          </a:xfrm>
        </p:grpSpPr>
        <p:pic>
          <p:nvPicPr>
            <p:cNvPr id="21" name="Picture 20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4787" y="2593473"/>
              <a:ext cx="3073400" cy="749300"/>
            </a:xfrm>
            <a:prstGeom prst="rect">
              <a:avLst/>
            </a:prstGeom>
          </p:spPr>
        </p:pic>
        <p:sp>
          <p:nvSpPr>
            <p:cNvPr id="28" name="Rounded Rectangle 27"/>
            <p:cNvSpPr/>
            <p:nvPr/>
          </p:nvSpPr>
          <p:spPr>
            <a:xfrm>
              <a:off x="2595187" y="2515399"/>
              <a:ext cx="3331290" cy="857191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</p:grp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071" y="1633910"/>
            <a:ext cx="4940300" cy="6350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E2EF399-BB53-C418-C627-7C41D64D57F3}"/>
              </a:ext>
            </a:extLst>
          </p:cNvPr>
          <p:cNvGrpSpPr/>
          <p:nvPr/>
        </p:nvGrpSpPr>
        <p:grpSpPr>
          <a:xfrm>
            <a:off x="5529942" y="1681263"/>
            <a:ext cx="2044665" cy="1474089"/>
            <a:chOff x="5529942" y="1620881"/>
            <a:chExt cx="2044665" cy="147408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8D54C08-8188-A845-801A-3D76878ACA15}"/>
                </a:ext>
              </a:extLst>
            </p:cNvPr>
            <p:cNvSpPr/>
            <p:nvPr/>
          </p:nvSpPr>
          <p:spPr>
            <a:xfrm>
              <a:off x="5529942" y="1620881"/>
              <a:ext cx="1293551" cy="569050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E277280-A9F9-C834-9278-ED699B304D6A}"/>
                </a:ext>
              </a:extLst>
            </p:cNvPr>
            <p:cNvSpPr txBox="1"/>
            <p:nvPr/>
          </p:nvSpPr>
          <p:spPr>
            <a:xfrm>
              <a:off x="6072378" y="2571750"/>
              <a:ext cx="15022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8ABED"/>
                  </a:solidFill>
                  <a:effectLst/>
                  <a:uLnTx/>
                  <a:uFillTx/>
                  <a:latin typeface="Avenir Light" panose="020B0402020203020204" pitchFamily="34" charset="77"/>
                  <a:ea typeface="+mn-ea"/>
                  <a:cs typeface="Gill Sans Light"/>
                </a:rPr>
                <a:t>From galactic rotation curve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36799EC-A4E2-E161-E932-0B511D939CA2}"/>
              </a:ext>
            </a:extLst>
          </p:cNvPr>
          <p:cNvSpPr txBox="1"/>
          <p:nvPr/>
        </p:nvSpPr>
        <p:spPr>
          <a:xfrm>
            <a:off x="2366019" y="4119789"/>
            <a:ext cx="2263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8ABED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=0.3-0.4 GeV 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38ABED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-3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3B496C-4AA1-8724-6CF8-8672A2D5B342}"/>
              </a:ext>
            </a:extLst>
          </p:cNvPr>
          <p:cNvGrpSpPr/>
          <p:nvPr/>
        </p:nvGrpSpPr>
        <p:grpSpPr>
          <a:xfrm>
            <a:off x="4375289" y="3526710"/>
            <a:ext cx="4518601" cy="998886"/>
            <a:chOff x="681925" y="1472339"/>
            <a:chExt cx="6024802" cy="13318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6636453-FD62-FCA4-A67A-A92A1C285CEF}"/>
                </a:ext>
              </a:extLst>
            </p:cNvPr>
            <p:cNvSpPr txBox="1"/>
            <p:nvPr/>
          </p:nvSpPr>
          <p:spPr>
            <a:xfrm>
              <a:off x="681925" y="1472339"/>
              <a:ext cx="602480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latin typeface="Avenir Book" panose="02000503020000020003" pitchFamily="2" charset="0"/>
                </a:rPr>
                <a:t>Axions interact with electromagnetism via: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0793E4B-EF21-ACAC-48CE-61DB00932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53726" y="2045651"/>
              <a:ext cx="5006338" cy="758536"/>
            </a:xfrm>
            <a:prstGeom prst="rect">
              <a:avLst/>
            </a:prstGeom>
          </p:spPr>
        </p:pic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40D72850-F7BC-5A3A-E92A-8F97AEF67A44}"/>
              </a:ext>
            </a:extLst>
          </p:cNvPr>
          <p:cNvSpPr txBox="1">
            <a:spLocks/>
          </p:cNvSpPr>
          <p:nvPr/>
        </p:nvSpPr>
        <p:spPr>
          <a:xfrm>
            <a:off x="457200" y="238794"/>
            <a:ext cx="8229600" cy="637847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accent1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+mj-ea"/>
                <a:cs typeface="+mj-cs"/>
              </a:defRPr>
            </a:lvl1pPr>
          </a:lstStyle>
          <a:p>
            <a:r>
              <a:rPr lang="en-US" dirty="0"/>
              <a:t>Axion Dark Matter</a:t>
            </a:r>
          </a:p>
        </p:txBody>
      </p:sp>
    </p:spTree>
    <p:extLst>
      <p:ext uri="{BB962C8B-B14F-4D97-AF65-F5344CB8AC3E}">
        <p14:creationId xmlns:p14="http://schemas.microsoft.com/office/powerpoint/2010/main" val="263169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7A040-F8DE-198A-53BD-35F01430F3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D009D-A88A-FE77-BCBC-1C311533B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String theory progress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98ADE-2504-0201-44B4-3EE36B0A41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Specifically, type IIB on CY3’s.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7064995-C0B5-CF7B-BC44-B10E033898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210" y="3838012"/>
            <a:ext cx="1546789" cy="12844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8A7FA4-562E-ED6E-2ED2-0CAEF815072D}"/>
              </a:ext>
            </a:extLst>
          </p:cNvPr>
          <p:cNvSpPr txBox="1"/>
          <p:nvPr/>
        </p:nvSpPr>
        <p:spPr>
          <a:xfrm>
            <a:off x="4103404" y="4673871"/>
            <a:ext cx="3758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Demirtas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, Rios-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Tascon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, McAllister</a:t>
            </a:r>
          </a:p>
        </p:txBody>
      </p:sp>
    </p:spTree>
    <p:extLst>
      <p:ext uri="{BB962C8B-B14F-4D97-AF65-F5344CB8AC3E}">
        <p14:creationId xmlns:p14="http://schemas.microsoft.com/office/powerpoint/2010/main" val="25707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F8EA72-694A-63FD-7786-D2EF81706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389CE29C-3BFF-3DA6-60D1-7E07EFE990A2}"/>
              </a:ext>
            </a:extLst>
          </p:cNvPr>
          <p:cNvGrpSpPr/>
          <p:nvPr/>
        </p:nvGrpSpPr>
        <p:grpSpPr>
          <a:xfrm>
            <a:off x="168760" y="1459445"/>
            <a:ext cx="4104289" cy="968959"/>
            <a:chOff x="168760" y="1459445"/>
            <a:chExt cx="4104289" cy="96895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72A0339-D261-7D7F-7A99-2165C7EC26E0}"/>
                </a:ext>
              </a:extLst>
            </p:cNvPr>
            <p:cNvSpPr txBox="1"/>
            <p:nvPr/>
          </p:nvSpPr>
          <p:spPr>
            <a:xfrm>
              <a:off x="168760" y="1459445"/>
              <a:ext cx="4104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Decompose field into harmonic forms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: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13CC535-A808-76FC-966E-23D2C0E53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0100" y="1831504"/>
              <a:ext cx="2413000" cy="59690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09B05BD-5DB8-5A12-8EB7-CC6A86D34C57}"/>
              </a:ext>
            </a:extLst>
          </p:cNvPr>
          <p:cNvGrpSpPr/>
          <p:nvPr/>
        </p:nvGrpSpPr>
        <p:grpSpPr>
          <a:xfrm>
            <a:off x="168760" y="3849495"/>
            <a:ext cx="4104288" cy="1007832"/>
            <a:chOff x="168760" y="3849495"/>
            <a:chExt cx="4104288" cy="100783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C24F2EC-DDB2-CE2D-29AA-2A73AE639E14}"/>
                </a:ext>
              </a:extLst>
            </p:cNvPr>
            <p:cNvSpPr txBox="1"/>
            <p:nvPr/>
          </p:nvSpPr>
          <p:spPr>
            <a:xfrm>
              <a:off x="168760" y="3849495"/>
              <a:ext cx="41042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Compactify </a:t>
              </a:r>
              <a:r>
                <a:rPr lang="en-US" dirty="0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massless fields in 4D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:</a:t>
              </a:r>
              <a:endPara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D13B80A-C7E3-51B0-1AAE-93A3E44A3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0100" y="4336627"/>
              <a:ext cx="2552700" cy="5207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594D275-36C2-1451-1E45-CE8DE9871D2E}"/>
              </a:ext>
            </a:extLst>
          </p:cNvPr>
          <p:cNvGrpSpPr/>
          <p:nvPr/>
        </p:nvGrpSpPr>
        <p:grpSpPr>
          <a:xfrm>
            <a:off x="4870953" y="1248713"/>
            <a:ext cx="4018452" cy="1247091"/>
            <a:chOff x="4870953" y="1248713"/>
            <a:chExt cx="4018452" cy="124709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3D579B6-8E62-322E-30E2-1E2C61D6F07B}"/>
                </a:ext>
              </a:extLst>
            </p:cNvPr>
            <p:cNvSpPr txBox="1"/>
            <p:nvPr/>
          </p:nvSpPr>
          <p:spPr>
            <a:xfrm>
              <a:off x="4870953" y="1248713"/>
              <a:ext cx="40184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Eigenvalues of K give kinetic term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“decay constant”. Parametrically: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73C591D-B401-969A-A426-2DFA41AF7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50902" y="1898904"/>
              <a:ext cx="1930400" cy="596900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E1C68E-E46D-3DA0-69ED-6235E34F3A07}"/>
              </a:ext>
            </a:extLst>
          </p:cNvPr>
          <p:cNvGrpSpPr/>
          <p:nvPr/>
        </p:nvGrpSpPr>
        <p:grpSpPr>
          <a:xfrm>
            <a:off x="168760" y="2475886"/>
            <a:ext cx="4476908" cy="1362075"/>
            <a:chOff x="168760" y="2475886"/>
            <a:chExt cx="4476908" cy="136207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CD8963-08C2-D577-D3EB-F277EA4CF05C}"/>
                </a:ext>
              </a:extLst>
            </p:cNvPr>
            <p:cNvSpPr txBox="1"/>
            <p:nvPr/>
          </p:nvSpPr>
          <p:spPr>
            <a:xfrm>
              <a:off x="168760" y="2475886"/>
              <a:ext cx="42752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Basis of harmonic forms given by closed 4-cycles (divisors) in X: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E73704C-4AC9-46FB-FE40-2881D48CC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5513" y="3155682"/>
              <a:ext cx="1460500" cy="5461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981D39E-01A9-8036-71E0-F6DBF6674B26}"/>
                </a:ext>
              </a:extLst>
            </p:cNvPr>
            <p:cNvSpPr txBox="1"/>
            <p:nvPr/>
          </p:nvSpPr>
          <p:spPr>
            <a:xfrm>
              <a:off x="2530278" y="3099297"/>
              <a:ext cx="211539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# basis elements given by h11 Hodge number = topological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A5BF6EA1-A619-B50A-793A-54CB2A6E9767}"/>
              </a:ext>
            </a:extLst>
          </p:cNvPr>
          <p:cNvSpPr txBox="1"/>
          <p:nvPr/>
        </p:nvSpPr>
        <p:spPr>
          <a:xfrm>
            <a:off x="4870953" y="4413962"/>
            <a:ext cx="3698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m</a:t>
            </a:r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assive “closed string” axions from gravity sector unavoidable.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6FEDB81-8A9A-2B73-D76F-64103D5157A7}"/>
              </a:ext>
            </a:extLst>
          </p:cNvPr>
          <p:cNvGrpSpPr/>
          <p:nvPr/>
        </p:nvGrpSpPr>
        <p:grpSpPr>
          <a:xfrm>
            <a:off x="120868" y="110359"/>
            <a:ext cx="4104290" cy="1220844"/>
            <a:chOff x="120868" y="110359"/>
            <a:chExt cx="4104290" cy="122084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F8DC16-6E61-6F77-D48B-13B52BEAD879}"/>
                </a:ext>
              </a:extLst>
            </p:cNvPr>
            <p:cNvSpPr txBox="1"/>
            <p:nvPr/>
          </p:nvSpPr>
          <p:spPr>
            <a:xfrm>
              <a:off x="120868" y="110359"/>
              <a:ext cx="41042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10D SUGRA has </a:t>
              </a:r>
              <a:r>
                <a:rPr lang="en-US" dirty="0">
                  <a:solidFill>
                    <a:schemeClr val="bg2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p-form fluxes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. Consider IIB 4-form, C</a:t>
              </a:r>
              <a:r>
                <a:rPr lang="en-US" baseline="-25000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4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: 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CA960C1-CBAF-E289-674B-816492F13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4204" y="810503"/>
              <a:ext cx="3073400" cy="52070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C947987-2E3F-EF95-2D6F-AA000B0AA5AE}"/>
              </a:ext>
            </a:extLst>
          </p:cNvPr>
          <p:cNvGrpSpPr/>
          <p:nvPr/>
        </p:nvGrpSpPr>
        <p:grpSpPr>
          <a:xfrm>
            <a:off x="4858009" y="168878"/>
            <a:ext cx="4077547" cy="1050485"/>
            <a:chOff x="4858009" y="285260"/>
            <a:chExt cx="4077547" cy="105048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96BCC22-5071-D100-74A8-E9E0BA26DD82}"/>
                </a:ext>
              </a:extLst>
            </p:cNvPr>
            <p:cNvGrpSpPr/>
            <p:nvPr/>
          </p:nvGrpSpPr>
          <p:grpSpPr>
            <a:xfrm>
              <a:off x="6183214" y="285260"/>
              <a:ext cx="2752342" cy="1050485"/>
              <a:chOff x="6221253" y="83207"/>
              <a:chExt cx="2752342" cy="1050485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8B55F7-6B72-871C-1A25-D7EB8EA06CF3}"/>
                  </a:ext>
                </a:extLst>
              </p:cNvPr>
              <p:cNvSpPr txBox="1"/>
              <p:nvPr/>
            </p:nvSpPr>
            <p:spPr>
              <a:xfrm>
                <a:off x="6221253" y="825915"/>
                <a:ext cx="27523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</a:rPr>
                  <a:t>SUSY </a:t>
                </a:r>
                <a:r>
                  <a:rPr lang="en-US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  <a:sym typeface="Wingdings" pitchFamily="2" charset="2"/>
                  </a:rPr>
                  <a:t> </a:t>
                </a:r>
                <a:r>
                  <a:rPr lang="en-US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t</a:t>
                </a:r>
                <a:r>
                  <a:rPr lang="en-US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</a:rPr>
                  <a:t> = </a:t>
                </a:r>
                <a:r>
                  <a:rPr lang="en-US" sz="1400" dirty="0" err="1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</a:rPr>
                  <a:t>Kähler</a:t>
                </a:r>
                <a:r>
                  <a:rPr lang="en-US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</a:rPr>
                  <a:t> modulus. 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F31A1FD-74AD-1071-02ED-89CC5678E5B8}"/>
                  </a:ext>
                </a:extLst>
              </p:cNvPr>
              <p:cNvSpPr txBox="1"/>
              <p:nvPr/>
            </p:nvSpPr>
            <p:spPr>
              <a:xfrm>
                <a:off x="6670953" y="83207"/>
                <a:ext cx="230264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Avenir Light" panose="020B0402020203020204" pitchFamily="34" charset="77"/>
                    <a:ea typeface="Verdana" panose="020B0604030504040204" pitchFamily="34" charset="0"/>
                    <a:cs typeface="Verdana" panose="020B0604030504040204" pitchFamily="34" charset="0"/>
                  </a:rPr>
                  <a:t>V from “triple intersections” = topological</a:t>
                </a:r>
                <a:endParaRPr lang="en-US" sz="1400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6DD2432-983A-C5A9-1EB1-2ED585891CD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47374" y="1023924"/>
              <a:ext cx="1358900" cy="22860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0ABC7D1-33D4-05B1-08EA-CF560487076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58009" y="318761"/>
              <a:ext cx="2641600" cy="6350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232F3EE-6511-A09B-8F8C-3EE472D412CC}"/>
              </a:ext>
            </a:extLst>
          </p:cNvPr>
          <p:cNvGrpSpPr/>
          <p:nvPr/>
        </p:nvGrpSpPr>
        <p:grpSpPr>
          <a:xfrm>
            <a:off x="4870953" y="2582253"/>
            <a:ext cx="4367048" cy="1671593"/>
            <a:chOff x="4870953" y="2582253"/>
            <a:chExt cx="4367048" cy="1671593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791457D-0D67-E6BD-D9DF-298E8B849E95}"/>
                </a:ext>
              </a:extLst>
            </p:cNvPr>
            <p:cNvGrpSpPr/>
            <p:nvPr/>
          </p:nvGrpSpPr>
          <p:grpSpPr>
            <a:xfrm>
              <a:off x="4870953" y="2582253"/>
              <a:ext cx="4367048" cy="1384995"/>
              <a:chOff x="4870953" y="2582253"/>
              <a:chExt cx="4367048" cy="1384995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B70E63C2-176D-B261-8E5B-EA17A2319D64}"/>
                  </a:ext>
                </a:extLst>
              </p:cNvPr>
              <p:cNvGrpSpPr/>
              <p:nvPr/>
            </p:nvGrpSpPr>
            <p:grpSpPr>
              <a:xfrm>
                <a:off x="4870953" y="2582253"/>
                <a:ext cx="4367048" cy="1384995"/>
                <a:chOff x="4870953" y="2582253"/>
                <a:chExt cx="4367048" cy="1384995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0A83CB3-CDDD-A8F9-E4DD-E37B7BF0E53D}"/>
                    </a:ext>
                  </a:extLst>
                </p:cNvPr>
                <p:cNvSpPr txBox="1"/>
                <p:nvPr/>
              </p:nvSpPr>
              <p:spPr>
                <a:xfrm>
                  <a:off x="4870953" y="2582253"/>
                  <a:ext cx="436704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dirty="0">
                      <a:solidFill>
                        <a:srgbClr val="000000"/>
                      </a:solidFill>
                      <a:latin typeface="Avenir Light" panose="020B0402020203020204" pitchFamily="34" charset="77"/>
                      <a:ea typeface="Verdana" panose="020B0604030504040204" pitchFamily="34" charset="0"/>
                      <a:cs typeface="Verdana" panose="020B0604030504040204" pitchFamily="34" charset="0"/>
                    </a:rPr>
                    <a:t>Axion </a:t>
                  </a:r>
                  <a:r>
                    <a:rPr lang="en-US" dirty="0">
                      <a:solidFill>
                        <a:schemeClr val="bg2"/>
                      </a:solidFill>
                      <a:latin typeface="Avenir Light" panose="020B0402020203020204" pitchFamily="34" charset="77"/>
                      <a:ea typeface="Verdana" panose="020B0604030504040204" pitchFamily="34" charset="0"/>
                      <a:cs typeface="Verdana" panose="020B0604030504040204" pitchFamily="34" charset="0"/>
                    </a:rPr>
                    <a:t>potential generated by ED3 instantons </a:t>
                  </a:r>
                  <a:r>
                    <a:rPr lang="en-US" dirty="0">
                      <a:solidFill>
                        <a:srgbClr val="000000"/>
                      </a:solidFill>
                      <a:latin typeface="Avenir Light" panose="020B0402020203020204" pitchFamily="34" charset="77"/>
                      <a:ea typeface="Verdana" panose="020B0604030504040204" pitchFamily="34" charset="0"/>
                      <a:cs typeface="Verdana" panose="020B0604030504040204" pitchFamily="34" charset="0"/>
                    </a:rPr>
                    <a:t>wrapping D: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16B7374-5764-EFA1-35F1-DE3DFCC4085E}"/>
                    </a:ext>
                  </a:extLst>
                </p:cNvPr>
                <p:cNvSpPr txBox="1"/>
                <p:nvPr/>
              </p:nvSpPr>
              <p:spPr>
                <a:xfrm>
                  <a:off x="7212147" y="3228584"/>
                  <a:ext cx="1761448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dirty="0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latin typeface="Avenir Light" panose="020B0402020203020204" pitchFamily="34" charset="77"/>
                      <a:ea typeface="Verdana" panose="020B0604030504040204" pitchFamily="34" charset="0"/>
                      <a:cs typeface="Verdana" panose="020B0604030504040204" pitchFamily="34" charset="0"/>
                    </a:rPr>
                    <a:t>Q = instanton charge = topological</a:t>
                  </a:r>
                </a:p>
              </p:txBody>
            </p:sp>
          </p:grpSp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0533C2CC-ADFD-1FA4-009A-D2F8A70513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02053" y="3320065"/>
                <a:ext cx="2476500" cy="520700"/>
              </a:xfrm>
              <a:prstGeom prst="rect">
                <a:avLst/>
              </a:prstGeom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7B19038-3FFB-76BF-569D-A929743C0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053002" y="3910946"/>
              <a:ext cx="298450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263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theme/theme1.xml><?xml version="1.0" encoding="utf-8"?>
<a:theme xmlns:a="http://schemas.openxmlformats.org/drawingml/2006/main" name="Default Theme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000000"/>
            </a:solidFill>
            <a:latin typeface="Avenir Light" panose="020B0402020203020204" pitchFamily="34" charset="77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ain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96B24"/>
      </a:accent1>
      <a:accent2>
        <a:srgbClr val="4EA72E"/>
      </a:accent2>
      <a:accent3>
        <a:srgbClr val="156082"/>
      </a:accent3>
      <a:accent4>
        <a:srgbClr val="0F9ED5"/>
      </a:accent4>
      <a:accent5>
        <a:srgbClr val="A02B93"/>
      </a:accent5>
      <a:accent6>
        <a:srgbClr val="E97132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2400" dirty="0">
            <a:latin typeface="Avenir Book" panose="02000503020000020003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ain" id="{A81B47FA-8E45-894D-BB3A-DC392AB3338D}" vid="{9C174B04-BC7F-2F40-8796-77BC4432095E}"/>
    </a:ext>
  </a:extLst>
</a:theme>
</file>

<file path=ppt/theme/theme3.xml><?xml version="1.0" encoding="utf-8"?>
<a:theme xmlns:a="http://schemas.openxmlformats.org/drawingml/2006/main" name="2_Default Theme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000000"/>
            </a:solidFill>
            <a:latin typeface="Gill Sans Light"/>
            <a:cs typeface="Gill Sans Ligh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52229</TotalTime>
  <Words>2613</Words>
  <Application>Microsoft Macintosh PowerPoint</Application>
  <PresentationFormat>On-screen Show (16:9)</PresentationFormat>
  <Paragraphs>300</Paragraphs>
  <Slides>57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57</vt:i4>
      </vt:variant>
    </vt:vector>
  </HeadingPairs>
  <TitlesOfParts>
    <vt:vector size="70" baseType="lpstr">
      <vt:lpstr>Aptos</vt:lpstr>
      <vt:lpstr>Arial</vt:lpstr>
      <vt:lpstr>Avenir Book</vt:lpstr>
      <vt:lpstr>Avenir Light</vt:lpstr>
      <vt:lpstr>Calibri</vt:lpstr>
      <vt:lpstr>Corbel</vt:lpstr>
      <vt:lpstr>Courier New</vt:lpstr>
      <vt:lpstr>Gill Sans Light</vt:lpstr>
      <vt:lpstr>Gill Sans MT</vt:lpstr>
      <vt:lpstr>Symbol</vt:lpstr>
      <vt:lpstr>Default Theme</vt:lpstr>
      <vt:lpstr>Main</vt:lpstr>
      <vt:lpstr>2_Default Theme</vt:lpstr>
      <vt:lpstr>Axion Phenomenology: from String Theory to the Lab</vt:lpstr>
      <vt:lpstr>Gravitation and the Early Universe</vt:lpstr>
      <vt:lpstr>PowerPoint Presentation</vt:lpstr>
      <vt:lpstr>Axions  101</vt:lpstr>
      <vt:lpstr>Axion Theories</vt:lpstr>
      <vt:lpstr>Axion Relic Density</vt:lpstr>
      <vt:lpstr>PowerPoint Presentation</vt:lpstr>
      <vt:lpstr>String theory progress</vt:lpstr>
      <vt:lpstr>PowerPoint Presentation</vt:lpstr>
      <vt:lpstr>Calabi-Yau Manifolds</vt:lpstr>
      <vt:lpstr>PowerPoint Presentation</vt:lpstr>
      <vt:lpstr>Axion Spectra from KS</vt:lpstr>
      <vt:lpstr>Axion-Photon Couplings</vt:lpstr>
      <vt:lpstr>Ultralight axions: fuzzy dark matter</vt:lpstr>
      <vt:lpstr>DM lower limit: 2.10-21 eV</vt:lpstr>
      <vt:lpstr>PowerPoint Presentation</vt:lpstr>
      <vt:lpstr>PowerPoint Presentation</vt:lpstr>
      <vt:lpstr>An explicit “fuzzy” axion</vt:lpstr>
      <vt:lpstr>PowerPoint Presentation</vt:lpstr>
      <vt:lpstr>Axion stars</vt:lpstr>
      <vt:lpstr>Soliton Formation</vt:lpstr>
      <vt:lpstr>Axion Star Explosions</vt:lpstr>
      <vt:lpstr>PowerPoint Presentation</vt:lpstr>
      <vt:lpstr>Axion Star Explosions 2</vt:lpstr>
      <vt:lpstr>Heavy axions</vt:lpstr>
      <vt:lpstr>Heavy Axions Overproduce DM</vt:lpstr>
      <vt:lpstr>Constraining the Early Universe</vt:lpstr>
      <vt:lpstr>PowerPoint Presentation</vt:lpstr>
      <vt:lpstr>PowerPoint Presentation</vt:lpstr>
      <vt:lpstr>Direct detection: “Haloscopes”</vt:lpstr>
      <vt:lpstr>The QCD axion will be found</vt:lpstr>
      <vt:lpstr>Resonant Cavities</vt:lpstr>
      <vt:lpstr>How to Detect Axions</vt:lpstr>
      <vt:lpstr>Haloscopes beyond GHz</vt:lpstr>
      <vt:lpstr>CY topology in the lab</vt:lpstr>
      <vt:lpstr>Discovery of the axion quasiparticle</vt:lpstr>
      <vt:lpstr>Axion Quasiparticles</vt:lpstr>
      <vt:lpstr>PowerPoint Presentation</vt:lpstr>
      <vt:lpstr>PowerPoint Presentation</vt:lpstr>
      <vt:lpstr>PowerPoint Presentation</vt:lpstr>
      <vt:lpstr>PowerPoint Presentation</vt:lpstr>
      <vt:lpstr>Backup slides</vt:lpstr>
      <vt:lpstr>Haloscopes around the world</vt:lpstr>
      <vt:lpstr>Solitons from Schrödinger</vt:lpstr>
      <vt:lpstr>Birefringence</vt:lpstr>
      <vt:lpstr>PowerPoint Presentation</vt:lpstr>
      <vt:lpstr>Astrophysics: miniclusters</vt:lpstr>
      <vt:lpstr>SSB After Inflation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Axion-Photon Couplings</vt:lpstr>
      <vt:lpstr>QCD Axion &amp; string theory</vt:lpstr>
      <vt:lpstr>Ultralight Axion Statistics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meV QCD Axion</dc:title>
  <dc:creator>David</dc:creator>
  <cp:lastModifiedBy>David Marsh</cp:lastModifiedBy>
  <cp:revision>796</cp:revision>
  <dcterms:created xsi:type="dcterms:W3CDTF">2020-06-18T10:26:12Z</dcterms:created>
  <dcterms:modified xsi:type="dcterms:W3CDTF">2025-06-04T08:30:26Z</dcterms:modified>
</cp:coreProperties>
</file>