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333" r:id="rId2"/>
    <p:sldId id="288" r:id="rId3"/>
    <p:sldId id="336" r:id="rId4"/>
    <p:sldId id="338" r:id="rId5"/>
    <p:sldId id="339" r:id="rId6"/>
    <p:sldId id="340" r:id="rId7"/>
    <p:sldId id="34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495D"/>
    <a:srgbClr val="EFDF66"/>
    <a:srgbClr val="FFEF6A"/>
    <a:srgbClr val="EDB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42"/>
    <p:restoredTop sz="92733"/>
  </p:normalViewPr>
  <p:slideViewPr>
    <p:cSldViewPr snapToGrid="0" snapToObjects="1">
      <p:cViewPr>
        <p:scale>
          <a:sx n="98" d="100"/>
          <a:sy n="98" d="100"/>
        </p:scale>
        <p:origin x="416" y="2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A952D-FD82-EE45-BE7E-78995A03101B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B66CA-20CE-0C4C-B4BF-1D49C67A8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931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DB66CA-20CE-0C4C-B4BF-1D49C67A890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460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9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6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5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78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52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580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35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14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72600" y="6470650"/>
            <a:ext cx="2743200" cy="365125"/>
          </a:xfrm>
        </p:spPr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76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67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18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19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B4FAEA3-7718-6041-B384-21BD3FEEEE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4" t="176" r="-604" b="43999"/>
          <a:stretch/>
        </p:blipFill>
        <p:spPr>
          <a:xfrm>
            <a:off x="-209871" y="-182564"/>
            <a:ext cx="12611741" cy="7040563"/>
          </a:xfrm>
          <a:prstGeom prst="rect">
            <a:avLst/>
          </a:prstGeom>
        </p:spPr>
      </p:pic>
      <p:pic>
        <p:nvPicPr>
          <p:cNvPr id="1026" name="Picture 2" descr="Kurumsal | İstinye Üniversitesi">
            <a:extLst>
              <a:ext uri="{FF2B5EF4-FFF2-40B4-BE49-F238E27FC236}">
                <a16:creationId xmlns:a16="http://schemas.microsoft.com/office/drawing/2014/main" id="{D6F3E55D-9023-AA47-B912-2BDE051AF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501682"/>
            <a:ext cx="4387851" cy="160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510612-9CA0-0C4E-B1D1-0AF069BC5578}"/>
              </a:ext>
            </a:extLst>
          </p:cNvPr>
          <p:cNvSpPr txBox="1"/>
          <p:nvPr/>
        </p:nvSpPr>
        <p:spPr>
          <a:xfrm>
            <a:off x="1773965" y="3437479"/>
            <a:ext cx="8970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PANEL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EC3153-C746-F94A-B7C2-F3F6ECDFF890}"/>
              </a:ext>
            </a:extLst>
          </p:cNvPr>
          <p:cNvSpPr/>
          <p:nvPr/>
        </p:nvSpPr>
        <p:spPr>
          <a:xfrm>
            <a:off x="3892731" y="4328245"/>
            <a:ext cx="5251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65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743200" y="159953"/>
            <a:ext cx="932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PANELİSTLER: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2</a:t>
            </a:fld>
            <a:endParaRPr lang="en-GB"/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202C32F-8E6D-434D-A4C5-E4D6BF481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4E13DEA-B17A-E240-B870-E32B7990B0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879" t="45751" r="49999" b="15809"/>
          <a:stretch/>
        </p:blipFill>
        <p:spPr>
          <a:xfrm>
            <a:off x="2743200" y="840354"/>
            <a:ext cx="6720776" cy="554442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AF9324B-B596-3C4F-AD0D-ACB394D00231}"/>
              </a:ext>
            </a:extLst>
          </p:cNvPr>
          <p:cNvSpPr/>
          <p:nvPr/>
        </p:nvSpPr>
        <p:spPr>
          <a:xfrm>
            <a:off x="9652726" y="2769275"/>
            <a:ext cx="211690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/>
              <a:t>Bilim</a:t>
            </a:r>
            <a:r>
              <a:rPr lang="en-GB" b="1" dirty="0"/>
              <a:t> </a:t>
            </a:r>
            <a:r>
              <a:rPr lang="en-GB" b="1" dirty="0" err="1"/>
              <a:t>Kurulu</a:t>
            </a:r>
            <a:r>
              <a:rPr lang="en-GB" b="1" dirty="0"/>
              <a:t> </a:t>
            </a:r>
            <a:r>
              <a:rPr lang="en-GB" b="1" dirty="0" err="1"/>
              <a:t>üyelerinin</a:t>
            </a:r>
            <a:r>
              <a:rPr lang="en-GB" b="1" dirty="0"/>
              <a:t> </a:t>
            </a:r>
            <a:r>
              <a:rPr lang="en-GB" b="1" dirty="0" err="1"/>
              <a:t>panelist</a:t>
            </a:r>
            <a:r>
              <a:rPr lang="en-GB" b="1" dirty="0"/>
              <a:t> </a:t>
            </a:r>
            <a:r>
              <a:rPr lang="en-GB" b="1" dirty="0" err="1"/>
              <a:t>olarak</a:t>
            </a:r>
            <a:r>
              <a:rPr lang="en-GB" b="1" dirty="0"/>
              <a:t> </a:t>
            </a:r>
            <a:r>
              <a:rPr lang="en-GB" b="1" dirty="0" err="1"/>
              <a:t>yer</a:t>
            </a:r>
            <a:r>
              <a:rPr lang="en-GB" b="1" dirty="0"/>
              <a:t> </a:t>
            </a:r>
            <a:r>
              <a:rPr lang="en-GB" b="1" dirty="0" err="1"/>
              <a:t>aldığı</a:t>
            </a:r>
            <a:r>
              <a:rPr lang="en-GB" b="1" dirty="0"/>
              <a:t> </a:t>
            </a:r>
            <a:r>
              <a:rPr lang="en-GB" b="1" dirty="0" err="1"/>
              <a:t>bu</a:t>
            </a:r>
            <a:r>
              <a:rPr lang="en-GB" b="1" dirty="0"/>
              <a:t> </a:t>
            </a:r>
            <a:r>
              <a:rPr lang="en-GB" b="1" dirty="0" err="1"/>
              <a:t>panelde</a:t>
            </a:r>
            <a:r>
              <a:rPr lang="en-GB" b="1" dirty="0"/>
              <a:t> </a:t>
            </a:r>
            <a:r>
              <a:rPr lang="en-GB" b="1" dirty="0" err="1"/>
              <a:t>genel</a:t>
            </a:r>
            <a:r>
              <a:rPr lang="en-GB" b="1" dirty="0"/>
              <a:t> </a:t>
            </a:r>
            <a:r>
              <a:rPr lang="en-GB" b="1" dirty="0" err="1"/>
              <a:t>değerlendirme</a:t>
            </a:r>
            <a:r>
              <a:rPr lang="en-GB" b="1" dirty="0"/>
              <a:t> </a:t>
            </a:r>
            <a:r>
              <a:rPr lang="en-GB" b="1" dirty="0" err="1"/>
              <a:t>ve</a:t>
            </a:r>
            <a:r>
              <a:rPr lang="en-GB" b="1" dirty="0"/>
              <a:t> 2020 </a:t>
            </a:r>
            <a:r>
              <a:rPr lang="en-GB" b="1" dirty="0" err="1"/>
              <a:t>çalıştayı</a:t>
            </a:r>
            <a:r>
              <a:rPr lang="en-GB" b="1" dirty="0"/>
              <a:t> </a:t>
            </a:r>
            <a:r>
              <a:rPr lang="en-GB" b="1" dirty="0" err="1"/>
              <a:t>ile</a:t>
            </a:r>
            <a:r>
              <a:rPr lang="en-GB" b="1" dirty="0"/>
              <a:t> </a:t>
            </a:r>
            <a:r>
              <a:rPr lang="en-GB" b="1" dirty="0" err="1"/>
              <a:t>karşılaştırma</a:t>
            </a:r>
            <a:r>
              <a:rPr lang="en-GB" b="1" dirty="0"/>
              <a:t> </a:t>
            </a:r>
            <a:r>
              <a:rPr lang="en-GB" b="1" dirty="0" err="1"/>
              <a:t>yapılması</a:t>
            </a:r>
            <a:r>
              <a:rPr lang="en-GB" b="1" dirty="0"/>
              <a:t> </a:t>
            </a:r>
            <a:r>
              <a:rPr lang="en-GB" b="1" dirty="0" err="1"/>
              <a:t>hedeflenmektedir</a:t>
            </a:r>
            <a:r>
              <a:rPr lang="en-GB" b="1" dirty="0"/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971D03-5509-F64B-A369-62C51A2BA062}"/>
              </a:ext>
            </a:extLst>
          </p:cNvPr>
          <p:cNvSpPr txBox="1"/>
          <p:nvPr/>
        </p:nvSpPr>
        <p:spPr>
          <a:xfrm>
            <a:off x="299306" y="784489"/>
            <a:ext cx="2144588" cy="1877437"/>
          </a:xfrm>
          <a:prstGeom prst="rect">
            <a:avLst/>
          </a:prstGeom>
          <a:solidFill>
            <a:schemeClr val="bg1">
              <a:alpha val="38879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Chalkduster" panose="03050602040202020205" pitchFamily="66" charset="77"/>
              </a:rPr>
              <a:t>PANEL</a:t>
            </a:r>
          </a:p>
          <a:p>
            <a:pPr algn="ctr"/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Parçacık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Hızlandırıcıları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ve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Algıçları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Yerel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Altyapı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ve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Ar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-Ge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Çalıştayı</a:t>
            </a:r>
            <a:endParaRPr lang="en-GB" sz="1600" b="1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3278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Sayılarla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2020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ile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2021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karşılaştırması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850012"/>
              </p:ext>
            </p:extLst>
          </p:nvPr>
        </p:nvGraphicFramePr>
        <p:xfrm>
          <a:off x="4076136" y="1667336"/>
          <a:ext cx="5916951" cy="41449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6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3223">
                  <a:extLst>
                    <a:ext uri="{9D8B030D-6E8A-4147-A177-3AD203B41FA5}">
                      <a16:colId xmlns:a16="http://schemas.microsoft.com/office/drawing/2014/main" val="49277802"/>
                    </a:ext>
                  </a:extLst>
                </a:gridCol>
              </a:tblGrid>
              <a:tr h="384966">
                <a:tc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2020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2021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292463"/>
                  </a:ext>
                </a:extLst>
              </a:tr>
              <a:tr h="384966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Toplam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897682"/>
                  </a:ext>
                </a:extLst>
              </a:tr>
              <a:tr h="384966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Programa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alınan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315287"/>
                  </a:ext>
                </a:extLst>
              </a:tr>
              <a:tr h="38496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Algıç</a:t>
                      </a:r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6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10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96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Hızlandırıcı</a:t>
                      </a:r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96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Hızlandırıcı</a:t>
                      </a:r>
                      <a:r>
                        <a:rPr lang="en-US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&amp; Algıç</a:t>
                      </a:r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966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İllere</a:t>
                      </a:r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göre</a:t>
                      </a:r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dağılım</a:t>
                      </a:r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charset="0"/>
                      </a:endParaRPr>
                    </a:p>
                    <a:p>
                      <a:pPr algn="r" fontAlgn="b"/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11x Ankara</a:t>
                      </a:r>
                    </a:p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9x İstanbul</a:t>
                      </a:r>
                    </a:p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1x </a:t>
                      </a:r>
                      <a:r>
                        <a:rPr lang="en-US" sz="2000" b="0" i="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Muş</a:t>
                      </a:r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charset="0"/>
                      </a:endParaRPr>
                    </a:p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1x </a:t>
                      </a:r>
                      <a:r>
                        <a:rPr lang="en-US" sz="2000" b="0" i="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Eskşehir</a:t>
                      </a:r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charset="0"/>
                      </a:endParaRPr>
                    </a:p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1x Gaziantep</a:t>
                      </a:r>
                    </a:p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1x </a:t>
                      </a:r>
                      <a:r>
                        <a:rPr lang="en-US" sz="2000" b="0" i="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</a:rPr>
                        <a:t>Kütahya</a:t>
                      </a:r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20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3x Ankara</a:t>
                      </a:r>
                    </a:p>
                    <a:p>
                      <a:pPr marL="0" algn="l" defTabSz="914400" rtl="0" eaLnBrk="1" fontAlgn="t" latinLnBrk="0" hangingPunct="1"/>
                      <a:r>
                        <a:rPr lang="en-US" sz="20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10x İstanbul</a:t>
                      </a:r>
                    </a:p>
                    <a:p>
                      <a:pPr marL="0" algn="l" defTabSz="914400" rtl="0" eaLnBrk="1" fontAlgn="t" latinLnBrk="0" hangingPunct="1"/>
                      <a:r>
                        <a:rPr lang="en-US" sz="20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1x </a:t>
                      </a:r>
                      <a:r>
                        <a:rPr lang="en-US" sz="2000" b="0" i="0" u="none" strike="noStrike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Muş</a:t>
                      </a:r>
                      <a:endParaRPr lang="en-US" sz="2000" b="0" i="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fontAlgn="t" latinLnBrk="0" hangingPunct="1"/>
                      <a:r>
                        <a:rPr lang="en-US" sz="20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1x Kayseri</a:t>
                      </a:r>
                    </a:p>
                    <a:p>
                      <a:pPr marL="0" algn="l" defTabSz="914400" rtl="0" eaLnBrk="1" fontAlgn="t" latinLnBrk="0" hangingPunct="1"/>
                      <a:r>
                        <a:rPr lang="en-US" sz="2000" b="0" i="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1x </a:t>
                      </a:r>
                      <a:r>
                        <a:rPr lang="en-US" sz="2000" b="0" i="0" u="none" strike="noStrike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Niğde</a:t>
                      </a:r>
                      <a:endParaRPr lang="en-US" sz="2000" b="0" i="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  <a:p>
                      <a:pPr algn="r" fontAlgn="t"/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1057667"/>
                  </a:ext>
                </a:extLst>
              </a:tr>
            </a:tbl>
          </a:graphicData>
        </a:graphic>
      </p:graphicFrame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202C32F-8E6D-434D-A4C5-E4D6BF481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5BA2FDC-CC35-3247-B748-930EC647B547}"/>
              </a:ext>
            </a:extLst>
          </p:cNvPr>
          <p:cNvSpPr txBox="1"/>
          <p:nvPr/>
        </p:nvSpPr>
        <p:spPr>
          <a:xfrm>
            <a:off x="299306" y="784489"/>
            <a:ext cx="2144588" cy="1877437"/>
          </a:xfrm>
          <a:prstGeom prst="rect">
            <a:avLst/>
          </a:prstGeom>
          <a:solidFill>
            <a:schemeClr val="bg1">
              <a:alpha val="38879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Chalkduster" panose="03050602040202020205" pitchFamily="66" charset="77"/>
              </a:rPr>
              <a:t>PANEL</a:t>
            </a:r>
          </a:p>
          <a:p>
            <a:pPr algn="ctr"/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Parçacık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Hızlandırıcıları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ve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Algıçları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Yerel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Altyapı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ve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Ar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-Ge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Çalıştayı</a:t>
            </a:r>
            <a:endParaRPr lang="en-GB" sz="1600" b="1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65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Sunumları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Hakkında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Değerlendirme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4</a:t>
            </a:fld>
            <a:endParaRPr lang="en-GB"/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202C32F-8E6D-434D-A4C5-E4D6BF481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5BA2FDC-CC35-3247-B748-930EC647B547}"/>
              </a:ext>
            </a:extLst>
          </p:cNvPr>
          <p:cNvSpPr txBox="1"/>
          <p:nvPr/>
        </p:nvSpPr>
        <p:spPr>
          <a:xfrm>
            <a:off x="299306" y="784489"/>
            <a:ext cx="2144588" cy="1877437"/>
          </a:xfrm>
          <a:prstGeom prst="rect">
            <a:avLst/>
          </a:prstGeom>
          <a:solidFill>
            <a:schemeClr val="bg1">
              <a:alpha val="38879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Chalkduster" panose="03050602040202020205" pitchFamily="66" charset="77"/>
              </a:rPr>
              <a:t>PANEL</a:t>
            </a:r>
          </a:p>
          <a:p>
            <a:pPr algn="ctr"/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Parçacık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Hızlandırıcıları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ve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Algıçları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Yerel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Altyapı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ve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Ar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-Ge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Çalıştayı</a:t>
            </a:r>
            <a:endParaRPr lang="en-GB" sz="1600" b="1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A71809-246A-C649-B21F-55E88B5126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0477" y="1053918"/>
            <a:ext cx="9193977" cy="541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22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DAF110-2002-724C-86B7-8F0FFB346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5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39B6D8B-4317-244F-8CCE-608B02F8A581}"/>
              </a:ext>
            </a:extLst>
          </p:cNvPr>
          <p:cNvSpPr txBox="1">
            <a:spLocks/>
          </p:cNvSpPr>
          <p:nvPr/>
        </p:nvSpPr>
        <p:spPr>
          <a:xfrm>
            <a:off x="-34726" y="115100"/>
            <a:ext cx="12350187" cy="431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" b="1" dirty="0"/>
              <a:t>TÜRKİYE DENESYEL PARÇACIK FİZİĞİ CAMİASI ADINA CERN GÖREV GÜCÜNE SUNULAN ULUSAL SWOT ANALİZİ </a:t>
            </a:r>
            <a:r>
              <a:rPr lang="tr-TR" sz="2000" b="1"/>
              <a:t>/ Mart’20</a:t>
            </a:r>
            <a:endParaRPr lang="tr-TR" sz="2000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150356-9AD1-9248-9169-202AAA02F6E7}"/>
              </a:ext>
            </a:extLst>
          </p:cNvPr>
          <p:cNvSpPr txBox="1">
            <a:spLocks/>
          </p:cNvSpPr>
          <p:nvPr/>
        </p:nvSpPr>
        <p:spPr>
          <a:xfrm>
            <a:off x="222250" y="685800"/>
            <a:ext cx="2413000" cy="55118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1400" b="1" dirty="0">
                <a:solidFill>
                  <a:schemeClr val="accent1"/>
                </a:solidFill>
              </a:rPr>
              <a:t>GÜÇLÜ YÖNLER</a:t>
            </a:r>
          </a:p>
          <a:p>
            <a:r>
              <a:rPr lang="en-GB" sz="1400" dirty="0"/>
              <a:t>High quality of the </a:t>
            </a:r>
            <a:r>
              <a:rPr lang="en-GB" sz="1400" dirty="0">
                <a:solidFill>
                  <a:schemeClr val="accent1"/>
                </a:solidFill>
              </a:rPr>
              <a:t>educational</a:t>
            </a:r>
            <a:r>
              <a:rPr lang="en-GB" sz="1400" dirty="0"/>
              <a:t> system .</a:t>
            </a:r>
          </a:p>
          <a:p>
            <a:r>
              <a:rPr lang="en-GB" sz="1400" dirty="0"/>
              <a:t>Large body of </a:t>
            </a:r>
            <a:r>
              <a:rPr lang="en-GB" sz="1400" dirty="0">
                <a:solidFill>
                  <a:schemeClr val="accent1"/>
                </a:solidFill>
              </a:rPr>
              <a:t>academics</a:t>
            </a:r>
            <a:r>
              <a:rPr lang="en-GB" sz="1400" dirty="0"/>
              <a:t>.</a:t>
            </a:r>
          </a:p>
          <a:p>
            <a:r>
              <a:rPr lang="en-GB" sz="1400" dirty="0"/>
              <a:t>~40 </a:t>
            </a:r>
            <a:r>
              <a:rPr lang="en-GB" sz="1400" dirty="0">
                <a:solidFill>
                  <a:schemeClr val="accent1"/>
                </a:solidFill>
              </a:rPr>
              <a:t>physics departments</a:t>
            </a:r>
            <a:r>
              <a:rPr lang="en-GB" sz="1400" dirty="0"/>
              <a:t>.</a:t>
            </a:r>
          </a:p>
          <a:p>
            <a:r>
              <a:rPr lang="tr-TR" sz="1400" dirty="0" err="1">
                <a:solidFill>
                  <a:schemeClr val="accent1"/>
                </a:solidFill>
              </a:rPr>
              <a:t>Participation</a:t>
            </a:r>
            <a:r>
              <a:rPr lang="tr-TR" sz="1400" dirty="0">
                <a:solidFill>
                  <a:schemeClr val="accent1"/>
                </a:solidFill>
              </a:rPr>
              <a:t> </a:t>
            </a:r>
            <a:r>
              <a:rPr lang="tr-TR" sz="1400" dirty="0"/>
              <a:t>in a </a:t>
            </a:r>
            <a:r>
              <a:rPr lang="tr-TR" sz="1400" dirty="0" err="1"/>
              <a:t>wide</a:t>
            </a:r>
            <a:r>
              <a:rPr lang="tr-TR" sz="1400" dirty="0"/>
              <a:t> </a:t>
            </a:r>
            <a:r>
              <a:rPr lang="tr-TR" sz="1400" dirty="0" err="1"/>
              <a:t>spectrum</a:t>
            </a:r>
            <a:r>
              <a:rPr lang="tr-TR" sz="1400" dirty="0"/>
              <a:t> of </a:t>
            </a:r>
            <a:r>
              <a:rPr lang="tr-TR" sz="1400" dirty="0">
                <a:solidFill>
                  <a:schemeClr val="accent1"/>
                </a:solidFill>
              </a:rPr>
              <a:t>CERN </a:t>
            </a:r>
            <a:r>
              <a:rPr lang="tr-TR" sz="1400" dirty="0" err="1">
                <a:solidFill>
                  <a:schemeClr val="accent1"/>
                </a:solidFill>
              </a:rPr>
              <a:t>programs</a:t>
            </a:r>
            <a:r>
              <a:rPr lang="tr-TR" sz="1400" dirty="0">
                <a:solidFill>
                  <a:schemeClr val="accent1"/>
                </a:solidFill>
              </a:rPr>
              <a:t>.</a:t>
            </a:r>
            <a:r>
              <a:rPr lang="tr-TR" sz="1400" dirty="0"/>
              <a:t> </a:t>
            </a:r>
            <a:endParaRPr lang="en-GB" sz="1400" dirty="0"/>
          </a:p>
          <a:p>
            <a:r>
              <a:rPr lang="en-GB" sz="1400" dirty="0"/>
              <a:t>50% of “</a:t>
            </a:r>
            <a:r>
              <a:rPr lang="en-GB" sz="1400" dirty="0">
                <a:solidFill>
                  <a:schemeClr val="accent1"/>
                </a:solidFill>
              </a:rPr>
              <a:t>Research Universities</a:t>
            </a:r>
            <a:r>
              <a:rPr lang="en-GB" sz="1400" dirty="0"/>
              <a:t>” collaborate in CERN programmes.</a:t>
            </a:r>
          </a:p>
          <a:p>
            <a:r>
              <a:rPr lang="en-GB" sz="1400" dirty="0"/>
              <a:t>Wide spectrum of </a:t>
            </a:r>
            <a:r>
              <a:rPr lang="en-GB" sz="1400" dirty="0">
                <a:solidFill>
                  <a:schemeClr val="accent1"/>
                </a:solidFill>
              </a:rPr>
              <a:t>Detector and Accelerator R&amp;D</a:t>
            </a:r>
            <a:r>
              <a:rPr lang="en-GB" sz="1400" dirty="0"/>
              <a:t>.</a:t>
            </a:r>
          </a:p>
          <a:p>
            <a:r>
              <a:rPr lang="en-GB" sz="1400" dirty="0"/>
              <a:t>High </a:t>
            </a:r>
            <a:r>
              <a:rPr lang="en-GB" sz="1400" dirty="0">
                <a:solidFill>
                  <a:schemeClr val="accent1"/>
                </a:solidFill>
              </a:rPr>
              <a:t>performance</a:t>
            </a:r>
            <a:r>
              <a:rPr lang="en-GB" sz="1400" dirty="0"/>
              <a:t> even with limited resources.</a:t>
            </a:r>
          </a:p>
          <a:p>
            <a:r>
              <a:rPr lang="en-GB" sz="1400" dirty="0"/>
              <a:t>Efficient interaction between </a:t>
            </a:r>
            <a:r>
              <a:rPr lang="en-GB" sz="1400" dirty="0">
                <a:solidFill>
                  <a:schemeClr val="accent1"/>
                </a:solidFill>
              </a:rPr>
              <a:t>industry</a:t>
            </a:r>
            <a:r>
              <a:rPr lang="en-GB" sz="1400" dirty="0"/>
              <a:t> and </a:t>
            </a:r>
            <a:r>
              <a:rPr lang="en-GB" sz="1400" dirty="0">
                <a:solidFill>
                  <a:schemeClr val="accent1"/>
                </a:solidFill>
              </a:rPr>
              <a:t>university</a:t>
            </a:r>
            <a:r>
              <a:rPr lang="en-GB" sz="1400" dirty="0"/>
              <a:t> research groups.</a:t>
            </a:r>
          </a:p>
          <a:p>
            <a:r>
              <a:rPr lang="en-GB" sz="1400" dirty="0"/>
              <a:t>Thematic </a:t>
            </a:r>
            <a:r>
              <a:rPr lang="en-GB" sz="1400" dirty="0">
                <a:solidFill>
                  <a:schemeClr val="accent1"/>
                </a:solidFill>
              </a:rPr>
              <a:t>clusters</a:t>
            </a:r>
            <a:r>
              <a:rPr lang="en-GB" sz="1400" dirty="0"/>
              <a:t> between institutes.</a:t>
            </a:r>
          </a:p>
          <a:p>
            <a:r>
              <a:rPr lang="en-GB" sz="1400" dirty="0"/>
              <a:t>Productive </a:t>
            </a:r>
            <a:r>
              <a:rPr lang="en-GB" sz="1400" dirty="0">
                <a:solidFill>
                  <a:schemeClr val="accent1"/>
                </a:solidFill>
              </a:rPr>
              <a:t>theory</a:t>
            </a:r>
            <a:r>
              <a:rPr lang="en-GB" sz="1400" dirty="0"/>
              <a:t> community.</a:t>
            </a:r>
          </a:p>
          <a:p>
            <a:r>
              <a:rPr lang="en-GB" sz="1400" dirty="0"/>
              <a:t>Strong CERN-TR </a:t>
            </a:r>
            <a:r>
              <a:rPr lang="en-GB" sz="1400" dirty="0">
                <a:solidFill>
                  <a:schemeClr val="accent1"/>
                </a:solidFill>
              </a:rPr>
              <a:t>ILO</a:t>
            </a:r>
            <a:r>
              <a:rPr lang="en-GB" sz="1400" dirty="0"/>
              <a:t>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D1851C-2FB6-314A-9525-85581D34459D}"/>
              </a:ext>
            </a:extLst>
          </p:cNvPr>
          <p:cNvSpPr txBox="1">
            <a:spLocks/>
          </p:cNvSpPr>
          <p:nvPr/>
        </p:nvSpPr>
        <p:spPr>
          <a:xfrm>
            <a:off x="3028950" y="685800"/>
            <a:ext cx="3143250" cy="524430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rgbClr val="FF0000"/>
                </a:solidFill>
              </a:rPr>
              <a:t>ZAYIF YÖNLER</a:t>
            </a:r>
          </a:p>
          <a:p>
            <a:r>
              <a:rPr lang="en-GB" sz="1400" dirty="0"/>
              <a:t>No active </a:t>
            </a:r>
            <a:r>
              <a:rPr lang="en-GB" sz="1400" dirty="0">
                <a:solidFill>
                  <a:srgbClr val="FF0000"/>
                </a:solidFill>
              </a:rPr>
              <a:t>national roadmap</a:t>
            </a:r>
            <a:r>
              <a:rPr lang="en-GB" sz="1400" dirty="0"/>
              <a:t>.</a:t>
            </a:r>
          </a:p>
          <a:p>
            <a:r>
              <a:rPr lang="en-GB" sz="1400" dirty="0"/>
              <a:t>Lack of </a:t>
            </a:r>
            <a:r>
              <a:rPr lang="en-GB" sz="1400" dirty="0">
                <a:solidFill>
                  <a:srgbClr val="FF0000"/>
                </a:solidFill>
              </a:rPr>
              <a:t>national structure </a:t>
            </a:r>
            <a:r>
              <a:rPr lang="en-GB" sz="1400" dirty="0"/>
              <a:t>for governing research in high energy physics.</a:t>
            </a:r>
          </a:p>
          <a:p>
            <a:r>
              <a:rPr lang="en-GB" sz="1400" dirty="0">
                <a:solidFill>
                  <a:srgbClr val="FF0000"/>
                </a:solidFill>
              </a:rPr>
              <a:t>Unrecognized self organization of </a:t>
            </a:r>
            <a:r>
              <a:rPr lang="en-GB" sz="1400" dirty="0"/>
              <a:t>the EPP research </a:t>
            </a:r>
            <a:r>
              <a:rPr lang="en-GB" sz="1400" dirty="0">
                <a:solidFill>
                  <a:srgbClr val="FF0000"/>
                </a:solidFill>
              </a:rPr>
              <a:t>community</a:t>
            </a:r>
          </a:p>
          <a:p>
            <a:r>
              <a:rPr lang="en-GB" sz="1400" dirty="0" err="1"/>
              <a:t>Limitted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FF0000"/>
                </a:solidFill>
              </a:rPr>
              <a:t>resources</a:t>
            </a:r>
            <a:r>
              <a:rPr lang="en-GB" sz="1400" dirty="0"/>
              <a:t> for GRID computing and similar technologies.</a:t>
            </a:r>
          </a:p>
          <a:p>
            <a:r>
              <a:rPr lang="en-GB" sz="1400" dirty="0"/>
              <a:t>Lack of project grants with </a:t>
            </a:r>
            <a:r>
              <a:rPr lang="en-GB" sz="1400" dirty="0">
                <a:solidFill>
                  <a:srgbClr val="FF0000"/>
                </a:solidFill>
              </a:rPr>
              <a:t>personnel</a:t>
            </a:r>
            <a:r>
              <a:rPr lang="en-GB" sz="1400" dirty="0"/>
              <a:t> positions and </a:t>
            </a:r>
            <a:r>
              <a:rPr lang="en-GB" sz="1400" dirty="0">
                <a:solidFill>
                  <a:srgbClr val="FF0000"/>
                </a:solidFill>
              </a:rPr>
              <a:t>infrastructure</a:t>
            </a:r>
            <a:r>
              <a:rPr lang="en-GB" sz="1400" dirty="0"/>
              <a:t> budgets; only </a:t>
            </a:r>
            <a:r>
              <a:rPr lang="en-GB" sz="1400" dirty="0">
                <a:solidFill>
                  <a:srgbClr val="FF0000"/>
                </a:solidFill>
              </a:rPr>
              <a:t>travel</a:t>
            </a:r>
            <a:r>
              <a:rPr lang="en-GB" sz="1400" dirty="0"/>
              <a:t> money.</a:t>
            </a:r>
          </a:p>
          <a:p>
            <a:r>
              <a:rPr lang="en-GB" sz="1400" dirty="0"/>
              <a:t>Undiscussed limitations on </a:t>
            </a:r>
            <a:r>
              <a:rPr lang="en-GB" sz="1400" dirty="0">
                <a:solidFill>
                  <a:srgbClr val="FF0000"/>
                </a:solidFill>
              </a:rPr>
              <a:t>number of physicists </a:t>
            </a:r>
            <a:r>
              <a:rPr lang="en-GB" sz="1400" dirty="0"/>
              <a:t>with PhD by state bodies.</a:t>
            </a:r>
          </a:p>
          <a:p>
            <a:r>
              <a:rPr lang="en-GB" sz="1400" dirty="0">
                <a:solidFill>
                  <a:srgbClr val="FF0000"/>
                </a:solidFill>
              </a:rPr>
              <a:t>No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FF0000"/>
                </a:solidFill>
              </a:rPr>
              <a:t>support</a:t>
            </a:r>
            <a:r>
              <a:rPr lang="en-GB" sz="1400" dirty="0"/>
              <a:t> for participating in EPP programs </a:t>
            </a:r>
            <a:r>
              <a:rPr lang="en-GB" sz="1400" dirty="0">
                <a:solidFill>
                  <a:srgbClr val="FF0000"/>
                </a:solidFill>
              </a:rPr>
              <a:t>other than CERN</a:t>
            </a:r>
            <a:r>
              <a:rPr lang="en-GB" sz="1400" dirty="0"/>
              <a:t>.</a:t>
            </a:r>
          </a:p>
          <a:p>
            <a:r>
              <a:rPr lang="en-GB" sz="1400" dirty="0">
                <a:solidFill>
                  <a:srgbClr val="FF0000"/>
                </a:solidFill>
              </a:rPr>
              <a:t>Corporate</a:t>
            </a:r>
            <a:r>
              <a:rPr lang="en-GB" sz="1400" dirty="0"/>
              <a:t> and </a:t>
            </a:r>
            <a:r>
              <a:rPr lang="en-GB" sz="1400" dirty="0">
                <a:solidFill>
                  <a:srgbClr val="FF0000"/>
                </a:solidFill>
              </a:rPr>
              <a:t>sustainable</a:t>
            </a:r>
            <a:r>
              <a:rPr lang="en-GB" sz="1400" dirty="0"/>
              <a:t> support structure missing.</a:t>
            </a:r>
          </a:p>
          <a:p>
            <a:r>
              <a:rPr lang="en-GB" sz="1400" dirty="0"/>
              <a:t>Lack of centralized support for </a:t>
            </a:r>
            <a:r>
              <a:rPr lang="en-GB" sz="1400" dirty="0">
                <a:solidFill>
                  <a:srgbClr val="FF0000"/>
                </a:solidFill>
              </a:rPr>
              <a:t>teaching</a:t>
            </a:r>
            <a:r>
              <a:rPr lang="en-GB" sz="1400" dirty="0"/>
              <a:t> and </a:t>
            </a:r>
            <a:r>
              <a:rPr lang="en-GB" sz="1400" dirty="0">
                <a:solidFill>
                  <a:srgbClr val="FF0000"/>
                </a:solidFill>
              </a:rPr>
              <a:t>outreach</a:t>
            </a:r>
            <a:r>
              <a:rPr lang="en-GB" sz="1400" dirty="0"/>
              <a:t> activities.</a:t>
            </a:r>
          </a:p>
          <a:p>
            <a:r>
              <a:rPr lang="en-GB" sz="1400" dirty="0"/>
              <a:t>Missing </a:t>
            </a:r>
            <a:r>
              <a:rPr lang="en-GB" sz="1400" dirty="0">
                <a:solidFill>
                  <a:srgbClr val="FF0000"/>
                </a:solidFill>
              </a:rPr>
              <a:t>financial measures </a:t>
            </a:r>
            <a:r>
              <a:rPr lang="en-GB" sz="1400" dirty="0"/>
              <a:t>to ensure the </a:t>
            </a:r>
            <a:r>
              <a:rPr lang="en-GB" sz="1400" dirty="0">
                <a:solidFill>
                  <a:srgbClr val="FF0000"/>
                </a:solidFill>
              </a:rPr>
              <a:t>industry</a:t>
            </a:r>
            <a:r>
              <a:rPr lang="en-GB" sz="1400" dirty="0"/>
              <a:t> to become more active.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381462C-A88F-7B43-9B21-0ED37C94B1E7}"/>
              </a:ext>
            </a:extLst>
          </p:cNvPr>
          <p:cNvSpPr txBox="1">
            <a:spLocks/>
          </p:cNvSpPr>
          <p:nvPr/>
        </p:nvSpPr>
        <p:spPr>
          <a:xfrm>
            <a:off x="6310313" y="685800"/>
            <a:ext cx="3228975" cy="59690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rgbClr val="00B050"/>
                </a:solidFill>
              </a:rPr>
              <a:t>FIRSATLAR:</a:t>
            </a:r>
          </a:p>
          <a:p>
            <a:r>
              <a:rPr lang="en-GB" sz="1400" dirty="0"/>
              <a:t>Developing </a:t>
            </a:r>
            <a:r>
              <a:rPr lang="en-GB" sz="1400" dirty="0">
                <a:solidFill>
                  <a:srgbClr val="00B050"/>
                </a:solidFill>
              </a:rPr>
              <a:t>high-tech</a:t>
            </a:r>
            <a:r>
              <a:rPr lang="en-GB" sz="1400" dirty="0"/>
              <a:t> skills.</a:t>
            </a:r>
          </a:p>
          <a:p>
            <a:r>
              <a:rPr lang="en-GB" sz="1400" dirty="0"/>
              <a:t>Potential </a:t>
            </a:r>
            <a:r>
              <a:rPr lang="en-GB" sz="1400" dirty="0">
                <a:solidFill>
                  <a:srgbClr val="00B050"/>
                </a:solidFill>
              </a:rPr>
              <a:t>leading role </a:t>
            </a:r>
            <a:r>
              <a:rPr lang="en-GB" sz="1400" dirty="0"/>
              <a:t>in the region .</a:t>
            </a:r>
          </a:p>
          <a:p>
            <a:r>
              <a:rPr lang="en-GB" sz="1400" dirty="0"/>
              <a:t>Investing more on </a:t>
            </a:r>
            <a:r>
              <a:rPr lang="en-GB" sz="1400" dirty="0">
                <a:solidFill>
                  <a:srgbClr val="00B050"/>
                </a:solidFill>
              </a:rPr>
              <a:t>Acc. &amp; Det. R&amp;D </a:t>
            </a:r>
            <a:r>
              <a:rPr lang="en-GB" sz="1400" dirty="0"/>
              <a:t>hence improving </a:t>
            </a:r>
            <a:r>
              <a:rPr lang="en-GB" sz="1400" dirty="0">
                <a:solidFill>
                  <a:srgbClr val="00B050"/>
                </a:solidFill>
              </a:rPr>
              <a:t>industrial return</a:t>
            </a:r>
            <a:r>
              <a:rPr lang="en-GB" sz="1400" dirty="0"/>
              <a:t> from CERN.</a:t>
            </a:r>
          </a:p>
          <a:p>
            <a:r>
              <a:rPr lang="en-GB" sz="1400" dirty="0"/>
              <a:t>Potential to construct a facility for </a:t>
            </a:r>
            <a:r>
              <a:rPr lang="en-GB" sz="1400" dirty="0" err="1">
                <a:solidFill>
                  <a:srgbClr val="00B050"/>
                </a:solidFill>
              </a:rPr>
              <a:t>worldclass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/>
              <a:t>physics.</a:t>
            </a:r>
          </a:p>
          <a:p>
            <a:r>
              <a:rPr lang="en-GB" sz="1400" dirty="0"/>
              <a:t>The </a:t>
            </a:r>
            <a:r>
              <a:rPr lang="en-GB" sz="1400" dirty="0">
                <a:solidFill>
                  <a:srgbClr val="00B050"/>
                </a:solidFill>
              </a:rPr>
              <a:t>nuclear plant</a:t>
            </a:r>
            <a:r>
              <a:rPr lang="en-GB" sz="1400" dirty="0"/>
              <a:t> gives an option to implement PP experiments.</a:t>
            </a:r>
          </a:p>
          <a:p>
            <a:r>
              <a:rPr lang="en-GB" sz="1400" dirty="0"/>
              <a:t>The </a:t>
            </a:r>
            <a:r>
              <a:rPr lang="en-GB" sz="1400" dirty="0">
                <a:solidFill>
                  <a:srgbClr val="00B050"/>
                </a:solidFill>
              </a:rPr>
              <a:t>interdisciplinary ecosystem </a:t>
            </a:r>
            <a:r>
              <a:rPr lang="en-GB" sz="1400" dirty="0"/>
              <a:t>requiring cutting-edge technologies is a perfect opportunity to increase quantity and quality of experts.</a:t>
            </a:r>
          </a:p>
          <a:p>
            <a:r>
              <a:rPr lang="en-GB" sz="1400" dirty="0"/>
              <a:t>A push to Turkish industry to use and produce advanced technologies which will result in a stronger </a:t>
            </a:r>
            <a:r>
              <a:rPr lang="en-GB" sz="1400" dirty="0">
                <a:solidFill>
                  <a:srgbClr val="00B050"/>
                </a:solidFill>
              </a:rPr>
              <a:t>economic competitive power.</a:t>
            </a:r>
          </a:p>
          <a:p>
            <a:r>
              <a:rPr lang="en-GB" sz="1400" dirty="0">
                <a:solidFill>
                  <a:srgbClr val="00B050"/>
                </a:solidFill>
              </a:rPr>
              <a:t>Knowhow transfer from CERN</a:t>
            </a:r>
            <a:r>
              <a:rPr lang="en-GB" sz="1400" dirty="0"/>
              <a:t> to flourish infrastructures and laboratories.</a:t>
            </a:r>
          </a:p>
          <a:p>
            <a:r>
              <a:rPr lang="en-GB" sz="1400" dirty="0"/>
              <a:t>More disciplines to benefit from </a:t>
            </a:r>
            <a:r>
              <a:rPr lang="en-GB" sz="1400" dirty="0">
                <a:solidFill>
                  <a:srgbClr val="00B050"/>
                </a:solidFill>
              </a:rPr>
              <a:t>distributed computing technologies</a:t>
            </a:r>
            <a:r>
              <a:rPr lang="en-GB" sz="1400" dirty="0"/>
              <a:t> .</a:t>
            </a:r>
          </a:p>
          <a:p>
            <a:r>
              <a:rPr lang="en-GB" sz="1400" dirty="0"/>
              <a:t>Enhance the </a:t>
            </a:r>
            <a:r>
              <a:rPr lang="en-GB" sz="1400" dirty="0">
                <a:solidFill>
                  <a:srgbClr val="00B050"/>
                </a:solidFill>
              </a:rPr>
              <a:t>awareness</a:t>
            </a:r>
            <a:r>
              <a:rPr lang="en-GB" sz="1400" dirty="0"/>
              <a:t> and impact of fundamental research and the spin-offs </a:t>
            </a:r>
            <a:r>
              <a:rPr lang="en-GB" sz="1400" dirty="0">
                <a:solidFill>
                  <a:srgbClr val="00B050"/>
                </a:solidFill>
              </a:rPr>
              <a:t>in the society </a:t>
            </a:r>
            <a:r>
              <a:rPr lang="en-GB" sz="1400" dirty="0"/>
              <a:t> </a:t>
            </a:r>
          </a:p>
          <a:p>
            <a:endParaRPr lang="en-GB" sz="14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94F231C-2565-104F-81FA-9ADF2E4A3662}"/>
              </a:ext>
            </a:extLst>
          </p:cNvPr>
          <p:cNvSpPr txBox="1">
            <a:spLocks/>
          </p:cNvSpPr>
          <p:nvPr/>
        </p:nvSpPr>
        <p:spPr>
          <a:xfrm>
            <a:off x="9588500" y="685800"/>
            <a:ext cx="2603500" cy="663892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rgbClr val="C00000"/>
                </a:solidFill>
              </a:rPr>
              <a:t>TEHDİTLER</a:t>
            </a:r>
          </a:p>
          <a:p>
            <a:r>
              <a:rPr lang="en-GB" sz="1400" dirty="0">
                <a:solidFill>
                  <a:srgbClr val="C00000"/>
                </a:solidFill>
              </a:rPr>
              <a:t>Insufficient and unstructured support</a:t>
            </a:r>
            <a:r>
              <a:rPr lang="en-GB" sz="1400" dirty="0"/>
              <a:t> mechanisms resulting in low gain from CERN could be read by authorities “CERN associate membership does not help”.</a:t>
            </a:r>
          </a:p>
          <a:p>
            <a:r>
              <a:rPr lang="en-GB" sz="1400" dirty="0">
                <a:solidFill>
                  <a:srgbClr val="C00000"/>
                </a:solidFill>
              </a:rPr>
              <a:t>Hard</a:t>
            </a:r>
            <a:r>
              <a:rPr lang="en-GB" sz="1400" dirty="0"/>
              <a:t> conditions </a:t>
            </a:r>
            <a:r>
              <a:rPr lang="en-GB" sz="1400" dirty="0">
                <a:solidFill>
                  <a:srgbClr val="C00000"/>
                </a:solidFill>
              </a:rPr>
              <a:t>to enlarge teams</a:t>
            </a:r>
            <a:r>
              <a:rPr lang="en-GB" sz="1400" dirty="0"/>
              <a:t>; even the risk of getting smaller and less diverse and/or inefficient.</a:t>
            </a:r>
          </a:p>
          <a:p>
            <a:r>
              <a:rPr lang="en-GB" sz="1400" dirty="0"/>
              <a:t>Without the </a:t>
            </a:r>
            <a:r>
              <a:rPr lang="en-GB" sz="1400" dirty="0">
                <a:solidFill>
                  <a:srgbClr val="C00000"/>
                </a:solidFill>
              </a:rPr>
              <a:t>funding</a:t>
            </a:r>
            <a:r>
              <a:rPr lang="en-GB" sz="1400" dirty="0"/>
              <a:t> for </a:t>
            </a:r>
            <a:r>
              <a:rPr lang="en-GB" sz="1400" dirty="0">
                <a:solidFill>
                  <a:srgbClr val="C00000"/>
                </a:solidFill>
              </a:rPr>
              <a:t>postdocs</a:t>
            </a:r>
            <a:r>
              <a:rPr lang="en-GB" sz="1400" dirty="0"/>
              <a:t>, </a:t>
            </a:r>
            <a:r>
              <a:rPr lang="en-GB" sz="1400" dirty="0">
                <a:solidFill>
                  <a:srgbClr val="C00000"/>
                </a:solidFill>
              </a:rPr>
              <a:t>engineers</a:t>
            </a:r>
            <a:r>
              <a:rPr lang="en-GB" sz="1400" dirty="0"/>
              <a:t> and </a:t>
            </a:r>
            <a:r>
              <a:rPr lang="en-GB" sz="1400" dirty="0">
                <a:solidFill>
                  <a:srgbClr val="C00000"/>
                </a:solidFill>
              </a:rPr>
              <a:t>support staff</a:t>
            </a:r>
            <a:r>
              <a:rPr lang="en-GB" sz="1400" dirty="0"/>
              <a:t>, commitments cannot be made for upgrades.</a:t>
            </a:r>
          </a:p>
          <a:p>
            <a:r>
              <a:rPr lang="en-GB" sz="1400" dirty="0">
                <a:solidFill>
                  <a:srgbClr val="C00000"/>
                </a:solidFill>
              </a:rPr>
              <a:t>Sustainability</a:t>
            </a:r>
            <a:r>
              <a:rPr lang="en-GB" sz="1400" dirty="0"/>
              <a:t>, </a:t>
            </a:r>
            <a:r>
              <a:rPr lang="en-GB" sz="1400" dirty="0">
                <a:solidFill>
                  <a:srgbClr val="C00000"/>
                </a:solidFill>
              </a:rPr>
              <a:t>reliability</a:t>
            </a:r>
            <a:r>
              <a:rPr lang="en-GB" sz="1400" dirty="0"/>
              <a:t> and </a:t>
            </a:r>
            <a:r>
              <a:rPr lang="en-GB" sz="1400" dirty="0">
                <a:solidFill>
                  <a:srgbClr val="C00000"/>
                </a:solidFill>
              </a:rPr>
              <a:t>visibility</a:t>
            </a:r>
            <a:r>
              <a:rPr lang="en-GB" sz="1400" dirty="0"/>
              <a:t> of the Turkish teams within the experimental collaborations at risk.</a:t>
            </a:r>
          </a:p>
          <a:p>
            <a:r>
              <a:rPr lang="en-GB" sz="1400" dirty="0"/>
              <a:t>Risk of </a:t>
            </a:r>
            <a:r>
              <a:rPr lang="en-GB" sz="1400" dirty="0">
                <a:solidFill>
                  <a:srgbClr val="C00000"/>
                </a:solidFill>
              </a:rPr>
              <a:t>retention</a:t>
            </a:r>
            <a:r>
              <a:rPr lang="en-GB" sz="1400" dirty="0"/>
              <a:t> of high quality </a:t>
            </a:r>
            <a:r>
              <a:rPr lang="en-GB" sz="1400" dirty="0">
                <a:solidFill>
                  <a:srgbClr val="C00000"/>
                </a:solidFill>
              </a:rPr>
              <a:t>researchers</a:t>
            </a:r>
            <a:r>
              <a:rPr lang="en-GB" sz="1400" dirty="0"/>
              <a:t>.</a:t>
            </a:r>
          </a:p>
          <a:p>
            <a:r>
              <a:rPr lang="en-GB" sz="1400" dirty="0">
                <a:solidFill>
                  <a:srgbClr val="C00000"/>
                </a:solidFill>
              </a:rPr>
              <a:t>Less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C00000"/>
                </a:solidFill>
              </a:rPr>
              <a:t>involvement</a:t>
            </a:r>
            <a:r>
              <a:rPr lang="en-GB" sz="1400" dirty="0"/>
              <a:t> in global </a:t>
            </a:r>
            <a:r>
              <a:rPr lang="en-GB" sz="1400" dirty="0">
                <a:solidFill>
                  <a:srgbClr val="C00000"/>
                </a:solidFill>
              </a:rPr>
              <a:t>collaborations</a:t>
            </a:r>
            <a:r>
              <a:rPr lang="en-GB" sz="1400" dirty="0"/>
              <a:t> and scientific </a:t>
            </a:r>
            <a:r>
              <a:rPr lang="en-GB" sz="1400" dirty="0">
                <a:solidFill>
                  <a:srgbClr val="C00000"/>
                </a:solidFill>
              </a:rPr>
              <a:t>activities</a:t>
            </a:r>
            <a:r>
              <a:rPr lang="en-GB" sz="1400" dirty="0"/>
              <a:t>; less diverse and limited contributions.</a:t>
            </a:r>
          </a:p>
          <a:p>
            <a:r>
              <a:rPr lang="en-GB" sz="1400" dirty="0">
                <a:solidFill>
                  <a:srgbClr val="C00000"/>
                </a:solidFill>
              </a:rPr>
              <a:t>Imbalanced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C00000"/>
                </a:solidFill>
              </a:rPr>
              <a:t>distribution</a:t>
            </a:r>
            <a:r>
              <a:rPr lang="en-GB" sz="1400" dirty="0"/>
              <a:t> of national </a:t>
            </a:r>
            <a:r>
              <a:rPr lang="en-GB" sz="1400" dirty="0">
                <a:solidFill>
                  <a:srgbClr val="C00000"/>
                </a:solidFill>
              </a:rPr>
              <a:t>resources</a:t>
            </a:r>
            <a:r>
              <a:rPr lang="en-GB" sz="1400" dirty="0"/>
              <a:t> among basic sciences, hence not easy to advance in cutting edge technologies and sciences.</a:t>
            </a:r>
          </a:p>
        </p:txBody>
      </p:sp>
    </p:spTree>
    <p:extLst>
      <p:ext uri="{BB962C8B-B14F-4D97-AF65-F5344CB8AC3E}">
        <p14:creationId xmlns:p14="http://schemas.microsoft.com/office/powerpoint/2010/main" val="10413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Tartışma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Önerileri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6</a:t>
            </a:fld>
            <a:endParaRPr lang="en-GB"/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202C32F-8E6D-434D-A4C5-E4D6BF481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5BA2FDC-CC35-3247-B748-930EC647B547}"/>
              </a:ext>
            </a:extLst>
          </p:cNvPr>
          <p:cNvSpPr txBox="1"/>
          <p:nvPr/>
        </p:nvSpPr>
        <p:spPr>
          <a:xfrm>
            <a:off x="299306" y="784489"/>
            <a:ext cx="2144588" cy="1877437"/>
          </a:xfrm>
          <a:prstGeom prst="rect">
            <a:avLst/>
          </a:prstGeom>
          <a:solidFill>
            <a:schemeClr val="bg1">
              <a:alpha val="38879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Chalkduster" panose="03050602040202020205" pitchFamily="66" charset="77"/>
              </a:rPr>
              <a:t>PANEL</a:t>
            </a:r>
          </a:p>
          <a:p>
            <a:pPr algn="ctr"/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Parçacık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Hızlandırıcıları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ve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Algıçları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Yerel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Altyapı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ve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Ar</a:t>
            </a:r>
            <a:r>
              <a:rPr lang="en-GB" sz="1600" b="1" dirty="0">
                <a:solidFill>
                  <a:schemeClr val="bg1"/>
                </a:solidFill>
                <a:latin typeface="Chalkduster" panose="03050602040202020205" pitchFamily="66" charset="77"/>
              </a:rPr>
              <a:t>-Ge </a:t>
            </a:r>
            <a:r>
              <a:rPr lang="en-GB" sz="16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Çalıştayı</a:t>
            </a:r>
            <a:endParaRPr lang="en-GB" sz="1600" b="1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12B8A7-CE4D-E14B-8C3B-452AFF35B846}"/>
              </a:ext>
            </a:extLst>
          </p:cNvPr>
          <p:cNvSpPr txBox="1"/>
          <p:nvPr/>
        </p:nvSpPr>
        <p:spPr>
          <a:xfrm>
            <a:off x="2900478" y="1397726"/>
            <a:ext cx="91494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800" dirty="0" err="1"/>
              <a:t>Ulusal</a:t>
            </a:r>
            <a:r>
              <a:rPr lang="en-GB" sz="2800" dirty="0"/>
              <a:t> </a:t>
            </a:r>
            <a:r>
              <a:rPr lang="en-GB" sz="2800" dirty="0" err="1"/>
              <a:t>potansiyelin</a:t>
            </a:r>
            <a:r>
              <a:rPr lang="en-GB" sz="2800" dirty="0"/>
              <a:t> </a:t>
            </a:r>
            <a:r>
              <a:rPr lang="en-GB" sz="2800" dirty="0" err="1"/>
              <a:t>yansıtılması</a:t>
            </a:r>
            <a:endParaRPr lang="en-GB" sz="2800" dirty="0"/>
          </a:p>
          <a:p>
            <a:pPr marL="285750" indent="-285750">
              <a:buFontTx/>
              <a:buChar char="-"/>
            </a:pPr>
            <a:r>
              <a:rPr lang="en-GB" sz="2800" dirty="0" err="1"/>
              <a:t>Ulusal</a:t>
            </a:r>
            <a:r>
              <a:rPr lang="en-GB" sz="2800" dirty="0"/>
              <a:t> </a:t>
            </a:r>
            <a:r>
              <a:rPr lang="en-GB" sz="2800" dirty="0" err="1"/>
              <a:t>ihtiyacın</a:t>
            </a:r>
            <a:r>
              <a:rPr lang="en-GB" sz="2800" dirty="0"/>
              <a:t> </a:t>
            </a:r>
            <a:r>
              <a:rPr lang="en-GB" sz="2800" dirty="0" err="1"/>
              <a:t>yansıtılması</a:t>
            </a:r>
            <a:r>
              <a:rPr lang="en-GB" sz="2800" dirty="0"/>
              <a:t>/</a:t>
            </a:r>
            <a:r>
              <a:rPr lang="en-GB" sz="2800" dirty="0" err="1"/>
              <a:t>desteklenmesi</a:t>
            </a:r>
            <a:endParaRPr lang="en-GB" sz="2800" dirty="0"/>
          </a:p>
          <a:p>
            <a:pPr marL="285750" indent="-285750">
              <a:buFontTx/>
              <a:buChar char="-"/>
            </a:pPr>
            <a:r>
              <a:rPr lang="en-GB" sz="2800" dirty="0" err="1"/>
              <a:t>Ulusal</a:t>
            </a:r>
            <a:r>
              <a:rPr lang="en-GB" sz="2800" dirty="0"/>
              <a:t> </a:t>
            </a:r>
            <a:r>
              <a:rPr lang="en-GB" sz="2800" dirty="0" err="1"/>
              <a:t>işbirliklerinin</a:t>
            </a:r>
            <a:r>
              <a:rPr lang="en-GB" sz="2800" dirty="0"/>
              <a:t> </a:t>
            </a:r>
            <a:r>
              <a:rPr lang="en-GB" sz="2800" dirty="0" err="1"/>
              <a:t>teşviki</a:t>
            </a:r>
            <a:r>
              <a:rPr lang="en-GB" sz="2800" dirty="0"/>
              <a:t>, </a:t>
            </a:r>
            <a:r>
              <a:rPr lang="en-GB" sz="2800" dirty="0" err="1"/>
              <a:t>farklı</a:t>
            </a:r>
            <a:r>
              <a:rPr lang="en-GB" sz="2800" dirty="0"/>
              <a:t> </a:t>
            </a:r>
            <a:r>
              <a:rPr lang="en-GB" sz="2800" dirty="0" err="1"/>
              <a:t>ekiplerin</a:t>
            </a:r>
            <a:r>
              <a:rPr lang="en-GB" sz="2800" dirty="0"/>
              <a:t> </a:t>
            </a:r>
            <a:r>
              <a:rPr lang="en-GB" sz="2800" dirty="0" err="1"/>
              <a:t>birlikte</a:t>
            </a:r>
            <a:r>
              <a:rPr lang="en-GB" sz="2800" dirty="0"/>
              <a:t> </a:t>
            </a:r>
            <a:r>
              <a:rPr lang="en-GB" sz="2800" dirty="0" err="1"/>
              <a:t>çalışmaları</a:t>
            </a:r>
            <a:endParaRPr lang="en-GB" sz="2800" dirty="0"/>
          </a:p>
          <a:p>
            <a:pPr marL="285750" indent="-285750">
              <a:buFontTx/>
              <a:buChar char="-"/>
            </a:pPr>
            <a:r>
              <a:rPr lang="en-GB" sz="2800" dirty="0" err="1"/>
              <a:t>Uluslararası</a:t>
            </a:r>
            <a:r>
              <a:rPr lang="en-GB" sz="2800" dirty="0"/>
              <a:t> </a:t>
            </a:r>
            <a:r>
              <a:rPr lang="en-GB" sz="2800" dirty="0" err="1"/>
              <a:t>işbirliklerindeki</a:t>
            </a:r>
            <a:r>
              <a:rPr lang="en-GB" sz="2800"/>
              <a:t> deneysel</a:t>
            </a:r>
            <a:r>
              <a:rPr lang="en-GB" sz="2800" dirty="0"/>
              <a:t> </a:t>
            </a:r>
            <a:r>
              <a:rPr lang="en-GB" sz="2800" dirty="0" err="1"/>
              <a:t>tecrübe</a:t>
            </a:r>
            <a:r>
              <a:rPr lang="en-GB" sz="2800" dirty="0"/>
              <a:t> </a:t>
            </a:r>
            <a:r>
              <a:rPr lang="en-GB" sz="2800" dirty="0" err="1"/>
              <a:t>ile</a:t>
            </a:r>
            <a:r>
              <a:rPr lang="en-GB" sz="2800" dirty="0"/>
              <a:t> </a:t>
            </a:r>
            <a:r>
              <a:rPr lang="en-GB" sz="2800" dirty="0" err="1"/>
              <a:t>Ulusal</a:t>
            </a:r>
            <a:r>
              <a:rPr lang="en-GB" sz="2800" dirty="0"/>
              <a:t> </a:t>
            </a:r>
            <a:r>
              <a:rPr lang="en-GB" sz="2800" dirty="0" err="1"/>
              <a:t>Altyapı</a:t>
            </a:r>
            <a:r>
              <a:rPr lang="en-GB" sz="2800" dirty="0"/>
              <a:t>/AR-Ge </a:t>
            </a:r>
            <a:r>
              <a:rPr lang="en-GB" sz="2800" dirty="0" err="1"/>
              <a:t>potansiyelinin</a:t>
            </a:r>
            <a:r>
              <a:rPr lang="en-GB" sz="2800" dirty="0"/>
              <a:t> </a:t>
            </a:r>
            <a:r>
              <a:rPr lang="en-GB" sz="2800" dirty="0" err="1"/>
              <a:t>ilişkisinin</a:t>
            </a:r>
            <a:r>
              <a:rPr lang="en-GB" sz="2800" dirty="0"/>
              <a:t> </a:t>
            </a:r>
            <a:r>
              <a:rPr lang="en-GB" sz="2800" dirty="0" err="1"/>
              <a:t>irdelenmesi</a:t>
            </a:r>
            <a:endParaRPr lang="en-GB" sz="2800" dirty="0"/>
          </a:p>
          <a:p>
            <a:pPr marL="285750" indent="-285750">
              <a:buFontTx/>
              <a:buChar char="-"/>
            </a:pPr>
            <a:r>
              <a:rPr lang="en-GB" sz="2800" dirty="0" err="1"/>
              <a:t>Akademi</a:t>
            </a:r>
            <a:r>
              <a:rPr lang="en-GB" sz="2800" dirty="0"/>
              <a:t>/</a:t>
            </a:r>
            <a:r>
              <a:rPr lang="en-GB" sz="2800" dirty="0" err="1"/>
              <a:t>Endüstri</a:t>
            </a:r>
            <a:r>
              <a:rPr lang="en-GB" sz="2800" dirty="0"/>
              <a:t> </a:t>
            </a:r>
            <a:r>
              <a:rPr lang="en-GB" sz="2800" dirty="0" err="1"/>
              <a:t>işbirliği</a:t>
            </a:r>
            <a:r>
              <a:rPr lang="en-GB" sz="2800" dirty="0"/>
              <a:t> </a:t>
            </a:r>
            <a:r>
              <a:rPr lang="en-GB" sz="2800" dirty="0" err="1"/>
              <a:t>kadar</a:t>
            </a:r>
            <a:r>
              <a:rPr lang="en-GB" sz="2800" dirty="0"/>
              <a:t> </a:t>
            </a:r>
            <a:r>
              <a:rPr lang="en-GB" sz="2800" dirty="0" err="1"/>
              <a:t>Akademi</a:t>
            </a:r>
            <a:r>
              <a:rPr lang="en-GB" sz="2800" dirty="0"/>
              <a:t>/</a:t>
            </a:r>
            <a:r>
              <a:rPr lang="en-GB" sz="2800" dirty="0" err="1"/>
              <a:t>Kamu</a:t>
            </a:r>
            <a:r>
              <a:rPr lang="en-GB" sz="2800" dirty="0"/>
              <a:t> </a:t>
            </a:r>
            <a:r>
              <a:rPr lang="en-GB" sz="2800" dirty="0" err="1"/>
              <a:t>Kurumları</a:t>
            </a:r>
            <a:r>
              <a:rPr lang="en-GB" sz="2800" dirty="0"/>
              <a:t> </a:t>
            </a:r>
            <a:r>
              <a:rPr lang="en-GB" sz="2800" dirty="0" err="1"/>
              <a:t>işbirliği</a:t>
            </a:r>
            <a:endParaRPr lang="en-GB" sz="2800" dirty="0"/>
          </a:p>
          <a:p>
            <a:pPr marL="285750" indent="-285750">
              <a:buFontTx/>
              <a:buChar char="-"/>
            </a:pPr>
            <a:r>
              <a:rPr lang="en-GB" sz="2800" dirty="0"/>
              <a:t>…</a:t>
            </a:r>
          </a:p>
          <a:p>
            <a:pPr marL="285750" indent="-285750">
              <a:buFontTx/>
              <a:buChar char="-"/>
            </a:pPr>
            <a:endParaRPr lang="en-GB" sz="2800" dirty="0"/>
          </a:p>
          <a:p>
            <a:pPr marL="285750" indent="-285750">
              <a:buFontTx/>
              <a:buChar char="-"/>
            </a:pPr>
            <a:endParaRPr lang="en-GB" sz="2800" dirty="0"/>
          </a:p>
          <a:p>
            <a:pPr marL="285750" indent="-285750">
              <a:buFontTx/>
              <a:buChar char="-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51923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7</a:t>
            </a:fld>
            <a:endParaRPr lang="en-GB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B4FAEA3-7718-6041-B384-21BD3FEEEE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4" t="176" r="-604" b="43999"/>
          <a:stretch/>
        </p:blipFill>
        <p:spPr>
          <a:xfrm>
            <a:off x="-209871" y="-182564"/>
            <a:ext cx="12611741" cy="7040563"/>
          </a:xfrm>
          <a:prstGeom prst="rect">
            <a:avLst/>
          </a:prstGeom>
        </p:spPr>
      </p:pic>
      <p:pic>
        <p:nvPicPr>
          <p:cNvPr id="1026" name="Picture 2" descr="Kurumsal | İstinye Üniversitesi">
            <a:extLst>
              <a:ext uri="{FF2B5EF4-FFF2-40B4-BE49-F238E27FC236}">
                <a16:creationId xmlns:a16="http://schemas.microsoft.com/office/drawing/2014/main" id="{D6F3E55D-9023-AA47-B912-2BDE051AF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501682"/>
            <a:ext cx="4387851" cy="160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510612-9CA0-0C4E-B1D1-0AF069BC5578}"/>
              </a:ext>
            </a:extLst>
          </p:cNvPr>
          <p:cNvSpPr txBox="1"/>
          <p:nvPr/>
        </p:nvSpPr>
        <p:spPr>
          <a:xfrm>
            <a:off x="1773965" y="3437479"/>
            <a:ext cx="89702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Çalıştaya</a:t>
            </a:r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katkı</a:t>
            </a:r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ve</a:t>
            </a:r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katılımınız</a:t>
            </a:r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için</a:t>
            </a:r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 </a:t>
            </a:r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teşekkürler</a:t>
            </a:r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EC3153-C746-F94A-B7C2-F3F6ECDFF890}"/>
              </a:ext>
            </a:extLst>
          </p:cNvPr>
          <p:cNvSpPr/>
          <p:nvPr/>
        </p:nvSpPr>
        <p:spPr>
          <a:xfrm>
            <a:off x="3892731" y="4328245"/>
            <a:ext cx="5251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994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11527</TotalTime>
  <Words>621</Words>
  <Application>Microsoft Macintosh PowerPoint</Application>
  <PresentationFormat>Widescreen</PresentationFormat>
  <Paragraphs>104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Chalkduster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Serkant Ali Cetin</dc:creator>
  <cp:lastModifiedBy>Serkant Ali ÇETİN, ISU</cp:lastModifiedBy>
  <cp:revision>157</cp:revision>
  <cp:lastPrinted>2020-11-28T21:21:04Z</cp:lastPrinted>
  <dcterms:created xsi:type="dcterms:W3CDTF">2020-08-27T07:33:37Z</dcterms:created>
  <dcterms:modified xsi:type="dcterms:W3CDTF">2021-11-28T12:16:36Z</dcterms:modified>
</cp:coreProperties>
</file>