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sldIdLst>
    <p:sldId id="333" r:id="rId2"/>
    <p:sldId id="334" r:id="rId3"/>
    <p:sldId id="277" r:id="rId4"/>
    <p:sldId id="291" r:id="rId5"/>
    <p:sldId id="326" r:id="rId6"/>
    <p:sldId id="321" r:id="rId7"/>
    <p:sldId id="335" r:id="rId8"/>
    <p:sldId id="288" r:id="rId9"/>
    <p:sldId id="336" r:id="rId10"/>
    <p:sldId id="316" r:id="rId11"/>
    <p:sldId id="268" r:id="rId12"/>
    <p:sldId id="331" r:id="rId13"/>
    <p:sldId id="32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495D"/>
    <a:srgbClr val="EFDF66"/>
    <a:srgbClr val="FFEF6A"/>
    <a:srgbClr val="EDB4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42"/>
    <p:restoredTop sz="92846"/>
  </p:normalViewPr>
  <p:slideViewPr>
    <p:cSldViewPr snapToGrid="0" snapToObjects="1">
      <p:cViewPr>
        <p:scale>
          <a:sx n="98" d="100"/>
          <a:sy n="98" d="100"/>
        </p:scale>
        <p:origin x="416" y="31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CA952D-FD82-EE45-BE7E-78995A03101B}" type="datetimeFigureOut">
              <a:rPr lang="en-GB" smtClean="0"/>
              <a:t>26/11/2021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DB66CA-20CE-0C4C-B4BF-1D49C67A89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931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DB66CA-20CE-0C4C-B4BF-1D49C67A890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216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194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86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653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786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524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580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355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144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372600" y="6470650"/>
            <a:ext cx="2743200" cy="365125"/>
          </a:xfrm>
        </p:spPr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760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675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185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192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F6C65B-E530-4343-AE13-C8ACE19DC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1</a:t>
            </a:fld>
            <a:endParaRPr lang="en-GB"/>
          </a:p>
        </p:txBody>
      </p:sp>
      <p:pic>
        <p:nvPicPr>
          <p:cNvPr id="4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0B4FAEA3-7718-6041-B384-21BD3FEEEE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4" t="176" r="-604" b="43999"/>
          <a:stretch/>
        </p:blipFill>
        <p:spPr>
          <a:xfrm>
            <a:off x="-209871" y="-182564"/>
            <a:ext cx="12611741" cy="7040563"/>
          </a:xfrm>
          <a:prstGeom prst="rect">
            <a:avLst/>
          </a:prstGeom>
        </p:spPr>
      </p:pic>
      <p:pic>
        <p:nvPicPr>
          <p:cNvPr id="1026" name="Picture 2" descr="Kurumsal | İstinye Üniversitesi">
            <a:extLst>
              <a:ext uri="{FF2B5EF4-FFF2-40B4-BE49-F238E27FC236}">
                <a16:creationId xmlns:a16="http://schemas.microsoft.com/office/drawing/2014/main" id="{D6F3E55D-9023-AA47-B912-2BDE051AFA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5501682"/>
            <a:ext cx="4387851" cy="1607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0026C57-AAED-8F4F-9CCD-6D9ABAB48DBD}"/>
              </a:ext>
            </a:extLst>
          </p:cNvPr>
          <p:cNvSpPr txBox="1"/>
          <p:nvPr/>
        </p:nvSpPr>
        <p:spPr>
          <a:xfrm>
            <a:off x="285750" y="5240072"/>
            <a:ext cx="4522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>
                <a:solidFill>
                  <a:schemeClr val="bg1"/>
                </a:solidFill>
                <a:latin typeface="Century" panose="02040604050505020304" pitchFamily="18" charset="0"/>
              </a:rPr>
              <a:t>Serkant</a:t>
            </a:r>
            <a:r>
              <a:rPr lang="en-GB" sz="2800" dirty="0">
                <a:solidFill>
                  <a:schemeClr val="bg1"/>
                </a:solidFill>
                <a:latin typeface="Century" panose="02040604050505020304" pitchFamily="18" charset="0"/>
              </a:rPr>
              <a:t> Ali </a:t>
            </a:r>
            <a:r>
              <a:rPr lang="en-GB" sz="2800" dirty="0" err="1">
                <a:solidFill>
                  <a:schemeClr val="bg1"/>
                </a:solidFill>
                <a:latin typeface="Century" panose="02040604050505020304" pitchFamily="18" charset="0"/>
              </a:rPr>
              <a:t>Çetin</a:t>
            </a:r>
            <a:endParaRPr lang="en-GB" sz="28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510612-9CA0-0C4E-B1D1-0AF069BC5578}"/>
              </a:ext>
            </a:extLst>
          </p:cNvPr>
          <p:cNvSpPr txBox="1"/>
          <p:nvPr/>
        </p:nvSpPr>
        <p:spPr>
          <a:xfrm>
            <a:off x="1773965" y="3437479"/>
            <a:ext cx="89702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chemeClr val="bg1"/>
                </a:solidFill>
                <a:latin typeface="Chalkduster" panose="03050602040202020205" pitchFamily="66" charset="77"/>
              </a:rPr>
              <a:t>BİLİMSEL PROGRAM HAKKINDA</a:t>
            </a:r>
          </a:p>
        </p:txBody>
      </p:sp>
    </p:spTree>
    <p:extLst>
      <p:ext uri="{BB962C8B-B14F-4D97-AF65-F5344CB8AC3E}">
        <p14:creationId xmlns:p14="http://schemas.microsoft.com/office/powerpoint/2010/main" val="54665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374900" y="159953"/>
            <a:ext cx="9690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çalıştayda</a:t>
            </a:r>
            <a:endParaRPr lang="en-GB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10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F8EE39-D1C3-064B-B522-1DC2B2224E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0878" t="31238" r="52688" b="28170"/>
          <a:stretch/>
        </p:blipFill>
        <p:spPr>
          <a:xfrm>
            <a:off x="3039815" y="781571"/>
            <a:ext cx="5307350" cy="50937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EBF168-0D56-B641-A5C2-CC537C2D6E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957" t="77142" r="30675" b="17045"/>
          <a:stretch/>
        </p:blipFill>
        <p:spPr>
          <a:xfrm>
            <a:off x="3039815" y="5772774"/>
            <a:ext cx="9291523" cy="697876"/>
          </a:xfrm>
          <a:prstGeom prst="rect">
            <a:avLst/>
          </a:prstGeom>
        </p:spPr>
      </p:pic>
      <p:pic>
        <p:nvPicPr>
          <p:cNvPr id="23" name="Picture 22" descr="A picture containing text&#10;&#10;Description automatically generated">
            <a:extLst>
              <a:ext uri="{FF2B5EF4-FFF2-40B4-BE49-F238E27FC236}">
                <a16:creationId xmlns:a16="http://schemas.microsoft.com/office/drawing/2014/main" id="{153D73F2-F687-0C4E-A4BD-C3E78939338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282" t="25792" r="31900" b="25246"/>
          <a:stretch/>
        </p:blipFill>
        <p:spPr>
          <a:xfrm>
            <a:off x="0" y="0"/>
            <a:ext cx="2743200" cy="6858000"/>
          </a:xfrm>
          <a:prstGeom prst="rect">
            <a:avLst/>
          </a:prstGeom>
        </p:spPr>
      </p:pic>
      <p:pic>
        <p:nvPicPr>
          <p:cNvPr id="24" name="Picture 2" descr="Kurumsal | İstinye Üniversitesi">
            <a:extLst>
              <a:ext uri="{FF2B5EF4-FFF2-40B4-BE49-F238E27FC236}">
                <a16:creationId xmlns:a16="http://schemas.microsoft.com/office/drawing/2014/main" id="{A5D23E73-7EE4-6D4F-8080-EF48745600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641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D126ADF3-A766-A24E-857D-A209802982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6238" r="1" b="32128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8956710-675B-F54D-B341-897D503C620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491" t="9714" r="19247" b="20189"/>
          <a:stretch/>
        </p:blipFill>
        <p:spPr>
          <a:xfrm>
            <a:off x="43370" y="623751"/>
            <a:ext cx="6052630" cy="561049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36D1E78-9BB9-7F49-9589-707CD1F9274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4682" t="36000" r="18056" b="18286"/>
          <a:stretch/>
        </p:blipFill>
        <p:spPr>
          <a:xfrm>
            <a:off x="6243106" y="623751"/>
            <a:ext cx="5801788" cy="350737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2497FFC-0C4C-F140-89C1-5AACEDA031DB}"/>
              </a:ext>
            </a:extLst>
          </p:cNvPr>
          <p:cNvSpPr/>
          <p:nvPr/>
        </p:nvSpPr>
        <p:spPr>
          <a:xfrm>
            <a:off x="7467600" y="4756920"/>
            <a:ext cx="3352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b="1" dirty="0" err="1">
                <a:solidFill>
                  <a:schemeClr val="bg1"/>
                </a:solidFill>
                <a:latin typeface="Calibri" panose="020F0502020204030204" pitchFamily="34" charset="0"/>
              </a:rPr>
              <a:t>Oturum</a:t>
            </a: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</a:rPr>
              <a:t> </a:t>
            </a:r>
            <a:r>
              <a:rPr lang="en-US" b="1" dirty="0" err="1">
                <a:solidFill>
                  <a:schemeClr val="bg1"/>
                </a:solidFill>
                <a:latin typeface="Calibri" panose="020F0502020204030204" pitchFamily="34" charset="0"/>
              </a:rPr>
              <a:t>başkanları</a:t>
            </a: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</a:rPr>
              <a:t>:</a:t>
            </a:r>
          </a:p>
          <a:p>
            <a:pPr fontAlgn="base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10.00-11.15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Serkant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Çetin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fontAlgn="base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11.30-12.45 Bora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Işıldak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fontAlgn="base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14.00-14.50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Gökhan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Ünel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fontAlgn="base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15.05-15.55 Taylan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Yetkin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5234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D126ADF3-A766-A24E-857D-A209802982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238" r="1" b="32128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0DC6A01-5BCF-684E-ACDE-8F9C781877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968" t="31619" r="19008" b="15238"/>
          <a:stretch/>
        </p:blipFill>
        <p:spPr>
          <a:xfrm>
            <a:off x="178525" y="1417319"/>
            <a:ext cx="5696157" cy="402336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F6B894F-FAD8-3C4B-A602-E2C1AEBDAB9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21" t="32191" r="18293" b="10857"/>
          <a:stretch/>
        </p:blipFill>
        <p:spPr>
          <a:xfrm>
            <a:off x="6317320" y="502919"/>
            <a:ext cx="5640208" cy="42911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835A011-2C8C-EF40-A0FD-306F7C95362E}"/>
              </a:ext>
            </a:extLst>
          </p:cNvPr>
          <p:cNvSpPr/>
          <p:nvPr/>
        </p:nvSpPr>
        <p:spPr>
          <a:xfrm>
            <a:off x="7646125" y="5184002"/>
            <a:ext cx="416269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b="1" dirty="0" err="1">
                <a:solidFill>
                  <a:schemeClr val="bg1"/>
                </a:solidFill>
                <a:latin typeface="Calibri" panose="020F0502020204030204" pitchFamily="34" charset="0"/>
              </a:rPr>
              <a:t>Oturum</a:t>
            </a: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</a:rPr>
              <a:t> </a:t>
            </a:r>
            <a:r>
              <a:rPr lang="en-US" b="1" dirty="0" err="1">
                <a:solidFill>
                  <a:schemeClr val="bg1"/>
                </a:solidFill>
                <a:latin typeface="Calibri" panose="020F0502020204030204" pitchFamily="34" charset="0"/>
              </a:rPr>
              <a:t>başkanları</a:t>
            </a: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</a:rPr>
              <a:t>:</a:t>
            </a:r>
          </a:p>
          <a:p>
            <a:pPr fontAlgn="base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10.00-11.15 Salim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Oğur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 &amp;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Veli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Yıldız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</a:p>
          <a:p>
            <a:pPr fontAlgn="base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11.30-12.45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Erkcan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Özcan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fontAlgn="base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14.00-14.50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Samim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 Erhan</a:t>
            </a:r>
          </a:p>
          <a:p>
            <a:pPr fontAlgn="base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Panel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moderatörü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: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Serkant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Çetin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66082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13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114426" y="152243"/>
            <a:ext cx="1034415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/>
              <a:t>Parçacık</a:t>
            </a:r>
            <a:r>
              <a:rPr lang="en-US" sz="2400" dirty="0"/>
              <a:t> </a:t>
            </a:r>
            <a:r>
              <a:rPr lang="en-US" sz="2400" dirty="0" err="1"/>
              <a:t>hızlandırıcıları</a:t>
            </a:r>
            <a:r>
              <a:rPr lang="en-US" sz="2400" dirty="0"/>
              <a:t> </a:t>
            </a:r>
            <a:r>
              <a:rPr lang="en-US" sz="2400" dirty="0" err="1"/>
              <a:t>ve</a:t>
            </a:r>
            <a:r>
              <a:rPr lang="en-US" sz="2400" dirty="0"/>
              <a:t> </a:t>
            </a:r>
            <a:r>
              <a:rPr lang="en-US" sz="2400" dirty="0" err="1"/>
              <a:t>parçacık</a:t>
            </a:r>
            <a:r>
              <a:rPr lang="en-US" sz="2400" dirty="0"/>
              <a:t> algıçları </a:t>
            </a:r>
            <a:r>
              <a:rPr lang="en-US" sz="2400" dirty="0" err="1"/>
              <a:t>konularında</a:t>
            </a:r>
            <a:r>
              <a:rPr lang="en-US" sz="2400" dirty="0"/>
              <a:t> </a:t>
            </a:r>
            <a:r>
              <a:rPr lang="en-US" sz="2400" dirty="0" err="1"/>
              <a:t>yerel</a:t>
            </a:r>
            <a:r>
              <a:rPr lang="en-US" sz="2400" dirty="0"/>
              <a:t> </a:t>
            </a:r>
            <a:r>
              <a:rPr lang="en-US" sz="2400" dirty="0" err="1"/>
              <a:t>olarak</a:t>
            </a:r>
            <a:r>
              <a:rPr lang="en-US" sz="2400" dirty="0"/>
              <a:t> </a:t>
            </a:r>
            <a:r>
              <a:rPr lang="en-US" sz="2400" dirty="0" err="1"/>
              <a:t>yürütülen</a:t>
            </a:r>
            <a:r>
              <a:rPr lang="en-US" sz="2400" dirty="0"/>
              <a:t> </a:t>
            </a:r>
            <a:r>
              <a:rPr lang="en-US" sz="2400" dirty="0" err="1"/>
              <a:t>Ar</a:t>
            </a:r>
            <a:r>
              <a:rPr lang="en-US" sz="2400" dirty="0"/>
              <a:t>-Ge </a:t>
            </a:r>
            <a:r>
              <a:rPr lang="en-US" sz="2400" dirty="0" err="1"/>
              <a:t>faaliyetleri</a:t>
            </a:r>
            <a:r>
              <a:rPr lang="en-US" sz="2400" dirty="0"/>
              <a:t> </a:t>
            </a:r>
            <a:r>
              <a:rPr lang="en-US" sz="2400" dirty="0" err="1"/>
              <a:t>ile</a:t>
            </a:r>
            <a:r>
              <a:rPr lang="en-US" sz="2400" dirty="0"/>
              <a:t> </a:t>
            </a:r>
            <a:r>
              <a:rPr lang="en-US" sz="2400" dirty="0" err="1"/>
              <a:t>mevcut</a:t>
            </a:r>
            <a:r>
              <a:rPr lang="en-US" sz="2400" dirty="0"/>
              <a:t> </a:t>
            </a:r>
            <a:r>
              <a:rPr lang="en-US" sz="2400" dirty="0" err="1"/>
              <a:t>ve</a:t>
            </a:r>
            <a:r>
              <a:rPr lang="en-US" sz="2400" dirty="0"/>
              <a:t> </a:t>
            </a:r>
            <a:r>
              <a:rPr lang="en-US" sz="2400" dirty="0" err="1"/>
              <a:t>kurulmakta</a:t>
            </a:r>
            <a:r>
              <a:rPr lang="en-US" sz="2400" dirty="0"/>
              <a:t> </a:t>
            </a:r>
            <a:r>
              <a:rPr lang="en-US" sz="2400" dirty="0" err="1"/>
              <a:t>olan</a:t>
            </a:r>
            <a:r>
              <a:rPr lang="en-US" sz="2400" dirty="0"/>
              <a:t> </a:t>
            </a:r>
            <a:r>
              <a:rPr lang="en-US" sz="2400" dirty="0" err="1"/>
              <a:t>ya</a:t>
            </a:r>
            <a:r>
              <a:rPr lang="en-US" sz="2400" dirty="0"/>
              <a:t> da </a:t>
            </a:r>
            <a:r>
              <a:rPr lang="en-US" sz="2400" dirty="0" err="1"/>
              <a:t>kurulması</a:t>
            </a:r>
            <a:r>
              <a:rPr lang="en-US" sz="2400" dirty="0"/>
              <a:t> </a:t>
            </a:r>
            <a:r>
              <a:rPr lang="en-US" sz="2400" dirty="0" err="1"/>
              <a:t>önerilen</a:t>
            </a:r>
            <a:r>
              <a:rPr lang="en-US" sz="2400" dirty="0"/>
              <a:t>/</a:t>
            </a:r>
            <a:r>
              <a:rPr lang="en-US" sz="2400" dirty="0" err="1"/>
              <a:t>planlanan</a:t>
            </a:r>
            <a:r>
              <a:rPr lang="en-US" sz="2400" dirty="0"/>
              <a:t> </a:t>
            </a:r>
            <a:r>
              <a:rPr lang="en-US" sz="2400" dirty="0" err="1"/>
              <a:t>altyapı</a:t>
            </a:r>
            <a:r>
              <a:rPr lang="en-US" sz="2400" dirty="0"/>
              <a:t> </a:t>
            </a:r>
            <a:r>
              <a:rPr lang="en-US" sz="2400" dirty="0" err="1"/>
              <a:t>tesisleri</a:t>
            </a:r>
            <a:r>
              <a:rPr lang="en-US" sz="2400" dirty="0"/>
              <a:t> </a:t>
            </a:r>
            <a:r>
              <a:rPr lang="en-US" sz="2400" dirty="0" err="1"/>
              <a:t>hakkında</a:t>
            </a:r>
            <a:r>
              <a:rPr lang="en-US" sz="2400" dirty="0"/>
              <a:t> </a:t>
            </a:r>
            <a:r>
              <a:rPr lang="en-US" sz="2400" dirty="0" err="1"/>
              <a:t>bilgilendirme</a:t>
            </a:r>
            <a:r>
              <a:rPr lang="en-US" sz="2400" dirty="0"/>
              <a:t> </a:t>
            </a:r>
            <a:r>
              <a:rPr lang="en-US" sz="2400" dirty="0" err="1"/>
              <a:t>ve</a:t>
            </a:r>
            <a:r>
              <a:rPr lang="en-US" sz="2400" dirty="0"/>
              <a:t> </a:t>
            </a:r>
            <a:r>
              <a:rPr lang="en-US" sz="2400" dirty="0" err="1"/>
              <a:t>değerlendirme</a:t>
            </a:r>
            <a:r>
              <a:rPr lang="en-US" sz="2400" dirty="0"/>
              <a:t> </a:t>
            </a:r>
            <a:r>
              <a:rPr lang="en-US" sz="2400" dirty="0" err="1"/>
              <a:t>ortamı</a:t>
            </a:r>
            <a:r>
              <a:rPr lang="en-US" sz="2400" dirty="0"/>
              <a:t> </a:t>
            </a:r>
            <a:r>
              <a:rPr lang="en-US" sz="2400" dirty="0" err="1"/>
              <a:t>yaratmayı</a:t>
            </a:r>
            <a:r>
              <a:rPr lang="en-US" sz="2400" dirty="0"/>
              <a:t> </a:t>
            </a:r>
            <a:r>
              <a:rPr lang="en-US" sz="2400" dirty="0" err="1"/>
              <a:t>hedeflediğimiz</a:t>
            </a:r>
            <a:r>
              <a:rPr lang="en-US" sz="2400" dirty="0"/>
              <a:t> </a:t>
            </a:r>
            <a:r>
              <a:rPr lang="en-US" sz="2400" dirty="0" err="1"/>
              <a:t>bu</a:t>
            </a:r>
            <a:r>
              <a:rPr lang="en-US" sz="2400" dirty="0"/>
              <a:t> </a:t>
            </a:r>
            <a:r>
              <a:rPr lang="en-US" sz="2400" dirty="0" err="1"/>
              <a:t>çalıştay</a:t>
            </a:r>
            <a:r>
              <a:rPr lang="en-US" sz="2400" dirty="0"/>
              <a:t> </a:t>
            </a:r>
            <a:r>
              <a:rPr lang="en-US" sz="2400" dirty="0" err="1"/>
              <a:t>serisine</a:t>
            </a:r>
            <a:r>
              <a:rPr lang="en-US" sz="2400" dirty="0"/>
              <a:t> </a:t>
            </a:r>
            <a:r>
              <a:rPr lang="en-US" sz="2400" dirty="0" err="1"/>
              <a:t>katkı</a:t>
            </a:r>
            <a:r>
              <a:rPr lang="en-US" sz="2400" dirty="0"/>
              <a:t> </a:t>
            </a:r>
            <a:r>
              <a:rPr lang="en-US" sz="2400" dirty="0" err="1"/>
              <a:t>ve</a:t>
            </a:r>
            <a:r>
              <a:rPr lang="en-US" sz="2400" dirty="0"/>
              <a:t> </a:t>
            </a:r>
            <a:r>
              <a:rPr lang="en-US" sz="2400" dirty="0" err="1"/>
              <a:t>katılımınız</a:t>
            </a:r>
            <a:r>
              <a:rPr lang="en-US" sz="2400" dirty="0"/>
              <a:t> </a:t>
            </a:r>
            <a:r>
              <a:rPr lang="en-US" sz="2400" dirty="0" err="1"/>
              <a:t>için</a:t>
            </a:r>
            <a:r>
              <a:rPr lang="en-US" sz="2400" dirty="0"/>
              <a:t> </a:t>
            </a:r>
            <a:r>
              <a:rPr lang="en-US" sz="2400" dirty="0" err="1"/>
              <a:t>teşekkürler</a:t>
            </a:r>
            <a:r>
              <a:rPr lang="en-US" sz="2400" dirty="0"/>
              <a:t>.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 err="1"/>
              <a:t>Ayrıca</a:t>
            </a:r>
            <a:r>
              <a:rPr lang="en-US" sz="2400" dirty="0"/>
              <a:t>, </a:t>
            </a:r>
            <a:r>
              <a:rPr lang="en-US" sz="2400" dirty="0" err="1"/>
              <a:t>çalıştay</a:t>
            </a:r>
            <a:r>
              <a:rPr lang="en-US" sz="2400" dirty="0"/>
              <a:t> </a:t>
            </a:r>
            <a:r>
              <a:rPr lang="en-US" sz="2400" dirty="0" err="1"/>
              <a:t>organizasyonunda</a:t>
            </a:r>
            <a:r>
              <a:rPr lang="en-US" sz="2400" dirty="0"/>
              <a:t> </a:t>
            </a:r>
            <a:r>
              <a:rPr lang="en-US" sz="2400" dirty="0" err="1"/>
              <a:t>yer</a:t>
            </a:r>
            <a:r>
              <a:rPr lang="en-US" sz="2400" dirty="0"/>
              <a:t> </a:t>
            </a:r>
            <a:r>
              <a:rPr lang="en-US" sz="2400" dirty="0" err="1"/>
              <a:t>alan</a:t>
            </a:r>
            <a:r>
              <a:rPr lang="en-US" sz="2400" dirty="0"/>
              <a:t> </a:t>
            </a:r>
            <a:r>
              <a:rPr lang="en-US" sz="2400" dirty="0" err="1"/>
              <a:t>Düzenleme</a:t>
            </a:r>
            <a:r>
              <a:rPr lang="en-US" sz="2400" dirty="0"/>
              <a:t> </a:t>
            </a:r>
            <a:r>
              <a:rPr lang="en-US" sz="2400" dirty="0" err="1"/>
              <a:t>Kurulu</a:t>
            </a:r>
            <a:r>
              <a:rPr lang="en-US" sz="2400" dirty="0"/>
              <a:t> </a:t>
            </a:r>
            <a:r>
              <a:rPr lang="en-US" sz="2400" dirty="0" err="1"/>
              <a:t>üyeleri</a:t>
            </a:r>
            <a:r>
              <a:rPr lang="en-US" sz="2400" dirty="0"/>
              <a:t> </a:t>
            </a:r>
            <a:r>
              <a:rPr lang="en-US" sz="2400" dirty="0" err="1"/>
              <a:t>ile</a:t>
            </a:r>
            <a:r>
              <a:rPr lang="en-US" sz="2400" dirty="0"/>
              <a:t> </a:t>
            </a:r>
            <a:r>
              <a:rPr lang="en-US" sz="2400" dirty="0" err="1"/>
              <a:t>Bilimsel</a:t>
            </a:r>
            <a:r>
              <a:rPr lang="en-US" sz="2400" dirty="0"/>
              <a:t> </a:t>
            </a:r>
            <a:r>
              <a:rPr lang="en-US" sz="2400" dirty="0" err="1"/>
              <a:t>Programın</a:t>
            </a:r>
            <a:r>
              <a:rPr lang="en-US" sz="2400" dirty="0"/>
              <a:t> </a:t>
            </a:r>
            <a:r>
              <a:rPr lang="en-US" sz="2400" dirty="0" err="1"/>
              <a:t>hazırlanmasını</a:t>
            </a:r>
            <a:r>
              <a:rPr lang="en-US" sz="2400" dirty="0"/>
              <a:t> </a:t>
            </a:r>
            <a:r>
              <a:rPr lang="en-US" sz="2400" dirty="0" err="1"/>
              <a:t>sağlayan</a:t>
            </a:r>
            <a:r>
              <a:rPr lang="en-US" sz="2400" dirty="0"/>
              <a:t> </a:t>
            </a:r>
            <a:r>
              <a:rPr lang="en-US" sz="2400" dirty="0" err="1"/>
              <a:t>Bilim</a:t>
            </a:r>
            <a:r>
              <a:rPr lang="en-US" sz="2400" dirty="0"/>
              <a:t> </a:t>
            </a:r>
            <a:r>
              <a:rPr lang="en-US" sz="2400" dirty="0" err="1"/>
              <a:t>Kurulu</a:t>
            </a:r>
            <a:r>
              <a:rPr lang="en-US" sz="2400" dirty="0"/>
              <a:t> </a:t>
            </a:r>
            <a:r>
              <a:rPr lang="en-US" sz="2400" dirty="0" err="1"/>
              <a:t>üyelerine</a:t>
            </a:r>
            <a:endParaRPr lang="en-US" sz="2400" dirty="0"/>
          </a:p>
          <a:p>
            <a:pPr algn="ctr"/>
            <a:r>
              <a:rPr lang="en-US" sz="2400" dirty="0" err="1"/>
              <a:t>ve</a:t>
            </a:r>
            <a:r>
              <a:rPr lang="en-US" sz="2400" dirty="0"/>
              <a:t> İSU-YEPAF </a:t>
            </a:r>
            <a:r>
              <a:rPr lang="en-US" sz="2400" dirty="0" err="1"/>
              <a:t>çalışmalarına</a:t>
            </a:r>
            <a:r>
              <a:rPr lang="en-US" sz="2400" dirty="0"/>
              <a:t> </a:t>
            </a:r>
            <a:r>
              <a:rPr lang="en-US" sz="2400" dirty="0" err="1"/>
              <a:t>destekleri</a:t>
            </a:r>
            <a:r>
              <a:rPr lang="en-US" sz="2400" dirty="0"/>
              <a:t> </a:t>
            </a:r>
            <a:r>
              <a:rPr lang="en-US" sz="2400" dirty="0" err="1"/>
              <a:t>için</a:t>
            </a:r>
            <a:r>
              <a:rPr lang="en-US" sz="2400" dirty="0"/>
              <a:t> </a:t>
            </a:r>
            <a:r>
              <a:rPr lang="en-US" sz="2400" dirty="0" err="1"/>
              <a:t>İstinye</a:t>
            </a:r>
            <a:r>
              <a:rPr lang="en-US" sz="2400" dirty="0"/>
              <a:t> </a:t>
            </a:r>
            <a:r>
              <a:rPr lang="en-US" sz="2400" dirty="0" err="1"/>
              <a:t>Üniveristesi</a:t>
            </a:r>
            <a:r>
              <a:rPr lang="en-US" sz="2400" dirty="0"/>
              <a:t> </a:t>
            </a:r>
            <a:r>
              <a:rPr lang="en-US" sz="2400" dirty="0" err="1"/>
              <a:t>Rektörlüğüne</a:t>
            </a:r>
            <a:r>
              <a:rPr lang="en-US" sz="2400" dirty="0"/>
              <a:t> </a:t>
            </a:r>
          </a:p>
          <a:p>
            <a:pPr algn="ctr"/>
            <a:r>
              <a:rPr lang="en-US" sz="2400" dirty="0" err="1"/>
              <a:t>çok</a:t>
            </a:r>
            <a:r>
              <a:rPr lang="en-US" sz="2400" dirty="0"/>
              <a:t> </a:t>
            </a:r>
            <a:r>
              <a:rPr lang="en-US" sz="2400" dirty="0" err="1"/>
              <a:t>teşekkürler</a:t>
            </a:r>
            <a:r>
              <a:rPr lang="en-US" sz="2400" dirty="0"/>
              <a:t>.</a:t>
            </a:r>
            <a:endParaRPr lang="tr-TR" sz="2400" dirty="0"/>
          </a:p>
          <a:p>
            <a:pPr algn="ctr"/>
            <a:endParaRPr lang="en-US" sz="2400" dirty="0"/>
          </a:p>
          <a:p>
            <a:pPr algn="ctr"/>
            <a:r>
              <a:rPr lang="en-US" sz="2400" dirty="0" err="1"/>
              <a:t>Verimli</a:t>
            </a:r>
            <a:r>
              <a:rPr lang="en-US" sz="2400" dirty="0"/>
              <a:t> </a:t>
            </a:r>
            <a:r>
              <a:rPr lang="en-US" sz="2400" dirty="0" err="1"/>
              <a:t>bir</a:t>
            </a:r>
            <a:r>
              <a:rPr lang="en-US" sz="2400" dirty="0"/>
              <a:t> </a:t>
            </a:r>
            <a:r>
              <a:rPr lang="en-US" sz="2400" dirty="0" err="1"/>
              <a:t>çalıştay</a:t>
            </a:r>
            <a:r>
              <a:rPr lang="en-US" sz="2400" dirty="0"/>
              <a:t> </a:t>
            </a:r>
            <a:r>
              <a:rPr lang="en-US" sz="2400" dirty="0" err="1"/>
              <a:t>olması</a:t>
            </a:r>
            <a:r>
              <a:rPr lang="en-US" sz="2400" dirty="0"/>
              <a:t> </a:t>
            </a:r>
            <a:r>
              <a:rPr lang="en-US" sz="2400" dirty="0" err="1"/>
              <a:t>dileklerimle</a:t>
            </a:r>
            <a:r>
              <a:rPr lang="mr-IN" sz="2400" dirty="0"/>
              <a:t>…</a:t>
            </a:r>
            <a:endParaRPr lang="tr-TR" sz="2400" dirty="0"/>
          </a:p>
          <a:p>
            <a:pPr algn="ctr"/>
            <a:r>
              <a:rPr lang="en-GB" sz="2000" dirty="0" err="1">
                <a:solidFill>
                  <a:schemeClr val="bg2">
                    <a:lumMod val="50000"/>
                  </a:schemeClr>
                </a:solidFill>
              </a:rPr>
              <a:t>Serkant</a:t>
            </a:r>
            <a:r>
              <a:rPr lang="en-GB" sz="2000" dirty="0">
                <a:solidFill>
                  <a:schemeClr val="bg2">
                    <a:lumMod val="50000"/>
                  </a:schemeClr>
                </a:solidFill>
              </a:rPr>
              <a:t> Ali </a:t>
            </a:r>
            <a:r>
              <a:rPr lang="en-GB" sz="2000" dirty="0" err="1">
                <a:solidFill>
                  <a:schemeClr val="bg2">
                    <a:lumMod val="50000"/>
                  </a:schemeClr>
                </a:solidFill>
              </a:rPr>
              <a:t>Çetin</a:t>
            </a:r>
            <a:endParaRPr lang="en-GB" sz="2000" dirty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en-GB" sz="2000" dirty="0">
                <a:solidFill>
                  <a:schemeClr val="bg2">
                    <a:lumMod val="50000"/>
                  </a:schemeClr>
                </a:solidFill>
              </a:rPr>
              <a:t>İSÜ Fen </a:t>
            </a:r>
            <a:r>
              <a:rPr lang="en-GB" sz="2000" dirty="0" err="1">
                <a:solidFill>
                  <a:schemeClr val="bg2">
                    <a:lumMod val="50000"/>
                  </a:schemeClr>
                </a:solidFill>
              </a:rPr>
              <a:t>Bilimleri</a:t>
            </a:r>
            <a:r>
              <a:rPr lang="en-GB" sz="20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bg2">
                    <a:lumMod val="50000"/>
                  </a:schemeClr>
                </a:solidFill>
              </a:rPr>
              <a:t>Enstitüsü</a:t>
            </a:r>
            <a:r>
              <a:rPr lang="en-GB" sz="20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sz="2000" dirty="0" err="1">
                <a:solidFill>
                  <a:schemeClr val="bg2">
                    <a:lumMod val="50000"/>
                  </a:schemeClr>
                </a:solidFill>
              </a:rPr>
              <a:t>Müdürü</a:t>
            </a:r>
            <a:endParaRPr lang="en-GB" sz="2000" dirty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857375" y="5357813"/>
            <a:ext cx="3400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2050" name="Picture 2" descr="Corporate | İstinye University">
            <a:extLst>
              <a:ext uri="{FF2B5EF4-FFF2-40B4-BE49-F238E27FC236}">
                <a16:creationId xmlns:a16="http://schemas.microsoft.com/office/drawing/2014/main" id="{06824B22-2AA6-6E4A-AC6E-114EADEDF3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006" y="5035921"/>
            <a:ext cx="3772989" cy="1382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201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323A0E-D7F1-D646-BB8B-27A78B9B5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2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23B6854-FDB1-C141-8BB8-315F54C0D684}"/>
              </a:ext>
            </a:extLst>
          </p:cNvPr>
          <p:cNvSpPr/>
          <p:nvPr/>
        </p:nvSpPr>
        <p:spPr>
          <a:xfrm>
            <a:off x="2848131" y="581450"/>
            <a:ext cx="901292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tr-TR" sz="2800" dirty="0"/>
              <a:t>Her yıl Kasım ayının son hafta sonunda Engin Arık ve çalışma arkadaşları anısına düzenlenen “</a:t>
            </a:r>
            <a:r>
              <a:rPr lang="tr-TR" sz="2800" b="1" dirty="0"/>
              <a:t>Parçacık Hızlandırıcıları ve Algıçları Yerel Altyapı ve Ar-Ge </a:t>
            </a:r>
            <a:r>
              <a:rPr lang="tr-TR" sz="2800" b="1" dirty="0" err="1"/>
              <a:t>Çalıştayı</a:t>
            </a:r>
            <a:r>
              <a:rPr lang="tr-TR" sz="2800" dirty="0" err="1"/>
              <a:t>”na</a:t>
            </a:r>
            <a:r>
              <a:rPr lang="tr-TR" sz="2800" dirty="0"/>
              <a:t> hoş geldiniz.</a:t>
            </a:r>
          </a:p>
          <a:p>
            <a:pPr algn="just"/>
            <a:endParaRPr lang="tr-TR" sz="2800" dirty="0"/>
          </a:p>
          <a:p>
            <a:pPr algn="just"/>
            <a:r>
              <a:rPr lang="tr-TR" sz="2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Prof. Dr. Engin Arık ve çalışma arkadaşları, 30 Kasım 2007 tarihinde Türk Hızlandırıcı Merkezi Projesinin Isparta'da yapılacak olan </a:t>
            </a:r>
            <a:r>
              <a:rPr lang="tr-TR" sz="28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çalıştayına</a:t>
            </a:r>
            <a:r>
              <a:rPr lang="tr-TR" sz="2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gitmek üzere bindikleri uçağın düşmesi sonucu aramızdan ayrıldılar…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AFB978-39CA-3E4C-9BA4-6286625FD4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537" t="37840" r="926" b="35864"/>
          <a:stretch/>
        </p:blipFill>
        <p:spPr>
          <a:xfrm>
            <a:off x="2968052" y="4455635"/>
            <a:ext cx="9045872" cy="21212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Slide Number Placeholder 27">
            <a:extLst>
              <a:ext uri="{FF2B5EF4-FFF2-40B4-BE49-F238E27FC236}">
                <a16:creationId xmlns:a16="http://schemas.microsoft.com/office/drawing/2014/main" id="{0D340265-C346-F346-9B8E-1F6B69FF3A51}"/>
              </a:ext>
            </a:extLst>
          </p:cNvPr>
          <p:cNvSpPr txBox="1">
            <a:spLocks/>
          </p:cNvSpPr>
          <p:nvPr/>
        </p:nvSpPr>
        <p:spPr>
          <a:xfrm>
            <a:off x="9688788" y="6623050"/>
            <a:ext cx="25794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17860A7-BEA6-754F-BD5F-4430A4654A35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D6B04B28-9698-C04B-9476-041FF4D790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282" t="25792" r="31900" b="25246"/>
          <a:stretch/>
        </p:blipFill>
        <p:spPr>
          <a:xfrm>
            <a:off x="0" y="0"/>
            <a:ext cx="2743200" cy="6858000"/>
          </a:xfrm>
          <a:prstGeom prst="rect">
            <a:avLst/>
          </a:prstGeom>
        </p:spPr>
      </p:pic>
      <p:pic>
        <p:nvPicPr>
          <p:cNvPr id="7" name="Picture 2" descr="Kurumsal | İstinye Üniversitesi">
            <a:extLst>
              <a:ext uri="{FF2B5EF4-FFF2-40B4-BE49-F238E27FC236}">
                <a16:creationId xmlns:a16="http://schemas.microsoft.com/office/drawing/2014/main" id="{3719C3F1-39A4-DB44-9E10-A336786CC0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520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0478" y="14288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128000" y="168493"/>
            <a:ext cx="393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Engin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Arık </a:t>
            </a:r>
            <a:r>
              <a:rPr lang="en-GB" sz="2400" b="1" dirty="0">
                <a:solidFill>
                  <a:schemeClr val="bg1">
                    <a:lumMod val="50000"/>
                  </a:schemeClr>
                </a:solidFill>
              </a:rPr>
              <a:t>1948 - 2007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09900" y="812800"/>
            <a:ext cx="9182100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İstanbul </a:t>
            </a:r>
            <a:r>
              <a:rPr lang="en-GB" b="1" dirty="0" err="1"/>
              <a:t>Üniversitesi</a:t>
            </a:r>
            <a:endParaRPr lang="en-GB" b="1" dirty="0"/>
          </a:p>
          <a:p>
            <a:r>
              <a:rPr lang="en-GB" dirty="0"/>
              <a:t>	</a:t>
            </a:r>
            <a:r>
              <a:rPr lang="en-GB" dirty="0" err="1"/>
              <a:t>Fizik</a:t>
            </a:r>
            <a:r>
              <a:rPr lang="en-GB" dirty="0"/>
              <a:t> </a:t>
            </a:r>
            <a:r>
              <a:rPr lang="en-GB" dirty="0" err="1"/>
              <a:t>lisans</a:t>
            </a:r>
            <a:r>
              <a:rPr lang="en-GB" dirty="0"/>
              <a:t> </a:t>
            </a:r>
            <a:r>
              <a:rPr lang="en-GB" dirty="0" err="1"/>
              <a:t>derecesi</a:t>
            </a:r>
            <a:r>
              <a:rPr lang="en-GB" dirty="0"/>
              <a:t>, 1969</a:t>
            </a:r>
          </a:p>
          <a:p>
            <a:r>
              <a:rPr lang="en-GB" b="1" dirty="0"/>
              <a:t>Pittsburgh </a:t>
            </a:r>
            <a:r>
              <a:rPr lang="en-GB" b="1" dirty="0" err="1"/>
              <a:t>Üniversitesi</a:t>
            </a:r>
            <a:endParaRPr lang="en-GB" b="1" dirty="0"/>
          </a:p>
          <a:p>
            <a:r>
              <a:rPr lang="en-GB" dirty="0"/>
              <a:t>	</a:t>
            </a:r>
            <a:r>
              <a:rPr lang="en-GB" dirty="0" err="1"/>
              <a:t>Fizik</a:t>
            </a:r>
            <a:r>
              <a:rPr lang="en-GB" dirty="0"/>
              <a:t> </a:t>
            </a:r>
            <a:r>
              <a:rPr lang="en-GB" dirty="0" err="1"/>
              <a:t>yüksek</a:t>
            </a:r>
            <a:r>
              <a:rPr lang="en-GB" dirty="0"/>
              <a:t> </a:t>
            </a:r>
            <a:r>
              <a:rPr lang="en-GB" dirty="0" err="1"/>
              <a:t>lisans</a:t>
            </a:r>
            <a:r>
              <a:rPr lang="en-GB" dirty="0"/>
              <a:t> </a:t>
            </a:r>
            <a:r>
              <a:rPr lang="en-GB" dirty="0" err="1"/>
              <a:t>derecesi</a:t>
            </a:r>
            <a:r>
              <a:rPr lang="en-GB" dirty="0"/>
              <a:t>, 1971</a:t>
            </a:r>
          </a:p>
          <a:p>
            <a:r>
              <a:rPr lang="en-GB" dirty="0"/>
              <a:t>	</a:t>
            </a:r>
            <a:r>
              <a:rPr lang="en-GB" dirty="0" err="1"/>
              <a:t>Fizik</a:t>
            </a:r>
            <a:r>
              <a:rPr lang="en-GB" dirty="0"/>
              <a:t> </a:t>
            </a:r>
            <a:r>
              <a:rPr lang="en-GB" dirty="0" err="1"/>
              <a:t>doktora</a:t>
            </a:r>
            <a:r>
              <a:rPr lang="en-GB" dirty="0"/>
              <a:t> </a:t>
            </a:r>
            <a:r>
              <a:rPr lang="en-GB" dirty="0" err="1"/>
              <a:t>derecesi</a:t>
            </a:r>
            <a:r>
              <a:rPr lang="en-GB" dirty="0"/>
              <a:t>, 1976</a:t>
            </a:r>
          </a:p>
          <a:p>
            <a:r>
              <a:rPr lang="en-GB" i="1" dirty="0"/>
              <a:t>		</a:t>
            </a:r>
            <a:r>
              <a:rPr lang="en-GB" i="1" dirty="0" err="1"/>
              <a:t>BNL’de</a:t>
            </a:r>
            <a:r>
              <a:rPr lang="en-GB" i="1" dirty="0"/>
              <a:t> (Brookhaven </a:t>
            </a:r>
            <a:r>
              <a:rPr lang="en-GB" i="1" dirty="0" err="1"/>
              <a:t>Ulusal</a:t>
            </a:r>
            <a:r>
              <a:rPr lang="en-GB" i="1" dirty="0"/>
              <a:t> </a:t>
            </a:r>
            <a:r>
              <a:rPr lang="en-GB" i="1" dirty="0" err="1"/>
              <a:t>Laboratuarı</a:t>
            </a:r>
            <a:r>
              <a:rPr lang="en-GB" i="1" dirty="0"/>
              <a:t>) </a:t>
            </a:r>
            <a:r>
              <a:rPr lang="en-GB" i="1" dirty="0" err="1"/>
              <a:t>çalıştı</a:t>
            </a:r>
            <a:endParaRPr lang="en-GB" i="1" dirty="0"/>
          </a:p>
          <a:p>
            <a:r>
              <a:rPr lang="en-GB" b="1" dirty="0" err="1"/>
              <a:t>Londra</a:t>
            </a:r>
            <a:r>
              <a:rPr lang="en-GB" b="1" dirty="0"/>
              <a:t> </a:t>
            </a:r>
            <a:r>
              <a:rPr lang="en-GB" b="1" dirty="0" err="1"/>
              <a:t>Üniversitesi</a:t>
            </a:r>
            <a:endParaRPr lang="en-GB" b="1" dirty="0"/>
          </a:p>
          <a:p>
            <a:r>
              <a:rPr lang="en-GB" dirty="0"/>
              <a:t>	</a:t>
            </a:r>
            <a:r>
              <a:rPr lang="en-GB" dirty="0" err="1"/>
              <a:t>Doktora</a:t>
            </a:r>
            <a:r>
              <a:rPr lang="en-GB" dirty="0"/>
              <a:t> </a:t>
            </a:r>
            <a:r>
              <a:rPr lang="en-GB" dirty="0" err="1"/>
              <a:t>sonrası</a:t>
            </a:r>
            <a:r>
              <a:rPr lang="en-GB" dirty="0"/>
              <a:t> </a:t>
            </a:r>
            <a:r>
              <a:rPr lang="en-GB" dirty="0" err="1"/>
              <a:t>araştırmacı</a:t>
            </a:r>
            <a:r>
              <a:rPr lang="en-GB" dirty="0"/>
              <a:t>, 1976-1979</a:t>
            </a:r>
          </a:p>
          <a:p>
            <a:r>
              <a:rPr lang="en-GB" i="1" dirty="0"/>
              <a:t>		</a:t>
            </a:r>
            <a:r>
              <a:rPr lang="en-GB" i="1" dirty="0" err="1"/>
              <a:t>RAL’da</a:t>
            </a:r>
            <a:r>
              <a:rPr lang="en-GB" i="1" dirty="0"/>
              <a:t> (Rutherford Appleton </a:t>
            </a:r>
            <a:r>
              <a:rPr lang="en-GB" i="1" dirty="0" err="1"/>
              <a:t>Laboratuarı</a:t>
            </a:r>
            <a:r>
              <a:rPr lang="en-GB" i="1" dirty="0"/>
              <a:t>) </a:t>
            </a:r>
            <a:r>
              <a:rPr lang="en-GB" i="1" dirty="0" err="1"/>
              <a:t>çalıştı</a:t>
            </a:r>
            <a:endParaRPr lang="en-GB" i="1" dirty="0"/>
          </a:p>
          <a:p>
            <a:r>
              <a:rPr lang="en-GB" b="1" dirty="0" err="1"/>
              <a:t>Boğaziçi</a:t>
            </a:r>
            <a:r>
              <a:rPr lang="en-GB" b="1" dirty="0"/>
              <a:t> </a:t>
            </a:r>
            <a:r>
              <a:rPr lang="en-GB" b="1" dirty="0" err="1"/>
              <a:t>Üniversitesi</a:t>
            </a:r>
            <a:endParaRPr lang="en-GB" b="1" dirty="0"/>
          </a:p>
          <a:p>
            <a:r>
              <a:rPr lang="en-GB" dirty="0"/>
              <a:t>	</a:t>
            </a:r>
            <a:r>
              <a:rPr lang="en-GB" dirty="0" err="1"/>
              <a:t>Öğretim</a:t>
            </a:r>
            <a:r>
              <a:rPr lang="en-GB" dirty="0"/>
              <a:t> </a:t>
            </a:r>
            <a:r>
              <a:rPr lang="en-GB" dirty="0" err="1"/>
              <a:t>Üyesi</a:t>
            </a:r>
            <a:r>
              <a:rPr lang="en-GB" dirty="0"/>
              <a:t> </a:t>
            </a:r>
          </a:p>
          <a:p>
            <a:r>
              <a:rPr lang="en-GB" dirty="0"/>
              <a:t>		1979-1981, </a:t>
            </a:r>
            <a:r>
              <a:rPr lang="en-GB" dirty="0" err="1"/>
              <a:t>Yardımcı</a:t>
            </a:r>
            <a:r>
              <a:rPr lang="en-GB" dirty="0"/>
              <a:t> </a:t>
            </a:r>
            <a:r>
              <a:rPr lang="en-GB" dirty="0" err="1"/>
              <a:t>Doçent</a:t>
            </a:r>
            <a:endParaRPr lang="en-GB" dirty="0"/>
          </a:p>
          <a:p>
            <a:r>
              <a:rPr lang="en-GB" dirty="0"/>
              <a:t>		1981-1983 &amp; 1985-1988, </a:t>
            </a:r>
            <a:r>
              <a:rPr lang="en-GB" dirty="0" err="1"/>
              <a:t>Doçent</a:t>
            </a:r>
            <a:r>
              <a:rPr lang="en-GB" dirty="0"/>
              <a:t> </a:t>
            </a: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			(1983-1985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arası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özel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sektör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r>
              <a:rPr lang="en-GB" dirty="0"/>
              <a:t>		1988-2007, </a:t>
            </a:r>
            <a:r>
              <a:rPr lang="en-GB" dirty="0" err="1"/>
              <a:t>Profesör</a:t>
            </a:r>
            <a:r>
              <a:rPr lang="en-GB" dirty="0"/>
              <a:t> </a:t>
            </a: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			(1997-2000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arası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Birleşmiş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Milletler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CNTBTO’da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görevli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endParaRPr lang="en-GB" sz="800" dirty="0"/>
          </a:p>
          <a:p>
            <a:r>
              <a:rPr lang="en-GB" dirty="0"/>
              <a:t>90’ların </a:t>
            </a:r>
            <a:r>
              <a:rPr lang="en-GB" dirty="0" err="1"/>
              <a:t>başından</a:t>
            </a:r>
            <a:r>
              <a:rPr lang="en-GB" dirty="0"/>
              <a:t> </a:t>
            </a:r>
            <a:r>
              <a:rPr lang="en-GB" dirty="0" err="1"/>
              <a:t>itibaren</a:t>
            </a:r>
            <a:r>
              <a:rPr lang="en-GB" dirty="0"/>
              <a:t> </a:t>
            </a:r>
            <a:r>
              <a:rPr lang="en-GB" dirty="0" err="1"/>
              <a:t>çeşitli</a:t>
            </a:r>
            <a:r>
              <a:rPr lang="en-GB" dirty="0"/>
              <a:t> </a:t>
            </a:r>
            <a:r>
              <a:rPr lang="en-GB" b="1" dirty="0"/>
              <a:t>CERN</a:t>
            </a:r>
            <a:r>
              <a:rPr lang="en-GB" dirty="0"/>
              <a:t> </a:t>
            </a:r>
            <a:r>
              <a:rPr lang="en-GB" dirty="0" err="1"/>
              <a:t>deneylerine</a:t>
            </a:r>
            <a:r>
              <a:rPr lang="en-GB" dirty="0"/>
              <a:t> </a:t>
            </a:r>
            <a:r>
              <a:rPr lang="en-GB" dirty="0" err="1"/>
              <a:t>katıldı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araştırma</a:t>
            </a:r>
            <a:r>
              <a:rPr lang="en-GB" dirty="0"/>
              <a:t> </a:t>
            </a:r>
            <a:r>
              <a:rPr lang="en-GB" dirty="0" err="1"/>
              <a:t>ekipleri</a:t>
            </a:r>
            <a:r>
              <a:rPr lang="en-GB" dirty="0"/>
              <a:t> </a:t>
            </a:r>
            <a:r>
              <a:rPr lang="en-GB" dirty="0" err="1"/>
              <a:t>kurdu</a:t>
            </a:r>
            <a:r>
              <a:rPr lang="en-GB" dirty="0"/>
              <a:t>:</a:t>
            </a:r>
          </a:p>
          <a:p>
            <a:r>
              <a:rPr lang="en-GB" dirty="0"/>
              <a:t>		</a:t>
            </a:r>
            <a:r>
              <a:rPr lang="en-GB" i="1" dirty="0"/>
              <a:t>CHARM-II, CHORUS, SMC, ATLAS, CAST</a:t>
            </a:r>
          </a:p>
          <a:p>
            <a:endParaRPr lang="en-GB" sz="800" dirty="0"/>
          </a:p>
          <a:p>
            <a:r>
              <a:rPr lang="en-GB" dirty="0"/>
              <a:t>2006 </a:t>
            </a:r>
            <a:r>
              <a:rPr lang="en-GB" dirty="0" err="1"/>
              <a:t>yılında</a:t>
            </a:r>
            <a:r>
              <a:rPr lang="en-GB" dirty="0"/>
              <a:t> </a:t>
            </a:r>
            <a:r>
              <a:rPr lang="en-GB" dirty="0" err="1"/>
              <a:t>ekibiyle</a:t>
            </a:r>
            <a:r>
              <a:rPr lang="en-GB" dirty="0"/>
              <a:t> </a:t>
            </a:r>
            <a:r>
              <a:rPr lang="en-GB" dirty="0" err="1"/>
              <a:t>birlikte</a:t>
            </a:r>
            <a:r>
              <a:rPr lang="en-GB" dirty="0"/>
              <a:t> “</a:t>
            </a:r>
            <a:r>
              <a:rPr lang="en-GB" b="1" i="1" dirty="0" err="1"/>
              <a:t>Türk</a:t>
            </a:r>
            <a:r>
              <a:rPr lang="en-GB" b="1" i="1" dirty="0"/>
              <a:t> </a:t>
            </a:r>
            <a:r>
              <a:rPr lang="en-GB" b="1" i="1" dirty="0" err="1"/>
              <a:t>Hızlandırıcı</a:t>
            </a:r>
            <a:r>
              <a:rPr lang="en-GB" b="1" i="1" dirty="0"/>
              <a:t> </a:t>
            </a:r>
            <a:r>
              <a:rPr lang="en-GB" b="1" i="1" dirty="0" err="1"/>
              <a:t>Merkezinin</a:t>
            </a:r>
            <a:r>
              <a:rPr lang="en-GB" b="1" i="1" dirty="0"/>
              <a:t> </a:t>
            </a:r>
            <a:r>
              <a:rPr lang="en-GB" b="1" i="1" dirty="0" err="1"/>
              <a:t>Teknik</a:t>
            </a:r>
            <a:r>
              <a:rPr lang="en-GB" b="1" i="1" dirty="0"/>
              <a:t> </a:t>
            </a:r>
            <a:r>
              <a:rPr lang="en-GB" b="1" i="1" dirty="0" err="1"/>
              <a:t>Tasarımı</a:t>
            </a:r>
            <a:r>
              <a:rPr lang="en-GB" b="1" i="1" dirty="0"/>
              <a:t> </a:t>
            </a:r>
            <a:r>
              <a:rPr lang="en-GB" b="1" i="1" dirty="0" err="1"/>
              <a:t>ve</a:t>
            </a:r>
            <a:r>
              <a:rPr lang="en-GB" b="1" i="1" dirty="0"/>
              <a:t> Test </a:t>
            </a:r>
            <a:r>
              <a:rPr lang="en-GB" b="1" i="1" dirty="0" err="1"/>
              <a:t>Laboratuarları</a:t>
            </a:r>
            <a:r>
              <a:rPr lang="en-GB" dirty="0"/>
              <a:t>” </a:t>
            </a:r>
            <a:r>
              <a:rPr lang="en-GB" dirty="0" err="1"/>
              <a:t>başlıklı</a:t>
            </a:r>
            <a:r>
              <a:rPr lang="en-GB" dirty="0"/>
              <a:t> </a:t>
            </a:r>
            <a:r>
              <a:rPr lang="en-GB" dirty="0" err="1"/>
              <a:t>Kalkınma</a:t>
            </a:r>
            <a:r>
              <a:rPr lang="en-GB" dirty="0"/>
              <a:t> </a:t>
            </a:r>
            <a:r>
              <a:rPr lang="en-GB" dirty="0" err="1"/>
              <a:t>Bakanlığı</a:t>
            </a:r>
            <a:r>
              <a:rPr lang="en-GB" dirty="0"/>
              <a:t> </a:t>
            </a:r>
            <a:r>
              <a:rPr lang="en-GB" dirty="0" err="1"/>
              <a:t>projesine</a:t>
            </a:r>
            <a:r>
              <a:rPr lang="en-GB" dirty="0"/>
              <a:t> </a:t>
            </a:r>
            <a:r>
              <a:rPr lang="en-GB" dirty="0" err="1"/>
              <a:t>katıldı</a:t>
            </a:r>
            <a:r>
              <a:rPr lang="en-GB" dirty="0"/>
              <a:t>.</a:t>
            </a:r>
          </a:p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3</a:t>
            </a:fld>
            <a:endParaRPr lang="en-GB"/>
          </a:p>
        </p:txBody>
      </p:sp>
      <p:pic>
        <p:nvPicPr>
          <p:cNvPr id="22" name="Picture 21" descr="A picture containing text&#10;&#10;Description automatically generated">
            <a:extLst>
              <a:ext uri="{FF2B5EF4-FFF2-40B4-BE49-F238E27FC236}">
                <a16:creationId xmlns:a16="http://schemas.microsoft.com/office/drawing/2014/main" id="{36B7FEA1-F067-5B49-88A7-20A5ABE794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282" t="25792" r="31900" b="25246"/>
          <a:stretch/>
        </p:blipFill>
        <p:spPr>
          <a:xfrm>
            <a:off x="0" y="0"/>
            <a:ext cx="2743200" cy="6858000"/>
          </a:xfrm>
          <a:prstGeom prst="rect">
            <a:avLst/>
          </a:prstGeom>
        </p:spPr>
      </p:pic>
      <p:pic>
        <p:nvPicPr>
          <p:cNvPr id="7" name="Picture 2" descr="Kurumsal | İstinye Üniversitesi">
            <a:extLst>
              <a:ext uri="{FF2B5EF4-FFF2-40B4-BE49-F238E27FC236}">
                <a16:creationId xmlns:a16="http://schemas.microsoft.com/office/drawing/2014/main" id="{6D41616E-2F89-7C41-8626-BF37A27761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6012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128000" y="168493"/>
            <a:ext cx="393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Engin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Arık </a:t>
            </a:r>
            <a:r>
              <a:rPr lang="en-GB" sz="2400" b="1" dirty="0">
                <a:solidFill>
                  <a:schemeClr val="bg1">
                    <a:lumMod val="50000"/>
                  </a:schemeClr>
                </a:solidFill>
              </a:rPr>
              <a:t>1948 - 2007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824278" y="-7950"/>
            <a:ext cx="582840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err="1"/>
              <a:t>Engin</a:t>
            </a:r>
            <a:r>
              <a:rPr lang="en-GB" sz="1600" b="1" dirty="0"/>
              <a:t> Arık </a:t>
            </a:r>
            <a:r>
              <a:rPr lang="en-GB" sz="1600" b="1" dirty="0" err="1"/>
              <a:t>Türkiye’nin</a:t>
            </a:r>
            <a:r>
              <a:rPr lang="en-GB" sz="1600" b="1" dirty="0"/>
              <a:t> </a:t>
            </a:r>
            <a:r>
              <a:rPr lang="en-GB" sz="1600" b="1" dirty="0" err="1"/>
              <a:t>CERN’e</a:t>
            </a:r>
            <a:r>
              <a:rPr lang="en-GB" sz="1600" b="1" dirty="0"/>
              <a:t> tam </a:t>
            </a:r>
            <a:r>
              <a:rPr lang="en-GB" sz="1600" b="1" dirty="0" err="1"/>
              <a:t>üye</a:t>
            </a:r>
            <a:r>
              <a:rPr lang="en-GB" sz="1600" b="1" dirty="0"/>
              <a:t> </a:t>
            </a:r>
            <a:r>
              <a:rPr lang="en-GB" sz="1600" b="1" dirty="0" err="1"/>
              <a:t>olmasının</a:t>
            </a:r>
            <a:r>
              <a:rPr lang="en-GB" sz="1600" b="1" dirty="0"/>
              <a:t> </a:t>
            </a:r>
            <a:r>
              <a:rPr lang="en-GB" sz="1600" b="1" dirty="0" err="1"/>
              <a:t>ulusal</a:t>
            </a:r>
            <a:r>
              <a:rPr lang="en-GB" sz="1600" b="1" dirty="0"/>
              <a:t> </a:t>
            </a:r>
            <a:r>
              <a:rPr lang="en-GB" sz="1600" b="1" dirty="0" err="1"/>
              <a:t>yapılanmamız</a:t>
            </a:r>
            <a:r>
              <a:rPr lang="en-GB" sz="1600" b="1" dirty="0"/>
              <a:t> </a:t>
            </a:r>
            <a:r>
              <a:rPr lang="en-GB" sz="1600" b="1" dirty="0" err="1"/>
              <a:t>için</a:t>
            </a:r>
            <a:r>
              <a:rPr lang="en-GB" sz="1600" b="1" dirty="0"/>
              <a:t> de ne </a:t>
            </a:r>
            <a:r>
              <a:rPr lang="en-GB" sz="1600" b="1" dirty="0" err="1"/>
              <a:t>kadar</a:t>
            </a:r>
            <a:r>
              <a:rPr lang="en-GB" sz="1600" b="1" dirty="0"/>
              <a:t> </a:t>
            </a:r>
            <a:r>
              <a:rPr lang="en-GB" sz="1600" b="1" dirty="0" err="1"/>
              <a:t>önemli</a:t>
            </a:r>
            <a:r>
              <a:rPr lang="en-GB" sz="1600" b="1" dirty="0"/>
              <a:t> </a:t>
            </a:r>
            <a:r>
              <a:rPr lang="en-GB" sz="1600" b="1" dirty="0" err="1"/>
              <a:t>bir</a:t>
            </a:r>
            <a:r>
              <a:rPr lang="en-GB" sz="1600" b="1" dirty="0"/>
              <a:t> </a:t>
            </a:r>
            <a:r>
              <a:rPr lang="en-GB" sz="1600" b="1" dirty="0" err="1"/>
              <a:t>araç</a:t>
            </a:r>
            <a:r>
              <a:rPr lang="en-GB" sz="1600" b="1" dirty="0"/>
              <a:t> </a:t>
            </a:r>
            <a:r>
              <a:rPr lang="en-GB" sz="1600" b="1" dirty="0" err="1"/>
              <a:t>olduğunun</a:t>
            </a:r>
            <a:r>
              <a:rPr lang="en-GB" sz="1600" b="1" dirty="0"/>
              <a:t> </a:t>
            </a:r>
            <a:r>
              <a:rPr lang="en-GB" sz="1600" b="1" dirty="0" err="1"/>
              <a:t>farkında</a:t>
            </a:r>
            <a:r>
              <a:rPr lang="en-GB" sz="1600" b="1" dirty="0"/>
              <a:t> </a:t>
            </a:r>
            <a:r>
              <a:rPr lang="en-GB" sz="1600" b="1" dirty="0" err="1"/>
              <a:t>idi</a:t>
            </a:r>
            <a:r>
              <a:rPr lang="en-GB" sz="1600" b="1" dirty="0"/>
              <a:t> </a:t>
            </a:r>
            <a:r>
              <a:rPr lang="en-GB" sz="1600" b="1" dirty="0" err="1"/>
              <a:t>ve</a:t>
            </a:r>
            <a:r>
              <a:rPr lang="en-GB" sz="1600" b="1" dirty="0"/>
              <a:t> </a:t>
            </a:r>
            <a:r>
              <a:rPr lang="en-GB" sz="1600" b="1" dirty="0" err="1"/>
              <a:t>hayatı</a:t>
            </a:r>
            <a:r>
              <a:rPr lang="en-GB" sz="1600" b="1" dirty="0"/>
              <a:t> </a:t>
            </a:r>
            <a:r>
              <a:rPr lang="en-GB" sz="1600" b="1" dirty="0" err="1"/>
              <a:t>boyunca</a:t>
            </a:r>
            <a:r>
              <a:rPr lang="en-GB" sz="1600" b="1" dirty="0"/>
              <a:t> </a:t>
            </a:r>
            <a:r>
              <a:rPr lang="en-GB" sz="1600" b="1" dirty="0" err="1"/>
              <a:t>bunun</a:t>
            </a:r>
            <a:r>
              <a:rPr lang="en-GB" sz="1600" b="1" dirty="0"/>
              <a:t> </a:t>
            </a:r>
            <a:r>
              <a:rPr lang="en-GB" sz="1600" b="1" dirty="0" err="1"/>
              <a:t>gerçekleşmesi</a:t>
            </a:r>
            <a:r>
              <a:rPr lang="en-GB" sz="1600" b="1" dirty="0"/>
              <a:t> </a:t>
            </a:r>
            <a:r>
              <a:rPr lang="en-GB" sz="1600" b="1" dirty="0" err="1"/>
              <a:t>için</a:t>
            </a:r>
            <a:r>
              <a:rPr lang="en-GB" sz="1600" b="1" dirty="0"/>
              <a:t> </a:t>
            </a:r>
            <a:r>
              <a:rPr lang="en-GB" sz="1600" b="1" dirty="0" err="1"/>
              <a:t>mücadele</a:t>
            </a:r>
            <a:r>
              <a:rPr lang="en-GB" sz="1600" b="1" dirty="0"/>
              <a:t> </a:t>
            </a:r>
            <a:r>
              <a:rPr lang="en-GB" sz="1600" b="1" dirty="0" err="1"/>
              <a:t>verdi</a:t>
            </a:r>
            <a:r>
              <a:rPr lang="en-GB" sz="1600" b="1" dirty="0"/>
              <a:t>. </a:t>
            </a:r>
          </a:p>
          <a:p>
            <a:endParaRPr lang="en-GB" sz="800" dirty="0"/>
          </a:p>
          <a:p>
            <a:r>
              <a:rPr lang="en-GB" dirty="0" err="1"/>
              <a:t>Türkiye</a:t>
            </a:r>
            <a:r>
              <a:rPr lang="en-GB" dirty="0"/>
              <a:t>-CERN </a:t>
            </a:r>
            <a:r>
              <a:rPr lang="en-GB" dirty="0" err="1"/>
              <a:t>ilişkileri</a:t>
            </a:r>
            <a:r>
              <a:rPr lang="en-GB" dirty="0"/>
              <a:t> </a:t>
            </a:r>
            <a:r>
              <a:rPr lang="en-GB" dirty="0" err="1"/>
              <a:t>ile</a:t>
            </a:r>
            <a:r>
              <a:rPr lang="en-GB" dirty="0"/>
              <a:t> </a:t>
            </a:r>
            <a:r>
              <a:rPr lang="en-GB" dirty="0" err="1"/>
              <a:t>ilgili</a:t>
            </a:r>
            <a:r>
              <a:rPr lang="en-GB" dirty="0"/>
              <a:t> </a:t>
            </a:r>
            <a:r>
              <a:rPr lang="en-GB" dirty="0" err="1"/>
              <a:t>kısa</a:t>
            </a:r>
            <a:r>
              <a:rPr lang="en-GB" dirty="0"/>
              <a:t> </a:t>
            </a:r>
            <a:r>
              <a:rPr lang="en-GB" dirty="0" err="1"/>
              <a:t>bir</a:t>
            </a:r>
            <a:r>
              <a:rPr lang="en-GB" dirty="0"/>
              <a:t> </a:t>
            </a:r>
            <a:r>
              <a:rPr lang="en-GB" dirty="0" err="1"/>
              <a:t>özet</a:t>
            </a:r>
            <a:r>
              <a:rPr lang="en-GB" dirty="0"/>
              <a:t>: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4</a:t>
            </a:fld>
            <a:endParaRPr lang="en-GB"/>
          </a:p>
        </p:txBody>
      </p:sp>
      <p:sp>
        <p:nvSpPr>
          <p:cNvPr id="21" name="2 İçerik Yer Tutucusu"/>
          <p:cNvSpPr txBox="1">
            <a:spLocks/>
          </p:cNvSpPr>
          <p:nvPr/>
        </p:nvSpPr>
        <p:spPr>
          <a:xfrm>
            <a:off x="2743200" y="1231106"/>
            <a:ext cx="9547580" cy="466468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1500" dirty="0"/>
              <a:t>Ülkemizin CERN ile ilişkisi </a:t>
            </a:r>
            <a:r>
              <a:rPr lang="tr-TR" sz="1500" b="1" dirty="0"/>
              <a:t>1961</a:t>
            </a:r>
            <a:r>
              <a:rPr lang="tr-TR" sz="1500" dirty="0"/>
              <a:t> yılında ve ilk defa Türkiye’ye tanınan </a:t>
            </a:r>
            <a:r>
              <a:rPr lang="tr-TR" sz="1500" b="1" dirty="0"/>
              <a:t>gözlemci statüsü </a:t>
            </a:r>
            <a:r>
              <a:rPr lang="tr-TR" sz="1500" dirty="0"/>
              <a:t>ile başlamıştır. </a:t>
            </a:r>
          </a:p>
          <a:p>
            <a:r>
              <a:rPr lang="tr-TR" sz="1500" b="1" dirty="0"/>
              <a:t>Başlarda bireysel çabalar</a:t>
            </a:r>
            <a:r>
              <a:rPr lang="tr-TR" sz="1500" dirty="0"/>
              <a:t>la başlatılan bilimsel çalışmalar daha sonra Türkiye Bilimsel ve Teknolojik Araştırma Kurumu (</a:t>
            </a:r>
            <a:r>
              <a:rPr lang="tr-TR" sz="1500" b="1" dirty="0"/>
              <a:t>TÜBİTAK</a:t>
            </a:r>
            <a:r>
              <a:rPr lang="tr-TR" sz="1500" dirty="0"/>
              <a:t>) ve Türkiye Atom Enerjisi Kurumu (</a:t>
            </a:r>
            <a:r>
              <a:rPr lang="tr-TR" sz="1500" b="1" dirty="0"/>
              <a:t>TAEK</a:t>
            </a:r>
            <a:r>
              <a:rPr lang="tr-TR" sz="1500" dirty="0"/>
              <a:t>) tarafından değişimli olarak sağlanan kısmi mali destekler ile sürdürülmüştür. TÜBİTAK ve TAEK bu süreçte tam sorumluluğu almak istemediklerinden </a:t>
            </a:r>
            <a:r>
              <a:rPr lang="tr-TR" sz="1500" b="1" dirty="0"/>
              <a:t>TÜBA</a:t>
            </a:r>
            <a:r>
              <a:rPr lang="tr-TR" sz="1500" dirty="0"/>
              <a:t> üzerinden ulusal yapılanmanın ve CERN ilişkilerinin yürütülmesi gündeme gelerek ilerlenmiştir; ancak bu süreç de tıkanmıştır.</a:t>
            </a:r>
          </a:p>
          <a:p>
            <a:r>
              <a:rPr lang="tr-TR" sz="1500" b="1" dirty="0"/>
              <a:t>2006</a:t>
            </a:r>
            <a:r>
              <a:rPr lang="tr-TR" sz="1500" dirty="0"/>
              <a:t> yılında Başbakanlıkça yapılan görevlendirme ile </a:t>
            </a:r>
            <a:r>
              <a:rPr lang="tr-TR" sz="1500" b="1" dirty="0"/>
              <a:t>TAEK</a:t>
            </a:r>
            <a:r>
              <a:rPr lang="tr-TR" sz="1500" dirty="0"/>
              <a:t>, CERN ile ilgili ülkemizde yürütülen faaliyetleri koordine etmek, bilimsel faaliyetlere katılmak, ülkemizde yürütülen çalışmalara mali destek sağlamak ve CERN çalışmalarında ülkemizi temsil etmek üzere </a:t>
            </a:r>
            <a:r>
              <a:rPr lang="tr-TR" sz="1500" b="1" dirty="0"/>
              <a:t>görevlendirilmiştir</a:t>
            </a:r>
            <a:r>
              <a:rPr lang="tr-TR" sz="1500" dirty="0"/>
              <a:t>.</a:t>
            </a:r>
          </a:p>
          <a:p>
            <a:r>
              <a:rPr lang="tr-TR" sz="1500" b="1" dirty="0"/>
              <a:t>TAEK-CERN İşbirliği Anlaşması 2008</a:t>
            </a:r>
            <a:r>
              <a:rPr lang="tr-TR" sz="1500" dirty="0"/>
              <a:t> yılında imzalanmıştır.</a:t>
            </a:r>
          </a:p>
          <a:p>
            <a:r>
              <a:rPr lang="tr-TR" sz="1500" dirty="0"/>
              <a:t>Türkiye </a:t>
            </a:r>
            <a:r>
              <a:rPr lang="tr-TR" sz="1500" b="1" dirty="0"/>
              <a:t>2009</a:t>
            </a:r>
            <a:r>
              <a:rPr lang="tr-TR" sz="1500" dirty="0"/>
              <a:t> yılında </a:t>
            </a:r>
            <a:r>
              <a:rPr lang="tr-TR" sz="1500" b="1" dirty="0"/>
              <a:t>CERN tam üyeliği </a:t>
            </a:r>
            <a:r>
              <a:rPr lang="tr-TR" sz="1500" dirty="0"/>
              <a:t>için başvuru yapmıştır.</a:t>
            </a:r>
          </a:p>
          <a:p>
            <a:r>
              <a:rPr lang="tr-TR" sz="1500" b="1" dirty="0"/>
              <a:t>2010</a:t>
            </a:r>
            <a:r>
              <a:rPr lang="tr-TR" sz="1500" dirty="0"/>
              <a:t> yılında, </a:t>
            </a:r>
            <a:r>
              <a:rPr lang="tr-TR" sz="1500" b="1" dirty="0"/>
              <a:t>CERN Konseyi </a:t>
            </a:r>
            <a:r>
              <a:rPr lang="tr-TR" sz="1500" dirty="0"/>
              <a:t>Türkiye’nin başvurusunu, aynı dönemde başvuran diğer dört ülkeyle birlikte (İsrail, Sırbistan, Slovenya, Güney Kıbrıs) kabul ederek </a:t>
            </a:r>
            <a:r>
              <a:rPr lang="tr-TR" sz="1500" b="1" dirty="0"/>
              <a:t>süreci başlatmıştır</a:t>
            </a:r>
            <a:r>
              <a:rPr lang="tr-TR" sz="1500" dirty="0"/>
              <a:t>.</a:t>
            </a:r>
          </a:p>
          <a:p>
            <a:r>
              <a:rPr lang="tr-TR" sz="1500" b="1" dirty="0"/>
              <a:t>2011</a:t>
            </a:r>
            <a:r>
              <a:rPr lang="tr-TR" sz="1500" dirty="0"/>
              <a:t> yılında </a:t>
            </a:r>
            <a:r>
              <a:rPr lang="tr-TR" sz="1500" b="1" dirty="0"/>
              <a:t>CERN</a:t>
            </a:r>
            <a:r>
              <a:rPr lang="tr-TR" sz="1500" dirty="0"/>
              <a:t> tarafından kurulan bir </a:t>
            </a:r>
            <a:r>
              <a:rPr lang="tr-TR" sz="1500" b="1" dirty="0"/>
              <a:t>inceleme heyeti </a:t>
            </a:r>
            <a:r>
              <a:rPr lang="tr-TR" sz="1500" dirty="0"/>
              <a:t>Türkiye’ye gelerek yerinde incelemelerde bulunmuştur. Bu incelemeler sonuncunda CERN Konseyine son derece olumlu bir rapor iletildiği bildirilmiştir.</a:t>
            </a:r>
          </a:p>
          <a:p>
            <a:r>
              <a:rPr lang="tr-TR" sz="1500" dirty="0"/>
              <a:t>Türkiye </a:t>
            </a:r>
            <a:r>
              <a:rPr lang="tr-TR" sz="1500" b="1" dirty="0"/>
              <a:t>2012</a:t>
            </a:r>
            <a:r>
              <a:rPr lang="tr-TR" sz="1500" dirty="0"/>
              <a:t> yılında </a:t>
            </a:r>
            <a:r>
              <a:rPr lang="tr-TR" sz="1500" b="1" dirty="0"/>
              <a:t>CERN tam üyelik başvurusunu geri çekmiş</a:t>
            </a:r>
            <a:r>
              <a:rPr lang="tr-TR" sz="1500" dirty="0"/>
              <a:t>, başvurusunu </a:t>
            </a:r>
            <a:r>
              <a:rPr lang="tr-TR" sz="1500" b="1" dirty="0" err="1"/>
              <a:t>asosiye</a:t>
            </a:r>
            <a:r>
              <a:rPr lang="tr-TR" sz="1500" b="1" dirty="0"/>
              <a:t> üyelik olarak </a:t>
            </a:r>
            <a:r>
              <a:rPr lang="tr-TR" sz="1500" dirty="0"/>
              <a:t>değiştirdiğini bildirmiştir.</a:t>
            </a:r>
          </a:p>
          <a:p>
            <a:r>
              <a:rPr lang="tr-TR" sz="1500" b="1" dirty="0"/>
              <a:t>Mayıs 2015’te</a:t>
            </a:r>
            <a:r>
              <a:rPr lang="tr-TR" sz="1500" dirty="0"/>
              <a:t> Türkiye’nin </a:t>
            </a:r>
            <a:r>
              <a:rPr lang="tr-TR" sz="1500" b="1" dirty="0"/>
              <a:t>CERN </a:t>
            </a:r>
            <a:r>
              <a:rPr lang="tr-TR" sz="1500" b="1" dirty="0" err="1"/>
              <a:t>asosiye</a:t>
            </a:r>
            <a:r>
              <a:rPr lang="tr-TR" sz="1500" b="1" dirty="0"/>
              <a:t> üyeliği </a:t>
            </a:r>
            <a:r>
              <a:rPr lang="tr-TR" sz="1500" dirty="0"/>
              <a:t>resmileşmiştir.</a:t>
            </a:r>
          </a:p>
          <a:p>
            <a:r>
              <a:rPr lang="tr-TR" sz="1500" dirty="0"/>
              <a:t>Şu anda </a:t>
            </a:r>
            <a:r>
              <a:rPr lang="tr-TR" sz="1500" dirty="0" err="1"/>
              <a:t>CERN’e</a:t>
            </a:r>
            <a:r>
              <a:rPr lang="tr-TR" sz="1500" dirty="0"/>
              <a:t> tam üye </a:t>
            </a:r>
            <a:r>
              <a:rPr lang="tr-TR" sz="1500" b="1" dirty="0"/>
              <a:t>23 ülke</a:t>
            </a:r>
            <a:r>
              <a:rPr lang="tr-TR" sz="1500" dirty="0"/>
              <a:t> bulunmaktadır. Türkiye ile birlikte başvurmuş olan </a:t>
            </a:r>
            <a:r>
              <a:rPr lang="tr-TR" sz="1500" b="1" dirty="0"/>
              <a:t>İsrail 2014</a:t>
            </a:r>
            <a:r>
              <a:rPr lang="tr-TR" sz="1500" dirty="0"/>
              <a:t>, </a:t>
            </a:r>
            <a:r>
              <a:rPr lang="tr-TR" sz="1500" b="1" dirty="0"/>
              <a:t>Sırbistan 2019 yılında tam üye </a:t>
            </a:r>
            <a:r>
              <a:rPr lang="tr-TR" sz="1500" dirty="0"/>
              <a:t>olmuştur. </a:t>
            </a:r>
            <a:r>
              <a:rPr lang="tr-TR" sz="1500" b="1" dirty="0"/>
              <a:t>Güney Kıbrıs 2016</a:t>
            </a:r>
            <a:r>
              <a:rPr lang="tr-TR" sz="1500" dirty="0"/>
              <a:t>, </a:t>
            </a:r>
            <a:r>
              <a:rPr lang="tr-TR" sz="1500" b="1" dirty="0"/>
              <a:t>Slovenya ise 2017 yılında tam üye adayı </a:t>
            </a:r>
            <a:r>
              <a:rPr lang="tr-TR" sz="1500" b="1" dirty="0" err="1"/>
              <a:t>asosiye</a:t>
            </a:r>
            <a:r>
              <a:rPr lang="tr-TR" sz="1500" b="1" dirty="0"/>
              <a:t> üye </a:t>
            </a:r>
            <a:r>
              <a:rPr lang="tr-TR" sz="1500" dirty="0"/>
              <a:t>olmuşlardır. Estonya 2021’de tam üye adayı </a:t>
            </a:r>
            <a:r>
              <a:rPr lang="tr-TR" sz="1500" dirty="0" err="1"/>
              <a:t>asosiye</a:t>
            </a:r>
            <a:r>
              <a:rPr lang="tr-TR" sz="1500" dirty="0"/>
              <a:t> üye olmuştur. Türkiye’nin </a:t>
            </a:r>
            <a:r>
              <a:rPr lang="tr-TR" sz="1500" dirty="0" err="1"/>
              <a:t>asosiye</a:t>
            </a:r>
            <a:r>
              <a:rPr lang="tr-TR" sz="1500" dirty="0"/>
              <a:t> üyeliği ise tam üyelik ön adımı kategorisinde değildir; bu kategoride ayrıca Hırvatistan, Hindistan, Litvanya, Pakistan ve Ukrayna bulunmaktadır.</a:t>
            </a:r>
          </a:p>
        </p:txBody>
      </p:sp>
      <p:pic>
        <p:nvPicPr>
          <p:cNvPr id="22" name="Picture 21" descr="A picture containing text&#10;&#10;Description automatically generated">
            <a:extLst>
              <a:ext uri="{FF2B5EF4-FFF2-40B4-BE49-F238E27FC236}">
                <a16:creationId xmlns:a16="http://schemas.microsoft.com/office/drawing/2014/main" id="{FDA07A87-84F4-2742-8940-416FC2CC4F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282" t="25792" r="31900" b="25246"/>
          <a:stretch/>
        </p:blipFill>
        <p:spPr>
          <a:xfrm>
            <a:off x="0" y="0"/>
            <a:ext cx="2743200" cy="6858000"/>
          </a:xfrm>
          <a:prstGeom prst="rect">
            <a:avLst/>
          </a:prstGeom>
        </p:spPr>
      </p:pic>
      <p:pic>
        <p:nvPicPr>
          <p:cNvPr id="9" name="Picture 2" descr="Kurumsal | İstinye Üniversitesi">
            <a:extLst>
              <a:ext uri="{FF2B5EF4-FFF2-40B4-BE49-F238E27FC236}">
                <a16:creationId xmlns:a16="http://schemas.microsoft.com/office/drawing/2014/main" id="{0EC96CAB-A1D7-674B-B28B-05FA7BCBD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8265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128000" y="168493"/>
            <a:ext cx="393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Engin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Arık </a:t>
            </a:r>
            <a:r>
              <a:rPr lang="en-GB" sz="2400" b="1" dirty="0">
                <a:solidFill>
                  <a:schemeClr val="bg1">
                    <a:lumMod val="50000"/>
                  </a:schemeClr>
                </a:solidFill>
              </a:rPr>
              <a:t>1948 - 2007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900477" y="798653"/>
            <a:ext cx="9409803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CERN LHC </a:t>
            </a:r>
            <a:r>
              <a:rPr lang="en-GB" dirty="0" err="1"/>
              <a:t>deneylerinden</a:t>
            </a:r>
            <a:r>
              <a:rPr lang="en-GB" dirty="0"/>
              <a:t> </a:t>
            </a:r>
            <a:r>
              <a:rPr lang="en-GB" b="1" dirty="0"/>
              <a:t>ATLAS</a:t>
            </a:r>
            <a:r>
              <a:rPr lang="en-GB" dirty="0"/>
              <a:t> </a:t>
            </a:r>
            <a:r>
              <a:rPr lang="en-GB" dirty="0" err="1"/>
              <a:t>deneyinde</a:t>
            </a:r>
            <a:r>
              <a:rPr lang="en-GB" dirty="0"/>
              <a:t> </a:t>
            </a:r>
            <a:r>
              <a:rPr lang="en-GB" dirty="0" err="1"/>
              <a:t>takım</a:t>
            </a:r>
            <a:r>
              <a:rPr lang="en-GB" dirty="0"/>
              <a:t> </a:t>
            </a:r>
            <a:r>
              <a:rPr lang="en-GB" dirty="0" err="1"/>
              <a:t>lideri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ülke</a:t>
            </a:r>
            <a:r>
              <a:rPr lang="en-GB" dirty="0"/>
              <a:t> </a:t>
            </a:r>
            <a:r>
              <a:rPr lang="en-GB" dirty="0" err="1"/>
              <a:t>temsilcisi</a:t>
            </a:r>
            <a:r>
              <a:rPr lang="en-GB" dirty="0"/>
              <a:t> </a:t>
            </a:r>
            <a:r>
              <a:rPr lang="en-GB" dirty="0" err="1"/>
              <a:t>olarak</a:t>
            </a:r>
            <a:r>
              <a:rPr lang="en-GB" dirty="0"/>
              <a:t> </a:t>
            </a:r>
            <a:r>
              <a:rPr lang="en-GB" dirty="0" err="1"/>
              <a:t>yer</a:t>
            </a:r>
            <a:r>
              <a:rPr lang="en-GB" dirty="0"/>
              <a:t> </a:t>
            </a:r>
            <a:r>
              <a:rPr lang="en-GB" dirty="0" err="1"/>
              <a:t>aldı</a:t>
            </a:r>
            <a:r>
              <a:rPr lang="en-GB" dirty="0"/>
              <a:t>.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Deneyin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T-DAQ,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Müon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ve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ID-TRT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sistemlerinde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çalıştı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ve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fizik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potansiyeline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yönelik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önemli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çalışmalar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yaptı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endParaRPr lang="en-GB" dirty="0"/>
          </a:p>
          <a:p>
            <a:r>
              <a:rPr lang="en-GB" dirty="0"/>
              <a:t>CERN’deki </a:t>
            </a:r>
            <a:r>
              <a:rPr lang="en-GB" dirty="0" err="1"/>
              <a:t>çarpıştırıcı</a:t>
            </a:r>
            <a:r>
              <a:rPr lang="en-GB" dirty="0"/>
              <a:t> </a:t>
            </a:r>
            <a:r>
              <a:rPr lang="en-GB" dirty="0" err="1"/>
              <a:t>dışı</a:t>
            </a:r>
            <a:r>
              <a:rPr lang="en-GB" dirty="0"/>
              <a:t> </a:t>
            </a:r>
            <a:r>
              <a:rPr lang="en-GB" dirty="0" err="1"/>
              <a:t>programlardan</a:t>
            </a:r>
            <a:r>
              <a:rPr lang="en-GB" dirty="0"/>
              <a:t> </a:t>
            </a:r>
            <a:r>
              <a:rPr lang="en-GB" dirty="0" err="1"/>
              <a:t>biri</a:t>
            </a:r>
            <a:r>
              <a:rPr lang="en-GB" dirty="0"/>
              <a:t> </a:t>
            </a:r>
            <a:r>
              <a:rPr lang="en-GB" dirty="0" err="1"/>
              <a:t>olan</a:t>
            </a:r>
            <a:r>
              <a:rPr lang="en-GB" dirty="0"/>
              <a:t> </a:t>
            </a:r>
            <a:r>
              <a:rPr lang="en-GB" b="1" dirty="0"/>
              <a:t>CAST</a:t>
            </a:r>
            <a:r>
              <a:rPr lang="en-GB" dirty="0"/>
              <a:t> </a:t>
            </a:r>
            <a:r>
              <a:rPr lang="en-GB" dirty="0" err="1"/>
              <a:t>deneyine</a:t>
            </a:r>
            <a:r>
              <a:rPr lang="en-GB" dirty="0"/>
              <a:t> </a:t>
            </a:r>
            <a:r>
              <a:rPr lang="en-GB" dirty="0" err="1"/>
              <a:t>girmek</a:t>
            </a:r>
            <a:r>
              <a:rPr lang="en-GB" dirty="0"/>
              <a:t> </a:t>
            </a:r>
            <a:r>
              <a:rPr lang="en-GB" dirty="0" err="1"/>
              <a:t>üzere</a:t>
            </a:r>
            <a:r>
              <a:rPr lang="en-GB" dirty="0"/>
              <a:t> </a:t>
            </a:r>
            <a:r>
              <a:rPr lang="en-GB" dirty="0" err="1"/>
              <a:t>bir</a:t>
            </a:r>
            <a:r>
              <a:rPr lang="en-GB" dirty="0"/>
              <a:t> </a:t>
            </a:r>
            <a:r>
              <a:rPr lang="en-GB" dirty="0" err="1"/>
              <a:t>ekip</a:t>
            </a:r>
            <a:r>
              <a:rPr lang="en-GB" dirty="0"/>
              <a:t> </a:t>
            </a:r>
            <a:r>
              <a:rPr lang="en-GB" dirty="0" err="1"/>
              <a:t>kurdu</a:t>
            </a:r>
            <a:r>
              <a:rPr lang="en-GB" dirty="0"/>
              <a:t>. 1999-2002 </a:t>
            </a:r>
            <a:r>
              <a:rPr lang="en-GB" dirty="0" err="1"/>
              <a:t>yılları</a:t>
            </a:r>
            <a:r>
              <a:rPr lang="en-GB" dirty="0"/>
              <a:t> </a:t>
            </a:r>
            <a:r>
              <a:rPr lang="en-GB" dirty="0" err="1"/>
              <a:t>arasında</a:t>
            </a:r>
            <a:r>
              <a:rPr lang="en-GB" dirty="0"/>
              <a:t> </a:t>
            </a:r>
            <a:r>
              <a:rPr lang="en-GB" dirty="0" err="1"/>
              <a:t>aktif</a:t>
            </a:r>
            <a:r>
              <a:rPr lang="en-GB" dirty="0"/>
              <a:t> </a:t>
            </a:r>
            <a:r>
              <a:rPr lang="en-GB" dirty="0" err="1"/>
              <a:t>olarak</a:t>
            </a:r>
            <a:r>
              <a:rPr lang="en-GB" dirty="0"/>
              <a:t> </a:t>
            </a:r>
            <a:r>
              <a:rPr lang="en-GB" dirty="0" err="1"/>
              <a:t>çalıştı</a:t>
            </a:r>
            <a:r>
              <a:rPr lang="en-GB" dirty="0"/>
              <a:t> </a:t>
            </a:r>
            <a:r>
              <a:rPr lang="en-GB" dirty="0" err="1"/>
              <a:t>ancak</a:t>
            </a:r>
            <a:r>
              <a:rPr lang="en-GB" dirty="0"/>
              <a:t> 2002’de </a:t>
            </a:r>
            <a:r>
              <a:rPr lang="en-GB" dirty="0" err="1"/>
              <a:t>deney</a:t>
            </a:r>
            <a:r>
              <a:rPr lang="en-GB" dirty="0"/>
              <a:t> </a:t>
            </a:r>
            <a:r>
              <a:rPr lang="en-GB" dirty="0" err="1"/>
              <a:t>katılım</a:t>
            </a:r>
            <a:r>
              <a:rPr lang="en-GB" dirty="0"/>
              <a:t> </a:t>
            </a:r>
            <a:r>
              <a:rPr lang="en-GB" dirty="0" err="1"/>
              <a:t>giderlerini</a:t>
            </a:r>
            <a:r>
              <a:rPr lang="en-GB" dirty="0"/>
              <a:t> </a:t>
            </a:r>
            <a:r>
              <a:rPr lang="en-GB" dirty="0" err="1"/>
              <a:t>karşılayacak</a:t>
            </a:r>
            <a:r>
              <a:rPr lang="en-GB" dirty="0"/>
              <a:t> </a:t>
            </a:r>
            <a:r>
              <a:rPr lang="en-GB" dirty="0" err="1"/>
              <a:t>ulusal</a:t>
            </a:r>
            <a:r>
              <a:rPr lang="en-GB" dirty="0"/>
              <a:t> </a:t>
            </a:r>
            <a:r>
              <a:rPr lang="en-GB" dirty="0" err="1"/>
              <a:t>kaynak</a:t>
            </a:r>
            <a:r>
              <a:rPr lang="en-GB" dirty="0"/>
              <a:t> </a:t>
            </a:r>
            <a:r>
              <a:rPr lang="en-GB" dirty="0" err="1"/>
              <a:t>bulamadığından</a:t>
            </a:r>
            <a:r>
              <a:rPr lang="en-GB" dirty="0"/>
              <a:t> </a:t>
            </a:r>
            <a:r>
              <a:rPr lang="en-GB" dirty="0" err="1"/>
              <a:t>grup</a:t>
            </a:r>
            <a:r>
              <a:rPr lang="en-GB" dirty="0"/>
              <a:t> </a:t>
            </a:r>
            <a:r>
              <a:rPr lang="en-GB" dirty="0" err="1"/>
              <a:t>olarak</a:t>
            </a:r>
            <a:r>
              <a:rPr lang="en-GB" dirty="0"/>
              <a:t> </a:t>
            </a:r>
            <a:r>
              <a:rPr lang="en-GB" dirty="0" err="1"/>
              <a:t>deney</a:t>
            </a:r>
            <a:r>
              <a:rPr lang="en-GB" dirty="0"/>
              <a:t> </a:t>
            </a:r>
            <a:r>
              <a:rPr lang="en-GB" dirty="0" err="1"/>
              <a:t>üyeliği</a:t>
            </a:r>
            <a:r>
              <a:rPr lang="en-GB" dirty="0"/>
              <a:t> </a:t>
            </a:r>
            <a:r>
              <a:rPr lang="en-GB" dirty="0" err="1"/>
              <a:t>sonlandı</a:t>
            </a:r>
            <a:r>
              <a:rPr lang="en-GB" dirty="0"/>
              <a:t>. 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(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Daha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sonra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Serkant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Çetin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üniversite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desteği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bularak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Engin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Arık,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Berkol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Doğan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Şenel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Boydağ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ve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İskender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Hikmet’ten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oluşan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ekibin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CAST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deneyine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tekrar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katılımını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sağladı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Bunu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takiben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bir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süre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TAEK de MoU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masraflarını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karşıladı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;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ancak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daha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sonra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ATLAS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ve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CMS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dışındaki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deneyleri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desteklemeyeceğiz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diyerek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MoU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imzalamadı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  <a:p>
            <a:endParaRPr lang="en-GB" dirty="0"/>
          </a:p>
          <a:p>
            <a:r>
              <a:rPr lang="en-GB" dirty="0"/>
              <a:t>CERN’deki Neutron Time of Flight (</a:t>
            </a:r>
            <a:r>
              <a:rPr lang="en-GB" b="1" dirty="0" err="1"/>
              <a:t>nToF</a:t>
            </a:r>
            <a:r>
              <a:rPr lang="en-GB" dirty="0"/>
              <a:t>) </a:t>
            </a:r>
            <a:r>
              <a:rPr lang="en-GB" dirty="0" err="1"/>
              <a:t>deneyine</a:t>
            </a:r>
            <a:r>
              <a:rPr lang="en-GB" dirty="0"/>
              <a:t> </a:t>
            </a:r>
            <a:r>
              <a:rPr lang="en-GB" dirty="0" err="1"/>
              <a:t>katılmak</a:t>
            </a:r>
            <a:r>
              <a:rPr lang="en-GB" dirty="0"/>
              <a:t> </a:t>
            </a:r>
            <a:r>
              <a:rPr lang="en-GB" dirty="0" err="1"/>
              <a:t>istedi</a:t>
            </a:r>
            <a:r>
              <a:rPr lang="en-GB" dirty="0"/>
              <a:t>. </a:t>
            </a:r>
            <a:r>
              <a:rPr lang="en-GB" dirty="0" err="1"/>
              <a:t>Deney</a:t>
            </a:r>
            <a:r>
              <a:rPr lang="en-GB" dirty="0"/>
              <a:t> </a:t>
            </a:r>
            <a:r>
              <a:rPr lang="en-GB" dirty="0" err="1"/>
              <a:t>başkanı</a:t>
            </a:r>
            <a:r>
              <a:rPr lang="en-GB" dirty="0"/>
              <a:t> Nobel </a:t>
            </a:r>
            <a:r>
              <a:rPr lang="en-GB" dirty="0" err="1"/>
              <a:t>ödüllü</a:t>
            </a:r>
            <a:r>
              <a:rPr lang="en-GB" dirty="0"/>
              <a:t> Carlo </a:t>
            </a:r>
            <a:r>
              <a:rPr lang="en-GB" dirty="0" err="1"/>
              <a:t>Rubia</a:t>
            </a:r>
            <a:r>
              <a:rPr lang="en-GB" dirty="0"/>
              <a:t>, </a:t>
            </a:r>
            <a:r>
              <a:rPr lang="en-GB" dirty="0" err="1"/>
              <a:t>Engin</a:t>
            </a:r>
            <a:r>
              <a:rPr lang="en-GB" dirty="0"/>
              <a:t> </a:t>
            </a:r>
            <a:r>
              <a:rPr lang="en-GB" dirty="0" err="1"/>
              <a:t>Arık’ın</a:t>
            </a:r>
            <a:r>
              <a:rPr lang="en-GB" dirty="0"/>
              <a:t> </a:t>
            </a:r>
            <a:r>
              <a:rPr lang="en-GB" dirty="0" err="1"/>
              <a:t>ekibiyle</a:t>
            </a:r>
            <a:r>
              <a:rPr lang="en-GB" dirty="0"/>
              <a:t> </a:t>
            </a:r>
            <a:r>
              <a:rPr lang="en-GB" dirty="0" err="1"/>
              <a:t>deneye</a:t>
            </a:r>
            <a:r>
              <a:rPr lang="en-GB" dirty="0"/>
              <a:t> </a:t>
            </a:r>
            <a:r>
              <a:rPr lang="en-GB" dirty="0" err="1"/>
              <a:t>katılmasını</a:t>
            </a:r>
            <a:r>
              <a:rPr lang="en-GB" dirty="0"/>
              <a:t> </a:t>
            </a:r>
            <a:r>
              <a:rPr lang="en-GB" dirty="0" err="1"/>
              <a:t>çok</a:t>
            </a:r>
            <a:r>
              <a:rPr lang="en-GB" dirty="0"/>
              <a:t> </a:t>
            </a:r>
            <a:r>
              <a:rPr lang="en-GB" dirty="0" err="1"/>
              <a:t>destekledi</a:t>
            </a:r>
            <a:r>
              <a:rPr lang="en-GB" dirty="0"/>
              <a:t>. </a:t>
            </a:r>
            <a:r>
              <a:rPr lang="en-GB" dirty="0" err="1"/>
              <a:t>Engin</a:t>
            </a:r>
            <a:r>
              <a:rPr lang="en-GB" dirty="0"/>
              <a:t> Arık </a:t>
            </a:r>
            <a:r>
              <a:rPr lang="en-GB" dirty="0" err="1"/>
              <a:t>deneye</a:t>
            </a:r>
            <a:r>
              <a:rPr lang="en-GB" dirty="0"/>
              <a:t> </a:t>
            </a:r>
            <a:r>
              <a:rPr lang="en-GB" dirty="0" err="1"/>
              <a:t>katılım</a:t>
            </a:r>
            <a:r>
              <a:rPr lang="en-GB" dirty="0"/>
              <a:t> </a:t>
            </a:r>
            <a:r>
              <a:rPr lang="en-GB" dirty="0" err="1"/>
              <a:t>için</a:t>
            </a:r>
            <a:r>
              <a:rPr lang="en-GB" dirty="0"/>
              <a:t> </a:t>
            </a:r>
            <a:r>
              <a:rPr lang="en-GB" dirty="0" err="1"/>
              <a:t>DPT’den</a:t>
            </a:r>
            <a:r>
              <a:rPr lang="en-GB" dirty="0"/>
              <a:t> </a:t>
            </a:r>
            <a:r>
              <a:rPr lang="en-GB" dirty="0" err="1"/>
              <a:t>kaynak</a:t>
            </a:r>
            <a:r>
              <a:rPr lang="en-GB" dirty="0"/>
              <a:t> </a:t>
            </a:r>
            <a:r>
              <a:rPr lang="en-GB" dirty="0" err="1"/>
              <a:t>buldu</a:t>
            </a:r>
            <a:r>
              <a:rPr lang="en-GB" dirty="0"/>
              <a:t>; </a:t>
            </a:r>
            <a:r>
              <a:rPr lang="en-GB" dirty="0" err="1"/>
              <a:t>ancak</a:t>
            </a:r>
            <a:r>
              <a:rPr lang="en-GB" dirty="0"/>
              <a:t> </a:t>
            </a:r>
            <a:r>
              <a:rPr lang="en-GB" dirty="0" err="1"/>
              <a:t>kaynak</a:t>
            </a:r>
            <a:r>
              <a:rPr lang="en-GB" dirty="0"/>
              <a:t> </a:t>
            </a:r>
            <a:r>
              <a:rPr lang="en-GB" dirty="0" err="1"/>
              <a:t>bürokratik</a:t>
            </a:r>
            <a:r>
              <a:rPr lang="en-GB" dirty="0"/>
              <a:t> </a:t>
            </a:r>
            <a:r>
              <a:rPr lang="en-GB" dirty="0" err="1"/>
              <a:t>süreçlerle</a:t>
            </a:r>
            <a:r>
              <a:rPr lang="en-GB" dirty="0"/>
              <a:t> </a:t>
            </a:r>
            <a:r>
              <a:rPr lang="en-GB" dirty="0" err="1"/>
              <a:t>kullandırılmadı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sonraki</a:t>
            </a:r>
            <a:r>
              <a:rPr lang="en-GB" dirty="0"/>
              <a:t> </a:t>
            </a:r>
            <a:r>
              <a:rPr lang="en-GB" dirty="0" err="1"/>
              <a:t>seneye</a:t>
            </a:r>
            <a:r>
              <a:rPr lang="en-GB" dirty="0"/>
              <a:t> </a:t>
            </a:r>
            <a:r>
              <a:rPr lang="en-GB" dirty="0" err="1"/>
              <a:t>devretmedi</a:t>
            </a:r>
            <a:r>
              <a:rPr lang="en-GB" dirty="0"/>
              <a:t>. </a:t>
            </a:r>
            <a:r>
              <a:rPr lang="en-GB" dirty="0" err="1"/>
              <a:t>Engin</a:t>
            </a:r>
            <a:r>
              <a:rPr lang="en-GB" dirty="0"/>
              <a:t> Arık </a:t>
            </a:r>
            <a:r>
              <a:rPr lang="en-GB" dirty="0" err="1"/>
              <a:t>nToF</a:t>
            </a:r>
            <a:r>
              <a:rPr lang="en-GB" dirty="0"/>
              <a:t> </a:t>
            </a:r>
            <a:r>
              <a:rPr lang="en-GB" dirty="0" err="1"/>
              <a:t>deneyine</a:t>
            </a:r>
            <a:r>
              <a:rPr lang="en-GB" dirty="0"/>
              <a:t> </a:t>
            </a:r>
            <a:r>
              <a:rPr lang="en-GB" dirty="0" err="1"/>
              <a:t>mali</a:t>
            </a:r>
            <a:r>
              <a:rPr lang="en-GB" dirty="0"/>
              <a:t> </a:t>
            </a:r>
            <a:r>
              <a:rPr lang="en-GB" dirty="0" err="1"/>
              <a:t>kaynağın</a:t>
            </a:r>
            <a:r>
              <a:rPr lang="en-GB" dirty="0"/>
              <a:t> </a:t>
            </a:r>
            <a:r>
              <a:rPr lang="en-GB" dirty="0" err="1"/>
              <a:t>söz</a:t>
            </a:r>
            <a:r>
              <a:rPr lang="en-GB" dirty="0"/>
              <a:t> </a:t>
            </a:r>
            <a:r>
              <a:rPr lang="en-GB" dirty="0" err="1"/>
              <a:t>verilip</a:t>
            </a:r>
            <a:r>
              <a:rPr lang="en-GB" dirty="0"/>
              <a:t> </a:t>
            </a:r>
            <a:r>
              <a:rPr lang="en-GB" dirty="0" err="1"/>
              <a:t>kullandırılmaması</a:t>
            </a:r>
            <a:r>
              <a:rPr lang="en-GB" dirty="0"/>
              <a:t> </a:t>
            </a:r>
            <a:r>
              <a:rPr lang="en-GB" dirty="0" err="1"/>
              <a:t>sebebiyle</a:t>
            </a:r>
            <a:r>
              <a:rPr lang="en-GB" dirty="0"/>
              <a:t> </a:t>
            </a:r>
            <a:r>
              <a:rPr lang="en-GB" dirty="0" err="1"/>
              <a:t>katılamadı</a:t>
            </a:r>
            <a:r>
              <a:rPr lang="en-GB" dirty="0"/>
              <a:t>.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nToF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deneyi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stratejik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önemde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bir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deney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: Carlo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Rubia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“</a:t>
            </a:r>
            <a:r>
              <a:rPr lang="en-GB" b="1" i="1" dirty="0" err="1">
                <a:solidFill>
                  <a:schemeClr val="bg2">
                    <a:lumMod val="50000"/>
                  </a:schemeClr>
                </a:solidFill>
              </a:rPr>
              <a:t>Hızlandırıcı</a:t>
            </a:r>
            <a:r>
              <a:rPr lang="en-GB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b="1" i="1" dirty="0" err="1">
                <a:solidFill>
                  <a:schemeClr val="bg2">
                    <a:lumMod val="50000"/>
                  </a:schemeClr>
                </a:solidFill>
              </a:rPr>
              <a:t>Sürümlü</a:t>
            </a:r>
            <a:r>
              <a:rPr lang="en-GB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b="1" i="1" dirty="0" err="1">
                <a:solidFill>
                  <a:schemeClr val="bg2">
                    <a:lumMod val="50000"/>
                  </a:schemeClr>
                </a:solidFill>
              </a:rPr>
              <a:t>Sistemler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”le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b="1" i="1" dirty="0" err="1">
                <a:solidFill>
                  <a:schemeClr val="bg2">
                    <a:lumMod val="50000"/>
                  </a:schemeClr>
                </a:solidFill>
              </a:rPr>
              <a:t>Toryum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yakabilen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yeni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nesil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nükleer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santrallerin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fikir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babası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HSS’in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optimizasyonunda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nötron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tesir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kesitleri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kritik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önemde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ve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nToF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deneyi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bu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bilgiyi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artıracak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bir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deney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. </a:t>
            </a:r>
          </a:p>
          <a:p>
            <a:endParaRPr lang="en-GB" dirty="0"/>
          </a:p>
          <a:p>
            <a:r>
              <a:rPr lang="en-GB" dirty="0" err="1"/>
              <a:t>Almanya</a:t>
            </a:r>
            <a:r>
              <a:rPr lang="en-GB" dirty="0"/>
              <a:t> </a:t>
            </a:r>
            <a:r>
              <a:rPr lang="en-GB" b="1" dirty="0"/>
              <a:t>DESY</a:t>
            </a:r>
            <a:r>
              <a:rPr lang="en-GB" dirty="0"/>
              <a:t> </a:t>
            </a:r>
            <a:r>
              <a:rPr lang="en-GB" dirty="0" err="1"/>
              <a:t>Laboratuarında</a:t>
            </a:r>
            <a:r>
              <a:rPr lang="en-GB" dirty="0"/>
              <a:t> </a:t>
            </a:r>
            <a:r>
              <a:rPr lang="en-GB" b="1" dirty="0"/>
              <a:t>HERA</a:t>
            </a:r>
            <a:r>
              <a:rPr lang="en-GB" dirty="0"/>
              <a:t> </a:t>
            </a:r>
            <a:r>
              <a:rPr lang="en-GB" dirty="0" err="1"/>
              <a:t>pozitron</a:t>
            </a:r>
            <a:r>
              <a:rPr lang="en-GB" dirty="0"/>
              <a:t>-proton </a:t>
            </a:r>
            <a:r>
              <a:rPr lang="en-GB" dirty="0" err="1"/>
              <a:t>çarpıştırıcısı</a:t>
            </a:r>
            <a:r>
              <a:rPr lang="en-GB" dirty="0"/>
              <a:t> </a:t>
            </a:r>
            <a:r>
              <a:rPr lang="en-GB" dirty="0" err="1"/>
              <a:t>üzerindeki</a:t>
            </a:r>
            <a:r>
              <a:rPr lang="en-GB" dirty="0"/>
              <a:t> </a:t>
            </a:r>
            <a:r>
              <a:rPr lang="en-GB" b="1" dirty="0"/>
              <a:t>H1</a:t>
            </a:r>
            <a:r>
              <a:rPr lang="en-GB" dirty="0"/>
              <a:t> </a:t>
            </a:r>
            <a:r>
              <a:rPr lang="en-GB" dirty="0" err="1"/>
              <a:t>deneyine</a:t>
            </a:r>
            <a:r>
              <a:rPr lang="en-GB" dirty="0"/>
              <a:t> </a:t>
            </a:r>
            <a:r>
              <a:rPr lang="en-GB" dirty="0" err="1"/>
              <a:t>varil</a:t>
            </a:r>
            <a:r>
              <a:rPr lang="en-GB" dirty="0"/>
              <a:t> </a:t>
            </a:r>
            <a:r>
              <a:rPr lang="en-GB" dirty="0" err="1"/>
              <a:t>bölgesi</a:t>
            </a:r>
            <a:r>
              <a:rPr lang="en-GB" dirty="0"/>
              <a:t> </a:t>
            </a:r>
            <a:r>
              <a:rPr lang="en-GB" dirty="0" err="1"/>
              <a:t>müon</a:t>
            </a:r>
            <a:r>
              <a:rPr lang="en-GB" dirty="0"/>
              <a:t> </a:t>
            </a:r>
            <a:r>
              <a:rPr lang="en-GB" dirty="0" err="1"/>
              <a:t>tetikleme</a:t>
            </a:r>
            <a:r>
              <a:rPr lang="en-GB" dirty="0"/>
              <a:t> algıç </a:t>
            </a:r>
            <a:r>
              <a:rPr lang="en-GB" dirty="0" err="1"/>
              <a:t>sistemi</a:t>
            </a:r>
            <a:r>
              <a:rPr lang="en-GB" dirty="0"/>
              <a:t> </a:t>
            </a:r>
            <a:r>
              <a:rPr lang="en-GB" dirty="0" err="1"/>
              <a:t>tasarımı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üretimini</a:t>
            </a:r>
            <a:r>
              <a:rPr lang="en-GB" dirty="0"/>
              <a:t> </a:t>
            </a:r>
            <a:r>
              <a:rPr lang="en-GB" dirty="0" err="1"/>
              <a:t>yapmak</a:t>
            </a:r>
            <a:r>
              <a:rPr lang="en-GB" dirty="0"/>
              <a:t> </a:t>
            </a:r>
            <a:r>
              <a:rPr lang="en-GB" dirty="0" err="1"/>
              <a:t>üzere</a:t>
            </a:r>
            <a:r>
              <a:rPr lang="en-GB" dirty="0"/>
              <a:t> </a:t>
            </a:r>
            <a:r>
              <a:rPr lang="en-GB" dirty="0" err="1"/>
              <a:t>ekip</a:t>
            </a:r>
            <a:r>
              <a:rPr lang="en-GB" dirty="0"/>
              <a:t> </a:t>
            </a:r>
            <a:r>
              <a:rPr lang="en-GB" dirty="0" err="1"/>
              <a:t>kurarak</a:t>
            </a:r>
            <a:r>
              <a:rPr lang="en-GB" dirty="0"/>
              <a:t> </a:t>
            </a:r>
            <a:r>
              <a:rPr lang="en-GB" dirty="0" err="1"/>
              <a:t>deneyden</a:t>
            </a:r>
            <a:r>
              <a:rPr lang="en-GB" dirty="0"/>
              <a:t> </a:t>
            </a:r>
            <a:r>
              <a:rPr lang="en-GB" dirty="0" err="1"/>
              <a:t>kabul</a:t>
            </a:r>
            <a:r>
              <a:rPr lang="en-GB" dirty="0"/>
              <a:t> </a:t>
            </a:r>
            <a:r>
              <a:rPr lang="en-GB" dirty="0" err="1"/>
              <a:t>almıştır</a:t>
            </a:r>
            <a:r>
              <a:rPr lang="en-GB" dirty="0"/>
              <a:t>;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ancak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çalışmaları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destekleyecek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kaynak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bulamadığı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için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gerçekleştirememiştir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5</a:t>
            </a:fld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2782198" y="261969"/>
            <a:ext cx="4496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Son 10 </a:t>
            </a:r>
            <a:r>
              <a:rPr lang="en-GB" sz="20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yıldaki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0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çalışmaları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000" b="1" dirty="0">
                <a:solidFill>
                  <a:schemeClr val="bg1">
                    <a:lumMod val="50000"/>
                  </a:schemeClr>
                </a:solidFill>
              </a:rPr>
              <a:t>(1997 </a:t>
            </a:r>
            <a:r>
              <a:rPr lang="mr-IN" sz="2000" b="1" dirty="0">
                <a:solidFill>
                  <a:schemeClr val="bg1">
                    <a:lumMod val="50000"/>
                  </a:schemeClr>
                </a:solidFill>
              </a:rPr>
              <a:t>–</a:t>
            </a:r>
            <a:r>
              <a:rPr lang="en-GB" sz="2000" b="1" dirty="0">
                <a:solidFill>
                  <a:schemeClr val="bg1">
                    <a:lumMod val="50000"/>
                  </a:schemeClr>
                </a:solidFill>
              </a:rPr>
              <a:t> 2007)</a:t>
            </a:r>
          </a:p>
        </p:txBody>
      </p:sp>
      <p:pic>
        <p:nvPicPr>
          <p:cNvPr id="22" name="Picture 21" descr="A picture containing text&#10;&#10;Description automatically generated">
            <a:extLst>
              <a:ext uri="{FF2B5EF4-FFF2-40B4-BE49-F238E27FC236}">
                <a16:creationId xmlns:a16="http://schemas.microsoft.com/office/drawing/2014/main" id="{D85B8EAC-B17B-154C-B957-F9ED2F0F77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282" t="25792" r="31900" b="25246"/>
          <a:stretch/>
        </p:blipFill>
        <p:spPr>
          <a:xfrm>
            <a:off x="0" y="0"/>
            <a:ext cx="2743200" cy="6858000"/>
          </a:xfrm>
          <a:prstGeom prst="rect">
            <a:avLst/>
          </a:prstGeom>
        </p:spPr>
      </p:pic>
      <p:pic>
        <p:nvPicPr>
          <p:cNvPr id="9" name="Picture 2" descr="Kurumsal | İstinye Üniversitesi">
            <a:extLst>
              <a:ext uri="{FF2B5EF4-FFF2-40B4-BE49-F238E27FC236}">
                <a16:creationId xmlns:a16="http://schemas.microsoft.com/office/drawing/2014/main" id="{FF18FF77-A350-674B-BEB7-BD5250F313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528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0478" y="-14288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128000" y="168493"/>
            <a:ext cx="393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Engin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Arık </a:t>
            </a:r>
            <a:r>
              <a:rPr lang="en-GB" sz="2400" b="1" dirty="0">
                <a:solidFill>
                  <a:schemeClr val="bg1">
                    <a:lumMod val="50000"/>
                  </a:schemeClr>
                </a:solidFill>
              </a:rPr>
              <a:t>1948 - 2007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6</a:t>
            </a:fld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2900478" y="967146"/>
            <a:ext cx="929152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/>
              <a:t>Ekibiyle</a:t>
            </a:r>
            <a:r>
              <a:rPr lang="en-GB" dirty="0"/>
              <a:t> </a:t>
            </a:r>
            <a:r>
              <a:rPr lang="en-GB" dirty="0" err="1"/>
              <a:t>birlikte</a:t>
            </a:r>
            <a:r>
              <a:rPr lang="en-GB" dirty="0"/>
              <a:t> </a:t>
            </a:r>
            <a:r>
              <a:rPr lang="en-GB" dirty="0" err="1"/>
              <a:t>Türkiye’nin</a:t>
            </a:r>
            <a:r>
              <a:rPr lang="en-GB" dirty="0"/>
              <a:t> ilk </a:t>
            </a:r>
            <a:r>
              <a:rPr lang="en-GB" b="1" dirty="0" err="1"/>
              <a:t>Müon</a:t>
            </a:r>
            <a:r>
              <a:rPr lang="en-GB" b="1" dirty="0"/>
              <a:t> </a:t>
            </a:r>
            <a:r>
              <a:rPr lang="en-GB" b="1" dirty="0" err="1"/>
              <a:t>Teleskobunun</a:t>
            </a:r>
            <a:r>
              <a:rPr lang="en-GB" b="1" dirty="0"/>
              <a:t> </a:t>
            </a:r>
            <a:r>
              <a:rPr lang="en-GB" dirty="0" err="1"/>
              <a:t>Boğaziçi</a:t>
            </a:r>
            <a:r>
              <a:rPr lang="en-GB" dirty="0"/>
              <a:t> </a:t>
            </a:r>
            <a:r>
              <a:rPr lang="en-GB" dirty="0" err="1"/>
              <a:t>Üniversitesinde</a:t>
            </a:r>
            <a:r>
              <a:rPr lang="en-GB" dirty="0"/>
              <a:t> </a:t>
            </a:r>
            <a:r>
              <a:rPr lang="en-GB" dirty="0" err="1"/>
              <a:t>tasarım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kurulumunu</a:t>
            </a:r>
            <a:r>
              <a:rPr lang="en-GB" dirty="0"/>
              <a:t> </a:t>
            </a:r>
            <a:r>
              <a:rPr lang="en-GB" dirty="0" err="1"/>
              <a:t>gerçekleştirmiştir</a:t>
            </a:r>
            <a:r>
              <a:rPr lang="en-GB" dirty="0"/>
              <a:t>. </a:t>
            </a:r>
            <a:r>
              <a:rPr lang="en-GB" dirty="0" err="1"/>
              <a:t>Literatürle</a:t>
            </a:r>
            <a:r>
              <a:rPr lang="en-GB" dirty="0"/>
              <a:t> </a:t>
            </a:r>
            <a:r>
              <a:rPr lang="en-GB" dirty="0" err="1"/>
              <a:t>uyumlu</a:t>
            </a:r>
            <a:r>
              <a:rPr lang="en-GB" dirty="0"/>
              <a:t> </a:t>
            </a:r>
            <a:r>
              <a:rPr lang="en-GB" dirty="0" err="1"/>
              <a:t>kozmik</a:t>
            </a:r>
            <a:r>
              <a:rPr lang="en-GB" dirty="0"/>
              <a:t> </a:t>
            </a:r>
            <a:r>
              <a:rPr lang="en-GB" dirty="0" err="1"/>
              <a:t>müon</a:t>
            </a:r>
            <a:r>
              <a:rPr lang="en-GB" dirty="0"/>
              <a:t> </a:t>
            </a:r>
            <a:r>
              <a:rPr lang="en-GB" dirty="0" err="1"/>
              <a:t>ölçümlerinin</a:t>
            </a:r>
            <a:r>
              <a:rPr lang="en-GB" dirty="0"/>
              <a:t> </a:t>
            </a:r>
            <a:r>
              <a:rPr lang="en-GB" dirty="0" err="1"/>
              <a:t>yapılabildiği</a:t>
            </a:r>
            <a:r>
              <a:rPr lang="en-GB" dirty="0"/>
              <a:t> </a:t>
            </a:r>
            <a:r>
              <a:rPr lang="en-GB" dirty="0" err="1"/>
              <a:t>bu</a:t>
            </a:r>
            <a:r>
              <a:rPr lang="en-GB" dirty="0"/>
              <a:t> </a:t>
            </a:r>
            <a:r>
              <a:rPr lang="en-GB" dirty="0" err="1"/>
              <a:t>sistem</a:t>
            </a:r>
            <a:r>
              <a:rPr lang="en-GB" dirty="0"/>
              <a:t> ICFA </a:t>
            </a:r>
            <a:r>
              <a:rPr lang="en-GB" dirty="0" err="1"/>
              <a:t>Enstrümentasyon</a:t>
            </a:r>
            <a:r>
              <a:rPr lang="en-GB" dirty="0"/>
              <a:t> </a:t>
            </a:r>
            <a:r>
              <a:rPr lang="en-GB" dirty="0" err="1"/>
              <a:t>Okulunda</a:t>
            </a:r>
            <a:r>
              <a:rPr lang="en-GB" dirty="0"/>
              <a:t> </a:t>
            </a:r>
            <a:r>
              <a:rPr lang="en-GB" dirty="0" err="1"/>
              <a:t>deney</a:t>
            </a:r>
            <a:r>
              <a:rPr lang="en-GB" dirty="0"/>
              <a:t> </a:t>
            </a:r>
            <a:r>
              <a:rPr lang="en-GB" dirty="0" err="1"/>
              <a:t>olarak</a:t>
            </a:r>
            <a:r>
              <a:rPr lang="en-GB" dirty="0"/>
              <a:t> </a:t>
            </a:r>
            <a:r>
              <a:rPr lang="en-GB" dirty="0" err="1"/>
              <a:t>programa</a:t>
            </a:r>
            <a:r>
              <a:rPr lang="en-GB" dirty="0"/>
              <a:t> </a:t>
            </a:r>
            <a:r>
              <a:rPr lang="en-GB" dirty="0" err="1"/>
              <a:t>alınmıştır</a:t>
            </a:r>
            <a:r>
              <a:rPr lang="en-GB" dirty="0"/>
              <a:t>.  </a:t>
            </a:r>
          </a:p>
          <a:p>
            <a:endParaRPr lang="en-GB" dirty="0"/>
          </a:p>
          <a:p>
            <a:r>
              <a:rPr lang="en-GB" dirty="0" err="1"/>
              <a:t>Tıbbi</a:t>
            </a:r>
            <a:r>
              <a:rPr lang="en-GB" dirty="0"/>
              <a:t> </a:t>
            </a:r>
            <a:r>
              <a:rPr lang="en-GB" dirty="0" err="1"/>
              <a:t>tanı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teşhis</a:t>
            </a:r>
            <a:r>
              <a:rPr lang="en-GB" dirty="0"/>
              <a:t> </a:t>
            </a:r>
            <a:r>
              <a:rPr lang="en-GB" dirty="0" err="1"/>
              <a:t>için</a:t>
            </a:r>
            <a:r>
              <a:rPr lang="en-GB" dirty="0"/>
              <a:t> </a:t>
            </a:r>
            <a:r>
              <a:rPr lang="en-GB" dirty="0" err="1"/>
              <a:t>çok</a:t>
            </a:r>
            <a:r>
              <a:rPr lang="en-GB" dirty="0"/>
              <a:t> </a:t>
            </a:r>
            <a:r>
              <a:rPr lang="en-GB" dirty="0" err="1"/>
              <a:t>önemli</a:t>
            </a:r>
            <a:r>
              <a:rPr lang="en-GB" dirty="0"/>
              <a:t> </a:t>
            </a:r>
            <a:r>
              <a:rPr lang="en-GB" dirty="0" err="1"/>
              <a:t>olan</a:t>
            </a:r>
            <a:r>
              <a:rPr lang="en-GB" dirty="0"/>
              <a:t> </a:t>
            </a:r>
            <a:r>
              <a:rPr lang="en-GB" b="1" dirty="0"/>
              <a:t>PET</a:t>
            </a:r>
            <a:r>
              <a:rPr lang="en-GB" dirty="0"/>
              <a:t> (</a:t>
            </a:r>
            <a:r>
              <a:rPr lang="en-GB" dirty="0" err="1"/>
              <a:t>Pozitron</a:t>
            </a:r>
            <a:r>
              <a:rPr lang="en-GB" dirty="0"/>
              <a:t> </a:t>
            </a:r>
            <a:r>
              <a:rPr lang="en-GB" dirty="0" err="1"/>
              <a:t>Emisyon</a:t>
            </a:r>
            <a:r>
              <a:rPr lang="en-GB" dirty="0"/>
              <a:t> </a:t>
            </a:r>
            <a:r>
              <a:rPr lang="en-GB" dirty="0" err="1"/>
              <a:t>Tomografisi</a:t>
            </a:r>
            <a:r>
              <a:rPr lang="en-GB" dirty="0"/>
              <a:t>) </a:t>
            </a:r>
            <a:r>
              <a:rPr lang="en-GB" dirty="0" err="1"/>
              <a:t>sistemini</a:t>
            </a:r>
            <a:r>
              <a:rPr lang="en-GB" dirty="0"/>
              <a:t> </a:t>
            </a:r>
            <a:r>
              <a:rPr lang="en-GB" dirty="0" err="1"/>
              <a:t>yerli</a:t>
            </a:r>
            <a:r>
              <a:rPr lang="en-GB" dirty="0"/>
              <a:t> </a:t>
            </a:r>
            <a:r>
              <a:rPr lang="en-GB" dirty="0" err="1"/>
              <a:t>bilgi</a:t>
            </a:r>
            <a:r>
              <a:rPr lang="en-GB" dirty="0"/>
              <a:t> </a:t>
            </a:r>
            <a:r>
              <a:rPr lang="en-GB" dirty="0" err="1"/>
              <a:t>birikimi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imkanlarla</a:t>
            </a:r>
            <a:r>
              <a:rPr lang="en-GB" dirty="0"/>
              <a:t> </a:t>
            </a:r>
            <a:r>
              <a:rPr lang="en-GB" dirty="0" err="1"/>
              <a:t>tasarlayarak</a:t>
            </a:r>
            <a:r>
              <a:rPr lang="en-GB" dirty="0"/>
              <a:t> </a:t>
            </a:r>
            <a:r>
              <a:rPr lang="en-GB" dirty="0" err="1"/>
              <a:t>üretmek</a:t>
            </a:r>
            <a:r>
              <a:rPr lang="en-GB" dirty="0"/>
              <a:t> </a:t>
            </a:r>
            <a:r>
              <a:rPr lang="en-GB" dirty="0" err="1"/>
              <a:t>hedefiyle</a:t>
            </a:r>
            <a:r>
              <a:rPr lang="en-GB" dirty="0"/>
              <a:t> ilk </a:t>
            </a:r>
            <a:r>
              <a:rPr lang="en-GB" dirty="0" err="1"/>
              <a:t>kez</a:t>
            </a:r>
            <a:r>
              <a:rPr lang="en-GB" dirty="0"/>
              <a:t> </a:t>
            </a:r>
            <a:r>
              <a:rPr lang="en-GB" dirty="0" err="1"/>
              <a:t>PoP</a:t>
            </a:r>
            <a:r>
              <a:rPr lang="en-GB" dirty="0"/>
              <a:t> (Proof of Principle) </a:t>
            </a:r>
            <a:r>
              <a:rPr lang="en-GB" dirty="0" err="1"/>
              <a:t>çalışması</a:t>
            </a:r>
            <a:r>
              <a:rPr lang="en-GB" dirty="0"/>
              <a:t> </a:t>
            </a:r>
            <a:r>
              <a:rPr lang="en-GB" dirty="0" err="1"/>
              <a:t>gerçekleştirmiştir</a:t>
            </a:r>
            <a:r>
              <a:rPr lang="en-GB" dirty="0"/>
              <a:t>.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Kurulan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PET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prototipinin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tüm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mekanik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elektronik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kontrol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veri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okuma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ve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işleme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düzeneği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ekibi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tarafından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yapılmıştır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endParaRPr lang="en-GB" dirty="0"/>
          </a:p>
          <a:p>
            <a:r>
              <a:rPr lang="en-GB" b="1" dirty="0" err="1"/>
              <a:t>Silikon</a:t>
            </a:r>
            <a:r>
              <a:rPr lang="en-GB" b="1" dirty="0"/>
              <a:t> </a:t>
            </a:r>
            <a:r>
              <a:rPr lang="en-GB" b="1" dirty="0" err="1"/>
              <a:t>mikrostrip</a:t>
            </a:r>
            <a:r>
              <a:rPr lang="en-GB" b="1" dirty="0"/>
              <a:t> </a:t>
            </a:r>
            <a:r>
              <a:rPr lang="en-GB" b="1" dirty="0" err="1"/>
              <a:t>algıçlar</a:t>
            </a:r>
            <a:r>
              <a:rPr lang="en-GB" dirty="0" err="1"/>
              <a:t>ın</a:t>
            </a:r>
            <a:r>
              <a:rPr lang="en-GB" dirty="0"/>
              <a:t> </a:t>
            </a:r>
            <a:r>
              <a:rPr lang="en-GB" dirty="0" err="1"/>
              <a:t>üretimine</a:t>
            </a:r>
            <a:r>
              <a:rPr lang="en-GB" dirty="0"/>
              <a:t> </a:t>
            </a:r>
            <a:r>
              <a:rPr lang="en-GB" dirty="0" err="1"/>
              <a:t>yönelik</a:t>
            </a:r>
            <a:r>
              <a:rPr lang="en-GB" dirty="0"/>
              <a:t> </a:t>
            </a:r>
            <a:r>
              <a:rPr lang="en-GB" dirty="0" err="1"/>
              <a:t>Azerbaycan</a:t>
            </a:r>
            <a:r>
              <a:rPr lang="en-GB" dirty="0"/>
              <a:t> </a:t>
            </a:r>
            <a:r>
              <a:rPr lang="en-GB" dirty="0" err="1"/>
              <a:t>Bilimler</a:t>
            </a:r>
            <a:r>
              <a:rPr lang="en-GB" dirty="0"/>
              <a:t> </a:t>
            </a:r>
            <a:r>
              <a:rPr lang="en-GB" dirty="0" err="1"/>
              <a:t>Akademisi</a:t>
            </a:r>
            <a:r>
              <a:rPr lang="en-GB" dirty="0"/>
              <a:t> </a:t>
            </a:r>
            <a:r>
              <a:rPr lang="en-GB" dirty="0" err="1"/>
              <a:t>Fizik</a:t>
            </a:r>
            <a:r>
              <a:rPr lang="en-GB" dirty="0"/>
              <a:t> </a:t>
            </a:r>
            <a:r>
              <a:rPr lang="en-GB" dirty="0" err="1"/>
              <a:t>Enstitüsü</a:t>
            </a:r>
            <a:r>
              <a:rPr lang="en-GB" dirty="0"/>
              <a:t> </a:t>
            </a:r>
            <a:r>
              <a:rPr lang="en-GB" dirty="0" err="1"/>
              <a:t>ile</a:t>
            </a:r>
            <a:r>
              <a:rPr lang="en-GB" dirty="0"/>
              <a:t> </a:t>
            </a:r>
            <a:r>
              <a:rPr lang="en-GB" dirty="0" err="1"/>
              <a:t>işbirliği</a:t>
            </a:r>
            <a:r>
              <a:rPr lang="en-GB" dirty="0"/>
              <a:t> </a:t>
            </a:r>
            <a:r>
              <a:rPr lang="en-GB" dirty="0" err="1"/>
              <a:t>oluşturdu</a:t>
            </a:r>
            <a:r>
              <a:rPr lang="en-GB" dirty="0"/>
              <a:t>; </a:t>
            </a:r>
            <a:r>
              <a:rPr lang="en-GB" dirty="0" err="1"/>
              <a:t>bilim</a:t>
            </a:r>
            <a:r>
              <a:rPr lang="en-GB" dirty="0"/>
              <a:t> </a:t>
            </a:r>
            <a:r>
              <a:rPr lang="en-GB" dirty="0" err="1"/>
              <a:t>insanlarının</a:t>
            </a:r>
            <a:r>
              <a:rPr lang="en-GB" dirty="0"/>
              <a:t> </a:t>
            </a:r>
            <a:r>
              <a:rPr lang="en-GB" dirty="0" err="1"/>
              <a:t>Türkiye’ye</a:t>
            </a:r>
            <a:r>
              <a:rPr lang="en-GB" dirty="0"/>
              <a:t> </a:t>
            </a:r>
            <a:r>
              <a:rPr lang="en-GB" dirty="0" err="1"/>
              <a:t>gelmesini</a:t>
            </a:r>
            <a:r>
              <a:rPr lang="en-GB" dirty="0"/>
              <a:t> </a:t>
            </a:r>
            <a:r>
              <a:rPr lang="en-GB" dirty="0" err="1"/>
              <a:t>sağladı</a:t>
            </a:r>
            <a:r>
              <a:rPr lang="en-GB" dirty="0"/>
              <a:t>. </a:t>
            </a:r>
            <a:r>
              <a:rPr lang="en-GB" dirty="0" err="1"/>
              <a:t>Saf</a:t>
            </a:r>
            <a:r>
              <a:rPr lang="en-GB" dirty="0"/>
              <a:t> </a:t>
            </a:r>
            <a:r>
              <a:rPr lang="en-GB" dirty="0" err="1"/>
              <a:t>silikonun</a:t>
            </a:r>
            <a:r>
              <a:rPr lang="en-GB" dirty="0"/>
              <a:t> </a:t>
            </a:r>
            <a:r>
              <a:rPr lang="en-GB" dirty="0" err="1"/>
              <a:t>Ukrayna’dan</a:t>
            </a:r>
            <a:r>
              <a:rPr lang="en-GB" dirty="0"/>
              <a:t> </a:t>
            </a:r>
            <a:r>
              <a:rPr lang="en-GB" dirty="0" err="1"/>
              <a:t>temin</a:t>
            </a:r>
            <a:r>
              <a:rPr lang="en-GB" dirty="0"/>
              <a:t> </a:t>
            </a:r>
            <a:r>
              <a:rPr lang="en-GB" dirty="0" err="1"/>
              <a:t>edildiği</a:t>
            </a:r>
            <a:r>
              <a:rPr lang="en-GB" dirty="0"/>
              <a:t>, </a:t>
            </a:r>
            <a:r>
              <a:rPr lang="en-GB" dirty="0" err="1"/>
              <a:t>striplerin</a:t>
            </a:r>
            <a:r>
              <a:rPr lang="en-GB" dirty="0"/>
              <a:t> </a:t>
            </a:r>
            <a:r>
              <a:rPr lang="en-GB" dirty="0" err="1"/>
              <a:t>Azerbaycan’da</a:t>
            </a:r>
            <a:r>
              <a:rPr lang="en-GB" dirty="0"/>
              <a:t> </a:t>
            </a:r>
            <a:r>
              <a:rPr lang="en-GB" dirty="0" err="1"/>
              <a:t>üretildiği</a:t>
            </a:r>
            <a:r>
              <a:rPr lang="en-GB" dirty="0"/>
              <a:t>, </a:t>
            </a:r>
            <a:r>
              <a:rPr lang="en-GB" dirty="0" err="1"/>
              <a:t>birleştirme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elektroniğin</a:t>
            </a:r>
            <a:r>
              <a:rPr lang="en-GB" dirty="0"/>
              <a:t> </a:t>
            </a:r>
            <a:r>
              <a:rPr lang="en-GB" dirty="0" err="1"/>
              <a:t>Türkiye’de</a:t>
            </a:r>
            <a:r>
              <a:rPr lang="en-GB" dirty="0"/>
              <a:t> </a:t>
            </a:r>
            <a:r>
              <a:rPr lang="en-GB" dirty="0" err="1"/>
              <a:t>yapıldığı</a:t>
            </a:r>
            <a:r>
              <a:rPr lang="en-GB" dirty="0"/>
              <a:t> </a:t>
            </a:r>
            <a:r>
              <a:rPr lang="en-GB" dirty="0" err="1"/>
              <a:t>bir</a:t>
            </a:r>
            <a:r>
              <a:rPr lang="en-GB" dirty="0"/>
              <a:t> </a:t>
            </a:r>
            <a:r>
              <a:rPr lang="en-GB" dirty="0" err="1"/>
              <a:t>kurgu</a:t>
            </a:r>
            <a:r>
              <a:rPr lang="en-GB" dirty="0"/>
              <a:t> </a:t>
            </a:r>
            <a:r>
              <a:rPr lang="en-GB" dirty="0" err="1"/>
              <a:t>oluşturup</a:t>
            </a:r>
            <a:r>
              <a:rPr lang="en-GB" dirty="0"/>
              <a:t> </a:t>
            </a:r>
            <a:r>
              <a:rPr lang="en-GB" dirty="0" err="1"/>
              <a:t>temaslar</a:t>
            </a:r>
            <a:r>
              <a:rPr lang="en-GB" dirty="0"/>
              <a:t> </a:t>
            </a:r>
            <a:r>
              <a:rPr lang="en-GB" dirty="0" err="1"/>
              <a:t>kurdu</a:t>
            </a:r>
            <a:r>
              <a:rPr lang="en-GB" dirty="0"/>
              <a:t>.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Kaynak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ve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imkanların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sağlanmaması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sebebiyle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bu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hayali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gerçekleşemedi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. </a:t>
            </a:r>
          </a:p>
          <a:p>
            <a:endParaRPr lang="en-GB" dirty="0"/>
          </a:p>
          <a:p>
            <a:r>
              <a:rPr lang="en-GB" dirty="0" err="1"/>
              <a:t>Azerbaycan</a:t>
            </a:r>
            <a:r>
              <a:rPr lang="en-GB" dirty="0"/>
              <a:t> </a:t>
            </a:r>
            <a:r>
              <a:rPr lang="en-GB" dirty="0" err="1"/>
              <a:t>Bilimler</a:t>
            </a:r>
            <a:r>
              <a:rPr lang="en-GB" dirty="0"/>
              <a:t> </a:t>
            </a:r>
            <a:r>
              <a:rPr lang="en-GB" dirty="0" err="1"/>
              <a:t>Akademisine</a:t>
            </a:r>
            <a:r>
              <a:rPr lang="en-GB" dirty="0"/>
              <a:t> </a:t>
            </a:r>
            <a:r>
              <a:rPr lang="en-GB" dirty="0" err="1"/>
              <a:t>bağlı</a:t>
            </a:r>
            <a:r>
              <a:rPr lang="en-GB" dirty="0"/>
              <a:t> </a:t>
            </a:r>
            <a:r>
              <a:rPr lang="en-GB" dirty="0" err="1"/>
              <a:t>Fizik</a:t>
            </a:r>
            <a:r>
              <a:rPr lang="en-GB" dirty="0"/>
              <a:t> </a:t>
            </a:r>
            <a:r>
              <a:rPr lang="en-GB" dirty="0" err="1"/>
              <a:t>Enstitüsünde</a:t>
            </a:r>
            <a:r>
              <a:rPr lang="en-GB" dirty="0"/>
              <a:t> </a:t>
            </a:r>
            <a:r>
              <a:rPr lang="en-GB" dirty="0" err="1"/>
              <a:t>Türkiye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bölgedeki</a:t>
            </a:r>
            <a:r>
              <a:rPr lang="en-GB" dirty="0"/>
              <a:t> </a:t>
            </a:r>
            <a:r>
              <a:rPr lang="en-GB" dirty="0" err="1"/>
              <a:t>genç</a:t>
            </a:r>
            <a:r>
              <a:rPr lang="en-GB" dirty="0"/>
              <a:t> </a:t>
            </a:r>
            <a:r>
              <a:rPr lang="en-GB" dirty="0" err="1"/>
              <a:t>fizikçilerin</a:t>
            </a:r>
            <a:r>
              <a:rPr lang="en-GB" dirty="0"/>
              <a:t> </a:t>
            </a:r>
            <a:r>
              <a:rPr lang="en-GB" dirty="0" err="1"/>
              <a:t>yetişmesini</a:t>
            </a:r>
            <a:r>
              <a:rPr lang="en-GB" dirty="0"/>
              <a:t> </a:t>
            </a:r>
            <a:r>
              <a:rPr lang="en-GB" dirty="0" err="1"/>
              <a:t>sağlayacak</a:t>
            </a:r>
            <a:r>
              <a:rPr lang="en-GB" dirty="0"/>
              <a:t> </a:t>
            </a:r>
            <a:r>
              <a:rPr lang="en-GB" dirty="0" err="1"/>
              <a:t>bir</a:t>
            </a:r>
            <a:r>
              <a:rPr lang="en-GB" dirty="0"/>
              <a:t> </a:t>
            </a:r>
            <a:r>
              <a:rPr lang="en-GB" b="1" dirty="0" err="1"/>
              <a:t>Parçacık</a:t>
            </a:r>
            <a:r>
              <a:rPr lang="en-GB" b="1" dirty="0"/>
              <a:t> </a:t>
            </a:r>
            <a:r>
              <a:rPr lang="en-GB" b="1" dirty="0" err="1"/>
              <a:t>Fiziği</a:t>
            </a:r>
            <a:r>
              <a:rPr lang="en-GB" b="1" dirty="0"/>
              <a:t> </a:t>
            </a:r>
            <a:r>
              <a:rPr lang="en-GB" b="1" dirty="0" err="1"/>
              <a:t>Enstrümentasyon</a:t>
            </a:r>
            <a:r>
              <a:rPr lang="en-GB" b="1" dirty="0"/>
              <a:t> </a:t>
            </a:r>
            <a:r>
              <a:rPr lang="en-GB" b="1" dirty="0" err="1"/>
              <a:t>Okulu</a:t>
            </a:r>
            <a:r>
              <a:rPr lang="en-GB" b="1" dirty="0"/>
              <a:t> </a:t>
            </a:r>
            <a:r>
              <a:rPr lang="en-GB" dirty="0" err="1"/>
              <a:t>kurulması</a:t>
            </a:r>
            <a:r>
              <a:rPr lang="en-GB" dirty="0"/>
              <a:t> </a:t>
            </a:r>
            <a:r>
              <a:rPr lang="en-GB" dirty="0" err="1"/>
              <a:t>için</a:t>
            </a:r>
            <a:r>
              <a:rPr lang="en-GB" dirty="0"/>
              <a:t> </a:t>
            </a:r>
            <a:r>
              <a:rPr lang="en-GB" dirty="0" err="1"/>
              <a:t>çalıştı</a:t>
            </a:r>
            <a:r>
              <a:rPr lang="en-GB" dirty="0"/>
              <a:t>.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Sürdürülebilir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destek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bulamadığı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için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bu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önemli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oluşum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hayata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geçemedi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endParaRPr lang="en-GB" dirty="0"/>
          </a:p>
          <a:p>
            <a:r>
              <a:rPr lang="en-GB" dirty="0"/>
              <a:t>2006 </a:t>
            </a:r>
            <a:r>
              <a:rPr lang="en-GB" dirty="0" err="1"/>
              <a:t>yılında</a:t>
            </a:r>
            <a:r>
              <a:rPr lang="en-GB" dirty="0"/>
              <a:t> </a:t>
            </a:r>
            <a:r>
              <a:rPr lang="en-GB" dirty="0" err="1"/>
              <a:t>ise</a:t>
            </a:r>
            <a:r>
              <a:rPr lang="en-GB" dirty="0"/>
              <a:t> </a:t>
            </a:r>
            <a:r>
              <a:rPr lang="en-GB" dirty="0" err="1"/>
              <a:t>ekibiyle</a:t>
            </a:r>
            <a:r>
              <a:rPr lang="en-GB" dirty="0"/>
              <a:t> </a:t>
            </a:r>
            <a:r>
              <a:rPr lang="en-GB" dirty="0" err="1"/>
              <a:t>birlikte</a:t>
            </a:r>
            <a:r>
              <a:rPr lang="en-GB" dirty="0"/>
              <a:t> Ankara </a:t>
            </a:r>
            <a:r>
              <a:rPr lang="en-GB" dirty="0" err="1"/>
              <a:t>Üniversitesi</a:t>
            </a:r>
            <a:r>
              <a:rPr lang="en-GB" dirty="0"/>
              <a:t> </a:t>
            </a:r>
            <a:r>
              <a:rPr lang="en-GB" dirty="0" err="1"/>
              <a:t>koordinatörlüğündeki</a:t>
            </a:r>
            <a:r>
              <a:rPr lang="en-GB" dirty="0"/>
              <a:t> “</a:t>
            </a:r>
            <a:r>
              <a:rPr lang="en-GB" b="1" i="1" dirty="0" err="1"/>
              <a:t>Türk</a:t>
            </a:r>
            <a:r>
              <a:rPr lang="en-GB" b="1" i="1" dirty="0"/>
              <a:t> </a:t>
            </a:r>
            <a:r>
              <a:rPr lang="en-GB" b="1" i="1" dirty="0" err="1"/>
              <a:t>Hızlandırıcı</a:t>
            </a:r>
            <a:r>
              <a:rPr lang="en-GB" b="1" i="1" dirty="0"/>
              <a:t> </a:t>
            </a:r>
            <a:r>
              <a:rPr lang="en-GB" b="1" i="1" dirty="0" err="1"/>
              <a:t>Merkezinin</a:t>
            </a:r>
            <a:r>
              <a:rPr lang="en-GB" b="1" i="1" dirty="0"/>
              <a:t> </a:t>
            </a:r>
            <a:r>
              <a:rPr lang="en-GB" b="1" i="1" dirty="0" err="1"/>
              <a:t>Teknik</a:t>
            </a:r>
            <a:r>
              <a:rPr lang="en-GB" b="1" i="1" dirty="0"/>
              <a:t> </a:t>
            </a:r>
            <a:r>
              <a:rPr lang="en-GB" b="1" i="1" dirty="0" err="1"/>
              <a:t>Tasarımı</a:t>
            </a:r>
            <a:r>
              <a:rPr lang="en-GB" b="1" i="1" dirty="0"/>
              <a:t> </a:t>
            </a:r>
            <a:r>
              <a:rPr lang="en-GB" b="1" i="1" dirty="0" err="1"/>
              <a:t>ve</a:t>
            </a:r>
            <a:r>
              <a:rPr lang="en-GB" b="1" i="1" dirty="0"/>
              <a:t> Test </a:t>
            </a:r>
            <a:r>
              <a:rPr lang="en-GB" b="1" i="1" dirty="0" err="1"/>
              <a:t>Laboratuarları</a:t>
            </a:r>
            <a:r>
              <a:rPr lang="en-GB" dirty="0"/>
              <a:t>” </a:t>
            </a:r>
            <a:r>
              <a:rPr lang="en-GB" dirty="0" err="1"/>
              <a:t>başlıklı</a:t>
            </a:r>
            <a:r>
              <a:rPr lang="en-GB" dirty="0"/>
              <a:t> </a:t>
            </a:r>
            <a:r>
              <a:rPr lang="en-GB" dirty="0" err="1"/>
              <a:t>Kalkınma</a:t>
            </a:r>
            <a:r>
              <a:rPr lang="en-GB" dirty="0"/>
              <a:t> </a:t>
            </a:r>
            <a:r>
              <a:rPr lang="en-GB" dirty="0" err="1"/>
              <a:t>Bakanlığı</a:t>
            </a:r>
            <a:r>
              <a:rPr lang="en-GB" dirty="0"/>
              <a:t> </a:t>
            </a:r>
            <a:r>
              <a:rPr lang="en-GB" dirty="0" err="1"/>
              <a:t>projesine</a:t>
            </a:r>
            <a:r>
              <a:rPr lang="en-GB" dirty="0"/>
              <a:t> </a:t>
            </a:r>
            <a:r>
              <a:rPr lang="en-GB" dirty="0" err="1"/>
              <a:t>katıldı</a:t>
            </a:r>
            <a:r>
              <a:rPr lang="en-GB" dirty="0"/>
              <a:t>.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782198" y="261969"/>
            <a:ext cx="4496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Son 10 </a:t>
            </a:r>
            <a:r>
              <a:rPr lang="en-GB" sz="20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yıldaki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0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çalışmaları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000" b="1" dirty="0">
                <a:solidFill>
                  <a:schemeClr val="bg1">
                    <a:lumMod val="50000"/>
                  </a:schemeClr>
                </a:solidFill>
              </a:rPr>
              <a:t>(1997 </a:t>
            </a:r>
            <a:r>
              <a:rPr lang="mr-IN" sz="2000" b="1" dirty="0">
                <a:solidFill>
                  <a:schemeClr val="bg1">
                    <a:lumMod val="50000"/>
                  </a:schemeClr>
                </a:solidFill>
              </a:rPr>
              <a:t>–</a:t>
            </a:r>
            <a:r>
              <a:rPr lang="en-GB" sz="2000" b="1" dirty="0">
                <a:solidFill>
                  <a:schemeClr val="bg1">
                    <a:lumMod val="50000"/>
                  </a:schemeClr>
                </a:solidFill>
              </a:rPr>
              <a:t> 2007)</a:t>
            </a:r>
          </a:p>
        </p:txBody>
      </p:sp>
      <p:pic>
        <p:nvPicPr>
          <p:cNvPr id="21" name="Picture 20" descr="A picture containing text&#10;&#10;Description automatically generated">
            <a:extLst>
              <a:ext uri="{FF2B5EF4-FFF2-40B4-BE49-F238E27FC236}">
                <a16:creationId xmlns:a16="http://schemas.microsoft.com/office/drawing/2014/main" id="{715E6A88-9188-5C49-B9D1-A445F543DE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282" t="25792" r="31900" b="25246"/>
          <a:stretch/>
        </p:blipFill>
        <p:spPr>
          <a:xfrm>
            <a:off x="0" y="0"/>
            <a:ext cx="2743200" cy="6858000"/>
          </a:xfrm>
          <a:prstGeom prst="rect">
            <a:avLst/>
          </a:prstGeom>
        </p:spPr>
      </p:pic>
      <p:pic>
        <p:nvPicPr>
          <p:cNvPr id="9" name="Picture 2" descr="Kurumsal | İstinye Üniversitesi">
            <a:extLst>
              <a:ext uri="{FF2B5EF4-FFF2-40B4-BE49-F238E27FC236}">
                <a16:creationId xmlns:a16="http://schemas.microsoft.com/office/drawing/2014/main" id="{188B78F4-30B5-1D4A-B201-7B87F29AF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1917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30 Kasım 2021 - Bilim İnsanlarını Anma ve Anlama Etkinliği">
            <a:extLst>
              <a:ext uri="{FF2B5EF4-FFF2-40B4-BE49-F238E27FC236}">
                <a16:creationId xmlns:a16="http://schemas.microsoft.com/office/drawing/2014/main" id="{B7B6363B-B211-E04C-A8E7-73E013E5B1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5" t="81782" r="-1005" b="-1155"/>
          <a:stretch/>
        </p:blipFill>
        <p:spPr bwMode="auto">
          <a:xfrm>
            <a:off x="5976732" y="5443993"/>
            <a:ext cx="6392470" cy="12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26559A-798B-134C-899A-1B1CEB9A1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7</a:t>
            </a:fld>
            <a:endParaRPr lang="en-GB"/>
          </a:p>
        </p:txBody>
      </p:sp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D95CDD4B-0FEC-3640-8ED4-A197761EA0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282" t="25792" r="31900" b="25246"/>
          <a:stretch/>
        </p:blipFill>
        <p:spPr>
          <a:xfrm>
            <a:off x="0" y="0"/>
            <a:ext cx="2743200" cy="6858000"/>
          </a:xfrm>
          <a:prstGeom prst="rect">
            <a:avLst/>
          </a:prstGeom>
        </p:spPr>
      </p:pic>
      <p:pic>
        <p:nvPicPr>
          <p:cNvPr id="1026" name="Picture 2" descr="30 Kasım 2021 - Bilim İnsanlarını Anma ve Anlama Etkinliği">
            <a:extLst>
              <a:ext uri="{FF2B5EF4-FFF2-40B4-BE49-F238E27FC236}">
                <a16:creationId xmlns:a16="http://schemas.microsoft.com/office/drawing/2014/main" id="{954ABA79-AD4C-524A-BD82-68E63E3425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627"/>
          <a:stretch/>
        </p:blipFill>
        <p:spPr bwMode="auto">
          <a:xfrm>
            <a:off x="344959" y="854441"/>
            <a:ext cx="7316230" cy="449019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Kurumsal | İstinye Üniversitesi">
            <a:extLst>
              <a:ext uri="{FF2B5EF4-FFF2-40B4-BE49-F238E27FC236}">
                <a16:creationId xmlns:a16="http://schemas.microsoft.com/office/drawing/2014/main" id="{52D464A2-EB52-FF49-99E6-46BDF91AD8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9246452-8D08-0045-B734-061468668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78" y="0"/>
            <a:ext cx="1365422" cy="1949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5492302-EC60-F746-BD9D-E1D93129C224}"/>
              </a:ext>
            </a:extLst>
          </p:cNvPr>
          <p:cNvSpPr/>
          <p:nvPr/>
        </p:nvSpPr>
        <p:spPr>
          <a:xfrm>
            <a:off x="9372601" y="151244"/>
            <a:ext cx="1371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2400" i="1" dirty="0">
                <a:solidFill>
                  <a:srgbClr val="2A495D"/>
                </a:solidFill>
              </a:rPr>
              <a:t>BİLİM SANAT EKİNİ VE EĞİTİMİ DERNEĞİ</a:t>
            </a:r>
          </a:p>
        </p:txBody>
      </p:sp>
      <p:pic>
        <p:nvPicPr>
          <p:cNvPr id="11" name="Picture 2" descr="30 Kasım 2021 - Bilim İnsanlarını Anma ve Anlama Etkinliği">
            <a:extLst>
              <a:ext uri="{FF2B5EF4-FFF2-40B4-BE49-F238E27FC236}">
                <a16:creationId xmlns:a16="http://schemas.microsoft.com/office/drawing/2014/main" id="{D7D78818-D06A-4F46-9515-A90C4DE71F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76" t="64636" r="19186" b="18794"/>
          <a:stretch/>
        </p:blipFill>
        <p:spPr bwMode="auto">
          <a:xfrm>
            <a:off x="6955963" y="2741615"/>
            <a:ext cx="5113914" cy="1374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B113672-089C-4E4A-9F88-D59BAE45CD0D}"/>
              </a:ext>
            </a:extLst>
          </p:cNvPr>
          <p:cNvSpPr/>
          <p:nvPr/>
        </p:nvSpPr>
        <p:spPr>
          <a:xfrm>
            <a:off x="9372600" y="2010723"/>
            <a:ext cx="2819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sz="1400" b="1" dirty="0"/>
              <a:t>KARANLIKLARI AYDINLATMAK İÇİN</a:t>
            </a:r>
            <a:endParaRPr lang="en-US" sz="1400" b="1" i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54417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374900" y="159953"/>
            <a:ext cx="9690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çalıştayda</a:t>
            </a:r>
            <a:endParaRPr lang="en-GB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8</a:t>
            </a:fld>
            <a:endParaRPr lang="en-GB"/>
          </a:p>
        </p:txBody>
      </p: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C202C32F-8E6D-434D-A4C5-E4D6BF4816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282" t="25792" r="31900" b="25246"/>
          <a:stretch/>
        </p:blipFill>
        <p:spPr>
          <a:xfrm>
            <a:off x="0" y="0"/>
            <a:ext cx="2743200" cy="6858000"/>
          </a:xfrm>
          <a:prstGeom prst="rect">
            <a:avLst/>
          </a:prstGeom>
        </p:spPr>
      </p:pic>
      <p:pic>
        <p:nvPicPr>
          <p:cNvPr id="13" name="Picture 2" descr="Kurumsal | İstinye Üniversitesi">
            <a:extLst>
              <a:ext uri="{FF2B5EF4-FFF2-40B4-BE49-F238E27FC236}">
                <a16:creationId xmlns:a16="http://schemas.microsoft.com/office/drawing/2014/main" id="{9A2788A8-0CC6-8B48-B67E-48A90B8E0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B581250-4711-B243-B4C0-5C76BE1B6E8C}"/>
              </a:ext>
            </a:extLst>
          </p:cNvPr>
          <p:cNvSpPr txBox="1"/>
          <p:nvPr/>
        </p:nvSpPr>
        <p:spPr>
          <a:xfrm>
            <a:off x="9448800" y="2231994"/>
            <a:ext cx="26518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err="1"/>
              <a:t>Bildiri</a:t>
            </a:r>
            <a:r>
              <a:rPr lang="en-GB" sz="2000" i="1" dirty="0"/>
              <a:t> </a:t>
            </a:r>
            <a:r>
              <a:rPr lang="en-GB" sz="2000" i="1" dirty="0" err="1"/>
              <a:t>başvuruları</a:t>
            </a:r>
            <a:endParaRPr lang="en-GB" sz="2000" i="1" dirty="0"/>
          </a:p>
          <a:p>
            <a:r>
              <a:rPr lang="en-GB" sz="2000" i="1" dirty="0" err="1"/>
              <a:t>Bilim</a:t>
            </a:r>
            <a:r>
              <a:rPr lang="en-GB" sz="2000" i="1" dirty="0"/>
              <a:t> </a:t>
            </a:r>
            <a:r>
              <a:rPr lang="en-GB" sz="2000" i="1" dirty="0" err="1"/>
              <a:t>Kurulu</a:t>
            </a:r>
            <a:r>
              <a:rPr lang="en-GB" sz="2000" i="1" dirty="0"/>
              <a:t> </a:t>
            </a:r>
            <a:r>
              <a:rPr lang="en-GB" sz="2000" i="1" dirty="0" err="1"/>
              <a:t>tarafından</a:t>
            </a:r>
            <a:r>
              <a:rPr lang="en-GB" sz="2000" i="1" dirty="0"/>
              <a:t> </a:t>
            </a:r>
            <a:r>
              <a:rPr lang="en-GB" sz="2000" i="1" dirty="0" err="1"/>
              <a:t>değerlendirilmiştir</a:t>
            </a:r>
            <a:r>
              <a:rPr lang="en-GB" sz="2000" i="1" dirty="0"/>
              <a:t>.</a:t>
            </a:r>
          </a:p>
          <a:p>
            <a:endParaRPr lang="en-GB" sz="2000" i="1" dirty="0"/>
          </a:p>
          <a:p>
            <a:r>
              <a:rPr lang="en-GB" sz="2000" i="1" dirty="0" err="1"/>
              <a:t>Bilim</a:t>
            </a:r>
            <a:r>
              <a:rPr lang="en-GB" sz="2000" i="1" dirty="0"/>
              <a:t> </a:t>
            </a:r>
            <a:r>
              <a:rPr lang="en-GB" sz="2000" i="1" dirty="0" err="1"/>
              <a:t>Kurulu</a:t>
            </a:r>
            <a:r>
              <a:rPr lang="en-GB" sz="2000" i="1" dirty="0"/>
              <a:t> </a:t>
            </a:r>
            <a:r>
              <a:rPr lang="en-GB" sz="2000" i="1" dirty="0" err="1"/>
              <a:t>yaptığı</a:t>
            </a:r>
            <a:r>
              <a:rPr lang="en-GB" sz="2000" i="1" dirty="0"/>
              <a:t> </a:t>
            </a:r>
            <a:r>
              <a:rPr lang="en-GB" sz="2000" i="1" dirty="0" err="1"/>
              <a:t>çeşitli</a:t>
            </a:r>
            <a:r>
              <a:rPr lang="en-GB" sz="2000" i="1" dirty="0"/>
              <a:t> </a:t>
            </a:r>
            <a:r>
              <a:rPr lang="en-GB" sz="2000" i="1" dirty="0" err="1"/>
              <a:t>toplantılarda</a:t>
            </a:r>
            <a:r>
              <a:rPr lang="en-GB" sz="2000" i="1" dirty="0"/>
              <a:t> </a:t>
            </a:r>
            <a:r>
              <a:rPr lang="en-GB" sz="2000" i="1" dirty="0" err="1"/>
              <a:t>çalıştayın</a:t>
            </a:r>
            <a:r>
              <a:rPr lang="en-GB" sz="2000" i="1" dirty="0"/>
              <a:t> </a:t>
            </a:r>
            <a:r>
              <a:rPr lang="en-GB" sz="2000" i="1" dirty="0" err="1"/>
              <a:t>amaç</a:t>
            </a:r>
            <a:r>
              <a:rPr lang="en-GB" sz="2000" i="1" dirty="0"/>
              <a:t> </a:t>
            </a:r>
            <a:r>
              <a:rPr lang="en-GB" sz="2000" i="1" dirty="0" err="1"/>
              <a:t>ve</a:t>
            </a:r>
            <a:r>
              <a:rPr lang="en-GB" sz="2000" i="1" dirty="0"/>
              <a:t> </a:t>
            </a:r>
            <a:r>
              <a:rPr lang="en-GB" sz="2000" i="1" dirty="0" err="1"/>
              <a:t>kapsamına</a:t>
            </a:r>
            <a:r>
              <a:rPr lang="en-GB" sz="2000" i="1" dirty="0"/>
              <a:t> </a:t>
            </a:r>
            <a:r>
              <a:rPr lang="en-GB" sz="2000" i="1" dirty="0" err="1"/>
              <a:t>uygun</a:t>
            </a:r>
            <a:r>
              <a:rPr lang="en-GB" sz="2000" i="1" dirty="0"/>
              <a:t> </a:t>
            </a:r>
            <a:r>
              <a:rPr lang="en-GB" sz="2000" i="1" dirty="0" err="1"/>
              <a:t>olarak</a:t>
            </a:r>
            <a:r>
              <a:rPr lang="en-GB" sz="2000" i="1" dirty="0"/>
              <a:t>  </a:t>
            </a:r>
            <a:r>
              <a:rPr lang="en-GB" sz="2000" i="1" dirty="0" err="1"/>
              <a:t>değerlendirme</a:t>
            </a:r>
            <a:r>
              <a:rPr lang="en-GB" sz="2000" i="1" dirty="0"/>
              <a:t> </a:t>
            </a:r>
            <a:r>
              <a:rPr lang="en-GB" sz="2000" i="1" dirty="0" err="1"/>
              <a:t>esaslarını</a:t>
            </a:r>
            <a:r>
              <a:rPr lang="en-GB" sz="2000" i="1" dirty="0"/>
              <a:t> </a:t>
            </a:r>
            <a:r>
              <a:rPr lang="en-GB" sz="2000" i="1" dirty="0" err="1"/>
              <a:t>belirlenmiştir</a:t>
            </a:r>
            <a:r>
              <a:rPr lang="en-GB" sz="2000" i="1" dirty="0"/>
              <a:t>.</a:t>
            </a:r>
          </a:p>
          <a:p>
            <a:endParaRPr lang="en-GB" sz="2000" i="1" dirty="0"/>
          </a:p>
          <a:p>
            <a:endParaRPr lang="en-GB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4E13DEA-B17A-E240-B870-E32B7990B0B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879" t="45751" r="49999" b="15809"/>
          <a:stretch/>
        </p:blipFill>
        <p:spPr>
          <a:xfrm>
            <a:off x="2743200" y="840354"/>
            <a:ext cx="6720776" cy="5544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78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374900" y="159953"/>
            <a:ext cx="9690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çalıştayda</a:t>
            </a:r>
            <a:endParaRPr lang="en-GB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9</a:t>
            </a:fld>
            <a:endParaRPr lang="en-GB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28950" y="929522"/>
          <a:ext cx="5943600" cy="18605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463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72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32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>
                          <a:effectLst/>
                        </a:rPr>
                        <a:t>BİLDİRİ ÖZETİ BAŞVURULARI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u="none" strike="noStrike" dirty="0" err="1">
                          <a:effectLst/>
                        </a:rPr>
                        <a:t>Toplam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başvuru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sayısı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19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u="none" strike="noStrike">
                          <a:effectLst/>
                        </a:rPr>
                        <a:t>Kabul edilen başvuru sayısı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16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u="none" strike="noStrike" dirty="0" err="1">
                          <a:effectLst/>
                        </a:rPr>
                        <a:t>Kapsam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dışı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olup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programa</a:t>
                      </a:r>
                      <a:r>
                        <a:rPr lang="en-US" sz="2000" u="none" strike="noStrike" baseline="0" dirty="0">
                          <a:effectLst/>
                        </a:rPr>
                        <a:t> </a:t>
                      </a:r>
                      <a:r>
                        <a:rPr lang="en-US" sz="2000" u="none" strike="noStrike" baseline="0" dirty="0" err="1">
                          <a:effectLst/>
                        </a:rPr>
                        <a:t>alınamayan</a:t>
                      </a:r>
                      <a:r>
                        <a:rPr lang="en-US" sz="2000" u="none" strike="noStrike" baseline="0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başvuru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sayısı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u="none" strike="noStrike" dirty="0" err="1">
                          <a:effectLst/>
                        </a:rPr>
                        <a:t>Geçen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yılki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çalıştay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sunumlarıyla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örtüşmesi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sebebiyle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programa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alınmayan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başvuru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sayısı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28950" y="4387215"/>
          <a:ext cx="5943600" cy="1752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30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2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32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>
                          <a:effectLst/>
                        </a:rPr>
                        <a:t>KABUL EDİLEN BİLDİRİLERİN İLLERE GÖRE DAĞILIMI*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2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>
                          <a:effectLst/>
                        </a:rPr>
                        <a:t>*</a:t>
                      </a:r>
                      <a:r>
                        <a:rPr lang="en-US" sz="1200" i="1" u="none" strike="noStrike" dirty="0" err="1">
                          <a:effectLst/>
                        </a:rPr>
                        <a:t>Konuşmacıların</a:t>
                      </a:r>
                      <a:r>
                        <a:rPr lang="en-US" sz="1200" i="1" u="none" strike="noStrike" dirty="0">
                          <a:effectLst/>
                        </a:rPr>
                        <a:t> </a:t>
                      </a:r>
                      <a:r>
                        <a:rPr lang="en-US" sz="1200" i="1" u="none" strike="noStrike" dirty="0" err="1">
                          <a:effectLst/>
                        </a:rPr>
                        <a:t>bağlı</a:t>
                      </a:r>
                      <a:r>
                        <a:rPr lang="en-US" sz="1200" i="1" u="none" strike="noStrike" dirty="0">
                          <a:effectLst/>
                        </a:rPr>
                        <a:t> </a:t>
                      </a:r>
                      <a:r>
                        <a:rPr lang="en-US" sz="1200" i="1" u="none" strike="noStrike" dirty="0" err="1">
                          <a:effectLst/>
                        </a:rPr>
                        <a:t>bulundukları</a:t>
                      </a:r>
                      <a:r>
                        <a:rPr lang="en-US" sz="1200" i="1" u="none" strike="noStrike" dirty="0">
                          <a:effectLst/>
                        </a:rPr>
                        <a:t> </a:t>
                      </a:r>
                      <a:r>
                        <a:rPr lang="en-US" sz="1200" i="1" u="none" strike="noStrike" dirty="0" err="1">
                          <a:effectLst/>
                        </a:rPr>
                        <a:t>kurum</a:t>
                      </a:r>
                      <a:r>
                        <a:rPr lang="en-US" sz="1200" i="1" u="none" strike="noStrike" dirty="0">
                          <a:effectLst/>
                        </a:rPr>
                        <a:t> </a:t>
                      </a:r>
                      <a:r>
                        <a:rPr lang="en-US" sz="1200" i="1" u="none" strike="noStrike" dirty="0" err="1">
                          <a:effectLst/>
                        </a:rPr>
                        <a:t>itibarıyla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u="none" strike="noStrike" dirty="0">
                          <a:effectLst/>
                        </a:rPr>
                        <a:t>Ankara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u="none" strike="noStrike" dirty="0">
                          <a:effectLst/>
                        </a:rPr>
                        <a:t>İstanbul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u="none" strike="noStrike" dirty="0" err="1">
                          <a:effectLst/>
                        </a:rPr>
                        <a:t>Muş</a:t>
                      </a:r>
                      <a:endParaRPr lang="en-US" sz="2000" u="none" strike="noStrike" dirty="0">
                        <a:effectLst/>
                      </a:endParaRPr>
                    </a:p>
                    <a:p>
                      <a:pPr algn="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Kayseri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  <a:p>
                      <a:pPr algn="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028950" y="2979545"/>
          <a:ext cx="5943600" cy="1244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56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7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3200"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2000" b="1" u="none" strike="noStrike" dirty="0">
                          <a:effectLst/>
                        </a:rPr>
                        <a:t>KABUL EDİLEN BİLDİRİLERİN KONULARA GÖRE DAĞILIMI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Algıç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10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err="1">
                          <a:effectLst/>
                        </a:rPr>
                        <a:t>Hızlandırıcı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err="1">
                          <a:effectLst/>
                        </a:rPr>
                        <a:t>Hızlandırıcı</a:t>
                      </a:r>
                      <a:r>
                        <a:rPr lang="en-US" sz="2000" u="none" strike="noStrike" dirty="0">
                          <a:effectLst/>
                        </a:rPr>
                        <a:t> &amp; Algıç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163050" y="4115919"/>
            <a:ext cx="2110060" cy="2023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Program </a:t>
            </a:r>
            <a:r>
              <a:rPr lang="en-GB" dirty="0" err="1"/>
              <a:t>akışında</a:t>
            </a:r>
            <a:r>
              <a:rPr lang="en-GB" dirty="0"/>
              <a:t> </a:t>
            </a:r>
            <a:r>
              <a:rPr lang="en-GB" dirty="0" err="1"/>
              <a:t>bildirilerin</a:t>
            </a:r>
            <a:r>
              <a:rPr lang="en-GB" dirty="0"/>
              <a:t> </a:t>
            </a:r>
            <a:r>
              <a:rPr lang="en-GB" dirty="0" err="1"/>
              <a:t>sunumu</a:t>
            </a:r>
            <a:r>
              <a:rPr lang="en-GB" dirty="0"/>
              <a:t> </a:t>
            </a:r>
            <a:r>
              <a:rPr lang="en-GB" dirty="0" err="1"/>
              <a:t>için</a:t>
            </a:r>
            <a:r>
              <a:rPr lang="en-GB" dirty="0"/>
              <a:t> 20 </a:t>
            </a:r>
            <a:r>
              <a:rPr lang="en-GB" dirty="0" err="1"/>
              <a:t>dakika</a:t>
            </a:r>
            <a:r>
              <a:rPr lang="en-GB" dirty="0"/>
              <a:t> </a:t>
            </a:r>
            <a:r>
              <a:rPr lang="en-GB" dirty="0" err="1"/>
              <a:t>öngörülmüş</a:t>
            </a:r>
            <a:r>
              <a:rPr lang="en-GB" dirty="0"/>
              <a:t>, 5 </a:t>
            </a:r>
            <a:r>
              <a:rPr lang="en-GB" dirty="0" err="1"/>
              <a:t>dakika</a:t>
            </a:r>
            <a:r>
              <a:rPr lang="en-GB" dirty="0"/>
              <a:t> da </a:t>
            </a:r>
            <a:r>
              <a:rPr lang="en-GB" dirty="0" err="1"/>
              <a:t>soru</a:t>
            </a:r>
            <a:r>
              <a:rPr lang="en-GB" dirty="0"/>
              <a:t> </a:t>
            </a:r>
            <a:r>
              <a:rPr lang="en-GB" dirty="0" err="1"/>
              <a:t>cevap</a:t>
            </a:r>
            <a:r>
              <a:rPr lang="en-GB" dirty="0"/>
              <a:t> </a:t>
            </a:r>
            <a:r>
              <a:rPr lang="en-GB" dirty="0" err="1"/>
              <a:t>için</a:t>
            </a:r>
            <a:r>
              <a:rPr lang="en-GB" dirty="0"/>
              <a:t> </a:t>
            </a:r>
            <a:r>
              <a:rPr lang="en-GB" dirty="0" err="1"/>
              <a:t>planlanmıştır</a:t>
            </a:r>
            <a:r>
              <a:rPr lang="en-GB" dirty="0"/>
              <a:t>. </a:t>
            </a:r>
          </a:p>
        </p:txBody>
      </p: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C202C32F-8E6D-434D-A4C5-E4D6BF4816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282" t="25792" r="31900" b="25246"/>
          <a:stretch/>
        </p:blipFill>
        <p:spPr>
          <a:xfrm>
            <a:off x="0" y="0"/>
            <a:ext cx="2743200" cy="6858000"/>
          </a:xfrm>
          <a:prstGeom prst="rect">
            <a:avLst/>
          </a:prstGeom>
        </p:spPr>
      </p:pic>
      <p:pic>
        <p:nvPicPr>
          <p:cNvPr id="13" name="Picture 2" descr="Kurumsal | İstinye Üniversitesi">
            <a:extLst>
              <a:ext uri="{FF2B5EF4-FFF2-40B4-BE49-F238E27FC236}">
                <a16:creationId xmlns:a16="http://schemas.microsoft.com/office/drawing/2014/main" id="{9A2788A8-0CC6-8B48-B67E-48A90B8E0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50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9721</TotalTime>
  <Words>1246</Words>
  <Application>Microsoft Macintosh PowerPoint</Application>
  <PresentationFormat>Widescreen</PresentationFormat>
  <Paragraphs>129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Century</vt:lpstr>
      <vt:lpstr>Chalkduster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Serkant Ali Cetin</dc:creator>
  <cp:lastModifiedBy>Serkant Ali ÇETİN, ISU</cp:lastModifiedBy>
  <cp:revision>155</cp:revision>
  <cp:lastPrinted>2020-11-28T21:21:04Z</cp:lastPrinted>
  <dcterms:created xsi:type="dcterms:W3CDTF">2020-08-27T07:33:37Z</dcterms:created>
  <dcterms:modified xsi:type="dcterms:W3CDTF">2021-11-27T06:10:18Z</dcterms:modified>
</cp:coreProperties>
</file>