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80" r:id="rId2"/>
    <p:sldId id="281" r:id="rId3"/>
    <p:sldId id="279" r:id="rId4"/>
    <p:sldId id="265" r:id="rId5"/>
    <p:sldId id="267" r:id="rId6"/>
    <p:sldId id="268" r:id="rId7"/>
    <p:sldId id="282" r:id="rId8"/>
    <p:sldId id="283" r:id="rId9"/>
    <p:sldId id="284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23"/>
    <p:restoredTop sz="95878"/>
  </p:normalViewPr>
  <p:slideViewPr>
    <p:cSldViewPr snapToGrid="0" snapToObjects="1">
      <p:cViewPr varScale="1">
        <p:scale>
          <a:sx n="46" d="100"/>
          <a:sy n="46" d="100"/>
        </p:scale>
        <p:origin x="192" y="9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91F7A-CB23-4E4D-8E76-355ABB90957E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2188C-3493-CC44-A016-E417FB1A00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046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Serkant Ali Çetin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5D30F-9241-234C-B80D-E46119B63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434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tif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33EBE5-7568-264E-A620-1D1032A12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491" y="5362224"/>
            <a:ext cx="4011017" cy="898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64E8C9-2DCB-4249-8C1C-152FC0F51CD2}"/>
              </a:ext>
            </a:extLst>
          </p:cNvPr>
          <p:cNvSpPr/>
          <p:nvPr/>
        </p:nvSpPr>
        <p:spPr>
          <a:xfrm>
            <a:off x="-39512" y="596948"/>
            <a:ext cx="922302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dirty="0" err="1"/>
              <a:t>İstinye</a:t>
            </a:r>
            <a:r>
              <a:rPr lang="en-GB" sz="4800" dirty="0"/>
              <a:t> </a:t>
            </a:r>
            <a:r>
              <a:rPr lang="en-GB" sz="4800" dirty="0" err="1"/>
              <a:t>Üniversitesinde</a:t>
            </a:r>
            <a:r>
              <a:rPr lang="en-GB" sz="4800" dirty="0"/>
              <a:t> </a:t>
            </a:r>
            <a:r>
              <a:rPr lang="en-GB" sz="4800" dirty="0" err="1"/>
              <a:t>Deneysel</a:t>
            </a:r>
            <a:r>
              <a:rPr lang="en-GB" sz="4800" dirty="0"/>
              <a:t> </a:t>
            </a:r>
            <a:r>
              <a:rPr lang="en-GB" sz="4800" dirty="0" err="1"/>
              <a:t>Yüksek</a:t>
            </a:r>
            <a:r>
              <a:rPr lang="en-GB" sz="4800" dirty="0"/>
              <a:t> </a:t>
            </a:r>
            <a:r>
              <a:rPr lang="en-GB" sz="4800" dirty="0" err="1"/>
              <a:t>Enerji</a:t>
            </a:r>
            <a:r>
              <a:rPr lang="en-GB" sz="4800" dirty="0"/>
              <a:t> </a:t>
            </a:r>
            <a:r>
              <a:rPr lang="en-GB" sz="4800" dirty="0" err="1"/>
              <a:t>ve</a:t>
            </a:r>
            <a:r>
              <a:rPr lang="en-GB" sz="4800" dirty="0"/>
              <a:t> </a:t>
            </a:r>
            <a:r>
              <a:rPr lang="en-GB" sz="4800" dirty="0" err="1"/>
              <a:t>Parçacık</a:t>
            </a:r>
            <a:r>
              <a:rPr lang="en-GB" sz="4800" dirty="0"/>
              <a:t> </a:t>
            </a:r>
            <a:r>
              <a:rPr lang="en-GB" sz="4800" dirty="0" err="1"/>
              <a:t>Fiziği</a:t>
            </a:r>
            <a:r>
              <a:rPr lang="en-GB" sz="4800" dirty="0"/>
              <a:t> </a:t>
            </a:r>
            <a:r>
              <a:rPr lang="en-GB" sz="4800" dirty="0" err="1"/>
              <a:t>Yapılanması</a:t>
            </a:r>
            <a:r>
              <a:rPr lang="en-GB" sz="4800" dirty="0"/>
              <a:t> </a:t>
            </a:r>
          </a:p>
          <a:p>
            <a:pPr algn="ctr"/>
            <a:endParaRPr lang="en-GB" sz="1600" dirty="0"/>
          </a:p>
          <a:p>
            <a:pPr algn="ctr"/>
            <a:r>
              <a:rPr lang="en-GB" sz="4800" dirty="0"/>
              <a:t>TR-PH-PA’21</a:t>
            </a:r>
          </a:p>
          <a:p>
            <a:pPr algn="ctr"/>
            <a:endParaRPr lang="en-GB" sz="1600" dirty="0"/>
          </a:p>
          <a:p>
            <a:pPr algn="ctr"/>
            <a:r>
              <a:rPr lang="en-GB" sz="3200" dirty="0" err="1"/>
              <a:t>Serkant</a:t>
            </a:r>
            <a:r>
              <a:rPr lang="en-GB" sz="3200" dirty="0"/>
              <a:t> Ali </a:t>
            </a:r>
            <a:r>
              <a:rPr lang="en-GB" sz="3200" dirty="0" err="1"/>
              <a:t>Çetin</a:t>
            </a:r>
            <a:endParaRPr lang="en-GB" sz="3200" dirty="0"/>
          </a:p>
          <a:p>
            <a:pPr algn="ctr"/>
            <a:r>
              <a:rPr lang="en-GB" sz="32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serkant.cetin@istinye.edu.tr</a:t>
            </a:r>
            <a:endParaRPr lang="en-GB" sz="3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076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285640" y="2477231"/>
            <a:ext cx="2777815" cy="492433"/>
            <a:chOff x="3314214" y="2577244"/>
            <a:chExt cx="2777815" cy="492433"/>
          </a:xfrm>
          <a:blipFill>
            <a:blip r:embed="rId2"/>
            <a:tile tx="0" ty="0" sx="100000" sy="100000" flip="none" algn="tl"/>
          </a:blipFill>
        </p:grpSpPr>
        <p:sp>
          <p:nvSpPr>
            <p:cNvPr id="6" name="Rounded Rectangle 5"/>
            <p:cNvSpPr/>
            <p:nvPr/>
          </p:nvSpPr>
          <p:spPr>
            <a:xfrm>
              <a:off x="3314214" y="2577244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44027" y="2586723"/>
              <a:ext cx="1111715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EĞİTİM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285640" y="3088757"/>
            <a:ext cx="2777815" cy="492433"/>
            <a:chOff x="3314214" y="3188770"/>
            <a:chExt cx="2777815" cy="492433"/>
          </a:xfrm>
          <a:blipFill>
            <a:blip r:embed="rId3"/>
            <a:tile tx="0" ty="0" sx="100000" sy="100000" flip="none" algn="tl"/>
          </a:blipFill>
        </p:grpSpPr>
        <p:sp>
          <p:nvSpPr>
            <p:cNvPr id="9" name="Rounded Rectangle 8"/>
            <p:cNvSpPr/>
            <p:nvPr/>
          </p:nvSpPr>
          <p:spPr>
            <a:xfrm>
              <a:off x="3314214" y="3188770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32272" y="3205927"/>
              <a:ext cx="1735219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ARAŞTIRMA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285640" y="3709636"/>
            <a:ext cx="2777815" cy="492433"/>
            <a:chOff x="3314214" y="3809649"/>
            <a:chExt cx="2777815" cy="492433"/>
          </a:xfrm>
          <a:blipFill>
            <a:blip r:embed="rId2"/>
            <a:tile tx="0" ty="0" sx="100000" sy="100000" flip="none" algn="tl"/>
          </a:blipFill>
        </p:grpSpPr>
        <p:sp>
          <p:nvSpPr>
            <p:cNvPr id="12" name="Rounded Rectangle 11"/>
            <p:cNvSpPr/>
            <p:nvPr/>
          </p:nvSpPr>
          <p:spPr>
            <a:xfrm>
              <a:off x="3314214" y="3809649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49711" y="3825032"/>
              <a:ext cx="1700337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UYGULAMA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097530" y="1374435"/>
            <a:ext cx="3135630" cy="2266476"/>
            <a:chOff x="3097530" y="1374435"/>
            <a:chExt cx="3135630" cy="2266476"/>
          </a:xfrm>
        </p:grpSpPr>
        <p:sp>
          <p:nvSpPr>
            <p:cNvPr id="2" name="Rounded Rectangle 1"/>
            <p:cNvSpPr/>
            <p:nvPr/>
          </p:nvSpPr>
          <p:spPr>
            <a:xfrm>
              <a:off x="3097530" y="1374435"/>
              <a:ext cx="3135630" cy="226647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94478" y="1783447"/>
              <a:ext cx="15379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LİSANSÜSTÜ</a:t>
              </a:r>
            </a:p>
            <a:p>
              <a:pPr algn="ctr"/>
              <a:r>
                <a:rPr lang="en-GB" sz="1400" b="1" i="1" dirty="0" err="1">
                  <a:solidFill>
                    <a:srgbClr val="FF0000"/>
                  </a:solidFill>
                </a:rPr>
                <a:t>Doktora</a:t>
              </a:r>
              <a:r>
                <a:rPr lang="en-GB" sz="1400" b="1" i="1" dirty="0">
                  <a:solidFill>
                    <a:srgbClr val="FF0000"/>
                  </a:solidFill>
                </a:rPr>
                <a:t> </a:t>
              </a:r>
              <a:r>
                <a:rPr lang="en-GB" sz="1400" b="1" i="1" dirty="0" err="1">
                  <a:solidFill>
                    <a:srgbClr val="FF0000"/>
                  </a:solidFill>
                </a:rPr>
                <a:t>Programı</a:t>
              </a:r>
              <a:endParaRPr lang="en-GB" sz="1400" b="1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545080" y="3017100"/>
            <a:ext cx="4236720" cy="2118780"/>
            <a:chOff x="2545080" y="3017100"/>
            <a:chExt cx="4236720" cy="2118780"/>
          </a:xfrm>
        </p:grpSpPr>
        <p:sp>
          <p:nvSpPr>
            <p:cNvPr id="17" name="Rounded Rectangle 16"/>
            <p:cNvSpPr/>
            <p:nvPr/>
          </p:nvSpPr>
          <p:spPr>
            <a:xfrm>
              <a:off x="2545080" y="3017100"/>
              <a:ext cx="4236720" cy="2118780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0330" y="4462663"/>
              <a:ext cx="4046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0B050"/>
                  </a:solidFill>
                </a:rPr>
                <a:t>YÜKSEK ENERJİ </a:t>
              </a:r>
              <a:r>
                <a:rPr lang="en-GB" b="1" dirty="0" err="1">
                  <a:solidFill>
                    <a:srgbClr val="00B050"/>
                  </a:solidFill>
                </a:rPr>
                <a:t>ve</a:t>
              </a:r>
              <a:r>
                <a:rPr lang="en-GB" b="1" dirty="0">
                  <a:solidFill>
                    <a:srgbClr val="00B050"/>
                  </a:solidFill>
                </a:rPr>
                <a:t> PARÇACIK FİZİĞİ UYGULAMA </a:t>
              </a:r>
              <a:r>
                <a:rPr lang="en-GB" b="1" dirty="0" err="1">
                  <a:solidFill>
                    <a:srgbClr val="00B050"/>
                  </a:solidFill>
                </a:rPr>
                <a:t>ve</a:t>
              </a:r>
              <a:r>
                <a:rPr lang="en-GB" b="1" dirty="0">
                  <a:solidFill>
                    <a:srgbClr val="00B050"/>
                  </a:solidFill>
                </a:rPr>
                <a:t> ARAŞTIRMA MERKEZİ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603510-8F05-0941-A19D-98B972D65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2635278D-1990-914C-80F6-FC8AA93C5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70888B1-190D-7C46-A22A-C22D7BB35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10</a:t>
            </a:fld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77C106D-C393-9243-83E4-9BE1FAD658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376" y="32261"/>
            <a:ext cx="2345399" cy="525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9EA1580-DEBF-3F44-897A-AEE4A13F787D}"/>
              </a:ext>
            </a:extLst>
          </p:cNvPr>
          <p:cNvSpPr/>
          <p:nvPr/>
        </p:nvSpPr>
        <p:spPr>
          <a:xfrm>
            <a:off x="2286000" y="51653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dirty="0" err="1"/>
              <a:t>İstinye</a:t>
            </a:r>
            <a:r>
              <a:rPr lang="en-GB" dirty="0"/>
              <a:t> </a:t>
            </a:r>
            <a:r>
              <a:rPr lang="en-GB" dirty="0" err="1"/>
              <a:t>Üniversitesinde</a:t>
            </a:r>
            <a:r>
              <a:rPr lang="en-GB" dirty="0"/>
              <a:t> </a:t>
            </a:r>
            <a:r>
              <a:rPr lang="en-GB" dirty="0" err="1"/>
              <a:t>Deneysel</a:t>
            </a:r>
            <a:r>
              <a:rPr lang="en-GB" dirty="0"/>
              <a:t> </a:t>
            </a:r>
            <a:r>
              <a:rPr lang="en-GB" dirty="0" err="1"/>
              <a:t>Yüksek</a:t>
            </a:r>
            <a:r>
              <a:rPr lang="en-GB" dirty="0"/>
              <a:t> </a:t>
            </a:r>
            <a:r>
              <a:rPr lang="en-GB" dirty="0" err="1"/>
              <a:t>Enerji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Parçacık</a:t>
            </a:r>
            <a:r>
              <a:rPr lang="en-GB" dirty="0"/>
              <a:t> </a:t>
            </a:r>
            <a:r>
              <a:rPr lang="en-GB" dirty="0" err="1"/>
              <a:t>Fiziği</a:t>
            </a:r>
            <a:r>
              <a:rPr lang="en-GB" dirty="0"/>
              <a:t> </a:t>
            </a:r>
            <a:r>
              <a:rPr lang="en-GB" dirty="0" err="1"/>
              <a:t>Yapılanması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309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84D28DE1-4B6F-304D-B3F9-D7D3F716C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Serkant</a:t>
            </a:r>
            <a:r>
              <a:rPr lang="en-GB" dirty="0"/>
              <a:t> Ali </a:t>
            </a:r>
            <a:r>
              <a:rPr lang="en-GB" dirty="0" err="1"/>
              <a:t>Çetin</a:t>
            </a:r>
            <a:endParaRPr lang="en-GB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132B30B6-45E2-D74E-A71F-A6106C087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/>
              <a:t>TR-PH-PA’21 / 2021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3FA0253-5512-BB4B-87CD-5AA481CE5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2</a:t>
            </a:fld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6085EDA-1455-8A45-B81B-6BDBFF666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4376" y="32261"/>
            <a:ext cx="2345399" cy="525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DEDEDF1-C54D-E540-8A93-6DD9586E404E}"/>
              </a:ext>
            </a:extLst>
          </p:cNvPr>
          <p:cNvSpPr txBox="1"/>
          <p:nvPr/>
        </p:nvSpPr>
        <p:spPr>
          <a:xfrm>
            <a:off x="34571" y="-21522"/>
            <a:ext cx="808213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Kuruluş</a:t>
            </a:r>
            <a:r>
              <a:rPr lang="en-GB" dirty="0"/>
              <a:t>:		2015</a:t>
            </a:r>
          </a:p>
          <a:p>
            <a:r>
              <a:rPr lang="en-GB" dirty="0" err="1"/>
              <a:t>Öğrenci</a:t>
            </a:r>
            <a:r>
              <a:rPr lang="en-GB" dirty="0"/>
              <a:t> </a:t>
            </a:r>
            <a:r>
              <a:rPr lang="en-GB" dirty="0" err="1"/>
              <a:t>sayısı</a:t>
            </a:r>
            <a:r>
              <a:rPr lang="en-GB" dirty="0"/>
              <a:t>:	10k+ </a:t>
            </a:r>
          </a:p>
          <a:p>
            <a:endParaRPr lang="en-GB" dirty="0"/>
          </a:p>
          <a:p>
            <a:r>
              <a:rPr lang="en-GB" sz="1400" b="1" dirty="0"/>
              <a:t>2 </a:t>
            </a:r>
            <a:r>
              <a:rPr lang="en-GB" sz="1400" b="1" dirty="0" err="1"/>
              <a:t>Meslek</a:t>
            </a:r>
            <a:r>
              <a:rPr lang="en-GB" sz="1400" b="1" dirty="0"/>
              <a:t> </a:t>
            </a:r>
            <a:r>
              <a:rPr lang="en-GB" sz="1400" b="1" dirty="0" err="1"/>
              <a:t>Yüksekokulu</a:t>
            </a:r>
            <a:r>
              <a:rPr lang="en-GB" sz="1400" dirty="0"/>
              <a:t>		(~3k </a:t>
            </a:r>
            <a:r>
              <a:rPr lang="en-GB" sz="1400" dirty="0" err="1"/>
              <a:t>öğrenci</a:t>
            </a:r>
            <a:r>
              <a:rPr lang="en-GB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Meslek</a:t>
            </a:r>
            <a:r>
              <a:rPr lang="en-GB" sz="1400" dirty="0"/>
              <a:t> </a:t>
            </a:r>
            <a:r>
              <a:rPr lang="en-GB" sz="1400" dirty="0" err="1"/>
              <a:t>Yüksekokulu</a:t>
            </a:r>
            <a:r>
              <a:rPr lang="en-GB" sz="1400" dirty="0"/>
              <a:t>	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Sağlık</a:t>
            </a:r>
            <a:r>
              <a:rPr lang="en-GB" sz="1400" dirty="0"/>
              <a:t> </a:t>
            </a:r>
            <a:r>
              <a:rPr lang="en-GB" sz="1400" dirty="0" err="1"/>
              <a:t>Hizmetleri</a:t>
            </a:r>
            <a:r>
              <a:rPr lang="en-GB" sz="1400" dirty="0"/>
              <a:t> </a:t>
            </a:r>
            <a:r>
              <a:rPr lang="en-GB" sz="1400" dirty="0" err="1"/>
              <a:t>Meslek</a:t>
            </a:r>
            <a:r>
              <a:rPr lang="en-GB" sz="1400" dirty="0"/>
              <a:t> </a:t>
            </a:r>
            <a:r>
              <a:rPr lang="en-GB" sz="1400" dirty="0" err="1"/>
              <a:t>Yüksekokulu</a:t>
            </a:r>
            <a:endParaRPr lang="en-GB" sz="1400" dirty="0"/>
          </a:p>
          <a:p>
            <a:endParaRPr lang="en-GB" sz="1400" dirty="0"/>
          </a:p>
          <a:p>
            <a:r>
              <a:rPr lang="en-GB" sz="1400" b="1" dirty="0"/>
              <a:t>9 </a:t>
            </a:r>
            <a:r>
              <a:rPr lang="en-GB" sz="1400" b="1" dirty="0" err="1"/>
              <a:t>Fakülte</a:t>
            </a:r>
            <a:r>
              <a:rPr lang="en-GB" sz="1400" dirty="0"/>
              <a:t>			 (~7k </a:t>
            </a:r>
            <a:r>
              <a:rPr lang="en-GB" sz="1400" dirty="0" err="1"/>
              <a:t>öğrenci</a:t>
            </a:r>
            <a:r>
              <a:rPr lang="en-GB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Diş</a:t>
            </a:r>
            <a:r>
              <a:rPr lang="en-GB" sz="1400" dirty="0"/>
              <a:t> </a:t>
            </a:r>
            <a:r>
              <a:rPr lang="en-GB" sz="1400" dirty="0" err="1"/>
              <a:t>Hekimliği</a:t>
            </a:r>
            <a:r>
              <a:rPr lang="en-GB" sz="1400" dirty="0"/>
              <a:t> </a:t>
            </a:r>
            <a:r>
              <a:rPr lang="en-GB" sz="1400" dirty="0" err="1"/>
              <a:t>Fakültesi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Eczacılık</a:t>
            </a:r>
            <a:r>
              <a:rPr lang="en-GB" sz="1400" dirty="0"/>
              <a:t> </a:t>
            </a:r>
            <a:r>
              <a:rPr lang="en-GB" sz="1400" dirty="0" err="1"/>
              <a:t>Fakültesi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Güzel</a:t>
            </a:r>
            <a:r>
              <a:rPr lang="en-GB" sz="1400" dirty="0"/>
              <a:t> </a:t>
            </a:r>
            <a:r>
              <a:rPr lang="en-GB" sz="1400" dirty="0" err="1"/>
              <a:t>Sanatlar</a:t>
            </a:r>
            <a:r>
              <a:rPr lang="en-GB" sz="1400" dirty="0"/>
              <a:t>, </a:t>
            </a:r>
            <a:r>
              <a:rPr lang="en-GB" sz="1400" dirty="0" err="1"/>
              <a:t>Tasarım</a:t>
            </a:r>
            <a:r>
              <a:rPr lang="en-GB" sz="1400" dirty="0"/>
              <a:t> </a:t>
            </a:r>
            <a:r>
              <a:rPr lang="en-GB" sz="1400" dirty="0" err="1"/>
              <a:t>ve</a:t>
            </a:r>
            <a:r>
              <a:rPr lang="en-GB" sz="1400" dirty="0"/>
              <a:t> </a:t>
            </a:r>
            <a:r>
              <a:rPr lang="en-GB" sz="1400" dirty="0" err="1"/>
              <a:t>Mimarlık</a:t>
            </a:r>
            <a:r>
              <a:rPr lang="en-GB" sz="1400" dirty="0"/>
              <a:t> </a:t>
            </a:r>
            <a:r>
              <a:rPr lang="en-GB" sz="1400" dirty="0" err="1"/>
              <a:t>Fakültesi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İktisadi</a:t>
            </a:r>
            <a:r>
              <a:rPr lang="en-GB" sz="1400" dirty="0"/>
              <a:t>, </a:t>
            </a:r>
            <a:r>
              <a:rPr lang="en-GB" sz="1400" dirty="0" err="1"/>
              <a:t>İdari</a:t>
            </a:r>
            <a:r>
              <a:rPr lang="en-GB" sz="1400" dirty="0"/>
              <a:t> </a:t>
            </a:r>
            <a:r>
              <a:rPr lang="en-GB" sz="1400" dirty="0" err="1"/>
              <a:t>ve</a:t>
            </a:r>
            <a:r>
              <a:rPr lang="en-GB" sz="1400" dirty="0"/>
              <a:t> </a:t>
            </a:r>
            <a:r>
              <a:rPr lang="en-GB" sz="1400" dirty="0" err="1"/>
              <a:t>Sosyal</a:t>
            </a:r>
            <a:r>
              <a:rPr lang="en-GB" sz="1400" dirty="0"/>
              <a:t> </a:t>
            </a:r>
            <a:r>
              <a:rPr lang="en-GB" sz="1400" dirty="0" err="1"/>
              <a:t>Bilimler</a:t>
            </a:r>
            <a:r>
              <a:rPr lang="en-GB" sz="1400" dirty="0"/>
              <a:t> </a:t>
            </a:r>
            <a:r>
              <a:rPr lang="en-GB" sz="1400" dirty="0" err="1"/>
              <a:t>Fakültesi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İletişim</a:t>
            </a:r>
            <a:r>
              <a:rPr lang="en-GB" sz="1400" dirty="0"/>
              <a:t> </a:t>
            </a:r>
            <a:r>
              <a:rPr lang="en-GB" sz="1400" dirty="0" err="1"/>
              <a:t>Fakültesi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İnsan</a:t>
            </a:r>
            <a:r>
              <a:rPr lang="en-GB" sz="1400" dirty="0"/>
              <a:t> </a:t>
            </a:r>
            <a:r>
              <a:rPr lang="en-GB" sz="1400" dirty="0" err="1"/>
              <a:t>ve</a:t>
            </a:r>
            <a:r>
              <a:rPr lang="en-GB" sz="1400" dirty="0"/>
              <a:t> </a:t>
            </a:r>
            <a:r>
              <a:rPr lang="en-GB" sz="1400" dirty="0" err="1"/>
              <a:t>Toplum</a:t>
            </a:r>
            <a:r>
              <a:rPr lang="en-GB" sz="1400" dirty="0"/>
              <a:t> </a:t>
            </a:r>
            <a:r>
              <a:rPr lang="en-GB" sz="1400" dirty="0" err="1"/>
              <a:t>Bilimleri</a:t>
            </a:r>
            <a:r>
              <a:rPr lang="en-GB" sz="1400" dirty="0"/>
              <a:t> </a:t>
            </a:r>
            <a:r>
              <a:rPr lang="en-GB" sz="1400" dirty="0" err="1"/>
              <a:t>Fakültesi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Mühendislik</a:t>
            </a:r>
            <a:r>
              <a:rPr lang="en-GB" sz="1400" dirty="0"/>
              <a:t> </a:t>
            </a:r>
            <a:r>
              <a:rPr lang="en-GB" sz="1400" dirty="0" err="1"/>
              <a:t>ve</a:t>
            </a:r>
            <a:r>
              <a:rPr lang="en-GB" sz="1400" dirty="0"/>
              <a:t> </a:t>
            </a:r>
            <a:r>
              <a:rPr lang="en-GB" sz="1400" dirty="0" err="1"/>
              <a:t>Doğa</a:t>
            </a:r>
            <a:r>
              <a:rPr lang="en-GB" sz="1400" dirty="0"/>
              <a:t> </a:t>
            </a:r>
            <a:r>
              <a:rPr lang="en-GB" sz="1400" dirty="0" err="1"/>
              <a:t>Bilimleri</a:t>
            </a:r>
            <a:r>
              <a:rPr lang="en-GB" sz="1400" dirty="0"/>
              <a:t> </a:t>
            </a:r>
            <a:r>
              <a:rPr lang="en-GB" sz="1400" dirty="0" err="1"/>
              <a:t>Fakültesi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Sağlık</a:t>
            </a:r>
            <a:r>
              <a:rPr lang="en-GB" sz="1400" dirty="0"/>
              <a:t> </a:t>
            </a:r>
            <a:r>
              <a:rPr lang="en-GB" sz="1400" dirty="0" err="1"/>
              <a:t>Bilimleri</a:t>
            </a:r>
            <a:r>
              <a:rPr lang="en-GB" sz="1400" dirty="0"/>
              <a:t> </a:t>
            </a:r>
            <a:r>
              <a:rPr lang="en-GB" sz="1400" dirty="0" err="1"/>
              <a:t>Fakültesi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Tıp</a:t>
            </a:r>
            <a:r>
              <a:rPr lang="en-GB" sz="1400" dirty="0"/>
              <a:t> </a:t>
            </a:r>
            <a:r>
              <a:rPr lang="en-GB" sz="1400" dirty="0" err="1"/>
              <a:t>Fakültesi</a:t>
            </a:r>
            <a:endParaRPr lang="en-GB" sz="1400" dirty="0"/>
          </a:p>
          <a:p>
            <a:endParaRPr lang="en-GB" sz="1400" dirty="0"/>
          </a:p>
          <a:p>
            <a:r>
              <a:rPr lang="en-GB" sz="1400" b="1" dirty="0"/>
              <a:t>3 </a:t>
            </a:r>
            <a:r>
              <a:rPr lang="en-GB" sz="1400" b="1" dirty="0" err="1"/>
              <a:t>Enstitü</a:t>
            </a:r>
            <a:r>
              <a:rPr lang="en-GB" sz="1400" dirty="0"/>
              <a:t>			 (~400 </a:t>
            </a:r>
            <a:r>
              <a:rPr lang="en-GB" sz="1400" dirty="0" err="1"/>
              <a:t>öğrenci</a:t>
            </a:r>
            <a:r>
              <a:rPr lang="en-GB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Sağlık</a:t>
            </a:r>
            <a:r>
              <a:rPr lang="en-GB" sz="1400" dirty="0"/>
              <a:t> </a:t>
            </a:r>
            <a:r>
              <a:rPr lang="en-GB" sz="1400" dirty="0" err="1"/>
              <a:t>Bilimleri</a:t>
            </a:r>
            <a:r>
              <a:rPr lang="en-GB" sz="1400" dirty="0"/>
              <a:t> </a:t>
            </a:r>
            <a:r>
              <a:rPr lang="en-GB" sz="1400" dirty="0" err="1"/>
              <a:t>Enstitüsü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Sosyal</a:t>
            </a:r>
            <a:r>
              <a:rPr lang="en-GB" sz="1400" dirty="0"/>
              <a:t> </a:t>
            </a:r>
            <a:r>
              <a:rPr lang="en-GB" sz="1400" dirty="0" err="1"/>
              <a:t>Bilimleri</a:t>
            </a:r>
            <a:r>
              <a:rPr lang="en-GB" sz="1400" dirty="0"/>
              <a:t> </a:t>
            </a:r>
            <a:r>
              <a:rPr lang="en-GB" sz="1400" dirty="0" err="1"/>
              <a:t>Enstitüsü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Fen </a:t>
            </a:r>
            <a:r>
              <a:rPr lang="en-GB" sz="1400" dirty="0" err="1"/>
              <a:t>Bilimleri</a:t>
            </a:r>
            <a:r>
              <a:rPr lang="en-GB" sz="1400" dirty="0"/>
              <a:t> </a:t>
            </a:r>
            <a:r>
              <a:rPr lang="en-GB" sz="1400" dirty="0" err="1"/>
              <a:t>Enstitüsü</a:t>
            </a:r>
            <a:endParaRPr lang="en-GB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788EC8-ECD6-804C-8EDD-5A5C6B0148B0}"/>
              </a:ext>
            </a:extLst>
          </p:cNvPr>
          <p:cNvSpPr/>
          <p:nvPr/>
        </p:nvSpPr>
        <p:spPr>
          <a:xfrm>
            <a:off x="4256068" y="594659"/>
            <a:ext cx="488793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12 </a:t>
            </a:r>
            <a:r>
              <a:rPr lang="en-US" sz="1400" b="1" dirty="0" err="1"/>
              <a:t>Uygulama</a:t>
            </a:r>
            <a:r>
              <a:rPr lang="en-US" sz="1400" b="1" dirty="0"/>
              <a:t> </a:t>
            </a:r>
            <a:r>
              <a:rPr lang="en-US" sz="1400" b="1" dirty="0" err="1"/>
              <a:t>ve</a:t>
            </a:r>
            <a:r>
              <a:rPr lang="en-US" sz="1400" b="1" dirty="0"/>
              <a:t> </a:t>
            </a:r>
            <a:r>
              <a:rPr lang="en-US" sz="1400" b="1" dirty="0" err="1"/>
              <a:t>Araştırma</a:t>
            </a:r>
            <a:r>
              <a:rPr lang="en-US" sz="1400" b="1" dirty="0"/>
              <a:t> </a:t>
            </a:r>
            <a:r>
              <a:rPr lang="en-US" sz="1400" b="1" dirty="0" err="1"/>
              <a:t>Merkezi</a:t>
            </a:r>
            <a:r>
              <a:rPr lang="en-US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3B </a:t>
            </a:r>
            <a:r>
              <a:rPr lang="en-US" sz="1400" dirty="0" err="1"/>
              <a:t>Tasarım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Prototipleme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r>
              <a:rPr lang="en-US" sz="1400" dirty="0"/>
              <a:t> (İSÜ3D)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Bilimsel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Teknolojik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Ekonomi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Politika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r>
              <a:rPr lang="en-US" sz="1400" dirty="0"/>
              <a:t> (EPAM)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Güvenlik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Savunma</a:t>
            </a:r>
            <a:r>
              <a:rPr lang="en-US" sz="1400" dirty="0"/>
              <a:t> </a:t>
            </a:r>
            <a:r>
              <a:rPr lang="en-US" sz="1400" dirty="0" err="1"/>
              <a:t>Stratejileri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r>
              <a:rPr lang="en-US" sz="1400" dirty="0"/>
              <a:t> (GÜVSAM)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Kök</a:t>
            </a:r>
            <a:r>
              <a:rPr lang="en-US" sz="1400" dirty="0"/>
              <a:t> </a:t>
            </a:r>
            <a:r>
              <a:rPr lang="en-US" sz="1400" dirty="0" err="1"/>
              <a:t>Hücre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Doku</a:t>
            </a:r>
            <a:r>
              <a:rPr lang="en-US" sz="1400" dirty="0"/>
              <a:t> </a:t>
            </a:r>
            <a:r>
              <a:rPr lang="en-US" sz="1400" dirty="0" err="1"/>
              <a:t>Mühendisliği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r>
              <a:rPr lang="en-US" sz="1400" dirty="0"/>
              <a:t> (İSÜKÖK)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Kuşak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Yol</a:t>
            </a:r>
            <a:r>
              <a:rPr lang="en-US" sz="1400" dirty="0"/>
              <a:t> </a:t>
            </a:r>
            <a:r>
              <a:rPr lang="en-US" sz="1400" dirty="0" err="1"/>
              <a:t>Çalışmaları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r>
              <a:rPr lang="en-US" sz="1400" dirty="0"/>
              <a:t> (KUYÇAM)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Medya</a:t>
            </a:r>
            <a:r>
              <a:rPr lang="en-US" sz="1400" dirty="0"/>
              <a:t> </a:t>
            </a:r>
            <a:r>
              <a:rPr lang="en-US" sz="1400" dirty="0" err="1"/>
              <a:t>Çalışmaları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r>
              <a:rPr lang="en-US" sz="1400" dirty="0"/>
              <a:t> </a:t>
            </a:r>
            <a:r>
              <a:rPr lang="en-US" sz="1400" dirty="0" err="1"/>
              <a:t>Moleküler</a:t>
            </a:r>
            <a:r>
              <a:rPr lang="en-US" sz="1400" dirty="0"/>
              <a:t> </a:t>
            </a:r>
            <a:r>
              <a:rPr lang="en-US" sz="1400" dirty="0" err="1"/>
              <a:t>Kanser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r>
              <a:rPr lang="en-US" sz="1400" dirty="0"/>
              <a:t> (İSÜMKAM)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Nörolojik</a:t>
            </a:r>
            <a:r>
              <a:rPr lang="en-US" sz="1400" dirty="0"/>
              <a:t> </a:t>
            </a:r>
            <a:r>
              <a:rPr lang="en-US" sz="1400" dirty="0" err="1"/>
              <a:t>Bilimler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r>
              <a:rPr lang="en-US" sz="1400" dirty="0"/>
              <a:t> (ISUCAN)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Sürekli</a:t>
            </a:r>
            <a:r>
              <a:rPr lang="en-US" sz="1400" dirty="0"/>
              <a:t> </a:t>
            </a:r>
            <a:r>
              <a:rPr lang="en-US" sz="1400" dirty="0" err="1"/>
              <a:t>Eğitim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r>
              <a:rPr lang="en-US" sz="1400" dirty="0"/>
              <a:t> (İSÜSEM)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Tıpta</a:t>
            </a:r>
            <a:r>
              <a:rPr lang="en-US" sz="1400" dirty="0"/>
              <a:t> </a:t>
            </a:r>
            <a:r>
              <a:rPr lang="en-US" sz="1400" dirty="0" err="1"/>
              <a:t>Yapay</a:t>
            </a:r>
            <a:r>
              <a:rPr lang="en-US" sz="1400" dirty="0"/>
              <a:t> </a:t>
            </a:r>
            <a:r>
              <a:rPr lang="en-US" sz="1400" dirty="0" err="1"/>
              <a:t>Zekâ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r>
              <a:rPr lang="en-US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Türkçe</a:t>
            </a:r>
            <a:r>
              <a:rPr lang="en-US" sz="1400" dirty="0"/>
              <a:t> </a:t>
            </a:r>
            <a:r>
              <a:rPr lang="en-US" sz="1400" dirty="0" err="1"/>
              <a:t>Eğitimi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Öğretimi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r>
              <a:rPr lang="en-US" sz="1400" dirty="0"/>
              <a:t> (İSÜ-TÜRKMER)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Uluslararası</a:t>
            </a:r>
            <a:r>
              <a:rPr lang="en-US" sz="1400" dirty="0"/>
              <a:t> </a:t>
            </a:r>
            <a:r>
              <a:rPr lang="en-US" sz="1400" dirty="0" err="1"/>
              <a:t>Sürdürülebilirlik</a:t>
            </a:r>
            <a:r>
              <a:rPr lang="en-US" sz="1400" dirty="0"/>
              <a:t> </a:t>
            </a:r>
            <a:r>
              <a:rPr lang="en-US" sz="1400" dirty="0" err="1"/>
              <a:t>Uygulama</a:t>
            </a:r>
            <a:r>
              <a:rPr lang="en-US" sz="1400" dirty="0"/>
              <a:t> </a:t>
            </a:r>
            <a:r>
              <a:rPr lang="en-US" sz="1400" dirty="0" err="1"/>
              <a:t>ve</a:t>
            </a:r>
            <a:r>
              <a:rPr lang="en-US" sz="1400" dirty="0"/>
              <a:t> </a:t>
            </a:r>
            <a:r>
              <a:rPr lang="en-US" sz="1400" dirty="0" err="1"/>
              <a:t>Araştırma</a:t>
            </a:r>
            <a:r>
              <a:rPr lang="en-US" sz="1400" dirty="0"/>
              <a:t> </a:t>
            </a:r>
            <a:r>
              <a:rPr lang="en-US" sz="1400" dirty="0" err="1"/>
              <a:t>Merkezi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AA8EBB-F405-C04A-B842-F9AB41A111A3}"/>
              </a:ext>
            </a:extLst>
          </p:cNvPr>
          <p:cNvSpPr txBox="1"/>
          <p:nvPr/>
        </p:nvSpPr>
        <p:spPr>
          <a:xfrm>
            <a:off x="2461683" y="4878346"/>
            <a:ext cx="502433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/>
              <a:t>Araştırmaya</a:t>
            </a:r>
            <a:r>
              <a:rPr lang="en-GB" sz="1400" b="1" dirty="0"/>
              <a:t> </a:t>
            </a:r>
            <a:r>
              <a:rPr lang="en-GB" sz="1400" b="1" dirty="0" err="1"/>
              <a:t>yönelik</a:t>
            </a:r>
            <a:r>
              <a:rPr lang="en-GB" sz="1400" b="1" dirty="0"/>
              <a:t> </a:t>
            </a:r>
            <a:r>
              <a:rPr lang="en-GB" sz="1400" b="1" dirty="0" err="1"/>
              <a:t>destekler</a:t>
            </a:r>
            <a:r>
              <a:rPr lang="en-GB" sz="1400" b="1" dirty="0"/>
              <a:t>/</a:t>
            </a:r>
            <a:r>
              <a:rPr lang="en-GB" sz="1400" b="1" dirty="0" err="1"/>
              <a:t>yapılar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Misafir</a:t>
            </a:r>
            <a:r>
              <a:rPr lang="en-GB" sz="1400" dirty="0"/>
              <a:t> </a:t>
            </a:r>
            <a:r>
              <a:rPr lang="en-GB" sz="1400" dirty="0" err="1"/>
              <a:t>Öğretim</a:t>
            </a:r>
            <a:r>
              <a:rPr lang="en-GB" sz="1400" dirty="0"/>
              <a:t> </a:t>
            </a:r>
            <a:r>
              <a:rPr lang="en-GB" sz="1400" dirty="0" err="1"/>
              <a:t>Elemanı-Araştırmacı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Yayın</a:t>
            </a:r>
            <a:r>
              <a:rPr lang="en-GB" sz="1400" dirty="0"/>
              <a:t>/</a:t>
            </a:r>
            <a:r>
              <a:rPr lang="en-GB" sz="1400" dirty="0" err="1"/>
              <a:t>proje</a:t>
            </a:r>
            <a:r>
              <a:rPr lang="en-GB" sz="1400" dirty="0"/>
              <a:t> </a:t>
            </a:r>
            <a:r>
              <a:rPr lang="en-GB" sz="1400" dirty="0" err="1"/>
              <a:t>teşvik</a:t>
            </a:r>
            <a:r>
              <a:rPr lang="en-GB" sz="1400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Doktora</a:t>
            </a:r>
            <a:r>
              <a:rPr lang="en-GB" sz="1400" dirty="0"/>
              <a:t> </a:t>
            </a:r>
            <a:r>
              <a:rPr lang="en-GB" sz="1400" dirty="0" err="1"/>
              <a:t>Sonrası</a:t>
            </a:r>
            <a:r>
              <a:rPr lang="en-GB" sz="1400" dirty="0"/>
              <a:t> </a:t>
            </a:r>
            <a:r>
              <a:rPr lang="en-GB" sz="1400" dirty="0" err="1"/>
              <a:t>Araştırmacı</a:t>
            </a:r>
            <a:r>
              <a:rPr lang="en-GB" sz="1400" dirty="0"/>
              <a:t> </a:t>
            </a:r>
            <a:r>
              <a:rPr lang="en-GB" sz="1400" dirty="0" err="1"/>
              <a:t>İstihdamı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FF0000"/>
                </a:solidFill>
              </a:rPr>
              <a:t>(!)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Adjunct </a:t>
            </a:r>
            <a:r>
              <a:rPr lang="en-GB" sz="1400" dirty="0" err="1"/>
              <a:t>Öğretim</a:t>
            </a:r>
            <a:r>
              <a:rPr lang="en-GB" sz="1400" dirty="0"/>
              <a:t> </a:t>
            </a:r>
            <a:r>
              <a:rPr lang="en-GB" sz="1400" dirty="0" err="1"/>
              <a:t>Üyesi</a:t>
            </a:r>
            <a:r>
              <a:rPr lang="en-GB" sz="1400" dirty="0"/>
              <a:t> </a:t>
            </a:r>
            <a:r>
              <a:rPr lang="en-GB" sz="1400" dirty="0" err="1"/>
              <a:t>mevzuatı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sz="14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hazırlık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aşamasında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304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071020" y="1780098"/>
            <a:ext cx="5250974" cy="410208"/>
            <a:chOff x="2071020" y="1780098"/>
            <a:chExt cx="5250974" cy="410208"/>
          </a:xfrm>
        </p:grpSpPr>
        <p:sp>
          <p:nvSpPr>
            <p:cNvPr id="5" name="Rounded Rectangle 4"/>
            <p:cNvSpPr/>
            <p:nvPr/>
          </p:nvSpPr>
          <p:spPr>
            <a:xfrm rot="2098848">
              <a:off x="4387408" y="1780098"/>
              <a:ext cx="2934586" cy="404037"/>
            </a:xfrm>
            <a:prstGeom prst="roundRect">
              <a:avLst/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ounded Rectangle 3"/>
            <p:cNvSpPr/>
            <p:nvPr/>
          </p:nvSpPr>
          <p:spPr>
            <a:xfrm rot="19438362">
              <a:off x="2071020" y="1786269"/>
              <a:ext cx="2934586" cy="404037"/>
            </a:xfrm>
            <a:prstGeom prst="roundRect">
              <a:avLst/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394333" y="1696562"/>
            <a:ext cx="4517673" cy="470687"/>
            <a:chOff x="2394333" y="1696562"/>
            <a:chExt cx="4517673" cy="470687"/>
          </a:xfrm>
        </p:grpSpPr>
        <p:sp>
          <p:nvSpPr>
            <p:cNvPr id="2" name="TextBox 1"/>
            <p:cNvSpPr txBox="1"/>
            <p:nvPr/>
          </p:nvSpPr>
          <p:spPr>
            <a:xfrm rot="19416870">
              <a:off x="2394333" y="1696562"/>
              <a:ext cx="24736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YÜKSEK ENERJİ </a:t>
              </a:r>
              <a:r>
                <a:rPr lang="en-GB" sz="2400" b="1" dirty="0" err="1">
                  <a:solidFill>
                    <a:schemeClr val="bg1"/>
                  </a:solidFill>
                </a:rPr>
                <a:t>ve</a:t>
              </a:r>
              <a:endParaRPr lang="en-GB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 rot="2091770">
              <a:off x="4669661" y="1705584"/>
              <a:ext cx="22423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PARÇACIK FİZİĞİ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14214" y="2577244"/>
            <a:ext cx="2777815" cy="492433"/>
            <a:chOff x="3314214" y="2577244"/>
            <a:chExt cx="2777815" cy="492433"/>
          </a:xfrm>
          <a:blipFill>
            <a:blip r:embed="rId3"/>
            <a:tile tx="0" ty="0" sx="100000" sy="100000" flip="none" algn="tl"/>
          </a:blipFill>
        </p:grpSpPr>
        <p:sp>
          <p:nvSpPr>
            <p:cNvPr id="7" name="Rounded Rectangle 6"/>
            <p:cNvSpPr/>
            <p:nvPr/>
          </p:nvSpPr>
          <p:spPr>
            <a:xfrm>
              <a:off x="3314214" y="2577244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44027" y="2586723"/>
              <a:ext cx="1111715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EĞİTİM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14214" y="3188770"/>
            <a:ext cx="2777815" cy="492433"/>
            <a:chOff x="3314214" y="3188770"/>
            <a:chExt cx="2777815" cy="492433"/>
          </a:xfrm>
          <a:blipFill>
            <a:blip r:embed="rId4"/>
            <a:tile tx="0" ty="0" sx="100000" sy="100000" flip="none" algn="tl"/>
          </a:blipFill>
        </p:grpSpPr>
        <p:sp>
          <p:nvSpPr>
            <p:cNvPr id="9" name="Rounded Rectangle 8"/>
            <p:cNvSpPr/>
            <p:nvPr/>
          </p:nvSpPr>
          <p:spPr>
            <a:xfrm>
              <a:off x="3314214" y="3188770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32272" y="3205927"/>
              <a:ext cx="1735219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ARAŞTIRMA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14214" y="3809649"/>
            <a:ext cx="2777815" cy="492433"/>
            <a:chOff x="3314214" y="3809649"/>
            <a:chExt cx="2777815" cy="492433"/>
          </a:xfrm>
          <a:blipFill>
            <a:blip r:embed="rId3"/>
            <a:tile tx="0" ty="0" sx="100000" sy="100000" flip="none" algn="tl"/>
          </a:blipFill>
        </p:grpSpPr>
        <p:sp>
          <p:nvSpPr>
            <p:cNvPr id="10" name="Rounded Rectangle 9"/>
            <p:cNvSpPr/>
            <p:nvPr/>
          </p:nvSpPr>
          <p:spPr>
            <a:xfrm>
              <a:off x="3314214" y="3809649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49711" y="3825032"/>
              <a:ext cx="1700337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UYGULAMA</a:t>
              </a:r>
            </a:p>
          </p:txBody>
        </p:sp>
      </p:grp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84D28DE1-4B6F-304D-B3F9-D7D3F716C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Serkant</a:t>
            </a:r>
            <a:r>
              <a:rPr lang="en-GB" dirty="0"/>
              <a:t> Ali </a:t>
            </a:r>
            <a:r>
              <a:rPr lang="en-GB" dirty="0" err="1"/>
              <a:t>Çetin</a:t>
            </a:r>
            <a:endParaRPr lang="en-GB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132B30B6-45E2-D74E-A71F-A6106C087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3FA0253-5512-BB4B-87CD-5AA481CE5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3</a:t>
            </a:fld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6085EDA-1455-8A45-B81B-6BDBFF666C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9300" y="4861156"/>
            <a:ext cx="2345399" cy="525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</p:spTree>
    <p:extLst>
      <p:ext uri="{BB962C8B-B14F-4D97-AF65-F5344CB8AC3E}">
        <p14:creationId xmlns:p14="http://schemas.microsoft.com/office/powerpoint/2010/main" val="190049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5252" y="219806"/>
            <a:ext cx="2777815" cy="492433"/>
            <a:chOff x="3314214" y="2577244"/>
            <a:chExt cx="2777815" cy="492433"/>
          </a:xfrm>
          <a:blipFill>
            <a:blip r:embed="rId2"/>
            <a:tile tx="0" ty="0" sx="100000" sy="100000" flip="none" algn="tl"/>
          </a:blipFill>
        </p:grpSpPr>
        <p:sp>
          <p:nvSpPr>
            <p:cNvPr id="6" name="Rounded Rectangle 5"/>
            <p:cNvSpPr/>
            <p:nvPr/>
          </p:nvSpPr>
          <p:spPr>
            <a:xfrm>
              <a:off x="3314214" y="2577244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44027" y="2586723"/>
              <a:ext cx="1111715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EĞİTİM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85252" y="831332"/>
            <a:ext cx="2777815" cy="492433"/>
            <a:chOff x="3314214" y="3188770"/>
            <a:chExt cx="2777815" cy="492433"/>
          </a:xfrm>
          <a:blipFill>
            <a:blip r:embed="rId3"/>
            <a:tile tx="0" ty="0" sx="100000" sy="100000" flip="none" algn="tl"/>
          </a:blipFill>
        </p:grpSpPr>
        <p:sp>
          <p:nvSpPr>
            <p:cNvPr id="9" name="Rounded Rectangle 8"/>
            <p:cNvSpPr/>
            <p:nvPr/>
          </p:nvSpPr>
          <p:spPr>
            <a:xfrm>
              <a:off x="3314214" y="3188770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32272" y="3205927"/>
              <a:ext cx="1735219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ARAŞTIRMA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85252" y="1452211"/>
            <a:ext cx="2777815" cy="492433"/>
            <a:chOff x="3314214" y="3809649"/>
            <a:chExt cx="2777815" cy="492433"/>
          </a:xfrm>
          <a:blipFill>
            <a:blip r:embed="rId2"/>
            <a:tile tx="0" ty="0" sx="100000" sy="100000" flip="none" algn="tl"/>
          </a:blipFill>
        </p:grpSpPr>
        <p:sp>
          <p:nvSpPr>
            <p:cNvPr id="12" name="Rounded Rectangle 11"/>
            <p:cNvSpPr/>
            <p:nvPr/>
          </p:nvSpPr>
          <p:spPr>
            <a:xfrm>
              <a:off x="3314214" y="3809649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49711" y="3825032"/>
              <a:ext cx="1700337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UYGULAMA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996011" y="238805"/>
            <a:ext cx="1111715" cy="4616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EĞİTİM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73825" y="696437"/>
            <a:ext cx="416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REKTÖRLÜK TEMEL BİLİMLER BÖLÜMÜ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73825" y="1112058"/>
            <a:ext cx="3698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LİSANSÜSTÜ PROGRAMLAR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73850" y="1510551"/>
            <a:ext cx="454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</a:t>
            </a:r>
            <a:r>
              <a:rPr lang="en-GB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Deneysel</a:t>
            </a:r>
            <a:r>
              <a:rPr lang="en-GB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Yüksek</a:t>
            </a:r>
            <a:r>
              <a:rPr lang="en-GB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Enerji</a:t>
            </a:r>
            <a:r>
              <a:rPr lang="en-GB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</a:t>
            </a:r>
            <a:r>
              <a:rPr lang="en-GB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Parçacık</a:t>
            </a:r>
            <a:r>
              <a:rPr lang="en-GB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Fiziği</a:t>
            </a:r>
            <a:r>
              <a:rPr lang="en-GB" i="1" dirty="0"/>
              <a:t>”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96011" y="2373799"/>
            <a:ext cx="71730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Doktora</a:t>
            </a:r>
            <a:r>
              <a:rPr lang="en-GB" b="1" dirty="0"/>
              <a:t>:  </a:t>
            </a:r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hazırlık</a:t>
            </a:r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aşamasında</a:t>
            </a:r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en-GB" b="1" dirty="0"/>
              <a:t>	</a:t>
            </a:r>
            <a:r>
              <a:rPr lang="en-GB" dirty="0"/>
              <a:t>Trimester </a:t>
            </a:r>
            <a:r>
              <a:rPr lang="en-GB" dirty="0" err="1"/>
              <a:t>ile</a:t>
            </a:r>
            <a:r>
              <a:rPr lang="en-GB" dirty="0"/>
              <a:t> 4 </a:t>
            </a:r>
            <a:r>
              <a:rPr lang="en-GB" dirty="0" err="1"/>
              <a:t>yılda</a:t>
            </a:r>
            <a:r>
              <a:rPr lang="en-GB" dirty="0"/>
              <a:t> hem BSc hem MSc </a:t>
            </a:r>
            <a:r>
              <a:rPr lang="en-GB" dirty="0" err="1"/>
              <a:t>ile</a:t>
            </a:r>
            <a:r>
              <a:rPr lang="en-GB" dirty="0"/>
              <a:t> </a:t>
            </a:r>
            <a:r>
              <a:rPr lang="en-GB" dirty="0" err="1"/>
              <a:t>gelen</a:t>
            </a:r>
            <a:r>
              <a:rPr lang="en-GB" dirty="0"/>
              <a:t> </a:t>
            </a:r>
            <a:r>
              <a:rPr lang="en-GB" dirty="0" err="1"/>
              <a:t>öğrenciler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	</a:t>
            </a:r>
            <a:r>
              <a:rPr lang="en-GB" dirty="0" err="1"/>
              <a:t>doktora</a:t>
            </a:r>
            <a:r>
              <a:rPr lang="en-GB" dirty="0"/>
              <a:t> </a:t>
            </a:r>
            <a:r>
              <a:rPr lang="en-GB" dirty="0" err="1"/>
              <a:t>imkanı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996011" y="3318560"/>
            <a:ext cx="7173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/>
              <a:t>Öğrenci sayısı: </a:t>
            </a:r>
          </a:p>
          <a:p>
            <a:r>
              <a:rPr lang="tr-TR" b="1" dirty="0"/>
              <a:t>	</a:t>
            </a:r>
            <a:r>
              <a:rPr lang="tr-TR" dirty="0"/>
              <a:t>yılda 5-10 öğrenci kabulü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D88803-566A-EE41-A8B0-948AFF91B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E37BD3-9054-B144-9DBD-A63B91308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F90A76D-1555-484B-A248-891EDDE15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4</a:t>
            </a:fld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3B1BEC9-6862-294C-9062-FA1B6D010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376" y="32261"/>
            <a:ext cx="2345399" cy="525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</p:spTree>
    <p:extLst>
      <p:ext uri="{BB962C8B-B14F-4D97-AF65-F5344CB8AC3E}">
        <p14:creationId xmlns:p14="http://schemas.microsoft.com/office/powerpoint/2010/main" val="29148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/>
      <p:bldP spid="15" grpId="0"/>
      <p:bldP spid="16" grpId="0"/>
      <p:bldP spid="17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5252" y="219806"/>
            <a:ext cx="2777815" cy="492433"/>
            <a:chOff x="3314214" y="2577244"/>
            <a:chExt cx="2777815" cy="492433"/>
          </a:xfrm>
          <a:blipFill>
            <a:blip r:embed="rId2"/>
            <a:tile tx="0" ty="0" sx="100000" sy="100000" flip="none" algn="tl"/>
          </a:blipFill>
        </p:grpSpPr>
        <p:sp>
          <p:nvSpPr>
            <p:cNvPr id="6" name="Rounded Rectangle 5"/>
            <p:cNvSpPr/>
            <p:nvPr/>
          </p:nvSpPr>
          <p:spPr>
            <a:xfrm>
              <a:off x="3314214" y="2577244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44027" y="2586723"/>
              <a:ext cx="1111715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EĞİTİM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85252" y="831332"/>
            <a:ext cx="2777815" cy="492433"/>
            <a:chOff x="3314214" y="3188770"/>
            <a:chExt cx="2777815" cy="492433"/>
          </a:xfrm>
          <a:blipFill>
            <a:blip r:embed="rId3"/>
            <a:tile tx="0" ty="0" sx="100000" sy="100000" flip="none" algn="tl"/>
          </a:blipFill>
        </p:grpSpPr>
        <p:sp>
          <p:nvSpPr>
            <p:cNvPr id="9" name="Rounded Rectangle 8"/>
            <p:cNvSpPr/>
            <p:nvPr/>
          </p:nvSpPr>
          <p:spPr>
            <a:xfrm>
              <a:off x="3314214" y="3188770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32272" y="3205927"/>
              <a:ext cx="1735219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ARAŞTIRMA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85252" y="1452211"/>
            <a:ext cx="2777815" cy="492433"/>
            <a:chOff x="3314214" y="3809649"/>
            <a:chExt cx="2777815" cy="492433"/>
          </a:xfrm>
          <a:blipFill>
            <a:blip r:embed="rId2"/>
            <a:tile tx="0" ty="0" sx="100000" sy="100000" flip="none" algn="tl"/>
          </a:blipFill>
        </p:grpSpPr>
        <p:sp>
          <p:nvSpPr>
            <p:cNvPr id="12" name="Rounded Rectangle 11"/>
            <p:cNvSpPr/>
            <p:nvPr/>
          </p:nvSpPr>
          <p:spPr>
            <a:xfrm>
              <a:off x="3314214" y="3809649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49711" y="3825032"/>
              <a:ext cx="1700337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UYGULAMA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77600" y="869722"/>
            <a:ext cx="1735219" cy="4616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GB" sz="2400" b="1">
                <a:solidFill>
                  <a:srgbClr val="FF0000"/>
                </a:solidFill>
              </a:rPr>
              <a:t>ARAŞTIRMA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38698" y="892882"/>
            <a:ext cx="4270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ULUSLARARASI DENEYSEL İŞBİRLİKLERİ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59420" y="1467594"/>
            <a:ext cx="4912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HIZLANDIRICI BAZLI DENEYLER/İŞBİRLİKLERİ</a:t>
            </a:r>
          </a:p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59420" y="2113925"/>
            <a:ext cx="4300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HIZLANDIRICI DIŞI DENEYLER/İŞBİRLİKLERİ</a:t>
            </a:r>
          </a:p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538698" y="2690929"/>
            <a:ext cx="1814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YEREL AR-GE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71786" y="3196314"/>
            <a:ext cx="34369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Parçacık</a:t>
            </a:r>
            <a:r>
              <a:rPr lang="en-GB" dirty="0"/>
              <a:t> </a:t>
            </a:r>
            <a:r>
              <a:rPr lang="en-GB" dirty="0" err="1"/>
              <a:t>Hızlandırıcıları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 err="1"/>
              <a:t>Parçacık</a:t>
            </a:r>
            <a:r>
              <a:rPr lang="en-GB" dirty="0"/>
              <a:t> Algıçları</a:t>
            </a:r>
          </a:p>
          <a:p>
            <a:endParaRPr lang="en-GB" dirty="0"/>
          </a:p>
          <a:p>
            <a:r>
              <a:rPr lang="en-GB" dirty="0"/>
              <a:t>Veri </a:t>
            </a:r>
            <a:r>
              <a:rPr lang="en-GB" dirty="0" err="1"/>
              <a:t>İletim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İşleme</a:t>
            </a:r>
            <a:r>
              <a:rPr lang="en-GB" dirty="0"/>
              <a:t> </a:t>
            </a:r>
            <a:r>
              <a:rPr lang="en-GB" dirty="0" err="1"/>
              <a:t>Sistemleri</a:t>
            </a:r>
            <a:r>
              <a:rPr lang="en-GB" dirty="0"/>
              <a:t> (DAQ)</a:t>
            </a:r>
          </a:p>
          <a:p>
            <a:endParaRPr lang="en-GB" dirty="0"/>
          </a:p>
          <a:p>
            <a:r>
              <a:rPr lang="en-GB" dirty="0" err="1"/>
              <a:t>Makina</a:t>
            </a:r>
            <a:r>
              <a:rPr lang="en-GB" dirty="0"/>
              <a:t> </a:t>
            </a:r>
            <a:r>
              <a:rPr lang="en-GB" dirty="0" err="1"/>
              <a:t>Öğrenmesi</a:t>
            </a:r>
            <a:r>
              <a:rPr lang="en-GB" dirty="0"/>
              <a:t> </a:t>
            </a:r>
            <a:r>
              <a:rPr lang="en-GB" dirty="0" err="1"/>
              <a:t>Uygulamaları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D90468B-FD61-D244-8867-56548E193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22D79-50CA-8A4F-BBAA-10CEC0E08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37B0617-191B-364F-97DB-6BA0DBE27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5</a:t>
            </a:fld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869347B-EE42-664D-94A4-FF854EEE06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376" y="32261"/>
            <a:ext cx="2345399" cy="525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</p:spTree>
    <p:extLst>
      <p:ext uri="{BB962C8B-B14F-4D97-AF65-F5344CB8AC3E}">
        <p14:creationId xmlns:p14="http://schemas.microsoft.com/office/powerpoint/2010/main" val="149584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/>
      <p:bldP spid="15" grpId="0"/>
      <p:bldP spid="19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5252" y="219806"/>
            <a:ext cx="2777815" cy="492433"/>
            <a:chOff x="3314214" y="2577244"/>
            <a:chExt cx="2777815" cy="492433"/>
          </a:xfrm>
          <a:blipFill>
            <a:blip r:embed="rId2"/>
            <a:tile tx="0" ty="0" sx="100000" sy="100000" flip="none" algn="tl"/>
          </a:blipFill>
        </p:grpSpPr>
        <p:sp>
          <p:nvSpPr>
            <p:cNvPr id="6" name="Rounded Rectangle 5"/>
            <p:cNvSpPr/>
            <p:nvPr/>
          </p:nvSpPr>
          <p:spPr>
            <a:xfrm>
              <a:off x="3314214" y="2577244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44027" y="2586723"/>
              <a:ext cx="1111715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EĞİTİM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85252" y="831332"/>
            <a:ext cx="2777815" cy="492433"/>
            <a:chOff x="3314214" y="3188770"/>
            <a:chExt cx="2777815" cy="492433"/>
          </a:xfrm>
          <a:blipFill>
            <a:blip r:embed="rId3"/>
            <a:tile tx="0" ty="0" sx="100000" sy="100000" flip="none" algn="tl"/>
          </a:blipFill>
        </p:grpSpPr>
        <p:sp>
          <p:nvSpPr>
            <p:cNvPr id="9" name="Rounded Rectangle 8"/>
            <p:cNvSpPr/>
            <p:nvPr/>
          </p:nvSpPr>
          <p:spPr>
            <a:xfrm>
              <a:off x="3314214" y="3188770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32272" y="3205927"/>
              <a:ext cx="1735219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ARAŞTIRMA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85252" y="1452211"/>
            <a:ext cx="2777815" cy="492433"/>
            <a:chOff x="3314214" y="3809649"/>
            <a:chExt cx="2777815" cy="492433"/>
          </a:xfrm>
          <a:blipFill>
            <a:blip r:embed="rId2"/>
            <a:tile tx="0" ty="0" sx="100000" sy="100000" flip="none" algn="tl"/>
          </a:blipFill>
        </p:grpSpPr>
        <p:sp>
          <p:nvSpPr>
            <p:cNvPr id="12" name="Rounded Rectangle 11"/>
            <p:cNvSpPr/>
            <p:nvPr/>
          </p:nvSpPr>
          <p:spPr>
            <a:xfrm>
              <a:off x="3314214" y="3809649"/>
              <a:ext cx="2777815" cy="49243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49711" y="3825032"/>
              <a:ext cx="1700337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UYGULAMA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03310" y="1467594"/>
            <a:ext cx="1700337" cy="4616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UYGULAMA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50964" y="1310154"/>
            <a:ext cx="4270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PARÇACIK HIZLANDIRICILARI</a:t>
            </a:r>
          </a:p>
          <a:p>
            <a:r>
              <a:rPr lang="en-GB" i="1" dirty="0"/>
              <a:t>(</a:t>
            </a:r>
            <a:r>
              <a:rPr lang="en-GB" i="1" dirty="0" err="1"/>
              <a:t>potansiyel</a:t>
            </a:r>
            <a:r>
              <a:rPr lang="en-GB" i="1" dirty="0"/>
              <a:t> </a:t>
            </a:r>
            <a:r>
              <a:rPr lang="en-GB" i="1" dirty="0" err="1"/>
              <a:t>konular</a:t>
            </a:r>
            <a:r>
              <a:rPr lang="en-GB" i="1" dirty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2562" y="1944644"/>
            <a:ext cx="491297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err="1"/>
              <a:t>Tarımsal</a:t>
            </a:r>
            <a:r>
              <a:rPr lang="en-GB" u="sng" dirty="0"/>
              <a:t> </a:t>
            </a:r>
            <a:r>
              <a:rPr lang="en-GB" u="sng" dirty="0" err="1"/>
              <a:t>Uygulamalar</a:t>
            </a:r>
            <a:endParaRPr lang="en-GB" dirty="0"/>
          </a:p>
          <a:p>
            <a:pPr lvl="1"/>
            <a:r>
              <a:rPr lang="tr-TR" dirty="0"/>
              <a:t>Tohum arındırma/iyileştirme</a:t>
            </a:r>
          </a:p>
          <a:p>
            <a:pPr lvl="1"/>
            <a:r>
              <a:rPr lang="tr-TR" dirty="0"/>
              <a:t>Hasat/ürün arındırma</a:t>
            </a:r>
          </a:p>
          <a:p>
            <a:pPr lvl="1"/>
            <a:r>
              <a:rPr lang="tr-TR" dirty="0"/>
              <a:t>…</a:t>
            </a:r>
            <a:endParaRPr lang="en-GB" dirty="0"/>
          </a:p>
          <a:p>
            <a:r>
              <a:rPr lang="en-GB" dirty="0"/>
              <a:t>	</a:t>
            </a:r>
          </a:p>
          <a:p>
            <a:r>
              <a:rPr lang="en-GB" u="sng" dirty="0" err="1"/>
              <a:t>Sağlık</a:t>
            </a:r>
            <a:r>
              <a:rPr lang="en-GB" u="sng" dirty="0"/>
              <a:t> </a:t>
            </a:r>
            <a:r>
              <a:rPr lang="en-GB" u="sng" dirty="0" err="1"/>
              <a:t>Uygulamaları</a:t>
            </a:r>
            <a:endParaRPr lang="en-GB" dirty="0"/>
          </a:p>
          <a:p>
            <a:pPr lvl="1"/>
            <a:r>
              <a:rPr lang="en-GB" dirty="0" err="1"/>
              <a:t>Siklotron</a:t>
            </a:r>
            <a:r>
              <a:rPr lang="en-GB" dirty="0"/>
              <a:t> (</a:t>
            </a:r>
            <a:r>
              <a:rPr lang="en-GB" dirty="0" err="1"/>
              <a:t>Radyofarmasötik</a:t>
            </a:r>
            <a:r>
              <a:rPr lang="en-GB" dirty="0"/>
              <a:t> </a:t>
            </a:r>
            <a:r>
              <a:rPr lang="en-GB" dirty="0" err="1"/>
              <a:t>üretimi</a:t>
            </a:r>
            <a:r>
              <a:rPr lang="en-GB" dirty="0"/>
              <a:t>)</a:t>
            </a:r>
          </a:p>
          <a:p>
            <a:pPr lvl="1"/>
            <a:r>
              <a:rPr lang="en-GB" dirty="0" err="1"/>
              <a:t>Tıbbi</a:t>
            </a:r>
            <a:r>
              <a:rPr lang="en-GB" dirty="0"/>
              <a:t> </a:t>
            </a:r>
            <a:r>
              <a:rPr lang="en-GB" dirty="0" err="1"/>
              <a:t>sterilizasyon</a:t>
            </a:r>
            <a:endParaRPr lang="en-GB" dirty="0"/>
          </a:p>
          <a:p>
            <a:pPr lvl="1"/>
            <a:r>
              <a:rPr lang="mr-IN" dirty="0"/>
              <a:t>…</a:t>
            </a:r>
            <a:endParaRPr lang="tr-TR" dirty="0"/>
          </a:p>
          <a:p>
            <a:endParaRPr lang="en-GB" dirty="0"/>
          </a:p>
          <a:p>
            <a:r>
              <a:rPr lang="en-GB" u="sng" dirty="0" err="1"/>
              <a:t>Endüstriyel</a:t>
            </a:r>
            <a:r>
              <a:rPr lang="en-GB" u="sng" dirty="0"/>
              <a:t> </a:t>
            </a:r>
            <a:r>
              <a:rPr lang="en-GB" u="sng" dirty="0" err="1"/>
              <a:t>Uygulamalar</a:t>
            </a:r>
            <a:endParaRPr lang="en-GB" dirty="0"/>
          </a:p>
          <a:p>
            <a:pPr lvl="1"/>
            <a:r>
              <a:rPr lang="en-GB" dirty="0"/>
              <a:t>Baca </a:t>
            </a:r>
            <a:r>
              <a:rPr lang="en-GB" dirty="0" err="1"/>
              <a:t>gazı</a:t>
            </a:r>
            <a:r>
              <a:rPr lang="en-GB" dirty="0"/>
              <a:t> </a:t>
            </a:r>
            <a:r>
              <a:rPr lang="en-GB" dirty="0" err="1"/>
              <a:t>temizliği</a:t>
            </a:r>
            <a:endParaRPr lang="en-GB" dirty="0"/>
          </a:p>
          <a:p>
            <a:pPr lvl="1"/>
            <a:r>
              <a:rPr lang="en-GB" dirty="0" err="1"/>
              <a:t>Atık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arındırma</a:t>
            </a:r>
            <a:endParaRPr lang="en-GB" dirty="0"/>
          </a:p>
          <a:p>
            <a:pPr lvl="1"/>
            <a:r>
              <a:rPr lang="en-GB" dirty="0" err="1"/>
              <a:t>Polimer</a:t>
            </a:r>
            <a:r>
              <a:rPr lang="en-GB" dirty="0"/>
              <a:t> </a:t>
            </a:r>
            <a:r>
              <a:rPr lang="en-GB" dirty="0" err="1"/>
              <a:t>uygulamaları</a:t>
            </a:r>
            <a:endParaRPr lang="en-GB" dirty="0"/>
          </a:p>
          <a:p>
            <a:pPr lvl="1"/>
            <a:r>
              <a:rPr lang="mr-IN" dirty="0"/>
              <a:t>…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85252" y="2743665"/>
            <a:ext cx="2777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PARÇACIK ALGIÇLARI</a:t>
            </a:r>
          </a:p>
          <a:p>
            <a:r>
              <a:rPr lang="en-GB" i="1" dirty="0"/>
              <a:t>(</a:t>
            </a:r>
            <a:r>
              <a:rPr lang="en-GB" i="1" dirty="0" err="1"/>
              <a:t>potansiyel</a:t>
            </a:r>
            <a:r>
              <a:rPr lang="en-GB" i="1" dirty="0"/>
              <a:t> </a:t>
            </a:r>
            <a:r>
              <a:rPr lang="en-GB" i="1" dirty="0" err="1"/>
              <a:t>konular</a:t>
            </a:r>
            <a:r>
              <a:rPr lang="en-GB" i="1" dirty="0"/>
              <a:t>)</a:t>
            </a:r>
          </a:p>
          <a:p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63551" y="3436779"/>
            <a:ext cx="36674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err="1"/>
              <a:t>Güvenlik</a:t>
            </a:r>
            <a:r>
              <a:rPr lang="en-GB" u="sng" dirty="0"/>
              <a:t>/</a:t>
            </a:r>
            <a:r>
              <a:rPr lang="en-GB" u="sng" dirty="0" err="1"/>
              <a:t>Arkeoloji</a:t>
            </a:r>
            <a:r>
              <a:rPr lang="en-GB" u="sng" dirty="0"/>
              <a:t>/</a:t>
            </a:r>
            <a:r>
              <a:rPr lang="en-GB" u="sng" dirty="0" err="1"/>
              <a:t>Yeraltı</a:t>
            </a:r>
            <a:r>
              <a:rPr lang="en-GB" u="sng" dirty="0"/>
              <a:t> </a:t>
            </a:r>
            <a:r>
              <a:rPr lang="en-GB" u="sng" dirty="0" err="1"/>
              <a:t>kaynakları</a:t>
            </a:r>
            <a:endParaRPr lang="en-GB" u="sng" dirty="0"/>
          </a:p>
          <a:p>
            <a:pPr lvl="1"/>
            <a:r>
              <a:rPr lang="en-GB" dirty="0" err="1"/>
              <a:t>Müon</a:t>
            </a:r>
            <a:r>
              <a:rPr lang="en-GB" dirty="0"/>
              <a:t> </a:t>
            </a:r>
            <a:r>
              <a:rPr lang="en-GB" dirty="0" err="1"/>
              <a:t>Tomogrofi</a:t>
            </a:r>
            <a:endParaRPr lang="en-GB" dirty="0"/>
          </a:p>
          <a:p>
            <a:pPr lvl="1"/>
            <a:r>
              <a:rPr lang="mr-IN" dirty="0"/>
              <a:t>…</a:t>
            </a:r>
            <a:endParaRPr lang="en-GB" dirty="0"/>
          </a:p>
          <a:p>
            <a:r>
              <a:rPr lang="en-GB" u="sng" dirty="0" err="1"/>
              <a:t>Sağlık</a:t>
            </a:r>
            <a:endParaRPr lang="en-GB" u="sng" dirty="0"/>
          </a:p>
          <a:p>
            <a:pPr lvl="1"/>
            <a:r>
              <a:rPr lang="en-GB" dirty="0"/>
              <a:t>PET </a:t>
            </a:r>
            <a:r>
              <a:rPr lang="en-GB" dirty="0" err="1"/>
              <a:t>sistemleri</a:t>
            </a:r>
            <a:endParaRPr lang="en-GB" dirty="0"/>
          </a:p>
          <a:p>
            <a:pPr lvl="1"/>
            <a:r>
              <a:rPr lang="mr-IN" dirty="0"/>
              <a:t>…</a:t>
            </a:r>
            <a:endParaRPr lang="en-GB" dirty="0"/>
          </a:p>
          <a:p>
            <a:r>
              <a:rPr lang="en-GB" u="sng" dirty="0" err="1"/>
              <a:t>Nükleer</a:t>
            </a:r>
            <a:r>
              <a:rPr lang="en-GB" u="sng" dirty="0"/>
              <a:t> </a:t>
            </a:r>
            <a:r>
              <a:rPr lang="en-GB" u="sng" dirty="0" err="1"/>
              <a:t>Santral</a:t>
            </a:r>
            <a:r>
              <a:rPr lang="en-GB" u="sng" dirty="0"/>
              <a:t> </a:t>
            </a:r>
            <a:r>
              <a:rPr lang="en-GB" u="sng" dirty="0" err="1"/>
              <a:t>İzleme</a:t>
            </a:r>
            <a:endParaRPr lang="en-GB" u="sng" dirty="0"/>
          </a:p>
          <a:p>
            <a:pPr lvl="1"/>
            <a:r>
              <a:rPr lang="en-GB" dirty="0" err="1"/>
              <a:t>Nötrino</a:t>
            </a:r>
            <a:r>
              <a:rPr lang="en-GB" dirty="0"/>
              <a:t> Algıçları</a:t>
            </a:r>
          </a:p>
          <a:p>
            <a:r>
              <a:rPr lang="tr-TR" dirty="0"/>
              <a:t>         </a:t>
            </a:r>
            <a:r>
              <a:rPr lang="mr-IN" dirty="0"/>
              <a:t>…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FDFE91-A58D-E547-9F65-0BFABBB23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463E3-EAC2-E140-86E3-B70834EFD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87C56F3-72A8-CF4C-8D52-D9896A8F5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6</a:t>
            </a:fld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3E1E0CE-9DEE-AB42-885F-109403948E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376" y="32261"/>
            <a:ext cx="2345399" cy="525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</p:spTree>
    <p:extLst>
      <p:ext uri="{BB962C8B-B14F-4D97-AF65-F5344CB8AC3E}">
        <p14:creationId xmlns:p14="http://schemas.microsoft.com/office/powerpoint/2010/main" val="98028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/>
      <p:bldP spid="15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20791" y="222225"/>
            <a:ext cx="4236720" cy="673216"/>
            <a:chOff x="2545080" y="4462663"/>
            <a:chExt cx="4236720" cy="673216"/>
          </a:xfrm>
        </p:grpSpPr>
        <p:sp>
          <p:nvSpPr>
            <p:cNvPr id="17" name="Rounded Rectangle 16"/>
            <p:cNvSpPr/>
            <p:nvPr/>
          </p:nvSpPr>
          <p:spPr>
            <a:xfrm>
              <a:off x="2545080" y="4462663"/>
              <a:ext cx="4236720" cy="673216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0330" y="4462663"/>
              <a:ext cx="4046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0B050"/>
                  </a:solidFill>
                </a:rPr>
                <a:t>YÜKSEK ENERJİ </a:t>
              </a:r>
              <a:r>
                <a:rPr lang="en-GB" b="1" dirty="0" err="1">
                  <a:solidFill>
                    <a:srgbClr val="00B050"/>
                  </a:solidFill>
                </a:rPr>
                <a:t>ve</a:t>
              </a:r>
              <a:r>
                <a:rPr lang="en-GB" b="1" dirty="0">
                  <a:solidFill>
                    <a:srgbClr val="00B050"/>
                  </a:solidFill>
                </a:rPr>
                <a:t> PARÇACIK FİZİĞİ UYGULAMA </a:t>
              </a:r>
              <a:r>
                <a:rPr lang="en-GB" b="1" dirty="0" err="1">
                  <a:solidFill>
                    <a:srgbClr val="00B050"/>
                  </a:solidFill>
                </a:rPr>
                <a:t>ve</a:t>
              </a:r>
              <a:r>
                <a:rPr lang="en-GB" b="1" dirty="0">
                  <a:solidFill>
                    <a:srgbClr val="00B050"/>
                  </a:solidFill>
                </a:rPr>
                <a:t> ARAŞTIRMA MERKEZİ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603510-8F05-0941-A19D-98B972D65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2635278D-1990-914C-80F6-FC8AA93C5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70888B1-190D-7C46-A22A-C22D7BB35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7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22153A-3009-FF4E-AC0B-390329FCCF3F}"/>
              </a:ext>
            </a:extLst>
          </p:cNvPr>
          <p:cNvSpPr txBox="1"/>
          <p:nvPr/>
        </p:nvSpPr>
        <p:spPr>
          <a:xfrm>
            <a:off x="120791" y="993423"/>
            <a:ext cx="913609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Merkez </a:t>
            </a:r>
            <a:r>
              <a:rPr lang="en-GB" sz="1600" dirty="0" err="1"/>
              <a:t>yönetmeliği</a:t>
            </a:r>
            <a:r>
              <a:rPr lang="en-GB" sz="1600" dirty="0"/>
              <a:t> </a:t>
            </a:r>
            <a:r>
              <a:rPr lang="en-GB" sz="1600" dirty="0" err="1"/>
              <a:t>Temmuz</a:t>
            </a:r>
            <a:r>
              <a:rPr lang="en-GB" sz="1600" dirty="0"/>
              <a:t> </a:t>
            </a:r>
            <a:r>
              <a:rPr lang="en-GB" sz="1600" dirty="0" err="1"/>
              <a:t>ayında</a:t>
            </a:r>
            <a:r>
              <a:rPr lang="en-GB" sz="1600" dirty="0"/>
              <a:t> </a:t>
            </a:r>
            <a:r>
              <a:rPr lang="en-GB" sz="1600" dirty="0" err="1"/>
              <a:t>senatodan</a:t>
            </a:r>
            <a:r>
              <a:rPr lang="en-GB" sz="1600" dirty="0"/>
              <a:t> </a:t>
            </a:r>
            <a:r>
              <a:rPr lang="en-GB" sz="1600" dirty="0" err="1"/>
              <a:t>geçti</a:t>
            </a:r>
            <a:r>
              <a:rPr lang="en-GB" sz="1600" dirty="0"/>
              <a:t>, YÖK </a:t>
            </a:r>
            <a:r>
              <a:rPr lang="en-GB" sz="1600" dirty="0" err="1"/>
              <a:t>başvuru</a:t>
            </a:r>
            <a:r>
              <a:rPr lang="en-GB" sz="1600" dirty="0"/>
              <a:t> </a:t>
            </a:r>
            <a:r>
              <a:rPr lang="en-GB" sz="1600" dirty="0" err="1"/>
              <a:t>dosyası</a:t>
            </a:r>
            <a:r>
              <a:rPr lang="en-GB" sz="1600" dirty="0"/>
              <a:t> </a:t>
            </a:r>
            <a:r>
              <a:rPr lang="en-GB" sz="1600" dirty="0" err="1"/>
              <a:t>Eylül</a:t>
            </a:r>
            <a:r>
              <a:rPr lang="en-GB" sz="1600" dirty="0"/>
              <a:t> </a:t>
            </a:r>
            <a:r>
              <a:rPr lang="en-GB" sz="1600" dirty="0" err="1"/>
              <a:t>sonunda</a:t>
            </a:r>
            <a:r>
              <a:rPr lang="en-GB" sz="1600" dirty="0"/>
              <a:t> </a:t>
            </a:r>
            <a:r>
              <a:rPr lang="en-GB" sz="1600" dirty="0" err="1"/>
              <a:t>gönderildi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İnsan</a:t>
            </a:r>
            <a:r>
              <a:rPr lang="en-GB" sz="1600" dirty="0"/>
              <a:t> </a:t>
            </a:r>
            <a:r>
              <a:rPr lang="en-GB" sz="1600" dirty="0" err="1"/>
              <a:t>Kaynağı</a:t>
            </a:r>
            <a:r>
              <a:rPr lang="en-GB" sz="1600" dirty="0"/>
              <a:t> </a:t>
            </a:r>
            <a:r>
              <a:rPr lang="en-GB" sz="1600" dirty="0" err="1"/>
              <a:t>yatırımı</a:t>
            </a:r>
            <a:r>
              <a:rPr lang="en-GB" sz="1600" dirty="0"/>
              <a:t> (HR):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Mevcut</a:t>
            </a:r>
            <a:r>
              <a:rPr lang="en-GB" sz="1600" dirty="0"/>
              <a:t> </a:t>
            </a:r>
            <a:r>
              <a:rPr lang="en-GB" sz="1600" dirty="0" err="1"/>
              <a:t>kadro</a:t>
            </a:r>
            <a:r>
              <a:rPr lang="en-GB" sz="1600" dirty="0"/>
              <a:t> (2021):	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Dr.</a:t>
            </a:r>
            <a:r>
              <a:rPr lang="en-GB" sz="1600" dirty="0"/>
              <a:t> Andrew </a:t>
            </a:r>
            <a:r>
              <a:rPr lang="en-GB" sz="1600" dirty="0" err="1"/>
              <a:t>Beddall</a:t>
            </a:r>
            <a:r>
              <a:rPr lang="en-GB" sz="1600" dirty="0"/>
              <a:t>, </a:t>
            </a:r>
            <a:r>
              <a:rPr lang="en-GB" sz="1600" dirty="0" err="1"/>
              <a:t>Öğretim</a:t>
            </a:r>
            <a:r>
              <a:rPr lang="en-GB" sz="1600" dirty="0"/>
              <a:t> </a:t>
            </a:r>
            <a:r>
              <a:rPr lang="en-GB" sz="1600" dirty="0" err="1"/>
              <a:t>Üyesi</a:t>
            </a:r>
            <a:endParaRPr lang="en-GB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Dr.</a:t>
            </a:r>
            <a:r>
              <a:rPr lang="en-GB" sz="1600" dirty="0"/>
              <a:t> </a:t>
            </a:r>
            <a:r>
              <a:rPr lang="en-GB" sz="1600" dirty="0" err="1"/>
              <a:t>Serkant</a:t>
            </a:r>
            <a:r>
              <a:rPr lang="en-GB" sz="1600" dirty="0"/>
              <a:t> Ali </a:t>
            </a:r>
            <a:r>
              <a:rPr lang="en-GB" sz="1600" dirty="0" err="1"/>
              <a:t>Çetin</a:t>
            </a:r>
            <a:r>
              <a:rPr lang="en-GB" sz="1600" dirty="0"/>
              <a:t>, </a:t>
            </a:r>
            <a:r>
              <a:rPr lang="en-GB" sz="1600" dirty="0" err="1"/>
              <a:t>Öğretim</a:t>
            </a:r>
            <a:r>
              <a:rPr lang="en-GB" sz="1600" dirty="0"/>
              <a:t> </a:t>
            </a:r>
            <a:r>
              <a:rPr lang="en-GB" sz="1600" dirty="0" err="1"/>
              <a:t>Üyesi</a:t>
            </a:r>
            <a:endParaRPr lang="en-GB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Dr.</a:t>
            </a:r>
            <a:r>
              <a:rPr lang="en-GB" sz="1600" dirty="0"/>
              <a:t> </a:t>
            </a:r>
            <a:r>
              <a:rPr lang="en-GB" sz="1600" dirty="0" err="1"/>
              <a:t>Ümit</a:t>
            </a:r>
            <a:r>
              <a:rPr lang="en-GB" sz="1600" dirty="0"/>
              <a:t> Kaya, Postdoc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Dr.</a:t>
            </a:r>
            <a:r>
              <a:rPr lang="en-GB" sz="1600" dirty="0"/>
              <a:t> </a:t>
            </a:r>
            <a:r>
              <a:rPr lang="en-GB" sz="1600" dirty="0" err="1"/>
              <a:t>Onur</a:t>
            </a:r>
            <a:r>
              <a:rPr lang="en-GB" sz="1600" dirty="0"/>
              <a:t> </a:t>
            </a:r>
            <a:r>
              <a:rPr lang="en-GB" sz="1600" dirty="0" err="1"/>
              <a:t>Buğra</a:t>
            </a:r>
            <a:r>
              <a:rPr lang="en-GB" sz="1600" dirty="0"/>
              <a:t> </a:t>
            </a:r>
            <a:r>
              <a:rPr lang="en-GB" sz="1600" dirty="0" err="1"/>
              <a:t>Kolcu</a:t>
            </a:r>
            <a:r>
              <a:rPr lang="en-GB" sz="1600" dirty="0"/>
              <a:t>, </a:t>
            </a:r>
            <a:r>
              <a:rPr lang="en-GB" sz="1600" dirty="0" err="1"/>
              <a:t>Öğretim</a:t>
            </a:r>
            <a:r>
              <a:rPr lang="en-GB" sz="1600" dirty="0"/>
              <a:t> </a:t>
            </a:r>
            <a:r>
              <a:rPr lang="en-GB" sz="1600" dirty="0" err="1"/>
              <a:t>Üyesi</a:t>
            </a:r>
            <a:endParaRPr lang="en-GB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Dr.</a:t>
            </a:r>
            <a:r>
              <a:rPr lang="en-GB" sz="1600" dirty="0"/>
              <a:t> </a:t>
            </a:r>
            <a:r>
              <a:rPr lang="en-GB" sz="1600" dirty="0" err="1"/>
              <a:t>Sertaç</a:t>
            </a:r>
            <a:r>
              <a:rPr lang="en-GB" sz="1600" dirty="0"/>
              <a:t> </a:t>
            </a:r>
            <a:r>
              <a:rPr lang="en-GB" sz="1600" dirty="0" err="1"/>
              <a:t>Öztürk</a:t>
            </a:r>
            <a:r>
              <a:rPr lang="en-GB" sz="1600" dirty="0"/>
              <a:t>, </a:t>
            </a:r>
            <a:r>
              <a:rPr lang="en-GB" sz="1600" dirty="0" err="1"/>
              <a:t>Öğretim</a:t>
            </a:r>
            <a:r>
              <a:rPr lang="en-GB" sz="1600" dirty="0"/>
              <a:t> </a:t>
            </a:r>
            <a:r>
              <a:rPr lang="en-GB" sz="1600" dirty="0" err="1"/>
              <a:t>Üyesi</a:t>
            </a:r>
            <a:endParaRPr lang="en-GB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Dr.</a:t>
            </a:r>
            <a:r>
              <a:rPr lang="en-GB" sz="1600" dirty="0"/>
              <a:t> </a:t>
            </a:r>
            <a:r>
              <a:rPr lang="en-GB" sz="1600" dirty="0" err="1"/>
              <a:t>Sinem</a:t>
            </a:r>
            <a:r>
              <a:rPr lang="en-GB" sz="1600" dirty="0"/>
              <a:t> </a:t>
            </a:r>
            <a:r>
              <a:rPr lang="en-GB" sz="1600" dirty="0" err="1"/>
              <a:t>Şimşek</a:t>
            </a:r>
            <a:r>
              <a:rPr lang="en-GB" sz="1600" dirty="0"/>
              <a:t>, Postdoc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10 </a:t>
            </a:r>
            <a:r>
              <a:rPr lang="en-GB" sz="1600" dirty="0" err="1"/>
              <a:t>yıllık</a:t>
            </a:r>
            <a:r>
              <a:rPr lang="en-GB" sz="1600" dirty="0"/>
              <a:t> </a:t>
            </a:r>
            <a:r>
              <a:rPr lang="en-GB" sz="1600" dirty="0" err="1"/>
              <a:t>bir</a:t>
            </a:r>
            <a:r>
              <a:rPr lang="en-GB" sz="1600" dirty="0"/>
              <a:t> </a:t>
            </a:r>
            <a:r>
              <a:rPr lang="en-GB" sz="1600" dirty="0" err="1"/>
              <a:t>artan</a:t>
            </a:r>
            <a:r>
              <a:rPr lang="en-GB" sz="1600" dirty="0"/>
              <a:t> </a:t>
            </a:r>
            <a:r>
              <a:rPr lang="en-GB" sz="1600" dirty="0" err="1"/>
              <a:t>insan</a:t>
            </a:r>
            <a:r>
              <a:rPr lang="en-GB" sz="1600" dirty="0"/>
              <a:t> </a:t>
            </a:r>
            <a:r>
              <a:rPr lang="en-GB" sz="1600" dirty="0" err="1"/>
              <a:t>kaynağı</a:t>
            </a:r>
            <a:r>
              <a:rPr lang="en-GB" sz="1600" dirty="0"/>
              <a:t> </a:t>
            </a:r>
            <a:r>
              <a:rPr lang="en-GB" sz="1600" dirty="0" err="1"/>
              <a:t>planlaması</a:t>
            </a:r>
            <a:endParaRPr lang="en-GB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10. </a:t>
            </a:r>
            <a:r>
              <a:rPr lang="en-GB" sz="1600" dirty="0" err="1"/>
              <a:t>yıl</a:t>
            </a:r>
            <a:r>
              <a:rPr lang="en-GB" sz="1600" dirty="0"/>
              <a:t> </a:t>
            </a:r>
            <a:r>
              <a:rPr lang="en-GB" sz="1600" dirty="0" err="1"/>
              <a:t>sonunda</a:t>
            </a:r>
            <a:r>
              <a:rPr lang="en-GB" sz="1600" dirty="0"/>
              <a:t> </a:t>
            </a:r>
            <a:r>
              <a:rPr lang="en-GB" sz="1600" dirty="0" err="1"/>
              <a:t>saturasyon</a:t>
            </a:r>
            <a:r>
              <a:rPr lang="en-GB" sz="1600" dirty="0"/>
              <a:t>: 15 </a:t>
            </a:r>
            <a:r>
              <a:rPr lang="en-GB" sz="1600" dirty="0" err="1"/>
              <a:t>öğretim</a:t>
            </a:r>
            <a:r>
              <a:rPr lang="en-GB" sz="1600" dirty="0"/>
              <a:t> </a:t>
            </a:r>
            <a:r>
              <a:rPr lang="en-GB" sz="1600" dirty="0" err="1"/>
              <a:t>üyesi</a:t>
            </a:r>
            <a:r>
              <a:rPr lang="en-GB" sz="1600" dirty="0"/>
              <a:t> </a:t>
            </a:r>
            <a:r>
              <a:rPr lang="en-GB" sz="1600" dirty="0" err="1"/>
              <a:t>ve</a:t>
            </a:r>
            <a:r>
              <a:rPr lang="en-GB" sz="1600" dirty="0"/>
              <a:t> 7 postdoc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+ </a:t>
            </a:r>
            <a:r>
              <a:rPr lang="en-GB" sz="1600" dirty="0" err="1"/>
              <a:t>idari</a:t>
            </a:r>
            <a:r>
              <a:rPr lang="en-GB" sz="1600" dirty="0"/>
              <a:t>/</a:t>
            </a:r>
            <a:r>
              <a:rPr lang="en-GB" sz="1600" dirty="0" err="1"/>
              <a:t>teknik</a:t>
            </a:r>
            <a:r>
              <a:rPr lang="en-GB" sz="1600" dirty="0"/>
              <a:t> </a:t>
            </a:r>
            <a:r>
              <a:rPr lang="en-GB" sz="1600" dirty="0" err="1"/>
              <a:t>personel</a:t>
            </a:r>
            <a:r>
              <a:rPr lang="en-GB" sz="1600" dirty="0"/>
              <a:t> (1 </a:t>
            </a:r>
            <a:r>
              <a:rPr lang="en-GB" sz="1600" dirty="0" err="1"/>
              <a:t>sekreter</a:t>
            </a:r>
            <a:r>
              <a:rPr lang="en-GB" sz="1600" dirty="0"/>
              <a:t>, 1 </a:t>
            </a:r>
            <a:r>
              <a:rPr lang="en-GB" sz="1600" dirty="0" err="1"/>
              <a:t>teknisyen</a:t>
            </a:r>
            <a:r>
              <a:rPr lang="en-GB" sz="1600" dirty="0"/>
              <a:t>, 2 </a:t>
            </a:r>
            <a:r>
              <a:rPr lang="en-GB" sz="1600" dirty="0" err="1"/>
              <a:t>mühendis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Altyapı</a:t>
            </a:r>
            <a:r>
              <a:rPr lang="en-GB" sz="1600" dirty="0"/>
              <a:t> </a:t>
            </a:r>
            <a:r>
              <a:rPr lang="en-GB" sz="1600" dirty="0" err="1"/>
              <a:t>yatırımı</a:t>
            </a:r>
            <a:r>
              <a:rPr lang="en-GB" sz="1600" dirty="0"/>
              <a:t> (CAPEX):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İlk </a:t>
            </a:r>
            <a:r>
              <a:rPr lang="en-GB" sz="1600" dirty="0" err="1"/>
              <a:t>dört</a:t>
            </a:r>
            <a:r>
              <a:rPr lang="en-GB" sz="1600" dirty="0"/>
              <a:t> </a:t>
            </a:r>
            <a:r>
              <a:rPr lang="en-GB" sz="1600" dirty="0" err="1"/>
              <a:t>yılda</a:t>
            </a:r>
            <a:r>
              <a:rPr lang="en-GB" sz="1600" dirty="0"/>
              <a:t> ana </a:t>
            </a:r>
            <a:r>
              <a:rPr lang="en-GB" sz="1600" dirty="0" err="1"/>
              <a:t>yatırım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Takip</a:t>
            </a:r>
            <a:r>
              <a:rPr lang="en-GB" sz="1600" dirty="0"/>
              <a:t> </a:t>
            </a:r>
            <a:r>
              <a:rPr lang="en-GB" sz="1600" dirty="0" err="1"/>
              <a:t>eden</a:t>
            </a:r>
            <a:r>
              <a:rPr lang="en-GB" sz="1600" dirty="0"/>
              <a:t> </a:t>
            </a:r>
            <a:r>
              <a:rPr lang="en-GB" sz="1600" dirty="0" err="1"/>
              <a:t>yıllarda</a:t>
            </a:r>
            <a:r>
              <a:rPr lang="en-GB" sz="1600" dirty="0"/>
              <a:t> </a:t>
            </a:r>
            <a:r>
              <a:rPr lang="en-GB" sz="1600" dirty="0" err="1"/>
              <a:t>toplam</a:t>
            </a:r>
            <a:r>
              <a:rPr lang="en-GB" sz="1600" dirty="0"/>
              <a:t> ana </a:t>
            </a:r>
            <a:r>
              <a:rPr lang="en-GB" sz="1600" dirty="0" err="1"/>
              <a:t>yatırımın</a:t>
            </a:r>
            <a:r>
              <a:rPr lang="en-GB" sz="1600" dirty="0"/>
              <a:t> </a:t>
            </a:r>
            <a:r>
              <a:rPr lang="en-GB" sz="1600" dirty="0" err="1"/>
              <a:t>onda</a:t>
            </a:r>
            <a:r>
              <a:rPr lang="en-GB" sz="1600" dirty="0"/>
              <a:t> </a:t>
            </a:r>
            <a:r>
              <a:rPr lang="en-GB" sz="1600" dirty="0" err="1"/>
              <a:t>biri</a:t>
            </a:r>
            <a:r>
              <a:rPr lang="en-GB" sz="1600" dirty="0"/>
              <a:t> </a:t>
            </a:r>
            <a:r>
              <a:rPr lang="en-GB" sz="1600" dirty="0" err="1"/>
              <a:t>sabit</a:t>
            </a:r>
            <a:r>
              <a:rPr lang="en-GB" sz="1600" dirty="0"/>
              <a:t> </a:t>
            </a:r>
            <a:r>
              <a:rPr lang="en-GB" sz="1600" dirty="0" err="1"/>
              <a:t>yıllık</a:t>
            </a:r>
            <a:r>
              <a:rPr lang="en-GB" sz="1600" dirty="0"/>
              <a:t> </a:t>
            </a:r>
            <a:r>
              <a:rPr lang="en-GB" sz="1600" dirty="0" err="1"/>
              <a:t>bütçe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İki</a:t>
            </a:r>
            <a:r>
              <a:rPr lang="en-GB" sz="1600" dirty="0"/>
              <a:t> </a:t>
            </a:r>
            <a:r>
              <a:rPr lang="en-GB" sz="1600" dirty="0" err="1"/>
              <a:t>laboratuar</a:t>
            </a:r>
            <a:r>
              <a:rPr lang="en-GB" sz="1600" dirty="0"/>
              <a:t> </a:t>
            </a:r>
            <a:r>
              <a:rPr lang="en-GB" sz="1600" dirty="0" err="1"/>
              <a:t>alanı</a:t>
            </a:r>
            <a:r>
              <a:rPr lang="en-GB" sz="1600" dirty="0"/>
              <a:t> (</a:t>
            </a:r>
            <a:r>
              <a:rPr lang="en-GB" sz="1600" dirty="0" err="1"/>
              <a:t>Vadi</a:t>
            </a:r>
            <a:r>
              <a:rPr lang="en-GB" sz="1600" dirty="0"/>
              <a:t> </a:t>
            </a:r>
            <a:r>
              <a:rPr lang="en-GB" sz="1600" dirty="0" err="1"/>
              <a:t>kampüs</a:t>
            </a:r>
            <a:r>
              <a:rPr lang="en-GB" sz="1600" dirty="0"/>
              <a:t>, </a:t>
            </a:r>
            <a:r>
              <a:rPr lang="en-GB" sz="1600" dirty="0" err="1"/>
              <a:t>Ayazağa</a:t>
            </a:r>
            <a:r>
              <a:rPr lang="en-GB" sz="1600" dirty="0"/>
              <a:t>/</a:t>
            </a:r>
            <a:r>
              <a:rPr lang="en-GB" sz="1600" dirty="0" err="1"/>
              <a:t>Sarıyer</a:t>
            </a:r>
            <a:r>
              <a:rPr lang="en-GB" sz="1600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60 m</a:t>
            </a:r>
            <a:r>
              <a:rPr lang="en-GB" sz="1600" baseline="30000" dirty="0"/>
              <a:t>2</a:t>
            </a:r>
            <a:r>
              <a:rPr lang="en-GB" sz="1600" dirty="0"/>
              <a:t> 	Algıç </a:t>
            </a:r>
            <a:r>
              <a:rPr lang="en-GB" sz="1600" dirty="0" err="1"/>
              <a:t>Ar</a:t>
            </a:r>
            <a:r>
              <a:rPr lang="en-GB" sz="1600" dirty="0"/>
              <a:t>-Ge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270 m</a:t>
            </a:r>
            <a:r>
              <a:rPr lang="en-GB" sz="1600" baseline="30000" dirty="0"/>
              <a:t>2</a:t>
            </a:r>
            <a:r>
              <a:rPr lang="en-GB" sz="1600" dirty="0"/>
              <a:t> </a:t>
            </a:r>
            <a:r>
              <a:rPr lang="en-GB" sz="1600" dirty="0" err="1"/>
              <a:t>Hızlandırıcı+Algıç</a:t>
            </a:r>
            <a:r>
              <a:rPr lang="en-GB" sz="1600" dirty="0"/>
              <a:t> </a:t>
            </a:r>
            <a:r>
              <a:rPr lang="en-GB" sz="1600" dirty="0" err="1"/>
              <a:t>Ar</a:t>
            </a:r>
            <a:r>
              <a:rPr lang="en-GB" sz="1600" dirty="0"/>
              <a:t>-Ge, </a:t>
            </a:r>
            <a:r>
              <a:rPr lang="en-GB" sz="1600" dirty="0" err="1"/>
              <a:t>Makina</a:t>
            </a:r>
            <a:r>
              <a:rPr lang="en-GB" sz="1600" dirty="0"/>
              <a:t> &amp; </a:t>
            </a:r>
            <a:r>
              <a:rPr lang="en-GB" sz="1600" dirty="0" err="1"/>
              <a:t>Elektrik-Elektronik</a:t>
            </a:r>
            <a:r>
              <a:rPr lang="en-GB" sz="1600" dirty="0"/>
              <a:t> </a:t>
            </a:r>
            <a:r>
              <a:rPr lang="en-GB" sz="1600" dirty="0" err="1"/>
              <a:t>Atölyesi</a:t>
            </a:r>
            <a:r>
              <a:rPr lang="en-GB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İşletim</a:t>
            </a:r>
            <a:r>
              <a:rPr lang="en-GB" sz="1600" dirty="0"/>
              <a:t> </a:t>
            </a:r>
            <a:r>
              <a:rPr lang="en-GB" sz="1600" dirty="0" err="1"/>
              <a:t>yatırımı</a:t>
            </a:r>
            <a:r>
              <a:rPr lang="en-GB" sz="1600" dirty="0"/>
              <a:t> (OPEX):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Ulusal</a:t>
            </a:r>
            <a:r>
              <a:rPr lang="en-GB" sz="1600" dirty="0"/>
              <a:t>/</a:t>
            </a:r>
            <a:r>
              <a:rPr lang="en-GB" sz="1600" dirty="0" err="1"/>
              <a:t>Uluslararası</a:t>
            </a:r>
            <a:r>
              <a:rPr lang="en-GB" sz="1600" dirty="0"/>
              <a:t> </a:t>
            </a:r>
            <a:r>
              <a:rPr lang="en-GB" sz="1600" dirty="0" err="1"/>
              <a:t>işbirlikleri</a:t>
            </a:r>
            <a:r>
              <a:rPr lang="en-GB" sz="1600" dirty="0"/>
              <a:t> </a:t>
            </a:r>
            <a:r>
              <a:rPr lang="en-GB" sz="1600" dirty="0" err="1"/>
              <a:t>üyelik</a:t>
            </a:r>
            <a:r>
              <a:rPr lang="en-GB" sz="1600" dirty="0"/>
              <a:t>/</a:t>
            </a:r>
            <a:r>
              <a:rPr lang="en-GB" sz="1600" dirty="0" err="1"/>
              <a:t>işletim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Seyahat</a:t>
            </a:r>
            <a:r>
              <a:rPr lang="en-GB" sz="1600" dirty="0"/>
              <a:t>, </a:t>
            </a:r>
            <a:r>
              <a:rPr lang="en-GB" sz="1600" dirty="0" err="1"/>
              <a:t>organizasyon</a:t>
            </a:r>
            <a:r>
              <a:rPr lang="en-GB" sz="1600" dirty="0"/>
              <a:t>,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İlk </a:t>
            </a:r>
            <a:r>
              <a:rPr lang="en-GB" sz="1600" dirty="0" err="1"/>
              <a:t>dört</a:t>
            </a:r>
            <a:r>
              <a:rPr lang="en-GB" sz="1600" dirty="0"/>
              <a:t> </a:t>
            </a:r>
            <a:r>
              <a:rPr lang="en-GB" sz="1600" dirty="0" err="1"/>
              <a:t>yılda</a:t>
            </a:r>
            <a:r>
              <a:rPr lang="en-GB" sz="1600" dirty="0"/>
              <a:t> </a:t>
            </a:r>
            <a:r>
              <a:rPr lang="en-GB" sz="1600" dirty="0" err="1"/>
              <a:t>başlangıcın</a:t>
            </a:r>
            <a:r>
              <a:rPr lang="en-GB" sz="1600" dirty="0"/>
              <a:t> </a:t>
            </a:r>
            <a:r>
              <a:rPr lang="en-GB" sz="1600" dirty="0" err="1"/>
              <a:t>dört</a:t>
            </a:r>
            <a:r>
              <a:rPr lang="en-GB" sz="1600" dirty="0"/>
              <a:t> </a:t>
            </a:r>
            <a:r>
              <a:rPr lang="en-GB" sz="1600" dirty="0" err="1"/>
              <a:t>katına</a:t>
            </a:r>
            <a:r>
              <a:rPr lang="en-GB" sz="1600" dirty="0"/>
              <a:t> </a:t>
            </a:r>
            <a:r>
              <a:rPr lang="en-GB" sz="1600" dirty="0" err="1"/>
              <a:t>ulaşan</a:t>
            </a:r>
            <a:r>
              <a:rPr lang="en-GB" sz="1600" dirty="0"/>
              <a:t> </a:t>
            </a:r>
            <a:r>
              <a:rPr lang="en-GB" sz="1600" dirty="0" err="1"/>
              <a:t>ve</a:t>
            </a:r>
            <a:r>
              <a:rPr lang="en-GB" sz="1600" dirty="0"/>
              <a:t> </a:t>
            </a:r>
            <a:r>
              <a:rPr lang="en-GB" sz="1600" dirty="0" err="1"/>
              <a:t>sabitlenen</a:t>
            </a:r>
            <a:r>
              <a:rPr lang="en-GB" sz="1600" dirty="0"/>
              <a:t> </a:t>
            </a:r>
            <a:r>
              <a:rPr lang="en-GB" sz="1600" dirty="0" err="1"/>
              <a:t>işletim</a:t>
            </a:r>
            <a:r>
              <a:rPr lang="en-GB" sz="1600" dirty="0"/>
              <a:t> </a:t>
            </a:r>
            <a:r>
              <a:rPr lang="en-GB" sz="1600" dirty="0" err="1"/>
              <a:t>yatırımı</a:t>
            </a:r>
            <a:endParaRPr lang="en-GB" sz="16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A545938-C8CD-6742-A2A9-E7B208ADA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4376" y="32261"/>
            <a:ext cx="2345399" cy="525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</p:spTree>
    <p:extLst>
      <p:ext uri="{BB962C8B-B14F-4D97-AF65-F5344CB8AC3E}">
        <p14:creationId xmlns:p14="http://schemas.microsoft.com/office/powerpoint/2010/main" val="160255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20791" y="222225"/>
            <a:ext cx="4236720" cy="673216"/>
            <a:chOff x="2545080" y="4462663"/>
            <a:chExt cx="4236720" cy="673216"/>
          </a:xfrm>
        </p:grpSpPr>
        <p:sp>
          <p:nvSpPr>
            <p:cNvPr id="17" name="Rounded Rectangle 16"/>
            <p:cNvSpPr/>
            <p:nvPr/>
          </p:nvSpPr>
          <p:spPr>
            <a:xfrm>
              <a:off x="2545080" y="4462663"/>
              <a:ext cx="4236720" cy="673216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0330" y="4462663"/>
              <a:ext cx="4046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0B050"/>
                  </a:solidFill>
                </a:rPr>
                <a:t>YÜKSEK ENERJİ </a:t>
              </a:r>
              <a:r>
                <a:rPr lang="en-GB" b="1" dirty="0" err="1">
                  <a:solidFill>
                    <a:srgbClr val="00B050"/>
                  </a:solidFill>
                </a:rPr>
                <a:t>ve</a:t>
              </a:r>
              <a:r>
                <a:rPr lang="en-GB" b="1" dirty="0">
                  <a:solidFill>
                    <a:srgbClr val="00B050"/>
                  </a:solidFill>
                </a:rPr>
                <a:t> PARÇACIK FİZİĞİ UYGULAMA </a:t>
              </a:r>
              <a:r>
                <a:rPr lang="en-GB" b="1" dirty="0" err="1">
                  <a:solidFill>
                    <a:srgbClr val="00B050"/>
                  </a:solidFill>
                </a:rPr>
                <a:t>ve</a:t>
              </a:r>
              <a:r>
                <a:rPr lang="en-GB" b="1" dirty="0">
                  <a:solidFill>
                    <a:srgbClr val="00B050"/>
                  </a:solidFill>
                </a:rPr>
                <a:t> ARAŞTIRMA MERKEZİ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603510-8F05-0941-A19D-98B972D65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2635278D-1990-914C-80F6-FC8AA93C5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70888B1-190D-7C46-A22A-C22D7BB35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8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22153A-3009-FF4E-AC0B-390329FCCF3F}"/>
              </a:ext>
            </a:extLst>
          </p:cNvPr>
          <p:cNvSpPr txBox="1"/>
          <p:nvPr/>
        </p:nvSpPr>
        <p:spPr>
          <a:xfrm>
            <a:off x="120791" y="1587783"/>
            <a:ext cx="913609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Kabul </a:t>
            </a:r>
            <a:r>
              <a:rPr lang="en-GB" sz="1600" b="1" dirty="0" err="1"/>
              <a:t>Edilmiş</a:t>
            </a:r>
            <a:r>
              <a:rPr lang="en-GB" sz="1600" b="1" dirty="0"/>
              <a:t>/</a:t>
            </a:r>
            <a:r>
              <a:rPr lang="en-GB" sz="1600" b="1" dirty="0" err="1"/>
              <a:t>Yürürlükteki</a:t>
            </a:r>
            <a:r>
              <a:rPr lang="en-GB" sz="1600" b="1" dirty="0"/>
              <a:t> </a:t>
            </a:r>
            <a:r>
              <a:rPr lang="en-GB" sz="1600" b="1" dirty="0" err="1"/>
              <a:t>Dış</a:t>
            </a:r>
            <a:r>
              <a:rPr lang="en-GB" sz="1600" b="1" dirty="0"/>
              <a:t> </a:t>
            </a:r>
            <a:r>
              <a:rPr lang="en-GB" sz="1600" b="1" dirty="0" err="1"/>
              <a:t>Kaynaklı</a:t>
            </a:r>
            <a:r>
              <a:rPr lang="en-GB" sz="1600" b="1" dirty="0"/>
              <a:t> </a:t>
            </a:r>
            <a:r>
              <a:rPr lang="en-GB" sz="1600" b="1" dirty="0" err="1"/>
              <a:t>Projeler</a:t>
            </a:r>
            <a:r>
              <a:rPr lang="en-GB" sz="1600" b="1" dirty="0"/>
              <a:t>/</a:t>
            </a:r>
            <a:r>
              <a:rPr lang="en-GB" sz="1600" b="1" dirty="0" err="1"/>
              <a:t>Programlar</a:t>
            </a:r>
            <a:r>
              <a:rPr lang="en-GB" sz="1600" b="1" dirty="0"/>
              <a:t>:</a:t>
            </a:r>
          </a:p>
          <a:p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2021 </a:t>
            </a:r>
            <a:r>
              <a:rPr lang="en-GB" sz="1600" dirty="0" err="1"/>
              <a:t>Ağustos</a:t>
            </a:r>
            <a:r>
              <a:rPr lang="en-GB" sz="1600" dirty="0"/>
              <a:t>: TÜBİTAK BİDEB 2248 “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Mentörlük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Desteği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Programı</a:t>
            </a:r>
            <a:r>
              <a:rPr lang="en-GB" sz="1600" dirty="0"/>
              <a:t>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2021 </a:t>
            </a:r>
            <a:r>
              <a:rPr lang="en-GB" sz="1600" dirty="0" err="1"/>
              <a:t>Aralık</a:t>
            </a:r>
            <a:r>
              <a:rPr lang="en-GB" sz="1600" dirty="0"/>
              <a:t>: TÜBİTAK ARDEB 1005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Aktif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Zırhlamalı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Gama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Sondası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Geliştirilmesi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2021 </a:t>
            </a:r>
            <a:r>
              <a:rPr lang="en-GB" sz="1600" dirty="0" err="1"/>
              <a:t>Aralık</a:t>
            </a:r>
            <a:r>
              <a:rPr lang="en-GB" sz="1600" dirty="0"/>
              <a:t>: TÜBİTAK BİDEB 2218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Düşük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Enerjili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Elektron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Demet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Karakterizasyonu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İçin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Faraday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Kupası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Geliştirilmesi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600" b="1" dirty="0" err="1"/>
              <a:t>Değerlendirme</a:t>
            </a:r>
            <a:r>
              <a:rPr lang="en-GB" sz="1600" b="1" dirty="0"/>
              <a:t> </a:t>
            </a:r>
            <a:r>
              <a:rPr lang="en-GB" sz="1600" b="1" dirty="0" err="1"/>
              <a:t>Aşamasındaki</a:t>
            </a:r>
            <a:r>
              <a:rPr lang="en-GB" sz="1600" b="1" dirty="0"/>
              <a:t> </a:t>
            </a:r>
            <a:r>
              <a:rPr lang="en-GB" sz="1600" b="1" dirty="0" err="1"/>
              <a:t>Dış</a:t>
            </a:r>
            <a:r>
              <a:rPr lang="en-GB" sz="1600" b="1" dirty="0"/>
              <a:t> </a:t>
            </a:r>
            <a:r>
              <a:rPr lang="en-GB" sz="1600" b="1" dirty="0" err="1"/>
              <a:t>Kaynaklı</a:t>
            </a:r>
            <a:r>
              <a:rPr lang="en-GB" sz="1600" b="1" dirty="0"/>
              <a:t> </a:t>
            </a:r>
            <a:r>
              <a:rPr lang="en-GB" sz="1600" b="1" dirty="0" err="1"/>
              <a:t>Proje</a:t>
            </a:r>
            <a:r>
              <a:rPr lang="en-GB" sz="1600" b="1" dirty="0"/>
              <a:t>/Program </a:t>
            </a:r>
            <a:r>
              <a:rPr lang="en-GB" sz="1600" b="1" dirty="0" err="1"/>
              <a:t>Başvuruları</a:t>
            </a:r>
            <a:r>
              <a:rPr lang="en-GB" sz="1600" b="1" dirty="0"/>
              <a:t>:</a:t>
            </a:r>
          </a:p>
          <a:p>
            <a:r>
              <a:rPr lang="en-GB" sz="1600" dirty="0"/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1x TENMAK CERN PR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1x TÜBİTAK ARDEB 1001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1x TÜBİTAK ARDEB 1002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1x TÜBİTAK BİGG 1512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A545938-C8CD-6742-A2A9-E7B208ADA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4376" y="32261"/>
            <a:ext cx="2345399" cy="525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</p:spTree>
    <p:extLst>
      <p:ext uri="{BB962C8B-B14F-4D97-AF65-F5344CB8AC3E}">
        <p14:creationId xmlns:p14="http://schemas.microsoft.com/office/powerpoint/2010/main" val="3694565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20791" y="222225"/>
            <a:ext cx="4236720" cy="673216"/>
            <a:chOff x="2545080" y="4462663"/>
            <a:chExt cx="4236720" cy="673216"/>
          </a:xfrm>
        </p:grpSpPr>
        <p:sp>
          <p:nvSpPr>
            <p:cNvPr id="17" name="Rounded Rectangle 16"/>
            <p:cNvSpPr/>
            <p:nvPr/>
          </p:nvSpPr>
          <p:spPr>
            <a:xfrm>
              <a:off x="2545080" y="4462663"/>
              <a:ext cx="4236720" cy="673216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0330" y="4462663"/>
              <a:ext cx="4046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0B050"/>
                  </a:solidFill>
                </a:rPr>
                <a:t>YÜKSEK ENERJİ </a:t>
              </a:r>
              <a:r>
                <a:rPr lang="en-GB" b="1" dirty="0" err="1">
                  <a:solidFill>
                    <a:srgbClr val="00B050"/>
                  </a:solidFill>
                </a:rPr>
                <a:t>ve</a:t>
              </a:r>
              <a:r>
                <a:rPr lang="en-GB" b="1" dirty="0">
                  <a:solidFill>
                    <a:srgbClr val="00B050"/>
                  </a:solidFill>
                </a:rPr>
                <a:t> PARÇACIK FİZİĞİ UYGULAMA </a:t>
              </a:r>
              <a:r>
                <a:rPr lang="en-GB" b="1" dirty="0" err="1">
                  <a:solidFill>
                    <a:srgbClr val="00B050"/>
                  </a:solidFill>
                </a:rPr>
                <a:t>ve</a:t>
              </a:r>
              <a:r>
                <a:rPr lang="en-GB" b="1" dirty="0">
                  <a:solidFill>
                    <a:srgbClr val="00B050"/>
                  </a:solidFill>
                </a:rPr>
                <a:t> ARAŞTIRMA MERKEZİ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603510-8F05-0941-A19D-98B972D65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Serkant Ali Çetin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2635278D-1990-914C-80F6-FC8AA93C5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TR-PH-PA’21 / 2021</a:t>
            </a:r>
            <a:endParaRPr lang="en-GB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70888B1-190D-7C46-A22A-C22D7BB35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D30F-9241-234C-B80D-E46119B63177}" type="slidenum">
              <a:rPr lang="en-GB" smtClean="0"/>
              <a:t>9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22153A-3009-FF4E-AC0B-390329FCCF3F}"/>
              </a:ext>
            </a:extLst>
          </p:cNvPr>
          <p:cNvSpPr txBox="1"/>
          <p:nvPr/>
        </p:nvSpPr>
        <p:spPr>
          <a:xfrm>
            <a:off x="120791" y="993423"/>
            <a:ext cx="91360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r>
              <a:rPr lang="en-GB" sz="1600" b="1" dirty="0" err="1"/>
              <a:t>Hesaplama</a:t>
            </a:r>
            <a:r>
              <a:rPr lang="en-GB" sz="1600" b="1" dirty="0"/>
              <a:t> </a:t>
            </a:r>
            <a:r>
              <a:rPr lang="en-GB" sz="1600" b="1" dirty="0" err="1"/>
              <a:t>Altyapısı</a:t>
            </a:r>
            <a:endParaRPr lang="en-GB" sz="1600" b="1" dirty="0"/>
          </a:p>
          <a:p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2x Dell Precision T7920 </a:t>
            </a:r>
            <a:r>
              <a:rPr lang="en-GB" sz="1600" dirty="0" err="1"/>
              <a:t>Masaüstü</a:t>
            </a:r>
            <a:r>
              <a:rPr lang="en-GB" sz="1600" dirty="0"/>
              <a:t> </a:t>
            </a:r>
            <a:r>
              <a:rPr lang="en-GB" sz="1600" dirty="0" err="1"/>
              <a:t>İş</a:t>
            </a:r>
            <a:r>
              <a:rPr lang="en-GB" sz="1600" dirty="0"/>
              <a:t> </a:t>
            </a:r>
            <a:r>
              <a:rPr lang="en-GB" sz="1600" dirty="0" err="1"/>
              <a:t>İstasyonu</a:t>
            </a:r>
            <a:r>
              <a:rPr lang="en-GB" sz="1600" dirty="0"/>
              <a:t> (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ISU YE-PP </a:t>
            </a:r>
            <a:r>
              <a:rPr lang="en-GB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Altyapısı</a:t>
            </a:r>
            <a:r>
              <a:rPr lang="en-GB" sz="1600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CPU: 2x Intel Xeon Silver 4214R 3,2GHz (12Core)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GPU: NVIDIA Quadro RTX 4000 8GB 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RAM: 4X32GB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Depolama</a:t>
            </a:r>
            <a:r>
              <a:rPr lang="en-GB" sz="1600" dirty="0"/>
              <a:t>: 2TB SSD + 8TB SATA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2x Dell Precision M5560 Mobil </a:t>
            </a:r>
            <a:r>
              <a:rPr lang="en-GB" sz="1600" dirty="0" err="1"/>
              <a:t>İş</a:t>
            </a:r>
            <a:r>
              <a:rPr lang="en-GB" sz="1600" dirty="0"/>
              <a:t> </a:t>
            </a:r>
            <a:r>
              <a:rPr lang="en-GB" sz="1600" dirty="0" err="1"/>
              <a:t>İstasyonu</a:t>
            </a:r>
            <a:r>
              <a:rPr lang="en-GB" sz="1600" dirty="0"/>
              <a:t> (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ISU YE-PP </a:t>
            </a:r>
            <a:r>
              <a:rPr lang="en-GB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Altyapısı</a:t>
            </a:r>
            <a:r>
              <a:rPr lang="en-GB" sz="1600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CPU: Intel Xeon W-11955M 2.60GHz (8 Core)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GPU: NVIDIA Quadro RTX A2000 4GB 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RAM: 2x16GB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Depolama</a:t>
            </a:r>
            <a:r>
              <a:rPr lang="en-GB" sz="1600" dirty="0"/>
              <a:t>: 512GB SSD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Yüksek</a:t>
            </a:r>
            <a:r>
              <a:rPr lang="en-GB" sz="1600" dirty="0"/>
              <a:t> </a:t>
            </a:r>
            <a:r>
              <a:rPr lang="en-GB" sz="1600" dirty="0" err="1"/>
              <a:t>Performanslı</a:t>
            </a:r>
            <a:r>
              <a:rPr lang="en-GB" sz="1600" dirty="0"/>
              <a:t> </a:t>
            </a:r>
            <a:r>
              <a:rPr lang="en-GB" sz="1600" dirty="0" err="1"/>
              <a:t>Hesaplama</a:t>
            </a:r>
            <a:r>
              <a:rPr lang="en-GB" sz="1600" dirty="0"/>
              <a:t> </a:t>
            </a:r>
            <a:r>
              <a:rPr lang="en-GB" sz="1600" dirty="0" err="1"/>
              <a:t>Sistemi</a:t>
            </a:r>
            <a:r>
              <a:rPr lang="en-GB" sz="1600" dirty="0"/>
              <a:t> (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ISU </a:t>
            </a:r>
            <a:r>
              <a:rPr lang="en-GB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Altyapısı</a:t>
            </a:r>
            <a:r>
              <a:rPr lang="en-GB" sz="1600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8x NVIDIA Tesla V100 32GB GPU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Depolama</a:t>
            </a:r>
            <a:r>
              <a:rPr lang="en-GB" sz="1600" dirty="0"/>
              <a:t>: 700TB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A545938-C8CD-6742-A2A9-E7B208ADA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4376" y="32261"/>
            <a:ext cx="2345399" cy="525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</p:spTree>
    <p:extLst>
      <p:ext uri="{BB962C8B-B14F-4D97-AF65-F5344CB8AC3E}">
        <p14:creationId xmlns:p14="http://schemas.microsoft.com/office/powerpoint/2010/main" val="21150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11053</TotalTime>
  <Words>889</Words>
  <Application>Microsoft Macintosh PowerPoint</Application>
  <PresentationFormat>On-screen Show (4:3)</PresentationFormat>
  <Paragraphs>201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Yüksek Enerji ve Parçacık Fiziği</dc:title>
  <dc:creator>Serkant Ali Cetin</dc:creator>
  <cp:lastModifiedBy>Serkant Ali ÇETİN, ISU</cp:lastModifiedBy>
  <cp:revision>47</cp:revision>
  <cp:lastPrinted>2021-04-16T00:15:48Z</cp:lastPrinted>
  <dcterms:created xsi:type="dcterms:W3CDTF">2021-04-10T18:29:33Z</dcterms:created>
  <dcterms:modified xsi:type="dcterms:W3CDTF">2021-11-25T23:13:00Z</dcterms:modified>
</cp:coreProperties>
</file>