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1" r:id="rId1"/>
  </p:sldMasterIdLst>
  <p:notesMasterIdLst>
    <p:notesMasterId r:id="rId26"/>
  </p:notesMasterIdLst>
  <p:sldIdLst>
    <p:sldId id="256" r:id="rId2"/>
    <p:sldId id="257" r:id="rId3"/>
    <p:sldId id="274" r:id="rId4"/>
    <p:sldId id="279" r:id="rId5"/>
    <p:sldId id="280" r:id="rId6"/>
    <p:sldId id="281" r:id="rId7"/>
    <p:sldId id="282" r:id="rId8"/>
    <p:sldId id="262" r:id="rId9"/>
    <p:sldId id="290" r:id="rId10"/>
    <p:sldId id="291" r:id="rId11"/>
    <p:sldId id="292" r:id="rId12"/>
    <p:sldId id="284" r:id="rId13"/>
    <p:sldId id="285" r:id="rId14"/>
    <p:sldId id="286" r:id="rId15"/>
    <p:sldId id="287" r:id="rId16"/>
    <p:sldId id="288" r:id="rId17"/>
    <p:sldId id="289" r:id="rId18"/>
    <p:sldId id="293" r:id="rId19"/>
    <p:sldId id="294" r:id="rId20"/>
    <p:sldId id="295" r:id="rId21"/>
    <p:sldId id="296" r:id="rId22"/>
    <p:sldId id="297" r:id="rId23"/>
    <p:sldId id="298" r:id="rId24"/>
    <p:sldId id="273" r:id="rId25"/>
  </p:sldIdLst>
  <p:sldSz cx="10080625" cy="5670550"/>
  <p:notesSz cx="7559675" cy="1069181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408" y="58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1407F-BFA5-4EB8-BE96-5473903E5E70}" type="datetimeFigureOut">
              <a:rPr lang="en-GB" smtClean="0"/>
              <a:t>27/11/2021</a:t>
            </a:fld>
            <a:endParaRPr lang="en-GB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GB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FE806D-A19C-435B-87E3-7AEED12AFB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737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E87F00C-EE6D-4EB7-8A15-F617FEE35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078" y="928028"/>
            <a:ext cx="7560469" cy="1974191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C4773208-E734-4CC7-971B-C810153840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078" y="2978352"/>
            <a:ext cx="7560469" cy="1369070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1171055-D67F-4A32-95DA-C727411AF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0388A32-A4AF-4AB8-A045-3A579DF15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DC1FEE0-F149-4952-BCE7-AAC16897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9B22-2577-4292-8828-97015C605A1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9092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78D32FE7-86F5-44D5-9811-55BC69C08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E18D83-BD9F-4FE7-B65B-38A885E9A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A8E308F-7B58-4D96-B931-4B379AB0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274B7A6-915F-4902-B95A-57166965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EDB38BD-1D41-48D5-811D-C05D8FE78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29B22-2577-4292-8828-97015C605A1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6123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alphaModFix amt="13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pn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3.pn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0" Type="http://schemas.openxmlformats.org/officeDocument/2006/relationships/image" Target="../media/image57.png"/><Relationship Id="rId4" Type="http://schemas.openxmlformats.org/officeDocument/2006/relationships/image" Target="../media/image51.jpeg"/><Relationship Id="rId9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reeform 1"/>
          <p:cNvSpPr/>
          <p:nvPr/>
        </p:nvSpPr>
        <p:spPr>
          <a:xfrm>
            <a:off x="0" y="0"/>
            <a:ext cx="10089360" cy="5961240"/>
          </a:xfrm>
          <a:custGeom>
            <a:avLst/>
            <a:gdLst/>
            <a:ahLst/>
            <a:cxnLst/>
            <a:rect l="0" t="0" r="r" b="b"/>
            <a:pathLst>
              <a:path w="28026" h="16559">
                <a:moveTo>
                  <a:pt x="0" y="0"/>
                </a:moveTo>
                <a:lnTo>
                  <a:pt x="28025" y="0"/>
                </a:lnTo>
                <a:lnTo>
                  <a:pt x="28025" y="16558"/>
                </a:lnTo>
                <a:lnTo>
                  <a:pt x="0" y="1655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0" name="TextShape 2"/>
          <p:cNvSpPr txBox="1"/>
          <p:nvPr/>
        </p:nvSpPr>
        <p:spPr>
          <a:xfrm>
            <a:off x="1262046" y="1017270"/>
            <a:ext cx="8022063" cy="4466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ctr"/>
            <a:endParaRPr lang="tr-TR" sz="3200" b="1" strike="noStrike" spc="-1" dirty="0">
              <a:latin typeface="Times New Roman"/>
            </a:endParaRPr>
          </a:p>
          <a:p>
            <a:pPr algn="ctr"/>
            <a:endParaRPr lang="tr-TR" sz="3200" b="1" spc="-1" dirty="0">
              <a:latin typeface="Times New Roman"/>
            </a:endParaRPr>
          </a:p>
          <a:p>
            <a:pPr algn="ctr"/>
            <a:r>
              <a:rPr lang="en-US" sz="3200" b="1" strike="noStrike" spc="-1" dirty="0">
                <a:latin typeface="Times New Roman"/>
              </a:rPr>
              <a:t>GAZLI PARÇACIK DEDEKTÖRLER</a:t>
            </a:r>
            <a:r>
              <a:rPr lang="tr-TR" sz="3200" b="1" strike="noStrike" spc="-1" dirty="0">
                <a:latin typeface="Times New Roman"/>
              </a:rPr>
              <a:t>İ</a:t>
            </a:r>
            <a:r>
              <a:rPr lang="en-US" sz="3200" b="1" strike="noStrike" spc="-1" dirty="0">
                <a:latin typeface="Times New Roman"/>
              </a:rPr>
              <a:t>NDE </a:t>
            </a:r>
            <a:endParaRPr lang="tr-TR" sz="3200" b="1" strike="noStrike" spc="-1" dirty="0">
              <a:latin typeface="Times New Roman"/>
            </a:endParaRPr>
          </a:p>
          <a:p>
            <a:pPr algn="ctr"/>
            <a:r>
              <a:rPr lang="en-US" sz="3200" b="1" strike="noStrike" spc="-1" dirty="0">
                <a:latin typeface="Times New Roman"/>
              </a:rPr>
              <a:t>İYONLARIN İZ</a:t>
            </a:r>
            <a:r>
              <a:rPr lang="tr-TR" sz="3200" b="1" strike="noStrike" spc="-1" dirty="0">
                <a:latin typeface="Times New Roman"/>
              </a:rPr>
              <a:t>İ</a:t>
            </a:r>
            <a:r>
              <a:rPr lang="en-US" sz="3200" b="1" strike="noStrike" spc="-1" dirty="0">
                <a:latin typeface="Times New Roman"/>
              </a:rPr>
              <a:t>NDE</a:t>
            </a:r>
            <a:endParaRPr lang="tr-TR" sz="3200" b="1" strike="noStrike" spc="-1" dirty="0">
              <a:latin typeface="Times New Roman"/>
            </a:endParaRPr>
          </a:p>
          <a:p>
            <a:pPr algn="ctr"/>
            <a:endParaRPr lang="tr-TR" sz="3200" b="1" spc="-1" dirty="0">
              <a:latin typeface="Times New Roman"/>
            </a:endParaRPr>
          </a:p>
          <a:p>
            <a:pPr algn="ctr"/>
            <a:r>
              <a:rPr lang="tr-TR" sz="2000" b="1" strike="noStrike" spc="-1" dirty="0">
                <a:latin typeface="Times New Roman"/>
              </a:rPr>
              <a:t>Parçacık Hızlandırıcıları ve </a:t>
            </a:r>
            <a:r>
              <a:rPr lang="tr-TR" sz="2000" b="1" strike="noStrike" spc="-1" dirty="0" err="1">
                <a:latin typeface="Times New Roman"/>
              </a:rPr>
              <a:t>Algıçları</a:t>
            </a:r>
            <a:r>
              <a:rPr lang="tr-TR" sz="2000" b="1" strike="noStrike" spc="-1" dirty="0">
                <a:latin typeface="Times New Roman"/>
              </a:rPr>
              <a:t> Yerel Altyapı ve Ar-Ge </a:t>
            </a:r>
            <a:r>
              <a:rPr lang="tr-TR" sz="2000" b="1" strike="noStrike" spc="-1" dirty="0" err="1">
                <a:latin typeface="Times New Roman"/>
              </a:rPr>
              <a:t>Çalıştayı</a:t>
            </a:r>
            <a:endParaRPr lang="tr-TR" sz="2000" b="1" strike="noStrike" spc="-1" dirty="0">
              <a:latin typeface="Times New Roman"/>
            </a:endParaRPr>
          </a:p>
          <a:p>
            <a:pPr algn="ctr"/>
            <a:r>
              <a:rPr lang="tr-TR" sz="2000" b="1" spc="-1" dirty="0">
                <a:latin typeface="Times New Roman"/>
              </a:rPr>
              <a:t>27-28 Kasım 2021</a:t>
            </a:r>
          </a:p>
          <a:p>
            <a:pPr algn="ctr"/>
            <a:endParaRPr lang="tr-TR" sz="1600" b="1" strike="noStrike" spc="-1" dirty="0">
              <a:latin typeface="Times New Roman"/>
            </a:endParaRPr>
          </a:p>
          <a:p>
            <a:pPr algn="ctr"/>
            <a:endParaRPr lang="tr-TR" sz="1600" b="1" spc="-1" dirty="0">
              <a:latin typeface="Times New Roman"/>
            </a:endParaRPr>
          </a:p>
          <a:p>
            <a:pPr algn="ctr"/>
            <a:r>
              <a:rPr lang="en-US" sz="1400" b="1" strike="noStrike" spc="-1" dirty="0">
                <a:latin typeface="Times New Roman"/>
              </a:rPr>
              <a:t>Dr. </a:t>
            </a:r>
            <a:r>
              <a:rPr lang="en-US" sz="1400" b="1" strike="noStrike" spc="-1" dirty="0" err="1">
                <a:latin typeface="Times New Roman"/>
              </a:rPr>
              <a:t>Yalçın</a:t>
            </a:r>
            <a:r>
              <a:rPr lang="en-US" sz="1400" b="1" strike="noStrike" spc="-1" dirty="0">
                <a:latin typeface="Times New Roman"/>
              </a:rPr>
              <a:t> KALKAN</a:t>
            </a:r>
            <a:endParaRPr lang="tr-TR" sz="1400" b="1" strike="noStrike" spc="-1" dirty="0">
              <a:latin typeface="Times New Roman"/>
            </a:endParaRPr>
          </a:p>
          <a:p>
            <a:pPr algn="ctr"/>
            <a:r>
              <a:rPr lang="tr-TR" sz="1400" b="1" spc="-1" dirty="0">
                <a:latin typeface="Times New Roman"/>
              </a:rPr>
              <a:t>Muş Alparslan Üniversitesi</a:t>
            </a:r>
          </a:p>
          <a:p>
            <a:pPr algn="ctr"/>
            <a:r>
              <a:rPr lang="tr-TR" sz="1400" b="1" strike="noStrike" spc="-1" dirty="0" err="1">
                <a:latin typeface="Times New Roman"/>
              </a:rPr>
              <a:t>Dedektör</a:t>
            </a:r>
            <a:r>
              <a:rPr lang="tr-TR" sz="1400" b="1" strike="noStrike" spc="-1" dirty="0">
                <a:latin typeface="Times New Roman"/>
              </a:rPr>
              <a:t> ve </a:t>
            </a:r>
            <a:r>
              <a:rPr lang="tr-TR" sz="1400" b="1" strike="noStrike" spc="-1" dirty="0" err="1">
                <a:latin typeface="Times New Roman"/>
              </a:rPr>
              <a:t>Sensör</a:t>
            </a:r>
            <a:r>
              <a:rPr lang="tr-TR" sz="1400" b="1" strike="noStrike" spc="-1" dirty="0">
                <a:latin typeface="Times New Roman"/>
              </a:rPr>
              <a:t> Teknolojileri Anabilim Dalı</a:t>
            </a:r>
            <a:endParaRPr lang="en-US" sz="1400" b="1" strike="noStrike" spc="-1" dirty="0">
              <a:latin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6408E2-8C6C-4876-A5F0-8486F8024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630" y="716801"/>
            <a:ext cx="959946" cy="942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Resim 2" descr="metin, küçük resim içeren bir resim&#10;&#10;Açıklama otomatik olarak oluşturuldu">
            <a:extLst>
              <a:ext uri="{FF2B5EF4-FFF2-40B4-BE49-F238E27FC236}">
                <a16:creationId xmlns:a16="http://schemas.microsoft.com/office/drawing/2014/main" id="{376917EC-DF73-4DA1-869C-E5AE9ACB89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626" y="872853"/>
            <a:ext cx="668354" cy="6683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01B3CC-B49F-4CE0-B198-228D1D428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60" y="0"/>
            <a:ext cx="10078104" cy="56705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Resim 4" descr="iç mekan, kirli, motor içeren bir resim&#10;&#10;Açıklama otomatik olarak oluşturuldu">
            <a:extLst>
              <a:ext uri="{FF2B5EF4-FFF2-40B4-BE49-F238E27FC236}">
                <a16:creationId xmlns:a16="http://schemas.microsoft.com/office/drawing/2014/main" id="{F135AB4D-77E8-41BE-B4F7-00F42CF03C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9" b="2"/>
          <a:stretch/>
        </p:blipFill>
        <p:spPr>
          <a:xfrm>
            <a:off x="266017" y="460712"/>
            <a:ext cx="3536285" cy="474912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0918AFC6-791B-48A3-8DD3-1B5909C3D0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98" b="17709"/>
          <a:stretch/>
        </p:blipFill>
        <p:spPr>
          <a:xfrm>
            <a:off x="3946033" y="460712"/>
            <a:ext cx="5868575" cy="474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6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0684" y="0"/>
            <a:ext cx="8079256" cy="567055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Resim 4" descr="mutfak eşyası, metal, tava içeren bir resim&#10;&#10;Açıklama otomatik olarak oluşturuldu">
            <a:extLst>
              <a:ext uri="{FF2B5EF4-FFF2-40B4-BE49-F238E27FC236}">
                <a16:creationId xmlns:a16="http://schemas.microsoft.com/office/drawing/2014/main" id="{0A204A6F-2D53-465C-8F16-6DF5A9E8C4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52" b="19166"/>
          <a:stretch/>
        </p:blipFill>
        <p:spPr>
          <a:xfrm>
            <a:off x="1207655" y="10"/>
            <a:ext cx="7665314" cy="567054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91912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Argon-Karbondioksit</a:t>
            </a:r>
            <a:r>
              <a:rPr lang="tr-TR" sz="3600" spc="-1" dirty="0">
                <a:latin typeface="Times New Roman"/>
              </a:rPr>
              <a:t> </a:t>
            </a:r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Karışımı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35C9E01-F734-44D2-A5B6-98528AB778E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79" t="10000" r="5834" b="943"/>
          <a:stretch/>
        </p:blipFill>
        <p:spPr bwMode="auto">
          <a:xfrm>
            <a:off x="6191261" y="151668"/>
            <a:ext cx="3784347" cy="26284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0B4EBC9-8A40-4E15-ACAF-785E98FF6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16" y="994296"/>
            <a:ext cx="6086245" cy="3681958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C2347FE4-75AB-49D0-9DD6-EDDF3D33088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149" y="2835275"/>
            <a:ext cx="3680460" cy="2816860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1 KHz Lazer Darbe Frekansı</a:t>
            </a:r>
          </a:p>
          <a:p>
            <a:pPr algn="ctr"/>
            <a:r>
              <a:rPr lang="tr-TR" dirty="0"/>
              <a:t>300 V GEM Sürüklenme Bölgesi Voltajı</a:t>
            </a:r>
            <a:endParaRPr lang="en-GB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9151" y="648687"/>
            <a:ext cx="601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%80 Argon - %20 Karbondioksit</a:t>
            </a:r>
          </a:p>
        </p:txBody>
      </p:sp>
    </p:spTree>
    <p:extLst>
      <p:ext uri="{BB962C8B-B14F-4D97-AF65-F5344CB8AC3E}">
        <p14:creationId xmlns:p14="http://schemas.microsoft.com/office/powerpoint/2010/main" val="2246175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Argon-Karbondioksit</a:t>
            </a:r>
            <a:r>
              <a:rPr lang="tr-TR" sz="3600" spc="-1" dirty="0">
                <a:latin typeface="Times New Roman"/>
              </a:rPr>
              <a:t> </a:t>
            </a:r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Karışımı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1 KHz Lazer Darbe Frekansı</a:t>
            </a:r>
          </a:p>
          <a:p>
            <a:pPr algn="ctr"/>
            <a:r>
              <a:rPr lang="tr-TR" dirty="0"/>
              <a:t>90 V GEM Sürüklenme Bölgesi Voltajı</a:t>
            </a:r>
            <a:endParaRPr lang="en-GB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9151" y="648687"/>
            <a:ext cx="601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%80 Argon - %20 Karbondioksit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5F11F9CA-8723-45D5-BA5D-D065E4B5FFEB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8" t="8685" r="9350" b="2275"/>
          <a:stretch/>
        </p:blipFill>
        <p:spPr bwMode="auto">
          <a:xfrm>
            <a:off x="6453671" y="457199"/>
            <a:ext cx="3521937" cy="2378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400D59B-0E8B-4BE4-9A9D-FE093FEDA77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7" t="2540" r="4170" b="4273"/>
          <a:stretch/>
        </p:blipFill>
        <p:spPr bwMode="auto">
          <a:xfrm>
            <a:off x="6482473" y="2732142"/>
            <a:ext cx="3493135" cy="27959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9D84E387-8D2B-4A57-A372-113239820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016" y="1181023"/>
            <a:ext cx="6129502" cy="330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88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Argon-Karbondioksit</a:t>
            </a:r>
            <a:r>
              <a:rPr lang="tr-TR" sz="3600" spc="-1" dirty="0">
                <a:latin typeface="Times New Roman"/>
              </a:rPr>
              <a:t> </a:t>
            </a:r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Karışımı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5 KHz Lazer Darbe Frekansı</a:t>
            </a:r>
          </a:p>
          <a:p>
            <a:pPr algn="ctr"/>
            <a:r>
              <a:rPr lang="tr-TR" dirty="0"/>
              <a:t>300 V GEM Sürüklenme Bölgesi Voltajı</a:t>
            </a:r>
            <a:endParaRPr lang="en-GB" dirty="0"/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D14673FB-9659-4194-A391-81D770CF22A1}"/>
              </a:ext>
            </a:extLst>
          </p:cNvPr>
          <p:cNvSpPr txBox="1"/>
          <p:nvPr/>
        </p:nvSpPr>
        <p:spPr>
          <a:xfrm>
            <a:off x="9151" y="648687"/>
            <a:ext cx="6015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%80 Argon - %20 Karbondioksit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F2465209-C322-41A6-BD81-5D027B674C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2" y="2207665"/>
            <a:ext cx="5387412" cy="148440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8BEF4BD9-9DEF-4A89-A2DA-BA8DF4C6997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" t="2978" r="5548" b="4240"/>
          <a:stretch/>
        </p:blipFill>
        <p:spPr bwMode="auto">
          <a:xfrm>
            <a:off x="6042478" y="1445895"/>
            <a:ext cx="3429000" cy="27787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2352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Saf Karbondioksit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1 KHz Lazer Darbe Frekansı</a:t>
            </a:r>
          </a:p>
          <a:p>
            <a:pPr algn="ctr"/>
            <a:r>
              <a:rPr lang="tr-TR" dirty="0"/>
              <a:t>300 V GEM Sürüklenme Bölgesi Voltajı</a:t>
            </a:r>
            <a:endParaRPr lang="en-GB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0294A5CC-ABFD-4D19-ADC8-D71E5B5ACE8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" t="9239" r="4640" b="2059"/>
          <a:stretch/>
        </p:blipFill>
        <p:spPr bwMode="auto">
          <a:xfrm>
            <a:off x="5869858" y="249247"/>
            <a:ext cx="3515815" cy="25860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17BD06FB-9708-4E96-B038-9980452FE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890" y="745585"/>
            <a:ext cx="3515816" cy="417938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9AFDB86A-D785-4751-8BD5-670130F2431C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3" t="10441" r="9995" b="4846"/>
          <a:stretch/>
        </p:blipFill>
        <p:spPr bwMode="auto">
          <a:xfrm>
            <a:off x="5877232" y="2788382"/>
            <a:ext cx="3517900" cy="27305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36032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Saf Argon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/>
              <a:t>1 KHz Lazer Darbe Frekansı</a:t>
            </a:r>
          </a:p>
          <a:p>
            <a:pPr algn="ctr"/>
            <a:r>
              <a:rPr lang="tr-TR"/>
              <a:t>300 V GEM Sürüklenme Bölgesi Voltajı</a:t>
            </a:r>
            <a:endParaRPr lang="en-GB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17458F06-8A51-4880-A5A1-0C16F960A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1" y="1205015"/>
            <a:ext cx="5872515" cy="3150112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FD7368F-0597-4188-8820-B6C4495935C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" t="9504" r="11841" b="4661"/>
          <a:stretch/>
        </p:blipFill>
        <p:spPr bwMode="auto">
          <a:xfrm>
            <a:off x="6610524" y="1205015"/>
            <a:ext cx="3184671" cy="3150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8919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2">
            <a:extLst>
              <a:ext uri="{FF2B5EF4-FFF2-40B4-BE49-F238E27FC236}">
                <a16:creationId xmlns:a16="http://schemas.microsoft.com/office/drawing/2014/main" id="{8C6802DD-E5AB-4DBC-B818-DD0639E093A1}"/>
              </a:ext>
            </a:extLst>
          </p:cNvPr>
          <p:cNvSpPr txBox="1"/>
          <p:nvPr/>
        </p:nvSpPr>
        <p:spPr>
          <a:xfrm>
            <a:off x="271562" y="151668"/>
            <a:ext cx="5753154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Saf Nitrojen (Azot)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A9C11302-4D52-4F67-9168-9A8F0F263001}"/>
              </a:ext>
            </a:extLst>
          </p:cNvPr>
          <p:cNvSpPr txBox="1"/>
          <p:nvPr/>
        </p:nvSpPr>
        <p:spPr>
          <a:xfrm>
            <a:off x="105016" y="4881716"/>
            <a:ext cx="601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/>
              <a:t>1 KHz Lazer Darbe Frekansı</a:t>
            </a:r>
          </a:p>
          <a:p>
            <a:pPr algn="ctr"/>
            <a:r>
              <a:rPr lang="tr-TR"/>
              <a:t>300 V GEM Sürüklenme Bölgesi Voltajı</a:t>
            </a:r>
            <a:endParaRPr lang="en-GB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90A3A52E-5C86-42DA-B8D3-8E9ED9EF9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7827" y="419181"/>
            <a:ext cx="3926173" cy="4462535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5F4947D2-2A50-4549-8571-A74383FCE147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10072" r="11842" b="4520"/>
          <a:stretch/>
        </p:blipFill>
        <p:spPr bwMode="auto">
          <a:xfrm>
            <a:off x="644207" y="1071245"/>
            <a:ext cx="4396105" cy="35280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27234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C1FE7AE-135D-4635-BEEF-8602FFFE32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874" y="2142240"/>
            <a:ext cx="8364867" cy="1974122"/>
          </a:xfrm>
        </p:spPr>
        <p:txBody>
          <a:bodyPr>
            <a:noAutofit/>
          </a:bodyPr>
          <a:lstStyle/>
          <a:p>
            <a:br>
              <a:rPr lang="tr-TR" sz="3600" b="1" dirty="0"/>
            </a:br>
            <a:r>
              <a:rPr lang="tr-TR" sz="3600" b="1" dirty="0"/>
              <a:t>Yeni Nesil Konum Hassasiyetli Modüler Erken Uyarı Alev Tespit Sisteminin Tasarımı ve İmalatı</a:t>
            </a:r>
          </a:p>
        </p:txBody>
      </p:sp>
      <p:pic>
        <p:nvPicPr>
          <p:cNvPr id="10" name="Resim 9" descr="ateş içeren bir resim&#10;&#10;Açıklama otomatik olarak oluşturuldu">
            <a:extLst>
              <a:ext uri="{FF2B5EF4-FFF2-40B4-BE49-F238E27FC236}">
                <a16:creationId xmlns:a16="http://schemas.microsoft.com/office/drawing/2014/main" id="{094F3B09-1F2D-447B-86CC-3DACD70AF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865" y="110896"/>
            <a:ext cx="3838883" cy="2315714"/>
          </a:xfrm>
          <a:prstGeom prst="rect">
            <a:avLst/>
          </a:prstGeom>
          <a:effectLst>
            <a:softEdge rad="355600"/>
          </a:effectLst>
        </p:spPr>
      </p:pic>
      <p:pic>
        <p:nvPicPr>
          <p:cNvPr id="1026" name="Picture 2" descr="tubitak-logo – B-PREG">
            <a:extLst>
              <a:ext uri="{FF2B5EF4-FFF2-40B4-BE49-F238E27FC236}">
                <a16:creationId xmlns:a16="http://schemas.microsoft.com/office/drawing/2014/main" id="{E84B162B-A3A6-430D-BFB3-181CF83F5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7" y="110896"/>
            <a:ext cx="805785" cy="10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83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van 1">
            <a:extLst>
              <a:ext uri="{FF2B5EF4-FFF2-40B4-BE49-F238E27FC236}">
                <a16:creationId xmlns:a16="http://schemas.microsoft.com/office/drawing/2014/main" id="{AEA4374C-AB23-4CD3-8A92-E81FE8D6C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58" y="309575"/>
            <a:ext cx="7562570" cy="70830"/>
          </a:xfrm>
        </p:spPr>
        <p:txBody>
          <a:bodyPr>
            <a:noAutofit/>
          </a:bodyPr>
          <a:lstStyle/>
          <a:p>
            <a:r>
              <a:rPr lang="tr-TR" sz="2800" b="1" dirty="0">
                <a:solidFill>
                  <a:srgbClr val="E33C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</a:t>
            </a:r>
            <a:endParaRPr lang="en-GB" sz="2800" b="1" dirty="0">
              <a:solidFill>
                <a:srgbClr val="E33C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347F52DC-3FBE-4C04-9781-7F9177E61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8535" y="145796"/>
            <a:ext cx="5079690" cy="537895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FED90D34-5A03-4409-93AD-E8325CA767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456" y="654234"/>
            <a:ext cx="4765275" cy="487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07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2"/>
          <p:cNvSpPr txBox="1"/>
          <p:nvPr/>
        </p:nvSpPr>
        <p:spPr>
          <a:xfrm>
            <a:off x="765810" y="764460"/>
            <a:ext cx="3566520" cy="66429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2800" b="0" strike="noStrike" spc="-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Çalışmanın Önemi</a:t>
            </a:r>
            <a:endParaRPr lang="en-US" sz="2800" b="0" strike="noStrike" spc="-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8" name="TextShape 21"/>
          <p:cNvSpPr txBox="1"/>
          <p:nvPr/>
        </p:nvSpPr>
        <p:spPr>
          <a:xfrm>
            <a:off x="9623880" y="5326325"/>
            <a:ext cx="90720" cy="200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1420" b="0" strike="noStrike" spc="-1" dirty="0">
                <a:latin typeface="Times New Roman"/>
              </a:rPr>
              <a:t>2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994410" y="1577340"/>
            <a:ext cx="82181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/>
              <a:t>Gazlı detektörlerde iyon problemi güncel olarak bilim çevrelerince tartışılmaktadır.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/>
              <a:t>Bu çalışma kapsamında literatürde ilk defa dedektör içerisine dedektör yerleştirilerek, iyonik küme boyutları belirlenmiştir.</a:t>
            </a:r>
          </a:p>
          <a:p>
            <a:pPr algn="just"/>
            <a:endParaRPr lang="tr-T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/>
              <a:t>İyonik küme problemi için önerilen ve denenen çözümler sonuçsuz kalmıştır. İyonik küme boyutlarının belirsizliği en önemli çözüme en büyük engeldir.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tr-T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>
            <a:extLst>
              <a:ext uri="{FF2B5EF4-FFF2-40B4-BE49-F238E27FC236}">
                <a16:creationId xmlns:a16="http://schemas.microsoft.com/office/drawing/2014/main" id="{219537C0-428D-4CAE-A6F3-80060F8CA8D7}"/>
              </a:ext>
            </a:extLst>
          </p:cNvPr>
          <p:cNvSpPr txBox="1"/>
          <p:nvPr/>
        </p:nvSpPr>
        <p:spPr>
          <a:xfrm>
            <a:off x="5501119" y="2741645"/>
            <a:ext cx="65" cy="2289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tr-TR" sz="1488" dirty="0"/>
          </a:p>
        </p:txBody>
      </p:sp>
      <p:sp>
        <p:nvSpPr>
          <p:cNvPr id="12" name="Unvan 1">
            <a:extLst>
              <a:ext uri="{FF2B5EF4-FFF2-40B4-BE49-F238E27FC236}">
                <a16:creationId xmlns:a16="http://schemas.microsoft.com/office/drawing/2014/main" id="{A31AE096-0975-4270-B493-9CBE38450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83" y="376133"/>
            <a:ext cx="7562570" cy="70830"/>
          </a:xfrm>
        </p:spPr>
        <p:txBody>
          <a:bodyPr>
            <a:noAutofit/>
          </a:bodyPr>
          <a:lstStyle/>
          <a:p>
            <a:r>
              <a:rPr lang="tr-TR" sz="2800" b="1" dirty="0">
                <a:solidFill>
                  <a:srgbClr val="E33C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Mevcut Çözümlerin(!) Sonuçları</a:t>
            </a:r>
            <a:endParaRPr lang="en-GB" sz="2800" b="1" dirty="0">
              <a:solidFill>
                <a:srgbClr val="E33C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www.ogm.gov.tr/_catalogs/masterpage/ogm2018/assets/img/logo/logo1.png">
            <a:extLst>
              <a:ext uri="{FF2B5EF4-FFF2-40B4-BE49-F238E27FC236}">
                <a16:creationId xmlns:a16="http://schemas.microsoft.com/office/drawing/2014/main" id="{6619D68B-5C63-45D3-83AF-52443A421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57" y="883311"/>
            <a:ext cx="3032063" cy="78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fabrika yangÄ±nÄ±">
            <a:extLst>
              <a:ext uri="{FF2B5EF4-FFF2-40B4-BE49-F238E27FC236}">
                <a16:creationId xmlns:a16="http://schemas.microsoft.com/office/drawing/2014/main" id="{F18BC1C1-16F6-4CB9-BA06-1514059BA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90" y="4475745"/>
            <a:ext cx="1497414" cy="84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AkaryakÄ±t istasyonu yangÄ±n">
            <a:extLst>
              <a:ext uri="{FF2B5EF4-FFF2-40B4-BE49-F238E27FC236}">
                <a16:creationId xmlns:a16="http://schemas.microsoft.com/office/drawing/2014/main" id="{405D978D-A01D-432A-BB3D-D1D605D01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90" y="2560353"/>
            <a:ext cx="1497414" cy="82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Related image">
            <a:extLst>
              <a:ext uri="{FF2B5EF4-FFF2-40B4-BE49-F238E27FC236}">
                <a16:creationId xmlns:a16="http://schemas.microsoft.com/office/drawing/2014/main" id="{BB83E070-99D7-48A8-A80C-6EC4BEDEF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446" y="883311"/>
            <a:ext cx="1552512" cy="116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kamera simge">
            <a:extLst>
              <a:ext uri="{FF2B5EF4-FFF2-40B4-BE49-F238E27FC236}">
                <a16:creationId xmlns:a16="http://schemas.microsoft.com/office/drawing/2014/main" id="{A7E39039-30A2-4F6C-81D0-47F5057FA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898" y="877981"/>
            <a:ext cx="1163836" cy="116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artÄ± simge">
            <a:extLst>
              <a:ext uri="{FF2B5EF4-FFF2-40B4-BE49-F238E27FC236}">
                <a16:creationId xmlns:a16="http://schemas.microsoft.com/office/drawing/2014/main" id="{DCA6E11F-1EA9-486C-AE52-A9FDBD436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36" y="1127495"/>
            <a:ext cx="433783" cy="43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>
            <a:extLst>
              <a:ext uri="{FF2B5EF4-FFF2-40B4-BE49-F238E27FC236}">
                <a16:creationId xmlns:a16="http://schemas.microsoft.com/office/drawing/2014/main" id="{83839498-D263-4886-8746-1104C1BEC5FA}"/>
              </a:ext>
            </a:extLst>
          </p:cNvPr>
          <p:cNvSpPr/>
          <p:nvPr/>
        </p:nvSpPr>
        <p:spPr>
          <a:xfrm>
            <a:off x="606033" y="1701147"/>
            <a:ext cx="2702539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FF0000"/>
                </a:solidFill>
              </a:rPr>
              <a:t>2021</a:t>
            </a:r>
            <a:r>
              <a:rPr lang="tr-TR" sz="1488" dirty="0"/>
              <a:t> yılında </a:t>
            </a:r>
            <a:r>
              <a:rPr lang="tr-TR" sz="1488" b="1" dirty="0">
                <a:solidFill>
                  <a:srgbClr val="FF0000"/>
                </a:solidFill>
              </a:rPr>
              <a:t>15 günde  </a:t>
            </a:r>
            <a:r>
              <a:rPr lang="tr-TR" sz="1488" dirty="0"/>
              <a:t>54 ilde 299 adet orman yangını</a:t>
            </a:r>
            <a:endParaRPr lang="en-GB" sz="1488" dirty="0"/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A8D51FA9-FD33-48D1-BC58-F4931C5A4362}"/>
              </a:ext>
            </a:extLst>
          </p:cNvPr>
          <p:cNvSpPr/>
          <p:nvPr/>
        </p:nvSpPr>
        <p:spPr>
          <a:xfrm>
            <a:off x="797057" y="2291441"/>
            <a:ext cx="2154757" cy="32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E33C1B"/>
              </a:buClr>
            </a:pPr>
            <a:r>
              <a:rPr lang="tr-TR" sz="1488" b="1" dirty="0"/>
              <a:t>Akaryakıt İstasyonları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38F2CB7F-D644-4D15-A007-8A85DD3D5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9028" y="2526446"/>
            <a:ext cx="1102568" cy="1071066"/>
          </a:xfrm>
          <a:prstGeom prst="rect">
            <a:avLst/>
          </a:prstGeom>
        </p:spPr>
      </p:pic>
      <p:pic>
        <p:nvPicPr>
          <p:cNvPr id="18" name="Picture 6" descr="Image result for artÄ± simge">
            <a:extLst>
              <a:ext uri="{FF2B5EF4-FFF2-40B4-BE49-F238E27FC236}">
                <a16:creationId xmlns:a16="http://schemas.microsoft.com/office/drawing/2014/main" id="{2A617F65-A8FF-42FA-890F-0B860AA4D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036" y="2777176"/>
            <a:ext cx="433783" cy="43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Image result for duman detektÃ¶rleri simge">
            <a:extLst>
              <a:ext uri="{FF2B5EF4-FFF2-40B4-BE49-F238E27FC236}">
                <a16:creationId xmlns:a16="http://schemas.microsoft.com/office/drawing/2014/main" id="{6FA21C50-A605-401E-A702-E68D90414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035" y="2374136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ikdörtgen 12">
            <a:extLst>
              <a:ext uri="{FF2B5EF4-FFF2-40B4-BE49-F238E27FC236}">
                <a16:creationId xmlns:a16="http://schemas.microsoft.com/office/drawing/2014/main" id="{270B66CF-8C63-43CC-B518-C9930629A5B6}"/>
              </a:ext>
            </a:extLst>
          </p:cNvPr>
          <p:cNvSpPr/>
          <p:nvPr/>
        </p:nvSpPr>
        <p:spPr>
          <a:xfrm>
            <a:off x="606034" y="3409226"/>
            <a:ext cx="3531736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88" b="1" dirty="0">
                <a:solidFill>
                  <a:srgbClr val="FF0000"/>
                </a:solidFill>
              </a:rPr>
              <a:t>2020</a:t>
            </a:r>
            <a:r>
              <a:rPr lang="tr-TR" sz="1488" dirty="0"/>
              <a:t> yılı için </a:t>
            </a:r>
            <a:r>
              <a:rPr lang="tr-TR" sz="1488" b="1" dirty="0">
                <a:solidFill>
                  <a:srgbClr val="FF0000"/>
                </a:solidFill>
              </a:rPr>
              <a:t>206.000 istasyon yangını</a:t>
            </a:r>
          </a:p>
          <a:p>
            <a:r>
              <a:rPr lang="tr-TR" sz="1488" b="1" dirty="0"/>
              <a:t>haberi taranıyor.</a:t>
            </a:r>
            <a:endParaRPr lang="en-GB" sz="1488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48A7C5FC-6A99-4578-AA1A-DD586F3759A5}"/>
              </a:ext>
            </a:extLst>
          </p:cNvPr>
          <p:cNvSpPr/>
          <p:nvPr/>
        </p:nvSpPr>
        <p:spPr>
          <a:xfrm>
            <a:off x="1254107" y="4170902"/>
            <a:ext cx="1095172" cy="32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E33C1B"/>
              </a:buClr>
            </a:pPr>
            <a:r>
              <a:rPr lang="tr-TR" sz="1488" b="1" dirty="0"/>
              <a:t>Fabrikalar</a:t>
            </a:r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E8EF6DEB-D0A8-4139-9F18-A85FEAE43D55}"/>
              </a:ext>
            </a:extLst>
          </p:cNvPr>
          <p:cNvSpPr/>
          <p:nvPr/>
        </p:nvSpPr>
        <p:spPr>
          <a:xfrm>
            <a:off x="606034" y="5309691"/>
            <a:ext cx="5360763" cy="3213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88" dirty="0"/>
              <a:t>İstanbul’da </a:t>
            </a:r>
            <a:r>
              <a:rPr lang="tr-TR" sz="1488" b="1" dirty="0">
                <a:solidFill>
                  <a:srgbClr val="FF0000"/>
                </a:solidFill>
              </a:rPr>
              <a:t>2019</a:t>
            </a:r>
            <a:r>
              <a:rPr lang="tr-TR" sz="1488" dirty="0"/>
              <a:t> yılında </a:t>
            </a:r>
            <a:r>
              <a:rPr lang="tr-TR" sz="1488" b="1" dirty="0">
                <a:solidFill>
                  <a:srgbClr val="FF0000"/>
                </a:solidFill>
              </a:rPr>
              <a:t>179</a:t>
            </a:r>
            <a:r>
              <a:rPr lang="tr-TR" sz="1488" dirty="0"/>
              <a:t>,</a:t>
            </a:r>
            <a:r>
              <a:rPr lang="tr-TR" sz="1488" b="1" dirty="0">
                <a:solidFill>
                  <a:srgbClr val="FF0000"/>
                </a:solidFill>
              </a:rPr>
              <a:t> 2020</a:t>
            </a:r>
            <a:r>
              <a:rPr lang="tr-TR" sz="1488" dirty="0"/>
              <a:t> yılında </a:t>
            </a:r>
            <a:r>
              <a:rPr lang="tr-TR" sz="1488" b="1" dirty="0">
                <a:solidFill>
                  <a:srgbClr val="FF0000"/>
                </a:solidFill>
              </a:rPr>
              <a:t>182 fabrika </a:t>
            </a:r>
            <a:r>
              <a:rPr lang="tr-TR" sz="1488" b="1" dirty="0" err="1">
                <a:solidFill>
                  <a:srgbClr val="FF0000"/>
                </a:solidFill>
              </a:rPr>
              <a:t>yagını</a:t>
            </a:r>
            <a:endParaRPr lang="en-GB" sz="1488" dirty="0"/>
          </a:p>
        </p:txBody>
      </p:sp>
      <p:pic>
        <p:nvPicPr>
          <p:cNvPr id="26" name="Picture 10" descr="Image result for duman detektÃ¶rleri simge">
            <a:extLst>
              <a:ext uri="{FF2B5EF4-FFF2-40B4-BE49-F238E27FC236}">
                <a16:creationId xmlns:a16="http://schemas.microsoft.com/office/drawing/2014/main" id="{F8860409-5447-4BA3-A078-1F09874F6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349" y="4170901"/>
            <a:ext cx="1071563" cy="107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oogle">
            <a:extLst>
              <a:ext uri="{FF2B5EF4-FFF2-40B4-BE49-F238E27FC236}">
                <a16:creationId xmlns:a16="http://schemas.microsoft.com/office/drawing/2014/main" id="{670558AA-C798-4FF4-870F-88C5C8E3E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735" y="3706633"/>
            <a:ext cx="607845" cy="198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64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ctv kamera umriss symbol vektörler | Cctv kamera umriss symbol vektör  çizimler, vektörel grafik | Depositphotos®">
            <a:extLst>
              <a:ext uri="{FF2B5EF4-FFF2-40B4-BE49-F238E27FC236}">
                <a16:creationId xmlns:a16="http://schemas.microsoft.com/office/drawing/2014/main" id="{D73E7BF9-BD39-40EE-9660-F343CABA3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122" y="1666527"/>
            <a:ext cx="2083508" cy="208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Unvan 1">
            <a:extLst>
              <a:ext uri="{FF2B5EF4-FFF2-40B4-BE49-F238E27FC236}">
                <a16:creationId xmlns:a16="http://schemas.microsoft.com/office/drawing/2014/main" id="{BD4AEFE1-704A-472C-8C4B-07AF816D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513" y="181855"/>
            <a:ext cx="8694539" cy="608299"/>
          </a:xfrm>
        </p:spPr>
        <p:txBody>
          <a:bodyPr/>
          <a:lstStyle/>
          <a:p>
            <a:r>
              <a:rPr lang="tr-TR" sz="2800" b="1" dirty="0">
                <a:solidFill>
                  <a:srgbClr val="E33C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Çözüm</a:t>
            </a:r>
            <a:endParaRPr lang="en-GB" sz="2800" b="1" dirty="0">
              <a:solidFill>
                <a:srgbClr val="E33C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id="{03F4C603-5D15-4603-A22F-C2339D68BBBA}"/>
              </a:ext>
            </a:extLst>
          </p:cNvPr>
          <p:cNvSpPr/>
          <p:nvPr/>
        </p:nvSpPr>
        <p:spPr>
          <a:xfrm>
            <a:off x="5323736" y="921333"/>
            <a:ext cx="4542758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984" dirty="0"/>
              <a:t>1507 Proje Önerimiz</a:t>
            </a:r>
          </a:p>
          <a:p>
            <a:pPr algn="ctr"/>
            <a:r>
              <a:rPr lang="tr-TR" sz="1984" dirty="0"/>
              <a:t>Yeni Nesil Konum Hassasiyetli Modüler Alev Tespit Sistemi</a:t>
            </a:r>
            <a:endParaRPr lang="tr-TR" sz="1984" b="1" dirty="0"/>
          </a:p>
        </p:txBody>
      </p:sp>
      <p:pic>
        <p:nvPicPr>
          <p:cNvPr id="2052" name="Picture 4" descr="Image result for kronometre simge">
            <a:extLst>
              <a:ext uri="{FF2B5EF4-FFF2-40B4-BE49-F238E27FC236}">
                <a16:creationId xmlns:a16="http://schemas.microsoft.com/office/drawing/2014/main" id="{38D21298-3E5F-4052-B5A5-67D96398F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0" y="1688310"/>
            <a:ext cx="716664" cy="71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>
            <a:extLst>
              <a:ext uri="{FF2B5EF4-FFF2-40B4-BE49-F238E27FC236}">
                <a16:creationId xmlns:a16="http://schemas.microsoft.com/office/drawing/2014/main" id="{23106F8A-9FF0-482A-8A9D-6E6DDC47304F}"/>
              </a:ext>
            </a:extLst>
          </p:cNvPr>
          <p:cNvSpPr/>
          <p:nvPr/>
        </p:nvSpPr>
        <p:spPr>
          <a:xfrm>
            <a:off x="381994" y="2512771"/>
            <a:ext cx="952656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88" b="1" dirty="0">
                <a:solidFill>
                  <a:srgbClr val="E33C1B"/>
                </a:solidFill>
              </a:rPr>
              <a:t> &lt; 1 milisaniye</a:t>
            </a:r>
            <a:endParaRPr lang="en-GB" sz="1488" dirty="0"/>
          </a:p>
        </p:txBody>
      </p:sp>
      <p:pic>
        <p:nvPicPr>
          <p:cNvPr id="2056" name="Picture 8" descr="Image result for 100 hÄ±z sÄ±nÄ±rÄ± tabela">
            <a:extLst>
              <a:ext uri="{FF2B5EF4-FFF2-40B4-BE49-F238E27FC236}">
                <a16:creationId xmlns:a16="http://schemas.microsoft.com/office/drawing/2014/main" id="{EA0C7B63-C35F-4EA4-802B-DD8DC6299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214" y="1833752"/>
            <a:ext cx="600746" cy="60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ikdörtgen 5">
            <a:extLst>
              <a:ext uri="{FF2B5EF4-FFF2-40B4-BE49-F238E27FC236}">
                <a16:creationId xmlns:a16="http://schemas.microsoft.com/office/drawing/2014/main" id="{26CBE8A8-1C82-46E2-BC34-970286056BE5}"/>
              </a:ext>
            </a:extLst>
          </p:cNvPr>
          <p:cNvSpPr/>
          <p:nvPr/>
        </p:nvSpPr>
        <p:spPr>
          <a:xfrm>
            <a:off x="1525084" y="2512771"/>
            <a:ext cx="1030219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0-100m mesafeden</a:t>
            </a:r>
          </a:p>
        </p:txBody>
      </p:sp>
      <p:pic>
        <p:nvPicPr>
          <p:cNvPr id="2060" name="Picture 12" descr="Image result for gÃ¼neÅ simge">
            <a:extLst>
              <a:ext uri="{FF2B5EF4-FFF2-40B4-BE49-F238E27FC236}">
                <a16:creationId xmlns:a16="http://schemas.microsoft.com/office/drawing/2014/main" id="{207DBA05-145F-49F1-8AA3-EF6E5BAD3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329" y="1770804"/>
            <a:ext cx="634170" cy="63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kdörtgen 6">
            <a:extLst>
              <a:ext uri="{FF2B5EF4-FFF2-40B4-BE49-F238E27FC236}">
                <a16:creationId xmlns:a16="http://schemas.microsoft.com/office/drawing/2014/main" id="{22DC5ABA-764B-4378-A6C4-4236461C6614}"/>
              </a:ext>
            </a:extLst>
          </p:cNvPr>
          <p:cNvSpPr/>
          <p:nvPr/>
        </p:nvSpPr>
        <p:spPr>
          <a:xfrm>
            <a:off x="3441956" y="2512771"/>
            <a:ext cx="1190537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Geniş bir açıda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5ADD33A5-EC6F-4DA9-8D19-6E9576746A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7868" y="1833752"/>
            <a:ext cx="612110" cy="592470"/>
          </a:xfrm>
          <a:prstGeom prst="rect">
            <a:avLst/>
          </a:prstGeom>
        </p:spPr>
      </p:pic>
      <p:sp>
        <p:nvSpPr>
          <p:cNvPr id="9" name="Dikdörtgen 8">
            <a:extLst>
              <a:ext uri="{FF2B5EF4-FFF2-40B4-BE49-F238E27FC236}">
                <a16:creationId xmlns:a16="http://schemas.microsoft.com/office/drawing/2014/main" id="{F28EE023-8B65-406E-BCDE-E1F81D6FC9E6}"/>
              </a:ext>
            </a:extLst>
          </p:cNvPr>
          <p:cNvSpPr/>
          <p:nvPr/>
        </p:nvSpPr>
        <p:spPr>
          <a:xfrm>
            <a:off x="2534796" y="2512771"/>
            <a:ext cx="1069736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Yüksek </a:t>
            </a:r>
          </a:p>
          <a:p>
            <a:pPr algn="ctr"/>
            <a:r>
              <a:rPr lang="tr-TR" sz="1488" b="1" dirty="0">
                <a:solidFill>
                  <a:srgbClr val="E33C1B"/>
                </a:solidFill>
              </a:rPr>
              <a:t>doğrulukta</a:t>
            </a: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D5AAD5C4-3CAC-4F3A-A3D0-9318B99BE3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4776" y="4006382"/>
            <a:ext cx="1199730" cy="1190537"/>
          </a:xfrm>
          <a:prstGeom prst="rect">
            <a:avLst/>
          </a:prstGeom>
        </p:spPr>
      </p:pic>
      <p:pic>
        <p:nvPicPr>
          <p:cNvPr id="2066" name="Picture 18" descr="Image result for sms simge">
            <a:extLst>
              <a:ext uri="{FF2B5EF4-FFF2-40B4-BE49-F238E27FC236}">
                <a16:creationId xmlns:a16="http://schemas.microsoft.com/office/drawing/2014/main" id="{0686330C-E938-4BD6-B564-C59896B79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408" y="4078843"/>
            <a:ext cx="1190537" cy="119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Image result for telefon simge">
            <a:extLst>
              <a:ext uri="{FF2B5EF4-FFF2-40B4-BE49-F238E27FC236}">
                <a16:creationId xmlns:a16="http://schemas.microsoft.com/office/drawing/2014/main" id="{098CDEBF-3463-4E44-9925-36C48D190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47" y="4259136"/>
            <a:ext cx="829950" cy="82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ikdörtgen 15">
            <a:extLst>
              <a:ext uri="{FF2B5EF4-FFF2-40B4-BE49-F238E27FC236}">
                <a16:creationId xmlns:a16="http://schemas.microsoft.com/office/drawing/2014/main" id="{A2F5EB48-A064-4EBB-8C24-43F072CDE743}"/>
              </a:ext>
            </a:extLst>
          </p:cNvPr>
          <p:cNvSpPr/>
          <p:nvPr/>
        </p:nvSpPr>
        <p:spPr>
          <a:xfrm>
            <a:off x="263417" y="921333"/>
            <a:ext cx="4542758" cy="131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984" dirty="0"/>
              <a:t>1512 BİGG Projemiz</a:t>
            </a:r>
          </a:p>
          <a:p>
            <a:pPr algn="ctr"/>
            <a:r>
              <a:rPr lang="tr-TR" sz="1984" dirty="0"/>
              <a:t>Erken Uyarı Sistemine Sahip Yangın Algıcı </a:t>
            </a:r>
            <a:r>
              <a:rPr lang="tr-TR" sz="1984" u="sng" dirty="0"/>
              <a:t> </a:t>
            </a:r>
          </a:p>
          <a:p>
            <a:endParaRPr lang="tr-TR" sz="1984" b="1" dirty="0"/>
          </a:p>
        </p:txBody>
      </p:sp>
      <p:pic>
        <p:nvPicPr>
          <p:cNvPr id="4098" name="Picture 2" descr="Kırmızı konumu simgesi | Halka açık vektörler">
            <a:extLst>
              <a:ext uri="{FF2B5EF4-FFF2-40B4-BE49-F238E27FC236}">
                <a16:creationId xmlns:a16="http://schemas.microsoft.com/office/drawing/2014/main" id="{FA8D6917-CCC5-4513-AD40-5E3EB6BFE8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34" y="2047801"/>
            <a:ext cx="1190537" cy="119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ire sprinkler system vektörler - Sayfa 3 | Fire sprinkler system vektör  çizimler, vektörel grafik | Depositphotos®">
            <a:extLst>
              <a:ext uri="{FF2B5EF4-FFF2-40B4-BE49-F238E27FC236}">
                <a16:creationId xmlns:a16="http://schemas.microsoft.com/office/drawing/2014/main" id="{5F9D90D5-9131-4228-8654-C69841CEC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228" y="1974893"/>
            <a:ext cx="1444540" cy="144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Dikdörtgen 19">
            <a:extLst>
              <a:ext uri="{FF2B5EF4-FFF2-40B4-BE49-F238E27FC236}">
                <a16:creationId xmlns:a16="http://schemas.microsoft.com/office/drawing/2014/main" id="{85059E8A-53D0-48CD-8EEB-8270297D7BEE}"/>
              </a:ext>
            </a:extLst>
          </p:cNvPr>
          <p:cNvSpPr/>
          <p:nvPr/>
        </p:nvSpPr>
        <p:spPr>
          <a:xfrm>
            <a:off x="5569984" y="3338524"/>
            <a:ext cx="144454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 Hassas Konum Belirleme</a:t>
            </a:r>
            <a:endParaRPr lang="en-GB" sz="1488" dirty="0"/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FCECFC2E-15E3-44C3-8753-5CBAC14F3CA1}"/>
              </a:ext>
            </a:extLst>
          </p:cNvPr>
          <p:cNvSpPr/>
          <p:nvPr/>
        </p:nvSpPr>
        <p:spPr>
          <a:xfrm>
            <a:off x="7014524" y="3338523"/>
            <a:ext cx="1444540" cy="321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 Failin tespiti</a:t>
            </a:r>
            <a:endParaRPr lang="en-GB" sz="1488" dirty="0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BD4AC06A-DDD2-40A7-9BCC-1FE46A1CBF6C}"/>
              </a:ext>
            </a:extLst>
          </p:cNvPr>
          <p:cNvSpPr/>
          <p:nvPr/>
        </p:nvSpPr>
        <p:spPr>
          <a:xfrm>
            <a:off x="8619866" y="3338524"/>
            <a:ext cx="1444540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488" b="1" dirty="0">
                <a:solidFill>
                  <a:srgbClr val="E33C1B"/>
                </a:solidFill>
              </a:rPr>
              <a:t> Bölgesel sistem tetikleme</a:t>
            </a:r>
            <a:endParaRPr lang="en-GB" sz="1488" dirty="0"/>
          </a:p>
        </p:txBody>
      </p:sp>
    </p:spTree>
    <p:extLst>
      <p:ext uri="{BB962C8B-B14F-4D97-AF65-F5344CB8AC3E}">
        <p14:creationId xmlns:p14="http://schemas.microsoft.com/office/powerpoint/2010/main" val="4036817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68B0AA17-9906-46D5-85C5-A44CD1A64943}"/>
              </a:ext>
            </a:extLst>
          </p:cNvPr>
          <p:cNvSpPr txBox="1">
            <a:spLocks/>
          </p:cNvSpPr>
          <p:nvPr/>
        </p:nvSpPr>
        <p:spPr>
          <a:xfrm>
            <a:off x="693043" y="1509568"/>
            <a:ext cx="8694539" cy="3597786"/>
          </a:xfrm>
          <a:prstGeom prst="rect">
            <a:avLst/>
          </a:prstGeom>
        </p:spPr>
        <p:txBody>
          <a:bodyPr vert="horz" lIns="75605" tIns="37802" rIns="75605" bIns="3780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tr-TR" sz="2315" dirty="0"/>
          </a:p>
          <a:p>
            <a:pPr marL="0" indent="0">
              <a:buNone/>
            </a:pPr>
            <a:endParaRPr lang="tr-TR" sz="2315" dirty="0"/>
          </a:p>
          <a:p>
            <a:pPr>
              <a:buFont typeface="Wingdings" panose="05000000000000000000" pitchFamily="2" charset="2"/>
              <a:buChar char="v"/>
            </a:pPr>
            <a:endParaRPr lang="tr-TR" sz="2315" dirty="0"/>
          </a:p>
          <a:p>
            <a:pPr marL="0" indent="0">
              <a:buNone/>
            </a:pPr>
            <a:endParaRPr lang="en-GB" sz="2315" dirty="0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B14B5DB7-4EA0-4F77-B0C8-416939B7DC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81329"/>
            <a:ext cx="10080625" cy="4725293"/>
          </a:xfrm>
          <a:prstGeom prst="rect">
            <a:avLst/>
          </a:prstGeom>
        </p:spPr>
      </p:pic>
      <p:sp>
        <p:nvSpPr>
          <p:cNvPr id="16" name="Unvan 1">
            <a:extLst>
              <a:ext uri="{FF2B5EF4-FFF2-40B4-BE49-F238E27FC236}">
                <a16:creationId xmlns:a16="http://schemas.microsoft.com/office/drawing/2014/main" id="{DE17D2CD-9338-44DD-9376-E29EEDADFF53}"/>
              </a:ext>
            </a:extLst>
          </p:cNvPr>
          <p:cNvSpPr txBox="1">
            <a:spLocks/>
          </p:cNvSpPr>
          <p:nvPr/>
        </p:nvSpPr>
        <p:spPr>
          <a:xfrm>
            <a:off x="267307" y="160972"/>
            <a:ext cx="8694539" cy="608299"/>
          </a:xfrm>
          <a:prstGeom prst="rect">
            <a:avLst/>
          </a:prstGeom>
        </p:spPr>
        <p:txBody>
          <a:bodyPr vert="horz" lIns="75605" tIns="37802" rIns="75605" bIns="37802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b="1" dirty="0">
                <a:solidFill>
                  <a:srgbClr val="E33C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Ürün</a:t>
            </a:r>
            <a:endParaRPr lang="en-GB" sz="2800" b="1" dirty="0">
              <a:solidFill>
                <a:srgbClr val="E33C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690898BF-8764-455A-8FBF-18EE4371E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276" y="870942"/>
            <a:ext cx="1891891" cy="1642127"/>
          </a:xfrm>
          <a:prstGeom prst="rect">
            <a:avLst/>
          </a:prstGeom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9D86DE8D-EAB9-4CBE-BB0D-89C4D632BFD5}"/>
              </a:ext>
            </a:extLst>
          </p:cNvPr>
          <p:cNvCxnSpPr/>
          <p:nvPr/>
        </p:nvCxnSpPr>
        <p:spPr>
          <a:xfrm flipV="1">
            <a:off x="7046927" y="2835275"/>
            <a:ext cx="1405106" cy="473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etin kutusu 6">
            <a:extLst>
              <a:ext uri="{FF2B5EF4-FFF2-40B4-BE49-F238E27FC236}">
                <a16:creationId xmlns:a16="http://schemas.microsoft.com/office/drawing/2014/main" id="{5A1C719E-8882-4DDF-8BD8-CABF7CC03889}"/>
              </a:ext>
            </a:extLst>
          </p:cNvPr>
          <p:cNvSpPr txBox="1"/>
          <p:nvPr/>
        </p:nvSpPr>
        <p:spPr>
          <a:xfrm>
            <a:off x="8452033" y="2824576"/>
            <a:ext cx="1519226" cy="77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88" dirty="0"/>
              <a:t>Silindirik Dedektör Modülü</a:t>
            </a:r>
            <a:endParaRPr lang="en-GB" sz="1488" dirty="0"/>
          </a:p>
        </p:txBody>
      </p: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AE591BC6-B2F9-44E3-AAD1-F7F67FF50B03}"/>
              </a:ext>
            </a:extLst>
          </p:cNvPr>
          <p:cNvCxnSpPr/>
          <p:nvPr/>
        </p:nvCxnSpPr>
        <p:spPr>
          <a:xfrm flipV="1">
            <a:off x="7046927" y="1692006"/>
            <a:ext cx="1640480" cy="326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E2909D3D-36DD-4BD8-B47C-CBDB7CA86C2D}"/>
              </a:ext>
            </a:extLst>
          </p:cNvPr>
          <p:cNvSpPr txBox="1"/>
          <p:nvPr/>
        </p:nvSpPr>
        <p:spPr>
          <a:xfrm>
            <a:off x="8507428" y="1709188"/>
            <a:ext cx="1306768" cy="55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88" dirty="0"/>
              <a:t>Elektriksel </a:t>
            </a:r>
          </a:p>
          <a:p>
            <a:r>
              <a:rPr lang="tr-TR" sz="1488" dirty="0"/>
              <a:t>Geçiş </a:t>
            </a:r>
            <a:r>
              <a:rPr lang="tr-TR" sz="1488" dirty="0" err="1"/>
              <a:t>Pinleri</a:t>
            </a:r>
            <a:r>
              <a:rPr lang="tr-TR" sz="1488" dirty="0"/>
              <a:t> </a:t>
            </a:r>
            <a:endParaRPr lang="en-GB" sz="1488" dirty="0"/>
          </a:p>
        </p:txBody>
      </p: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AB33D144-5B7E-42D5-9145-6380B25FFFFB}"/>
              </a:ext>
            </a:extLst>
          </p:cNvPr>
          <p:cNvCxnSpPr/>
          <p:nvPr/>
        </p:nvCxnSpPr>
        <p:spPr>
          <a:xfrm flipH="1">
            <a:off x="1775996" y="2318168"/>
            <a:ext cx="2332334" cy="12053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3EE96C91-2DD0-4762-A7FC-09D2EAA7ACD7}"/>
              </a:ext>
            </a:extLst>
          </p:cNvPr>
          <p:cNvCxnSpPr/>
          <p:nvPr/>
        </p:nvCxnSpPr>
        <p:spPr>
          <a:xfrm flipH="1" flipV="1">
            <a:off x="1775996" y="3801731"/>
            <a:ext cx="2189683" cy="6419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1D01F41B-5966-4D6E-9FC0-AC5E2EB89958}"/>
              </a:ext>
            </a:extLst>
          </p:cNvPr>
          <p:cNvSpPr txBox="1"/>
          <p:nvPr/>
        </p:nvSpPr>
        <p:spPr>
          <a:xfrm>
            <a:off x="776415" y="3383583"/>
            <a:ext cx="1465998" cy="550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88" dirty="0"/>
              <a:t>Sızdırmaz Kapaklar</a:t>
            </a:r>
            <a:endParaRPr lang="en-GB" sz="1488" dirty="0"/>
          </a:p>
        </p:txBody>
      </p: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7D576233-04FC-4987-B98F-C7EDD185DF50}"/>
              </a:ext>
            </a:extLst>
          </p:cNvPr>
          <p:cNvCxnSpPr/>
          <p:nvPr/>
        </p:nvCxnSpPr>
        <p:spPr>
          <a:xfrm>
            <a:off x="6519121" y="3709008"/>
            <a:ext cx="1988308" cy="684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94752B02-82D3-40EB-AF0F-F356E31C54AA}"/>
              </a:ext>
            </a:extLst>
          </p:cNvPr>
          <p:cNvSpPr txBox="1"/>
          <p:nvPr/>
        </p:nvSpPr>
        <p:spPr>
          <a:xfrm>
            <a:off x="8304628" y="4392565"/>
            <a:ext cx="1519226" cy="321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88" dirty="0"/>
              <a:t>Anot Teli</a:t>
            </a:r>
            <a:endParaRPr lang="en-GB" sz="1488" dirty="0"/>
          </a:p>
        </p:txBody>
      </p:sp>
      <p:pic>
        <p:nvPicPr>
          <p:cNvPr id="17" name="Picture 2" descr="tubitak-logo – B-PREG">
            <a:extLst>
              <a:ext uri="{FF2B5EF4-FFF2-40B4-BE49-F238E27FC236}">
                <a16:creationId xmlns:a16="http://schemas.microsoft.com/office/drawing/2014/main" id="{B04CCF0A-F81B-4EA3-9AB1-69F87B789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241" y="122023"/>
            <a:ext cx="805785" cy="10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94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76BABDA8-708B-415E-B0D6-746D5836C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212" y="3084767"/>
            <a:ext cx="3330229" cy="2194750"/>
          </a:xfrm>
          <a:prstGeom prst="rect">
            <a:avLst/>
          </a:prstGeom>
        </p:spPr>
      </p:pic>
      <p:sp>
        <p:nvSpPr>
          <p:cNvPr id="6" name="Unvan 1">
            <a:extLst>
              <a:ext uri="{FF2B5EF4-FFF2-40B4-BE49-F238E27FC236}">
                <a16:creationId xmlns:a16="http://schemas.microsoft.com/office/drawing/2014/main" id="{98C6DAA5-F41A-425D-96B7-0C03FC6F3962}"/>
              </a:ext>
            </a:extLst>
          </p:cNvPr>
          <p:cNvSpPr txBox="1">
            <a:spLocks/>
          </p:cNvSpPr>
          <p:nvPr/>
        </p:nvSpPr>
        <p:spPr>
          <a:xfrm>
            <a:off x="267307" y="160972"/>
            <a:ext cx="8694539" cy="608299"/>
          </a:xfrm>
          <a:prstGeom prst="rect">
            <a:avLst/>
          </a:prstGeom>
        </p:spPr>
        <p:txBody>
          <a:bodyPr vert="horz" lIns="75605" tIns="37802" rIns="75605" bIns="37802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2800" b="1" dirty="0">
                <a:solidFill>
                  <a:srgbClr val="E33C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Ürün</a:t>
            </a:r>
            <a:endParaRPr lang="en-GB" sz="2800" b="1" dirty="0">
              <a:solidFill>
                <a:srgbClr val="E33C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3A9742E9-17CC-412C-9410-4B81AB6EE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8135" y="3361079"/>
            <a:ext cx="1891891" cy="1642127"/>
          </a:xfrm>
          <a:prstGeom prst="rect">
            <a:avLst/>
          </a:prstGeom>
        </p:spPr>
      </p:pic>
      <p:sp>
        <p:nvSpPr>
          <p:cNvPr id="8" name="Unvan 1">
            <a:extLst>
              <a:ext uri="{FF2B5EF4-FFF2-40B4-BE49-F238E27FC236}">
                <a16:creationId xmlns:a16="http://schemas.microsoft.com/office/drawing/2014/main" id="{7CFAA38A-D44B-472E-AB32-4C99B8A0F5F2}"/>
              </a:ext>
            </a:extLst>
          </p:cNvPr>
          <p:cNvSpPr txBox="1">
            <a:spLocks/>
          </p:cNvSpPr>
          <p:nvPr/>
        </p:nvSpPr>
        <p:spPr>
          <a:xfrm>
            <a:off x="1118779" y="696310"/>
            <a:ext cx="8364867" cy="197412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r-TR" sz="3600" b="1" dirty="0"/>
              <a:t>Tekstil Tabanlı Radyasyon </a:t>
            </a:r>
            <a:r>
              <a:rPr lang="tr-TR" sz="3600" b="1" dirty="0" err="1"/>
              <a:t>Dedektörü</a:t>
            </a:r>
            <a:endParaRPr lang="tr-TR" sz="3600" b="1" dirty="0"/>
          </a:p>
        </p:txBody>
      </p:sp>
    </p:spTree>
    <p:extLst>
      <p:ext uri="{BB962C8B-B14F-4D97-AF65-F5344CB8AC3E}">
        <p14:creationId xmlns:p14="http://schemas.microsoft.com/office/powerpoint/2010/main" val="4080234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" name="Rectangle 101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0080625" cy="56705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4" name="Freeform: Shape 103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1432" y="0"/>
            <a:ext cx="8237760" cy="567055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6" name="Freeform: Shape 105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417" y="0"/>
            <a:ext cx="8225790" cy="567055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5" name="TextShape 1"/>
          <p:cNvSpPr txBox="1"/>
          <p:nvPr/>
        </p:nvSpPr>
        <p:spPr>
          <a:xfrm>
            <a:off x="1260080" y="1653385"/>
            <a:ext cx="7560469" cy="228544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9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Teşekkürler</a:t>
            </a:r>
            <a:r>
              <a:rPr lang="en-US" sz="59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!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9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tr-TR" sz="28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yalcinkalkan@gmail.com</a:t>
            </a:r>
            <a:endParaRPr lang="en-US" sz="28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4590" y="4568179"/>
            <a:ext cx="3931444" cy="226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04000" y="400050"/>
            <a:ext cx="9071640" cy="772470"/>
          </a:xfrm>
        </p:spPr>
        <p:txBody>
          <a:bodyPr/>
          <a:lstStyle/>
          <a:p>
            <a:r>
              <a:rPr lang="tr-TR" sz="2800" dirty="0">
                <a:solidFill>
                  <a:schemeClr val="accent6">
                    <a:lumMod val="50000"/>
                  </a:schemeClr>
                </a:solidFill>
              </a:rPr>
              <a:t>Çalışmanın Amacı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C929CB1B-DFDE-423B-BA76-FE012C9041A8}"/>
              </a:ext>
            </a:extLst>
          </p:cNvPr>
          <p:cNvSpPr txBox="1"/>
          <p:nvPr/>
        </p:nvSpPr>
        <p:spPr>
          <a:xfrm>
            <a:off x="1051290" y="1559547"/>
            <a:ext cx="79770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Gazlı detektör standart koşullarda çalışırken, iyonik kümelerin oluştuğu ortamda Rayleigh saçılması yöntemiyle boyut analizi yapılabilmesi için deney düzeneğinin kurulması.</a:t>
            </a:r>
          </a:p>
          <a:p>
            <a:pPr marL="285750" marR="0" lvl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lvl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Gazlı detektörlerde sıklıkla kullanılan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Ar-CO</a:t>
            </a:r>
            <a:r>
              <a:rPr lang="en-US" sz="18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tr-TR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gaz karışımı için oluşan iyonik küme boyutlarının belirlenmesi ve verilerin analiz edilmesi.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/>
              <a:t>Mevcut simülasyon programlarının güncellenerek iyon etkilerinin </a:t>
            </a:r>
            <a:r>
              <a:rPr lang="tr-TR" u="sng" dirty="0">
                <a:solidFill>
                  <a:srgbClr val="0070C0"/>
                </a:solidFill>
              </a:rPr>
              <a:t>sinyale etkilerinin</a:t>
            </a:r>
            <a:r>
              <a:rPr lang="tr-TR" dirty="0"/>
              <a:t> dikkate alınması</a:t>
            </a:r>
          </a:p>
          <a:p>
            <a:pPr marL="285750" marR="0" lvl="0" indent="-2857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tr-TR" dirty="0"/>
              <a:t>Problemin çözümüne yönelik devam eden bilimsel çalışmalara yön verme</a:t>
            </a:r>
          </a:p>
        </p:txBody>
      </p:sp>
    </p:spTree>
    <p:extLst>
      <p:ext uri="{BB962C8B-B14F-4D97-AF65-F5344CB8AC3E}">
        <p14:creationId xmlns:p14="http://schemas.microsoft.com/office/powerpoint/2010/main" val="77663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tr-TR" sz="2800" dirty="0"/>
            </a:br>
            <a:br>
              <a:rPr lang="tr-TR" sz="2800" dirty="0"/>
            </a:br>
            <a:r>
              <a:rPr lang="tr-TR" sz="2800" dirty="0">
                <a:solidFill>
                  <a:schemeClr val="accent6">
                    <a:lumMod val="50000"/>
                  </a:schemeClr>
                </a:solidFill>
              </a:rPr>
              <a:t>Gazlı Parçacık </a:t>
            </a:r>
            <a:r>
              <a:rPr lang="tr-TR" sz="2800" dirty="0" err="1">
                <a:solidFill>
                  <a:schemeClr val="accent6">
                    <a:lumMod val="50000"/>
                  </a:schemeClr>
                </a:solidFill>
              </a:rPr>
              <a:t>Dedektörleri</a:t>
            </a:r>
            <a:br>
              <a:rPr lang="tr-TR" dirty="0"/>
            </a:br>
            <a:endParaRPr lang="tr-TR"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/>
          </p:nvPr>
        </p:nvSpPr>
        <p:spPr>
          <a:xfrm>
            <a:off x="504000" y="1172520"/>
            <a:ext cx="8971470" cy="953460"/>
          </a:xfrm>
        </p:spPr>
        <p:txBody>
          <a:bodyPr>
            <a:normAutofit/>
          </a:bodyPr>
          <a:lstStyle/>
          <a:p>
            <a:pPr algn="just"/>
            <a:r>
              <a:rPr lang="tr-TR" sz="1800" dirty="0">
                <a:cs typeface="Times New Roman" panose="02020603050405020304" pitchFamily="18" charset="0"/>
              </a:rPr>
              <a:t>Gazlı parçacık </a:t>
            </a:r>
            <a:r>
              <a:rPr lang="tr-TR" sz="1800" dirty="0" err="1">
                <a:cs typeface="Times New Roman" panose="02020603050405020304" pitchFamily="18" charset="0"/>
              </a:rPr>
              <a:t>dedektörleri</a:t>
            </a:r>
            <a:r>
              <a:rPr lang="tr-TR" sz="1800" dirty="0">
                <a:cs typeface="Times New Roman" panose="02020603050405020304" pitchFamily="18" charset="0"/>
              </a:rPr>
              <a:t> temel olarak sınırlı bir </a:t>
            </a:r>
            <a:r>
              <a:rPr lang="tr-TR" sz="1800" dirty="0" err="1">
                <a:cs typeface="Times New Roman" panose="02020603050405020304" pitchFamily="18" charset="0"/>
              </a:rPr>
              <a:t>hacime</a:t>
            </a:r>
            <a:r>
              <a:rPr lang="tr-TR" sz="1800" dirty="0">
                <a:cs typeface="Times New Roman" panose="02020603050405020304" pitchFamily="18" charset="0"/>
              </a:rPr>
              <a:t> genelde atmosferik basınçla sıkıştırılmış bir moleküler ve bir </a:t>
            </a:r>
            <a:r>
              <a:rPr lang="tr-TR" sz="1800" dirty="0" err="1">
                <a:cs typeface="Times New Roman" panose="02020603050405020304" pitchFamily="18" charset="0"/>
              </a:rPr>
              <a:t>soygazın</a:t>
            </a:r>
            <a:r>
              <a:rPr lang="tr-TR" sz="1800" dirty="0">
                <a:cs typeface="Times New Roman" panose="02020603050405020304" pitchFamily="18" charset="0"/>
              </a:rPr>
              <a:t> belirli oranda karışımı ve potansiyel fark uygulanmış çeşitli geometrilerde elektrotlardan oluşur.</a:t>
            </a:r>
          </a:p>
          <a:p>
            <a:pPr algn="just"/>
            <a:endParaRPr lang="tr-TR" sz="1800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CE110155-CD46-4F33-8B79-480B01C9993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69" y="2548675"/>
            <a:ext cx="3004185" cy="1478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EE3EB1F-12D9-4EF9-BB52-F9393C1C84C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270" y="2865120"/>
            <a:ext cx="3886200" cy="198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4102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>
                <a:solidFill>
                  <a:schemeClr val="accent6">
                    <a:lumMod val="50000"/>
                  </a:schemeClr>
                </a:solidFill>
              </a:rPr>
              <a:t>GEM </a:t>
            </a:r>
            <a:r>
              <a:rPr lang="tr-TR" sz="2800" dirty="0" err="1">
                <a:solidFill>
                  <a:schemeClr val="accent6">
                    <a:lumMod val="50000"/>
                  </a:schemeClr>
                </a:solidFill>
              </a:rPr>
              <a:t>Dedektörleri</a:t>
            </a:r>
            <a:endParaRPr lang="tr-TR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83" y="1672955"/>
            <a:ext cx="4501735" cy="2482197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504000" y="4155152"/>
            <a:ext cx="4926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200" dirty="0"/>
              <a:t>GEM detektörünün temel yapısı ve çalışma prensibi</a:t>
            </a: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197" y="3169550"/>
            <a:ext cx="2818499" cy="1824361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9012" y="1055467"/>
            <a:ext cx="2758870" cy="1661875"/>
          </a:xfrm>
          <a:prstGeom prst="rect">
            <a:avLst/>
          </a:prstGeom>
        </p:spPr>
      </p:pic>
      <p:sp>
        <p:nvSpPr>
          <p:cNvPr id="8" name="Metin kutusu 7"/>
          <p:cNvSpPr txBox="1"/>
          <p:nvPr/>
        </p:nvSpPr>
        <p:spPr>
          <a:xfrm>
            <a:off x="5768997" y="2775555"/>
            <a:ext cx="2998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tr-TR" sz="1200" dirty="0"/>
              <a:t>GEM yaprağı üzerinde bulunan delikler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5746906" y="5110908"/>
            <a:ext cx="3043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200" dirty="0"/>
              <a:t>GEM </a:t>
            </a:r>
            <a:r>
              <a:rPr lang="tr-TR" sz="1200" dirty="0" err="1"/>
              <a:t>dedektörü</a:t>
            </a:r>
            <a:r>
              <a:rPr lang="tr-TR" sz="1200" dirty="0"/>
              <a:t> içerisinde oluşan elektrik alan çizgileri</a:t>
            </a:r>
          </a:p>
        </p:txBody>
      </p:sp>
    </p:spTree>
    <p:extLst>
      <p:ext uri="{BB962C8B-B14F-4D97-AF65-F5344CB8AC3E}">
        <p14:creationId xmlns:p14="http://schemas.microsoft.com/office/powerpoint/2010/main" val="1152396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>
                <a:solidFill>
                  <a:schemeClr val="accent6">
                    <a:lumMod val="50000"/>
                  </a:schemeClr>
                </a:solidFill>
              </a:rPr>
              <a:t>İyonik Kümeler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961" y="921576"/>
            <a:ext cx="7211962" cy="3656770"/>
          </a:xfrm>
          <a:prstGeom prst="rect">
            <a:avLst/>
          </a:prstGeom>
        </p:spPr>
      </p:pic>
      <p:sp>
        <p:nvSpPr>
          <p:cNvPr id="3" name="Metin Yer Tutucusu 2"/>
          <p:cNvSpPr>
            <a:spLocks noGrp="1"/>
          </p:cNvSpPr>
          <p:nvPr>
            <p:ph type="body"/>
          </p:nvPr>
        </p:nvSpPr>
        <p:spPr>
          <a:xfrm>
            <a:off x="583152" y="4698360"/>
            <a:ext cx="8914320" cy="511470"/>
          </a:xfrm>
        </p:spPr>
        <p:txBody>
          <a:bodyPr>
            <a:normAutofit/>
          </a:bodyPr>
          <a:lstStyle/>
          <a:p>
            <a:pPr algn="ctr"/>
            <a:r>
              <a:rPr lang="tr-TR" sz="1200" dirty="0"/>
              <a:t>Sol: %95 Ar - %5 CO2 gaz karışımında, 1070 </a:t>
            </a:r>
            <a:r>
              <a:rPr lang="tr-TR" sz="1200" dirty="0" err="1"/>
              <a:t>Pa</a:t>
            </a:r>
            <a:r>
              <a:rPr lang="tr-TR" sz="1200" dirty="0"/>
              <a:t> basınç altında iyonik kümelerin hesaplanmış oranları. Sağ: Ar-CO2 gaz karışımı için </a:t>
            </a:r>
            <a:r>
              <a:rPr lang="tr-TR" sz="1200" dirty="0" err="1"/>
              <a:t>Blanck</a:t>
            </a:r>
            <a:r>
              <a:rPr lang="tr-TR" sz="1200" dirty="0"/>
              <a:t> Diyagramı</a:t>
            </a:r>
          </a:p>
        </p:txBody>
      </p:sp>
    </p:spTree>
    <p:extLst>
      <p:ext uri="{BB962C8B-B14F-4D97-AF65-F5344CB8AC3E}">
        <p14:creationId xmlns:p14="http://schemas.microsoft.com/office/powerpoint/2010/main" val="3812901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09740" y="271800"/>
            <a:ext cx="7897050" cy="946440"/>
          </a:xfrm>
        </p:spPr>
        <p:txBody>
          <a:bodyPr/>
          <a:lstStyle/>
          <a:p>
            <a:r>
              <a:rPr lang="sv-SE" sz="2800" dirty="0">
                <a:solidFill>
                  <a:schemeClr val="accent6">
                    <a:lumMod val="50000"/>
                  </a:schemeClr>
                </a:solidFill>
              </a:rPr>
              <a:t>Moleküler Boyut Analizinde Kullanılan Yöntemler</a:t>
            </a:r>
            <a:endParaRPr lang="tr-TR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Metin Yer Tutucusu 2"/>
          <p:cNvSpPr>
            <a:spLocks noGrp="1"/>
          </p:cNvSpPr>
          <p:nvPr>
            <p:ph type="body"/>
          </p:nvPr>
        </p:nvSpPr>
        <p:spPr>
          <a:xfrm>
            <a:off x="984060" y="1423980"/>
            <a:ext cx="6822630" cy="9191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sz="1800" dirty="0"/>
              <a:t>İyonik kümeler ile alakalı araştırmalar incelendiğinde, ana amacın boyutlarını belirlemek ve böylece ne derece etkili olduklarını ortaya koymaktır.</a:t>
            </a:r>
          </a:p>
          <a:p>
            <a:pPr marL="0" indent="0">
              <a:buNone/>
            </a:pPr>
            <a:endParaRPr lang="tr-TR" sz="1800" dirty="0"/>
          </a:p>
          <a:p>
            <a:pPr marL="0" indent="0">
              <a:buNone/>
            </a:pPr>
            <a:endParaRPr lang="tr-TR" sz="1800" dirty="0">
              <a:solidFill>
                <a:srgbClr val="0070C0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275110" y="2548890"/>
            <a:ext cx="5314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/>
                </a:solidFill>
              </a:rPr>
              <a:t>Kütle Spektrometrisi (</a:t>
            </a:r>
            <a:r>
              <a:rPr lang="tr-TR" dirty="0" err="1">
                <a:solidFill>
                  <a:schemeClr val="tx2"/>
                </a:solidFill>
              </a:rPr>
              <a:t>Mass</a:t>
            </a:r>
            <a:r>
              <a:rPr lang="tr-TR" dirty="0">
                <a:solidFill>
                  <a:schemeClr val="tx2"/>
                </a:solidFill>
              </a:rPr>
              <a:t> </a:t>
            </a:r>
            <a:r>
              <a:rPr lang="tr-TR" dirty="0" err="1">
                <a:solidFill>
                  <a:schemeClr val="tx2"/>
                </a:solidFill>
              </a:rPr>
              <a:t>Spectrometry</a:t>
            </a:r>
            <a:r>
              <a:rPr lang="tr-TR" dirty="0">
                <a:solidFill>
                  <a:schemeClr val="tx2"/>
                </a:solidFill>
              </a:rPr>
              <a:t> (MS)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/>
                </a:solidFill>
              </a:rPr>
              <a:t>Yüksek Enerjili Elektron Kırınımı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dirty="0">
                <a:solidFill>
                  <a:schemeClr val="tx2"/>
                </a:solidFill>
              </a:rPr>
              <a:t>Rayleigh Saçılması Yöntemi (</a:t>
            </a:r>
            <a:r>
              <a:rPr lang="tr-TR" dirty="0" err="1">
                <a:solidFill>
                  <a:schemeClr val="tx2"/>
                </a:solidFill>
              </a:rPr>
              <a:t>Mie</a:t>
            </a:r>
            <a:r>
              <a:rPr lang="tr-TR" dirty="0">
                <a:solidFill>
                  <a:schemeClr val="tx2"/>
                </a:solidFill>
              </a:rPr>
              <a:t> Saçılması)</a:t>
            </a:r>
          </a:p>
        </p:txBody>
      </p:sp>
      <p:pic>
        <p:nvPicPr>
          <p:cNvPr id="2050" name="Picture 2" descr="Mass Spectrometry and Mass Flow Control; A closer ion them | Bronkhorst">
            <a:extLst>
              <a:ext uri="{FF2B5EF4-FFF2-40B4-BE49-F238E27FC236}">
                <a16:creationId xmlns:a16="http://schemas.microsoft.com/office/drawing/2014/main" id="{6E41E3F6-870B-45AD-94A0-55F487D41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1" y="3472220"/>
            <a:ext cx="3233178" cy="218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Electron diffraction spectroscopy (EDS) of apatite formed on (a) Calcinated NBG-titania films and (b) Non calcinated NBG-titania films after soaking 30 days in SBF  ">
            <a:extLst>
              <a:ext uri="{FF2B5EF4-FFF2-40B4-BE49-F238E27FC236}">
                <a16:creationId xmlns:a16="http://schemas.microsoft.com/office/drawing/2014/main" id="{2B73986D-F911-40AD-A7D2-8DFFA7DF2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060" y="1864748"/>
            <a:ext cx="2321204" cy="321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lue Sky and Rayleigh Scattering">
            <a:extLst>
              <a:ext uri="{FF2B5EF4-FFF2-40B4-BE49-F238E27FC236}">
                <a16:creationId xmlns:a16="http://schemas.microsoft.com/office/drawing/2014/main" id="{4839C37F-4EEA-474B-A284-22903D4EF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574" y="3955742"/>
            <a:ext cx="407670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141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Freeform 1"/>
          <p:cNvSpPr/>
          <p:nvPr/>
        </p:nvSpPr>
        <p:spPr>
          <a:xfrm>
            <a:off x="0" y="0"/>
            <a:ext cx="10089360" cy="5961240"/>
          </a:xfrm>
          <a:custGeom>
            <a:avLst/>
            <a:gdLst/>
            <a:ahLst/>
            <a:cxnLst/>
            <a:rect l="0" t="0" r="r" b="b"/>
            <a:pathLst>
              <a:path w="28026" h="16559">
                <a:moveTo>
                  <a:pt x="0" y="0"/>
                </a:moveTo>
                <a:lnTo>
                  <a:pt x="28025" y="0"/>
                </a:lnTo>
                <a:lnTo>
                  <a:pt x="28025" y="16558"/>
                </a:lnTo>
                <a:lnTo>
                  <a:pt x="0" y="1655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37" name="TextShape 2"/>
          <p:cNvSpPr txBox="1"/>
          <p:nvPr/>
        </p:nvSpPr>
        <p:spPr>
          <a:xfrm>
            <a:off x="271562" y="151668"/>
            <a:ext cx="9278280" cy="747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tr-TR" sz="3600" b="0" strike="noStrike" spc="-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Deneysel Kurulum Şeması</a:t>
            </a:r>
            <a:endParaRPr lang="en-US" sz="3600" b="0" strike="noStrike" spc="-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</p:txBody>
      </p:sp>
      <p:pic>
        <p:nvPicPr>
          <p:cNvPr id="539" name="Resim 10"/>
          <p:cNvPicPr/>
          <p:nvPr/>
        </p:nvPicPr>
        <p:blipFill>
          <a:blip r:embed="rId2"/>
          <a:stretch/>
        </p:blipFill>
        <p:spPr>
          <a:xfrm>
            <a:off x="5595935" y="1797336"/>
            <a:ext cx="4425696" cy="2833658"/>
          </a:xfrm>
          <a:prstGeom prst="rect">
            <a:avLst/>
          </a:prstGeom>
          <a:ln>
            <a:noFill/>
          </a:ln>
        </p:spPr>
      </p:pic>
      <p:pic>
        <p:nvPicPr>
          <p:cNvPr id="2" name="Resi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117" y="597880"/>
            <a:ext cx="5897227" cy="5294101"/>
          </a:xfrm>
          <a:prstGeom prst="rect">
            <a:avLst/>
          </a:prstGeom>
        </p:spPr>
      </p:pic>
      <p:pic>
        <p:nvPicPr>
          <p:cNvPr id="6" name="Picture 2" descr="tubitak-logo – B-PREG">
            <a:extLst>
              <a:ext uri="{FF2B5EF4-FFF2-40B4-BE49-F238E27FC236}">
                <a16:creationId xmlns:a16="http://schemas.microsoft.com/office/drawing/2014/main" id="{5275A9B9-CE13-47BC-A012-943D762C8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949" y="364072"/>
            <a:ext cx="805785" cy="106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60" y="0"/>
            <a:ext cx="10078104" cy="56705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Resim 6" descr="kirli içeren bir resim&#10;&#10;Açıklama otomatik olarak oluşturuldu">
            <a:extLst>
              <a:ext uri="{FF2B5EF4-FFF2-40B4-BE49-F238E27FC236}">
                <a16:creationId xmlns:a16="http://schemas.microsoft.com/office/drawing/2014/main" id="{711253A9-C1B4-40C7-BC6F-35D0D6C7E4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1" r="2" b="15863"/>
          <a:stretch/>
        </p:blipFill>
        <p:spPr>
          <a:xfrm>
            <a:off x="157994" y="141982"/>
            <a:ext cx="4806484" cy="5067847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B8A6D01-792B-4FC7-8C10-05C9658DE3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5" r="-1" b="-1"/>
          <a:stretch/>
        </p:blipFill>
        <p:spPr>
          <a:xfrm>
            <a:off x="5123762" y="141983"/>
            <a:ext cx="4798869" cy="2622296"/>
          </a:xfrm>
          <a:prstGeom prst="rect">
            <a:avLst/>
          </a:prstGeom>
        </p:spPr>
      </p:pic>
      <p:pic>
        <p:nvPicPr>
          <p:cNvPr id="9" name="Resim 8" descr="iç mekan, kirli içeren bir resim&#10;&#10;Açıklama otomatik olarak oluşturuldu">
            <a:extLst>
              <a:ext uri="{FF2B5EF4-FFF2-40B4-BE49-F238E27FC236}">
                <a16:creationId xmlns:a16="http://schemas.microsoft.com/office/drawing/2014/main" id="{528E2D0D-DC52-4A26-B5CE-2F3965FB191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" r="2" b="33247"/>
          <a:stretch/>
        </p:blipFill>
        <p:spPr>
          <a:xfrm>
            <a:off x="5123762" y="2906265"/>
            <a:ext cx="4784317" cy="230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0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2016</TotalTime>
  <Words>498</Words>
  <Application>Microsoft Office PowerPoint</Application>
  <PresentationFormat>Özel</PresentationFormat>
  <Paragraphs>99</Paragraphs>
  <Slides>24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Wingdings</vt:lpstr>
      <vt:lpstr>Office Theme</vt:lpstr>
      <vt:lpstr>PowerPoint Sunusu</vt:lpstr>
      <vt:lpstr>PowerPoint Sunusu</vt:lpstr>
      <vt:lpstr>Çalışmanın Amacı</vt:lpstr>
      <vt:lpstr>  Gazlı Parçacık Dedektörleri </vt:lpstr>
      <vt:lpstr>GEM Dedektörleri</vt:lpstr>
      <vt:lpstr>İyonik Kümeler</vt:lpstr>
      <vt:lpstr>Moleküler Boyut Analizinde Kullanılan Yöntemler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Yeni Nesil Konum Hassasiyetli Modüler Erken Uyarı Alev Tespit Sisteminin Tasarımı ve İmalatı</vt:lpstr>
      <vt:lpstr>Problem</vt:lpstr>
      <vt:lpstr>Mevcut Çözümlerin(!) Sonuçları</vt:lpstr>
      <vt:lpstr>Çözüm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subject/>
  <dc:creator>YALÇIN KALKAN</dc:creator>
  <dc:description/>
  <cp:lastModifiedBy>Yalcin KALKAN</cp:lastModifiedBy>
  <cp:revision>37</cp:revision>
  <dcterms:created xsi:type="dcterms:W3CDTF">2019-06-09T02:56:10Z</dcterms:created>
  <dcterms:modified xsi:type="dcterms:W3CDTF">2021-11-27T22:35:09Z</dcterms:modified>
  <dc:language>en-US</dc:language>
</cp:coreProperties>
</file>