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70" r:id="rId2"/>
    <p:sldId id="288" r:id="rId3"/>
    <p:sldId id="280" r:id="rId4"/>
    <p:sldId id="279" r:id="rId5"/>
    <p:sldId id="272" r:id="rId6"/>
    <p:sldId id="276" r:id="rId7"/>
    <p:sldId id="277" r:id="rId8"/>
    <p:sldId id="281" r:id="rId9"/>
    <p:sldId id="282" r:id="rId10"/>
    <p:sldId id="283" r:id="rId11"/>
    <p:sldId id="278" r:id="rId12"/>
    <p:sldId id="275" r:id="rId13"/>
    <p:sldId id="268" r:id="rId14"/>
    <p:sldId id="271" r:id="rId15"/>
    <p:sldId id="269" r:id="rId16"/>
    <p:sldId id="258" r:id="rId17"/>
    <p:sldId id="266" r:id="rId18"/>
    <p:sldId id="261" r:id="rId19"/>
    <p:sldId id="265" r:id="rId20"/>
    <p:sldId id="267" r:id="rId21"/>
    <p:sldId id="263" r:id="rId22"/>
    <p:sldId id="264" r:id="rId23"/>
    <p:sldId id="284" r:id="rId24"/>
    <p:sldId id="286" r:id="rId25"/>
    <p:sldId id="285" r:id="rId26"/>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0C0"/>
    <a:srgbClr val="00589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1176"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Veri Yer Tutucusu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CE0D87-1F06-4562-A240-6F3658B43853}" type="datetimeFigureOut">
              <a:rPr lang="en-US" smtClean="0"/>
              <a:t>11/25/2021</a:t>
            </a:fld>
            <a:endParaRPr lang="en-US"/>
          </a:p>
        </p:txBody>
      </p:sp>
      <p:sp>
        <p:nvSpPr>
          <p:cNvPr id="4" name="Slayt Görüntüsü Yer Tutucus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 Yer Tutucusu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6" name="Altbilgi Yer Tutucusu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ayt Numarası Yer Tutucus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14596C-510E-4A4B-A81C-CC1DB5F50308}" type="slidenum">
              <a:rPr lang="en-US" smtClean="0"/>
              <a:t>‹#›</a:t>
            </a:fld>
            <a:endParaRPr lang="en-US"/>
          </a:p>
        </p:txBody>
      </p:sp>
    </p:spTree>
    <p:extLst>
      <p:ext uri="{BB962C8B-B14F-4D97-AF65-F5344CB8AC3E}">
        <p14:creationId xmlns:p14="http://schemas.microsoft.com/office/powerpoint/2010/main" val="34267173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r>
              <a:rPr lang="tr-TR" smtClean="0"/>
              <a:t>27.11.2021</a:t>
            </a:r>
            <a:endParaRPr lang="tr-TR"/>
          </a:p>
        </p:txBody>
      </p:sp>
      <p:sp>
        <p:nvSpPr>
          <p:cNvPr id="5" name="4 Altbilgi Yer Tutucusu"/>
          <p:cNvSpPr>
            <a:spLocks noGrp="1"/>
          </p:cNvSpPr>
          <p:nvPr>
            <p:ph type="ftr" sz="quarter" idx="11"/>
          </p:nvPr>
        </p:nvSpPr>
        <p:spPr/>
        <p:txBody>
          <a:bodyPr/>
          <a:lstStyle/>
          <a:p>
            <a:r>
              <a:rPr lang="tr-TR" smtClean="0"/>
              <a:t>Saleh@İstinye</a:t>
            </a:r>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r>
              <a:rPr lang="tr-TR" smtClean="0"/>
              <a:t>27.11.2021</a:t>
            </a:r>
            <a:endParaRPr lang="tr-TR"/>
          </a:p>
        </p:txBody>
      </p:sp>
      <p:sp>
        <p:nvSpPr>
          <p:cNvPr id="5" name="4 Altbilgi Yer Tutucusu"/>
          <p:cNvSpPr>
            <a:spLocks noGrp="1"/>
          </p:cNvSpPr>
          <p:nvPr>
            <p:ph type="ftr" sz="quarter" idx="11"/>
          </p:nvPr>
        </p:nvSpPr>
        <p:spPr/>
        <p:txBody>
          <a:bodyPr/>
          <a:lstStyle/>
          <a:p>
            <a:r>
              <a:rPr lang="tr-TR" smtClean="0"/>
              <a:t>Saleh@İstinye</a:t>
            </a:r>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r>
              <a:rPr lang="tr-TR" smtClean="0"/>
              <a:t>27.11.2021</a:t>
            </a:r>
            <a:endParaRPr lang="tr-TR"/>
          </a:p>
        </p:txBody>
      </p:sp>
      <p:sp>
        <p:nvSpPr>
          <p:cNvPr id="5" name="4 Altbilgi Yer Tutucusu"/>
          <p:cNvSpPr>
            <a:spLocks noGrp="1"/>
          </p:cNvSpPr>
          <p:nvPr>
            <p:ph type="ftr" sz="quarter" idx="11"/>
          </p:nvPr>
        </p:nvSpPr>
        <p:spPr/>
        <p:txBody>
          <a:bodyPr/>
          <a:lstStyle/>
          <a:p>
            <a:r>
              <a:rPr lang="tr-TR" smtClean="0"/>
              <a:t>Saleh@İstinye</a:t>
            </a:r>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r>
              <a:rPr lang="tr-TR" smtClean="0"/>
              <a:t>27.11.2021</a:t>
            </a:r>
            <a:endParaRPr lang="tr-TR"/>
          </a:p>
        </p:txBody>
      </p:sp>
      <p:sp>
        <p:nvSpPr>
          <p:cNvPr id="5" name="4 Altbilgi Yer Tutucusu"/>
          <p:cNvSpPr>
            <a:spLocks noGrp="1"/>
          </p:cNvSpPr>
          <p:nvPr>
            <p:ph type="ftr" sz="quarter" idx="11"/>
          </p:nvPr>
        </p:nvSpPr>
        <p:spPr/>
        <p:txBody>
          <a:bodyPr/>
          <a:lstStyle/>
          <a:p>
            <a:r>
              <a:rPr lang="tr-TR" smtClean="0"/>
              <a:t>Saleh@İstinye</a:t>
            </a:r>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r>
              <a:rPr lang="tr-TR" smtClean="0"/>
              <a:t>27.11.2021</a:t>
            </a:r>
            <a:endParaRPr lang="tr-TR"/>
          </a:p>
        </p:txBody>
      </p:sp>
      <p:sp>
        <p:nvSpPr>
          <p:cNvPr id="5" name="4 Altbilgi Yer Tutucusu"/>
          <p:cNvSpPr>
            <a:spLocks noGrp="1"/>
          </p:cNvSpPr>
          <p:nvPr>
            <p:ph type="ftr" sz="quarter" idx="11"/>
          </p:nvPr>
        </p:nvSpPr>
        <p:spPr/>
        <p:txBody>
          <a:bodyPr/>
          <a:lstStyle/>
          <a:p>
            <a:r>
              <a:rPr lang="tr-TR" smtClean="0"/>
              <a:t>Saleh@İstinye</a:t>
            </a:r>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r>
              <a:rPr lang="tr-TR" smtClean="0"/>
              <a:t>27.11.2021</a:t>
            </a:r>
            <a:endParaRPr lang="tr-TR"/>
          </a:p>
        </p:txBody>
      </p:sp>
      <p:sp>
        <p:nvSpPr>
          <p:cNvPr id="6" name="5 Altbilgi Yer Tutucusu"/>
          <p:cNvSpPr>
            <a:spLocks noGrp="1"/>
          </p:cNvSpPr>
          <p:nvPr>
            <p:ph type="ftr" sz="quarter" idx="11"/>
          </p:nvPr>
        </p:nvSpPr>
        <p:spPr/>
        <p:txBody>
          <a:bodyPr/>
          <a:lstStyle/>
          <a:p>
            <a:r>
              <a:rPr lang="tr-TR" smtClean="0"/>
              <a:t>Saleh@İstinye</a:t>
            </a:r>
            <a:endParaRPr lang="tr-TR"/>
          </a:p>
        </p:txBody>
      </p:sp>
      <p:sp>
        <p:nvSpPr>
          <p:cNvPr id="7" name="6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r>
              <a:rPr lang="tr-TR" smtClean="0"/>
              <a:t>27.11.2021</a:t>
            </a:r>
            <a:endParaRPr lang="tr-TR"/>
          </a:p>
        </p:txBody>
      </p:sp>
      <p:sp>
        <p:nvSpPr>
          <p:cNvPr id="8" name="7 Altbilgi Yer Tutucusu"/>
          <p:cNvSpPr>
            <a:spLocks noGrp="1"/>
          </p:cNvSpPr>
          <p:nvPr>
            <p:ph type="ftr" sz="quarter" idx="11"/>
          </p:nvPr>
        </p:nvSpPr>
        <p:spPr/>
        <p:txBody>
          <a:bodyPr/>
          <a:lstStyle/>
          <a:p>
            <a:r>
              <a:rPr lang="tr-TR" smtClean="0"/>
              <a:t>Saleh@İstinye</a:t>
            </a:r>
            <a:endParaRPr lang="tr-TR"/>
          </a:p>
        </p:txBody>
      </p:sp>
      <p:sp>
        <p:nvSpPr>
          <p:cNvPr id="9" name="8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r>
              <a:rPr lang="tr-TR" smtClean="0"/>
              <a:t>27.11.2021</a:t>
            </a:r>
            <a:endParaRPr lang="tr-TR"/>
          </a:p>
        </p:txBody>
      </p:sp>
      <p:sp>
        <p:nvSpPr>
          <p:cNvPr id="4" name="3 Altbilgi Yer Tutucusu"/>
          <p:cNvSpPr>
            <a:spLocks noGrp="1"/>
          </p:cNvSpPr>
          <p:nvPr>
            <p:ph type="ftr" sz="quarter" idx="11"/>
          </p:nvPr>
        </p:nvSpPr>
        <p:spPr/>
        <p:txBody>
          <a:bodyPr/>
          <a:lstStyle/>
          <a:p>
            <a:r>
              <a:rPr lang="tr-TR" smtClean="0"/>
              <a:t>Saleh@İstinye</a:t>
            </a:r>
            <a:endParaRPr lang="tr-TR"/>
          </a:p>
        </p:txBody>
      </p:sp>
      <p:sp>
        <p:nvSpPr>
          <p:cNvPr id="5" name="4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r>
              <a:rPr lang="tr-TR" smtClean="0"/>
              <a:t>27.11.2021</a:t>
            </a:r>
            <a:endParaRPr lang="tr-TR"/>
          </a:p>
        </p:txBody>
      </p:sp>
      <p:sp>
        <p:nvSpPr>
          <p:cNvPr id="3" name="2 Altbilgi Yer Tutucusu"/>
          <p:cNvSpPr>
            <a:spLocks noGrp="1"/>
          </p:cNvSpPr>
          <p:nvPr>
            <p:ph type="ftr" sz="quarter" idx="11"/>
          </p:nvPr>
        </p:nvSpPr>
        <p:spPr/>
        <p:txBody>
          <a:bodyPr/>
          <a:lstStyle/>
          <a:p>
            <a:r>
              <a:rPr lang="tr-TR" smtClean="0"/>
              <a:t>Saleh@İstinye</a:t>
            </a:r>
            <a:endParaRPr lang="tr-TR"/>
          </a:p>
        </p:txBody>
      </p:sp>
      <p:sp>
        <p:nvSpPr>
          <p:cNvPr id="4" name="3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r>
              <a:rPr lang="tr-TR" smtClean="0"/>
              <a:t>27.11.2021</a:t>
            </a:r>
            <a:endParaRPr lang="tr-TR"/>
          </a:p>
        </p:txBody>
      </p:sp>
      <p:sp>
        <p:nvSpPr>
          <p:cNvPr id="6" name="5 Altbilgi Yer Tutucusu"/>
          <p:cNvSpPr>
            <a:spLocks noGrp="1"/>
          </p:cNvSpPr>
          <p:nvPr>
            <p:ph type="ftr" sz="quarter" idx="11"/>
          </p:nvPr>
        </p:nvSpPr>
        <p:spPr/>
        <p:txBody>
          <a:bodyPr/>
          <a:lstStyle/>
          <a:p>
            <a:r>
              <a:rPr lang="tr-TR" smtClean="0"/>
              <a:t>Saleh@İstinye</a:t>
            </a:r>
            <a:endParaRPr lang="tr-TR"/>
          </a:p>
        </p:txBody>
      </p:sp>
      <p:sp>
        <p:nvSpPr>
          <p:cNvPr id="7" name="6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r>
              <a:rPr lang="tr-TR" smtClean="0"/>
              <a:t>27.11.2021</a:t>
            </a:r>
            <a:endParaRPr lang="tr-TR"/>
          </a:p>
        </p:txBody>
      </p:sp>
      <p:sp>
        <p:nvSpPr>
          <p:cNvPr id="6" name="5 Altbilgi Yer Tutucusu"/>
          <p:cNvSpPr>
            <a:spLocks noGrp="1"/>
          </p:cNvSpPr>
          <p:nvPr>
            <p:ph type="ftr" sz="quarter" idx="11"/>
          </p:nvPr>
        </p:nvSpPr>
        <p:spPr/>
        <p:txBody>
          <a:bodyPr/>
          <a:lstStyle/>
          <a:p>
            <a:r>
              <a:rPr lang="tr-TR" smtClean="0"/>
              <a:t>Saleh@İstinye</a:t>
            </a:r>
            <a:endParaRPr lang="tr-TR"/>
          </a:p>
        </p:txBody>
      </p:sp>
      <p:sp>
        <p:nvSpPr>
          <p:cNvPr id="7" name="6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tr-TR" smtClean="0"/>
              <a:t>27.11.2021</a:t>
            </a:r>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tr-TR" smtClean="0"/>
              <a:t>Saleh@İstinye</a:t>
            </a:r>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02176B-0E47-46AC-8F43-DAB4B8A37D06}" type="slidenum">
              <a:rPr lang="tr-TR" smtClean="0"/>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hyperlink" Target="https://inspirehep.net/literature/731233" TargetMode="External"/><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hyperlink" Target="https://arxiv.org/abs/physics/0611076"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5" Type="http://schemas.openxmlformats.org/officeDocument/2006/relationships/image" Target="../media/image26.png"/><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9.jpeg"/><Relationship Id="rId7" Type="http://schemas.openxmlformats.org/officeDocument/2006/relationships/hyperlink" Target="https://j-parc.jp/c/en/" TargetMode="External"/><Relationship Id="rId2" Type="http://schemas.openxmlformats.org/officeDocument/2006/relationships/image" Target="../media/image28.png"/><Relationship Id="rId1" Type="http://schemas.openxmlformats.org/officeDocument/2006/relationships/slideLayout" Target="../slideLayouts/slideLayout7.xml"/><Relationship Id="rId6" Type="http://schemas.openxmlformats.org/officeDocument/2006/relationships/hyperlink" Target="https://www.kek.jp/en/" TargetMode="External"/><Relationship Id="rId5" Type="http://schemas.openxmlformats.org/officeDocument/2006/relationships/image" Target="../media/image31.png"/><Relationship Id="rId4" Type="http://schemas.openxmlformats.org/officeDocument/2006/relationships/image" Target="../media/image30.jpeg"/></Relationships>
</file>

<file path=ppt/slides/_rels/slide22.xml.rels><?xml version="1.0" encoding="UTF-8" standalone="yes"?>
<Relationships xmlns="http://schemas.openxmlformats.org/package/2006/relationships"><Relationship Id="rId8" Type="http://schemas.openxmlformats.org/officeDocument/2006/relationships/hyperlink" Target="https://petra3.desy.de/" TargetMode="External"/><Relationship Id="rId3" Type="http://schemas.openxmlformats.org/officeDocument/2006/relationships/image" Target="../media/image33.jpeg"/><Relationship Id="rId7" Type="http://schemas.openxmlformats.org/officeDocument/2006/relationships/hyperlink" Target="https://www.desy.de/index_eng.html" TargetMode="External"/><Relationship Id="rId2" Type="http://schemas.openxmlformats.org/officeDocument/2006/relationships/image" Target="../media/image32.jpeg"/><Relationship Id="rId1" Type="http://schemas.openxmlformats.org/officeDocument/2006/relationships/slideLayout" Target="../slideLayouts/slideLayout7.xml"/><Relationship Id="rId6" Type="http://schemas.openxmlformats.org/officeDocument/2006/relationships/hyperlink" Target="https://www.desy.de/research/facilities__projects/hera/index_eng.html" TargetMode="External"/><Relationship Id="rId5" Type="http://schemas.openxmlformats.org/officeDocument/2006/relationships/image" Target="../media/image35.jpeg"/><Relationship Id="rId4" Type="http://schemas.openxmlformats.org/officeDocument/2006/relationships/image" Target="../media/image34.jpeg"/><Relationship Id="rId9" Type="http://schemas.openxmlformats.org/officeDocument/2006/relationships/hyperlink" Target="https://xfel.desy.de/" TargetMode="External"/></Relationships>
</file>

<file path=ppt/slides/_rels/slide2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www.acceleratorsamerica.org/" TargetMode="External"/><Relationship Id="rId2" Type="http://schemas.openxmlformats.org/officeDocument/2006/relationships/hyperlink" Target="http://www.docstoc.com/docs/921548/Accelerator-Technology-for-the-Nation" TargetMode="External"/><Relationship Id="rId1" Type="http://schemas.openxmlformats.org/officeDocument/2006/relationships/slideLayout" Target="../slideLayouts/slideLayout7.xml"/><Relationship Id="rId6" Type="http://schemas.openxmlformats.org/officeDocument/2006/relationships/hyperlink" Target="https://cds.cern.ch/record/1551933/files/Strategy_Report_LR.pdf" TargetMode="External"/><Relationship Id="rId5" Type="http://schemas.openxmlformats.org/officeDocument/2006/relationships/hyperlink" Target="http://arxiv.org/abs/physics/0611076" TargetMode="External"/><Relationship Id="rId4" Type="http://schemas.openxmlformats.org/officeDocument/2006/relationships/hyperlink" Target="https://science.energy.gov/~/media/hep/pdf/accelerator-rd-stewardship/Report.pdf"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i Yer Tutucusu 1"/>
          <p:cNvSpPr>
            <a:spLocks noGrp="1"/>
          </p:cNvSpPr>
          <p:nvPr>
            <p:ph type="dt" sz="half" idx="10"/>
          </p:nvPr>
        </p:nvSpPr>
        <p:spPr/>
        <p:txBody>
          <a:bodyPr/>
          <a:lstStyle/>
          <a:p>
            <a:r>
              <a:rPr lang="tr-TR" smtClean="0"/>
              <a:t>27.11.2021</a:t>
            </a:r>
            <a:endParaRPr lang="tr-TR"/>
          </a:p>
        </p:txBody>
      </p:sp>
      <p:sp>
        <p:nvSpPr>
          <p:cNvPr id="3" name="Altbilgi Yer Tutucusu 2"/>
          <p:cNvSpPr>
            <a:spLocks noGrp="1"/>
          </p:cNvSpPr>
          <p:nvPr>
            <p:ph type="ftr" sz="quarter" idx="11"/>
          </p:nvPr>
        </p:nvSpPr>
        <p:spPr/>
        <p:txBody>
          <a:bodyPr/>
          <a:lstStyle/>
          <a:p>
            <a:r>
              <a:rPr lang="tr-TR" smtClean="0"/>
              <a:t>Saleh@İstinye</a:t>
            </a:r>
            <a:endParaRPr lang="tr-TR"/>
          </a:p>
        </p:txBody>
      </p:sp>
      <p:sp>
        <p:nvSpPr>
          <p:cNvPr id="4" name="Slayt Numarası Yer Tutucusu 3"/>
          <p:cNvSpPr>
            <a:spLocks noGrp="1"/>
          </p:cNvSpPr>
          <p:nvPr>
            <p:ph type="sldNum" sz="quarter" idx="12"/>
          </p:nvPr>
        </p:nvSpPr>
        <p:spPr/>
        <p:txBody>
          <a:bodyPr/>
          <a:lstStyle/>
          <a:p>
            <a:fld id="{F302176B-0E47-46AC-8F43-DAB4B8A37D06}" type="slidenum">
              <a:rPr lang="tr-TR" smtClean="0"/>
              <a:t>1</a:t>
            </a:fld>
            <a:endParaRPr lang="tr-TR"/>
          </a:p>
        </p:txBody>
      </p:sp>
      <p:sp>
        <p:nvSpPr>
          <p:cNvPr id="6" name="Metin kutusu 5"/>
          <p:cNvSpPr txBox="1"/>
          <p:nvPr/>
        </p:nvSpPr>
        <p:spPr>
          <a:xfrm>
            <a:off x="5399212" y="356463"/>
            <a:ext cx="3709292" cy="1200329"/>
          </a:xfrm>
          <a:prstGeom prst="rect">
            <a:avLst/>
          </a:prstGeom>
          <a:solidFill>
            <a:schemeClr val="bg1">
              <a:lumMod val="95000"/>
            </a:schemeClr>
          </a:solidFill>
        </p:spPr>
        <p:txBody>
          <a:bodyPr wrap="square" rtlCol="0">
            <a:spAutoFit/>
          </a:bodyPr>
          <a:lstStyle/>
          <a:p>
            <a:r>
              <a:rPr lang="tr-TR" dirty="0">
                <a:solidFill>
                  <a:srgbClr val="777777"/>
                </a:solidFill>
                <a:latin typeface="Times New Roman" panose="02020603050405020304" pitchFamily="18" charset="0"/>
                <a:cs typeface="Times New Roman" panose="02020603050405020304" pitchFamily="18" charset="0"/>
              </a:rPr>
              <a:t>İstinye Üniversitesi (İSÜ) </a:t>
            </a:r>
            <a:endParaRPr lang="tr-TR" dirty="0" smtClean="0">
              <a:solidFill>
                <a:srgbClr val="777777"/>
              </a:solidFill>
              <a:latin typeface="Times New Roman" panose="02020603050405020304" pitchFamily="18" charset="0"/>
              <a:cs typeface="Times New Roman" panose="02020603050405020304" pitchFamily="18" charset="0"/>
            </a:endParaRPr>
          </a:p>
          <a:p>
            <a:r>
              <a:rPr lang="tr-TR" dirty="0" smtClean="0">
                <a:solidFill>
                  <a:srgbClr val="777777"/>
                </a:solidFill>
                <a:latin typeface="Times New Roman" panose="02020603050405020304" pitchFamily="18" charset="0"/>
                <a:cs typeface="Times New Roman" panose="02020603050405020304" pitchFamily="18" charset="0"/>
              </a:rPr>
              <a:t>Yüksek </a:t>
            </a:r>
            <a:r>
              <a:rPr lang="tr-TR" dirty="0">
                <a:solidFill>
                  <a:srgbClr val="777777"/>
                </a:solidFill>
                <a:latin typeface="Times New Roman" panose="02020603050405020304" pitchFamily="18" charset="0"/>
                <a:cs typeface="Times New Roman" panose="02020603050405020304" pitchFamily="18" charset="0"/>
              </a:rPr>
              <a:t>Enerji ve Parçacık Fiziği grubu (YEPAF</a:t>
            </a:r>
            <a:r>
              <a:rPr lang="tr-TR" dirty="0" smtClean="0">
                <a:solidFill>
                  <a:srgbClr val="777777"/>
                </a:solidFill>
                <a:latin typeface="Times New Roman" panose="02020603050405020304" pitchFamily="18" charset="0"/>
                <a:cs typeface="Times New Roman" panose="02020603050405020304" pitchFamily="18" charset="0"/>
              </a:rPr>
              <a:t>)</a:t>
            </a:r>
          </a:p>
          <a:p>
            <a:r>
              <a:rPr lang="tr-TR" dirty="0" smtClean="0">
                <a:solidFill>
                  <a:srgbClr val="777777"/>
                </a:solidFill>
                <a:latin typeface="Times New Roman" panose="02020603050405020304" pitchFamily="18" charset="0"/>
                <a:cs typeface="Times New Roman" panose="02020603050405020304" pitchFamily="18" charset="0"/>
              </a:rPr>
              <a:t>27-28 Kasım 2021, İstanbul</a:t>
            </a:r>
            <a:endParaRPr lang="en-US" dirty="0">
              <a:latin typeface="Times New Roman" panose="02020603050405020304" pitchFamily="18" charset="0"/>
              <a:cs typeface="Times New Roman" panose="02020603050405020304" pitchFamily="18" charset="0"/>
            </a:endParaRPr>
          </a:p>
        </p:txBody>
      </p:sp>
      <p:sp>
        <p:nvSpPr>
          <p:cNvPr id="7" name="Dikdörtgen 6"/>
          <p:cNvSpPr/>
          <p:nvPr/>
        </p:nvSpPr>
        <p:spPr>
          <a:xfrm>
            <a:off x="1835696" y="2926568"/>
            <a:ext cx="5472608" cy="1837426"/>
          </a:xfrm>
          <a:prstGeom prst="rect">
            <a:avLst/>
          </a:prstGeom>
        </p:spPr>
        <p:txBody>
          <a:bodyPr wrap="square">
            <a:spAutoFit/>
          </a:bodyPr>
          <a:lstStyle/>
          <a:p>
            <a:pPr algn="ctr">
              <a:lnSpc>
                <a:spcPct val="90000"/>
              </a:lnSpc>
              <a:buFont typeface="Monotype Sorts" pitchFamily="2" charset="2"/>
              <a:buNone/>
            </a:pPr>
            <a:r>
              <a:rPr lang="tr-TR" altLang="tr-TR" sz="2800" dirty="0">
                <a:solidFill>
                  <a:srgbClr val="020000"/>
                </a:solidFill>
              </a:rPr>
              <a:t>Prof. Dr. </a:t>
            </a:r>
            <a:r>
              <a:rPr lang="tr-TR" altLang="tr-TR" sz="2800" dirty="0" err="1">
                <a:solidFill>
                  <a:srgbClr val="020000"/>
                </a:solidFill>
              </a:rPr>
              <a:t>Saleh</a:t>
            </a:r>
            <a:r>
              <a:rPr lang="tr-TR" altLang="tr-TR" sz="2800" dirty="0">
                <a:solidFill>
                  <a:srgbClr val="020000"/>
                </a:solidFill>
              </a:rPr>
              <a:t> </a:t>
            </a:r>
            <a:r>
              <a:rPr lang="tr-TR" altLang="tr-TR" sz="2800" dirty="0" err="1">
                <a:solidFill>
                  <a:srgbClr val="020000"/>
                </a:solidFill>
              </a:rPr>
              <a:t>Sultansoy</a:t>
            </a:r>
            <a:endParaRPr lang="tr-TR" altLang="tr-TR" sz="2800" dirty="0">
              <a:solidFill>
                <a:srgbClr val="020000"/>
              </a:solidFill>
            </a:endParaRPr>
          </a:p>
          <a:p>
            <a:pPr algn="ctr">
              <a:lnSpc>
                <a:spcPct val="90000"/>
              </a:lnSpc>
              <a:buFont typeface="Monotype Sorts" pitchFamily="2" charset="2"/>
              <a:buNone/>
            </a:pPr>
            <a:endParaRPr lang="tr-TR" altLang="tr-TR" sz="1000" dirty="0">
              <a:solidFill>
                <a:srgbClr val="020000"/>
              </a:solidFill>
            </a:endParaRPr>
          </a:p>
          <a:p>
            <a:pPr algn="ctr">
              <a:lnSpc>
                <a:spcPct val="90000"/>
              </a:lnSpc>
              <a:buFont typeface="Monotype Sorts" pitchFamily="2" charset="2"/>
              <a:buNone/>
            </a:pPr>
            <a:r>
              <a:rPr lang="tr-TR" altLang="tr-TR" sz="1600" dirty="0"/>
              <a:t>TOBB Ekonomi ve Teknoloji Üniversitesi, </a:t>
            </a:r>
            <a:r>
              <a:rPr lang="tr-TR" altLang="tr-TR" sz="1600" dirty="0" smtClean="0"/>
              <a:t>Ankara</a:t>
            </a:r>
          </a:p>
          <a:p>
            <a:pPr algn="ctr">
              <a:lnSpc>
                <a:spcPct val="90000"/>
              </a:lnSpc>
              <a:buFont typeface="Monotype Sorts" pitchFamily="2" charset="2"/>
              <a:buNone/>
            </a:pPr>
            <a:endParaRPr lang="tr-TR" altLang="tr-TR" sz="800" dirty="0"/>
          </a:p>
          <a:p>
            <a:pPr algn="ctr">
              <a:lnSpc>
                <a:spcPct val="90000"/>
              </a:lnSpc>
              <a:buFont typeface="Monotype Sorts" pitchFamily="2" charset="2"/>
              <a:buNone/>
            </a:pPr>
            <a:r>
              <a:rPr lang="tr-TR" altLang="tr-TR" sz="1600" dirty="0"/>
              <a:t>AMEA </a:t>
            </a:r>
            <a:r>
              <a:rPr lang="tr-TR" altLang="tr-TR" sz="1600" dirty="0" err="1"/>
              <a:t>Fizika</a:t>
            </a:r>
            <a:r>
              <a:rPr lang="tr-TR" altLang="tr-TR" sz="1600" dirty="0"/>
              <a:t> </a:t>
            </a:r>
            <a:r>
              <a:rPr lang="tr-TR" altLang="tr-TR" sz="1600" dirty="0" err="1"/>
              <a:t>İnstitutu</a:t>
            </a:r>
            <a:r>
              <a:rPr lang="tr-TR" altLang="tr-TR" sz="1600" dirty="0"/>
              <a:t>, </a:t>
            </a:r>
            <a:r>
              <a:rPr lang="tr-TR" altLang="tr-TR" sz="1600" dirty="0" smtClean="0"/>
              <a:t>Bakı</a:t>
            </a:r>
          </a:p>
          <a:p>
            <a:pPr algn="ctr">
              <a:lnSpc>
                <a:spcPct val="90000"/>
              </a:lnSpc>
              <a:buFont typeface="Monotype Sorts" pitchFamily="2" charset="2"/>
              <a:buNone/>
            </a:pPr>
            <a:endParaRPr lang="tr-TR" altLang="tr-TR" sz="800" dirty="0"/>
          </a:p>
          <a:p>
            <a:pPr algn="ctr">
              <a:lnSpc>
                <a:spcPct val="90000"/>
              </a:lnSpc>
              <a:buFont typeface="Monotype Sorts" pitchFamily="2" charset="2"/>
              <a:buNone/>
            </a:pPr>
            <a:r>
              <a:rPr lang="tr-TR" altLang="tr-TR" sz="1600" dirty="0"/>
              <a:t>CERN ATLAS, </a:t>
            </a:r>
            <a:r>
              <a:rPr lang="tr-TR" altLang="tr-TR" sz="1600" dirty="0" err="1"/>
              <a:t>LHeC</a:t>
            </a:r>
            <a:r>
              <a:rPr lang="tr-TR" altLang="tr-TR" sz="1600" dirty="0"/>
              <a:t> </a:t>
            </a:r>
            <a:r>
              <a:rPr lang="tr-TR" altLang="tr-TR" sz="1600" dirty="0" err="1"/>
              <a:t>and</a:t>
            </a:r>
            <a:r>
              <a:rPr lang="tr-TR" altLang="tr-TR" sz="1600" dirty="0"/>
              <a:t> FCC </a:t>
            </a:r>
            <a:r>
              <a:rPr lang="tr-TR" altLang="tr-TR" sz="1600" dirty="0" err="1" smtClean="0"/>
              <a:t>Collaborations</a:t>
            </a:r>
            <a:endParaRPr lang="tr-TR" altLang="tr-TR" sz="1600" dirty="0" smtClean="0"/>
          </a:p>
          <a:p>
            <a:pPr algn="ctr">
              <a:lnSpc>
                <a:spcPct val="90000"/>
              </a:lnSpc>
              <a:buFont typeface="Monotype Sorts" pitchFamily="2" charset="2"/>
              <a:buNone/>
            </a:pPr>
            <a:endParaRPr lang="tr-TR" altLang="tr-TR" sz="800" dirty="0"/>
          </a:p>
          <a:p>
            <a:pPr algn="ctr">
              <a:lnSpc>
                <a:spcPct val="90000"/>
              </a:lnSpc>
              <a:buFont typeface="Monotype Sorts" pitchFamily="2" charset="2"/>
              <a:buNone/>
            </a:pPr>
            <a:r>
              <a:rPr lang="tr-TR" altLang="tr-TR" sz="1600" dirty="0" err="1"/>
              <a:t>Member</a:t>
            </a:r>
            <a:r>
              <a:rPr lang="tr-TR" altLang="tr-TR" sz="1600" dirty="0"/>
              <a:t> of </a:t>
            </a:r>
            <a:r>
              <a:rPr lang="tr-TR" altLang="tr-TR" sz="1600" dirty="0" err="1"/>
              <a:t>Plenary</a:t>
            </a:r>
            <a:r>
              <a:rPr lang="tr-TR" altLang="tr-TR" sz="1600" dirty="0"/>
              <a:t> ECFA </a:t>
            </a:r>
            <a:r>
              <a:rPr lang="tr-TR" altLang="tr-TR" sz="1600" dirty="0" smtClean="0"/>
              <a:t>(Jan </a:t>
            </a:r>
            <a:r>
              <a:rPr lang="tr-TR" altLang="tr-TR" sz="1600" dirty="0"/>
              <a:t>2018 – </a:t>
            </a:r>
            <a:r>
              <a:rPr lang="tr-TR" altLang="tr-TR" sz="1600" dirty="0" smtClean="0"/>
              <a:t>Jul </a:t>
            </a:r>
            <a:r>
              <a:rPr lang="tr-TR" altLang="tr-TR" sz="1600" dirty="0"/>
              <a:t>2020)</a:t>
            </a:r>
          </a:p>
        </p:txBody>
      </p:sp>
      <p:sp>
        <p:nvSpPr>
          <p:cNvPr id="8" name="Metin kutusu 7"/>
          <p:cNvSpPr txBox="1"/>
          <p:nvPr/>
        </p:nvSpPr>
        <p:spPr>
          <a:xfrm>
            <a:off x="395536" y="1980129"/>
            <a:ext cx="8496944" cy="584775"/>
          </a:xfrm>
          <a:prstGeom prst="rect">
            <a:avLst/>
          </a:prstGeom>
          <a:noFill/>
        </p:spPr>
        <p:txBody>
          <a:bodyPr wrap="square" rtlCol="0">
            <a:spAutoFit/>
          </a:bodyPr>
          <a:lstStyle/>
          <a:p>
            <a:pPr algn="ctr"/>
            <a:r>
              <a:rPr lang="tr-TR" sz="3200" b="1" dirty="0">
                <a:solidFill>
                  <a:srgbClr val="00589A"/>
                </a:solidFill>
              </a:rPr>
              <a:t>Türk Hızlandırıcı Kompleksi (TAC) ne işe yarar(</a:t>
            </a:r>
            <a:r>
              <a:rPr lang="tr-TR" sz="3200" b="1" dirty="0" err="1">
                <a:solidFill>
                  <a:srgbClr val="00589A"/>
                </a:solidFill>
              </a:rPr>
              <a:t>dı</a:t>
            </a:r>
            <a:r>
              <a:rPr lang="tr-TR" sz="3200" b="1" dirty="0">
                <a:solidFill>
                  <a:srgbClr val="00589A"/>
                </a:solidFill>
              </a:rPr>
              <a:t>)?</a:t>
            </a:r>
            <a:endParaRPr lang="en-US" sz="3200" b="1" dirty="0">
              <a:solidFill>
                <a:srgbClr val="00589A"/>
              </a:solidFill>
            </a:endParaRPr>
          </a:p>
        </p:txBody>
      </p:sp>
      <p:pic>
        <p:nvPicPr>
          <p:cNvPr id="5" name="Resim 4"/>
          <p:cNvPicPr>
            <a:picLocks noChangeAspect="1"/>
          </p:cNvPicPr>
          <p:nvPr/>
        </p:nvPicPr>
        <p:blipFill>
          <a:blip r:embed="rId2"/>
          <a:stretch>
            <a:fillRect/>
          </a:stretch>
        </p:blipFill>
        <p:spPr>
          <a:xfrm>
            <a:off x="107504" y="80417"/>
            <a:ext cx="5219700" cy="1476375"/>
          </a:xfrm>
          <a:prstGeom prst="rect">
            <a:avLst/>
          </a:prstGeom>
        </p:spPr>
      </p:pic>
    </p:spTree>
    <p:extLst>
      <p:ext uri="{BB962C8B-B14F-4D97-AF65-F5344CB8AC3E}">
        <p14:creationId xmlns:p14="http://schemas.microsoft.com/office/powerpoint/2010/main" val="39396176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i Yer Tutucusu 1"/>
          <p:cNvSpPr>
            <a:spLocks noGrp="1"/>
          </p:cNvSpPr>
          <p:nvPr>
            <p:ph type="dt" sz="half" idx="10"/>
          </p:nvPr>
        </p:nvSpPr>
        <p:spPr/>
        <p:txBody>
          <a:bodyPr/>
          <a:lstStyle/>
          <a:p>
            <a:r>
              <a:rPr lang="tr-TR" smtClean="0"/>
              <a:t>27.11.2021</a:t>
            </a:r>
            <a:endParaRPr lang="tr-TR"/>
          </a:p>
        </p:txBody>
      </p:sp>
      <p:sp>
        <p:nvSpPr>
          <p:cNvPr id="3" name="Altbilgi Yer Tutucusu 2"/>
          <p:cNvSpPr>
            <a:spLocks noGrp="1"/>
          </p:cNvSpPr>
          <p:nvPr>
            <p:ph type="ftr" sz="quarter" idx="11"/>
          </p:nvPr>
        </p:nvSpPr>
        <p:spPr/>
        <p:txBody>
          <a:bodyPr/>
          <a:lstStyle/>
          <a:p>
            <a:r>
              <a:rPr lang="tr-TR" smtClean="0"/>
              <a:t>Saleh@İstinye</a:t>
            </a:r>
            <a:endParaRPr lang="tr-TR"/>
          </a:p>
        </p:txBody>
      </p:sp>
      <p:sp>
        <p:nvSpPr>
          <p:cNvPr id="4" name="Slayt Numarası Yer Tutucusu 3"/>
          <p:cNvSpPr>
            <a:spLocks noGrp="1"/>
          </p:cNvSpPr>
          <p:nvPr>
            <p:ph type="sldNum" sz="quarter" idx="12"/>
          </p:nvPr>
        </p:nvSpPr>
        <p:spPr/>
        <p:txBody>
          <a:bodyPr/>
          <a:lstStyle/>
          <a:p>
            <a:fld id="{F302176B-0E47-46AC-8F43-DAB4B8A37D06}" type="slidenum">
              <a:rPr lang="tr-TR" smtClean="0"/>
              <a:t>10</a:t>
            </a:fld>
            <a:endParaRPr lang="tr-TR"/>
          </a:p>
        </p:txBody>
      </p:sp>
      <p:pic>
        <p:nvPicPr>
          <p:cNvPr id="5" name="Resim 4"/>
          <p:cNvPicPr>
            <a:picLocks noChangeAspect="1"/>
          </p:cNvPicPr>
          <p:nvPr/>
        </p:nvPicPr>
        <p:blipFill>
          <a:blip r:embed="rId2"/>
          <a:stretch>
            <a:fillRect/>
          </a:stretch>
        </p:blipFill>
        <p:spPr>
          <a:xfrm>
            <a:off x="611560" y="116632"/>
            <a:ext cx="7625880" cy="5139180"/>
          </a:xfrm>
          <a:prstGeom prst="rect">
            <a:avLst/>
          </a:prstGeom>
        </p:spPr>
      </p:pic>
      <p:sp>
        <p:nvSpPr>
          <p:cNvPr id="6" name="Dikdörtgen 5"/>
          <p:cNvSpPr/>
          <p:nvPr/>
        </p:nvSpPr>
        <p:spPr>
          <a:xfrm>
            <a:off x="694466" y="5507940"/>
            <a:ext cx="4074449" cy="369332"/>
          </a:xfrm>
          <a:prstGeom prst="rect">
            <a:avLst/>
          </a:prstGeom>
        </p:spPr>
        <p:txBody>
          <a:bodyPr wrap="none">
            <a:spAutoFit/>
          </a:bodyPr>
          <a:lstStyle/>
          <a:p>
            <a:r>
              <a:rPr lang="tr-TR" dirty="0">
                <a:hlinkClick r:id="rId3"/>
              </a:rPr>
              <a:t>https://</a:t>
            </a:r>
            <a:r>
              <a:rPr lang="tr-TR" dirty="0" smtClean="0">
                <a:hlinkClick r:id="rId3"/>
              </a:rPr>
              <a:t>inspirehep.net/literature/731233</a:t>
            </a:r>
            <a:r>
              <a:rPr lang="tr-TR" dirty="0" smtClean="0"/>
              <a:t> </a:t>
            </a:r>
            <a:endParaRPr lang="tr-TR" dirty="0"/>
          </a:p>
        </p:txBody>
      </p:sp>
      <p:sp>
        <p:nvSpPr>
          <p:cNvPr id="7" name="Dikdörtgen 6"/>
          <p:cNvSpPr/>
          <p:nvPr/>
        </p:nvSpPr>
        <p:spPr>
          <a:xfrm>
            <a:off x="4938145" y="5474183"/>
            <a:ext cx="3748655" cy="369332"/>
          </a:xfrm>
          <a:prstGeom prst="rect">
            <a:avLst/>
          </a:prstGeom>
        </p:spPr>
        <p:txBody>
          <a:bodyPr wrap="none">
            <a:spAutoFit/>
          </a:bodyPr>
          <a:lstStyle/>
          <a:p>
            <a:r>
              <a:rPr lang="tr-TR" dirty="0">
                <a:latin typeface="-apple-system"/>
              </a:rPr>
              <a:t>e-</a:t>
            </a:r>
            <a:r>
              <a:rPr lang="tr-TR" dirty="0" err="1">
                <a:latin typeface="-apple-system"/>
              </a:rPr>
              <a:t>Print</a:t>
            </a:r>
            <a:r>
              <a:rPr lang="tr-TR" dirty="0">
                <a:latin typeface="-apple-system"/>
              </a:rPr>
              <a:t>: </a:t>
            </a:r>
            <a:r>
              <a:rPr lang="tr-TR" dirty="0" err="1">
                <a:solidFill>
                  <a:srgbClr val="0050B3"/>
                </a:solidFill>
                <a:latin typeface="-apple-system"/>
                <a:hlinkClick r:id="rId4"/>
              </a:rPr>
              <a:t>physics</a:t>
            </a:r>
            <a:r>
              <a:rPr lang="tr-TR" dirty="0">
                <a:solidFill>
                  <a:srgbClr val="0050B3"/>
                </a:solidFill>
                <a:latin typeface="-apple-system"/>
                <a:hlinkClick r:id="rId4"/>
              </a:rPr>
              <a:t>/0611076</a:t>
            </a:r>
            <a:r>
              <a:rPr lang="tr-TR" dirty="0">
                <a:latin typeface="-apple-system"/>
              </a:rPr>
              <a:t> [</a:t>
            </a:r>
            <a:r>
              <a:rPr lang="tr-TR" dirty="0" err="1">
                <a:latin typeface="-apple-system"/>
              </a:rPr>
              <a:t>physics</a:t>
            </a:r>
            <a:r>
              <a:rPr lang="tr-TR" dirty="0">
                <a:latin typeface="-apple-system"/>
              </a:rPr>
              <a:t>]</a:t>
            </a:r>
            <a:endParaRPr lang="tr-TR" b="0" i="0" dirty="0">
              <a:effectLst/>
              <a:latin typeface="-apple-system"/>
            </a:endParaRPr>
          </a:p>
        </p:txBody>
      </p:sp>
    </p:spTree>
    <p:extLst>
      <p:ext uri="{BB962C8B-B14F-4D97-AF65-F5344CB8AC3E}">
        <p14:creationId xmlns:p14="http://schemas.microsoft.com/office/powerpoint/2010/main" val="922341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i Yer Tutucusu 1"/>
          <p:cNvSpPr>
            <a:spLocks noGrp="1"/>
          </p:cNvSpPr>
          <p:nvPr>
            <p:ph type="dt" sz="half" idx="10"/>
          </p:nvPr>
        </p:nvSpPr>
        <p:spPr/>
        <p:txBody>
          <a:bodyPr/>
          <a:lstStyle/>
          <a:p>
            <a:r>
              <a:rPr lang="tr-TR" smtClean="0"/>
              <a:t>27.11.2021</a:t>
            </a:r>
            <a:endParaRPr lang="tr-TR"/>
          </a:p>
        </p:txBody>
      </p:sp>
      <p:sp>
        <p:nvSpPr>
          <p:cNvPr id="3" name="Altbilgi Yer Tutucusu 2"/>
          <p:cNvSpPr>
            <a:spLocks noGrp="1"/>
          </p:cNvSpPr>
          <p:nvPr>
            <p:ph type="ftr" sz="quarter" idx="11"/>
          </p:nvPr>
        </p:nvSpPr>
        <p:spPr/>
        <p:txBody>
          <a:bodyPr/>
          <a:lstStyle/>
          <a:p>
            <a:r>
              <a:rPr lang="tr-TR" smtClean="0"/>
              <a:t>Saleh@İstinye</a:t>
            </a:r>
            <a:endParaRPr lang="tr-TR"/>
          </a:p>
        </p:txBody>
      </p:sp>
      <p:sp>
        <p:nvSpPr>
          <p:cNvPr id="4" name="Slayt Numarası Yer Tutucusu 3"/>
          <p:cNvSpPr>
            <a:spLocks noGrp="1"/>
          </p:cNvSpPr>
          <p:nvPr>
            <p:ph type="sldNum" sz="quarter" idx="12"/>
          </p:nvPr>
        </p:nvSpPr>
        <p:spPr/>
        <p:txBody>
          <a:bodyPr/>
          <a:lstStyle/>
          <a:p>
            <a:fld id="{F302176B-0E47-46AC-8F43-DAB4B8A37D06}" type="slidenum">
              <a:rPr lang="tr-TR" smtClean="0"/>
              <a:t>11</a:t>
            </a:fld>
            <a:endParaRPr lang="tr-T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88640"/>
            <a:ext cx="3960440" cy="61644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Metin kutusu 5"/>
          <p:cNvSpPr txBox="1"/>
          <p:nvPr/>
        </p:nvSpPr>
        <p:spPr>
          <a:xfrm>
            <a:off x="4211960" y="1259468"/>
            <a:ext cx="4176464" cy="4339650"/>
          </a:xfrm>
          <a:prstGeom prst="rect">
            <a:avLst/>
          </a:prstGeom>
          <a:noFill/>
        </p:spPr>
        <p:txBody>
          <a:bodyPr wrap="square" rtlCol="0">
            <a:spAutoFit/>
          </a:bodyPr>
          <a:lstStyle/>
          <a:p>
            <a:r>
              <a:rPr lang="tr-TR" b="1" dirty="0" smtClean="0"/>
              <a:t>Amerika’nın Geleceği için Hızlandırıcılar</a:t>
            </a:r>
          </a:p>
          <a:p>
            <a:endParaRPr lang="tr-TR" dirty="0"/>
          </a:p>
          <a:p>
            <a:r>
              <a:rPr lang="tr-TR" dirty="0" smtClean="0"/>
              <a:t>Bölüm 1: </a:t>
            </a:r>
            <a:r>
              <a:rPr lang="tr-TR" b="1" dirty="0" smtClean="0"/>
              <a:t>Enerji ve Çevre</a:t>
            </a:r>
          </a:p>
          <a:p>
            <a:endParaRPr lang="tr-TR" dirty="0"/>
          </a:p>
          <a:p>
            <a:r>
              <a:rPr lang="tr-TR" dirty="0" smtClean="0"/>
              <a:t>Bölüm 2: </a:t>
            </a:r>
            <a:r>
              <a:rPr lang="tr-TR" b="1" dirty="0" smtClean="0"/>
              <a:t>Tıp</a:t>
            </a:r>
          </a:p>
          <a:p>
            <a:endParaRPr lang="tr-TR" dirty="0"/>
          </a:p>
          <a:p>
            <a:r>
              <a:rPr lang="tr-TR" dirty="0" smtClean="0"/>
              <a:t>Bölüm 3: </a:t>
            </a:r>
            <a:r>
              <a:rPr lang="tr-TR" b="1" dirty="0" smtClean="0"/>
              <a:t>Sanayi</a:t>
            </a:r>
          </a:p>
          <a:p>
            <a:endParaRPr lang="tr-TR" dirty="0"/>
          </a:p>
          <a:p>
            <a:endParaRPr lang="tr-TR" dirty="0"/>
          </a:p>
          <a:p>
            <a:endParaRPr lang="tr-TR" sz="2400" dirty="0" smtClean="0"/>
          </a:p>
          <a:p>
            <a:r>
              <a:rPr lang="tr-TR" dirty="0" smtClean="0"/>
              <a:t>Bölüm 4: </a:t>
            </a:r>
            <a:r>
              <a:rPr lang="tr-TR" b="1" dirty="0" smtClean="0"/>
              <a:t>Güvenlik ve Savunma</a:t>
            </a:r>
          </a:p>
          <a:p>
            <a:endParaRPr lang="tr-TR" dirty="0"/>
          </a:p>
          <a:p>
            <a:r>
              <a:rPr lang="tr-TR" dirty="0" smtClean="0"/>
              <a:t>Bölüm 5: </a:t>
            </a:r>
            <a:r>
              <a:rPr lang="tr-TR" b="1" dirty="0" smtClean="0"/>
              <a:t>Keşif Bilimi</a:t>
            </a:r>
          </a:p>
          <a:p>
            <a:endParaRPr lang="tr-TR" dirty="0"/>
          </a:p>
          <a:p>
            <a:r>
              <a:rPr lang="tr-TR" dirty="0" smtClean="0"/>
              <a:t>Bölüm 6: </a:t>
            </a:r>
            <a:r>
              <a:rPr lang="tr-TR" b="1" dirty="0" smtClean="0"/>
              <a:t>Bilim ve Eğitim</a:t>
            </a:r>
            <a:endParaRPr lang="tr-TR" b="1" dirty="0"/>
          </a:p>
        </p:txBody>
      </p:sp>
    </p:spTree>
    <p:extLst>
      <p:ext uri="{BB962C8B-B14F-4D97-AF65-F5344CB8AC3E}">
        <p14:creationId xmlns:p14="http://schemas.microsoft.com/office/powerpoint/2010/main" val="23442990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4"/>
          <p:cNvSpPr>
            <a:spLocks noChangeArrowheads="1"/>
          </p:cNvSpPr>
          <p:nvPr/>
        </p:nvSpPr>
        <p:spPr bwMode="auto">
          <a:xfrm>
            <a:off x="107504" y="908720"/>
            <a:ext cx="8964488" cy="3528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lnSpc>
                <a:spcPct val="90000"/>
              </a:lnSpc>
              <a:spcBef>
                <a:spcPct val="20000"/>
              </a:spcBef>
              <a:buClr>
                <a:schemeClr val="hlink"/>
              </a:buClr>
              <a:buSzPct val="50000"/>
            </a:pPr>
            <a:r>
              <a:rPr lang="tr-TR" sz="2400" b="1" dirty="0" smtClean="0">
                <a:solidFill>
                  <a:srgbClr val="FF0000"/>
                </a:solidFill>
              </a:rPr>
              <a:t>Parçacık Fiziği ve Nükleer Fizikte Temel Araştırmalar</a:t>
            </a:r>
            <a:endParaRPr lang="tr-TR" sz="2400" b="1" dirty="0">
              <a:solidFill>
                <a:srgbClr val="FF0000"/>
              </a:solidFill>
            </a:endParaRPr>
          </a:p>
          <a:p>
            <a:pPr marL="590550" indent="-590550" algn="l">
              <a:lnSpc>
                <a:spcPct val="90000"/>
              </a:lnSpc>
              <a:spcBef>
                <a:spcPct val="20000"/>
              </a:spcBef>
              <a:buClr>
                <a:schemeClr val="hlink"/>
              </a:buClr>
              <a:buSzPct val="50000"/>
              <a:buFont typeface="Monotype Sorts" pitchFamily="2" charset="2"/>
              <a:buNone/>
            </a:pPr>
            <a:r>
              <a:rPr lang="tr-TR" dirty="0">
                <a:solidFill>
                  <a:schemeClr val="tx1"/>
                </a:solidFill>
              </a:rPr>
              <a:t>	</a:t>
            </a:r>
            <a:r>
              <a:rPr lang="tr-TR" sz="1800" b="1" dirty="0" smtClean="0">
                <a:solidFill>
                  <a:srgbClr val="003399"/>
                </a:solidFill>
              </a:rPr>
              <a:t>Örnek:</a:t>
            </a:r>
            <a:r>
              <a:rPr lang="tr-TR" sz="1800" dirty="0" smtClean="0">
                <a:solidFill>
                  <a:srgbClr val="003399"/>
                </a:solidFill>
              </a:rPr>
              <a:t> </a:t>
            </a:r>
            <a:r>
              <a:rPr lang="tr-TR" sz="1800" dirty="0" err="1" smtClean="0">
                <a:solidFill>
                  <a:srgbClr val="003399"/>
                </a:solidFill>
              </a:rPr>
              <a:t>Elektrozayıf</a:t>
            </a:r>
            <a:r>
              <a:rPr lang="tr-TR" sz="1800" dirty="0" smtClean="0">
                <a:solidFill>
                  <a:srgbClr val="003399"/>
                </a:solidFill>
              </a:rPr>
              <a:t> ve kuvvetli etkileşmelerin Standart Modeli (19.yüzyılda elektro-manyetik birleşmenin </a:t>
            </a:r>
            <a:r>
              <a:rPr lang="tr-TR" sz="1800" dirty="0" err="1" smtClean="0">
                <a:solidFill>
                  <a:srgbClr val="003399"/>
                </a:solidFill>
              </a:rPr>
              <a:t>analogu</a:t>
            </a:r>
            <a:r>
              <a:rPr lang="tr-TR" sz="1800" dirty="0" smtClean="0">
                <a:solidFill>
                  <a:srgbClr val="003399"/>
                </a:solidFill>
              </a:rPr>
              <a:t>)</a:t>
            </a:r>
            <a:endParaRPr lang="tr-TR" sz="1800" dirty="0">
              <a:solidFill>
                <a:srgbClr val="003399"/>
              </a:solidFill>
            </a:endParaRPr>
          </a:p>
          <a:p>
            <a:pPr marL="590550" indent="-590550" algn="l">
              <a:lnSpc>
                <a:spcPct val="90000"/>
              </a:lnSpc>
              <a:spcBef>
                <a:spcPct val="20000"/>
              </a:spcBef>
              <a:buClr>
                <a:schemeClr val="hlink"/>
              </a:buClr>
              <a:buSzPct val="50000"/>
              <a:buFont typeface="Monotype Sorts" pitchFamily="2" charset="2"/>
              <a:buNone/>
            </a:pPr>
            <a:r>
              <a:rPr lang="tr-TR" dirty="0">
                <a:solidFill>
                  <a:schemeClr val="tx1"/>
                </a:solidFill>
              </a:rPr>
              <a:t> </a:t>
            </a:r>
          </a:p>
          <a:p>
            <a:pPr algn="l">
              <a:lnSpc>
                <a:spcPct val="90000"/>
              </a:lnSpc>
              <a:spcBef>
                <a:spcPct val="20000"/>
              </a:spcBef>
              <a:buClr>
                <a:schemeClr val="hlink"/>
              </a:buClr>
              <a:buSzPct val="50000"/>
            </a:pPr>
            <a:r>
              <a:rPr lang="tr-TR" sz="2400" b="1" dirty="0" smtClean="0">
                <a:solidFill>
                  <a:srgbClr val="FF0000"/>
                </a:solidFill>
              </a:rPr>
              <a:t>Fiziksel, Kimyasal ve Biyolojik Nesnelerin Analizi</a:t>
            </a:r>
          </a:p>
          <a:p>
            <a:pPr marL="590550" indent="-590550">
              <a:lnSpc>
                <a:spcPct val="90000"/>
              </a:lnSpc>
              <a:spcBef>
                <a:spcPct val="20000"/>
              </a:spcBef>
              <a:buClr>
                <a:schemeClr val="hlink"/>
              </a:buClr>
              <a:buSzPct val="50000"/>
            </a:pPr>
            <a:r>
              <a:rPr lang="tr-TR" dirty="0" smtClean="0">
                <a:solidFill>
                  <a:schemeClr val="tx1"/>
                </a:solidFill>
              </a:rPr>
              <a:t>	</a:t>
            </a:r>
            <a:r>
              <a:rPr lang="tr-TR" sz="1800" dirty="0">
                <a:solidFill>
                  <a:srgbClr val="003399"/>
                </a:solidFill>
              </a:rPr>
              <a:t> </a:t>
            </a:r>
            <a:r>
              <a:rPr lang="tr-TR" sz="1800" b="1" dirty="0">
                <a:solidFill>
                  <a:srgbClr val="003399"/>
                </a:solidFill>
              </a:rPr>
              <a:t>Örnek: </a:t>
            </a:r>
            <a:r>
              <a:rPr lang="tr-TR" sz="1800" dirty="0" smtClean="0">
                <a:solidFill>
                  <a:srgbClr val="003399"/>
                </a:solidFill>
              </a:rPr>
              <a:t>İnsan Genomu (</a:t>
            </a:r>
            <a:r>
              <a:rPr lang="tr-TR" sz="1800" dirty="0" err="1" smtClean="0">
                <a:solidFill>
                  <a:srgbClr val="003399"/>
                </a:solidFill>
              </a:rPr>
              <a:t>Sinkrotron</a:t>
            </a:r>
            <a:r>
              <a:rPr lang="tr-TR" sz="1800" dirty="0" smtClean="0">
                <a:solidFill>
                  <a:srgbClr val="003399"/>
                </a:solidFill>
              </a:rPr>
              <a:t> Işınımı ve Nötron </a:t>
            </a:r>
            <a:r>
              <a:rPr lang="tr-TR" sz="1800" dirty="0" err="1" smtClean="0">
                <a:solidFill>
                  <a:srgbClr val="003399"/>
                </a:solidFill>
              </a:rPr>
              <a:t>Spallasyon</a:t>
            </a:r>
            <a:r>
              <a:rPr lang="tr-TR" sz="1800" dirty="0" smtClean="0">
                <a:solidFill>
                  <a:srgbClr val="003399"/>
                </a:solidFill>
              </a:rPr>
              <a:t> kaynakları olmadan mümkün olmazdı)</a:t>
            </a:r>
          </a:p>
          <a:p>
            <a:pPr marL="590550" indent="-590550" algn="l">
              <a:lnSpc>
                <a:spcPct val="90000"/>
              </a:lnSpc>
              <a:spcBef>
                <a:spcPct val="20000"/>
              </a:spcBef>
              <a:buClr>
                <a:schemeClr val="hlink"/>
              </a:buClr>
              <a:buSzPct val="50000"/>
              <a:buFont typeface="Monotype Sorts" pitchFamily="2" charset="2"/>
              <a:buNone/>
            </a:pPr>
            <a:endParaRPr lang="tr-TR" sz="1800" dirty="0">
              <a:solidFill>
                <a:schemeClr val="tx1"/>
              </a:solidFill>
            </a:endParaRPr>
          </a:p>
          <a:p>
            <a:pPr>
              <a:lnSpc>
                <a:spcPct val="90000"/>
              </a:lnSpc>
              <a:spcBef>
                <a:spcPct val="20000"/>
              </a:spcBef>
              <a:buClr>
                <a:schemeClr val="hlink"/>
              </a:buClr>
              <a:buSzPct val="50000"/>
            </a:pPr>
            <a:r>
              <a:rPr lang="tr-TR" sz="2400" b="1" dirty="0">
                <a:solidFill>
                  <a:srgbClr val="FF0000"/>
                </a:solidFill>
              </a:rPr>
              <a:t>Maddenin Fiziksel, Kimyasal ve </a:t>
            </a:r>
            <a:r>
              <a:rPr lang="tr-TR" sz="2400" b="1" dirty="0" smtClean="0">
                <a:solidFill>
                  <a:srgbClr val="FF0000"/>
                </a:solidFill>
              </a:rPr>
              <a:t>Biyolojik Özelliklerinin Modifikasyonu</a:t>
            </a:r>
            <a:endParaRPr lang="tr-TR" sz="2400" b="1" dirty="0">
              <a:solidFill>
                <a:srgbClr val="FF0000"/>
              </a:solidFill>
            </a:endParaRPr>
          </a:p>
          <a:p>
            <a:pPr marL="590550" indent="-590550">
              <a:lnSpc>
                <a:spcPct val="90000"/>
              </a:lnSpc>
              <a:spcBef>
                <a:spcPct val="20000"/>
              </a:spcBef>
              <a:buClr>
                <a:schemeClr val="hlink"/>
              </a:buClr>
              <a:buSzPct val="50000"/>
            </a:pPr>
            <a:r>
              <a:rPr lang="tr-TR" dirty="0">
                <a:solidFill>
                  <a:schemeClr val="tx1"/>
                </a:solidFill>
              </a:rPr>
              <a:t>	</a:t>
            </a:r>
            <a:r>
              <a:rPr lang="tr-TR" sz="1800" b="1" dirty="0" smtClean="0">
                <a:solidFill>
                  <a:srgbClr val="003399"/>
                </a:solidFill>
              </a:rPr>
              <a:t>Örnek</a:t>
            </a:r>
            <a:r>
              <a:rPr lang="tr-TR" sz="1800" b="1" dirty="0">
                <a:solidFill>
                  <a:srgbClr val="003399"/>
                </a:solidFill>
              </a:rPr>
              <a:t>: </a:t>
            </a:r>
            <a:r>
              <a:rPr lang="tr-TR" sz="1800" dirty="0" smtClean="0">
                <a:solidFill>
                  <a:srgbClr val="003399"/>
                </a:solidFill>
              </a:rPr>
              <a:t>İyon </a:t>
            </a:r>
            <a:r>
              <a:rPr lang="tr-TR" sz="1800" dirty="0" err="1" smtClean="0">
                <a:solidFill>
                  <a:srgbClr val="003399"/>
                </a:solidFill>
              </a:rPr>
              <a:t>İmplantasyonu</a:t>
            </a:r>
            <a:r>
              <a:rPr lang="tr-TR" sz="1800" dirty="0" smtClean="0">
                <a:solidFill>
                  <a:srgbClr val="003399"/>
                </a:solidFill>
              </a:rPr>
              <a:t> (çağdaş mikro-elektroniğin temel taşı)</a:t>
            </a:r>
            <a:endParaRPr lang="tr-TR" sz="1800" dirty="0">
              <a:solidFill>
                <a:schemeClr val="tx1"/>
              </a:solidFill>
            </a:endParaRPr>
          </a:p>
        </p:txBody>
      </p:sp>
      <p:sp>
        <p:nvSpPr>
          <p:cNvPr id="10244" name="Rectangle 5"/>
          <p:cNvSpPr>
            <a:spLocks noChangeArrowheads="1"/>
          </p:cNvSpPr>
          <p:nvPr/>
        </p:nvSpPr>
        <p:spPr bwMode="auto">
          <a:xfrm>
            <a:off x="762000" y="188640"/>
            <a:ext cx="7696200" cy="504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pPr algn="ctr">
              <a:lnSpc>
                <a:spcPct val="70000"/>
              </a:lnSpc>
              <a:buSzTx/>
              <a:buFontTx/>
              <a:buNone/>
            </a:pPr>
            <a:r>
              <a:rPr lang="tr-TR" sz="3200" b="1" dirty="0" smtClean="0">
                <a:solidFill>
                  <a:srgbClr val="0326BD"/>
                </a:solidFill>
                <a:latin typeface="Times New Roman" panose="02020603050405020304" pitchFamily="18" charset="0"/>
                <a:cs typeface="Times New Roman" panose="02020603050405020304" pitchFamily="18" charset="0"/>
              </a:rPr>
              <a:t>Hızlandırıcıların Üç Ana Uygulama Alanı</a:t>
            </a:r>
            <a:endParaRPr lang="tr-TR" sz="3200" b="1" dirty="0">
              <a:solidFill>
                <a:srgbClr val="0326BD"/>
              </a:solidFill>
              <a:latin typeface="Times New Roman" panose="02020603050405020304" pitchFamily="18" charset="0"/>
              <a:cs typeface="Times New Roman" panose="02020603050405020304" pitchFamily="18" charset="0"/>
            </a:endParaRPr>
          </a:p>
        </p:txBody>
      </p:sp>
      <p:sp>
        <p:nvSpPr>
          <p:cNvPr id="10247" name="9 Slayt Numarası Yer Tutucusu"/>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000">
                <a:solidFill>
                  <a:srgbClr val="020000"/>
                </a:solidFill>
                <a:latin typeface="Arial" charset="0"/>
              </a:defRPr>
            </a:lvl1pPr>
            <a:lvl2pPr marL="742950" indent="-285750">
              <a:defRPr kumimoji="1" sz="2000">
                <a:solidFill>
                  <a:srgbClr val="020000"/>
                </a:solidFill>
                <a:latin typeface="Arial" charset="0"/>
              </a:defRPr>
            </a:lvl2pPr>
            <a:lvl3pPr marL="1143000" indent="-228600">
              <a:defRPr kumimoji="1" sz="2000">
                <a:solidFill>
                  <a:srgbClr val="020000"/>
                </a:solidFill>
                <a:latin typeface="Arial" charset="0"/>
              </a:defRPr>
            </a:lvl3pPr>
            <a:lvl4pPr marL="1600200" indent="-228600">
              <a:defRPr kumimoji="1" sz="2000">
                <a:solidFill>
                  <a:srgbClr val="020000"/>
                </a:solidFill>
                <a:latin typeface="Arial" charset="0"/>
              </a:defRPr>
            </a:lvl4pPr>
            <a:lvl5pPr marL="2057400" indent="-228600">
              <a:defRPr kumimoji="1" sz="2000">
                <a:solidFill>
                  <a:srgbClr val="020000"/>
                </a:solidFill>
                <a:latin typeface="Arial" charset="0"/>
              </a:defRPr>
            </a:lvl5pPr>
            <a:lvl6pPr marL="2514600" indent="-228600" algn="just" eaLnBrk="0" fontAlgn="base" hangingPunct="0">
              <a:spcBef>
                <a:spcPct val="0"/>
              </a:spcBef>
              <a:spcAft>
                <a:spcPct val="0"/>
              </a:spcAft>
              <a:buSzPct val="55000"/>
              <a:buFont typeface="Monotype Sorts" pitchFamily="2" charset="2"/>
              <a:buChar char="Y"/>
              <a:defRPr kumimoji="1" sz="2000">
                <a:solidFill>
                  <a:srgbClr val="020000"/>
                </a:solidFill>
                <a:latin typeface="Arial" charset="0"/>
              </a:defRPr>
            </a:lvl6pPr>
            <a:lvl7pPr marL="2971800" indent="-228600" algn="just" eaLnBrk="0" fontAlgn="base" hangingPunct="0">
              <a:spcBef>
                <a:spcPct val="0"/>
              </a:spcBef>
              <a:spcAft>
                <a:spcPct val="0"/>
              </a:spcAft>
              <a:buSzPct val="55000"/>
              <a:buFont typeface="Monotype Sorts" pitchFamily="2" charset="2"/>
              <a:buChar char="Y"/>
              <a:defRPr kumimoji="1" sz="2000">
                <a:solidFill>
                  <a:srgbClr val="020000"/>
                </a:solidFill>
                <a:latin typeface="Arial" charset="0"/>
              </a:defRPr>
            </a:lvl7pPr>
            <a:lvl8pPr marL="3429000" indent="-228600" algn="just" eaLnBrk="0" fontAlgn="base" hangingPunct="0">
              <a:spcBef>
                <a:spcPct val="0"/>
              </a:spcBef>
              <a:spcAft>
                <a:spcPct val="0"/>
              </a:spcAft>
              <a:buSzPct val="55000"/>
              <a:buFont typeface="Monotype Sorts" pitchFamily="2" charset="2"/>
              <a:buChar char="Y"/>
              <a:defRPr kumimoji="1" sz="2000">
                <a:solidFill>
                  <a:srgbClr val="020000"/>
                </a:solidFill>
                <a:latin typeface="Arial" charset="0"/>
              </a:defRPr>
            </a:lvl8pPr>
            <a:lvl9pPr marL="3886200" indent="-228600" algn="just" eaLnBrk="0" fontAlgn="base" hangingPunct="0">
              <a:spcBef>
                <a:spcPct val="0"/>
              </a:spcBef>
              <a:spcAft>
                <a:spcPct val="0"/>
              </a:spcAft>
              <a:buSzPct val="55000"/>
              <a:buFont typeface="Monotype Sorts" pitchFamily="2" charset="2"/>
              <a:buChar char="Y"/>
              <a:defRPr kumimoji="1" sz="2000">
                <a:solidFill>
                  <a:srgbClr val="020000"/>
                </a:solidFill>
                <a:latin typeface="Arial" charset="0"/>
              </a:defRPr>
            </a:lvl9pPr>
          </a:lstStyle>
          <a:p>
            <a:fld id="{9ABD5E69-4E3E-45C1-A479-AC2FE3FD7361}" type="slidenum">
              <a:rPr lang="en-US" sz="1400" smtClean="0">
                <a:solidFill>
                  <a:schemeClr val="hlink"/>
                </a:solidFill>
              </a:rPr>
              <a:pPr/>
              <a:t>12</a:t>
            </a:fld>
            <a:endParaRPr lang="en-US" sz="1400" smtClean="0">
              <a:solidFill>
                <a:schemeClr val="hlink"/>
              </a:solidFill>
            </a:endParaRPr>
          </a:p>
        </p:txBody>
      </p:sp>
      <p:sp>
        <p:nvSpPr>
          <p:cNvPr id="10248" name="10 Metin kutusu"/>
          <p:cNvSpPr txBox="1">
            <a:spLocks noChangeArrowheads="1"/>
          </p:cNvSpPr>
          <p:nvPr/>
        </p:nvSpPr>
        <p:spPr bwMode="auto">
          <a:xfrm>
            <a:off x="323529" y="4653136"/>
            <a:ext cx="8496622" cy="1261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sz="2000">
                <a:solidFill>
                  <a:srgbClr val="020000"/>
                </a:solidFill>
                <a:latin typeface="Arial" charset="0"/>
              </a:defRPr>
            </a:lvl1pPr>
            <a:lvl2pPr marL="742950" indent="-285750">
              <a:defRPr kumimoji="1" sz="2000">
                <a:solidFill>
                  <a:srgbClr val="020000"/>
                </a:solidFill>
                <a:latin typeface="Arial" charset="0"/>
              </a:defRPr>
            </a:lvl2pPr>
            <a:lvl3pPr marL="1143000" indent="-228600">
              <a:defRPr kumimoji="1" sz="2000">
                <a:solidFill>
                  <a:srgbClr val="020000"/>
                </a:solidFill>
                <a:latin typeface="Arial" charset="0"/>
              </a:defRPr>
            </a:lvl3pPr>
            <a:lvl4pPr marL="1600200" indent="-228600">
              <a:defRPr kumimoji="1" sz="2000">
                <a:solidFill>
                  <a:srgbClr val="020000"/>
                </a:solidFill>
                <a:latin typeface="Arial" charset="0"/>
              </a:defRPr>
            </a:lvl4pPr>
            <a:lvl5pPr marL="2057400" indent="-228600">
              <a:defRPr kumimoji="1" sz="2000">
                <a:solidFill>
                  <a:srgbClr val="020000"/>
                </a:solidFill>
                <a:latin typeface="Arial" charset="0"/>
              </a:defRPr>
            </a:lvl5pPr>
            <a:lvl6pPr marL="2514600" indent="-228600" algn="just" eaLnBrk="0" fontAlgn="base" hangingPunct="0">
              <a:spcBef>
                <a:spcPct val="0"/>
              </a:spcBef>
              <a:spcAft>
                <a:spcPct val="0"/>
              </a:spcAft>
              <a:buSzPct val="55000"/>
              <a:buFont typeface="Monotype Sorts" pitchFamily="2" charset="2"/>
              <a:buChar char="Y"/>
              <a:defRPr kumimoji="1" sz="2000">
                <a:solidFill>
                  <a:srgbClr val="020000"/>
                </a:solidFill>
                <a:latin typeface="Arial" charset="0"/>
              </a:defRPr>
            </a:lvl6pPr>
            <a:lvl7pPr marL="2971800" indent="-228600" algn="just" eaLnBrk="0" fontAlgn="base" hangingPunct="0">
              <a:spcBef>
                <a:spcPct val="0"/>
              </a:spcBef>
              <a:spcAft>
                <a:spcPct val="0"/>
              </a:spcAft>
              <a:buSzPct val="55000"/>
              <a:buFont typeface="Monotype Sorts" pitchFamily="2" charset="2"/>
              <a:buChar char="Y"/>
              <a:defRPr kumimoji="1" sz="2000">
                <a:solidFill>
                  <a:srgbClr val="020000"/>
                </a:solidFill>
                <a:latin typeface="Arial" charset="0"/>
              </a:defRPr>
            </a:lvl7pPr>
            <a:lvl8pPr marL="3429000" indent="-228600" algn="just" eaLnBrk="0" fontAlgn="base" hangingPunct="0">
              <a:spcBef>
                <a:spcPct val="0"/>
              </a:spcBef>
              <a:spcAft>
                <a:spcPct val="0"/>
              </a:spcAft>
              <a:buSzPct val="55000"/>
              <a:buFont typeface="Monotype Sorts" pitchFamily="2" charset="2"/>
              <a:buChar char="Y"/>
              <a:defRPr kumimoji="1" sz="2000">
                <a:solidFill>
                  <a:srgbClr val="020000"/>
                </a:solidFill>
                <a:latin typeface="Arial" charset="0"/>
              </a:defRPr>
            </a:lvl8pPr>
            <a:lvl9pPr marL="3886200" indent="-228600" algn="just" eaLnBrk="0" fontAlgn="base" hangingPunct="0">
              <a:spcBef>
                <a:spcPct val="0"/>
              </a:spcBef>
              <a:spcAft>
                <a:spcPct val="0"/>
              </a:spcAft>
              <a:buSzPct val="55000"/>
              <a:buFont typeface="Monotype Sorts" pitchFamily="2" charset="2"/>
              <a:buChar char="Y"/>
              <a:defRPr kumimoji="1" sz="2000">
                <a:solidFill>
                  <a:srgbClr val="020000"/>
                </a:solidFill>
                <a:latin typeface="Arial" charset="0"/>
              </a:defRPr>
            </a:lvl9pPr>
          </a:lstStyle>
          <a:p>
            <a:pPr>
              <a:buFont typeface="Monotype Sorts" pitchFamily="2" charset="2"/>
              <a:buNone/>
            </a:pPr>
            <a:r>
              <a:rPr lang="tr-TR" dirty="0" smtClean="0">
                <a:solidFill>
                  <a:srgbClr val="FF0000"/>
                </a:solidFill>
              </a:rPr>
              <a:t>+ </a:t>
            </a:r>
            <a:r>
              <a:rPr lang="tr-TR" dirty="0" err="1" smtClean="0">
                <a:solidFill>
                  <a:srgbClr val="FF0000"/>
                </a:solidFill>
              </a:rPr>
              <a:t>Energy</a:t>
            </a:r>
            <a:r>
              <a:rPr lang="tr-TR" dirty="0" smtClean="0">
                <a:solidFill>
                  <a:srgbClr val="FF0000"/>
                </a:solidFill>
              </a:rPr>
              <a:t> </a:t>
            </a:r>
            <a:r>
              <a:rPr lang="tr-TR" dirty="0" err="1" smtClean="0">
                <a:solidFill>
                  <a:srgbClr val="FF0000"/>
                </a:solidFill>
              </a:rPr>
              <a:t>Amplifier</a:t>
            </a:r>
            <a:r>
              <a:rPr lang="tr-TR" dirty="0" smtClean="0">
                <a:solidFill>
                  <a:srgbClr val="FF0000"/>
                </a:solidFill>
              </a:rPr>
              <a:t> (ADS</a:t>
            </a:r>
            <a:r>
              <a:rPr lang="tr-TR" dirty="0">
                <a:solidFill>
                  <a:srgbClr val="FF0000"/>
                </a:solidFill>
              </a:rPr>
              <a:t>): </a:t>
            </a:r>
            <a:r>
              <a:rPr lang="tr-TR" dirty="0" err="1">
                <a:solidFill>
                  <a:srgbClr val="003399"/>
                </a:solidFill>
              </a:rPr>
              <a:t>Thorium</a:t>
            </a:r>
            <a:r>
              <a:rPr lang="tr-TR" dirty="0">
                <a:solidFill>
                  <a:srgbClr val="003399"/>
                </a:solidFill>
              </a:rPr>
              <a:t> as </a:t>
            </a:r>
            <a:r>
              <a:rPr lang="tr-TR" dirty="0" err="1">
                <a:solidFill>
                  <a:srgbClr val="003399"/>
                </a:solidFill>
              </a:rPr>
              <a:t>Fuel</a:t>
            </a:r>
            <a:r>
              <a:rPr lang="tr-TR" dirty="0">
                <a:solidFill>
                  <a:srgbClr val="003399"/>
                </a:solidFill>
              </a:rPr>
              <a:t> </a:t>
            </a:r>
            <a:r>
              <a:rPr lang="tr-TR" dirty="0"/>
              <a:t>– </a:t>
            </a:r>
            <a:r>
              <a:rPr lang="tr-TR" dirty="0" err="1">
                <a:solidFill>
                  <a:srgbClr val="009900"/>
                </a:solidFill>
              </a:rPr>
              <a:t>Green</a:t>
            </a:r>
            <a:r>
              <a:rPr lang="tr-TR" dirty="0">
                <a:solidFill>
                  <a:srgbClr val="009900"/>
                </a:solidFill>
              </a:rPr>
              <a:t> </a:t>
            </a:r>
            <a:r>
              <a:rPr lang="tr-TR" dirty="0" err="1">
                <a:solidFill>
                  <a:srgbClr val="009900"/>
                </a:solidFill>
              </a:rPr>
              <a:t>Nuclear</a:t>
            </a:r>
            <a:r>
              <a:rPr lang="tr-TR" dirty="0">
                <a:solidFill>
                  <a:srgbClr val="009900"/>
                </a:solidFill>
              </a:rPr>
              <a:t> </a:t>
            </a:r>
            <a:r>
              <a:rPr lang="tr-TR" dirty="0" err="1" smtClean="0">
                <a:solidFill>
                  <a:srgbClr val="009900"/>
                </a:solidFill>
              </a:rPr>
              <a:t>Energy</a:t>
            </a:r>
            <a:endParaRPr lang="tr-TR" dirty="0" smtClean="0">
              <a:solidFill>
                <a:srgbClr val="009900"/>
              </a:solidFill>
            </a:endParaRPr>
          </a:p>
          <a:p>
            <a:pPr>
              <a:buFont typeface="Monotype Sorts" pitchFamily="2" charset="2"/>
              <a:buNone/>
            </a:pPr>
            <a:endParaRPr lang="tr-TR" sz="800" dirty="0" smtClean="0">
              <a:solidFill>
                <a:srgbClr val="009900"/>
              </a:solidFill>
            </a:endParaRPr>
          </a:p>
          <a:p>
            <a:pPr>
              <a:buFont typeface="Monotype Sorts" pitchFamily="2" charset="2"/>
              <a:buNone/>
            </a:pPr>
            <a:r>
              <a:rPr lang="tr-TR" dirty="0" smtClean="0">
                <a:solidFill>
                  <a:srgbClr val="FF0000"/>
                </a:solidFill>
              </a:rPr>
              <a:t>+ </a:t>
            </a:r>
            <a:r>
              <a:rPr lang="tr-TR" dirty="0" err="1" smtClean="0">
                <a:solidFill>
                  <a:srgbClr val="FF0000"/>
                </a:solidFill>
              </a:rPr>
              <a:t>Hadron</a:t>
            </a:r>
            <a:r>
              <a:rPr lang="tr-TR" dirty="0" smtClean="0">
                <a:solidFill>
                  <a:srgbClr val="FF0000"/>
                </a:solidFill>
              </a:rPr>
              <a:t> </a:t>
            </a:r>
            <a:r>
              <a:rPr lang="tr-TR" dirty="0" err="1" smtClean="0">
                <a:solidFill>
                  <a:srgbClr val="FF0000"/>
                </a:solidFill>
              </a:rPr>
              <a:t>Therapy</a:t>
            </a:r>
            <a:r>
              <a:rPr lang="tr-TR" dirty="0" smtClean="0">
                <a:solidFill>
                  <a:srgbClr val="FF0000"/>
                </a:solidFill>
              </a:rPr>
              <a:t> </a:t>
            </a:r>
          </a:p>
          <a:p>
            <a:pPr>
              <a:buFont typeface="Monotype Sorts" pitchFamily="2" charset="2"/>
              <a:buNone/>
            </a:pPr>
            <a:endParaRPr lang="tr-TR" sz="800" dirty="0">
              <a:solidFill>
                <a:srgbClr val="FF0000"/>
              </a:solidFill>
            </a:endParaRPr>
          </a:p>
          <a:p>
            <a:pPr>
              <a:buFont typeface="Monotype Sorts" pitchFamily="2" charset="2"/>
              <a:buNone/>
            </a:pPr>
            <a:r>
              <a:rPr lang="tr-TR" dirty="0" smtClean="0">
                <a:solidFill>
                  <a:srgbClr val="FF0000"/>
                </a:solidFill>
              </a:rPr>
              <a:t>+ …</a:t>
            </a:r>
            <a:endParaRPr lang="tr-TR" dirty="0">
              <a:solidFill>
                <a:srgbClr val="FF0000"/>
              </a:solidFill>
            </a:endParaRPr>
          </a:p>
        </p:txBody>
      </p:sp>
      <p:sp>
        <p:nvSpPr>
          <p:cNvPr id="9" name="Veri Yer Tutucusu 1"/>
          <p:cNvSpPr>
            <a:spLocks noGrp="1"/>
          </p:cNvSpPr>
          <p:nvPr>
            <p:ph type="dt" sz="half" idx="10"/>
          </p:nvPr>
        </p:nvSpPr>
        <p:spPr>
          <a:xfrm>
            <a:off x="304800" y="6248400"/>
            <a:ext cx="1905000" cy="457200"/>
          </a:xfrm>
        </p:spPr>
        <p:txBody>
          <a:bodyPr/>
          <a:lstStyle/>
          <a:p>
            <a:pPr>
              <a:defRPr/>
            </a:pPr>
            <a:r>
              <a:rPr lang="tr-TR" smtClean="0"/>
              <a:t>27.11.2021</a:t>
            </a:r>
            <a:endParaRPr lang="tr-TR" dirty="0"/>
          </a:p>
        </p:txBody>
      </p:sp>
      <p:sp>
        <p:nvSpPr>
          <p:cNvPr id="10" name="Altbilgi Yer Tutucusu 2"/>
          <p:cNvSpPr>
            <a:spLocks noGrp="1"/>
          </p:cNvSpPr>
          <p:nvPr>
            <p:ph type="ftr" sz="quarter" idx="11"/>
          </p:nvPr>
        </p:nvSpPr>
        <p:spPr>
          <a:xfrm>
            <a:off x="3581400" y="6248400"/>
            <a:ext cx="2895600" cy="457200"/>
          </a:xfrm>
        </p:spPr>
        <p:txBody>
          <a:bodyPr/>
          <a:lstStyle/>
          <a:p>
            <a:pPr>
              <a:defRPr/>
            </a:pPr>
            <a:r>
              <a:rPr lang="tr-TR" smtClean="0"/>
              <a:t>Saleh@İstinye</a:t>
            </a:r>
            <a:endParaRPr lang="tr-TR" dirty="0"/>
          </a:p>
        </p:txBody>
      </p:sp>
    </p:spTree>
    <p:extLst>
      <p:ext uri="{BB962C8B-B14F-4D97-AF65-F5344CB8AC3E}">
        <p14:creationId xmlns:p14="http://schemas.microsoft.com/office/powerpoint/2010/main" val="4653278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5"/>
          <p:cNvSpPr>
            <a:spLocks noGrp="1" noChangeArrowheads="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50000"/>
              <a:buFont typeface="Monotype Sorts" pitchFamily="2" charset="2"/>
              <a:buChar char="n"/>
              <a:defRPr kumimoji="1" sz="2800">
                <a:solidFill>
                  <a:schemeClr val="tx1"/>
                </a:solidFill>
                <a:latin typeface="Arial" charset="0"/>
              </a:defRPr>
            </a:lvl1pPr>
            <a:lvl2pPr marL="742950" indent="-285750">
              <a:spcBef>
                <a:spcPct val="20000"/>
              </a:spcBef>
              <a:buClr>
                <a:schemeClr val="tx2"/>
              </a:buClr>
              <a:buSzPct val="75000"/>
              <a:buFont typeface="Monotype Sorts" pitchFamily="2" charset="2"/>
              <a:buChar char="u"/>
              <a:defRPr kumimoji="1" sz="2600">
                <a:solidFill>
                  <a:schemeClr val="tx1"/>
                </a:solidFill>
                <a:latin typeface="Arial" charset="0"/>
              </a:defRPr>
            </a:lvl2pPr>
            <a:lvl3pPr marL="1143000" indent="-228600">
              <a:spcBef>
                <a:spcPct val="20000"/>
              </a:spcBef>
              <a:buClr>
                <a:schemeClr val="hlink"/>
              </a:buClr>
              <a:buSzPct val="65000"/>
              <a:buFont typeface="Monotype Sorts" pitchFamily="2" charset="2"/>
              <a:buChar char="F"/>
              <a:defRPr kumimoji="1" sz="2400">
                <a:solidFill>
                  <a:schemeClr val="tx1"/>
                </a:solidFill>
                <a:latin typeface="Arial" charset="0"/>
              </a:defRPr>
            </a:lvl3pPr>
            <a:lvl4pPr marL="1600200" indent="-228600">
              <a:spcBef>
                <a:spcPct val="20000"/>
              </a:spcBef>
              <a:buClr>
                <a:schemeClr val="tx2"/>
              </a:buClr>
              <a:buSzPct val="100000"/>
              <a:buChar char="•"/>
              <a:defRPr kumimoji="1" sz="2000">
                <a:solidFill>
                  <a:schemeClr val="tx1"/>
                </a:solidFill>
                <a:latin typeface="Arial" charset="0"/>
              </a:defRPr>
            </a:lvl4pPr>
            <a:lvl5pPr marL="2057400" indent="-228600">
              <a:spcBef>
                <a:spcPct val="20000"/>
              </a:spcBef>
              <a:buClr>
                <a:schemeClr val="hlink"/>
              </a:buClr>
              <a:buSzPct val="100000"/>
              <a:buChar char="–"/>
              <a:defRPr kumimoji="1" sz="2000">
                <a:solidFill>
                  <a:schemeClr val="tx1"/>
                </a:solidFill>
                <a:latin typeface="Arial" charset="0"/>
              </a:defRPr>
            </a:lvl5pPr>
            <a:lvl6pPr marL="25146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6pPr>
            <a:lvl7pPr marL="29718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7pPr>
            <a:lvl8pPr marL="34290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8pPr>
            <a:lvl9pPr marL="38862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9pPr>
          </a:lstStyle>
          <a:p>
            <a:pPr>
              <a:spcBef>
                <a:spcPct val="0"/>
              </a:spcBef>
              <a:buClrTx/>
              <a:buSzTx/>
              <a:buFontTx/>
              <a:buNone/>
            </a:pPr>
            <a:r>
              <a:rPr kumimoji="0" lang="tr-TR" altLang="tr-TR" sz="1400" smtClean="0">
                <a:solidFill>
                  <a:srgbClr val="FF9966"/>
                </a:solidFill>
              </a:rPr>
              <a:t>27.11.2021</a:t>
            </a:r>
          </a:p>
        </p:txBody>
      </p:sp>
      <p:sp>
        <p:nvSpPr>
          <p:cNvPr id="122883" name="Rectangle 6"/>
          <p:cNvSpPr>
            <a:spLocks noGrp="1" noChangeArrowheads="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50000"/>
              <a:buFont typeface="Monotype Sorts" pitchFamily="2" charset="2"/>
              <a:buChar char="n"/>
              <a:defRPr kumimoji="1" sz="2800">
                <a:solidFill>
                  <a:schemeClr val="tx1"/>
                </a:solidFill>
                <a:latin typeface="Arial" charset="0"/>
              </a:defRPr>
            </a:lvl1pPr>
            <a:lvl2pPr marL="742950" indent="-285750">
              <a:spcBef>
                <a:spcPct val="20000"/>
              </a:spcBef>
              <a:buClr>
                <a:schemeClr val="tx2"/>
              </a:buClr>
              <a:buSzPct val="75000"/>
              <a:buFont typeface="Monotype Sorts" pitchFamily="2" charset="2"/>
              <a:buChar char="u"/>
              <a:defRPr kumimoji="1" sz="2600">
                <a:solidFill>
                  <a:schemeClr val="tx1"/>
                </a:solidFill>
                <a:latin typeface="Arial" charset="0"/>
              </a:defRPr>
            </a:lvl2pPr>
            <a:lvl3pPr marL="1143000" indent="-228600">
              <a:spcBef>
                <a:spcPct val="20000"/>
              </a:spcBef>
              <a:buClr>
                <a:schemeClr val="hlink"/>
              </a:buClr>
              <a:buSzPct val="65000"/>
              <a:buFont typeface="Monotype Sorts" pitchFamily="2" charset="2"/>
              <a:buChar char="F"/>
              <a:defRPr kumimoji="1" sz="2400">
                <a:solidFill>
                  <a:schemeClr val="tx1"/>
                </a:solidFill>
                <a:latin typeface="Arial" charset="0"/>
              </a:defRPr>
            </a:lvl3pPr>
            <a:lvl4pPr marL="1600200" indent="-228600">
              <a:spcBef>
                <a:spcPct val="20000"/>
              </a:spcBef>
              <a:buClr>
                <a:schemeClr val="tx2"/>
              </a:buClr>
              <a:buSzPct val="100000"/>
              <a:buChar char="•"/>
              <a:defRPr kumimoji="1" sz="2000">
                <a:solidFill>
                  <a:schemeClr val="tx1"/>
                </a:solidFill>
                <a:latin typeface="Arial" charset="0"/>
              </a:defRPr>
            </a:lvl4pPr>
            <a:lvl5pPr marL="2057400" indent="-228600">
              <a:spcBef>
                <a:spcPct val="20000"/>
              </a:spcBef>
              <a:buClr>
                <a:schemeClr val="hlink"/>
              </a:buClr>
              <a:buSzPct val="100000"/>
              <a:buChar char="–"/>
              <a:defRPr kumimoji="1" sz="2000">
                <a:solidFill>
                  <a:schemeClr val="tx1"/>
                </a:solidFill>
                <a:latin typeface="Arial" charset="0"/>
              </a:defRPr>
            </a:lvl5pPr>
            <a:lvl6pPr marL="25146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6pPr>
            <a:lvl7pPr marL="29718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7pPr>
            <a:lvl8pPr marL="34290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8pPr>
            <a:lvl9pPr marL="38862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9pPr>
          </a:lstStyle>
          <a:p>
            <a:pPr>
              <a:spcBef>
                <a:spcPct val="0"/>
              </a:spcBef>
              <a:buClrTx/>
              <a:buSzTx/>
              <a:buFontTx/>
              <a:buNone/>
            </a:pPr>
            <a:r>
              <a:rPr kumimoji="0" lang="tr-TR" altLang="tr-TR" sz="1400" smtClean="0">
                <a:solidFill>
                  <a:srgbClr val="FF9966"/>
                </a:solidFill>
              </a:rPr>
              <a:t>Saleh@İstinye</a:t>
            </a:r>
          </a:p>
        </p:txBody>
      </p:sp>
      <p:sp>
        <p:nvSpPr>
          <p:cNvPr id="122884" name="Rectangle 7"/>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50000"/>
              <a:buFont typeface="Monotype Sorts" pitchFamily="2" charset="2"/>
              <a:buChar char="n"/>
              <a:defRPr kumimoji="1" sz="2800">
                <a:solidFill>
                  <a:schemeClr val="tx1"/>
                </a:solidFill>
                <a:latin typeface="Arial" charset="0"/>
              </a:defRPr>
            </a:lvl1pPr>
            <a:lvl2pPr marL="742950" indent="-285750">
              <a:spcBef>
                <a:spcPct val="20000"/>
              </a:spcBef>
              <a:buClr>
                <a:schemeClr val="tx2"/>
              </a:buClr>
              <a:buSzPct val="75000"/>
              <a:buFont typeface="Monotype Sorts" pitchFamily="2" charset="2"/>
              <a:buChar char="u"/>
              <a:defRPr kumimoji="1" sz="2600">
                <a:solidFill>
                  <a:schemeClr val="tx1"/>
                </a:solidFill>
                <a:latin typeface="Arial" charset="0"/>
              </a:defRPr>
            </a:lvl2pPr>
            <a:lvl3pPr marL="1143000" indent="-228600">
              <a:spcBef>
                <a:spcPct val="20000"/>
              </a:spcBef>
              <a:buClr>
                <a:schemeClr val="hlink"/>
              </a:buClr>
              <a:buSzPct val="65000"/>
              <a:buFont typeface="Monotype Sorts" pitchFamily="2" charset="2"/>
              <a:buChar char="F"/>
              <a:defRPr kumimoji="1" sz="2400">
                <a:solidFill>
                  <a:schemeClr val="tx1"/>
                </a:solidFill>
                <a:latin typeface="Arial" charset="0"/>
              </a:defRPr>
            </a:lvl3pPr>
            <a:lvl4pPr marL="1600200" indent="-228600">
              <a:spcBef>
                <a:spcPct val="20000"/>
              </a:spcBef>
              <a:buClr>
                <a:schemeClr val="tx2"/>
              </a:buClr>
              <a:buSzPct val="100000"/>
              <a:buChar char="•"/>
              <a:defRPr kumimoji="1" sz="2000">
                <a:solidFill>
                  <a:schemeClr val="tx1"/>
                </a:solidFill>
                <a:latin typeface="Arial" charset="0"/>
              </a:defRPr>
            </a:lvl4pPr>
            <a:lvl5pPr marL="2057400" indent="-228600">
              <a:spcBef>
                <a:spcPct val="20000"/>
              </a:spcBef>
              <a:buClr>
                <a:schemeClr val="hlink"/>
              </a:buClr>
              <a:buSzPct val="100000"/>
              <a:buChar char="–"/>
              <a:defRPr kumimoji="1" sz="2000">
                <a:solidFill>
                  <a:schemeClr val="tx1"/>
                </a:solidFill>
                <a:latin typeface="Arial" charset="0"/>
              </a:defRPr>
            </a:lvl5pPr>
            <a:lvl6pPr marL="25146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6pPr>
            <a:lvl7pPr marL="29718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7pPr>
            <a:lvl8pPr marL="34290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8pPr>
            <a:lvl9pPr marL="38862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9pPr>
          </a:lstStyle>
          <a:p>
            <a:pPr>
              <a:spcBef>
                <a:spcPct val="0"/>
              </a:spcBef>
              <a:buClrTx/>
              <a:buSzTx/>
              <a:buFontTx/>
              <a:buNone/>
            </a:pPr>
            <a:fld id="{CB055152-4698-448A-B61B-8DC8B78A45A4}" type="slidenum">
              <a:rPr kumimoji="0" lang="en-US" altLang="tr-TR" sz="1400" smtClean="0">
                <a:solidFill>
                  <a:srgbClr val="FF9966"/>
                </a:solidFill>
              </a:rPr>
              <a:pPr>
                <a:spcBef>
                  <a:spcPct val="0"/>
                </a:spcBef>
                <a:buClrTx/>
                <a:buSzTx/>
                <a:buFontTx/>
                <a:buNone/>
              </a:pPr>
              <a:t>13</a:t>
            </a:fld>
            <a:endParaRPr kumimoji="0" lang="en-US" altLang="tr-TR" sz="1400" smtClean="0">
              <a:solidFill>
                <a:srgbClr val="FF9966"/>
              </a:solidFill>
            </a:endParaRPr>
          </a:p>
        </p:txBody>
      </p:sp>
      <p:sp>
        <p:nvSpPr>
          <p:cNvPr id="122885" name="Rectangle 6"/>
          <p:cNvSpPr txBox="1">
            <a:spLocks noGrp="1" noChangeArrowheads="1"/>
          </p:cNvSpPr>
          <p:nvPr/>
        </p:nvSpPr>
        <p:spPr bwMode="auto">
          <a:xfrm>
            <a:off x="35814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lvl1pPr>
              <a:spcBef>
                <a:spcPct val="20000"/>
              </a:spcBef>
              <a:buClr>
                <a:schemeClr val="hlink"/>
              </a:buClr>
              <a:buSzPct val="50000"/>
              <a:buFont typeface="Monotype Sorts" pitchFamily="2" charset="2"/>
              <a:buChar char="n"/>
              <a:defRPr kumimoji="1" sz="2800">
                <a:solidFill>
                  <a:schemeClr val="tx1"/>
                </a:solidFill>
                <a:latin typeface="Arial" charset="0"/>
              </a:defRPr>
            </a:lvl1pPr>
            <a:lvl2pPr marL="742950" indent="-285750">
              <a:spcBef>
                <a:spcPct val="20000"/>
              </a:spcBef>
              <a:buClr>
                <a:schemeClr val="tx2"/>
              </a:buClr>
              <a:buSzPct val="75000"/>
              <a:buFont typeface="Monotype Sorts" pitchFamily="2" charset="2"/>
              <a:buChar char="u"/>
              <a:defRPr kumimoji="1" sz="2600">
                <a:solidFill>
                  <a:schemeClr val="tx1"/>
                </a:solidFill>
                <a:latin typeface="Arial" charset="0"/>
              </a:defRPr>
            </a:lvl2pPr>
            <a:lvl3pPr marL="1143000" indent="-228600">
              <a:spcBef>
                <a:spcPct val="20000"/>
              </a:spcBef>
              <a:buClr>
                <a:schemeClr val="hlink"/>
              </a:buClr>
              <a:buSzPct val="65000"/>
              <a:buFont typeface="Monotype Sorts" pitchFamily="2" charset="2"/>
              <a:buChar char="F"/>
              <a:defRPr kumimoji="1" sz="2400">
                <a:solidFill>
                  <a:schemeClr val="tx1"/>
                </a:solidFill>
                <a:latin typeface="Arial" charset="0"/>
              </a:defRPr>
            </a:lvl3pPr>
            <a:lvl4pPr marL="1600200" indent="-228600">
              <a:spcBef>
                <a:spcPct val="20000"/>
              </a:spcBef>
              <a:buClr>
                <a:schemeClr val="tx2"/>
              </a:buClr>
              <a:buSzPct val="100000"/>
              <a:buChar char="•"/>
              <a:defRPr kumimoji="1" sz="2000">
                <a:solidFill>
                  <a:schemeClr val="tx1"/>
                </a:solidFill>
                <a:latin typeface="Arial" charset="0"/>
              </a:defRPr>
            </a:lvl4pPr>
            <a:lvl5pPr marL="2057400" indent="-228600">
              <a:spcBef>
                <a:spcPct val="20000"/>
              </a:spcBef>
              <a:buClr>
                <a:schemeClr val="hlink"/>
              </a:buClr>
              <a:buSzPct val="100000"/>
              <a:buChar char="–"/>
              <a:defRPr kumimoji="1" sz="2000">
                <a:solidFill>
                  <a:schemeClr val="tx1"/>
                </a:solidFill>
                <a:latin typeface="Arial" charset="0"/>
              </a:defRPr>
            </a:lvl5pPr>
            <a:lvl6pPr marL="25146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6pPr>
            <a:lvl7pPr marL="29718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7pPr>
            <a:lvl8pPr marL="34290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8pPr>
            <a:lvl9pPr marL="38862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9pPr>
          </a:lstStyle>
          <a:p>
            <a:pPr algn="ctr">
              <a:spcBef>
                <a:spcPct val="0"/>
              </a:spcBef>
              <a:buClrTx/>
              <a:buSzTx/>
              <a:buFontTx/>
              <a:buNone/>
            </a:pPr>
            <a:r>
              <a:rPr lang="tr-TR" altLang="tr-TR" sz="1400">
                <a:solidFill>
                  <a:srgbClr val="FF9966"/>
                </a:solidFill>
              </a:rPr>
              <a:t> </a:t>
            </a:r>
          </a:p>
        </p:txBody>
      </p:sp>
      <p:sp>
        <p:nvSpPr>
          <p:cNvPr id="122886" name="Rectangle 7"/>
          <p:cNvSpPr txBox="1">
            <a:spLocks noGrp="1" noChangeArrowheads="1"/>
          </p:cNvSpPr>
          <p:nvPr/>
        </p:nvSpPr>
        <p:spPr bwMode="auto">
          <a:xfrm>
            <a:off x="70104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lvl1pPr>
              <a:spcBef>
                <a:spcPct val="20000"/>
              </a:spcBef>
              <a:buClr>
                <a:schemeClr val="hlink"/>
              </a:buClr>
              <a:buSzPct val="50000"/>
              <a:buFont typeface="Monotype Sorts" pitchFamily="2" charset="2"/>
              <a:buChar char="n"/>
              <a:defRPr kumimoji="1" sz="2800">
                <a:solidFill>
                  <a:schemeClr val="tx1"/>
                </a:solidFill>
                <a:latin typeface="Arial" charset="0"/>
              </a:defRPr>
            </a:lvl1pPr>
            <a:lvl2pPr marL="742950" indent="-285750">
              <a:spcBef>
                <a:spcPct val="20000"/>
              </a:spcBef>
              <a:buClr>
                <a:schemeClr val="tx2"/>
              </a:buClr>
              <a:buSzPct val="75000"/>
              <a:buFont typeface="Monotype Sorts" pitchFamily="2" charset="2"/>
              <a:buChar char="u"/>
              <a:defRPr kumimoji="1" sz="2600">
                <a:solidFill>
                  <a:schemeClr val="tx1"/>
                </a:solidFill>
                <a:latin typeface="Arial" charset="0"/>
              </a:defRPr>
            </a:lvl2pPr>
            <a:lvl3pPr marL="1143000" indent="-228600">
              <a:spcBef>
                <a:spcPct val="20000"/>
              </a:spcBef>
              <a:buClr>
                <a:schemeClr val="hlink"/>
              </a:buClr>
              <a:buSzPct val="65000"/>
              <a:buFont typeface="Monotype Sorts" pitchFamily="2" charset="2"/>
              <a:buChar char="F"/>
              <a:defRPr kumimoji="1" sz="2400">
                <a:solidFill>
                  <a:schemeClr val="tx1"/>
                </a:solidFill>
                <a:latin typeface="Arial" charset="0"/>
              </a:defRPr>
            </a:lvl3pPr>
            <a:lvl4pPr marL="1600200" indent="-228600">
              <a:spcBef>
                <a:spcPct val="20000"/>
              </a:spcBef>
              <a:buClr>
                <a:schemeClr val="tx2"/>
              </a:buClr>
              <a:buSzPct val="100000"/>
              <a:buChar char="•"/>
              <a:defRPr kumimoji="1" sz="2000">
                <a:solidFill>
                  <a:schemeClr val="tx1"/>
                </a:solidFill>
                <a:latin typeface="Arial" charset="0"/>
              </a:defRPr>
            </a:lvl4pPr>
            <a:lvl5pPr marL="2057400" indent="-228600">
              <a:spcBef>
                <a:spcPct val="20000"/>
              </a:spcBef>
              <a:buClr>
                <a:schemeClr val="hlink"/>
              </a:buClr>
              <a:buSzPct val="100000"/>
              <a:buChar char="–"/>
              <a:defRPr kumimoji="1" sz="2000">
                <a:solidFill>
                  <a:schemeClr val="tx1"/>
                </a:solidFill>
                <a:latin typeface="Arial" charset="0"/>
              </a:defRPr>
            </a:lvl5pPr>
            <a:lvl6pPr marL="25146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6pPr>
            <a:lvl7pPr marL="29718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7pPr>
            <a:lvl8pPr marL="34290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8pPr>
            <a:lvl9pPr marL="38862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9pPr>
          </a:lstStyle>
          <a:p>
            <a:pPr algn="r">
              <a:spcBef>
                <a:spcPct val="0"/>
              </a:spcBef>
              <a:buClrTx/>
              <a:buSzTx/>
              <a:buFontTx/>
              <a:buNone/>
            </a:pPr>
            <a:fld id="{36B49E15-C58C-4566-B256-FDFDC1D9BB85}" type="slidenum">
              <a:rPr lang="en-US" altLang="tr-TR" sz="1400">
                <a:solidFill>
                  <a:srgbClr val="FF9966"/>
                </a:solidFill>
              </a:rPr>
              <a:pPr algn="r">
                <a:spcBef>
                  <a:spcPct val="0"/>
                </a:spcBef>
                <a:buClrTx/>
                <a:buSzTx/>
                <a:buFontTx/>
                <a:buNone/>
              </a:pPr>
              <a:t>13</a:t>
            </a:fld>
            <a:endParaRPr lang="en-US" altLang="tr-TR" sz="1400">
              <a:solidFill>
                <a:srgbClr val="FF9966"/>
              </a:solidFill>
            </a:endParaRPr>
          </a:p>
        </p:txBody>
      </p:sp>
      <p:graphicFrame>
        <p:nvGraphicFramePr>
          <p:cNvPr id="122887" name="Object 4"/>
          <p:cNvGraphicFramePr>
            <a:graphicFrameLocks noGrp="1" noChangeAspect="1"/>
          </p:cNvGraphicFramePr>
          <p:nvPr>
            <p:ph idx="1"/>
          </p:nvPr>
        </p:nvGraphicFramePr>
        <p:xfrm>
          <a:off x="468313" y="44450"/>
          <a:ext cx="8280400" cy="6019800"/>
        </p:xfrm>
        <a:graphic>
          <a:graphicData uri="http://schemas.openxmlformats.org/presentationml/2006/ole">
            <mc:AlternateContent xmlns:mc="http://schemas.openxmlformats.org/markup-compatibility/2006">
              <mc:Choice xmlns:v="urn:schemas-microsoft-com:vml" Requires="v">
                <p:oleObj spid="_x0000_s1081" name="Acrobat Document" r:id="rId3" imgW="19200000" imgH="15085714" progId="AcroExch.Document.7">
                  <p:embed/>
                </p:oleObj>
              </mc:Choice>
              <mc:Fallback>
                <p:oleObj name="Acrobat Document" r:id="rId3" imgW="19200000" imgH="15085714" progId="AcroExch.Document.7">
                  <p:embed/>
                  <p:pic>
                    <p:nvPicPr>
                      <p:cNvPr id="0" name=""/>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8313" y="44450"/>
                        <a:ext cx="8280400" cy="6019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122888" name="3 Metin kutusu"/>
          <p:cNvSpPr txBox="1">
            <a:spLocks noChangeArrowheads="1"/>
          </p:cNvSpPr>
          <p:nvPr/>
        </p:nvSpPr>
        <p:spPr bwMode="auto">
          <a:xfrm>
            <a:off x="1042988" y="5949950"/>
            <a:ext cx="70580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50000"/>
              <a:buFont typeface="Monotype Sorts" pitchFamily="2" charset="2"/>
              <a:buChar char="n"/>
              <a:defRPr kumimoji="1" sz="2800">
                <a:solidFill>
                  <a:schemeClr val="tx1"/>
                </a:solidFill>
                <a:latin typeface="Arial" charset="0"/>
              </a:defRPr>
            </a:lvl1pPr>
            <a:lvl2pPr marL="742950" indent="-285750">
              <a:spcBef>
                <a:spcPct val="20000"/>
              </a:spcBef>
              <a:buClr>
                <a:schemeClr val="tx2"/>
              </a:buClr>
              <a:buSzPct val="75000"/>
              <a:buFont typeface="Monotype Sorts" pitchFamily="2" charset="2"/>
              <a:buChar char="u"/>
              <a:defRPr kumimoji="1" sz="2600">
                <a:solidFill>
                  <a:schemeClr val="tx1"/>
                </a:solidFill>
                <a:latin typeface="Arial" charset="0"/>
              </a:defRPr>
            </a:lvl2pPr>
            <a:lvl3pPr marL="1143000" indent="-228600">
              <a:spcBef>
                <a:spcPct val="20000"/>
              </a:spcBef>
              <a:buClr>
                <a:schemeClr val="hlink"/>
              </a:buClr>
              <a:buSzPct val="65000"/>
              <a:buFont typeface="Monotype Sorts" pitchFamily="2" charset="2"/>
              <a:buChar char="F"/>
              <a:defRPr kumimoji="1" sz="2400">
                <a:solidFill>
                  <a:schemeClr val="tx1"/>
                </a:solidFill>
                <a:latin typeface="Arial" charset="0"/>
              </a:defRPr>
            </a:lvl3pPr>
            <a:lvl4pPr marL="1600200" indent="-228600">
              <a:spcBef>
                <a:spcPct val="20000"/>
              </a:spcBef>
              <a:buClr>
                <a:schemeClr val="tx2"/>
              </a:buClr>
              <a:buSzPct val="100000"/>
              <a:buChar char="•"/>
              <a:defRPr kumimoji="1" sz="2000">
                <a:solidFill>
                  <a:schemeClr val="tx1"/>
                </a:solidFill>
                <a:latin typeface="Arial" charset="0"/>
              </a:defRPr>
            </a:lvl4pPr>
            <a:lvl5pPr marL="2057400" indent="-228600">
              <a:spcBef>
                <a:spcPct val="20000"/>
              </a:spcBef>
              <a:buClr>
                <a:schemeClr val="hlink"/>
              </a:buClr>
              <a:buSzPct val="100000"/>
              <a:buChar char="–"/>
              <a:defRPr kumimoji="1" sz="2000">
                <a:solidFill>
                  <a:schemeClr val="tx1"/>
                </a:solidFill>
                <a:latin typeface="Arial" charset="0"/>
              </a:defRPr>
            </a:lvl5pPr>
            <a:lvl6pPr marL="25146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6pPr>
            <a:lvl7pPr marL="29718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7pPr>
            <a:lvl8pPr marL="34290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8pPr>
            <a:lvl9pPr marL="38862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9pPr>
          </a:lstStyle>
          <a:p>
            <a:pPr algn="ctr">
              <a:spcBef>
                <a:spcPct val="0"/>
              </a:spcBef>
              <a:buClrTx/>
              <a:buSzPct val="55000"/>
              <a:buFont typeface="Monotype Sorts" pitchFamily="2" charset="2"/>
              <a:buNone/>
            </a:pPr>
            <a:r>
              <a:rPr lang="tr-TR" altLang="tr-TR" sz="2000" b="1">
                <a:solidFill>
                  <a:srgbClr val="0226BE"/>
                </a:solidFill>
              </a:rPr>
              <a:t>Bunlardan 7’si doğrudan Hızlandırıcı Laboratuarıdır</a:t>
            </a:r>
          </a:p>
        </p:txBody>
      </p:sp>
    </p:spTree>
    <p:extLst>
      <p:ext uri="{BB962C8B-B14F-4D97-AF65-F5344CB8AC3E}">
        <p14:creationId xmlns:p14="http://schemas.microsoft.com/office/powerpoint/2010/main" val="28152959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4"/>
          <p:cNvPicPr>
            <a:picLocks noChangeAspect="1" noChangeArrowheads="1"/>
          </p:cNvPicPr>
          <p:nvPr/>
        </p:nvPicPr>
        <p:blipFill>
          <a:blip r:embed="rId2" cstate="print"/>
          <a:srcRect/>
          <a:stretch>
            <a:fillRect/>
          </a:stretch>
        </p:blipFill>
        <p:spPr bwMode="auto">
          <a:xfrm>
            <a:off x="730426" y="182304"/>
            <a:ext cx="7770664" cy="6343040"/>
          </a:xfrm>
          <a:prstGeom prst="rect">
            <a:avLst/>
          </a:prstGeom>
          <a:noFill/>
          <a:ln w="9525">
            <a:noFill/>
            <a:miter lim="800000"/>
            <a:headEnd/>
            <a:tailEnd/>
          </a:ln>
        </p:spPr>
      </p:pic>
      <p:sp>
        <p:nvSpPr>
          <p:cNvPr id="30723" name="20 Metin kutusu"/>
          <p:cNvSpPr txBox="1">
            <a:spLocks noChangeArrowheads="1"/>
          </p:cNvSpPr>
          <p:nvPr/>
        </p:nvSpPr>
        <p:spPr bwMode="auto">
          <a:xfrm>
            <a:off x="7956550" y="404664"/>
            <a:ext cx="647700" cy="338138"/>
          </a:xfrm>
          <a:prstGeom prst="rect">
            <a:avLst/>
          </a:prstGeom>
          <a:noFill/>
          <a:ln w="9525">
            <a:noFill/>
            <a:miter lim="800000"/>
            <a:headEnd/>
            <a:tailEnd/>
          </a:ln>
        </p:spPr>
        <p:txBody>
          <a:bodyPr>
            <a:spAutoFit/>
          </a:bodyPr>
          <a:lstStyle/>
          <a:p>
            <a:r>
              <a:rPr lang="tr-TR" sz="1600" b="1" dirty="0">
                <a:solidFill>
                  <a:srgbClr val="FF0000"/>
                </a:solidFill>
              </a:rPr>
              <a:t>HL</a:t>
            </a:r>
          </a:p>
        </p:txBody>
      </p:sp>
      <p:sp>
        <p:nvSpPr>
          <p:cNvPr id="30724" name="21 Metin kutusu"/>
          <p:cNvSpPr txBox="1">
            <a:spLocks noChangeArrowheads="1"/>
          </p:cNvSpPr>
          <p:nvPr/>
        </p:nvSpPr>
        <p:spPr bwMode="auto">
          <a:xfrm>
            <a:off x="3132212" y="1628800"/>
            <a:ext cx="647700" cy="338137"/>
          </a:xfrm>
          <a:prstGeom prst="rect">
            <a:avLst/>
          </a:prstGeom>
          <a:noFill/>
          <a:ln w="9525">
            <a:noFill/>
            <a:miter lim="800000"/>
            <a:headEnd/>
            <a:tailEnd/>
          </a:ln>
        </p:spPr>
        <p:txBody>
          <a:bodyPr>
            <a:spAutoFit/>
          </a:bodyPr>
          <a:lstStyle/>
          <a:p>
            <a:r>
              <a:rPr lang="tr-TR" sz="1600" b="1" dirty="0">
                <a:solidFill>
                  <a:srgbClr val="FF0000"/>
                </a:solidFill>
              </a:rPr>
              <a:t>HL</a:t>
            </a:r>
          </a:p>
        </p:txBody>
      </p:sp>
      <p:sp>
        <p:nvSpPr>
          <p:cNvPr id="30725" name="22 Metin kutusu"/>
          <p:cNvSpPr txBox="1">
            <a:spLocks noChangeArrowheads="1"/>
          </p:cNvSpPr>
          <p:nvPr/>
        </p:nvSpPr>
        <p:spPr bwMode="auto">
          <a:xfrm>
            <a:off x="7308850" y="1628800"/>
            <a:ext cx="647700" cy="338137"/>
          </a:xfrm>
          <a:prstGeom prst="rect">
            <a:avLst/>
          </a:prstGeom>
          <a:noFill/>
          <a:ln w="9525">
            <a:noFill/>
            <a:miter lim="800000"/>
            <a:headEnd/>
            <a:tailEnd/>
          </a:ln>
        </p:spPr>
        <p:txBody>
          <a:bodyPr>
            <a:spAutoFit/>
          </a:bodyPr>
          <a:lstStyle/>
          <a:p>
            <a:r>
              <a:rPr lang="tr-TR" sz="1600" b="1" dirty="0">
                <a:solidFill>
                  <a:srgbClr val="FF0000"/>
                </a:solidFill>
              </a:rPr>
              <a:t>HL</a:t>
            </a:r>
          </a:p>
        </p:txBody>
      </p:sp>
      <p:sp>
        <p:nvSpPr>
          <p:cNvPr id="30726" name="23 Metin kutusu"/>
          <p:cNvSpPr txBox="1">
            <a:spLocks noChangeArrowheads="1"/>
          </p:cNvSpPr>
          <p:nvPr/>
        </p:nvSpPr>
        <p:spPr bwMode="auto">
          <a:xfrm>
            <a:off x="3275856" y="2801938"/>
            <a:ext cx="649287" cy="339725"/>
          </a:xfrm>
          <a:prstGeom prst="rect">
            <a:avLst/>
          </a:prstGeom>
          <a:noFill/>
          <a:ln w="9525">
            <a:noFill/>
            <a:miter lim="800000"/>
            <a:headEnd/>
            <a:tailEnd/>
          </a:ln>
        </p:spPr>
        <p:txBody>
          <a:bodyPr>
            <a:spAutoFit/>
          </a:bodyPr>
          <a:lstStyle/>
          <a:p>
            <a:r>
              <a:rPr lang="tr-TR" sz="1600" b="1" dirty="0">
                <a:solidFill>
                  <a:srgbClr val="FF0000"/>
                </a:solidFill>
              </a:rPr>
              <a:t>HL</a:t>
            </a:r>
          </a:p>
        </p:txBody>
      </p:sp>
      <p:sp>
        <p:nvSpPr>
          <p:cNvPr id="30727" name="24 Metin kutusu"/>
          <p:cNvSpPr txBox="1">
            <a:spLocks noChangeArrowheads="1"/>
          </p:cNvSpPr>
          <p:nvPr/>
        </p:nvSpPr>
        <p:spPr bwMode="auto">
          <a:xfrm>
            <a:off x="3780284" y="4005064"/>
            <a:ext cx="647700" cy="338138"/>
          </a:xfrm>
          <a:prstGeom prst="rect">
            <a:avLst/>
          </a:prstGeom>
          <a:noFill/>
          <a:ln w="9525">
            <a:noFill/>
            <a:miter lim="800000"/>
            <a:headEnd/>
            <a:tailEnd/>
          </a:ln>
        </p:spPr>
        <p:txBody>
          <a:bodyPr>
            <a:spAutoFit/>
          </a:bodyPr>
          <a:lstStyle/>
          <a:p>
            <a:r>
              <a:rPr lang="tr-TR" sz="1600" b="1" dirty="0">
                <a:solidFill>
                  <a:srgbClr val="FF0000"/>
                </a:solidFill>
              </a:rPr>
              <a:t>HL</a:t>
            </a:r>
          </a:p>
        </p:txBody>
      </p:sp>
      <p:sp>
        <p:nvSpPr>
          <p:cNvPr id="30728" name="25 Metin kutusu"/>
          <p:cNvSpPr txBox="1">
            <a:spLocks noChangeArrowheads="1"/>
          </p:cNvSpPr>
          <p:nvPr/>
        </p:nvSpPr>
        <p:spPr bwMode="auto">
          <a:xfrm>
            <a:off x="4282752" y="5229200"/>
            <a:ext cx="649288" cy="338138"/>
          </a:xfrm>
          <a:prstGeom prst="rect">
            <a:avLst/>
          </a:prstGeom>
          <a:noFill/>
          <a:ln w="9525">
            <a:noFill/>
            <a:miter lim="800000"/>
            <a:headEnd/>
            <a:tailEnd/>
          </a:ln>
        </p:spPr>
        <p:txBody>
          <a:bodyPr>
            <a:spAutoFit/>
          </a:bodyPr>
          <a:lstStyle/>
          <a:p>
            <a:r>
              <a:rPr lang="tr-TR" sz="1600" b="1" dirty="0">
                <a:solidFill>
                  <a:srgbClr val="FF0000"/>
                </a:solidFill>
              </a:rPr>
              <a:t>HL</a:t>
            </a:r>
          </a:p>
        </p:txBody>
      </p:sp>
      <p:sp>
        <p:nvSpPr>
          <p:cNvPr id="30729" name="26 Metin kutusu"/>
          <p:cNvSpPr txBox="1">
            <a:spLocks noChangeArrowheads="1"/>
          </p:cNvSpPr>
          <p:nvPr/>
        </p:nvSpPr>
        <p:spPr bwMode="auto">
          <a:xfrm>
            <a:off x="7812088" y="5179094"/>
            <a:ext cx="647700" cy="338138"/>
          </a:xfrm>
          <a:prstGeom prst="rect">
            <a:avLst/>
          </a:prstGeom>
          <a:noFill/>
          <a:ln w="9525">
            <a:noFill/>
            <a:miter lim="800000"/>
            <a:headEnd/>
            <a:tailEnd/>
          </a:ln>
        </p:spPr>
        <p:txBody>
          <a:bodyPr>
            <a:spAutoFit/>
          </a:bodyPr>
          <a:lstStyle/>
          <a:p>
            <a:r>
              <a:rPr lang="tr-TR" sz="1600" b="1" dirty="0">
                <a:solidFill>
                  <a:srgbClr val="FF0000"/>
                </a:solidFill>
              </a:rPr>
              <a:t>HL</a:t>
            </a:r>
          </a:p>
        </p:txBody>
      </p:sp>
      <p:sp>
        <p:nvSpPr>
          <p:cNvPr id="10" name="9 Veri Yer Tutucusu"/>
          <p:cNvSpPr>
            <a:spLocks noGrp="1"/>
          </p:cNvSpPr>
          <p:nvPr>
            <p:ph type="dt" sz="half" idx="10"/>
          </p:nvPr>
        </p:nvSpPr>
        <p:spPr/>
        <p:txBody>
          <a:bodyPr/>
          <a:lstStyle/>
          <a:p>
            <a:r>
              <a:rPr lang="tr-TR" smtClean="0"/>
              <a:t>27.11.2021</a:t>
            </a:r>
            <a:endParaRPr lang="tr-TR"/>
          </a:p>
        </p:txBody>
      </p:sp>
      <p:sp>
        <p:nvSpPr>
          <p:cNvPr id="11" name="10 Slayt Numarası Yer Tutucusu"/>
          <p:cNvSpPr>
            <a:spLocks noGrp="1"/>
          </p:cNvSpPr>
          <p:nvPr>
            <p:ph type="sldNum" sz="quarter" idx="12"/>
          </p:nvPr>
        </p:nvSpPr>
        <p:spPr/>
        <p:txBody>
          <a:bodyPr/>
          <a:lstStyle/>
          <a:p>
            <a:pPr>
              <a:defRPr/>
            </a:pPr>
            <a:fld id="{B2A0E79E-C8F1-42D9-BBD3-D06C53250D5A}" type="slidenum">
              <a:rPr lang="en-US" smtClean="0"/>
              <a:pPr>
                <a:defRPr/>
              </a:pPr>
              <a:t>14</a:t>
            </a:fld>
            <a:endParaRPr lang="en-US"/>
          </a:p>
        </p:txBody>
      </p:sp>
      <p:sp>
        <p:nvSpPr>
          <p:cNvPr id="12" name="11 Altbilgi Yer Tutucusu"/>
          <p:cNvSpPr>
            <a:spLocks noGrp="1"/>
          </p:cNvSpPr>
          <p:nvPr>
            <p:ph type="ftr" sz="quarter" idx="11"/>
          </p:nvPr>
        </p:nvSpPr>
        <p:spPr/>
        <p:txBody>
          <a:bodyPr/>
          <a:lstStyle/>
          <a:p>
            <a:r>
              <a:rPr lang="tr-TR" smtClean="0"/>
              <a:t>Saleh@İstinye</a:t>
            </a:r>
            <a:endParaRPr lang="tr-TR"/>
          </a:p>
        </p:txBody>
      </p:sp>
    </p:spTree>
    <p:extLst>
      <p:ext uri="{BB962C8B-B14F-4D97-AF65-F5344CB8AC3E}">
        <p14:creationId xmlns:p14="http://schemas.microsoft.com/office/powerpoint/2010/main" val="37713540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1 Veri Yer Tutucusu"/>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50000"/>
              <a:buFont typeface="Monotype Sorts" pitchFamily="2" charset="2"/>
              <a:buChar char="n"/>
              <a:defRPr kumimoji="1" sz="2800">
                <a:solidFill>
                  <a:schemeClr val="tx1"/>
                </a:solidFill>
                <a:latin typeface="Arial" charset="0"/>
              </a:defRPr>
            </a:lvl1pPr>
            <a:lvl2pPr marL="742950" indent="-285750">
              <a:spcBef>
                <a:spcPct val="20000"/>
              </a:spcBef>
              <a:buClr>
                <a:schemeClr val="tx2"/>
              </a:buClr>
              <a:buSzPct val="75000"/>
              <a:buFont typeface="Monotype Sorts" pitchFamily="2" charset="2"/>
              <a:buChar char="u"/>
              <a:defRPr kumimoji="1" sz="2600">
                <a:solidFill>
                  <a:schemeClr val="tx1"/>
                </a:solidFill>
                <a:latin typeface="Arial" charset="0"/>
              </a:defRPr>
            </a:lvl2pPr>
            <a:lvl3pPr marL="1143000" indent="-228600">
              <a:spcBef>
                <a:spcPct val="20000"/>
              </a:spcBef>
              <a:buClr>
                <a:schemeClr val="hlink"/>
              </a:buClr>
              <a:buSzPct val="65000"/>
              <a:buFont typeface="Monotype Sorts" pitchFamily="2" charset="2"/>
              <a:buChar char="F"/>
              <a:defRPr kumimoji="1" sz="2400">
                <a:solidFill>
                  <a:schemeClr val="tx1"/>
                </a:solidFill>
                <a:latin typeface="Arial" charset="0"/>
              </a:defRPr>
            </a:lvl3pPr>
            <a:lvl4pPr marL="1600200" indent="-228600">
              <a:spcBef>
                <a:spcPct val="20000"/>
              </a:spcBef>
              <a:buClr>
                <a:schemeClr val="tx2"/>
              </a:buClr>
              <a:buSzPct val="100000"/>
              <a:buChar char="•"/>
              <a:defRPr kumimoji="1" sz="2000">
                <a:solidFill>
                  <a:schemeClr val="tx1"/>
                </a:solidFill>
                <a:latin typeface="Arial" charset="0"/>
              </a:defRPr>
            </a:lvl4pPr>
            <a:lvl5pPr marL="2057400" indent="-228600">
              <a:spcBef>
                <a:spcPct val="20000"/>
              </a:spcBef>
              <a:buClr>
                <a:schemeClr val="hlink"/>
              </a:buClr>
              <a:buSzPct val="100000"/>
              <a:buChar char="–"/>
              <a:defRPr kumimoji="1" sz="2000">
                <a:solidFill>
                  <a:schemeClr val="tx1"/>
                </a:solidFill>
                <a:latin typeface="Arial" charset="0"/>
              </a:defRPr>
            </a:lvl5pPr>
            <a:lvl6pPr marL="25146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6pPr>
            <a:lvl7pPr marL="29718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7pPr>
            <a:lvl8pPr marL="34290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8pPr>
            <a:lvl9pPr marL="38862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9pPr>
          </a:lstStyle>
          <a:p>
            <a:pPr>
              <a:spcBef>
                <a:spcPct val="0"/>
              </a:spcBef>
              <a:buClrTx/>
              <a:buSzTx/>
              <a:buFontTx/>
              <a:buNone/>
            </a:pPr>
            <a:r>
              <a:rPr kumimoji="0" lang="tr-TR" altLang="tr-TR" sz="1400" smtClean="0">
                <a:solidFill>
                  <a:srgbClr val="FF9966"/>
                </a:solidFill>
              </a:rPr>
              <a:t>27.11.2021</a:t>
            </a:r>
          </a:p>
        </p:txBody>
      </p:sp>
      <p:sp>
        <p:nvSpPr>
          <p:cNvPr id="123907" name="2 Altbilgi Yer Tutucusu"/>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50000"/>
              <a:buFont typeface="Monotype Sorts" pitchFamily="2" charset="2"/>
              <a:buChar char="n"/>
              <a:defRPr kumimoji="1" sz="2800">
                <a:solidFill>
                  <a:schemeClr val="tx1"/>
                </a:solidFill>
                <a:latin typeface="Arial" charset="0"/>
              </a:defRPr>
            </a:lvl1pPr>
            <a:lvl2pPr marL="742950" indent="-285750">
              <a:spcBef>
                <a:spcPct val="20000"/>
              </a:spcBef>
              <a:buClr>
                <a:schemeClr val="tx2"/>
              </a:buClr>
              <a:buSzPct val="75000"/>
              <a:buFont typeface="Monotype Sorts" pitchFamily="2" charset="2"/>
              <a:buChar char="u"/>
              <a:defRPr kumimoji="1" sz="2600">
                <a:solidFill>
                  <a:schemeClr val="tx1"/>
                </a:solidFill>
                <a:latin typeface="Arial" charset="0"/>
              </a:defRPr>
            </a:lvl2pPr>
            <a:lvl3pPr marL="1143000" indent="-228600">
              <a:spcBef>
                <a:spcPct val="20000"/>
              </a:spcBef>
              <a:buClr>
                <a:schemeClr val="hlink"/>
              </a:buClr>
              <a:buSzPct val="65000"/>
              <a:buFont typeface="Monotype Sorts" pitchFamily="2" charset="2"/>
              <a:buChar char="F"/>
              <a:defRPr kumimoji="1" sz="2400">
                <a:solidFill>
                  <a:schemeClr val="tx1"/>
                </a:solidFill>
                <a:latin typeface="Arial" charset="0"/>
              </a:defRPr>
            </a:lvl3pPr>
            <a:lvl4pPr marL="1600200" indent="-228600">
              <a:spcBef>
                <a:spcPct val="20000"/>
              </a:spcBef>
              <a:buClr>
                <a:schemeClr val="tx2"/>
              </a:buClr>
              <a:buSzPct val="100000"/>
              <a:buChar char="•"/>
              <a:defRPr kumimoji="1" sz="2000">
                <a:solidFill>
                  <a:schemeClr val="tx1"/>
                </a:solidFill>
                <a:latin typeface="Arial" charset="0"/>
              </a:defRPr>
            </a:lvl4pPr>
            <a:lvl5pPr marL="2057400" indent="-228600">
              <a:spcBef>
                <a:spcPct val="20000"/>
              </a:spcBef>
              <a:buClr>
                <a:schemeClr val="hlink"/>
              </a:buClr>
              <a:buSzPct val="100000"/>
              <a:buChar char="–"/>
              <a:defRPr kumimoji="1" sz="2000">
                <a:solidFill>
                  <a:schemeClr val="tx1"/>
                </a:solidFill>
                <a:latin typeface="Arial" charset="0"/>
              </a:defRPr>
            </a:lvl5pPr>
            <a:lvl6pPr marL="25146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6pPr>
            <a:lvl7pPr marL="29718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7pPr>
            <a:lvl8pPr marL="34290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8pPr>
            <a:lvl9pPr marL="38862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9pPr>
          </a:lstStyle>
          <a:p>
            <a:pPr>
              <a:spcBef>
                <a:spcPct val="0"/>
              </a:spcBef>
              <a:buClrTx/>
              <a:buSzTx/>
              <a:buFontTx/>
              <a:buNone/>
            </a:pPr>
            <a:r>
              <a:rPr kumimoji="0" lang="tr-TR" altLang="tr-TR" sz="1400" smtClean="0">
                <a:solidFill>
                  <a:srgbClr val="FF9966"/>
                </a:solidFill>
              </a:rPr>
              <a:t>Saleh@İstinye</a:t>
            </a:r>
          </a:p>
        </p:txBody>
      </p:sp>
      <p:sp>
        <p:nvSpPr>
          <p:cNvPr id="123908" name="3 Slayt Numarası Yer Tutucusu"/>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50000"/>
              <a:buFont typeface="Monotype Sorts" pitchFamily="2" charset="2"/>
              <a:buChar char="n"/>
              <a:defRPr kumimoji="1" sz="2800">
                <a:solidFill>
                  <a:schemeClr val="tx1"/>
                </a:solidFill>
                <a:latin typeface="Arial" charset="0"/>
              </a:defRPr>
            </a:lvl1pPr>
            <a:lvl2pPr marL="742950" indent="-285750">
              <a:spcBef>
                <a:spcPct val="20000"/>
              </a:spcBef>
              <a:buClr>
                <a:schemeClr val="tx2"/>
              </a:buClr>
              <a:buSzPct val="75000"/>
              <a:buFont typeface="Monotype Sorts" pitchFamily="2" charset="2"/>
              <a:buChar char="u"/>
              <a:defRPr kumimoji="1" sz="2600">
                <a:solidFill>
                  <a:schemeClr val="tx1"/>
                </a:solidFill>
                <a:latin typeface="Arial" charset="0"/>
              </a:defRPr>
            </a:lvl2pPr>
            <a:lvl3pPr marL="1143000" indent="-228600">
              <a:spcBef>
                <a:spcPct val="20000"/>
              </a:spcBef>
              <a:buClr>
                <a:schemeClr val="hlink"/>
              </a:buClr>
              <a:buSzPct val="65000"/>
              <a:buFont typeface="Monotype Sorts" pitchFamily="2" charset="2"/>
              <a:buChar char="F"/>
              <a:defRPr kumimoji="1" sz="2400">
                <a:solidFill>
                  <a:schemeClr val="tx1"/>
                </a:solidFill>
                <a:latin typeface="Arial" charset="0"/>
              </a:defRPr>
            </a:lvl3pPr>
            <a:lvl4pPr marL="1600200" indent="-228600">
              <a:spcBef>
                <a:spcPct val="20000"/>
              </a:spcBef>
              <a:buClr>
                <a:schemeClr val="tx2"/>
              </a:buClr>
              <a:buSzPct val="100000"/>
              <a:buChar char="•"/>
              <a:defRPr kumimoji="1" sz="2000">
                <a:solidFill>
                  <a:schemeClr val="tx1"/>
                </a:solidFill>
                <a:latin typeface="Arial" charset="0"/>
              </a:defRPr>
            </a:lvl4pPr>
            <a:lvl5pPr marL="2057400" indent="-228600">
              <a:spcBef>
                <a:spcPct val="20000"/>
              </a:spcBef>
              <a:buClr>
                <a:schemeClr val="hlink"/>
              </a:buClr>
              <a:buSzPct val="100000"/>
              <a:buChar char="–"/>
              <a:defRPr kumimoji="1" sz="2000">
                <a:solidFill>
                  <a:schemeClr val="tx1"/>
                </a:solidFill>
                <a:latin typeface="Arial" charset="0"/>
              </a:defRPr>
            </a:lvl5pPr>
            <a:lvl6pPr marL="25146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6pPr>
            <a:lvl7pPr marL="29718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7pPr>
            <a:lvl8pPr marL="34290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8pPr>
            <a:lvl9pPr marL="38862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9pPr>
          </a:lstStyle>
          <a:p>
            <a:pPr>
              <a:spcBef>
                <a:spcPct val="0"/>
              </a:spcBef>
              <a:buClrTx/>
              <a:buSzTx/>
              <a:buFontTx/>
              <a:buNone/>
            </a:pPr>
            <a:fld id="{2863953F-014A-4BBB-B390-2F03CED5A251}" type="slidenum">
              <a:rPr kumimoji="0" lang="en-US" altLang="tr-TR" sz="1400" smtClean="0">
                <a:solidFill>
                  <a:srgbClr val="FF9966"/>
                </a:solidFill>
              </a:rPr>
              <a:pPr>
                <a:spcBef>
                  <a:spcPct val="0"/>
                </a:spcBef>
                <a:buClrTx/>
                <a:buSzTx/>
                <a:buFontTx/>
                <a:buNone/>
              </a:pPr>
              <a:t>15</a:t>
            </a:fld>
            <a:endParaRPr kumimoji="0" lang="en-US" altLang="tr-TR" sz="1400" smtClean="0">
              <a:solidFill>
                <a:srgbClr val="FF9966"/>
              </a:solidFill>
            </a:endParaRPr>
          </a:p>
        </p:txBody>
      </p:sp>
      <p:pic>
        <p:nvPicPr>
          <p:cNvPr id="123909" name="Picture 2" descr="Aerial view of the SLAC campu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575" y="620713"/>
            <a:ext cx="8812213" cy="488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910" name="5 Metin kutusu"/>
          <p:cNvSpPr txBox="1">
            <a:spLocks noChangeArrowheads="1"/>
          </p:cNvSpPr>
          <p:nvPr/>
        </p:nvSpPr>
        <p:spPr bwMode="auto">
          <a:xfrm>
            <a:off x="250825" y="44450"/>
            <a:ext cx="86423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50000"/>
              <a:buFont typeface="Monotype Sorts" pitchFamily="2" charset="2"/>
              <a:buChar char="n"/>
              <a:defRPr kumimoji="1" sz="2800">
                <a:solidFill>
                  <a:schemeClr val="tx1"/>
                </a:solidFill>
                <a:latin typeface="Arial" charset="0"/>
              </a:defRPr>
            </a:lvl1pPr>
            <a:lvl2pPr marL="742950" indent="-285750">
              <a:spcBef>
                <a:spcPct val="20000"/>
              </a:spcBef>
              <a:buClr>
                <a:schemeClr val="tx2"/>
              </a:buClr>
              <a:buSzPct val="75000"/>
              <a:buFont typeface="Monotype Sorts" pitchFamily="2" charset="2"/>
              <a:buChar char="u"/>
              <a:defRPr kumimoji="1" sz="2600">
                <a:solidFill>
                  <a:schemeClr val="tx1"/>
                </a:solidFill>
                <a:latin typeface="Arial" charset="0"/>
              </a:defRPr>
            </a:lvl2pPr>
            <a:lvl3pPr marL="1143000" indent="-228600">
              <a:spcBef>
                <a:spcPct val="20000"/>
              </a:spcBef>
              <a:buClr>
                <a:schemeClr val="hlink"/>
              </a:buClr>
              <a:buSzPct val="65000"/>
              <a:buFont typeface="Monotype Sorts" pitchFamily="2" charset="2"/>
              <a:buChar char="F"/>
              <a:defRPr kumimoji="1" sz="2400">
                <a:solidFill>
                  <a:schemeClr val="tx1"/>
                </a:solidFill>
                <a:latin typeface="Arial" charset="0"/>
              </a:defRPr>
            </a:lvl3pPr>
            <a:lvl4pPr marL="1600200" indent="-228600">
              <a:spcBef>
                <a:spcPct val="20000"/>
              </a:spcBef>
              <a:buClr>
                <a:schemeClr val="tx2"/>
              </a:buClr>
              <a:buSzPct val="100000"/>
              <a:buChar char="•"/>
              <a:defRPr kumimoji="1" sz="2000">
                <a:solidFill>
                  <a:schemeClr val="tx1"/>
                </a:solidFill>
                <a:latin typeface="Arial" charset="0"/>
              </a:defRPr>
            </a:lvl4pPr>
            <a:lvl5pPr marL="2057400" indent="-228600">
              <a:spcBef>
                <a:spcPct val="20000"/>
              </a:spcBef>
              <a:buClr>
                <a:schemeClr val="hlink"/>
              </a:buClr>
              <a:buSzPct val="100000"/>
              <a:buChar char="–"/>
              <a:defRPr kumimoji="1" sz="2000">
                <a:solidFill>
                  <a:schemeClr val="tx1"/>
                </a:solidFill>
                <a:latin typeface="Arial" charset="0"/>
              </a:defRPr>
            </a:lvl5pPr>
            <a:lvl6pPr marL="25146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6pPr>
            <a:lvl7pPr marL="29718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7pPr>
            <a:lvl8pPr marL="34290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8pPr>
            <a:lvl9pPr marL="38862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9pPr>
          </a:lstStyle>
          <a:p>
            <a:pPr algn="ctr" eaLnBrk="1" hangingPunct="1">
              <a:spcBef>
                <a:spcPct val="0"/>
              </a:spcBef>
              <a:buClrTx/>
              <a:buSzTx/>
              <a:buFontTx/>
              <a:buNone/>
            </a:pPr>
            <a:r>
              <a:rPr lang="en-US" altLang="tr-TR" sz="2400" b="1">
                <a:solidFill>
                  <a:srgbClr val="0334BD"/>
                </a:solidFill>
              </a:rPr>
              <a:t>SLAC National Accelerator Laboratory, Silicon Valley, USA</a:t>
            </a:r>
          </a:p>
        </p:txBody>
      </p:sp>
      <p:sp>
        <p:nvSpPr>
          <p:cNvPr id="123911" name="6 Metin kutusu"/>
          <p:cNvSpPr txBox="1">
            <a:spLocks noChangeArrowheads="1"/>
          </p:cNvSpPr>
          <p:nvPr/>
        </p:nvSpPr>
        <p:spPr bwMode="auto">
          <a:xfrm>
            <a:off x="250825" y="5589588"/>
            <a:ext cx="86423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50000"/>
              <a:buFont typeface="Monotype Sorts" pitchFamily="2" charset="2"/>
              <a:buChar char="n"/>
              <a:defRPr kumimoji="1" sz="2800">
                <a:solidFill>
                  <a:schemeClr val="tx1"/>
                </a:solidFill>
                <a:latin typeface="Arial" charset="0"/>
              </a:defRPr>
            </a:lvl1pPr>
            <a:lvl2pPr marL="742950" indent="-285750">
              <a:spcBef>
                <a:spcPct val="20000"/>
              </a:spcBef>
              <a:buClr>
                <a:schemeClr val="tx2"/>
              </a:buClr>
              <a:buSzPct val="75000"/>
              <a:buFont typeface="Monotype Sorts" pitchFamily="2" charset="2"/>
              <a:buChar char="u"/>
              <a:defRPr kumimoji="1" sz="2600">
                <a:solidFill>
                  <a:schemeClr val="tx1"/>
                </a:solidFill>
                <a:latin typeface="Arial" charset="0"/>
              </a:defRPr>
            </a:lvl2pPr>
            <a:lvl3pPr marL="1143000" indent="-228600">
              <a:spcBef>
                <a:spcPct val="20000"/>
              </a:spcBef>
              <a:buClr>
                <a:schemeClr val="hlink"/>
              </a:buClr>
              <a:buSzPct val="65000"/>
              <a:buFont typeface="Monotype Sorts" pitchFamily="2" charset="2"/>
              <a:buChar char="F"/>
              <a:defRPr kumimoji="1" sz="2400">
                <a:solidFill>
                  <a:schemeClr val="tx1"/>
                </a:solidFill>
                <a:latin typeface="Arial" charset="0"/>
              </a:defRPr>
            </a:lvl3pPr>
            <a:lvl4pPr marL="1600200" indent="-228600">
              <a:spcBef>
                <a:spcPct val="20000"/>
              </a:spcBef>
              <a:buClr>
                <a:schemeClr val="tx2"/>
              </a:buClr>
              <a:buSzPct val="100000"/>
              <a:buChar char="•"/>
              <a:defRPr kumimoji="1" sz="2000">
                <a:solidFill>
                  <a:schemeClr val="tx1"/>
                </a:solidFill>
                <a:latin typeface="Arial" charset="0"/>
              </a:defRPr>
            </a:lvl4pPr>
            <a:lvl5pPr marL="2057400" indent="-228600">
              <a:spcBef>
                <a:spcPct val="20000"/>
              </a:spcBef>
              <a:buClr>
                <a:schemeClr val="hlink"/>
              </a:buClr>
              <a:buSzPct val="100000"/>
              <a:buChar char="–"/>
              <a:defRPr kumimoji="1" sz="2000">
                <a:solidFill>
                  <a:schemeClr val="tx1"/>
                </a:solidFill>
                <a:latin typeface="Arial" charset="0"/>
              </a:defRPr>
            </a:lvl5pPr>
            <a:lvl6pPr marL="25146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6pPr>
            <a:lvl7pPr marL="29718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7pPr>
            <a:lvl8pPr marL="34290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8pPr>
            <a:lvl9pPr marL="38862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9pPr>
          </a:lstStyle>
          <a:p>
            <a:pPr eaLnBrk="1" hangingPunct="1">
              <a:spcBef>
                <a:spcPct val="0"/>
              </a:spcBef>
              <a:buClrTx/>
              <a:buSzTx/>
              <a:buFontTx/>
              <a:buNone/>
            </a:pPr>
            <a:r>
              <a:rPr lang="tr-TR" altLang="tr-TR" sz="2000">
                <a:solidFill>
                  <a:srgbClr val="020000"/>
                </a:solidFill>
              </a:rPr>
              <a:t>1962 yılında kuruldu. Kuark modeli burada kanıtlandı.</a:t>
            </a:r>
          </a:p>
          <a:p>
            <a:pPr eaLnBrk="1" hangingPunct="1">
              <a:spcBef>
                <a:spcPct val="0"/>
              </a:spcBef>
              <a:buClrTx/>
              <a:buSzTx/>
              <a:buFontTx/>
              <a:buNone/>
            </a:pPr>
            <a:r>
              <a:rPr lang="tr-TR" altLang="tr-TR" sz="2000">
                <a:solidFill>
                  <a:srgbClr val="020000"/>
                </a:solidFill>
              </a:rPr>
              <a:t>Dünyadaki ilk X-FEL tesisi 2009 yılından itibaren burada çalıştırılıyor  </a:t>
            </a:r>
          </a:p>
        </p:txBody>
      </p:sp>
    </p:spTree>
    <p:extLst>
      <p:ext uri="{BB962C8B-B14F-4D97-AF65-F5344CB8AC3E}">
        <p14:creationId xmlns:p14="http://schemas.microsoft.com/office/powerpoint/2010/main" val="24418450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3" y="240842"/>
            <a:ext cx="5159571" cy="23960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1760" y="44624"/>
            <a:ext cx="2428875" cy="314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560" y="2990428"/>
            <a:ext cx="3590925" cy="3390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76056" y="185539"/>
            <a:ext cx="3524250" cy="3819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4"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76056" y="4005064"/>
            <a:ext cx="3581400" cy="2514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Veri Yer Tutucusu 1"/>
          <p:cNvSpPr>
            <a:spLocks noGrp="1"/>
          </p:cNvSpPr>
          <p:nvPr>
            <p:ph type="dt" sz="half" idx="10"/>
          </p:nvPr>
        </p:nvSpPr>
        <p:spPr/>
        <p:txBody>
          <a:bodyPr/>
          <a:lstStyle/>
          <a:p>
            <a:r>
              <a:rPr lang="tr-TR" smtClean="0"/>
              <a:t>27.11.2021</a:t>
            </a:r>
            <a:endParaRPr lang="tr-TR"/>
          </a:p>
        </p:txBody>
      </p:sp>
      <p:sp>
        <p:nvSpPr>
          <p:cNvPr id="3" name="Altbilgi Yer Tutucusu 2"/>
          <p:cNvSpPr>
            <a:spLocks noGrp="1"/>
          </p:cNvSpPr>
          <p:nvPr>
            <p:ph type="ftr" sz="quarter" idx="11"/>
          </p:nvPr>
        </p:nvSpPr>
        <p:spPr/>
        <p:txBody>
          <a:bodyPr/>
          <a:lstStyle/>
          <a:p>
            <a:r>
              <a:rPr lang="tr-TR" smtClean="0"/>
              <a:t>Saleh@İstinye</a:t>
            </a:r>
            <a:endParaRPr lang="tr-TR"/>
          </a:p>
        </p:txBody>
      </p:sp>
      <p:sp>
        <p:nvSpPr>
          <p:cNvPr id="4" name="Slayt Numarası Yer Tutucusu 3"/>
          <p:cNvSpPr>
            <a:spLocks noGrp="1"/>
          </p:cNvSpPr>
          <p:nvPr>
            <p:ph type="sldNum" sz="quarter" idx="12"/>
          </p:nvPr>
        </p:nvSpPr>
        <p:spPr/>
        <p:txBody>
          <a:bodyPr/>
          <a:lstStyle/>
          <a:p>
            <a:fld id="{F302176B-0E47-46AC-8F43-DAB4B8A37D06}" type="slidenum">
              <a:rPr lang="tr-TR" smtClean="0"/>
              <a:t>16</a:t>
            </a:fld>
            <a:endParaRPr lang="tr-TR"/>
          </a:p>
        </p:txBody>
      </p:sp>
    </p:spTree>
    <p:extLst>
      <p:ext uri="{BB962C8B-B14F-4D97-AF65-F5344CB8AC3E}">
        <p14:creationId xmlns:p14="http://schemas.microsoft.com/office/powerpoint/2010/main" val="20277609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Resim 2"/>
          <p:cNvPicPr>
            <a:picLocks noChangeAspect="1"/>
          </p:cNvPicPr>
          <p:nvPr/>
        </p:nvPicPr>
        <p:blipFill>
          <a:blip r:embed="rId2"/>
          <a:stretch>
            <a:fillRect/>
          </a:stretch>
        </p:blipFill>
        <p:spPr>
          <a:xfrm>
            <a:off x="830276" y="548680"/>
            <a:ext cx="7414132" cy="5707281"/>
          </a:xfrm>
          <a:prstGeom prst="rect">
            <a:avLst/>
          </a:prstGeom>
        </p:spPr>
      </p:pic>
      <p:pic>
        <p:nvPicPr>
          <p:cNvPr id="4" name="Resim 3"/>
          <p:cNvPicPr>
            <a:picLocks noChangeAspect="1"/>
          </p:cNvPicPr>
          <p:nvPr/>
        </p:nvPicPr>
        <p:blipFill>
          <a:blip r:embed="rId3"/>
          <a:stretch>
            <a:fillRect/>
          </a:stretch>
        </p:blipFill>
        <p:spPr>
          <a:xfrm>
            <a:off x="6682347" y="332656"/>
            <a:ext cx="2080231" cy="432048"/>
          </a:xfrm>
          <a:prstGeom prst="rect">
            <a:avLst/>
          </a:prstGeom>
        </p:spPr>
      </p:pic>
      <p:sp>
        <p:nvSpPr>
          <p:cNvPr id="2" name="Veri Yer Tutucusu 1"/>
          <p:cNvSpPr>
            <a:spLocks noGrp="1"/>
          </p:cNvSpPr>
          <p:nvPr>
            <p:ph type="dt" sz="half" idx="10"/>
          </p:nvPr>
        </p:nvSpPr>
        <p:spPr/>
        <p:txBody>
          <a:bodyPr/>
          <a:lstStyle/>
          <a:p>
            <a:r>
              <a:rPr lang="tr-TR" smtClean="0"/>
              <a:t>27.11.2021</a:t>
            </a:r>
            <a:endParaRPr lang="tr-TR"/>
          </a:p>
        </p:txBody>
      </p:sp>
      <p:sp>
        <p:nvSpPr>
          <p:cNvPr id="5" name="Altbilgi Yer Tutucusu 4"/>
          <p:cNvSpPr>
            <a:spLocks noGrp="1"/>
          </p:cNvSpPr>
          <p:nvPr>
            <p:ph type="ftr" sz="quarter" idx="11"/>
          </p:nvPr>
        </p:nvSpPr>
        <p:spPr/>
        <p:txBody>
          <a:bodyPr/>
          <a:lstStyle/>
          <a:p>
            <a:r>
              <a:rPr lang="tr-TR" smtClean="0"/>
              <a:t>Saleh@İstinye</a:t>
            </a:r>
            <a:endParaRPr lang="tr-TR"/>
          </a:p>
        </p:txBody>
      </p:sp>
      <p:sp>
        <p:nvSpPr>
          <p:cNvPr id="6" name="Slayt Numarası Yer Tutucusu 5"/>
          <p:cNvSpPr>
            <a:spLocks noGrp="1"/>
          </p:cNvSpPr>
          <p:nvPr>
            <p:ph type="sldNum" sz="quarter" idx="12"/>
          </p:nvPr>
        </p:nvSpPr>
        <p:spPr/>
        <p:txBody>
          <a:bodyPr/>
          <a:lstStyle/>
          <a:p>
            <a:fld id="{F302176B-0E47-46AC-8F43-DAB4B8A37D06}" type="slidenum">
              <a:rPr lang="tr-TR" smtClean="0"/>
              <a:t>17</a:t>
            </a:fld>
            <a:endParaRPr lang="tr-TR"/>
          </a:p>
        </p:txBody>
      </p:sp>
    </p:spTree>
    <p:extLst>
      <p:ext uri="{BB962C8B-B14F-4D97-AF65-F5344CB8AC3E}">
        <p14:creationId xmlns:p14="http://schemas.microsoft.com/office/powerpoint/2010/main" val="42494399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sim 1"/>
          <p:cNvPicPr>
            <a:picLocks noChangeAspect="1"/>
          </p:cNvPicPr>
          <p:nvPr/>
        </p:nvPicPr>
        <p:blipFill>
          <a:blip r:embed="rId2"/>
          <a:stretch>
            <a:fillRect/>
          </a:stretch>
        </p:blipFill>
        <p:spPr>
          <a:xfrm>
            <a:off x="158531" y="2996952"/>
            <a:ext cx="4269453" cy="3442345"/>
          </a:xfrm>
          <a:prstGeom prst="rect">
            <a:avLst/>
          </a:prstGeom>
        </p:spPr>
      </p:pic>
      <p:pic>
        <p:nvPicPr>
          <p:cNvPr id="4" name="Resim 3"/>
          <p:cNvPicPr>
            <a:picLocks noChangeAspect="1"/>
          </p:cNvPicPr>
          <p:nvPr/>
        </p:nvPicPr>
        <p:blipFill>
          <a:blip r:embed="rId3"/>
          <a:stretch>
            <a:fillRect/>
          </a:stretch>
        </p:blipFill>
        <p:spPr>
          <a:xfrm>
            <a:off x="4613699" y="80962"/>
            <a:ext cx="4422797" cy="6358335"/>
          </a:xfrm>
          <a:prstGeom prst="rect">
            <a:avLst/>
          </a:prstGeom>
        </p:spPr>
      </p:pic>
      <p:pic>
        <p:nvPicPr>
          <p:cNvPr id="5" name="Resim 4"/>
          <p:cNvPicPr>
            <a:picLocks noChangeAspect="1"/>
          </p:cNvPicPr>
          <p:nvPr/>
        </p:nvPicPr>
        <p:blipFill>
          <a:blip r:embed="rId4"/>
          <a:stretch>
            <a:fillRect/>
          </a:stretch>
        </p:blipFill>
        <p:spPr>
          <a:xfrm>
            <a:off x="251520" y="2321818"/>
            <a:ext cx="2800350" cy="819150"/>
          </a:xfrm>
          <a:prstGeom prst="rect">
            <a:avLst/>
          </a:prstGeom>
        </p:spPr>
      </p:pic>
      <p:pic>
        <p:nvPicPr>
          <p:cNvPr id="7" name="Resim 6"/>
          <p:cNvPicPr>
            <a:picLocks noChangeAspect="1"/>
          </p:cNvPicPr>
          <p:nvPr/>
        </p:nvPicPr>
        <p:blipFill>
          <a:blip r:embed="rId5"/>
          <a:stretch>
            <a:fillRect/>
          </a:stretch>
        </p:blipFill>
        <p:spPr>
          <a:xfrm>
            <a:off x="179512" y="4220"/>
            <a:ext cx="4016821" cy="2344660"/>
          </a:xfrm>
          <a:prstGeom prst="rect">
            <a:avLst/>
          </a:prstGeom>
        </p:spPr>
      </p:pic>
      <p:sp>
        <p:nvSpPr>
          <p:cNvPr id="3" name="Veri Yer Tutucusu 2"/>
          <p:cNvSpPr>
            <a:spLocks noGrp="1"/>
          </p:cNvSpPr>
          <p:nvPr>
            <p:ph type="dt" sz="half" idx="10"/>
          </p:nvPr>
        </p:nvSpPr>
        <p:spPr/>
        <p:txBody>
          <a:bodyPr/>
          <a:lstStyle/>
          <a:p>
            <a:r>
              <a:rPr lang="tr-TR" smtClean="0"/>
              <a:t>27.11.2021</a:t>
            </a:r>
            <a:endParaRPr lang="tr-TR"/>
          </a:p>
        </p:txBody>
      </p:sp>
      <p:sp>
        <p:nvSpPr>
          <p:cNvPr id="6" name="Altbilgi Yer Tutucusu 5"/>
          <p:cNvSpPr>
            <a:spLocks noGrp="1"/>
          </p:cNvSpPr>
          <p:nvPr>
            <p:ph type="ftr" sz="quarter" idx="11"/>
          </p:nvPr>
        </p:nvSpPr>
        <p:spPr/>
        <p:txBody>
          <a:bodyPr/>
          <a:lstStyle/>
          <a:p>
            <a:r>
              <a:rPr lang="tr-TR" smtClean="0"/>
              <a:t>Saleh@İstinye</a:t>
            </a:r>
            <a:endParaRPr lang="tr-TR"/>
          </a:p>
        </p:txBody>
      </p:sp>
      <p:sp>
        <p:nvSpPr>
          <p:cNvPr id="8" name="Slayt Numarası Yer Tutucusu 7"/>
          <p:cNvSpPr>
            <a:spLocks noGrp="1"/>
          </p:cNvSpPr>
          <p:nvPr>
            <p:ph type="sldNum" sz="quarter" idx="12"/>
          </p:nvPr>
        </p:nvSpPr>
        <p:spPr/>
        <p:txBody>
          <a:bodyPr/>
          <a:lstStyle/>
          <a:p>
            <a:fld id="{F302176B-0E47-46AC-8F43-DAB4B8A37D06}" type="slidenum">
              <a:rPr lang="tr-TR" smtClean="0"/>
              <a:t>18</a:t>
            </a:fld>
            <a:endParaRPr lang="tr-TR"/>
          </a:p>
        </p:txBody>
      </p:sp>
    </p:spTree>
    <p:extLst>
      <p:ext uri="{BB962C8B-B14F-4D97-AF65-F5344CB8AC3E}">
        <p14:creationId xmlns:p14="http://schemas.microsoft.com/office/powerpoint/2010/main" val="38396137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07504" y="44624"/>
            <a:ext cx="8928992" cy="1785104"/>
          </a:xfrm>
          <a:prstGeom prst="rect">
            <a:avLst/>
          </a:prstGeom>
          <a:noFill/>
        </p:spPr>
        <p:txBody>
          <a:bodyPr wrap="square" rtlCol="0">
            <a:spAutoFit/>
          </a:bodyPr>
          <a:lstStyle/>
          <a:p>
            <a:pPr algn="ctr"/>
            <a:r>
              <a:rPr lang="tr-TR" sz="2400" b="1" dirty="0" smtClean="0">
                <a:solidFill>
                  <a:srgbClr val="0070C0"/>
                </a:solidFill>
                <a:latin typeface="Times New Roman" panose="02020603050405020304" pitchFamily="18" charset="0"/>
                <a:cs typeface="Times New Roman" panose="02020603050405020304" pitchFamily="18" charset="0"/>
              </a:rPr>
              <a:t>Hızlandırıcı teknolojisinde</a:t>
            </a:r>
          </a:p>
          <a:p>
            <a:endParaRPr lang="tr-TR" sz="1600" dirty="0" smtClean="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tr-TR" b="1" dirty="0" smtClean="0">
                <a:solidFill>
                  <a:srgbClr val="0070C0"/>
                </a:solidFill>
                <a:latin typeface="Times New Roman" panose="02020603050405020304" pitchFamily="18" charset="0"/>
                <a:cs typeface="Times New Roman" panose="02020603050405020304" pitchFamily="18" charset="0"/>
              </a:rPr>
              <a:t>Muasır medeniyet seviyesi:</a:t>
            </a:r>
            <a:r>
              <a:rPr lang="tr-TR" sz="1600" b="1" dirty="0" smtClean="0">
                <a:solidFill>
                  <a:srgbClr val="0070C0"/>
                </a:solidFill>
                <a:latin typeface="Times New Roman" panose="02020603050405020304" pitchFamily="18" charset="0"/>
                <a:cs typeface="Times New Roman" panose="02020603050405020304" pitchFamily="18" charset="0"/>
              </a:rPr>
              <a:t> </a:t>
            </a:r>
            <a:r>
              <a:rPr lang="tr-TR" sz="1600" b="1" dirty="0" err="1" smtClean="0">
                <a:latin typeface="Times New Roman" panose="02020603050405020304" pitchFamily="18" charset="0"/>
                <a:cs typeface="Times New Roman" panose="02020603050405020304" pitchFamily="18" charset="0"/>
              </a:rPr>
              <a:t>GeV</a:t>
            </a:r>
            <a:r>
              <a:rPr lang="tr-TR" sz="1600" b="1" dirty="0" smtClean="0">
                <a:latin typeface="Times New Roman" panose="02020603050405020304" pitchFamily="18" charset="0"/>
                <a:cs typeface="Times New Roman" panose="02020603050405020304" pitchFamily="18" charset="0"/>
              </a:rPr>
              <a:t> enerjili </a:t>
            </a:r>
            <a:r>
              <a:rPr lang="tr-TR" sz="1600" b="1" dirty="0" err="1" smtClean="0">
                <a:latin typeface="Times New Roman" panose="02020603050405020304" pitchFamily="18" charset="0"/>
                <a:cs typeface="Times New Roman" panose="02020603050405020304" pitchFamily="18" charset="0"/>
              </a:rPr>
              <a:t>lepton</a:t>
            </a:r>
            <a:r>
              <a:rPr lang="tr-TR" sz="1600" b="1" dirty="0" smtClean="0">
                <a:latin typeface="Times New Roman" panose="02020603050405020304" pitchFamily="18" charset="0"/>
                <a:cs typeface="Times New Roman" panose="02020603050405020304" pitchFamily="18" charset="0"/>
              </a:rPr>
              <a:t> </a:t>
            </a:r>
            <a:r>
              <a:rPr lang="tr-TR" sz="1600" dirty="0" smtClean="0">
                <a:latin typeface="Times New Roman" panose="02020603050405020304" pitchFamily="18" charset="0"/>
                <a:cs typeface="Times New Roman" panose="02020603050405020304" pitchFamily="18" charset="0"/>
              </a:rPr>
              <a:t>(elektron) </a:t>
            </a:r>
            <a:r>
              <a:rPr lang="tr-TR" sz="1600" b="1" dirty="0" smtClean="0">
                <a:latin typeface="Times New Roman" panose="02020603050405020304" pitchFamily="18" charset="0"/>
                <a:cs typeface="Times New Roman" panose="02020603050405020304" pitchFamily="18" charset="0"/>
              </a:rPr>
              <a:t>ve </a:t>
            </a:r>
            <a:r>
              <a:rPr lang="tr-TR" sz="1600" b="1" dirty="0" err="1" smtClean="0">
                <a:latin typeface="Times New Roman" panose="02020603050405020304" pitchFamily="18" charset="0"/>
                <a:cs typeface="Times New Roman" panose="02020603050405020304" pitchFamily="18" charset="0"/>
              </a:rPr>
              <a:t>hadron</a:t>
            </a:r>
            <a:r>
              <a:rPr lang="tr-TR" sz="1600" b="1" dirty="0" smtClean="0">
                <a:latin typeface="Times New Roman" panose="02020603050405020304" pitchFamily="18" charset="0"/>
                <a:cs typeface="Times New Roman" panose="02020603050405020304" pitchFamily="18" charset="0"/>
              </a:rPr>
              <a:t> </a:t>
            </a:r>
            <a:r>
              <a:rPr lang="tr-TR" sz="1600" dirty="0" smtClean="0">
                <a:latin typeface="Times New Roman" panose="02020603050405020304" pitchFamily="18" charset="0"/>
                <a:cs typeface="Times New Roman" panose="02020603050405020304" pitchFamily="18" charset="0"/>
              </a:rPr>
              <a:t>(proton) </a:t>
            </a:r>
            <a:r>
              <a:rPr lang="tr-TR" sz="1600" b="1" dirty="0" smtClean="0">
                <a:latin typeface="Times New Roman" panose="02020603050405020304" pitchFamily="18" charset="0"/>
                <a:cs typeface="Times New Roman" panose="02020603050405020304" pitchFamily="18" charset="0"/>
              </a:rPr>
              <a:t>demetlerine</a:t>
            </a:r>
          </a:p>
          <a:p>
            <a:endParaRPr lang="tr-TR" sz="800"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tr-TR" b="1" dirty="0" smtClean="0">
                <a:solidFill>
                  <a:srgbClr val="0070C0"/>
                </a:solidFill>
                <a:latin typeface="Times New Roman" panose="02020603050405020304" pitchFamily="18" charset="0"/>
                <a:cs typeface="Times New Roman" panose="02020603050405020304" pitchFamily="18" charset="0"/>
              </a:rPr>
              <a:t>Muasır medeniyet seviyesinin üzeri: </a:t>
            </a:r>
            <a:r>
              <a:rPr lang="tr-TR" sz="1600" b="1" dirty="0" smtClean="0">
                <a:latin typeface="Times New Roman" panose="02020603050405020304" pitchFamily="18" charset="0"/>
                <a:cs typeface="Times New Roman" panose="02020603050405020304" pitchFamily="18" charset="0"/>
              </a:rPr>
              <a:t>Parçacık Fabrikasına</a:t>
            </a:r>
          </a:p>
          <a:p>
            <a:endParaRPr lang="tr-TR" sz="800" dirty="0">
              <a:latin typeface="Times New Roman" panose="02020603050405020304" pitchFamily="18" charset="0"/>
              <a:cs typeface="Times New Roman" panose="02020603050405020304" pitchFamily="18" charset="0"/>
            </a:endParaRPr>
          </a:p>
          <a:p>
            <a:r>
              <a:rPr lang="tr-TR" b="1" dirty="0">
                <a:solidFill>
                  <a:srgbClr val="0070C0"/>
                </a:solidFill>
                <a:latin typeface="Times New Roman" panose="02020603050405020304" pitchFamily="18" charset="0"/>
                <a:cs typeface="Times New Roman" panose="02020603050405020304" pitchFamily="18" charset="0"/>
              </a:rPr>
              <a:t>s</a:t>
            </a:r>
            <a:r>
              <a:rPr lang="tr-TR" b="1" dirty="0" smtClean="0">
                <a:solidFill>
                  <a:srgbClr val="0070C0"/>
                </a:solidFill>
                <a:latin typeface="Times New Roman" panose="02020603050405020304" pitchFamily="18" charset="0"/>
                <a:cs typeface="Times New Roman" panose="02020603050405020304" pitchFamily="18" charset="0"/>
              </a:rPr>
              <a:t>ahip olmaktır. </a:t>
            </a:r>
            <a:endParaRPr lang="tr-TR" b="1" dirty="0">
              <a:solidFill>
                <a:srgbClr val="0070C0"/>
              </a:solidFill>
              <a:latin typeface="Times New Roman" panose="02020603050405020304" pitchFamily="18" charset="0"/>
              <a:cs typeface="Times New Roman" panose="02020603050405020304" pitchFamily="18" charset="0"/>
            </a:endParaRPr>
          </a:p>
        </p:txBody>
      </p:sp>
      <p:sp>
        <p:nvSpPr>
          <p:cNvPr id="3" name="Metin kutusu 2"/>
          <p:cNvSpPr txBox="1"/>
          <p:nvPr/>
        </p:nvSpPr>
        <p:spPr>
          <a:xfrm>
            <a:off x="251520" y="1892439"/>
            <a:ext cx="8568952" cy="2400657"/>
          </a:xfrm>
          <a:prstGeom prst="rect">
            <a:avLst/>
          </a:prstGeom>
          <a:noFill/>
        </p:spPr>
        <p:txBody>
          <a:bodyPr wrap="square" rtlCol="0">
            <a:spAutoFit/>
          </a:bodyPr>
          <a:lstStyle/>
          <a:p>
            <a:r>
              <a:rPr lang="tr-TR" b="1" dirty="0" smtClean="0">
                <a:solidFill>
                  <a:srgbClr val="0070C0"/>
                </a:solidFill>
                <a:latin typeface="Times New Roman" panose="02020603050405020304" pitchFamily="18" charset="0"/>
                <a:cs typeface="Times New Roman" panose="02020603050405020304" pitchFamily="18" charset="0"/>
              </a:rPr>
              <a:t>TAC projesi bunların hepsini içeriyor</a:t>
            </a:r>
            <a:r>
              <a:rPr lang="tr-TR" b="1" dirty="0" smtClean="0">
                <a:solidFill>
                  <a:srgbClr val="FF0000"/>
                </a:solidFill>
                <a:latin typeface="Times New Roman" panose="02020603050405020304" pitchFamily="18" charset="0"/>
                <a:cs typeface="Times New Roman" panose="02020603050405020304" pitchFamily="18" charset="0"/>
              </a:rPr>
              <a:t>(</a:t>
            </a:r>
            <a:r>
              <a:rPr lang="tr-TR" b="1" dirty="0" err="1" smtClean="0">
                <a:solidFill>
                  <a:srgbClr val="FF0000"/>
                </a:solidFill>
                <a:latin typeface="Times New Roman" panose="02020603050405020304" pitchFamily="18" charset="0"/>
                <a:cs typeface="Times New Roman" panose="02020603050405020304" pitchFamily="18" charset="0"/>
              </a:rPr>
              <a:t>du</a:t>
            </a:r>
            <a:r>
              <a:rPr lang="tr-TR" b="1" dirty="0" smtClean="0">
                <a:solidFill>
                  <a:srgbClr val="FF0000"/>
                </a:solidFill>
                <a:latin typeface="Times New Roman" panose="02020603050405020304" pitchFamily="18" charset="0"/>
                <a:cs typeface="Times New Roman" panose="02020603050405020304" pitchFamily="18" charset="0"/>
              </a:rPr>
              <a:t>)</a:t>
            </a:r>
            <a:r>
              <a:rPr lang="tr-TR" b="1" dirty="0">
                <a:solidFill>
                  <a:schemeClr val="tx2"/>
                </a:solidFill>
                <a:latin typeface="Times New Roman" panose="02020603050405020304" pitchFamily="18" charset="0"/>
                <a:cs typeface="Times New Roman" panose="02020603050405020304" pitchFamily="18" charset="0"/>
              </a:rPr>
              <a:t> </a:t>
            </a:r>
            <a:r>
              <a:rPr lang="tr-TR" b="1" dirty="0" smtClean="0">
                <a:solidFill>
                  <a:srgbClr val="0070C0"/>
                </a:solidFill>
                <a:latin typeface="Times New Roman" panose="02020603050405020304" pitchFamily="18" charset="0"/>
                <a:cs typeface="Times New Roman" panose="02020603050405020304" pitchFamily="18" charset="0"/>
              </a:rPr>
              <a:t>ve 2023 yılına kadar kurulmalıydı</a:t>
            </a:r>
          </a:p>
          <a:p>
            <a:endParaRPr lang="tr-TR" sz="800" b="1" dirty="0">
              <a:solidFill>
                <a:schemeClr val="tx2"/>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tr-TR" sz="1600" dirty="0" err="1" smtClean="0">
                <a:latin typeface="Times New Roman" panose="02020603050405020304" pitchFamily="18" charset="0"/>
                <a:cs typeface="Times New Roman" panose="02020603050405020304" pitchFamily="18" charset="0"/>
              </a:rPr>
              <a:t>Linak</a:t>
            </a:r>
            <a:r>
              <a:rPr lang="tr-TR" sz="1600" dirty="0" smtClean="0">
                <a:latin typeface="Times New Roman" panose="02020603050405020304" pitchFamily="18" charset="0"/>
                <a:cs typeface="Times New Roman" panose="02020603050405020304" pitchFamily="18" charset="0"/>
              </a:rPr>
              <a:t>-halka tipli </a:t>
            </a:r>
            <a:r>
              <a:rPr lang="tr-TR" sz="1600" dirty="0" err="1" smtClean="0">
                <a:latin typeface="Times New Roman" panose="02020603050405020304" pitchFamily="18" charset="0"/>
                <a:cs typeface="Times New Roman" panose="02020603050405020304" pitchFamily="18" charset="0"/>
              </a:rPr>
              <a:t>Super-Charm</a:t>
            </a:r>
            <a:r>
              <a:rPr lang="tr-TR" sz="1600" dirty="0" smtClean="0">
                <a:latin typeface="Times New Roman" panose="02020603050405020304" pitchFamily="18" charset="0"/>
                <a:cs typeface="Times New Roman" panose="02020603050405020304" pitchFamily="18" charset="0"/>
              </a:rPr>
              <a:t> Fabrikası,</a:t>
            </a:r>
          </a:p>
          <a:p>
            <a:pPr marL="285750" indent="-285750">
              <a:buFont typeface="Wingdings" panose="05000000000000000000" pitchFamily="2" charset="2"/>
              <a:buChar char="Ø"/>
            </a:pPr>
            <a:r>
              <a:rPr lang="tr-TR" sz="1600" dirty="0" smtClean="0">
                <a:latin typeface="Times New Roman" panose="02020603050405020304" pitchFamily="18" charset="0"/>
                <a:cs typeface="Times New Roman" panose="02020603050405020304" pitchFamily="18" charset="0"/>
              </a:rPr>
              <a:t>Gev enerjili elektron </a:t>
            </a:r>
            <a:r>
              <a:rPr lang="tr-TR" sz="1600" dirty="0" err="1" smtClean="0">
                <a:latin typeface="Times New Roman" panose="02020603050405020304" pitchFamily="18" charset="0"/>
                <a:cs typeface="Times New Roman" panose="02020603050405020304" pitchFamily="18" charset="0"/>
              </a:rPr>
              <a:t>linakı</a:t>
            </a:r>
            <a:r>
              <a:rPr lang="tr-TR" sz="1600" dirty="0" smtClean="0">
                <a:latin typeface="Times New Roman" panose="02020603050405020304" pitchFamily="18" charset="0"/>
                <a:cs typeface="Times New Roman" panose="02020603050405020304" pitchFamily="18" charset="0"/>
              </a:rPr>
              <a:t> bazında Serbest Elektron Lazeri,</a:t>
            </a:r>
          </a:p>
          <a:p>
            <a:pPr marL="285750" indent="-285750">
              <a:buFont typeface="Wingdings" panose="05000000000000000000" pitchFamily="2" charset="2"/>
              <a:buChar char="Ø"/>
            </a:pPr>
            <a:r>
              <a:rPr lang="tr-TR" sz="1600" dirty="0" smtClean="0">
                <a:latin typeface="Times New Roman" panose="02020603050405020304" pitchFamily="18" charset="0"/>
                <a:cs typeface="Times New Roman" panose="02020603050405020304" pitchFamily="18" charset="0"/>
              </a:rPr>
              <a:t>3.77 </a:t>
            </a:r>
            <a:r>
              <a:rPr lang="tr-TR" sz="1600" dirty="0" err="1" smtClean="0">
                <a:latin typeface="Times New Roman" panose="02020603050405020304" pitchFamily="18" charset="0"/>
                <a:cs typeface="Times New Roman" panose="02020603050405020304" pitchFamily="18" charset="0"/>
              </a:rPr>
              <a:t>Gev’lik</a:t>
            </a:r>
            <a:r>
              <a:rPr lang="tr-TR" sz="1600" dirty="0" smtClean="0">
                <a:latin typeface="Times New Roman" panose="02020603050405020304" pitchFamily="18" charset="0"/>
                <a:cs typeface="Times New Roman" panose="02020603050405020304" pitchFamily="18" charset="0"/>
              </a:rPr>
              <a:t> pozitron halkası bazında 3+ nesil </a:t>
            </a:r>
            <a:r>
              <a:rPr lang="tr-TR" sz="1600" dirty="0" err="1" smtClean="0">
                <a:latin typeface="Times New Roman" panose="02020603050405020304" pitchFamily="18" charset="0"/>
                <a:cs typeface="Times New Roman" panose="02020603050405020304" pitchFamily="18" charset="0"/>
              </a:rPr>
              <a:t>Sinkrotron</a:t>
            </a:r>
            <a:r>
              <a:rPr lang="tr-TR" sz="1600" dirty="0" smtClean="0">
                <a:latin typeface="Times New Roman" panose="02020603050405020304" pitchFamily="18" charset="0"/>
                <a:cs typeface="Times New Roman" panose="02020603050405020304" pitchFamily="18" charset="0"/>
              </a:rPr>
              <a:t> Işınımı Kaynağı,</a:t>
            </a:r>
          </a:p>
          <a:p>
            <a:pPr marL="285750" indent="-285750">
              <a:buFont typeface="Wingdings" panose="05000000000000000000" pitchFamily="2" charset="2"/>
              <a:buChar char="Ø"/>
            </a:pPr>
            <a:r>
              <a:rPr lang="tr-TR" sz="1600" dirty="0" err="1" smtClean="0">
                <a:latin typeface="Times New Roman" panose="02020603050405020304" pitchFamily="18" charset="0"/>
                <a:cs typeface="Times New Roman" panose="02020603050405020304" pitchFamily="18" charset="0"/>
              </a:rPr>
              <a:t>GeV</a:t>
            </a:r>
            <a:r>
              <a:rPr lang="tr-TR" sz="1600" dirty="0" smtClean="0">
                <a:latin typeface="Times New Roman" panose="02020603050405020304" pitchFamily="18" charset="0"/>
                <a:cs typeface="Times New Roman" panose="02020603050405020304" pitchFamily="18" charset="0"/>
              </a:rPr>
              <a:t> enerjili Doğrusal Proton Hızlandırıcısı (ADS-Toryum, Nötron </a:t>
            </a:r>
            <a:r>
              <a:rPr lang="tr-TR" sz="1600" dirty="0" err="1" smtClean="0">
                <a:latin typeface="Times New Roman" panose="02020603050405020304" pitchFamily="18" charset="0"/>
                <a:cs typeface="Times New Roman" panose="02020603050405020304" pitchFamily="18" charset="0"/>
              </a:rPr>
              <a:t>Spallasyon</a:t>
            </a:r>
            <a:r>
              <a:rPr lang="tr-TR" sz="1600" dirty="0" smtClean="0">
                <a:latin typeface="Times New Roman" panose="02020603050405020304" pitchFamily="18" charset="0"/>
                <a:cs typeface="Times New Roman" panose="02020603050405020304" pitchFamily="18" charset="0"/>
              </a:rPr>
              <a:t>  Kaynağı, </a:t>
            </a:r>
            <a:r>
              <a:rPr lang="tr-TR" sz="1600" dirty="0" err="1" smtClean="0">
                <a:latin typeface="Times New Roman" panose="02020603050405020304" pitchFamily="18" charset="0"/>
                <a:cs typeface="Times New Roman" panose="02020603050405020304" pitchFamily="18" charset="0"/>
              </a:rPr>
              <a:t>Hadron</a:t>
            </a:r>
            <a:r>
              <a:rPr lang="tr-TR" sz="1600" dirty="0" smtClean="0">
                <a:latin typeface="Times New Roman" panose="02020603050405020304" pitchFamily="18" charset="0"/>
                <a:cs typeface="Times New Roman" panose="02020603050405020304" pitchFamily="18" charset="0"/>
              </a:rPr>
              <a:t> Tedavisi).</a:t>
            </a:r>
          </a:p>
          <a:p>
            <a:endParaRPr lang="tr-TR" sz="800" dirty="0" smtClean="0">
              <a:latin typeface="Times New Roman" panose="02020603050405020304" pitchFamily="18" charset="0"/>
              <a:cs typeface="Times New Roman" panose="02020603050405020304" pitchFamily="18" charset="0"/>
            </a:endParaRPr>
          </a:p>
          <a:p>
            <a:r>
              <a:rPr lang="tr-TR" dirty="0" smtClean="0">
                <a:latin typeface="Times New Roman" panose="02020603050405020304" pitchFamily="18" charset="0"/>
                <a:cs typeface="Times New Roman" panose="02020603050405020304" pitchFamily="18" charset="0"/>
              </a:rPr>
              <a:t>İlk aşamada eğitim tesisi olarak normal iletkenli 20+20 </a:t>
            </a:r>
            <a:r>
              <a:rPr lang="tr-TR" dirty="0" err="1" smtClean="0">
                <a:latin typeface="Times New Roman" panose="02020603050405020304" pitchFamily="18" charset="0"/>
                <a:cs typeface="Times New Roman" panose="02020603050405020304" pitchFamily="18" charset="0"/>
              </a:rPr>
              <a:t>MeV</a:t>
            </a:r>
            <a:r>
              <a:rPr lang="tr-TR" dirty="0" smtClean="0">
                <a:latin typeface="Times New Roman" panose="02020603050405020304" pitchFamily="18" charset="0"/>
                <a:cs typeface="Times New Roman" panose="02020603050405020304" pitchFamily="18" charset="0"/>
              </a:rPr>
              <a:t> enerjili </a:t>
            </a:r>
            <a:r>
              <a:rPr lang="tr-TR" dirty="0" err="1" smtClean="0">
                <a:latin typeface="Times New Roman" panose="02020603050405020304" pitchFamily="18" charset="0"/>
                <a:cs typeface="Times New Roman" panose="02020603050405020304" pitchFamily="18" charset="0"/>
              </a:rPr>
              <a:t>linak’a</a:t>
            </a:r>
            <a:r>
              <a:rPr lang="tr-TR" dirty="0" smtClean="0">
                <a:latin typeface="Times New Roman" panose="02020603050405020304" pitchFamily="18" charset="0"/>
                <a:cs typeface="Times New Roman" panose="02020603050405020304" pitchFamily="18" charset="0"/>
              </a:rPr>
              <a:t> dayalı IR SEL kurmayı planlamıştık. Bu tesis 2009 yılında çalışmalıydı.</a:t>
            </a:r>
            <a:endParaRPr lang="tr-TR" dirty="0">
              <a:latin typeface="Times New Roman" panose="02020603050405020304" pitchFamily="18" charset="0"/>
              <a:cs typeface="Times New Roman" panose="02020603050405020304" pitchFamily="18" charset="0"/>
            </a:endParaRPr>
          </a:p>
        </p:txBody>
      </p:sp>
      <p:sp>
        <p:nvSpPr>
          <p:cNvPr id="4" name="Metin kutusu 3"/>
          <p:cNvSpPr txBox="1"/>
          <p:nvPr/>
        </p:nvSpPr>
        <p:spPr>
          <a:xfrm>
            <a:off x="323528" y="4358134"/>
            <a:ext cx="8496944" cy="1231106"/>
          </a:xfrm>
          <a:prstGeom prst="rect">
            <a:avLst/>
          </a:prstGeom>
          <a:noFill/>
        </p:spPr>
        <p:txBody>
          <a:bodyPr wrap="square" rtlCol="0">
            <a:spAutoFit/>
          </a:bodyPr>
          <a:lstStyle/>
          <a:p>
            <a:r>
              <a:rPr lang="tr-TR" b="1" dirty="0" smtClean="0">
                <a:solidFill>
                  <a:srgbClr val="0070C0"/>
                </a:solidFill>
                <a:latin typeface="Times New Roman" panose="02020603050405020304" pitchFamily="18" charset="0"/>
                <a:cs typeface="Times New Roman" panose="02020603050405020304" pitchFamily="18" charset="0"/>
              </a:rPr>
              <a:t>DPT destekli projeler</a:t>
            </a:r>
          </a:p>
          <a:p>
            <a:endParaRPr lang="tr-TR" sz="800" b="1" dirty="0" smtClean="0">
              <a:solidFill>
                <a:schemeClr val="accent1"/>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tr-TR" sz="1600" dirty="0" smtClean="0">
                <a:latin typeface="Times New Roman" panose="02020603050405020304" pitchFamily="18" charset="0"/>
                <a:cs typeface="Times New Roman" panose="02020603050405020304" pitchFamily="18" charset="0"/>
              </a:rPr>
              <a:t>Fizibilite projesi, 1997-2000, AÜ+GÜ,</a:t>
            </a:r>
          </a:p>
          <a:p>
            <a:pPr marL="285750" indent="-285750">
              <a:buFont typeface="Wingdings" panose="05000000000000000000" pitchFamily="2" charset="2"/>
              <a:buChar char="Ø"/>
            </a:pPr>
            <a:r>
              <a:rPr lang="tr-TR" sz="1600" dirty="0" smtClean="0">
                <a:latin typeface="Times New Roman" panose="02020603050405020304" pitchFamily="18" charset="0"/>
                <a:cs typeface="Times New Roman" panose="02020603050405020304" pitchFamily="18" charset="0"/>
              </a:rPr>
              <a:t>Genel Tasarım projesi, 2002-2005, GÜ+AÜ,</a:t>
            </a:r>
          </a:p>
          <a:p>
            <a:pPr marL="285750" indent="-285750">
              <a:buFont typeface="Wingdings" panose="05000000000000000000" pitchFamily="2" charset="2"/>
              <a:buChar char="Ø"/>
            </a:pPr>
            <a:r>
              <a:rPr lang="tr-TR" sz="1600" dirty="0" smtClean="0">
                <a:latin typeface="Times New Roman" panose="02020603050405020304" pitchFamily="18" charset="0"/>
                <a:cs typeface="Times New Roman" panose="02020603050405020304" pitchFamily="18" charset="0"/>
              </a:rPr>
              <a:t>Teknik Tasarım projesi, 2006-2009, AÜ koordinatörlüğünde 10 üniversitemiz.  </a:t>
            </a:r>
            <a:endParaRPr lang="tr-TR" sz="1600" dirty="0">
              <a:latin typeface="Times New Roman" panose="02020603050405020304" pitchFamily="18" charset="0"/>
              <a:cs typeface="Times New Roman" panose="02020603050405020304" pitchFamily="18" charset="0"/>
            </a:endParaRPr>
          </a:p>
        </p:txBody>
      </p:sp>
      <p:sp>
        <p:nvSpPr>
          <p:cNvPr id="5" name="Metin kutusu 4"/>
          <p:cNvSpPr txBox="1"/>
          <p:nvPr/>
        </p:nvSpPr>
        <p:spPr>
          <a:xfrm>
            <a:off x="323528" y="5662989"/>
            <a:ext cx="8496944" cy="646331"/>
          </a:xfrm>
          <a:prstGeom prst="rect">
            <a:avLst/>
          </a:prstGeom>
          <a:noFill/>
        </p:spPr>
        <p:txBody>
          <a:bodyPr wrap="square" rtlCol="0">
            <a:spAutoFit/>
          </a:bodyPr>
          <a:lstStyle/>
          <a:p>
            <a:r>
              <a:rPr lang="tr-TR" b="1" dirty="0" smtClean="0">
                <a:solidFill>
                  <a:srgbClr val="0070C0"/>
                </a:solidFill>
                <a:latin typeface="Times New Roman" panose="02020603050405020304" pitchFamily="18" charset="0"/>
                <a:cs typeface="Times New Roman" panose="02020603050405020304" pitchFamily="18" charset="0"/>
              </a:rPr>
              <a:t>TAC projesi için model olarak KEK (</a:t>
            </a:r>
            <a:r>
              <a:rPr lang="tr-TR" b="1" dirty="0" err="1" smtClean="0">
                <a:solidFill>
                  <a:srgbClr val="0070C0"/>
                </a:solidFill>
                <a:latin typeface="Times New Roman" panose="02020603050405020304" pitchFamily="18" charset="0"/>
                <a:cs typeface="Times New Roman" panose="02020603050405020304" pitchFamily="18" charset="0"/>
              </a:rPr>
              <a:t>Tsukuba</a:t>
            </a:r>
            <a:r>
              <a:rPr lang="tr-TR" b="1" dirty="0" smtClean="0">
                <a:solidFill>
                  <a:srgbClr val="0070C0"/>
                </a:solidFill>
                <a:latin typeface="Times New Roman" panose="02020603050405020304" pitchFamily="18" charset="0"/>
                <a:cs typeface="Times New Roman" panose="02020603050405020304" pitchFamily="18" charset="0"/>
              </a:rPr>
              <a:t>, Japonya, </a:t>
            </a:r>
            <a:r>
              <a:rPr lang="tr-TR" dirty="0" smtClean="0">
                <a:latin typeface="Times New Roman" panose="02020603050405020304" pitchFamily="18" charset="0"/>
                <a:cs typeface="Times New Roman" panose="02020603050405020304" pitchFamily="18" charset="0"/>
              </a:rPr>
              <a:t>1964-bugün</a:t>
            </a:r>
            <a:r>
              <a:rPr lang="tr-TR" b="1" dirty="0" smtClean="0">
                <a:solidFill>
                  <a:srgbClr val="0070C0"/>
                </a:solidFill>
                <a:latin typeface="Times New Roman" panose="02020603050405020304" pitchFamily="18" charset="0"/>
                <a:cs typeface="Times New Roman" panose="02020603050405020304" pitchFamily="18" charset="0"/>
              </a:rPr>
              <a:t>) ve DESY (Hamburg, Almanya, </a:t>
            </a:r>
            <a:r>
              <a:rPr lang="tr-TR" dirty="0" smtClean="0">
                <a:latin typeface="Times New Roman" panose="02020603050405020304" pitchFamily="18" charset="0"/>
                <a:cs typeface="Times New Roman" panose="02020603050405020304" pitchFamily="18" charset="0"/>
              </a:rPr>
              <a:t>1959-bugün</a:t>
            </a:r>
            <a:r>
              <a:rPr lang="tr-TR" b="1" dirty="0" smtClean="0">
                <a:solidFill>
                  <a:srgbClr val="0070C0"/>
                </a:solidFill>
                <a:latin typeface="Times New Roman" panose="02020603050405020304" pitchFamily="18" charset="0"/>
                <a:cs typeface="Times New Roman" panose="02020603050405020304" pitchFamily="18" charset="0"/>
              </a:rPr>
              <a:t>) Ulusal Laboratuvarları alınmıştı.</a:t>
            </a:r>
            <a:endParaRPr lang="tr-TR" b="1" dirty="0">
              <a:solidFill>
                <a:srgbClr val="0070C0"/>
              </a:solidFill>
              <a:latin typeface="Times New Roman" panose="02020603050405020304" pitchFamily="18" charset="0"/>
              <a:cs typeface="Times New Roman" panose="02020603050405020304" pitchFamily="18" charset="0"/>
            </a:endParaRPr>
          </a:p>
        </p:txBody>
      </p:sp>
      <p:sp>
        <p:nvSpPr>
          <p:cNvPr id="6" name="Veri Yer Tutucusu 5"/>
          <p:cNvSpPr>
            <a:spLocks noGrp="1"/>
          </p:cNvSpPr>
          <p:nvPr>
            <p:ph type="dt" sz="half" idx="10"/>
          </p:nvPr>
        </p:nvSpPr>
        <p:spPr/>
        <p:txBody>
          <a:bodyPr/>
          <a:lstStyle/>
          <a:p>
            <a:r>
              <a:rPr lang="tr-TR" smtClean="0"/>
              <a:t>27.11.2021</a:t>
            </a:r>
            <a:endParaRPr lang="tr-TR"/>
          </a:p>
        </p:txBody>
      </p:sp>
      <p:sp>
        <p:nvSpPr>
          <p:cNvPr id="7" name="Altbilgi Yer Tutucusu 6"/>
          <p:cNvSpPr>
            <a:spLocks noGrp="1"/>
          </p:cNvSpPr>
          <p:nvPr>
            <p:ph type="ftr" sz="quarter" idx="11"/>
          </p:nvPr>
        </p:nvSpPr>
        <p:spPr/>
        <p:txBody>
          <a:bodyPr/>
          <a:lstStyle/>
          <a:p>
            <a:r>
              <a:rPr lang="tr-TR" smtClean="0"/>
              <a:t>Saleh@İstinye</a:t>
            </a:r>
            <a:endParaRPr lang="tr-TR"/>
          </a:p>
        </p:txBody>
      </p:sp>
      <p:sp>
        <p:nvSpPr>
          <p:cNvPr id="8" name="Slayt Numarası Yer Tutucusu 7"/>
          <p:cNvSpPr>
            <a:spLocks noGrp="1"/>
          </p:cNvSpPr>
          <p:nvPr>
            <p:ph type="sldNum" sz="quarter" idx="12"/>
          </p:nvPr>
        </p:nvSpPr>
        <p:spPr/>
        <p:txBody>
          <a:bodyPr/>
          <a:lstStyle/>
          <a:p>
            <a:fld id="{F302176B-0E47-46AC-8F43-DAB4B8A37D06}" type="slidenum">
              <a:rPr lang="tr-TR" smtClean="0"/>
              <a:t>19</a:t>
            </a:fld>
            <a:endParaRPr lang="tr-TR"/>
          </a:p>
        </p:txBody>
      </p:sp>
    </p:spTree>
    <p:extLst>
      <p:ext uri="{BB962C8B-B14F-4D97-AF65-F5344CB8AC3E}">
        <p14:creationId xmlns:p14="http://schemas.microsoft.com/office/powerpoint/2010/main" val="17729704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i Yer Tutucusu 1"/>
          <p:cNvSpPr>
            <a:spLocks noGrp="1"/>
          </p:cNvSpPr>
          <p:nvPr>
            <p:ph type="dt" sz="half" idx="10"/>
          </p:nvPr>
        </p:nvSpPr>
        <p:spPr/>
        <p:txBody>
          <a:bodyPr/>
          <a:lstStyle/>
          <a:p>
            <a:r>
              <a:rPr lang="tr-TR" smtClean="0"/>
              <a:t>27.11.2021</a:t>
            </a:r>
            <a:endParaRPr lang="tr-TR"/>
          </a:p>
        </p:txBody>
      </p:sp>
      <p:sp>
        <p:nvSpPr>
          <p:cNvPr id="3" name="Altbilgi Yer Tutucusu 2"/>
          <p:cNvSpPr>
            <a:spLocks noGrp="1"/>
          </p:cNvSpPr>
          <p:nvPr>
            <p:ph type="ftr" sz="quarter" idx="11"/>
          </p:nvPr>
        </p:nvSpPr>
        <p:spPr/>
        <p:txBody>
          <a:bodyPr/>
          <a:lstStyle/>
          <a:p>
            <a:r>
              <a:rPr lang="tr-TR" smtClean="0"/>
              <a:t>Saleh@İstinye</a:t>
            </a:r>
            <a:endParaRPr lang="tr-TR"/>
          </a:p>
        </p:txBody>
      </p:sp>
      <p:sp>
        <p:nvSpPr>
          <p:cNvPr id="4" name="Slayt Numarası Yer Tutucusu 3"/>
          <p:cNvSpPr>
            <a:spLocks noGrp="1"/>
          </p:cNvSpPr>
          <p:nvPr>
            <p:ph type="sldNum" sz="quarter" idx="12"/>
          </p:nvPr>
        </p:nvSpPr>
        <p:spPr/>
        <p:txBody>
          <a:bodyPr/>
          <a:lstStyle/>
          <a:p>
            <a:fld id="{F302176B-0E47-46AC-8F43-DAB4B8A37D06}" type="slidenum">
              <a:rPr lang="tr-TR" smtClean="0"/>
              <a:t>2</a:t>
            </a:fld>
            <a:endParaRPr lang="tr-TR"/>
          </a:p>
        </p:txBody>
      </p:sp>
      <p:sp>
        <p:nvSpPr>
          <p:cNvPr id="5" name="Dikdörtgen 4"/>
          <p:cNvSpPr/>
          <p:nvPr/>
        </p:nvSpPr>
        <p:spPr>
          <a:xfrm>
            <a:off x="107504" y="319296"/>
            <a:ext cx="3600400" cy="2677656"/>
          </a:xfrm>
          <a:prstGeom prst="rect">
            <a:avLst/>
          </a:prstGeom>
        </p:spPr>
        <p:txBody>
          <a:bodyPr wrap="square">
            <a:spAutoFit/>
          </a:bodyPr>
          <a:lstStyle/>
          <a:p>
            <a:pPr lvl="0" algn="ctr" fontAlgn="base">
              <a:spcBef>
                <a:spcPct val="0"/>
              </a:spcBef>
              <a:spcAft>
                <a:spcPct val="0"/>
              </a:spcAft>
            </a:pPr>
            <a:r>
              <a:rPr lang="tr-TR" altLang="tr-TR" b="1" i="1" dirty="0" smtClean="0">
                <a:solidFill>
                  <a:srgbClr val="0070C0"/>
                </a:solidFill>
                <a:latin typeface="Calibri" pitchFamily="34" charset="0"/>
                <a:cs typeface="Times New Roman" pitchFamily="18" charset="0"/>
              </a:rPr>
              <a:t>“ </a:t>
            </a:r>
            <a:r>
              <a:rPr lang="tr-TR" altLang="tr-TR" b="1" dirty="0">
                <a:solidFill>
                  <a:srgbClr val="0070C0"/>
                </a:solidFill>
                <a:latin typeface="Arial" charset="0"/>
              </a:rPr>
              <a:t>Milli kültürümüzü muasır medeniyet seviyesinin üstüne çıkaracağız</a:t>
            </a:r>
            <a:r>
              <a:rPr lang="tr-TR" altLang="tr-TR" b="1" i="1" dirty="0">
                <a:solidFill>
                  <a:srgbClr val="0070C0"/>
                </a:solidFill>
                <a:latin typeface="Calibri" pitchFamily="34" charset="0"/>
                <a:cs typeface="Times New Roman" pitchFamily="18" charset="0"/>
              </a:rPr>
              <a:t> ”</a:t>
            </a:r>
            <a:r>
              <a:rPr lang="tr-TR" altLang="tr-TR" b="1" dirty="0">
                <a:solidFill>
                  <a:srgbClr val="0070C0"/>
                </a:solidFill>
                <a:latin typeface="Arial" charset="0"/>
              </a:rPr>
              <a:t> </a:t>
            </a:r>
            <a:r>
              <a:rPr lang="tr-TR" altLang="tr-TR" b="1" dirty="0" smtClean="0">
                <a:solidFill>
                  <a:srgbClr val="0070C0"/>
                </a:solidFill>
                <a:latin typeface="Arial" charset="0"/>
              </a:rPr>
              <a:t>!!!</a:t>
            </a:r>
          </a:p>
          <a:p>
            <a:pPr lvl="0" algn="ctr" fontAlgn="base">
              <a:spcBef>
                <a:spcPct val="0"/>
              </a:spcBef>
              <a:spcAft>
                <a:spcPct val="0"/>
              </a:spcAft>
            </a:pPr>
            <a:endParaRPr lang="tr-TR" altLang="tr-TR" sz="800" b="1" dirty="0">
              <a:solidFill>
                <a:srgbClr val="0070C0"/>
              </a:solidFill>
              <a:latin typeface="Arial" charset="0"/>
            </a:endParaRPr>
          </a:p>
          <a:p>
            <a:pPr lvl="0" algn="ctr" fontAlgn="base">
              <a:spcBef>
                <a:spcPct val="0"/>
              </a:spcBef>
              <a:spcAft>
                <a:spcPct val="0"/>
              </a:spcAft>
            </a:pPr>
            <a:r>
              <a:rPr lang="tr-TR" altLang="tr-TR" dirty="0">
                <a:solidFill>
                  <a:srgbClr val="0070C0"/>
                </a:solidFill>
                <a:latin typeface="Arial" charset="0"/>
              </a:rPr>
              <a:t>Bu maksada ulaşmak için: </a:t>
            </a:r>
            <a:endParaRPr lang="tr-TR" altLang="tr-TR" dirty="0" smtClean="0">
              <a:solidFill>
                <a:srgbClr val="0070C0"/>
              </a:solidFill>
              <a:latin typeface="Arial" charset="0"/>
            </a:endParaRPr>
          </a:p>
          <a:p>
            <a:pPr lvl="0" algn="ctr" fontAlgn="base">
              <a:spcBef>
                <a:spcPct val="0"/>
              </a:spcBef>
              <a:spcAft>
                <a:spcPct val="0"/>
              </a:spcAft>
            </a:pPr>
            <a:endParaRPr lang="tr-TR" altLang="tr-TR" sz="800" dirty="0" smtClean="0">
              <a:solidFill>
                <a:srgbClr val="0070C0"/>
              </a:solidFill>
              <a:latin typeface="Arial" charset="0"/>
            </a:endParaRPr>
          </a:p>
          <a:p>
            <a:pPr lvl="0" algn="ctr" fontAlgn="base">
              <a:spcBef>
                <a:spcPct val="0"/>
              </a:spcBef>
              <a:spcAft>
                <a:spcPct val="0"/>
              </a:spcAft>
            </a:pPr>
            <a:r>
              <a:rPr lang="tr-TR" altLang="tr-TR" b="1" i="1" dirty="0" smtClean="0">
                <a:solidFill>
                  <a:srgbClr val="0070C0"/>
                </a:solidFill>
                <a:latin typeface="Calibri" pitchFamily="34" charset="0"/>
                <a:cs typeface="Times New Roman" pitchFamily="18" charset="0"/>
              </a:rPr>
              <a:t>“ </a:t>
            </a:r>
            <a:r>
              <a:rPr lang="tr-TR" altLang="tr-TR" b="1" dirty="0" smtClean="0">
                <a:solidFill>
                  <a:srgbClr val="0070C0"/>
                </a:solidFill>
                <a:latin typeface="Arial" charset="0"/>
              </a:rPr>
              <a:t>En </a:t>
            </a:r>
            <a:r>
              <a:rPr lang="tr-TR" altLang="tr-TR" b="1" dirty="0">
                <a:solidFill>
                  <a:srgbClr val="0070C0"/>
                </a:solidFill>
                <a:latin typeface="Arial" charset="0"/>
              </a:rPr>
              <a:t>hakiki mürşit İlimdir, Fendir</a:t>
            </a:r>
            <a:r>
              <a:rPr lang="tr-TR" altLang="tr-TR" b="1" dirty="0" smtClean="0">
                <a:solidFill>
                  <a:srgbClr val="0070C0"/>
                </a:solidFill>
                <a:latin typeface="Arial" charset="0"/>
              </a:rPr>
              <a:t>.</a:t>
            </a:r>
            <a:r>
              <a:rPr lang="tr-TR" altLang="tr-TR" b="1" i="1" dirty="0">
                <a:solidFill>
                  <a:srgbClr val="0070C0"/>
                </a:solidFill>
                <a:latin typeface="Calibri" pitchFamily="34" charset="0"/>
                <a:cs typeface="Times New Roman" pitchFamily="18" charset="0"/>
              </a:rPr>
              <a:t> ”</a:t>
            </a:r>
            <a:endParaRPr lang="tr-TR" altLang="tr-TR" b="1" dirty="0" smtClean="0">
              <a:solidFill>
                <a:srgbClr val="0070C0"/>
              </a:solidFill>
              <a:latin typeface="Arial" charset="0"/>
            </a:endParaRPr>
          </a:p>
          <a:p>
            <a:pPr lvl="0" algn="ctr" fontAlgn="base">
              <a:spcBef>
                <a:spcPct val="0"/>
              </a:spcBef>
              <a:spcAft>
                <a:spcPct val="0"/>
              </a:spcAft>
            </a:pPr>
            <a:endParaRPr lang="tr-TR" altLang="tr-TR" sz="800" b="1" dirty="0">
              <a:solidFill>
                <a:srgbClr val="0070C0"/>
              </a:solidFill>
              <a:latin typeface="Arial" charset="0"/>
            </a:endParaRPr>
          </a:p>
          <a:p>
            <a:pPr algn="ctr" fontAlgn="base">
              <a:spcBef>
                <a:spcPct val="0"/>
              </a:spcBef>
              <a:spcAft>
                <a:spcPct val="0"/>
              </a:spcAft>
            </a:pPr>
            <a:r>
              <a:rPr lang="tr-TR" altLang="tr-TR" b="1" dirty="0">
                <a:solidFill>
                  <a:srgbClr val="0070C0"/>
                </a:solidFill>
                <a:latin typeface="Arial" charset="0"/>
              </a:rPr>
              <a:t>v</a:t>
            </a:r>
            <a:r>
              <a:rPr lang="tr-TR" altLang="tr-TR" b="1" dirty="0" smtClean="0">
                <a:solidFill>
                  <a:srgbClr val="0070C0"/>
                </a:solidFill>
                <a:latin typeface="Arial" charset="0"/>
              </a:rPr>
              <a:t>e </a:t>
            </a:r>
            <a:r>
              <a:rPr lang="tr-TR" altLang="tr-TR" b="1" i="1" dirty="0" smtClean="0">
                <a:solidFill>
                  <a:srgbClr val="0070C0"/>
                </a:solidFill>
                <a:latin typeface="Calibri" pitchFamily="34" charset="0"/>
                <a:cs typeface="Times New Roman" pitchFamily="18" charset="0"/>
              </a:rPr>
              <a:t>“ </a:t>
            </a:r>
            <a:r>
              <a:rPr lang="tr-TR" altLang="tr-TR" b="1" dirty="0" smtClean="0">
                <a:solidFill>
                  <a:srgbClr val="0070C0"/>
                </a:solidFill>
                <a:latin typeface="Arial" charset="0"/>
              </a:rPr>
              <a:t>İlim tercüme ile olmaz, tetkikle olur.</a:t>
            </a:r>
            <a:r>
              <a:rPr lang="tr-TR" altLang="tr-TR" b="1" i="1" dirty="0" smtClean="0">
                <a:solidFill>
                  <a:srgbClr val="0070C0"/>
                </a:solidFill>
                <a:latin typeface="Calibri" pitchFamily="34" charset="0"/>
                <a:cs typeface="Times New Roman" pitchFamily="18" charset="0"/>
              </a:rPr>
              <a:t> ”</a:t>
            </a:r>
            <a:endParaRPr lang="tr-TR" altLang="tr-TR" b="1" dirty="0">
              <a:solidFill>
                <a:srgbClr val="0070C0"/>
              </a:solidFill>
              <a:latin typeface="Arial" charset="0"/>
            </a:endParaRPr>
          </a:p>
        </p:txBody>
      </p:sp>
      <p:pic>
        <p:nvPicPr>
          <p:cNvPr id="6" name="Picture 4" descr="http://www.ataturkinkilaplari.com/depo/ataturk_posterleri/FGTJNB-ataturk-un%20muhtesem-bir-kalpakli-resm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71019" y="55933"/>
            <a:ext cx="5011046" cy="6613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5 Metin kutusu"/>
          <p:cNvSpPr txBox="1">
            <a:spLocks noChangeArrowheads="1"/>
          </p:cNvSpPr>
          <p:nvPr/>
        </p:nvSpPr>
        <p:spPr bwMode="auto">
          <a:xfrm>
            <a:off x="107504" y="3074184"/>
            <a:ext cx="3960440"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 typeface="Monotype Sorts" pitchFamily="2" charset="2"/>
              <a:buNone/>
            </a:pPr>
            <a:r>
              <a:rPr lang="tr-TR" altLang="tr-TR" sz="2000" dirty="0">
                <a:solidFill>
                  <a:srgbClr val="003399"/>
                </a:solidFill>
              </a:rPr>
              <a:t>“Asla şüphem yoktur ki, Türklüğün unutulmuş medeni vasfı ve büyük medeni kabiliyeti, bundan sonraki inkişafı ile </a:t>
            </a:r>
            <a:r>
              <a:rPr lang="tr-TR" altLang="tr-TR" sz="2000" dirty="0" smtClean="0">
                <a:solidFill>
                  <a:srgbClr val="003399"/>
                </a:solidFill>
              </a:rPr>
              <a:t>atinin </a:t>
            </a:r>
            <a:r>
              <a:rPr lang="tr-TR" altLang="tr-TR" sz="2000" dirty="0">
                <a:solidFill>
                  <a:srgbClr val="003399"/>
                </a:solidFill>
              </a:rPr>
              <a:t>yüksek medeniyet ufkunda yeni bir güneş gibi doğacaktır.”</a:t>
            </a:r>
          </a:p>
        </p:txBody>
      </p:sp>
      <p:pic>
        <p:nvPicPr>
          <p:cNvPr id="8" name="Picture 2" descr="http://cev.org.tr/images/ATA%20imza%20gri%20tab.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5085184"/>
            <a:ext cx="2879725" cy="107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372352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5"/>
          <p:cNvSpPr>
            <a:spLocks noGrp="1" noChangeArrowheads="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50000"/>
              <a:buFont typeface="Monotype Sorts" pitchFamily="2" charset="2"/>
              <a:buChar char="n"/>
              <a:defRPr kumimoji="1" sz="2800">
                <a:solidFill>
                  <a:schemeClr val="tx1"/>
                </a:solidFill>
                <a:latin typeface="Arial" charset="0"/>
              </a:defRPr>
            </a:lvl1pPr>
            <a:lvl2pPr marL="742950" indent="-285750">
              <a:spcBef>
                <a:spcPct val="20000"/>
              </a:spcBef>
              <a:buClr>
                <a:schemeClr val="tx2"/>
              </a:buClr>
              <a:buSzPct val="75000"/>
              <a:buFont typeface="Monotype Sorts" pitchFamily="2" charset="2"/>
              <a:buChar char="u"/>
              <a:defRPr kumimoji="1" sz="2600">
                <a:solidFill>
                  <a:schemeClr val="tx1"/>
                </a:solidFill>
                <a:latin typeface="Arial" charset="0"/>
              </a:defRPr>
            </a:lvl2pPr>
            <a:lvl3pPr marL="1143000" indent="-228600">
              <a:spcBef>
                <a:spcPct val="20000"/>
              </a:spcBef>
              <a:buClr>
                <a:schemeClr val="hlink"/>
              </a:buClr>
              <a:buSzPct val="65000"/>
              <a:buFont typeface="Monotype Sorts" pitchFamily="2" charset="2"/>
              <a:buChar char="F"/>
              <a:defRPr kumimoji="1" sz="2400">
                <a:solidFill>
                  <a:schemeClr val="tx1"/>
                </a:solidFill>
                <a:latin typeface="Arial" charset="0"/>
              </a:defRPr>
            </a:lvl3pPr>
            <a:lvl4pPr marL="1600200" indent="-228600">
              <a:spcBef>
                <a:spcPct val="20000"/>
              </a:spcBef>
              <a:buClr>
                <a:schemeClr val="tx2"/>
              </a:buClr>
              <a:buSzPct val="100000"/>
              <a:buChar char="•"/>
              <a:defRPr kumimoji="1" sz="2000">
                <a:solidFill>
                  <a:schemeClr val="tx1"/>
                </a:solidFill>
                <a:latin typeface="Arial" charset="0"/>
              </a:defRPr>
            </a:lvl4pPr>
            <a:lvl5pPr marL="2057400" indent="-228600">
              <a:spcBef>
                <a:spcPct val="20000"/>
              </a:spcBef>
              <a:buClr>
                <a:schemeClr val="hlink"/>
              </a:buClr>
              <a:buSzPct val="100000"/>
              <a:buChar char="–"/>
              <a:defRPr kumimoji="1" sz="2000">
                <a:solidFill>
                  <a:schemeClr val="tx1"/>
                </a:solidFill>
                <a:latin typeface="Arial" charset="0"/>
              </a:defRPr>
            </a:lvl5pPr>
            <a:lvl6pPr marL="25146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6pPr>
            <a:lvl7pPr marL="29718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7pPr>
            <a:lvl8pPr marL="34290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8pPr>
            <a:lvl9pPr marL="38862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9pPr>
          </a:lstStyle>
          <a:p>
            <a:pPr>
              <a:spcBef>
                <a:spcPct val="0"/>
              </a:spcBef>
              <a:buClrTx/>
              <a:buSzTx/>
              <a:buFontTx/>
              <a:buNone/>
            </a:pPr>
            <a:r>
              <a:rPr kumimoji="0" lang="tr-TR" altLang="tr-TR" sz="1400" smtClean="0">
                <a:solidFill>
                  <a:srgbClr val="FF9966"/>
                </a:solidFill>
              </a:rPr>
              <a:t>27.11.2021</a:t>
            </a:r>
          </a:p>
        </p:txBody>
      </p:sp>
      <p:sp>
        <p:nvSpPr>
          <p:cNvPr id="132099" name="Rectangle 6"/>
          <p:cNvSpPr>
            <a:spLocks noGrp="1" noChangeArrowheads="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50000"/>
              <a:buFont typeface="Monotype Sorts" pitchFamily="2" charset="2"/>
              <a:buChar char="n"/>
              <a:defRPr kumimoji="1" sz="2800">
                <a:solidFill>
                  <a:schemeClr val="tx1"/>
                </a:solidFill>
                <a:latin typeface="Arial" charset="0"/>
              </a:defRPr>
            </a:lvl1pPr>
            <a:lvl2pPr marL="742950" indent="-285750">
              <a:spcBef>
                <a:spcPct val="20000"/>
              </a:spcBef>
              <a:buClr>
                <a:schemeClr val="tx2"/>
              </a:buClr>
              <a:buSzPct val="75000"/>
              <a:buFont typeface="Monotype Sorts" pitchFamily="2" charset="2"/>
              <a:buChar char="u"/>
              <a:defRPr kumimoji="1" sz="2600">
                <a:solidFill>
                  <a:schemeClr val="tx1"/>
                </a:solidFill>
                <a:latin typeface="Arial" charset="0"/>
              </a:defRPr>
            </a:lvl2pPr>
            <a:lvl3pPr marL="1143000" indent="-228600">
              <a:spcBef>
                <a:spcPct val="20000"/>
              </a:spcBef>
              <a:buClr>
                <a:schemeClr val="hlink"/>
              </a:buClr>
              <a:buSzPct val="65000"/>
              <a:buFont typeface="Monotype Sorts" pitchFamily="2" charset="2"/>
              <a:buChar char="F"/>
              <a:defRPr kumimoji="1" sz="2400">
                <a:solidFill>
                  <a:schemeClr val="tx1"/>
                </a:solidFill>
                <a:latin typeface="Arial" charset="0"/>
              </a:defRPr>
            </a:lvl3pPr>
            <a:lvl4pPr marL="1600200" indent="-228600">
              <a:spcBef>
                <a:spcPct val="20000"/>
              </a:spcBef>
              <a:buClr>
                <a:schemeClr val="tx2"/>
              </a:buClr>
              <a:buSzPct val="100000"/>
              <a:buChar char="•"/>
              <a:defRPr kumimoji="1" sz="2000">
                <a:solidFill>
                  <a:schemeClr val="tx1"/>
                </a:solidFill>
                <a:latin typeface="Arial" charset="0"/>
              </a:defRPr>
            </a:lvl4pPr>
            <a:lvl5pPr marL="2057400" indent="-228600">
              <a:spcBef>
                <a:spcPct val="20000"/>
              </a:spcBef>
              <a:buClr>
                <a:schemeClr val="hlink"/>
              </a:buClr>
              <a:buSzPct val="100000"/>
              <a:buChar char="–"/>
              <a:defRPr kumimoji="1" sz="2000">
                <a:solidFill>
                  <a:schemeClr val="tx1"/>
                </a:solidFill>
                <a:latin typeface="Arial" charset="0"/>
              </a:defRPr>
            </a:lvl5pPr>
            <a:lvl6pPr marL="25146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6pPr>
            <a:lvl7pPr marL="29718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7pPr>
            <a:lvl8pPr marL="34290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8pPr>
            <a:lvl9pPr marL="38862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9pPr>
          </a:lstStyle>
          <a:p>
            <a:pPr>
              <a:spcBef>
                <a:spcPct val="0"/>
              </a:spcBef>
              <a:buClrTx/>
              <a:buSzTx/>
              <a:buFontTx/>
              <a:buNone/>
            </a:pPr>
            <a:r>
              <a:rPr kumimoji="0" lang="tr-TR" altLang="tr-TR" sz="1400" smtClean="0">
                <a:solidFill>
                  <a:srgbClr val="FF9966"/>
                </a:solidFill>
              </a:rPr>
              <a:t>Saleh@İstinye</a:t>
            </a:r>
          </a:p>
        </p:txBody>
      </p:sp>
      <p:sp>
        <p:nvSpPr>
          <p:cNvPr id="132100" name="Rectangle 7"/>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50000"/>
              <a:buFont typeface="Monotype Sorts" pitchFamily="2" charset="2"/>
              <a:buChar char="n"/>
              <a:defRPr kumimoji="1" sz="2800">
                <a:solidFill>
                  <a:schemeClr val="tx1"/>
                </a:solidFill>
                <a:latin typeface="Arial" charset="0"/>
              </a:defRPr>
            </a:lvl1pPr>
            <a:lvl2pPr marL="742950" indent="-285750">
              <a:spcBef>
                <a:spcPct val="20000"/>
              </a:spcBef>
              <a:buClr>
                <a:schemeClr val="tx2"/>
              </a:buClr>
              <a:buSzPct val="75000"/>
              <a:buFont typeface="Monotype Sorts" pitchFamily="2" charset="2"/>
              <a:buChar char="u"/>
              <a:defRPr kumimoji="1" sz="2600">
                <a:solidFill>
                  <a:schemeClr val="tx1"/>
                </a:solidFill>
                <a:latin typeface="Arial" charset="0"/>
              </a:defRPr>
            </a:lvl2pPr>
            <a:lvl3pPr marL="1143000" indent="-228600">
              <a:spcBef>
                <a:spcPct val="20000"/>
              </a:spcBef>
              <a:buClr>
                <a:schemeClr val="hlink"/>
              </a:buClr>
              <a:buSzPct val="65000"/>
              <a:buFont typeface="Monotype Sorts" pitchFamily="2" charset="2"/>
              <a:buChar char="F"/>
              <a:defRPr kumimoji="1" sz="2400">
                <a:solidFill>
                  <a:schemeClr val="tx1"/>
                </a:solidFill>
                <a:latin typeface="Arial" charset="0"/>
              </a:defRPr>
            </a:lvl3pPr>
            <a:lvl4pPr marL="1600200" indent="-228600">
              <a:spcBef>
                <a:spcPct val="20000"/>
              </a:spcBef>
              <a:buClr>
                <a:schemeClr val="tx2"/>
              </a:buClr>
              <a:buSzPct val="100000"/>
              <a:buChar char="•"/>
              <a:defRPr kumimoji="1" sz="2000">
                <a:solidFill>
                  <a:schemeClr val="tx1"/>
                </a:solidFill>
                <a:latin typeface="Arial" charset="0"/>
              </a:defRPr>
            </a:lvl4pPr>
            <a:lvl5pPr marL="2057400" indent="-228600">
              <a:spcBef>
                <a:spcPct val="20000"/>
              </a:spcBef>
              <a:buClr>
                <a:schemeClr val="hlink"/>
              </a:buClr>
              <a:buSzPct val="100000"/>
              <a:buChar char="–"/>
              <a:defRPr kumimoji="1" sz="2000">
                <a:solidFill>
                  <a:schemeClr val="tx1"/>
                </a:solidFill>
                <a:latin typeface="Arial" charset="0"/>
              </a:defRPr>
            </a:lvl5pPr>
            <a:lvl6pPr marL="25146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6pPr>
            <a:lvl7pPr marL="29718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7pPr>
            <a:lvl8pPr marL="34290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8pPr>
            <a:lvl9pPr marL="38862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9pPr>
          </a:lstStyle>
          <a:p>
            <a:pPr>
              <a:spcBef>
                <a:spcPct val="0"/>
              </a:spcBef>
              <a:buClrTx/>
              <a:buSzTx/>
              <a:buFontTx/>
              <a:buNone/>
            </a:pPr>
            <a:fld id="{79276052-730B-4DD0-A411-6D0417FE33BC}" type="slidenum">
              <a:rPr kumimoji="0" lang="en-US" altLang="tr-TR" sz="1400" smtClean="0">
                <a:solidFill>
                  <a:srgbClr val="FF9966"/>
                </a:solidFill>
              </a:rPr>
              <a:pPr>
                <a:spcBef>
                  <a:spcPct val="0"/>
                </a:spcBef>
                <a:buClrTx/>
                <a:buSzTx/>
                <a:buFontTx/>
                <a:buNone/>
              </a:pPr>
              <a:t>20</a:t>
            </a:fld>
            <a:endParaRPr kumimoji="0" lang="en-US" altLang="tr-TR" sz="1400" smtClean="0">
              <a:solidFill>
                <a:srgbClr val="FF9966"/>
              </a:solidFill>
            </a:endParaRPr>
          </a:p>
        </p:txBody>
      </p:sp>
      <p:sp>
        <p:nvSpPr>
          <p:cNvPr id="132101" name="Rectangle 6"/>
          <p:cNvSpPr txBox="1">
            <a:spLocks noGrp="1" noChangeArrowheads="1"/>
          </p:cNvSpPr>
          <p:nvPr/>
        </p:nvSpPr>
        <p:spPr bwMode="auto">
          <a:xfrm>
            <a:off x="35814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lvl1pPr>
              <a:spcBef>
                <a:spcPct val="20000"/>
              </a:spcBef>
              <a:buClr>
                <a:schemeClr val="hlink"/>
              </a:buClr>
              <a:buSzPct val="50000"/>
              <a:buFont typeface="Monotype Sorts" pitchFamily="2" charset="2"/>
              <a:buChar char="n"/>
              <a:defRPr kumimoji="1" sz="2800">
                <a:solidFill>
                  <a:schemeClr val="tx1"/>
                </a:solidFill>
                <a:latin typeface="Arial" charset="0"/>
              </a:defRPr>
            </a:lvl1pPr>
            <a:lvl2pPr marL="742950" indent="-285750">
              <a:spcBef>
                <a:spcPct val="20000"/>
              </a:spcBef>
              <a:buClr>
                <a:schemeClr val="tx2"/>
              </a:buClr>
              <a:buSzPct val="75000"/>
              <a:buFont typeface="Monotype Sorts" pitchFamily="2" charset="2"/>
              <a:buChar char="u"/>
              <a:defRPr kumimoji="1" sz="2600">
                <a:solidFill>
                  <a:schemeClr val="tx1"/>
                </a:solidFill>
                <a:latin typeface="Arial" charset="0"/>
              </a:defRPr>
            </a:lvl2pPr>
            <a:lvl3pPr marL="1143000" indent="-228600">
              <a:spcBef>
                <a:spcPct val="20000"/>
              </a:spcBef>
              <a:buClr>
                <a:schemeClr val="hlink"/>
              </a:buClr>
              <a:buSzPct val="65000"/>
              <a:buFont typeface="Monotype Sorts" pitchFamily="2" charset="2"/>
              <a:buChar char="F"/>
              <a:defRPr kumimoji="1" sz="2400">
                <a:solidFill>
                  <a:schemeClr val="tx1"/>
                </a:solidFill>
                <a:latin typeface="Arial" charset="0"/>
              </a:defRPr>
            </a:lvl3pPr>
            <a:lvl4pPr marL="1600200" indent="-228600">
              <a:spcBef>
                <a:spcPct val="20000"/>
              </a:spcBef>
              <a:buClr>
                <a:schemeClr val="tx2"/>
              </a:buClr>
              <a:buSzPct val="100000"/>
              <a:buChar char="•"/>
              <a:defRPr kumimoji="1" sz="2000">
                <a:solidFill>
                  <a:schemeClr val="tx1"/>
                </a:solidFill>
                <a:latin typeface="Arial" charset="0"/>
              </a:defRPr>
            </a:lvl4pPr>
            <a:lvl5pPr marL="2057400" indent="-228600">
              <a:spcBef>
                <a:spcPct val="20000"/>
              </a:spcBef>
              <a:buClr>
                <a:schemeClr val="hlink"/>
              </a:buClr>
              <a:buSzPct val="100000"/>
              <a:buChar char="–"/>
              <a:defRPr kumimoji="1" sz="2000">
                <a:solidFill>
                  <a:schemeClr val="tx1"/>
                </a:solidFill>
                <a:latin typeface="Arial" charset="0"/>
              </a:defRPr>
            </a:lvl5pPr>
            <a:lvl6pPr marL="25146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6pPr>
            <a:lvl7pPr marL="29718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7pPr>
            <a:lvl8pPr marL="34290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8pPr>
            <a:lvl9pPr marL="38862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9pPr>
          </a:lstStyle>
          <a:p>
            <a:pPr algn="ctr">
              <a:spcBef>
                <a:spcPct val="0"/>
              </a:spcBef>
              <a:buClrTx/>
              <a:buSzTx/>
              <a:buFontTx/>
              <a:buNone/>
            </a:pPr>
            <a:r>
              <a:rPr lang="tr-TR" altLang="tr-TR" sz="1400">
                <a:solidFill>
                  <a:srgbClr val="FF9966"/>
                </a:solidFill>
              </a:rPr>
              <a:t> </a:t>
            </a:r>
          </a:p>
        </p:txBody>
      </p:sp>
      <p:sp>
        <p:nvSpPr>
          <p:cNvPr id="132102" name="Rectangle 7"/>
          <p:cNvSpPr txBox="1">
            <a:spLocks noGrp="1" noChangeArrowheads="1"/>
          </p:cNvSpPr>
          <p:nvPr/>
        </p:nvSpPr>
        <p:spPr bwMode="auto">
          <a:xfrm>
            <a:off x="70104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lvl1pPr>
              <a:spcBef>
                <a:spcPct val="20000"/>
              </a:spcBef>
              <a:buClr>
                <a:schemeClr val="hlink"/>
              </a:buClr>
              <a:buSzPct val="50000"/>
              <a:buFont typeface="Monotype Sorts" pitchFamily="2" charset="2"/>
              <a:buChar char="n"/>
              <a:defRPr kumimoji="1" sz="2800">
                <a:solidFill>
                  <a:schemeClr val="tx1"/>
                </a:solidFill>
                <a:latin typeface="Arial" charset="0"/>
              </a:defRPr>
            </a:lvl1pPr>
            <a:lvl2pPr marL="742950" indent="-285750">
              <a:spcBef>
                <a:spcPct val="20000"/>
              </a:spcBef>
              <a:buClr>
                <a:schemeClr val="tx2"/>
              </a:buClr>
              <a:buSzPct val="75000"/>
              <a:buFont typeface="Monotype Sorts" pitchFamily="2" charset="2"/>
              <a:buChar char="u"/>
              <a:defRPr kumimoji="1" sz="2600">
                <a:solidFill>
                  <a:schemeClr val="tx1"/>
                </a:solidFill>
                <a:latin typeface="Arial" charset="0"/>
              </a:defRPr>
            </a:lvl2pPr>
            <a:lvl3pPr marL="1143000" indent="-228600">
              <a:spcBef>
                <a:spcPct val="20000"/>
              </a:spcBef>
              <a:buClr>
                <a:schemeClr val="hlink"/>
              </a:buClr>
              <a:buSzPct val="65000"/>
              <a:buFont typeface="Monotype Sorts" pitchFamily="2" charset="2"/>
              <a:buChar char="F"/>
              <a:defRPr kumimoji="1" sz="2400">
                <a:solidFill>
                  <a:schemeClr val="tx1"/>
                </a:solidFill>
                <a:latin typeface="Arial" charset="0"/>
              </a:defRPr>
            </a:lvl3pPr>
            <a:lvl4pPr marL="1600200" indent="-228600">
              <a:spcBef>
                <a:spcPct val="20000"/>
              </a:spcBef>
              <a:buClr>
                <a:schemeClr val="tx2"/>
              </a:buClr>
              <a:buSzPct val="100000"/>
              <a:buChar char="•"/>
              <a:defRPr kumimoji="1" sz="2000">
                <a:solidFill>
                  <a:schemeClr val="tx1"/>
                </a:solidFill>
                <a:latin typeface="Arial" charset="0"/>
              </a:defRPr>
            </a:lvl4pPr>
            <a:lvl5pPr marL="2057400" indent="-228600">
              <a:spcBef>
                <a:spcPct val="20000"/>
              </a:spcBef>
              <a:buClr>
                <a:schemeClr val="hlink"/>
              </a:buClr>
              <a:buSzPct val="100000"/>
              <a:buChar char="–"/>
              <a:defRPr kumimoji="1" sz="2000">
                <a:solidFill>
                  <a:schemeClr val="tx1"/>
                </a:solidFill>
                <a:latin typeface="Arial" charset="0"/>
              </a:defRPr>
            </a:lvl5pPr>
            <a:lvl6pPr marL="25146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6pPr>
            <a:lvl7pPr marL="29718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7pPr>
            <a:lvl8pPr marL="34290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8pPr>
            <a:lvl9pPr marL="38862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9pPr>
          </a:lstStyle>
          <a:p>
            <a:pPr algn="r">
              <a:spcBef>
                <a:spcPct val="0"/>
              </a:spcBef>
              <a:buClrTx/>
              <a:buSzTx/>
              <a:buFontTx/>
              <a:buNone/>
            </a:pPr>
            <a:fld id="{87A0019C-6180-48AF-85A7-BE475A520F2A}" type="slidenum">
              <a:rPr lang="en-US" altLang="tr-TR" sz="1400">
                <a:solidFill>
                  <a:srgbClr val="FF9966"/>
                </a:solidFill>
              </a:rPr>
              <a:pPr algn="r">
                <a:spcBef>
                  <a:spcPct val="0"/>
                </a:spcBef>
                <a:buClrTx/>
                <a:buSzTx/>
                <a:buFontTx/>
                <a:buNone/>
              </a:pPr>
              <a:t>20</a:t>
            </a:fld>
            <a:endParaRPr lang="en-US" altLang="tr-TR" sz="1400">
              <a:solidFill>
                <a:srgbClr val="FF9966"/>
              </a:solidFill>
            </a:endParaRPr>
          </a:p>
        </p:txBody>
      </p:sp>
      <p:pic>
        <p:nvPicPr>
          <p:cNvPr id="132103" name="Picture 4" descr="Resi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188" y="476250"/>
            <a:ext cx="8064500" cy="585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2104" name="Text Box 5"/>
          <p:cNvSpPr txBox="1">
            <a:spLocks noChangeArrowheads="1"/>
          </p:cNvSpPr>
          <p:nvPr/>
        </p:nvSpPr>
        <p:spPr bwMode="auto">
          <a:xfrm>
            <a:off x="1116013" y="44450"/>
            <a:ext cx="7056437"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50000"/>
              <a:buFont typeface="Monotype Sorts" pitchFamily="2" charset="2"/>
              <a:buChar char="n"/>
              <a:defRPr kumimoji="1" sz="2800">
                <a:solidFill>
                  <a:schemeClr val="tx1"/>
                </a:solidFill>
                <a:latin typeface="Arial" charset="0"/>
              </a:defRPr>
            </a:lvl1pPr>
            <a:lvl2pPr marL="742950" indent="-285750">
              <a:spcBef>
                <a:spcPct val="20000"/>
              </a:spcBef>
              <a:buClr>
                <a:schemeClr val="tx2"/>
              </a:buClr>
              <a:buSzPct val="75000"/>
              <a:buFont typeface="Monotype Sorts" pitchFamily="2" charset="2"/>
              <a:buChar char="u"/>
              <a:defRPr kumimoji="1" sz="2600">
                <a:solidFill>
                  <a:schemeClr val="tx1"/>
                </a:solidFill>
                <a:latin typeface="Arial" charset="0"/>
              </a:defRPr>
            </a:lvl2pPr>
            <a:lvl3pPr marL="1143000" indent="-228600">
              <a:spcBef>
                <a:spcPct val="20000"/>
              </a:spcBef>
              <a:buClr>
                <a:schemeClr val="hlink"/>
              </a:buClr>
              <a:buSzPct val="65000"/>
              <a:buFont typeface="Monotype Sorts" pitchFamily="2" charset="2"/>
              <a:buChar char="F"/>
              <a:defRPr kumimoji="1" sz="2400">
                <a:solidFill>
                  <a:schemeClr val="tx1"/>
                </a:solidFill>
                <a:latin typeface="Arial" charset="0"/>
              </a:defRPr>
            </a:lvl3pPr>
            <a:lvl4pPr marL="1600200" indent="-228600">
              <a:spcBef>
                <a:spcPct val="20000"/>
              </a:spcBef>
              <a:buClr>
                <a:schemeClr val="tx2"/>
              </a:buClr>
              <a:buSzPct val="100000"/>
              <a:buChar char="•"/>
              <a:defRPr kumimoji="1" sz="2000">
                <a:solidFill>
                  <a:schemeClr val="tx1"/>
                </a:solidFill>
                <a:latin typeface="Arial" charset="0"/>
              </a:defRPr>
            </a:lvl4pPr>
            <a:lvl5pPr marL="2057400" indent="-228600">
              <a:spcBef>
                <a:spcPct val="20000"/>
              </a:spcBef>
              <a:buClr>
                <a:schemeClr val="hlink"/>
              </a:buClr>
              <a:buSzPct val="100000"/>
              <a:buChar char="–"/>
              <a:defRPr kumimoji="1" sz="2000">
                <a:solidFill>
                  <a:schemeClr val="tx1"/>
                </a:solidFill>
                <a:latin typeface="Arial" charset="0"/>
              </a:defRPr>
            </a:lvl5pPr>
            <a:lvl6pPr marL="25146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6pPr>
            <a:lvl7pPr marL="29718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7pPr>
            <a:lvl8pPr marL="34290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8pPr>
            <a:lvl9pPr marL="3886200" indent="-228600" eaLnBrk="0" fontAlgn="base" hangingPunct="0">
              <a:spcBef>
                <a:spcPct val="20000"/>
              </a:spcBef>
              <a:spcAft>
                <a:spcPct val="0"/>
              </a:spcAft>
              <a:buClr>
                <a:schemeClr val="hlink"/>
              </a:buClr>
              <a:buSzPct val="100000"/>
              <a:buChar char="–"/>
              <a:defRPr kumimoji="1" sz="2000">
                <a:solidFill>
                  <a:schemeClr val="tx1"/>
                </a:solidFill>
                <a:latin typeface="Arial" charset="0"/>
              </a:defRPr>
            </a:lvl9pPr>
          </a:lstStyle>
          <a:p>
            <a:pPr algn="ctr" eaLnBrk="1" hangingPunct="1">
              <a:spcBef>
                <a:spcPct val="50000"/>
              </a:spcBef>
              <a:buClrTx/>
              <a:buSzTx/>
              <a:buFontTx/>
              <a:buNone/>
            </a:pPr>
            <a:r>
              <a:rPr lang="tr-TR" altLang="tr-TR" b="1">
                <a:solidFill>
                  <a:srgbClr val="230AB6"/>
                </a:solidFill>
              </a:rPr>
              <a:t>KEK – Japonya Hızlandırıcı Kurumu</a:t>
            </a:r>
          </a:p>
        </p:txBody>
      </p:sp>
    </p:spTree>
    <p:extLst>
      <p:ext uri="{BB962C8B-B14F-4D97-AF65-F5344CB8AC3E}">
        <p14:creationId xmlns:p14="http://schemas.microsoft.com/office/powerpoint/2010/main" val="86580865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Layout of SuperKEKB at the KEK Tsukuba campus. | Download Scientific Diagra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6068" y="563633"/>
            <a:ext cx="3574608" cy="308139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KEK Belle detector, at the High Energy Accelerator Research Organisation ( KEK) in Tsukuba, Ibaraki Prefecture, Japan | sciencespring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548680"/>
            <a:ext cx="4392488" cy="288283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J-PARC｜Canon Electron Tubes &amp; Devices Co., Ltd."/>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521" y="3717032"/>
            <a:ext cx="4536504" cy="215956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Accelerator-Driven Transmutation Experimental Facility｜J-PARC｜Material and  Life Science Experimental Facility"/>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76056" y="3861048"/>
            <a:ext cx="3913803" cy="1970907"/>
          </a:xfrm>
          <a:prstGeom prst="rect">
            <a:avLst/>
          </a:prstGeom>
          <a:noFill/>
          <a:extLst>
            <a:ext uri="{909E8E84-426E-40DD-AFC4-6F175D3DCCD1}">
              <a14:hiddenFill xmlns:a14="http://schemas.microsoft.com/office/drawing/2010/main">
                <a:solidFill>
                  <a:srgbClr val="FFFFFF"/>
                </a:solidFill>
              </a14:hiddenFill>
            </a:ext>
          </a:extLst>
        </p:spPr>
      </p:pic>
      <p:sp>
        <p:nvSpPr>
          <p:cNvPr id="2" name="Metin kutusu 1"/>
          <p:cNvSpPr txBox="1"/>
          <p:nvPr/>
        </p:nvSpPr>
        <p:spPr>
          <a:xfrm>
            <a:off x="1115616" y="76562"/>
            <a:ext cx="6480720" cy="400110"/>
          </a:xfrm>
          <a:prstGeom prst="rect">
            <a:avLst/>
          </a:prstGeom>
          <a:noFill/>
        </p:spPr>
        <p:txBody>
          <a:bodyPr wrap="square" rtlCol="0">
            <a:spAutoFit/>
          </a:bodyPr>
          <a:lstStyle/>
          <a:p>
            <a:pPr algn="ctr"/>
            <a:r>
              <a:rPr lang="tr-TR" sz="2000" b="1" dirty="0" smtClean="0">
                <a:solidFill>
                  <a:srgbClr val="0070C0"/>
                </a:solidFill>
                <a:latin typeface="Times New Roman" panose="02020603050405020304" pitchFamily="18" charset="0"/>
                <a:cs typeface="Times New Roman" panose="02020603050405020304" pitchFamily="18" charset="0"/>
              </a:rPr>
              <a:t>KEK </a:t>
            </a:r>
            <a:r>
              <a:rPr lang="tr-TR" sz="2000" b="1" dirty="0" err="1" smtClean="0">
                <a:solidFill>
                  <a:srgbClr val="0070C0"/>
                </a:solidFill>
                <a:latin typeface="Times New Roman" panose="02020603050405020304" pitchFamily="18" charset="0"/>
                <a:cs typeface="Times New Roman" panose="02020603050405020304" pitchFamily="18" charset="0"/>
              </a:rPr>
              <a:t>Tsukuba</a:t>
            </a:r>
            <a:r>
              <a:rPr lang="tr-TR" sz="2000" b="1" dirty="0" smtClean="0">
                <a:solidFill>
                  <a:srgbClr val="0070C0"/>
                </a:solidFill>
                <a:latin typeface="Times New Roman" panose="02020603050405020304" pitchFamily="18" charset="0"/>
                <a:cs typeface="Times New Roman" panose="02020603050405020304" pitchFamily="18" charset="0"/>
              </a:rPr>
              <a:t> + J-PARC (KEK ve JAEA ortaklığı)</a:t>
            </a:r>
            <a:endParaRPr lang="tr-TR" sz="2000" b="1" dirty="0">
              <a:solidFill>
                <a:srgbClr val="0070C0"/>
              </a:solidFill>
              <a:latin typeface="Times New Roman" panose="02020603050405020304" pitchFamily="18" charset="0"/>
              <a:cs typeface="Times New Roman" panose="02020603050405020304" pitchFamily="18" charset="0"/>
            </a:endParaRPr>
          </a:p>
        </p:txBody>
      </p:sp>
      <p:sp>
        <p:nvSpPr>
          <p:cNvPr id="3" name="Metin kutusu 2"/>
          <p:cNvSpPr txBox="1"/>
          <p:nvPr/>
        </p:nvSpPr>
        <p:spPr>
          <a:xfrm>
            <a:off x="251521" y="5949280"/>
            <a:ext cx="8424935" cy="369332"/>
          </a:xfrm>
          <a:prstGeom prst="rect">
            <a:avLst/>
          </a:prstGeom>
          <a:noFill/>
        </p:spPr>
        <p:txBody>
          <a:bodyPr wrap="square" rtlCol="0">
            <a:spAutoFit/>
          </a:bodyPr>
          <a:lstStyle/>
          <a:p>
            <a:pPr algn="ctr"/>
            <a:r>
              <a:rPr lang="tr-TR" dirty="0"/>
              <a:t>  </a:t>
            </a:r>
            <a:r>
              <a:rPr lang="tr-TR" dirty="0">
                <a:hlinkClick r:id="rId6"/>
              </a:rPr>
              <a:t>https://www.kek.jp/en</a:t>
            </a:r>
            <a:r>
              <a:rPr lang="tr-TR" dirty="0" smtClean="0">
                <a:hlinkClick r:id="rId6"/>
              </a:rPr>
              <a:t>/</a:t>
            </a:r>
            <a:r>
              <a:rPr lang="tr-TR" dirty="0" smtClean="0"/>
              <a:t> ve </a:t>
            </a:r>
            <a:r>
              <a:rPr lang="tr-TR" dirty="0">
                <a:hlinkClick r:id="rId7"/>
              </a:rPr>
              <a:t>https://j-parc.jp/c/en</a:t>
            </a:r>
            <a:r>
              <a:rPr lang="tr-TR" dirty="0" smtClean="0">
                <a:hlinkClick r:id="rId7"/>
              </a:rPr>
              <a:t>/</a:t>
            </a:r>
            <a:r>
              <a:rPr lang="tr-TR" dirty="0" smtClean="0"/>
              <a:t> </a:t>
            </a:r>
            <a:endParaRPr lang="tr-TR" dirty="0"/>
          </a:p>
        </p:txBody>
      </p:sp>
      <p:sp>
        <p:nvSpPr>
          <p:cNvPr id="4" name="Veri Yer Tutucusu 3"/>
          <p:cNvSpPr>
            <a:spLocks noGrp="1"/>
          </p:cNvSpPr>
          <p:nvPr>
            <p:ph type="dt" sz="half" idx="10"/>
          </p:nvPr>
        </p:nvSpPr>
        <p:spPr/>
        <p:txBody>
          <a:bodyPr/>
          <a:lstStyle/>
          <a:p>
            <a:r>
              <a:rPr lang="tr-TR" smtClean="0"/>
              <a:t>27.11.2021</a:t>
            </a:r>
            <a:endParaRPr lang="tr-TR" dirty="0"/>
          </a:p>
        </p:txBody>
      </p:sp>
      <p:sp>
        <p:nvSpPr>
          <p:cNvPr id="5" name="Altbilgi Yer Tutucusu 4"/>
          <p:cNvSpPr>
            <a:spLocks noGrp="1"/>
          </p:cNvSpPr>
          <p:nvPr>
            <p:ph type="ftr" sz="quarter" idx="11"/>
          </p:nvPr>
        </p:nvSpPr>
        <p:spPr/>
        <p:txBody>
          <a:bodyPr/>
          <a:lstStyle/>
          <a:p>
            <a:r>
              <a:rPr lang="tr-TR" smtClean="0"/>
              <a:t>Saleh@İstinye</a:t>
            </a:r>
            <a:endParaRPr lang="tr-TR" dirty="0"/>
          </a:p>
        </p:txBody>
      </p:sp>
      <p:sp>
        <p:nvSpPr>
          <p:cNvPr id="6" name="Slayt Numarası Yer Tutucusu 5"/>
          <p:cNvSpPr>
            <a:spLocks noGrp="1"/>
          </p:cNvSpPr>
          <p:nvPr>
            <p:ph type="sldNum" sz="quarter" idx="12"/>
          </p:nvPr>
        </p:nvSpPr>
        <p:spPr/>
        <p:txBody>
          <a:bodyPr/>
          <a:lstStyle/>
          <a:p>
            <a:fld id="{F302176B-0E47-46AC-8F43-DAB4B8A37D06}" type="slidenum">
              <a:rPr lang="tr-TR" smtClean="0"/>
              <a:t>21</a:t>
            </a:fld>
            <a:endParaRPr lang="tr-TR"/>
          </a:p>
        </p:txBody>
      </p:sp>
    </p:spTree>
    <p:extLst>
      <p:ext uri="{BB962C8B-B14F-4D97-AF65-F5344CB8AC3E}">
        <p14:creationId xmlns:p14="http://schemas.microsoft.com/office/powerpoint/2010/main" val="188491444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International Masterclasses - hands on particle physic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2120" y="404664"/>
            <a:ext cx="3386395" cy="244827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Forschungszentrum DESY und seine Beschleuniger | NDR.de - Geschichte - Ort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904" y="404664"/>
            <a:ext cx="5410200" cy="3048001"/>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PETRA III - Helmholtz-Gemeinschaft Deutscher Forschungszentre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904" y="3501008"/>
            <a:ext cx="5208513" cy="2500087"/>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1 and ZEUS experiment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652120" y="2996952"/>
            <a:ext cx="3456384" cy="2659039"/>
          </a:xfrm>
          <a:prstGeom prst="rect">
            <a:avLst/>
          </a:prstGeom>
          <a:noFill/>
          <a:extLst>
            <a:ext uri="{909E8E84-426E-40DD-AFC4-6F175D3DCCD1}">
              <a14:hiddenFill xmlns:a14="http://schemas.microsoft.com/office/drawing/2010/main">
                <a:solidFill>
                  <a:srgbClr val="FFFFFF"/>
                </a:solidFill>
              </a14:hiddenFill>
            </a:ext>
          </a:extLst>
        </p:spPr>
      </p:pic>
      <p:sp>
        <p:nvSpPr>
          <p:cNvPr id="8" name="Metin kutusu 7"/>
          <p:cNvSpPr txBox="1"/>
          <p:nvPr/>
        </p:nvSpPr>
        <p:spPr>
          <a:xfrm>
            <a:off x="1115616" y="44624"/>
            <a:ext cx="6480720" cy="400110"/>
          </a:xfrm>
          <a:prstGeom prst="rect">
            <a:avLst/>
          </a:prstGeom>
          <a:noFill/>
        </p:spPr>
        <p:txBody>
          <a:bodyPr wrap="square" rtlCol="0">
            <a:spAutoFit/>
          </a:bodyPr>
          <a:lstStyle/>
          <a:p>
            <a:pPr algn="ctr"/>
            <a:r>
              <a:rPr lang="tr-TR" sz="2000" b="1" dirty="0" smtClean="0">
                <a:solidFill>
                  <a:srgbClr val="0070C0"/>
                </a:solidFill>
                <a:latin typeface="Times New Roman" panose="02020603050405020304" pitchFamily="18" charset="0"/>
                <a:cs typeface="Times New Roman" panose="02020603050405020304" pitchFamily="18" charset="0"/>
              </a:rPr>
              <a:t>DESY Hamburg: HERA, PETRA ve Euro-FEL</a:t>
            </a:r>
            <a:endParaRPr lang="tr-TR" sz="2000" b="1" dirty="0">
              <a:solidFill>
                <a:srgbClr val="0070C0"/>
              </a:solidFill>
              <a:latin typeface="Times New Roman" panose="02020603050405020304" pitchFamily="18" charset="0"/>
              <a:cs typeface="Times New Roman" panose="02020603050405020304" pitchFamily="18" charset="0"/>
            </a:endParaRPr>
          </a:p>
        </p:txBody>
      </p:sp>
      <p:sp>
        <p:nvSpPr>
          <p:cNvPr id="3" name="Metin kutusu 2"/>
          <p:cNvSpPr txBox="1"/>
          <p:nvPr/>
        </p:nvSpPr>
        <p:spPr>
          <a:xfrm>
            <a:off x="5796136" y="5703639"/>
            <a:ext cx="3096344" cy="461665"/>
          </a:xfrm>
          <a:prstGeom prst="rect">
            <a:avLst/>
          </a:prstGeom>
          <a:noFill/>
        </p:spPr>
        <p:txBody>
          <a:bodyPr wrap="square" rtlCol="0">
            <a:spAutoFit/>
          </a:bodyPr>
          <a:lstStyle/>
          <a:p>
            <a:r>
              <a:rPr lang="tr-TR" sz="1200" dirty="0">
                <a:hlinkClick r:id="rId6"/>
              </a:rPr>
              <a:t>https://www.desy.de/research/facilities__</a:t>
            </a:r>
            <a:r>
              <a:rPr lang="tr-TR" sz="1200" dirty="0" smtClean="0">
                <a:hlinkClick r:id="rId6"/>
              </a:rPr>
              <a:t>projects/hera/index_eng.html</a:t>
            </a:r>
            <a:r>
              <a:rPr lang="tr-TR" sz="1200" dirty="0" smtClean="0"/>
              <a:t> </a:t>
            </a:r>
            <a:endParaRPr lang="tr-TR" sz="1200" dirty="0"/>
          </a:p>
        </p:txBody>
      </p:sp>
      <p:sp>
        <p:nvSpPr>
          <p:cNvPr id="4" name="Metin kutusu 3"/>
          <p:cNvSpPr txBox="1"/>
          <p:nvPr/>
        </p:nvSpPr>
        <p:spPr>
          <a:xfrm>
            <a:off x="155575" y="6093296"/>
            <a:ext cx="8736905" cy="338554"/>
          </a:xfrm>
          <a:prstGeom prst="rect">
            <a:avLst/>
          </a:prstGeom>
          <a:noFill/>
        </p:spPr>
        <p:txBody>
          <a:bodyPr wrap="square" rtlCol="0">
            <a:spAutoFit/>
          </a:bodyPr>
          <a:lstStyle/>
          <a:p>
            <a:r>
              <a:rPr lang="tr-TR" sz="1600" dirty="0">
                <a:hlinkClick r:id="rId7"/>
              </a:rPr>
              <a:t>https://</a:t>
            </a:r>
            <a:r>
              <a:rPr lang="tr-TR" sz="1600" dirty="0" smtClean="0">
                <a:hlinkClick r:id="rId7"/>
              </a:rPr>
              <a:t>www.desy.de/index_eng.html</a:t>
            </a:r>
            <a:r>
              <a:rPr lang="tr-TR" sz="1600" dirty="0"/>
              <a:t> , </a:t>
            </a:r>
            <a:r>
              <a:rPr lang="tr-TR" sz="1600" dirty="0">
                <a:hlinkClick r:id="rId8"/>
              </a:rPr>
              <a:t>https://petra3.desy.de</a:t>
            </a:r>
            <a:r>
              <a:rPr lang="tr-TR" sz="1600" dirty="0" smtClean="0">
                <a:hlinkClick r:id="rId8"/>
              </a:rPr>
              <a:t>/</a:t>
            </a:r>
            <a:r>
              <a:rPr lang="tr-TR" sz="1600" dirty="0" smtClean="0"/>
              <a:t>  </a:t>
            </a:r>
            <a:r>
              <a:rPr lang="tr-TR" sz="1600" dirty="0"/>
              <a:t>, </a:t>
            </a:r>
            <a:r>
              <a:rPr lang="tr-TR" sz="1600" dirty="0">
                <a:hlinkClick r:id="rId9"/>
              </a:rPr>
              <a:t>https://xfel.desy.de</a:t>
            </a:r>
            <a:r>
              <a:rPr lang="tr-TR" sz="1600" dirty="0" smtClean="0">
                <a:hlinkClick r:id="rId9"/>
              </a:rPr>
              <a:t>/</a:t>
            </a:r>
            <a:r>
              <a:rPr lang="tr-TR" sz="1600" dirty="0" smtClean="0"/>
              <a:t> </a:t>
            </a:r>
            <a:endParaRPr lang="tr-TR" sz="1600" dirty="0"/>
          </a:p>
        </p:txBody>
      </p:sp>
      <p:sp>
        <p:nvSpPr>
          <p:cNvPr id="2" name="Veri Yer Tutucusu 1"/>
          <p:cNvSpPr>
            <a:spLocks noGrp="1"/>
          </p:cNvSpPr>
          <p:nvPr>
            <p:ph type="dt" sz="half" idx="10"/>
          </p:nvPr>
        </p:nvSpPr>
        <p:spPr/>
        <p:txBody>
          <a:bodyPr/>
          <a:lstStyle/>
          <a:p>
            <a:r>
              <a:rPr lang="tr-TR" smtClean="0"/>
              <a:t>27.11.2021</a:t>
            </a:r>
            <a:endParaRPr lang="tr-TR"/>
          </a:p>
        </p:txBody>
      </p:sp>
      <p:sp>
        <p:nvSpPr>
          <p:cNvPr id="5" name="Altbilgi Yer Tutucusu 4"/>
          <p:cNvSpPr>
            <a:spLocks noGrp="1"/>
          </p:cNvSpPr>
          <p:nvPr>
            <p:ph type="ftr" sz="quarter" idx="11"/>
          </p:nvPr>
        </p:nvSpPr>
        <p:spPr/>
        <p:txBody>
          <a:bodyPr/>
          <a:lstStyle/>
          <a:p>
            <a:r>
              <a:rPr lang="tr-TR" smtClean="0"/>
              <a:t>Saleh@İstinye</a:t>
            </a:r>
            <a:endParaRPr lang="tr-TR"/>
          </a:p>
        </p:txBody>
      </p:sp>
      <p:sp>
        <p:nvSpPr>
          <p:cNvPr id="6" name="Slayt Numarası Yer Tutucusu 5"/>
          <p:cNvSpPr>
            <a:spLocks noGrp="1"/>
          </p:cNvSpPr>
          <p:nvPr>
            <p:ph type="sldNum" sz="quarter" idx="12"/>
          </p:nvPr>
        </p:nvSpPr>
        <p:spPr/>
        <p:txBody>
          <a:bodyPr/>
          <a:lstStyle/>
          <a:p>
            <a:fld id="{F302176B-0E47-46AC-8F43-DAB4B8A37D06}" type="slidenum">
              <a:rPr lang="tr-TR" smtClean="0"/>
              <a:t>22</a:t>
            </a:fld>
            <a:endParaRPr lang="tr-TR"/>
          </a:p>
        </p:txBody>
      </p:sp>
    </p:spTree>
    <p:extLst>
      <p:ext uri="{BB962C8B-B14F-4D97-AF65-F5344CB8AC3E}">
        <p14:creationId xmlns:p14="http://schemas.microsoft.com/office/powerpoint/2010/main" val="420618959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i Yer Tutucusu 1"/>
          <p:cNvSpPr>
            <a:spLocks noGrp="1"/>
          </p:cNvSpPr>
          <p:nvPr>
            <p:ph type="dt" sz="half" idx="10"/>
          </p:nvPr>
        </p:nvSpPr>
        <p:spPr/>
        <p:txBody>
          <a:bodyPr/>
          <a:lstStyle/>
          <a:p>
            <a:r>
              <a:rPr lang="tr-TR" smtClean="0"/>
              <a:t>27.11.2021</a:t>
            </a:r>
            <a:endParaRPr lang="tr-TR"/>
          </a:p>
        </p:txBody>
      </p:sp>
      <p:sp>
        <p:nvSpPr>
          <p:cNvPr id="3" name="Altbilgi Yer Tutucusu 2"/>
          <p:cNvSpPr>
            <a:spLocks noGrp="1"/>
          </p:cNvSpPr>
          <p:nvPr>
            <p:ph type="ftr" sz="quarter" idx="11"/>
          </p:nvPr>
        </p:nvSpPr>
        <p:spPr/>
        <p:txBody>
          <a:bodyPr/>
          <a:lstStyle/>
          <a:p>
            <a:r>
              <a:rPr lang="tr-TR" smtClean="0"/>
              <a:t>Saleh@İstinye</a:t>
            </a:r>
            <a:endParaRPr lang="tr-TR"/>
          </a:p>
        </p:txBody>
      </p:sp>
      <p:sp>
        <p:nvSpPr>
          <p:cNvPr id="4" name="Slayt Numarası Yer Tutucusu 3"/>
          <p:cNvSpPr>
            <a:spLocks noGrp="1"/>
          </p:cNvSpPr>
          <p:nvPr>
            <p:ph type="sldNum" sz="quarter" idx="12"/>
          </p:nvPr>
        </p:nvSpPr>
        <p:spPr/>
        <p:txBody>
          <a:bodyPr/>
          <a:lstStyle/>
          <a:p>
            <a:fld id="{F302176B-0E47-46AC-8F43-DAB4B8A37D06}" type="slidenum">
              <a:rPr lang="tr-TR" smtClean="0"/>
              <a:t>23</a:t>
            </a:fld>
            <a:endParaRPr lang="tr-TR"/>
          </a:p>
        </p:txBody>
      </p:sp>
      <p:sp>
        <p:nvSpPr>
          <p:cNvPr id="5" name="Rectangle 5"/>
          <p:cNvSpPr>
            <a:spLocks noChangeArrowheads="1"/>
          </p:cNvSpPr>
          <p:nvPr/>
        </p:nvSpPr>
        <p:spPr bwMode="auto">
          <a:xfrm>
            <a:off x="762000" y="44624"/>
            <a:ext cx="7696200" cy="504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pPr algn="ctr">
              <a:lnSpc>
                <a:spcPct val="70000"/>
              </a:lnSpc>
              <a:buSzTx/>
              <a:buFontTx/>
              <a:buNone/>
            </a:pPr>
            <a:r>
              <a:rPr lang="tr-TR" sz="2800" b="1" dirty="0" err="1" smtClean="0">
                <a:solidFill>
                  <a:srgbClr val="0326BD"/>
                </a:solidFill>
                <a:latin typeface="Times New Roman" panose="02020603050405020304" pitchFamily="18" charset="0"/>
                <a:cs typeface="Times New Roman" panose="02020603050405020304" pitchFamily="18" charset="0"/>
              </a:rPr>
              <a:t>TAC’ı</a:t>
            </a:r>
            <a:r>
              <a:rPr lang="tr-TR" sz="2800" b="1" dirty="0" smtClean="0">
                <a:solidFill>
                  <a:srgbClr val="0326BD"/>
                </a:solidFill>
                <a:latin typeface="Times New Roman" panose="02020603050405020304" pitchFamily="18" charset="0"/>
                <a:cs typeface="Times New Roman" panose="02020603050405020304" pitchFamily="18" charset="0"/>
              </a:rPr>
              <a:t> </a:t>
            </a:r>
            <a:r>
              <a:rPr lang="tr-TR" sz="2800" b="1" dirty="0" err="1" smtClean="0">
                <a:solidFill>
                  <a:srgbClr val="0326BD"/>
                </a:solidFill>
                <a:latin typeface="Times New Roman" panose="02020603050405020304" pitchFamily="18" charset="0"/>
                <a:cs typeface="Times New Roman" panose="02020603050405020304" pitchFamily="18" charset="0"/>
              </a:rPr>
              <a:t>TARLA’ya</a:t>
            </a:r>
            <a:r>
              <a:rPr lang="tr-TR" sz="2800" b="1" dirty="0" smtClean="0">
                <a:solidFill>
                  <a:srgbClr val="0326BD"/>
                </a:solidFill>
                <a:latin typeface="Times New Roman" panose="02020603050405020304" pitchFamily="18" charset="0"/>
                <a:cs typeface="Times New Roman" panose="02020603050405020304" pitchFamily="18" charset="0"/>
              </a:rPr>
              <a:t> gömdüler</a:t>
            </a:r>
            <a:endParaRPr lang="tr-TR" sz="2800" b="1" dirty="0">
              <a:solidFill>
                <a:srgbClr val="0326BD"/>
              </a:solidFill>
              <a:latin typeface="Times New Roman" panose="02020603050405020304" pitchFamily="18" charset="0"/>
              <a:cs typeface="Times New Roman" panose="02020603050405020304" pitchFamily="18" charset="0"/>
            </a:endParaRPr>
          </a:p>
        </p:txBody>
      </p:sp>
      <p:sp>
        <p:nvSpPr>
          <p:cNvPr id="6" name="Metin kutusu 5"/>
          <p:cNvSpPr txBox="1"/>
          <p:nvPr/>
        </p:nvSpPr>
        <p:spPr>
          <a:xfrm>
            <a:off x="323528" y="620688"/>
            <a:ext cx="8496944" cy="5632311"/>
          </a:xfrm>
          <a:prstGeom prst="rect">
            <a:avLst/>
          </a:prstGeom>
          <a:noFill/>
        </p:spPr>
        <p:txBody>
          <a:bodyPr wrap="square" rtlCol="0">
            <a:spAutoFit/>
          </a:bodyPr>
          <a:lstStyle/>
          <a:p>
            <a:r>
              <a:rPr lang="tr-TR" dirty="0" smtClean="0">
                <a:latin typeface="Times New Roman" panose="02020603050405020304" pitchFamily="18" charset="0"/>
                <a:cs typeface="Times New Roman" panose="02020603050405020304" pitchFamily="18" charset="0"/>
              </a:rPr>
              <a:t>PAC 2005 çağrılı konuşma</a:t>
            </a:r>
          </a:p>
          <a:p>
            <a:r>
              <a:rPr lang="tr-TR" dirty="0" err="1" smtClean="0">
                <a:latin typeface="Times New Roman" panose="02020603050405020304" pitchFamily="18" charset="0"/>
                <a:cs typeface="Times New Roman" panose="02020603050405020304" pitchFamily="18" charset="0"/>
              </a:rPr>
              <a:t>Swapan</a:t>
            </a:r>
            <a:r>
              <a:rPr lang="tr-TR" dirty="0" smtClean="0">
                <a:latin typeface="Times New Roman" panose="02020603050405020304" pitchFamily="18" charset="0"/>
                <a:cs typeface="Times New Roman" panose="02020603050405020304" pitchFamily="18" charset="0"/>
              </a:rPr>
              <a:t>, DOE desteği</a:t>
            </a:r>
          </a:p>
          <a:p>
            <a:r>
              <a:rPr lang="tr-TR" dirty="0" smtClean="0">
                <a:latin typeface="Times New Roman" panose="02020603050405020304" pitchFamily="18" charset="0"/>
                <a:cs typeface="Times New Roman" panose="02020603050405020304" pitchFamily="18" charset="0"/>
              </a:rPr>
              <a:t>TAC test </a:t>
            </a:r>
            <a:r>
              <a:rPr lang="tr-TR" dirty="0" err="1" smtClean="0">
                <a:latin typeface="Times New Roman" panose="02020603050405020304" pitchFamily="18" charset="0"/>
                <a:cs typeface="Times New Roman" panose="02020603050405020304" pitchFamily="18" charset="0"/>
              </a:rPr>
              <a:t>facility</a:t>
            </a:r>
            <a:r>
              <a:rPr lang="tr-TR" dirty="0" smtClean="0">
                <a:latin typeface="Times New Roman" panose="02020603050405020304" pitchFamily="18" charset="0"/>
                <a:cs typeface="Times New Roman" panose="02020603050405020304" pitchFamily="18" charset="0"/>
              </a:rPr>
              <a:t> resmi</a:t>
            </a:r>
          </a:p>
          <a:p>
            <a:r>
              <a:rPr lang="tr-TR" dirty="0" smtClean="0">
                <a:latin typeface="Times New Roman" panose="02020603050405020304" pitchFamily="18" charset="0"/>
                <a:cs typeface="Times New Roman" panose="02020603050405020304" pitchFamily="18" charset="0"/>
              </a:rPr>
              <a:t>1.aşama Japonya’dan, 2.aşama </a:t>
            </a:r>
            <a:r>
              <a:rPr lang="tr-TR" dirty="0" smtClean="0">
                <a:latin typeface="Times New Roman" panose="02020603050405020304" pitchFamily="18" charset="0"/>
                <a:cs typeface="Times New Roman" panose="02020603050405020304" pitchFamily="18" charset="0"/>
              </a:rPr>
              <a:t>Türkiye’de</a:t>
            </a:r>
            <a:endParaRPr lang="tr-TR" dirty="0" smtClean="0">
              <a:latin typeface="Times New Roman" panose="02020603050405020304" pitchFamily="18" charset="0"/>
              <a:cs typeface="Times New Roman" panose="02020603050405020304" pitchFamily="18" charset="0"/>
            </a:endParaRPr>
          </a:p>
          <a:p>
            <a:r>
              <a:rPr lang="tr-TR" dirty="0" smtClean="0">
                <a:latin typeface="Times New Roman" panose="02020603050405020304" pitchFamily="18" charset="0"/>
                <a:cs typeface="Times New Roman" panose="02020603050405020304" pitchFamily="18" charset="0"/>
              </a:rPr>
              <a:t>Gazi </a:t>
            </a:r>
            <a:r>
              <a:rPr lang="tr-TR" dirty="0" smtClean="0">
                <a:latin typeface="Times New Roman" panose="02020603050405020304" pitchFamily="18" charset="0"/>
                <a:cs typeface="Times New Roman" panose="02020603050405020304" pitchFamily="18" charset="0"/>
              </a:rPr>
              <a:t>ofisimde: </a:t>
            </a:r>
            <a:r>
              <a:rPr lang="tr-TR" dirty="0" smtClean="0">
                <a:latin typeface="Times New Roman" panose="02020603050405020304" pitchFamily="18" charset="0"/>
                <a:cs typeface="Times New Roman" panose="02020603050405020304" pitchFamily="18" charset="0"/>
              </a:rPr>
              <a:t>A.K. Çiftçi, S. Sultansoy, Ö. Yavaş ve M. </a:t>
            </a:r>
            <a:r>
              <a:rPr lang="tr-TR" dirty="0" smtClean="0">
                <a:latin typeface="Times New Roman" panose="02020603050405020304" pitchFamily="18" charset="0"/>
                <a:cs typeface="Times New Roman" panose="02020603050405020304" pitchFamily="18" charset="0"/>
              </a:rPr>
              <a:t>Yılmaz</a:t>
            </a:r>
          </a:p>
          <a:p>
            <a:endParaRPr lang="tr-TR" sz="1200" dirty="0">
              <a:latin typeface="Times New Roman" panose="02020603050405020304" pitchFamily="18" charset="0"/>
              <a:cs typeface="Times New Roman" panose="02020603050405020304" pitchFamily="18" charset="0"/>
            </a:endParaRPr>
          </a:p>
          <a:p>
            <a:r>
              <a:rPr lang="tr-TR" dirty="0">
                <a:latin typeface="Times New Roman" panose="02020603050405020304" pitchFamily="18" charset="0"/>
                <a:cs typeface="Times New Roman" panose="02020603050405020304" pitchFamily="18" charset="0"/>
              </a:rPr>
              <a:t>TAC 3.aşama </a:t>
            </a:r>
          </a:p>
          <a:p>
            <a:r>
              <a:rPr lang="tr-TR" dirty="0">
                <a:latin typeface="Times New Roman" panose="02020603050405020304" pitchFamily="18" charset="0"/>
                <a:cs typeface="Times New Roman" panose="02020603050405020304" pitchFamily="18" charset="0"/>
              </a:rPr>
              <a:t>10 </a:t>
            </a:r>
            <a:r>
              <a:rPr lang="tr-TR" dirty="0" smtClean="0">
                <a:latin typeface="Times New Roman" panose="02020603050405020304" pitchFamily="18" charset="0"/>
                <a:cs typeface="Times New Roman" panose="02020603050405020304" pitchFamily="18" charset="0"/>
              </a:rPr>
              <a:t>üniversite, Proje </a:t>
            </a:r>
            <a:r>
              <a:rPr lang="tr-TR" dirty="0">
                <a:latin typeface="Times New Roman" panose="02020603050405020304" pitchFamily="18" charset="0"/>
                <a:cs typeface="Times New Roman" panose="02020603050405020304" pitchFamily="18" charset="0"/>
              </a:rPr>
              <a:t>Yönetim </a:t>
            </a:r>
            <a:r>
              <a:rPr lang="tr-TR" dirty="0" smtClean="0">
                <a:latin typeface="Times New Roman" panose="02020603050405020304" pitchFamily="18" charset="0"/>
                <a:cs typeface="Times New Roman" panose="02020603050405020304" pitchFamily="18" charset="0"/>
              </a:rPr>
              <a:t>Kurulu</a:t>
            </a:r>
          </a:p>
          <a:p>
            <a:r>
              <a:rPr lang="tr-TR" dirty="0" smtClean="0">
                <a:latin typeface="Times New Roman" panose="02020603050405020304" pitchFamily="18" charset="0"/>
                <a:cs typeface="Times New Roman" panose="02020603050405020304" pitchFamily="18" charset="0"/>
              </a:rPr>
              <a:t>TAC </a:t>
            </a:r>
            <a:r>
              <a:rPr lang="tr-TR" dirty="0">
                <a:latin typeface="Times New Roman" panose="02020603050405020304" pitchFamily="18" charset="0"/>
                <a:cs typeface="Times New Roman" panose="02020603050405020304" pitchFamily="18" charset="0"/>
              </a:rPr>
              <a:t>T</a:t>
            </a:r>
            <a:r>
              <a:rPr lang="tr-TR" dirty="0" smtClean="0">
                <a:latin typeface="Times New Roman" panose="02020603050405020304" pitchFamily="18" charset="0"/>
                <a:cs typeface="Times New Roman" panose="02020603050405020304" pitchFamily="18" charset="0"/>
              </a:rPr>
              <a:t>DR hazırlanması</a:t>
            </a:r>
          </a:p>
          <a:p>
            <a:r>
              <a:rPr lang="tr-TR" dirty="0" smtClean="0">
                <a:latin typeface="Times New Roman" panose="02020603050405020304" pitchFamily="18" charset="0"/>
                <a:cs typeface="Times New Roman" panose="02020603050405020304" pitchFamily="18" charset="0"/>
              </a:rPr>
              <a:t>TAC Test Tesisinin kurulması</a:t>
            </a:r>
            <a:endParaRPr lang="tr-TR" dirty="0">
              <a:latin typeface="Times New Roman" panose="02020603050405020304" pitchFamily="18" charset="0"/>
              <a:cs typeface="Times New Roman" panose="02020603050405020304" pitchFamily="18" charset="0"/>
            </a:endParaRPr>
          </a:p>
          <a:p>
            <a:endParaRPr lang="tr-TR" sz="1200" dirty="0">
              <a:latin typeface="Times New Roman" panose="02020603050405020304" pitchFamily="18" charset="0"/>
              <a:cs typeface="Times New Roman" panose="02020603050405020304" pitchFamily="18" charset="0"/>
            </a:endParaRPr>
          </a:p>
          <a:p>
            <a:r>
              <a:rPr lang="tr-TR" dirty="0" smtClean="0">
                <a:latin typeface="Times New Roman" panose="02020603050405020304" pitchFamily="18" charset="0"/>
                <a:cs typeface="Times New Roman" panose="02020603050405020304" pitchFamily="18" charset="0"/>
              </a:rPr>
              <a:t>2007-2008</a:t>
            </a:r>
          </a:p>
          <a:p>
            <a:r>
              <a:rPr lang="tr-TR" dirty="0" smtClean="0">
                <a:latin typeface="Times New Roman" panose="02020603050405020304" pitchFamily="18" charset="0"/>
                <a:cs typeface="Times New Roman" panose="02020603050405020304" pitchFamily="18" charset="0"/>
              </a:rPr>
              <a:t>Uçak kazası, GÜ sözleşme</a:t>
            </a:r>
          </a:p>
          <a:p>
            <a:r>
              <a:rPr lang="tr-TR" dirty="0" smtClean="0">
                <a:latin typeface="Times New Roman" panose="02020603050405020304" pitchFamily="18" charset="0"/>
                <a:cs typeface="Times New Roman" panose="02020603050405020304" pitchFamily="18" charset="0"/>
              </a:rPr>
              <a:t>Japonya </a:t>
            </a:r>
            <a:r>
              <a:rPr lang="tr-TR" dirty="0" smtClean="0">
                <a:latin typeface="Times New Roman" panose="02020603050405020304" pitchFamily="18" charset="0"/>
                <a:cs typeface="Times New Roman" panose="02020603050405020304" pitchFamily="18" charset="0"/>
              </a:rPr>
              <a:t>(normal iletken) ve Almanya (süper iletken) </a:t>
            </a:r>
            <a:r>
              <a:rPr lang="tr-TR" dirty="0" smtClean="0">
                <a:latin typeface="Times New Roman" panose="02020603050405020304" pitchFamily="18" charset="0"/>
                <a:cs typeface="Times New Roman" panose="02020603050405020304" pitchFamily="18" charset="0"/>
              </a:rPr>
              <a:t>ziyaretleri</a:t>
            </a:r>
          </a:p>
          <a:p>
            <a:r>
              <a:rPr lang="tr-TR" dirty="0" smtClean="0">
                <a:solidFill>
                  <a:srgbClr val="FF0000"/>
                </a:solidFill>
                <a:latin typeface="Times New Roman" panose="02020603050405020304" pitchFamily="18" charset="0"/>
                <a:cs typeface="Times New Roman" panose="02020603050405020304" pitchFamily="18" charset="0"/>
              </a:rPr>
              <a:t>Yanlış teknoloji </a:t>
            </a:r>
            <a:r>
              <a:rPr lang="tr-TR" dirty="0" smtClean="0">
                <a:solidFill>
                  <a:srgbClr val="FF0000"/>
                </a:solidFill>
                <a:latin typeface="Times New Roman" panose="02020603050405020304" pitchFamily="18" charset="0"/>
                <a:cs typeface="Times New Roman" panose="02020603050405020304" pitchFamily="18" charset="0"/>
              </a:rPr>
              <a:t>seçimi (kapalı kutu), </a:t>
            </a:r>
            <a:r>
              <a:rPr lang="tr-TR" dirty="0" smtClean="0">
                <a:solidFill>
                  <a:srgbClr val="FF0000"/>
                </a:solidFill>
                <a:latin typeface="Times New Roman" panose="02020603050405020304" pitchFamily="18" charset="0"/>
                <a:cs typeface="Times New Roman" panose="02020603050405020304" pitchFamily="18" charset="0"/>
              </a:rPr>
              <a:t>Test Tesisi -&gt; Kullanıcı Tesisi (TARLA) </a:t>
            </a:r>
          </a:p>
          <a:p>
            <a:r>
              <a:rPr lang="tr-TR" dirty="0" smtClean="0">
                <a:latin typeface="Times New Roman" panose="02020603050405020304" pitchFamily="18" charset="0"/>
                <a:cs typeface="Times New Roman" panose="02020603050405020304" pitchFamily="18" charset="0"/>
              </a:rPr>
              <a:t>Dresden’dekini DESY kurdu!!! </a:t>
            </a:r>
            <a:r>
              <a:rPr lang="tr-TR" dirty="0" smtClean="0">
                <a:latin typeface="Times New Roman" panose="02020603050405020304" pitchFamily="18" charset="0"/>
                <a:cs typeface="Times New Roman" panose="02020603050405020304" pitchFamily="18" charset="0"/>
              </a:rPr>
              <a:t>AÜ-DESY İşbirliği anlaşması 1996 yılında imzalandı.</a:t>
            </a:r>
            <a:endParaRPr lang="tr-TR" dirty="0" smtClean="0">
              <a:latin typeface="Times New Roman" panose="02020603050405020304" pitchFamily="18" charset="0"/>
              <a:cs typeface="Times New Roman" panose="02020603050405020304" pitchFamily="18" charset="0"/>
            </a:endParaRPr>
          </a:p>
          <a:p>
            <a:endParaRPr lang="tr-TR" sz="1200" dirty="0">
              <a:latin typeface="Times New Roman" panose="02020603050405020304" pitchFamily="18" charset="0"/>
              <a:cs typeface="Times New Roman" panose="02020603050405020304" pitchFamily="18" charset="0"/>
            </a:endParaRPr>
          </a:p>
          <a:p>
            <a:r>
              <a:rPr lang="tr-TR" dirty="0" smtClean="0">
                <a:latin typeface="Times New Roman" panose="02020603050405020304" pitchFamily="18" charset="0"/>
                <a:cs typeface="Times New Roman" panose="02020603050405020304" pitchFamily="18" charset="0"/>
              </a:rPr>
              <a:t>2009</a:t>
            </a:r>
            <a:endParaRPr lang="tr-TR" dirty="0" smtClean="0">
              <a:latin typeface="Times New Roman" panose="02020603050405020304" pitchFamily="18" charset="0"/>
              <a:cs typeface="Times New Roman" panose="02020603050405020304" pitchFamily="18" charset="0"/>
            </a:endParaRPr>
          </a:p>
          <a:p>
            <a:r>
              <a:rPr lang="tr-TR" dirty="0" smtClean="0">
                <a:latin typeface="Times New Roman" panose="02020603050405020304" pitchFamily="18" charset="0"/>
                <a:cs typeface="Times New Roman" panose="02020603050405020304" pitchFamily="18" charset="0"/>
              </a:rPr>
              <a:t>Uluslararası Danışma Kurulu (</a:t>
            </a:r>
            <a:r>
              <a:rPr lang="tr-TR" dirty="0" smtClean="0">
                <a:solidFill>
                  <a:srgbClr val="FF0000"/>
                </a:solidFill>
                <a:latin typeface="Times New Roman" panose="02020603050405020304" pitchFamily="18" charset="0"/>
                <a:cs typeface="Times New Roman" panose="02020603050405020304" pitchFamily="18" charset="0"/>
              </a:rPr>
              <a:t>yanlış başkan</a:t>
            </a:r>
            <a:r>
              <a:rPr lang="tr-TR" dirty="0" smtClean="0">
                <a:latin typeface="Times New Roman" panose="02020603050405020304" pitchFamily="18" charset="0"/>
                <a:cs typeface="Times New Roman" panose="02020603050405020304" pitchFamily="18" charset="0"/>
              </a:rPr>
              <a:t>)</a:t>
            </a:r>
          </a:p>
          <a:p>
            <a:endParaRPr lang="tr-TR" dirty="0">
              <a:latin typeface="Times New Roman" panose="02020603050405020304" pitchFamily="18" charset="0"/>
              <a:cs typeface="Times New Roman" panose="02020603050405020304" pitchFamily="18" charset="0"/>
            </a:endParaRPr>
          </a:p>
          <a:p>
            <a:r>
              <a:rPr lang="tr-TR" dirty="0" smtClean="0">
                <a:latin typeface="Times New Roman" panose="02020603050405020304" pitchFamily="18" charset="0"/>
                <a:cs typeface="Times New Roman" panose="02020603050405020304" pitchFamily="18" charset="0"/>
              </a:rPr>
              <a:t>Bir sonraki slayt Dresden </a:t>
            </a:r>
            <a:r>
              <a:rPr lang="tr-TR" dirty="0" smtClean="0">
                <a:latin typeface="Times New Roman" panose="02020603050405020304" pitchFamily="18" charset="0"/>
                <a:cs typeface="Times New Roman" panose="02020603050405020304" pitchFamily="18" charset="0"/>
              </a:rPr>
              <a:t>IR-FEL (</a:t>
            </a:r>
            <a:r>
              <a:rPr lang="tr-TR" b="1" dirty="0" err="1" smtClean="0">
                <a:latin typeface="Times New Roman" panose="02020603050405020304" pitchFamily="18" charset="0"/>
                <a:cs typeface="Times New Roman" panose="02020603050405020304" pitchFamily="18" charset="0"/>
              </a:rPr>
              <a:t>TARLA’nın</a:t>
            </a:r>
            <a:r>
              <a:rPr lang="tr-TR" b="1" dirty="0" smtClean="0">
                <a:latin typeface="Times New Roman" panose="02020603050405020304" pitchFamily="18" charset="0"/>
                <a:cs typeface="Times New Roman" panose="02020603050405020304" pitchFamily="18" charset="0"/>
              </a:rPr>
              <a:t> ilham kaynağı</a:t>
            </a:r>
            <a:r>
              <a:rPr lang="tr-TR" dirty="0" smtClean="0">
                <a:latin typeface="Times New Roman" panose="02020603050405020304" pitchFamily="18" charset="0"/>
                <a:cs typeface="Times New Roman" panose="02020603050405020304" pitchFamily="18" charset="0"/>
              </a:rPr>
              <a:t>)</a:t>
            </a:r>
            <a:endParaRPr lang="tr-TR" dirty="0">
              <a:latin typeface="Times New Roman" panose="02020603050405020304" pitchFamily="18" charset="0"/>
              <a:cs typeface="Times New Roman" panose="02020603050405020304" pitchFamily="18"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8104" y="2205185"/>
            <a:ext cx="3312368" cy="13678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3137584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i Yer Tutucusu 1"/>
          <p:cNvSpPr>
            <a:spLocks noGrp="1"/>
          </p:cNvSpPr>
          <p:nvPr>
            <p:ph type="dt" sz="half" idx="10"/>
          </p:nvPr>
        </p:nvSpPr>
        <p:spPr/>
        <p:txBody>
          <a:bodyPr/>
          <a:lstStyle/>
          <a:p>
            <a:r>
              <a:rPr lang="tr-TR" smtClean="0"/>
              <a:t>27.11.2021</a:t>
            </a:r>
            <a:endParaRPr lang="tr-TR"/>
          </a:p>
        </p:txBody>
      </p:sp>
      <p:sp>
        <p:nvSpPr>
          <p:cNvPr id="3" name="Altbilgi Yer Tutucusu 2"/>
          <p:cNvSpPr>
            <a:spLocks noGrp="1"/>
          </p:cNvSpPr>
          <p:nvPr>
            <p:ph type="ftr" sz="quarter" idx="11"/>
          </p:nvPr>
        </p:nvSpPr>
        <p:spPr/>
        <p:txBody>
          <a:bodyPr/>
          <a:lstStyle/>
          <a:p>
            <a:r>
              <a:rPr lang="tr-TR" smtClean="0"/>
              <a:t>Saleh@İstinye</a:t>
            </a:r>
            <a:endParaRPr lang="tr-TR"/>
          </a:p>
        </p:txBody>
      </p:sp>
      <p:sp>
        <p:nvSpPr>
          <p:cNvPr id="4" name="Slayt Numarası Yer Tutucusu 3"/>
          <p:cNvSpPr>
            <a:spLocks noGrp="1"/>
          </p:cNvSpPr>
          <p:nvPr>
            <p:ph type="sldNum" sz="quarter" idx="12"/>
          </p:nvPr>
        </p:nvSpPr>
        <p:spPr/>
        <p:txBody>
          <a:bodyPr/>
          <a:lstStyle/>
          <a:p>
            <a:fld id="{F302176B-0E47-46AC-8F43-DAB4B8A37D06}" type="slidenum">
              <a:rPr lang="tr-TR" smtClean="0"/>
              <a:t>24</a:t>
            </a:fld>
            <a:endParaRPr lang="tr-T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575" y="476672"/>
            <a:ext cx="8222535" cy="46805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Dikdörtgen 4"/>
          <p:cNvSpPr/>
          <p:nvPr/>
        </p:nvSpPr>
        <p:spPr>
          <a:xfrm>
            <a:off x="502575" y="44624"/>
            <a:ext cx="8222535" cy="369332"/>
          </a:xfrm>
          <a:prstGeom prst="rect">
            <a:avLst/>
          </a:prstGeom>
        </p:spPr>
        <p:txBody>
          <a:bodyPr wrap="square">
            <a:spAutoFit/>
          </a:bodyPr>
          <a:lstStyle/>
          <a:p>
            <a:pPr algn="ctr"/>
            <a:r>
              <a:rPr lang="en-US" dirty="0"/>
              <a:t>540 </a:t>
            </a:r>
            <a:r>
              <a:rPr lang="tr-TR" dirty="0" smtClean="0"/>
              <a:t>  </a:t>
            </a:r>
            <a:r>
              <a:rPr lang="en-US" dirty="0" smtClean="0"/>
              <a:t>ELBE </a:t>
            </a:r>
            <a:r>
              <a:rPr lang="en-US" dirty="0"/>
              <a:t>Center for High-Power Radiation </a:t>
            </a:r>
            <a:r>
              <a:rPr lang="en-US" dirty="0" smtClean="0"/>
              <a:t>Sources</a:t>
            </a:r>
            <a:r>
              <a:rPr lang="tr-TR" dirty="0" smtClean="0"/>
              <a:t> (TARLA bunun bir kopyasıdır) </a:t>
            </a:r>
            <a:endParaRPr lang="en-US" dirty="0"/>
          </a:p>
        </p:txBody>
      </p:sp>
      <p:sp>
        <p:nvSpPr>
          <p:cNvPr id="7" name="Aşağı Ok 6"/>
          <p:cNvSpPr/>
          <p:nvPr/>
        </p:nvSpPr>
        <p:spPr>
          <a:xfrm>
            <a:off x="5750420" y="404664"/>
            <a:ext cx="121158" cy="4892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ikdörtgen 7"/>
          <p:cNvSpPr/>
          <p:nvPr/>
        </p:nvSpPr>
        <p:spPr>
          <a:xfrm>
            <a:off x="502575" y="5230941"/>
            <a:ext cx="8222535" cy="1107996"/>
          </a:xfrm>
          <a:prstGeom prst="rect">
            <a:avLst/>
          </a:prstGeom>
        </p:spPr>
        <p:txBody>
          <a:bodyPr wrap="square">
            <a:spAutoFit/>
          </a:bodyPr>
          <a:lstStyle/>
          <a:p>
            <a:r>
              <a:rPr lang="en-US" dirty="0"/>
              <a:t>HELMHOLTZ-ZENTRUM DRESDEN-ROSSENDORF (HZDR</a:t>
            </a:r>
            <a:r>
              <a:rPr lang="en-US" dirty="0" smtClean="0"/>
              <a:t>)</a:t>
            </a:r>
            <a:r>
              <a:rPr lang="tr-TR" dirty="0" smtClean="0"/>
              <a:t> haritası.</a:t>
            </a:r>
          </a:p>
          <a:p>
            <a:r>
              <a:rPr lang="tr-TR" sz="1600" dirty="0" smtClean="0"/>
              <a:t>Almanya’nın 20 kusur ulusal araştırma merkezlerinden biridir.</a:t>
            </a:r>
          </a:p>
          <a:p>
            <a:r>
              <a:rPr lang="tr-TR" sz="1600" b="1" dirty="0" smtClean="0">
                <a:solidFill>
                  <a:srgbClr val="0070C0"/>
                </a:solidFill>
              </a:rPr>
              <a:t>Bu ulusal merkezlerden 4’ü doğrudan hızlandırıcı laboratuvarıdır</a:t>
            </a:r>
            <a:r>
              <a:rPr lang="tr-TR" sz="1600" dirty="0" smtClean="0">
                <a:solidFill>
                  <a:srgbClr val="0070C0"/>
                </a:solidFill>
              </a:rPr>
              <a:t>.</a:t>
            </a:r>
            <a:r>
              <a:rPr lang="tr-TR" sz="1600" dirty="0" smtClean="0"/>
              <a:t> </a:t>
            </a:r>
          </a:p>
          <a:p>
            <a:r>
              <a:rPr lang="tr-TR" sz="1600" dirty="0" smtClean="0"/>
              <a:t>En büyüğü </a:t>
            </a:r>
            <a:r>
              <a:rPr lang="tr-TR" sz="1600" dirty="0" err="1" smtClean="0"/>
              <a:t>DESY’dir</a:t>
            </a:r>
            <a:r>
              <a:rPr lang="tr-TR" sz="1600" dirty="0" smtClean="0"/>
              <a:t>. Haritanın üst kısmındaki </a:t>
            </a:r>
            <a:r>
              <a:rPr lang="en-US" sz="1600" dirty="0" smtClean="0"/>
              <a:t> </a:t>
            </a:r>
            <a:r>
              <a:rPr lang="tr-TR" sz="1600" dirty="0" smtClean="0"/>
              <a:t>ELBE IR-FEL DESY desteği ile kurulmuştur. </a:t>
            </a:r>
            <a:endParaRPr lang="en-US" sz="1600" dirty="0"/>
          </a:p>
        </p:txBody>
      </p:sp>
    </p:spTree>
    <p:extLst>
      <p:ext uri="{BB962C8B-B14F-4D97-AF65-F5344CB8AC3E}">
        <p14:creationId xmlns:p14="http://schemas.microsoft.com/office/powerpoint/2010/main" val="396858800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i Yer Tutucusu 1"/>
          <p:cNvSpPr>
            <a:spLocks noGrp="1"/>
          </p:cNvSpPr>
          <p:nvPr>
            <p:ph type="dt" sz="half" idx="10"/>
          </p:nvPr>
        </p:nvSpPr>
        <p:spPr/>
        <p:txBody>
          <a:bodyPr/>
          <a:lstStyle/>
          <a:p>
            <a:r>
              <a:rPr lang="tr-TR" smtClean="0"/>
              <a:t>27.11.2021</a:t>
            </a:r>
            <a:endParaRPr lang="tr-TR"/>
          </a:p>
        </p:txBody>
      </p:sp>
      <p:sp>
        <p:nvSpPr>
          <p:cNvPr id="3" name="Altbilgi Yer Tutucusu 2"/>
          <p:cNvSpPr>
            <a:spLocks noGrp="1"/>
          </p:cNvSpPr>
          <p:nvPr>
            <p:ph type="ftr" sz="quarter" idx="11"/>
          </p:nvPr>
        </p:nvSpPr>
        <p:spPr/>
        <p:txBody>
          <a:bodyPr/>
          <a:lstStyle/>
          <a:p>
            <a:r>
              <a:rPr lang="tr-TR" smtClean="0"/>
              <a:t>Saleh@İstinye</a:t>
            </a:r>
            <a:endParaRPr lang="tr-TR"/>
          </a:p>
        </p:txBody>
      </p:sp>
      <p:sp>
        <p:nvSpPr>
          <p:cNvPr id="4" name="Slayt Numarası Yer Tutucusu 3"/>
          <p:cNvSpPr>
            <a:spLocks noGrp="1"/>
          </p:cNvSpPr>
          <p:nvPr>
            <p:ph type="sldNum" sz="quarter" idx="12"/>
          </p:nvPr>
        </p:nvSpPr>
        <p:spPr/>
        <p:txBody>
          <a:bodyPr/>
          <a:lstStyle/>
          <a:p>
            <a:fld id="{F302176B-0E47-46AC-8F43-DAB4B8A37D06}" type="slidenum">
              <a:rPr lang="tr-TR" smtClean="0"/>
              <a:t>25</a:t>
            </a:fld>
            <a:endParaRPr lang="tr-TR"/>
          </a:p>
        </p:txBody>
      </p:sp>
      <p:sp>
        <p:nvSpPr>
          <p:cNvPr id="5" name="Metin kutusu 4"/>
          <p:cNvSpPr txBox="1"/>
          <p:nvPr/>
        </p:nvSpPr>
        <p:spPr>
          <a:xfrm>
            <a:off x="35496" y="44624"/>
            <a:ext cx="9036496" cy="6263253"/>
          </a:xfrm>
          <a:prstGeom prst="rect">
            <a:avLst/>
          </a:prstGeom>
          <a:noFill/>
        </p:spPr>
        <p:txBody>
          <a:bodyPr wrap="square" rtlCol="0">
            <a:spAutoFit/>
          </a:bodyPr>
          <a:lstStyle/>
          <a:p>
            <a:pPr algn="ctr"/>
            <a:r>
              <a:rPr lang="tr-TR" sz="2400" b="1" dirty="0" smtClean="0">
                <a:solidFill>
                  <a:srgbClr val="0070C0"/>
                </a:solidFill>
                <a:latin typeface="Times New Roman" panose="02020603050405020304" pitchFamily="18" charset="0"/>
                <a:cs typeface="Times New Roman" panose="02020603050405020304" pitchFamily="18" charset="0"/>
              </a:rPr>
              <a:t>Sonsöz</a:t>
            </a:r>
          </a:p>
          <a:p>
            <a:pPr algn="ctr"/>
            <a:endParaRPr lang="tr-TR" sz="800" b="1" dirty="0" smtClean="0">
              <a:solidFill>
                <a:srgbClr val="0070C0"/>
              </a:solidFill>
              <a:latin typeface="Times New Roman" panose="02020603050405020304" pitchFamily="18" charset="0"/>
              <a:cs typeface="Times New Roman" panose="02020603050405020304" pitchFamily="18" charset="0"/>
            </a:endParaRPr>
          </a:p>
          <a:p>
            <a:r>
              <a:rPr lang="tr-TR" b="1" dirty="0" smtClean="0">
                <a:solidFill>
                  <a:srgbClr val="0070C0"/>
                </a:solidFill>
                <a:latin typeface="Times New Roman" panose="02020603050405020304" pitchFamily="18" charset="0"/>
                <a:cs typeface="Times New Roman" panose="02020603050405020304" pitchFamily="18" charset="0"/>
              </a:rPr>
              <a:t>Hızlandırıcı teknolojisinde</a:t>
            </a:r>
          </a:p>
          <a:p>
            <a:endParaRPr lang="tr-TR" sz="800" b="1" dirty="0" smtClean="0">
              <a:solidFill>
                <a:srgbClr val="0070C0"/>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tr-TR" b="1" dirty="0" smtClean="0">
                <a:solidFill>
                  <a:srgbClr val="0070C0"/>
                </a:solidFill>
                <a:latin typeface="Times New Roman" panose="02020603050405020304" pitchFamily="18" charset="0"/>
                <a:cs typeface="Times New Roman" panose="02020603050405020304" pitchFamily="18" charset="0"/>
              </a:rPr>
              <a:t>Muasır </a:t>
            </a:r>
            <a:r>
              <a:rPr lang="tr-TR" b="1" dirty="0" smtClean="0">
                <a:solidFill>
                  <a:srgbClr val="0070C0"/>
                </a:solidFill>
                <a:latin typeface="Times New Roman" panose="02020603050405020304" pitchFamily="18" charset="0"/>
                <a:cs typeface="Times New Roman" panose="02020603050405020304" pitchFamily="18" charset="0"/>
              </a:rPr>
              <a:t>medeniyet seviyesi:</a:t>
            </a:r>
            <a:r>
              <a:rPr lang="tr-TR" sz="1600" b="1" dirty="0" smtClean="0">
                <a:solidFill>
                  <a:srgbClr val="0070C0"/>
                </a:solidFill>
                <a:latin typeface="Times New Roman" panose="02020603050405020304" pitchFamily="18" charset="0"/>
                <a:cs typeface="Times New Roman" panose="02020603050405020304" pitchFamily="18" charset="0"/>
              </a:rPr>
              <a:t> </a:t>
            </a:r>
            <a:r>
              <a:rPr lang="tr-TR" b="1" dirty="0" err="1" smtClean="0">
                <a:latin typeface="Times New Roman" panose="02020603050405020304" pitchFamily="18" charset="0"/>
                <a:cs typeface="Times New Roman" panose="02020603050405020304" pitchFamily="18" charset="0"/>
              </a:rPr>
              <a:t>GeV</a:t>
            </a:r>
            <a:r>
              <a:rPr lang="tr-TR" b="1" dirty="0" smtClean="0">
                <a:latin typeface="Times New Roman" panose="02020603050405020304" pitchFamily="18" charset="0"/>
                <a:cs typeface="Times New Roman" panose="02020603050405020304" pitchFamily="18" charset="0"/>
              </a:rPr>
              <a:t> enerjili </a:t>
            </a:r>
            <a:r>
              <a:rPr lang="tr-TR" b="1" dirty="0" err="1" smtClean="0">
                <a:latin typeface="Times New Roman" panose="02020603050405020304" pitchFamily="18" charset="0"/>
                <a:cs typeface="Times New Roman" panose="02020603050405020304" pitchFamily="18" charset="0"/>
              </a:rPr>
              <a:t>lepton</a:t>
            </a:r>
            <a:r>
              <a:rPr lang="tr-TR" dirty="0" smtClean="0">
                <a:latin typeface="Times New Roman" panose="02020603050405020304" pitchFamily="18" charset="0"/>
                <a:cs typeface="Times New Roman" panose="02020603050405020304" pitchFamily="18" charset="0"/>
              </a:rPr>
              <a:t> </a:t>
            </a:r>
            <a:r>
              <a:rPr lang="tr-TR" b="1" dirty="0" smtClean="0">
                <a:latin typeface="Times New Roman" panose="02020603050405020304" pitchFamily="18" charset="0"/>
                <a:cs typeface="Times New Roman" panose="02020603050405020304" pitchFamily="18" charset="0"/>
              </a:rPr>
              <a:t>ve </a:t>
            </a:r>
            <a:r>
              <a:rPr lang="tr-TR" b="1" dirty="0" err="1" smtClean="0">
                <a:latin typeface="Times New Roman" panose="02020603050405020304" pitchFamily="18" charset="0"/>
                <a:cs typeface="Times New Roman" panose="02020603050405020304" pitchFamily="18" charset="0"/>
              </a:rPr>
              <a:t>hadron</a:t>
            </a:r>
            <a:r>
              <a:rPr lang="tr-TR" dirty="0" smtClean="0">
                <a:latin typeface="Times New Roman" panose="02020603050405020304" pitchFamily="18" charset="0"/>
                <a:cs typeface="Times New Roman" panose="02020603050405020304" pitchFamily="18" charset="0"/>
              </a:rPr>
              <a:t> </a:t>
            </a:r>
            <a:r>
              <a:rPr lang="tr-TR" b="1" dirty="0" smtClean="0">
                <a:latin typeface="Times New Roman" panose="02020603050405020304" pitchFamily="18" charset="0"/>
                <a:cs typeface="Times New Roman" panose="02020603050405020304" pitchFamily="18" charset="0"/>
              </a:rPr>
              <a:t>demetlerine</a:t>
            </a:r>
          </a:p>
          <a:p>
            <a:endParaRPr lang="tr-TR" sz="800"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tr-TR" b="1" dirty="0" smtClean="0">
                <a:solidFill>
                  <a:srgbClr val="0070C0"/>
                </a:solidFill>
                <a:latin typeface="Times New Roman" panose="02020603050405020304" pitchFamily="18" charset="0"/>
                <a:cs typeface="Times New Roman" panose="02020603050405020304" pitchFamily="18" charset="0"/>
              </a:rPr>
              <a:t>Muasır medeniyet seviyesinin üzeri: </a:t>
            </a:r>
            <a:r>
              <a:rPr lang="tr-TR" b="1" dirty="0" smtClean="0">
                <a:latin typeface="Times New Roman" panose="02020603050405020304" pitchFamily="18" charset="0"/>
                <a:cs typeface="Times New Roman" panose="02020603050405020304" pitchFamily="18" charset="0"/>
              </a:rPr>
              <a:t>Parçacık Fabrikasına</a:t>
            </a:r>
          </a:p>
          <a:p>
            <a:endParaRPr lang="tr-TR" sz="800" dirty="0">
              <a:latin typeface="Times New Roman" panose="02020603050405020304" pitchFamily="18" charset="0"/>
              <a:cs typeface="Times New Roman" panose="02020603050405020304" pitchFamily="18" charset="0"/>
            </a:endParaRPr>
          </a:p>
          <a:p>
            <a:r>
              <a:rPr lang="tr-TR" b="1" dirty="0">
                <a:solidFill>
                  <a:srgbClr val="0070C0"/>
                </a:solidFill>
                <a:latin typeface="Times New Roman" panose="02020603050405020304" pitchFamily="18" charset="0"/>
                <a:cs typeface="Times New Roman" panose="02020603050405020304" pitchFamily="18" charset="0"/>
              </a:rPr>
              <a:t>s</a:t>
            </a:r>
            <a:r>
              <a:rPr lang="tr-TR" b="1" dirty="0" smtClean="0">
                <a:solidFill>
                  <a:srgbClr val="0070C0"/>
                </a:solidFill>
                <a:latin typeface="Times New Roman" panose="02020603050405020304" pitchFamily="18" charset="0"/>
                <a:cs typeface="Times New Roman" panose="02020603050405020304" pitchFamily="18" charset="0"/>
              </a:rPr>
              <a:t>ahip olmaktır. </a:t>
            </a:r>
            <a:endParaRPr lang="tr-TR" b="1" dirty="0" smtClean="0">
              <a:solidFill>
                <a:srgbClr val="0070C0"/>
              </a:solidFill>
              <a:latin typeface="Times New Roman" panose="02020603050405020304" pitchFamily="18" charset="0"/>
              <a:cs typeface="Times New Roman" panose="02020603050405020304" pitchFamily="18" charset="0"/>
            </a:endParaRPr>
          </a:p>
          <a:p>
            <a:endParaRPr lang="tr-TR" b="1" dirty="0">
              <a:solidFill>
                <a:srgbClr val="0070C0"/>
              </a:solidFill>
              <a:latin typeface="Times New Roman" panose="02020603050405020304" pitchFamily="18" charset="0"/>
              <a:cs typeface="Times New Roman" panose="02020603050405020304" pitchFamily="18" charset="0"/>
            </a:endParaRPr>
          </a:p>
          <a:p>
            <a:pPr>
              <a:lnSpc>
                <a:spcPct val="150000"/>
              </a:lnSpc>
            </a:pPr>
            <a:r>
              <a:rPr lang="tr-TR" b="1" dirty="0" smtClean="0">
                <a:solidFill>
                  <a:srgbClr val="0070C0"/>
                </a:solidFill>
                <a:latin typeface="Times New Roman" panose="02020603050405020304" pitchFamily="18" charset="0"/>
                <a:cs typeface="Times New Roman" panose="02020603050405020304" pitchFamily="18" charset="0"/>
              </a:rPr>
              <a:t>TAC projesinin en önemli iki ana kısmı olan</a:t>
            </a:r>
          </a:p>
          <a:p>
            <a:pPr marL="285750" indent="-285750">
              <a:lnSpc>
                <a:spcPct val="150000"/>
              </a:lnSpc>
              <a:buFont typeface="Wingdings" panose="05000000000000000000" pitchFamily="2" charset="2"/>
              <a:buChar char="Ø"/>
            </a:pPr>
            <a:r>
              <a:rPr lang="tr-TR" b="1" dirty="0" err="1" smtClean="0">
                <a:solidFill>
                  <a:srgbClr val="0070C0"/>
                </a:solidFill>
                <a:latin typeface="Times New Roman" panose="02020603050405020304" pitchFamily="18" charset="0"/>
                <a:cs typeface="Times New Roman" panose="02020603050405020304" pitchFamily="18" charset="0"/>
              </a:rPr>
              <a:t>Super-Charm</a:t>
            </a:r>
            <a:r>
              <a:rPr lang="tr-TR" b="1" dirty="0" smtClean="0">
                <a:solidFill>
                  <a:srgbClr val="0070C0"/>
                </a:solidFill>
                <a:latin typeface="Times New Roman" panose="02020603050405020304" pitchFamily="18" charset="0"/>
                <a:cs typeface="Times New Roman" panose="02020603050405020304" pitchFamily="18" charset="0"/>
              </a:rPr>
              <a:t> Fabrikası </a:t>
            </a:r>
            <a:r>
              <a:rPr lang="tr-TR" dirty="0" smtClean="0">
                <a:latin typeface="Times New Roman" panose="02020603050405020304" pitchFamily="18" charset="0"/>
                <a:cs typeface="Times New Roman" panose="02020603050405020304" pitchFamily="18" charset="0"/>
              </a:rPr>
              <a:t>(YEF alanında temel araştırmalar)</a:t>
            </a:r>
          </a:p>
          <a:p>
            <a:pPr marL="285750" indent="-285750">
              <a:lnSpc>
                <a:spcPct val="150000"/>
              </a:lnSpc>
              <a:buFont typeface="Wingdings" panose="05000000000000000000" pitchFamily="2" charset="2"/>
              <a:buChar char="Ø"/>
            </a:pPr>
            <a:r>
              <a:rPr lang="tr-TR" b="1" dirty="0" err="1" smtClean="0">
                <a:solidFill>
                  <a:srgbClr val="0070C0"/>
                </a:solidFill>
                <a:latin typeface="Times New Roman" panose="02020603050405020304" pitchFamily="18" charset="0"/>
                <a:cs typeface="Times New Roman" panose="02020603050405020304" pitchFamily="18" charset="0"/>
              </a:rPr>
              <a:t>GeV</a:t>
            </a:r>
            <a:r>
              <a:rPr lang="tr-TR" b="1" dirty="0" smtClean="0">
                <a:solidFill>
                  <a:srgbClr val="0070C0"/>
                </a:solidFill>
                <a:latin typeface="Times New Roman" panose="02020603050405020304" pitchFamily="18" charset="0"/>
                <a:cs typeface="Times New Roman" panose="02020603050405020304" pitchFamily="18" charset="0"/>
              </a:rPr>
              <a:t> enerjili proton hızlandırıcısı </a:t>
            </a:r>
            <a:r>
              <a:rPr lang="tr-TR" dirty="0" smtClean="0">
                <a:latin typeface="Times New Roman" panose="02020603050405020304" pitchFamily="18" charset="0"/>
                <a:cs typeface="Times New Roman" panose="02020603050405020304" pitchFamily="18" charset="0"/>
              </a:rPr>
              <a:t>(ADS, </a:t>
            </a:r>
            <a:r>
              <a:rPr lang="tr-TR" dirty="0" err="1" smtClean="0">
                <a:latin typeface="Times New Roman" panose="02020603050405020304" pitchFamily="18" charset="0"/>
                <a:cs typeface="Times New Roman" panose="02020603050405020304" pitchFamily="18" charset="0"/>
              </a:rPr>
              <a:t>hadron</a:t>
            </a:r>
            <a:r>
              <a:rPr lang="tr-TR" dirty="0" smtClean="0">
                <a:latin typeface="Times New Roman" panose="02020603050405020304" pitchFamily="18" charset="0"/>
                <a:cs typeface="Times New Roman" panose="02020603050405020304" pitchFamily="18" charset="0"/>
              </a:rPr>
              <a:t> tedavisi, NSS)</a:t>
            </a:r>
            <a:endParaRPr lang="tr-TR" b="1" dirty="0">
              <a:solidFill>
                <a:srgbClr val="0070C0"/>
              </a:solidFill>
              <a:latin typeface="Times New Roman" panose="02020603050405020304" pitchFamily="18" charset="0"/>
              <a:cs typeface="Times New Roman" panose="02020603050405020304" pitchFamily="18" charset="0"/>
            </a:endParaRPr>
          </a:p>
          <a:p>
            <a:pPr>
              <a:lnSpc>
                <a:spcPct val="150000"/>
              </a:lnSpc>
            </a:pPr>
            <a:r>
              <a:rPr lang="tr-TR" b="1" dirty="0">
                <a:solidFill>
                  <a:srgbClr val="0070C0"/>
                </a:solidFill>
                <a:latin typeface="Times New Roman" panose="02020603050405020304" pitchFamily="18" charset="0"/>
                <a:cs typeface="Times New Roman" panose="02020603050405020304" pitchFamily="18" charset="0"/>
              </a:rPr>
              <a:t>i</a:t>
            </a:r>
            <a:r>
              <a:rPr lang="tr-TR" b="1" dirty="0" smtClean="0">
                <a:solidFill>
                  <a:srgbClr val="0070C0"/>
                </a:solidFill>
                <a:latin typeface="Times New Roman" panose="02020603050405020304" pitchFamily="18" charset="0"/>
                <a:cs typeface="Times New Roman" panose="02020603050405020304" pitchFamily="18" charset="0"/>
              </a:rPr>
              <a:t>le ilgili (2010 yılında de-</a:t>
            </a:r>
            <a:r>
              <a:rPr lang="tr-TR" b="1" dirty="0" err="1" smtClean="0">
                <a:solidFill>
                  <a:srgbClr val="0070C0"/>
                </a:solidFill>
                <a:latin typeface="Times New Roman" panose="02020603050405020304" pitchFamily="18" charset="0"/>
                <a:cs typeface="Times New Roman" panose="02020603050405020304" pitchFamily="18" charset="0"/>
              </a:rPr>
              <a:t>facto</a:t>
            </a:r>
            <a:r>
              <a:rPr lang="tr-TR" b="1" dirty="0" smtClean="0">
                <a:solidFill>
                  <a:srgbClr val="0070C0"/>
                </a:solidFill>
                <a:latin typeface="Times New Roman" panose="02020603050405020304" pitchFamily="18" charset="0"/>
                <a:cs typeface="Times New Roman" panose="02020603050405020304" pitchFamily="18" charset="0"/>
              </a:rPr>
              <a:t>, 2016 yılında de-</a:t>
            </a:r>
            <a:r>
              <a:rPr lang="tr-TR" b="1" dirty="0" err="1" smtClean="0">
                <a:solidFill>
                  <a:srgbClr val="0070C0"/>
                </a:solidFill>
                <a:latin typeface="Times New Roman" panose="02020603050405020304" pitchFamily="18" charset="0"/>
                <a:cs typeface="Times New Roman" panose="02020603050405020304" pitchFamily="18" charset="0"/>
              </a:rPr>
              <a:t>jure</a:t>
            </a:r>
            <a:r>
              <a:rPr lang="tr-TR" b="1" dirty="0" smtClean="0">
                <a:solidFill>
                  <a:srgbClr val="0070C0"/>
                </a:solidFill>
                <a:latin typeface="Times New Roman" panose="02020603050405020304" pitchFamily="18" charset="0"/>
                <a:cs typeface="Times New Roman" panose="02020603050405020304" pitchFamily="18" charset="0"/>
              </a:rPr>
              <a:t>) durdurulan çalışmalar yeniden başlatılmalıdır.</a:t>
            </a:r>
          </a:p>
          <a:p>
            <a:pPr>
              <a:lnSpc>
                <a:spcPct val="150000"/>
              </a:lnSpc>
            </a:pPr>
            <a:endParaRPr lang="tr-TR" sz="800" b="1" dirty="0" smtClean="0">
              <a:solidFill>
                <a:srgbClr val="0070C0"/>
              </a:solidFill>
              <a:latin typeface="Times New Roman" panose="02020603050405020304" pitchFamily="18" charset="0"/>
              <a:cs typeface="Times New Roman" panose="02020603050405020304" pitchFamily="18" charset="0"/>
            </a:endParaRPr>
          </a:p>
          <a:p>
            <a:r>
              <a:rPr lang="tr-TR" b="1" dirty="0" smtClean="0">
                <a:latin typeface="Times New Roman" panose="02020603050405020304" pitchFamily="18" charset="0"/>
                <a:cs typeface="Times New Roman" panose="02020603050405020304" pitchFamily="18" charset="0"/>
              </a:rPr>
              <a:t>TARLA projesi tamamlanmalıdır ve daha önemlisi Türkiye’de hızlandırıcı teknolojilerinin gelişmesine engel olmamalıdır.</a:t>
            </a:r>
          </a:p>
          <a:p>
            <a:endParaRPr lang="tr-TR" b="1" dirty="0" smtClean="0">
              <a:latin typeface="Times New Roman" panose="02020603050405020304" pitchFamily="18" charset="0"/>
              <a:cs typeface="Times New Roman" panose="02020603050405020304" pitchFamily="18" charset="0"/>
            </a:endParaRPr>
          </a:p>
          <a:p>
            <a:pPr algn="just"/>
            <a:r>
              <a:rPr lang="tr-TR" b="1" dirty="0" smtClean="0">
                <a:solidFill>
                  <a:srgbClr val="002060"/>
                </a:solidFill>
                <a:latin typeface="Times New Roman" panose="02020603050405020304" pitchFamily="18" charset="0"/>
                <a:cs typeface="Times New Roman" panose="02020603050405020304" pitchFamily="18" charset="0"/>
              </a:rPr>
              <a:t>Önemli not: </a:t>
            </a:r>
            <a:r>
              <a:rPr lang="tr-TR" dirty="0" smtClean="0">
                <a:solidFill>
                  <a:srgbClr val="002060"/>
                </a:solidFill>
                <a:latin typeface="Times New Roman" panose="02020603050405020304" pitchFamily="18" charset="0"/>
                <a:cs typeface="Times New Roman" panose="02020603050405020304" pitchFamily="18" charset="0"/>
              </a:rPr>
              <a:t>muhakkak </a:t>
            </a:r>
            <a:r>
              <a:rPr lang="tr-TR" dirty="0" err="1" smtClean="0">
                <a:solidFill>
                  <a:srgbClr val="002060"/>
                </a:solidFill>
                <a:latin typeface="Times New Roman" panose="02020603050405020304" pitchFamily="18" charset="0"/>
                <a:cs typeface="Times New Roman" panose="02020603050405020304" pitchFamily="18" charset="0"/>
              </a:rPr>
              <a:t>GeV’den</a:t>
            </a:r>
            <a:r>
              <a:rPr lang="tr-TR" dirty="0" smtClean="0">
                <a:solidFill>
                  <a:srgbClr val="002060"/>
                </a:solidFill>
                <a:latin typeface="Times New Roman" panose="02020603050405020304" pitchFamily="18" charset="0"/>
                <a:cs typeface="Times New Roman" panose="02020603050405020304" pitchFamily="18" charset="0"/>
              </a:rPr>
              <a:t> önce </a:t>
            </a:r>
            <a:r>
              <a:rPr lang="tr-TR" dirty="0" err="1" smtClean="0">
                <a:solidFill>
                  <a:srgbClr val="002060"/>
                </a:solidFill>
                <a:latin typeface="Times New Roman" panose="02020603050405020304" pitchFamily="18" charset="0"/>
                <a:cs typeface="Times New Roman" panose="02020603050405020304" pitchFamily="18" charset="0"/>
              </a:rPr>
              <a:t>MeV</a:t>
            </a:r>
            <a:r>
              <a:rPr lang="tr-TR" dirty="0" smtClean="0">
                <a:solidFill>
                  <a:srgbClr val="002060"/>
                </a:solidFill>
                <a:latin typeface="Times New Roman" panose="02020603050405020304" pitchFamily="18" charset="0"/>
                <a:cs typeface="Times New Roman" panose="02020603050405020304" pitchFamily="18" charset="0"/>
              </a:rPr>
              <a:t>, </a:t>
            </a:r>
            <a:r>
              <a:rPr lang="tr-TR" dirty="0" err="1" smtClean="0">
                <a:solidFill>
                  <a:srgbClr val="002060"/>
                </a:solidFill>
                <a:latin typeface="Times New Roman" panose="02020603050405020304" pitchFamily="18" charset="0"/>
                <a:cs typeface="Times New Roman" panose="02020603050405020304" pitchFamily="18" charset="0"/>
              </a:rPr>
              <a:t>MeV’den</a:t>
            </a:r>
            <a:r>
              <a:rPr lang="tr-TR" dirty="0" smtClean="0">
                <a:solidFill>
                  <a:srgbClr val="002060"/>
                </a:solidFill>
                <a:latin typeface="Times New Roman" panose="02020603050405020304" pitchFamily="18" charset="0"/>
                <a:cs typeface="Times New Roman" panose="02020603050405020304" pitchFamily="18" charset="0"/>
              </a:rPr>
              <a:t> önce </a:t>
            </a:r>
            <a:r>
              <a:rPr lang="tr-TR" dirty="0" err="1" smtClean="0">
                <a:solidFill>
                  <a:srgbClr val="002060"/>
                </a:solidFill>
                <a:latin typeface="Times New Roman" panose="02020603050405020304" pitchFamily="18" charset="0"/>
                <a:cs typeface="Times New Roman" panose="02020603050405020304" pitchFamily="18" charset="0"/>
              </a:rPr>
              <a:t>keV</a:t>
            </a:r>
            <a:r>
              <a:rPr lang="tr-TR" dirty="0" smtClean="0">
                <a:solidFill>
                  <a:srgbClr val="002060"/>
                </a:solidFill>
                <a:latin typeface="Times New Roman" panose="02020603050405020304" pitchFamily="18" charset="0"/>
                <a:cs typeface="Times New Roman" panose="02020603050405020304" pitchFamily="18" charset="0"/>
              </a:rPr>
              <a:t> geliyor. Yani izlenecek yol</a:t>
            </a:r>
            <a:r>
              <a:rPr lang="tr-TR" dirty="0" smtClean="0">
                <a:solidFill>
                  <a:srgbClr val="0070C0"/>
                </a:solidFill>
                <a:latin typeface="Times New Roman" panose="02020603050405020304" pitchFamily="18" charset="0"/>
                <a:cs typeface="Times New Roman" panose="02020603050405020304" pitchFamily="18" charset="0"/>
              </a:rPr>
              <a:t>       </a:t>
            </a:r>
          </a:p>
          <a:p>
            <a:pPr algn="ctr"/>
            <a:r>
              <a:rPr lang="tr-TR" b="1" dirty="0" err="1" smtClean="0">
                <a:solidFill>
                  <a:srgbClr val="0070C0"/>
                </a:solidFill>
                <a:latin typeface="Times New Roman" panose="02020603050405020304" pitchFamily="18" charset="0"/>
                <a:cs typeface="Times New Roman" panose="02020603050405020304" pitchFamily="18" charset="0"/>
              </a:rPr>
              <a:t>keV</a:t>
            </a:r>
            <a:r>
              <a:rPr lang="tr-TR" b="1" dirty="0" smtClean="0">
                <a:solidFill>
                  <a:srgbClr val="0070C0"/>
                </a:solidFill>
                <a:latin typeface="Times New Roman" panose="02020603050405020304" pitchFamily="18" charset="0"/>
                <a:cs typeface="Times New Roman" panose="02020603050405020304" pitchFamily="18" charset="0"/>
              </a:rPr>
              <a:t> → </a:t>
            </a:r>
            <a:r>
              <a:rPr lang="tr-TR" b="1" dirty="0" err="1" smtClean="0">
                <a:solidFill>
                  <a:srgbClr val="0070C0"/>
                </a:solidFill>
                <a:latin typeface="Times New Roman" panose="02020603050405020304" pitchFamily="18" charset="0"/>
                <a:cs typeface="Times New Roman" panose="02020603050405020304" pitchFamily="18" charset="0"/>
              </a:rPr>
              <a:t>MeV</a:t>
            </a:r>
            <a:r>
              <a:rPr lang="tr-TR" b="1" dirty="0" smtClean="0">
                <a:solidFill>
                  <a:srgbClr val="0070C0"/>
                </a:solidFill>
                <a:latin typeface="Times New Roman" panose="02020603050405020304" pitchFamily="18" charset="0"/>
                <a:cs typeface="Times New Roman" panose="02020603050405020304" pitchFamily="18" charset="0"/>
              </a:rPr>
              <a:t> → </a:t>
            </a:r>
            <a:r>
              <a:rPr lang="tr-TR" b="1" dirty="0" err="1" smtClean="0">
                <a:solidFill>
                  <a:srgbClr val="0070C0"/>
                </a:solidFill>
                <a:latin typeface="Times New Roman" panose="02020603050405020304" pitchFamily="18" charset="0"/>
                <a:cs typeface="Times New Roman" panose="02020603050405020304" pitchFamily="18" charset="0"/>
              </a:rPr>
              <a:t>GeV</a:t>
            </a:r>
            <a:r>
              <a:rPr lang="tr-TR" b="1" dirty="0" smtClean="0">
                <a:solidFill>
                  <a:srgbClr val="0070C0"/>
                </a:solidFill>
                <a:latin typeface="Times New Roman" panose="02020603050405020304" pitchFamily="18" charset="0"/>
                <a:cs typeface="Times New Roman" panose="02020603050405020304" pitchFamily="18" charset="0"/>
              </a:rPr>
              <a:t> → </a:t>
            </a:r>
            <a:r>
              <a:rPr lang="tr-TR" b="1" dirty="0" err="1" smtClean="0">
                <a:solidFill>
                  <a:srgbClr val="0070C0"/>
                </a:solidFill>
                <a:latin typeface="Times New Roman" panose="02020603050405020304" pitchFamily="18" charset="0"/>
                <a:cs typeface="Times New Roman" panose="02020603050405020304" pitchFamily="18" charset="0"/>
              </a:rPr>
              <a:t>TeV</a:t>
            </a:r>
            <a:r>
              <a:rPr lang="tr-TR" b="1" dirty="0" smtClean="0">
                <a:solidFill>
                  <a:srgbClr val="0070C0"/>
                </a:solidFill>
                <a:latin typeface="Times New Roman" panose="02020603050405020304" pitchFamily="18" charset="0"/>
                <a:cs typeface="Times New Roman" panose="02020603050405020304" pitchFamily="18" charset="0"/>
              </a:rPr>
              <a:t> → </a:t>
            </a:r>
            <a:r>
              <a:rPr lang="tr-TR" b="1" dirty="0" err="1" smtClean="0">
                <a:solidFill>
                  <a:srgbClr val="0070C0"/>
                </a:solidFill>
                <a:latin typeface="Times New Roman" panose="02020603050405020304" pitchFamily="18" charset="0"/>
                <a:cs typeface="Times New Roman" panose="02020603050405020304" pitchFamily="18" charset="0"/>
              </a:rPr>
              <a:t>PeV</a:t>
            </a:r>
            <a:endParaRPr lang="tr-TR" b="1" dirty="0" smtClean="0">
              <a:solidFill>
                <a:srgbClr val="0070C0"/>
              </a:solidFill>
              <a:latin typeface="Times New Roman" panose="02020603050405020304" pitchFamily="18" charset="0"/>
              <a:cs typeface="Times New Roman" panose="02020603050405020304" pitchFamily="18" charset="0"/>
            </a:endParaRPr>
          </a:p>
          <a:p>
            <a:r>
              <a:rPr lang="tr-TR" dirty="0" smtClean="0">
                <a:latin typeface="Times New Roman" panose="02020603050405020304" pitchFamily="18" charset="0"/>
                <a:cs typeface="Times New Roman" panose="02020603050405020304" pitchFamily="18" charset="0"/>
              </a:rPr>
              <a:t>(Gökhan bana çok kızmasın diye belirtmek zorundayım.)</a:t>
            </a:r>
            <a:endParaRPr lang="tr-TR"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304336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i Yer Tutucusu 1"/>
          <p:cNvSpPr>
            <a:spLocks noGrp="1"/>
          </p:cNvSpPr>
          <p:nvPr>
            <p:ph type="dt" sz="half" idx="10"/>
          </p:nvPr>
        </p:nvSpPr>
        <p:spPr/>
        <p:txBody>
          <a:bodyPr/>
          <a:lstStyle/>
          <a:p>
            <a:r>
              <a:rPr lang="tr-TR" smtClean="0"/>
              <a:t>27.11.2021</a:t>
            </a:r>
            <a:endParaRPr lang="tr-TR"/>
          </a:p>
        </p:txBody>
      </p:sp>
      <p:sp>
        <p:nvSpPr>
          <p:cNvPr id="3" name="Altbilgi Yer Tutucusu 2"/>
          <p:cNvSpPr>
            <a:spLocks noGrp="1"/>
          </p:cNvSpPr>
          <p:nvPr>
            <p:ph type="ftr" sz="quarter" idx="11"/>
          </p:nvPr>
        </p:nvSpPr>
        <p:spPr/>
        <p:txBody>
          <a:bodyPr/>
          <a:lstStyle/>
          <a:p>
            <a:r>
              <a:rPr lang="tr-TR" smtClean="0"/>
              <a:t>Saleh@İstinye</a:t>
            </a:r>
            <a:endParaRPr lang="tr-TR"/>
          </a:p>
        </p:txBody>
      </p:sp>
      <p:sp>
        <p:nvSpPr>
          <p:cNvPr id="4" name="Slayt Numarası Yer Tutucusu 3"/>
          <p:cNvSpPr>
            <a:spLocks noGrp="1"/>
          </p:cNvSpPr>
          <p:nvPr>
            <p:ph type="sldNum" sz="quarter" idx="12"/>
          </p:nvPr>
        </p:nvSpPr>
        <p:spPr/>
        <p:txBody>
          <a:bodyPr/>
          <a:lstStyle/>
          <a:p>
            <a:fld id="{F302176B-0E47-46AC-8F43-DAB4B8A37D06}" type="slidenum">
              <a:rPr lang="tr-TR" smtClean="0"/>
              <a:t>3</a:t>
            </a:fld>
            <a:endParaRPr lang="tr-TR"/>
          </a:p>
        </p:txBody>
      </p:sp>
      <p:sp>
        <p:nvSpPr>
          <p:cNvPr id="5" name="Dikdörtgen 4"/>
          <p:cNvSpPr/>
          <p:nvPr/>
        </p:nvSpPr>
        <p:spPr>
          <a:xfrm>
            <a:off x="1331640" y="404664"/>
            <a:ext cx="6552728" cy="5662448"/>
          </a:xfrm>
          <a:prstGeom prst="rect">
            <a:avLst/>
          </a:prstGeom>
        </p:spPr>
        <p:txBody>
          <a:bodyPr wrap="square">
            <a:spAutoFit/>
          </a:bodyPr>
          <a:lstStyle/>
          <a:p>
            <a:pPr algn="ctr">
              <a:lnSpc>
                <a:spcPct val="107000"/>
              </a:lnSpc>
              <a:spcAft>
                <a:spcPts val="800"/>
              </a:spcAft>
            </a:pPr>
            <a:r>
              <a:rPr lang="tr-TR" sz="2800" b="1" dirty="0">
                <a:solidFill>
                  <a:srgbClr val="0070C0"/>
                </a:solidFill>
                <a:latin typeface="Times New Roman" panose="02020603050405020304" pitchFamily="18" charset="0"/>
                <a:ea typeface="Calibri" panose="020F0502020204030204" pitchFamily="34" charset="0"/>
                <a:cs typeface="Times New Roman" panose="02020603050405020304" pitchFamily="18" charset="0"/>
              </a:rPr>
              <a:t>Özet</a:t>
            </a:r>
            <a:endParaRPr lang="tr-TR" sz="2800" dirty="0">
              <a:solidFill>
                <a:srgbClr val="0070C0"/>
              </a:solidFill>
              <a:latin typeface="Times New Roman" panose="02020603050405020304" pitchFamily="18" charset="0"/>
              <a:ea typeface="Calibri" panose="020F0502020204030204" pitchFamily="34" charset="0"/>
              <a:cs typeface="Times New Roman" panose="02020603050405020304" pitchFamily="18" charset="0"/>
            </a:endParaRPr>
          </a:p>
          <a:p>
            <a:pPr indent="449580" algn="just">
              <a:lnSpc>
                <a:spcPct val="150000"/>
              </a:lnSpc>
              <a:spcAft>
                <a:spcPts val="800"/>
              </a:spcAft>
            </a:pPr>
            <a:r>
              <a:rPr lang="tr-TR" sz="1600" dirty="0">
                <a:latin typeface="Times New Roman" panose="02020603050405020304" pitchFamily="18" charset="0"/>
                <a:ea typeface="Calibri" panose="020F0502020204030204" pitchFamily="34" charset="0"/>
                <a:cs typeface="Times New Roman" panose="02020603050405020304" pitchFamily="18" charset="0"/>
              </a:rPr>
              <a:t>Türkiye’de bölgesel (Balkanlar, Orta Doğu, Kafkaslar ve Orta Asya’yı kapsayan) bir YEF merkezinin kurulması fikri 1991 yılında Prof. Dr. Asım Barut, Prof. Dr. Engin Arık ve Prof. Dr. Saleh Sultansoy tarafından önerilmiştir [1]. </a:t>
            </a:r>
            <a:r>
              <a:rPr lang="tr-TR" sz="1600" dirty="0" err="1">
                <a:latin typeface="Times New Roman" panose="02020603050405020304" pitchFamily="18" charset="0"/>
                <a:ea typeface="Calibri" panose="020F0502020204030204" pitchFamily="34" charset="0"/>
                <a:cs typeface="Times New Roman" panose="02020603050405020304" pitchFamily="18" charset="0"/>
              </a:rPr>
              <a:t>Turkic</a:t>
            </a:r>
            <a:r>
              <a:rPr lang="tr-TR" sz="1600" dirty="0">
                <a:latin typeface="Times New Roman" panose="02020603050405020304" pitchFamily="18" charset="0"/>
                <a:ea typeface="Calibri" panose="020F0502020204030204" pitchFamily="34" charset="0"/>
                <a:cs typeface="Times New Roman" panose="02020603050405020304" pitchFamily="18" charset="0"/>
              </a:rPr>
              <a:t> Accelerator </a:t>
            </a:r>
            <a:r>
              <a:rPr lang="tr-TR" sz="1600" dirty="0" err="1">
                <a:latin typeface="Times New Roman" panose="02020603050405020304" pitchFamily="18" charset="0"/>
                <a:ea typeface="Calibri" panose="020F0502020204030204" pitchFamily="34" charset="0"/>
                <a:cs typeface="Times New Roman" panose="02020603050405020304" pitchFamily="18" charset="0"/>
              </a:rPr>
              <a:t>Complex</a:t>
            </a:r>
            <a:r>
              <a:rPr lang="tr-TR" sz="1600" dirty="0">
                <a:latin typeface="Times New Roman" panose="02020603050405020304" pitchFamily="18" charset="0"/>
                <a:ea typeface="Calibri" panose="020F0502020204030204" pitchFamily="34" charset="0"/>
                <a:cs typeface="Times New Roman" panose="02020603050405020304" pitchFamily="18" charset="0"/>
              </a:rPr>
              <a:t> (TAC) bu merkezin ana eksenini oluşturacaktı [2]. TAC projesi hazırlanırken KEK (</a:t>
            </a:r>
            <a:r>
              <a:rPr lang="tr-TR" sz="1600" dirty="0" err="1">
                <a:latin typeface="Times New Roman" panose="02020603050405020304" pitchFamily="18" charset="0"/>
                <a:ea typeface="Calibri" panose="020F0502020204030204" pitchFamily="34" charset="0"/>
                <a:cs typeface="Times New Roman" panose="02020603050405020304" pitchFamily="18" charset="0"/>
              </a:rPr>
              <a:t>Tsukuba</a:t>
            </a:r>
            <a:r>
              <a:rPr lang="tr-TR" sz="1600" dirty="0">
                <a:latin typeface="Times New Roman" panose="02020603050405020304" pitchFamily="18" charset="0"/>
                <a:ea typeface="Calibri" panose="020F0502020204030204" pitchFamily="34" charset="0"/>
                <a:cs typeface="Times New Roman" panose="02020603050405020304" pitchFamily="18" charset="0"/>
              </a:rPr>
              <a:t>, Japonya) ve DESY (Hamburg, Almanya) örnek alındı. </a:t>
            </a:r>
            <a:r>
              <a:rPr lang="tr-TR" sz="1600" dirty="0" err="1">
                <a:latin typeface="Times New Roman" panose="02020603050405020304" pitchFamily="18" charset="0"/>
                <a:ea typeface="Calibri" panose="020F0502020204030204" pitchFamily="34" charset="0"/>
                <a:cs typeface="Times New Roman" panose="02020603050405020304" pitchFamily="18" charset="0"/>
              </a:rPr>
              <a:t>TAC’ın</a:t>
            </a:r>
            <a:r>
              <a:rPr lang="tr-TR" sz="1600" dirty="0">
                <a:latin typeface="Times New Roman" panose="02020603050405020304" pitchFamily="18" charset="0"/>
                <a:ea typeface="Calibri" panose="020F0502020204030204" pitchFamily="34" charset="0"/>
                <a:cs typeface="Times New Roman" panose="02020603050405020304" pitchFamily="18" charset="0"/>
              </a:rPr>
              <a:t> en önemli amacı gelişmiş ülkelerde mevcut olan çeşitli hızlandırıcı teknolojilerini bölgemize kazandırmak idi.</a:t>
            </a:r>
          </a:p>
          <a:p>
            <a:pPr indent="228600" algn="just">
              <a:lnSpc>
                <a:spcPct val="150000"/>
              </a:lnSpc>
              <a:spcAft>
                <a:spcPts val="800"/>
              </a:spcAft>
            </a:pPr>
            <a:r>
              <a:rPr lang="tr-TR" sz="1600" dirty="0">
                <a:latin typeface="Times New Roman" panose="02020603050405020304" pitchFamily="18" charset="0"/>
                <a:ea typeface="Calibri" panose="020F0502020204030204" pitchFamily="34" charset="0"/>
                <a:cs typeface="Times New Roman" panose="02020603050405020304" pitchFamily="18" charset="0"/>
              </a:rPr>
              <a:t>TAC projesi 4 ana kısımdan oluşuyor:</a:t>
            </a:r>
          </a:p>
          <a:p>
            <a:pPr marL="342900" lvl="0" indent="-342900" algn="just">
              <a:lnSpc>
                <a:spcPct val="150000"/>
              </a:lnSpc>
              <a:spcAft>
                <a:spcPts val="0"/>
              </a:spcAft>
              <a:buFont typeface="Symbol" panose="05050102010706020507" pitchFamily="18" charset="2"/>
              <a:buChar char=""/>
            </a:pPr>
            <a:r>
              <a:rPr lang="tr-TR" sz="1600" dirty="0" err="1">
                <a:latin typeface="Times New Roman" panose="02020603050405020304" pitchFamily="18" charset="0"/>
                <a:ea typeface="Calibri" panose="020F0502020204030204" pitchFamily="34" charset="0"/>
                <a:cs typeface="Times New Roman" panose="02020603050405020304" pitchFamily="18" charset="0"/>
              </a:rPr>
              <a:t>Linak</a:t>
            </a:r>
            <a:r>
              <a:rPr lang="tr-TR" sz="1600" dirty="0">
                <a:latin typeface="Times New Roman" panose="02020603050405020304" pitchFamily="18" charset="0"/>
                <a:ea typeface="Calibri" panose="020F0502020204030204" pitchFamily="34" charset="0"/>
                <a:cs typeface="Times New Roman" panose="02020603050405020304" pitchFamily="18" charset="0"/>
              </a:rPr>
              <a:t>-Halka tipli </a:t>
            </a:r>
            <a:r>
              <a:rPr lang="tr-TR" sz="1600" dirty="0" err="1">
                <a:latin typeface="Times New Roman" panose="02020603050405020304" pitchFamily="18" charset="0"/>
                <a:ea typeface="Calibri" panose="020F0502020204030204" pitchFamily="34" charset="0"/>
                <a:cs typeface="Times New Roman" panose="02020603050405020304" pitchFamily="18" charset="0"/>
              </a:rPr>
              <a:t>Super-Charm</a:t>
            </a:r>
            <a:r>
              <a:rPr lang="tr-TR" sz="1600" dirty="0">
                <a:latin typeface="Times New Roman" panose="02020603050405020304" pitchFamily="18" charset="0"/>
                <a:ea typeface="Calibri" panose="020F0502020204030204" pitchFamily="34" charset="0"/>
                <a:cs typeface="Times New Roman" panose="02020603050405020304" pitchFamily="18" charset="0"/>
              </a:rPr>
              <a:t> Fabrikası</a:t>
            </a:r>
          </a:p>
          <a:p>
            <a:pPr marL="342900" lvl="0" indent="-342900" algn="just">
              <a:lnSpc>
                <a:spcPct val="150000"/>
              </a:lnSpc>
              <a:spcAft>
                <a:spcPts val="0"/>
              </a:spcAft>
              <a:buFont typeface="Symbol" panose="05050102010706020507" pitchFamily="18" charset="2"/>
              <a:buChar char=""/>
            </a:pPr>
            <a:r>
              <a:rPr lang="tr-TR" sz="1600" dirty="0">
                <a:latin typeface="Times New Roman" panose="02020603050405020304" pitchFamily="18" charset="0"/>
                <a:ea typeface="Calibri" panose="020F0502020204030204" pitchFamily="34" charset="0"/>
                <a:cs typeface="Times New Roman" panose="02020603050405020304" pitchFamily="18" charset="0"/>
              </a:rPr>
              <a:t>Pozitron halkasına dayalı </a:t>
            </a:r>
            <a:r>
              <a:rPr lang="tr-TR" sz="1600" dirty="0" err="1">
                <a:latin typeface="Times New Roman" panose="02020603050405020304" pitchFamily="18" charset="0"/>
                <a:ea typeface="Calibri" panose="020F0502020204030204" pitchFamily="34" charset="0"/>
                <a:cs typeface="Times New Roman" panose="02020603050405020304" pitchFamily="18" charset="0"/>
              </a:rPr>
              <a:t>Sinkrotron</a:t>
            </a:r>
            <a:r>
              <a:rPr lang="tr-TR" sz="1600" dirty="0">
                <a:latin typeface="Times New Roman" panose="02020603050405020304" pitchFamily="18" charset="0"/>
                <a:ea typeface="Calibri" panose="020F0502020204030204" pitchFamily="34" charset="0"/>
                <a:cs typeface="Times New Roman" panose="02020603050405020304" pitchFamily="18" charset="0"/>
              </a:rPr>
              <a:t> Işınımı kaynağı</a:t>
            </a:r>
          </a:p>
          <a:p>
            <a:pPr marL="342900" lvl="0" indent="-342900" algn="just">
              <a:lnSpc>
                <a:spcPct val="150000"/>
              </a:lnSpc>
              <a:spcAft>
                <a:spcPts val="0"/>
              </a:spcAft>
              <a:buFont typeface="Symbol" panose="05050102010706020507" pitchFamily="18" charset="2"/>
              <a:buChar char=""/>
            </a:pPr>
            <a:r>
              <a:rPr lang="tr-TR" sz="1600" dirty="0">
                <a:latin typeface="Times New Roman" panose="02020603050405020304" pitchFamily="18" charset="0"/>
                <a:ea typeface="Calibri" panose="020F0502020204030204" pitchFamily="34" charset="0"/>
                <a:cs typeface="Times New Roman" panose="02020603050405020304" pitchFamily="18" charset="0"/>
              </a:rPr>
              <a:t>Elektron </a:t>
            </a:r>
            <a:r>
              <a:rPr lang="tr-TR" sz="1600" dirty="0" err="1">
                <a:latin typeface="Times New Roman" panose="02020603050405020304" pitchFamily="18" charset="0"/>
                <a:ea typeface="Calibri" panose="020F0502020204030204" pitchFamily="34" charset="0"/>
                <a:cs typeface="Times New Roman" panose="02020603050405020304" pitchFamily="18" charset="0"/>
              </a:rPr>
              <a:t>linakına</a:t>
            </a:r>
            <a:r>
              <a:rPr lang="tr-TR" sz="1600" dirty="0">
                <a:latin typeface="Times New Roman" panose="02020603050405020304" pitchFamily="18" charset="0"/>
                <a:ea typeface="Calibri" panose="020F0502020204030204" pitchFamily="34" charset="0"/>
                <a:cs typeface="Times New Roman" panose="02020603050405020304" pitchFamily="18" charset="0"/>
              </a:rPr>
              <a:t> dayalı Serbest Elektron Lazeri</a:t>
            </a:r>
          </a:p>
          <a:p>
            <a:pPr marL="342900" lvl="0" indent="-342900" algn="just">
              <a:lnSpc>
                <a:spcPct val="150000"/>
              </a:lnSpc>
              <a:spcAft>
                <a:spcPts val="800"/>
              </a:spcAft>
              <a:buFont typeface="Symbol" panose="05050102010706020507" pitchFamily="18" charset="2"/>
              <a:buChar char=""/>
            </a:pPr>
            <a:r>
              <a:rPr lang="tr-TR" sz="1600" dirty="0" err="1">
                <a:latin typeface="Times New Roman" panose="02020603050405020304" pitchFamily="18" charset="0"/>
                <a:ea typeface="Calibri" panose="020F0502020204030204" pitchFamily="34" charset="0"/>
                <a:cs typeface="Times New Roman" panose="02020603050405020304" pitchFamily="18" charset="0"/>
              </a:rPr>
              <a:t>GeV</a:t>
            </a:r>
            <a:r>
              <a:rPr lang="tr-TR" sz="1600" dirty="0">
                <a:latin typeface="Times New Roman" panose="02020603050405020304" pitchFamily="18" charset="0"/>
                <a:ea typeface="Calibri" panose="020F0502020204030204" pitchFamily="34" charset="0"/>
                <a:cs typeface="Times New Roman" panose="02020603050405020304" pitchFamily="18" charset="0"/>
              </a:rPr>
              <a:t> enerjili proton hızlandırıcısı. </a:t>
            </a:r>
            <a:endParaRPr lang="tr-TR" sz="16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516413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i Yer Tutucusu 1"/>
          <p:cNvSpPr>
            <a:spLocks noGrp="1"/>
          </p:cNvSpPr>
          <p:nvPr>
            <p:ph type="dt" sz="half" idx="10"/>
          </p:nvPr>
        </p:nvSpPr>
        <p:spPr/>
        <p:txBody>
          <a:bodyPr/>
          <a:lstStyle/>
          <a:p>
            <a:r>
              <a:rPr lang="tr-TR" smtClean="0"/>
              <a:t>27.11.2021</a:t>
            </a:r>
            <a:endParaRPr lang="tr-TR"/>
          </a:p>
        </p:txBody>
      </p:sp>
      <p:sp>
        <p:nvSpPr>
          <p:cNvPr id="3" name="Altbilgi Yer Tutucusu 2"/>
          <p:cNvSpPr>
            <a:spLocks noGrp="1"/>
          </p:cNvSpPr>
          <p:nvPr>
            <p:ph type="ftr" sz="quarter" idx="11"/>
          </p:nvPr>
        </p:nvSpPr>
        <p:spPr/>
        <p:txBody>
          <a:bodyPr/>
          <a:lstStyle/>
          <a:p>
            <a:r>
              <a:rPr lang="tr-TR" smtClean="0"/>
              <a:t>Saleh@İstinye</a:t>
            </a:r>
            <a:endParaRPr lang="tr-TR"/>
          </a:p>
        </p:txBody>
      </p:sp>
      <p:sp>
        <p:nvSpPr>
          <p:cNvPr id="4" name="Slayt Numarası Yer Tutucusu 3"/>
          <p:cNvSpPr>
            <a:spLocks noGrp="1"/>
          </p:cNvSpPr>
          <p:nvPr>
            <p:ph type="sldNum" sz="quarter" idx="12"/>
          </p:nvPr>
        </p:nvSpPr>
        <p:spPr/>
        <p:txBody>
          <a:bodyPr/>
          <a:lstStyle/>
          <a:p>
            <a:fld id="{F302176B-0E47-46AC-8F43-DAB4B8A37D06}" type="slidenum">
              <a:rPr lang="tr-TR" smtClean="0"/>
              <a:t>4</a:t>
            </a:fld>
            <a:endParaRPr lang="tr-TR"/>
          </a:p>
        </p:txBody>
      </p:sp>
      <p:sp>
        <p:nvSpPr>
          <p:cNvPr id="5" name="Dikdörtgen 4"/>
          <p:cNvSpPr/>
          <p:nvPr/>
        </p:nvSpPr>
        <p:spPr>
          <a:xfrm>
            <a:off x="827584" y="44624"/>
            <a:ext cx="7416824" cy="3108543"/>
          </a:xfrm>
          <a:prstGeom prst="rect">
            <a:avLst/>
          </a:prstGeom>
        </p:spPr>
        <p:txBody>
          <a:bodyPr wrap="square">
            <a:spAutoFit/>
          </a:bodyPr>
          <a:lstStyle/>
          <a:p>
            <a:pPr indent="228600" algn="just">
              <a:spcAft>
                <a:spcPts val="800"/>
              </a:spcAft>
            </a:pPr>
            <a:r>
              <a:rPr lang="tr-TR" sz="1600" dirty="0">
                <a:latin typeface="Times New Roman" panose="02020603050405020304" pitchFamily="18" charset="0"/>
                <a:ea typeface="Calibri" panose="020F0502020204030204" pitchFamily="34" charset="0"/>
                <a:cs typeface="Times New Roman" panose="02020603050405020304" pitchFamily="18" charset="0"/>
              </a:rPr>
              <a:t>TAC projesi 1997-2016 yılları arasında DPT tarafından desteklendi. Maalesef, 2007 yılında başlatılan bir süreç sonucunda TAC projesi TARLA projesine dönüştürüldü. Aslında TARLA projesi TAC projesinin ön aşaması olarak düşündüğümüz eğitim tesisinin (IR-FEL) süper-iletken teknolojiye dayalı versiyonudur.</a:t>
            </a:r>
          </a:p>
          <a:p>
            <a:pPr indent="228600" algn="just">
              <a:spcAft>
                <a:spcPts val="800"/>
              </a:spcAft>
            </a:pPr>
            <a:r>
              <a:rPr lang="tr-TR" sz="1600" dirty="0">
                <a:latin typeface="Times New Roman" panose="02020603050405020304" pitchFamily="18" charset="0"/>
                <a:ea typeface="Calibri" panose="020F0502020204030204" pitchFamily="34" charset="0"/>
                <a:cs typeface="Times New Roman" panose="02020603050405020304" pitchFamily="18" charset="0"/>
              </a:rPr>
              <a:t>Sunumda TAC projesinin kısa tarihçesi ve günümüzdeki durumu irdelenerek 4 ana kısımdan ikisinin (</a:t>
            </a:r>
            <a:r>
              <a:rPr lang="tr-TR" sz="1600" dirty="0" err="1">
                <a:latin typeface="Times New Roman" panose="02020603050405020304" pitchFamily="18" charset="0"/>
                <a:ea typeface="Calibri" panose="020F0502020204030204" pitchFamily="34" charset="0"/>
                <a:cs typeface="Times New Roman" panose="02020603050405020304" pitchFamily="18" charset="0"/>
              </a:rPr>
              <a:t>Super-Charm</a:t>
            </a:r>
            <a:r>
              <a:rPr lang="tr-TR" sz="1600" dirty="0">
                <a:latin typeface="Times New Roman" panose="02020603050405020304" pitchFamily="18" charset="0"/>
                <a:ea typeface="Calibri" panose="020F0502020204030204" pitchFamily="34" charset="0"/>
                <a:cs typeface="Times New Roman" panose="02020603050405020304" pitchFamily="18" charset="0"/>
              </a:rPr>
              <a:t> Fabrikası ve Proton Hızlandırıcısı) önemi vurgulanacaktır.</a:t>
            </a:r>
          </a:p>
          <a:p>
            <a:pPr>
              <a:spcAft>
                <a:spcPts val="800"/>
              </a:spcAft>
            </a:pPr>
            <a:r>
              <a:rPr lang="tr-TR" sz="1600" dirty="0">
                <a:latin typeface="Times New Roman" panose="02020603050405020304" pitchFamily="18" charset="0"/>
                <a:ea typeface="Calibri" panose="020F0502020204030204" pitchFamily="34" charset="0"/>
                <a:cs typeface="Times New Roman" panose="02020603050405020304" pitchFamily="18" charset="0"/>
              </a:rPr>
              <a:t>[1] Ö. </a:t>
            </a:r>
            <a:r>
              <a:rPr lang="tr-TR" sz="1600" dirty="0" err="1">
                <a:latin typeface="Times New Roman" panose="02020603050405020304" pitchFamily="18" charset="0"/>
                <a:ea typeface="Calibri" panose="020F0502020204030204" pitchFamily="34" charset="0"/>
                <a:cs typeface="Times New Roman" panose="02020603050405020304" pitchFamily="18" charset="0"/>
              </a:rPr>
              <a:t>Etişken</a:t>
            </a:r>
            <a:r>
              <a:rPr lang="tr-TR" sz="1600" dirty="0">
                <a:latin typeface="Times New Roman" panose="02020603050405020304" pitchFamily="18" charset="0"/>
                <a:ea typeface="Calibri" panose="020F0502020204030204" pitchFamily="34" charset="0"/>
                <a:cs typeface="Times New Roman" panose="02020603050405020304" pitchFamily="18" charset="0"/>
              </a:rPr>
              <a:t>, “Türkiye'nin Mega Projesi: Türk Hızlandırıcı Merkezi”, Bilim ve Teknik  (Temmuz 2011) 54-59.</a:t>
            </a:r>
          </a:p>
          <a:p>
            <a:r>
              <a:rPr lang="tr-TR" sz="1600" dirty="0">
                <a:latin typeface="Times New Roman" panose="02020603050405020304" pitchFamily="18" charset="0"/>
                <a:ea typeface="Calibri" panose="020F0502020204030204" pitchFamily="34" charset="0"/>
                <a:cs typeface="Times New Roman" panose="02020603050405020304" pitchFamily="18" charset="0"/>
              </a:rPr>
              <a:t>[2] S. Sultansoy, “</a:t>
            </a:r>
            <a:r>
              <a:rPr lang="tr-TR" sz="1600" dirty="0" err="1">
                <a:latin typeface="Times New Roman" panose="02020603050405020304" pitchFamily="18" charset="0"/>
                <a:ea typeface="Calibri" panose="020F0502020204030204" pitchFamily="34" charset="0"/>
                <a:cs typeface="Times New Roman" panose="02020603050405020304" pitchFamily="18" charset="0"/>
              </a:rPr>
              <a:t>Regional</a:t>
            </a:r>
            <a:r>
              <a:rPr lang="tr-TR" sz="1600" dirty="0">
                <a:latin typeface="Times New Roman" panose="02020603050405020304" pitchFamily="18" charset="0"/>
                <a:ea typeface="Calibri" panose="020F0502020204030204" pitchFamily="34" charset="0"/>
                <a:cs typeface="Times New Roman" panose="02020603050405020304" pitchFamily="18" charset="0"/>
              </a:rPr>
              <a:t> Project </a:t>
            </a:r>
            <a:r>
              <a:rPr lang="tr-TR" sz="1600" dirty="0" err="1">
                <a:latin typeface="Times New Roman" panose="02020603050405020304" pitchFamily="18" charset="0"/>
                <a:ea typeface="Calibri" panose="020F0502020204030204" pitchFamily="34" charset="0"/>
                <a:cs typeface="Times New Roman" panose="02020603050405020304" pitchFamily="18" charset="0"/>
              </a:rPr>
              <a:t>for</a:t>
            </a:r>
            <a:r>
              <a:rPr lang="tr-TR" sz="1600" dirty="0">
                <a:latin typeface="Times New Roman" panose="02020603050405020304" pitchFamily="18" charset="0"/>
                <a:ea typeface="Calibri" panose="020F0502020204030204" pitchFamily="34" charset="0"/>
                <a:cs typeface="Times New Roman" panose="02020603050405020304" pitchFamily="18" charset="0"/>
              </a:rPr>
              <a:t> </a:t>
            </a:r>
            <a:r>
              <a:rPr lang="tr-TR" sz="1600" dirty="0" err="1">
                <a:latin typeface="Times New Roman" panose="02020603050405020304" pitchFamily="18" charset="0"/>
                <a:ea typeface="Calibri" panose="020F0502020204030204" pitchFamily="34" charset="0"/>
                <a:cs typeface="Times New Roman" panose="02020603050405020304" pitchFamily="18" charset="0"/>
              </a:rPr>
              <a:t>Elementary</a:t>
            </a:r>
            <a:r>
              <a:rPr lang="tr-TR" sz="1600" dirty="0">
                <a:latin typeface="Times New Roman" panose="02020603050405020304" pitchFamily="18" charset="0"/>
                <a:ea typeface="Calibri" panose="020F0502020204030204" pitchFamily="34" charset="0"/>
                <a:cs typeface="Times New Roman" panose="02020603050405020304" pitchFamily="18" charset="0"/>
              </a:rPr>
              <a:t> </a:t>
            </a:r>
            <a:r>
              <a:rPr lang="tr-TR" sz="1600" dirty="0" err="1">
                <a:latin typeface="Times New Roman" panose="02020603050405020304" pitchFamily="18" charset="0"/>
                <a:ea typeface="Calibri" panose="020F0502020204030204" pitchFamily="34" charset="0"/>
                <a:cs typeface="Times New Roman" panose="02020603050405020304" pitchFamily="18" charset="0"/>
              </a:rPr>
              <a:t>Particle</a:t>
            </a:r>
            <a:r>
              <a:rPr lang="tr-TR" sz="1600" dirty="0">
                <a:latin typeface="Times New Roman" panose="02020603050405020304" pitchFamily="18" charset="0"/>
                <a:ea typeface="Calibri" panose="020F0502020204030204" pitchFamily="34" charset="0"/>
                <a:cs typeface="Times New Roman" panose="02020603050405020304" pitchFamily="18" charset="0"/>
              </a:rPr>
              <a:t> </a:t>
            </a:r>
            <a:r>
              <a:rPr lang="tr-TR" sz="1600" dirty="0" err="1">
                <a:latin typeface="Times New Roman" panose="02020603050405020304" pitchFamily="18" charset="0"/>
                <a:ea typeface="Calibri" panose="020F0502020204030204" pitchFamily="34" charset="0"/>
                <a:cs typeface="Times New Roman" panose="02020603050405020304" pitchFamily="18" charset="0"/>
              </a:rPr>
              <a:t>Physics</a:t>
            </a:r>
            <a:r>
              <a:rPr lang="tr-TR" sz="1600" dirty="0">
                <a:latin typeface="Times New Roman" panose="02020603050405020304" pitchFamily="18" charset="0"/>
                <a:ea typeface="Calibri" panose="020F0502020204030204" pitchFamily="34" charset="0"/>
                <a:cs typeface="Times New Roman" panose="02020603050405020304" pitchFamily="18" charset="0"/>
              </a:rPr>
              <a:t>: </a:t>
            </a:r>
            <a:r>
              <a:rPr lang="tr-TR" sz="1600" dirty="0" err="1">
                <a:latin typeface="Times New Roman" panose="02020603050405020304" pitchFamily="18" charset="0"/>
                <a:ea typeface="Calibri" panose="020F0502020204030204" pitchFamily="34" charset="0"/>
                <a:cs typeface="Times New Roman" panose="02020603050405020304" pitchFamily="18" charset="0"/>
              </a:rPr>
              <a:t>Linac</a:t>
            </a:r>
            <a:r>
              <a:rPr lang="tr-TR" sz="1600" dirty="0">
                <a:latin typeface="Times New Roman" panose="02020603050405020304" pitchFamily="18" charset="0"/>
                <a:ea typeface="Calibri" panose="020F0502020204030204" pitchFamily="34" charset="0"/>
                <a:cs typeface="Times New Roman" panose="02020603050405020304" pitchFamily="18" charset="0"/>
              </a:rPr>
              <a:t>-Ring </a:t>
            </a:r>
            <a:r>
              <a:rPr lang="tr-TR" sz="1600" dirty="0" err="1">
                <a:latin typeface="Times New Roman" panose="02020603050405020304" pitchFamily="18" charset="0"/>
                <a:ea typeface="Calibri" panose="020F0502020204030204" pitchFamily="34" charset="0"/>
                <a:cs typeface="Times New Roman" panose="02020603050405020304" pitchFamily="18" charset="0"/>
              </a:rPr>
              <a:t>Type</a:t>
            </a:r>
            <a:r>
              <a:rPr lang="tr-TR" sz="1600" dirty="0">
                <a:latin typeface="Times New Roman" panose="02020603050405020304" pitchFamily="18" charset="0"/>
                <a:ea typeface="Calibri" panose="020F0502020204030204" pitchFamily="34" charset="0"/>
                <a:cs typeface="Times New Roman" panose="02020603050405020304" pitchFamily="18" charset="0"/>
              </a:rPr>
              <a:t> c-τ </a:t>
            </a:r>
            <a:r>
              <a:rPr lang="tr-TR" sz="1600" dirty="0" err="1">
                <a:latin typeface="Times New Roman" panose="02020603050405020304" pitchFamily="18" charset="0"/>
                <a:ea typeface="Calibri" panose="020F0502020204030204" pitchFamily="34" charset="0"/>
                <a:cs typeface="Times New Roman" panose="02020603050405020304" pitchFamily="18" charset="0"/>
              </a:rPr>
              <a:t>Factory</a:t>
            </a:r>
            <a:r>
              <a:rPr lang="tr-TR" sz="1600" dirty="0">
                <a:latin typeface="Times New Roman" panose="02020603050405020304" pitchFamily="18" charset="0"/>
                <a:ea typeface="Calibri" panose="020F0502020204030204" pitchFamily="34" charset="0"/>
                <a:cs typeface="Times New Roman" panose="02020603050405020304" pitchFamily="18" charset="0"/>
              </a:rPr>
              <a:t>”, </a:t>
            </a:r>
            <a:r>
              <a:rPr lang="tr-TR" sz="1600" dirty="0" err="1">
                <a:latin typeface="Times New Roman" panose="02020603050405020304" pitchFamily="18" charset="0"/>
                <a:ea typeface="Calibri" panose="020F0502020204030204" pitchFamily="34" charset="0"/>
                <a:cs typeface="Times New Roman" panose="02020603050405020304" pitchFamily="18" charset="0"/>
              </a:rPr>
              <a:t>Turk</a:t>
            </a:r>
            <a:r>
              <a:rPr lang="tr-TR" sz="1600" dirty="0">
                <a:latin typeface="Times New Roman" panose="02020603050405020304" pitchFamily="18" charset="0"/>
                <a:ea typeface="Calibri" panose="020F0502020204030204" pitchFamily="34" charset="0"/>
                <a:cs typeface="Times New Roman" panose="02020603050405020304" pitchFamily="18" charset="0"/>
              </a:rPr>
              <a:t>. J. </a:t>
            </a:r>
            <a:r>
              <a:rPr lang="tr-TR" sz="1600" dirty="0" err="1">
                <a:latin typeface="Times New Roman" panose="02020603050405020304" pitchFamily="18" charset="0"/>
                <a:ea typeface="Calibri" panose="020F0502020204030204" pitchFamily="34" charset="0"/>
                <a:cs typeface="Times New Roman" panose="02020603050405020304" pitchFamily="18" charset="0"/>
              </a:rPr>
              <a:t>Phys</a:t>
            </a:r>
            <a:r>
              <a:rPr lang="tr-TR" sz="1600" dirty="0">
                <a:latin typeface="Times New Roman" panose="02020603050405020304" pitchFamily="18" charset="0"/>
                <a:ea typeface="Calibri" panose="020F0502020204030204" pitchFamily="34" charset="0"/>
                <a:cs typeface="Times New Roman" panose="02020603050405020304" pitchFamily="18" charset="0"/>
              </a:rPr>
              <a:t>. 17 (1993) 591-597.</a:t>
            </a:r>
            <a:endParaRPr lang="tr-TR" sz="1600" dirty="0">
              <a:latin typeface="Times New Roman" panose="02020603050405020304" pitchFamily="18" charset="0"/>
              <a:cs typeface="Times New Roman" panose="02020603050405020304" pitchFamily="18" charset="0"/>
            </a:endParaRPr>
          </a:p>
        </p:txBody>
      </p:sp>
      <p:pic>
        <p:nvPicPr>
          <p:cNvPr id="6" name="Resim 5"/>
          <p:cNvPicPr>
            <a:picLocks noChangeAspect="1"/>
          </p:cNvPicPr>
          <p:nvPr/>
        </p:nvPicPr>
        <p:blipFill>
          <a:blip r:embed="rId2"/>
          <a:stretch>
            <a:fillRect/>
          </a:stretch>
        </p:blipFill>
        <p:spPr>
          <a:xfrm>
            <a:off x="683567" y="3212976"/>
            <a:ext cx="3758535" cy="2376264"/>
          </a:xfrm>
          <a:prstGeom prst="rect">
            <a:avLst/>
          </a:prstGeom>
        </p:spPr>
      </p:pic>
      <p:pic>
        <p:nvPicPr>
          <p:cNvPr id="7" name="Resim 6"/>
          <p:cNvPicPr>
            <a:picLocks noChangeAspect="1"/>
          </p:cNvPicPr>
          <p:nvPr/>
        </p:nvPicPr>
        <p:blipFill>
          <a:blip r:embed="rId3"/>
          <a:stretch>
            <a:fillRect/>
          </a:stretch>
        </p:blipFill>
        <p:spPr>
          <a:xfrm>
            <a:off x="4572001" y="3140968"/>
            <a:ext cx="4022992" cy="2928502"/>
          </a:xfrm>
          <a:prstGeom prst="rect">
            <a:avLst/>
          </a:prstGeom>
        </p:spPr>
      </p:pic>
      <p:sp>
        <p:nvSpPr>
          <p:cNvPr id="8" name="Metin kutusu 7"/>
          <p:cNvSpPr txBox="1"/>
          <p:nvPr/>
        </p:nvSpPr>
        <p:spPr>
          <a:xfrm>
            <a:off x="1115616" y="5589240"/>
            <a:ext cx="3456385" cy="830997"/>
          </a:xfrm>
          <a:prstGeom prst="rect">
            <a:avLst/>
          </a:prstGeom>
          <a:noFill/>
        </p:spPr>
        <p:txBody>
          <a:bodyPr wrap="square" rtlCol="0">
            <a:spAutoFit/>
          </a:bodyPr>
          <a:lstStyle/>
          <a:p>
            <a:r>
              <a:rPr lang="tr-TR" sz="1600" b="1" dirty="0" smtClean="0"/>
              <a:t>Daha sonra iki yeni kısım eklendi:</a:t>
            </a:r>
          </a:p>
          <a:p>
            <a:r>
              <a:rPr lang="tr-TR" sz="1600" b="1" dirty="0" err="1" smtClean="0">
                <a:solidFill>
                  <a:srgbClr val="0070C0"/>
                </a:solidFill>
              </a:rPr>
              <a:t>Linak</a:t>
            </a:r>
            <a:r>
              <a:rPr lang="tr-TR" sz="1600" b="1" dirty="0" smtClean="0">
                <a:solidFill>
                  <a:srgbClr val="0070C0"/>
                </a:solidFill>
              </a:rPr>
              <a:t> bazında X-FEL</a:t>
            </a:r>
          </a:p>
          <a:p>
            <a:r>
              <a:rPr lang="tr-TR" sz="1600" b="1" dirty="0" smtClean="0">
                <a:solidFill>
                  <a:srgbClr val="0070C0"/>
                </a:solidFill>
              </a:rPr>
              <a:t>Gev enerjili proton </a:t>
            </a:r>
            <a:r>
              <a:rPr lang="tr-TR" sz="1600" b="1" dirty="0" err="1" smtClean="0">
                <a:solidFill>
                  <a:srgbClr val="0070C0"/>
                </a:solidFill>
              </a:rPr>
              <a:t>linak</a:t>
            </a:r>
            <a:endParaRPr lang="tr-TR" sz="1600" b="1" dirty="0">
              <a:solidFill>
                <a:srgbClr val="0070C0"/>
              </a:solidFill>
            </a:endParaRPr>
          </a:p>
        </p:txBody>
      </p:sp>
    </p:spTree>
    <p:extLst>
      <p:ext uri="{BB962C8B-B14F-4D97-AF65-F5344CB8AC3E}">
        <p14:creationId xmlns:p14="http://schemas.microsoft.com/office/powerpoint/2010/main" val="35200010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i Yer Tutucusu 1"/>
          <p:cNvSpPr>
            <a:spLocks noGrp="1"/>
          </p:cNvSpPr>
          <p:nvPr>
            <p:ph type="dt" sz="half" idx="10"/>
          </p:nvPr>
        </p:nvSpPr>
        <p:spPr/>
        <p:txBody>
          <a:bodyPr/>
          <a:lstStyle/>
          <a:p>
            <a:pPr>
              <a:defRPr/>
            </a:pPr>
            <a:r>
              <a:rPr lang="tr-TR" smtClean="0"/>
              <a:t>27.11.2021</a:t>
            </a:r>
            <a:endParaRPr lang="tr-TR" dirty="0"/>
          </a:p>
        </p:txBody>
      </p:sp>
      <p:sp>
        <p:nvSpPr>
          <p:cNvPr id="3" name="Altbilgi Yer Tutucusu 2"/>
          <p:cNvSpPr>
            <a:spLocks noGrp="1"/>
          </p:cNvSpPr>
          <p:nvPr>
            <p:ph type="ftr" sz="quarter" idx="11"/>
          </p:nvPr>
        </p:nvSpPr>
        <p:spPr/>
        <p:txBody>
          <a:bodyPr/>
          <a:lstStyle/>
          <a:p>
            <a:pPr>
              <a:defRPr/>
            </a:pPr>
            <a:r>
              <a:rPr lang="tr-TR" smtClean="0"/>
              <a:t>Saleh@İstinye</a:t>
            </a:r>
            <a:endParaRPr lang="tr-TR" dirty="0"/>
          </a:p>
        </p:txBody>
      </p:sp>
      <p:sp>
        <p:nvSpPr>
          <p:cNvPr id="4" name="Slayt Numarası Yer Tutucusu 3"/>
          <p:cNvSpPr>
            <a:spLocks noGrp="1"/>
          </p:cNvSpPr>
          <p:nvPr>
            <p:ph type="sldNum" sz="quarter" idx="12"/>
          </p:nvPr>
        </p:nvSpPr>
        <p:spPr/>
        <p:txBody>
          <a:bodyPr/>
          <a:lstStyle/>
          <a:p>
            <a:pPr>
              <a:defRPr/>
            </a:pPr>
            <a:fld id="{78A8A811-66F4-44EE-93B6-BC2255A32D25}" type="slidenum">
              <a:rPr lang="en-US" smtClean="0"/>
              <a:pPr>
                <a:defRPr/>
              </a:pPr>
              <a:t>5</a:t>
            </a:fld>
            <a:endParaRPr lang="en-US"/>
          </a:p>
        </p:txBody>
      </p:sp>
      <p:sp>
        <p:nvSpPr>
          <p:cNvPr id="5" name="Metin kutusu 4"/>
          <p:cNvSpPr txBox="1"/>
          <p:nvPr/>
        </p:nvSpPr>
        <p:spPr>
          <a:xfrm>
            <a:off x="324668" y="44624"/>
            <a:ext cx="8462174" cy="523220"/>
          </a:xfrm>
          <a:prstGeom prst="rect">
            <a:avLst/>
          </a:prstGeom>
          <a:noFill/>
        </p:spPr>
        <p:txBody>
          <a:bodyPr wrap="square" rtlCol="0">
            <a:spAutoFit/>
          </a:bodyPr>
          <a:lstStyle/>
          <a:p>
            <a:pPr algn="ctr"/>
            <a:r>
              <a:rPr lang="tr-TR" sz="2800" b="1" dirty="0" smtClean="0">
                <a:solidFill>
                  <a:srgbClr val="230AB6"/>
                </a:solidFill>
              </a:rPr>
              <a:t>Stratejik teknoloji olarak Parçacık Hızlandırıcıları</a:t>
            </a:r>
            <a:endParaRPr lang="tr-TR" sz="2800" b="1" dirty="0">
              <a:solidFill>
                <a:srgbClr val="0226BE"/>
              </a:solidFill>
            </a:endParaRPr>
          </a:p>
        </p:txBody>
      </p:sp>
      <p:sp>
        <p:nvSpPr>
          <p:cNvPr id="8" name="Metin kutusu 7"/>
          <p:cNvSpPr txBox="1"/>
          <p:nvPr/>
        </p:nvSpPr>
        <p:spPr>
          <a:xfrm>
            <a:off x="500034" y="764704"/>
            <a:ext cx="8100392" cy="1077218"/>
          </a:xfrm>
          <a:prstGeom prst="rect">
            <a:avLst/>
          </a:prstGeom>
          <a:noFill/>
        </p:spPr>
        <p:txBody>
          <a:bodyPr wrap="square" rtlCol="0">
            <a:spAutoFit/>
          </a:bodyPr>
          <a:lstStyle/>
          <a:p>
            <a:r>
              <a:rPr lang="tr-TR" sz="2400" b="1" dirty="0">
                <a:solidFill>
                  <a:srgbClr val="0334BD"/>
                </a:solidFill>
                <a:latin typeface="Times New Roman" pitchFamily="18" charset="0"/>
                <a:cs typeface="Times New Roman" pitchFamily="18" charset="0"/>
              </a:rPr>
              <a:t>Accelerator </a:t>
            </a:r>
            <a:r>
              <a:rPr lang="tr-TR" sz="2400" b="1" dirty="0" err="1">
                <a:solidFill>
                  <a:srgbClr val="0334BD"/>
                </a:solidFill>
                <a:latin typeface="Times New Roman" pitchFamily="18" charset="0"/>
                <a:cs typeface="Times New Roman" pitchFamily="18" charset="0"/>
              </a:rPr>
              <a:t>Technology</a:t>
            </a:r>
            <a:r>
              <a:rPr lang="tr-TR" sz="2400" b="1" dirty="0">
                <a:solidFill>
                  <a:srgbClr val="0334BD"/>
                </a:solidFill>
                <a:latin typeface="Times New Roman" pitchFamily="18" charset="0"/>
                <a:cs typeface="Times New Roman" pitchFamily="18" charset="0"/>
              </a:rPr>
              <a:t> </a:t>
            </a:r>
            <a:r>
              <a:rPr lang="tr-TR" sz="2400" b="1" dirty="0" err="1">
                <a:solidFill>
                  <a:srgbClr val="0334BD"/>
                </a:solidFill>
                <a:latin typeface="Times New Roman" pitchFamily="18" charset="0"/>
                <a:cs typeface="Times New Roman" pitchFamily="18" charset="0"/>
              </a:rPr>
              <a:t>for</a:t>
            </a:r>
            <a:r>
              <a:rPr lang="tr-TR" sz="2400" b="1" dirty="0">
                <a:solidFill>
                  <a:srgbClr val="0334BD"/>
                </a:solidFill>
                <a:latin typeface="Times New Roman" pitchFamily="18" charset="0"/>
                <a:cs typeface="Times New Roman" pitchFamily="18" charset="0"/>
              </a:rPr>
              <a:t> </a:t>
            </a:r>
            <a:r>
              <a:rPr lang="tr-TR" sz="2400" b="1" dirty="0" err="1">
                <a:solidFill>
                  <a:srgbClr val="0334BD"/>
                </a:solidFill>
                <a:latin typeface="Times New Roman" pitchFamily="18" charset="0"/>
                <a:cs typeface="Times New Roman" pitchFamily="18" charset="0"/>
              </a:rPr>
              <a:t>the</a:t>
            </a:r>
            <a:r>
              <a:rPr lang="tr-TR" sz="2400" b="1" dirty="0">
                <a:solidFill>
                  <a:srgbClr val="0334BD"/>
                </a:solidFill>
                <a:latin typeface="Times New Roman" pitchFamily="18" charset="0"/>
                <a:cs typeface="Times New Roman" pitchFamily="18" charset="0"/>
              </a:rPr>
              <a:t> </a:t>
            </a:r>
            <a:r>
              <a:rPr lang="tr-TR" sz="2400" b="1" dirty="0" err="1" smtClean="0">
                <a:solidFill>
                  <a:srgbClr val="0334BD"/>
                </a:solidFill>
                <a:latin typeface="Times New Roman" pitchFamily="18" charset="0"/>
                <a:cs typeface="Times New Roman" pitchFamily="18" charset="0"/>
              </a:rPr>
              <a:t>Nation</a:t>
            </a:r>
            <a:r>
              <a:rPr lang="tr-TR" sz="2400" b="1" dirty="0" smtClean="0">
                <a:solidFill>
                  <a:srgbClr val="0334BD"/>
                </a:solidFill>
                <a:latin typeface="Times New Roman" pitchFamily="18" charset="0"/>
                <a:cs typeface="Times New Roman" pitchFamily="18" charset="0"/>
              </a:rPr>
              <a:t> </a:t>
            </a:r>
            <a:endParaRPr lang="tr-TR" sz="2400" dirty="0" smtClean="0">
              <a:solidFill>
                <a:srgbClr val="0334BD"/>
              </a:solidFill>
              <a:latin typeface="Times New Roman" pitchFamily="18" charset="0"/>
              <a:cs typeface="Times New Roman" pitchFamily="18" charset="0"/>
            </a:endParaRPr>
          </a:p>
          <a:p>
            <a:r>
              <a:rPr lang="tr-TR" sz="2400" dirty="0" smtClean="0">
                <a:solidFill>
                  <a:srgbClr val="FF0000"/>
                </a:solidFill>
                <a:latin typeface="Times New Roman" pitchFamily="18" charset="0"/>
                <a:cs typeface="Times New Roman" pitchFamily="18" charset="0"/>
              </a:rPr>
              <a:t>ABD Enerji Bakanlığının Beyanatı (2004)</a:t>
            </a:r>
          </a:p>
          <a:p>
            <a:r>
              <a:rPr lang="tr-TR" sz="1600" b="1" dirty="0" smtClean="0">
                <a:latin typeface="Times New Roman" pitchFamily="18" charset="0"/>
                <a:cs typeface="Times New Roman" pitchFamily="18" charset="0"/>
                <a:hlinkClick r:id="rId2"/>
              </a:rPr>
              <a:t>http</a:t>
            </a:r>
            <a:r>
              <a:rPr lang="tr-TR" sz="1600" b="1" dirty="0">
                <a:latin typeface="Times New Roman" pitchFamily="18" charset="0"/>
                <a:cs typeface="Times New Roman" pitchFamily="18" charset="0"/>
                <a:hlinkClick r:id="rId2"/>
              </a:rPr>
              <a:t>://</a:t>
            </a:r>
            <a:r>
              <a:rPr lang="tr-TR" sz="1600" b="1" dirty="0" smtClean="0">
                <a:latin typeface="Times New Roman" pitchFamily="18" charset="0"/>
                <a:cs typeface="Times New Roman" pitchFamily="18" charset="0"/>
                <a:hlinkClick r:id="rId2"/>
              </a:rPr>
              <a:t>www.docstoc.com/docs/921548/Accelerator-Technology-for-the-Nation</a:t>
            </a:r>
            <a:r>
              <a:rPr lang="tr-TR" sz="1600" b="1" dirty="0" smtClean="0">
                <a:latin typeface="Times New Roman" pitchFamily="18" charset="0"/>
                <a:cs typeface="Times New Roman" pitchFamily="18" charset="0"/>
              </a:rPr>
              <a:t> </a:t>
            </a:r>
            <a:endParaRPr lang="tr-TR" sz="1600" b="1" dirty="0">
              <a:solidFill>
                <a:srgbClr val="0334BD"/>
              </a:solidFill>
              <a:latin typeface="Times New Roman" pitchFamily="18" charset="0"/>
              <a:cs typeface="Times New Roman" pitchFamily="18" charset="0"/>
            </a:endParaRPr>
          </a:p>
        </p:txBody>
      </p:sp>
      <p:sp>
        <p:nvSpPr>
          <p:cNvPr id="9" name="Metin kutusu 8"/>
          <p:cNvSpPr txBox="1"/>
          <p:nvPr/>
        </p:nvSpPr>
        <p:spPr>
          <a:xfrm>
            <a:off x="500034" y="3298919"/>
            <a:ext cx="8442684" cy="1354217"/>
          </a:xfrm>
          <a:prstGeom prst="rect">
            <a:avLst/>
          </a:prstGeom>
          <a:noFill/>
        </p:spPr>
        <p:txBody>
          <a:bodyPr wrap="square" rtlCol="0">
            <a:spAutoFit/>
          </a:bodyPr>
          <a:lstStyle/>
          <a:p>
            <a:r>
              <a:rPr lang="tr-TR" sz="2400" b="1" dirty="0" smtClean="0">
                <a:solidFill>
                  <a:srgbClr val="0334BD"/>
                </a:solidFill>
                <a:latin typeface="Times New Roman" pitchFamily="18" charset="0"/>
                <a:cs typeface="Times New Roman" pitchFamily="18" charset="0"/>
              </a:rPr>
              <a:t>Accelerators </a:t>
            </a:r>
            <a:r>
              <a:rPr lang="tr-TR" sz="2400" b="1" dirty="0" err="1" smtClean="0">
                <a:solidFill>
                  <a:srgbClr val="0334BD"/>
                </a:solidFill>
                <a:latin typeface="Times New Roman" pitchFamily="18" charset="0"/>
                <a:cs typeface="Times New Roman" pitchFamily="18" charset="0"/>
              </a:rPr>
              <a:t>for</a:t>
            </a:r>
            <a:r>
              <a:rPr lang="tr-TR" sz="2400" b="1" dirty="0" smtClean="0">
                <a:solidFill>
                  <a:srgbClr val="0334BD"/>
                </a:solidFill>
                <a:latin typeface="Times New Roman" pitchFamily="18" charset="0"/>
                <a:cs typeface="Times New Roman" pitchFamily="18" charset="0"/>
              </a:rPr>
              <a:t> </a:t>
            </a:r>
            <a:r>
              <a:rPr lang="tr-TR" sz="2400" b="1" dirty="0" err="1" smtClean="0">
                <a:solidFill>
                  <a:srgbClr val="0334BD"/>
                </a:solidFill>
                <a:latin typeface="Times New Roman" pitchFamily="18" charset="0"/>
                <a:cs typeface="Times New Roman" pitchFamily="18" charset="0"/>
              </a:rPr>
              <a:t>America’s</a:t>
            </a:r>
            <a:r>
              <a:rPr lang="tr-TR" sz="2400" b="1" dirty="0" smtClean="0">
                <a:solidFill>
                  <a:srgbClr val="0334BD"/>
                </a:solidFill>
                <a:latin typeface="Times New Roman" pitchFamily="18" charset="0"/>
                <a:cs typeface="Times New Roman" pitchFamily="18" charset="0"/>
              </a:rPr>
              <a:t> </a:t>
            </a:r>
            <a:r>
              <a:rPr lang="tr-TR" sz="2400" b="1" dirty="0" err="1" smtClean="0">
                <a:solidFill>
                  <a:srgbClr val="0334BD"/>
                </a:solidFill>
                <a:latin typeface="Times New Roman" pitchFamily="18" charset="0"/>
                <a:cs typeface="Times New Roman" pitchFamily="18" charset="0"/>
              </a:rPr>
              <a:t>Future</a:t>
            </a:r>
            <a:endParaRPr lang="tr-TR" sz="2400" b="1" dirty="0" smtClean="0">
              <a:solidFill>
                <a:srgbClr val="0334BD"/>
              </a:solidFill>
              <a:latin typeface="Times New Roman" pitchFamily="18" charset="0"/>
              <a:cs typeface="Times New Roman" pitchFamily="18" charset="0"/>
            </a:endParaRPr>
          </a:p>
          <a:p>
            <a:r>
              <a:rPr lang="en-US" i="1" dirty="0" smtClean="0">
                <a:solidFill>
                  <a:srgbClr val="FF0000"/>
                </a:solidFill>
              </a:rPr>
              <a:t>Washington DC on October 26, 2009</a:t>
            </a:r>
            <a:endParaRPr lang="tr-TR" i="1" dirty="0" smtClean="0">
              <a:solidFill>
                <a:srgbClr val="FF0000"/>
              </a:solidFill>
            </a:endParaRPr>
          </a:p>
          <a:p>
            <a:r>
              <a:rPr lang="tr-TR" sz="1800" dirty="0">
                <a:solidFill>
                  <a:srgbClr val="FF0000"/>
                </a:solidFill>
                <a:latin typeface="Times New Roman" pitchFamily="18" charset="0"/>
                <a:cs typeface="Times New Roman" pitchFamily="18" charset="0"/>
                <a:hlinkClick r:id="rId3"/>
              </a:rPr>
              <a:t>http://www.acceleratorsamerica.org</a:t>
            </a:r>
            <a:r>
              <a:rPr lang="tr-TR" sz="1800" dirty="0" smtClean="0">
                <a:solidFill>
                  <a:srgbClr val="FF0000"/>
                </a:solidFill>
                <a:latin typeface="Times New Roman" pitchFamily="18" charset="0"/>
                <a:cs typeface="Times New Roman" pitchFamily="18" charset="0"/>
                <a:hlinkClick r:id="rId3"/>
              </a:rPr>
              <a:t>/</a:t>
            </a:r>
            <a:endParaRPr lang="tr-TR" sz="1800" dirty="0" smtClean="0">
              <a:solidFill>
                <a:srgbClr val="FF0000"/>
              </a:solidFill>
              <a:latin typeface="Times New Roman" pitchFamily="18" charset="0"/>
              <a:cs typeface="Times New Roman" pitchFamily="18" charset="0"/>
            </a:endParaRPr>
          </a:p>
          <a:p>
            <a:r>
              <a:rPr lang="tr-TR" sz="1800" dirty="0">
                <a:solidFill>
                  <a:srgbClr val="FF0000"/>
                </a:solidFill>
                <a:latin typeface="Times New Roman" pitchFamily="18" charset="0"/>
                <a:cs typeface="Times New Roman" pitchFamily="18" charset="0"/>
                <a:hlinkClick r:id="rId4"/>
              </a:rPr>
              <a:t>https://science.energy.gov/~/</a:t>
            </a:r>
            <a:r>
              <a:rPr lang="tr-TR" sz="1800" dirty="0" smtClean="0">
                <a:solidFill>
                  <a:srgbClr val="FF0000"/>
                </a:solidFill>
                <a:latin typeface="Times New Roman" pitchFamily="18" charset="0"/>
                <a:cs typeface="Times New Roman" pitchFamily="18" charset="0"/>
                <a:hlinkClick r:id="rId4"/>
              </a:rPr>
              <a:t>media/hep/pdf/accelerator-rd-stewardship/Report.pdf</a:t>
            </a:r>
            <a:r>
              <a:rPr lang="tr-TR" sz="1800" dirty="0" smtClean="0">
                <a:solidFill>
                  <a:srgbClr val="FF0000"/>
                </a:solidFill>
                <a:latin typeface="Times New Roman" pitchFamily="18" charset="0"/>
                <a:cs typeface="Times New Roman" pitchFamily="18" charset="0"/>
              </a:rPr>
              <a:t> </a:t>
            </a:r>
            <a:r>
              <a:rPr lang="tr-TR" b="1" dirty="0">
                <a:solidFill>
                  <a:srgbClr val="0334BD"/>
                </a:solidFill>
                <a:latin typeface="Times New Roman" pitchFamily="18" charset="0"/>
                <a:cs typeface="Times New Roman" pitchFamily="18" charset="0"/>
              </a:rPr>
              <a:t> </a:t>
            </a:r>
            <a:endParaRPr lang="tr-TR" sz="1800" dirty="0" smtClean="0">
              <a:solidFill>
                <a:srgbClr val="FF0000"/>
              </a:solidFill>
              <a:latin typeface="Times New Roman" pitchFamily="18" charset="0"/>
              <a:cs typeface="Times New Roman" pitchFamily="18" charset="0"/>
            </a:endParaRPr>
          </a:p>
        </p:txBody>
      </p:sp>
      <p:sp>
        <p:nvSpPr>
          <p:cNvPr id="10" name="Metin kutusu 9"/>
          <p:cNvSpPr txBox="1"/>
          <p:nvPr/>
        </p:nvSpPr>
        <p:spPr>
          <a:xfrm>
            <a:off x="500034" y="2053297"/>
            <a:ext cx="7776864" cy="1015663"/>
          </a:xfrm>
          <a:prstGeom prst="rect">
            <a:avLst/>
          </a:prstGeom>
          <a:noFill/>
        </p:spPr>
        <p:txBody>
          <a:bodyPr wrap="square" rtlCol="0">
            <a:spAutoFit/>
          </a:bodyPr>
          <a:lstStyle/>
          <a:p>
            <a:r>
              <a:rPr lang="tr-TR" sz="2400" b="1" dirty="0" smtClean="0">
                <a:solidFill>
                  <a:srgbClr val="0334BD"/>
                </a:solidFill>
              </a:rPr>
              <a:t>Accelerator </a:t>
            </a:r>
            <a:r>
              <a:rPr lang="tr-TR" sz="2400" b="1" dirty="0" err="1" smtClean="0">
                <a:solidFill>
                  <a:srgbClr val="0334BD"/>
                </a:solidFill>
              </a:rPr>
              <a:t>Technology</a:t>
            </a:r>
            <a:r>
              <a:rPr lang="tr-TR" sz="2400" b="1" dirty="0" smtClean="0">
                <a:solidFill>
                  <a:srgbClr val="0334BD"/>
                </a:solidFill>
              </a:rPr>
              <a:t> </a:t>
            </a:r>
            <a:r>
              <a:rPr lang="tr-TR" sz="2400" b="1" dirty="0" err="1" smtClean="0">
                <a:solidFill>
                  <a:srgbClr val="0334BD"/>
                </a:solidFill>
              </a:rPr>
              <a:t>for</a:t>
            </a:r>
            <a:r>
              <a:rPr lang="tr-TR" sz="2400" b="1" dirty="0" smtClean="0">
                <a:solidFill>
                  <a:srgbClr val="0334BD"/>
                </a:solidFill>
              </a:rPr>
              <a:t> </a:t>
            </a:r>
            <a:r>
              <a:rPr lang="tr-TR" sz="2400" b="1" dirty="0" err="1" smtClean="0">
                <a:solidFill>
                  <a:srgbClr val="0334BD"/>
                </a:solidFill>
              </a:rPr>
              <a:t>the</a:t>
            </a:r>
            <a:r>
              <a:rPr lang="tr-TR" sz="2400" b="1" dirty="0" smtClean="0">
                <a:solidFill>
                  <a:srgbClr val="0334BD"/>
                </a:solidFill>
              </a:rPr>
              <a:t> </a:t>
            </a:r>
            <a:r>
              <a:rPr lang="tr-TR" sz="2400" b="1" dirty="0" err="1" smtClean="0">
                <a:solidFill>
                  <a:srgbClr val="0334BD"/>
                </a:solidFill>
              </a:rPr>
              <a:t>Mankind</a:t>
            </a:r>
            <a:endParaRPr lang="tr-TR" sz="2400" b="1" dirty="0" smtClean="0">
              <a:solidFill>
                <a:srgbClr val="0334BD"/>
              </a:solidFill>
            </a:endParaRPr>
          </a:p>
          <a:p>
            <a:r>
              <a:rPr lang="tr-TR" dirty="0" smtClean="0">
                <a:solidFill>
                  <a:srgbClr val="FF0000"/>
                </a:solidFill>
              </a:rPr>
              <a:t>Avrasya Nükleer Bilimler ve Uygulamaları Konferansı (2006)</a:t>
            </a:r>
          </a:p>
          <a:p>
            <a:r>
              <a:rPr lang="tr-TR" dirty="0" smtClean="0">
                <a:solidFill>
                  <a:srgbClr val="FF0000"/>
                </a:solidFill>
                <a:hlinkClick r:id="rId5"/>
              </a:rPr>
              <a:t>http://arxiv.org/abs/physics/0611076</a:t>
            </a:r>
            <a:r>
              <a:rPr lang="tr-TR" dirty="0" smtClean="0">
                <a:solidFill>
                  <a:srgbClr val="FF0000"/>
                </a:solidFill>
              </a:rPr>
              <a:t> </a:t>
            </a:r>
            <a:endParaRPr lang="tr-TR" dirty="0">
              <a:solidFill>
                <a:srgbClr val="FF0000"/>
              </a:solidFill>
            </a:endParaRPr>
          </a:p>
        </p:txBody>
      </p:sp>
      <p:sp>
        <p:nvSpPr>
          <p:cNvPr id="6" name="Metin kutusu 5"/>
          <p:cNvSpPr txBox="1"/>
          <p:nvPr/>
        </p:nvSpPr>
        <p:spPr>
          <a:xfrm>
            <a:off x="500034" y="4881934"/>
            <a:ext cx="8100392" cy="984885"/>
          </a:xfrm>
          <a:prstGeom prst="rect">
            <a:avLst/>
          </a:prstGeom>
          <a:noFill/>
        </p:spPr>
        <p:txBody>
          <a:bodyPr wrap="square" rtlCol="0">
            <a:spAutoFit/>
          </a:bodyPr>
          <a:lstStyle/>
          <a:p>
            <a:r>
              <a:rPr lang="en-US" sz="2000" b="1" dirty="0" smtClean="0">
                <a:solidFill>
                  <a:srgbClr val="0334BD"/>
                </a:solidFill>
              </a:rPr>
              <a:t>Accelerating science and innovation: Societal benefits of European research in particle</a:t>
            </a:r>
            <a:r>
              <a:rPr lang="tr-TR" sz="2000" b="1" dirty="0" smtClean="0">
                <a:solidFill>
                  <a:srgbClr val="0334BD"/>
                </a:solidFill>
              </a:rPr>
              <a:t> </a:t>
            </a:r>
            <a:r>
              <a:rPr lang="tr-TR" sz="2000" b="1" dirty="0" err="1" smtClean="0">
                <a:solidFill>
                  <a:srgbClr val="0334BD"/>
                </a:solidFill>
              </a:rPr>
              <a:t>physics</a:t>
            </a:r>
            <a:r>
              <a:rPr lang="tr-TR" sz="2000" b="1" dirty="0" smtClean="0">
                <a:solidFill>
                  <a:srgbClr val="0334BD"/>
                </a:solidFill>
              </a:rPr>
              <a:t> </a:t>
            </a:r>
            <a:r>
              <a:rPr lang="en-US" b="1" dirty="0" smtClean="0">
                <a:solidFill>
                  <a:srgbClr val="0334BD"/>
                </a:solidFill>
              </a:rPr>
              <a:t> </a:t>
            </a:r>
            <a:endParaRPr lang="tr-TR" b="1" dirty="0" smtClean="0">
              <a:solidFill>
                <a:srgbClr val="0334BD"/>
              </a:solidFill>
            </a:endParaRPr>
          </a:p>
          <a:p>
            <a:r>
              <a:rPr lang="en-US" sz="1800" dirty="0" smtClean="0">
                <a:hlinkClick r:id="rId6"/>
              </a:rPr>
              <a:t>https://cds.cern.ch/record/1551933/files/Strategy_Report_LR.pdf</a:t>
            </a:r>
            <a:endParaRPr lang="en-US" sz="1800" dirty="0"/>
          </a:p>
        </p:txBody>
      </p:sp>
    </p:spTree>
    <p:extLst>
      <p:ext uri="{BB962C8B-B14F-4D97-AF65-F5344CB8AC3E}">
        <p14:creationId xmlns:p14="http://schemas.microsoft.com/office/powerpoint/2010/main" val="31330924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i Yer Tutucusu 1"/>
          <p:cNvSpPr>
            <a:spLocks noGrp="1"/>
          </p:cNvSpPr>
          <p:nvPr>
            <p:ph type="dt" sz="half" idx="10"/>
          </p:nvPr>
        </p:nvSpPr>
        <p:spPr/>
        <p:txBody>
          <a:bodyPr/>
          <a:lstStyle/>
          <a:p>
            <a:r>
              <a:rPr lang="tr-TR" smtClean="0"/>
              <a:t>27.11.2021</a:t>
            </a:r>
            <a:endParaRPr lang="tr-TR"/>
          </a:p>
        </p:txBody>
      </p:sp>
      <p:sp>
        <p:nvSpPr>
          <p:cNvPr id="3" name="Altbilgi Yer Tutucusu 2"/>
          <p:cNvSpPr>
            <a:spLocks noGrp="1"/>
          </p:cNvSpPr>
          <p:nvPr>
            <p:ph type="ftr" sz="quarter" idx="11"/>
          </p:nvPr>
        </p:nvSpPr>
        <p:spPr/>
        <p:txBody>
          <a:bodyPr/>
          <a:lstStyle/>
          <a:p>
            <a:r>
              <a:rPr lang="tr-TR" smtClean="0"/>
              <a:t>Saleh@İstinye</a:t>
            </a:r>
            <a:endParaRPr lang="tr-TR"/>
          </a:p>
        </p:txBody>
      </p:sp>
      <p:sp>
        <p:nvSpPr>
          <p:cNvPr id="4" name="Slayt Numarası Yer Tutucusu 3"/>
          <p:cNvSpPr>
            <a:spLocks noGrp="1"/>
          </p:cNvSpPr>
          <p:nvPr>
            <p:ph type="sldNum" sz="quarter" idx="12"/>
          </p:nvPr>
        </p:nvSpPr>
        <p:spPr/>
        <p:txBody>
          <a:bodyPr/>
          <a:lstStyle/>
          <a:p>
            <a:fld id="{F302176B-0E47-46AC-8F43-DAB4B8A37D06}" type="slidenum">
              <a:rPr lang="tr-TR" smtClean="0"/>
              <a:t>6</a:t>
            </a:fld>
            <a:endParaRPr lang="tr-T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44624"/>
            <a:ext cx="7651850" cy="38083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Dikdörtgen 4"/>
          <p:cNvSpPr/>
          <p:nvPr/>
        </p:nvSpPr>
        <p:spPr>
          <a:xfrm>
            <a:off x="467544" y="4062551"/>
            <a:ext cx="8064896" cy="2246769"/>
          </a:xfrm>
          <a:prstGeom prst="rect">
            <a:avLst/>
          </a:prstGeom>
        </p:spPr>
        <p:txBody>
          <a:bodyPr wrap="square">
            <a:spAutoFit/>
          </a:bodyPr>
          <a:lstStyle/>
          <a:p>
            <a:pPr lvl="0"/>
            <a:r>
              <a:rPr lang="tr-TR" sz="2000" b="1" dirty="0">
                <a:solidFill>
                  <a:srgbClr val="0334BD"/>
                </a:solidFill>
              </a:rPr>
              <a:t>Hızlandırıcılar, Bilim Ofisinin her etkinliğinin ve, giderek artan bir oranda, tüm bilim müessesesinin temelini oluştururlar. </a:t>
            </a:r>
            <a:r>
              <a:rPr lang="tr-TR" sz="2000" b="1" dirty="0">
                <a:solidFill>
                  <a:srgbClr val="FF0000"/>
                </a:solidFill>
              </a:rPr>
              <a:t>Biyolojiden tıbba, malzemelerden metalürjiye, temel parçacıklardan kozmosa, hızlandırıcılar </a:t>
            </a:r>
            <a:r>
              <a:rPr lang="tr-TR" sz="2000" b="1" u="sng" dirty="0">
                <a:solidFill>
                  <a:srgbClr val="FF0000"/>
                </a:solidFill>
              </a:rPr>
              <a:t>bilimsel anlayış ve uygulamaların temelini oluşturan mikroskobik bilgiyi </a:t>
            </a:r>
            <a:r>
              <a:rPr lang="tr-TR" sz="2000" b="1" dirty="0">
                <a:solidFill>
                  <a:srgbClr val="FF0000"/>
                </a:solidFill>
              </a:rPr>
              <a:t>sağlarlar. </a:t>
            </a:r>
            <a:r>
              <a:rPr lang="tr-TR" sz="2000" b="1" dirty="0">
                <a:solidFill>
                  <a:srgbClr val="00CC00"/>
                </a:solidFill>
              </a:rPr>
              <a:t>Zemin ve uydu bazlı gözlemevlerinin ve parçacık hızlandırıcılarının kombinasyonu dünyamızla, gökadamızla, evrenimizle ve kendimizle ilgili olan anlayışımızı ilerletecektir.</a:t>
            </a:r>
          </a:p>
        </p:txBody>
      </p:sp>
    </p:spTree>
    <p:extLst>
      <p:ext uri="{BB962C8B-B14F-4D97-AF65-F5344CB8AC3E}">
        <p14:creationId xmlns:p14="http://schemas.microsoft.com/office/powerpoint/2010/main" val="28322100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i Yer Tutucusu 1"/>
          <p:cNvSpPr>
            <a:spLocks noGrp="1"/>
          </p:cNvSpPr>
          <p:nvPr>
            <p:ph type="dt" sz="half" idx="10"/>
          </p:nvPr>
        </p:nvSpPr>
        <p:spPr/>
        <p:txBody>
          <a:bodyPr/>
          <a:lstStyle/>
          <a:p>
            <a:r>
              <a:rPr lang="tr-TR" smtClean="0"/>
              <a:t>27.11.2021</a:t>
            </a:r>
            <a:endParaRPr lang="tr-TR"/>
          </a:p>
        </p:txBody>
      </p:sp>
      <p:sp>
        <p:nvSpPr>
          <p:cNvPr id="3" name="Altbilgi Yer Tutucusu 2"/>
          <p:cNvSpPr>
            <a:spLocks noGrp="1"/>
          </p:cNvSpPr>
          <p:nvPr>
            <p:ph type="ftr" sz="quarter" idx="11"/>
          </p:nvPr>
        </p:nvSpPr>
        <p:spPr/>
        <p:txBody>
          <a:bodyPr/>
          <a:lstStyle/>
          <a:p>
            <a:r>
              <a:rPr lang="tr-TR" smtClean="0"/>
              <a:t>Saleh@İstinye</a:t>
            </a:r>
            <a:endParaRPr lang="tr-TR"/>
          </a:p>
        </p:txBody>
      </p:sp>
      <p:sp>
        <p:nvSpPr>
          <p:cNvPr id="4" name="Slayt Numarası Yer Tutucusu 3"/>
          <p:cNvSpPr>
            <a:spLocks noGrp="1"/>
          </p:cNvSpPr>
          <p:nvPr>
            <p:ph type="sldNum" sz="quarter" idx="12"/>
          </p:nvPr>
        </p:nvSpPr>
        <p:spPr/>
        <p:txBody>
          <a:bodyPr/>
          <a:lstStyle/>
          <a:p>
            <a:fld id="{F302176B-0E47-46AC-8F43-DAB4B8A37D06}" type="slidenum">
              <a:rPr lang="tr-TR" smtClean="0"/>
              <a:t>7</a:t>
            </a:fld>
            <a:endParaRPr lang="tr-T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1900" y="216627"/>
            <a:ext cx="7806524" cy="52126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Dikdörtgen 4"/>
          <p:cNvSpPr/>
          <p:nvPr/>
        </p:nvSpPr>
        <p:spPr>
          <a:xfrm>
            <a:off x="395536" y="5590981"/>
            <a:ext cx="8424936" cy="646331"/>
          </a:xfrm>
          <a:prstGeom prst="rect">
            <a:avLst/>
          </a:prstGeom>
        </p:spPr>
        <p:txBody>
          <a:bodyPr wrap="square">
            <a:spAutoFit/>
          </a:bodyPr>
          <a:lstStyle/>
          <a:p>
            <a:r>
              <a:rPr lang="en-US" b="1" dirty="0">
                <a:solidFill>
                  <a:srgbClr val="0070C0"/>
                </a:solidFill>
              </a:rPr>
              <a:t>Invited Talk at the Fourth Eurasian Conference on Nuclear Science and its Applications, Baku, Azerbaijan, 31 October - 03 November, 2006</a:t>
            </a:r>
          </a:p>
        </p:txBody>
      </p:sp>
    </p:spTree>
    <p:extLst>
      <p:ext uri="{BB962C8B-B14F-4D97-AF65-F5344CB8AC3E}">
        <p14:creationId xmlns:p14="http://schemas.microsoft.com/office/powerpoint/2010/main" val="23960343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i Yer Tutucusu 1"/>
          <p:cNvSpPr>
            <a:spLocks noGrp="1"/>
          </p:cNvSpPr>
          <p:nvPr>
            <p:ph type="dt" sz="half" idx="10"/>
          </p:nvPr>
        </p:nvSpPr>
        <p:spPr/>
        <p:txBody>
          <a:bodyPr/>
          <a:lstStyle/>
          <a:p>
            <a:r>
              <a:rPr lang="tr-TR" smtClean="0"/>
              <a:t>27.11.2021</a:t>
            </a:r>
            <a:endParaRPr lang="tr-TR"/>
          </a:p>
        </p:txBody>
      </p:sp>
      <p:sp>
        <p:nvSpPr>
          <p:cNvPr id="3" name="Altbilgi Yer Tutucusu 2"/>
          <p:cNvSpPr>
            <a:spLocks noGrp="1"/>
          </p:cNvSpPr>
          <p:nvPr>
            <p:ph type="ftr" sz="quarter" idx="11"/>
          </p:nvPr>
        </p:nvSpPr>
        <p:spPr/>
        <p:txBody>
          <a:bodyPr/>
          <a:lstStyle/>
          <a:p>
            <a:r>
              <a:rPr lang="tr-TR" smtClean="0"/>
              <a:t>Saleh@İstinye</a:t>
            </a:r>
            <a:endParaRPr lang="tr-TR"/>
          </a:p>
        </p:txBody>
      </p:sp>
      <p:sp>
        <p:nvSpPr>
          <p:cNvPr id="4" name="Slayt Numarası Yer Tutucusu 3"/>
          <p:cNvSpPr>
            <a:spLocks noGrp="1"/>
          </p:cNvSpPr>
          <p:nvPr>
            <p:ph type="sldNum" sz="quarter" idx="12"/>
          </p:nvPr>
        </p:nvSpPr>
        <p:spPr/>
        <p:txBody>
          <a:bodyPr/>
          <a:lstStyle/>
          <a:p>
            <a:fld id="{F302176B-0E47-46AC-8F43-DAB4B8A37D06}" type="slidenum">
              <a:rPr lang="tr-TR" smtClean="0"/>
              <a:t>8</a:t>
            </a:fld>
            <a:endParaRPr lang="tr-TR"/>
          </a:p>
        </p:txBody>
      </p:sp>
      <p:pic>
        <p:nvPicPr>
          <p:cNvPr id="6" name="Resim 5"/>
          <p:cNvPicPr>
            <a:picLocks noChangeAspect="1"/>
          </p:cNvPicPr>
          <p:nvPr/>
        </p:nvPicPr>
        <p:blipFill>
          <a:blip r:embed="rId2"/>
          <a:stretch>
            <a:fillRect/>
          </a:stretch>
        </p:blipFill>
        <p:spPr>
          <a:xfrm>
            <a:off x="708262" y="44624"/>
            <a:ext cx="7680162" cy="5199071"/>
          </a:xfrm>
          <a:prstGeom prst="rect">
            <a:avLst/>
          </a:prstGeom>
        </p:spPr>
      </p:pic>
      <p:pic>
        <p:nvPicPr>
          <p:cNvPr id="7" name="Resim 6"/>
          <p:cNvPicPr>
            <a:picLocks noChangeAspect="1"/>
          </p:cNvPicPr>
          <p:nvPr/>
        </p:nvPicPr>
        <p:blipFill>
          <a:blip r:embed="rId3"/>
          <a:stretch>
            <a:fillRect/>
          </a:stretch>
        </p:blipFill>
        <p:spPr>
          <a:xfrm>
            <a:off x="709778" y="5243695"/>
            <a:ext cx="7750654" cy="1112655"/>
          </a:xfrm>
          <a:prstGeom prst="rect">
            <a:avLst/>
          </a:prstGeom>
        </p:spPr>
      </p:pic>
    </p:spTree>
    <p:extLst>
      <p:ext uri="{BB962C8B-B14F-4D97-AF65-F5344CB8AC3E}">
        <p14:creationId xmlns:p14="http://schemas.microsoft.com/office/powerpoint/2010/main" val="10429696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i Yer Tutucusu 1"/>
          <p:cNvSpPr>
            <a:spLocks noGrp="1"/>
          </p:cNvSpPr>
          <p:nvPr>
            <p:ph type="dt" sz="half" idx="10"/>
          </p:nvPr>
        </p:nvSpPr>
        <p:spPr/>
        <p:txBody>
          <a:bodyPr/>
          <a:lstStyle/>
          <a:p>
            <a:r>
              <a:rPr lang="tr-TR" smtClean="0"/>
              <a:t>27.11.2021</a:t>
            </a:r>
            <a:endParaRPr lang="tr-TR"/>
          </a:p>
        </p:txBody>
      </p:sp>
      <p:sp>
        <p:nvSpPr>
          <p:cNvPr id="3" name="Altbilgi Yer Tutucusu 2"/>
          <p:cNvSpPr>
            <a:spLocks noGrp="1"/>
          </p:cNvSpPr>
          <p:nvPr>
            <p:ph type="ftr" sz="quarter" idx="11"/>
          </p:nvPr>
        </p:nvSpPr>
        <p:spPr/>
        <p:txBody>
          <a:bodyPr/>
          <a:lstStyle/>
          <a:p>
            <a:r>
              <a:rPr lang="tr-TR" smtClean="0"/>
              <a:t>Saleh@İstinye</a:t>
            </a:r>
            <a:endParaRPr lang="tr-TR"/>
          </a:p>
        </p:txBody>
      </p:sp>
      <p:sp>
        <p:nvSpPr>
          <p:cNvPr id="4" name="Slayt Numarası Yer Tutucusu 3"/>
          <p:cNvSpPr>
            <a:spLocks noGrp="1"/>
          </p:cNvSpPr>
          <p:nvPr>
            <p:ph type="sldNum" sz="quarter" idx="12"/>
          </p:nvPr>
        </p:nvSpPr>
        <p:spPr/>
        <p:txBody>
          <a:bodyPr/>
          <a:lstStyle/>
          <a:p>
            <a:fld id="{F302176B-0E47-46AC-8F43-DAB4B8A37D06}" type="slidenum">
              <a:rPr lang="tr-TR" smtClean="0"/>
              <a:t>9</a:t>
            </a:fld>
            <a:endParaRPr lang="tr-TR"/>
          </a:p>
        </p:txBody>
      </p:sp>
      <p:pic>
        <p:nvPicPr>
          <p:cNvPr id="5" name="Resim 4"/>
          <p:cNvPicPr>
            <a:picLocks noChangeAspect="1"/>
          </p:cNvPicPr>
          <p:nvPr/>
        </p:nvPicPr>
        <p:blipFill>
          <a:blip r:embed="rId2"/>
          <a:stretch>
            <a:fillRect/>
          </a:stretch>
        </p:blipFill>
        <p:spPr>
          <a:xfrm>
            <a:off x="687039" y="548680"/>
            <a:ext cx="7845401" cy="5234472"/>
          </a:xfrm>
          <a:prstGeom prst="rect">
            <a:avLst/>
          </a:prstGeom>
        </p:spPr>
      </p:pic>
    </p:spTree>
    <p:extLst>
      <p:ext uri="{BB962C8B-B14F-4D97-AF65-F5344CB8AC3E}">
        <p14:creationId xmlns:p14="http://schemas.microsoft.com/office/powerpoint/2010/main" val="173679162"/>
      </p:ext>
    </p:extLst>
  </p:cSld>
  <p:clrMapOvr>
    <a:masterClrMapping/>
  </p:clrMapOvr>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524</TotalTime>
  <Words>1220</Words>
  <Application>Microsoft Office PowerPoint</Application>
  <PresentationFormat>Ekran Gösterisi (4:3)</PresentationFormat>
  <Paragraphs>245</Paragraphs>
  <Slides>25</Slides>
  <Notes>0</Notes>
  <HiddenSlides>0</HiddenSlides>
  <MMClips>0</MMClips>
  <ScaleCrop>false</ScaleCrop>
  <HeadingPairs>
    <vt:vector size="6" baseType="variant">
      <vt:variant>
        <vt:lpstr>Tema</vt:lpstr>
      </vt:variant>
      <vt:variant>
        <vt:i4>1</vt:i4>
      </vt:variant>
      <vt:variant>
        <vt:lpstr>Katıştırılmış OLE Hizmet Programları</vt:lpstr>
      </vt:variant>
      <vt:variant>
        <vt:i4>1</vt:i4>
      </vt:variant>
      <vt:variant>
        <vt:lpstr>Slayt Başlıkları</vt:lpstr>
      </vt:variant>
      <vt:variant>
        <vt:i4>25</vt:i4>
      </vt:variant>
    </vt:vector>
  </HeadingPairs>
  <TitlesOfParts>
    <vt:vector size="27" baseType="lpstr">
      <vt:lpstr>Ofis Teması</vt:lpstr>
      <vt:lpstr>Acrobat Document</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user</dc:creator>
  <cp:lastModifiedBy>user</cp:lastModifiedBy>
  <cp:revision>102</cp:revision>
  <dcterms:created xsi:type="dcterms:W3CDTF">2020-11-25T21:58:37Z</dcterms:created>
  <dcterms:modified xsi:type="dcterms:W3CDTF">2021-11-25T20:59:51Z</dcterms:modified>
</cp:coreProperties>
</file>