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4" r:id="rId3"/>
    <p:sldId id="265" r:id="rId4"/>
    <p:sldId id="266" r:id="rId5"/>
    <p:sldId id="273" r:id="rId6"/>
    <p:sldId id="275" r:id="rId7"/>
    <p:sldId id="276" r:id="rId8"/>
    <p:sldId id="278" r:id="rId9"/>
    <p:sldId id="279" r:id="rId10"/>
    <p:sldId id="282" r:id="rId11"/>
    <p:sldId id="284" r:id="rId12"/>
    <p:sldId id="285" r:id="rId13"/>
    <p:sldId id="287" r:id="rId14"/>
    <p:sldId id="286" r:id="rId15"/>
    <p:sldId id="288" r:id="rId16"/>
    <p:sldId id="291" r:id="rId17"/>
    <p:sldId id="289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68E84"/>
    <a:srgbClr val="006600"/>
    <a:srgbClr val="009999"/>
    <a:srgbClr val="009900"/>
    <a:srgbClr val="0000CC"/>
    <a:srgbClr val="C4C4C4"/>
    <a:srgbClr val="DDDDDD"/>
    <a:srgbClr val="C0C0C0"/>
    <a:srgbClr val="B2B2B2"/>
    <a:srgbClr val="CC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394" autoAdjust="0"/>
  </p:normalViewPr>
  <p:slideViewPr>
    <p:cSldViewPr>
      <p:cViewPr varScale="1">
        <p:scale>
          <a:sx n="86" d="100"/>
          <a:sy n="86" d="100"/>
        </p:scale>
        <p:origin x="-90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5A71C-3DBC-4F59-884F-AEEDC74888B3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0D4B7-0143-42CE-ACBB-5FD4AF8FBE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8854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>
                <a:latin typeface="Times New Roman" pitchFamily="18" charset="0"/>
                <a:cs typeface="Times New Roman" pitchFamily="18" charset="0"/>
              </a:rPr>
              <a:t>Foto katot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0D4B7-0143-42CE-ACBB-5FD4AF8FBE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6394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2074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849424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4658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662677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390255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966037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555671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75797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50713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95166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AB220E-2B84-4481-8D63-0EFD7D707A77}" type="datetimeFigureOut">
              <a:rPr lang="de-DE" smtClean="0"/>
              <a:pPr/>
              <a:t>27.11.2020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1EA6F7-4A48-4F19-8F51-489A6B6C897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92409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4400"/>
          </a:xfrm>
          <a:prstGeom prst="rect">
            <a:avLst/>
          </a:prstGeom>
          <a:solidFill>
            <a:srgbClr val="0066F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7" name="Picture 4" descr="GSI-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578600"/>
            <a:ext cx="650875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4763" y="6589713"/>
            <a:ext cx="9139237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de-DE" altLang="de-DE" sz="1000" dirty="0">
                <a:solidFill>
                  <a:srgbClr val="000000"/>
                </a:solidFill>
                <a:cs typeface="Arial" charset="0"/>
              </a:rPr>
              <a:t>Hans-Jürgen </a:t>
            </a:r>
            <a:r>
              <a:rPr lang="de-DE" altLang="de-DE" sz="1000" dirty="0" err="1">
                <a:solidFill>
                  <a:srgbClr val="000000"/>
                </a:solidFill>
                <a:cs typeface="Arial" charset="0"/>
              </a:rPr>
              <a:t>Wollersheim</a:t>
            </a:r>
            <a:r>
              <a:rPr lang="de-DE" altLang="de-DE" sz="1000" dirty="0">
                <a:solidFill>
                  <a:srgbClr val="000000"/>
                </a:solidFill>
                <a:cs typeface="Arial" charset="0"/>
              </a:rPr>
              <a:t> -</a:t>
            </a:r>
            <a:r>
              <a:rPr lang="de-DE" altLang="de-DE" sz="1000" baseline="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de-DE" altLang="de-DE" sz="1000" dirty="0">
                <a:solidFill>
                  <a:srgbClr val="000000"/>
                </a:solidFill>
                <a:cs typeface="Arial" charset="0"/>
              </a:rPr>
              <a:t>2016</a:t>
            </a:r>
            <a:endParaRPr lang="en-US" altLang="de-DE" sz="10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6565900"/>
            <a:ext cx="2476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2"/>
          <p:cNvSpPr txBox="1">
            <a:spLocks noChangeArrowheads="1"/>
          </p:cNvSpPr>
          <p:nvPr userDrawn="1"/>
        </p:nvSpPr>
        <p:spPr bwMode="auto">
          <a:xfrm>
            <a:off x="360363" y="6559550"/>
            <a:ext cx="28479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de-DE" sz="1300">
                <a:solidFill>
                  <a:srgbClr val="FF0000"/>
                </a:solidFill>
              </a:rPr>
              <a:t>Indian Institute of Technology Ropar</a:t>
            </a:r>
          </a:p>
        </p:txBody>
      </p:sp>
    </p:spTree>
    <p:extLst>
      <p:ext uri="{BB962C8B-B14F-4D97-AF65-F5344CB8AC3E}">
        <p14:creationId xmlns="" xmlns:p14="http://schemas.microsoft.com/office/powerpoint/2010/main" val="380607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FFC000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Sintilatörler</a:t>
            </a:r>
            <a:r>
              <a:rPr lang="tr-TR" dirty="0"/>
              <a:t>-Genel Özellikler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827584" y="1484784"/>
            <a:ext cx="5487400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Özellikler :</a:t>
            </a:r>
          </a:p>
          <a:p>
            <a:r>
              <a:rPr lang="tr-T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Görünür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ışığa dönüşür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Foto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sensörlerle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algılanırlar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tr-T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örneğin foto çoğaltıcı,  göz vs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…]</a:t>
            </a:r>
          </a:p>
          <a:p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Temel Özellikler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Enerjiye duyarlılık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Hızlı tepki süresi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Darbe (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Pulse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şekil ayırma(PSD)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İstenen özellikler :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Yüksek verim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uyarılma enerjisinden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florasans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radyasyona dönüşüm için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Şeffafiyet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ışık geçirebilmesine izin vermesi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Işığın yayılması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foto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sensörlerle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ışığın  tespit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edilebilebilir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aralıkta olması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Kısa bozunma zamanı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hızlı tepki vermesi için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Erol\Desktop\IMG-20201110-W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714356"/>
            <a:ext cx="3714776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24301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Fotoçoğaltıcı</a:t>
            </a:r>
            <a:r>
              <a:rPr lang="tr-TR" dirty="0"/>
              <a:t> </a:t>
            </a:r>
            <a:r>
              <a:rPr lang="tr-TR" dirty="0" err="1"/>
              <a:t>tüb</a:t>
            </a:r>
            <a:endParaRPr lang="en-US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720000" y="3600000"/>
            <a:ext cx="7668424" cy="278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r>
              <a:rPr kumimoji="0" lang="tr-T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Fotoçoğaltıcı</a:t>
            </a:r>
            <a:r>
              <a:rPr kumimoji="0" lang="tr-T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tr-T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tüb</a:t>
            </a:r>
            <a:r>
              <a:rPr kumimoji="0" lang="tr-TR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 (</a:t>
            </a:r>
            <a:r>
              <a:rPr kumimoji="0" lang="tr-TR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fototüb</a:t>
            </a:r>
            <a:r>
              <a:rPr kumimoji="0" lang="tr-TR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, PMT) bir katot ve bir seri </a:t>
            </a:r>
            <a:r>
              <a:rPr kumimoji="0" lang="tr-TR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dinottan</a:t>
            </a:r>
            <a:r>
              <a:rPr kumimoji="0" lang="tr-TR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meydana gelir.</a:t>
            </a: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None/>
              <a:tabLst/>
              <a:defRPr/>
            </a:pPr>
            <a:r>
              <a:rPr kumimoji="0" lang="de-DE" altLang="en-US" sz="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None/>
              <a:tabLst/>
              <a:defRPr/>
            </a:pPr>
            <a:r>
              <a:rPr lang="de-DE" altLang="en-US" sz="1400" kern="0" dirty="0">
                <a:solidFill>
                  <a:srgbClr val="000000"/>
                </a:solidFill>
                <a:latin typeface="Times New Roman"/>
              </a:rPr>
              <a:t>        </a:t>
            </a:r>
            <a:r>
              <a:rPr lang="tr-TR" altLang="en-US" sz="1400" kern="0" dirty="0" err="1">
                <a:solidFill>
                  <a:srgbClr val="000000"/>
                </a:solidFill>
                <a:latin typeface="Times New Roman"/>
              </a:rPr>
              <a:t>Fotokatot</a:t>
            </a:r>
            <a:r>
              <a:rPr lang="tr-TR" altLang="en-US" sz="1400" kern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kumimoji="0" lang="de-DE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:</a:t>
            </a:r>
            <a:r>
              <a:rPr kumimoji="0" lang="de-DE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de-DE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</a:rPr>
              <a:t>UV </a:t>
            </a:r>
            <a:r>
              <a:rPr kumimoji="0" lang="tr-T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</a:rPr>
              <a:t>algılama</a:t>
            </a:r>
            <a:r>
              <a:rPr kumimoji="0" lang="de-DE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de-DE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(</a:t>
            </a:r>
            <a:r>
              <a:rPr kumimoji="0" lang="de-DE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alkali</a:t>
            </a:r>
            <a:r>
              <a:rPr kumimoji="0" lang="de-DE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tr-T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bileşik</a:t>
            </a:r>
            <a:r>
              <a:rPr kumimoji="0" lang="de-DE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, Cs-I,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Cs-</a:t>
            </a:r>
            <a:r>
              <a:rPr kumimoji="0" lang="de-DE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Te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), </a:t>
            </a:r>
            <a:r>
              <a:rPr kumimoji="0" lang="tr-TR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</a:rPr>
              <a:t>görürnür</a:t>
            </a:r>
            <a:r>
              <a:rPr kumimoji="0" lang="tr-TR" altLang="en-US" sz="1400" b="0" i="0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</a:rPr>
              <a:t> ışık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(</a:t>
            </a:r>
            <a:r>
              <a:rPr kumimoji="0" lang="de-DE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bialkali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tr-TR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bileşik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None/>
              <a:tabLst/>
              <a:defRPr/>
            </a:pPr>
            <a:r>
              <a:rPr lang="de-DE" altLang="en-US" sz="1400" kern="0" dirty="0">
                <a:solidFill>
                  <a:srgbClr val="000000"/>
                </a:solidFill>
                <a:latin typeface="Times New Roman"/>
              </a:rPr>
              <a:t>        </a:t>
            </a:r>
            <a:r>
              <a:rPr kumimoji="0" lang="de-DE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Sb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-</a:t>
            </a:r>
            <a:r>
              <a:rPr kumimoji="0" lang="de-DE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Rb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-Cs, </a:t>
            </a:r>
            <a:r>
              <a:rPr kumimoji="0" lang="de-DE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Sb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-K-Cs), </a:t>
            </a:r>
            <a:r>
              <a:rPr kumimoji="0" lang="tr-TR" altLang="en-US" sz="1400" b="0" i="0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</a:rPr>
              <a:t>görünür  ışıktan IR ye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(</a:t>
            </a:r>
            <a:r>
              <a:rPr kumimoji="0" lang="tr-TR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yarıiletkenler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, </a:t>
            </a:r>
            <a:r>
              <a:rPr kumimoji="0" lang="de-DE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GaAsP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, </a:t>
            </a:r>
            <a:r>
              <a:rPr kumimoji="0" lang="de-DE" altLang="en-US" sz="14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InGaAs</a:t>
            </a:r>
            <a:r>
              <a:rPr kumimoji="0" lang="de-DE" altLang="en-US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None/>
              <a:tabLst/>
              <a:defRPr/>
            </a:pPr>
            <a:r>
              <a:rPr lang="de-DE" altLang="en-US" sz="1400" kern="0" baseline="0" dirty="0">
                <a:solidFill>
                  <a:srgbClr val="000000"/>
                </a:solidFill>
                <a:latin typeface="Times New Roman"/>
              </a:rPr>
              <a:t>         </a:t>
            </a:r>
            <a:r>
              <a:rPr lang="tr-TR" altLang="en-US" sz="1400" b="1" kern="0" baseline="0" dirty="0" err="1">
                <a:solidFill>
                  <a:srgbClr val="000000"/>
                </a:solidFill>
                <a:latin typeface="Times New Roman"/>
              </a:rPr>
              <a:t>Dinot</a:t>
            </a:r>
            <a:r>
              <a:rPr lang="tr-TR" altLang="en-US" sz="1400" kern="0" baseline="0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de-DE" altLang="en-US" sz="1400" b="1" kern="0" baseline="0" dirty="0" err="1">
                <a:solidFill>
                  <a:srgbClr val="000000"/>
                </a:solidFill>
                <a:latin typeface="Times New Roman"/>
              </a:rPr>
              <a:t>Dynodes</a:t>
            </a:r>
            <a:r>
              <a:rPr lang="tr-TR" altLang="en-US" sz="1400" b="1" kern="0" baseline="0" dirty="0">
                <a:solidFill>
                  <a:srgbClr val="000000"/>
                </a:solidFill>
                <a:latin typeface="Times New Roman"/>
              </a:rPr>
              <a:t>)</a:t>
            </a:r>
            <a:r>
              <a:rPr lang="de-DE" altLang="en-US" sz="1400" b="1" kern="0" baseline="0" dirty="0">
                <a:solidFill>
                  <a:srgbClr val="000000"/>
                </a:solidFill>
                <a:latin typeface="Times New Roman"/>
              </a:rPr>
              <a:t>: </a:t>
            </a:r>
            <a:r>
              <a:rPr lang="tr-TR" altLang="en-US" sz="1400" kern="0" baseline="0" dirty="0">
                <a:solidFill>
                  <a:srgbClr val="000000"/>
                </a:solidFill>
                <a:latin typeface="Times New Roman"/>
              </a:rPr>
              <a:t>Elektronlar  yüzey ile etkileşerek</a:t>
            </a:r>
            <a:r>
              <a:rPr lang="tr-TR" altLang="en-US" sz="1400" kern="0" dirty="0">
                <a:solidFill>
                  <a:srgbClr val="000000"/>
                </a:solidFill>
                <a:latin typeface="Times New Roman"/>
              </a:rPr>
              <a:t> çoğalabilirler </a:t>
            </a:r>
            <a:r>
              <a:rPr lang="de-DE" altLang="en-US" sz="1400" kern="0" baseline="0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tr-TR" altLang="en-US" sz="1400" kern="0" baseline="0" dirty="0">
                <a:solidFill>
                  <a:srgbClr val="000000"/>
                </a:solidFill>
                <a:latin typeface="Times New Roman"/>
              </a:rPr>
              <a:t>elektron yayıcı, </a:t>
            </a:r>
            <a:r>
              <a:rPr lang="de-DE" altLang="en-US" sz="1400" kern="0" baseline="0" dirty="0" err="1">
                <a:solidFill>
                  <a:srgbClr val="000000"/>
                </a:solidFill>
                <a:latin typeface="Times New Roman"/>
              </a:rPr>
              <a:t>emitter</a:t>
            </a:r>
            <a:r>
              <a:rPr lang="de-DE" altLang="en-US" sz="1400" kern="0" baseline="0" dirty="0">
                <a:solidFill>
                  <a:srgbClr val="000000"/>
                </a:solidFill>
                <a:latin typeface="Times New Roman"/>
              </a:rPr>
              <a:t>: </a:t>
            </a:r>
            <a:r>
              <a:rPr lang="de-DE" altLang="en-US" sz="1400" kern="0" baseline="0" dirty="0" err="1">
                <a:solidFill>
                  <a:srgbClr val="000000"/>
                </a:solidFill>
                <a:latin typeface="Times New Roman"/>
              </a:rPr>
              <a:t>BeO,GaP</a:t>
            </a:r>
            <a:r>
              <a:rPr lang="de-DE" altLang="en-US" sz="1400" kern="0" baseline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tr-TR" altLang="en-US" sz="1400" kern="0" dirty="0">
                <a:solidFill>
                  <a:srgbClr val="000000"/>
                </a:solidFill>
                <a:latin typeface="Times New Roman"/>
              </a:rPr>
              <a:t> veya</a:t>
            </a:r>
            <a:r>
              <a:rPr lang="de-DE" altLang="en-US" sz="1400" kern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de-DE" altLang="en-US" sz="1400" kern="0" baseline="0" dirty="0" err="1">
                <a:solidFill>
                  <a:srgbClr val="000000"/>
                </a:solidFill>
                <a:latin typeface="Times New Roman"/>
              </a:rPr>
              <a:t>metal</a:t>
            </a:r>
            <a:r>
              <a:rPr lang="de-DE" altLang="en-US" sz="1400" kern="0" baseline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tr-TR" altLang="en-US" sz="1400" kern="0" baseline="0" dirty="0">
                <a:solidFill>
                  <a:srgbClr val="000000"/>
                </a:solidFill>
                <a:latin typeface="Times New Roman"/>
              </a:rPr>
              <a:t>numune (</a:t>
            </a:r>
            <a:r>
              <a:rPr lang="de-DE" altLang="en-US" sz="1400" kern="0" baseline="0" dirty="0" err="1">
                <a:solidFill>
                  <a:srgbClr val="000000"/>
                </a:solidFill>
                <a:latin typeface="Times New Roman"/>
              </a:rPr>
              <a:t>substrate</a:t>
            </a:r>
            <a:r>
              <a:rPr lang="tr-TR" altLang="en-US" sz="1400" kern="0" baseline="0" dirty="0">
                <a:solidFill>
                  <a:srgbClr val="000000"/>
                </a:solidFill>
                <a:latin typeface="Times New Roman"/>
              </a:rPr>
              <a:t>)</a:t>
            </a:r>
            <a:r>
              <a:rPr lang="de-DE" altLang="en-US" sz="1400" kern="0" baseline="0" dirty="0">
                <a:solidFill>
                  <a:srgbClr val="000000"/>
                </a:solidFill>
                <a:latin typeface="Times New Roman"/>
              </a:rPr>
              <a:t>: </a:t>
            </a:r>
            <a:r>
              <a:rPr lang="de-DE" altLang="en-US" sz="1400" kern="0" baseline="0" dirty="0" err="1">
                <a:solidFill>
                  <a:srgbClr val="000000"/>
                </a:solidFill>
                <a:latin typeface="Times New Roman"/>
              </a:rPr>
              <a:t>Ni</a:t>
            </a:r>
            <a:r>
              <a:rPr lang="de-DE" altLang="en-US" sz="1400" kern="0" baseline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de-DE" altLang="en-US" sz="1400" kern="0" baseline="0" dirty="0" err="1">
                <a:solidFill>
                  <a:srgbClr val="000000"/>
                </a:solidFill>
                <a:latin typeface="Times New Roman"/>
              </a:rPr>
              <a:t>Fe</a:t>
            </a:r>
            <a:r>
              <a:rPr lang="de-DE" altLang="en-US" sz="1400" kern="0" baseline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de-DE" altLang="en-US" sz="1400" kern="0" baseline="0" dirty="0" err="1">
                <a:solidFill>
                  <a:srgbClr val="000000"/>
                </a:solidFill>
                <a:latin typeface="Times New Roman"/>
              </a:rPr>
              <a:t>Cu</a:t>
            </a:r>
            <a:r>
              <a:rPr lang="de-DE" altLang="en-US" sz="1400" kern="0" baseline="0" dirty="0">
                <a:solidFill>
                  <a:srgbClr val="000000"/>
                </a:solidFill>
                <a:latin typeface="Times New Roman"/>
              </a:rPr>
              <a:t>)</a:t>
            </a: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r>
              <a:rPr kumimoji="0" lang="tr-T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Dinotlar</a:t>
            </a:r>
            <a:r>
              <a:rPr kumimoji="0" lang="tr-T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arasında yüksek voltaj bölünür.</a:t>
            </a: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lang="en-US" altLang="en-US" sz="1400" kern="0" dirty="0">
                <a:solidFill>
                  <a:srgbClr val="000000"/>
                </a:solidFill>
                <a:latin typeface="Times New Roman"/>
              </a:rPr>
              <a:t>D</a:t>
            </a:r>
            <a:r>
              <a:rPr lang="tr-TR" altLang="en-US" sz="1400" kern="0" dirty="0" err="1">
                <a:solidFill>
                  <a:srgbClr val="000000"/>
                </a:solidFill>
                <a:latin typeface="Times New Roman"/>
              </a:rPr>
              <a:t>inotlar</a:t>
            </a:r>
            <a:r>
              <a:rPr lang="tr-TR" altLang="en-US" sz="1400" kern="0" dirty="0">
                <a:solidFill>
                  <a:srgbClr val="000000"/>
                </a:solidFill>
                <a:latin typeface="Times New Roman"/>
              </a:rPr>
              <a:t>  100 volt civarında </a:t>
            </a:r>
            <a:r>
              <a:rPr lang="tr-TR" altLang="en-US" sz="1400" kern="0" dirty="0" err="1">
                <a:solidFill>
                  <a:srgbClr val="000000"/>
                </a:solidFill>
                <a:latin typeface="Times New Roman"/>
              </a:rPr>
              <a:t>çalııştırılırlar</a:t>
            </a:r>
            <a:r>
              <a:rPr lang="tr-TR" altLang="en-US" sz="1400" kern="0" dirty="0">
                <a:solidFill>
                  <a:srgbClr val="000000"/>
                </a:solidFill>
                <a:latin typeface="Times New Roman"/>
              </a:rPr>
              <a:t>.</a:t>
            </a: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r>
              <a:rPr kumimoji="0" lang="tr-T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Çıkış akımı  </a:t>
            </a:r>
            <a:r>
              <a:rPr kumimoji="0" lang="tr-T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anotda</a:t>
            </a:r>
            <a:r>
              <a:rPr kumimoji="0" lang="tr-T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ölçülür.</a:t>
            </a: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–"/>
              <a:tabLst/>
              <a:defRPr/>
            </a:pPr>
            <a:r>
              <a:rPr kumimoji="0" lang="tr-T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Bazen en son </a:t>
            </a:r>
            <a:r>
              <a:rPr kumimoji="0" lang="tr-T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dinotda</a:t>
            </a:r>
            <a:r>
              <a:rPr kumimoji="0" lang="tr-T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ölçülür.   </a:t>
            </a: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</p:txBody>
      </p:sp>
      <p:grpSp>
        <p:nvGrpSpPr>
          <p:cNvPr id="17" name="Grup 16">
            <a:extLst>
              <a:ext uri="{FF2B5EF4-FFF2-40B4-BE49-F238E27FC236}">
                <a16:creationId xmlns:a16="http://schemas.microsoft.com/office/drawing/2014/main" xmlns="" id="{25D1B4BB-E1BE-4CA9-B852-CBF023BB8FC3}"/>
              </a:ext>
            </a:extLst>
          </p:cNvPr>
          <p:cNvGrpSpPr/>
          <p:nvPr/>
        </p:nvGrpSpPr>
        <p:grpSpPr>
          <a:xfrm>
            <a:off x="2051720" y="578051"/>
            <a:ext cx="4451617" cy="2605706"/>
            <a:chOff x="2051720" y="578051"/>
            <a:chExt cx="4451617" cy="2605706"/>
          </a:xfrm>
        </p:grpSpPr>
        <p:grpSp>
          <p:nvGrpSpPr>
            <p:cNvPr id="15" name="Grup 14">
              <a:extLst>
                <a:ext uri="{FF2B5EF4-FFF2-40B4-BE49-F238E27FC236}">
                  <a16:creationId xmlns:a16="http://schemas.microsoft.com/office/drawing/2014/main" xmlns="" id="{3154A24C-11D5-4B22-AA77-1739CA1DB254}"/>
                </a:ext>
              </a:extLst>
            </p:cNvPr>
            <p:cNvGrpSpPr/>
            <p:nvPr/>
          </p:nvGrpSpPr>
          <p:grpSpPr>
            <a:xfrm>
              <a:off x="2051720" y="578051"/>
              <a:ext cx="4451617" cy="2605706"/>
              <a:chOff x="2051720" y="578051"/>
              <a:chExt cx="4451617" cy="2605706"/>
            </a:xfrm>
          </p:grpSpPr>
          <p:pic>
            <p:nvPicPr>
              <p:cNvPr id="4" name="Picture 4" descr="photomultiplier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4075" y="612007"/>
                <a:ext cx="4048125" cy="25717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xmlns="" id="{97FE83DB-92AD-46E1-A6A3-52312C432307}"/>
                  </a:ext>
                </a:extLst>
              </p:cNvPr>
              <p:cNvSpPr txBox="1"/>
              <p:nvPr/>
            </p:nvSpPr>
            <p:spPr>
              <a:xfrm>
                <a:off x="4857499" y="2994339"/>
                <a:ext cx="900000" cy="180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tr-TR" sz="1400" dirty="0"/>
                  <a:t>Güç Kaynağı</a:t>
                </a:r>
              </a:p>
            </p:txBody>
          </p:sp>
          <p:sp>
            <p:nvSpPr>
              <p:cNvPr id="6" name="Metin kutusu 5">
                <a:extLst>
                  <a:ext uri="{FF2B5EF4-FFF2-40B4-BE49-F238E27FC236}">
                    <a16:creationId xmlns:a16="http://schemas.microsoft.com/office/drawing/2014/main" xmlns="" id="{C5555745-AE6F-47EE-A387-D2F467ED21FC}"/>
                  </a:ext>
                </a:extLst>
              </p:cNvPr>
              <p:cNvSpPr txBox="1"/>
              <p:nvPr/>
            </p:nvSpPr>
            <p:spPr>
              <a:xfrm>
                <a:off x="5376416" y="967182"/>
                <a:ext cx="413318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tr-TR" sz="1400" dirty="0"/>
                  <a:t>Anot</a:t>
                </a:r>
              </a:p>
            </p:txBody>
          </p:sp>
          <p:sp>
            <p:nvSpPr>
              <p:cNvPr id="7" name="Metin kutusu 6">
                <a:extLst>
                  <a:ext uri="{FF2B5EF4-FFF2-40B4-BE49-F238E27FC236}">
                    <a16:creationId xmlns:a16="http://schemas.microsoft.com/office/drawing/2014/main" xmlns="" id="{D7D2703C-99F8-4B03-9D59-AE841A2AC9D5}"/>
                  </a:ext>
                </a:extLst>
              </p:cNvPr>
              <p:cNvSpPr txBox="1"/>
              <p:nvPr/>
            </p:nvSpPr>
            <p:spPr>
              <a:xfrm>
                <a:off x="2051720" y="2204864"/>
                <a:ext cx="792000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tr-TR" sz="1400" dirty="0" err="1"/>
                  <a:t>Odaklayıcı</a:t>
                </a:r>
                <a:r>
                  <a:rPr lang="tr-TR" sz="1400" dirty="0"/>
                  <a:t> Elektrot</a:t>
                </a:r>
              </a:p>
            </p:txBody>
          </p:sp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xmlns="" id="{1A040EFE-C63D-440F-98DE-5A5BEC43DBCA}"/>
                  </a:ext>
                </a:extLst>
              </p:cNvPr>
              <p:cNvSpPr txBox="1"/>
              <p:nvPr/>
            </p:nvSpPr>
            <p:spPr>
              <a:xfrm>
                <a:off x="3635896" y="967182"/>
                <a:ext cx="612000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tr-TR" sz="1400" dirty="0" err="1"/>
                  <a:t>Dinotlar</a:t>
                </a:r>
                <a:endParaRPr lang="tr-TR" sz="1400" dirty="0"/>
              </a:p>
            </p:txBody>
          </p:sp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xmlns="" id="{4DF51390-4DD9-48DB-AF32-51CA552D468B}"/>
                  </a:ext>
                </a:extLst>
              </p:cNvPr>
              <p:cNvSpPr txBox="1"/>
              <p:nvPr/>
            </p:nvSpPr>
            <p:spPr>
              <a:xfrm>
                <a:off x="2472515" y="578051"/>
                <a:ext cx="540000" cy="32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tr-TR" sz="1200" dirty="0"/>
                  <a:t>Gelen foton</a:t>
                </a:r>
              </a:p>
            </p:txBody>
          </p:sp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xmlns="" id="{2E9C77A9-514B-48F0-B7AB-AAB4F349D4DC}"/>
                  </a:ext>
                </a:extLst>
              </p:cNvPr>
              <p:cNvSpPr txBox="1"/>
              <p:nvPr/>
            </p:nvSpPr>
            <p:spPr>
              <a:xfrm>
                <a:off x="2416776" y="921599"/>
                <a:ext cx="468000" cy="32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tr-TR" sz="1200" dirty="0"/>
                  <a:t>Foto katot</a:t>
                </a:r>
              </a:p>
            </p:txBody>
          </p:sp>
          <p:sp>
            <p:nvSpPr>
              <p:cNvPr id="11" name="Metin kutusu 10">
                <a:extLst>
                  <a:ext uri="{FF2B5EF4-FFF2-40B4-BE49-F238E27FC236}">
                    <a16:creationId xmlns:a16="http://schemas.microsoft.com/office/drawing/2014/main" xmlns="" id="{875480BF-7AEF-4ACB-BAB3-9B03DEB3F32D}"/>
                  </a:ext>
                </a:extLst>
              </p:cNvPr>
              <p:cNvSpPr txBox="1"/>
              <p:nvPr/>
            </p:nvSpPr>
            <p:spPr>
              <a:xfrm>
                <a:off x="3683952" y="602998"/>
                <a:ext cx="1740520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tr-TR" sz="1400" dirty="0" err="1"/>
                  <a:t>Fotoçoğaltıcı</a:t>
                </a:r>
                <a:r>
                  <a:rPr lang="tr-TR" sz="1400" dirty="0"/>
                  <a:t> Tüp</a:t>
                </a:r>
              </a:p>
            </p:txBody>
          </p:sp>
          <p:sp>
            <p:nvSpPr>
              <p:cNvPr id="12" name="Metin kutusu 11">
                <a:extLst>
                  <a:ext uri="{FF2B5EF4-FFF2-40B4-BE49-F238E27FC236}">
                    <a16:creationId xmlns:a16="http://schemas.microsoft.com/office/drawing/2014/main" xmlns="" id="{7FE15AFC-933C-40CE-B68C-BDB90DC45ABD}"/>
                  </a:ext>
                </a:extLst>
              </p:cNvPr>
              <p:cNvSpPr txBox="1"/>
              <p:nvPr/>
            </p:nvSpPr>
            <p:spPr>
              <a:xfrm>
                <a:off x="3129271" y="818442"/>
                <a:ext cx="648000" cy="1846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tr-TR" sz="1200" dirty="0"/>
                  <a:t>Cam</a:t>
                </a:r>
              </a:p>
            </p:txBody>
          </p:sp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xmlns="" id="{3F32018D-89D9-46D9-B88E-74C45BC75D05}"/>
                  </a:ext>
                </a:extLst>
              </p:cNvPr>
              <p:cNvSpPr txBox="1"/>
              <p:nvPr/>
            </p:nvSpPr>
            <p:spPr>
              <a:xfrm>
                <a:off x="5999281" y="2780928"/>
                <a:ext cx="50405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tr-TR" dirty="0"/>
              </a:p>
            </p:txBody>
          </p:sp>
          <p:sp>
            <p:nvSpPr>
              <p:cNvPr id="14" name="Metin kutusu 13">
                <a:extLst>
                  <a:ext uri="{FF2B5EF4-FFF2-40B4-BE49-F238E27FC236}">
                    <a16:creationId xmlns:a16="http://schemas.microsoft.com/office/drawing/2014/main" xmlns="" id="{73644AB7-AA39-4436-8D1C-0D7D3EAE86FE}"/>
                  </a:ext>
                </a:extLst>
              </p:cNvPr>
              <p:cNvSpPr txBox="1"/>
              <p:nvPr/>
            </p:nvSpPr>
            <p:spPr>
              <a:xfrm>
                <a:off x="2204120" y="2793807"/>
                <a:ext cx="792000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endParaRPr lang="tr-TR" sz="1400" dirty="0"/>
              </a:p>
            </p:txBody>
          </p:sp>
        </p:grpSp>
        <p:sp>
          <p:nvSpPr>
            <p:cNvPr id="16" name="Metin kutusu 15">
              <a:extLst>
                <a:ext uri="{FF2B5EF4-FFF2-40B4-BE49-F238E27FC236}">
                  <a16:creationId xmlns:a16="http://schemas.microsoft.com/office/drawing/2014/main" xmlns="" id="{E1B18A3C-39AC-4578-8A1A-6157B480D80E}"/>
                </a:ext>
              </a:extLst>
            </p:cNvPr>
            <p:cNvSpPr txBox="1"/>
            <p:nvPr/>
          </p:nvSpPr>
          <p:spPr>
            <a:xfrm>
              <a:off x="3119170" y="2573456"/>
              <a:ext cx="10440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tr-TR" sz="1000" dirty="0"/>
                <a:t>Voltaj Düşürücü Dirençler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133629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Fotoçoğaltıcı</a:t>
            </a:r>
            <a:r>
              <a:rPr lang="tr-TR" dirty="0"/>
              <a:t> </a:t>
            </a:r>
            <a:r>
              <a:rPr lang="de-DE" dirty="0"/>
              <a:t>– </a:t>
            </a:r>
            <a:r>
              <a:rPr lang="tr-TR" dirty="0" err="1"/>
              <a:t>Dinot</a:t>
            </a:r>
            <a:r>
              <a:rPr lang="tr-TR" dirty="0"/>
              <a:t> (</a:t>
            </a:r>
            <a:r>
              <a:rPr lang="de-DE" dirty="0"/>
              <a:t>Dynode</a:t>
            </a:r>
            <a:r>
              <a:rPr lang="tr-TR" dirty="0"/>
              <a:t>)</a:t>
            </a:r>
            <a:r>
              <a:rPr lang="de-DE" dirty="0"/>
              <a:t> </a:t>
            </a:r>
            <a:r>
              <a:rPr lang="tr-TR" dirty="0"/>
              <a:t>Zinciri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720000" y="3240000"/>
            <a:ext cx="5320687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Çoğaltma prosesi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Elektronlar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dinot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boyunca hızlandırılır.</a:t>
            </a: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Sonraki üretilen elektronlar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de-D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avalanche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İkincil emisyon katsayısı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de-DE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#(e- </a:t>
            </a:r>
            <a:r>
              <a:rPr lang="de-DE" sz="14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produced</a:t>
            </a:r>
            <a:r>
              <a:rPr lang="de-DE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/ #(e- </a:t>
            </a:r>
            <a:r>
              <a:rPr lang="de-DE" sz="14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incoming</a:t>
            </a:r>
            <a:r>
              <a:rPr lang="de-DE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de-DE" sz="1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10</a:t>
            </a:r>
          </a:p>
          <a:p>
            <a:endParaRPr lang="de-DE" sz="1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de-D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dynodes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= 8 – 15</a:t>
            </a: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Kazanç faktörü 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 = </a:t>
            </a:r>
            <a:r>
              <a:rPr lang="el-GR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de-DE" sz="1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</a:t>
            </a:r>
            <a:r>
              <a:rPr lang="de-DE" sz="1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de-DE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- 10</a:t>
            </a:r>
            <a:r>
              <a:rPr lang="de-DE" sz="1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grpSp>
        <p:nvGrpSpPr>
          <p:cNvPr id="5" name="Grup 4">
            <a:extLst>
              <a:ext uri="{FF2B5EF4-FFF2-40B4-BE49-F238E27FC236}">
                <a16:creationId xmlns:a16="http://schemas.microsoft.com/office/drawing/2014/main" xmlns="" id="{15CA3475-3746-47A9-B695-1262D4FF9468}"/>
              </a:ext>
            </a:extLst>
          </p:cNvPr>
          <p:cNvGrpSpPr/>
          <p:nvPr/>
        </p:nvGrpSpPr>
        <p:grpSpPr>
          <a:xfrm>
            <a:off x="1390581" y="583589"/>
            <a:ext cx="5845715" cy="2516935"/>
            <a:chOff x="1390581" y="583589"/>
            <a:chExt cx="5845715" cy="2516935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0581" y="609002"/>
              <a:ext cx="5845715" cy="2417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Metin kutusu 2">
              <a:extLst>
                <a:ext uri="{FF2B5EF4-FFF2-40B4-BE49-F238E27FC236}">
                  <a16:creationId xmlns:a16="http://schemas.microsoft.com/office/drawing/2014/main" xmlns="" id="{132369E5-FA30-4637-A2F8-1A30B490C615}"/>
                </a:ext>
              </a:extLst>
            </p:cNvPr>
            <p:cNvSpPr txBox="1"/>
            <p:nvPr/>
          </p:nvSpPr>
          <p:spPr>
            <a:xfrm>
              <a:off x="5729394" y="583589"/>
              <a:ext cx="1080120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tr-TR" dirty="0" err="1"/>
                <a:t>Dinotlar</a:t>
              </a:r>
              <a:endParaRPr lang="tr-TR" dirty="0"/>
            </a:p>
          </p:txBody>
        </p:sp>
        <p:sp>
          <p:nvSpPr>
            <p:cNvPr id="6" name="Metin kutusu 5">
              <a:extLst>
                <a:ext uri="{FF2B5EF4-FFF2-40B4-BE49-F238E27FC236}">
                  <a16:creationId xmlns:a16="http://schemas.microsoft.com/office/drawing/2014/main" xmlns="" id="{BA14380D-792E-4490-81AA-A5DB536C20A6}"/>
                </a:ext>
              </a:extLst>
            </p:cNvPr>
            <p:cNvSpPr txBox="1"/>
            <p:nvPr/>
          </p:nvSpPr>
          <p:spPr>
            <a:xfrm>
              <a:off x="6299983" y="1579535"/>
              <a:ext cx="648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tr-TR" dirty="0"/>
                <a:t>Anot</a:t>
              </a:r>
            </a:p>
          </p:txBody>
        </p:sp>
        <p:sp>
          <p:nvSpPr>
            <p:cNvPr id="7" name="Metin kutusu 6">
              <a:extLst>
                <a:ext uri="{FF2B5EF4-FFF2-40B4-BE49-F238E27FC236}">
                  <a16:creationId xmlns:a16="http://schemas.microsoft.com/office/drawing/2014/main" xmlns="" id="{00DCD7D4-720F-42F2-A3BC-281A4F522574}"/>
                </a:ext>
              </a:extLst>
            </p:cNvPr>
            <p:cNvSpPr txBox="1"/>
            <p:nvPr/>
          </p:nvSpPr>
          <p:spPr>
            <a:xfrm>
              <a:off x="1547664" y="1271758"/>
              <a:ext cx="7920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tr-TR" sz="1400" dirty="0"/>
                <a:t>Elektron</a:t>
              </a:r>
            </a:p>
          </p:txBody>
        </p:sp>
        <p:sp>
          <p:nvSpPr>
            <p:cNvPr id="8" name="Metin kutusu 7">
              <a:extLst>
                <a:ext uri="{FF2B5EF4-FFF2-40B4-BE49-F238E27FC236}">
                  <a16:creationId xmlns:a16="http://schemas.microsoft.com/office/drawing/2014/main" xmlns="" id="{E81CFE3C-7035-422F-8FA6-62F8FB2EECAB}"/>
                </a:ext>
              </a:extLst>
            </p:cNvPr>
            <p:cNvSpPr txBox="1"/>
            <p:nvPr/>
          </p:nvSpPr>
          <p:spPr>
            <a:xfrm>
              <a:off x="5585514" y="2792747"/>
              <a:ext cx="12240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tr-TR" sz="1400" dirty="0"/>
                <a:t>Voltaj bölücü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832751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Polikristal</a:t>
            </a:r>
            <a:r>
              <a:rPr lang="tr-TR" dirty="0"/>
              <a:t> </a:t>
            </a:r>
            <a:r>
              <a:rPr lang="tr-TR" dirty="0" err="1"/>
              <a:t>sintilatörler</a:t>
            </a:r>
            <a:r>
              <a:rPr lang="tr-TR" dirty="0"/>
              <a:t> – La0.2Y1.8O3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720000" y="720000"/>
            <a:ext cx="5949899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Tek kristallere alternatif  :</a:t>
            </a:r>
          </a:p>
          <a:p>
            <a:endParaRPr lang="tr-T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La0.2Y1.8O3</a:t>
            </a:r>
            <a:r>
              <a:rPr lang="tr-T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tr-TR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polikristal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Üretimi :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kolay,  karmaşık geometrilerde ve büyük boyutlarda mümkün.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kolay işlenebilir, düşük sıcaklıkta üretim yönteminden dolayı sıcaklık </a:t>
            </a: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problemi yok ve radyasyona dayanıklı.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Maaliyet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tek kristale göre çok ucuz.</a:t>
            </a:r>
          </a:p>
          <a:p>
            <a:endParaRPr lang="tr-TR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278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La0.2Y1.8O3 – üretim yöntemleri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323529" y="980728"/>
            <a:ext cx="835292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endParaRPr lang="tr-T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tr-T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tr-T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tr-T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Yanma yöntemi 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combustion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Birlikte çöktürme 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precipitation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Pechini</a:t>
            </a:r>
            <a:r>
              <a:rPr lang="de-D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yöntemi 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pechini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Sol-jel yöntemi 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sol-gel 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Bilyeli-değirmen yöntemi 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ball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tr-TR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 çalışmada </a:t>
            </a:r>
            <a:r>
              <a:rPr lang="tr-TR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Pechini</a:t>
            </a:r>
            <a:r>
              <a:rPr lang="tr-TR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yöntemi kullanılmıştır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5951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La0.2Y1.8O3 - sentez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642910" y="1142984"/>
            <a:ext cx="617996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La0.2Y1.8O3 </a:t>
            </a:r>
            <a:r>
              <a:rPr lang="tr-TR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toz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sentez: :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 err="1">
                <a:solidFill>
                  <a:srgbClr val="0099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Pechini</a:t>
            </a:r>
            <a:r>
              <a:rPr lang="tr-TR" sz="1400" dirty="0">
                <a:solidFill>
                  <a:srgbClr val="0099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yöntemi  kullanılmıştır.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Y2O3 + HNO3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çözeltisi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La(NO3)3.6H2O + H2O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çözeltisi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Stokiyometrik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olarak ayrı ayrı hazırlanır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birbiri ile karıştırılır.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Sitrik asit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çözeltisi 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 M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hazırlanır ve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nitrat çözeltisine ilave edilir 30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dk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karıştırılır.</a:t>
            </a:r>
          </a:p>
          <a:p>
            <a:pPr marL="285750" indent="-285750"/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 olarak 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2(</a:t>
            </a:r>
            <a:r>
              <a:rPr lang="tr-TR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PEG (</a:t>
            </a:r>
            <a:r>
              <a:rPr lang="tr-TR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dispersant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çözeltiye</a:t>
            </a:r>
          </a:p>
          <a:p>
            <a:pPr marL="285750" indent="-285750"/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ilave edilir. 30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dk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karıştırılır ve 90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</a:p>
          <a:p>
            <a:pPr marL="285750" indent="-285750"/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mor-kırmızı renge kadar kurutulur.</a:t>
            </a:r>
          </a:p>
          <a:p>
            <a:pPr marL="285750" indent="-285750"/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Oluşan jel 500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yakılır siyah beyaz toz oluşur.</a:t>
            </a:r>
          </a:p>
          <a:p>
            <a:pPr marL="285750" indent="-285750"/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800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2 saat ısıtılır  ve 1150oC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kalsinasyon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/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yapılır. Elde edilen </a:t>
            </a:r>
            <a:r>
              <a:rPr lang="tr-TR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toz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öğütülür ve şişelenir.</a:t>
            </a:r>
          </a:p>
          <a:p>
            <a:pPr marL="285750" indent="-285750"/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Tek eksenli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presde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peletlenir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 250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CIP ve </a:t>
            </a:r>
          </a:p>
          <a:p>
            <a:pPr marL="285750" indent="-285750"/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1600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sinterlenir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,2000 barda Ar atmosferinde HIP</a:t>
            </a:r>
          </a:p>
          <a:p>
            <a:pPr marL="285750" indent="-285750"/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uygulanır. Parlatılarak şeffaf seramik elde edilir.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Ürettiğimiz  şeffaf  La0.2Y1.8O3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kullanılarak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opto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-elektronik bileşenleri kurulmuş ve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gama doz ölçer cihazı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prototip olarak hazırlanmıştır.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Erol\Desktop\IMG-20201110-WA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000108"/>
            <a:ext cx="3227317" cy="4572032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6000760" y="5715016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La0.2Y1.8O3 üretim aşamaları</a:t>
            </a:r>
            <a:endParaRPr lang="tr-T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4585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GAGG  -  GAGYG : </a:t>
            </a:r>
            <a:r>
              <a:rPr lang="tr-TR" dirty="0" err="1"/>
              <a:t>Ce</a:t>
            </a:r>
            <a:endParaRPr lang="en-US" dirty="0"/>
          </a:p>
        </p:txBody>
      </p:sp>
      <p:sp>
        <p:nvSpPr>
          <p:cNvPr id="9" name="8 Metin kutusu"/>
          <p:cNvSpPr txBox="1"/>
          <p:nvPr/>
        </p:nvSpPr>
        <p:spPr>
          <a:xfrm>
            <a:off x="428596" y="1428736"/>
            <a:ext cx="5158207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 err="1"/>
              <a:t>Gadodolinyum</a:t>
            </a:r>
            <a:r>
              <a:rPr lang="tr-TR" sz="1400" dirty="0"/>
              <a:t> </a:t>
            </a:r>
            <a:r>
              <a:rPr lang="tr-TR" sz="1400" dirty="0" err="1"/>
              <a:t>aluminyum</a:t>
            </a:r>
            <a:r>
              <a:rPr lang="tr-TR" sz="1400" dirty="0"/>
              <a:t> (</a:t>
            </a:r>
            <a:r>
              <a:rPr lang="tr-TR" sz="1400" dirty="0" err="1"/>
              <a:t>Yitriyum</a:t>
            </a:r>
            <a:r>
              <a:rPr lang="tr-TR" sz="1400" dirty="0"/>
              <a:t>)</a:t>
            </a:r>
          </a:p>
          <a:p>
            <a:r>
              <a:rPr lang="tr-TR" sz="1400" dirty="0"/>
              <a:t>Galyum </a:t>
            </a:r>
            <a:r>
              <a:rPr lang="tr-TR" sz="1400" dirty="0" err="1"/>
              <a:t>Garnet</a:t>
            </a:r>
            <a:r>
              <a:rPr lang="tr-TR" sz="1400" dirty="0"/>
              <a:t>(</a:t>
            </a:r>
            <a:r>
              <a:rPr lang="tr-TR" sz="1400" dirty="0" err="1"/>
              <a:t>Ce</a:t>
            </a:r>
            <a:r>
              <a:rPr lang="tr-TR" sz="1400" dirty="0"/>
              <a:t>) son yıllarda geliştirilmiştir.</a:t>
            </a:r>
          </a:p>
          <a:p>
            <a:r>
              <a:rPr lang="tr-TR" sz="1400" dirty="0">
                <a:solidFill>
                  <a:srgbClr val="FF0000"/>
                </a:solidFill>
              </a:rPr>
              <a:t>(Gd3Al2(Y)Ga3O12 :</a:t>
            </a:r>
            <a:r>
              <a:rPr lang="tr-TR" sz="1400" dirty="0" err="1">
                <a:solidFill>
                  <a:srgbClr val="FF0000"/>
                </a:solidFill>
              </a:rPr>
              <a:t>Ce</a:t>
            </a:r>
            <a:r>
              <a:rPr lang="tr-TR" sz="1400" dirty="0">
                <a:solidFill>
                  <a:srgbClr val="FF0000"/>
                </a:solidFill>
              </a:rPr>
              <a:t>)</a:t>
            </a:r>
            <a:r>
              <a:rPr lang="tr-TR" sz="1400" dirty="0"/>
              <a:t> vs </a:t>
            </a:r>
            <a:r>
              <a:rPr lang="tr-TR" sz="1400" dirty="0" err="1"/>
              <a:t>stokiyometrilerde</a:t>
            </a:r>
            <a:r>
              <a:rPr lang="tr-TR" sz="1400" dirty="0"/>
              <a:t>.</a:t>
            </a:r>
          </a:p>
          <a:p>
            <a:endParaRPr lang="tr-TR" sz="1400" dirty="0"/>
          </a:p>
          <a:p>
            <a:r>
              <a:rPr lang="tr-TR" sz="1400" dirty="0"/>
              <a:t>Birlikte-çöktürme, sol-jel, yanma, bilyeli değirmen,</a:t>
            </a:r>
          </a:p>
          <a:p>
            <a:r>
              <a:rPr lang="tr-TR" sz="1400" dirty="0" err="1"/>
              <a:t>Pechini</a:t>
            </a:r>
            <a:r>
              <a:rPr lang="tr-TR" sz="1400" dirty="0"/>
              <a:t> gibi yöntemlerle sentezlenebilir.</a:t>
            </a:r>
          </a:p>
          <a:p>
            <a:endParaRPr lang="tr-TR" sz="1400" dirty="0"/>
          </a:p>
          <a:p>
            <a:r>
              <a:rPr lang="tr-TR" sz="1400" dirty="0"/>
              <a:t>Bu çalışmada </a:t>
            </a:r>
            <a:r>
              <a:rPr lang="tr-TR" sz="1400" dirty="0" err="1">
                <a:solidFill>
                  <a:srgbClr val="FF0000"/>
                </a:solidFill>
              </a:rPr>
              <a:t>ultrasonik</a:t>
            </a:r>
            <a:r>
              <a:rPr lang="tr-TR" sz="1400" dirty="0">
                <a:solidFill>
                  <a:srgbClr val="FF0000"/>
                </a:solidFill>
              </a:rPr>
              <a:t> destekli birlikte çöktürme</a:t>
            </a:r>
          </a:p>
          <a:p>
            <a:r>
              <a:rPr lang="tr-TR" sz="1400" dirty="0">
                <a:solidFill>
                  <a:srgbClr val="FF0000"/>
                </a:solidFill>
              </a:rPr>
              <a:t>yöntemi </a:t>
            </a:r>
            <a:r>
              <a:rPr lang="tr-TR" sz="1400" dirty="0"/>
              <a:t> kullanılmaktadır.</a:t>
            </a:r>
          </a:p>
          <a:p>
            <a:endParaRPr lang="tr-TR" sz="1400" dirty="0"/>
          </a:p>
          <a:p>
            <a:r>
              <a:rPr lang="tr-TR" sz="1400" dirty="0"/>
              <a:t>Bu </a:t>
            </a:r>
            <a:r>
              <a:rPr lang="tr-TR" sz="1400" dirty="0" err="1"/>
              <a:t>sintilatörler</a:t>
            </a:r>
            <a:r>
              <a:rPr lang="tr-TR" sz="1400" dirty="0"/>
              <a:t> 58 000 </a:t>
            </a:r>
            <a:r>
              <a:rPr lang="tr-TR" sz="1400" dirty="0" err="1"/>
              <a:t>ph</a:t>
            </a:r>
            <a:r>
              <a:rPr lang="tr-TR" sz="1400" dirty="0"/>
              <a:t>/</a:t>
            </a:r>
            <a:r>
              <a:rPr lang="tr-TR" sz="1400" dirty="0" err="1"/>
              <a:t>MeV</a:t>
            </a:r>
            <a:r>
              <a:rPr lang="tr-TR" sz="1400" dirty="0"/>
              <a:t> ışık verimi ,kısa </a:t>
            </a:r>
            <a:r>
              <a:rPr lang="tr-TR" sz="1400" dirty="0" err="1"/>
              <a:t>lüminasans</a:t>
            </a:r>
            <a:r>
              <a:rPr lang="tr-TR" sz="1400" dirty="0"/>
              <a:t> </a:t>
            </a:r>
          </a:p>
          <a:p>
            <a:r>
              <a:rPr lang="tr-TR" sz="1400" dirty="0"/>
              <a:t>Bozunma verimi  100 </a:t>
            </a:r>
            <a:r>
              <a:rPr lang="tr-TR" sz="1400" dirty="0" err="1"/>
              <a:t>ns</a:t>
            </a:r>
            <a:r>
              <a:rPr lang="tr-TR" sz="1400" dirty="0"/>
              <a:t> &lt;  civarında  olması, nemden etkilenmemesi</a:t>
            </a:r>
          </a:p>
          <a:p>
            <a:r>
              <a:rPr lang="tr-TR" sz="1400" dirty="0"/>
              <a:t>Yüksek enerji fiziği, tıbbi görüntüleme, gama, nötron </a:t>
            </a:r>
          </a:p>
          <a:p>
            <a:r>
              <a:rPr lang="tr-TR" sz="1400" dirty="0" err="1"/>
              <a:t>dedektörleri</a:t>
            </a:r>
            <a:r>
              <a:rPr lang="tr-TR" sz="1400" dirty="0"/>
              <a:t> gibi </a:t>
            </a:r>
            <a:r>
              <a:rPr lang="tr-TR" sz="1400" dirty="0" err="1"/>
              <a:t>pekçok</a:t>
            </a:r>
            <a:r>
              <a:rPr lang="tr-TR" sz="1400" dirty="0"/>
              <a:t> alanda </a:t>
            </a:r>
            <a:r>
              <a:rPr lang="tr-TR" sz="1400" dirty="0" err="1"/>
              <a:t>kullanılamaktadır</a:t>
            </a:r>
            <a:r>
              <a:rPr lang="tr-TR" sz="1400" dirty="0"/>
              <a:t>.</a:t>
            </a:r>
          </a:p>
          <a:p>
            <a:endParaRPr lang="tr-TR" sz="1400" dirty="0"/>
          </a:p>
          <a:p>
            <a:r>
              <a:rPr lang="tr-TR" sz="1400" dirty="0" err="1"/>
              <a:t>Şeffaşlaştırma</a:t>
            </a:r>
            <a:r>
              <a:rPr lang="tr-TR" sz="1400" dirty="0"/>
              <a:t> çalışmalarımız devam etmektedir.</a:t>
            </a:r>
          </a:p>
          <a:p>
            <a:endParaRPr lang="tr-TR" dirty="0"/>
          </a:p>
          <a:p>
            <a:endParaRPr lang="tr-TR" dirty="0"/>
          </a:p>
        </p:txBody>
      </p:sp>
      <p:sp>
        <p:nvSpPr>
          <p:cNvPr id="12" name="11 Metin kutusu"/>
          <p:cNvSpPr txBox="1"/>
          <p:nvPr/>
        </p:nvSpPr>
        <p:spPr>
          <a:xfrm>
            <a:off x="5286380" y="5286388"/>
            <a:ext cx="3383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chemeClr val="accent4"/>
                </a:solidFill>
              </a:rPr>
              <a:t>Şekil Birlikte çöktürme akış şeması</a:t>
            </a:r>
          </a:p>
        </p:txBody>
      </p:sp>
      <p:grpSp>
        <p:nvGrpSpPr>
          <p:cNvPr id="4" name="Grup 3">
            <a:extLst>
              <a:ext uri="{FF2B5EF4-FFF2-40B4-BE49-F238E27FC236}">
                <a16:creationId xmlns:a16="http://schemas.microsoft.com/office/drawing/2014/main" xmlns="" id="{F7C35D98-46E1-48A3-8AB9-9B1ACF3D66D4}"/>
              </a:ext>
            </a:extLst>
          </p:cNvPr>
          <p:cNvGrpSpPr/>
          <p:nvPr/>
        </p:nvGrpSpPr>
        <p:grpSpPr>
          <a:xfrm>
            <a:off x="4714876" y="857232"/>
            <a:ext cx="3627453" cy="3891462"/>
            <a:chOff x="4714876" y="857232"/>
            <a:chExt cx="3627453" cy="3891462"/>
          </a:xfrm>
        </p:grpSpPr>
        <p:pic>
          <p:nvPicPr>
            <p:cNvPr id="6" name="Picture 2" descr="C:\Users\Erol\Desktop\440px-Co-precipitation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14876" y="857232"/>
              <a:ext cx="3627453" cy="3891462"/>
            </a:xfrm>
            <a:prstGeom prst="rect">
              <a:avLst/>
            </a:prstGeom>
            <a:noFill/>
          </p:spPr>
        </p:pic>
        <p:sp>
          <p:nvSpPr>
            <p:cNvPr id="3" name="Metin kutusu 2">
              <a:extLst>
                <a:ext uri="{FF2B5EF4-FFF2-40B4-BE49-F238E27FC236}">
                  <a16:creationId xmlns:a16="http://schemas.microsoft.com/office/drawing/2014/main" xmlns="" id="{459AA642-6591-4802-8722-62FD1139F41C}"/>
                </a:ext>
              </a:extLst>
            </p:cNvPr>
            <p:cNvSpPr txBox="1"/>
            <p:nvPr/>
          </p:nvSpPr>
          <p:spPr>
            <a:xfrm>
              <a:off x="4928063" y="975223"/>
              <a:ext cx="1116000" cy="184666"/>
            </a:xfrm>
            <a:prstGeom prst="rect">
              <a:avLst/>
            </a:prstGeom>
            <a:solidFill>
              <a:srgbClr val="268E84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tr-TR" sz="1200" dirty="0">
                  <a:solidFill>
                    <a:schemeClr val="bg1"/>
                  </a:solidFill>
                </a:rPr>
                <a:t>Anyon Solüsyonu</a:t>
              </a:r>
            </a:p>
          </p:txBody>
        </p:sp>
        <p:sp>
          <p:nvSpPr>
            <p:cNvPr id="7" name="Metin kutusu 6">
              <a:extLst>
                <a:ext uri="{FF2B5EF4-FFF2-40B4-BE49-F238E27FC236}">
                  <a16:creationId xmlns:a16="http://schemas.microsoft.com/office/drawing/2014/main" xmlns="" id="{5E8FCA8A-F6BF-434F-81B5-AAAC79E25CF5}"/>
                </a:ext>
              </a:extLst>
            </p:cNvPr>
            <p:cNvSpPr txBox="1"/>
            <p:nvPr/>
          </p:nvSpPr>
          <p:spPr>
            <a:xfrm>
              <a:off x="7055286" y="975223"/>
              <a:ext cx="1116000" cy="184666"/>
            </a:xfrm>
            <a:prstGeom prst="rect">
              <a:avLst/>
            </a:prstGeom>
            <a:solidFill>
              <a:srgbClr val="268E84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tr-TR" sz="1200" dirty="0">
                  <a:solidFill>
                    <a:schemeClr val="bg1"/>
                  </a:solidFill>
                </a:rPr>
                <a:t>Katyon Solüsyonu</a:t>
              </a:r>
            </a:p>
          </p:txBody>
        </p:sp>
        <p:sp>
          <p:nvSpPr>
            <p:cNvPr id="8" name="Metin kutusu 7">
              <a:extLst>
                <a:ext uri="{FF2B5EF4-FFF2-40B4-BE49-F238E27FC236}">
                  <a16:creationId xmlns:a16="http://schemas.microsoft.com/office/drawing/2014/main" xmlns="" id="{6476009F-EE70-40D2-AB82-4685861AB780}"/>
                </a:ext>
              </a:extLst>
            </p:cNvPr>
            <p:cNvSpPr txBox="1"/>
            <p:nvPr/>
          </p:nvSpPr>
          <p:spPr>
            <a:xfrm>
              <a:off x="5835687" y="1567412"/>
              <a:ext cx="1476000" cy="153888"/>
            </a:xfrm>
            <a:prstGeom prst="rect">
              <a:avLst/>
            </a:prstGeom>
            <a:solidFill>
              <a:srgbClr val="268E84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tr-TR" sz="1000" dirty="0" err="1">
                  <a:solidFill>
                    <a:schemeClr val="bg1"/>
                  </a:solidFill>
                </a:rPr>
                <a:t>Çekirdeklenme</a:t>
              </a:r>
              <a:r>
                <a:rPr lang="tr-TR" sz="1000" dirty="0">
                  <a:solidFill>
                    <a:schemeClr val="bg1"/>
                  </a:solidFill>
                </a:rPr>
                <a:t> ve  Büyüme</a:t>
              </a:r>
            </a:p>
          </p:txBody>
        </p:sp>
        <p:sp>
          <p:nvSpPr>
            <p:cNvPr id="10" name="Metin kutusu 9">
              <a:extLst>
                <a:ext uri="{FF2B5EF4-FFF2-40B4-BE49-F238E27FC236}">
                  <a16:creationId xmlns:a16="http://schemas.microsoft.com/office/drawing/2014/main" xmlns="" id="{38E700D9-013A-45D3-B7ED-EA215FA86DFD}"/>
                </a:ext>
              </a:extLst>
            </p:cNvPr>
            <p:cNvSpPr txBox="1"/>
            <p:nvPr/>
          </p:nvSpPr>
          <p:spPr>
            <a:xfrm>
              <a:off x="5919239" y="2540436"/>
              <a:ext cx="1296000" cy="184666"/>
            </a:xfrm>
            <a:prstGeom prst="rect">
              <a:avLst/>
            </a:prstGeom>
            <a:solidFill>
              <a:srgbClr val="268E84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200" dirty="0">
                  <a:solidFill>
                    <a:schemeClr val="bg1"/>
                  </a:solidFill>
                </a:rPr>
                <a:t>Çökelme</a:t>
              </a:r>
            </a:p>
          </p:txBody>
        </p:sp>
        <p:sp>
          <p:nvSpPr>
            <p:cNvPr id="11" name="Metin kutusu 10">
              <a:extLst>
                <a:ext uri="{FF2B5EF4-FFF2-40B4-BE49-F238E27FC236}">
                  <a16:creationId xmlns:a16="http://schemas.microsoft.com/office/drawing/2014/main" xmlns="" id="{98F23B80-389F-4ADF-B9AC-F97ED3D65D9A}"/>
                </a:ext>
              </a:extLst>
            </p:cNvPr>
            <p:cNvSpPr txBox="1"/>
            <p:nvPr/>
          </p:nvSpPr>
          <p:spPr>
            <a:xfrm>
              <a:off x="5919239" y="3559965"/>
              <a:ext cx="1296000" cy="184666"/>
            </a:xfrm>
            <a:prstGeom prst="rect">
              <a:avLst/>
            </a:prstGeom>
            <a:solidFill>
              <a:srgbClr val="268E84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200" dirty="0">
                  <a:solidFill>
                    <a:schemeClr val="bg1"/>
                  </a:solidFill>
                </a:rPr>
                <a:t>Filtreleme</a:t>
              </a:r>
            </a:p>
          </p:txBody>
        </p:sp>
        <p:sp>
          <p:nvSpPr>
            <p:cNvPr id="13" name="Metin kutusu 12">
              <a:extLst>
                <a:ext uri="{FF2B5EF4-FFF2-40B4-BE49-F238E27FC236}">
                  <a16:creationId xmlns:a16="http://schemas.microsoft.com/office/drawing/2014/main" xmlns="" id="{145CBFB9-5797-449F-9C01-BC121C3AB41A}"/>
                </a:ext>
              </a:extLst>
            </p:cNvPr>
            <p:cNvSpPr txBox="1"/>
            <p:nvPr/>
          </p:nvSpPr>
          <p:spPr>
            <a:xfrm>
              <a:off x="5919239" y="4487161"/>
              <a:ext cx="1296000" cy="184666"/>
            </a:xfrm>
            <a:prstGeom prst="rect">
              <a:avLst/>
            </a:prstGeom>
            <a:solidFill>
              <a:srgbClr val="268E84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200" dirty="0" err="1">
                  <a:solidFill>
                    <a:schemeClr val="bg1"/>
                  </a:solidFill>
                </a:rPr>
                <a:t>Kalsinasyon</a:t>
              </a:r>
              <a:endParaRPr lang="tr-TR" sz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Metin kutusu 13">
              <a:extLst>
                <a:ext uri="{FF2B5EF4-FFF2-40B4-BE49-F238E27FC236}">
                  <a16:creationId xmlns:a16="http://schemas.microsoft.com/office/drawing/2014/main" xmlns="" id="{A2E03D89-3652-498B-A18E-5E837D390C88}"/>
                </a:ext>
              </a:extLst>
            </p:cNvPr>
            <p:cNvSpPr txBox="1"/>
            <p:nvPr/>
          </p:nvSpPr>
          <p:spPr>
            <a:xfrm>
              <a:off x="6732240" y="2038013"/>
              <a:ext cx="1296000" cy="184666"/>
            </a:xfrm>
            <a:prstGeom prst="rect">
              <a:avLst/>
            </a:prstGeom>
            <a:solidFill>
              <a:srgbClr val="268E84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200" dirty="0">
                  <a:solidFill>
                    <a:schemeClr val="bg1"/>
                  </a:solidFill>
                </a:rPr>
                <a:t>Topaklanma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589144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Plastik </a:t>
            </a:r>
            <a:r>
              <a:rPr lang="tr-TR" dirty="0" err="1"/>
              <a:t>sintilatörler</a:t>
            </a:r>
            <a:endParaRPr lang="tr-T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07790" y="857232"/>
            <a:ext cx="5093199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Metin kutusu"/>
          <p:cNvSpPr txBox="1"/>
          <p:nvPr/>
        </p:nvSpPr>
        <p:spPr>
          <a:xfrm>
            <a:off x="428596" y="1142984"/>
            <a:ext cx="2377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>
                <a:solidFill>
                  <a:srgbClr val="FF0000"/>
                </a:solidFill>
              </a:rPr>
              <a:t>Plastik </a:t>
            </a:r>
            <a:r>
              <a:rPr lang="tr-TR" sz="1400" dirty="0" err="1">
                <a:solidFill>
                  <a:srgbClr val="FF0000"/>
                </a:solidFill>
              </a:rPr>
              <a:t>sintilatör</a:t>
            </a:r>
            <a:r>
              <a:rPr lang="tr-TR" sz="1400" dirty="0">
                <a:solidFill>
                  <a:srgbClr val="FF0000"/>
                </a:solidFill>
              </a:rPr>
              <a:t> </a:t>
            </a:r>
            <a:r>
              <a:rPr lang="tr-TR" sz="1400" dirty="0" err="1">
                <a:solidFill>
                  <a:srgbClr val="FF0000"/>
                </a:solidFill>
              </a:rPr>
              <a:t>dedektörler</a:t>
            </a:r>
            <a:r>
              <a:rPr lang="tr-TR" sz="1400" dirty="0">
                <a:solidFill>
                  <a:srgbClr val="FF0000"/>
                </a:solidFill>
              </a:rPr>
              <a:t> : 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357158" y="4286256"/>
            <a:ext cx="297382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/>
              <a:t>Yaygın olarak partikül fiziğinde,  çok iyi</a:t>
            </a:r>
          </a:p>
          <a:p>
            <a:r>
              <a:rPr lang="tr-TR" sz="1400" dirty="0"/>
              <a:t>partikül tanımlama ve  izlemede,tıbbi</a:t>
            </a:r>
          </a:p>
          <a:p>
            <a:r>
              <a:rPr lang="tr-TR" sz="1400" dirty="0"/>
              <a:t> görüntülemede ve radyasyon</a:t>
            </a:r>
          </a:p>
          <a:p>
            <a:r>
              <a:rPr lang="tr-TR" sz="1400" dirty="0"/>
              <a:t> </a:t>
            </a:r>
            <a:r>
              <a:rPr lang="tr-TR" sz="1400" dirty="0" err="1"/>
              <a:t>dedektörlerinde</a:t>
            </a:r>
            <a:r>
              <a:rPr lang="tr-TR" sz="1400" dirty="0"/>
              <a:t> vs kullanılırlar.</a:t>
            </a:r>
          </a:p>
          <a:p>
            <a:endParaRPr lang="tr-TR" sz="14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500034" y="1857364"/>
            <a:ext cx="24288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/>
              <a:t>Plastik </a:t>
            </a:r>
            <a:r>
              <a:rPr lang="tr-TR" sz="1400" dirty="0" err="1"/>
              <a:t>sintilatörler</a:t>
            </a:r>
            <a:r>
              <a:rPr lang="tr-TR" sz="1400" dirty="0"/>
              <a:t> </a:t>
            </a:r>
            <a:r>
              <a:rPr lang="tr-TR" sz="1400" dirty="0" err="1"/>
              <a:t>polistiren</a:t>
            </a:r>
            <a:r>
              <a:rPr lang="tr-TR" sz="1400" dirty="0"/>
              <a:t> (PS)veya </a:t>
            </a:r>
            <a:r>
              <a:rPr lang="tr-TR" sz="1400" dirty="0" err="1"/>
              <a:t>polivinil</a:t>
            </a:r>
            <a:r>
              <a:rPr lang="tr-TR" sz="1400" dirty="0"/>
              <a:t> </a:t>
            </a:r>
            <a:r>
              <a:rPr lang="tr-TR" sz="1400" dirty="0" err="1"/>
              <a:t>toluenden</a:t>
            </a:r>
            <a:r>
              <a:rPr lang="tr-TR" sz="1400" dirty="0"/>
              <a:t> (PVT) oluşur.  Bunlara </a:t>
            </a:r>
            <a:r>
              <a:rPr lang="tr-TR" sz="1400" dirty="0" err="1"/>
              <a:t>dopant</a:t>
            </a:r>
            <a:r>
              <a:rPr lang="tr-TR" sz="1400" dirty="0"/>
              <a:t> olarak  </a:t>
            </a:r>
            <a:r>
              <a:rPr lang="tr-TR" sz="1400" dirty="0" err="1"/>
              <a:t>aktivatör</a:t>
            </a:r>
            <a:r>
              <a:rPr lang="tr-TR" sz="1400" dirty="0"/>
              <a:t> p-TP (para-</a:t>
            </a:r>
            <a:r>
              <a:rPr lang="tr-TR" sz="1400" dirty="0" err="1"/>
              <a:t>terphenyl</a:t>
            </a:r>
            <a:r>
              <a:rPr lang="tr-TR" sz="1400" dirty="0"/>
              <a:t>) ve dalga boyu kaydırıcı olarak POPOP ilave edilir. Böylece maksimum </a:t>
            </a:r>
            <a:r>
              <a:rPr lang="tr-TR" sz="1400" dirty="0" err="1"/>
              <a:t>şeffafiyet</a:t>
            </a:r>
            <a:r>
              <a:rPr lang="tr-TR" sz="1400" dirty="0"/>
              <a:t> elde edilir.</a:t>
            </a:r>
          </a:p>
        </p:txBody>
      </p:sp>
      <p:sp>
        <p:nvSpPr>
          <p:cNvPr id="9" name="8 Metin kutusu"/>
          <p:cNvSpPr txBox="1"/>
          <p:nvPr/>
        </p:nvSpPr>
        <p:spPr>
          <a:xfrm>
            <a:off x="4572000" y="4000504"/>
            <a:ext cx="3118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7030A0"/>
                </a:solidFill>
              </a:rPr>
              <a:t>Şekil yüklü partikül ile etkileşim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xmlns="" id="{98C05227-06DA-4FFA-ADAF-031E00DAFBC4}"/>
              </a:ext>
            </a:extLst>
          </p:cNvPr>
          <p:cNvSpPr txBox="1"/>
          <p:nvPr/>
        </p:nvSpPr>
        <p:spPr>
          <a:xfrm>
            <a:off x="7316813" y="3115588"/>
            <a:ext cx="1584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400" dirty="0"/>
              <a:t>Kaydırıcı (POPOP)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xmlns="" id="{9F680824-1290-40C7-842C-0A0E3DED7845}"/>
              </a:ext>
            </a:extLst>
          </p:cNvPr>
          <p:cNvSpPr txBox="1"/>
          <p:nvPr/>
        </p:nvSpPr>
        <p:spPr>
          <a:xfrm>
            <a:off x="5339185" y="3303287"/>
            <a:ext cx="1584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400" dirty="0" err="1"/>
              <a:t>Aktifleyici</a:t>
            </a:r>
            <a:r>
              <a:rPr lang="tr-TR" sz="1400" dirty="0"/>
              <a:t> (p-TP)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xmlns="" id="{0D809456-16A6-46E4-9297-5DD9B95A6331}"/>
              </a:ext>
            </a:extLst>
          </p:cNvPr>
          <p:cNvSpPr txBox="1"/>
          <p:nvPr/>
        </p:nvSpPr>
        <p:spPr>
          <a:xfrm>
            <a:off x="6352115" y="2582485"/>
            <a:ext cx="1584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400" dirty="0" err="1"/>
              <a:t>Foerster</a:t>
            </a:r>
            <a:r>
              <a:rPr lang="tr-TR" sz="1400" dirty="0"/>
              <a:t> transfer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xmlns="" id="{6CBA75A7-E0EC-4347-AE8C-8956566FB644}"/>
              </a:ext>
            </a:extLst>
          </p:cNvPr>
          <p:cNvSpPr txBox="1"/>
          <p:nvPr/>
        </p:nvSpPr>
        <p:spPr>
          <a:xfrm>
            <a:off x="5600692" y="2037767"/>
            <a:ext cx="792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tr-TR" sz="1400" dirty="0"/>
              <a:t>Difüzyon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xmlns="" id="{964ABD17-718D-43A9-AF61-336F5422AE72}"/>
              </a:ext>
            </a:extLst>
          </p:cNvPr>
          <p:cNvSpPr txBox="1"/>
          <p:nvPr/>
        </p:nvSpPr>
        <p:spPr>
          <a:xfrm>
            <a:off x="3755009" y="2995510"/>
            <a:ext cx="15841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400" dirty="0"/>
              <a:t>Yüklü Parçacık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xmlns="" id="{18817B99-9488-48A8-B829-DF150B0E26AA}"/>
              </a:ext>
            </a:extLst>
          </p:cNvPr>
          <p:cNvSpPr txBox="1"/>
          <p:nvPr/>
        </p:nvSpPr>
        <p:spPr>
          <a:xfrm>
            <a:off x="4309984" y="1464706"/>
            <a:ext cx="1044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400" dirty="0"/>
              <a:t>Uyarma</a:t>
            </a: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xmlns="" id="{72927A36-102A-45AB-AA48-54BDD1E1C05E}"/>
              </a:ext>
            </a:extLst>
          </p:cNvPr>
          <p:cNvSpPr txBox="1"/>
          <p:nvPr/>
        </p:nvSpPr>
        <p:spPr>
          <a:xfrm>
            <a:off x="6562334" y="1296872"/>
            <a:ext cx="1080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dirty="0" err="1"/>
              <a:t>Polistiren</a:t>
            </a:r>
            <a:endParaRPr lang="tr-T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Plastik </a:t>
            </a:r>
            <a:r>
              <a:rPr lang="tr-TR" dirty="0" err="1"/>
              <a:t>sintilatörler</a:t>
            </a:r>
            <a:endParaRPr lang="en-US" dirty="0"/>
          </a:p>
        </p:txBody>
      </p:sp>
      <p:pic>
        <p:nvPicPr>
          <p:cNvPr id="2050" name="Picture 2" descr="C:\Users\Erol\Desktop\IMG-20201110-W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714356"/>
            <a:ext cx="3714776" cy="2786082"/>
          </a:xfrm>
          <a:prstGeom prst="rect">
            <a:avLst/>
          </a:prstGeom>
          <a:noFill/>
        </p:spPr>
      </p:pic>
      <p:sp>
        <p:nvSpPr>
          <p:cNvPr id="11" name="10 Metin kutusu"/>
          <p:cNvSpPr txBox="1"/>
          <p:nvPr/>
        </p:nvSpPr>
        <p:spPr>
          <a:xfrm>
            <a:off x="5143504" y="3714752"/>
            <a:ext cx="320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Şekil </a:t>
            </a:r>
            <a:r>
              <a:rPr lang="tr-TR" dirty="0" smtClean="0">
                <a:solidFill>
                  <a:srgbClr val="FF0000"/>
                </a:solidFill>
              </a:rPr>
              <a:t>ürettiğimiz </a:t>
            </a:r>
            <a:r>
              <a:rPr lang="tr-TR" dirty="0">
                <a:solidFill>
                  <a:srgbClr val="FF0000"/>
                </a:solidFill>
              </a:rPr>
              <a:t>PS </a:t>
            </a:r>
            <a:r>
              <a:rPr lang="tr-TR" dirty="0" err="1">
                <a:solidFill>
                  <a:srgbClr val="FF0000"/>
                </a:solidFill>
              </a:rPr>
              <a:t>sintilatörler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428596" y="1857364"/>
            <a:ext cx="4588244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/>
              <a:t>Plastik </a:t>
            </a:r>
            <a:r>
              <a:rPr lang="tr-TR" sz="1400" dirty="0" err="1"/>
              <a:t>sintilatörler</a:t>
            </a:r>
            <a:r>
              <a:rPr lang="tr-TR" sz="1400" dirty="0"/>
              <a:t> 1950 </a:t>
            </a:r>
            <a:r>
              <a:rPr lang="tr-TR" sz="1400" dirty="0" err="1"/>
              <a:t>li</a:t>
            </a:r>
            <a:r>
              <a:rPr lang="tr-TR" sz="1400" dirty="0"/>
              <a:t> yıllarda keşfedildiğinden </a:t>
            </a:r>
          </a:p>
          <a:p>
            <a:r>
              <a:rPr lang="tr-TR" sz="1400" dirty="0"/>
              <a:t>beri  radyasyon </a:t>
            </a:r>
            <a:r>
              <a:rPr lang="tr-TR" sz="1400" dirty="0" err="1"/>
              <a:t>dedektörleri</a:t>
            </a:r>
            <a:r>
              <a:rPr lang="tr-TR" sz="1400" dirty="0"/>
              <a:t> olarak çeşitli tasarımlarda </a:t>
            </a:r>
          </a:p>
          <a:p>
            <a:r>
              <a:rPr lang="tr-TR" sz="1400" dirty="0"/>
              <a:t>üretilmiştir. Plastik </a:t>
            </a:r>
            <a:r>
              <a:rPr lang="tr-TR" sz="1400" dirty="0" err="1"/>
              <a:t>sintilatörler</a:t>
            </a:r>
            <a:r>
              <a:rPr lang="tr-TR" sz="1400" dirty="0"/>
              <a:t> genel olarak termal </a:t>
            </a:r>
          </a:p>
          <a:p>
            <a:r>
              <a:rPr lang="tr-TR" sz="1400" dirty="0" err="1"/>
              <a:t>polimerizasyonla</a:t>
            </a:r>
            <a:r>
              <a:rPr lang="tr-TR" sz="1400" dirty="0"/>
              <a:t> üretilirler.</a:t>
            </a:r>
          </a:p>
          <a:p>
            <a:endParaRPr lang="tr-TR" sz="1400" dirty="0"/>
          </a:p>
          <a:p>
            <a:r>
              <a:rPr lang="tr-TR" sz="1400" dirty="0"/>
              <a:t>Bu çalışmada </a:t>
            </a:r>
            <a:r>
              <a:rPr lang="tr-TR" sz="1400" dirty="0" err="1"/>
              <a:t>stiren</a:t>
            </a:r>
            <a:r>
              <a:rPr lang="tr-TR" sz="1400" dirty="0"/>
              <a:t> </a:t>
            </a:r>
            <a:r>
              <a:rPr lang="tr-TR" sz="1400" dirty="0" err="1"/>
              <a:t>monomere</a:t>
            </a:r>
            <a:r>
              <a:rPr lang="tr-TR" sz="1400" dirty="0"/>
              <a:t> </a:t>
            </a:r>
            <a:r>
              <a:rPr lang="tr-TR" sz="1400" dirty="0" err="1"/>
              <a:t>aktivatör</a:t>
            </a:r>
            <a:r>
              <a:rPr lang="tr-TR" sz="1400" dirty="0"/>
              <a:t> ve dalga boyu</a:t>
            </a:r>
          </a:p>
          <a:p>
            <a:r>
              <a:rPr lang="tr-TR" sz="1400" dirty="0"/>
              <a:t>kaydırıcı katkılandıktan sonra uygun sıcaklık-zaman </a:t>
            </a:r>
          </a:p>
          <a:p>
            <a:r>
              <a:rPr lang="tr-TR" sz="1400" dirty="0"/>
              <a:t>profili  uygulanarak termal </a:t>
            </a:r>
            <a:r>
              <a:rPr lang="tr-TR" sz="1400" dirty="0" err="1"/>
              <a:t>polimerizasyonla</a:t>
            </a:r>
            <a:r>
              <a:rPr lang="tr-TR" sz="1400" dirty="0"/>
              <a:t> çeşitli boyut ve </a:t>
            </a:r>
          </a:p>
          <a:p>
            <a:r>
              <a:rPr lang="tr-TR" sz="1400" dirty="0"/>
              <a:t>geometrilerde </a:t>
            </a:r>
            <a:r>
              <a:rPr lang="tr-TR" sz="1400" dirty="0" err="1"/>
              <a:t>polistiren</a:t>
            </a:r>
            <a:r>
              <a:rPr lang="tr-TR" sz="1400" dirty="0"/>
              <a:t> </a:t>
            </a:r>
            <a:r>
              <a:rPr lang="tr-TR" sz="1400" dirty="0" err="1"/>
              <a:t>sintilatörler</a:t>
            </a:r>
            <a:r>
              <a:rPr lang="tr-TR" sz="1400" dirty="0"/>
              <a:t> üretilmiştir. </a:t>
            </a:r>
          </a:p>
          <a:p>
            <a:endParaRPr lang="tr-TR" sz="1400" dirty="0"/>
          </a:p>
          <a:p>
            <a:endParaRPr lang="tr-TR" sz="1400" dirty="0"/>
          </a:p>
          <a:p>
            <a:r>
              <a:rPr lang="tr-TR" sz="1400" dirty="0"/>
              <a:t>Son zamanlarda PS veya PVT </a:t>
            </a:r>
            <a:r>
              <a:rPr lang="tr-TR" sz="1400" dirty="0" err="1"/>
              <a:t>sintilatörler</a:t>
            </a:r>
            <a:r>
              <a:rPr lang="tr-TR" sz="1400" dirty="0"/>
              <a:t> 3D-yazıcılarla daha</a:t>
            </a:r>
          </a:p>
          <a:p>
            <a:r>
              <a:rPr lang="tr-TR" sz="1400" dirty="0"/>
              <a:t>karmaşık  geometride ve çok kısa zamanlarda üretilmektedir.</a:t>
            </a:r>
          </a:p>
        </p:txBody>
      </p:sp>
    </p:spTree>
    <p:extLst>
      <p:ext uri="{BB962C8B-B14F-4D97-AF65-F5344CB8AC3E}">
        <p14:creationId xmlns="" xmlns:p14="http://schemas.microsoft.com/office/powerpoint/2010/main" val="3305127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Sintilatörler</a:t>
            </a:r>
            <a:r>
              <a:rPr lang="de-DE" dirty="0"/>
              <a:t> – </a:t>
            </a:r>
            <a:r>
              <a:rPr lang="tr-TR" dirty="0"/>
              <a:t>temel sayım kurulumu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3217908" y="4822120"/>
            <a:ext cx="26148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Sintilasyon</a:t>
            </a:r>
            <a:r>
              <a:rPr lang="tr-TR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malzemeler</a:t>
            </a:r>
            <a:r>
              <a:rPr lang="de-DE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İnorganik kristaller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Organik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sintilatörler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Polimer (plastik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sintilatörler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265032" y="4822120"/>
            <a:ext cx="230704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Fotosensörler</a:t>
            </a:r>
            <a:r>
              <a:rPr lang="tr-TR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de-DE" sz="16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Fotoçoğaltıcılar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Mikro –Kanal- Plakalar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Hibrit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Foto Diyotlar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Görünür Işık Foto Sayıcı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Silikon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Fotoçoğaltıcılar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40000" y="720000"/>
            <a:ext cx="41983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Gelen foton veya partikül ortamı iyonlaştırır.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İyonlaştırma sebebiyle uyaran elektronlar yavaşlar.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Uyarılmış haldekiler  hemen ışık yayarlar.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Yayılan fotonlar ışığa duyarlı yüzeye çarparlar.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Yüzeyden gelen elektronlar çoğalırlar.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Elektrik akım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pulsları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ölçülür.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xmlns="" id="{ED8FD275-81EF-4159-A29F-781D887A7A0E}"/>
              </a:ext>
            </a:extLst>
          </p:cNvPr>
          <p:cNvSpPr txBox="1"/>
          <p:nvPr/>
        </p:nvSpPr>
        <p:spPr>
          <a:xfrm>
            <a:off x="3779912" y="3861048"/>
            <a:ext cx="11520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sz="900" b="1" dirty="0"/>
              <a:t>Düşük Enerjili Fotonlar</a:t>
            </a:r>
          </a:p>
        </p:txBody>
      </p:sp>
      <p:grpSp>
        <p:nvGrpSpPr>
          <p:cNvPr id="7" name="Grup 6">
            <a:extLst>
              <a:ext uri="{FF2B5EF4-FFF2-40B4-BE49-F238E27FC236}">
                <a16:creationId xmlns:a16="http://schemas.microsoft.com/office/drawing/2014/main" xmlns="" id="{26DB60A9-B6CA-4D84-BE1A-1EC0E1B66E1D}"/>
              </a:ext>
            </a:extLst>
          </p:cNvPr>
          <p:cNvGrpSpPr/>
          <p:nvPr/>
        </p:nvGrpSpPr>
        <p:grpSpPr>
          <a:xfrm>
            <a:off x="2339752" y="2148978"/>
            <a:ext cx="6788671" cy="2517675"/>
            <a:chOff x="2339752" y="2148978"/>
            <a:chExt cx="6788671" cy="251767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9051" y="2212831"/>
              <a:ext cx="6227445" cy="2440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Metin kutusu 7">
              <a:extLst>
                <a:ext uri="{FF2B5EF4-FFF2-40B4-BE49-F238E27FC236}">
                  <a16:creationId xmlns:a16="http://schemas.microsoft.com/office/drawing/2014/main" xmlns="" id="{E2951A65-9582-4861-A053-2AA04003BBFC}"/>
                </a:ext>
              </a:extLst>
            </p:cNvPr>
            <p:cNvSpPr txBox="1"/>
            <p:nvPr/>
          </p:nvSpPr>
          <p:spPr>
            <a:xfrm>
              <a:off x="5544108" y="2275831"/>
              <a:ext cx="1800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400" b="1" dirty="0" err="1"/>
                <a:t>Odaklayıcı</a:t>
              </a:r>
              <a:r>
                <a:rPr lang="tr-TR" sz="1400" b="1" dirty="0"/>
                <a:t> Elektrot</a:t>
              </a:r>
            </a:p>
          </p:txBody>
        </p:sp>
        <p:sp>
          <p:nvSpPr>
            <p:cNvPr id="3" name="Metin kutusu 2">
              <a:extLst>
                <a:ext uri="{FF2B5EF4-FFF2-40B4-BE49-F238E27FC236}">
                  <a16:creationId xmlns:a16="http://schemas.microsoft.com/office/drawing/2014/main" xmlns="" id="{62D3266C-CD22-4CCC-B018-97FE13711E87}"/>
                </a:ext>
              </a:extLst>
            </p:cNvPr>
            <p:cNvSpPr txBox="1"/>
            <p:nvPr/>
          </p:nvSpPr>
          <p:spPr>
            <a:xfrm>
              <a:off x="4572518" y="2148978"/>
              <a:ext cx="107960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400" b="1" dirty="0" err="1"/>
                <a:t>Fotokatot</a:t>
              </a:r>
              <a:endParaRPr lang="tr-TR" sz="1400" b="1" dirty="0"/>
            </a:p>
          </p:txBody>
        </p:sp>
        <p:sp>
          <p:nvSpPr>
            <p:cNvPr id="9" name="Metin kutusu 8">
              <a:extLst>
                <a:ext uri="{FF2B5EF4-FFF2-40B4-BE49-F238E27FC236}">
                  <a16:creationId xmlns:a16="http://schemas.microsoft.com/office/drawing/2014/main" xmlns="" id="{E342D5BE-727F-43CC-B182-A50167774C99}"/>
                </a:ext>
              </a:extLst>
            </p:cNvPr>
            <p:cNvSpPr txBox="1"/>
            <p:nvPr/>
          </p:nvSpPr>
          <p:spPr>
            <a:xfrm>
              <a:off x="7319995" y="2302866"/>
              <a:ext cx="1800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400" b="1" dirty="0" err="1"/>
                <a:t>Fotoçoğaltıcı</a:t>
              </a:r>
              <a:r>
                <a:rPr lang="tr-TR" sz="1400" b="1" dirty="0"/>
                <a:t> Tüp</a:t>
              </a:r>
            </a:p>
          </p:txBody>
        </p:sp>
        <p:sp>
          <p:nvSpPr>
            <p:cNvPr id="10" name="Metin kutusu 9">
              <a:extLst>
                <a:ext uri="{FF2B5EF4-FFF2-40B4-BE49-F238E27FC236}">
                  <a16:creationId xmlns:a16="http://schemas.microsoft.com/office/drawing/2014/main" xmlns="" id="{804456A7-9E0D-4027-8F82-FDE507E4A344}"/>
                </a:ext>
              </a:extLst>
            </p:cNvPr>
            <p:cNvSpPr txBox="1"/>
            <p:nvPr/>
          </p:nvSpPr>
          <p:spPr>
            <a:xfrm>
              <a:off x="2339752" y="3501816"/>
              <a:ext cx="131808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400" b="1" dirty="0"/>
                <a:t>Yüksek Enerjili Foton</a:t>
              </a:r>
            </a:p>
          </p:txBody>
        </p:sp>
        <p:sp>
          <p:nvSpPr>
            <p:cNvPr id="12" name="Metin kutusu 11">
              <a:extLst>
                <a:ext uri="{FF2B5EF4-FFF2-40B4-BE49-F238E27FC236}">
                  <a16:creationId xmlns:a16="http://schemas.microsoft.com/office/drawing/2014/main" xmlns="" id="{78E12DB4-87C6-4D6E-8A75-C126FCAB7BAD}"/>
                </a:ext>
              </a:extLst>
            </p:cNvPr>
            <p:cNvSpPr txBox="1"/>
            <p:nvPr/>
          </p:nvSpPr>
          <p:spPr>
            <a:xfrm>
              <a:off x="3612788" y="4213245"/>
              <a:ext cx="13180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400" b="1" dirty="0" err="1"/>
                <a:t>Sintilatör</a:t>
              </a:r>
              <a:endParaRPr lang="tr-TR" sz="1400" b="1" dirty="0"/>
            </a:p>
          </p:txBody>
        </p:sp>
        <p:sp>
          <p:nvSpPr>
            <p:cNvPr id="13" name="Metin kutusu 12">
              <a:extLst>
                <a:ext uri="{FF2B5EF4-FFF2-40B4-BE49-F238E27FC236}">
                  <a16:creationId xmlns:a16="http://schemas.microsoft.com/office/drawing/2014/main" xmlns="" id="{5D616552-D2E0-41B9-9487-6260473B6E8D}"/>
                </a:ext>
              </a:extLst>
            </p:cNvPr>
            <p:cNvSpPr txBox="1"/>
            <p:nvPr/>
          </p:nvSpPr>
          <p:spPr>
            <a:xfrm>
              <a:off x="4756011" y="4235766"/>
              <a:ext cx="8280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/>
                <a:t>Birincil Elektron</a:t>
              </a:r>
            </a:p>
          </p:txBody>
        </p:sp>
        <p:sp>
          <p:nvSpPr>
            <p:cNvPr id="14" name="Metin kutusu 13">
              <a:extLst>
                <a:ext uri="{FF2B5EF4-FFF2-40B4-BE49-F238E27FC236}">
                  <a16:creationId xmlns:a16="http://schemas.microsoft.com/office/drawing/2014/main" xmlns="" id="{D514441A-863A-400C-AC74-24BA124AF137}"/>
                </a:ext>
              </a:extLst>
            </p:cNvPr>
            <p:cNvSpPr txBox="1"/>
            <p:nvPr/>
          </p:nvSpPr>
          <p:spPr>
            <a:xfrm>
              <a:off x="5538517" y="4222249"/>
              <a:ext cx="8280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/>
                <a:t>İkincil Elektronlar</a:t>
              </a:r>
            </a:p>
          </p:txBody>
        </p:sp>
        <p:sp>
          <p:nvSpPr>
            <p:cNvPr id="15" name="Metin kutusu 14">
              <a:extLst>
                <a:ext uri="{FF2B5EF4-FFF2-40B4-BE49-F238E27FC236}">
                  <a16:creationId xmlns:a16="http://schemas.microsoft.com/office/drawing/2014/main" xmlns="" id="{652D2782-9767-4C3C-963C-45E0E4E6BA19}"/>
                </a:ext>
              </a:extLst>
            </p:cNvPr>
            <p:cNvSpPr txBox="1"/>
            <p:nvPr/>
          </p:nvSpPr>
          <p:spPr>
            <a:xfrm>
              <a:off x="6685037" y="4269074"/>
              <a:ext cx="82800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 err="1"/>
                <a:t>Dinot</a:t>
              </a:r>
              <a:endParaRPr lang="tr-TR" sz="1400" b="1" dirty="0"/>
            </a:p>
          </p:txBody>
        </p:sp>
        <p:sp>
          <p:nvSpPr>
            <p:cNvPr id="16" name="Metin kutusu 15">
              <a:extLst>
                <a:ext uri="{FF2B5EF4-FFF2-40B4-BE49-F238E27FC236}">
                  <a16:creationId xmlns:a16="http://schemas.microsoft.com/office/drawing/2014/main" xmlns="" id="{D8C9B844-2C5A-49FE-91B8-CB630198C047}"/>
                </a:ext>
              </a:extLst>
            </p:cNvPr>
            <p:cNvSpPr txBox="1"/>
            <p:nvPr/>
          </p:nvSpPr>
          <p:spPr>
            <a:xfrm>
              <a:off x="7378372" y="4285593"/>
              <a:ext cx="82800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/>
                <a:t>Anot</a:t>
              </a:r>
            </a:p>
          </p:txBody>
        </p:sp>
        <p:sp>
          <p:nvSpPr>
            <p:cNvPr id="17" name="Metin kutusu 16">
              <a:extLst>
                <a:ext uri="{FF2B5EF4-FFF2-40B4-BE49-F238E27FC236}">
                  <a16:creationId xmlns:a16="http://schemas.microsoft.com/office/drawing/2014/main" xmlns="" id="{561B45A9-9A89-4AEF-8F28-324CA94E3C9E}"/>
                </a:ext>
              </a:extLst>
            </p:cNvPr>
            <p:cNvSpPr txBox="1"/>
            <p:nvPr/>
          </p:nvSpPr>
          <p:spPr>
            <a:xfrm>
              <a:off x="8300423" y="3999547"/>
              <a:ext cx="8280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 err="1"/>
                <a:t>Konnektör</a:t>
              </a:r>
              <a:r>
                <a:rPr lang="tr-TR" sz="1400" b="1" dirty="0"/>
                <a:t> </a:t>
              </a:r>
              <a:r>
                <a:rPr lang="tr-TR" sz="1400" b="1" dirty="0" err="1"/>
                <a:t>pinleri</a:t>
              </a:r>
              <a:endParaRPr lang="tr-TR" sz="1400" b="1" dirty="0"/>
            </a:p>
          </p:txBody>
        </p:sp>
        <p:sp>
          <p:nvSpPr>
            <p:cNvPr id="18" name="Metin kutusu 17">
              <a:extLst>
                <a:ext uri="{FF2B5EF4-FFF2-40B4-BE49-F238E27FC236}">
                  <a16:creationId xmlns:a16="http://schemas.microsoft.com/office/drawing/2014/main" xmlns="" id="{FF3405A9-A0BD-43E9-AA6F-1A0384B60435}"/>
                </a:ext>
              </a:extLst>
            </p:cNvPr>
            <p:cNvSpPr txBox="1"/>
            <p:nvPr/>
          </p:nvSpPr>
          <p:spPr>
            <a:xfrm>
              <a:off x="3599893" y="2374071"/>
              <a:ext cx="131808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400" b="1" dirty="0"/>
                <a:t>İyonlaştırma yolu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338838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Sintilasyon</a:t>
            </a:r>
            <a:r>
              <a:rPr lang="tr-TR" dirty="0"/>
              <a:t> sayaçlar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40001" y="4493383"/>
            <a:ext cx="81364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Lüminasans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Enerji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absorpladıktan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sonra  foton (görünür ışık, UV, X-Işını ) yayma.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Sintilasyon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Radyasyonla atom ve moleküllerin uyarılması sonunda  foton yaymaları.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Florasans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tr-T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Farklı dalga boyunda Işık veya başka bir elektromanyetik radyasyon 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absoplaması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sonucunda Işık yayan malzeme.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Çoğu zaman yayılan ışığın dalga boyu da büyüktür.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Emisyon yaklaşık 10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den hemen sonra başlar.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Phosphorescence</a:t>
            </a:r>
            <a:r>
              <a:rPr lang="de-DE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Floresansa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benzer ancak yeniden yayınma hemen değildir. Enerji seviyeleri ve foton yayınımı arasındaki geçiş  gecikmeli olarak meydana gelir (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den saatlere kadar).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40002" y="2236802"/>
            <a:ext cx="16557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titreşim hallerindeki değişimden dolayı enerji kaybı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up 9">
            <a:extLst>
              <a:ext uri="{FF2B5EF4-FFF2-40B4-BE49-F238E27FC236}">
                <a16:creationId xmlns:a16="http://schemas.microsoft.com/office/drawing/2014/main" xmlns="" id="{9AB91DC0-B441-49CF-889E-86B83EEAF638}"/>
              </a:ext>
            </a:extLst>
          </p:cNvPr>
          <p:cNvGrpSpPr/>
          <p:nvPr/>
        </p:nvGrpSpPr>
        <p:grpSpPr>
          <a:xfrm>
            <a:off x="1835696" y="1199975"/>
            <a:ext cx="5400601" cy="3093121"/>
            <a:chOff x="1835696" y="1199975"/>
            <a:chExt cx="5400601" cy="3093121"/>
          </a:xfrm>
        </p:grpSpPr>
        <p:grpSp>
          <p:nvGrpSpPr>
            <p:cNvPr id="8" name="Grup 7">
              <a:extLst>
                <a:ext uri="{FF2B5EF4-FFF2-40B4-BE49-F238E27FC236}">
                  <a16:creationId xmlns:a16="http://schemas.microsoft.com/office/drawing/2014/main" xmlns="" id="{6FBF0240-384E-49CF-ADBA-751A348576A8}"/>
                </a:ext>
              </a:extLst>
            </p:cNvPr>
            <p:cNvGrpSpPr/>
            <p:nvPr/>
          </p:nvGrpSpPr>
          <p:grpSpPr>
            <a:xfrm>
              <a:off x="2051720" y="1275953"/>
              <a:ext cx="4739048" cy="3017143"/>
              <a:chOff x="2051720" y="1275953"/>
              <a:chExt cx="4739048" cy="3017143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1720" y="1275953"/>
                <a:ext cx="4739048" cy="3017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Metin kutusu 5">
                <a:extLst>
                  <a:ext uri="{FF2B5EF4-FFF2-40B4-BE49-F238E27FC236}">
                    <a16:creationId xmlns:a16="http://schemas.microsoft.com/office/drawing/2014/main" xmlns="" id="{6D37D28F-A081-44D7-BCCD-1EE490A62A9F}"/>
                  </a:ext>
                </a:extLst>
              </p:cNvPr>
              <p:cNvSpPr txBox="1"/>
              <p:nvPr/>
            </p:nvSpPr>
            <p:spPr>
              <a:xfrm>
                <a:off x="3491881" y="3845458"/>
                <a:ext cx="1511718" cy="180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tr-TR" sz="1400" dirty="0" err="1">
                    <a:solidFill>
                      <a:srgbClr val="00B050"/>
                    </a:solidFill>
                  </a:rPr>
                  <a:t>Floresans</a:t>
                </a:r>
                <a:endParaRPr lang="tr-TR" sz="14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xmlns="" id="{23881EEB-E1F8-4938-A727-57BE510C1138}"/>
                  </a:ext>
                </a:extLst>
              </p:cNvPr>
              <p:cNvSpPr txBox="1"/>
              <p:nvPr/>
            </p:nvSpPr>
            <p:spPr>
              <a:xfrm>
                <a:off x="4612944" y="3823031"/>
                <a:ext cx="1511718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tr-TR" sz="1400" dirty="0" err="1">
                    <a:solidFill>
                      <a:srgbClr val="00B050"/>
                    </a:solidFill>
                  </a:rPr>
                  <a:t>Fosforesans</a:t>
                </a:r>
                <a:endParaRPr lang="tr-TR" sz="1400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5" name="Metin kutusu 4">
              <a:extLst>
                <a:ext uri="{FF2B5EF4-FFF2-40B4-BE49-F238E27FC236}">
                  <a16:creationId xmlns:a16="http://schemas.microsoft.com/office/drawing/2014/main" xmlns="" id="{309A2ADE-5120-4AA8-A8E1-3AF8201169FD}"/>
                </a:ext>
              </a:extLst>
            </p:cNvPr>
            <p:cNvSpPr txBox="1"/>
            <p:nvPr/>
          </p:nvSpPr>
          <p:spPr>
            <a:xfrm>
              <a:off x="5580112" y="1199975"/>
              <a:ext cx="16561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tr-TR" dirty="0"/>
                <a:t>Üçlü haller</a:t>
              </a:r>
            </a:p>
          </p:txBody>
        </p:sp>
        <p:sp>
          <p:nvSpPr>
            <p:cNvPr id="7" name="Metin kutusu 6">
              <a:extLst>
                <a:ext uri="{FF2B5EF4-FFF2-40B4-BE49-F238E27FC236}">
                  <a16:creationId xmlns:a16="http://schemas.microsoft.com/office/drawing/2014/main" xmlns="" id="{81DE00C9-B7BC-4422-B7EA-34BF21D229B8}"/>
                </a:ext>
              </a:extLst>
            </p:cNvPr>
            <p:cNvSpPr txBox="1"/>
            <p:nvPr/>
          </p:nvSpPr>
          <p:spPr>
            <a:xfrm>
              <a:off x="1835696" y="3922126"/>
              <a:ext cx="16561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tr-TR" dirty="0"/>
                <a:t>Tekli haller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653590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Inorganic</a:t>
            </a:r>
            <a:r>
              <a:rPr lang="de-DE" dirty="0"/>
              <a:t> </a:t>
            </a:r>
            <a:r>
              <a:rPr lang="de-DE" dirty="0" err="1"/>
              <a:t>crystals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720000" y="1040323"/>
            <a:ext cx="169309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Malzemeler </a:t>
            </a:r>
            <a:r>
              <a:rPr lang="de-DE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de-DE" sz="1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Sod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 i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ydür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D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NaI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Sezyum iyodür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CsI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 </a:t>
            </a:r>
            <a:r>
              <a:rPr lang="de-D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</a:t>
            </a:r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orür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(BaF</a:t>
            </a:r>
            <a:r>
              <a:rPr lang="de-DE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La0.2Y1.8O3</a:t>
            </a:r>
          </a:p>
          <a:p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20000" y="2660323"/>
            <a:ext cx="285186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Mekanizma</a:t>
            </a:r>
            <a:r>
              <a:rPr lang="de-DE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de-DE" sz="1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İyonizasyonla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enerji depolama.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Safsızlıklara enerji transferi.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Sintilasyon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fotonlarından gelen radyasyon.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20000" y="4316323"/>
            <a:ext cx="464870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Zaman sabitleri </a:t>
            </a:r>
            <a:r>
              <a:rPr lang="de-DE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de-DE" sz="1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Hızlı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aktivasyon merkezlerinde yeniden birleşme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de-D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s]</a:t>
            </a:r>
          </a:p>
          <a:p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Yavaş :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tuzaklamadan dolayı yeniden birleşme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de-D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 s]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877165" y="4293096"/>
            <a:ext cx="293061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Safsızlıkla </a:t>
            </a:r>
            <a:r>
              <a:rPr lang="tr-TR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aktiflenmiş</a:t>
            </a:r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kristallerdeki e</a:t>
            </a:r>
            <a:r>
              <a:rPr lang="de-DE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</a:t>
            </a:r>
            <a:r>
              <a:rPr lang="tr-TR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</a:t>
            </a:r>
            <a:r>
              <a:rPr lang="de-D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band</a:t>
            </a:r>
            <a:r>
              <a:rPr lang="tr-TR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ları</a:t>
            </a:r>
            <a:r>
              <a:rPr lang="de-D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de-DE" sz="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Uyarılma, </a:t>
            </a:r>
            <a:r>
              <a:rPr lang="tr-TR" sz="1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lüminesans</a:t>
            </a:r>
            <a:r>
              <a:rPr lang="tr-T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,boşaltma </a:t>
            </a:r>
          </a:p>
          <a:p>
            <a:r>
              <a:rPr lang="tr-T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 tuzaklama gösterimi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up 2">
            <a:extLst>
              <a:ext uri="{FF2B5EF4-FFF2-40B4-BE49-F238E27FC236}">
                <a16:creationId xmlns:a16="http://schemas.microsoft.com/office/drawing/2014/main" xmlns="" id="{9C4D6F11-09A1-4835-8B65-BF1B3B3E2326}"/>
              </a:ext>
            </a:extLst>
          </p:cNvPr>
          <p:cNvGrpSpPr/>
          <p:nvPr/>
        </p:nvGrpSpPr>
        <p:grpSpPr>
          <a:xfrm>
            <a:off x="3960000" y="593571"/>
            <a:ext cx="5174724" cy="3573096"/>
            <a:chOff x="3960000" y="593571"/>
            <a:chExt cx="5174724" cy="357309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000" y="720000"/>
              <a:ext cx="4893334" cy="3446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Metin kutusu 7">
              <a:extLst>
                <a:ext uri="{FF2B5EF4-FFF2-40B4-BE49-F238E27FC236}">
                  <a16:creationId xmlns:a16="http://schemas.microsoft.com/office/drawing/2014/main" xmlns="" id="{00A04208-69DB-4D08-8A1B-570C96E61264}"/>
                </a:ext>
              </a:extLst>
            </p:cNvPr>
            <p:cNvSpPr txBox="1"/>
            <p:nvPr/>
          </p:nvSpPr>
          <p:spPr>
            <a:xfrm>
              <a:off x="7007575" y="593571"/>
              <a:ext cx="1800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400" b="1" dirty="0"/>
                <a:t>İletim bandı</a:t>
              </a:r>
            </a:p>
          </p:txBody>
        </p:sp>
        <p:sp>
          <p:nvSpPr>
            <p:cNvPr id="9" name="Metin kutusu 8">
              <a:extLst>
                <a:ext uri="{FF2B5EF4-FFF2-40B4-BE49-F238E27FC236}">
                  <a16:creationId xmlns:a16="http://schemas.microsoft.com/office/drawing/2014/main" xmlns="" id="{777536F4-88F6-4C08-A4DA-C989A0D80D01}"/>
                </a:ext>
              </a:extLst>
            </p:cNvPr>
            <p:cNvSpPr txBox="1"/>
            <p:nvPr/>
          </p:nvSpPr>
          <p:spPr>
            <a:xfrm>
              <a:off x="7007575" y="3860651"/>
              <a:ext cx="1728000" cy="21544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 err="1"/>
                <a:t>Valans</a:t>
              </a:r>
              <a:r>
                <a:rPr lang="tr-TR" sz="1400" b="1" dirty="0"/>
                <a:t> bandı</a:t>
              </a:r>
            </a:p>
          </p:txBody>
        </p:sp>
        <p:sp>
          <p:nvSpPr>
            <p:cNvPr id="10" name="Metin kutusu 9">
              <a:extLst>
                <a:ext uri="{FF2B5EF4-FFF2-40B4-BE49-F238E27FC236}">
                  <a16:creationId xmlns:a16="http://schemas.microsoft.com/office/drawing/2014/main" xmlns="" id="{D13C0246-661C-42F0-99F3-DB708C82E7E3}"/>
                </a:ext>
              </a:extLst>
            </p:cNvPr>
            <p:cNvSpPr txBox="1"/>
            <p:nvPr/>
          </p:nvSpPr>
          <p:spPr>
            <a:xfrm>
              <a:off x="7164288" y="1197039"/>
              <a:ext cx="864000" cy="2154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/>
                <a:t>Elektron</a:t>
              </a:r>
            </a:p>
          </p:txBody>
        </p:sp>
        <p:sp>
          <p:nvSpPr>
            <p:cNvPr id="11" name="Metin kutusu 10">
              <a:extLst>
                <a:ext uri="{FF2B5EF4-FFF2-40B4-BE49-F238E27FC236}">
                  <a16:creationId xmlns:a16="http://schemas.microsoft.com/office/drawing/2014/main" xmlns="" id="{9508E1C8-2C0C-4223-A03C-2772C795ED04}"/>
                </a:ext>
              </a:extLst>
            </p:cNvPr>
            <p:cNvSpPr txBox="1"/>
            <p:nvPr/>
          </p:nvSpPr>
          <p:spPr>
            <a:xfrm>
              <a:off x="7146854" y="3591012"/>
              <a:ext cx="504000" cy="21544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 smtClean="0"/>
                <a:t>eşik</a:t>
              </a:r>
              <a:endParaRPr lang="tr-TR" sz="1400" b="1" dirty="0"/>
            </a:p>
          </p:txBody>
        </p:sp>
        <p:sp>
          <p:nvSpPr>
            <p:cNvPr id="12" name="Metin kutusu 11">
              <a:extLst>
                <a:ext uri="{FF2B5EF4-FFF2-40B4-BE49-F238E27FC236}">
                  <a16:creationId xmlns:a16="http://schemas.microsoft.com/office/drawing/2014/main" xmlns="" id="{19BCC08A-2E02-4B5A-BCFC-C1ED3E41CE7D}"/>
                </a:ext>
              </a:extLst>
            </p:cNvPr>
            <p:cNvSpPr txBox="1"/>
            <p:nvPr/>
          </p:nvSpPr>
          <p:spPr>
            <a:xfrm>
              <a:off x="8405690" y="2210841"/>
              <a:ext cx="72903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/>
                <a:t>Tuzaklar</a:t>
              </a:r>
            </a:p>
          </p:txBody>
        </p:sp>
        <p:sp>
          <p:nvSpPr>
            <p:cNvPr id="13" name="Metin kutusu 12">
              <a:extLst>
                <a:ext uri="{FF2B5EF4-FFF2-40B4-BE49-F238E27FC236}">
                  <a16:creationId xmlns:a16="http://schemas.microsoft.com/office/drawing/2014/main" xmlns="" id="{AD4BBEBF-18D2-4C30-BE6E-F2BAB63B2287}"/>
                </a:ext>
              </a:extLst>
            </p:cNvPr>
            <p:cNvSpPr txBox="1"/>
            <p:nvPr/>
          </p:nvSpPr>
          <p:spPr>
            <a:xfrm>
              <a:off x="3982981" y="3429000"/>
              <a:ext cx="100209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 err="1"/>
                <a:t>Sintilasyon</a:t>
              </a:r>
              <a:r>
                <a:rPr lang="tr-TR" sz="1400" b="1" dirty="0"/>
                <a:t> (</a:t>
              </a:r>
              <a:r>
                <a:rPr lang="tr-TR" sz="1400" b="1" dirty="0" err="1"/>
                <a:t>Lüminesans</a:t>
              </a:r>
              <a:r>
                <a:rPr lang="tr-TR" sz="1400" b="1" dirty="0"/>
                <a:t>)</a:t>
              </a:r>
            </a:p>
          </p:txBody>
        </p:sp>
        <p:sp>
          <p:nvSpPr>
            <p:cNvPr id="14" name="Metin kutusu 13">
              <a:extLst>
                <a:ext uri="{FF2B5EF4-FFF2-40B4-BE49-F238E27FC236}">
                  <a16:creationId xmlns:a16="http://schemas.microsoft.com/office/drawing/2014/main" xmlns="" id="{E233EAB8-6A1A-4C32-8609-4D65291B5FA9}"/>
                </a:ext>
              </a:extLst>
            </p:cNvPr>
            <p:cNvSpPr txBox="1"/>
            <p:nvPr/>
          </p:nvSpPr>
          <p:spPr>
            <a:xfrm>
              <a:off x="4283968" y="2120167"/>
              <a:ext cx="133585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 err="1"/>
                <a:t>Safsızlıklar</a:t>
              </a:r>
              <a:r>
                <a:rPr lang="tr-TR" sz="1400" b="1" dirty="0"/>
                <a:t> (aktivasyon merkezleri)</a:t>
              </a:r>
            </a:p>
          </p:txBody>
        </p:sp>
        <p:sp>
          <p:nvSpPr>
            <p:cNvPr id="15" name="Metin kutusu 14">
              <a:extLst>
                <a:ext uri="{FF2B5EF4-FFF2-40B4-BE49-F238E27FC236}">
                  <a16:creationId xmlns:a16="http://schemas.microsoft.com/office/drawing/2014/main" xmlns="" id="{FC358FE4-EAF5-43FE-9572-5D8D14C8419A}"/>
                </a:ext>
              </a:extLst>
            </p:cNvPr>
            <p:cNvSpPr txBox="1"/>
            <p:nvPr/>
          </p:nvSpPr>
          <p:spPr>
            <a:xfrm>
              <a:off x="4484030" y="1495766"/>
              <a:ext cx="8640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b="1" dirty="0" err="1"/>
                <a:t>eksiton</a:t>
              </a:r>
              <a:r>
                <a:rPr lang="tr-TR" sz="1400" b="1" dirty="0"/>
                <a:t> bandı</a:t>
              </a:r>
            </a:p>
          </p:txBody>
        </p:sp>
        <p:sp>
          <p:nvSpPr>
            <p:cNvPr id="16" name="Metin kutusu 15">
              <a:extLst>
                <a:ext uri="{FF2B5EF4-FFF2-40B4-BE49-F238E27FC236}">
                  <a16:creationId xmlns:a16="http://schemas.microsoft.com/office/drawing/2014/main" xmlns="" id="{C4F50C68-6EDC-44D3-8BD4-0186E68F044F}"/>
                </a:ext>
              </a:extLst>
            </p:cNvPr>
            <p:cNvSpPr txBox="1"/>
            <p:nvPr/>
          </p:nvSpPr>
          <p:spPr>
            <a:xfrm>
              <a:off x="6804828" y="2140445"/>
              <a:ext cx="215444" cy="99224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lIns="0" tIns="0" rIns="0" bIns="0" rtlCol="0">
              <a:spAutoFit/>
            </a:bodyPr>
            <a:lstStyle/>
            <a:p>
              <a:pPr algn="ctr"/>
              <a:r>
                <a:rPr lang="tr-TR" sz="1400" b="1" dirty="0"/>
                <a:t>Uyarılmalar</a:t>
              </a:r>
            </a:p>
          </p:txBody>
        </p:sp>
        <p:sp>
          <p:nvSpPr>
            <p:cNvPr id="17" name="Metin kutusu 16">
              <a:extLst>
                <a:ext uri="{FF2B5EF4-FFF2-40B4-BE49-F238E27FC236}">
                  <a16:creationId xmlns:a16="http://schemas.microsoft.com/office/drawing/2014/main" xmlns="" id="{4A6550B5-E3DB-46F2-A2C0-560E6D5341EB}"/>
                </a:ext>
              </a:extLst>
            </p:cNvPr>
            <p:cNvSpPr txBox="1"/>
            <p:nvPr/>
          </p:nvSpPr>
          <p:spPr>
            <a:xfrm>
              <a:off x="6323720" y="2221689"/>
              <a:ext cx="180000" cy="864000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lIns="0" tIns="0" rIns="0" bIns="0" rtlCol="0">
              <a:spAutoFit/>
            </a:bodyPr>
            <a:lstStyle/>
            <a:p>
              <a:pPr algn="ctr"/>
              <a:r>
                <a:rPr lang="tr-TR" sz="1400" b="1" dirty="0"/>
                <a:t>söndürme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182557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Band</a:t>
            </a:r>
            <a:r>
              <a:rPr lang="tr-TR" dirty="0"/>
              <a:t> yapısı</a:t>
            </a:r>
            <a:endParaRPr lang="en-US" dirty="0"/>
          </a:p>
        </p:txBody>
      </p:sp>
      <p:grpSp>
        <p:nvGrpSpPr>
          <p:cNvPr id="32" name="Gruppieren 31"/>
          <p:cNvGrpSpPr/>
          <p:nvPr/>
        </p:nvGrpSpPr>
        <p:grpSpPr>
          <a:xfrm>
            <a:off x="900000" y="1800000"/>
            <a:ext cx="3124200" cy="3352800"/>
            <a:chOff x="990600" y="2362200"/>
            <a:chExt cx="3124200" cy="3352800"/>
          </a:xfrm>
        </p:grpSpPr>
        <p:sp>
          <p:nvSpPr>
            <p:cNvPr id="18" name="Rectangle 64"/>
            <p:cNvSpPr>
              <a:spLocks noChangeArrowheads="1"/>
            </p:cNvSpPr>
            <p:nvPr/>
          </p:nvSpPr>
          <p:spPr bwMode="auto">
            <a:xfrm>
              <a:off x="1143000" y="2362200"/>
              <a:ext cx="2819400" cy="914400"/>
            </a:xfrm>
            <a:prstGeom prst="rect">
              <a:avLst/>
            </a:prstGeom>
            <a:solidFill>
              <a:srgbClr val="FF9933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19" name="Line 65"/>
            <p:cNvSpPr>
              <a:spLocks noChangeShapeType="1"/>
            </p:cNvSpPr>
            <p:nvPr/>
          </p:nvSpPr>
          <p:spPr bwMode="auto">
            <a:xfrm>
              <a:off x="1143000" y="3276600"/>
              <a:ext cx="28194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0" name="Rectangle 66"/>
            <p:cNvSpPr>
              <a:spLocks noChangeArrowheads="1"/>
            </p:cNvSpPr>
            <p:nvPr/>
          </p:nvSpPr>
          <p:spPr bwMode="auto">
            <a:xfrm>
              <a:off x="1143000" y="4800600"/>
              <a:ext cx="2819400" cy="91440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1" name="Line 67"/>
            <p:cNvSpPr>
              <a:spLocks noChangeShapeType="1"/>
            </p:cNvSpPr>
            <p:nvPr/>
          </p:nvSpPr>
          <p:spPr bwMode="auto">
            <a:xfrm>
              <a:off x="1143000" y="4800600"/>
              <a:ext cx="28194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2" name="Text Box 68"/>
            <p:cNvSpPr txBox="1">
              <a:spLocks noChangeArrowheads="1"/>
            </p:cNvSpPr>
            <p:nvPr/>
          </p:nvSpPr>
          <p:spPr bwMode="auto">
            <a:xfrm>
              <a:off x="1371600" y="2438400"/>
              <a:ext cx="220980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tr-TR" altLang="en-US" sz="2000" dirty="0">
                  <a:solidFill>
                    <a:srgbClr val="000000"/>
                  </a:solidFill>
                  <a:latin typeface="Times New Roman" pitchFamily="18" charset="0"/>
                </a:rPr>
                <a:t>İletkenlik bandı</a:t>
              </a:r>
              <a:endParaRPr lang="en-US" altLang="en-US" sz="2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3" name="Text Box 69"/>
            <p:cNvSpPr txBox="1">
              <a:spLocks noChangeArrowheads="1"/>
            </p:cNvSpPr>
            <p:nvPr/>
          </p:nvSpPr>
          <p:spPr bwMode="auto">
            <a:xfrm>
              <a:off x="1371600" y="4876800"/>
              <a:ext cx="22098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000" dirty="0" err="1">
                  <a:solidFill>
                    <a:srgbClr val="000000"/>
                  </a:solidFill>
                  <a:latin typeface="Times New Roman" pitchFamily="18" charset="0"/>
                </a:rPr>
                <a:t>valen</a:t>
              </a:r>
              <a:r>
                <a:rPr lang="tr-TR" altLang="en-US" sz="2000" dirty="0">
                  <a:solidFill>
                    <a:srgbClr val="000000"/>
                  </a:solidFill>
                  <a:latin typeface="Times New Roman" pitchFamily="18" charset="0"/>
                </a:rPr>
                <a:t>s</a:t>
              </a:r>
              <a:r>
                <a:rPr lang="en-US" altLang="en-US" sz="2000" dirty="0">
                  <a:solidFill>
                    <a:srgbClr val="000000"/>
                  </a:solidFill>
                  <a:latin typeface="Times New Roman" pitchFamily="18" charset="0"/>
                </a:rPr>
                <a:t> band</a:t>
              </a:r>
              <a:r>
                <a:rPr lang="tr-TR" altLang="en-US" sz="2000" dirty="0">
                  <a:solidFill>
                    <a:srgbClr val="000000"/>
                  </a:solidFill>
                  <a:latin typeface="Times New Roman" pitchFamily="18" charset="0"/>
                </a:rPr>
                <a:t>ı</a:t>
              </a:r>
              <a:endParaRPr lang="en-US" altLang="en-US" sz="2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4" name="Line 70"/>
            <p:cNvSpPr>
              <a:spLocks noChangeShapeType="1"/>
            </p:cNvSpPr>
            <p:nvPr/>
          </p:nvSpPr>
          <p:spPr bwMode="auto">
            <a:xfrm>
              <a:off x="1143000" y="3429000"/>
              <a:ext cx="28194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5" name="Line 71"/>
            <p:cNvSpPr>
              <a:spLocks noChangeShapeType="1"/>
            </p:cNvSpPr>
            <p:nvPr/>
          </p:nvSpPr>
          <p:spPr bwMode="auto">
            <a:xfrm>
              <a:off x="1143000" y="3505200"/>
              <a:ext cx="28194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6" name="Line 72"/>
            <p:cNvSpPr>
              <a:spLocks noChangeShapeType="1"/>
            </p:cNvSpPr>
            <p:nvPr/>
          </p:nvSpPr>
          <p:spPr bwMode="auto">
            <a:xfrm>
              <a:off x="1143000" y="3581400"/>
              <a:ext cx="28194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7" name="Line 73"/>
            <p:cNvSpPr>
              <a:spLocks noChangeShapeType="1"/>
            </p:cNvSpPr>
            <p:nvPr/>
          </p:nvSpPr>
          <p:spPr bwMode="auto">
            <a:xfrm>
              <a:off x="1143000" y="4419600"/>
              <a:ext cx="28194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8" name="Line 74"/>
            <p:cNvSpPr>
              <a:spLocks noChangeShapeType="1"/>
            </p:cNvSpPr>
            <p:nvPr/>
          </p:nvSpPr>
          <p:spPr bwMode="auto">
            <a:xfrm>
              <a:off x="1447800" y="3581400"/>
              <a:ext cx="0" cy="838200"/>
            </a:xfrm>
            <a:prstGeom prst="line">
              <a:avLst/>
            </a:prstGeom>
            <a:noFill/>
            <a:ln w="19050">
              <a:solidFill>
                <a:srgbClr val="CC0066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9" name="Text Box 75"/>
            <p:cNvSpPr txBox="1">
              <a:spLocks noChangeArrowheads="1"/>
            </p:cNvSpPr>
            <p:nvPr/>
          </p:nvSpPr>
          <p:spPr bwMode="auto">
            <a:xfrm>
              <a:off x="990600" y="3810000"/>
              <a:ext cx="4572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000" i="1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r>
                <a:rPr lang="en-US" altLang="en-US" sz="2000" i="1">
                  <a:solidFill>
                    <a:srgbClr val="000000"/>
                  </a:solidFill>
                  <a:latin typeface="Symbol" pitchFamily="18" charset="2"/>
                </a:rPr>
                <a:t>n</a:t>
              </a:r>
            </a:p>
          </p:txBody>
        </p:sp>
        <p:sp>
          <p:nvSpPr>
            <p:cNvPr id="30" name="Text Box 76"/>
            <p:cNvSpPr txBox="1">
              <a:spLocks noChangeArrowheads="1"/>
            </p:cNvSpPr>
            <p:nvPr/>
          </p:nvSpPr>
          <p:spPr bwMode="auto">
            <a:xfrm>
              <a:off x="1524000" y="3581400"/>
              <a:ext cx="25908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tr-TR" altLang="en-US" dirty="0">
                  <a:solidFill>
                    <a:srgbClr val="000000"/>
                  </a:solidFill>
                  <a:latin typeface="Times New Roman" pitchFamily="18" charset="0"/>
                </a:rPr>
                <a:t>Safsızlık uyarılma halleri</a:t>
              </a:r>
              <a:endParaRPr lang="en-US" alt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" name="Text Box 77"/>
            <p:cNvSpPr txBox="1">
              <a:spLocks noChangeArrowheads="1"/>
            </p:cNvSpPr>
            <p:nvPr/>
          </p:nvSpPr>
          <p:spPr bwMode="auto">
            <a:xfrm>
              <a:off x="1524000" y="4343400"/>
              <a:ext cx="22098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tr-TR" altLang="en-US" dirty="0">
                  <a:solidFill>
                    <a:srgbClr val="000000"/>
                  </a:solidFill>
                  <a:latin typeface="Times New Roman" pitchFamily="18" charset="0"/>
                </a:rPr>
                <a:t>Safsızlık zemin hali</a:t>
              </a:r>
              <a:endParaRPr lang="en-US" alt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34" name="Rectangle 24"/>
          <p:cNvSpPr txBox="1">
            <a:spLocks noChangeArrowheads="1"/>
          </p:cNvSpPr>
          <p:nvPr/>
        </p:nvSpPr>
        <p:spPr bwMode="auto">
          <a:xfrm>
            <a:off x="4680000" y="10800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endParaRPr kumimoji="0" lang="tr-TR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endParaRPr lang="tr-TR" altLang="en-US" sz="2000" kern="0" dirty="0">
              <a:solidFill>
                <a:srgbClr val="000000"/>
              </a:solidFill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r>
              <a:rPr kumimoji="0" lang="tr-T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Kristaldeki safsızlıklar  </a:t>
            </a:r>
            <a:r>
              <a:rPr kumimoji="0" lang="tr-TR" alt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bandlardaki</a:t>
            </a:r>
            <a:r>
              <a:rPr kumimoji="0" lang="tr-T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enerji seviyelerini oluşturur.</a:t>
            </a: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r>
              <a:rPr kumimoji="0" lang="tr-T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Yüklü partiküller  elektronları iletken bandının</a:t>
            </a:r>
            <a:r>
              <a:rPr kumimoji="0" lang="tr-TR" alt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altındaki hallere  uyarırlar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r>
              <a:rPr kumimoji="0" lang="tr-T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Uyarılmış halden</a:t>
            </a:r>
            <a:r>
              <a:rPr kumimoji="0" lang="tr-TR" alt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kurtulma foton emisyonuna sebep olur.</a:t>
            </a: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–"/>
              <a:tabLst/>
              <a:defRPr/>
            </a:pP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680000" y="5760000"/>
            <a:ext cx="422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Safsızlıklar görünür ışık emisyonunu artırır.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3458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900000"/>
            <a:ext cx="43021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Organik </a:t>
            </a:r>
            <a:r>
              <a:rPr lang="tr-TR" dirty="0" err="1"/>
              <a:t>sintilatörler</a:t>
            </a:r>
            <a:r>
              <a:rPr lang="de-DE" dirty="0"/>
              <a:t> – </a:t>
            </a:r>
            <a:r>
              <a:rPr lang="tr-TR" dirty="0"/>
              <a:t>uyarılmış ringler</a:t>
            </a:r>
            <a:endParaRPr lang="en-US" dirty="0"/>
          </a:p>
        </p:txBody>
      </p:sp>
      <p:sp>
        <p:nvSpPr>
          <p:cNvPr id="5" name="Rectangle 27"/>
          <p:cNvSpPr txBox="1">
            <a:spLocks noChangeArrowheads="1"/>
          </p:cNvSpPr>
          <p:nvPr/>
        </p:nvSpPr>
        <p:spPr bwMode="auto">
          <a:xfrm>
            <a:off x="4938464" y="980728"/>
            <a:ext cx="3954016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</a:t>
            </a:r>
            <a:r>
              <a:rPr kumimoji="0" lang="tr-T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bağları çoğunlukla aromatik karbon halkalarında bulunur.</a:t>
            </a: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•"/>
              <a:tabLst/>
              <a:defRPr/>
            </a:pPr>
            <a:r>
              <a:rPr kumimoji="0" lang="tr-T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Uyarılmış haller  görünür ve UV </a:t>
            </a:r>
            <a:r>
              <a:rPr kumimoji="0" lang="tr-TR" alt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spektra</a:t>
            </a:r>
            <a:r>
              <a:rPr lang="tr-TR" altLang="en-US" sz="2000" kern="0" noProof="0" dirty="0" err="1">
                <a:solidFill>
                  <a:srgbClr val="000000"/>
                </a:solidFill>
                <a:latin typeface="Times New Roman"/>
              </a:rPr>
              <a:t>daki</a:t>
            </a:r>
            <a:r>
              <a:rPr lang="tr-TR" altLang="en-US" sz="2000" kern="0" noProof="0" dirty="0">
                <a:solidFill>
                  <a:srgbClr val="000000"/>
                </a:solidFill>
                <a:latin typeface="Times New Roman"/>
              </a:rPr>
              <a:t> fotonları yayarlar.</a:t>
            </a: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–"/>
              <a:tabLst/>
              <a:defRPr/>
            </a:pPr>
            <a:r>
              <a:rPr kumimoji="0" lang="tr-TR" alt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Floresans</a:t>
            </a:r>
            <a:r>
              <a:rPr kumimoji="0" lang="tr-T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hızlı bileşenlerdir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(S</a:t>
            </a:r>
            <a:r>
              <a:rPr kumimoji="0" lang="en-US" alt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1</a:t>
            </a: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→S</a:t>
            </a:r>
            <a:r>
              <a:rPr kumimoji="0" lang="en-US" alt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0</a:t>
            </a: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&lt;10</a:t>
            </a:r>
            <a:r>
              <a:rPr kumimoji="0" lang="en-US" altLang="en-US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-8</a:t>
            </a: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 s)</a:t>
            </a:r>
          </a:p>
          <a:p>
            <a:pPr lvl="1">
              <a:buClr>
                <a:srgbClr val="FF9900"/>
              </a:buClr>
            </a:pPr>
            <a:r>
              <a:rPr lang="tr-TR" altLang="en-US" sz="2000" kern="0" dirty="0" err="1">
                <a:solidFill>
                  <a:srgbClr val="000000"/>
                </a:solidFill>
                <a:latin typeface="Times New Roman"/>
              </a:rPr>
              <a:t>Fosforesans</a:t>
            </a:r>
            <a:r>
              <a:rPr lang="tr-TR" altLang="en-US" sz="2000" kern="0" dirty="0">
                <a:solidFill>
                  <a:srgbClr val="000000"/>
                </a:solidFill>
                <a:latin typeface="Times New Roman"/>
              </a:rPr>
              <a:t> yavaş bileşenlerdir</a:t>
            </a:r>
            <a:r>
              <a:rPr lang="en-US" altLang="en-US" sz="2000" kern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altLang="en-US" sz="1400" kern="0" dirty="0">
                <a:solidFill>
                  <a:srgbClr val="0000CC"/>
                </a:solidFill>
                <a:latin typeface="Times New Roman"/>
              </a:rPr>
              <a:t>(T</a:t>
            </a:r>
            <a:r>
              <a:rPr lang="en-US" altLang="en-US" sz="1400" kern="0" baseline="-25000" dirty="0">
                <a:solidFill>
                  <a:srgbClr val="0000CC"/>
                </a:solidFill>
                <a:latin typeface="Times New Roman"/>
              </a:rPr>
              <a:t>0</a:t>
            </a:r>
            <a:r>
              <a:rPr lang="en-US" altLang="en-US" sz="1400" kern="0" dirty="0">
                <a:solidFill>
                  <a:srgbClr val="0000CC"/>
                </a:solidFill>
                <a:latin typeface="Times New Roman"/>
              </a:rPr>
              <a:t>→S</a:t>
            </a:r>
            <a:r>
              <a:rPr lang="en-US" altLang="en-US" sz="1400" kern="0" baseline="-25000" dirty="0">
                <a:solidFill>
                  <a:srgbClr val="0000CC"/>
                </a:solidFill>
                <a:latin typeface="Times New Roman"/>
              </a:rPr>
              <a:t>0</a:t>
            </a:r>
            <a:r>
              <a:rPr lang="en-US" altLang="en-US" sz="1400" kern="0" dirty="0">
                <a:solidFill>
                  <a:srgbClr val="0000CC"/>
                </a:solidFill>
                <a:latin typeface="Times New Roman"/>
              </a:rPr>
              <a:t> &gt;10</a:t>
            </a:r>
            <a:r>
              <a:rPr lang="en-US" altLang="en-US" sz="1400" kern="0" baseline="30000" dirty="0">
                <a:solidFill>
                  <a:srgbClr val="0000CC"/>
                </a:solidFill>
                <a:latin typeface="Times New Roman"/>
              </a:rPr>
              <a:t>-4</a:t>
            </a:r>
            <a:r>
              <a:rPr lang="en-US" altLang="en-US" sz="1400" kern="0" dirty="0">
                <a:solidFill>
                  <a:srgbClr val="0000CC"/>
                </a:solidFill>
                <a:latin typeface="Times New Roman"/>
              </a:rPr>
              <a:t> s)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Char char="–"/>
              <a:tabLst/>
              <a:defRPr/>
            </a:pP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6" name="Text Box 35"/>
          <p:cNvSpPr txBox="1">
            <a:spLocks noChangeArrowheads="1"/>
          </p:cNvSpPr>
          <p:nvPr/>
        </p:nvSpPr>
        <p:spPr bwMode="auto">
          <a:xfrm>
            <a:off x="539999" y="5220000"/>
            <a:ext cx="4302125" cy="99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</a:pPr>
            <a:r>
              <a:rPr lang="tr-TR" altLang="en-US" sz="1600" dirty="0">
                <a:solidFill>
                  <a:srgbClr val="000000"/>
                </a:solidFill>
                <a:latin typeface="Times New Roman" pitchFamily="18" charset="0"/>
              </a:rPr>
              <a:t>Organik molekülün 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π-</a:t>
            </a:r>
            <a:r>
              <a:rPr lang="en-US" altLang="en-US" sz="1600" dirty="0" err="1">
                <a:solidFill>
                  <a:srgbClr val="000000"/>
                </a:solidFill>
                <a:latin typeface="Times New Roman" pitchFamily="18" charset="0"/>
              </a:rPr>
              <a:t>ele</a:t>
            </a:r>
            <a:r>
              <a:rPr lang="tr-TR" altLang="en-US" sz="1600" dirty="0" err="1">
                <a:solidFill>
                  <a:srgbClr val="000000"/>
                </a:solidFill>
                <a:latin typeface="Times New Roman" pitchFamily="18" charset="0"/>
              </a:rPr>
              <a:t>ktronik</a:t>
            </a:r>
            <a:r>
              <a:rPr lang="tr-TR" altLang="en-US" sz="1600" dirty="0">
                <a:solidFill>
                  <a:srgbClr val="000000"/>
                </a:solidFill>
                <a:latin typeface="Times New Roman" pitchFamily="18" charset="0"/>
              </a:rPr>
              <a:t> enerji seviyeleri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</a:pPr>
            <a:endParaRPr lang="en-US" altLang="en-US" sz="4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</a:pP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0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tr-TR" altLang="en-US" sz="1600" dirty="0">
                <a:solidFill>
                  <a:srgbClr val="000000"/>
                </a:solidFill>
                <a:latin typeface="Times New Roman" pitchFamily="18" charset="0"/>
              </a:rPr>
              <a:t>zemin hali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. S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, S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, S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tr-TR" altLang="en-US" sz="1600" dirty="0">
                <a:solidFill>
                  <a:srgbClr val="000000"/>
                </a:solidFill>
                <a:latin typeface="Times New Roman" pitchFamily="18" charset="0"/>
              </a:rPr>
              <a:t>uyarılmış tekli haller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tr-TR" altLang="en-US" sz="1600" dirty="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, T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, T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tr-TR" altLang="en-US" sz="1600" dirty="0">
                <a:solidFill>
                  <a:srgbClr val="000000"/>
                </a:solidFill>
                <a:latin typeface="Times New Roman" pitchFamily="18" charset="0"/>
              </a:rPr>
              <a:t>uyarılmış üçlü haller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. S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00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, S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01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, S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10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, S</a:t>
            </a:r>
            <a:r>
              <a:rPr lang="en-US" altLang="en-US" sz="1600" baseline="-25000" dirty="0">
                <a:solidFill>
                  <a:srgbClr val="000000"/>
                </a:solidFill>
                <a:latin typeface="Times New Roman" pitchFamily="18" charset="0"/>
              </a:rPr>
              <a:t>11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tr-TR" altLang="en-US" sz="1600" dirty="0">
                <a:solidFill>
                  <a:srgbClr val="000000"/>
                </a:solidFill>
                <a:latin typeface="Times New Roman" pitchFamily="18" charset="0"/>
              </a:rPr>
              <a:t>vs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tr-TR" altLang="en-US" sz="1600" dirty="0">
                <a:solidFill>
                  <a:srgbClr val="000000"/>
                </a:solidFill>
                <a:latin typeface="Times New Roman" pitchFamily="18" charset="0"/>
              </a:rPr>
              <a:t>titreşim alt seviyeleri</a:t>
            </a:r>
            <a:r>
              <a:rPr lang="en-US" altLang="en-US" sz="1600" dirty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440000" y="1332000"/>
            <a:ext cx="100405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tr-TR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Tekli haller</a:t>
            </a:r>
            <a:endParaRPr lang="en-US" sz="1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131840" y="1332000"/>
            <a:ext cx="98777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tr-TR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Üçlü haller</a:t>
            </a:r>
            <a:endParaRPr lang="en-US" sz="1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up 8"/>
          <p:cNvGrpSpPr/>
          <p:nvPr/>
        </p:nvGrpSpPr>
        <p:grpSpPr>
          <a:xfrm>
            <a:off x="4829175" y="3429000"/>
            <a:ext cx="4314825" cy="2714626"/>
            <a:chOff x="4829175" y="3429000"/>
            <a:chExt cx="4314825" cy="2714626"/>
          </a:xfrm>
        </p:grpSpPr>
        <p:pic>
          <p:nvPicPr>
            <p:cNvPr id="12290" name="Picture 2" descr="File:Spin multiplicity diagram.sv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29175" y="3429000"/>
              <a:ext cx="4314825" cy="2714626"/>
            </a:xfrm>
            <a:prstGeom prst="rect">
              <a:avLst/>
            </a:prstGeom>
            <a:noFill/>
          </p:spPr>
        </p:pic>
        <p:sp>
          <p:nvSpPr>
            <p:cNvPr id="3" name="Metin kutusu 2"/>
            <p:cNvSpPr txBox="1"/>
            <p:nvPr/>
          </p:nvSpPr>
          <p:spPr>
            <a:xfrm>
              <a:off x="5609284" y="5470742"/>
              <a:ext cx="978939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000" dirty="0" smtClean="0"/>
                <a:t>Tekli haller</a:t>
              </a:r>
            </a:p>
            <a:p>
              <a:pPr algn="ctr"/>
              <a:r>
                <a:rPr lang="tr-TR" sz="1000" dirty="0" smtClean="0"/>
                <a:t>Eşleşmemiş e- yoktur.</a:t>
              </a:r>
              <a:endParaRPr lang="tr-TR" sz="1000" dirty="0"/>
            </a:p>
          </p:txBody>
        </p:sp>
        <p:sp>
          <p:nvSpPr>
            <p:cNvPr id="10" name="Metin kutusu 9"/>
            <p:cNvSpPr txBox="1"/>
            <p:nvPr/>
          </p:nvSpPr>
          <p:spPr>
            <a:xfrm>
              <a:off x="6588223" y="5470742"/>
              <a:ext cx="1285925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000" dirty="0" smtClean="0"/>
                <a:t>İkili haller</a:t>
              </a:r>
            </a:p>
            <a:p>
              <a:pPr algn="ctr"/>
              <a:r>
                <a:rPr lang="tr-TR" sz="1000" dirty="0" smtClean="0"/>
                <a:t>1 adet eşleşmemiş e- vardır.</a:t>
              </a:r>
              <a:endParaRPr lang="tr-TR" sz="1000" dirty="0"/>
            </a:p>
          </p:txBody>
        </p:sp>
        <p:sp>
          <p:nvSpPr>
            <p:cNvPr id="11" name="Metin kutusu 10"/>
            <p:cNvSpPr txBox="1"/>
            <p:nvPr/>
          </p:nvSpPr>
          <p:spPr>
            <a:xfrm>
              <a:off x="7740352" y="5467290"/>
              <a:ext cx="1224135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000" dirty="0" smtClean="0"/>
                <a:t>Üçlü haller</a:t>
              </a:r>
            </a:p>
            <a:p>
              <a:pPr algn="ctr"/>
              <a:r>
                <a:rPr lang="tr-TR" sz="1000" dirty="0" smtClean="0"/>
                <a:t>2 adet eşleşmemiş e- vardır.</a:t>
              </a:r>
              <a:endParaRPr lang="tr-TR" sz="10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565950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Plasti</a:t>
            </a:r>
            <a:r>
              <a:rPr lang="tr-TR" dirty="0"/>
              <a:t>k</a:t>
            </a:r>
            <a:r>
              <a:rPr lang="de-DE" dirty="0"/>
              <a:t> s</a:t>
            </a:r>
            <a:r>
              <a:rPr lang="tr-TR" dirty="0" err="1"/>
              <a:t>intilatörler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720000" y="720000"/>
            <a:ext cx="729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Organik </a:t>
            </a:r>
            <a:r>
              <a:rPr lang="tr-T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sintilatörler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rijit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plastik oluşturmak için  </a:t>
            </a:r>
            <a:r>
              <a:rPr lang="tr-T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polistiren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ile karıştırılırlar.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up 4">
            <a:extLst>
              <a:ext uri="{FF2B5EF4-FFF2-40B4-BE49-F238E27FC236}">
                <a16:creationId xmlns:a16="http://schemas.microsoft.com/office/drawing/2014/main" xmlns="" id="{A664856B-D0D6-44D9-B32E-0FDD4AD3AAA9}"/>
              </a:ext>
            </a:extLst>
          </p:cNvPr>
          <p:cNvGrpSpPr/>
          <p:nvPr/>
        </p:nvGrpSpPr>
        <p:grpSpPr>
          <a:xfrm>
            <a:off x="1269454" y="1969095"/>
            <a:ext cx="5937143" cy="3711432"/>
            <a:chOff x="1269454" y="1969095"/>
            <a:chExt cx="5937143" cy="371143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9454" y="2051956"/>
              <a:ext cx="5937143" cy="3628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Metin kutusu 2">
              <a:extLst>
                <a:ext uri="{FF2B5EF4-FFF2-40B4-BE49-F238E27FC236}">
                  <a16:creationId xmlns:a16="http://schemas.microsoft.com/office/drawing/2014/main" xmlns="" id="{FAF34469-F53F-4FC6-9A8A-01748EF0D8EE}"/>
                </a:ext>
              </a:extLst>
            </p:cNvPr>
            <p:cNvSpPr txBox="1"/>
            <p:nvPr/>
          </p:nvSpPr>
          <p:spPr>
            <a:xfrm>
              <a:off x="1269454" y="1969095"/>
              <a:ext cx="5184000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tr-TR" sz="1400" dirty="0"/>
                <a:t>Yaygın olarak kullanılan çözücü ve katkı maddeleri (</a:t>
              </a:r>
              <a:r>
                <a:rPr lang="tr-TR" sz="1400" dirty="0" err="1"/>
                <a:t>floresans</a:t>
              </a:r>
              <a:r>
                <a:rPr lang="tr-TR" sz="1400" dirty="0"/>
                <a:t> ajanları)</a:t>
              </a:r>
            </a:p>
          </p:txBody>
        </p:sp>
        <p:sp>
          <p:nvSpPr>
            <p:cNvPr id="6" name="Metin kutusu 5">
              <a:extLst>
                <a:ext uri="{FF2B5EF4-FFF2-40B4-BE49-F238E27FC236}">
                  <a16:creationId xmlns:a16="http://schemas.microsoft.com/office/drawing/2014/main" xmlns="" id="{62A903DF-4F4C-4DC6-A82F-834112B343FC}"/>
                </a:ext>
              </a:extLst>
            </p:cNvPr>
            <p:cNvSpPr txBox="1"/>
            <p:nvPr/>
          </p:nvSpPr>
          <p:spPr>
            <a:xfrm>
              <a:off x="2254096" y="2380524"/>
              <a:ext cx="86400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tr-TR" sz="1400" dirty="0"/>
                <a:t>Çözücü</a:t>
              </a:r>
            </a:p>
          </p:txBody>
        </p:sp>
        <p:sp>
          <p:nvSpPr>
            <p:cNvPr id="7" name="Metin kutusu 6">
              <a:extLst>
                <a:ext uri="{FF2B5EF4-FFF2-40B4-BE49-F238E27FC236}">
                  <a16:creationId xmlns:a16="http://schemas.microsoft.com/office/drawing/2014/main" xmlns="" id="{464E087C-88A1-4C04-B333-3656BC8C2453}"/>
                </a:ext>
              </a:extLst>
            </p:cNvPr>
            <p:cNvSpPr txBox="1"/>
            <p:nvPr/>
          </p:nvSpPr>
          <p:spPr>
            <a:xfrm>
              <a:off x="3573710" y="2381682"/>
              <a:ext cx="900000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tr-TR" sz="1000" dirty="0"/>
                <a:t>Birincil </a:t>
              </a:r>
              <a:r>
                <a:rPr lang="tr-TR" sz="1000" dirty="0" err="1"/>
                <a:t>Floresans</a:t>
              </a:r>
              <a:r>
                <a:rPr lang="tr-TR" sz="1000" dirty="0"/>
                <a:t> Ajanları</a:t>
              </a:r>
            </a:p>
          </p:txBody>
        </p:sp>
        <p:sp>
          <p:nvSpPr>
            <p:cNvPr id="8" name="Metin kutusu 7">
              <a:extLst>
                <a:ext uri="{FF2B5EF4-FFF2-40B4-BE49-F238E27FC236}">
                  <a16:creationId xmlns:a16="http://schemas.microsoft.com/office/drawing/2014/main" xmlns="" id="{DFBFED1D-123D-4BE2-B00E-54D6CCBD9FBD}"/>
                </a:ext>
              </a:extLst>
            </p:cNvPr>
            <p:cNvSpPr txBox="1"/>
            <p:nvPr/>
          </p:nvSpPr>
          <p:spPr>
            <a:xfrm>
              <a:off x="4546242" y="2380454"/>
              <a:ext cx="828000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tr-TR" sz="1000" dirty="0"/>
                <a:t>İkincil </a:t>
              </a:r>
              <a:r>
                <a:rPr lang="tr-TR" sz="1000" dirty="0" err="1"/>
                <a:t>Floresans</a:t>
              </a:r>
              <a:r>
                <a:rPr lang="tr-TR" sz="1000" dirty="0"/>
                <a:t> Ajanları</a:t>
              </a:r>
            </a:p>
          </p:txBody>
        </p:sp>
        <p:sp>
          <p:nvSpPr>
            <p:cNvPr id="9" name="Metin kutusu 8">
              <a:extLst>
                <a:ext uri="{FF2B5EF4-FFF2-40B4-BE49-F238E27FC236}">
                  <a16:creationId xmlns:a16="http://schemas.microsoft.com/office/drawing/2014/main" xmlns="" id="{6AB0BC01-A952-4B52-9877-F4F49BCE7065}"/>
                </a:ext>
              </a:extLst>
            </p:cNvPr>
            <p:cNvSpPr txBox="1"/>
            <p:nvPr/>
          </p:nvSpPr>
          <p:spPr>
            <a:xfrm>
              <a:off x="1394288" y="2732711"/>
              <a:ext cx="756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tr-TR" sz="1200" dirty="0"/>
                <a:t>Sıvı </a:t>
              </a:r>
              <a:r>
                <a:rPr lang="tr-TR" sz="1200" dirty="0" err="1"/>
                <a:t>Sintilaörler</a:t>
              </a:r>
              <a:endParaRPr lang="tr-TR" sz="1200" dirty="0"/>
            </a:p>
          </p:txBody>
        </p:sp>
        <p:sp>
          <p:nvSpPr>
            <p:cNvPr id="10" name="Metin kutusu 9">
              <a:extLst>
                <a:ext uri="{FF2B5EF4-FFF2-40B4-BE49-F238E27FC236}">
                  <a16:creationId xmlns:a16="http://schemas.microsoft.com/office/drawing/2014/main" xmlns="" id="{8A76D241-D408-46C6-A84A-D209D13ADD60}"/>
                </a:ext>
              </a:extLst>
            </p:cNvPr>
            <p:cNvSpPr txBox="1"/>
            <p:nvPr/>
          </p:nvSpPr>
          <p:spPr>
            <a:xfrm>
              <a:off x="1360578" y="3271630"/>
              <a:ext cx="756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tr-TR" sz="1200" dirty="0"/>
                <a:t>Plastik </a:t>
              </a:r>
              <a:r>
                <a:rPr lang="tr-TR" sz="1200" dirty="0" err="1"/>
                <a:t>Sintilaörler</a:t>
              </a:r>
              <a:endParaRPr lang="tr-TR" sz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69427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Dalgaboyu</a:t>
            </a:r>
            <a:r>
              <a:rPr lang="tr-TR" dirty="0"/>
              <a:t> kaydırıcı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4572000" y="1800010"/>
            <a:ext cx="3910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Dalgaboyu</a:t>
            </a:r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kaydırma prensibinin şeması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20000" y="900000"/>
            <a:ext cx="363597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Temel </a:t>
            </a:r>
            <a:r>
              <a:rPr lang="de-D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Birincil </a:t>
            </a:r>
            <a:r>
              <a:rPr lang="tr-T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sintilasyon</a:t>
            </a:r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ışığın </a:t>
            </a:r>
            <a:r>
              <a:rPr lang="tr-T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absorplanması</a:t>
            </a:r>
            <a:endParaRPr lang="de-D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Daha büyük  bir dalga boyunda yeniden emisyonu</a:t>
            </a:r>
            <a:endParaRPr lang="de-D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Işığı </a:t>
            </a:r>
            <a:r>
              <a:rPr lang="tr-TR" sz="16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fotosensörün</a:t>
            </a:r>
            <a:r>
              <a:rPr lang="tr-TR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spektral hassasiyetine uyarlar</a:t>
            </a:r>
            <a:endParaRPr lang="de-DE" sz="1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Gerekenler </a:t>
            </a:r>
            <a:r>
              <a:rPr lang="de-D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Yayılan ışık için iyi bir </a:t>
            </a:r>
            <a:r>
              <a:rPr lang="tr-T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şeffafiyet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up 9">
            <a:extLst>
              <a:ext uri="{FF2B5EF4-FFF2-40B4-BE49-F238E27FC236}">
                <a16:creationId xmlns:a16="http://schemas.microsoft.com/office/drawing/2014/main" xmlns="" id="{541D6F18-105F-4B93-B99B-FBE485D02896}"/>
              </a:ext>
            </a:extLst>
          </p:cNvPr>
          <p:cNvGrpSpPr/>
          <p:nvPr/>
        </p:nvGrpSpPr>
        <p:grpSpPr>
          <a:xfrm>
            <a:off x="4461946" y="2169342"/>
            <a:ext cx="4540904" cy="4173657"/>
            <a:chOff x="4461946" y="2169342"/>
            <a:chExt cx="4540904" cy="4173657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2412550"/>
              <a:ext cx="4502858" cy="3824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Metin kutusu 2">
              <a:extLst>
                <a:ext uri="{FF2B5EF4-FFF2-40B4-BE49-F238E27FC236}">
                  <a16:creationId xmlns:a16="http://schemas.microsoft.com/office/drawing/2014/main" xmlns="" id="{72927A36-102A-45AB-AA48-54BDD1E1C05E}"/>
                </a:ext>
              </a:extLst>
            </p:cNvPr>
            <p:cNvSpPr txBox="1"/>
            <p:nvPr/>
          </p:nvSpPr>
          <p:spPr>
            <a:xfrm>
              <a:off x="4724904" y="2447586"/>
              <a:ext cx="10800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dirty="0" err="1"/>
                <a:t>Polistiren</a:t>
              </a:r>
              <a:endParaRPr lang="tr-TR" dirty="0"/>
            </a:p>
          </p:txBody>
        </p:sp>
        <p:sp>
          <p:nvSpPr>
            <p:cNvPr id="7" name="Metin kutusu 6">
              <a:extLst>
                <a:ext uri="{FF2B5EF4-FFF2-40B4-BE49-F238E27FC236}">
                  <a16:creationId xmlns:a16="http://schemas.microsoft.com/office/drawing/2014/main" xmlns="" id="{66F98F23-0D8E-4792-BB0E-ED4E03A4B240}"/>
                </a:ext>
              </a:extLst>
            </p:cNvPr>
            <p:cNvSpPr txBox="1"/>
            <p:nvPr/>
          </p:nvSpPr>
          <p:spPr>
            <a:xfrm>
              <a:off x="5904240" y="2204864"/>
              <a:ext cx="828000" cy="612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dirty="0"/>
                <a:t>Birincil </a:t>
              </a:r>
              <a:r>
                <a:rPr lang="tr-TR" sz="1400" dirty="0" err="1"/>
                <a:t>Floresans</a:t>
              </a:r>
              <a:r>
                <a:rPr lang="tr-TR" sz="1400" dirty="0"/>
                <a:t> ajanı</a:t>
              </a:r>
            </a:p>
          </p:txBody>
        </p:sp>
        <p:sp>
          <p:nvSpPr>
            <p:cNvPr id="8" name="Metin kutusu 7">
              <a:extLst>
                <a:ext uri="{FF2B5EF4-FFF2-40B4-BE49-F238E27FC236}">
                  <a16:creationId xmlns:a16="http://schemas.microsoft.com/office/drawing/2014/main" xmlns="" id="{3B66C182-02DB-4911-AE0D-AAE42148FA7F}"/>
                </a:ext>
              </a:extLst>
            </p:cNvPr>
            <p:cNvSpPr txBox="1"/>
            <p:nvPr/>
          </p:nvSpPr>
          <p:spPr>
            <a:xfrm>
              <a:off x="6818964" y="2206605"/>
              <a:ext cx="8280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dirty="0"/>
                <a:t>İkincil </a:t>
              </a:r>
              <a:r>
                <a:rPr lang="tr-TR" sz="1400" dirty="0" err="1"/>
                <a:t>Floresans</a:t>
              </a:r>
              <a:r>
                <a:rPr lang="tr-TR" sz="1400" dirty="0"/>
                <a:t> ajanı</a:t>
              </a:r>
            </a:p>
          </p:txBody>
        </p:sp>
        <p:sp>
          <p:nvSpPr>
            <p:cNvPr id="9" name="Metin kutusu 8">
              <a:extLst>
                <a:ext uri="{FF2B5EF4-FFF2-40B4-BE49-F238E27FC236}">
                  <a16:creationId xmlns:a16="http://schemas.microsoft.com/office/drawing/2014/main" xmlns="" id="{2DAB1C67-7408-4B62-B792-C37D6A48DCE8}"/>
                </a:ext>
              </a:extLst>
            </p:cNvPr>
            <p:cNvSpPr txBox="1"/>
            <p:nvPr/>
          </p:nvSpPr>
          <p:spPr>
            <a:xfrm>
              <a:off x="8010000" y="2169342"/>
              <a:ext cx="8280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sz="1400" dirty="0"/>
                <a:t>Sonuncu </a:t>
              </a:r>
              <a:r>
                <a:rPr lang="tr-TR" sz="1400" dirty="0" err="1"/>
                <a:t>Floresans</a:t>
              </a:r>
              <a:r>
                <a:rPr lang="tr-TR" sz="1400" dirty="0"/>
                <a:t> ajanı</a:t>
              </a:r>
            </a:p>
          </p:txBody>
        </p:sp>
        <p:sp>
          <p:nvSpPr>
            <p:cNvPr id="6" name="Metin kutusu 5">
              <a:extLst>
                <a:ext uri="{FF2B5EF4-FFF2-40B4-BE49-F238E27FC236}">
                  <a16:creationId xmlns:a16="http://schemas.microsoft.com/office/drawing/2014/main" xmlns="" id="{7910BA33-95CB-4976-B5C5-310D56DEF2CF}"/>
                </a:ext>
              </a:extLst>
            </p:cNvPr>
            <p:cNvSpPr txBox="1"/>
            <p:nvPr/>
          </p:nvSpPr>
          <p:spPr>
            <a:xfrm>
              <a:off x="4461946" y="3076948"/>
              <a:ext cx="276999" cy="936000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lIns="0" tIns="0" rIns="0" bIns="0" rtlCol="0">
              <a:spAutoFit/>
            </a:bodyPr>
            <a:lstStyle/>
            <a:p>
              <a:r>
                <a:rPr lang="tr-TR" dirty="0"/>
                <a:t>Emisyon</a:t>
              </a:r>
            </a:p>
          </p:txBody>
        </p:sp>
        <p:sp>
          <p:nvSpPr>
            <p:cNvPr id="11" name="Metin kutusu 10">
              <a:extLst>
                <a:ext uri="{FF2B5EF4-FFF2-40B4-BE49-F238E27FC236}">
                  <a16:creationId xmlns:a16="http://schemas.microsoft.com/office/drawing/2014/main" xmlns="" id="{975D2D35-5FB9-4D8E-A112-BD7F43BE2B3C}"/>
                </a:ext>
              </a:extLst>
            </p:cNvPr>
            <p:cNvSpPr txBox="1"/>
            <p:nvPr/>
          </p:nvSpPr>
          <p:spPr>
            <a:xfrm>
              <a:off x="4487295" y="4324931"/>
              <a:ext cx="276999" cy="1211781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lIns="0" tIns="0" rIns="0" bIns="0" rtlCol="0">
              <a:spAutoFit/>
            </a:bodyPr>
            <a:lstStyle/>
            <a:p>
              <a:r>
                <a:rPr lang="tr-TR" dirty="0" err="1"/>
                <a:t>Absorbsiyon</a:t>
              </a:r>
              <a:endParaRPr lang="tr-TR" dirty="0"/>
            </a:p>
          </p:txBody>
        </p:sp>
        <p:sp>
          <p:nvSpPr>
            <p:cNvPr id="12" name="Metin kutusu 11">
              <a:extLst>
                <a:ext uri="{FF2B5EF4-FFF2-40B4-BE49-F238E27FC236}">
                  <a16:creationId xmlns:a16="http://schemas.microsoft.com/office/drawing/2014/main" xmlns="" id="{7DF6CA01-2E72-4DDC-9D85-2E366AAE279C}"/>
                </a:ext>
              </a:extLst>
            </p:cNvPr>
            <p:cNvSpPr txBox="1"/>
            <p:nvPr/>
          </p:nvSpPr>
          <p:spPr>
            <a:xfrm>
              <a:off x="5931551" y="6066000"/>
              <a:ext cx="195281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tr-TR" dirty="0" err="1"/>
                <a:t>Dalgaboyu</a:t>
              </a:r>
              <a:r>
                <a:rPr lang="tr-TR" dirty="0"/>
                <a:t> (</a:t>
              </a:r>
              <a:r>
                <a:rPr lang="tr-TR" dirty="0" err="1"/>
                <a:t>nm</a:t>
              </a:r>
              <a:r>
                <a:rPr lang="tr-TR" dirty="0"/>
                <a:t>)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484655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Sintilatörler</a:t>
            </a:r>
            <a:r>
              <a:rPr lang="tr-TR" dirty="0"/>
              <a:t> </a:t>
            </a:r>
            <a:r>
              <a:rPr lang="de-DE" dirty="0"/>
              <a:t>- </a:t>
            </a:r>
            <a:r>
              <a:rPr lang="tr-TR" dirty="0"/>
              <a:t>karşılaştırma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720000" y="720000"/>
            <a:ext cx="6763390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Inorgani</a:t>
            </a:r>
            <a:r>
              <a:rPr lang="tr-TR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tr-TR" sz="20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intilatörler</a:t>
            </a:r>
            <a:endParaRPr lang="de-DE" sz="20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Avantajları 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yüksek ışık verimi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yüksek yoğunluk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örneğin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PbWO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8.3 g/cm</a:t>
            </a:r>
            <a:r>
              <a:rPr lang="de-DE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iyi bir enerji çözünürlüğü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Dezavantajları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karmaşık kristal büyütme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büyük oranda sıcaklığa bağlılık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0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</a:t>
            </a:r>
            <a:r>
              <a:rPr lang="tr-TR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Sintilat</a:t>
            </a:r>
            <a:r>
              <a:rPr lang="tr-TR" sz="20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örler</a:t>
            </a:r>
            <a:endParaRPr lang="de-DE" sz="20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Avantajları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çok hızlı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kolayca şekillendirme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sıcaklığa bağlılığının düşük olması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tr-T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puls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şekil ayırımının (PSD) mümkün olması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Dezavantajları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düşük ışık verimi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radyasyonla zarar görmesi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623610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3407</TotalTime>
  <Words>1356</Words>
  <Application>Microsoft Office PowerPoint</Application>
  <PresentationFormat>Ekran Gösterisi (4:3)</PresentationFormat>
  <Paragraphs>314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Larissa</vt:lpstr>
      <vt:lpstr>Sintilatörler-Genel Özellikler</vt:lpstr>
      <vt:lpstr>Sintilatörler – temel sayım kurulumu</vt:lpstr>
      <vt:lpstr>Sintilasyon sayaçlar</vt:lpstr>
      <vt:lpstr>Inorganic crystals </vt:lpstr>
      <vt:lpstr>Band yapısı</vt:lpstr>
      <vt:lpstr>Organik sintilatörler – uyarılmış ringler</vt:lpstr>
      <vt:lpstr>Plastik sintilatörler</vt:lpstr>
      <vt:lpstr>Dalgaboyu kaydırıcı</vt:lpstr>
      <vt:lpstr>Sintilatörler - karşılaştırma</vt:lpstr>
      <vt:lpstr>Fotoçoğaltıcı tüb</vt:lpstr>
      <vt:lpstr>Fotoçoğaltıcı – Dinot (Dynode) Zinciri</vt:lpstr>
      <vt:lpstr>Polikristal sintilatörler – La0.2Y1.8O3</vt:lpstr>
      <vt:lpstr>La0.2Y1.8O3 – üretim yöntemleri</vt:lpstr>
      <vt:lpstr>La0.2Y1.8O3 - sentez</vt:lpstr>
      <vt:lpstr>GAGG  -  GAGYG : Ce</vt:lpstr>
      <vt:lpstr>Plastik sintilatörler</vt:lpstr>
      <vt:lpstr>Plastik sintilatörler</vt:lpstr>
    </vt:vector>
  </TitlesOfParts>
  <Company>GSI Helmholzzentrum für Schwerionenforschung 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Hans</dc:creator>
  <cp:lastModifiedBy>Erol</cp:lastModifiedBy>
  <cp:revision>413</cp:revision>
  <dcterms:created xsi:type="dcterms:W3CDTF">2016-04-06T12:04:03Z</dcterms:created>
  <dcterms:modified xsi:type="dcterms:W3CDTF">2020-11-27T16:30:01Z</dcterms:modified>
</cp:coreProperties>
</file>